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emf" ContentType="image/x-emf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7"/>
  </p:notesMasterIdLst>
  <p:handoutMasterIdLst>
    <p:handoutMasterId r:id="rId28"/>
  </p:handoutMasterIdLst>
  <p:sldIdLst>
    <p:sldId id="321" r:id="rId4"/>
    <p:sldId id="354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29" r:id="rId15"/>
    <p:sldId id="330" r:id="rId16"/>
    <p:sldId id="352" r:id="rId18"/>
    <p:sldId id="353" r:id="rId19"/>
    <p:sldId id="348" r:id="rId20"/>
    <p:sldId id="355" r:id="rId21"/>
    <p:sldId id="356" r:id="rId22"/>
    <p:sldId id="351" r:id="rId23"/>
    <p:sldId id="357" r:id="rId24"/>
    <p:sldId id="358" r:id="rId25"/>
    <p:sldId id="359" r:id="rId26"/>
    <p:sldId id="350" r:id="rId27"/>
  </p:sldIdLst>
  <p:sldSz cx="9144000" cy="6858000" type="screen4x3"/>
  <p:notesSz cx="6858000" cy="9144000"/>
  <p:custDataLst>
    <p:tags r:id="rId3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197"/>
    <p:restoredTop sz="91191"/>
  </p:normalViewPr>
  <p:slideViewPr>
    <p:cSldViewPr showGuides="1">
      <p:cViewPr varScale="1">
        <p:scale>
          <a:sx n="51" d="100"/>
          <a:sy n="51" d="100"/>
        </p:scale>
        <p:origin x="-38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2" Type="http://schemas.openxmlformats.org/officeDocument/2006/relationships/tags" Target="tags/tag1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9" Type="http://schemas.openxmlformats.org/officeDocument/2006/relationships/presProps" Target="presProps.xml"/><Relationship Id="rId28" Type="http://schemas.openxmlformats.org/officeDocument/2006/relationships/handoutMaster" Target="handoutMasters/handoutMaster1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9.wmf"/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4" Type="http://schemas.openxmlformats.org/officeDocument/2006/relationships/image" Target="../media/image17.emf"/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e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67938" name="页眉占位符 16793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167939" name="日期占位符 167938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b="0" strike="noStrike" noProof="1" dirty="0"/>
          </a:p>
        </p:txBody>
      </p:sp>
      <p:sp>
        <p:nvSpPr>
          <p:cNvPr id="167940" name="页脚占位符 167939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167941" name="灯片编号占位符 167940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b="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z="1200" b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页眉占位符 716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7171" name="日期占位符 717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b="0" strike="noStrike" noProof="1" dirty="0"/>
          </a:p>
        </p:txBody>
      </p:sp>
      <p:sp>
        <p:nvSpPr>
          <p:cNvPr id="4100" name="幻灯片图像占位符 7171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文本占位符 7172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174" name="页脚占位符 717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7175" name="灯片编号占位符 717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b="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z="1200" b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幻灯片图像占位符 133121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8434" name="文本占位符 133122"/>
          <p:cNvSpPr>
            <a:spLocks noGrp="1"/>
          </p:cNvSpPr>
          <p:nvPr>
            <p:ph type="body"/>
          </p:nvPr>
        </p:nvSpPr>
        <p:spPr>
          <a:ln/>
        </p:spPr>
        <p:txBody>
          <a:bodyPr anchor="t"/>
          <a:p>
            <a:pPr lvl="0" indent="0"/>
            <a:r>
              <a:rPr lang="zh-CN" altLang="en-US" dirty="0"/>
              <a:t>作业及练习</a:t>
            </a:r>
            <a:endParaRPr lang="zh-CN" altLang="en-US" dirty="0"/>
          </a:p>
        </p:txBody>
      </p:sp>
      <p:sp>
        <p:nvSpPr>
          <p:cNvPr id="18435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>
              <a:buClr>
                <a:schemeClr val="bg1"/>
              </a:buClr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95233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95234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5236" name="日期占位符 95235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>
                <a:latin typeface="Times New Roman" panose="02020603050405020304" pitchFamily="18" charset="0"/>
              </a:defRPr>
            </a:lvl1pPr>
          </a:lstStyle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95237" name="页脚占位符 9523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>
                <a:latin typeface="Times New Roman" panose="02020603050405020304" pitchFamily="18" charset="0"/>
              </a:defRPr>
            </a:lvl1pPr>
          </a:lstStyle>
          <a:p>
            <a:pPr lvl="0" fontAlgn="base">
              <a:buClr>
                <a:schemeClr val="bg1"/>
              </a:buClr>
            </a:pPr>
            <a:endParaRPr lang="zh-CN" altLang="en-US" strike="noStrike" noProof="1" dirty="0"/>
          </a:p>
        </p:txBody>
      </p:sp>
      <p:sp>
        <p:nvSpPr>
          <p:cNvPr id="95238" name="灯片编号占位符 95237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>
                <a:latin typeface="Times New Roman" panose="02020603050405020304" pitchFamily="18" charset="0"/>
              </a:defRPr>
            </a:lvl1pPr>
          </a:lstStyle>
          <a:p>
            <a:pPr lvl="0" fontAlgn="base">
              <a:buClr>
                <a:schemeClr val="bg1"/>
              </a:buClr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3721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137218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37220" name="日期占位符 137219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137221" name="页脚占位符 1372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137222" name="灯片编号占位符 1372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10.wmf"/><Relationship Id="rId1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5.vml"/><Relationship Id="rId7" Type="http://schemas.openxmlformats.org/officeDocument/2006/relationships/slideLayout" Target="../slideLayouts/slideLayout18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2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11.wmf"/><Relationship Id="rId1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17.emf"/><Relationship Id="rId7" Type="http://schemas.openxmlformats.org/officeDocument/2006/relationships/oleObject" Target="../embeddings/oleObject18.bin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5.wmf"/><Relationship Id="rId3" Type="http://schemas.openxmlformats.org/officeDocument/2006/relationships/oleObject" Target="../embeddings/oleObject16.bin"/><Relationship Id="rId2" Type="http://schemas.openxmlformats.org/officeDocument/2006/relationships/image" Target="../media/image14.wmf"/><Relationship Id="rId10" Type="http://schemas.openxmlformats.org/officeDocument/2006/relationships/vmlDrawing" Target="../drawings/vmlDrawing6.vml"/><Relationship Id="rId1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vmlDrawing" Target="../drawings/vmlDrawing7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9.e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18.wmf"/><Relationship Id="rId1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25.xml"/><Relationship Id="rId2" Type="http://schemas.openxmlformats.org/officeDocument/2006/relationships/image" Target="../media/image21.wmf"/><Relationship Id="rId1" Type="http://schemas.openxmlformats.org/officeDocument/2006/relationships/oleObject" Target="../embeddings/oleObject2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9.vml"/><Relationship Id="rId7" Type="http://schemas.openxmlformats.org/officeDocument/2006/relationships/slideLayout" Target="../slideLayouts/slideLayout18.x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3.wmf"/><Relationship Id="rId3" Type="http://schemas.openxmlformats.org/officeDocument/2006/relationships/oleObject" Target="../embeddings/oleObject24.bin"/><Relationship Id="rId2" Type="http://schemas.openxmlformats.org/officeDocument/2006/relationships/image" Target="../media/image22.wmf"/><Relationship Id="rId1" Type="http://schemas.openxmlformats.org/officeDocument/2006/relationships/oleObject" Target="../embeddings/oleObject23.bin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0.vml"/><Relationship Id="rId8" Type="http://schemas.openxmlformats.org/officeDocument/2006/relationships/slideLayout" Target="../slideLayouts/slideLayout18.xml"/><Relationship Id="rId7" Type="http://schemas.openxmlformats.org/officeDocument/2006/relationships/image" Target="../media/image31.png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9.wmf"/><Relationship Id="rId3" Type="http://schemas.openxmlformats.org/officeDocument/2006/relationships/oleObject" Target="../embeddings/oleObject27.bin"/><Relationship Id="rId2" Type="http://schemas.openxmlformats.org/officeDocument/2006/relationships/image" Target="../media/image28.wmf"/><Relationship Id="rId1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3.pn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1.vml"/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34.wmf"/><Relationship Id="rId1" Type="http://schemas.openxmlformats.org/officeDocument/2006/relationships/oleObject" Target="../embeddings/oleObject29.bin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image" Target="../media/image38.wmf"/><Relationship Id="rId8" Type="http://schemas.openxmlformats.org/officeDocument/2006/relationships/oleObject" Target="../embeddings/oleObject34.bin"/><Relationship Id="rId7" Type="http://schemas.openxmlformats.org/officeDocument/2006/relationships/oleObject" Target="../embeddings/oleObject33.bin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6.wmf"/><Relationship Id="rId3" Type="http://schemas.openxmlformats.org/officeDocument/2006/relationships/oleObject" Target="../embeddings/oleObject31.bin"/><Relationship Id="rId2" Type="http://schemas.openxmlformats.org/officeDocument/2006/relationships/image" Target="../media/image35.wmf"/><Relationship Id="rId16" Type="http://schemas.openxmlformats.org/officeDocument/2006/relationships/vmlDrawing" Target="../drawings/vmlDrawing12.vml"/><Relationship Id="rId15" Type="http://schemas.openxmlformats.org/officeDocument/2006/relationships/slideLayout" Target="../slideLayouts/slideLayout18.xml"/><Relationship Id="rId14" Type="http://schemas.openxmlformats.org/officeDocument/2006/relationships/image" Target="../media/image40.wmf"/><Relationship Id="rId13" Type="http://schemas.openxmlformats.org/officeDocument/2006/relationships/oleObject" Target="../embeddings/oleObject37.bin"/><Relationship Id="rId12" Type="http://schemas.openxmlformats.org/officeDocument/2006/relationships/image" Target="../media/image39.wmf"/><Relationship Id="rId11" Type="http://schemas.openxmlformats.org/officeDocument/2006/relationships/oleObject" Target="../embeddings/oleObject36.bin"/><Relationship Id="rId10" Type="http://schemas.openxmlformats.org/officeDocument/2006/relationships/oleObject" Target="../embeddings/oleObject35.bin"/><Relationship Id="rId1" Type="http://schemas.openxmlformats.org/officeDocument/2006/relationships/oleObject" Target="../embeddings/oleObject3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18.xml"/><Relationship Id="rId4" Type="http://schemas.openxmlformats.org/officeDocument/2006/relationships/image" Target="../media/image3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image" Target="../media/image5.GIF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wmf"/><Relationship Id="rId8" Type="http://schemas.openxmlformats.org/officeDocument/2006/relationships/oleObject" Target="../embeddings/oleObject9.bin"/><Relationship Id="rId7" Type="http://schemas.openxmlformats.org/officeDocument/2006/relationships/oleObject" Target="../embeddings/oleObject8.bin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Relationship Id="rId3" Type="http://schemas.openxmlformats.org/officeDocument/2006/relationships/oleObject" Target="../embeddings/oleObject5.bin"/><Relationship Id="rId2" Type="http://schemas.openxmlformats.org/officeDocument/2006/relationships/image" Target="../media/image6.wmf"/><Relationship Id="rId13" Type="http://schemas.openxmlformats.org/officeDocument/2006/relationships/vmlDrawing" Target="../drawings/vmlDrawing3.vml"/><Relationship Id="rId12" Type="http://schemas.openxmlformats.org/officeDocument/2006/relationships/slideLayout" Target="../slideLayouts/slideLayout18.xml"/><Relationship Id="rId11" Type="http://schemas.openxmlformats.org/officeDocument/2006/relationships/image" Target="../media/image9.wmf"/><Relationship Id="rId10" Type="http://schemas.openxmlformats.org/officeDocument/2006/relationships/oleObject" Target="../embeddings/oleObject10.bin"/><Relationship Id="rId1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1860" name="文本框 121859"/>
          <p:cNvSpPr txBox="1"/>
          <p:nvPr/>
        </p:nvSpPr>
        <p:spPr>
          <a:xfrm>
            <a:off x="609600" y="2514600"/>
            <a:ext cx="78486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zh-CN" sz="4000" dirty="0">
                <a:latin typeface="华文行楷" pitchFamily="2" charset="-122"/>
                <a:ea typeface="华文行楷" pitchFamily="2" charset="-122"/>
              </a:rPr>
              <a:t>2.3.2 双曲线简单的几何性质</a:t>
            </a:r>
            <a:r>
              <a:rPr lang="en-US" altLang="zh-CN" sz="4000" dirty="0">
                <a:latin typeface="华文行楷" pitchFamily="2" charset="-122"/>
                <a:ea typeface="华文行楷" pitchFamily="2" charset="-122"/>
              </a:rPr>
              <a:t> </a:t>
            </a:r>
            <a:r>
              <a:rPr lang="en-US" altLang="zh-CN" sz="40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(</a:t>
            </a:r>
            <a:r>
              <a:rPr lang="zh-CN" altLang="en-US" sz="40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二</a:t>
            </a:r>
            <a:r>
              <a:rPr lang="en-US" altLang="zh-CN" sz="400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)</a:t>
            </a:r>
            <a:endParaRPr lang="en-US" altLang="zh-CN" sz="400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7458" name="矩形 147457"/>
          <p:cNvSpPr/>
          <p:nvPr/>
        </p:nvSpPr>
        <p:spPr>
          <a:xfrm>
            <a:off x="684213" y="1052513"/>
            <a:ext cx="7272337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dirty="0">
                <a:latin typeface="Times New Roman" panose="02020603050405020304" pitchFamily="18" charset="0"/>
                <a:ea typeface="隶书" pitchFamily="49" charset="-122"/>
              </a:rPr>
              <a:t>1.</a:t>
            </a:r>
            <a:r>
              <a:rPr lang="zh-CN" altLang="en-US" dirty="0">
                <a:latin typeface="Times New Roman" panose="02020603050405020304" pitchFamily="18" charset="0"/>
                <a:ea typeface="隶书" pitchFamily="49" charset="-122"/>
              </a:rPr>
              <a:t>过点</a:t>
            </a:r>
            <a:r>
              <a:rPr lang="en-US" altLang="zh-CN" dirty="0">
                <a:latin typeface="Times New Roman" panose="02020603050405020304" pitchFamily="18" charset="0"/>
                <a:ea typeface="隶书" pitchFamily="49" charset="-122"/>
              </a:rPr>
              <a:t>P(1,1)</a:t>
            </a:r>
            <a:r>
              <a:rPr lang="zh-CN" altLang="en-US" dirty="0">
                <a:latin typeface="Times New Roman" panose="02020603050405020304" pitchFamily="18" charset="0"/>
                <a:ea typeface="隶书" pitchFamily="49" charset="-122"/>
              </a:rPr>
              <a:t>与双曲线</a:t>
            </a:r>
            <a:endParaRPr lang="zh-CN" altLang="en-US" dirty="0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147459" name="矩形 147458"/>
          <p:cNvSpPr/>
          <p:nvPr/>
        </p:nvSpPr>
        <p:spPr>
          <a:xfrm>
            <a:off x="5508625" y="1052513"/>
            <a:ext cx="363537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dirty="0">
                <a:latin typeface="Times New Roman" panose="02020603050405020304" pitchFamily="18" charset="0"/>
                <a:ea typeface="隶书" pitchFamily="49" charset="-122"/>
              </a:rPr>
              <a:t>             </a:t>
            </a:r>
            <a:r>
              <a:rPr lang="zh-CN" altLang="en-US" dirty="0">
                <a:latin typeface="Times New Roman" panose="02020603050405020304" pitchFamily="18" charset="0"/>
                <a:ea typeface="隶书" pitchFamily="49" charset="-122"/>
              </a:rPr>
              <a:t>只有</a:t>
            </a:r>
            <a:endParaRPr lang="zh-CN" altLang="en-US" dirty="0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147460" name="矩形 147459"/>
          <p:cNvSpPr/>
          <p:nvPr/>
        </p:nvSpPr>
        <p:spPr>
          <a:xfrm>
            <a:off x="2411413" y="1628775"/>
            <a:ext cx="2589212" cy="13731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隶书" pitchFamily="49" charset="-122"/>
              </a:rPr>
              <a:t>共有</a:t>
            </a:r>
            <a:r>
              <a:rPr lang="en-US" altLang="zh-CN">
                <a:latin typeface="Times New Roman" panose="02020603050405020304" pitchFamily="18" charset="0"/>
                <a:ea typeface="隶书" pitchFamily="49" charset="-122"/>
              </a:rPr>
              <a:t>_______</a:t>
            </a:r>
            <a:r>
              <a:rPr lang="zh-CN" altLang="en-US">
                <a:latin typeface="Times New Roman" panose="02020603050405020304" pitchFamily="18" charset="0"/>
                <a:ea typeface="隶书" pitchFamily="49" charset="-122"/>
              </a:rPr>
              <a:t>条</a:t>
            </a:r>
            <a:r>
              <a:rPr lang="en-US" altLang="zh-CN">
                <a:latin typeface="Times New Roman" panose="02020603050405020304" pitchFamily="18" charset="0"/>
                <a:ea typeface="隶书" pitchFamily="49" charset="-122"/>
              </a:rPr>
              <a:t>.</a:t>
            </a:r>
            <a:endParaRPr lang="en-US" altLang="zh-CN">
              <a:latin typeface="Times New Roman" panose="02020603050405020304" pitchFamily="18" charset="0"/>
              <a:ea typeface="隶书" pitchFamily="49" charset="-122"/>
            </a:endParaRPr>
          </a:p>
          <a:p>
            <a:endParaRPr lang="en-US" altLang="zh-CN" b="0">
              <a:solidFill>
                <a:schemeClr val="bg2"/>
              </a:solidFill>
              <a:latin typeface="Times New Roman" panose="02020603050405020304" pitchFamily="18" charset="0"/>
              <a:ea typeface="隶书" pitchFamily="49" charset="-122"/>
            </a:endParaRPr>
          </a:p>
          <a:p>
            <a:r>
              <a:rPr lang="en-US" altLang="zh-CN" b="0">
                <a:solidFill>
                  <a:schemeClr val="tx2"/>
                </a:solidFill>
                <a:latin typeface="Times New Roman" panose="02020603050405020304" pitchFamily="18" charset="0"/>
                <a:ea typeface="隶书" pitchFamily="49" charset="-122"/>
              </a:rPr>
              <a:t>                     </a:t>
            </a:r>
            <a:endParaRPr lang="en-US" altLang="zh-CN" b="0">
              <a:solidFill>
                <a:schemeClr val="tx2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147461" name="文本框 147460"/>
          <p:cNvSpPr txBox="1"/>
          <p:nvPr/>
        </p:nvSpPr>
        <p:spPr>
          <a:xfrm>
            <a:off x="900113" y="2781300"/>
            <a:ext cx="4248150" cy="30845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FF3300"/>
                </a:solidFill>
                <a:latin typeface="Times New Roman" panose="02020603050405020304" pitchFamily="18" charset="0"/>
                <a:ea typeface="隶书" pitchFamily="49" charset="-122"/>
              </a:rPr>
              <a:t>变题</a:t>
            </a:r>
            <a:r>
              <a:rPr lang="en-US" altLang="zh-CN" dirty="0">
                <a:solidFill>
                  <a:srgbClr val="FF3300"/>
                </a:solidFill>
                <a:latin typeface="Times New Roman" panose="02020603050405020304" pitchFamily="18" charset="0"/>
                <a:ea typeface="隶书" pitchFamily="49" charset="-122"/>
              </a:rPr>
              <a:t>:</a:t>
            </a:r>
            <a:r>
              <a:rPr lang="zh-CN" altLang="en-US" dirty="0">
                <a:solidFill>
                  <a:srgbClr val="FF3300"/>
                </a:solidFill>
                <a:latin typeface="Times New Roman" panose="02020603050405020304" pitchFamily="18" charset="0"/>
                <a:ea typeface="隶书" pitchFamily="49" charset="-122"/>
              </a:rPr>
              <a:t>将点</a:t>
            </a:r>
            <a:r>
              <a:rPr lang="en-US" altLang="zh-CN" dirty="0">
                <a:solidFill>
                  <a:srgbClr val="FF3300"/>
                </a:solidFill>
                <a:latin typeface="Times New Roman" panose="02020603050405020304" pitchFamily="18" charset="0"/>
                <a:ea typeface="隶书" pitchFamily="49" charset="-122"/>
              </a:rPr>
              <a:t>P(1,1)</a:t>
            </a:r>
            <a:r>
              <a:rPr lang="zh-CN" altLang="en-US" dirty="0">
                <a:solidFill>
                  <a:srgbClr val="FF3300"/>
                </a:solidFill>
                <a:latin typeface="Times New Roman" panose="02020603050405020304" pitchFamily="18" charset="0"/>
                <a:ea typeface="隶书" pitchFamily="49" charset="-122"/>
              </a:rPr>
              <a:t>改为</a:t>
            </a:r>
            <a:endParaRPr lang="zh-CN" altLang="en-US" dirty="0">
              <a:solidFill>
                <a:srgbClr val="FF3300"/>
              </a:solidFill>
              <a:latin typeface="Times New Roman" panose="02020603050405020304" pitchFamily="18" charset="0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FF3300"/>
                </a:solidFill>
                <a:latin typeface="Times New Roman" panose="02020603050405020304" pitchFamily="18" charset="0"/>
                <a:ea typeface="隶书" pitchFamily="49" charset="-122"/>
              </a:rPr>
              <a:t>1.A(3,4)                          </a:t>
            </a:r>
            <a:endParaRPr lang="en-US" altLang="zh-CN">
              <a:solidFill>
                <a:srgbClr val="FF3300"/>
              </a:solidFill>
              <a:latin typeface="Times New Roman" panose="02020603050405020304" pitchFamily="18" charset="0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FF3300"/>
                </a:solidFill>
                <a:latin typeface="Times New Roman" panose="02020603050405020304" pitchFamily="18" charset="0"/>
                <a:ea typeface="隶书" pitchFamily="49" charset="-122"/>
              </a:rPr>
              <a:t>2.B(3,0)</a:t>
            </a:r>
            <a:endParaRPr lang="en-US" altLang="zh-CN">
              <a:solidFill>
                <a:srgbClr val="FF3300"/>
              </a:solidFill>
              <a:latin typeface="Times New Roman" panose="02020603050405020304" pitchFamily="18" charset="0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FF3300"/>
                </a:solidFill>
                <a:latin typeface="Times New Roman" panose="02020603050405020304" pitchFamily="18" charset="0"/>
                <a:ea typeface="隶书" pitchFamily="49" charset="-122"/>
              </a:rPr>
              <a:t>3.C(4,0)</a:t>
            </a:r>
            <a:endParaRPr lang="en-US" altLang="zh-CN">
              <a:solidFill>
                <a:srgbClr val="FF3300"/>
              </a:solidFill>
              <a:latin typeface="Times New Roman" panose="02020603050405020304" pitchFamily="18" charset="0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3300"/>
                </a:solidFill>
                <a:latin typeface="Times New Roman" panose="02020603050405020304" pitchFamily="18" charset="0"/>
                <a:ea typeface="隶书" pitchFamily="49" charset="-122"/>
              </a:rPr>
              <a:t>4.D(0,0).</a:t>
            </a:r>
            <a:r>
              <a:rPr lang="zh-CN" altLang="en-US" dirty="0">
                <a:solidFill>
                  <a:srgbClr val="FF3300"/>
                </a:solidFill>
                <a:latin typeface="Times New Roman" panose="02020603050405020304" pitchFamily="18" charset="0"/>
                <a:ea typeface="隶书" pitchFamily="49" charset="-122"/>
              </a:rPr>
              <a:t>答案又是怎样的</a:t>
            </a:r>
            <a:r>
              <a:rPr lang="en-US" altLang="zh-CN">
                <a:solidFill>
                  <a:srgbClr val="FF3300"/>
                </a:solidFill>
                <a:latin typeface="Times New Roman" panose="02020603050405020304" pitchFamily="18" charset="0"/>
                <a:ea typeface="隶书" pitchFamily="49" charset="-122"/>
              </a:rPr>
              <a:t>?</a:t>
            </a:r>
            <a:endParaRPr lang="en-US" altLang="zh-CN">
              <a:solidFill>
                <a:srgbClr val="FF3300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147462" name="文本框 147461"/>
          <p:cNvSpPr txBox="1"/>
          <p:nvPr/>
        </p:nvSpPr>
        <p:spPr>
          <a:xfrm>
            <a:off x="3563938" y="1557338"/>
            <a:ext cx="431800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>
                <a:latin typeface="Times New Roman" panose="02020603050405020304" pitchFamily="18" charset="0"/>
                <a:ea typeface="隶书" pitchFamily="49" charset="-122"/>
              </a:rPr>
              <a:t>4</a:t>
            </a:r>
            <a:endParaRPr lang="en-US" altLang="zh-CN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14342" name="矩形 147462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ctr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47464" name="内容占位符 147463"/>
          <p:cNvGraphicFramePr>
            <a:graphicFrameLocks noGrp="1"/>
          </p:cNvGraphicFramePr>
          <p:nvPr>
            <p:ph sz="quarter" idx="3"/>
          </p:nvPr>
        </p:nvGraphicFramePr>
        <p:xfrm>
          <a:off x="4500563" y="836613"/>
          <a:ext cx="23050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" imgW="1066800" imgH="596900" progId="Equation.DSMT4">
                  <p:embed/>
                </p:oleObj>
              </mc:Choice>
              <mc:Fallback>
                <p:oleObj name="" r:id="rId1" imgW="1066800" imgH="596900" progId="Equation.DSMT4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00563" y="836613"/>
                        <a:ext cx="2305050" cy="8636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CC"/>
                        </a:solidFill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65" name="直接连接符 147464"/>
          <p:cNvSpPr/>
          <p:nvPr/>
        </p:nvSpPr>
        <p:spPr>
          <a:xfrm>
            <a:off x="1835150" y="6308725"/>
            <a:ext cx="1081088" cy="0"/>
          </a:xfrm>
          <a:prstGeom prst="line">
            <a:avLst/>
          </a:prstGeom>
          <a:ln w="9525" cap="flat" cmpd="sng">
            <a:solidFill>
              <a:srgbClr val="00CC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47466" name="文本框 147465"/>
          <p:cNvSpPr txBox="1"/>
          <p:nvPr/>
        </p:nvSpPr>
        <p:spPr>
          <a:xfrm>
            <a:off x="3059113" y="6021388"/>
            <a:ext cx="5329237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D60093"/>
                </a:solidFill>
                <a:latin typeface="Times New Roman" panose="02020603050405020304" pitchFamily="18" charset="0"/>
                <a:ea typeface="隶书" pitchFamily="49" charset="-122"/>
              </a:rPr>
              <a:t>1.</a:t>
            </a:r>
            <a:r>
              <a:rPr lang="zh-CN" altLang="en-US" dirty="0">
                <a:solidFill>
                  <a:srgbClr val="D60093"/>
                </a:solidFill>
                <a:latin typeface="Times New Roman" panose="02020603050405020304" pitchFamily="18" charset="0"/>
                <a:ea typeface="隶书" pitchFamily="49" charset="-122"/>
              </a:rPr>
              <a:t>两条</a:t>
            </a:r>
            <a:r>
              <a:rPr lang="en-US" altLang="zh-CN" dirty="0">
                <a:solidFill>
                  <a:srgbClr val="D60093"/>
                </a:solidFill>
                <a:latin typeface="Times New Roman" panose="02020603050405020304" pitchFamily="18" charset="0"/>
                <a:ea typeface="隶书" pitchFamily="49" charset="-122"/>
              </a:rPr>
              <a:t>;2.</a:t>
            </a:r>
            <a:r>
              <a:rPr lang="zh-CN" altLang="en-US" dirty="0">
                <a:solidFill>
                  <a:srgbClr val="D60093"/>
                </a:solidFill>
                <a:latin typeface="Times New Roman" panose="02020603050405020304" pitchFamily="18" charset="0"/>
                <a:ea typeface="隶书" pitchFamily="49" charset="-122"/>
              </a:rPr>
              <a:t>三条</a:t>
            </a:r>
            <a:r>
              <a:rPr lang="en-US" altLang="zh-CN" dirty="0">
                <a:solidFill>
                  <a:srgbClr val="D60093"/>
                </a:solidFill>
                <a:latin typeface="Times New Roman" panose="02020603050405020304" pitchFamily="18" charset="0"/>
                <a:ea typeface="隶书" pitchFamily="49" charset="-122"/>
              </a:rPr>
              <a:t>;3.</a:t>
            </a:r>
            <a:r>
              <a:rPr lang="zh-CN" altLang="en-US" dirty="0">
                <a:solidFill>
                  <a:srgbClr val="D60093"/>
                </a:solidFill>
                <a:latin typeface="Times New Roman" panose="02020603050405020304" pitchFamily="18" charset="0"/>
                <a:ea typeface="隶书" pitchFamily="49" charset="-122"/>
              </a:rPr>
              <a:t>两条</a:t>
            </a:r>
            <a:r>
              <a:rPr lang="en-US" altLang="zh-CN" dirty="0">
                <a:solidFill>
                  <a:srgbClr val="D60093"/>
                </a:solidFill>
                <a:latin typeface="Times New Roman" panose="02020603050405020304" pitchFamily="18" charset="0"/>
                <a:ea typeface="隶书" pitchFamily="49" charset="-122"/>
              </a:rPr>
              <a:t>;4.</a:t>
            </a:r>
            <a:r>
              <a:rPr lang="zh-CN" altLang="en-US" dirty="0">
                <a:solidFill>
                  <a:srgbClr val="D60093"/>
                </a:solidFill>
                <a:latin typeface="Times New Roman" panose="02020603050405020304" pitchFamily="18" charset="0"/>
                <a:ea typeface="隶书" pitchFamily="49" charset="-122"/>
              </a:rPr>
              <a:t>零条</a:t>
            </a:r>
            <a:r>
              <a:rPr lang="en-US" altLang="zh-CN">
                <a:solidFill>
                  <a:srgbClr val="D60093"/>
                </a:solidFill>
                <a:latin typeface="Times New Roman" panose="02020603050405020304" pitchFamily="18" charset="0"/>
                <a:ea typeface="隶书" pitchFamily="49" charset="-122"/>
              </a:rPr>
              <a:t>.</a:t>
            </a:r>
            <a:endParaRPr lang="en-US" altLang="zh-CN">
              <a:solidFill>
                <a:srgbClr val="D60093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147467" name="矩形 147466"/>
          <p:cNvSpPr/>
          <p:nvPr/>
        </p:nvSpPr>
        <p:spPr>
          <a:xfrm>
            <a:off x="539750" y="1628775"/>
            <a:ext cx="1382713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隶书" pitchFamily="49" charset="-122"/>
              </a:rPr>
              <a:t>交点的</a:t>
            </a:r>
            <a:endParaRPr lang="zh-CN" altLang="en-US" dirty="0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147468" name="矩形 147467"/>
          <p:cNvSpPr/>
          <p:nvPr/>
        </p:nvSpPr>
        <p:spPr>
          <a:xfrm>
            <a:off x="7524750" y="1052513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隶书" pitchFamily="49" charset="-122"/>
              </a:rPr>
              <a:t>一个</a:t>
            </a:r>
            <a:endParaRPr lang="zh-CN" altLang="en-US" dirty="0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147469" name="矩形 147468"/>
          <p:cNvSpPr/>
          <p:nvPr/>
        </p:nvSpPr>
        <p:spPr>
          <a:xfrm>
            <a:off x="1619250" y="1628775"/>
            <a:ext cx="947738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隶书" pitchFamily="49" charset="-122"/>
              </a:rPr>
              <a:t>直线</a:t>
            </a:r>
            <a:endParaRPr lang="zh-CN" altLang="en-US" dirty="0">
              <a:latin typeface="Times New Roman" panose="02020603050405020304" pitchFamily="18" charset="0"/>
              <a:ea typeface="隶书" pitchFamily="49" charset="-122"/>
            </a:endParaRPr>
          </a:p>
        </p:txBody>
      </p:sp>
      <p:grpSp>
        <p:nvGrpSpPr>
          <p:cNvPr id="147470" name="组合 147469"/>
          <p:cNvGrpSpPr/>
          <p:nvPr/>
        </p:nvGrpSpPr>
        <p:grpSpPr>
          <a:xfrm>
            <a:off x="4191000" y="1341438"/>
            <a:ext cx="4953000" cy="2743200"/>
            <a:chOff x="1248" y="2016"/>
            <a:chExt cx="3120" cy="1728"/>
          </a:xfrm>
        </p:grpSpPr>
        <p:sp>
          <p:nvSpPr>
            <p:cNvPr id="14350" name="直接连接符 147470"/>
            <p:cNvSpPr/>
            <p:nvPr/>
          </p:nvSpPr>
          <p:spPr>
            <a:xfrm>
              <a:off x="1248" y="2976"/>
              <a:ext cx="2928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4351" name="直接连接符 147471"/>
            <p:cNvSpPr/>
            <p:nvPr/>
          </p:nvSpPr>
          <p:spPr>
            <a:xfrm flipV="1">
              <a:off x="2736" y="2160"/>
              <a:ext cx="0" cy="1584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4352" name="直接连接符 147472"/>
            <p:cNvSpPr/>
            <p:nvPr/>
          </p:nvSpPr>
          <p:spPr>
            <a:xfrm flipV="1">
              <a:off x="1728" y="2388"/>
              <a:ext cx="2016" cy="1164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4353" name="直接连接符 147473"/>
            <p:cNvSpPr/>
            <p:nvPr/>
          </p:nvSpPr>
          <p:spPr>
            <a:xfrm>
              <a:off x="1824" y="2448"/>
              <a:ext cx="2016" cy="1164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4354" name="组合 147474"/>
            <p:cNvGrpSpPr/>
            <p:nvPr/>
          </p:nvGrpSpPr>
          <p:grpSpPr>
            <a:xfrm>
              <a:off x="3175" y="2533"/>
              <a:ext cx="899" cy="875"/>
              <a:chOff x="3216" y="2629"/>
              <a:chExt cx="899" cy="875"/>
            </a:xfrm>
          </p:grpSpPr>
          <p:grpSp>
            <p:nvGrpSpPr>
              <p:cNvPr id="14355" name="组合 147475"/>
              <p:cNvGrpSpPr/>
              <p:nvPr/>
            </p:nvGrpSpPr>
            <p:grpSpPr>
              <a:xfrm>
                <a:off x="3222" y="2629"/>
                <a:ext cx="893" cy="407"/>
                <a:chOff x="3222" y="2629"/>
                <a:chExt cx="893" cy="407"/>
              </a:xfrm>
            </p:grpSpPr>
            <p:sp>
              <p:nvSpPr>
                <p:cNvPr id="14356" name="任意多边形 147476"/>
                <p:cNvSpPr/>
                <p:nvPr/>
              </p:nvSpPr>
              <p:spPr>
                <a:xfrm rot="5062007" flipH="1" flipV="1">
                  <a:off x="3515" y="2436"/>
                  <a:ext cx="300" cy="893"/>
                </a:xfrm>
                <a:custGeom>
                  <a:avLst/>
                  <a:gdLst/>
                  <a:ahLst/>
                  <a:cxnLst>
                    <a:cxn ang="270">
                      <a:pos x="0" y="0"/>
                    </a:cxn>
                    <a:cxn ang="0">
                      <a:pos x="16016" y="7107"/>
                    </a:cxn>
                    <a:cxn ang="90">
                      <a:pos x="0" y="21600"/>
                    </a:cxn>
                  </a:cxnLst>
                  <a:pathLst>
                    <a:path w="16017" h="21600" fill="none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</a:path>
                    <a:path w="16017" h="21600" stroke="0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357" name="直接连接符 147477"/>
                <p:cNvSpPr/>
                <p:nvPr/>
              </p:nvSpPr>
              <p:spPr>
                <a:xfrm flipV="1">
                  <a:off x="3456" y="2629"/>
                  <a:ext cx="192" cy="144"/>
                </a:xfrm>
                <a:prstGeom prst="line">
                  <a:avLst/>
                </a:prstGeom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358" name="组合 147478"/>
              <p:cNvGrpSpPr/>
              <p:nvPr/>
            </p:nvGrpSpPr>
            <p:grpSpPr>
              <a:xfrm flipV="1">
                <a:off x="3216" y="3097"/>
                <a:ext cx="893" cy="407"/>
                <a:chOff x="3222" y="2629"/>
                <a:chExt cx="893" cy="407"/>
              </a:xfrm>
            </p:grpSpPr>
            <p:sp>
              <p:nvSpPr>
                <p:cNvPr id="14359" name="任意多边形 147479"/>
                <p:cNvSpPr/>
                <p:nvPr/>
              </p:nvSpPr>
              <p:spPr>
                <a:xfrm rot="5062007" flipH="1" flipV="1">
                  <a:off x="3515" y="2436"/>
                  <a:ext cx="300" cy="893"/>
                </a:xfrm>
                <a:custGeom>
                  <a:avLst/>
                  <a:gdLst/>
                  <a:ahLst/>
                  <a:cxnLst>
                    <a:cxn ang="270">
                      <a:pos x="0" y="0"/>
                    </a:cxn>
                    <a:cxn ang="0">
                      <a:pos x="16016" y="7107"/>
                    </a:cxn>
                    <a:cxn ang="90">
                      <a:pos x="0" y="21600"/>
                    </a:cxn>
                  </a:cxnLst>
                  <a:pathLst>
                    <a:path w="16017" h="21600" fill="none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</a:path>
                    <a:path w="16017" h="21600" stroke="0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360" name="直接连接符 147480"/>
                <p:cNvSpPr/>
                <p:nvPr/>
              </p:nvSpPr>
              <p:spPr>
                <a:xfrm flipV="1">
                  <a:off x="3456" y="2629"/>
                  <a:ext cx="192" cy="144"/>
                </a:xfrm>
                <a:prstGeom prst="line">
                  <a:avLst/>
                </a:prstGeom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4361" name="组合 147481"/>
            <p:cNvGrpSpPr/>
            <p:nvPr/>
          </p:nvGrpSpPr>
          <p:grpSpPr>
            <a:xfrm flipH="1">
              <a:off x="1392" y="2529"/>
              <a:ext cx="899" cy="875"/>
              <a:chOff x="3216" y="2629"/>
              <a:chExt cx="899" cy="875"/>
            </a:xfrm>
          </p:grpSpPr>
          <p:grpSp>
            <p:nvGrpSpPr>
              <p:cNvPr id="14362" name="组合 147482"/>
              <p:cNvGrpSpPr/>
              <p:nvPr/>
            </p:nvGrpSpPr>
            <p:grpSpPr>
              <a:xfrm>
                <a:off x="3222" y="2629"/>
                <a:ext cx="893" cy="407"/>
                <a:chOff x="3222" y="2629"/>
                <a:chExt cx="893" cy="407"/>
              </a:xfrm>
            </p:grpSpPr>
            <p:sp>
              <p:nvSpPr>
                <p:cNvPr id="14363" name="任意多边形 147483"/>
                <p:cNvSpPr/>
                <p:nvPr/>
              </p:nvSpPr>
              <p:spPr>
                <a:xfrm rot="5062007" flipH="1" flipV="1">
                  <a:off x="3515" y="2436"/>
                  <a:ext cx="300" cy="893"/>
                </a:xfrm>
                <a:custGeom>
                  <a:avLst/>
                  <a:gdLst/>
                  <a:ahLst/>
                  <a:cxnLst>
                    <a:cxn ang="270">
                      <a:pos x="0" y="0"/>
                    </a:cxn>
                    <a:cxn ang="0">
                      <a:pos x="16016" y="7107"/>
                    </a:cxn>
                    <a:cxn ang="90">
                      <a:pos x="0" y="21600"/>
                    </a:cxn>
                  </a:cxnLst>
                  <a:pathLst>
                    <a:path w="16017" h="21600" fill="none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</a:path>
                    <a:path w="16017" h="21600" stroke="0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364" name="直接连接符 147484"/>
                <p:cNvSpPr/>
                <p:nvPr/>
              </p:nvSpPr>
              <p:spPr>
                <a:xfrm flipV="1">
                  <a:off x="3456" y="2629"/>
                  <a:ext cx="192" cy="144"/>
                </a:xfrm>
                <a:prstGeom prst="line">
                  <a:avLst/>
                </a:prstGeom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365" name="组合 147485"/>
              <p:cNvGrpSpPr/>
              <p:nvPr/>
            </p:nvGrpSpPr>
            <p:grpSpPr>
              <a:xfrm flipV="1">
                <a:off x="3216" y="3097"/>
                <a:ext cx="893" cy="407"/>
                <a:chOff x="3222" y="2629"/>
                <a:chExt cx="893" cy="407"/>
              </a:xfrm>
            </p:grpSpPr>
            <p:sp>
              <p:nvSpPr>
                <p:cNvPr id="14366" name="任意多边形 147486"/>
                <p:cNvSpPr/>
                <p:nvPr/>
              </p:nvSpPr>
              <p:spPr>
                <a:xfrm rot="5062007" flipH="1" flipV="1">
                  <a:off x="3515" y="2436"/>
                  <a:ext cx="300" cy="893"/>
                </a:xfrm>
                <a:custGeom>
                  <a:avLst/>
                  <a:gdLst/>
                  <a:ahLst/>
                  <a:cxnLst>
                    <a:cxn ang="270">
                      <a:pos x="0" y="0"/>
                    </a:cxn>
                    <a:cxn ang="0">
                      <a:pos x="16016" y="7107"/>
                    </a:cxn>
                    <a:cxn ang="90">
                      <a:pos x="0" y="21600"/>
                    </a:cxn>
                  </a:cxnLst>
                  <a:pathLst>
                    <a:path w="16017" h="21600" fill="none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</a:path>
                    <a:path w="16017" h="21600" stroke="0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367" name="直接连接符 147487"/>
                <p:cNvSpPr/>
                <p:nvPr/>
              </p:nvSpPr>
              <p:spPr>
                <a:xfrm flipV="1">
                  <a:off x="3456" y="2629"/>
                  <a:ext cx="192" cy="144"/>
                </a:xfrm>
                <a:prstGeom prst="line">
                  <a:avLst/>
                </a:prstGeom>
                <a:ln w="3810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14368" name="文本框 147488"/>
            <p:cNvSpPr txBox="1"/>
            <p:nvPr/>
          </p:nvSpPr>
          <p:spPr>
            <a:xfrm>
              <a:off x="4032" y="3024"/>
              <a:ext cx="336" cy="312"/>
            </a:xfrm>
            <a:prstGeom prst="rect">
              <a:avLst/>
            </a:prstGeom>
            <a:noFill/>
            <a:ln w="381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>
                  <a:solidFill>
                    <a:srgbClr val="FF00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endParaRPr lang="en-US" altLang="zh-CN" sz="320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369" name="文本框 147489"/>
            <p:cNvSpPr txBox="1"/>
            <p:nvPr/>
          </p:nvSpPr>
          <p:spPr>
            <a:xfrm>
              <a:off x="2736" y="2016"/>
              <a:ext cx="288" cy="288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>
                  <a:solidFill>
                    <a:srgbClr val="FF00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endParaRPr lang="en-US" altLang="zh-CN" sz="320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370" name="文本框 147490"/>
            <p:cNvSpPr txBox="1"/>
            <p:nvPr/>
          </p:nvSpPr>
          <p:spPr>
            <a:xfrm>
              <a:off x="2496" y="3024"/>
              <a:ext cx="288" cy="288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>
                  <a:solidFill>
                    <a:srgbClr val="FF00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320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47492" name="文本框 147491"/>
          <p:cNvSpPr txBox="1"/>
          <p:nvPr/>
        </p:nvSpPr>
        <p:spPr>
          <a:xfrm>
            <a:off x="6804025" y="1916113"/>
            <a:ext cx="1001713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1600" dirty="0">
                <a:latin typeface="Times New Roman" panose="02020603050405020304" pitchFamily="18" charset="0"/>
                <a:ea typeface="隶书" pitchFamily="49" charset="-122"/>
              </a:rPr>
              <a:t>（</a:t>
            </a:r>
            <a:r>
              <a:rPr lang="en-US" altLang="zh-CN" sz="1600" dirty="0">
                <a:latin typeface="Times New Roman" panose="02020603050405020304" pitchFamily="18" charset="0"/>
                <a:ea typeface="隶书" pitchFamily="49" charset="-122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ea typeface="隶书" pitchFamily="49" charset="-122"/>
              </a:rPr>
              <a:t>，</a:t>
            </a:r>
            <a:r>
              <a:rPr lang="en-US" altLang="zh-CN" sz="1600" dirty="0">
                <a:latin typeface="Times New Roman" panose="02020603050405020304" pitchFamily="18" charset="0"/>
                <a:ea typeface="隶书" pitchFamily="49" charset="-122"/>
              </a:rPr>
              <a:t>1</a:t>
            </a:r>
            <a:r>
              <a:rPr lang="zh-CN" altLang="en-US" sz="1600" dirty="0">
                <a:latin typeface="Times New Roman" panose="02020603050405020304" pitchFamily="18" charset="0"/>
                <a:ea typeface="隶书" pitchFamily="49" charset="-122"/>
              </a:rPr>
              <a:t>）</a:t>
            </a:r>
            <a:endParaRPr lang="zh-CN" altLang="en-US" sz="1600" dirty="0"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147493" name="文本框 147492"/>
          <p:cNvSpPr txBox="1"/>
          <p:nvPr/>
        </p:nvSpPr>
        <p:spPr>
          <a:xfrm>
            <a:off x="6948488" y="2492375"/>
            <a:ext cx="388937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1600" dirty="0">
                <a:solidFill>
                  <a:srgbClr val="D60093"/>
                </a:solidFill>
                <a:latin typeface="Times New Roman" panose="02020603050405020304" pitchFamily="18" charset="0"/>
                <a:ea typeface="隶书" pitchFamily="49" charset="-122"/>
              </a:rPr>
              <a:t>。</a:t>
            </a:r>
            <a:endParaRPr lang="zh-CN" altLang="en-US" sz="1600" dirty="0">
              <a:solidFill>
                <a:srgbClr val="D60093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147494" name="直接连接符 147493"/>
          <p:cNvSpPr/>
          <p:nvPr/>
        </p:nvSpPr>
        <p:spPr>
          <a:xfrm flipV="1">
            <a:off x="5795963" y="2133600"/>
            <a:ext cx="2303462" cy="1368425"/>
          </a:xfrm>
          <a:prstGeom prst="line">
            <a:avLst/>
          </a:prstGeom>
          <a:ln w="28575" cap="flat" cmpd="sng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7495" name="直接连接符 147494"/>
          <p:cNvSpPr/>
          <p:nvPr/>
        </p:nvSpPr>
        <p:spPr>
          <a:xfrm>
            <a:off x="5795963" y="1989138"/>
            <a:ext cx="2952750" cy="1655762"/>
          </a:xfrm>
          <a:prstGeom prst="line">
            <a:avLst/>
          </a:prstGeom>
          <a:ln w="28575" cap="flat" cmpd="sng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7496" name="直接连接符 147495"/>
          <p:cNvSpPr/>
          <p:nvPr/>
        </p:nvSpPr>
        <p:spPr>
          <a:xfrm>
            <a:off x="6588125" y="1844675"/>
            <a:ext cx="1079500" cy="1800225"/>
          </a:xfrm>
          <a:prstGeom prst="line">
            <a:avLst/>
          </a:prstGeom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7497" name="直接连接符 147496"/>
          <p:cNvSpPr/>
          <p:nvPr/>
        </p:nvSpPr>
        <p:spPr>
          <a:xfrm flipV="1">
            <a:off x="5724525" y="1916113"/>
            <a:ext cx="2520950" cy="1728787"/>
          </a:xfrm>
          <a:prstGeom prst="line">
            <a:avLst/>
          </a:prstGeom>
          <a:ln w="285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7458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47459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746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746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7460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47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7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47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7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5" dur="2000"/>
                                        <p:tgtEl>
                                          <p:spTgt spid="147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0" dur="2000"/>
                                        <p:tgtEl>
                                          <p:spTgt spid="147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charRg st="13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7460">
                                            <p:txEl>
                                              <p:charRg st="13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7461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14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14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14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14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7461">
                                            <p:txEl>
                                              <p:charRg st="14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14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14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14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14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49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49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49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49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7461">
                                            <p:txEl>
                                              <p:charRg st="49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49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49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49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49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58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58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58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58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47461">
                                            <p:txEl>
                                              <p:charRg st="58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58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58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58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58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67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67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67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67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47461">
                                            <p:txEl>
                                              <p:charRg st="67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67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67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67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67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900" decel="100000" fill="hold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47466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47466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900" decel="100000" fill="hold"/>
                                        <p:tgtEl>
                                          <p:spTgt spid="147466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7466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47461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14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47461">
                                            <p:txEl>
                                              <p:charRg st="14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49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47461">
                                            <p:txEl>
                                              <p:charRg st="49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58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47461">
                                            <p:txEl>
                                              <p:charRg st="58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charRg st="67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47461">
                                            <p:txEl>
                                              <p:charRg st="67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1" grpId="0" build="allAtOnce"/>
      <p:bldP spid="147462" grpId="0"/>
      <p:bldP spid="147469" grpId="0"/>
      <p:bldP spid="147492" grpId="0"/>
      <p:bldP spid="14749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文本框 148481"/>
          <p:cNvSpPr txBox="1"/>
          <p:nvPr/>
        </p:nvSpPr>
        <p:spPr>
          <a:xfrm>
            <a:off x="468313" y="1143000"/>
            <a:ext cx="8053387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双曲线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x</a:t>
            </a:r>
            <a:r>
              <a:rPr lang="en-US" altLang="zh-CN" sz="2400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-y</a:t>
            </a:r>
            <a:r>
              <a:rPr lang="en-US" altLang="zh-CN" sz="2400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=1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的左焦点为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F,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点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P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为左支下半支上任意一点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异于顶点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),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则直线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PF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的斜率的变化范围是</a:t>
            </a: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_________</a:t>
            </a:r>
            <a:endParaRPr lang="en-US" altLang="zh-CN" sz="2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48483" name="对象 148482"/>
          <p:cNvGraphicFramePr/>
          <p:nvPr/>
        </p:nvGraphicFramePr>
        <p:xfrm>
          <a:off x="6089650" y="1447800"/>
          <a:ext cx="23685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078865" imgH="254000" progId="Equation.DSMT4">
                  <p:embed/>
                </p:oleObj>
              </mc:Choice>
              <mc:Fallback>
                <p:oleObj name="" r:id="rId1" imgW="1078865" imgH="254000" progId="Equation.DSMT4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00"/>
                          </a:clrFrom>
                          <a:clrTo>
                            <a:srgbClr val="FF33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089650" y="1447800"/>
                        <a:ext cx="2368550" cy="5572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63" name="组合 148483"/>
          <p:cNvGrpSpPr/>
          <p:nvPr/>
        </p:nvGrpSpPr>
        <p:grpSpPr>
          <a:xfrm>
            <a:off x="519113" y="1981200"/>
            <a:ext cx="7413625" cy="1258888"/>
            <a:chOff x="327" y="1248"/>
            <a:chExt cx="4670" cy="793"/>
          </a:xfrm>
        </p:grpSpPr>
        <p:sp>
          <p:nvSpPr>
            <p:cNvPr id="15364" name="文本框 148484"/>
            <p:cNvSpPr txBox="1"/>
            <p:nvPr/>
          </p:nvSpPr>
          <p:spPr>
            <a:xfrm>
              <a:off x="327" y="1414"/>
              <a:ext cx="4670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dirty="0">
                  <a:latin typeface="Arial" panose="020B0604020202020204" pitchFamily="34" charset="0"/>
                  <a:ea typeface="宋体" panose="02010600030101010101" pitchFamily="2" charset="-122"/>
                </a:rPr>
                <a:t>3.</a:t>
              </a:r>
              <a:r>
                <a:rPr lang="zh-CN" altLang="en-US" sz="2400" dirty="0">
                  <a:latin typeface="Arial" panose="020B0604020202020204" pitchFamily="34" charset="0"/>
                  <a:ea typeface="宋体" panose="02010600030101010101" pitchFamily="2" charset="-122"/>
                </a:rPr>
                <a:t>过原点与双曲线                     交于两点的直线斜率的</a:t>
              </a:r>
              <a:endParaRPr lang="zh-CN" altLang="en-US" sz="24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2400" dirty="0">
                  <a:latin typeface="Arial" panose="020B0604020202020204" pitchFamily="34" charset="0"/>
                  <a:ea typeface="宋体" panose="02010600030101010101" pitchFamily="2" charset="-122"/>
                </a:rPr>
                <a:t>取值范围是 </a:t>
              </a:r>
              <a:endParaRPr lang="zh-CN" altLang="en-US" sz="24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5365" name="对象 148485"/>
            <p:cNvGraphicFramePr/>
            <p:nvPr/>
          </p:nvGraphicFramePr>
          <p:xfrm>
            <a:off x="1882" y="1248"/>
            <a:ext cx="1089" cy="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3" imgW="838200" imgH="419100" progId="Equation.3">
                    <p:embed/>
                  </p:oleObj>
                </mc:Choice>
                <mc:Fallback>
                  <p:oleObj name="" r:id="rId3" imgW="838200" imgH="419100" progId="Equation.3">
                    <p:embed/>
                    <p:pic>
                      <p:nvPicPr>
                        <p:cNvPr id="0" name="图片 307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882" y="1248"/>
                          <a:ext cx="1089" cy="54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66" name="直接连接符 148486"/>
            <p:cNvSpPr/>
            <p:nvPr/>
          </p:nvSpPr>
          <p:spPr>
            <a:xfrm>
              <a:off x="1344" y="2041"/>
              <a:ext cx="2016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aphicFrame>
        <p:nvGraphicFramePr>
          <p:cNvPr id="148488" name="对象 148487"/>
          <p:cNvGraphicFramePr/>
          <p:nvPr/>
        </p:nvGraphicFramePr>
        <p:xfrm>
          <a:off x="2268538" y="2492375"/>
          <a:ext cx="3073400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5" imgW="1574800" imgH="508000" progId="Equation.DSMT4">
                  <p:embed/>
                </p:oleObj>
              </mc:Choice>
              <mc:Fallback>
                <p:oleObj name="" r:id="rId5" imgW="1574800" imgH="508000" progId="Equation.DSMT4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6">
                        <a:clrChange>
                          <a:clrFrom>
                            <a:srgbClr val="000000"/>
                          </a:clrFrom>
                          <a:clrTo>
                            <a:srgbClr val="FF33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268538" y="2492375"/>
                        <a:ext cx="3073400" cy="9921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文本框 131074"/>
          <p:cNvSpPr txBox="1"/>
          <p:nvPr/>
        </p:nvSpPr>
        <p:spPr>
          <a:xfrm>
            <a:off x="304800" y="1295400"/>
            <a:ext cx="8305800" cy="11684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例、如图，过双曲线                         的右焦点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倾斜角为      的直线交双曲线于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两点，求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|AB|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6386" name="对象 131075"/>
          <p:cNvGraphicFramePr/>
          <p:nvPr/>
        </p:nvGraphicFramePr>
        <p:xfrm>
          <a:off x="3886200" y="838200"/>
          <a:ext cx="202723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723900" imgH="419100" progId="Equation.DSMT4">
                  <p:embed/>
                </p:oleObj>
              </mc:Choice>
              <mc:Fallback>
                <p:oleObj name="" r:id="rId1" imgW="723900" imgH="419100" progId="Equation.DSMT4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86200" y="838200"/>
                        <a:ext cx="2027238" cy="11731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对象 131076"/>
          <p:cNvGraphicFramePr/>
          <p:nvPr/>
        </p:nvGraphicFramePr>
        <p:xfrm>
          <a:off x="7467600" y="1219200"/>
          <a:ext cx="647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3" imgW="228600" imgH="228600" progId="Equation.DSMT4">
                  <p:embed/>
                </p:oleObj>
              </mc:Choice>
              <mc:Fallback>
                <p:oleObj name="" r:id="rId3" imgW="228600" imgH="228600" progId="Equation.DSMT4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67600" y="1219200"/>
                        <a:ext cx="647700" cy="647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对象 131077"/>
          <p:cNvGraphicFramePr/>
          <p:nvPr/>
        </p:nvGraphicFramePr>
        <p:xfrm>
          <a:off x="1828800" y="1828800"/>
          <a:ext cx="6477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5" imgW="228600" imgH="203200" progId="Equation.DSMT4">
                  <p:embed/>
                </p:oleObj>
              </mc:Choice>
              <mc:Fallback>
                <p:oleObj name="" r:id="rId5" imgW="228600" imgH="203200" progId="Equation.DSMT4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28800" y="1828800"/>
                        <a:ext cx="647700" cy="574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79" name="对象 131078"/>
          <p:cNvGraphicFramePr/>
          <p:nvPr/>
        </p:nvGraphicFramePr>
        <p:xfrm>
          <a:off x="609600" y="3124200"/>
          <a:ext cx="7391400" cy="227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7" imgW="3212465" imgH="990600" progId="Word.Document.8">
                  <p:embed/>
                </p:oleObj>
              </mc:Choice>
              <mc:Fallback>
                <p:oleObj name="" r:id="rId7" imgW="3212465" imgH="990600" progId="Word.Documen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" y="3124200"/>
                        <a:ext cx="7391400" cy="2270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文本框 131079"/>
          <p:cNvSpPr txBox="1"/>
          <p:nvPr/>
        </p:nvSpPr>
        <p:spPr>
          <a:xfrm>
            <a:off x="304800" y="76200"/>
            <a:ext cx="3200400" cy="645160"/>
          </a:xfrm>
          <a:prstGeom prst="rect">
            <a:avLst/>
          </a:prstGeom>
          <a:solidFill>
            <a:srgbClr val="008000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弦长问题</a:t>
            </a:r>
            <a:endParaRPr lang="zh-CN" altLang="en-US" sz="360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32098" name="对象 132097"/>
          <p:cNvGraphicFramePr/>
          <p:nvPr/>
        </p:nvGraphicFramePr>
        <p:xfrm>
          <a:off x="261938" y="160338"/>
          <a:ext cx="8577262" cy="494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" imgW="4206240" imgH="2427605" progId="Word.Document.8">
                  <p:embed/>
                </p:oleObj>
              </mc:Choice>
              <mc:Fallback>
                <p:oleObj name="" r:id="rId1" imgW="4206240" imgH="2427605" progId="Word.Document.8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61938" y="160338"/>
                        <a:ext cx="8577262" cy="49482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099" name="对象 132098"/>
          <p:cNvGraphicFramePr/>
          <p:nvPr/>
        </p:nvGraphicFramePr>
        <p:xfrm>
          <a:off x="5943600" y="3200400"/>
          <a:ext cx="168116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3" imgW="509270" imgH="198120" progId="Word.Document.8">
                  <p:embed/>
                </p:oleObj>
              </mc:Choice>
              <mc:Fallback>
                <p:oleObj name="" r:id="rId3" imgW="509270" imgH="198120" progId="Word.Document.8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43600" y="3200400"/>
                        <a:ext cx="1681163" cy="644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矩形 132099"/>
          <p:cNvSpPr/>
          <p:nvPr/>
        </p:nvSpPr>
        <p:spPr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ctr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32101" name="对象 132100"/>
          <p:cNvGraphicFramePr/>
          <p:nvPr/>
        </p:nvGraphicFramePr>
        <p:xfrm>
          <a:off x="3733800" y="1295400"/>
          <a:ext cx="693738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5" imgW="292100" imgH="405765" progId="Equation.DSMT4">
                  <p:embed/>
                </p:oleObj>
              </mc:Choice>
              <mc:Fallback>
                <p:oleObj name="" r:id="rId5" imgW="292100" imgH="405765" progId="Equation.DSMT4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33800" y="1295400"/>
                        <a:ext cx="693738" cy="965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6674" name="文本框 156673"/>
          <p:cNvSpPr txBox="1"/>
          <p:nvPr/>
        </p:nvSpPr>
        <p:spPr>
          <a:xfrm>
            <a:off x="1600200" y="1371600"/>
            <a:ext cx="6375400" cy="50355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1 .</a:t>
            </a:r>
            <a:r>
              <a:rPr lang="zh-CN" altLang="en-US" sz="36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位置判定</a:t>
            </a:r>
            <a:endParaRPr lang="zh-CN" altLang="en-US" sz="3600" dirty="0">
              <a:solidFill>
                <a:srgbClr val="0000FF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endParaRPr lang="zh-CN" altLang="en-US" sz="3600" dirty="0">
              <a:solidFill>
                <a:srgbClr val="0000FF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en-US" altLang="zh-CN" sz="36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2.</a:t>
            </a:r>
            <a:r>
              <a:rPr lang="zh-CN" altLang="en-US" sz="36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弦长公式</a:t>
            </a:r>
            <a:endParaRPr lang="zh-CN" altLang="en-US" sz="3600" dirty="0">
              <a:solidFill>
                <a:srgbClr val="0000FF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endParaRPr lang="zh-CN" altLang="en-US" sz="3600" dirty="0">
              <a:solidFill>
                <a:srgbClr val="0000FF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en-US" altLang="zh-CN" sz="36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3.</a:t>
            </a:r>
            <a:r>
              <a:rPr lang="zh-CN" altLang="en-US" sz="36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中点问题</a:t>
            </a:r>
            <a:endParaRPr lang="zh-CN" altLang="en-US" sz="3600" dirty="0">
              <a:solidFill>
                <a:srgbClr val="0000FF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endParaRPr lang="zh-CN" altLang="en-US" sz="3600" dirty="0">
              <a:solidFill>
                <a:srgbClr val="0000FF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en-US" altLang="zh-CN" sz="36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4.</a:t>
            </a:r>
            <a:r>
              <a:rPr lang="zh-CN" altLang="en-US" sz="36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垂直与对称</a:t>
            </a:r>
            <a:endParaRPr lang="zh-CN" altLang="en-US" sz="3600" dirty="0">
              <a:solidFill>
                <a:srgbClr val="0000FF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endParaRPr lang="zh-CN" altLang="en-US" sz="3600" dirty="0">
              <a:solidFill>
                <a:srgbClr val="0000FF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en-US" altLang="zh-CN" sz="36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5.</a:t>
            </a:r>
            <a:r>
              <a:rPr lang="zh-CN" altLang="en-US" sz="36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设而不求</a:t>
            </a:r>
            <a:r>
              <a:rPr lang="en-US" altLang="zh-CN" sz="36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(</a:t>
            </a:r>
            <a:r>
              <a:rPr lang="zh-CN" altLang="en-US" sz="36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韦达定理、点差法</a:t>
            </a:r>
            <a:r>
              <a:rPr lang="en-US" altLang="zh-CN" sz="360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)</a:t>
            </a:r>
            <a:endParaRPr lang="en-US" altLang="zh-CN" sz="3600">
              <a:solidFill>
                <a:srgbClr val="0000FF"/>
              </a:solidFill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22530" name="文本框 156674"/>
          <p:cNvSpPr txBox="1"/>
          <p:nvPr/>
        </p:nvSpPr>
        <p:spPr>
          <a:xfrm>
            <a:off x="457200" y="228600"/>
            <a:ext cx="2743200" cy="823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4800" dirty="0">
                <a:solidFill>
                  <a:srgbClr val="FF3300"/>
                </a:solidFill>
                <a:latin typeface="Arial" panose="020B0604020202020204" pitchFamily="34" charset="0"/>
                <a:ea typeface="隶书" pitchFamily="49" charset="-122"/>
              </a:rPr>
              <a:t>小结：</a:t>
            </a:r>
            <a:endParaRPr lang="zh-CN" altLang="en-US" sz="1800" b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5667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>
                                            <p:txEl>
                                              <p:charRg st="9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56674">
                                            <p:txEl>
                                              <p:charRg st="9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>
                                            <p:txEl>
                                              <p:charRg st="17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56674">
                                            <p:txEl>
                                              <p:charRg st="17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>
                                            <p:txEl>
                                              <p:charRg st="25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56674">
                                            <p:txEl>
                                              <p:charRg st="25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>
                                            <p:txEl>
                                              <p:charRg st="34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56674">
                                            <p:txEl>
                                              <p:charRg st="34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圆角矩形 157697"/>
          <p:cNvSpPr/>
          <p:nvPr/>
        </p:nvSpPr>
        <p:spPr>
          <a:xfrm>
            <a:off x="684213" y="549275"/>
            <a:ext cx="1800225" cy="7921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algn="ctr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554" name="文本框 157698"/>
          <p:cNvSpPr txBox="1"/>
          <p:nvPr/>
        </p:nvSpPr>
        <p:spPr>
          <a:xfrm>
            <a:off x="971550" y="692150"/>
            <a:ext cx="1800225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i="1" u="sng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拓展延伸</a:t>
            </a:r>
            <a:endParaRPr lang="zh-CN" altLang="en-US" sz="2400" i="1" u="sng" dirty="0">
              <a:solidFill>
                <a:srgbClr val="FF00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23555" name="内容占位符 157699"/>
          <p:cNvGraphicFramePr>
            <a:graphicFrameLocks noGrp="1"/>
          </p:cNvGraphicFramePr>
          <p:nvPr>
            <p:ph idx="4294967295"/>
          </p:nvPr>
        </p:nvGraphicFramePr>
        <p:xfrm>
          <a:off x="1371600" y="1600200"/>
          <a:ext cx="6591300" cy="387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1" imgW="3175000" imgH="1803400" progId="Equation.DSMT4">
                  <p:embed/>
                </p:oleObj>
              </mc:Choice>
              <mc:Fallback>
                <p:oleObj name="" r:id="rId1" imgW="3175000" imgH="1803400" progId="Equation.DSMT4">
                  <p:embed/>
                  <p:pic>
                    <p:nvPicPr>
                      <p:cNvPr id="0" name="图片 309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71600" y="1600200"/>
                        <a:ext cx="6591300" cy="38735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4577" name="文本框 152578"/>
          <p:cNvSpPr txBox="1"/>
          <p:nvPr/>
        </p:nvSpPr>
        <p:spPr>
          <a:xfrm>
            <a:off x="220663" y="1579563"/>
            <a:ext cx="8426450" cy="30813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已知直线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y=ax+1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与双曲线</a:t>
            </a:r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</a:rPr>
              <a:t>3x</a:t>
            </a:r>
            <a:r>
              <a:rPr lang="en-US" altLang="zh-CN" baseline="30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</a:rPr>
              <a:t>-y</a:t>
            </a:r>
            <a:r>
              <a:rPr lang="en-US" altLang="zh-CN" baseline="30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=1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相交于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两点</a:t>
            </a:r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en-US" altLang="zh-CN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(1)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当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为何值时，以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AB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为直径的圆过坐标原点；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是否存在这样的实数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a,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使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关于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y=2x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对称，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     若存在，求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a;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若不存在，说明理由</a:t>
            </a:r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en-US" altLang="zh-CN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4578" name="文本框 152579"/>
          <p:cNvSpPr txBox="1"/>
          <p:nvPr/>
        </p:nvSpPr>
        <p:spPr>
          <a:xfrm>
            <a:off x="304800" y="76200"/>
            <a:ext cx="5257800" cy="641350"/>
          </a:xfrm>
          <a:prstGeom prst="rect">
            <a:avLst/>
          </a:prstGeom>
          <a:solidFill>
            <a:srgbClr val="008000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（备选）</a:t>
            </a:r>
            <a:r>
              <a:rPr lang="zh-CN" alt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垂直与对称问题</a:t>
            </a:r>
            <a:endParaRPr lang="zh-CN" altLang="en-US" sz="360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159746" name="文本框 159745"/>
          <p:cNvSpPr txBox="1"/>
          <p:nvPr/>
        </p:nvSpPr>
        <p:spPr>
          <a:xfrm>
            <a:off x="228600" y="1066800"/>
            <a:ext cx="51054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解：将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y=ax+1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代入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3x</a:t>
            </a:r>
            <a:r>
              <a:rPr lang="en-US" altLang="zh-CN" sz="2400" baseline="30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-y</a:t>
            </a:r>
            <a:r>
              <a:rPr lang="en-US" altLang="zh-CN" sz="2400" baseline="30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=1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59747" name="对象 159746"/>
          <p:cNvGraphicFramePr/>
          <p:nvPr/>
        </p:nvGraphicFramePr>
        <p:xfrm>
          <a:off x="4572000" y="1524000"/>
          <a:ext cx="27432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1" imgW="1053465" imgH="241300" progId="Equation.DSMT4">
                  <p:embed/>
                </p:oleObj>
              </mc:Choice>
              <mc:Fallback>
                <p:oleObj name="" r:id="rId1" imgW="1053465" imgH="241300" progId="Equation.DSMT4">
                  <p:embed/>
                  <p:pic>
                    <p:nvPicPr>
                      <p:cNvPr id="0" name="图片 309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72000" y="1524000"/>
                        <a:ext cx="2743200" cy="628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48" name="文本框 159747"/>
          <p:cNvSpPr txBox="1"/>
          <p:nvPr/>
        </p:nvSpPr>
        <p:spPr>
          <a:xfrm>
            <a:off x="685800" y="2286000"/>
            <a:ext cx="78486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又设方程的两根为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,x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A(x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,y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),B(x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,y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), 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9749" name="矩形 159748"/>
          <p:cNvSpPr/>
          <p:nvPr/>
        </p:nvSpPr>
        <p:spPr>
          <a:xfrm>
            <a:off x="4876800" y="1066800"/>
            <a:ext cx="35052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/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得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(3-a</a:t>
            </a:r>
            <a:r>
              <a:rPr lang="en-US" altLang="zh-CN" sz="2400" baseline="30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)x</a:t>
            </a:r>
            <a:r>
              <a:rPr lang="en-US" altLang="zh-CN" sz="2400" baseline="30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-2ax-2=0,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9750" name="矩形 159749"/>
          <p:cNvSpPr/>
          <p:nvPr/>
        </p:nvSpPr>
        <p:spPr>
          <a:xfrm>
            <a:off x="685800" y="1676400"/>
            <a:ext cx="45720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它有两个实根，必须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△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&gt;0,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9751" name="矩形 159750"/>
          <p:cNvSpPr/>
          <p:nvPr/>
        </p:nvSpPr>
        <p:spPr>
          <a:xfrm>
            <a:off x="609600" y="3657600"/>
            <a:ext cx="74676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/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∵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原点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O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）在以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AB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为直径的圆上，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9752" name="矩形 159751"/>
          <p:cNvSpPr/>
          <p:nvPr/>
        </p:nvSpPr>
        <p:spPr>
          <a:xfrm>
            <a:off x="152400" y="4114800"/>
            <a:ext cx="45720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/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  ∴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OA⊥OB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，即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+y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y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=0,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9753" name="矩形 159752"/>
          <p:cNvSpPr/>
          <p:nvPr/>
        </p:nvSpPr>
        <p:spPr>
          <a:xfrm>
            <a:off x="4572000" y="4114800"/>
            <a:ext cx="44196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/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即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+(ax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+1)(ax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+1)=0, 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9754" name="矩形 159753"/>
          <p:cNvSpPr/>
          <p:nvPr/>
        </p:nvSpPr>
        <p:spPr>
          <a:xfrm>
            <a:off x="304800" y="4572000"/>
            <a:ext cx="65532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/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∴(a</a:t>
            </a:r>
            <a:r>
              <a:rPr lang="en-US" altLang="zh-CN" sz="2400" baseline="30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+1) x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+a(x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+x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)+1=0,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9755" name="矩形 159754"/>
          <p:cNvSpPr/>
          <p:nvPr/>
        </p:nvSpPr>
        <p:spPr>
          <a:xfrm>
            <a:off x="6248400" y="53340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解得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a=±1.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611" name="文本框 159755"/>
          <p:cNvSpPr txBox="1"/>
          <p:nvPr/>
        </p:nvSpPr>
        <p:spPr>
          <a:xfrm>
            <a:off x="304800" y="152400"/>
            <a:ext cx="80772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(1)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当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为何值时，以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AB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为直径的圆过坐标原点；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612" name="直接连接符 159756"/>
          <p:cNvSpPr/>
          <p:nvPr/>
        </p:nvSpPr>
        <p:spPr>
          <a:xfrm>
            <a:off x="0" y="838200"/>
            <a:ext cx="9144000" cy="0"/>
          </a:xfrm>
          <a:prstGeom prst="line">
            <a:avLst/>
          </a:prstGeom>
          <a:ln w="38100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</p:sp>
      <p:graphicFrame>
        <p:nvGraphicFramePr>
          <p:cNvPr id="159758" name="对象 159757"/>
          <p:cNvGraphicFramePr/>
          <p:nvPr/>
        </p:nvGraphicFramePr>
        <p:xfrm>
          <a:off x="1447800" y="2667000"/>
          <a:ext cx="47244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3" imgW="2004695" imgH="405765" progId="Equation.DSMT4">
                  <p:embed/>
                </p:oleObj>
              </mc:Choice>
              <mc:Fallback>
                <p:oleObj name="" r:id="rId3" imgW="2004695" imgH="405765" progId="Equation.DSMT4">
                  <p:embed/>
                  <p:pic>
                    <p:nvPicPr>
                      <p:cNvPr id="0" name="图片 310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2667000"/>
                        <a:ext cx="4724400" cy="955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59" name="对象 159758"/>
          <p:cNvGraphicFramePr/>
          <p:nvPr/>
        </p:nvGraphicFramePr>
        <p:xfrm>
          <a:off x="495300" y="5027613"/>
          <a:ext cx="51435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5" imgW="2055495" imgH="405765" progId="Equation.DSMT4">
                  <p:embed/>
                </p:oleObj>
              </mc:Choice>
              <mc:Fallback>
                <p:oleObj name="" r:id="rId5" imgW="2055495" imgH="405765" progId="Equation.DSMT4">
                  <p:embed/>
                  <p:pic>
                    <p:nvPicPr>
                      <p:cNvPr id="0" name="图片 310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5300" y="5027613"/>
                        <a:ext cx="5143500" cy="1016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5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/>
      <p:bldP spid="159748" grpId="0"/>
      <p:bldP spid="159749" grpId="0"/>
      <p:bldP spid="159750" grpId="0"/>
      <p:bldP spid="159751" grpId="0"/>
      <p:bldP spid="159752" grpId="0"/>
      <p:bldP spid="159753" grpId="0"/>
      <p:bldP spid="159754" grpId="0"/>
      <p:bldP spid="15975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6625" name="文本框 160769"/>
          <p:cNvSpPr txBox="1"/>
          <p:nvPr/>
        </p:nvSpPr>
        <p:spPr>
          <a:xfrm>
            <a:off x="304800" y="304800"/>
            <a:ext cx="8077200" cy="946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(2)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是否存在这样的实数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a,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使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关于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y=2x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对称，  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      若存在，求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a;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若不存在，说明理由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6626" name="图片 16077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371600"/>
            <a:ext cx="7620000" cy="18557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27" name="图片 16077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276600"/>
            <a:ext cx="7696200" cy="1311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28" name="图片 16077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572000"/>
            <a:ext cx="7315200" cy="12112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7649" name="组合 155649"/>
          <p:cNvGrpSpPr/>
          <p:nvPr/>
        </p:nvGrpSpPr>
        <p:grpSpPr>
          <a:xfrm>
            <a:off x="304800" y="228600"/>
            <a:ext cx="8458200" cy="2928938"/>
            <a:chOff x="192" y="144"/>
            <a:chExt cx="5328" cy="1845"/>
          </a:xfrm>
        </p:grpSpPr>
        <p:sp>
          <p:nvSpPr>
            <p:cNvPr id="27650" name="文本框 155650"/>
            <p:cNvSpPr txBox="1"/>
            <p:nvPr/>
          </p:nvSpPr>
          <p:spPr>
            <a:xfrm>
              <a:off x="192" y="336"/>
              <a:ext cx="5328" cy="153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、设双曲线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：                               与直线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相交于两个不同的点</a:t>
              </a:r>
              <a:r>
                <a:rPr lang="en-US" altLang="zh-CN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zh-CN" altLang="en-US">
                  <a:latin typeface="Times New Roman" panose="02020603050405020304" pitchFamily="18" charset="0"/>
                  <a:ea typeface="宋体" panose="02010600030101010101" pitchFamily="2" charset="-122"/>
                </a:rPr>
                <a:t>、</a:t>
              </a:r>
              <a:r>
                <a:rPr lang="en-US" altLang="zh-CN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zh-CN" altLang="en-US">
                  <a:latin typeface="Times New Roman" panose="02020603050405020304" pitchFamily="18" charset="0"/>
                  <a:ea typeface="宋体" panose="02010600030101010101" pitchFamily="2" charset="-122"/>
                </a:rPr>
                <a:t>。</a:t>
              </a: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（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）求双曲线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的离心率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的取值范围。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（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）设直线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与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轴的交点为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rPr>
                <a:t>P</a:t>
              </a: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，且                   求</a:t>
              </a:r>
              <a:r>
                <a: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的值。</a:t>
              </a:r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27651" name="对象 155651"/>
            <p:cNvGraphicFramePr/>
            <p:nvPr/>
          </p:nvGraphicFramePr>
          <p:xfrm>
            <a:off x="2016" y="144"/>
            <a:ext cx="1680" cy="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3" name="" r:id="rId1" imgW="1117600" imgH="419100" progId="Equation.DSMT4">
                    <p:embed/>
                  </p:oleObj>
                </mc:Choice>
                <mc:Fallback>
                  <p:oleObj name="" r:id="rId1" imgW="1117600" imgH="419100" progId="Equation.DSMT4">
                    <p:embed/>
                    <p:pic>
                      <p:nvPicPr>
                        <p:cNvPr id="0" name="图片 3102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016" y="144"/>
                          <a:ext cx="1680" cy="63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2" name="对象 155652"/>
            <p:cNvGraphicFramePr/>
            <p:nvPr/>
          </p:nvGraphicFramePr>
          <p:xfrm>
            <a:off x="4416" y="336"/>
            <a:ext cx="1080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4" name="" r:id="rId3" imgW="685165" imgH="203200" progId="Equation.DSMT4">
                    <p:embed/>
                  </p:oleObj>
                </mc:Choice>
                <mc:Fallback>
                  <p:oleObj name="" r:id="rId3" imgW="685165" imgH="203200" progId="Equation.DSMT4">
                    <p:embed/>
                    <p:pic>
                      <p:nvPicPr>
                        <p:cNvPr id="0" name="图片 310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416" y="336"/>
                          <a:ext cx="1080" cy="32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3" name="对象 155653"/>
            <p:cNvGraphicFramePr/>
            <p:nvPr/>
          </p:nvGraphicFramePr>
          <p:xfrm>
            <a:off x="3552" y="1440"/>
            <a:ext cx="1116" cy="5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5" name="" r:id="rId5" imgW="799465" imgH="393700" progId="Equation.DSMT4">
                    <p:embed/>
                  </p:oleObj>
                </mc:Choice>
                <mc:Fallback>
                  <p:oleObj name="" r:id="rId5" imgW="799465" imgH="393700" progId="Equation.DSMT4">
                    <p:embed/>
                    <p:pic>
                      <p:nvPicPr>
                        <p:cNvPr id="0" name="图片 310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552" y="1440"/>
                          <a:ext cx="1116" cy="54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7654" name="图片 15565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3400" y="3149600"/>
            <a:ext cx="7924800" cy="3479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58722" name="直接连接符 158721"/>
          <p:cNvSpPr/>
          <p:nvPr/>
        </p:nvSpPr>
        <p:spPr>
          <a:xfrm flipV="1">
            <a:off x="828675" y="1457325"/>
            <a:ext cx="1439863" cy="8636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723" name="椭圆 158722"/>
          <p:cNvSpPr/>
          <p:nvPr/>
        </p:nvSpPr>
        <p:spPr>
          <a:xfrm>
            <a:off x="1404938" y="1960563"/>
            <a:ext cx="1657350" cy="1225550"/>
          </a:xfrm>
          <a:prstGeom prst="ellipse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algn="ctr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8724" name="椭圆 158723"/>
          <p:cNvSpPr/>
          <p:nvPr/>
        </p:nvSpPr>
        <p:spPr>
          <a:xfrm>
            <a:off x="4210050" y="1958975"/>
            <a:ext cx="1803400" cy="1225550"/>
          </a:xfrm>
          <a:prstGeom prst="ellipse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algn="ctr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8725" name="椭圆 158724"/>
          <p:cNvSpPr/>
          <p:nvPr/>
        </p:nvSpPr>
        <p:spPr>
          <a:xfrm>
            <a:off x="6588125" y="1962150"/>
            <a:ext cx="1800225" cy="1225550"/>
          </a:xfrm>
          <a:prstGeom prst="ellipse">
            <a:avLst/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algn="ctr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8726" name="直接连接符 158725"/>
          <p:cNvSpPr/>
          <p:nvPr/>
        </p:nvSpPr>
        <p:spPr>
          <a:xfrm flipV="1">
            <a:off x="6443663" y="1817688"/>
            <a:ext cx="1512887" cy="792162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727" name="直接连接符 158726"/>
          <p:cNvSpPr/>
          <p:nvPr/>
        </p:nvSpPr>
        <p:spPr>
          <a:xfrm flipV="1">
            <a:off x="3924300" y="1600200"/>
            <a:ext cx="1512888" cy="79216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728" name="文本框 158727"/>
          <p:cNvSpPr txBox="1"/>
          <p:nvPr/>
        </p:nvSpPr>
        <p:spPr>
          <a:xfrm>
            <a:off x="1600200" y="838200"/>
            <a:ext cx="6767513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椭圆与直线的位置关系及判断方法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8729" name="文本框 158728"/>
          <p:cNvSpPr txBox="1"/>
          <p:nvPr/>
        </p:nvSpPr>
        <p:spPr>
          <a:xfrm>
            <a:off x="323850" y="4554538"/>
            <a:ext cx="1728788" cy="538162"/>
          </a:xfrm>
          <a:prstGeom prst="rect">
            <a:avLst/>
          </a:prstGeom>
          <a:solidFill>
            <a:srgbClr val="FF3300"/>
          </a:solidFill>
          <a:ln w="1905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r>
              <a:rPr lang="zh-CN" altLang="en-US" dirty="0">
                <a:latin typeface="Arial" panose="020B0604020202020204" pitchFamily="34" charset="0"/>
                <a:ea typeface="隶书" pitchFamily="49" charset="-122"/>
              </a:rPr>
              <a:t>判断方法</a:t>
            </a:r>
            <a:endParaRPr lang="zh-CN" altLang="en-US" dirty="0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6154" name="文本框 158729"/>
          <p:cNvSpPr txBox="1"/>
          <p:nvPr/>
        </p:nvSpPr>
        <p:spPr>
          <a:xfrm>
            <a:off x="1889125" y="5672138"/>
            <a:ext cx="1841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zh-CN" sz="32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8731" name="矩形 158730"/>
          <p:cNvSpPr/>
          <p:nvPr/>
        </p:nvSpPr>
        <p:spPr>
          <a:xfrm>
            <a:off x="1620838" y="6256338"/>
            <a:ext cx="115252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0">
                <a:latin typeface="Arial" panose="020B0604020202020204" pitchFamily="34" charset="0"/>
                <a:ea typeface="宋体" panose="02010600030101010101" pitchFamily="2" charset="-122"/>
              </a:rPr>
              <a:t>∆&lt;0</a:t>
            </a:r>
            <a:endParaRPr lang="en-US" altLang="zh-CN" sz="3200" b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8732" name="矩形 158731"/>
          <p:cNvSpPr/>
          <p:nvPr/>
        </p:nvSpPr>
        <p:spPr>
          <a:xfrm>
            <a:off x="4213225" y="6256338"/>
            <a:ext cx="1223963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0">
                <a:latin typeface="Arial" panose="020B0604020202020204" pitchFamily="34" charset="0"/>
                <a:ea typeface="宋体" panose="02010600030101010101" pitchFamily="2" charset="-122"/>
              </a:rPr>
              <a:t>∆=0</a:t>
            </a:r>
            <a:endParaRPr lang="en-US" altLang="zh-CN" sz="3200" b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8733" name="矩形 158732"/>
          <p:cNvSpPr/>
          <p:nvPr/>
        </p:nvSpPr>
        <p:spPr>
          <a:xfrm>
            <a:off x="6661150" y="6256338"/>
            <a:ext cx="12954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0">
                <a:latin typeface="Arial" panose="020B0604020202020204" pitchFamily="34" charset="0"/>
                <a:ea typeface="宋体" panose="02010600030101010101" pitchFamily="2" charset="-122"/>
              </a:rPr>
              <a:t>∆&gt;0</a:t>
            </a:r>
            <a:endParaRPr lang="en-US" altLang="zh-CN" sz="3200" b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8734" name="矩形 158733"/>
          <p:cNvSpPr/>
          <p:nvPr/>
        </p:nvSpPr>
        <p:spPr>
          <a:xfrm>
            <a:off x="684213" y="5273675"/>
            <a:ext cx="2498725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）联立方程组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8735" name="矩形 158734"/>
          <p:cNvSpPr/>
          <p:nvPr/>
        </p:nvSpPr>
        <p:spPr>
          <a:xfrm>
            <a:off x="677863" y="5802313"/>
            <a:ext cx="31115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）消去一个未知数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8736" name="矩形 158735"/>
          <p:cNvSpPr/>
          <p:nvPr/>
        </p:nvSpPr>
        <p:spPr>
          <a:xfrm>
            <a:off x="684213" y="6400800"/>
            <a:ext cx="1223962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61" name="文本框 158736"/>
          <p:cNvSpPr txBox="1"/>
          <p:nvPr/>
        </p:nvSpPr>
        <p:spPr>
          <a:xfrm>
            <a:off x="566738" y="792163"/>
            <a:ext cx="1109662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0" dirty="0">
                <a:latin typeface="Arial" panose="020B0604020202020204" pitchFamily="34" charset="0"/>
                <a:ea typeface="宋体" panose="02010600030101010101" pitchFamily="2" charset="-122"/>
              </a:rPr>
              <a:t>复习</a:t>
            </a:r>
            <a:r>
              <a:rPr lang="en-US" altLang="zh-CN" sz="3200" b="0">
                <a:latin typeface="Arial" panose="020B0604020202020204" pitchFamily="34" charset="0"/>
                <a:ea typeface="宋体" panose="02010600030101010101" pitchFamily="2" charset="-122"/>
              </a:rPr>
              <a:t>:</a:t>
            </a:r>
            <a:endParaRPr lang="en-US" altLang="zh-CN" sz="3200" b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8738" name="文本框 158737"/>
          <p:cNvSpPr txBox="1"/>
          <p:nvPr/>
        </p:nvSpPr>
        <p:spPr>
          <a:xfrm>
            <a:off x="1600200" y="3541713"/>
            <a:ext cx="9969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0" dirty="0">
                <a:latin typeface="Arial" panose="020B0604020202020204" pitchFamily="34" charset="0"/>
                <a:ea typeface="宋体" panose="02010600030101010101" pitchFamily="2" charset="-122"/>
              </a:rPr>
              <a:t>相离</a:t>
            </a:r>
            <a:endParaRPr lang="zh-CN" altLang="en-US" sz="32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8739" name="文本框 158738"/>
          <p:cNvSpPr txBox="1"/>
          <p:nvPr/>
        </p:nvSpPr>
        <p:spPr>
          <a:xfrm>
            <a:off x="4583113" y="3511550"/>
            <a:ext cx="9969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0" dirty="0">
                <a:latin typeface="Arial" panose="020B0604020202020204" pitchFamily="34" charset="0"/>
                <a:ea typeface="宋体" panose="02010600030101010101" pitchFamily="2" charset="-122"/>
              </a:rPr>
              <a:t>相切</a:t>
            </a:r>
            <a:endParaRPr lang="zh-CN" altLang="en-US" sz="32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8740" name="文本框 158739"/>
          <p:cNvSpPr txBox="1"/>
          <p:nvPr/>
        </p:nvSpPr>
        <p:spPr>
          <a:xfrm>
            <a:off x="7031038" y="3511550"/>
            <a:ext cx="9969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0" dirty="0">
                <a:latin typeface="Arial" panose="020B0604020202020204" pitchFamily="34" charset="0"/>
                <a:ea typeface="宋体" panose="02010600030101010101" pitchFamily="2" charset="-122"/>
              </a:rPr>
              <a:t>相交</a:t>
            </a:r>
            <a:endParaRPr lang="zh-CN" altLang="en-US" sz="32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65" name="文本框 158740"/>
          <p:cNvSpPr txBox="1"/>
          <p:nvPr/>
        </p:nvSpPr>
        <p:spPr>
          <a:xfrm>
            <a:off x="304800" y="76200"/>
            <a:ext cx="6172200" cy="644525"/>
          </a:xfrm>
          <a:prstGeom prst="rect">
            <a:avLst/>
          </a:prstGeom>
          <a:solidFill>
            <a:srgbClr val="008000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直线与双曲线的位置关系</a:t>
            </a:r>
            <a:endParaRPr lang="zh-CN" altLang="en-US" sz="360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5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5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5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5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5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5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5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15873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500"/>
                                        <p:tgtEl>
                                          <p:spTgt spid="15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5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5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8" grpId="0"/>
      <p:bldP spid="158729" grpId="0" animBg="1"/>
      <p:bldP spid="158731" grpId="0"/>
      <p:bldP spid="158732" grpId="0"/>
      <p:bldP spid="158733" grpId="0"/>
      <p:bldP spid="158734" grpId="0"/>
      <p:bldP spid="158736" grpId="0"/>
      <p:bldP spid="158738" grpId="0"/>
      <p:bldP spid="158739" grpId="0"/>
      <p:bldP spid="15874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673" name="图片 16179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304800"/>
            <a:ext cx="4975225" cy="6172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9697" name="图片 1628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000" y="304800"/>
            <a:ext cx="7239000" cy="60118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矩形 163848"/>
          <p:cNvSpPr/>
          <p:nvPr/>
        </p:nvSpPr>
        <p:spPr>
          <a:xfrm>
            <a:off x="0" y="25812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ctr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30722" name="对象 163847"/>
          <p:cNvGraphicFramePr/>
          <p:nvPr/>
        </p:nvGraphicFramePr>
        <p:xfrm>
          <a:off x="990600" y="381000"/>
          <a:ext cx="5122863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1" imgW="1676400" imgH="1701800" progId="Equation.DSMT4">
                  <p:embed/>
                </p:oleObj>
              </mc:Choice>
              <mc:Fallback>
                <p:oleObj name="" r:id="rId1" imgW="1676400" imgH="1701800" progId="Equation.DSMT4">
                  <p:embed/>
                  <p:pic>
                    <p:nvPicPr>
                      <p:cNvPr id="0" name="图片 310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90600" y="381000"/>
                        <a:ext cx="5122863" cy="5181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文本框 154626"/>
          <p:cNvSpPr txBox="1"/>
          <p:nvPr/>
        </p:nvSpPr>
        <p:spPr>
          <a:xfrm>
            <a:off x="381000" y="1219200"/>
            <a:ext cx="8153400" cy="18018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、由双曲线                      上的一点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与左、右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两焦点          构成              ，求              的内切圆与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边         的切点坐标。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31746" name="对象 154627"/>
          <p:cNvGraphicFramePr/>
          <p:nvPr/>
        </p:nvGraphicFramePr>
        <p:xfrm>
          <a:off x="2743200" y="914400"/>
          <a:ext cx="173355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1" imgW="723900" imgH="419100" progId="Equation.DSMT4">
                  <p:embed/>
                </p:oleObj>
              </mc:Choice>
              <mc:Fallback>
                <p:oleObj name="" r:id="rId1" imgW="723900" imgH="419100" progId="Equation.DSMT4">
                  <p:embed/>
                  <p:pic>
                    <p:nvPicPr>
                      <p:cNvPr id="0" name="图片 310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743200" y="914400"/>
                        <a:ext cx="1733550" cy="1003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对象 154628"/>
          <p:cNvGraphicFramePr/>
          <p:nvPr/>
        </p:nvGraphicFramePr>
        <p:xfrm>
          <a:off x="1524000" y="1905000"/>
          <a:ext cx="9779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" r:id="rId3" imgW="431800" imgH="228600" progId="Equation.DSMT4">
                  <p:embed/>
                </p:oleObj>
              </mc:Choice>
              <mc:Fallback>
                <p:oleObj name="" r:id="rId3" imgW="431800" imgH="228600" progId="Equation.DSMT4">
                  <p:embed/>
                  <p:pic>
                    <p:nvPicPr>
                      <p:cNvPr id="0" name="图片 310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1905000"/>
                        <a:ext cx="977900" cy="517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对象 154629"/>
          <p:cNvGraphicFramePr/>
          <p:nvPr/>
        </p:nvGraphicFramePr>
        <p:xfrm>
          <a:off x="3124200" y="1828800"/>
          <a:ext cx="13081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5" imgW="482600" imgH="228600" progId="Equation.DSMT4">
                  <p:embed/>
                </p:oleObj>
              </mc:Choice>
              <mc:Fallback>
                <p:oleObj name="" r:id="rId5" imgW="482600" imgH="228600" progId="Equation.DSMT4">
                  <p:embed/>
                  <p:pic>
                    <p:nvPicPr>
                      <p:cNvPr id="0" name="图片 310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24200" y="1828800"/>
                        <a:ext cx="1308100" cy="619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对象 154630"/>
          <p:cNvGraphicFramePr/>
          <p:nvPr/>
        </p:nvGraphicFramePr>
        <p:xfrm>
          <a:off x="5105400" y="1828800"/>
          <a:ext cx="13081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7" imgW="482600" imgH="228600" progId="Equation.DSMT4">
                  <p:embed/>
                </p:oleObj>
              </mc:Choice>
              <mc:Fallback>
                <p:oleObj name="" r:id="rId7" imgW="482600" imgH="228600" progId="Equation.DSMT4">
                  <p:embed/>
                  <p:pic>
                    <p:nvPicPr>
                      <p:cNvPr id="0" name="图片 310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05400" y="1828800"/>
                        <a:ext cx="1308100" cy="619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对象 154631"/>
          <p:cNvGraphicFramePr/>
          <p:nvPr/>
        </p:nvGraphicFramePr>
        <p:xfrm>
          <a:off x="838200" y="2438400"/>
          <a:ext cx="8382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8" imgW="304800" imgH="228600" progId="Equation.DSMT4">
                  <p:embed/>
                </p:oleObj>
              </mc:Choice>
              <mc:Fallback>
                <p:oleObj name="" r:id="rId8" imgW="304800" imgH="228600" progId="Equation.DSMT4">
                  <p:embed/>
                  <p:pic>
                    <p:nvPicPr>
                      <p:cNvPr id="0" name="图片 311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38200" y="2438400"/>
                        <a:ext cx="838200" cy="628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4633" name="组合 154632"/>
          <p:cNvGrpSpPr/>
          <p:nvPr/>
        </p:nvGrpSpPr>
        <p:grpSpPr>
          <a:xfrm>
            <a:off x="457200" y="3733800"/>
            <a:ext cx="8001000" cy="1917700"/>
            <a:chOff x="288" y="2352"/>
            <a:chExt cx="5040" cy="1208"/>
          </a:xfrm>
        </p:grpSpPr>
        <p:sp>
          <p:nvSpPr>
            <p:cNvPr id="31752" name="文本框 154633"/>
            <p:cNvSpPr txBox="1"/>
            <p:nvPr/>
          </p:nvSpPr>
          <p:spPr>
            <a:xfrm>
              <a:off x="288" y="2352"/>
              <a:ext cx="5040" cy="120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说明：</a:t>
              </a:r>
              <a:r>
                <a:rPr lang="zh-CN" altLang="en-US" sz="2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双曲线上一点</a:t>
              </a:r>
              <a:r>
                <a:rPr lang="en-US" altLang="zh-CN" sz="2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P</a:t>
              </a:r>
              <a:r>
                <a:rPr lang="zh-CN" altLang="en-US" sz="2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与双曲线的两个焦点                  构成的三角形称之为</a:t>
              </a:r>
              <a:r>
                <a:rPr lang="zh-CN" altLang="en-US" sz="2400" dirty="0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焦点三角形</a:t>
              </a:r>
              <a:r>
                <a:rPr lang="zh-CN" altLang="en-US" sz="2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，其中                       和            为三角形的三边。解决与这个三角形有关的问题，要充分利用双曲线的定义和三角形的边角关系、正弦定理、余弦定理。            </a:t>
              </a:r>
              <a:endPara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31753" name="对象 154634"/>
            <p:cNvGraphicFramePr/>
            <p:nvPr/>
          </p:nvGraphicFramePr>
          <p:xfrm>
            <a:off x="4032" y="2352"/>
            <a:ext cx="576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2" name="" r:id="rId10" imgW="431800" imgH="228600" progId="Equation.DSMT4">
                    <p:embed/>
                  </p:oleObj>
                </mc:Choice>
                <mc:Fallback>
                  <p:oleObj name="" r:id="rId10" imgW="431800" imgH="228600" progId="Equation.DSMT4">
                    <p:embed/>
                    <p:pic>
                      <p:nvPicPr>
                        <p:cNvPr id="0" name="图片 311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032" y="2352"/>
                          <a:ext cx="576" cy="30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754" name="对象 154635"/>
            <p:cNvGraphicFramePr/>
            <p:nvPr/>
          </p:nvGraphicFramePr>
          <p:xfrm>
            <a:off x="3264" y="2592"/>
            <a:ext cx="1152" cy="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4" name="" r:id="rId11" imgW="825500" imgH="228600" progId="Equation.DSMT4">
                    <p:embed/>
                  </p:oleObj>
                </mc:Choice>
                <mc:Fallback>
                  <p:oleObj name="" r:id="rId11" imgW="825500" imgH="228600" progId="Equation.DSMT4">
                    <p:embed/>
                    <p:pic>
                      <p:nvPicPr>
                        <p:cNvPr id="0" name="图片 3113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264" y="2592"/>
                          <a:ext cx="1152" cy="31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755" name="对象 154636"/>
            <p:cNvGraphicFramePr/>
            <p:nvPr/>
          </p:nvGraphicFramePr>
          <p:xfrm>
            <a:off x="4560" y="2592"/>
            <a:ext cx="564" cy="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3" name="" r:id="rId13" imgW="419100" imgH="228600" progId="Equation.DSMT4">
                    <p:embed/>
                  </p:oleObj>
                </mc:Choice>
                <mc:Fallback>
                  <p:oleObj name="" r:id="rId13" imgW="419100" imgH="228600" progId="Equation.DSMT4">
                    <p:embed/>
                    <p:pic>
                      <p:nvPicPr>
                        <p:cNvPr id="0" name="图片 3112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560" y="2592"/>
                          <a:ext cx="564" cy="30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标题 140289"/>
          <p:cNvSpPr>
            <a:spLocks noGrp="1"/>
          </p:cNvSpPr>
          <p:nvPr>
            <p:ph type="title"/>
          </p:nvPr>
        </p:nvSpPr>
        <p:spPr>
          <a:xfrm>
            <a:off x="457200" y="76200"/>
            <a:ext cx="3276600" cy="985838"/>
          </a:xfrm>
          <a:ln/>
        </p:spPr>
        <p:txBody>
          <a:bodyPr anchor="ctr"/>
          <a:p>
            <a:pPr algn="l"/>
            <a:r>
              <a:rPr lang="en-US" altLang="zh-CN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1) </a:t>
            </a:r>
            <a:r>
              <a:rPr lang="zh-CN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位置关系种类</a:t>
            </a:r>
            <a:endParaRPr lang="zh-CN" altLang="en-US" sz="32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直接连接符 140290"/>
          <p:cNvSpPr/>
          <p:nvPr/>
        </p:nvSpPr>
        <p:spPr>
          <a:xfrm>
            <a:off x="1763713" y="2792413"/>
            <a:ext cx="4648200" cy="0"/>
          </a:xfrm>
          <a:prstGeom prst="line">
            <a:avLst/>
          </a:prstGeom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7172" name="直接连接符 140291"/>
          <p:cNvSpPr/>
          <p:nvPr/>
        </p:nvSpPr>
        <p:spPr>
          <a:xfrm flipV="1">
            <a:off x="4125913" y="1497013"/>
            <a:ext cx="0" cy="2514600"/>
          </a:xfrm>
          <a:prstGeom prst="line">
            <a:avLst/>
          </a:prstGeom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7173" name="直接连接符 140292"/>
          <p:cNvSpPr/>
          <p:nvPr/>
        </p:nvSpPr>
        <p:spPr>
          <a:xfrm flipV="1">
            <a:off x="2525713" y="1858963"/>
            <a:ext cx="3200400" cy="1847850"/>
          </a:xfrm>
          <a:prstGeom prst="line">
            <a:avLst/>
          </a:prstGeom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74" name="直接连接符 140293"/>
          <p:cNvSpPr/>
          <p:nvPr/>
        </p:nvSpPr>
        <p:spPr>
          <a:xfrm>
            <a:off x="2411413" y="1773238"/>
            <a:ext cx="2881312" cy="1727200"/>
          </a:xfrm>
          <a:prstGeom prst="line">
            <a:avLst/>
          </a:prstGeom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7175" name="组合 140294"/>
          <p:cNvGrpSpPr/>
          <p:nvPr/>
        </p:nvGrpSpPr>
        <p:grpSpPr>
          <a:xfrm>
            <a:off x="4822825" y="2089150"/>
            <a:ext cx="1427163" cy="1389063"/>
            <a:chOff x="3216" y="2629"/>
            <a:chExt cx="899" cy="875"/>
          </a:xfrm>
        </p:grpSpPr>
        <p:grpSp>
          <p:nvGrpSpPr>
            <p:cNvPr id="7176" name="组合 140295"/>
            <p:cNvGrpSpPr/>
            <p:nvPr/>
          </p:nvGrpSpPr>
          <p:grpSpPr>
            <a:xfrm>
              <a:off x="3222" y="2629"/>
              <a:ext cx="893" cy="407"/>
              <a:chOff x="3222" y="2629"/>
              <a:chExt cx="893" cy="407"/>
            </a:xfrm>
          </p:grpSpPr>
          <p:sp>
            <p:nvSpPr>
              <p:cNvPr id="7177" name="任意多边形 140296"/>
              <p:cNvSpPr/>
              <p:nvPr/>
            </p:nvSpPr>
            <p:spPr>
              <a:xfrm rot="5062007" flipH="1" flipV="1">
                <a:off x="3515" y="2436"/>
                <a:ext cx="300" cy="893"/>
              </a:xfrm>
              <a:custGeom>
                <a:avLst/>
                <a:gdLst/>
                <a:ahLst/>
                <a:cxnLst>
                  <a:cxn ang="270">
                    <a:pos x="0" y="0"/>
                  </a:cxn>
                  <a:cxn ang="0">
                    <a:pos x="16016" y="7107"/>
                  </a:cxn>
                  <a:cxn ang="90">
                    <a:pos x="0" y="21600"/>
                  </a:cxn>
                </a:cxnLst>
                <a:pathLst>
                  <a:path w="16017" h="21600" fill="none">
                    <a:moveTo>
                      <a:pt x="0" y="0"/>
                    </a:moveTo>
                    <a:cubicBezTo>
                      <a:pt x="6352" y="0"/>
                      <a:pt x="12064" y="2742"/>
                      <a:pt x="16016" y="7107"/>
                    </a:cubicBezTo>
                  </a:path>
                  <a:path w="16017" h="21600" stroke="0">
                    <a:moveTo>
                      <a:pt x="0" y="0"/>
                    </a:moveTo>
                    <a:cubicBezTo>
                      <a:pt x="6352" y="0"/>
                      <a:pt x="12064" y="2742"/>
                      <a:pt x="16016" y="710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178" name="直接连接符 140297"/>
              <p:cNvSpPr/>
              <p:nvPr/>
            </p:nvSpPr>
            <p:spPr>
              <a:xfrm flipV="1">
                <a:off x="3456" y="2629"/>
                <a:ext cx="192" cy="144"/>
              </a:xfrm>
              <a:prstGeom prst="line">
                <a:avLst/>
              </a:prstGeom>
              <a:ln w="28575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7179" name="组合 140298"/>
            <p:cNvGrpSpPr/>
            <p:nvPr/>
          </p:nvGrpSpPr>
          <p:grpSpPr>
            <a:xfrm flipV="1">
              <a:off x="3216" y="3097"/>
              <a:ext cx="893" cy="407"/>
              <a:chOff x="3222" y="2629"/>
              <a:chExt cx="893" cy="407"/>
            </a:xfrm>
          </p:grpSpPr>
          <p:sp>
            <p:nvSpPr>
              <p:cNvPr id="7180" name="任意多边形 140299"/>
              <p:cNvSpPr/>
              <p:nvPr/>
            </p:nvSpPr>
            <p:spPr>
              <a:xfrm rot="5062007" flipH="1" flipV="1">
                <a:off x="3515" y="2436"/>
                <a:ext cx="300" cy="893"/>
              </a:xfrm>
              <a:custGeom>
                <a:avLst/>
                <a:gdLst/>
                <a:ahLst/>
                <a:cxnLst>
                  <a:cxn ang="270">
                    <a:pos x="0" y="0"/>
                  </a:cxn>
                  <a:cxn ang="0">
                    <a:pos x="16016" y="7107"/>
                  </a:cxn>
                  <a:cxn ang="90">
                    <a:pos x="0" y="21600"/>
                  </a:cxn>
                </a:cxnLst>
                <a:pathLst>
                  <a:path w="16017" h="21600" fill="none">
                    <a:moveTo>
                      <a:pt x="0" y="0"/>
                    </a:moveTo>
                    <a:cubicBezTo>
                      <a:pt x="6352" y="0"/>
                      <a:pt x="12064" y="2742"/>
                      <a:pt x="16016" y="7107"/>
                    </a:cubicBezTo>
                  </a:path>
                  <a:path w="16017" h="21600" stroke="0">
                    <a:moveTo>
                      <a:pt x="0" y="0"/>
                    </a:moveTo>
                    <a:cubicBezTo>
                      <a:pt x="6352" y="0"/>
                      <a:pt x="12064" y="2742"/>
                      <a:pt x="16016" y="710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181" name="直接连接符 140300"/>
              <p:cNvSpPr/>
              <p:nvPr/>
            </p:nvSpPr>
            <p:spPr>
              <a:xfrm flipV="1">
                <a:off x="3456" y="2629"/>
                <a:ext cx="192" cy="144"/>
              </a:xfrm>
              <a:prstGeom prst="line">
                <a:avLst/>
              </a:prstGeom>
              <a:ln w="28575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7182" name="组合 140301"/>
          <p:cNvGrpSpPr/>
          <p:nvPr/>
        </p:nvGrpSpPr>
        <p:grpSpPr>
          <a:xfrm flipH="1">
            <a:off x="1992313" y="2082800"/>
            <a:ext cx="1427162" cy="1389063"/>
            <a:chOff x="3216" y="2629"/>
            <a:chExt cx="899" cy="875"/>
          </a:xfrm>
        </p:grpSpPr>
        <p:grpSp>
          <p:nvGrpSpPr>
            <p:cNvPr id="7183" name="组合 140302"/>
            <p:cNvGrpSpPr/>
            <p:nvPr/>
          </p:nvGrpSpPr>
          <p:grpSpPr>
            <a:xfrm>
              <a:off x="3222" y="2629"/>
              <a:ext cx="893" cy="407"/>
              <a:chOff x="3222" y="2629"/>
              <a:chExt cx="893" cy="407"/>
            </a:xfrm>
          </p:grpSpPr>
          <p:sp>
            <p:nvSpPr>
              <p:cNvPr id="7184" name="任意多边形 140303"/>
              <p:cNvSpPr/>
              <p:nvPr/>
            </p:nvSpPr>
            <p:spPr>
              <a:xfrm rot="5062007" flipH="1" flipV="1">
                <a:off x="3515" y="2436"/>
                <a:ext cx="300" cy="893"/>
              </a:xfrm>
              <a:custGeom>
                <a:avLst/>
                <a:gdLst/>
                <a:ahLst/>
                <a:cxnLst>
                  <a:cxn ang="270">
                    <a:pos x="0" y="0"/>
                  </a:cxn>
                  <a:cxn ang="0">
                    <a:pos x="16016" y="7107"/>
                  </a:cxn>
                  <a:cxn ang="90">
                    <a:pos x="0" y="21600"/>
                  </a:cxn>
                </a:cxnLst>
                <a:pathLst>
                  <a:path w="16017" h="21600" fill="none">
                    <a:moveTo>
                      <a:pt x="0" y="0"/>
                    </a:moveTo>
                    <a:cubicBezTo>
                      <a:pt x="6352" y="0"/>
                      <a:pt x="12064" y="2742"/>
                      <a:pt x="16016" y="7107"/>
                    </a:cubicBezTo>
                  </a:path>
                  <a:path w="16017" h="21600" stroke="0">
                    <a:moveTo>
                      <a:pt x="0" y="0"/>
                    </a:moveTo>
                    <a:cubicBezTo>
                      <a:pt x="6352" y="0"/>
                      <a:pt x="12064" y="2742"/>
                      <a:pt x="16016" y="710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185" name="直接连接符 140304"/>
              <p:cNvSpPr/>
              <p:nvPr/>
            </p:nvSpPr>
            <p:spPr>
              <a:xfrm flipV="1">
                <a:off x="3456" y="2629"/>
                <a:ext cx="192" cy="144"/>
              </a:xfrm>
              <a:prstGeom prst="line">
                <a:avLst/>
              </a:prstGeom>
              <a:ln w="28575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7186" name="组合 140305"/>
            <p:cNvGrpSpPr/>
            <p:nvPr/>
          </p:nvGrpSpPr>
          <p:grpSpPr>
            <a:xfrm flipV="1">
              <a:off x="3216" y="3097"/>
              <a:ext cx="893" cy="407"/>
              <a:chOff x="3222" y="2629"/>
              <a:chExt cx="893" cy="407"/>
            </a:xfrm>
          </p:grpSpPr>
          <p:sp>
            <p:nvSpPr>
              <p:cNvPr id="7187" name="任意多边形 140306"/>
              <p:cNvSpPr/>
              <p:nvPr/>
            </p:nvSpPr>
            <p:spPr>
              <a:xfrm rot="5062007" flipH="1" flipV="1">
                <a:off x="3515" y="2436"/>
                <a:ext cx="300" cy="893"/>
              </a:xfrm>
              <a:custGeom>
                <a:avLst/>
                <a:gdLst/>
                <a:ahLst/>
                <a:cxnLst>
                  <a:cxn ang="270">
                    <a:pos x="0" y="0"/>
                  </a:cxn>
                  <a:cxn ang="0">
                    <a:pos x="16016" y="7107"/>
                  </a:cxn>
                  <a:cxn ang="90">
                    <a:pos x="0" y="21600"/>
                  </a:cxn>
                </a:cxnLst>
                <a:pathLst>
                  <a:path w="16017" h="21600" fill="none">
                    <a:moveTo>
                      <a:pt x="0" y="0"/>
                    </a:moveTo>
                    <a:cubicBezTo>
                      <a:pt x="6352" y="0"/>
                      <a:pt x="12064" y="2742"/>
                      <a:pt x="16016" y="7107"/>
                    </a:cubicBezTo>
                  </a:path>
                  <a:path w="16017" h="21600" stroke="0">
                    <a:moveTo>
                      <a:pt x="0" y="0"/>
                    </a:moveTo>
                    <a:cubicBezTo>
                      <a:pt x="6352" y="0"/>
                      <a:pt x="12064" y="2742"/>
                      <a:pt x="16016" y="710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188" name="直接连接符 140307"/>
              <p:cNvSpPr/>
              <p:nvPr/>
            </p:nvSpPr>
            <p:spPr>
              <a:xfrm flipV="1">
                <a:off x="3456" y="2629"/>
                <a:ext cx="192" cy="144"/>
              </a:xfrm>
              <a:prstGeom prst="line">
                <a:avLst/>
              </a:prstGeom>
              <a:ln w="28575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7189" name="文本框 140308"/>
          <p:cNvSpPr txBox="1"/>
          <p:nvPr/>
        </p:nvSpPr>
        <p:spPr>
          <a:xfrm>
            <a:off x="6183313" y="2868613"/>
            <a:ext cx="533400" cy="457200"/>
          </a:xfrm>
          <a:prstGeom prst="rect">
            <a:avLst/>
          </a:prstGeom>
          <a:noFill/>
          <a:ln w="2857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endParaRPr lang="en-US" altLang="zh-CN" sz="3200">
              <a:solidFill>
                <a:srgbClr val="FFFF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90" name="文本框 140309"/>
          <p:cNvSpPr txBox="1"/>
          <p:nvPr/>
        </p:nvSpPr>
        <p:spPr>
          <a:xfrm>
            <a:off x="4125913" y="1268413"/>
            <a:ext cx="457200" cy="457200"/>
          </a:xfrm>
          <a:prstGeom prst="rect">
            <a:avLst/>
          </a:prstGeom>
          <a:noFill/>
          <a:ln w="2857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endParaRPr lang="en-US" altLang="zh-CN" sz="3200">
              <a:solidFill>
                <a:srgbClr val="FFFF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91" name="文本框 140310"/>
          <p:cNvSpPr txBox="1"/>
          <p:nvPr/>
        </p:nvSpPr>
        <p:spPr>
          <a:xfrm>
            <a:off x="3744913" y="2868613"/>
            <a:ext cx="457200" cy="457200"/>
          </a:xfrm>
          <a:prstGeom prst="rect">
            <a:avLst/>
          </a:prstGeom>
          <a:noFill/>
          <a:ln w="2857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endParaRPr lang="en-US" altLang="zh-CN" sz="3200">
              <a:solidFill>
                <a:srgbClr val="FFFF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0312" name="直接连接符 140311"/>
          <p:cNvSpPr/>
          <p:nvPr/>
        </p:nvSpPr>
        <p:spPr>
          <a:xfrm flipH="1">
            <a:off x="2627313" y="1557338"/>
            <a:ext cx="457200" cy="3048000"/>
          </a:xfrm>
          <a:prstGeom prst="line">
            <a:avLst/>
          </a:prstGeom>
          <a:ln w="28575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40313" name="直接连接符 140312"/>
          <p:cNvSpPr/>
          <p:nvPr/>
        </p:nvSpPr>
        <p:spPr>
          <a:xfrm flipH="1">
            <a:off x="3132138" y="1557338"/>
            <a:ext cx="457200" cy="3048000"/>
          </a:xfrm>
          <a:prstGeom prst="line">
            <a:avLst/>
          </a:prstGeom>
          <a:ln w="28575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40314" name="直接连接符 140313"/>
          <p:cNvSpPr/>
          <p:nvPr/>
        </p:nvSpPr>
        <p:spPr>
          <a:xfrm flipH="1">
            <a:off x="3733800" y="1524000"/>
            <a:ext cx="457200" cy="3048000"/>
          </a:xfrm>
          <a:prstGeom prst="line">
            <a:avLst/>
          </a:prstGeom>
          <a:ln w="28575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40315" name="直接连接符 140314"/>
          <p:cNvSpPr/>
          <p:nvPr/>
        </p:nvSpPr>
        <p:spPr>
          <a:xfrm flipH="1">
            <a:off x="4284663" y="1484313"/>
            <a:ext cx="1512887" cy="2736850"/>
          </a:xfrm>
          <a:prstGeom prst="line">
            <a:avLst/>
          </a:prstGeom>
          <a:ln w="28575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40316" name="直接连接符 140315"/>
          <p:cNvSpPr/>
          <p:nvPr/>
        </p:nvSpPr>
        <p:spPr>
          <a:xfrm rot="168735" flipV="1">
            <a:off x="2339975" y="1125538"/>
            <a:ext cx="3657600" cy="2438400"/>
          </a:xfrm>
          <a:prstGeom prst="line">
            <a:avLst/>
          </a:prstGeom>
          <a:ln w="28575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40318" name="直接连接符 140317"/>
          <p:cNvSpPr/>
          <p:nvPr/>
        </p:nvSpPr>
        <p:spPr>
          <a:xfrm rot="-168735" flipH="1" flipV="1">
            <a:off x="2732088" y="2276475"/>
            <a:ext cx="3729037" cy="1143000"/>
          </a:xfrm>
          <a:prstGeom prst="line">
            <a:avLst/>
          </a:prstGeom>
          <a:ln w="28575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40319" name="直接连接符 140318"/>
          <p:cNvSpPr/>
          <p:nvPr/>
        </p:nvSpPr>
        <p:spPr>
          <a:xfrm rot="-168735" flipH="1" flipV="1">
            <a:off x="2590800" y="2514600"/>
            <a:ext cx="3657600" cy="2438400"/>
          </a:xfrm>
          <a:prstGeom prst="line">
            <a:avLst/>
          </a:prstGeom>
          <a:ln w="28575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40320" name="文本框 140319"/>
          <p:cNvSpPr txBox="1"/>
          <p:nvPr/>
        </p:nvSpPr>
        <p:spPr>
          <a:xfrm>
            <a:off x="611188" y="4724400"/>
            <a:ext cx="7993062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种类</a:t>
            </a:r>
            <a:r>
              <a:rPr lang="en-US" altLang="zh-CN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相离</a:t>
            </a:r>
            <a:r>
              <a:rPr lang="en-US" altLang="zh-CN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</a:t>
            </a:r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相切</a:t>
            </a:r>
            <a:r>
              <a:rPr lang="en-US" altLang="zh-CN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</a:t>
            </a:r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相交</a:t>
            </a:r>
            <a:r>
              <a:rPr lang="en-US" altLang="zh-CN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(0</a:t>
            </a:r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个交点，一个交点，</a:t>
            </a:r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一个交点或</a:t>
            </a:r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两个交点</a:t>
            </a:r>
            <a:r>
              <a:rPr lang="en-US" altLang="zh-CN" sz="320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en-US" altLang="zh-CN" sz="3200">
              <a:solidFill>
                <a:srgbClr val="FFFF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4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0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40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4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0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75"/>
                                        <p:tgtEl>
                                          <p:spTgt spid="140320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2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41314" name="标题 141313"/>
          <p:cNvSpPr>
            <a:spLocks noGrp="1"/>
          </p:cNvSpPr>
          <p:nvPr>
            <p:ph type="title"/>
          </p:nvPr>
        </p:nvSpPr>
        <p:spPr>
          <a:xfrm>
            <a:off x="228600" y="76200"/>
            <a:ext cx="5943600" cy="762000"/>
          </a:xfrm>
          <a:ln/>
        </p:spPr>
        <p:txBody>
          <a:bodyPr anchor="ctr"/>
          <a:p>
            <a:pPr algn="l"/>
            <a:r>
              <a:rPr lang="en-US" altLang="zh-CN" sz="3200" b="1" dirty="0">
                <a:solidFill>
                  <a:srgbClr val="FFFF00"/>
                </a:solidFill>
                <a:latin typeface="宋体" panose="02010600030101010101" pitchFamily="2" charset="-122"/>
              </a:rPr>
              <a:t>2)</a:t>
            </a:r>
            <a:r>
              <a:rPr lang="zh-CN" altLang="en-US" sz="3200" b="1" dirty="0">
                <a:solidFill>
                  <a:srgbClr val="FFFF00"/>
                </a:solidFill>
                <a:latin typeface="宋体" panose="02010600030101010101" pitchFamily="2" charset="-122"/>
              </a:rPr>
              <a:t>位置关系与交点个数</a:t>
            </a:r>
            <a:endParaRPr lang="zh-CN" altLang="en-US" sz="3200" b="1">
              <a:latin typeface="宋体" panose="02010600030101010101" pitchFamily="2" charset="-122"/>
            </a:endParaRPr>
          </a:p>
        </p:txBody>
      </p:sp>
      <p:grpSp>
        <p:nvGrpSpPr>
          <p:cNvPr id="8195" name="组合 141314"/>
          <p:cNvGrpSpPr/>
          <p:nvPr/>
        </p:nvGrpSpPr>
        <p:grpSpPr>
          <a:xfrm>
            <a:off x="0" y="914400"/>
            <a:ext cx="4953000" cy="2743200"/>
            <a:chOff x="1248" y="2016"/>
            <a:chExt cx="3120" cy="1728"/>
          </a:xfrm>
        </p:grpSpPr>
        <p:sp>
          <p:nvSpPr>
            <p:cNvPr id="8196" name="直接连接符 141315"/>
            <p:cNvSpPr/>
            <p:nvPr/>
          </p:nvSpPr>
          <p:spPr>
            <a:xfrm>
              <a:off x="1248" y="2976"/>
              <a:ext cx="2928" cy="0"/>
            </a:xfrm>
            <a:prstGeom prst="line">
              <a:avLst/>
            </a:prstGeom>
            <a:ln w="28575" cap="flat" cmpd="sng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8197" name="直接连接符 141316"/>
            <p:cNvSpPr/>
            <p:nvPr/>
          </p:nvSpPr>
          <p:spPr>
            <a:xfrm flipV="1">
              <a:off x="2736" y="2160"/>
              <a:ext cx="0" cy="1584"/>
            </a:xfrm>
            <a:prstGeom prst="line">
              <a:avLst/>
            </a:prstGeom>
            <a:ln w="28575" cap="flat" cmpd="sng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8198" name="直接连接符 141317"/>
            <p:cNvSpPr/>
            <p:nvPr/>
          </p:nvSpPr>
          <p:spPr>
            <a:xfrm flipV="1">
              <a:off x="1728" y="2388"/>
              <a:ext cx="2016" cy="1164"/>
            </a:xfrm>
            <a:prstGeom prst="line">
              <a:avLst/>
            </a:prstGeom>
            <a:ln w="2857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8199" name="直接连接符 141318"/>
            <p:cNvSpPr/>
            <p:nvPr/>
          </p:nvSpPr>
          <p:spPr>
            <a:xfrm>
              <a:off x="1824" y="2448"/>
              <a:ext cx="2016" cy="1164"/>
            </a:xfrm>
            <a:prstGeom prst="line">
              <a:avLst/>
            </a:prstGeom>
            <a:ln w="2857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8200" name="组合 141319"/>
            <p:cNvGrpSpPr/>
            <p:nvPr/>
          </p:nvGrpSpPr>
          <p:grpSpPr>
            <a:xfrm>
              <a:off x="3175" y="2533"/>
              <a:ext cx="899" cy="875"/>
              <a:chOff x="3216" y="2629"/>
              <a:chExt cx="899" cy="875"/>
            </a:xfrm>
          </p:grpSpPr>
          <p:grpSp>
            <p:nvGrpSpPr>
              <p:cNvPr id="8201" name="组合 141320"/>
              <p:cNvGrpSpPr/>
              <p:nvPr/>
            </p:nvGrpSpPr>
            <p:grpSpPr>
              <a:xfrm>
                <a:off x="3222" y="2629"/>
                <a:ext cx="893" cy="407"/>
                <a:chOff x="3222" y="2629"/>
                <a:chExt cx="893" cy="407"/>
              </a:xfrm>
            </p:grpSpPr>
            <p:sp>
              <p:nvSpPr>
                <p:cNvPr id="8202" name="任意多边形 141321"/>
                <p:cNvSpPr/>
                <p:nvPr/>
              </p:nvSpPr>
              <p:spPr>
                <a:xfrm rot="5062007" flipH="1" flipV="1">
                  <a:off x="3515" y="2436"/>
                  <a:ext cx="300" cy="893"/>
                </a:xfrm>
                <a:custGeom>
                  <a:avLst/>
                  <a:gdLst/>
                  <a:ahLst/>
                  <a:cxnLst>
                    <a:cxn ang="270">
                      <a:pos x="0" y="0"/>
                    </a:cxn>
                    <a:cxn ang="0">
                      <a:pos x="16016" y="7107"/>
                    </a:cxn>
                    <a:cxn ang="90">
                      <a:pos x="0" y="21600"/>
                    </a:cxn>
                  </a:cxnLst>
                  <a:pathLst>
                    <a:path w="16017" h="21600" fill="none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</a:path>
                    <a:path w="16017" h="21600" stroke="0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203" name="直接连接符 141322"/>
                <p:cNvSpPr/>
                <p:nvPr/>
              </p:nvSpPr>
              <p:spPr>
                <a:xfrm flipV="1">
                  <a:off x="3456" y="2629"/>
                  <a:ext cx="192" cy="144"/>
                </a:xfrm>
                <a:prstGeom prst="line">
                  <a:avLst/>
                </a:prstGeom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8204" name="组合 141323"/>
              <p:cNvGrpSpPr/>
              <p:nvPr/>
            </p:nvGrpSpPr>
            <p:grpSpPr>
              <a:xfrm flipV="1">
                <a:off x="3216" y="3097"/>
                <a:ext cx="893" cy="407"/>
                <a:chOff x="3222" y="2629"/>
                <a:chExt cx="893" cy="407"/>
              </a:xfrm>
            </p:grpSpPr>
            <p:sp>
              <p:nvSpPr>
                <p:cNvPr id="8205" name="任意多边形 141324"/>
                <p:cNvSpPr/>
                <p:nvPr/>
              </p:nvSpPr>
              <p:spPr>
                <a:xfrm rot="5062007" flipH="1" flipV="1">
                  <a:off x="3515" y="2436"/>
                  <a:ext cx="300" cy="893"/>
                </a:xfrm>
                <a:custGeom>
                  <a:avLst/>
                  <a:gdLst/>
                  <a:ahLst/>
                  <a:cxnLst>
                    <a:cxn ang="270">
                      <a:pos x="0" y="0"/>
                    </a:cxn>
                    <a:cxn ang="0">
                      <a:pos x="16016" y="7107"/>
                    </a:cxn>
                    <a:cxn ang="90">
                      <a:pos x="0" y="21600"/>
                    </a:cxn>
                  </a:cxnLst>
                  <a:pathLst>
                    <a:path w="16017" h="21600" fill="none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</a:path>
                    <a:path w="16017" h="21600" stroke="0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206" name="直接连接符 141325"/>
                <p:cNvSpPr/>
                <p:nvPr/>
              </p:nvSpPr>
              <p:spPr>
                <a:xfrm flipV="1">
                  <a:off x="3456" y="2629"/>
                  <a:ext cx="192" cy="144"/>
                </a:xfrm>
                <a:prstGeom prst="line">
                  <a:avLst/>
                </a:prstGeom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8207" name="组合 141326"/>
            <p:cNvGrpSpPr/>
            <p:nvPr/>
          </p:nvGrpSpPr>
          <p:grpSpPr>
            <a:xfrm flipH="1">
              <a:off x="1392" y="2529"/>
              <a:ext cx="899" cy="875"/>
              <a:chOff x="3216" y="2629"/>
              <a:chExt cx="899" cy="875"/>
            </a:xfrm>
          </p:grpSpPr>
          <p:grpSp>
            <p:nvGrpSpPr>
              <p:cNvPr id="8208" name="组合 141327"/>
              <p:cNvGrpSpPr/>
              <p:nvPr/>
            </p:nvGrpSpPr>
            <p:grpSpPr>
              <a:xfrm>
                <a:off x="3222" y="2629"/>
                <a:ext cx="893" cy="407"/>
                <a:chOff x="3222" y="2629"/>
                <a:chExt cx="893" cy="407"/>
              </a:xfrm>
            </p:grpSpPr>
            <p:sp>
              <p:nvSpPr>
                <p:cNvPr id="8209" name="任意多边形 141328"/>
                <p:cNvSpPr/>
                <p:nvPr/>
              </p:nvSpPr>
              <p:spPr>
                <a:xfrm rot="5062007" flipH="1" flipV="1">
                  <a:off x="3515" y="2436"/>
                  <a:ext cx="300" cy="893"/>
                </a:xfrm>
                <a:custGeom>
                  <a:avLst/>
                  <a:gdLst/>
                  <a:ahLst/>
                  <a:cxnLst>
                    <a:cxn ang="270">
                      <a:pos x="0" y="0"/>
                    </a:cxn>
                    <a:cxn ang="0">
                      <a:pos x="16016" y="7107"/>
                    </a:cxn>
                    <a:cxn ang="90">
                      <a:pos x="0" y="21600"/>
                    </a:cxn>
                  </a:cxnLst>
                  <a:pathLst>
                    <a:path w="16017" h="21600" fill="none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</a:path>
                    <a:path w="16017" h="21600" stroke="0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210" name="直接连接符 141329"/>
                <p:cNvSpPr/>
                <p:nvPr/>
              </p:nvSpPr>
              <p:spPr>
                <a:xfrm flipV="1">
                  <a:off x="3456" y="2629"/>
                  <a:ext cx="192" cy="144"/>
                </a:xfrm>
                <a:prstGeom prst="line">
                  <a:avLst/>
                </a:prstGeom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8211" name="组合 141330"/>
              <p:cNvGrpSpPr/>
              <p:nvPr/>
            </p:nvGrpSpPr>
            <p:grpSpPr>
              <a:xfrm flipV="1">
                <a:off x="3216" y="3097"/>
                <a:ext cx="893" cy="407"/>
                <a:chOff x="3222" y="2629"/>
                <a:chExt cx="893" cy="407"/>
              </a:xfrm>
            </p:grpSpPr>
            <p:sp>
              <p:nvSpPr>
                <p:cNvPr id="8212" name="任意多边形 141331"/>
                <p:cNvSpPr/>
                <p:nvPr/>
              </p:nvSpPr>
              <p:spPr>
                <a:xfrm rot="5062007" flipH="1" flipV="1">
                  <a:off x="3515" y="2436"/>
                  <a:ext cx="300" cy="893"/>
                </a:xfrm>
                <a:custGeom>
                  <a:avLst/>
                  <a:gdLst/>
                  <a:ahLst/>
                  <a:cxnLst>
                    <a:cxn ang="270">
                      <a:pos x="0" y="0"/>
                    </a:cxn>
                    <a:cxn ang="0">
                      <a:pos x="16016" y="7107"/>
                    </a:cxn>
                    <a:cxn ang="90">
                      <a:pos x="0" y="21600"/>
                    </a:cxn>
                  </a:cxnLst>
                  <a:pathLst>
                    <a:path w="16017" h="21600" fill="none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</a:path>
                    <a:path w="16017" h="21600" stroke="0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213" name="直接连接符 141332"/>
                <p:cNvSpPr/>
                <p:nvPr/>
              </p:nvSpPr>
              <p:spPr>
                <a:xfrm flipV="1">
                  <a:off x="3456" y="2629"/>
                  <a:ext cx="192" cy="144"/>
                </a:xfrm>
                <a:prstGeom prst="line">
                  <a:avLst/>
                </a:prstGeom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8214" name="文本框 141333"/>
            <p:cNvSpPr txBox="1"/>
            <p:nvPr/>
          </p:nvSpPr>
          <p:spPr>
            <a:xfrm>
              <a:off x="4032" y="3024"/>
              <a:ext cx="336" cy="288"/>
            </a:xfrm>
            <a:prstGeom prst="rect">
              <a:avLst/>
            </a:prstGeom>
            <a:noFill/>
            <a:ln w="2857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endParaRPr lang="en-US" altLang="zh-CN" sz="320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215" name="文本框 141334"/>
            <p:cNvSpPr txBox="1"/>
            <p:nvPr/>
          </p:nvSpPr>
          <p:spPr>
            <a:xfrm>
              <a:off x="2736" y="2016"/>
              <a:ext cx="288" cy="288"/>
            </a:xfrm>
            <a:prstGeom prst="rect">
              <a:avLst/>
            </a:prstGeom>
            <a:noFill/>
            <a:ln w="2857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endParaRPr lang="en-US" altLang="zh-CN" sz="320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216" name="文本框 141335"/>
            <p:cNvSpPr txBox="1"/>
            <p:nvPr/>
          </p:nvSpPr>
          <p:spPr>
            <a:xfrm>
              <a:off x="2496" y="3024"/>
              <a:ext cx="288" cy="288"/>
            </a:xfrm>
            <a:prstGeom prst="rect">
              <a:avLst/>
            </a:prstGeom>
            <a:noFill/>
            <a:ln w="2857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320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41337" name="组合 141336"/>
          <p:cNvGrpSpPr/>
          <p:nvPr/>
        </p:nvGrpSpPr>
        <p:grpSpPr>
          <a:xfrm>
            <a:off x="4191000" y="4114800"/>
            <a:ext cx="4953000" cy="2743200"/>
            <a:chOff x="1248" y="2016"/>
            <a:chExt cx="3120" cy="1728"/>
          </a:xfrm>
        </p:grpSpPr>
        <p:sp>
          <p:nvSpPr>
            <p:cNvPr id="8218" name="直接连接符 141337"/>
            <p:cNvSpPr/>
            <p:nvPr/>
          </p:nvSpPr>
          <p:spPr>
            <a:xfrm>
              <a:off x="1248" y="2976"/>
              <a:ext cx="2928" cy="0"/>
            </a:xfrm>
            <a:prstGeom prst="line">
              <a:avLst/>
            </a:prstGeom>
            <a:ln w="28575" cap="flat" cmpd="sng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8219" name="直接连接符 141338"/>
            <p:cNvSpPr/>
            <p:nvPr/>
          </p:nvSpPr>
          <p:spPr>
            <a:xfrm flipV="1">
              <a:off x="2736" y="2160"/>
              <a:ext cx="0" cy="1584"/>
            </a:xfrm>
            <a:prstGeom prst="line">
              <a:avLst/>
            </a:prstGeom>
            <a:ln w="28575" cap="flat" cmpd="sng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8220" name="直接连接符 141339"/>
            <p:cNvSpPr/>
            <p:nvPr/>
          </p:nvSpPr>
          <p:spPr>
            <a:xfrm flipV="1">
              <a:off x="1728" y="2388"/>
              <a:ext cx="2016" cy="1164"/>
            </a:xfrm>
            <a:prstGeom prst="line">
              <a:avLst/>
            </a:prstGeom>
            <a:ln w="2857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8221" name="直接连接符 141340"/>
            <p:cNvSpPr/>
            <p:nvPr/>
          </p:nvSpPr>
          <p:spPr>
            <a:xfrm>
              <a:off x="1824" y="2448"/>
              <a:ext cx="2016" cy="1164"/>
            </a:xfrm>
            <a:prstGeom prst="line">
              <a:avLst/>
            </a:prstGeom>
            <a:ln w="2857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8222" name="组合 141341"/>
            <p:cNvGrpSpPr/>
            <p:nvPr/>
          </p:nvGrpSpPr>
          <p:grpSpPr>
            <a:xfrm>
              <a:off x="3175" y="2533"/>
              <a:ext cx="899" cy="875"/>
              <a:chOff x="3216" y="2629"/>
              <a:chExt cx="899" cy="875"/>
            </a:xfrm>
          </p:grpSpPr>
          <p:grpSp>
            <p:nvGrpSpPr>
              <p:cNvPr id="8223" name="组合 141342"/>
              <p:cNvGrpSpPr/>
              <p:nvPr/>
            </p:nvGrpSpPr>
            <p:grpSpPr>
              <a:xfrm>
                <a:off x="3222" y="2629"/>
                <a:ext cx="893" cy="407"/>
                <a:chOff x="3222" y="2629"/>
                <a:chExt cx="893" cy="407"/>
              </a:xfrm>
            </p:grpSpPr>
            <p:sp>
              <p:nvSpPr>
                <p:cNvPr id="8224" name="任意多边形 141343"/>
                <p:cNvSpPr/>
                <p:nvPr/>
              </p:nvSpPr>
              <p:spPr>
                <a:xfrm rot="5062007" flipH="1" flipV="1">
                  <a:off x="3515" y="2436"/>
                  <a:ext cx="300" cy="893"/>
                </a:xfrm>
                <a:custGeom>
                  <a:avLst/>
                  <a:gdLst/>
                  <a:ahLst/>
                  <a:cxnLst>
                    <a:cxn ang="270">
                      <a:pos x="0" y="0"/>
                    </a:cxn>
                    <a:cxn ang="0">
                      <a:pos x="16016" y="7107"/>
                    </a:cxn>
                    <a:cxn ang="90">
                      <a:pos x="0" y="21600"/>
                    </a:cxn>
                  </a:cxnLst>
                  <a:pathLst>
                    <a:path w="16017" h="21600" fill="none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</a:path>
                    <a:path w="16017" h="21600" stroke="0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225" name="直接连接符 141344"/>
                <p:cNvSpPr/>
                <p:nvPr/>
              </p:nvSpPr>
              <p:spPr>
                <a:xfrm flipV="1">
                  <a:off x="3456" y="2629"/>
                  <a:ext cx="192" cy="144"/>
                </a:xfrm>
                <a:prstGeom prst="line">
                  <a:avLst/>
                </a:prstGeom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8226" name="组合 141345"/>
              <p:cNvGrpSpPr/>
              <p:nvPr/>
            </p:nvGrpSpPr>
            <p:grpSpPr>
              <a:xfrm flipV="1">
                <a:off x="3216" y="3097"/>
                <a:ext cx="893" cy="407"/>
                <a:chOff x="3222" y="2629"/>
                <a:chExt cx="893" cy="407"/>
              </a:xfrm>
            </p:grpSpPr>
            <p:sp>
              <p:nvSpPr>
                <p:cNvPr id="8227" name="任意多边形 141346"/>
                <p:cNvSpPr/>
                <p:nvPr/>
              </p:nvSpPr>
              <p:spPr>
                <a:xfrm rot="5062007" flipH="1" flipV="1">
                  <a:off x="3515" y="2436"/>
                  <a:ext cx="300" cy="893"/>
                </a:xfrm>
                <a:custGeom>
                  <a:avLst/>
                  <a:gdLst/>
                  <a:ahLst/>
                  <a:cxnLst>
                    <a:cxn ang="270">
                      <a:pos x="0" y="0"/>
                    </a:cxn>
                    <a:cxn ang="0">
                      <a:pos x="16016" y="7107"/>
                    </a:cxn>
                    <a:cxn ang="90">
                      <a:pos x="0" y="21600"/>
                    </a:cxn>
                  </a:cxnLst>
                  <a:pathLst>
                    <a:path w="16017" h="21600" fill="none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</a:path>
                    <a:path w="16017" h="21600" stroke="0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228" name="直接连接符 141347"/>
                <p:cNvSpPr/>
                <p:nvPr/>
              </p:nvSpPr>
              <p:spPr>
                <a:xfrm flipV="1">
                  <a:off x="3456" y="2629"/>
                  <a:ext cx="192" cy="144"/>
                </a:xfrm>
                <a:prstGeom prst="line">
                  <a:avLst/>
                </a:prstGeom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8229" name="组合 141348"/>
            <p:cNvGrpSpPr/>
            <p:nvPr/>
          </p:nvGrpSpPr>
          <p:grpSpPr>
            <a:xfrm flipH="1">
              <a:off x="1392" y="2529"/>
              <a:ext cx="899" cy="875"/>
              <a:chOff x="3216" y="2629"/>
              <a:chExt cx="899" cy="875"/>
            </a:xfrm>
          </p:grpSpPr>
          <p:grpSp>
            <p:nvGrpSpPr>
              <p:cNvPr id="8230" name="组合 141349"/>
              <p:cNvGrpSpPr/>
              <p:nvPr/>
            </p:nvGrpSpPr>
            <p:grpSpPr>
              <a:xfrm>
                <a:off x="3222" y="2629"/>
                <a:ext cx="893" cy="407"/>
                <a:chOff x="3222" y="2629"/>
                <a:chExt cx="893" cy="407"/>
              </a:xfrm>
            </p:grpSpPr>
            <p:sp>
              <p:nvSpPr>
                <p:cNvPr id="8231" name="任意多边形 141350"/>
                <p:cNvSpPr/>
                <p:nvPr/>
              </p:nvSpPr>
              <p:spPr>
                <a:xfrm rot="5062007" flipH="1" flipV="1">
                  <a:off x="3515" y="2436"/>
                  <a:ext cx="300" cy="893"/>
                </a:xfrm>
                <a:custGeom>
                  <a:avLst/>
                  <a:gdLst/>
                  <a:ahLst/>
                  <a:cxnLst>
                    <a:cxn ang="270">
                      <a:pos x="0" y="0"/>
                    </a:cxn>
                    <a:cxn ang="0">
                      <a:pos x="16016" y="7107"/>
                    </a:cxn>
                    <a:cxn ang="90">
                      <a:pos x="0" y="21600"/>
                    </a:cxn>
                  </a:cxnLst>
                  <a:pathLst>
                    <a:path w="16017" h="21600" fill="none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</a:path>
                    <a:path w="16017" h="21600" stroke="0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232" name="直接连接符 141351"/>
                <p:cNvSpPr/>
                <p:nvPr/>
              </p:nvSpPr>
              <p:spPr>
                <a:xfrm flipV="1">
                  <a:off x="3456" y="2629"/>
                  <a:ext cx="192" cy="144"/>
                </a:xfrm>
                <a:prstGeom prst="line">
                  <a:avLst/>
                </a:prstGeom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8233" name="组合 141352"/>
              <p:cNvGrpSpPr/>
              <p:nvPr/>
            </p:nvGrpSpPr>
            <p:grpSpPr>
              <a:xfrm flipV="1">
                <a:off x="3216" y="3097"/>
                <a:ext cx="893" cy="407"/>
                <a:chOff x="3222" y="2629"/>
                <a:chExt cx="893" cy="407"/>
              </a:xfrm>
            </p:grpSpPr>
            <p:sp>
              <p:nvSpPr>
                <p:cNvPr id="8234" name="任意多边形 141353"/>
                <p:cNvSpPr/>
                <p:nvPr/>
              </p:nvSpPr>
              <p:spPr>
                <a:xfrm rot="5062007" flipH="1" flipV="1">
                  <a:off x="3515" y="2436"/>
                  <a:ext cx="300" cy="893"/>
                </a:xfrm>
                <a:custGeom>
                  <a:avLst/>
                  <a:gdLst/>
                  <a:ahLst/>
                  <a:cxnLst>
                    <a:cxn ang="270">
                      <a:pos x="0" y="0"/>
                    </a:cxn>
                    <a:cxn ang="0">
                      <a:pos x="16016" y="7107"/>
                    </a:cxn>
                    <a:cxn ang="90">
                      <a:pos x="0" y="21600"/>
                    </a:cxn>
                  </a:cxnLst>
                  <a:pathLst>
                    <a:path w="16017" h="21600" fill="none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</a:path>
                    <a:path w="16017" h="21600" stroke="0">
                      <a:moveTo>
                        <a:pt x="0" y="0"/>
                      </a:moveTo>
                      <a:cubicBezTo>
                        <a:pt x="6352" y="0"/>
                        <a:pt x="12064" y="2742"/>
                        <a:pt x="16016" y="710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235" name="直接连接符 141354"/>
                <p:cNvSpPr/>
                <p:nvPr/>
              </p:nvSpPr>
              <p:spPr>
                <a:xfrm flipV="1">
                  <a:off x="3456" y="2629"/>
                  <a:ext cx="192" cy="144"/>
                </a:xfrm>
                <a:prstGeom prst="line">
                  <a:avLst/>
                </a:prstGeom>
                <a:ln w="2857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8236" name="文本框 141355"/>
            <p:cNvSpPr txBox="1"/>
            <p:nvPr/>
          </p:nvSpPr>
          <p:spPr>
            <a:xfrm>
              <a:off x="4032" y="3024"/>
              <a:ext cx="336" cy="288"/>
            </a:xfrm>
            <a:prstGeom prst="rect">
              <a:avLst/>
            </a:prstGeom>
            <a:noFill/>
            <a:ln w="2857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endParaRPr lang="en-US" altLang="zh-CN" sz="320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237" name="文本框 141356"/>
            <p:cNvSpPr txBox="1"/>
            <p:nvPr/>
          </p:nvSpPr>
          <p:spPr>
            <a:xfrm>
              <a:off x="2736" y="2016"/>
              <a:ext cx="288" cy="288"/>
            </a:xfrm>
            <a:prstGeom prst="rect">
              <a:avLst/>
            </a:prstGeom>
            <a:noFill/>
            <a:ln w="2857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endParaRPr lang="en-US" altLang="zh-CN" sz="320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238" name="文本框 141357"/>
            <p:cNvSpPr txBox="1"/>
            <p:nvPr/>
          </p:nvSpPr>
          <p:spPr>
            <a:xfrm>
              <a:off x="2496" y="3024"/>
              <a:ext cx="288" cy="288"/>
            </a:xfrm>
            <a:prstGeom prst="rect">
              <a:avLst/>
            </a:prstGeom>
            <a:noFill/>
            <a:ln w="2857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320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41359" name="直接连接符 141358"/>
          <p:cNvSpPr/>
          <p:nvPr/>
        </p:nvSpPr>
        <p:spPr>
          <a:xfrm flipH="1">
            <a:off x="1042988" y="1196975"/>
            <a:ext cx="228600" cy="2819400"/>
          </a:xfrm>
          <a:prstGeom prst="line">
            <a:avLst/>
          </a:prstGeom>
          <a:ln w="28575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41360" name="直接连接符 141359"/>
          <p:cNvSpPr/>
          <p:nvPr/>
        </p:nvSpPr>
        <p:spPr>
          <a:xfrm flipH="1">
            <a:off x="1524000" y="1219200"/>
            <a:ext cx="228600" cy="2819400"/>
          </a:xfrm>
          <a:prstGeom prst="line">
            <a:avLst/>
          </a:prstGeom>
          <a:ln w="28575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41361" name="直接连接符 141360"/>
          <p:cNvSpPr/>
          <p:nvPr/>
        </p:nvSpPr>
        <p:spPr>
          <a:xfrm flipH="1">
            <a:off x="2667000" y="1219200"/>
            <a:ext cx="228600" cy="2819400"/>
          </a:xfrm>
          <a:prstGeom prst="line">
            <a:avLst/>
          </a:prstGeom>
          <a:ln w="28575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41362" name="直接连接符 141361"/>
          <p:cNvSpPr/>
          <p:nvPr/>
        </p:nvSpPr>
        <p:spPr>
          <a:xfrm flipH="1">
            <a:off x="4648200" y="4114800"/>
            <a:ext cx="3124200" cy="1752600"/>
          </a:xfrm>
          <a:prstGeom prst="line">
            <a:avLst/>
          </a:prstGeom>
          <a:ln w="28575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41363" name="直接连接符 141362"/>
          <p:cNvSpPr/>
          <p:nvPr/>
        </p:nvSpPr>
        <p:spPr>
          <a:xfrm>
            <a:off x="5715000" y="4572000"/>
            <a:ext cx="3124200" cy="1752600"/>
          </a:xfrm>
          <a:prstGeom prst="line">
            <a:avLst/>
          </a:prstGeom>
          <a:ln w="28575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41364" name="文本框 141363"/>
          <p:cNvSpPr txBox="1"/>
          <p:nvPr/>
        </p:nvSpPr>
        <p:spPr>
          <a:xfrm>
            <a:off x="5148263" y="2565400"/>
            <a:ext cx="2447925" cy="519113"/>
          </a:xfrm>
          <a:prstGeom prst="rect">
            <a:avLst/>
          </a:prstGeom>
          <a:solidFill>
            <a:srgbClr val="D60093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FFFF66"/>
                </a:solidFill>
                <a:latin typeface="隶书" pitchFamily="49" charset="-122"/>
                <a:ea typeface="隶书" pitchFamily="49" charset="-122"/>
              </a:rPr>
              <a:t>相离</a:t>
            </a:r>
            <a:r>
              <a:rPr lang="en-US" altLang="zh-CN" dirty="0">
                <a:solidFill>
                  <a:srgbClr val="FFFF66"/>
                </a:solidFill>
                <a:latin typeface="隶书" pitchFamily="49" charset="-122"/>
                <a:ea typeface="隶书" pitchFamily="49" charset="-122"/>
              </a:rPr>
              <a:t>:0</a:t>
            </a:r>
            <a:r>
              <a:rPr lang="zh-CN" altLang="en-US" dirty="0">
                <a:solidFill>
                  <a:srgbClr val="FFFF66"/>
                </a:solidFill>
                <a:latin typeface="隶书" pitchFamily="49" charset="-122"/>
                <a:ea typeface="隶书" pitchFamily="49" charset="-122"/>
              </a:rPr>
              <a:t>个交点</a:t>
            </a:r>
            <a:endParaRPr lang="zh-CN" altLang="en-US">
              <a:solidFill>
                <a:srgbClr val="FFFF66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41365" name="文本框 141364"/>
          <p:cNvSpPr txBox="1"/>
          <p:nvPr/>
        </p:nvSpPr>
        <p:spPr>
          <a:xfrm>
            <a:off x="762000" y="5364163"/>
            <a:ext cx="2971800" cy="579437"/>
          </a:xfrm>
          <a:prstGeom prst="rect">
            <a:avLst/>
          </a:prstGeom>
          <a:solidFill>
            <a:srgbClr val="D60093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相交</a:t>
            </a:r>
            <a:r>
              <a:rPr lang="en-US" altLang="zh-CN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一个交点</a:t>
            </a:r>
            <a:endParaRPr lang="zh-CN" altLang="en-US" sz="3200">
              <a:solidFill>
                <a:srgbClr val="FFFF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1366" name="文本框 141365"/>
          <p:cNvSpPr txBox="1"/>
          <p:nvPr/>
        </p:nvSpPr>
        <p:spPr>
          <a:xfrm>
            <a:off x="5148263" y="1268413"/>
            <a:ext cx="2446337" cy="519112"/>
          </a:xfrm>
          <a:prstGeom prst="rect">
            <a:avLst/>
          </a:prstGeom>
          <a:solidFill>
            <a:srgbClr val="D60093"/>
          </a:solidFill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FFFF66"/>
                </a:solidFill>
                <a:latin typeface="Times New Roman" panose="02020603050405020304" pitchFamily="18" charset="0"/>
                <a:ea typeface="隶书" pitchFamily="49" charset="-122"/>
              </a:rPr>
              <a:t>相交</a:t>
            </a:r>
            <a:r>
              <a:rPr lang="en-US" altLang="zh-CN" dirty="0">
                <a:solidFill>
                  <a:srgbClr val="FFFF66"/>
                </a:solidFill>
                <a:latin typeface="Times New Roman" panose="02020603050405020304" pitchFamily="18" charset="0"/>
                <a:ea typeface="隶书" pitchFamily="49" charset="-122"/>
              </a:rPr>
              <a:t>:</a:t>
            </a:r>
            <a:r>
              <a:rPr lang="zh-CN" altLang="en-US" dirty="0">
                <a:solidFill>
                  <a:srgbClr val="FFFF66"/>
                </a:solidFill>
                <a:latin typeface="Times New Roman" panose="02020603050405020304" pitchFamily="18" charset="0"/>
                <a:ea typeface="隶书" pitchFamily="49" charset="-122"/>
              </a:rPr>
              <a:t>两个交点</a:t>
            </a:r>
            <a:endParaRPr lang="zh-CN" altLang="en-US" dirty="0">
              <a:solidFill>
                <a:srgbClr val="FFFF66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141367" name="矩形 141366"/>
          <p:cNvSpPr/>
          <p:nvPr/>
        </p:nvSpPr>
        <p:spPr>
          <a:xfrm>
            <a:off x="5148263" y="1916113"/>
            <a:ext cx="2446337" cy="519112"/>
          </a:xfrm>
          <a:prstGeom prst="rect">
            <a:avLst/>
          </a:prstGeom>
          <a:solidFill>
            <a:srgbClr val="D60093"/>
          </a:solidFill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FFFF66"/>
                </a:solidFill>
                <a:latin typeface="Times New Roman" panose="02020603050405020304" pitchFamily="18" charset="0"/>
                <a:ea typeface="隶书" pitchFamily="49" charset="-122"/>
              </a:rPr>
              <a:t>相切</a:t>
            </a:r>
            <a:r>
              <a:rPr lang="en-US" altLang="zh-CN" dirty="0">
                <a:solidFill>
                  <a:srgbClr val="FFFF66"/>
                </a:solidFill>
                <a:latin typeface="Times New Roman" panose="02020603050405020304" pitchFamily="18" charset="0"/>
                <a:ea typeface="隶书" pitchFamily="49" charset="-122"/>
              </a:rPr>
              <a:t>:</a:t>
            </a:r>
            <a:r>
              <a:rPr lang="zh-CN" altLang="en-US" dirty="0">
                <a:solidFill>
                  <a:srgbClr val="FFFF66"/>
                </a:solidFill>
                <a:latin typeface="Times New Roman" panose="02020603050405020304" pitchFamily="18" charset="0"/>
                <a:ea typeface="隶书" pitchFamily="49" charset="-122"/>
              </a:rPr>
              <a:t>一个交点</a:t>
            </a:r>
            <a:endParaRPr lang="zh-CN" altLang="en-US" dirty="0">
              <a:solidFill>
                <a:srgbClr val="FFFF66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1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1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4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1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1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1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1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64" grpId="0" animBg="1"/>
      <p:bldP spid="141366" grpId="0" animBg="1"/>
      <p:bldP spid="1413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42338" name="文本框 142337"/>
          <p:cNvSpPr txBox="1"/>
          <p:nvPr/>
        </p:nvSpPr>
        <p:spPr>
          <a:xfrm>
            <a:off x="228600" y="304800"/>
            <a:ext cx="7772400" cy="579438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3)</a:t>
            </a:r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判断直线与双曲线位置关系的操作程序</a:t>
            </a:r>
            <a:endParaRPr lang="zh-CN" altLang="en-US" sz="3200">
              <a:solidFill>
                <a:srgbClr val="FFFF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2339" name="文本框 142338"/>
          <p:cNvSpPr txBox="1"/>
          <p:nvPr/>
        </p:nvSpPr>
        <p:spPr>
          <a:xfrm>
            <a:off x="1905000" y="1143000"/>
            <a:ext cx="5181600" cy="579438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把直线方程代入双曲线方程</a:t>
            </a:r>
            <a:endParaRPr lang="zh-CN" altLang="en-US" sz="3200">
              <a:solidFill>
                <a:srgbClr val="FFFF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42340" name="组合 142339"/>
          <p:cNvGrpSpPr/>
          <p:nvPr/>
        </p:nvGrpSpPr>
        <p:grpSpPr>
          <a:xfrm>
            <a:off x="2033588" y="1735138"/>
            <a:ext cx="4800600" cy="914400"/>
            <a:chOff x="1344" y="1104"/>
            <a:chExt cx="3024" cy="576"/>
          </a:xfrm>
        </p:grpSpPr>
        <p:sp>
          <p:nvSpPr>
            <p:cNvPr id="9221" name="直接连接符 142340"/>
            <p:cNvSpPr/>
            <p:nvPr/>
          </p:nvSpPr>
          <p:spPr>
            <a:xfrm>
              <a:off x="2832" y="1104"/>
              <a:ext cx="0" cy="288"/>
            </a:xfrm>
            <a:prstGeom prst="line">
              <a:avLst/>
            </a:prstGeom>
            <a:ln w="5715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9222" name="直接连接符 142341"/>
            <p:cNvSpPr/>
            <p:nvPr/>
          </p:nvSpPr>
          <p:spPr>
            <a:xfrm>
              <a:off x="1344" y="1392"/>
              <a:ext cx="3024" cy="0"/>
            </a:xfrm>
            <a:prstGeom prst="line">
              <a:avLst/>
            </a:prstGeom>
            <a:ln w="5715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9223" name="直接连接符 142342"/>
            <p:cNvSpPr/>
            <p:nvPr/>
          </p:nvSpPr>
          <p:spPr>
            <a:xfrm>
              <a:off x="1355" y="1392"/>
              <a:ext cx="0" cy="288"/>
            </a:xfrm>
            <a:prstGeom prst="line">
              <a:avLst/>
            </a:prstGeom>
            <a:ln w="57150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9224" name="直接连接符 142343"/>
            <p:cNvSpPr/>
            <p:nvPr/>
          </p:nvSpPr>
          <p:spPr>
            <a:xfrm>
              <a:off x="4346" y="1392"/>
              <a:ext cx="0" cy="288"/>
            </a:xfrm>
            <a:prstGeom prst="line">
              <a:avLst/>
            </a:prstGeom>
            <a:ln w="57150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</p:spPr>
        </p:sp>
      </p:grpSp>
      <p:sp>
        <p:nvSpPr>
          <p:cNvPr id="142345" name="矩形 142344"/>
          <p:cNvSpPr/>
          <p:nvPr/>
        </p:nvSpPr>
        <p:spPr>
          <a:xfrm>
            <a:off x="346075" y="2667000"/>
            <a:ext cx="3429000" cy="533400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得到一元一次方程</a:t>
            </a:r>
            <a:endParaRPr lang="zh-CN" altLang="en-US" sz="3200">
              <a:solidFill>
                <a:srgbClr val="FFFF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2346" name="矩形 142345"/>
          <p:cNvSpPr/>
          <p:nvPr/>
        </p:nvSpPr>
        <p:spPr>
          <a:xfrm>
            <a:off x="5105400" y="2667000"/>
            <a:ext cx="3429000" cy="533400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得到一元二次方程</a:t>
            </a:r>
            <a:endParaRPr lang="zh-CN" altLang="en-US" sz="3200">
              <a:solidFill>
                <a:srgbClr val="FFFF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2347" name="直接连接符 142346"/>
          <p:cNvSpPr/>
          <p:nvPr/>
        </p:nvSpPr>
        <p:spPr>
          <a:xfrm>
            <a:off x="2033588" y="3200400"/>
            <a:ext cx="0" cy="60960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42348" name="矩形 142347"/>
          <p:cNvSpPr/>
          <p:nvPr/>
        </p:nvSpPr>
        <p:spPr>
          <a:xfrm>
            <a:off x="322263" y="3810000"/>
            <a:ext cx="3411537" cy="1066800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直线与双曲线的</a:t>
            </a:r>
            <a:endParaRPr lang="zh-CN" altLang="en-US" sz="3200" dirty="0">
              <a:solidFill>
                <a:srgbClr val="FFFF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渐进线平行</a:t>
            </a:r>
            <a:endParaRPr lang="zh-CN" altLang="en-US" sz="3200">
              <a:solidFill>
                <a:srgbClr val="FFFF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2349" name="直接连接符 142348"/>
          <p:cNvSpPr/>
          <p:nvPr/>
        </p:nvSpPr>
        <p:spPr>
          <a:xfrm>
            <a:off x="2033588" y="4876800"/>
            <a:ext cx="0" cy="60960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42350" name="文本框 142349"/>
          <p:cNvSpPr txBox="1"/>
          <p:nvPr/>
        </p:nvSpPr>
        <p:spPr>
          <a:xfrm>
            <a:off x="304800" y="5486400"/>
            <a:ext cx="4195763" cy="579438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相交（一个交点）</a:t>
            </a:r>
            <a:endParaRPr lang="zh-CN" altLang="en-US" sz="3200">
              <a:solidFill>
                <a:srgbClr val="FFFF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2351" name="直接连接符 142350"/>
          <p:cNvSpPr/>
          <p:nvPr/>
        </p:nvSpPr>
        <p:spPr>
          <a:xfrm>
            <a:off x="6781800" y="3200400"/>
            <a:ext cx="0" cy="60960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42352" name="文本框 142351"/>
          <p:cNvSpPr txBox="1"/>
          <p:nvPr/>
        </p:nvSpPr>
        <p:spPr>
          <a:xfrm>
            <a:off x="5105400" y="3810000"/>
            <a:ext cx="3429000" cy="579438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zh-CN" altLang="en-US" sz="3200" dirty="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计 算 判 别 式</a:t>
            </a:r>
            <a:endParaRPr lang="zh-CN" altLang="en-US" sz="3200">
              <a:solidFill>
                <a:srgbClr val="FFFF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42353" name="组合 142352"/>
          <p:cNvGrpSpPr/>
          <p:nvPr/>
        </p:nvGrpSpPr>
        <p:grpSpPr>
          <a:xfrm>
            <a:off x="4724400" y="4343400"/>
            <a:ext cx="4038600" cy="2103438"/>
            <a:chOff x="2976" y="2736"/>
            <a:chExt cx="2544" cy="1325"/>
          </a:xfrm>
        </p:grpSpPr>
        <p:grpSp>
          <p:nvGrpSpPr>
            <p:cNvPr id="9234" name="组合 142353"/>
            <p:cNvGrpSpPr/>
            <p:nvPr/>
          </p:nvGrpSpPr>
          <p:grpSpPr>
            <a:xfrm>
              <a:off x="3360" y="2736"/>
              <a:ext cx="1824" cy="336"/>
              <a:chOff x="3360" y="2736"/>
              <a:chExt cx="1824" cy="336"/>
            </a:xfrm>
          </p:grpSpPr>
          <p:sp>
            <p:nvSpPr>
              <p:cNvPr id="9235" name="直接连接符 142354"/>
              <p:cNvSpPr/>
              <p:nvPr/>
            </p:nvSpPr>
            <p:spPr>
              <a:xfrm>
                <a:off x="4272" y="2736"/>
                <a:ext cx="0" cy="144"/>
              </a:xfrm>
              <a:prstGeom prst="line">
                <a:avLst/>
              </a:prstGeom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9236" name="直接连接符 142355"/>
              <p:cNvSpPr/>
              <p:nvPr/>
            </p:nvSpPr>
            <p:spPr>
              <a:xfrm>
                <a:off x="3360" y="2880"/>
                <a:ext cx="1824" cy="0"/>
              </a:xfrm>
              <a:prstGeom prst="line">
                <a:avLst/>
              </a:prstGeom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9237" name="直接连接符 142356"/>
              <p:cNvSpPr/>
              <p:nvPr/>
            </p:nvSpPr>
            <p:spPr>
              <a:xfrm>
                <a:off x="3371" y="2880"/>
                <a:ext cx="0" cy="192"/>
              </a:xfrm>
              <a:prstGeom prst="line">
                <a:avLst/>
              </a:prstGeom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9238" name="直接连接符 142357"/>
              <p:cNvSpPr/>
              <p:nvPr/>
            </p:nvSpPr>
            <p:spPr>
              <a:xfrm>
                <a:off x="4272" y="2880"/>
                <a:ext cx="0" cy="192"/>
              </a:xfrm>
              <a:prstGeom prst="line">
                <a:avLst/>
              </a:prstGeom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9239" name="直接连接符 142358"/>
              <p:cNvSpPr/>
              <p:nvPr/>
            </p:nvSpPr>
            <p:spPr>
              <a:xfrm>
                <a:off x="5169" y="2880"/>
                <a:ext cx="0" cy="192"/>
              </a:xfrm>
              <a:prstGeom prst="line">
                <a:avLst/>
              </a:prstGeom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  <p:sp>
          <p:nvSpPr>
            <p:cNvPr id="9240" name="等腰三角形 142359"/>
            <p:cNvSpPr/>
            <p:nvPr/>
          </p:nvSpPr>
          <p:spPr>
            <a:xfrm>
              <a:off x="3120" y="3120"/>
              <a:ext cx="192" cy="19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1" name="等腰三角形 142360"/>
            <p:cNvSpPr/>
            <p:nvPr/>
          </p:nvSpPr>
          <p:spPr>
            <a:xfrm>
              <a:off x="4032" y="3120"/>
              <a:ext cx="192" cy="19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2" name="等腰三角形 142361"/>
            <p:cNvSpPr/>
            <p:nvPr/>
          </p:nvSpPr>
          <p:spPr>
            <a:xfrm>
              <a:off x="4896" y="3120"/>
              <a:ext cx="192" cy="19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3" name="文本框 142362"/>
            <p:cNvSpPr txBox="1"/>
            <p:nvPr/>
          </p:nvSpPr>
          <p:spPr>
            <a:xfrm>
              <a:off x="3264" y="3024"/>
              <a:ext cx="480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>
                  <a:latin typeface="Times New Roman" panose="02020603050405020304" pitchFamily="18" charset="0"/>
                  <a:ea typeface="宋体" panose="02010600030101010101" pitchFamily="2" charset="-122"/>
                </a:rPr>
                <a:t>&gt;0</a:t>
              </a:r>
              <a:endParaRPr lang="en-US" altLang="zh-CN" sz="320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4" name="文本框 142363"/>
            <p:cNvSpPr txBox="1"/>
            <p:nvPr/>
          </p:nvSpPr>
          <p:spPr>
            <a:xfrm>
              <a:off x="4176" y="3024"/>
              <a:ext cx="52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>
                  <a:latin typeface="Times New Roman" panose="02020603050405020304" pitchFamily="18" charset="0"/>
                  <a:ea typeface="宋体" panose="02010600030101010101" pitchFamily="2" charset="-122"/>
                </a:rPr>
                <a:t>=0</a:t>
              </a:r>
              <a:endParaRPr lang="en-US" altLang="zh-CN" sz="32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5" name="文本框 142364"/>
            <p:cNvSpPr txBox="1"/>
            <p:nvPr/>
          </p:nvSpPr>
          <p:spPr>
            <a:xfrm>
              <a:off x="5040" y="3024"/>
              <a:ext cx="43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>
                  <a:latin typeface="Times New Roman" panose="02020603050405020304" pitchFamily="18" charset="0"/>
                  <a:ea typeface="宋体" panose="02010600030101010101" pitchFamily="2" charset="-122"/>
                </a:rPr>
                <a:t>&lt;0</a:t>
              </a:r>
              <a:endParaRPr lang="en-US" altLang="zh-CN" sz="32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6" name="文本框 142365"/>
            <p:cNvSpPr txBox="1"/>
            <p:nvPr/>
          </p:nvSpPr>
          <p:spPr>
            <a:xfrm>
              <a:off x="2976" y="3696"/>
              <a:ext cx="720" cy="365"/>
            </a:xfrm>
            <a:prstGeom prst="rect">
              <a:avLst/>
            </a:prstGeom>
            <a:solidFill>
              <a:srgbClr val="0000FF"/>
            </a:solidFill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200" dirty="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相交</a:t>
              </a:r>
              <a:endParaRPr lang="zh-CN" altLang="en-US" sz="320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7" name="文本框 142366"/>
            <p:cNvSpPr txBox="1"/>
            <p:nvPr/>
          </p:nvSpPr>
          <p:spPr>
            <a:xfrm>
              <a:off x="3888" y="3696"/>
              <a:ext cx="720" cy="365"/>
            </a:xfrm>
            <a:prstGeom prst="rect">
              <a:avLst/>
            </a:prstGeom>
            <a:solidFill>
              <a:srgbClr val="0000FF"/>
            </a:solidFill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200" dirty="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相切</a:t>
              </a:r>
              <a:endParaRPr lang="zh-CN" altLang="en-US" sz="320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8" name="文本框 142367"/>
            <p:cNvSpPr txBox="1"/>
            <p:nvPr/>
          </p:nvSpPr>
          <p:spPr>
            <a:xfrm>
              <a:off x="4800" y="3696"/>
              <a:ext cx="720" cy="365"/>
            </a:xfrm>
            <a:prstGeom prst="rect">
              <a:avLst/>
            </a:prstGeom>
            <a:solidFill>
              <a:srgbClr val="0000FF"/>
            </a:solidFill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200" dirty="0">
                  <a:solidFill>
                    <a:srgbClr val="FF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相离</a:t>
              </a:r>
              <a:endParaRPr lang="zh-CN" altLang="en-US" sz="3200">
                <a:solidFill>
                  <a:srgbClr val="FFFF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49" name="直接连接符 142368"/>
            <p:cNvSpPr/>
            <p:nvPr/>
          </p:nvSpPr>
          <p:spPr>
            <a:xfrm>
              <a:off x="3360" y="3360"/>
              <a:ext cx="0" cy="336"/>
            </a:xfrm>
            <a:prstGeom prst="line">
              <a:avLst/>
            </a:prstGeom>
            <a:ln w="38100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9250" name="直接连接符 142369"/>
            <p:cNvSpPr/>
            <p:nvPr/>
          </p:nvSpPr>
          <p:spPr>
            <a:xfrm>
              <a:off x="4272" y="3360"/>
              <a:ext cx="0" cy="336"/>
            </a:xfrm>
            <a:prstGeom prst="line">
              <a:avLst/>
            </a:prstGeom>
            <a:ln w="38100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9251" name="直接连接符 142370"/>
            <p:cNvSpPr/>
            <p:nvPr/>
          </p:nvSpPr>
          <p:spPr>
            <a:xfrm>
              <a:off x="5136" y="3360"/>
              <a:ext cx="0" cy="336"/>
            </a:xfrm>
            <a:prstGeom prst="line">
              <a:avLst/>
            </a:prstGeom>
            <a:ln w="38100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</p:spPr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4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4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4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4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4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4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4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14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14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14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 animBg="1"/>
      <p:bldP spid="142339" grpId="0" animBg="1"/>
      <p:bldP spid="142345" grpId="0" animBg="1"/>
      <p:bldP spid="142346" grpId="0" animBg="1"/>
      <p:bldP spid="142348" grpId="0" animBg="1"/>
      <p:bldP spid="142350" grpId="0" animBg="1"/>
      <p:bldP spid="1423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43362" name="对象 143361"/>
          <p:cNvGraphicFramePr/>
          <p:nvPr/>
        </p:nvGraphicFramePr>
        <p:xfrm>
          <a:off x="354013" y="533400"/>
          <a:ext cx="3100387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536065" imgH="660400" progId="Equation.DSMT4">
                  <p:embed/>
                </p:oleObj>
              </mc:Choice>
              <mc:Fallback>
                <p:oleObj name="" r:id="rId1" imgW="1536065" imgH="6604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54013" y="533400"/>
                        <a:ext cx="3100387" cy="1333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63" name="文本框 143362"/>
          <p:cNvSpPr txBox="1"/>
          <p:nvPr/>
        </p:nvSpPr>
        <p:spPr>
          <a:xfrm>
            <a:off x="3563938" y="914400"/>
            <a:ext cx="58674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(b</a:t>
            </a:r>
            <a:r>
              <a:rPr lang="en-US" altLang="zh-CN" i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-a</a:t>
            </a:r>
            <a:r>
              <a:rPr lang="en-US" altLang="zh-CN" i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i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)x</a:t>
            </a:r>
            <a:r>
              <a:rPr lang="en-US" altLang="zh-CN" i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-2kma</a:t>
            </a:r>
            <a:r>
              <a:rPr lang="en-US" altLang="zh-CN" i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x+a</a:t>
            </a:r>
            <a:r>
              <a:rPr lang="en-US" altLang="zh-CN" i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(m</a:t>
            </a:r>
            <a:r>
              <a:rPr lang="en-US" altLang="zh-CN" i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+b</a:t>
            </a:r>
            <a:r>
              <a:rPr lang="en-US" altLang="zh-CN" i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)=0</a:t>
            </a:r>
            <a:endParaRPr lang="en-US" altLang="zh-CN" i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3364" name="文本框 143363"/>
          <p:cNvSpPr txBox="1"/>
          <p:nvPr/>
        </p:nvSpPr>
        <p:spPr>
          <a:xfrm>
            <a:off x="381000" y="2133600"/>
            <a:ext cx="8534400" cy="17986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3200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二次项系数为</a:t>
            </a:r>
            <a:r>
              <a:rPr lang="en-US" altLang="zh-CN" sz="3200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zh-CN" altLang="en-US" sz="3200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时，</a:t>
            </a:r>
            <a:r>
              <a:rPr lang="en-US" altLang="zh-CN" sz="3200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L</a:t>
            </a:r>
            <a:r>
              <a:rPr lang="zh-CN" altLang="en-US" sz="3200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与双曲线的渐近线平行或重合。</a:t>
            </a:r>
            <a:endParaRPr lang="zh-CN" altLang="en-US" sz="3200" dirty="0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重合：无交点；</a:t>
            </a:r>
            <a:r>
              <a:rPr lang="zh-CN" altLang="en-US" sz="3200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平行：有一个交点。</a:t>
            </a:r>
            <a:endParaRPr lang="zh-CN" altLang="en-US" sz="3200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3365" name="文本框 143364"/>
          <p:cNvSpPr txBox="1"/>
          <p:nvPr/>
        </p:nvSpPr>
        <p:spPr>
          <a:xfrm>
            <a:off x="381000" y="4221163"/>
            <a:ext cx="7993063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二次项系数不为</a:t>
            </a:r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时</a:t>
            </a:r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上式为一元二次方程</a:t>
            </a:r>
            <a:r>
              <a:rPr lang="en-US" altLang="zh-CN" sz="320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endParaRPr lang="en-US" altLang="zh-CN" sz="32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143366" name="组合 143365"/>
          <p:cNvGrpSpPr/>
          <p:nvPr/>
        </p:nvGrpSpPr>
        <p:grpSpPr>
          <a:xfrm>
            <a:off x="457200" y="4953000"/>
            <a:ext cx="8534400" cy="1554163"/>
            <a:chOff x="576" y="3120"/>
            <a:chExt cx="5376" cy="979"/>
          </a:xfrm>
        </p:grpSpPr>
        <p:sp>
          <p:nvSpPr>
            <p:cNvPr id="10246" name="文本框 143366"/>
            <p:cNvSpPr txBox="1"/>
            <p:nvPr/>
          </p:nvSpPr>
          <p:spPr>
            <a:xfrm>
              <a:off x="576" y="3120"/>
              <a:ext cx="5376" cy="97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3200" dirty="0">
                  <a:latin typeface="Arial" panose="020B0604020202020204" pitchFamily="34" charset="0"/>
                  <a:ea typeface="宋体" panose="02010600030101010101" pitchFamily="2" charset="-122"/>
                </a:rPr>
                <a:t> Δ&gt;0           </a:t>
              </a:r>
              <a:r>
                <a:rPr lang="zh-CN" altLang="en-US" sz="3200" dirty="0">
                  <a:latin typeface="Arial" panose="020B0604020202020204" pitchFamily="34" charset="0"/>
                  <a:ea typeface="宋体" panose="02010600030101010101" pitchFamily="2" charset="-122"/>
                </a:rPr>
                <a:t>直线与双曲线相交（两个交点）</a:t>
              </a:r>
              <a:endParaRPr lang="zh-CN" altLang="en-US" sz="3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3200" dirty="0"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r>
                <a:rPr lang="en-US" altLang="zh-CN" sz="3200" dirty="0">
                  <a:latin typeface="Arial" panose="020B0604020202020204" pitchFamily="34" charset="0"/>
                  <a:ea typeface="宋体" panose="02010600030101010101" pitchFamily="2" charset="-122"/>
                </a:rPr>
                <a:t>Δ=0           </a:t>
              </a:r>
              <a:r>
                <a:rPr lang="zh-CN" altLang="en-US" sz="3200" dirty="0">
                  <a:latin typeface="Arial" panose="020B0604020202020204" pitchFamily="34" charset="0"/>
                  <a:ea typeface="宋体" panose="02010600030101010101" pitchFamily="2" charset="-122"/>
                </a:rPr>
                <a:t>直线与双曲线相切</a:t>
              </a:r>
              <a:endParaRPr lang="zh-CN" altLang="en-US" sz="3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3200" dirty="0"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r>
                <a:rPr lang="en-US" altLang="zh-CN" sz="3200" dirty="0">
                  <a:latin typeface="Arial" panose="020B0604020202020204" pitchFamily="34" charset="0"/>
                  <a:ea typeface="宋体" panose="02010600030101010101" pitchFamily="2" charset="-122"/>
                </a:rPr>
                <a:t>Δ&lt;0           </a:t>
              </a:r>
              <a:r>
                <a:rPr lang="zh-CN" altLang="en-US" sz="3200" dirty="0">
                  <a:latin typeface="Arial" panose="020B0604020202020204" pitchFamily="34" charset="0"/>
                  <a:ea typeface="宋体" panose="02010600030101010101" pitchFamily="2" charset="-122"/>
                </a:rPr>
                <a:t>直线与双曲线相离</a:t>
              </a:r>
              <a:endParaRPr lang="zh-CN" altLang="en-US" sz="1800" b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247" name="左右箭头 143367"/>
            <p:cNvSpPr/>
            <p:nvPr/>
          </p:nvSpPr>
          <p:spPr>
            <a:xfrm>
              <a:off x="1344" y="3264"/>
              <a:ext cx="635" cy="90"/>
            </a:xfrm>
            <a:prstGeom prst="leftRightArrow">
              <a:avLst>
                <a:gd name="adj1" fmla="val 50000"/>
                <a:gd name="adj2" fmla="val 14101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48" name="左右箭头 143368"/>
            <p:cNvSpPr/>
            <p:nvPr/>
          </p:nvSpPr>
          <p:spPr>
            <a:xfrm>
              <a:off x="1338" y="3581"/>
              <a:ext cx="635" cy="90"/>
            </a:xfrm>
            <a:prstGeom prst="leftRightArrow">
              <a:avLst>
                <a:gd name="adj1" fmla="val 50000"/>
                <a:gd name="adj2" fmla="val 14101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49" name="左右箭头 143369"/>
            <p:cNvSpPr/>
            <p:nvPr/>
          </p:nvSpPr>
          <p:spPr>
            <a:xfrm>
              <a:off x="1338" y="3899"/>
              <a:ext cx="635" cy="90"/>
            </a:xfrm>
            <a:prstGeom prst="leftRightArrow">
              <a:avLst>
                <a:gd name="adj1" fmla="val 50000"/>
                <a:gd name="adj2" fmla="val 141013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64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64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64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64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charRg st="27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64">
                                            <p:txEl>
                                              <p:charRg st="27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364">
                                            <p:txEl>
                                              <p:charRg st="27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364">
                                            <p:txEl>
                                              <p:charRg st="27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364">
                                            <p:txEl>
                                              <p:charRg st="27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/>
      <p:bldP spid="143364" grpId="0" build="p"/>
      <p:bldP spid="1433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4386" name="文本框 144385"/>
          <p:cNvSpPr txBox="1"/>
          <p:nvPr/>
        </p:nvSpPr>
        <p:spPr>
          <a:xfrm>
            <a:off x="592138" y="4389438"/>
            <a:ext cx="8094662" cy="15541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②</a:t>
            </a:r>
            <a:r>
              <a:rPr lang="zh-CN" altLang="en-US" sz="32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相切一点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:         △=0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en-US" altLang="zh-CN" sz="32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③</a:t>
            </a:r>
            <a:r>
              <a:rPr lang="zh-CN" altLang="en-US" sz="3200" dirty="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相        离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:        △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＜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0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11266" name="文本框 144386"/>
          <p:cNvSpPr txBox="1"/>
          <p:nvPr/>
        </p:nvSpPr>
        <p:spPr>
          <a:xfrm>
            <a:off x="304800" y="685800"/>
            <a:ext cx="1295400" cy="762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4400" dirty="0">
                <a:solidFill>
                  <a:srgbClr val="FF3300"/>
                </a:solidFill>
                <a:latin typeface="Arial" panose="020B0604020202020204" pitchFamily="34" charset="0"/>
                <a:ea typeface="隶书" pitchFamily="49" charset="-122"/>
              </a:rPr>
              <a:t> </a:t>
            </a:r>
            <a:r>
              <a:rPr lang="zh-CN" altLang="en-US" sz="4400" dirty="0">
                <a:solidFill>
                  <a:srgbClr val="FF3300"/>
                </a:solidFill>
                <a:latin typeface="Arial" panose="020B0604020202020204" pitchFamily="34" charset="0"/>
                <a:ea typeface="隶书" pitchFamily="49" charset="-122"/>
              </a:rPr>
              <a:t>注</a:t>
            </a:r>
            <a:r>
              <a:rPr lang="en-US" altLang="zh-CN" sz="4400">
                <a:solidFill>
                  <a:srgbClr val="FF3300"/>
                </a:solidFill>
                <a:latin typeface="Arial" panose="020B0604020202020204" pitchFamily="34" charset="0"/>
                <a:ea typeface="隶书" pitchFamily="49" charset="-122"/>
              </a:rPr>
              <a:t>:</a:t>
            </a:r>
            <a:endParaRPr lang="en-US" altLang="zh-CN" sz="440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44388" name="组合 144387"/>
          <p:cNvGrpSpPr/>
          <p:nvPr/>
        </p:nvGrpSpPr>
        <p:grpSpPr>
          <a:xfrm>
            <a:off x="533400" y="1676400"/>
            <a:ext cx="8229600" cy="2454275"/>
            <a:chOff x="336" y="1056"/>
            <a:chExt cx="5184" cy="1546"/>
          </a:xfrm>
        </p:grpSpPr>
        <p:sp>
          <p:nvSpPr>
            <p:cNvPr id="11268" name="文本框 144388"/>
            <p:cNvSpPr txBox="1"/>
            <p:nvPr/>
          </p:nvSpPr>
          <p:spPr>
            <a:xfrm>
              <a:off x="336" y="1056"/>
              <a:ext cx="5184" cy="154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3200" dirty="0">
                  <a:solidFill>
                    <a:srgbClr val="0000FF"/>
                  </a:solidFill>
                  <a:latin typeface="Arial" panose="020B0604020202020204" pitchFamily="34" charset="0"/>
                  <a:ea typeface="隶书" pitchFamily="49" charset="-122"/>
                </a:rPr>
                <a:t>①</a:t>
              </a:r>
              <a:r>
                <a:rPr lang="zh-CN" altLang="en-US" sz="3200" dirty="0">
                  <a:solidFill>
                    <a:srgbClr val="0000FF"/>
                  </a:solidFill>
                  <a:latin typeface="Arial" panose="020B0604020202020204" pitchFamily="34" charset="0"/>
                  <a:ea typeface="隶书" pitchFamily="49" charset="-122"/>
                </a:rPr>
                <a:t>相交两点</a:t>
              </a:r>
              <a:r>
                <a:rPr lang="en-US" altLang="zh-CN" sz="3200">
                  <a:solidFill>
                    <a:srgbClr val="0000FF"/>
                  </a:solidFill>
                  <a:latin typeface="Arial" panose="020B0604020202020204" pitchFamily="34" charset="0"/>
                  <a:ea typeface="隶书" pitchFamily="49" charset="-122"/>
                </a:rPr>
                <a:t>:          △</a:t>
              </a:r>
              <a:r>
                <a:rPr lang="zh-CN" altLang="en-US" sz="3200">
                  <a:solidFill>
                    <a:srgbClr val="0000FF"/>
                  </a:solidFill>
                  <a:latin typeface="Arial" panose="020B0604020202020204" pitchFamily="34" charset="0"/>
                  <a:ea typeface="隶书" pitchFamily="49" charset="-122"/>
                </a:rPr>
                <a:t>＞</a:t>
              </a:r>
              <a:r>
                <a:rPr lang="en-US" altLang="zh-CN" sz="3200">
                  <a:solidFill>
                    <a:srgbClr val="0000FF"/>
                  </a:solidFill>
                  <a:latin typeface="Arial" panose="020B0604020202020204" pitchFamily="34" charset="0"/>
                  <a:ea typeface="隶书" pitchFamily="49" charset="-122"/>
                </a:rPr>
                <a:t>0                              </a:t>
              </a:r>
              <a:endPara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endParaRPr>
            </a:p>
            <a:p>
              <a:r>
                <a:rPr lang="en-US" altLang="zh-CN" sz="3200" dirty="0">
                  <a:solidFill>
                    <a:srgbClr val="CC0066"/>
                  </a:solidFill>
                  <a:latin typeface="Arial" panose="020B0604020202020204" pitchFamily="34" charset="0"/>
                  <a:ea typeface="隶书" pitchFamily="49" charset="-122"/>
                </a:rPr>
                <a:t>                     </a:t>
              </a:r>
              <a:r>
                <a:rPr lang="zh-CN" altLang="en-US" sz="3200" dirty="0">
                  <a:solidFill>
                    <a:srgbClr val="CC0066"/>
                  </a:solidFill>
                  <a:latin typeface="Arial" panose="020B0604020202020204" pitchFamily="34" charset="0"/>
                  <a:ea typeface="隶书" pitchFamily="49" charset="-122"/>
                </a:rPr>
                <a:t>同侧：       ＞</a:t>
              </a:r>
              <a:r>
                <a:rPr lang="en-US" altLang="zh-CN" sz="3200">
                  <a:solidFill>
                    <a:srgbClr val="CC0066"/>
                  </a:solidFill>
                  <a:latin typeface="Arial" panose="020B0604020202020204" pitchFamily="34" charset="0"/>
                  <a:ea typeface="隶书" pitchFamily="49" charset="-122"/>
                </a:rPr>
                <a:t>0</a:t>
              </a:r>
              <a:endParaRPr lang="en-US" altLang="zh-CN" sz="3200">
                <a:solidFill>
                  <a:srgbClr val="CC0066"/>
                </a:solidFill>
                <a:latin typeface="Arial" panose="020B0604020202020204" pitchFamily="34" charset="0"/>
                <a:ea typeface="隶书" pitchFamily="49" charset="-122"/>
              </a:endParaRPr>
            </a:p>
            <a:p>
              <a:r>
                <a:rPr lang="en-US" altLang="zh-CN" sz="3200" dirty="0">
                  <a:solidFill>
                    <a:srgbClr val="CC0066"/>
                  </a:solidFill>
                  <a:latin typeface="Arial" panose="020B0604020202020204" pitchFamily="34" charset="0"/>
                  <a:ea typeface="隶书" pitchFamily="49" charset="-122"/>
                </a:rPr>
                <a:t>                     </a:t>
              </a:r>
              <a:r>
                <a:rPr lang="zh-CN" altLang="en-US" sz="3200" dirty="0">
                  <a:solidFill>
                    <a:srgbClr val="CC0066"/>
                  </a:solidFill>
                  <a:latin typeface="Arial" panose="020B0604020202020204" pitchFamily="34" charset="0"/>
                  <a:ea typeface="隶书" pitchFamily="49" charset="-122"/>
                </a:rPr>
                <a:t>异侧</a:t>
              </a:r>
              <a:r>
                <a:rPr lang="en-US" altLang="zh-CN" sz="3200">
                  <a:solidFill>
                    <a:srgbClr val="CC0066"/>
                  </a:solidFill>
                  <a:latin typeface="Arial" panose="020B0604020202020204" pitchFamily="34" charset="0"/>
                  <a:ea typeface="隶书" pitchFamily="49" charset="-122"/>
                </a:rPr>
                <a:t>:          </a:t>
              </a:r>
              <a:r>
                <a:rPr lang="zh-CN" altLang="en-US" sz="3200">
                  <a:solidFill>
                    <a:srgbClr val="CC0066"/>
                  </a:solidFill>
                  <a:latin typeface="Arial" panose="020B0604020202020204" pitchFamily="34" charset="0"/>
                  <a:ea typeface="隶书" pitchFamily="49" charset="-122"/>
                </a:rPr>
                <a:t>＜</a:t>
              </a:r>
              <a:r>
                <a:rPr lang="en-US" altLang="zh-CN" sz="3200">
                  <a:solidFill>
                    <a:srgbClr val="CC0066"/>
                  </a:solidFill>
                  <a:latin typeface="Arial" panose="020B0604020202020204" pitchFamily="34" charset="0"/>
                  <a:ea typeface="隶书" pitchFamily="49" charset="-122"/>
                </a:rPr>
                <a:t>0</a:t>
              </a:r>
              <a:endParaRPr lang="en-US" altLang="zh-CN" sz="3200">
                <a:solidFill>
                  <a:srgbClr val="CC0066"/>
                </a:solidFill>
                <a:latin typeface="Arial" panose="020B0604020202020204" pitchFamily="34" charset="0"/>
                <a:ea typeface="隶书" pitchFamily="49" charset="-122"/>
              </a:endParaRPr>
            </a:p>
            <a:p>
              <a:r>
                <a:rPr lang="en-US" altLang="zh-CN" sz="3200" dirty="0">
                  <a:solidFill>
                    <a:srgbClr val="0000FF"/>
                  </a:solidFill>
                  <a:latin typeface="Arial" panose="020B0604020202020204" pitchFamily="34" charset="0"/>
                  <a:ea typeface="隶书" pitchFamily="49" charset="-122"/>
                </a:rPr>
                <a:t>           </a:t>
              </a:r>
              <a:r>
                <a:rPr lang="zh-CN" altLang="en-US" sz="3200" dirty="0">
                  <a:solidFill>
                    <a:srgbClr val="0000FF"/>
                  </a:solidFill>
                  <a:latin typeface="Arial" panose="020B0604020202020204" pitchFamily="34" charset="0"/>
                  <a:ea typeface="隶书" pitchFamily="49" charset="-122"/>
                </a:rPr>
                <a:t>一点</a:t>
              </a:r>
              <a:r>
                <a:rPr lang="en-US" altLang="zh-CN" sz="3200">
                  <a:solidFill>
                    <a:srgbClr val="0000FF"/>
                  </a:solidFill>
                  <a:latin typeface="Arial" panose="020B0604020202020204" pitchFamily="34" charset="0"/>
                  <a:ea typeface="隶书" pitchFamily="49" charset="-122"/>
                </a:rPr>
                <a:t>: </a:t>
              </a:r>
              <a:r>
                <a:rPr lang="zh-CN" altLang="en-US" sz="3200" dirty="0">
                  <a:solidFill>
                    <a:srgbClr val="CC0066"/>
                  </a:solidFill>
                  <a:latin typeface="Arial" panose="020B0604020202020204" pitchFamily="34" charset="0"/>
                  <a:ea typeface="隶书" pitchFamily="49" charset="-122"/>
                </a:rPr>
                <a:t>直线与渐进线平行</a:t>
              </a:r>
              <a:endParaRPr lang="zh-CN" altLang="en-US" sz="3200" dirty="0">
                <a:solidFill>
                  <a:srgbClr val="CC0066"/>
                </a:solidFill>
                <a:latin typeface="Arial" panose="020B0604020202020204" pitchFamily="34" charset="0"/>
                <a:ea typeface="隶书" pitchFamily="49" charset="-122"/>
              </a:endParaRPr>
            </a:p>
            <a:p>
              <a:pPr>
                <a:spcBef>
                  <a:spcPct val="50000"/>
                </a:spcBef>
              </a:pPr>
              <a:endParaRPr lang="zh-CN" altLang="en-US" sz="1800" b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1269" name="对象 144389"/>
            <p:cNvGraphicFramePr/>
            <p:nvPr/>
          </p:nvGraphicFramePr>
          <p:xfrm>
            <a:off x="2604" y="1380"/>
            <a:ext cx="576" cy="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1" imgW="355600" imgH="228600" progId="Equation.DSMT4">
                    <p:embed/>
                  </p:oleObj>
                </mc:Choice>
                <mc:Fallback>
                  <p:oleObj name="" r:id="rId1" imgW="355600" imgH="228600" progId="Equation.DSMT4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2">
                          <a:clrChange>
                            <a:clrFrom>
                              <a:srgbClr val="000000"/>
                            </a:clrFrom>
                            <a:clrTo>
                              <a:srgbClr val="CC0066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604" y="1380"/>
                          <a:ext cx="576" cy="3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0" name="对象 144390"/>
            <p:cNvGraphicFramePr/>
            <p:nvPr/>
          </p:nvGraphicFramePr>
          <p:xfrm>
            <a:off x="2616" y="1693"/>
            <a:ext cx="576" cy="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3" imgW="355600" imgH="228600" progId="Equation.DSMT4">
                    <p:embed/>
                  </p:oleObj>
                </mc:Choice>
                <mc:Fallback>
                  <p:oleObj name="" r:id="rId3" imgW="355600" imgH="228600" progId="Equation.DSMT4">
                    <p:embed/>
                    <p:pic>
                      <p:nvPicPr>
                        <p:cNvPr id="0" name="图片 3077"/>
                        <p:cNvPicPr/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000000"/>
                            </a:clrFrom>
                            <a:clrTo>
                              <a:srgbClr val="CC0066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616" y="1693"/>
                          <a:ext cx="576" cy="3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4386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4386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>
                                            <p:txEl>
                                              <p:charRg st="20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4386">
                                            <p:txEl>
                                              <p:charRg st="20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4386">
                                            <p:txEl>
                                              <p:charRg st="20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89" name="内容占位符 145409" descr="kuang401"/>
          <p:cNvPicPr>
            <a:picLocks noGrp="1" noChangeAspect="1"/>
          </p:cNvPicPr>
          <p:nvPr>
            <p:ph sz="half" idx="2"/>
          </p:nvPr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  <p:sp>
        <p:nvSpPr>
          <p:cNvPr id="145411" name="文本占位符 145410"/>
          <p:cNvSpPr>
            <a:spLocks noGrp="1"/>
          </p:cNvSpPr>
          <p:nvPr>
            <p:ph type="body" sz="half" idx="1"/>
          </p:nvPr>
        </p:nvSpPr>
        <p:spPr>
          <a:xfrm>
            <a:off x="1763713" y="1628775"/>
            <a:ext cx="6121400" cy="1152525"/>
          </a:xfrm>
          <a:ln/>
        </p:spPr>
        <p:txBody>
          <a:bodyPr anchor="t"/>
          <a:p>
            <a:pPr>
              <a:lnSpc>
                <a:spcPct val="90000"/>
              </a:lnSpc>
              <a:buClrTx/>
              <a:buSzTx/>
              <a:buFontTx/>
              <a:buNone/>
            </a:pP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特别注意直线与双曲线的</a:t>
            </a: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  <a:buClrTx/>
              <a:buSzTx/>
              <a:buFontTx/>
              <a:buNone/>
            </a:pP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位置关系中：</a:t>
            </a: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  <a:buClrTx/>
              <a:buSzTx/>
              <a:buFontTx/>
              <a:buNone/>
            </a:pP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12291" name="图片 145411" descr="图片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288" y="5013325"/>
            <a:ext cx="1584325" cy="11890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5413" name="文本框 145412"/>
          <p:cNvSpPr txBox="1"/>
          <p:nvPr/>
        </p:nvSpPr>
        <p:spPr>
          <a:xfrm>
            <a:off x="1828800" y="3068638"/>
            <a:ext cx="5689600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一解不一定相切，相交不一定两解，两解不一定同支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5411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5411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5411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charRg st="12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5411">
                                            <p:txEl>
                                              <p:charRg st="12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5411">
                                            <p:txEl>
                                              <p:charRg st="12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5411">
                                            <p:txEl>
                                              <p:charRg st="12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4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/>
      <p:bldP spid="1454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文本框 146434"/>
          <p:cNvSpPr txBox="1"/>
          <p:nvPr/>
        </p:nvSpPr>
        <p:spPr>
          <a:xfrm>
            <a:off x="214313" y="609600"/>
            <a:ext cx="8929687" cy="47894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例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已知直线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y=kx-1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与双曲线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x</a:t>
            </a:r>
            <a:r>
              <a:rPr lang="en-US" altLang="zh-CN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-y</a:t>
            </a:r>
            <a:r>
              <a:rPr lang="en-US" altLang="zh-CN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=4,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试讨论实数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k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的取值范围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,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使直线与双曲线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(1)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没有公共点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;                  </a:t>
            </a:r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(2)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有两个公共点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;</a:t>
            </a:r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(3)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只有一个公共点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;            </a:t>
            </a:r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(4)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交于异支两点；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(5)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与左支交于两点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46436" name="组合 146435"/>
          <p:cNvGrpSpPr/>
          <p:nvPr/>
        </p:nvGrpSpPr>
        <p:grpSpPr>
          <a:xfrm>
            <a:off x="3492500" y="3057525"/>
            <a:ext cx="8229600" cy="838200"/>
            <a:chOff x="384" y="3385"/>
            <a:chExt cx="5184" cy="528"/>
          </a:xfrm>
        </p:grpSpPr>
        <p:sp>
          <p:nvSpPr>
            <p:cNvPr id="13315" name="文本框 146436"/>
            <p:cNvSpPr txBox="1"/>
            <p:nvPr/>
          </p:nvSpPr>
          <p:spPr>
            <a:xfrm>
              <a:off x="384" y="3427"/>
              <a:ext cx="518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>
                  <a:solidFill>
                    <a:srgbClr val="FF33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(3)k=±1</a:t>
              </a:r>
              <a:r>
                <a:rPr lang="zh-CN" altLang="en-US" sz="3200">
                  <a:solidFill>
                    <a:srgbClr val="FF33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，或</a:t>
              </a:r>
              <a:r>
                <a:rPr lang="en-US" altLang="zh-CN" sz="3200">
                  <a:solidFill>
                    <a:srgbClr val="FF33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k= ±</a:t>
              </a:r>
              <a:r>
                <a:rPr lang="en-US" altLang="zh-CN" sz="3200" b="0">
                  <a:solidFill>
                    <a:srgbClr val="FF33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    </a:t>
              </a:r>
              <a:r>
                <a:rPr lang="zh-CN" altLang="en-US" sz="3200" b="0">
                  <a:solidFill>
                    <a:srgbClr val="FF33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；</a:t>
              </a:r>
              <a:endParaRPr lang="zh-CN" altLang="en-US" sz="3200" b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3316" name="对象 146437"/>
            <p:cNvGraphicFramePr/>
            <p:nvPr/>
          </p:nvGraphicFramePr>
          <p:xfrm>
            <a:off x="2608" y="3385"/>
            <a:ext cx="311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1" imgW="254000" imgH="431165" progId="Equation.DSMT4">
                    <p:embed/>
                  </p:oleObj>
                </mc:Choice>
                <mc:Fallback>
                  <p:oleObj name="" r:id="rId1" imgW="254000" imgH="431165" progId="Equation.DSMT4">
                    <p:embed/>
                    <p:pic>
                      <p:nvPicPr>
                        <p:cNvPr id="0" name="图片 3078"/>
                        <p:cNvPicPr/>
                        <p:nvPr/>
                      </p:nvPicPr>
                      <p:blipFill>
                        <a:blip r:embed="rId2">
                          <a:clrChange>
                            <a:clrFrom>
                              <a:srgbClr val="000000"/>
                            </a:clrFrom>
                            <a:clrTo>
                              <a:srgbClr val="FF33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608" y="3385"/>
                          <a:ext cx="311" cy="5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6439" name="矩形 146438"/>
          <p:cNvSpPr/>
          <p:nvPr/>
        </p:nvSpPr>
        <p:spPr>
          <a:xfrm>
            <a:off x="3276600" y="4065588"/>
            <a:ext cx="250507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(4)-1</a:t>
            </a:r>
            <a:r>
              <a:rPr lang="zh-CN" altLang="en-US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＜</a:t>
            </a:r>
            <a:r>
              <a:rPr lang="en-US" altLang="zh-CN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k</a:t>
            </a:r>
            <a:r>
              <a:rPr lang="zh-CN" altLang="en-US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＜</a:t>
            </a:r>
            <a:r>
              <a:rPr lang="en-US" altLang="zh-CN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 </a:t>
            </a:r>
            <a:r>
              <a:rPr lang="zh-CN" altLang="en-US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；</a:t>
            </a:r>
            <a:endParaRPr lang="zh-CN" altLang="en-US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46440" name="组合 146439"/>
          <p:cNvGrpSpPr/>
          <p:nvPr/>
        </p:nvGrpSpPr>
        <p:grpSpPr>
          <a:xfrm>
            <a:off x="2771775" y="1401763"/>
            <a:ext cx="8229600" cy="890587"/>
            <a:chOff x="576" y="119"/>
            <a:chExt cx="5184" cy="561"/>
          </a:xfrm>
        </p:grpSpPr>
        <p:sp>
          <p:nvSpPr>
            <p:cNvPr id="13319" name="文本框 146440"/>
            <p:cNvSpPr txBox="1"/>
            <p:nvPr/>
          </p:nvSpPr>
          <p:spPr>
            <a:xfrm>
              <a:off x="576" y="164"/>
              <a:ext cx="518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0" dirty="0">
                  <a:solidFill>
                    <a:srgbClr val="FF33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(1)k</a:t>
              </a:r>
              <a:r>
                <a:rPr lang="zh-CN" altLang="en-US" sz="3200" b="0" dirty="0">
                  <a:solidFill>
                    <a:srgbClr val="FF33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＜       </a:t>
              </a:r>
              <a:r>
                <a:rPr lang="zh-CN" altLang="en-US" sz="3200" b="0">
                  <a:solidFill>
                    <a:srgbClr val="FF33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或</a:t>
              </a:r>
              <a:r>
                <a:rPr lang="en-US" altLang="zh-CN" sz="3200" b="0">
                  <a:solidFill>
                    <a:srgbClr val="FF33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k</a:t>
              </a:r>
              <a:r>
                <a:rPr lang="zh-CN" altLang="en-US" sz="3200" b="0">
                  <a:solidFill>
                    <a:srgbClr val="FF33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＞     ；</a:t>
              </a:r>
              <a:endParaRPr lang="zh-CN" altLang="en-US" sz="3200" b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3320" name="对象 146441"/>
            <p:cNvGraphicFramePr/>
            <p:nvPr/>
          </p:nvGraphicFramePr>
          <p:xfrm>
            <a:off x="2473" y="152"/>
            <a:ext cx="311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3" imgW="254000" imgH="431165" progId="Equation.DSMT4">
                    <p:embed/>
                  </p:oleObj>
                </mc:Choice>
                <mc:Fallback>
                  <p:oleObj name="" r:id="rId3" imgW="254000" imgH="431165" progId="Equation.DSMT4">
                    <p:embed/>
                    <p:pic>
                      <p:nvPicPr>
                        <p:cNvPr id="0" name="图片 3081"/>
                        <p:cNvPicPr/>
                        <p:nvPr/>
                      </p:nvPicPr>
                      <p:blipFill>
                        <a:blip r:embed="rId2">
                          <a:clrChange>
                            <a:clrFrom>
                              <a:srgbClr val="000000"/>
                            </a:clrFrom>
                            <a:clrTo>
                              <a:srgbClr val="FF33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473" y="152"/>
                          <a:ext cx="311" cy="5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21" name="对象 146442"/>
            <p:cNvGraphicFramePr/>
            <p:nvPr/>
          </p:nvGraphicFramePr>
          <p:xfrm>
            <a:off x="1429" y="119"/>
            <a:ext cx="435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4" imgW="355600" imgH="431165" progId="Equation.DSMT4">
                    <p:embed/>
                  </p:oleObj>
                </mc:Choice>
                <mc:Fallback>
                  <p:oleObj name="" r:id="rId4" imgW="355600" imgH="431165" progId="Equation.DSMT4">
                    <p:embed/>
                    <p:pic>
                      <p:nvPicPr>
                        <p:cNvPr id="0" name="图片 3082"/>
                        <p:cNvPicPr/>
                        <p:nvPr/>
                      </p:nvPicPr>
                      <p:blipFill>
                        <a:blip r:embed="rId5">
                          <a:clrChange>
                            <a:clrFrom>
                              <a:srgbClr val="000000"/>
                            </a:clrFrom>
                            <a:clrTo>
                              <a:srgbClr val="FF33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429" y="119"/>
                          <a:ext cx="435" cy="5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6444" name="组合 146443"/>
          <p:cNvGrpSpPr/>
          <p:nvPr/>
        </p:nvGrpSpPr>
        <p:grpSpPr>
          <a:xfrm>
            <a:off x="3132138" y="2193925"/>
            <a:ext cx="3527425" cy="838200"/>
            <a:chOff x="3538" y="3792"/>
            <a:chExt cx="2222" cy="528"/>
          </a:xfrm>
        </p:grpSpPr>
        <p:graphicFrame>
          <p:nvGraphicFramePr>
            <p:cNvPr id="13323" name="对象 146444"/>
            <p:cNvGraphicFramePr/>
            <p:nvPr/>
          </p:nvGraphicFramePr>
          <p:xfrm>
            <a:off x="4853" y="3792"/>
            <a:ext cx="311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6" imgW="254000" imgH="431165" progId="Equation.DSMT4">
                    <p:embed/>
                  </p:oleObj>
                </mc:Choice>
                <mc:Fallback>
                  <p:oleObj name="" r:id="rId6" imgW="254000" imgH="431165" progId="Equation.DSMT4">
                    <p:embed/>
                    <p:pic>
                      <p:nvPicPr>
                        <p:cNvPr id="0" name="图片 3080"/>
                        <p:cNvPicPr/>
                        <p:nvPr/>
                      </p:nvPicPr>
                      <p:blipFill>
                        <a:blip r:embed="rId2">
                          <a:clrChange>
                            <a:clrFrom>
                              <a:srgbClr val="000000"/>
                            </a:clrFrom>
                            <a:clrTo>
                              <a:srgbClr val="FF33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4853" y="3792"/>
                          <a:ext cx="311" cy="5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4" name="矩形 146445"/>
            <p:cNvSpPr/>
            <p:nvPr/>
          </p:nvSpPr>
          <p:spPr>
            <a:xfrm>
              <a:off x="3538" y="3838"/>
              <a:ext cx="222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0">
                  <a:solidFill>
                    <a:srgbClr val="FF33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(2)       </a:t>
              </a:r>
              <a:r>
                <a:rPr lang="zh-CN" altLang="en-US" b="0">
                  <a:solidFill>
                    <a:srgbClr val="FF33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＜</a:t>
              </a:r>
              <a:r>
                <a:rPr lang="en-US" altLang="zh-CN" b="0">
                  <a:solidFill>
                    <a:srgbClr val="FF33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k</a:t>
              </a:r>
              <a:r>
                <a:rPr lang="zh-CN" altLang="en-US" b="0">
                  <a:solidFill>
                    <a:srgbClr val="FF33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＜      ；</a:t>
              </a:r>
              <a:endParaRPr lang="zh-CN" altLang="en-US" b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3325" name="对象 146446"/>
            <p:cNvGraphicFramePr/>
            <p:nvPr/>
          </p:nvGraphicFramePr>
          <p:xfrm>
            <a:off x="3900" y="3792"/>
            <a:ext cx="435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" r:id="rId7" imgW="355600" imgH="431165" progId="Equation.DSMT4">
                    <p:embed/>
                  </p:oleObj>
                </mc:Choice>
                <mc:Fallback>
                  <p:oleObj name="" r:id="rId7" imgW="355600" imgH="431165" progId="Equation.DSMT4">
                    <p:embed/>
                    <p:pic>
                      <p:nvPicPr>
                        <p:cNvPr id="0" name="图片 3084"/>
                        <p:cNvPicPr/>
                        <p:nvPr/>
                      </p:nvPicPr>
                      <p:blipFill>
                        <a:blip r:embed="rId5">
                          <a:clrChange>
                            <a:clrFrom>
                              <a:srgbClr val="000000"/>
                            </a:clrFrom>
                            <a:clrTo>
                              <a:srgbClr val="FF33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900" y="3792"/>
                          <a:ext cx="435" cy="5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6448" name="对象 146447"/>
          <p:cNvGraphicFramePr/>
          <p:nvPr/>
        </p:nvGraphicFramePr>
        <p:xfrm>
          <a:off x="3492500" y="4570413"/>
          <a:ext cx="2663825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8" imgW="888365" imgH="431800" progId="Equation.3">
                  <p:embed/>
                </p:oleObj>
              </mc:Choice>
              <mc:Fallback>
                <p:oleObj name="" r:id="rId8" imgW="888365" imgH="431800" progId="Equation.3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9">
                        <a:clrChange>
                          <a:clrFrom>
                            <a:srgbClr val="000000"/>
                          </a:clrFrom>
                          <a:clrTo>
                            <a:srgbClr val="FF33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492500" y="4570413"/>
                        <a:ext cx="2663825" cy="12080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49" name="对象 146448"/>
          <p:cNvGraphicFramePr/>
          <p:nvPr/>
        </p:nvGraphicFramePr>
        <p:xfrm>
          <a:off x="5867400" y="2265363"/>
          <a:ext cx="1439863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0" imgW="609600" imgH="190500" progId="Equation.3">
                  <p:embed/>
                </p:oleObj>
              </mc:Choice>
              <mc:Fallback>
                <p:oleObj name="" r:id="rId10" imgW="609600" imgH="190500" progId="Equation.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11">
                        <a:clrChange>
                          <a:clrFrom>
                            <a:srgbClr val="000000"/>
                          </a:clrFrom>
                          <a:clrTo>
                            <a:srgbClr val="FF33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5867400" y="2265363"/>
                        <a:ext cx="1439863" cy="449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46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9" grpId="0"/>
    </p:bldLst>
  </p:timing>
</p:sld>
</file>

<file path=ppt/tags/tag1.xml><?xml version="1.0" encoding="utf-8"?>
<p:tagLst xmlns:p="http://schemas.openxmlformats.org/presentationml/2006/main">
  <p:tag name="KSO_WM_DOC_GUID" val="{411e472d-a58f-40dc-a1b5-48730d6b3362}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2021</Words>
  <Application>WPS 演示</Application>
  <PresentationFormat>在屏幕上显示</PresentationFormat>
  <Paragraphs>238</Paragraphs>
  <Slides>23</Slides>
  <Notes>5</Notes>
  <HiddenSlides>5</HiddenSlides>
  <MMClips>0</MMClips>
  <ScaleCrop>false</ScaleCrop>
  <HeadingPairs>
    <vt:vector size="8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37</vt:i4>
      </vt:variant>
      <vt:variant>
        <vt:lpstr>幻灯片标题</vt:lpstr>
      </vt:variant>
      <vt:variant>
        <vt:i4>23</vt:i4>
      </vt:variant>
    </vt:vector>
  </HeadingPairs>
  <TitlesOfParts>
    <vt:vector size="83" baseType="lpstr">
      <vt:lpstr>Arial</vt:lpstr>
      <vt:lpstr>宋体</vt:lpstr>
      <vt:lpstr>Wingdings</vt:lpstr>
      <vt:lpstr>Times New Roman</vt:lpstr>
      <vt:lpstr>华文行楷</vt:lpstr>
      <vt:lpstr>微软雅黑</vt:lpstr>
      <vt:lpstr>楷体_GB2312</vt:lpstr>
      <vt:lpstr>新宋体</vt:lpstr>
      <vt:lpstr>Verdana</vt:lpstr>
      <vt:lpstr>方正舒体</vt:lpstr>
      <vt:lpstr>Symbol</vt:lpstr>
      <vt:lpstr>黑体</vt:lpstr>
      <vt:lpstr>华文楷体</vt:lpstr>
      <vt:lpstr>汉鼎简细圆</vt:lpstr>
      <vt:lpstr>Tahoma</vt:lpstr>
      <vt:lpstr>隶书</vt:lpstr>
      <vt:lpstr>方正姚体</vt:lpstr>
      <vt:lpstr>华文行楷</vt:lpstr>
      <vt:lpstr>Arial Unicode MS</vt:lpstr>
      <vt:lpstr>华康简标题宋</vt:lpstr>
      <vt:lpstr>Calibri</vt:lpstr>
      <vt:lpstr>1_默认设计模板</vt:lpstr>
      <vt:lpstr>2_默认设计模板</vt:lpstr>
      <vt:lpstr>Equation.DSMT4</vt:lpstr>
      <vt:lpstr>Equation.3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Word.Document.8</vt:lpstr>
      <vt:lpstr>Word.Document.8</vt:lpstr>
      <vt:lpstr>Equation.DSMT4</vt:lpstr>
      <vt:lpstr>Word.Document.8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Administrator</cp:lastModifiedBy>
  <cp:revision>112</cp:revision>
  <dcterms:created xsi:type="dcterms:W3CDTF">2018-10-16T02:49:52Z</dcterms:created>
  <dcterms:modified xsi:type="dcterms:W3CDTF">2019-09-18T07:24:07Z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2052-11.1.0.8525</vt:lpwstr>
  </property>
</Properties>
</file>