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7" r:id="rId5"/>
    <p:sldId id="491" r:id="rId7"/>
    <p:sldId id="261" r:id="rId8"/>
    <p:sldId id="263" r:id="rId9"/>
    <p:sldId id="493" r:id="rId10"/>
    <p:sldId id="494" r:id="rId11"/>
    <p:sldId id="495" r:id="rId12"/>
    <p:sldId id="496" r:id="rId13"/>
    <p:sldId id="259" r:id="rId14"/>
    <p:sldId id="262" r:id="rId15"/>
    <p:sldId id="316" r:id="rId16"/>
    <p:sldId id="279" r:id="rId17"/>
    <p:sldId id="260" r:id="rId18"/>
    <p:sldId id="264" r:id="rId19"/>
    <p:sldId id="265" r:id="rId20"/>
    <p:sldId id="498" r:id="rId21"/>
    <p:sldId id="359" r:id="rId22"/>
    <p:sldId id="426" r:id="rId23"/>
    <p:sldId id="379" r:id="rId24"/>
    <p:sldId id="381" r:id="rId25"/>
    <p:sldId id="382" r:id="rId26"/>
    <p:sldId id="278" r:id="rId27"/>
    <p:sldId id="346" r:id="rId28"/>
    <p:sldId id="267" r:id="rId29"/>
    <p:sldId id="499" r:id="rId30"/>
    <p:sldId id="500" r:id="rId31"/>
    <p:sldId id="501" r:id="rId32"/>
    <p:sldId id="502" r:id="rId33"/>
    <p:sldId id="538" r:id="rId34"/>
    <p:sldId id="539" r:id="rId35"/>
    <p:sldId id="540" r:id="rId36"/>
    <p:sldId id="541" r:id="rId37"/>
    <p:sldId id="542" r:id="rId38"/>
    <p:sldId id="543" r:id="rId39"/>
    <p:sldId id="544" r:id="rId40"/>
    <p:sldId id="546" r:id="rId41"/>
    <p:sldId id="547" r:id="rId42"/>
    <p:sldId id="548" r:id="rId43"/>
    <p:sldId id="272" r:id="rId44"/>
    <p:sldId id="338" r:id="rId45"/>
    <p:sldId id="458" r:id="rId46"/>
    <p:sldId id="268" r:id="rId47"/>
    <p:sldId id="269" r:id="rId48"/>
    <p:sldId id="459" r:id="rId49"/>
    <p:sldId id="296" r:id="rId50"/>
    <p:sldId id="460" r:id="rId51"/>
    <p:sldId id="450" r:id="rId52"/>
    <p:sldId id="451" r:id="rId53"/>
  </p:sldIdLst>
  <p:sldSz cx="9144000" cy="6858000" type="screen4x3"/>
  <p:notesSz cx="6858000" cy="9144000"/>
  <p:custDataLst>
    <p:tags r:id="rId5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CC3300"/>
    <a:srgbClr val="C0C0C0"/>
    <a:srgbClr val="333333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66" d="100"/>
          <a:sy n="66" d="100"/>
        </p:scale>
        <p:origin x="-120" y="-294"/>
      </p:cViewPr>
      <p:guideLst>
        <p:guide orient="horz" pos="22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7" Type="http://schemas.openxmlformats.org/officeDocument/2006/relationships/tags" Target="tags/tag1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3075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4100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en-US" altLang="x-none" sz="1200" strike="noStrike" noProof="1" dirty="0"/>
          </a:p>
        </p:txBody>
      </p:sp>
      <p:sp>
        <p:nvSpPr>
          <p:cNvPr id="3079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TextEdit="1"/>
          </p:cNvSpPr>
          <p:nvPr>
            <p:ph type="sldImg"/>
          </p:nvPr>
        </p:nvSpPr>
        <p:spPr>
          <a:xfrm>
            <a:off x="1139825" y="752475"/>
            <a:ext cx="4391025" cy="3294063"/>
          </a:xfrm>
        </p:spPr>
      </p:sp>
      <p:sp>
        <p:nvSpPr>
          <p:cNvPr id="6147" name="Rectangle 3"/>
          <p:cNvSpPr>
            <a:spLocks noGrp="1"/>
          </p:cNvSpPr>
          <p:nvPr>
            <p:ph type="body"/>
          </p:nvPr>
        </p:nvSpPr>
        <p:spPr>
          <a:xfrm>
            <a:off x="536575" y="4386263"/>
            <a:ext cx="5780088" cy="3952875"/>
          </a:xfrm>
        </p:spPr>
        <p:txBody>
          <a:bodyPr wrap="square" anchor="ctr"/>
          <a:p>
            <a:pPr lvl="0" indent="0"/>
            <a:r>
              <a:rPr lang="zh-CN" altLang="en-US" dirty="0"/>
              <a:t>七十年代，“白卷英雄”张铁生，英语考试交白卷，并留下一首打油诗“我是中国人，何必学外文。不学ABC，照当接班人。（社会历史性）</a:t>
            </a:r>
            <a:endParaRPr lang="zh-CN" altLang="en-US" dirty="0"/>
          </a:p>
          <a:p>
            <a:pPr lvl="0" indent="0"/>
            <a:r>
              <a:rPr lang="zh-CN" altLang="en-US" dirty="0"/>
              <a:t>不打酱油不吐槽。（对待英语改革的力度）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幻灯片图像占位符 37889"/>
          <p:cNvSpPr>
            <a:spLocks noGrp="1"/>
          </p:cNvSpPr>
          <p:nvPr>
            <p:ph type="sldImg"/>
          </p:nvPr>
        </p:nvSpPr>
        <p:spPr>
          <a:ln w="1"/>
        </p:spPr>
      </p:sp>
      <p:sp>
        <p:nvSpPr>
          <p:cNvPr id="36867" name="文本占位符 37890"/>
          <p:cNvSpPr>
            <a:spLocks noGrp="1"/>
          </p:cNvSpPr>
          <p:nvPr>
            <p:ph type="body"/>
          </p:nvPr>
        </p:nvSpPr>
        <p:spPr>
          <a:ln w="1"/>
        </p:spPr>
        <p:txBody>
          <a:bodyPr anchor="ctr"/>
          <a:p>
            <a:pPr lvl="0" indent="0"/>
            <a:r>
              <a:rPr lang="zh-CN" altLang="en-US" dirty="0"/>
              <a:t>烟笼大地，声震蓝天。星殒大地，魂归长天，他有</a:t>
            </a:r>
            <a:r>
              <a:rPr lang="en-US" altLang="zh-CN" dirty="0"/>
              <a:t>22</a:t>
            </a:r>
            <a:r>
              <a:rPr lang="zh-CN" altLang="en-US" dirty="0"/>
              <a:t>年飞行生涯，可命运只给他</a:t>
            </a:r>
            <a:r>
              <a:rPr lang="en-US" altLang="zh-CN" dirty="0"/>
              <a:t>16</a:t>
            </a:r>
            <a:r>
              <a:rPr lang="zh-CN" altLang="en-US" dirty="0"/>
              <a:t>秒！他是一名军人，自然把生命的天平向人民倾斜。飞机无法转弯，他只能让自己的生命改变航向。</a:t>
            </a:r>
            <a:endParaRPr lang="zh-CN" altLang="en-US" dirty="0"/>
          </a:p>
          <a:p>
            <a:pPr lvl="0" indent="0"/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幻灯片图像占位符 39937"/>
          <p:cNvSpPr>
            <a:spLocks noGrp="1"/>
          </p:cNvSpPr>
          <p:nvPr>
            <p:ph type="sldImg"/>
          </p:nvPr>
        </p:nvSpPr>
        <p:spPr>
          <a:xfrm>
            <a:off x="1139825" y="684213"/>
            <a:ext cx="4573588" cy="3429000"/>
          </a:xfrm>
          <a:ln w="1"/>
        </p:spPr>
      </p:sp>
      <p:sp>
        <p:nvSpPr>
          <p:cNvPr id="38915" name="文本占位符 39938"/>
          <p:cNvSpPr>
            <a:spLocks noGrp="1"/>
          </p:cNvSpPr>
          <p:nvPr>
            <p:ph type="body"/>
          </p:nvPr>
        </p:nvSpPr>
        <p:spPr>
          <a:xfrm>
            <a:off x="684213" y="4341813"/>
            <a:ext cx="5486400" cy="4114800"/>
          </a:xfrm>
          <a:ln w="1"/>
        </p:spPr>
        <p:txBody>
          <a:bodyPr anchor="ctr"/>
          <a:p>
            <a:pPr lvl="0" indent="0"/>
            <a:r>
              <a:rPr lang="zh-CN" altLang="en-US" dirty="0"/>
              <a:t>烟笼大地，声震蓝天。星殒大地，魂归长天，他有</a:t>
            </a:r>
            <a:r>
              <a:rPr lang="en-US" altLang="zh-CN" dirty="0"/>
              <a:t>22</a:t>
            </a:r>
            <a:r>
              <a:rPr lang="zh-CN" altLang="en-US" dirty="0"/>
              <a:t>年飞行生涯，可命运只给他</a:t>
            </a:r>
            <a:r>
              <a:rPr lang="en-US" altLang="zh-CN" dirty="0"/>
              <a:t>16</a:t>
            </a:r>
            <a:r>
              <a:rPr lang="zh-CN" altLang="en-US" dirty="0"/>
              <a:t>秒！他是一名军人，自然把生命的天平向人民倾斜。飞机无法转弯，他只能让自己的生命改变航向。</a:t>
            </a:r>
            <a:endParaRPr lang="zh-CN" altLang="en-US" dirty="0"/>
          </a:p>
          <a:p>
            <a:pPr lvl="0" indent="0"/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/>
          </p:cNvSpPr>
          <p:nvPr>
            <p:ph type="body"/>
          </p:nvPr>
        </p:nvSpPr>
        <p:spPr/>
        <p:txBody>
          <a:bodyPr wrap="square" anchor="ctr"/>
          <a:p>
            <a:pPr lvl="0" indent="0"/>
            <a:r>
              <a:rPr lang="zh-CN" altLang="en-US" dirty="0"/>
              <a:t>（奇怪的表情）所以我要那我要立马给总书记写信，明年开始实行共产主义，……</a:t>
            </a:r>
            <a:endParaRPr lang="zh-CN" altLang="en-US" dirty="0"/>
          </a:p>
          <a:p>
            <a:pPr lvl="0" indent="0"/>
            <a:r>
              <a:rPr lang="zh-CN" altLang="en-US" dirty="0"/>
              <a:t>（奇怪的表情）</a:t>
            </a:r>
            <a:endParaRPr lang="zh-CN" altLang="en-US" dirty="0"/>
          </a:p>
          <a:p>
            <a:pPr lvl="0" indent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51203" name="Rectangle 3"/>
          <p:cNvSpPr>
            <a:spLocks noGrp="1"/>
          </p:cNvSpPr>
          <p:nvPr>
            <p:ph type="body"/>
          </p:nvPr>
        </p:nvSpPr>
        <p:spPr/>
        <p:txBody>
          <a:bodyPr wrap="square" anchor="ctr"/>
          <a:p>
            <a:pPr lvl="0" indent="0"/>
            <a:r>
              <a:rPr lang="zh-CN" altLang="en-US" dirty="0"/>
              <a:t>http://survey.edu.sina.com.cn/result/84118.html?f=1；http://app.univs.cn/?app=vote&amp;controller=vote&amp;action=result&amp;contentid=995592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53251" name="Rectangle 3"/>
          <p:cNvSpPr>
            <a:spLocks noGrp="1"/>
          </p:cNvSpPr>
          <p:nvPr>
            <p:ph type="body"/>
          </p:nvPr>
        </p:nvSpPr>
        <p:spPr>
          <a:xfrm>
            <a:off x="684213" y="4341813"/>
            <a:ext cx="5486400" cy="4114800"/>
          </a:xfrm>
        </p:spPr>
        <p:txBody>
          <a:bodyPr wrap="square" anchor="ctr"/>
          <a:p>
            <a:pPr lvl="0" indent="0"/>
            <a:r>
              <a:rPr lang="zh-CN" altLang="en-US" dirty="0"/>
              <a:t>http://survey.edu.sina.com.cn/result/84118.html?f=1；http://app.univs.cn/?app=vote&amp;controller=vote&amp;action=result&amp;contentid=995592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 noTextEdit="1"/>
          </p:cNvSpPr>
          <p:nvPr>
            <p:ph type="sldImg"/>
          </p:nvPr>
        </p:nvSpPr>
        <p:spPr>
          <a:xfrm>
            <a:off x="1138238" y="750888"/>
            <a:ext cx="4391025" cy="3294062"/>
          </a:xfrm>
        </p:spPr>
      </p:sp>
      <p:sp>
        <p:nvSpPr>
          <p:cNvPr id="55299" name="Rectangle 3"/>
          <p:cNvSpPr>
            <a:spLocks noGrp="1"/>
          </p:cNvSpPr>
          <p:nvPr>
            <p:ph type="body"/>
          </p:nvPr>
        </p:nvSpPr>
        <p:spPr>
          <a:xfrm>
            <a:off x="534988" y="4384675"/>
            <a:ext cx="5780087" cy="3952875"/>
          </a:xfrm>
        </p:spPr>
        <p:txBody>
          <a:bodyPr wrap="square" anchor="ctr"/>
          <a:p>
            <a:pPr lvl="0" indent="0"/>
            <a:r>
              <a:rPr lang="zh-CN" altLang="en-US" dirty="0"/>
              <a:t>七十年代，“白卷英雄”张铁生，英语考试交白卷，并留下一首打油诗“我是中国人，何必学外文。不学ABC，照当接班人。（社会历史性）</a:t>
            </a:r>
            <a:endParaRPr lang="zh-CN" altLang="en-US" dirty="0"/>
          </a:p>
          <a:p>
            <a:pPr lvl="0" indent="0"/>
            <a:r>
              <a:rPr lang="zh-CN" altLang="en-US" dirty="0"/>
              <a:t>不打酱油不吐槽。（对待英语改革的力度）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9219" name="Rectangle 3"/>
          <p:cNvSpPr>
            <a:spLocks noGrp="1"/>
          </p:cNvSpPr>
          <p:nvPr>
            <p:ph type="body"/>
          </p:nvPr>
        </p:nvSpPr>
        <p:spPr/>
        <p:txBody>
          <a:bodyPr wrap="square" anchor="ctr"/>
          <a:p>
            <a:pPr lvl="0" indent="0"/>
            <a:r>
              <a:rPr lang="zh-CN" altLang="en-US" dirty="0"/>
              <a:t>引出价值判断和价值选择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/>
          </p:cNvSpPr>
          <p:nvPr>
            <p:ph type="body"/>
          </p:nvPr>
        </p:nvSpPr>
        <p:spPr/>
        <p:txBody>
          <a:bodyPr wrap="square" anchor="ctr"/>
          <a:p>
            <a:pPr lvl="0" indent="0"/>
            <a:r>
              <a:rPr lang="zh-CN" altLang="en-US" dirty="0"/>
              <a:t>价值判断与价值选择有社会历史性  </a:t>
            </a:r>
            <a:r>
              <a:rPr lang="zh-CN" altLang="en-US" u="sng" dirty="0"/>
              <a:t>学生发言，自己动手查找的；；实际上，北京英语改革，河南人的评价也不同</a:t>
            </a:r>
            <a:endParaRPr lang="zh-CN" altLang="en-US" u="sn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/>
        <p:txBody>
          <a:bodyPr wrap="square" anchor="ctr"/>
          <a:p>
            <a:pPr lvl="0" indent="0"/>
            <a:r>
              <a:rPr lang="zh-CN" altLang="en-US" dirty="0"/>
              <a:t>认识事物的角度不同；认识事物的立场不同；</a:t>
            </a:r>
            <a:r>
              <a:rPr lang="zh-CN" altLang="en-US" u="sng" dirty="0"/>
              <a:t>生活无处不纠结（过渡用语）</a:t>
            </a:r>
            <a:endParaRPr lang="zh-CN" altLang="en-US" u="sn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20483" name="Rectangle 3"/>
          <p:cNvSpPr>
            <a:spLocks noGrp="1"/>
          </p:cNvSpPr>
          <p:nvPr>
            <p:ph type="body"/>
          </p:nvPr>
        </p:nvSpPr>
        <p:spPr>
          <a:xfrm>
            <a:off x="684213" y="4341813"/>
            <a:ext cx="5486400" cy="4114800"/>
          </a:xfrm>
        </p:spPr>
        <p:txBody>
          <a:bodyPr wrap="square" anchor="ctr"/>
          <a:p>
            <a:pPr lvl="0" indent="0"/>
            <a:r>
              <a:rPr lang="zh-CN" altLang="en-US" dirty="0"/>
              <a:t>大妈帮不了我们！上网寻找答案：白卷英雄，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/>
          </p:cNvSpPr>
          <p:nvPr>
            <p:ph type="body"/>
          </p:nvPr>
        </p:nvSpPr>
        <p:spPr/>
        <p:txBody>
          <a:bodyPr wrap="square" anchor="ctr"/>
          <a:p>
            <a:pPr lvl="0" indent="0"/>
            <a:r>
              <a:rPr lang="zh-CN" altLang="en-US" dirty="0"/>
              <a:t>大妈帮不了我们！上网寻找答案：白卷英雄，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/>
          </p:cNvSpPr>
          <p:nvPr>
            <p:ph type="body"/>
          </p:nvPr>
        </p:nvSpPr>
        <p:spPr/>
        <p:txBody>
          <a:bodyPr wrap="square" anchor="ctr"/>
          <a:p>
            <a:pPr lvl="0" indent="0"/>
            <a:r>
              <a:rPr lang="zh-CN" altLang="en-US" dirty="0"/>
              <a:t>角度不同，价值判断与价值选择不同；立场不同，价值判断与价值选择不同；就好比“武松打虎”是英雄，今天打虎是罪犯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/>
          </p:cNvSpPr>
          <p:nvPr>
            <p:ph type="body"/>
          </p:nvPr>
        </p:nvSpPr>
        <p:spPr/>
        <p:txBody>
          <a:bodyPr wrap="square" anchor="ctr"/>
          <a:p>
            <a:pPr lvl="0" indent="0"/>
            <a:r>
              <a:rPr lang="zh-CN" altLang="en-US" dirty="0"/>
              <a:t>发言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幻灯片图像占位符 28673"/>
          <p:cNvSpPr>
            <a:spLocks noGrp="1"/>
          </p:cNvSpPr>
          <p:nvPr>
            <p:ph type="sldImg"/>
          </p:nvPr>
        </p:nvSpPr>
        <p:spPr>
          <a:xfrm>
            <a:off x="1139825" y="684213"/>
            <a:ext cx="4573588" cy="3429000"/>
          </a:xfrm>
          <a:ln w="1"/>
        </p:spPr>
      </p:sp>
      <p:sp>
        <p:nvSpPr>
          <p:cNvPr id="30723" name="文本占位符 28674"/>
          <p:cNvSpPr>
            <a:spLocks noGrp="1"/>
          </p:cNvSpPr>
          <p:nvPr>
            <p:ph type="body"/>
          </p:nvPr>
        </p:nvSpPr>
        <p:spPr>
          <a:xfrm>
            <a:off x="684213" y="4341813"/>
            <a:ext cx="5486400" cy="4114800"/>
          </a:xfrm>
          <a:ln w="1"/>
        </p:spPr>
        <p:txBody>
          <a:bodyPr anchor="ctr"/>
          <a:p>
            <a:pPr lvl="0" indent="0"/>
            <a:r>
              <a:rPr lang="zh-CN" altLang="en-US" dirty="0"/>
              <a:t>  英雄已为人父 只想救人不为别的；尹世才告诉孩子父亲：“我是郑州的。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546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6546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2504" cy="46434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85875"/>
            <a:ext cx="4032504" cy="46434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546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6546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2504" cy="46434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85875"/>
            <a:ext cx="4032504" cy="46434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E:\我的文件\素材文件\3D小人\8.JPG"/>
          <p:cNvPicPr>
            <a:picLocks noChangeAspect="1"/>
          </p:cNvPicPr>
          <p:nvPr/>
        </p:nvPicPr>
        <p:blipFill>
          <a:blip r:embed="rId12"/>
          <a:srcRect t="10258" r="7693" b="12819"/>
          <a:stretch>
            <a:fillRect/>
          </a:stretch>
        </p:blipFill>
        <p:spPr>
          <a:xfrm>
            <a:off x="7429500" y="0"/>
            <a:ext cx="1714500" cy="107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任意多边形 6"/>
          <p:cNvSpPr/>
          <p:nvPr/>
        </p:nvSpPr>
        <p:spPr>
          <a:xfrm>
            <a:off x="0" y="0"/>
            <a:ext cx="7858125" cy="1071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34973" y="0"/>
              </a:cxn>
              <a:cxn ang="0">
                <a:pos x="9034973" y="35289"/>
              </a:cxn>
              <a:cxn ang="0">
                <a:pos x="0" y="35289"/>
              </a:cxn>
              <a:cxn ang="0">
                <a:pos x="0" y="0"/>
              </a:cxn>
            </a:cxnLst>
            <a:pathLst>
              <a:path w="7500958" h="3429024">
                <a:moveTo>
                  <a:pt x="0" y="0"/>
                </a:moveTo>
                <a:lnTo>
                  <a:pt x="7500958" y="0"/>
                </a:lnTo>
                <a:cubicBezTo>
                  <a:pt x="7118923" y="833988"/>
                  <a:pt x="7081776" y="2775409"/>
                  <a:pt x="7500958" y="3429024"/>
                </a:cubicBezTo>
                <a:lnTo>
                  <a:pt x="0" y="342902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287E2">
                  <a:alpha val="100000"/>
                </a:srgbClr>
              </a:gs>
              <a:gs pos="50000">
                <a:srgbClr val="2287E2">
                  <a:alpha val="100000"/>
                </a:srgbClr>
              </a:gs>
              <a:gs pos="100000">
                <a:srgbClr val="94C0E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5325" cy="8493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文本占位符 2"/>
          <p:cNvSpPr>
            <a:spLocks noGrp="1"/>
          </p:cNvSpPr>
          <p:nvPr>
            <p:ph type="body"/>
          </p:nvPr>
        </p:nvSpPr>
        <p:spPr>
          <a:xfrm>
            <a:off x="457200" y="1285875"/>
            <a:ext cx="8229600" cy="46434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3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3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itchFamily="2" charset="-122"/>
                <a:ea typeface="华文细黑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2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 descr="E:\我的文件\素材文件\3D小人\8.JPG"/>
          <p:cNvPicPr>
            <a:picLocks noChangeAspect="1"/>
          </p:cNvPicPr>
          <p:nvPr/>
        </p:nvPicPr>
        <p:blipFill>
          <a:blip r:embed="rId12"/>
          <a:srcRect l="27274"/>
          <a:stretch>
            <a:fillRect/>
          </a:stretch>
        </p:blipFill>
        <p:spPr>
          <a:xfrm>
            <a:off x="0" y="0"/>
            <a:ext cx="5334000" cy="5500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任意多边形 5"/>
          <p:cNvSpPr/>
          <p:nvPr/>
        </p:nvSpPr>
        <p:spPr>
          <a:xfrm>
            <a:off x="2571750" y="0"/>
            <a:ext cx="6572250" cy="6858000"/>
          </a:xfrm>
          <a:custGeom>
            <a:avLst/>
            <a:gdLst/>
            <a:ahLst/>
            <a:cxnLst>
              <a:cxn ang="0">
                <a:pos x="857292" y="0"/>
              </a:cxn>
              <a:cxn ang="0">
                <a:pos x="6572138" y="0"/>
              </a:cxn>
              <a:cxn ang="0">
                <a:pos x="6572138" y="9405190"/>
              </a:cxn>
              <a:cxn ang="0">
                <a:pos x="0" y="9405190"/>
              </a:cxn>
              <a:cxn ang="0">
                <a:pos x="1786700" y="4645687"/>
              </a:cxn>
              <a:cxn ang="0">
                <a:pos x="857292" y="0"/>
              </a:cxn>
            </a:cxnLst>
            <a:pathLst>
              <a:path w="6572360" h="5000660">
                <a:moveTo>
                  <a:pt x="857320" y="0"/>
                </a:moveTo>
                <a:lnTo>
                  <a:pt x="6572360" y="0"/>
                </a:lnTo>
                <a:lnTo>
                  <a:pt x="6572360" y="5000660"/>
                </a:lnTo>
                <a:lnTo>
                  <a:pt x="0" y="5000660"/>
                </a:lnTo>
                <a:cubicBezTo>
                  <a:pt x="642817" y="4346076"/>
                  <a:pt x="1643873" y="3303515"/>
                  <a:pt x="1786760" y="2470072"/>
                </a:cubicBezTo>
                <a:cubicBezTo>
                  <a:pt x="1929647" y="1636629"/>
                  <a:pt x="1513584" y="705005"/>
                  <a:pt x="857320" y="0"/>
                </a:cubicBezTo>
                <a:close/>
              </a:path>
            </a:pathLst>
          </a:custGeom>
          <a:solidFill>
            <a:srgbClr val="BFBFB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2" name="任意多边形 4"/>
          <p:cNvSpPr/>
          <p:nvPr/>
        </p:nvSpPr>
        <p:spPr>
          <a:xfrm>
            <a:off x="3000375" y="0"/>
            <a:ext cx="6143625" cy="6858000"/>
          </a:xfrm>
          <a:custGeom>
            <a:avLst/>
            <a:gdLst/>
            <a:ahLst/>
            <a:cxnLst>
              <a:cxn ang="0">
                <a:pos x="428650" y="0"/>
              </a:cxn>
              <a:cxn ang="0">
                <a:pos x="6143549" y="0"/>
              </a:cxn>
              <a:cxn ang="0">
                <a:pos x="6143549" y="9405190"/>
              </a:cxn>
              <a:cxn ang="0">
                <a:pos x="0" y="9405190"/>
              </a:cxn>
              <a:cxn ang="0">
                <a:pos x="1572409" y="4645687"/>
              </a:cxn>
              <a:cxn ang="0">
                <a:pos x="428650" y="0"/>
              </a:cxn>
            </a:cxnLst>
            <a:pathLst>
              <a:path w="6143700" h="5000660">
                <a:moveTo>
                  <a:pt x="428660" y="0"/>
                </a:moveTo>
                <a:lnTo>
                  <a:pt x="6143700" y="0"/>
                </a:lnTo>
                <a:lnTo>
                  <a:pt x="6143700" y="5000660"/>
                </a:lnTo>
                <a:lnTo>
                  <a:pt x="0" y="5000660"/>
                </a:lnTo>
                <a:cubicBezTo>
                  <a:pt x="642817" y="4346076"/>
                  <a:pt x="1501004" y="3303515"/>
                  <a:pt x="1572447" y="2470072"/>
                </a:cubicBezTo>
                <a:cubicBezTo>
                  <a:pt x="1643890" y="1636629"/>
                  <a:pt x="1084924" y="705005"/>
                  <a:pt x="428660" y="0"/>
                </a:cubicBezTo>
                <a:close/>
              </a:path>
            </a:pathLst>
          </a:custGeom>
          <a:solidFill>
            <a:srgbClr val="77933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3" name="任意多边形 3"/>
          <p:cNvSpPr/>
          <p:nvPr/>
        </p:nvSpPr>
        <p:spPr>
          <a:xfrm>
            <a:off x="3429000" y="0"/>
            <a:ext cx="57150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14960" y="0"/>
              </a:cxn>
              <a:cxn ang="0">
                <a:pos x="5714960" y="9405190"/>
              </a:cxn>
              <a:cxn ang="0">
                <a:pos x="0" y="9405190"/>
              </a:cxn>
              <a:cxn ang="0">
                <a:pos x="1358117" y="4645687"/>
              </a:cxn>
              <a:cxn ang="0">
                <a:pos x="0" y="0"/>
              </a:cxn>
            </a:cxnLst>
            <a:pathLst>
              <a:path w="5715040" h="5000660">
                <a:moveTo>
                  <a:pt x="0" y="0"/>
                </a:moveTo>
                <a:lnTo>
                  <a:pt x="5715040" y="0"/>
                </a:lnTo>
                <a:lnTo>
                  <a:pt x="5715040" y="5000660"/>
                </a:lnTo>
                <a:lnTo>
                  <a:pt x="0" y="5000660"/>
                </a:lnTo>
                <a:cubicBezTo>
                  <a:pt x="642817" y="4346076"/>
                  <a:pt x="1358135" y="3303515"/>
                  <a:pt x="1358135" y="2470072"/>
                </a:cubicBezTo>
                <a:cubicBezTo>
                  <a:pt x="1358135" y="1636629"/>
                  <a:pt x="656264" y="705005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558ED5">
                  <a:alpha val="100000"/>
                </a:srgbClr>
              </a:gs>
              <a:gs pos="50000">
                <a:srgbClr val="1984E5">
                  <a:alpha val="100000"/>
                </a:srgbClr>
              </a:gs>
              <a:gs pos="100000">
                <a:srgbClr val="4B9FEB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5325" cy="8493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5" name="文本占位符 2"/>
          <p:cNvSpPr>
            <a:spLocks noGrp="1"/>
          </p:cNvSpPr>
          <p:nvPr>
            <p:ph type="body"/>
          </p:nvPr>
        </p:nvSpPr>
        <p:spPr>
          <a:xfrm>
            <a:off x="457200" y="1285875"/>
            <a:ext cx="8229600" cy="46434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5784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5785" name="Rectangle 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5786" name="Rectangle 8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2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788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7885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8852" name="日期占位符 788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8853" name="页脚占位符 788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8854" name="灯片编号占位符 788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plit orient="vert"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media" Target="file:///C:\Documents%20and%20Settings\Administrator\&#26700;&#38754;\&#33521;&#38596;&#30340;&#40654;&#26126;-128.mp3" TargetMode="External"/><Relationship Id="rId3" Type="http://schemas.openxmlformats.org/officeDocument/2006/relationships/audio" Target="file:///C:\Documents%20and%20Settings\Administrator\&#26700;&#38754;\&#33521;&#38596;&#30340;&#40654;&#26126;-128.mp3" TargetMode="Externa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GIF"/><Relationship Id="rId1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hyperlink" Target="&#27827;&#21335;&#24179;&#31161;&#29028;&#19982;&#29926;&#26031;&#31361;&#20986;&#20107;&#25925;&#25937;&#25588;&#65306;&#39558;&#29747;&#8212;&#8212;&#21152;&#24555;&#25937;&#25588;&#36895;&#24230;&#20005;&#26597;&#20107;&#25925;&#21407;&#22240;.f4v" TargetMode="External"/><Relationship Id="rId1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1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ctrTitle" idx="4294967295"/>
          </p:nvPr>
        </p:nvSpPr>
        <p:spPr>
          <a:xfrm>
            <a:off x="735013" y="4498975"/>
            <a:ext cx="7866062" cy="1470025"/>
          </a:xfrm>
        </p:spPr>
        <p:txBody>
          <a:bodyPr wrap="square" anchor="ctr"/>
          <a:lstStyle>
            <a:lvl1pPr lvl="0">
              <a:buClrTx/>
              <a:buSzTx/>
              <a:buFontTx/>
              <a:defRPr/>
            </a:lvl1pPr>
          </a:lstStyle>
          <a:p>
            <a:pPr lvl="0" indent="0" algn="ctr"/>
            <a:r>
              <a:rPr lang="zh-CN" altLang="en-US" sz="6600" b="1">
                <a:solidFill>
                  <a:srgbClr val="002060"/>
                </a:solidFill>
              </a:rPr>
              <a:t>价值判断与价值选择</a:t>
            </a:r>
            <a:endParaRPr lang="zh-CN" altLang="en-US" sz="6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body" idx="4294967295"/>
          </p:nvPr>
        </p:nvSpPr>
        <p:spPr>
          <a:xfrm>
            <a:off x="458788" y="1263650"/>
            <a:ext cx="7713662" cy="944563"/>
          </a:xfrm>
        </p:spPr>
        <p:txBody>
          <a:bodyPr wrap="square" anchor="t"/>
          <a:p>
            <a:r>
              <a:rPr lang="zh-CN" altLang="en-US" sz="2400" b="1"/>
              <a:t>（</a:t>
            </a:r>
            <a:r>
              <a:rPr lang="zh-CN" altLang="en-US" sz="2400" b="1">
                <a:solidFill>
                  <a:srgbClr val="CC3300"/>
                </a:solidFill>
              </a:rPr>
              <a:t>新东方</a:t>
            </a:r>
            <a:r>
              <a:rPr lang="zh-CN" altLang="en-US" sz="2400" b="1"/>
              <a:t>） </a:t>
            </a:r>
            <a:r>
              <a:rPr lang="en-US" altLang="zh-CN" sz="2400" b="1"/>
              <a:t>1.</a:t>
            </a:r>
            <a:r>
              <a:rPr lang="zh-CN" altLang="en-US" sz="2400" b="1"/>
              <a:t>有利于自己挣钱，所以支持</a:t>
            </a:r>
            <a:endParaRPr lang="zh-CN" altLang="en-US" sz="2400" b="1"/>
          </a:p>
          <a:p>
            <a:r>
              <a:rPr lang="zh-CN" altLang="en-US" sz="2400" b="1"/>
              <a:t>（</a:t>
            </a:r>
            <a:r>
              <a:rPr lang="zh-CN" altLang="en-US" sz="2400" b="1">
                <a:solidFill>
                  <a:srgbClr val="CC3300"/>
                </a:solidFill>
              </a:rPr>
              <a:t>郝老师</a:t>
            </a:r>
            <a:r>
              <a:rPr lang="zh-CN" altLang="en-US" sz="2400" b="1"/>
              <a:t>）</a:t>
            </a:r>
            <a:r>
              <a:rPr lang="en-US" altLang="zh-CN" sz="2400" b="1"/>
              <a:t>2. </a:t>
            </a:r>
            <a:r>
              <a:rPr lang="zh-CN" altLang="en-US" sz="2400" b="1"/>
              <a:t>增加了学生负担，选择反对</a:t>
            </a:r>
            <a:endParaRPr lang="zh-CN" altLang="en-US" sz="2400" b="1"/>
          </a:p>
        </p:txBody>
      </p:sp>
      <p:sp>
        <p:nvSpPr>
          <p:cNvPr id="14339" name="Rectangle 3"/>
          <p:cNvSpPr>
            <a:spLocks noGrp="1"/>
          </p:cNvSpPr>
          <p:nvPr/>
        </p:nvSpPr>
        <p:spPr>
          <a:xfrm>
            <a:off x="630238" y="3060700"/>
            <a:ext cx="6694487" cy="11049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同一件事，为什么一个说影响</a:t>
            </a:r>
            <a:r>
              <a:rPr lang="zh-CN" altLang="en-US" sz="2800" b="1" dirty="0">
                <a:solidFill>
                  <a:srgbClr val="CC3300"/>
                </a:solidFill>
                <a:latin typeface="华文细黑" pitchFamily="2" charset="-122"/>
                <a:ea typeface="微软雅黑" panose="020B0503020204020204" charset="-122"/>
              </a:rPr>
              <a:t>自己</a:t>
            </a: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，</a:t>
            </a:r>
            <a:endParaRPr lang="zh-CN" altLang="en-US" sz="2800" b="1" dirty="0">
              <a:latin typeface="华文细黑" pitchFamily="2" charset="-122"/>
              <a:ea typeface="微软雅黑" panose="020B0503020204020204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                一个讲影响</a:t>
            </a:r>
            <a:r>
              <a:rPr lang="zh-CN" altLang="en-US" sz="2800" b="1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学生</a:t>
            </a: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？</a:t>
            </a:r>
            <a:endParaRPr lang="zh-CN" altLang="en-US" sz="2800" b="1" dirty="0"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14340" name="Rectangle 4"/>
          <p:cNvSpPr>
            <a:spLocks noGrp="1"/>
          </p:cNvSpPr>
          <p:nvPr/>
        </p:nvSpPr>
        <p:spPr>
          <a:xfrm>
            <a:off x="533400" y="4479925"/>
            <a:ext cx="6619875" cy="1076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同一件事，为什么一个说</a:t>
            </a:r>
            <a:r>
              <a:rPr lang="zh-CN" altLang="en-US" sz="2800" b="1" dirty="0">
                <a:solidFill>
                  <a:srgbClr val="CC3300"/>
                </a:solidFill>
                <a:latin typeface="华文细黑" pitchFamily="2" charset="-122"/>
                <a:ea typeface="微软雅黑" panose="020B0503020204020204" charset="-122"/>
              </a:rPr>
              <a:t>赚钱</a:t>
            </a: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，</a:t>
            </a:r>
            <a:endParaRPr lang="zh-CN" altLang="en-US" sz="2800" b="1" dirty="0">
              <a:latin typeface="华文细黑" pitchFamily="2" charset="-122"/>
              <a:ea typeface="微软雅黑" panose="020B0503020204020204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                一个讲</a:t>
            </a:r>
            <a:r>
              <a:rPr lang="zh-CN" altLang="en-US" sz="2800" b="1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负担？</a:t>
            </a:r>
            <a:endParaRPr lang="zh-CN" altLang="en-US" sz="2800" b="1" dirty="0"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17412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369888"/>
            <a:ext cx="4187825" cy="636587"/>
          </a:xfrm>
        </p:spPr>
        <p:txBody>
          <a:bodyPr wrap="square" anchor="ctr"/>
          <a:p>
            <a:r>
              <a:rPr lang="zh-CN" altLang="en-US" sz="2800" b="1"/>
              <a:t>二、基于生活 思考探究</a:t>
            </a:r>
            <a:endParaRPr lang="zh-CN" altLang="en-US" sz="2800" b="1"/>
          </a:p>
        </p:txBody>
      </p:sp>
      <p:sp>
        <p:nvSpPr>
          <p:cNvPr id="14342" name="WordArt 6"/>
          <p:cNvSpPr/>
          <p:nvPr/>
        </p:nvSpPr>
        <p:spPr>
          <a:xfrm>
            <a:off x="6804025" y="3613150"/>
            <a:ext cx="21463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哪个对？</a:t>
            </a:r>
            <a:endParaRPr lang="zh-CN" altLang="en-US" sz="32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43" name="Picture 7" descr="抓头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4725" y="4479925"/>
            <a:ext cx="1695450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  <p:bldP spid="1434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>
            <a:spLocks noGrp="1"/>
          </p:cNvSpPr>
          <p:nvPr>
            <p:ph type="body" idx="4294967295"/>
          </p:nvPr>
        </p:nvSpPr>
        <p:spPr>
          <a:xfrm>
            <a:off x="576263" y="1196975"/>
            <a:ext cx="5111750" cy="936625"/>
          </a:xfrm>
        </p:spPr>
        <p:txBody>
          <a:bodyPr wrap="square" anchor="t"/>
          <a:p>
            <a:pPr>
              <a:lnSpc>
                <a:spcPct val="80000"/>
              </a:lnSpc>
            </a:pPr>
            <a:r>
              <a:rPr lang="zh-CN" altLang="en-US" sz="2800" b="1"/>
              <a:t>认识事物的</a:t>
            </a:r>
            <a:r>
              <a:rPr lang="zh-CN" altLang="en-US" sz="2800" b="1">
                <a:solidFill>
                  <a:srgbClr val="CC3300"/>
                </a:solidFill>
              </a:rPr>
              <a:t>角度不同，</a:t>
            </a:r>
            <a:endParaRPr lang="zh-CN" altLang="en-US" sz="2800" b="1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800" b="1">
                <a:solidFill>
                  <a:srgbClr val="CC3300"/>
                </a:solidFill>
              </a:rPr>
              <a:t>          立场不同</a:t>
            </a:r>
            <a:r>
              <a:rPr lang="zh-CN" altLang="en-US" sz="2800" b="1"/>
              <a:t>，</a:t>
            </a:r>
            <a:r>
              <a:rPr lang="zh-CN" altLang="en-US" sz="2800" b="1">
                <a:solidFill>
                  <a:srgbClr val="FF0000"/>
                </a:solidFill>
                <a:sym typeface="Arial" panose="020B0604020202020204" pitchFamily="34" charset="0"/>
              </a:rPr>
              <a:t>        </a:t>
            </a:r>
            <a:endParaRPr lang="zh-CN" altLang="en-US" sz="2800" b="1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/>
        </p:nvSpPr>
        <p:spPr>
          <a:xfrm>
            <a:off x="2197100" y="2927350"/>
            <a:ext cx="6408738" cy="7905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200" b="1" dirty="0">
                <a:latin typeface="华文细黑" pitchFamily="2" charset="-122"/>
                <a:ea typeface="微软雅黑" panose="020B0503020204020204" charset="-122"/>
              </a:rPr>
              <a:t>价值判断与价值选择</a:t>
            </a:r>
            <a:r>
              <a:rPr lang="zh-CN" altLang="en-US" sz="3200" b="1" dirty="0">
                <a:solidFill>
                  <a:srgbClr val="CC3300"/>
                </a:solidFill>
                <a:latin typeface="华文细黑" pitchFamily="2" charset="-122"/>
                <a:ea typeface="微软雅黑" panose="020B0503020204020204" charset="-122"/>
              </a:rPr>
              <a:t>也不同</a:t>
            </a:r>
            <a:r>
              <a:rPr lang="zh-CN" altLang="en-US" sz="3200" b="1" dirty="0">
                <a:latin typeface="华文细黑" pitchFamily="2" charset="-122"/>
                <a:ea typeface="微软雅黑" panose="020B0503020204020204" charset="-122"/>
              </a:rPr>
              <a:t>！！</a:t>
            </a:r>
            <a:endParaRPr lang="zh-CN" altLang="en-US" sz="3200" b="1" dirty="0">
              <a:latin typeface="华文细黑" pitchFamily="2" charset="-122"/>
              <a:ea typeface="微软雅黑" panose="020B0503020204020204" charset="-122"/>
            </a:endParaRPr>
          </a:p>
        </p:txBody>
      </p:sp>
      <p:pic>
        <p:nvPicPr>
          <p:cNvPr id="16388" name="Picture 4" descr="崩溃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1825" y="4292600"/>
            <a:ext cx="1704975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AutoShape 5"/>
          <p:cNvSpPr/>
          <p:nvPr/>
        </p:nvSpPr>
        <p:spPr>
          <a:xfrm flipH="1" flipV="1">
            <a:off x="4211638" y="3895725"/>
            <a:ext cx="2557462" cy="842963"/>
          </a:xfrm>
          <a:prstGeom prst="wedgeRoundRectCallout">
            <a:avLst>
              <a:gd name="adj1" fmla="val -45625"/>
              <a:gd name="adj2" fmla="val -6549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哪个对？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369888"/>
            <a:ext cx="4149725" cy="636587"/>
          </a:xfrm>
        </p:spPr>
        <p:txBody>
          <a:bodyPr wrap="square" anchor="ctr"/>
          <a:p>
            <a:r>
              <a:rPr lang="zh-CN" altLang="en-US" sz="2800" b="1"/>
              <a:t>二、基于生活 思考探究</a:t>
            </a:r>
            <a:endParaRPr lang="zh-CN" altLang="en-US" sz="2800" b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8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>
            <a:spLocks noGrp="1"/>
          </p:cNvSpPr>
          <p:nvPr>
            <p:ph type="body" idx="4294967295"/>
          </p:nvPr>
        </p:nvSpPr>
        <p:spPr>
          <a:xfrm>
            <a:off x="461963" y="1196975"/>
            <a:ext cx="8226425" cy="936625"/>
          </a:xfrm>
        </p:spPr>
        <p:txBody>
          <a:bodyPr wrap="square" anchor="t"/>
          <a:p>
            <a:pPr>
              <a:lnSpc>
                <a:spcPct val="90000"/>
              </a:lnSpc>
            </a:pPr>
            <a:r>
              <a:rPr lang="zh-CN" altLang="en-US" sz="2800" b="1"/>
              <a:t>现在我们就“</a:t>
            </a:r>
            <a:r>
              <a:rPr lang="zh-CN" altLang="en-US" sz="2800" b="1">
                <a:solidFill>
                  <a:srgbClr val="FF0000"/>
                </a:solidFill>
              </a:rPr>
              <a:t>英语分值不变</a:t>
            </a:r>
            <a:r>
              <a:rPr lang="zh-CN" altLang="en-US" sz="2800" b="1"/>
              <a:t>”这个问题调查一下卖红薯的大妈。您认为大妈最有可能的回答是？</a:t>
            </a:r>
            <a:endParaRPr lang="zh-CN" altLang="en-US" sz="2800" b="1"/>
          </a:p>
        </p:txBody>
      </p:sp>
      <p:sp>
        <p:nvSpPr>
          <p:cNvPr id="21506" name="Rectangle 3"/>
          <p:cNvSpPr>
            <a:spLocks noGrp="1"/>
          </p:cNvSpPr>
          <p:nvPr/>
        </p:nvSpPr>
        <p:spPr>
          <a:xfrm>
            <a:off x="457200" y="369888"/>
            <a:ext cx="3971925" cy="6365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二、基于生活 思考探究</a:t>
            </a:r>
            <a:endParaRPr lang="zh-CN" altLang="en-US" sz="2800" b="1" dirty="0">
              <a:solidFill>
                <a:schemeClr val="bg1"/>
              </a:solidFill>
              <a:latin typeface="华文细黑" pitchFamily="2" charset="-122"/>
              <a:ea typeface="微软雅黑" panose="020B0503020204020204" charset="-122"/>
            </a:endParaRPr>
          </a:p>
        </p:txBody>
      </p:sp>
      <p:pic>
        <p:nvPicPr>
          <p:cNvPr id="21507" name="Picture 4" descr="烤红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2763" y="2133600"/>
            <a:ext cx="4365625" cy="3290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body" idx="4294967295"/>
          </p:nvPr>
        </p:nvSpPr>
        <p:spPr>
          <a:xfrm>
            <a:off x="576263" y="1196975"/>
            <a:ext cx="5111750" cy="865188"/>
          </a:xfrm>
        </p:spPr>
        <p:txBody>
          <a:bodyPr wrap="square" anchor="t"/>
          <a:p>
            <a:pPr>
              <a:lnSpc>
                <a:spcPct val="80000"/>
              </a:lnSpc>
            </a:pPr>
            <a:r>
              <a:rPr lang="zh-CN" altLang="en-US" sz="2800" b="1"/>
              <a:t>认识事物的</a:t>
            </a:r>
            <a:r>
              <a:rPr lang="zh-CN" altLang="en-US" sz="2800" b="1">
                <a:solidFill>
                  <a:srgbClr val="0000CC"/>
                </a:solidFill>
              </a:rPr>
              <a:t>角度不同，</a:t>
            </a:r>
            <a:endParaRPr lang="zh-CN" altLang="en-US" sz="2800" b="1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800" b="1">
                <a:solidFill>
                  <a:srgbClr val="0000CC"/>
                </a:solidFill>
              </a:rPr>
              <a:t>          立场不同</a:t>
            </a:r>
            <a:r>
              <a:rPr lang="zh-CN" altLang="en-US" sz="2800" b="1"/>
              <a:t>，</a:t>
            </a:r>
            <a:r>
              <a:rPr lang="zh-CN" altLang="en-US" sz="2800" b="1">
                <a:solidFill>
                  <a:srgbClr val="FF0000"/>
                </a:solidFill>
                <a:sym typeface="Arial" panose="020B0604020202020204" pitchFamily="34" charset="0"/>
              </a:rPr>
              <a:t>         </a:t>
            </a:r>
            <a:endParaRPr lang="zh-CN" altLang="en-US" sz="2800" b="1">
              <a:solidFill>
                <a:srgbClr val="FF0000"/>
              </a:solidFill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zh-CN" altLang="en-US" sz="2800" b="1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/>
        </p:nvSpPr>
        <p:spPr>
          <a:xfrm>
            <a:off x="2197100" y="2927350"/>
            <a:ext cx="6408738" cy="7905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200" b="1" dirty="0">
                <a:latin typeface="华文细黑" pitchFamily="2" charset="-122"/>
                <a:ea typeface="微软雅黑" panose="020B0503020204020204" charset="-122"/>
              </a:rPr>
              <a:t>价值判断与价值选择</a:t>
            </a:r>
            <a:r>
              <a:rPr lang="zh-CN" altLang="en-US" sz="3200" b="1" dirty="0">
                <a:solidFill>
                  <a:srgbClr val="CC3300"/>
                </a:solidFill>
                <a:latin typeface="华文细黑" pitchFamily="2" charset="-122"/>
                <a:ea typeface="微软雅黑" panose="020B0503020204020204" charset="-122"/>
              </a:rPr>
              <a:t>也不同</a:t>
            </a:r>
            <a:r>
              <a:rPr lang="zh-CN" altLang="en-US" sz="3200" b="1" dirty="0">
                <a:latin typeface="华文细黑" pitchFamily="2" charset="-122"/>
                <a:ea typeface="微软雅黑" panose="020B0503020204020204" charset="-122"/>
              </a:rPr>
              <a:t>！！</a:t>
            </a:r>
            <a:endParaRPr lang="zh-CN" altLang="en-US" sz="3200" b="1" dirty="0">
              <a:latin typeface="华文细黑" pitchFamily="2" charset="-122"/>
              <a:ea typeface="微软雅黑" panose="020B0503020204020204" charset="-122"/>
            </a:endParaRPr>
          </a:p>
        </p:txBody>
      </p:sp>
      <p:pic>
        <p:nvPicPr>
          <p:cNvPr id="19460" name="Picture 4" descr="崩溃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1825" y="4292600"/>
            <a:ext cx="1704975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AutoShape 5"/>
          <p:cNvSpPr/>
          <p:nvPr/>
        </p:nvSpPr>
        <p:spPr>
          <a:xfrm flipH="1" flipV="1">
            <a:off x="2197100" y="3897313"/>
            <a:ext cx="4572000" cy="842962"/>
          </a:xfrm>
          <a:prstGeom prst="wedgeRoundRectCallout">
            <a:avLst>
              <a:gd name="adj1" fmla="val -45625"/>
              <a:gd name="adj2" fmla="val -6549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哪个对？我该怎么做？！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369888"/>
            <a:ext cx="4149725" cy="636587"/>
          </a:xfrm>
        </p:spPr>
        <p:txBody>
          <a:bodyPr wrap="square" anchor="ctr"/>
          <a:p>
            <a:r>
              <a:rPr lang="zh-CN" altLang="en-US" sz="2800" b="1"/>
              <a:t>二、基于生活 思考探究</a:t>
            </a:r>
            <a:endParaRPr lang="zh-CN" altLang="en-US" sz="2800" b="1"/>
          </a:p>
        </p:txBody>
      </p:sp>
      <p:sp>
        <p:nvSpPr>
          <p:cNvPr id="19463" name="Rectangle 7"/>
          <p:cNvSpPr>
            <a:spLocks noGrp="1"/>
          </p:cNvSpPr>
          <p:nvPr/>
        </p:nvSpPr>
        <p:spPr>
          <a:xfrm>
            <a:off x="576263" y="2062163"/>
            <a:ext cx="5111750" cy="5032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华文细黑" pitchFamily="2" charset="-122"/>
                <a:ea typeface="微软雅黑" panose="020B0503020204020204" charset="-122"/>
                <a:sym typeface="Arial" panose="020B0604020202020204" pitchFamily="34" charset="0"/>
              </a:rPr>
              <a:t>      </a:t>
            </a:r>
            <a:r>
              <a:rPr lang="zh-CN" altLang="en-US" sz="2800" b="1" dirty="0">
                <a:solidFill>
                  <a:srgbClr val="CC3300"/>
                </a:solidFill>
                <a:latin typeface="华文细黑" pitchFamily="2" charset="-122"/>
                <a:ea typeface="微软雅黑" panose="020B0503020204020204" charset="-122"/>
                <a:sym typeface="Arial" panose="020B0604020202020204" pitchFamily="34" charset="0"/>
              </a:rPr>
              <a:t>地位、需要不同 </a:t>
            </a:r>
            <a:r>
              <a:rPr lang="zh-CN" altLang="en-US" sz="2800" b="1" dirty="0">
                <a:solidFill>
                  <a:srgbClr val="FF0000"/>
                </a:solidFill>
                <a:latin typeface="华文细黑" pitchFamily="2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华文细黑" pitchFamily="2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endParaRPr lang="zh-CN" altLang="en-US" sz="2800" b="1" dirty="0">
              <a:solidFill>
                <a:srgbClr val="FF0000"/>
              </a:solidFill>
              <a:latin typeface="华文细黑" pitchFamily="2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/>
      <p:bldP spid="19461" grpId="0" bldLvl="0" animBg="1"/>
      <p:bldP spid="1946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body" idx="4294967295"/>
          </p:nvPr>
        </p:nvSpPr>
        <p:spPr>
          <a:xfrm>
            <a:off x="79375" y="1847850"/>
            <a:ext cx="9282113" cy="3505200"/>
          </a:xfrm>
        </p:spPr>
        <p:txBody>
          <a:bodyPr wrap="square" anchor="t"/>
          <a:p>
            <a:pPr>
              <a:buNone/>
            </a:pPr>
            <a:r>
              <a:rPr lang="en-US" altLang="zh-CN" sz="2800" b="1">
                <a:solidFill>
                  <a:srgbClr val="0000CC"/>
                </a:solidFill>
              </a:rPr>
              <a:t>1.</a:t>
            </a:r>
            <a:r>
              <a:rPr lang="zh-CN" altLang="en-US" sz="2800" b="1" dirty="0">
                <a:solidFill>
                  <a:srgbClr val="0000CC"/>
                </a:solidFill>
              </a:rPr>
              <a:t>角度不同；</a:t>
            </a:r>
            <a:endParaRPr lang="zh-CN" altLang="en-US" sz="2800" b="1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zh-CN" sz="2800" b="1">
                <a:solidFill>
                  <a:srgbClr val="0000CC"/>
                </a:solidFill>
              </a:rPr>
              <a:t>2.</a:t>
            </a:r>
            <a:r>
              <a:rPr lang="zh-CN" altLang="en-US" sz="2800" b="1" dirty="0">
                <a:solidFill>
                  <a:srgbClr val="0000CC"/>
                </a:solidFill>
              </a:rPr>
              <a:t>立场不同；</a:t>
            </a:r>
            <a:endParaRPr lang="zh-CN" altLang="en-US" sz="2800" b="1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zh-CN" sz="2800" b="1">
                <a:solidFill>
                  <a:srgbClr val="0000CC"/>
                </a:solidFill>
              </a:rPr>
              <a:t>3.</a:t>
            </a:r>
            <a:r>
              <a:rPr lang="zh-CN" altLang="en-US" sz="2800" b="1" dirty="0">
                <a:solidFill>
                  <a:srgbClr val="0000CC"/>
                </a:solidFill>
              </a:rPr>
              <a:t>地位、需要不同；</a:t>
            </a:r>
            <a:endParaRPr lang="zh-CN" altLang="en-US" sz="2800" b="1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zh-CN" sz="2800" b="1">
                <a:solidFill>
                  <a:srgbClr val="CC3300"/>
                </a:solidFill>
              </a:rPr>
              <a:t>4.</a:t>
            </a:r>
            <a:r>
              <a:rPr lang="zh-CN" altLang="en-US" sz="2800" b="1" dirty="0">
                <a:solidFill>
                  <a:srgbClr val="CC3300"/>
                </a:solidFill>
              </a:rPr>
              <a:t>在不同的时间、地点、不同的条件下（社会历史性）</a:t>
            </a:r>
            <a:endParaRPr lang="zh-CN" altLang="en-US" sz="2800" b="1" dirty="0">
              <a:solidFill>
                <a:srgbClr val="CC3300"/>
              </a:solidFill>
            </a:endParaRPr>
          </a:p>
        </p:txBody>
      </p:sp>
      <p:pic>
        <p:nvPicPr>
          <p:cNvPr id="23555" name="Picture 3" descr="崩溃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1825" y="4292600"/>
            <a:ext cx="1704975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AutoShape 4"/>
          <p:cNvSpPr/>
          <p:nvPr/>
        </p:nvSpPr>
        <p:spPr>
          <a:xfrm flipH="1" flipV="1">
            <a:off x="4716463" y="4292600"/>
            <a:ext cx="2163762" cy="844550"/>
          </a:xfrm>
          <a:prstGeom prst="wedgeRoundRectCallout">
            <a:avLst>
              <a:gd name="adj1" fmla="val -45625"/>
              <a:gd name="adj2" fmla="val -6549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到底哪个对？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Rectangle 5"/>
          <p:cNvSpPr>
            <a:spLocks noGrp="1"/>
          </p:cNvSpPr>
          <p:nvPr/>
        </p:nvSpPr>
        <p:spPr>
          <a:xfrm>
            <a:off x="3851275" y="2205038"/>
            <a:ext cx="5113338" cy="7921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200" b="1" dirty="0">
                <a:latin typeface="华文细黑" pitchFamily="2" charset="-122"/>
                <a:ea typeface="微软雅黑" panose="020B0503020204020204" charset="-122"/>
              </a:rPr>
              <a:t>价值判断与价值选择不同！</a:t>
            </a:r>
            <a:endParaRPr lang="zh-CN" altLang="en-US" sz="3200" b="1" dirty="0"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23558" name="AutoShape 7"/>
          <p:cNvSpPr/>
          <p:nvPr/>
        </p:nvSpPr>
        <p:spPr>
          <a:xfrm flipH="1" flipV="1">
            <a:off x="3851275" y="4292600"/>
            <a:ext cx="3352800" cy="844550"/>
          </a:xfrm>
          <a:prstGeom prst="wedgeRoundRectCallout">
            <a:avLst>
              <a:gd name="adj1" fmla="val -45625"/>
              <a:gd name="adj2" fmla="val -6549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谁能帮我找个标准？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2" name="Rectangle 6"/>
          <p:cNvSpPr>
            <a:spLocks noGrp="1"/>
          </p:cNvSpPr>
          <p:nvPr/>
        </p:nvSpPr>
        <p:spPr>
          <a:xfrm>
            <a:off x="457200" y="369888"/>
            <a:ext cx="4149725" cy="6365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二、基于生活 思考探究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8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charRg st="8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charRg st="8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1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charRg st="1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charRg st="1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27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charRg st="27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charRg st="27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  <p:bldP spid="23556" grpId="0" bldLvl="0"/>
      <p:bldP spid="23556" grpId="1" bldLvl="0" animBg="1"/>
      <p:bldP spid="23557" grpId="0" bldLvl="0"/>
      <p:bldP spid="23558" grpId="0" bldLvl="0"/>
      <p:bldP spid="23558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 wrap="square" anchor="ctr"/>
          <a:p>
            <a:r>
              <a:rPr lang="zh-CN" altLang="en-US" b="1"/>
              <a:t>三、超越生活 升华归纳</a:t>
            </a:r>
            <a:endParaRPr lang="zh-CN" altLang="en-US" b="1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85875"/>
            <a:ext cx="8229600" cy="3295650"/>
          </a:xfrm>
        </p:spPr>
        <p:txBody>
          <a:bodyPr wrap="square" anchor="t"/>
          <a:p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  <a:r>
              <a:rPr lang="zh-CN" altLang="en-US" sz="4000" b="1" dirty="0"/>
              <a:t>标准</a:t>
            </a:r>
            <a:r>
              <a:rPr lang="en-US" altLang="zh-CN" sz="4000" b="1"/>
              <a:t>1.</a:t>
            </a:r>
            <a:r>
              <a:rPr lang="zh-CN" altLang="en-US" sz="4000" b="1" dirty="0"/>
              <a:t>挣钱多少</a:t>
            </a:r>
            <a:endParaRPr lang="zh-CN" altLang="en-US" sz="4000" b="1" dirty="0"/>
          </a:p>
          <a:p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  <a:r>
              <a:rPr lang="zh-CN" altLang="en-US" sz="4000" b="1" dirty="0"/>
              <a:t>标准</a:t>
            </a:r>
            <a:r>
              <a:rPr lang="en-US" altLang="zh-CN" sz="4000" b="1"/>
              <a:t>2.</a:t>
            </a:r>
            <a:r>
              <a:rPr lang="zh-CN" altLang="en-US" sz="4000" b="1" dirty="0"/>
              <a:t>生活轻松</a:t>
            </a:r>
            <a:endParaRPr lang="zh-CN" altLang="en-US" sz="4000" b="1" dirty="0"/>
          </a:p>
          <a:p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  <a:r>
              <a:rPr lang="zh-CN" altLang="en-US" sz="4000" b="1" dirty="0"/>
              <a:t>标准</a:t>
            </a:r>
            <a:r>
              <a:rPr lang="en-US" altLang="zh-CN" sz="4000" b="1"/>
              <a:t>3.</a:t>
            </a:r>
            <a:r>
              <a:rPr lang="zh-CN" altLang="en-US" sz="4000" b="1" dirty="0"/>
              <a:t>弘扬传统文化</a:t>
            </a:r>
            <a:endParaRPr lang="zh-CN" altLang="en-US" sz="4000" b="1" dirty="0"/>
          </a:p>
          <a:p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  <a:r>
              <a:rPr lang="zh-CN" altLang="en-US" sz="4000" b="1" dirty="0"/>
              <a:t>标准</a:t>
            </a:r>
            <a:r>
              <a:rPr lang="en-US" altLang="zh-CN" sz="4000" b="1"/>
              <a:t>4.</a:t>
            </a:r>
            <a:r>
              <a:rPr lang="zh-CN" altLang="en-US" sz="4000" b="1" dirty="0"/>
              <a:t>公平</a:t>
            </a:r>
            <a:endParaRPr lang="zh-CN" altLang="en-US" sz="4000" b="1" dirty="0"/>
          </a:p>
        </p:txBody>
      </p:sp>
      <p:pic>
        <p:nvPicPr>
          <p:cNvPr id="26627" name="Picture 4" descr="崩溃 憨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2150" y="4797425"/>
            <a:ext cx="1644650" cy="176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20481"/>
          <p:cNvSpPr txBox="1"/>
          <p:nvPr/>
        </p:nvSpPr>
        <p:spPr>
          <a:xfrm>
            <a:off x="250825" y="74613"/>
            <a:ext cx="8497888" cy="1676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小结：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二、价值判断和价值选择的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特征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（影响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价值判断和价值选择的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因素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674" name="文本框 20482"/>
          <p:cNvSpPr txBox="1"/>
          <p:nvPr/>
        </p:nvSpPr>
        <p:spPr>
          <a:xfrm>
            <a:off x="468313" y="1768475"/>
            <a:ext cx="7920037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、社会历史性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（因时而变）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5" name="文本框 20483"/>
          <p:cNvSpPr txBox="1"/>
          <p:nvPr/>
        </p:nvSpPr>
        <p:spPr>
          <a:xfrm>
            <a:off x="1331913" y="3068638"/>
            <a:ext cx="7488237" cy="3505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）人们的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社会地位不同，需要不同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，价值判断和价值选择不同。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）人们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认识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事物的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角度不同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，对其价值的评价也会不同。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）人们站在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不同的立场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上，就会有不同的价值观。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左大括号 20484"/>
          <p:cNvSpPr/>
          <p:nvPr/>
        </p:nvSpPr>
        <p:spPr>
          <a:xfrm>
            <a:off x="1042988" y="3284538"/>
            <a:ext cx="360362" cy="3095625"/>
          </a:xfrm>
          <a:prstGeom prst="leftBrace">
            <a:avLst>
              <a:gd name="adj1" fmla="val 71506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文本框 20485"/>
          <p:cNvSpPr txBox="1"/>
          <p:nvPr/>
        </p:nvSpPr>
        <p:spPr>
          <a:xfrm>
            <a:off x="250825" y="3789363"/>
            <a:ext cx="733425" cy="2592387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因人而异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文本框 20486"/>
          <p:cNvSpPr txBox="1"/>
          <p:nvPr/>
        </p:nvSpPr>
        <p:spPr>
          <a:xfrm>
            <a:off x="468313" y="2416175"/>
            <a:ext cx="8443912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2、主体差异性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（因人而异）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27649" descr="眼镜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0" y="2297113"/>
            <a:ext cx="2749550" cy="3941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27650" descr="眼镜哥 微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2062163"/>
            <a:ext cx="5534025" cy="417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2"/>
          <p:cNvSpPr>
            <a:spLocks noGrp="1"/>
          </p:cNvSpPr>
          <p:nvPr>
            <p:ph type="title"/>
          </p:nvPr>
        </p:nvSpPr>
        <p:spPr/>
        <p:txBody>
          <a:bodyPr wrap="square" anchor="ctr"/>
          <a:p>
            <a:r>
              <a:rPr lang="zh-CN" altLang="en-US" b="1"/>
              <a:t>三、超越生活 升华归纳</a:t>
            </a:r>
            <a:endParaRPr lang="zh-CN" altLang="en-US"/>
          </a:p>
        </p:txBody>
      </p:sp>
      <p:sp>
        <p:nvSpPr>
          <p:cNvPr id="27653" name="Rectangle 2"/>
          <p:cNvSpPr>
            <a:spLocks noGrp="1"/>
          </p:cNvSpPr>
          <p:nvPr/>
        </p:nvSpPr>
        <p:spPr>
          <a:xfrm>
            <a:off x="574675" y="1163638"/>
            <a:ext cx="7886700" cy="8493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   救人的“眼镜哥”，你在哪里？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1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 wrap="square" anchor="ctr"/>
          <a:p>
            <a:r>
              <a:rPr lang="zh-CN" altLang="en-US" b="1"/>
              <a:t>三、超越生活 升华归纳</a:t>
            </a:r>
            <a:endParaRPr lang="zh-CN" altLang="en-US"/>
          </a:p>
        </p:txBody>
      </p:sp>
      <p:pic>
        <p:nvPicPr>
          <p:cNvPr id="3174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1203325"/>
            <a:ext cx="5467350" cy="5132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Picture 2" descr="地平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1123950"/>
            <a:ext cx="9121775" cy="571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Rectangle 3"/>
          <p:cNvSpPr>
            <a:spLocks noGrp="1"/>
          </p:cNvSpPr>
          <p:nvPr>
            <p:ph type="title" idx="4294967295"/>
          </p:nvPr>
        </p:nvSpPr>
        <p:spPr/>
        <p:txBody>
          <a:bodyPr wrap="square" anchor="ctr"/>
          <a:p>
            <a:r>
              <a:rPr lang="zh-CN" altLang="en-US" b="1"/>
              <a:t>超越生活 升华归纳</a:t>
            </a:r>
            <a:endParaRPr lang="zh-CN" altLang="en-US" b="1"/>
          </a:p>
        </p:txBody>
      </p:sp>
      <p:pic>
        <p:nvPicPr>
          <p:cNvPr id="33796" name="Picture 6" descr="坠毁爆炸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854325"/>
            <a:ext cx="9121775" cy="318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7" descr="跳伞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">
            <a:off x="1187450" y="1123950"/>
            <a:ext cx="947738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33797" descr="airpla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0000">
            <a:off x="457200" y="274638"/>
            <a:ext cx="2376488" cy="2395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65 0.066620 C 0.034952 0.068156 0.127474 0.014253 0.192487 0.123165 C 0.257498 0.232078 0.297690 0.513614 0.323971 0.611184 C 0.350251 0.708753 0.326585 0.620906 0.323971 0.61118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28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indefinite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0 0.001711 L -0.013746 -0.003277 L -0.006971 -0.009988 L -0.000143 -0.016699 L 0.006684 -0.025043 L 0.013511 -0.031663 L 0.019333 -0.038374 L 0.025207 -0.043363 L 0.031029 -0.043363 L 0.037857 -0.043363 L 0.044684 -0.041730 L 0.050505 -0.040007 L 0.057332 -0.031663 L 0.060244 -0.021687 L 0.064107 -0.011620 L 0.067071 -0.001644 L 0.070934 0.008331 L 0.076809 0.016675 L 0.082631 0.021663 L 0.088453 0.023387 L 0.094327 0.025019 L 0.100149 0.025019 L 0.106976 0.035086 L 0.112798 0.040074 L 0.119625 0.051773 L 0.124494 0.063381 L 0.126453 0.075080 L 0.130369 0.086780 L 0.131322 0.096756 L 0.132275 0.106823 L 0.133280 0.116798 L 0.133280 0.128497 L 0.135238 0.138474 L 0.138149 0.150173 L 0.140107 0.161873 L 0.143018 0.171848 L 0.146881 0.181914 L 0.149845 0.191891 L 0.153709 0.201957 L 0.155667 0.211934 L 0.157625 0.221910 L 0.157625 0.231977 L 0.158578 0.241953 L 0.156620 0.252020 L 0.156620 0.261996 L 0.156620 0.271971 L 0.159584 0.282038 L 0.161489 0.293647 L 0.164453 0.303713 L 0.167363 0.313690 L 0.169322 0.323756 L 0.169322 0.335364 L 0.169322 0.345431 L 0.169322 0.355407 L 0.169322 0.365474 L 0.169322 0.375450 L 0.169322 0.385426 L 0.170275 0.395493 L 0.173185 0.405469 L 0.177102 0.415536 L 0.180012 0.430500 L 0.181971 0.440567 L 0.180012 0.452175 L 0.177102 0.462241 L 0.175144 0.472217 L 0.175144 0.482284 L 0.175144 0.493893 L 0.176096 0.505592 L 0.177102 0.515569 L 0.179059 0.525634 L 0.180965 0.535611 L 0.183929 0.545677 L 0.186840 0.555654 L 0.188798 0.565630 L 0.189750 0.575697 L 0.189750 0.585673 L 0.191709 0.595739 L 0.191709 0.605716 L 0.191709 0.615692 L 0.193667 0.625759 L 0.194620 0.635734 L 0.196578 0.647433 L 0.197531 0.657409 L 0.198484 0.667476 L 0.201447 0.677452 L 0.204358 0.687519 L 0.205311 0.697495 L 0.205311 0.707471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33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588" y="1114425"/>
            <a:ext cx="5981700" cy="341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Rectangle 2"/>
          <p:cNvSpPr>
            <a:spLocks noGrp="1"/>
          </p:cNvSpPr>
          <p:nvPr/>
        </p:nvSpPr>
        <p:spPr>
          <a:xfrm>
            <a:off x="385763" y="227013"/>
            <a:ext cx="3971925" cy="6365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buClrTx/>
            </a:pP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一、走进生活 畅所欲言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9788" y="5145088"/>
            <a:ext cx="7464425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你认为我们为什么需要学英语？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Picture 3" descr="村庄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123950"/>
            <a:ext cx="9074150" cy="5735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Rectangle 3"/>
          <p:cNvSpPr>
            <a:spLocks noGrp="1"/>
          </p:cNvSpPr>
          <p:nvPr>
            <p:ph type="title" idx="4294967295"/>
          </p:nvPr>
        </p:nvSpPr>
        <p:spPr/>
        <p:txBody>
          <a:bodyPr wrap="square" anchor="ctr"/>
          <a:p>
            <a:r>
              <a:rPr lang="zh-CN" altLang="en-US" b="1"/>
              <a:t>超越生活 升华归纳</a:t>
            </a:r>
            <a:endParaRPr lang="zh-CN" altLang="en-US" b="1"/>
          </a:p>
        </p:txBody>
      </p:sp>
      <p:pic>
        <p:nvPicPr>
          <p:cNvPr id="34820" name="Picture 5" descr="爆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122363"/>
            <a:ext cx="9074150" cy="573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7" descr="跳伞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">
            <a:off x="1187450" y="1123950"/>
            <a:ext cx="947738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图片 34821" descr="airpla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0000">
            <a:off x="457200" y="620713"/>
            <a:ext cx="2376488" cy="2395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65 0.066620 C 0.034952 0.068156 0.127474 0.014253 0.192487 0.123165 C 0.257498 0.232078 0.297690 0.513614 0.323971 0.611184 C 0.350251 0.708753 0.326585 0.620906 0.323971 0.611184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28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indefinite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0 0.001711 L -0.013746 -0.003277 L -0.006971 -0.009988 L -0.000143 -0.016699 L 0.006684 -0.025043 L 0.013511 -0.031663 L 0.019333 -0.038374 L 0.025207 -0.043363 L 0.031029 -0.043363 L 0.037857 -0.043363 L 0.044684 -0.041730 L 0.050505 -0.040007 L 0.057332 -0.031663 L 0.060244 -0.021687 L 0.064107 -0.011620 L 0.067071 -0.001644 L 0.070934 0.008331 L 0.076809 0.016675 L 0.082631 0.021663 L 0.088453 0.023387 L 0.094327 0.025019 L 0.100149 0.025019 L 0.106976 0.035086 L 0.112798 0.040074 L 0.119625 0.051773 L 0.124494 0.063381 L 0.126453 0.075080 L 0.130369 0.086780 L 0.131322 0.096756 L 0.132275 0.106823 L 0.133280 0.116798 L 0.133280 0.128497 L 0.135238 0.138474 L 0.138149 0.150173 L 0.140107 0.161873 L 0.143018 0.171848 L 0.146881 0.181914 L 0.149845 0.191891 L 0.153709 0.201957 L 0.155667 0.211934 L 0.157625 0.221910 L 0.157625 0.231977 L 0.158578 0.241953 L 0.156620 0.252020 L 0.156620 0.261996 L 0.156620 0.271971 L 0.159584 0.282038 L 0.161489 0.293647 L 0.164453 0.303713 L 0.167363 0.313690 L 0.169322 0.323756 L 0.169322 0.335364 L 0.169322 0.345431 L 0.169322 0.355407 L 0.169322 0.365474 L 0.169322 0.375450 L 0.169322 0.385426 L 0.170275 0.395493 L 0.173185 0.405469 L 0.177102 0.415536 L 0.180012 0.430500 L 0.181971 0.440567 L 0.180012 0.452175 L 0.177102 0.462241 L 0.175144 0.472217 L 0.175144 0.482284 L 0.175144 0.493893 L 0.176096 0.505592 L 0.177102 0.515569 L 0.179059 0.525634 L 0.180965 0.535611 L 0.183929 0.545677 L 0.186840 0.555654 L 0.188798 0.565630 L 0.189750 0.575697 L 0.189750 0.585673 L 0.191709 0.595739 L 0.191709 0.605716 L 0.191709 0.615692 L 0.193667 0.625759 L 0.194620 0.635734 L 0.196578 0.647433 L 0.197531 0.657409 L 0.198484 0.667476 L 0.201447 0.677452 L 0.204358 0.687519 L 0.205311 0.697495 L 0.205311 0.707471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33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Picture 3" descr="村庄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123950"/>
            <a:ext cx="9074150" cy="5735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Rectangle 3"/>
          <p:cNvSpPr>
            <a:spLocks noGrp="1"/>
          </p:cNvSpPr>
          <p:nvPr>
            <p:ph type="title" idx="4294967295"/>
          </p:nvPr>
        </p:nvSpPr>
        <p:spPr/>
        <p:txBody>
          <a:bodyPr wrap="square" anchor="ctr"/>
          <a:p>
            <a:r>
              <a:rPr lang="zh-CN" altLang="en-US" b="1"/>
              <a:t>超越生活 升华归纳</a:t>
            </a:r>
            <a:endParaRPr lang="zh-CN" altLang="en-US" b="1"/>
          </a:p>
        </p:txBody>
      </p:sp>
      <p:pic>
        <p:nvPicPr>
          <p:cNvPr id="35844" name="图片 35843" descr="airpla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0000">
            <a:off x="611188" y="836613"/>
            <a:ext cx="2376487" cy="239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4" descr="坠毁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1123950"/>
            <a:ext cx="9077325" cy="573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58 0.059074 L 0.005000 0.059074 L 0.012639 0.060833 L 0.021598 0.060833 L 0.029236 0.060833 L 0.038195 0.060833 L 0.045834 0.065926 L 0.054792 0.067593 L 0.065000 0.069352 L 0.072709 0.071018 L 0.081667 0.071018 L 0.089306 0.071018 L 0.096945 0.071018 L 0.104653 0.072685 L 0.112292 0.072685 L 0.120000 0.072685 L 0.127639 0.074444 L 0.135278 0.076111 L 0.137848 0.086389 L 0.142986 0.096574 L 0.149375 0.108518 L 0.157014 0.117037 L 0.164653 0.118704 L 0.176181 0.123796 L 0.186389 0.128981 L 0.195348 0.132315 L 0.202986 0.139167 L 0.206875 0.149352 L 0.215764 0.159630 L 0.223473 0.169815 L 0.228542 0.180000 L 0.236250 0.186852 L 0.245209 0.195370 L 0.252848 0.195370 L 0.260486 0.195370 L 0.269445 0.197037 L 0.278403 0.200463 L 0.287361 0.208981 L 0.295000 0.214074 L 0.302709 0.220926 L 0.310348 0.222593 L 0.317986 0.222593 L 0.325695 0.222593 L 0.333334 0.222593 L 0.340973 0.222593 L 0.348681 0.222593 L 0.357639 0.222593 L 0.365278 0.224352 L 0.374236 0.224352 L 0.381875 0.224352 L 0.390834 0.224352 L 0.398473 0.224352 L 0.403611 0.234537 L 0.411250 0.244815 L 0.420209 0.249907 L 0.429167 0.255000 L 0.436806 0.261852 L 0.448334 0.272037 L 0.457292 0.278889 L 0.464931 0.285648 L 0.475139 0.292500 L 0.482848 0.292500 L 0.491806 0.290741 L 0.499445 0.287407 L 0.508403 0.282222 L 0.516042 0.282222 L 0.523681 0.289074 L 0.530070 0.299259 L 0.533959 0.309537 L 0.539028 0.319722 L 0.545417 0.330000 L 0.550556 0.340185 L 0.558195 0.343611 L 0.565903 0.347037 L 0.573542 0.352130 L 0.582500 0.357222 L 0.590139 0.360648 L 0.599098 0.370833 L 0.606736 0.377685 L 0.615695 0.386204 L 0.623403 0.391296 L 0.627223 0.401481 L 0.636181 0.411759 L 0.643820 0.421944 L 0.647639 0.432130 L 0.652778 0.442407 L 0.655348 0.452593 L 0.659167 0.462870 L 0.665556 0.473055 L 0.673195 0.483241 L 0.679584 0.493518 L 0.687223 0.503704 L 0.694931 0.510555 L 0.703889 0.510555 L 0.711528 0.510555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2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 descr="李剑英 飞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3149600"/>
            <a:ext cx="5915025" cy="356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Picture 3" descr="李剑英飞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7502525" cy="202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4"/>
          <p:cNvSpPr>
            <a:spLocks noGrp="1"/>
          </p:cNvSpPr>
          <p:nvPr>
            <p:ph type="title" idx="4294967295"/>
          </p:nvPr>
        </p:nvSpPr>
        <p:spPr/>
        <p:txBody>
          <a:bodyPr wrap="square" anchor="ctr"/>
          <a:p>
            <a:r>
              <a:rPr lang="zh-CN" altLang="en-US" b="1" dirty="0"/>
              <a:t>超越生活 升华归纳</a:t>
            </a:r>
            <a:r>
              <a:rPr lang="zh-CN" altLang="en-US" b="1" dirty="0">
                <a:solidFill>
                  <a:schemeClr val="hlink"/>
                </a:solidFill>
              </a:rPr>
              <a:t>（生死</a:t>
            </a:r>
            <a:r>
              <a:rPr lang="en-US" altLang="zh-CN" b="1">
                <a:solidFill>
                  <a:schemeClr val="hlink"/>
                </a:solidFill>
              </a:rPr>
              <a:t>16</a:t>
            </a:r>
            <a:r>
              <a:rPr lang="zh-CN" altLang="en-US" b="1" dirty="0">
                <a:solidFill>
                  <a:schemeClr val="hlink"/>
                </a:solidFill>
              </a:rPr>
              <a:t>秒）</a:t>
            </a:r>
            <a:endParaRPr lang="zh-CN" altLang="en-US" b="1" dirty="0">
              <a:solidFill>
                <a:schemeClr val="hlink"/>
              </a:solidFill>
            </a:endParaRPr>
          </a:p>
        </p:txBody>
      </p:sp>
      <p:sp>
        <p:nvSpPr>
          <p:cNvPr id="35844" name="文本框 36868"/>
          <p:cNvSpPr txBox="1"/>
          <p:nvPr/>
        </p:nvSpPr>
        <p:spPr>
          <a:xfrm>
            <a:off x="457200" y="4260850"/>
            <a:ext cx="309563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5" name="文本框 36869"/>
          <p:cNvSpPr txBox="1"/>
          <p:nvPr/>
        </p:nvSpPr>
        <p:spPr>
          <a:xfrm>
            <a:off x="766763" y="4260850"/>
            <a:ext cx="3095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71" name="英雄的黎明-128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4103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)">
                                      <p:cBhvr>
                                        <p:cTn id="11" dur="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文本框 38913"/>
          <p:cNvSpPr txBox="1"/>
          <p:nvPr/>
        </p:nvSpPr>
        <p:spPr>
          <a:xfrm>
            <a:off x="457200" y="3346450"/>
            <a:ext cx="8075613" cy="255905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烟笼大地，声震蓝天。星殒大地，魂归长天，他有22年飞行生涯，可命运只给他16秒！他是一名军人，自然把生命的天平向人民倾斜。飞机无法转弯，他只能让自己的生命改变航向。</a:t>
            </a:r>
            <a:r>
              <a:rPr lang="zh-CN" altLang="en-US" sz="3200" b="1" dirty="0">
                <a:solidFill>
                  <a:srgbClr val="333333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FFC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0" name="图片 3891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4888" y="5905500"/>
            <a:ext cx="2160587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Picture 3" descr="李剑英飞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7502525" cy="202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Rectangle 4"/>
          <p:cNvSpPr>
            <a:spLocks noGrp="1"/>
          </p:cNvSpPr>
          <p:nvPr>
            <p:ph type="title" idx="4294967295"/>
          </p:nvPr>
        </p:nvSpPr>
        <p:spPr/>
        <p:txBody>
          <a:bodyPr wrap="square" anchor="ctr"/>
          <a:p>
            <a:r>
              <a:rPr lang="zh-CN" altLang="en-US" b="1" dirty="0"/>
              <a:t>超越生活 升华归纳</a:t>
            </a:r>
            <a:r>
              <a:rPr lang="zh-CN" altLang="en-US" b="1" dirty="0">
                <a:solidFill>
                  <a:schemeClr val="hlink"/>
                </a:solidFill>
              </a:rPr>
              <a:t>（生死</a:t>
            </a:r>
            <a:r>
              <a:rPr lang="en-US" altLang="zh-CN" b="1">
                <a:solidFill>
                  <a:schemeClr val="hlink"/>
                </a:solidFill>
              </a:rPr>
              <a:t>16</a:t>
            </a:r>
            <a:r>
              <a:rPr lang="zh-CN" altLang="en-US" b="1" dirty="0">
                <a:solidFill>
                  <a:schemeClr val="hlink"/>
                </a:solidFill>
              </a:rPr>
              <a:t>秒）</a:t>
            </a:r>
            <a:endParaRPr lang="zh-CN" altLang="en-US" b="1" dirty="0">
              <a:solidFill>
                <a:schemeClr val="hlink"/>
              </a:solidFill>
            </a:endParaRPr>
          </a:p>
        </p:txBody>
      </p:sp>
      <p:sp>
        <p:nvSpPr>
          <p:cNvPr id="37893" name="文本框 38917"/>
          <p:cNvSpPr txBox="1"/>
          <p:nvPr/>
        </p:nvSpPr>
        <p:spPr>
          <a:xfrm>
            <a:off x="457200" y="4260850"/>
            <a:ext cx="309563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4" name="文本框 38918"/>
          <p:cNvSpPr txBox="1"/>
          <p:nvPr/>
        </p:nvSpPr>
        <p:spPr>
          <a:xfrm>
            <a:off x="766763" y="4260850"/>
            <a:ext cx="3095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285875"/>
            <a:ext cx="8229600" cy="1381125"/>
          </a:xfrm>
        </p:spPr>
        <p:txBody>
          <a:bodyPr wrap="square" anchor="t"/>
          <a:p>
            <a:pPr>
              <a:lnSpc>
                <a:spcPct val="90000"/>
              </a:lnSpc>
            </a:pPr>
            <a:r>
              <a:rPr lang="zh-CN" altLang="en-US" sz="2800" b="1"/>
              <a:t>   </a:t>
            </a:r>
            <a:r>
              <a:rPr lang="zh-CN" altLang="en-US" sz="3200" b="1"/>
              <a:t> 要</a:t>
            </a:r>
            <a:r>
              <a:rPr lang="zh-CN" altLang="en-US" sz="3200" b="1">
                <a:solidFill>
                  <a:srgbClr val="FF0000"/>
                </a:solidFill>
              </a:rPr>
              <a:t>自觉站在最广大人民的立场上</a:t>
            </a:r>
            <a:r>
              <a:rPr lang="zh-CN" altLang="en-US" sz="3200" b="1"/>
              <a:t>，把人民群众的利益作为</a:t>
            </a:r>
            <a:r>
              <a:rPr lang="zh-CN" altLang="en-US" sz="3200" b="1">
                <a:solidFill>
                  <a:srgbClr val="0000CC"/>
                </a:solidFill>
              </a:rPr>
              <a:t>最高的</a:t>
            </a:r>
            <a:r>
              <a:rPr lang="zh-CN" altLang="en-US" sz="3200" b="1"/>
              <a:t>价值标准！</a:t>
            </a:r>
            <a:endParaRPr lang="zh-CN" altLang="en-US" sz="3200" b="1"/>
          </a:p>
        </p:txBody>
      </p:sp>
      <p:sp>
        <p:nvSpPr>
          <p:cNvPr id="40963" name="Rectangle 3"/>
          <p:cNvSpPr>
            <a:spLocks noGrp="1"/>
          </p:cNvSpPr>
          <p:nvPr/>
        </p:nvSpPr>
        <p:spPr>
          <a:xfrm>
            <a:off x="457200" y="3213100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3200" b="1" dirty="0">
                <a:latin typeface="华文细黑" pitchFamily="2" charset="-122"/>
                <a:ea typeface="微软雅黑" panose="020B0503020204020204" charset="-122"/>
              </a:rPr>
              <a:t>   所以，</a:t>
            </a:r>
            <a:r>
              <a:rPr lang="zh-CN" altLang="en-US" sz="3200" b="1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只要</a:t>
            </a:r>
            <a:r>
              <a:rPr lang="zh-CN" altLang="en-US" sz="3200" b="1" dirty="0">
                <a:latin typeface="华文细黑" pitchFamily="2" charset="-122"/>
                <a:ea typeface="微软雅黑" panose="020B0503020204020204" charset="-122"/>
              </a:rPr>
              <a:t>站在最广大人民的立场上，我选择的目标</a:t>
            </a:r>
            <a:r>
              <a:rPr lang="zh-CN" altLang="en-US" sz="3200" b="1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就能</a:t>
            </a:r>
            <a:r>
              <a:rPr lang="zh-CN" altLang="en-US" sz="3200" b="1" dirty="0">
                <a:latin typeface="华文细黑" pitchFamily="2" charset="-122"/>
                <a:ea typeface="微软雅黑" panose="020B0503020204020204" charset="-122"/>
              </a:rPr>
              <a:t>很好的实现！</a:t>
            </a:r>
            <a:endParaRPr lang="zh-CN" altLang="en-US" sz="3200" b="1" dirty="0">
              <a:latin typeface="华文细黑" pitchFamily="2" charset="-122"/>
              <a:ea typeface="微软雅黑" panose="020B050302020402020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har char="•"/>
            </a:pPr>
            <a:endParaRPr lang="zh-CN" altLang="en-US" sz="3200" b="1" dirty="0"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39939" name="Rectangle 4"/>
          <p:cNvSpPr>
            <a:spLocks noGrp="1"/>
          </p:cNvSpPr>
          <p:nvPr>
            <p:ph type="title" idx="4294967295"/>
          </p:nvPr>
        </p:nvSpPr>
        <p:spPr/>
        <p:txBody>
          <a:bodyPr wrap="square" anchor="ctr"/>
          <a:p>
            <a:r>
              <a:rPr lang="zh-CN" altLang="en-US" b="1"/>
              <a:t>超越生活 升华归纳</a:t>
            </a:r>
            <a:endParaRPr lang="zh-CN" altLang="en-US" b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40963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22529"/>
          <p:cNvSpPr txBox="1"/>
          <p:nvPr/>
        </p:nvSpPr>
        <p:spPr>
          <a:xfrm>
            <a:off x="0" y="34925"/>
            <a:ext cx="9418638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三、正确价值判断与价值选择的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标准:（两个"自觉"）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2531" name="矩形 22530"/>
          <p:cNvSpPr/>
          <p:nvPr/>
        </p:nvSpPr>
        <p:spPr>
          <a:xfrm>
            <a:off x="-295275" y="552450"/>
            <a:ext cx="9448800" cy="103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Tx/>
            </a:pP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坚持真理，自觉遵循社会发展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的客观规律。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(P99)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ClrTx/>
            </a:pP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247650" y="1117600"/>
            <a:ext cx="8362950" cy="9445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人们选择的目标能否实现，实现的程度如何，</a:t>
            </a:r>
            <a:r>
              <a:rPr lang="zh-CN" altLang="en-US" sz="2800" b="1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取决于</a:t>
            </a:r>
            <a:endParaRPr lang="zh-CN" altLang="en-US" sz="2800" b="1" u="sng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人们的认识是否符合社会发展的客观规律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0" y="2062163"/>
            <a:ext cx="9144000" cy="1036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）我们要</a:t>
            </a: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自觉站在最广大人民的立场上，把人民群众的利益作为最高的价值标准</a:t>
            </a: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（P101）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1909763" y="5795963"/>
            <a:ext cx="5040313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>
            <a:spAutoFit/>
          </a:bodyPr>
          <a:p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人民群众是社会历史的主体，是历史的创造者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上箭头 22534"/>
          <p:cNvSpPr/>
          <p:nvPr/>
        </p:nvSpPr>
        <p:spPr>
          <a:xfrm>
            <a:off x="3924300" y="4957763"/>
            <a:ext cx="504825" cy="1008062"/>
          </a:xfrm>
          <a:prstGeom prst="upArrow">
            <a:avLst>
              <a:gd name="adj1" fmla="val 50000"/>
              <a:gd name="adj2" fmla="val 49902"/>
            </a:avLst>
          </a:prstGeom>
          <a:solidFill>
            <a:srgbClr val="FFFF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219075" y="3098800"/>
            <a:ext cx="8934450" cy="24368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10000"/>
              </a:lnSpc>
              <a:buClr>
                <a:srgbClr val="33CC33"/>
              </a:buClr>
              <a:buSzPct val="125000"/>
              <a:buFont typeface="Wingdings" panose="05000000000000000000" pitchFamily="2" charset="2"/>
              <a:buChar char="l"/>
            </a:pPr>
            <a:r>
              <a:rPr lang="zh-CN" altLang="en-US" sz="2800" b="1">
                <a:latin typeface="宋体" panose="02010600030101010101" pitchFamily="2" charset="-122"/>
                <a:ea typeface="Arial Unicode MS" charset="-122"/>
              </a:rPr>
              <a:t>以人民拥护不拥护、人民赞成不赞成、人民高兴不高兴、人民答应不答应为</a:t>
            </a: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Arial Unicode MS" charset="-122"/>
              </a:rPr>
              <a:t>根本的衡量尺度；</a:t>
            </a:r>
            <a:endParaRPr lang="zh-CN" altLang="en-US" sz="2800" b="1">
              <a:solidFill>
                <a:srgbClr val="0000CC"/>
              </a:solidFill>
              <a:latin typeface="宋体" panose="02010600030101010101" pitchFamily="2" charset="-122"/>
              <a:ea typeface="Arial Unicode MS" charset="-122"/>
            </a:endParaRPr>
          </a:p>
          <a:p>
            <a:pPr algn="just">
              <a:lnSpc>
                <a:spcPct val="110000"/>
              </a:lnSpc>
              <a:buClr>
                <a:srgbClr val="33CC33"/>
              </a:buClr>
              <a:buSzPct val="125000"/>
              <a:buFont typeface="Wingdings" panose="05000000000000000000" pitchFamily="2" charset="2"/>
              <a:buChar char="l"/>
            </a:pPr>
            <a:r>
              <a:rPr lang="zh-CN" altLang="en-US" sz="2800" b="1">
                <a:latin typeface="宋体" panose="02010600030101010101" pitchFamily="2" charset="-122"/>
                <a:ea typeface="Arial Unicode MS" charset="-122"/>
              </a:rPr>
              <a:t>把人民群众的利益作为</a:t>
            </a: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Arial Unicode MS" charset="-122"/>
              </a:rPr>
              <a:t>最高价值标准；</a:t>
            </a:r>
            <a:endParaRPr lang="zh-CN" altLang="en-US" sz="2800" b="1">
              <a:solidFill>
                <a:srgbClr val="0000CC"/>
              </a:solidFill>
              <a:latin typeface="宋体" panose="02010600030101010101" pitchFamily="2" charset="-122"/>
              <a:ea typeface="Arial Unicode MS" charset="-122"/>
            </a:endParaRPr>
          </a:p>
          <a:p>
            <a:pPr algn="just">
              <a:lnSpc>
                <a:spcPct val="110000"/>
              </a:lnSpc>
              <a:buClr>
                <a:srgbClr val="33CC33"/>
              </a:buClr>
              <a:buSzPct val="125000"/>
              <a:buFont typeface="Wingdings" panose="05000000000000000000" pitchFamily="2" charset="2"/>
              <a:buChar char="l"/>
            </a:pPr>
            <a:r>
              <a:rPr lang="zh-CN" altLang="en-US" sz="2800" b="1">
                <a:latin typeface="宋体" panose="02010600030101010101" pitchFamily="2" charset="-122"/>
                <a:ea typeface="Arial Unicode MS" charset="-122"/>
              </a:rPr>
              <a:t>把献身人民的事业、维护人民的利益作为自己</a:t>
            </a: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Arial Unicode MS" charset="-122"/>
              </a:rPr>
              <a:t>最高的价值追求。</a:t>
            </a:r>
            <a:endParaRPr lang="zh-CN" altLang="en-US" sz="2800" b="1">
              <a:solidFill>
                <a:srgbClr val="0000CC"/>
              </a:solidFill>
              <a:latin typeface="宋体" panose="02010600030101010101" pitchFamily="2" charset="-122"/>
              <a:ea typeface="Arial Unicode MS" charset="-122"/>
            </a:endParaRPr>
          </a:p>
        </p:txBody>
      </p:sp>
      <p:sp>
        <p:nvSpPr>
          <p:cNvPr id="22537" name="文本框 22536"/>
          <p:cNvSpPr txBox="1"/>
          <p:nvPr/>
        </p:nvSpPr>
        <p:spPr>
          <a:xfrm>
            <a:off x="3549650" y="5276850"/>
            <a:ext cx="12922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要    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253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253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253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4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2536">
                                            <p:txEl>
                                              <p:charRg st="4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2536">
                                            <p:txEl>
                                              <p:charRg st="4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2536">
                                            <p:txEl>
                                              <p:charRg st="4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6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2536">
                                            <p:txEl>
                                              <p:charRg st="6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2536">
                                            <p:txEl>
                                              <p:charRg st="6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2536">
                                            <p:txEl>
                                              <p:charRg st="6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3" grpId="0"/>
      <p:bldP spid="22534" grpId="0"/>
      <p:bldP spid="22537" grpId="0"/>
      <p:bldP spid="225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矩形 23553"/>
          <p:cNvSpPr/>
          <p:nvPr/>
        </p:nvSpPr>
        <p:spPr>
          <a:xfrm>
            <a:off x="900113" y="1771650"/>
            <a:ext cx="7864475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>
              <a:lnSpc>
                <a:spcPct val="135000"/>
              </a:lnSpc>
              <a:buClrTx/>
            </a:pP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010" name="文本框 23554"/>
          <p:cNvSpPr txBox="1"/>
          <p:nvPr/>
        </p:nvSpPr>
        <p:spPr>
          <a:xfrm>
            <a:off x="-192087" y="273050"/>
            <a:ext cx="9324975" cy="10668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r">
              <a:spcBef>
                <a:spcPct val="50000"/>
              </a:spcBef>
              <a:buClrTx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正确处理个人利益与他人、集体、社会利益的关系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P102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011" name="文本框 23555"/>
          <p:cNvSpPr txBox="1"/>
          <p:nvPr/>
        </p:nvSpPr>
        <p:spPr>
          <a:xfrm>
            <a:off x="0" y="2203450"/>
            <a:ext cx="7019925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当个人利益同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人民群众利益发生冲突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时，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文本框 23556"/>
          <p:cNvSpPr txBox="1"/>
          <p:nvPr/>
        </p:nvSpPr>
        <p:spPr>
          <a:xfrm>
            <a:off x="0" y="3211513"/>
            <a:ext cx="83058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当个人利益同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他人利益发生冲突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时，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3" name="文本框 23557"/>
          <p:cNvSpPr txBox="1"/>
          <p:nvPr/>
        </p:nvSpPr>
        <p:spPr>
          <a:xfrm>
            <a:off x="0" y="436403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④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当个人利益与社会、集体和他人利益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没有发生冲突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时，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4" name="矩形 23558"/>
          <p:cNvSpPr/>
          <p:nvPr/>
        </p:nvSpPr>
        <p:spPr>
          <a:xfrm>
            <a:off x="-36512" y="1339850"/>
            <a:ext cx="7993062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最重要的</a:t>
            </a: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是必须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首先</a:t>
            </a: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考虑</a:t>
            </a:r>
            <a:endParaRPr lang="zh-CN" altLang="en-US" sz="2800" b="1" u="sng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4356100" y="1339850"/>
            <a:ext cx="51847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并满足最大多数人的利益要求；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1" name="文本框 23560"/>
          <p:cNvSpPr txBox="1"/>
          <p:nvPr/>
        </p:nvSpPr>
        <p:spPr>
          <a:xfrm>
            <a:off x="1116013" y="2203450"/>
            <a:ext cx="8027987" cy="946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要自觉站在人民群众的立场上进行选择；（立场）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文本框 23561"/>
          <p:cNvSpPr txBox="1"/>
          <p:nvPr/>
        </p:nvSpPr>
        <p:spPr>
          <a:xfrm>
            <a:off x="900113" y="3236913"/>
            <a:ext cx="8243887" cy="946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要善于从不同角度考虑利益，理解和尊重他人的正当选择；（角度）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文本框 23562"/>
          <p:cNvSpPr txBox="1"/>
          <p:nvPr/>
        </p:nvSpPr>
        <p:spPr>
          <a:xfrm>
            <a:off x="468313" y="4930775"/>
            <a:ext cx="8664575" cy="946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要把个人、集体和社会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三者的统一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作为自己选择的标准，两利相权取其重，两弊相衡取其轻。（统一）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4" name="文本框 23563"/>
          <p:cNvSpPr txBox="1"/>
          <p:nvPr/>
        </p:nvSpPr>
        <p:spPr>
          <a:xfrm>
            <a:off x="2627313" y="6092825"/>
            <a:ext cx="3457575" cy="588963"/>
          </a:xfrm>
          <a:prstGeom prst="rect">
            <a:avLst/>
          </a:prstGeom>
          <a:solidFill>
            <a:srgbClr val="FFFF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t">
            <a:spAutoFit/>
          </a:bodyPr>
          <a:p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集体主义的价值观</a:t>
            </a:r>
            <a:endParaRPr lang="zh-CN" altLang="en-US" sz="32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3020" name="图片 23564" descr="花朵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788" y="6232525"/>
            <a:ext cx="684212" cy="62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  <p:bldP spid="23562" grpId="0"/>
      <p:bldP spid="23563" grpId="0"/>
      <p:bldP spid="2356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24577"/>
          <p:cNvSpPr txBox="1"/>
          <p:nvPr/>
        </p:nvSpPr>
        <p:spPr>
          <a:xfrm>
            <a:off x="0" y="1216025"/>
            <a:ext cx="4140200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、立场不同，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24579" name="组合 24578"/>
          <p:cNvGrpSpPr/>
          <p:nvPr/>
        </p:nvGrpSpPr>
        <p:grpSpPr>
          <a:xfrm>
            <a:off x="0" y="4672013"/>
            <a:ext cx="8532813" cy="1052512"/>
            <a:chOff x="0" y="0"/>
            <a:chExt cx="5375" cy="663"/>
          </a:xfrm>
        </p:grpSpPr>
        <p:sp>
          <p:nvSpPr>
            <p:cNvPr id="44035" name="文本框 24579"/>
            <p:cNvSpPr txBox="1"/>
            <p:nvPr/>
          </p:nvSpPr>
          <p:spPr>
            <a:xfrm>
              <a:off x="0" y="0"/>
              <a:ext cx="537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r>
                <a:rPr lang="zh-CN" alt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zh-CN" alt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社会历史性</a:t>
              </a:r>
              <a:endPara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4036" name="矩形 24580"/>
            <p:cNvSpPr/>
            <p:nvPr/>
          </p:nvSpPr>
          <p:spPr>
            <a:xfrm>
              <a:off x="0" y="336"/>
              <a:ext cx="401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Arial" panose="020B0604020202020204" pitchFamily="34" charset="0"/>
                  <a:ea typeface="黑体" panose="02010609060101010101" pitchFamily="2" charset="-122"/>
                </a:rPr>
                <a:t>（因时间．地点．和条件的变化而不同）</a:t>
              </a:r>
              <a:endPara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24582" name="文本框 24581"/>
          <p:cNvSpPr txBox="1"/>
          <p:nvPr/>
        </p:nvSpPr>
        <p:spPr>
          <a:xfrm>
            <a:off x="0" y="3087688"/>
            <a:ext cx="7920038" cy="1006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、社会地位不同，需要不同，          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pitchFamily="2" charset="-122"/>
              </a:rPr>
              <a:t>（在阶级社会，具有阶级性）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0" y="2295525"/>
            <a:ext cx="4716463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、认识事物角度不同，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4584" name="矩形 24583"/>
          <p:cNvSpPr/>
          <p:nvPr/>
        </p:nvSpPr>
        <p:spPr>
          <a:xfrm>
            <a:off x="6516688" y="4127500"/>
            <a:ext cx="2627312" cy="27733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自觉遵循社会发展的客观规律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585" name="组合 24584"/>
          <p:cNvGrpSpPr/>
          <p:nvPr/>
        </p:nvGrpSpPr>
        <p:grpSpPr>
          <a:xfrm>
            <a:off x="2987675" y="4351338"/>
            <a:ext cx="3384550" cy="609600"/>
            <a:chOff x="0" y="0"/>
            <a:chExt cx="2132" cy="384"/>
          </a:xfrm>
        </p:grpSpPr>
        <p:sp>
          <p:nvSpPr>
            <p:cNvPr id="44041" name="直接连接符 24585"/>
            <p:cNvSpPr/>
            <p:nvPr/>
          </p:nvSpPr>
          <p:spPr>
            <a:xfrm>
              <a:off x="0" y="384"/>
              <a:ext cx="2132" cy="0"/>
            </a:xfrm>
            <a:prstGeom prst="line">
              <a:avLst/>
            </a:prstGeom>
            <a:ln w="76200" cap="flat" cmpd="sng">
              <a:solidFill>
                <a:srgbClr val="669900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2" name="文本框 24586"/>
            <p:cNvSpPr txBox="1"/>
            <p:nvPr/>
          </p:nvSpPr>
          <p:spPr>
            <a:xfrm>
              <a:off x="396" y="0"/>
              <a:ext cx="11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客观因素</a:t>
              </a:r>
              <a:endPara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588" name="组合 24587"/>
          <p:cNvGrpSpPr/>
          <p:nvPr/>
        </p:nvGrpSpPr>
        <p:grpSpPr>
          <a:xfrm>
            <a:off x="4718050" y="1216025"/>
            <a:ext cx="2251075" cy="2646363"/>
            <a:chOff x="145" y="0"/>
            <a:chExt cx="1226" cy="1723"/>
          </a:xfrm>
        </p:grpSpPr>
        <p:sp>
          <p:nvSpPr>
            <p:cNvPr id="44044" name="右大括号 24588"/>
            <p:cNvSpPr/>
            <p:nvPr/>
          </p:nvSpPr>
          <p:spPr>
            <a:xfrm>
              <a:off x="145" y="0"/>
              <a:ext cx="454" cy="1723"/>
            </a:xfrm>
            <a:prstGeom prst="rightBrace">
              <a:avLst>
                <a:gd name="adj1" fmla="val 31591"/>
                <a:gd name="adj2" fmla="val 50000"/>
              </a:avLst>
            </a:prstGeom>
            <a:noFill/>
            <a:ln w="76200" cap="flat" cmpd="sng">
              <a:solidFill>
                <a:srgbClr val="66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5" name="直接连接符 24589"/>
            <p:cNvSpPr/>
            <p:nvPr/>
          </p:nvSpPr>
          <p:spPr>
            <a:xfrm>
              <a:off x="363" y="862"/>
              <a:ext cx="907" cy="0"/>
            </a:xfrm>
            <a:prstGeom prst="line">
              <a:avLst/>
            </a:prstGeom>
            <a:ln w="76200" cap="flat" cmpd="sng">
              <a:solidFill>
                <a:srgbClr val="669900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6" name="文本框 24590"/>
            <p:cNvSpPr txBox="1"/>
            <p:nvPr/>
          </p:nvSpPr>
          <p:spPr>
            <a:xfrm>
              <a:off x="227" y="363"/>
              <a:ext cx="11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主体差异性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（主观因素）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592" name="矩形 24591"/>
          <p:cNvSpPr/>
          <p:nvPr/>
        </p:nvSpPr>
        <p:spPr>
          <a:xfrm>
            <a:off x="7235825" y="712788"/>
            <a:ext cx="1908175" cy="3149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要自觉站在最广大人民的立场上</a:t>
            </a:r>
            <a:endParaRPr lang="zh-CN" altLang="en-US" sz="4000" b="1">
              <a:solidFill>
                <a:srgbClr val="FF0000"/>
              </a:solidFill>
              <a:latin typeface="隶书" pitchFamily="1" charset="-122"/>
              <a:ea typeface="隶书" pitchFamily="1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ldLvl="0" animBg="1"/>
      <p:bldP spid="24582" grpId="0" bldLvl="0" animBg="1"/>
      <p:bldP spid="24583" grpId="0"/>
      <p:bldP spid="24584" grpId="0" bldLvl="0" animBg="1"/>
      <p:bldP spid="2459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25601"/>
          <p:cNvSpPr txBox="1"/>
          <p:nvPr/>
        </p:nvSpPr>
        <p:spPr>
          <a:xfrm>
            <a:off x="0" y="0"/>
            <a:ext cx="2411413" cy="701675"/>
          </a:xfrm>
          <a:prstGeom prst="rect">
            <a:avLst/>
          </a:prstGeom>
          <a:solidFill>
            <a:srgbClr val="FFFF00">
              <a:alpha val="100000"/>
            </a:srgbClr>
          </a:solidFill>
          <a:ln w="9525">
            <a:noFill/>
            <a:miter/>
          </a:ln>
        </p:spPr>
        <p:txBody>
          <a:bodyPr vert="horz"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课堂小结</a:t>
            </a:r>
            <a:endParaRPr lang="zh-CN" altLang="en-US" sz="40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8" name="文本框 25602"/>
          <p:cNvSpPr txBox="1"/>
          <p:nvPr/>
        </p:nvSpPr>
        <p:spPr>
          <a:xfrm>
            <a:off x="179388" y="2276475"/>
            <a:ext cx="1439862" cy="1554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价值判断和价值选择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左大括号 25603"/>
          <p:cNvSpPr/>
          <p:nvPr/>
        </p:nvSpPr>
        <p:spPr>
          <a:xfrm>
            <a:off x="1692275" y="908050"/>
            <a:ext cx="360363" cy="4608513"/>
          </a:xfrm>
          <a:prstGeom prst="leftBrace">
            <a:avLst>
              <a:gd name="adj1" fmla="val 10645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文本框 25604"/>
          <p:cNvSpPr txBox="1"/>
          <p:nvPr/>
        </p:nvSpPr>
        <p:spPr>
          <a:xfrm>
            <a:off x="2124075" y="765175"/>
            <a:ext cx="7019925" cy="549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>
                <a:latin typeface="Arial" panose="020B0604020202020204" pitchFamily="34" charset="0"/>
                <a:ea typeface="宋体" panose="02010600030101010101" pitchFamily="2" charset="-122"/>
              </a:rPr>
              <a:t>一、价值判断与价值选择的含义、关系</a:t>
            </a:r>
            <a:endParaRPr lang="zh-CN" altLang="en-US" sz="3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1" name="文本框 25605"/>
          <p:cNvSpPr txBox="1"/>
          <p:nvPr/>
        </p:nvSpPr>
        <p:spPr>
          <a:xfrm>
            <a:off x="2124075" y="2205038"/>
            <a:ext cx="316865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二、价值判断和价值选择的特点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2" name="左大括号 25606"/>
          <p:cNvSpPr/>
          <p:nvPr/>
        </p:nvSpPr>
        <p:spPr>
          <a:xfrm>
            <a:off x="5148263" y="2133600"/>
            <a:ext cx="358775" cy="1295400"/>
          </a:xfrm>
          <a:prstGeom prst="leftBrace">
            <a:avLst>
              <a:gd name="adj1" fmla="val 3005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8" name="文本框 25607"/>
          <p:cNvSpPr txBox="1"/>
          <p:nvPr/>
        </p:nvSpPr>
        <p:spPr>
          <a:xfrm>
            <a:off x="5580063" y="1916113"/>
            <a:ext cx="316865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、社会历史性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9" name="文本框 25608"/>
          <p:cNvSpPr txBox="1"/>
          <p:nvPr/>
        </p:nvSpPr>
        <p:spPr>
          <a:xfrm>
            <a:off x="5508625" y="2997200"/>
            <a:ext cx="316865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、主体差异性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5" name="文本框 25609"/>
          <p:cNvSpPr txBox="1"/>
          <p:nvPr/>
        </p:nvSpPr>
        <p:spPr>
          <a:xfrm>
            <a:off x="1979613" y="4724400"/>
            <a:ext cx="2736850" cy="1554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三、如何做出正确的价值判断和价值选择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6" name="左大括号 25610"/>
          <p:cNvSpPr/>
          <p:nvPr/>
        </p:nvSpPr>
        <p:spPr>
          <a:xfrm>
            <a:off x="4643438" y="4508500"/>
            <a:ext cx="358775" cy="1800225"/>
          </a:xfrm>
          <a:prstGeom prst="leftBrace">
            <a:avLst>
              <a:gd name="adj1" fmla="val 4176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2" name="文本框 25611"/>
          <p:cNvSpPr txBox="1"/>
          <p:nvPr/>
        </p:nvSpPr>
        <p:spPr>
          <a:xfrm>
            <a:off x="5003800" y="4149725"/>
            <a:ext cx="41402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、自觉遵循社会发展的客观规律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3" name="文本框 25612"/>
          <p:cNvSpPr txBox="1"/>
          <p:nvPr/>
        </p:nvSpPr>
        <p:spPr>
          <a:xfrm>
            <a:off x="5003800" y="5445125"/>
            <a:ext cx="41402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2、自觉站在最广大人民的立场上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25612" grpId="0"/>
      <p:bldP spid="256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3" name="图片 61441" descr="维纳斯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500" y="549275"/>
            <a:ext cx="5267325" cy="61198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43" name="矩形标注 61442"/>
          <p:cNvSpPr/>
          <p:nvPr/>
        </p:nvSpPr>
        <p:spPr>
          <a:xfrm>
            <a:off x="250825" y="1989138"/>
            <a:ext cx="755650" cy="3095625"/>
          </a:xfrm>
          <a:prstGeom prst="wedgeRectCallout">
            <a:avLst>
              <a:gd name="adj1" fmla="val 201681"/>
              <a:gd name="adj2" fmla="val 51435"/>
            </a:avLst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一个残废人！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4" name="矩形标注 61443"/>
          <p:cNvSpPr/>
          <p:nvPr/>
        </p:nvSpPr>
        <p:spPr>
          <a:xfrm>
            <a:off x="7451725" y="5084763"/>
            <a:ext cx="1547813" cy="1152525"/>
          </a:xfrm>
          <a:prstGeom prst="wedgeRectCallout">
            <a:avLst>
              <a:gd name="adj1" fmla="val -125898"/>
              <a:gd name="adj2" fmla="val 20384"/>
            </a:avLst>
          </a:prstGeom>
          <a:noFill/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伟大的艺术品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61445" name="组合 61444"/>
          <p:cNvGrpSpPr/>
          <p:nvPr/>
        </p:nvGrpSpPr>
        <p:grpSpPr>
          <a:xfrm>
            <a:off x="8388350" y="1196975"/>
            <a:ext cx="576263" cy="2600325"/>
            <a:chOff x="0" y="0"/>
            <a:chExt cx="363" cy="1638"/>
          </a:xfrm>
        </p:grpSpPr>
        <p:sp>
          <p:nvSpPr>
            <p:cNvPr id="64517" name="矩形标注 61445"/>
            <p:cNvSpPr/>
            <p:nvPr/>
          </p:nvSpPr>
          <p:spPr>
            <a:xfrm>
              <a:off x="0" y="0"/>
              <a:ext cx="363" cy="1633"/>
            </a:xfrm>
            <a:prstGeom prst="wedgeRectCallout">
              <a:avLst>
                <a:gd name="adj1" fmla="val -262949"/>
                <a:gd name="adj2" fmla="val 93296"/>
              </a:avLst>
            </a:prstGeom>
            <a:noFill/>
            <a:ln w="5715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 eaLnBrk="0" hangingPunct="0"/>
              <a:endPara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64518" name="文本框 61446"/>
            <p:cNvSpPr txBox="1"/>
            <p:nvPr/>
          </p:nvSpPr>
          <p:spPr>
            <a:xfrm>
              <a:off x="0" y="45"/>
              <a:ext cx="272" cy="15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有伤风化！</a:t>
              </a:r>
              <a:endParaRPr lang="zh-CN" altLang="en-US" sz="32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4519" name="文本框 61447"/>
          <p:cNvSpPr txBox="1"/>
          <p:nvPr/>
        </p:nvSpPr>
        <p:spPr>
          <a:xfrm>
            <a:off x="1692275" y="549275"/>
            <a:ext cx="24479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维纳斯塑像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ldLvl="0" animBg="1"/>
      <p:bldP spid="6144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 Box 2"/>
          <p:cNvSpPr txBox="1"/>
          <p:nvPr/>
        </p:nvSpPr>
        <p:spPr>
          <a:xfrm>
            <a:off x="757238" y="307975"/>
            <a:ext cx="532765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价值判断和价值选择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194" name="Text Box 3"/>
          <p:cNvSpPr txBox="1"/>
          <p:nvPr/>
        </p:nvSpPr>
        <p:spPr>
          <a:xfrm>
            <a:off x="0" y="5375275"/>
            <a:ext cx="889317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en-US" sz="20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2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576263" y="5222875"/>
            <a:ext cx="828198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两者关系：   价值判断                            价值选择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3" name="Line 5"/>
          <p:cNvSpPr/>
          <p:nvPr/>
        </p:nvSpPr>
        <p:spPr>
          <a:xfrm>
            <a:off x="4284663" y="5424488"/>
            <a:ext cx="20875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294" name="Line 6"/>
          <p:cNvSpPr/>
          <p:nvPr/>
        </p:nvSpPr>
        <p:spPr>
          <a:xfrm flipH="1" flipV="1">
            <a:off x="4284663" y="5567363"/>
            <a:ext cx="19446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295" name="Text Box 7"/>
          <p:cNvSpPr txBox="1"/>
          <p:nvPr/>
        </p:nvSpPr>
        <p:spPr>
          <a:xfrm>
            <a:off x="4716463" y="4922838"/>
            <a:ext cx="11525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基础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4716463" y="5497513"/>
            <a:ext cx="1368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体现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7" name="Rectangle 9"/>
          <p:cNvSpPr/>
          <p:nvPr/>
        </p:nvSpPr>
        <p:spPr>
          <a:xfrm>
            <a:off x="611188" y="1276350"/>
            <a:ext cx="45370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2" charset="-122"/>
              </a:rPr>
              <a:t>（一）价值判断和价值选择的含义：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8" name="Rectangle 11"/>
          <p:cNvSpPr/>
          <p:nvPr/>
        </p:nvSpPr>
        <p:spPr>
          <a:xfrm>
            <a:off x="649288" y="1755775"/>
            <a:ext cx="8208962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价值判断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：人们对事物能否满足</a:t>
            </a: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主体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的需要以及满足的程度作出判断。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9" name="Rectangle 12"/>
          <p:cNvSpPr/>
          <p:nvPr/>
        </p:nvSpPr>
        <p:spPr>
          <a:xfrm>
            <a:off x="611188" y="3622675"/>
            <a:ext cx="648176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价值选择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:  在价值判断的基础上作出的选择 。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7238" y="2733675"/>
            <a:ext cx="6904037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学英语能给我们带来</a:t>
            </a:r>
            <a:r>
              <a:rPr lang="en-US" altLang="zh-CN" sz="2800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sz="2800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的好</a:t>
            </a:r>
            <a:r>
              <a:rPr lang="en-US" altLang="zh-CN" sz="2800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800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坏处。</a:t>
            </a:r>
            <a:endParaRPr lang="zh-CN" altLang="en-US" sz="2800">
              <a:solidFill>
                <a:srgbClr val="59595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9288" y="4225925"/>
            <a:ext cx="6904037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我要认真</a:t>
            </a:r>
            <a:r>
              <a:rPr lang="en-US" altLang="zh-CN" sz="2800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800">
                <a:solidFill>
                  <a:srgbClr val="59595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不认真学习英语。</a:t>
            </a:r>
            <a:endParaRPr lang="zh-CN" altLang="en-US" sz="2800">
              <a:solidFill>
                <a:srgbClr val="59595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2299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文本框 62465"/>
          <p:cNvSpPr txBox="1"/>
          <p:nvPr/>
        </p:nvSpPr>
        <p:spPr>
          <a:xfrm>
            <a:off x="762000" y="914400"/>
            <a:ext cx="7772400" cy="3016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       近年来，受利益的驱动，小煤窑非法开采，禁而不止，以致矿难频发，已经成为国民关注的焦点。为此，国务院明确提出对非法办矿的小煤窑要坚决予以取缔，然而</a:t>
            </a: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对于关闭非法小煤窑，</a:t>
            </a:r>
            <a:r>
              <a:rPr lang="zh-CN" altLang="en-US" sz="32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不同的人却有不同的看法。</a:t>
            </a:r>
            <a:endParaRPr lang="zh-CN" altLang="en-US" sz="3200" b="1">
              <a:solidFill>
                <a:srgbClr val="A5002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65538" name="图片 62466" descr="20050815175243d41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4800600"/>
            <a:ext cx="3292475" cy="149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9" name="图片 62467" descr="20050815175258d41d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25" y="4800600"/>
            <a:ext cx="2708275" cy="149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0" name="图片 62468" descr="20050815175311d41d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800600"/>
            <a:ext cx="2571750" cy="1497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文本框 63489"/>
          <p:cNvSpPr txBox="1"/>
          <p:nvPr/>
        </p:nvSpPr>
        <p:spPr>
          <a:xfrm>
            <a:off x="6019800" y="1524000"/>
            <a:ext cx="2514600" cy="3937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小煤窑主</a:t>
            </a:r>
            <a:r>
              <a:rPr lang="zh-CN" altLang="en-US" sz="3600" b="1">
                <a:latin typeface="Arial" panose="020B0604020202020204" pitchFamily="34" charset="0"/>
                <a:ea typeface="黑体" panose="02010609060101010101" pitchFamily="2" charset="-122"/>
              </a:rPr>
              <a:t>说：“我们按时缴税，为当地经济发展做出了贡献，到头来却被关闭！”</a:t>
            </a:r>
            <a:endParaRPr lang="zh-CN" altLang="en-US" sz="3600" b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66562" name="图片 63490" descr="U1000P112DT20070705184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20713"/>
            <a:ext cx="4892675" cy="5399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文本框 64513"/>
          <p:cNvSpPr txBox="1"/>
          <p:nvPr/>
        </p:nvSpPr>
        <p:spPr>
          <a:xfrm>
            <a:off x="755650" y="4724400"/>
            <a:ext cx="7391400" cy="1739900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矿工</a:t>
            </a:r>
            <a:r>
              <a:rPr lang="zh-CN" altLang="en-US" sz="3600" b="1">
                <a:latin typeface="Arial" panose="020B0604020202020204" pitchFamily="34" charset="0"/>
                <a:ea typeface="黑体" panose="02010609060101010101" pitchFamily="2" charset="-122"/>
              </a:rPr>
              <a:t>说：“我们除了挖煤之外只能靠种庄稼，而一担谷只卖几十元，远远没有开采煤矿来钱容易。”</a:t>
            </a:r>
            <a:endParaRPr lang="zh-CN" altLang="en-US" sz="3600" b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67586" name="图片 64514" descr="2007641033128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620713"/>
            <a:ext cx="5715000" cy="3665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文本框 65537"/>
          <p:cNvSpPr txBox="1"/>
          <p:nvPr/>
        </p:nvSpPr>
        <p:spPr>
          <a:xfrm>
            <a:off x="685800" y="3657600"/>
            <a:ext cx="7391400" cy="2289175"/>
          </a:xfrm>
          <a:prstGeom prst="rect">
            <a:avLst/>
          </a:prstGeom>
          <a:solidFill>
            <a:srgbClr val="F0FAA4"/>
          </a:solidFill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一个</a:t>
            </a:r>
            <a:r>
              <a:rPr lang="zh-CN" altLang="en-US" sz="3600" b="1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乡镇领导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说：“我们县里没有大的企业，全年财政收入的</a:t>
            </a:r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30%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以上都来自小煤窑，如果取缔小煤窑，很多乡镇就发不出工资。”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8610" name="图片 65538" descr="news_20078101957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620713"/>
            <a:ext cx="37338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文本框 58369"/>
          <p:cNvSpPr txBox="1"/>
          <p:nvPr/>
        </p:nvSpPr>
        <p:spPr>
          <a:xfrm>
            <a:off x="36513" y="765175"/>
            <a:ext cx="9058275" cy="4479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、柳宗元的“孤舟蓑笠翁，独钓寒江雪”描绘了渔家生活的闲情逸致，而孙承宗的“画家不解渔家苦，好作寒江钓雪图”则写出了渔家生活的艰辛困苦。这说明（    ）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、价值选择具有社会历史性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、价值选择具有主体差异性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、价值选择具有客观性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、价值选择决定人生价值的实现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1" name="文本框 58370"/>
          <p:cNvSpPr txBox="1"/>
          <p:nvPr/>
        </p:nvSpPr>
        <p:spPr>
          <a:xfrm>
            <a:off x="6958013" y="2239963"/>
            <a:ext cx="788987" cy="1098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6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文本框 59393"/>
          <p:cNvSpPr txBox="1"/>
          <p:nvPr/>
        </p:nvSpPr>
        <p:spPr>
          <a:xfrm>
            <a:off x="250825" y="692150"/>
            <a:ext cx="8893175" cy="5578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2008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27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日，是塑料袋原材料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聚乙烯诞生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75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周年纪念日，但是没有人为这个特殊的日子庆祝，而当初聚乙烯刚被发现时人们却欣喜若狂。这说明（  ）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、价值判断具有社会历史性特征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、价值判断与否没有统一的标准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、人们对聚乙烯的价值判断是错误的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、价值判断具有阶级性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395" name="矩形 59394"/>
          <p:cNvSpPr/>
          <p:nvPr/>
        </p:nvSpPr>
        <p:spPr>
          <a:xfrm>
            <a:off x="1600200" y="2833688"/>
            <a:ext cx="844550" cy="11890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7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72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Rectangle 2"/>
          <p:cNvSpPr>
            <a:spLocks noGrp="1"/>
          </p:cNvSpPr>
          <p:nvPr>
            <p:ph type="body" idx="4294967295"/>
          </p:nvPr>
        </p:nvSpPr>
        <p:spPr>
          <a:xfrm>
            <a:off x="754063" y="692150"/>
            <a:ext cx="7461250" cy="5616575"/>
          </a:xfrm>
          <a:ln>
            <a:solidFill>
              <a:srgbClr val="FF0000"/>
            </a:solidFill>
            <a:miter/>
          </a:ln>
        </p:spPr>
        <p:txBody>
          <a:bodyPr wrap="square" lIns="91440" tIns="45720" rIns="91440" bIns="45720" anchor="t"/>
          <a:p>
            <a:pPr marL="0" indent="0">
              <a:lnSpc>
                <a:spcPts val="38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现代汉语词典</a:t>
            </a: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增补本在野生动物条目的释文中删去了“肉可以吃”“皮可以做皮褥”等话语，这表明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lnSpc>
                <a:spcPts val="3800"/>
              </a:lnSpc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①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重视保护野生动物是人类价值观的进步  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lnSpc>
                <a:spcPts val="38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②辞书编撰要与时俱进，用正确的价值观引导社会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lnSpc>
                <a:spcPts val="3800"/>
              </a:lnSpc>
              <a:spcBef>
                <a:spcPct val="0"/>
              </a:spcBef>
              <a:buNone/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③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社会价值观的改变促使辞书编撰者转变个人的价值观 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lnSpc>
                <a:spcPts val="3800"/>
              </a:lnSpc>
              <a:spcBef>
                <a:spcPct val="0"/>
              </a:spcBef>
              <a:buNone/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④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辞书编撰者价值观的转变能够引导社会价值观的进步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lnSpc>
                <a:spcPts val="38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A.①②   B.①④  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C.②③    D.③④ </a:t>
            </a:r>
            <a:endParaRPr lang="zh-CN" altLang="zh-CN" sz="28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107" name="Rectangle 3"/>
          <p:cNvSpPr/>
          <p:nvPr/>
        </p:nvSpPr>
        <p:spPr>
          <a:xfrm>
            <a:off x="7369175" y="5000625"/>
            <a:ext cx="917575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8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zh-CN" sz="8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文本框 82945"/>
          <p:cNvSpPr txBox="1"/>
          <p:nvPr/>
        </p:nvSpPr>
        <p:spPr>
          <a:xfrm>
            <a:off x="533400" y="2332038"/>
            <a:ext cx="8077200" cy="2143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20000"/>
              </a:lnSpc>
              <a:spcBef>
                <a:spcPct val="10000"/>
              </a:spcBef>
            </a:pPr>
            <a:r>
              <a:rPr lang="zh-CN" altLang="en-US" sz="2600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     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【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名师点评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】</a:t>
            </a: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这种观点是错误的。衡量人们价值判断与价值选择正确与否是有客观标准的。正确的价值判断与价值选择要遵循社会发展的客观规律，站在最广大人民的立场上。</a:t>
            </a:r>
            <a:endParaRPr lang="zh-CN" altLang="en-US" sz="28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62466" name="图片 82946" descr="图片1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4138"/>
            <a:ext cx="4038600" cy="677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2467" name="组合 82947"/>
          <p:cNvGrpSpPr/>
          <p:nvPr/>
        </p:nvGrpSpPr>
        <p:grpSpPr>
          <a:xfrm>
            <a:off x="457200" y="1036638"/>
            <a:ext cx="1447800" cy="533400"/>
            <a:chOff x="480" y="864"/>
            <a:chExt cx="912" cy="336"/>
          </a:xfrm>
        </p:grpSpPr>
        <p:sp>
          <p:nvSpPr>
            <p:cNvPr id="62468" name="文本框 82948"/>
            <p:cNvSpPr txBox="1"/>
            <p:nvPr/>
          </p:nvSpPr>
          <p:spPr>
            <a:xfrm>
              <a:off x="480" y="864"/>
              <a:ext cx="54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例 </a:t>
              </a:r>
              <a:r>
                <a:rPr lang="en-US" altLang="zh-CN" sz="2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2469" name="圆角矩形 4"/>
            <p:cNvSpPr/>
            <p:nvPr/>
          </p:nvSpPr>
          <p:spPr>
            <a:xfrm>
              <a:off x="541" y="897"/>
              <a:ext cx="851" cy="30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p>
              <a:pPr algn="ctr"/>
              <a:endParaRPr lang="zh-CN" altLang="en-US" sz="24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2470" name="文本框 82950"/>
            <p:cNvSpPr txBox="1"/>
            <p:nvPr/>
          </p:nvSpPr>
          <p:spPr>
            <a:xfrm>
              <a:off x="624" y="912"/>
              <a:ext cx="72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观点</a:t>
              </a:r>
              <a:r>
                <a:rPr lang="en-US" altLang="zh-CN" sz="2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 </a:t>
              </a:r>
              <a:endParaRPr lang="en-US" altLang="zh-CN" sz="24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2471" name="文本框 82951"/>
          <p:cNvSpPr txBox="1"/>
          <p:nvPr/>
        </p:nvSpPr>
        <p:spPr>
          <a:xfrm>
            <a:off x="2057400" y="995363"/>
            <a:ext cx="6629400" cy="1031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认为“价值判断与价值选择会因人而异，人们的价值判断和价值选择无所谓对错”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p>
            <a:r>
              <a:rPr lang="zh-CN" altLang="en-US"/>
              <a:t>价值判断与价值选择</a:t>
            </a:r>
            <a:endParaRPr lang="zh-CN" altLang="en-US"/>
          </a:p>
          <a:p>
            <a:r>
              <a:rPr lang="zh-CN" altLang="en-US"/>
              <a:t>    原理内容：价值判断与价值选择是在社会实践的基础上形成的，具有社会历史性特征和主体性特征。</a:t>
            </a:r>
            <a:endParaRPr lang="zh-CN" altLang="en-US"/>
          </a:p>
          <a:p>
            <a:r>
              <a:rPr lang="zh-CN" altLang="en-US"/>
              <a:t>    方法论：要树立正确的价值观，作出正确的价值判断与价值选择。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33475"/>
            <a:ext cx="5475287" cy="568325"/>
          </a:xfrm>
        </p:spPr>
        <p:txBody>
          <a:bodyPr wrap="square" anchor="ctr"/>
          <a:p>
            <a:r>
              <a:rPr lang="zh-CN" altLang="en-US" sz="2800" b="1">
                <a:solidFill>
                  <a:srgbClr val="CC3300"/>
                </a:solidFill>
              </a:rPr>
              <a:t>所以，我要让大家生活更轻松！</a:t>
            </a:r>
            <a:endParaRPr lang="zh-CN" altLang="en-US" sz="2800" b="1">
              <a:solidFill>
                <a:srgbClr val="CC3300"/>
              </a:solidFill>
            </a:endParaRPr>
          </a:p>
        </p:txBody>
      </p:sp>
      <p:pic>
        <p:nvPicPr>
          <p:cNvPr id="43011" name="Picture 3" descr="爱因斯坦的永动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138" y="1990725"/>
            <a:ext cx="4968875" cy="393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 Box 4"/>
          <p:cNvSpPr txBox="1"/>
          <p:nvPr/>
        </p:nvSpPr>
        <p:spPr>
          <a:xfrm>
            <a:off x="6948488" y="2997200"/>
            <a:ext cx="609600" cy="316865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爱因斯坦的永动机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4" name="Rectangle 5"/>
          <p:cNvSpPr>
            <a:spLocks noGrp="1"/>
          </p:cNvSpPr>
          <p:nvPr/>
        </p:nvSpPr>
        <p:spPr>
          <a:xfrm>
            <a:off x="457200" y="274638"/>
            <a:ext cx="7045325" cy="8493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2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超越生活 升华归纳</a:t>
            </a:r>
            <a:endParaRPr lang="zh-CN" altLang="en-US" sz="3200" b="1" dirty="0">
              <a:solidFill>
                <a:schemeClr val="bg1"/>
              </a:solidFill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43014" name="Rectangle 2"/>
          <p:cNvSpPr>
            <a:spLocks noGrp="1"/>
          </p:cNvSpPr>
          <p:nvPr/>
        </p:nvSpPr>
        <p:spPr>
          <a:xfrm>
            <a:off x="4140200" y="1706563"/>
            <a:ext cx="4752975" cy="568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</a:rPr>
              <a:t>所以，我要搞个永动机！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ldLvl="0"/>
      <p:bldP spid="43014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/>
        <p:txBody>
          <a:bodyPr wrap="square" anchor="ctr"/>
          <a:p>
            <a:r>
              <a:rPr lang="en-US" altLang="zh-CN" b="1"/>
              <a:t>70</a:t>
            </a:r>
            <a:r>
              <a:rPr lang="zh-CN" altLang="en-US" b="1" dirty="0"/>
              <a:t>年代</a:t>
            </a:r>
            <a:r>
              <a:rPr lang="zh-CN" altLang="en-US" b="1" dirty="0">
                <a:solidFill>
                  <a:srgbClr val="FFCC00"/>
                </a:solidFill>
              </a:rPr>
              <a:t>“白卷英雄”张铁生</a:t>
            </a:r>
            <a:endParaRPr lang="zh-CN" altLang="en-US" b="1" dirty="0">
              <a:solidFill>
                <a:srgbClr val="FFCC00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5308600" y="1493838"/>
            <a:ext cx="3378200" cy="2846387"/>
          </a:xfrm>
        </p:spPr>
        <p:txBody>
          <a:bodyPr wrap="square" anchor="t"/>
          <a:p>
            <a:pPr>
              <a:buNone/>
            </a:pPr>
            <a:r>
              <a:rPr lang="zh-CN" altLang="en-US" sz="3600" b="1" dirty="0">
                <a:solidFill>
                  <a:srgbClr val="CC3300"/>
                </a:solidFill>
              </a:rPr>
              <a:t>我是中国人</a:t>
            </a:r>
            <a:r>
              <a:rPr lang="en-US" altLang="zh-CN" sz="3600" b="1">
                <a:solidFill>
                  <a:srgbClr val="CC3300"/>
                </a:solidFill>
              </a:rPr>
              <a:t>,</a:t>
            </a:r>
            <a:endParaRPr lang="en-US" altLang="zh-CN" sz="3600" b="1">
              <a:solidFill>
                <a:srgbClr val="CC3300"/>
              </a:solidFill>
            </a:endParaRPr>
          </a:p>
          <a:p>
            <a:pPr>
              <a:buNone/>
            </a:pPr>
            <a:r>
              <a:rPr lang="zh-CN" altLang="en-US" sz="3600" b="1" dirty="0">
                <a:solidFill>
                  <a:srgbClr val="CC3300"/>
                </a:solidFill>
              </a:rPr>
              <a:t>何必</a:t>
            </a:r>
            <a:r>
              <a:rPr lang="zh-CN" altLang="en-US" sz="3600" b="1" dirty="0"/>
              <a:t>学外文</a:t>
            </a:r>
            <a:r>
              <a:rPr lang="en-US" altLang="zh-CN" sz="3600" b="1">
                <a:solidFill>
                  <a:srgbClr val="FF0000"/>
                </a:solidFill>
              </a:rPr>
              <a:t>,</a:t>
            </a:r>
            <a:endParaRPr lang="en-US" altLang="zh-CN" sz="3600" b="1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3600" b="1" dirty="0">
                <a:solidFill>
                  <a:srgbClr val="CC3300"/>
                </a:solidFill>
              </a:rPr>
              <a:t>不学</a:t>
            </a:r>
            <a:r>
              <a:rPr lang="en-US" altLang="zh-CN" sz="3600" b="1">
                <a:solidFill>
                  <a:srgbClr val="CC3300"/>
                </a:solidFill>
              </a:rPr>
              <a:t>A B C ,</a:t>
            </a:r>
            <a:endParaRPr lang="en-US" altLang="zh-CN" sz="3600" b="1">
              <a:solidFill>
                <a:srgbClr val="CC3300"/>
              </a:solidFill>
            </a:endParaRPr>
          </a:p>
          <a:p>
            <a:pPr>
              <a:buNone/>
            </a:pPr>
            <a:r>
              <a:rPr lang="zh-CN" altLang="en-US" sz="3600" b="1" dirty="0">
                <a:solidFill>
                  <a:srgbClr val="CC3300"/>
                </a:solidFill>
              </a:rPr>
              <a:t>照样干革命</a:t>
            </a:r>
            <a:endParaRPr lang="zh-CN" altLang="en-US" sz="3600" b="1" dirty="0">
              <a:solidFill>
                <a:srgbClr val="CC3300"/>
              </a:solidFill>
            </a:endParaRPr>
          </a:p>
        </p:txBody>
      </p:sp>
      <p:pic>
        <p:nvPicPr>
          <p:cNvPr id="10243" name="Picture 4" descr="张铁生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938" y="1123950"/>
            <a:ext cx="3651250" cy="305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6050" y="4384675"/>
            <a:ext cx="8924925" cy="1919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1973年，知青张铁生在参加大学招生考试时，因交了一份白卷而被视为“反潮流英雄”，一时名噪全国，他被称为“白卷先生”。文化大革命结束后被判处有期徒刑，出狱后成为企业家。后来，他吃过苦，创过业，如今，这位“白卷英雄”的上市梦得以实现，因股票上市，张铁生身价接近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亿。考场空白卷，商场成奇才。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2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charRg st="2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charRg st="2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33475"/>
            <a:ext cx="5475287" cy="568325"/>
          </a:xfrm>
        </p:spPr>
        <p:txBody>
          <a:bodyPr wrap="square" anchor="ctr"/>
          <a:p>
            <a:r>
              <a:rPr lang="zh-CN" altLang="en-US" sz="2800" b="1">
                <a:solidFill>
                  <a:srgbClr val="0000CC"/>
                </a:solidFill>
              </a:rPr>
              <a:t>所以，我要让大家生活</a:t>
            </a:r>
            <a:r>
              <a:rPr lang="zh-CN" altLang="en-US" sz="2800" b="1">
                <a:solidFill>
                  <a:srgbClr val="FF0000"/>
                </a:solidFill>
              </a:rPr>
              <a:t>更幸福！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7106" name="Rectangle 5"/>
          <p:cNvSpPr>
            <a:spLocks noGrp="1"/>
          </p:cNvSpPr>
          <p:nvPr/>
        </p:nvSpPr>
        <p:spPr>
          <a:xfrm>
            <a:off x="457200" y="274638"/>
            <a:ext cx="7045325" cy="8493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2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超越生活 升华归纳</a:t>
            </a:r>
            <a:endParaRPr lang="zh-CN" altLang="en-US" sz="3200" b="1" dirty="0">
              <a:solidFill>
                <a:schemeClr val="bg1"/>
              </a:solidFill>
              <a:latin typeface="华文细黑" pitchFamily="2" charset="-122"/>
              <a:ea typeface="微软雅黑" panose="020B0503020204020204" charset="-122"/>
            </a:endParaRPr>
          </a:p>
        </p:txBody>
      </p:sp>
      <p:pic>
        <p:nvPicPr>
          <p:cNvPr id="47107" name="图片 44035" descr="悟空压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13" y="2133600"/>
            <a:ext cx="5113337" cy="4370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ldLvl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29" name="Picture 2" descr="习近平头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1620838"/>
            <a:ext cx="4976813" cy="4506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AutoShape 3"/>
          <p:cNvSpPr/>
          <p:nvPr/>
        </p:nvSpPr>
        <p:spPr>
          <a:xfrm>
            <a:off x="5724525" y="1917700"/>
            <a:ext cx="2676525" cy="1112838"/>
          </a:xfrm>
          <a:prstGeom prst="wedgeRectCallout">
            <a:avLst>
              <a:gd name="adj1" fmla="val -87407"/>
              <a:gd name="adj2" fmla="val 9869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中国梦</a:t>
            </a:r>
            <a:endParaRPr lang="zh-CN" altLang="en-US" sz="32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明天就实现!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1" name="Rectangle 4"/>
          <p:cNvSpPr>
            <a:spLocks noGrp="1"/>
          </p:cNvSpPr>
          <p:nvPr>
            <p:ph type="title" idx="4294967295"/>
          </p:nvPr>
        </p:nvSpPr>
        <p:spPr>
          <a:xfrm>
            <a:off x="4502150" y="276225"/>
            <a:ext cx="3898900" cy="847725"/>
          </a:xfrm>
        </p:spPr>
        <p:txBody>
          <a:bodyPr wrap="square" anchor="ctr"/>
          <a:p>
            <a:r>
              <a:rPr lang="zh-CN" altLang="en-US" b="1"/>
              <a:t>回归生活 寻找标准</a:t>
            </a:r>
            <a:endParaRPr lang="zh-CN" altLang="en-US" b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charRg st="4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charRg st="4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charRg st="4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2852738"/>
            <a:ext cx="6491288" cy="692150"/>
          </a:xfrm>
        </p:spPr>
        <p:txBody>
          <a:bodyPr wrap="square" anchor="t"/>
          <a:p>
            <a:r>
              <a:rPr lang="en-US" altLang="zh-CN" sz="2800" b="1"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sym typeface="Arial" panose="020B0604020202020204" pitchFamily="34" charset="0"/>
              </a:rPr>
              <a:t>自觉遵循</a:t>
            </a:r>
            <a:r>
              <a:rPr lang="zh-CN" altLang="en-US" sz="2800" b="1" dirty="0">
                <a:solidFill>
                  <a:srgbClr val="0000CC"/>
                </a:solidFill>
                <a:sym typeface="Arial" panose="020B0604020202020204" pitchFamily="34" charset="0"/>
              </a:rPr>
              <a:t>社会发展的客观规律</a:t>
            </a:r>
            <a:endParaRPr lang="zh-CN" altLang="en-US" sz="2800" b="1" dirty="0">
              <a:solidFill>
                <a:srgbClr val="0000CC"/>
              </a:solidFill>
              <a:sym typeface="Arial" panose="020B0604020202020204" pitchFamily="34" charset="0"/>
            </a:endParaRPr>
          </a:p>
        </p:txBody>
      </p:sp>
      <p:sp>
        <p:nvSpPr>
          <p:cNvPr id="46083" name="Rectangle 4"/>
          <p:cNvSpPr>
            <a:spLocks noGrp="1"/>
          </p:cNvSpPr>
          <p:nvPr/>
        </p:nvSpPr>
        <p:spPr>
          <a:xfrm>
            <a:off x="457200" y="1782763"/>
            <a:ext cx="8229600" cy="99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1.要</a:t>
            </a:r>
            <a:r>
              <a:rPr lang="zh-CN" altLang="en-US" sz="2800" b="1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自觉站在最广大人民的立场上</a:t>
            </a: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，把人民群众的利益作为</a:t>
            </a:r>
            <a:r>
              <a:rPr lang="zh-CN" altLang="en-US" sz="2800" b="1" dirty="0">
                <a:solidFill>
                  <a:srgbClr val="FF0000"/>
                </a:solidFill>
                <a:latin typeface="华文细黑" pitchFamily="2" charset="-122"/>
                <a:ea typeface="微软雅黑" panose="020B0503020204020204" charset="-122"/>
              </a:rPr>
              <a:t>最高的</a:t>
            </a:r>
            <a:r>
              <a:rPr lang="zh-CN" altLang="en-US" sz="2800" b="1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价值标准！</a:t>
            </a:r>
            <a:endParaRPr lang="zh-CN" altLang="en-US" sz="2800" b="1" dirty="0">
              <a:solidFill>
                <a:srgbClr val="0000CC"/>
              </a:solidFill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49155" name="Rectangle 5"/>
          <p:cNvSpPr>
            <a:spLocks noGrp="1"/>
          </p:cNvSpPr>
          <p:nvPr/>
        </p:nvSpPr>
        <p:spPr>
          <a:xfrm>
            <a:off x="457200" y="274638"/>
            <a:ext cx="7045325" cy="8493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2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超越生活 升华归纳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  <p:bldP spid="4608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2"/>
          <p:cNvSpPr>
            <a:spLocks noGrp="1"/>
          </p:cNvSpPr>
          <p:nvPr/>
        </p:nvSpPr>
        <p:spPr>
          <a:xfrm>
            <a:off x="584200" y="404813"/>
            <a:ext cx="4708525" cy="866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2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四、回归生活 学以致用</a:t>
            </a:r>
            <a:endParaRPr lang="zh-CN" altLang="en-US" sz="3200" b="1" dirty="0">
              <a:solidFill>
                <a:schemeClr val="bg1"/>
              </a:solidFill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50178" name="Rectangle 3"/>
          <p:cNvSpPr>
            <a:spLocks noGrp="1"/>
          </p:cNvSpPr>
          <p:nvPr/>
        </p:nvSpPr>
        <p:spPr>
          <a:xfrm>
            <a:off x="527050" y="1320800"/>
            <a:ext cx="8270875" cy="1441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假如您是新东方同学，请您</a:t>
            </a:r>
            <a:r>
              <a:rPr lang="zh-CN" altLang="en-US" sz="2800" b="1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结合</a:t>
            </a:r>
            <a:r>
              <a:rPr lang="zh-CN" altLang="en-US" sz="2800" b="1" u="sng" dirty="0">
                <a:latin typeface="华文细黑" pitchFamily="2" charset="-122"/>
                <a:ea typeface="微软雅黑" panose="020B0503020204020204" charset="-122"/>
              </a:rPr>
              <a:t>价值判断与价值选择的</a:t>
            </a:r>
            <a:r>
              <a:rPr lang="zh-CN" altLang="en-US" sz="2800" b="1" u="sng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标准</a:t>
            </a: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，重拟一段关于</a:t>
            </a:r>
            <a:r>
              <a:rPr lang="zh-CN" altLang="en-US" sz="2800" b="1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“英语分值不变”</a:t>
            </a: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的表态发言。</a:t>
            </a:r>
            <a:endParaRPr lang="zh-CN" altLang="en-US" sz="2800" b="1" dirty="0"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50179" name="Rectangle 4"/>
          <p:cNvSpPr>
            <a:spLocks noGrp="1"/>
          </p:cNvSpPr>
          <p:nvPr/>
        </p:nvSpPr>
        <p:spPr>
          <a:xfrm>
            <a:off x="566738" y="2762250"/>
            <a:ext cx="8229600" cy="1027113"/>
          </a:xfrm>
          <a:prstGeom prst="rect">
            <a:avLst/>
          </a:prstGeom>
          <a:noFill/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400" b="1" dirty="0">
                <a:latin typeface="华文细黑" pitchFamily="2" charset="-122"/>
                <a:ea typeface="微软雅黑" panose="020B0503020204020204" charset="-122"/>
              </a:rPr>
              <a:t>注：（新东方同学原来的观点）</a:t>
            </a:r>
            <a:endParaRPr lang="zh-CN" altLang="en-US" sz="2400" b="1" dirty="0">
              <a:latin typeface="华文细黑" pitchFamily="2" charset="-122"/>
              <a:ea typeface="微软雅黑" panose="020B0503020204020204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400" b="1" dirty="0">
                <a:latin typeface="华文细黑" pitchFamily="2" charset="-122"/>
                <a:ea typeface="微软雅黑" panose="020B0503020204020204" charset="-122"/>
              </a:rPr>
              <a:t>1.有利于</a:t>
            </a:r>
            <a:r>
              <a:rPr lang="zh-CN" altLang="en-US" sz="2400" b="1" dirty="0">
                <a:solidFill>
                  <a:srgbClr val="0000CC"/>
                </a:solidFill>
                <a:latin typeface="华文细黑" pitchFamily="2" charset="-122"/>
                <a:ea typeface="微软雅黑" panose="020B0503020204020204" charset="-122"/>
              </a:rPr>
              <a:t>自己的企业合法挣钱</a:t>
            </a:r>
            <a:r>
              <a:rPr lang="zh-CN" altLang="en-US" sz="2400" b="1" dirty="0">
                <a:latin typeface="华文细黑" pitchFamily="2" charset="-122"/>
                <a:ea typeface="微软雅黑" panose="020B0503020204020204" charset="-122"/>
              </a:rPr>
              <a:t>，所以我选择支持</a:t>
            </a:r>
            <a:endParaRPr lang="zh-CN" altLang="en-US" sz="2400" b="1" dirty="0">
              <a:latin typeface="华文细黑" pitchFamily="2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2852738"/>
            <a:ext cx="8229600" cy="2449512"/>
          </a:xfrm>
        </p:spPr>
        <p:txBody>
          <a:bodyPr wrap="square" anchor="t"/>
          <a:p>
            <a:pPr>
              <a:lnSpc>
                <a:spcPct val="80000"/>
              </a:lnSpc>
            </a:pPr>
            <a:r>
              <a:rPr lang="zh-CN" altLang="en-US" sz="2800" b="1" dirty="0"/>
              <a:t>（新东方） </a:t>
            </a:r>
            <a:r>
              <a:rPr lang="en-US" altLang="zh-CN" sz="2800" b="1"/>
              <a:t>1.</a:t>
            </a:r>
            <a:r>
              <a:rPr lang="zh-CN" altLang="en-US" sz="2800" b="1" dirty="0"/>
              <a:t>人不能只为钱活着，也不能只为自己活着，只要英语改革对大家有利，我就支持！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en-US" altLang="zh-CN" sz="2800" b="1"/>
              <a:t>2.</a:t>
            </a:r>
            <a:r>
              <a:rPr lang="zh-CN" altLang="en-US" sz="2800" b="1" dirty="0"/>
              <a:t>我相信，全民英语不符合社会发展的客观规律，随着国家的强大，一定会有越来越多的人学习汉语，我相信，这一天很快就要来临了。所以，我支持改革！</a:t>
            </a:r>
            <a:endParaRPr lang="zh-CN" altLang="en-US" sz="2800" b="1" dirty="0"/>
          </a:p>
        </p:txBody>
      </p:sp>
      <p:sp>
        <p:nvSpPr>
          <p:cNvPr id="52226" name="Rectangle 3"/>
          <p:cNvSpPr>
            <a:spLocks noGrp="1"/>
          </p:cNvSpPr>
          <p:nvPr/>
        </p:nvSpPr>
        <p:spPr>
          <a:xfrm>
            <a:off x="584200" y="403225"/>
            <a:ext cx="3916363" cy="866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2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回归生活 </a:t>
            </a:r>
            <a:r>
              <a:rPr lang="zh-CN" altLang="en-US" sz="3200" b="1" dirty="0">
                <a:solidFill>
                  <a:srgbClr val="FF0000"/>
                </a:solidFill>
                <a:latin typeface="华文细黑" pitchFamily="2" charset="-122"/>
                <a:ea typeface="微软雅黑" panose="020B0503020204020204" charset="-122"/>
              </a:rPr>
              <a:t>我思我行</a:t>
            </a:r>
            <a:endParaRPr lang="zh-CN" altLang="en-US" sz="3200" b="1" dirty="0">
              <a:solidFill>
                <a:srgbClr val="FF0000"/>
              </a:solidFill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52227" name="Rectangle 4"/>
          <p:cNvSpPr>
            <a:spLocks noGrp="1"/>
          </p:cNvSpPr>
          <p:nvPr/>
        </p:nvSpPr>
        <p:spPr>
          <a:xfrm>
            <a:off x="525463" y="1320800"/>
            <a:ext cx="8229600" cy="812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华文细黑" pitchFamily="2" charset="-122"/>
                <a:ea typeface="微软雅黑" panose="020B0503020204020204" charset="-122"/>
              </a:rPr>
              <a:t>当您明白价值判断与价值选择的标准后，请您为材料中新东方续写一段表态发言。</a:t>
            </a:r>
            <a:endParaRPr lang="zh-CN" altLang="en-US" sz="2000" dirty="0">
              <a:latin typeface="华文细黑" pitchFamily="2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Rectangle 2"/>
          <p:cNvSpPr>
            <a:spLocks noGrp="1"/>
          </p:cNvSpPr>
          <p:nvPr/>
        </p:nvSpPr>
        <p:spPr>
          <a:xfrm>
            <a:off x="3852863" y="276225"/>
            <a:ext cx="5126037" cy="8493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36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五、直面生活 正确选择</a:t>
            </a:r>
            <a:endParaRPr lang="zh-CN" altLang="en-US" sz="3600" b="1" dirty="0">
              <a:solidFill>
                <a:schemeClr val="bg1"/>
              </a:solidFill>
              <a:latin typeface="华文细黑" pitchFamily="2" charset="-122"/>
              <a:ea typeface="微软雅黑" panose="020B0503020204020204" charset="-122"/>
            </a:endParaRPr>
          </a:p>
        </p:txBody>
      </p:sp>
      <p:sp>
        <p:nvSpPr>
          <p:cNvPr id="54274" name="Rectangle 3"/>
          <p:cNvSpPr>
            <a:spLocks noGrp="1"/>
          </p:cNvSpPr>
          <p:nvPr/>
        </p:nvSpPr>
        <p:spPr>
          <a:xfrm>
            <a:off x="4659313" y="1557338"/>
            <a:ext cx="4319587" cy="3670300"/>
          </a:xfrm>
          <a:prstGeom prst="rect">
            <a:avLst/>
          </a:prstGeom>
          <a:noFill/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      </a:t>
            </a:r>
            <a:r>
              <a:rPr lang="zh-CN" altLang="en-US" sz="2400" b="1" dirty="0">
                <a:solidFill>
                  <a:srgbClr val="CC3300"/>
                </a:solidFill>
                <a:latin typeface="华文细黑" pitchFamily="2" charset="-122"/>
                <a:ea typeface="微软雅黑" panose="020B0503020204020204" charset="-122"/>
              </a:rPr>
              <a:t>我承诺</a:t>
            </a:r>
            <a:r>
              <a:rPr lang="zh-CN" altLang="en-US" sz="24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，在人生的任何时候，在选择面前，我都要自觉地遵守社会发展的客观规律，自觉地站在最广大人民的立场上，把人民群众的利益作为最高的价值标准！</a:t>
            </a:r>
            <a:endParaRPr lang="zh-CN" altLang="en-US" sz="2400" b="1" dirty="0">
              <a:solidFill>
                <a:schemeClr val="bg1"/>
              </a:solidFill>
              <a:latin typeface="华文细黑" pitchFamily="2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Oval 2"/>
          <p:cNvSpPr/>
          <p:nvPr/>
        </p:nvSpPr>
        <p:spPr>
          <a:xfrm>
            <a:off x="3276600" y="3403600"/>
            <a:ext cx="2879725" cy="1368425"/>
          </a:xfrm>
          <a:prstGeom prst="ellipse">
            <a:avLst/>
          </a:prstGeom>
          <a:solidFill>
            <a:srgbClr val="FCFC12"/>
          </a:solidFill>
          <a:ln w="9525" cap="flat" cmpd="sng">
            <a:solidFill>
              <a:srgbClr val="FCFC1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2" name="Line 3"/>
          <p:cNvSpPr/>
          <p:nvPr/>
        </p:nvSpPr>
        <p:spPr>
          <a:xfrm flipH="1">
            <a:off x="2411413" y="4411663"/>
            <a:ext cx="936625" cy="5762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323" name="Line 4"/>
          <p:cNvSpPr/>
          <p:nvPr/>
        </p:nvSpPr>
        <p:spPr>
          <a:xfrm>
            <a:off x="5651500" y="4483100"/>
            <a:ext cx="936625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324" name="Oval 5"/>
          <p:cNvSpPr/>
          <p:nvPr/>
        </p:nvSpPr>
        <p:spPr>
          <a:xfrm>
            <a:off x="900113" y="4627563"/>
            <a:ext cx="1871662" cy="2016125"/>
          </a:xfrm>
          <a:prstGeom prst="ellipse">
            <a:avLst/>
          </a:prstGeom>
          <a:solidFill>
            <a:srgbClr val="FCFC12"/>
          </a:solidFill>
          <a:ln w="9525" cap="flat" cmpd="sng">
            <a:solidFill>
              <a:srgbClr val="FCFC1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5" name="Oval 6"/>
          <p:cNvSpPr/>
          <p:nvPr/>
        </p:nvSpPr>
        <p:spPr>
          <a:xfrm>
            <a:off x="6084888" y="4772025"/>
            <a:ext cx="1943100" cy="1943100"/>
          </a:xfrm>
          <a:prstGeom prst="ellipse">
            <a:avLst/>
          </a:prstGeom>
          <a:solidFill>
            <a:srgbClr val="FCFC12"/>
          </a:solidFill>
          <a:ln w="9525" cap="flat" cmpd="sng">
            <a:solidFill>
              <a:srgbClr val="FCFC1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6" name="Oval 7"/>
          <p:cNvSpPr/>
          <p:nvPr/>
        </p:nvSpPr>
        <p:spPr>
          <a:xfrm>
            <a:off x="3492500" y="406400"/>
            <a:ext cx="2159000" cy="20605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CFC1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7" name="Line 8"/>
          <p:cNvSpPr/>
          <p:nvPr/>
        </p:nvSpPr>
        <p:spPr>
          <a:xfrm flipV="1">
            <a:off x="4572000" y="2466975"/>
            <a:ext cx="0" cy="10080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328" name="Text Box 9"/>
          <p:cNvSpPr txBox="1"/>
          <p:nvPr/>
        </p:nvSpPr>
        <p:spPr>
          <a:xfrm>
            <a:off x="3779838" y="3548063"/>
            <a:ext cx="2449512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价值判断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价值选择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9" name="Text Box 10"/>
          <p:cNvSpPr txBox="1"/>
          <p:nvPr/>
        </p:nvSpPr>
        <p:spPr>
          <a:xfrm rot="3720205">
            <a:off x="2490788" y="3979863"/>
            <a:ext cx="5334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是什么</a:t>
            </a:r>
            <a:endParaRPr lang="zh-CN" altLang="en-US" sz="20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30" name="Text Box 11"/>
          <p:cNvSpPr txBox="1"/>
          <p:nvPr/>
        </p:nvSpPr>
        <p:spPr>
          <a:xfrm rot="1966639">
            <a:off x="5715000" y="4408488"/>
            <a:ext cx="1236663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</a:t>
            </a:r>
            <a:endParaRPr lang="zh-CN" altLang="en-US" sz="20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31" name="Text Box 12"/>
          <p:cNvSpPr txBox="1"/>
          <p:nvPr/>
        </p:nvSpPr>
        <p:spPr>
          <a:xfrm rot="5255090">
            <a:off x="3751263" y="2711450"/>
            <a:ext cx="10287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000" b="1" dirty="0">
                <a:solidFill>
                  <a:srgbClr val="CC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怎么办</a:t>
            </a:r>
            <a:endParaRPr lang="zh-CN" altLang="en-US" sz="2000" b="1" dirty="0">
              <a:solidFill>
                <a:srgbClr val="CC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32" name="Text Box 13"/>
          <p:cNvSpPr txBox="1"/>
          <p:nvPr/>
        </p:nvSpPr>
        <p:spPr>
          <a:xfrm>
            <a:off x="971550" y="5348288"/>
            <a:ext cx="172878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含义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6333" name="Text Box 14"/>
          <p:cNvSpPr txBox="1"/>
          <p:nvPr/>
        </p:nvSpPr>
        <p:spPr>
          <a:xfrm>
            <a:off x="6588125" y="5275263"/>
            <a:ext cx="1081088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影响因素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6334" name="Text Box 15"/>
          <p:cNvSpPr txBox="1"/>
          <p:nvPr/>
        </p:nvSpPr>
        <p:spPr>
          <a:xfrm>
            <a:off x="3635375" y="811213"/>
            <a:ext cx="1873250" cy="11604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做出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335" name="WordArt 16"/>
          <p:cNvSpPr>
            <a:spLocks noTextEdit="1"/>
          </p:cNvSpPr>
          <p:nvPr/>
        </p:nvSpPr>
        <p:spPr>
          <a:xfrm>
            <a:off x="611188" y="739775"/>
            <a:ext cx="1543050" cy="2058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60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小结</a:t>
            </a:r>
            <a:endParaRPr lang="zh-CN" altLang="en-US" sz="60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文本占位符 57345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867400"/>
          </a:xfrm>
        </p:spPr>
        <p:txBody>
          <a:bodyPr/>
          <a:p>
            <a:pPr fontAlgn="base">
              <a:buNone/>
            </a:pPr>
            <a:r>
              <a:rPr lang="zh-CN" altLang="en-US" sz="44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价值是人们生活中经常使用的概念。</a:t>
            </a:r>
            <a:endParaRPr lang="zh-CN" altLang="en-US" sz="4400" b="1" strike="noStrike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buNone/>
            </a:pPr>
            <a:r>
              <a:rPr lang="zh-CN" altLang="en-US" sz="44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下列属于哲学价值判断的有</a:t>
            </a:r>
            <a:endParaRPr lang="zh-CN" altLang="en-US" sz="4400" b="1" strike="noStrike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buNone/>
            </a:pPr>
            <a:r>
              <a:rPr lang="zh-CN" altLang="en-US" sz="44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①田野上的花儿开了   </a:t>
            </a:r>
            <a:endParaRPr lang="zh-CN" altLang="en-US" sz="4400" b="1" strike="noStrike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buNone/>
            </a:pPr>
            <a:r>
              <a:rPr lang="zh-CN" altLang="en-US" sz="44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②这些花儿很漂亮   </a:t>
            </a:r>
            <a:endParaRPr lang="zh-CN" altLang="en-US" sz="4400" b="1" strike="noStrike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buNone/>
            </a:pPr>
            <a:r>
              <a:rPr lang="zh-CN" altLang="en-US" sz="44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③山上的果树挂满了果实  </a:t>
            </a:r>
            <a:endParaRPr lang="zh-CN" altLang="en-US" sz="4400" b="1" strike="noStrike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buNone/>
            </a:pPr>
            <a:r>
              <a:rPr lang="zh-CN" altLang="en-US" sz="44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④这些水果真香甜</a:t>
            </a:r>
            <a:endParaRPr lang="zh-CN" altLang="en-US" sz="4400" b="1" strike="noStrike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buNone/>
            </a:pPr>
            <a:r>
              <a:rPr lang="zh-CN" altLang="en-US" sz="44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44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A.①② B.②③ C</a:t>
            </a:r>
            <a:r>
              <a:rPr lang="zh-CN" altLang="en-US" sz="44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．①④  </a:t>
            </a:r>
            <a:r>
              <a:rPr lang="en-US" altLang="zh-CN" sz="44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D.②④</a:t>
            </a:r>
            <a:endParaRPr lang="en-US" altLang="zh-CN" sz="4400" b="1" strike="noStrike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7347" name="文本框 57346"/>
          <p:cNvSpPr txBox="1"/>
          <p:nvPr/>
        </p:nvSpPr>
        <p:spPr>
          <a:xfrm>
            <a:off x="6804025" y="2636838"/>
            <a:ext cx="1584325" cy="14335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8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88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348" name="文本框 57347"/>
          <p:cNvSpPr txBox="1"/>
          <p:nvPr/>
        </p:nvSpPr>
        <p:spPr>
          <a:xfrm>
            <a:off x="468313" y="6165850"/>
            <a:ext cx="44704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注意：价值判断≠事实判断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9" name="文本框 57348"/>
          <p:cNvSpPr txBox="1"/>
          <p:nvPr/>
        </p:nvSpPr>
        <p:spPr>
          <a:xfrm>
            <a:off x="468313" y="5300663"/>
            <a:ext cx="8675687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事实判断只不过是对事物的客观情况及本质属性、发展规律所做的判断。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7346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7346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7346">
                                            <p:txEl>
                                              <p:charRg st="62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7346">
                                            <p:txEl>
                                              <p:charRg st="62" end="7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  <p:bldP spid="5734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文本框 60417"/>
          <p:cNvSpPr txBox="1"/>
          <p:nvPr/>
        </p:nvSpPr>
        <p:spPr>
          <a:xfrm>
            <a:off x="-150812" y="1066800"/>
            <a:ext cx="9904412" cy="3381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lnSpc>
                <a:spcPct val="135000"/>
              </a:lnSpc>
            </a:pP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观祈雨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35000"/>
              </a:lnSpc>
            </a:pP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桑条无叶土生烟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箫管迎龙水庙前。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35000"/>
              </a:lnSpc>
            </a:pP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朱门几处看歌舞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犹恐春阴咽管弦。                        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</a:rPr>
              <a:t>------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李约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0" name="文本框 60418"/>
          <p:cNvSpPr txBox="1"/>
          <p:nvPr/>
        </p:nvSpPr>
        <p:spPr>
          <a:xfrm>
            <a:off x="1116013" y="765175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0" name="矩形 60419">
            <a:hlinkClick r:id="rId1" action="ppaction://hlinksldjump"/>
          </p:cNvPr>
          <p:cNvSpPr/>
          <p:nvPr/>
        </p:nvSpPr>
        <p:spPr>
          <a:xfrm>
            <a:off x="106363" y="4797425"/>
            <a:ext cx="8786812" cy="18208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35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在这首诗中，农民和地主的价值选择分别是什么？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135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为什么同时同地的人会有不同的价值选择？这说明了什么？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3492" name="图片 60420" descr="树和房（底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/>
          <p:nvPr/>
        </p:nvSpPr>
        <p:spPr>
          <a:xfrm>
            <a:off x="285750" y="4143375"/>
            <a:ext cx="1357313" cy="61912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1983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290" name="Rectangle 4"/>
          <p:cNvSpPr/>
          <p:nvPr/>
        </p:nvSpPr>
        <p:spPr>
          <a:xfrm>
            <a:off x="2286000" y="1500188"/>
            <a:ext cx="3143250" cy="85725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不考英语，报考外</a:t>
            </a:r>
            <a:endParaRPr lang="zh-CN" altLang="en-US" sz="2400" dirty="0">
              <a:solidFill>
                <a:srgbClr val="00000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语专业的才加试外语</a:t>
            </a:r>
            <a:endParaRPr lang="zh-CN" altLang="en-US" sz="2400" dirty="0">
              <a:solidFill>
                <a:srgbClr val="00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291" name="Rectangle 5"/>
          <p:cNvSpPr/>
          <p:nvPr/>
        </p:nvSpPr>
        <p:spPr>
          <a:xfrm>
            <a:off x="285750" y="2428875"/>
            <a:ext cx="1277938" cy="6096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1979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292" name="Rectangle 6"/>
          <p:cNvSpPr/>
          <p:nvPr/>
        </p:nvSpPr>
        <p:spPr>
          <a:xfrm>
            <a:off x="285750" y="3286125"/>
            <a:ext cx="1325563" cy="6096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1982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293" name="Rectangle 7"/>
          <p:cNvSpPr/>
          <p:nvPr/>
        </p:nvSpPr>
        <p:spPr>
          <a:xfrm>
            <a:off x="285750" y="1500188"/>
            <a:ext cx="1285875" cy="6096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1977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294" name="AutoShape 9"/>
          <p:cNvSpPr/>
          <p:nvPr/>
        </p:nvSpPr>
        <p:spPr>
          <a:xfrm>
            <a:off x="1714500" y="1643063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5" name="Line 16"/>
          <p:cNvSpPr/>
          <p:nvPr/>
        </p:nvSpPr>
        <p:spPr>
          <a:xfrm flipH="1">
            <a:off x="785813" y="3000375"/>
            <a:ext cx="71437" cy="214313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Line 19"/>
          <p:cNvSpPr/>
          <p:nvPr/>
        </p:nvSpPr>
        <p:spPr>
          <a:xfrm flipH="1">
            <a:off x="857250" y="2143125"/>
            <a:ext cx="46038" cy="242888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7" name="Rectangle 7"/>
          <p:cNvSpPr/>
          <p:nvPr/>
        </p:nvSpPr>
        <p:spPr>
          <a:xfrm>
            <a:off x="214313" y="714375"/>
            <a:ext cx="1714500" cy="6096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时代变迁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298" name="Rectangle 7"/>
          <p:cNvSpPr/>
          <p:nvPr/>
        </p:nvSpPr>
        <p:spPr>
          <a:xfrm>
            <a:off x="2643188" y="714375"/>
            <a:ext cx="2590800" cy="6096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英语高考方案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299" name="AutoShape 9"/>
          <p:cNvSpPr/>
          <p:nvPr/>
        </p:nvSpPr>
        <p:spPr>
          <a:xfrm>
            <a:off x="1714500" y="2571750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0" name="AutoShape 9"/>
          <p:cNvSpPr/>
          <p:nvPr/>
        </p:nvSpPr>
        <p:spPr>
          <a:xfrm>
            <a:off x="1785938" y="5072063"/>
            <a:ext cx="500062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1" name="AutoShape 9"/>
          <p:cNvSpPr/>
          <p:nvPr/>
        </p:nvSpPr>
        <p:spPr>
          <a:xfrm>
            <a:off x="1714500" y="3429000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2" name="AutoShape 9"/>
          <p:cNvSpPr/>
          <p:nvPr/>
        </p:nvSpPr>
        <p:spPr>
          <a:xfrm>
            <a:off x="1714500" y="4214813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3" name="Rectangle 2"/>
          <p:cNvSpPr/>
          <p:nvPr/>
        </p:nvSpPr>
        <p:spPr>
          <a:xfrm>
            <a:off x="285750" y="5000625"/>
            <a:ext cx="1397000" cy="5715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1999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04" name="Rectangle 2"/>
          <p:cNvSpPr/>
          <p:nvPr/>
        </p:nvSpPr>
        <p:spPr>
          <a:xfrm>
            <a:off x="285750" y="5786438"/>
            <a:ext cx="1397000" cy="642937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2017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左右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05" name="Line 19"/>
          <p:cNvSpPr/>
          <p:nvPr/>
        </p:nvSpPr>
        <p:spPr>
          <a:xfrm flipH="1">
            <a:off x="785813" y="3857625"/>
            <a:ext cx="46037" cy="242888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6" name="Line 19"/>
          <p:cNvSpPr/>
          <p:nvPr/>
        </p:nvSpPr>
        <p:spPr>
          <a:xfrm flipH="1">
            <a:off x="857250" y="4786313"/>
            <a:ext cx="46038" cy="242887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7" name="Line 19"/>
          <p:cNvSpPr/>
          <p:nvPr/>
        </p:nvSpPr>
        <p:spPr>
          <a:xfrm flipH="1">
            <a:off x="857250" y="5572125"/>
            <a:ext cx="46038" cy="242888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8" name="AutoShape 9"/>
          <p:cNvSpPr/>
          <p:nvPr/>
        </p:nvSpPr>
        <p:spPr>
          <a:xfrm>
            <a:off x="1714500" y="5929313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9" name="Rectangle 4"/>
          <p:cNvSpPr/>
          <p:nvPr/>
        </p:nvSpPr>
        <p:spPr>
          <a:xfrm>
            <a:off x="2214563" y="2571750"/>
            <a:ext cx="3429000" cy="4286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以</a:t>
            </a:r>
            <a:r>
              <a:rPr lang="en-US" altLang="zh-CN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％比例计入高考总分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10" name="Rectangle 4"/>
          <p:cNvSpPr/>
          <p:nvPr/>
        </p:nvSpPr>
        <p:spPr>
          <a:xfrm>
            <a:off x="2214563" y="3357563"/>
            <a:ext cx="3357562" cy="5715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以</a:t>
            </a:r>
            <a:r>
              <a:rPr lang="en-US" altLang="zh-CN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70</a:t>
            </a:r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％比例计入高考总分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11" name="Rectangle 4"/>
          <p:cNvSpPr/>
          <p:nvPr/>
        </p:nvSpPr>
        <p:spPr>
          <a:xfrm>
            <a:off x="2214563" y="4071938"/>
            <a:ext cx="3286125" cy="642937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以</a:t>
            </a:r>
            <a:r>
              <a:rPr lang="en-US" altLang="zh-CN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100</a:t>
            </a:r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％记入高考总分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12" name="Rectangle 4"/>
          <p:cNvSpPr/>
          <p:nvPr/>
        </p:nvSpPr>
        <p:spPr>
          <a:xfrm>
            <a:off x="2286000" y="4857750"/>
            <a:ext cx="3143250" cy="78581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在高考</a:t>
            </a:r>
            <a:r>
              <a:rPr lang="en-US" altLang="zh-CN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750</a:t>
            </a:r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分的总分中</a:t>
            </a:r>
            <a:endParaRPr lang="zh-CN" altLang="en-US" sz="2400" dirty="0">
              <a:solidFill>
                <a:srgbClr val="00000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占据了</a:t>
            </a:r>
            <a:r>
              <a:rPr lang="en-US" altLang="zh-CN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150</a:t>
            </a:r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分的份额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13" name="Rectangle 4"/>
          <p:cNvSpPr/>
          <p:nvPr/>
        </p:nvSpPr>
        <p:spPr>
          <a:xfrm>
            <a:off x="2286000" y="5857875"/>
            <a:ext cx="2857500" cy="5715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社会化考试</a:t>
            </a:r>
            <a:endParaRPr lang="zh-CN" altLang="en-US" sz="2400" dirty="0">
              <a:solidFill>
                <a:srgbClr val="00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314" name="Rectangle 7"/>
          <p:cNvSpPr/>
          <p:nvPr/>
        </p:nvSpPr>
        <p:spPr>
          <a:xfrm>
            <a:off x="5500688" y="642938"/>
            <a:ext cx="3643312" cy="6096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价值判断和价值选择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15" name="AutoShape 9"/>
          <p:cNvSpPr/>
          <p:nvPr/>
        </p:nvSpPr>
        <p:spPr>
          <a:xfrm>
            <a:off x="5429250" y="1714500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6" name="AutoShape 9"/>
          <p:cNvSpPr/>
          <p:nvPr/>
        </p:nvSpPr>
        <p:spPr>
          <a:xfrm>
            <a:off x="5715000" y="2643188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7" name="AutoShape 9"/>
          <p:cNvSpPr/>
          <p:nvPr/>
        </p:nvSpPr>
        <p:spPr>
          <a:xfrm>
            <a:off x="5429250" y="5072063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8" name="AutoShape 9"/>
          <p:cNvSpPr/>
          <p:nvPr/>
        </p:nvSpPr>
        <p:spPr>
          <a:xfrm>
            <a:off x="5500688" y="3500438"/>
            <a:ext cx="500062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9" name="AutoShape 9"/>
          <p:cNvSpPr/>
          <p:nvPr/>
        </p:nvSpPr>
        <p:spPr>
          <a:xfrm>
            <a:off x="5500688" y="4286250"/>
            <a:ext cx="500062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20" name="AutoShape 9"/>
          <p:cNvSpPr/>
          <p:nvPr/>
        </p:nvSpPr>
        <p:spPr>
          <a:xfrm>
            <a:off x="5429250" y="6000750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21" name="Rectangle 4"/>
          <p:cNvSpPr/>
          <p:nvPr/>
        </p:nvSpPr>
        <p:spPr>
          <a:xfrm>
            <a:off x="5929313" y="1357313"/>
            <a:ext cx="2928937" cy="11430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大多数认为英语不该</a:t>
            </a:r>
            <a:endParaRPr lang="zh-CN" altLang="en-US" sz="2400" dirty="0">
              <a:solidFill>
                <a:srgbClr val="00000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考，学外语专业的</a:t>
            </a:r>
            <a:endParaRPr lang="zh-CN" altLang="en-US" sz="2400" dirty="0">
              <a:solidFill>
                <a:srgbClr val="00000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学生积极备考</a:t>
            </a:r>
            <a:endParaRPr lang="zh-CN" altLang="en-US" sz="2400" dirty="0">
              <a:solidFill>
                <a:srgbClr val="00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322" name="Rectangle 4"/>
          <p:cNvSpPr/>
          <p:nvPr/>
        </p:nvSpPr>
        <p:spPr>
          <a:xfrm>
            <a:off x="6286500" y="2643188"/>
            <a:ext cx="2357438" cy="4286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副科，不重视</a:t>
            </a:r>
            <a:endParaRPr lang="zh-CN" altLang="en-US" sz="2400" dirty="0">
              <a:solidFill>
                <a:srgbClr val="00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323" name="Rectangle 4"/>
          <p:cNvSpPr/>
          <p:nvPr/>
        </p:nvSpPr>
        <p:spPr>
          <a:xfrm>
            <a:off x="6000750" y="3429000"/>
            <a:ext cx="2928938" cy="50006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课时增加，较重视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24" name="Rectangle 4"/>
          <p:cNvSpPr/>
          <p:nvPr/>
        </p:nvSpPr>
        <p:spPr>
          <a:xfrm>
            <a:off x="5929313" y="4214813"/>
            <a:ext cx="3000375" cy="500062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高度重视，积极应试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25" name="Rectangle 4"/>
          <p:cNvSpPr/>
          <p:nvPr/>
        </p:nvSpPr>
        <p:spPr>
          <a:xfrm>
            <a:off x="6072188" y="4929188"/>
            <a:ext cx="2571750" cy="785812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极其重视</a:t>
            </a:r>
            <a:endParaRPr lang="zh-CN" altLang="en-US" sz="2400" dirty="0">
              <a:solidFill>
                <a:srgbClr val="00000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校内外学习应试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326" name="Rectangle 4"/>
          <p:cNvSpPr/>
          <p:nvPr/>
        </p:nvSpPr>
        <p:spPr>
          <a:xfrm>
            <a:off x="6072188" y="5929313"/>
            <a:ext cx="2571750" cy="5715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全方位能力培养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11265"/>
          <p:cNvSpPr txBox="1"/>
          <p:nvPr/>
        </p:nvSpPr>
        <p:spPr>
          <a:xfrm>
            <a:off x="14288" y="482600"/>
            <a:ext cx="11072812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  <a:buClr>
                <a:srgbClr val="33CC33"/>
              </a:buClr>
              <a:buSzPct val="135000"/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为什么不同时期对英语高考分数会有不同的要求？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矩形 11266"/>
          <p:cNvSpPr/>
          <p:nvPr/>
        </p:nvSpPr>
        <p:spPr>
          <a:xfrm>
            <a:off x="314325" y="101600"/>
            <a:ext cx="24257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合作探究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3315" name="Rectangle 7"/>
          <p:cNvSpPr/>
          <p:nvPr/>
        </p:nvSpPr>
        <p:spPr>
          <a:xfrm>
            <a:off x="328613" y="1538288"/>
            <a:ext cx="1714500" cy="6096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时代变迁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316" name="AutoShape 9"/>
          <p:cNvSpPr/>
          <p:nvPr/>
        </p:nvSpPr>
        <p:spPr>
          <a:xfrm>
            <a:off x="2043113" y="1685925"/>
            <a:ext cx="1204912" cy="315913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7" name="Rectangle 7"/>
          <p:cNvSpPr/>
          <p:nvPr/>
        </p:nvSpPr>
        <p:spPr>
          <a:xfrm>
            <a:off x="3248025" y="1538288"/>
            <a:ext cx="1901825" cy="6096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英语高考方案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14288" y="2492375"/>
            <a:ext cx="2239962" cy="67945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社会存在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4446588" y="2492375"/>
            <a:ext cx="2513012" cy="67945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社会意识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3" name="直接连接符 11272"/>
          <p:cNvSpPr/>
          <p:nvPr/>
        </p:nvSpPr>
        <p:spPr>
          <a:xfrm>
            <a:off x="2312988" y="2813050"/>
            <a:ext cx="1828800" cy="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4" name="直接连接符 11273"/>
          <p:cNvSpPr/>
          <p:nvPr/>
        </p:nvSpPr>
        <p:spPr>
          <a:xfrm flipH="1">
            <a:off x="2312988" y="2949575"/>
            <a:ext cx="1800225" cy="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2740025" y="2263775"/>
            <a:ext cx="1152525" cy="549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隶书" pitchFamily="1" charset="-122"/>
              </a:rPr>
              <a:t>决定</a:t>
            </a:r>
            <a:endParaRPr lang="zh-CN" altLang="en-US" sz="3000" b="1">
              <a:solidFill>
                <a:srgbClr val="FF0000"/>
              </a:solidFill>
              <a:latin typeface="Arial" panose="020B0604020202020204" pitchFamily="34" charset="0"/>
              <a:ea typeface="隶书" pitchFamily="1" charset="-122"/>
            </a:endParaRPr>
          </a:p>
        </p:txBody>
      </p:sp>
      <p:sp>
        <p:nvSpPr>
          <p:cNvPr id="11276" name="文本框 11275"/>
          <p:cNvSpPr txBox="1"/>
          <p:nvPr/>
        </p:nvSpPr>
        <p:spPr>
          <a:xfrm>
            <a:off x="2740025" y="2832100"/>
            <a:ext cx="1081088" cy="549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隶书" pitchFamily="1" charset="-122"/>
              </a:rPr>
              <a:t>反映</a:t>
            </a:r>
            <a:endParaRPr lang="zh-CN" altLang="en-US" sz="3000" b="1">
              <a:solidFill>
                <a:srgbClr val="FF0000"/>
              </a:solidFill>
              <a:latin typeface="Arial" panose="020B0604020202020204" pitchFamily="34" charset="0"/>
              <a:ea typeface="隶书" pitchFamily="1" charset="-122"/>
            </a:endParaRPr>
          </a:p>
        </p:txBody>
      </p:sp>
      <p:sp>
        <p:nvSpPr>
          <p:cNvPr id="13324" name="AutoShape 9"/>
          <p:cNvSpPr/>
          <p:nvPr/>
        </p:nvSpPr>
        <p:spPr>
          <a:xfrm>
            <a:off x="5260975" y="1644650"/>
            <a:ext cx="500063" cy="371475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5" name="Rectangle 7"/>
          <p:cNvSpPr/>
          <p:nvPr/>
        </p:nvSpPr>
        <p:spPr>
          <a:xfrm>
            <a:off x="5830888" y="1538288"/>
            <a:ext cx="3216275" cy="6096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价值判断和价值选择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279" name="文本框 11278"/>
          <p:cNvSpPr txBox="1"/>
          <p:nvPr/>
        </p:nvSpPr>
        <p:spPr>
          <a:xfrm>
            <a:off x="26988" y="3381375"/>
            <a:ext cx="8229600" cy="3505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从价值判断和价值选择的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产生看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各种价值判断和价值选择都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不是凭空产生的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，而是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社会存在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在不同人的头脑中反映的产物，是在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社会实践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的基础上形成的。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这是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社会存在决定社会意识在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价值判断和价值选择上的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具体体现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ldLvl="0" animBg="1"/>
      <p:bldP spid="11272" grpId="0" bldLvl="0" animBg="1"/>
      <p:bldP spid="11275" grpId="0"/>
      <p:bldP spid="11276" grpId="0"/>
      <p:bldP spid="112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组合 12289"/>
          <p:cNvGrpSpPr/>
          <p:nvPr/>
        </p:nvGrpSpPr>
        <p:grpSpPr>
          <a:xfrm>
            <a:off x="1838325" y="-41275"/>
            <a:ext cx="6099175" cy="0"/>
            <a:chOff x="0" y="0"/>
            <a:chExt cx="3842" cy="0"/>
          </a:xfrm>
        </p:grpSpPr>
        <p:sp>
          <p:nvSpPr>
            <p:cNvPr id="15362" name="矩形 12290"/>
            <p:cNvSpPr/>
            <p:nvPr/>
          </p:nvSpPr>
          <p:spPr>
            <a:xfrm>
              <a:off x="0" y="0"/>
              <a:ext cx="3842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63" name="矩形 12291"/>
            <p:cNvSpPr/>
            <p:nvPr/>
          </p:nvSpPr>
          <p:spPr>
            <a:xfrm>
              <a:off x="0" y="0"/>
              <a:ext cx="3842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64" name="文本框 12292"/>
          <p:cNvSpPr txBox="1"/>
          <p:nvPr/>
        </p:nvSpPr>
        <p:spPr>
          <a:xfrm>
            <a:off x="395288" y="1557338"/>
            <a:ext cx="7920037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1、价值判断和价值选择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具有社会历史性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2294" name="组合 12293"/>
          <p:cNvGrpSpPr/>
          <p:nvPr/>
        </p:nvGrpSpPr>
        <p:grpSpPr>
          <a:xfrm>
            <a:off x="250825" y="2305050"/>
            <a:ext cx="8372475" cy="1511300"/>
            <a:chOff x="0" y="0"/>
            <a:chExt cx="5274" cy="952"/>
          </a:xfrm>
        </p:grpSpPr>
        <p:sp>
          <p:nvSpPr>
            <p:cNvPr id="15366" name="文本框 12294"/>
            <p:cNvSpPr txBox="1"/>
            <p:nvPr/>
          </p:nvSpPr>
          <p:spPr>
            <a:xfrm>
              <a:off x="0" y="280"/>
              <a:ext cx="5274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　　价值判断和价值选择会因</a:t>
              </a:r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时间、地点和条件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的变化而不同。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367" name="下箭头 12295"/>
            <p:cNvSpPr/>
            <p:nvPr/>
          </p:nvSpPr>
          <p:spPr>
            <a:xfrm>
              <a:off x="2223" y="0"/>
              <a:ext cx="453" cy="32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33FF"/>
            </a:solidFill>
            <a:ln w="9525" cap="flat" cmpd="sng">
              <a:solidFill>
                <a:srgbClr val="33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p>
              <a:pPr algn="ctr"/>
              <a:endParaRPr lang="zh-CN" altLang="en-US" sz="3200" b="1" dirty="0">
                <a:solidFill>
                  <a:srgbClr val="3333FF"/>
                </a:solidFill>
                <a:latin typeface="隶书" pitchFamily="1" charset="-122"/>
                <a:ea typeface="隶书" pitchFamily="1" charset="-122"/>
              </a:endParaRPr>
            </a:p>
          </p:txBody>
        </p:sp>
      </p:grpSp>
      <p:grpSp>
        <p:nvGrpSpPr>
          <p:cNvPr id="12297" name="组合 12296"/>
          <p:cNvGrpSpPr/>
          <p:nvPr/>
        </p:nvGrpSpPr>
        <p:grpSpPr>
          <a:xfrm>
            <a:off x="180975" y="3563938"/>
            <a:ext cx="8496300" cy="1017587"/>
            <a:chOff x="0" y="0"/>
            <a:chExt cx="5138" cy="641"/>
          </a:xfrm>
        </p:grpSpPr>
        <p:sp>
          <p:nvSpPr>
            <p:cNvPr id="15369" name="下箭头 12297"/>
            <p:cNvSpPr/>
            <p:nvPr/>
          </p:nvSpPr>
          <p:spPr>
            <a:xfrm>
              <a:off x="2177" y="0"/>
              <a:ext cx="453" cy="31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3333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0" name="文本框 12298"/>
            <p:cNvSpPr txBox="1"/>
            <p:nvPr/>
          </p:nvSpPr>
          <p:spPr>
            <a:xfrm>
              <a:off x="0" y="199"/>
              <a:ext cx="513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　</a:t>
              </a:r>
              <a:r>
                <a:rPr lang="zh-CN" altLang="en-US" sz="4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　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把握价值判断和价值选择的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社会历史性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的意义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2300" name="矩形 12299"/>
          <p:cNvSpPr/>
          <p:nvPr/>
        </p:nvSpPr>
        <p:spPr>
          <a:xfrm>
            <a:off x="395288" y="4581525"/>
            <a:ext cx="8569325" cy="20415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有助于我们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正确评价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历史和现实的各种价值观念，防止简单化和片面化倾向；有助于我们的价值观念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与时俱进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，从而作出正确的价值判断，进行正确的价值选择。</a:t>
            </a:r>
            <a:r>
              <a:rPr lang="en-US" altLang="zh-CN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) </a:t>
            </a:r>
            <a:endParaRPr lang="en-US" altLang="zh-CN" sz="32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72" name="文本框 12300"/>
          <p:cNvSpPr txBox="1"/>
          <p:nvPr/>
        </p:nvSpPr>
        <p:spPr>
          <a:xfrm>
            <a:off x="395288" y="260350"/>
            <a:ext cx="8497887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二、价值判断和价值选择的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特征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影响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价值判断和价值选择的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因素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>
          <a:xfrm>
            <a:off x="642938" y="1416050"/>
            <a:ext cx="7818437" cy="1654175"/>
          </a:xfrm>
        </p:spPr>
        <p:txBody>
          <a:bodyPr wrap="square" anchor="t"/>
          <a:p>
            <a:r>
              <a:rPr lang="zh-CN" altLang="en-US" b="1"/>
              <a:t>（新东方）</a:t>
            </a:r>
            <a:r>
              <a:rPr lang="en-US" altLang="zh-CN" b="1"/>
              <a:t>1.</a:t>
            </a:r>
            <a:r>
              <a:rPr lang="zh-CN" altLang="en-US" b="1"/>
              <a:t>有利于自己的企业合法挣钱，</a:t>
            </a:r>
            <a:r>
              <a:rPr lang="zh-CN" altLang="en-US" b="1">
                <a:solidFill>
                  <a:srgbClr val="FF0000"/>
                </a:solidFill>
              </a:rPr>
              <a:t>所以我选择支持</a:t>
            </a:r>
            <a:endParaRPr lang="zh-CN" altLang="en-US" b="1">
              <a:solidFill>
                <a:srgbClr val="0000CC"/>
              </a:solidFill>
            </a:endParaRPr>
          </a:p>
          <a:p>
            <a:r>
              <a:rPr lang="zh-CN" altLang="en-US" b="1"/>
              <a:t>（郝老师）</a:t>
            </a:r>
            <a:r>
              <a:rPr lang="en-US" altLang="zh-CN" b="1"/>
              <a:t>2.</a:t>
            </a:r>
            <a:r>
              <a:rPr lang="zh-CN" altLang="en-US" b="1"/>
              <a:t>增加学生负担，</a:t>
            </a:r>
            <a:r>
              <a:rPr lang="zh-CN" altLang="en-US" b="1">
                <a:solidFill>
                  <a:srgbClr val="FF0000"/>
                </a:solidFill>
              </a:rPr>
              <a:t>所以我选择</a:t>
            </a:r>
            <a:r>
              <a:rPr lang="zh-CN" altLang="en-US" b="1">
                <a:solidFill>
                  <a:srgbClr val="0000CC"/>
                </a:solidFill>
              </a:rPr>
              <a:t>反对</a:t>
            </a:r>
            <a:endParaRPr lang="zh-CN" altLang="en-US" b="1">
              <a:solidFill>
                <a:srgbClr val="0000CC"/>
              </a:solidFill>
            </a:endParaRPr>
          </a:p>
          <a:p>
            <a:r>
              <a:rPr lang="zh-CN" altLang="en-US" b="1"/>
              <a:t>（于 丹） </a:t>
            </a:r>
            <a:r>
              <a:rPr lang="en-US" altLang="zh-CN" b="1"/>
              <a:t>3.</a:t>
            </a:r>
            <a:r>
              <a:rPr lang="zh-CN" altLang="en-US" b="1"/>
              <a:t>不利于弘扬传统文化，</a:t>
            </a:r>
            <a:r>
              <a:rPr lang="zh-CN" altLang="en-US" b="1">
                <a:solidFill>
                  <a:srgbClr val="FF0000"/>
                </a:solidFill>
              </a:rPr>
              <a:t>所以我选择</a:t>
            </a:r>
            <a:r>
              <a:rPr lang="zh-CN" altLang="en-US" b="1">
                <a:solidFill>
                  <a:srgbClr val="0000CC"/>
                </a:solidFill>
              </a:rPr>
              <a:t>反对</a:t>
            </a:r>
            <a:endParaRPr lang="zh-CN" altLang="en-US" b="1">
              <a:solidFill>
                <a:srgbClr val="0000CC"/>
              </a:solidFill>
            </a:endParaRPr>
          </a:p>
          <a:p>
            <a:r>
              <a:rPr lang="zh-CN" altLang="en-US" b="1"/>
              <a:t>（张正义）</a:t>
            </a:r>
            <a:r>
              <a:rPr lang="en-US" altLang="zh-CN" b="1"/>
              <a:t>4.</a:t>
            </a:r>
            <a:r>
              <a:rPr lang="zh-CN" altLang="en-US" b="1"/>
              <a:t>保证了农民子弟平等学习英语的机会，</a:t>
            </a:r>
            <a:r>
              <a:rPr lang="zh-CN" altLang="en-US" b="1">
                <a:solidFill>
                  <a:srgbClr val="FF0000"/>
                </a:solidFill>
              </a:rPr>
              <a:t>支持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0000CC"/>
              </a:solidFill>
            </a:endParaRPr>
          </a:p>
        </p:txBody>
      </p:sp>
      <p:pic>
        <p:nvPicPr>
          <p:cNvPr id="16386" name="Picture 4" descr="痛苦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75" y="3432175"/>
            <a:ext cx="2247900" cy="2878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AutoShape 5"/>
          <p:cNvSpPr/>
          <p:nvPr/>
        </p:nvSpPr>
        <p:spPr>
          <a:xfrm flipH="1" flipV="1">
            <a:off x="4067175" y="3665538"/>
            <a:ext cx="2813050" cy="844550"/>
          </a:xfrm>
          <a:prstGeom prst="wedgeRoundRectCallout">
            <a:avLst>
              <a:gd name="adj1" fmla="val -45625"/>
              <a:gd name="adj2" fmla="val -6549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我该支持谁？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6388" name="Picture 6" descr="英语高考改革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4250"/>
            <a:ext cx="2555875" cy="207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3"/>
          <p:cNvSpPr>
            <a:spLocks noGrp="1"/>
          </p:cNvSpPr>
          <p:nvPr/>
        </p:nvSpPr>
        <p:spPr>
          <a:xfrm>
            <a:off x="457200" y="369888"/>
            <a:ext cx="3971925" cy="6365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zh-CN" altLang="en-US" sz="28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英语改革后</a:t>
            </a:r>
            <a:r>
              <a:rPr lang="en-US" altLang="zh-CN" sz="2800" b="1" dirty="0">
                <a:solidFill>
                  <a:schemeClr val="bg1"/>
                </a:solidFill>
                <a:latin typeface="华文细黑" pitchFamily="2" charset="-122"/>
                <a:ea typeface="微软雅黑" panose="020B0503020204020204" charset="-122"/>
              </a:rPr>
              <a:t>……</a:t>
            </a:r>
            <a:endParaRPr lang="en-US" altLang="zh-CN" sz="2800" b="1" dirty="0">
              <a:solidFill>
                <a:schemeClr val="bg1"/>
              </a:solidFill>
              <a:latin typeface="华文细黑" pitchFamily="2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</p:bldLst>
  </p:timing>
</p:sld>
</file>

<file path=ppt/tags/tag1.xml><?xml version="1.0" encoding="utf-8"?>
<p:tagLst xmlns:p="http://schemas.openxmlformats.org/presentationml/2006/main">
  <p:tag name="KSO_WM_DOC_GUID" val="{54db2da3-3782-46be-86d8-f52f75ff9928}"/>
</p:tagLst>
</file>

<file path=ppt/theme/theme1.xml><?xml version="1.0" encoding="utf-8"?>
<a:theme xmlns:a="http://schemas.openxmlformats.org/drawingml/2006/main" name="岔路口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E2D700"/>
      </a:hlink>
      <a:folHlink>
        <a:srgbClr val="85DFD0"/>
      </a:folHlink>
    </a:clrScheme>
    <a:fontScheme name="">
      <a:majorFont>
        <a:latin typeface="华文细黑"/>
        <a:ea typeface="微软雅黑"/>
        <a:cs typeface=""/>
      </a:majorFont>
      <a:minorFont>
        <a:latin typeface="华文细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CC2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岔路口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E2D700"/>
      </a:hlink>
      <a:folHlink>
        <a:srgbClr val="85DFD0"/>
      </a:folHlink>
    </a:clrScheme>
    <a:fontScheme name="">
      <a:majorFont>
        <a:latin typeface="华文细黑"/>
        <a:ea typeface="微软雅黑"/>
        <a:cs typeface=""/>
      </a:majorFont>
      <a:minorFont>
        <a:latin typeface="华文细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CC2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4397</Words>
  <Application>WPS 演示</Application>
  <PresentationFormat>在屏幕上显示</PresentationFormat>
  <Paragraphs>432</Paragraphs>
  <Slides>48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65" baseType="lpstr">
      <vt:lpstr>Arial</vt:lpstr>
      <vt:lpstr>宋体</vt:lpstr>
      <vt:lpstr>Wingdings</vt:lpstr>
      <vt:lpstr>华文细黑</vt:lpstr>
      <vt:lpstr>微软雅黑</vt:lpstr>
      <vt:lpstr>黑体</vt:lpstr>
      <vt:lpstr>Times New Roman</vt:lpstr>
      <vt:lpstr>方正姚体</vt:lpstr>
      <vt:lpstr>楷体</vt:lpstr>
      <vt:lpstr>隶书</vt:lpstr>
      <vt:lpstr>楷体_GB2312</vt:lpstr>
      <vt:lpstr>新宋体</vt:lpstr>
      <vt:lpstr>Arial Unicode MS</vt:lpstr>
      <vt:lpstr>Arial Unicode MS</vt:lpstr>
      <vt:lpstr>岔路口</vt:lpstr>
      <vt:lpstr>1_岔路口</vt:lpstr>
      <vt:lpstr>默认设计模板</vt:lpstr>
      <vt:lpstr>价值判断与价值选择</vt:lpstr>
      <vt:lpstr>PowerPoint 演示文稿</vt:lpstr>
      <vt:lpstr>PowerPoint 演示文稿</vt:lpstr>
      <vt:lpstr>70年代“白卷英雄”张铁生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二、基于生活 思考探究</vt:lpstr>
      <vt:lpstr>二、基于生活 思考探究</vt:lpstr>
      <vt:lpstr>PowerPoint 演示文稿</vt:lpstr>
      <vt:lpstr>二、基于生活 思考探究</vt:lpstr>
      <vt:lpstr>PowerPoint 演示文稿</vt:lpstr>
      <vt:lpstr>三、超越生活 升华归纳</vt:lpstr>
      <vt:lpstr>PowerPoint 演示文稿</vt:lpstr>
      <vt:lpstr>三、超越生活 升华归纳</vt:lpstr>
      <vt:lpstr>三、超越生活 升华归纳</vt:lpstr>
      <vt:lpstr>超越生活 升华归纳</vt:lpstr>
      <vt:lpstr>超越生活 升华归纳</vt:lpstr>
      <vt:lpstr>超越生活 升华归纳</vt:lpstr>
      <vt:lpstr>超越生活 升华归纳（生死16秒）</vt:lpstr>
      <vt:lpstr>超越生活 升华归纳（生死16秒）</vt:lpstr>
      <vt:lpstr>超越生活 升华归纳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所以，我要让大家生活更轻松！</vt:lpstr>
      <vt:lpstr>所以，我要让大家生活更幸福！</vt:lpstr>
      <vt:lpstr>回归生活 寻找标准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酸酸</cp:lastModifiedBy>
  <cp:revision>36</cp:revision>
  <dcterms:created xsi:type="dcterms:W3CDTF">2013-01-25T01:44:00Z</dcterms:created>
  <dcterms:modified xsi:type="dcterms:W3CDTF">2019-03-16T05:21:58Z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