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5" r:id="rId9"/>
    <p:sldId id="268" r:id="rId10"/>
    <p:sldId id="269" r:id="rId11"/>
    <p:sldId id="270" r:id="rId12"/>
    <p:sldId id="271" r:id="rId13"/>
    <p:sldId id="272" r:id="rId14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78551-C2FB-44BA-BB55-75A62040751E}" type="datetimeFigureOut">
              <a:rPr lang="zh-CN" altLang="en-US" smtClean="0"/>
              <a:pPr/>
              <a:t>2019/9/12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B3BAD-03CA-44F5-8028-23ED3C0E60C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78551-C2FB-44BA-BB55-75A62040751E}" type="datetimeFigureOut">
              <a:rPr lang="zh-CN" altLang="en-US" smtClean="0"/>
              <a:pPr/>
              <a:t>2019/9/12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B3BAD-03CA-44F5-8028-23ED3C0E60C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78551-C2FB-44BA-BB55-75A62040751E}" type="datetimeFigureOut">
              <a:rPr lang="zh-CN" altLang="en-US" smtClean="0"/>
              <a:pPr/>
              <a:t>2019/9/12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B3BAD-03CA-44F5-8028-23ED3C0E60C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78551-C2FB-44BA-BB55-75A62040751E}" type="datetimeFigureOut">
              <a:rPr lang="zh-CN" altLang="en-US" smtClean="0"/>
              <a:pPr/>
              <a:t>2019/9/12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B3BAD-03CA-44F5-8028-23ED3C0E60C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78551-C2FB-44BA-BB55-75A62040751E}" type="datetimeFigureOut">
              <a:rPr lang="zh-CN" altLang="en-US" smtClean="0"/>
              <a:pPr/>
              <a:t>2019/9/12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B3BAD-03CA-44F5-8028-23ED3C0E60C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78551-C2FB-44BA-BB55-75A62040751E}" type="datetimeFigureOut">
              <a:rPr lang="zh-CN" altLang="en-US" smtClean="0"/>
              <a:pPr/>
              <a:t>2019/9/12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B3BAD-03CA-44F5-8028-23ED3C0E60C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78551-C2FB-44BA-BB55-75A62040751E}" type="datetimeFigureOut">
              <a:rPr lang="zh-CN" altLang="en-US" smtClean="0"/>
              <a:pPr/>
              <a:t>2019/9/12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B3BAD-03CA-44F5-8028-23ED3C0E60C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78551-C2FB-44BA-BB55-75A62040751E}" type="datetimeFigureOut">
              <a:rPr lang="zh-CN" altLang="en-US" smtClean="0"/>
              <a:pPr/>
              <a:t>2019/9/12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B3BAD-03CA-44F5-8028-23ED3C0E60C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78551-C2FB-44BA-BB55-75A62040751E}" type="datetimeFigureOut">
              <a:rPr lang="zh-CN" altLang="en-US" smtClean="0"/>
              <a:pPr/>
              <a:t>2019/9/12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B3BAD-03CA-44F5-8028-23ED3C0E60C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78551-C2FB-44BA-BB55-75A62040751E}" type="datetimeFigureOut">
              <a:rPr lang="zh-CN" altLang="en-US" smtClean="0"/>
              <a:pPr/>
              <a:t>2019/9/12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B3BAD-03CA-44F5-8028-23ED3C0E60C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78551-C2FB-44BA-BB55-75A62040751E}" type="datetimeFigureOut">
              <a:rPr lang="zh-CN" altLang="en-US" smtClean="0"/>
              <a:pPr/>
              <a:t>2019/9/12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B3BAD-03CA-44F5-8028-23ED3C0E60C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778551-C2FB-44BA-BB55-75A62040751E}" type="datetimeFigureOut">
              <a:rPr lang="zh-CN" altLang="en-US" smtClean="0"/>
              <a:pPr/>
              <a:t>2019/9/12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7B3BAD-03CA-44F5-8028-23ED3C0E60C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11560" y="1844824"/>
            <a:ext cx="8229600" cy="1143000"/>
          </a:xfrm>
        </p:spPr>
        <p:txBody>
          <a:bodyPr/>
          <a:lstStyle/>
          <a:p>
            <a:r>
              <a:rPr lang="en-US" altLang="zh-CN" dirty="0" smtClean="0"/>
              <a:t>Attributive Clauses</a:t>
            </a:r>
            <a:endParaRPr lang="zh-CN" altLang="en-US" dirty="0"/>
          </a:p>
        </p:txBody>
      </p:sp>
      <p:sp>
        <p:nvSpPr>
          <p:cNvPr id="4" name="标题 1"/>
          <p:cNvSpPr txBox="1">
            <a:spLocks/>
          </p:cNvSpPr>
          <p:nvPr/>
        </p:nvSpPr>
        <p:spPr>
          <a:xfrm>
            <a:off x="539552" y="292494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定语从句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395536" y="836712"/>
            <a:ext cx="7981156" cy="1668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altLang="zh-CN" sz="3200" dirty="0">
                <a:solidFill>
                  <a:prstClr val="black"/>
                </a:solidFill>
              </a:rPr>
              <a:t>3.</a:t>
            </a:r>
            <a:r>
              <a:rPr lang="zh-CN" altLang="en-US" sz="3200" dirty="0">
                <a:solidFill>
                  <a:prstClr val="black"/>
                </a:solidFill>
              </a:rPr>
              <a:t>先行词为</a:t>
            </a:r>
            <a:r>
              <a:rPr lang="zh-CN" altLang="en-US" sz="3200" b="1" dirty="0">
                <a:solidFill>
                  <a:srgbClr val="FF0000"/>
                </a:solidFill>
              </a:rPr>
              <a:t>不定代</a:t>
            </a:r>
            <a:r>
              <a:rPr lang="zh-CN" altLang="en-US" sz="3200" b="1" dirty="0" smtClean="0">
                <a:solidFill>
                  <a:srgbClr val="FF0000"/>
                </a:solidFill>
              </a:rPr>
              <a:t>词</a:t>
            </a:r>
            <a:r>
              <a:rPr lang="zh-CN" altLang="en-US" sz="3200" dirty="0" smtClean="0">
                <a:solidFill>
                  <a:prstClr val="black"/>
                </a:solidFill>
              </a:rPr>
              <a:t>时</a:t>
            </a:r>
            <a:r>
              <a:rPr lang="zh-CN" altLang="en-US" sz="3200" dirty="0">
                <a:solidFill>
                  <a:prstClr val="black"/>
                </a:solidFill>
              </a:rPr>
              <a:t>，用</a:t>
            </a:r>
            <a:r>
              <a:rPr lang="en-US" altLang="zh-CN" sz="3200" dirty="0">
                <a:solidFill>
                  <a:prstClr val="black"/>
                </a:solidFill>
              </a:rPr>
              <a:t>that</a:t>
            </a:r>
            <a:r>
              <a:rPr lang="en-US" altLang="zh-CN" sz="3200" dirty="0" smtClean="0">
                <a:solidFill>
                  <a:prstClr val="black"/>
                </a:solidFill>
              </a:rPr>
              <a:t>.</a:t>
            </a:r>
            <a:r>
              <a:rPr lang="en-US" altLang="zh-CN" sz="3200" i="1" dirty="0" smtClean="0">
                <a:solidFill>
                  <a:prstClr val="black"/>
                </a:solidFill>
              </a:rPr>
              <a:t> 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altLang="zh-CN" sz="3200" i="1" dirty="0" smtClean="0">
                <a:solidFill>
                  <a:prstClr val="black"/>
                </a:solidFill>
              </a:rPr>
              <a:t>(</a:t>
            </a:r>
            <a:r>
              <a:rPr lang="en-US" altLang="zh-CN" sz="3200" b="1" i="1" dirty="0" smtClean="0">
                <a:solidFill>
                  <a:srgbClr val="FF0000"/>
                </a:solidFill>
              </a:rPr>
              <a:t>all</a:t>
            </a:r>
            <a:r>
              <a:rPr lang="zh-CN" altLang="en-US" sz="3200" b="1" i="1" dirty="0" smtClean="0">
                <a:solidFill>
                  <a:srgbClr val="FF0000"/>
                </a:solidFill>
              </a:rPr>
              <a:t>，</a:t>
            </a:r>
            <a:r>
              <a:rPr lang="en-US" altLang="zh-CN" sz="3200" b="1" i="1" dirty="0" smtClean="0">
                <a:solidFill>
                  <a:srgbClr val="FF0000"/>
                </a:solidFill>
              </a:rPr>
              <a:t>something</a:t>
            </a:r>
            <a:r>
              <a:rPr lang="zh-CN" altLang="en-US" sz="3200" b="1" i="1" dirty="0" smtClean="0">
                <a:solidFill>
                  <a:srgbClr val="FF0000"/>
                </a:solidFill>
              </a:rPr>
              <a:t>， </a:t>
            </a:r>
            <a:r>
              <a:rPr lang="en-US" altLang="zh-CN" sz="3200" b="1" i="1" dirty="0" smtClean="0">
                <a:solidFill>
                  <a:srgbClr val="FF0000"/>
                </a:solidFill>
              </a:rPr>
              <a:t>anything</a:t>
            </a:r>
            <a:r>
              <a:rPr lang="zh-CN" altLang="en-US" sz="3200" b="1" i="1" dirty="0" smtClean="0">
                <a:solidFill>
                  <a:srgbClr val="FF0000"/>
                </a:solidFill>
              </a:rPr>
              <a:t>， </a:t>
            </a:r>
            <a:r>
              <a:rPr lang="en-US" altLang="zh-CN" sz="3200" b="1" i="1" dirty="0" smtClean="0">
                <a:solidFill>
                  <a:srgbClr val="FF0000"/>
                </a:solidFill>
              </a:rPr>
              <a:t>nothing</a:t>
            </a:r>
            <a:r>
              <a:rPr lang="zh-CN" altLang="en-US" sz="3200" b="1" i="1" dirty="0" smtClean="0">
                <a:solidFill>
                  <a:srgbClr val="FF0000"/>
                </a:solidFill>
              </a:rPr>
              <a:t>， </a:t>
            </a:r>
            <a:r>
              <a:rPr lang="en-US" altLang="zh-CN" sz="3200" b="1" i="1" dirty="0" smtClean="0">
                <a:solidFill>
                  <a:srgbClr val="FF0000"/>
                </a:solidFill>
              </a:rPr>
              <a:t>everything</a:t>
            </a:r>
            <a:r>
              <a:rPr lang="zh-CN" altLang="en-US" sz="3200" b="1" dirty="0" smtClean="0">
                <a:solidFill>
                  <a:srgbClr val="FF0000"/>
                </a:solidFill>
              </a:rPr>
              <a:t>等</a:t>
            </a:r>
            <a:r>
              <a:rPr lang="en-US" altLang="zh-CN" sz="3200" dirty="0" smtClean="0">
                <a:solidFill>
                  <a:prstClr val="black"/>
                </a:solidFill>
              </a:rPr>
              <a:t>)</a:t>
            </a:r>
            <a:endParaRPr lang="en-US" altLang="zh-CN" sz="3200" dirty="0">
              <a:solidFill>
                <a:prstClr val="black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971600" y="2924944"/>
            <a:ext cx="6120680" cy="2160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altLang="zh-CN" sz="3200" dirty="0">
                <a:solidFill>
                  <a:prstClr val="black"/>
                </a:solidFill>
              </a:rPr>
              <a:t>e.g</a:t>
            </a:r>
            <a:r>
              <a:rPr lang="en-US" altLang="zh-CN" sz="3200" dirty="0" smtClean="0">
                <a:solidFill>
                  <a:prstClr val="black"/>
                </a:solidFill>
              </a:rPr>
              <a:t>. I’ll </a:t>
            </a:r>
            <a:r>
              <a:rPr lang="en-US" altLang="zh-CN" sz="3200" dirty="0">
                <a:solidFill>
                  <a:prstClr val="black"/>
                </a:solidFill>
              </a:rPr>
              <a:t>tell you anything (that) I know</a:t>
            </a:r>
            <a:r>
              <a:rPr lang="en-US" altLang="zh-CN" sz="3200" dirty="0" smtClean="0">
                <a:solidFill>
                  <a:prstClr val="black"/>
                </a:solidFill>
              </a:rPr>
              <a:t>.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altLang="zh-CN" sz="3200" dirty="0" smtClean="0">
                <a:solidFill>
                  <a:prstClr val="black"/>
                </a:solidFill>
              </a:rPr>
              <a:t>I’ll tell you something (that) I have heard.</a:t>
            </a:r>
            <a:endParaRPr lang="en-US" altLang="zh-CN" sz="3200" dirty="0">
              <a:solidFill>
                <a:prstClr val="black"/>
              </a:solidFill>
            </a:endParaRPr>
          </a:p>
        </p:txBody>
      </p:sp>
      <p:sp>
        <p:nvSpPr>
          <p:cNvPr id="6" name="等腰三角形 5"/>
          <p:cNvSpPr/>
          <p:nvPr/>
        </p:nvSpPr>
        <p:spPr>
          <a:xfrm>
            <a:off x="4139952" y="3429000"/>
            <a:ext cx="432048" cy="216024"/>
          </a:xfrm>
          <a:prstGeom prst="triangl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7" name="等腰三角形 6"/>
          <p:cNvSpPr/>
          <p:nvPr/>
        </p:nvSpPr>
        <p:spPr>
          <a:xfrm>
            <a:off x="3635896" y="4509120"/>
            <a:ext cx="432048" cy="216024"/>
          </a:xfrm>
          <a:prstGeom prst="triangl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544" y="332656"/>
            <a:ext cx="8229600" cy="612068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zh-CN" dirty="0" smtClean="0"/>
              <a:t>4.</a:t>
            </a:r>
            <a:r>
              <a:rPr lang="zh-CN" altLang="en-US" dirty="0"/>
              <a:t>当先行词</a:t>
            </a:r>
            <a:r>
              <a:rPr lang="zh-CN" altLang="en-US" b="1" dirty="0">
                <a:solidFill>
                  <a:srgbClr val="FF0000"/>
                </a:solidFill>
              </a:rPr>
              <a:t>前</a:t>
            </a:r>
            <a:r>
              <a:rPr lang="zh-CN" altLang="en-US" b="1" dirty="0" smtClean="0">
                <a:solidFill>
                  <a:srgbClr val="FF0000"/>
                </a:solidFill>
              </a:rPr>
              <a:t>有</a:t>
            </a:r>
            <a:r>
              <a:rPr lang="zh-CN" altLang="en-US" b="1" dirty="0">
                <a:solidFill>
                  <a:srgbClr val="FF0000"/>
                </a:solidFill>
              </a:rPr>
              <a:t>不</a:t>
            </a:r>
            <a:r>
              <a:rPr lang="zh-CN" altLang="en-US" b="1" dirty="0" smtClean="0">
                <a:solidFill>
                  <a:srgbClr val="FF0000"/>
                </a:solidFill>
              </a:rPr>
              <a:t>定代词修饰</a:t>
            </a:r>
            <a:r>
              <a:rPr lang="zh-CN" altLang="en-US" dirty="0" smtClean="0"/>
              <a:t>时。</a:t>
            </a:r>
            <a:endParaRPr lang="en-US" altLang="zh-CN" dirty="0" smtClean="0"/>
          </a:p>
          <a:p>
            <a:pPr>
              <a:buNone/>
            </a:pPr>
            <a:r>
              <a:rPr lang="en-US" altLang="zh-CN" i="1" dirty="0"/>
              <a:t>(</a:t>
            </a:r>
            <a:r>
              <a:rPr lang="en-US" altLang="zh-CN" b="1" i="1" dirty="0" smtClean="0">
                <a:solidFill>
                  <a:srgbClr val="FF0000"/>
                </a:solidFill>
              </a:rPr>
              <a:t>all</a:t>
            </a:r>
            <a:r>
              <a:rPr lang="zh-CN" altLang="en-US" b="1" i="1" dirty="0" smtClean="0">
                <a:solidFill>
                  <a:srgbClr val="FF0000"/>
                </a:solidFill>
              </a:rPr>
              <a:t>， </a:t>
            </a:r>
            <a:r>
              <a:rPr lang="en-US" altLang="zh-CN" b="1" i="1" dirty="0" smtClean="0">
                <a:solidFill>
                  <a:srgbClr val="FF0000"/>
                </a:solidFill>
              </a:rPr>
              <a:t>much</a:t>
            </a:r>
            <a:r>
              <a:rPr lang="zh-CN" altLang="en-US" b="1" i="1" dirty="0" smtClean="0">
                <a:solidFill>
                  <a:srgbClr val="FF0000"/>
                </a:solidFill>
              </a:rPr>
              <a:t>， </a:t>
            </a:r>
            <a:r>
              <a:rPr lang="en-US" altLang="zh-CN" b="1" i="1" dirty="0" smtClean="0">
                <a:solidFill>
                  <a:srgbClr val="FF0000"/>
                </a:solidFill>
              </a:rPr>
              <a:t>little</a:t>
            </a:r>
            <a:r>
              <a:rPr lang="zh-CN" altLang="en-US" b="1" i="1" dirty="0" smtClean="0">
                <a:solidFill>
                  <a:srgbClr val="FF0000"/>
                </a:solidFill>
              </a:rPr>
              <a:t>， </a:t>
            </a:r>
            <a:r>
              <a:rPr lang="en-US" altLang="zh-CN" b="1" i="1" dirty="0" smtClean="0">
                <a:solidFill>
                  <a:srgbClr val="FF0000"/>
                </a:solidFill>
              </a:rPr>
              <a:t>many</a:t>
            </a:r>
            <a:r>
              <a:rPr lang="zh-CN" altLang="en-US" b="1" i="1" dirty="0" smtClean="0">
                <a:solidFill>
                  <a:srgbClr val="FF0000"/>
                </a:solidFill>
              </a:rPr>
              <a:t>， </a:t>
            </a:r>
            <a:r>
              <a:rPr lang="en-US" altLang="zh-CN" b="1" i="1" dirty="0" smtClean="0">
                <a:solidFill>
                  <a:srgbClr val="FF0000"/>
                </a:solidFill>
              </a:rPr>
              <a:t>(a) few</a:t>
            </a:r>
            <a:r>
              <a:rPr lang="zh-CN" altLang="en-US" b="1" i="1" dirty="0" smtClean="0">
                <a:solidFill>
                  <a:srgbClr val="FF0000"/>
                </a:solidFill>
              </a:rPr>
              <a:t>， </a:t>
            </a:r>
            <a:r>
              <a:rPr lang="en-US" altLang="zh-CN" b="1" i="1" dirty="0" smtClean="0">
                <a:solidFill>
                  <a:srgbClr val="FF0000"/>
                </a:solidFill>
              </a:rPr>
              <a:t>every</a:t>
            </a:r>
            <a:r>
              <a:rPr lang="zh-CN" altLang="en-US" b="1" i="1" dirty="0" smtClean="0">
                <a:solidFill>
                  <a:srgbClr val="FF0000"/>
                </a:solidFill>
              </a:rPr>
              <a:t>， </a:t>
            </a:r>
            <a:r>
              <a:rPr lang="en-US" altLang="zh-CN" b="1" i="1" dirty="0" smtClean="0">
                <a:solidFill>
                  <a:srgbClr val="FF0000"/>
                </a:solidFill>
              </a:rPr>
              <a:t>some</a:t>
            </a:r>
            <a:r>
              <a:rPr lang="zh-CN" altLang="en-US" b="1" i="1" dirty="0" smtClean="0">
                <a:solidFill>
                  <a:srgbClr val="FF0000"/>
                </a:solidFill>
              </a:rPr>
              <a:t>， </a:t>
            </a:r>
            <a:r>
              <a:rPr lang="en-US" altLang="zh-CN" b="1" i="1" dirty="0" smtClean="0">
                <a:solidFill>
                  <a:srgbClr val="FF0000"/>
                </a:solidFill>
              </a:rPr>
              <a:t>any</a:t>
            </a:r>
            <a:r>
              <a:rPr lang="zh-CN" altLang="en-US" b="1" i="1" dirty="0" smtClean="0">
                <a:solidFill>
                  <a:srgbClr val="FF0000"/>
                </a:solidFill>
              </a:rPr>
              <a:t>， </a:t>
            </a:r>
            <a:r>
              <a:rPr lang="en-US" altLang="zh-CN" b="1" i="1" dirty="0" smtClean="0">
                <a:solidFill>
                  <a:srgbClr val="FF0000"/>
                </a:solidFill>
              </a:rPr>
              <a:t>no</a:t>
            </a:r>
            <a:r>
              <a:rPr lang="zh-CN" altLang="en-US" b="1" i="1" dirty="0" smtClean="0">
                <a:solidFill>
                  <a:srgbClr val="FF0000"/>
                </a:solidFill>
              </a:rPr>
              <a:t>等</a:t>
            </a:r>
            <a:r>
              <a:rPr lang="en-US" altLang="zh-CN" dirty="0" smtClean="0"/>
              <a:t>)</a:t>
            </a:r>
            <a:endParaRPr lang="zh-CN" altLang="en-US" dirty="0"/>
          </a:p>
          <a:p>
            <a:pPr>
              <a:buNone/>
            </a:pPr>
            <a:r>
              <a:rPr lang="en-US" altLang="zh-CN" dirty="0"/>
              <a:t>e</a:t>
            </a:r>
            <a:r>
              <a:rPr lang="en-US" altLang="zh-CN" dirty="0" smtClean="0"/>
              <a:t>.g. </a:t>
            </a:r>
            <a:endParaRPr lang="en-US" altLang="zh-CN" dirty="0"/>
          </a:p>
          <a:p>
            <a:pPr>
              <a:buNone/>
            </a:pPr>
            <a:r>
              <a:rPr lang="en-US" altLang="zh-CN" dirty="0" smtClean="0"/>
              <a:t>All </a:t>
            </a:r>
            <a:r>
              <a:rPr lang="en-US" altLang="zh-CN" dirty="0"/>
              <a:t>the glasses </a:t>
            </a:r>
            <a:r>
              <a:rPr lang="en-US" altLang="zh-CN" dirty="0" smtClean="0"/>
              <a:t>_____ were </a:t>
            </a:r>
            <a:r>
              <a:rPr lang="en-US" altLang="zh-CN" dirty="0"/>
              <a:t>on the table fell off onto the floor</a:t>
            </a:r>
            <a:r>
              <a:rPr lang="en-US" altLang="zh-CN" dirty="0" smtClean="0"/>
              <a:t>.</a:t>
            </a:r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There are many books </a:t>
            </a:r>
            <a:r>
              <a:rPr lang="en-US" altLang="zh-CN" b="1" dirty="0" smtClean="0">
                <a:solidFill>
                  <a:srgbClr val="FF0000"/>
                </a:solidFill>
              </a:rPr>
              <a:t>that</a:t>
            </a:r>
            <a:r>
              <a:rPr lang="en-US" altLang="zh-CN" dirty="0" smtClean="0"/>
              <a:t> I can borrow from the library.</a:t>
            </a:r>
            <a:endParaRPr lang="en-US" altLang="zh-CN" dirty="0"/>
          </a:p>
          <a:p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3059832" y="2492896"/>
            <a:ext cx="88780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b="1" dirty="0">
                <a:solidFill>
                  <a:srgbClr val="FF0000"/>
                </a:solidFill>
              </a:rPr>
              <a:t>that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6" name="等腰三角形 5"/>
          <p:cNvSpPr/>
          <p:nvPr/>
        </p:nvSpPr>
        <p:spPr>
          <a:xfrm>
            <a:off x="2411760" y="4653136"/>
            <a:ext cx="432048" cy="216024"/>
          </a:xfrm>
          <a:prstGeom prst="triangl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7" name="等腰三角形 6"/>
          <p:cNvSpPr/>
          <p:nvPr/>
        </p:nvSpPr>
        <p:spPr>
          <a:xfrm>
            <a:off x="539552" y="2996952"/>
            <a:ext cx="432048" cy="216024"/>
          </a:xfrm>
          <a:prstGeom prst="triangl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1" animBg="1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en-US" altLang="zh-CN" dirty="0" smtClean="0"/>
              <a:t>Step 4   Practice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39552" y="1340768"/>
            <a:ext cx="8229600" cy="576064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zh-CN" dirty="0" smtClean="0"/>
              <a:t>1.She has a brother ______ name I can’t remember.</a:t>
            </a:r>
            <a:endParaRPr lang="en-US" altLang="zh-CN" dirty="0"/>
          </a:p>
          <a:p>
            <a:pPr>
              <a:buNone/>
            </a:pPr>
            <a:endParaRPr lang="en-US" altLang="zh-CN" dirty="0" smtClean="0"/>
          </a:p>
        </p:txBody>
      </p:sp>
      <p:sp>
        <p:nvSpPr>
          <p:cNvPr id="4" name="矩形 3"/>
          <p:cNvSpPr/>
          <p:nvPr/>
        </p:nvSpPr>
        <p:spPr>
          <a:xfrm>
            <a:off x="3923928" y="1268760"/>
            <a:ext cx="130195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b="1" dirty="0">
                <a:solidFill>
                  <a:srgbClr val="FF0000"/>
                </a:solidFill>
              </a:rPr>
              <a:t>whose</a:t>
            </a:r>
            <a:endParaRPr lang="zh-CN" altLang="en-US" b="1" dirty="0"/>
          </a:p>
        </p:txBody>
      </p:sp>
      <p:sp>
        <p:nvSpPr>
          <p:cNvPr id="8" name="矩形 7"/>
          <p:cNvSpPr/>
          <p:nvPr/>
        </p:nvSpPr>
        <p:spPr>
          <a:xfrm>
            <a:off x="611560" y="2852936"/>
            <a:ext cx="678080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altLang="zh-CN" sz="3200" dirty="0" smtClean="0">
                <a:solidFill>
                  <a:prstClr val="black"/>
                </a:solidFill>
              </a:rPr>
              <a:t>3.The </a:t>
            </a:r>
            <a:r>
              <a:rPr lang="en-US" altLang="zh-CN" sz="3200" dirty="0">
                <a:solidFill>
                  <a:prstClr val="black"/>
                </a:solidFill>
              </a:rPr>
              <a:t>book __________ I borrowed from the library is very interesting.</a:t>
            </a:r>
          </a:p>
        </p:txBody>
      </p:sp>
      <p:sp>
        <p:nvSpPr>
          <p:cNvPr id="9" name="矩形 8"/>
          <p:cNvSpPr/>
          <p:nvPr/>
        </p:nvSpPr>
        <p:spPr>
          <a:xfrm>
            <a:off x="2555776" y="2780928"/>
            <a:ext cx="226799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b="1" dirty="0">
                <a:solidFill>
                  <a:srgbClr val="FF0000"/>
                </a:solidFill>
              </a:rPr>
              <a:t>t</a:t>
            </a:r>
            <a:r>
              <a:rPr lang="en-US" altLang="zh-CN" sz="3200" b="1" dirty="0" smtClean="0">
                <a:solidFill>
                  <a:srgbClr val="FF0000"/>
                </a:solidFill>
              </a:rPr>
              <a:t>hat</a:t>
            </a:r>
            <a:r>
              <a:rPr lang="en-US" altLang="zh-CN" sz="3200" b="1" dirty="0">
                <a:solidFill>
                  <a:srgbClr val="FF0000"/>
                </a:solidFill>
              </a:rPr>
              <a:t>/</a:t>
            </a:r>
            <a:r>
              <a:rPr lang="en-US" altLang="zh-CN" sz="3200" b="1" dirty="0" smtClean="0">
                <a:solidFill>
                  <a:srgbClr val="FF0000"/>
                </a:solidFill>
              </a:rPr>
              <a:t> </a:t>
            </a:r>
            <a:r>
              <a:rPr lang="en-US" altLang="zh-CN" sz="3200" b="1" dirty="0">
                <a:solidFill>
                  <a:srgbClr val="FF0000"/>
                </a:solidFill>
              </a:rPr>
              <a:t>which 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539552" y="4869160"/>
            <a:ext cx="662473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altLang="zh-CN" sz="3200" dirty="0">
                <a:solidFill>
                  <a:prstClr val="black"/>
                </a:solidFill>
              </a:rPr>
              <a:t>3.She was the </a:t>
            </a:r>
            <a:r>
              <a:rPr lang="en-US" altLang="zh-CN" sz="3200" dirty="0"/>
              <a:t>teacher </a:t>
            </a:r>
            <a:r>
              <a:rPr lang="en-US" altLang="zh-CN" sz="3200" b="1" dirty="0" smtClean="0"/>
              <a:t>______</a:t>
            </a:r>
            <a:r>
              <a:rPr lang="en-US" altLang="zh-CN" sz="3200" dirty="0" smtClean="0"/>
              <a:t> </a:t>
            </a:r>
            <a:r>
              <a:rPr lang="en-US" altLang="zh-CN" sz="3200" dirty="0">
                <a:solidFill>
                  <a:prstClr val="black"/>
                </a:solidFill>
              </a:rPr>
              <a:t>told us English literature.</a:t>
            </a:r>
          </a:p>
        </p:txBody>
      </p:sp>
      <p:sp>
        <p:nvSpPr>
          <p:cNvPr id="11" name="矩形 10"/>
          <p:cNvSpPr/>
          <p:nvPr/>
        </p:nvSpPr>
        <p:spPr>
          <a:xfrm>
            <a:off x="4499992" y="4797152"/>
            <a:ext cx="93166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b="1" dirty="0">
                <a:solidFill>
                  <a:srgbClr val="FF0000"/>
                </a:solidFill>
              </a:rPr>
              <a:t>who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4572000" y="260648"/>
            <a:ext cx="12308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b="1" dirty="0">
                <a:solidFill>
                  <a:srgbClr val="FF0000"/>
                </a:solidFill>
              </a:rPr>
              <a:t>(that) 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2555776" y="1124744"/>
            <a:ext cx="439248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b="1" dirty="0" smtClean="0">
                <a:solidFill>
                  <a:srgbClr val="FF0000"/>
                </a:solidFill>
              </a:rPr>
              <a:t>who</a:t>
            </a:r>
            <a:r>
              <a:rPr lang="zh-CN" altLang="en-US" sz="3200" b="1" dirty="0" smtClean="0">
                <a:solidFill>
                  <a:srgbClr val="FF0000"/>
                </a:solidFill>
              </a:rPr>
              <a:t> </a:t>
            </a:r>
            <a:r>
              <a:rPr lang="en-US" altLang="zh-CN" sz="3200" b="1" dirty="0" smtClean="0">
                <a:solidFill>
                  <a:srgbClr val="FF0000"/>
                </a:solidFill>
              </a:rPr>
              <a:t>/whom</a:t>
            </a:r>
            <a:r>
              <a:rPr lang="zh-CN" altLang="en-US" sz="3200" b="1" dirty="0" smtClean="0">
                <a:solidFill>
                  <a:srgbClr val="FF0000"/>
                </a:solidFill>
              </a:rPr>
              <a:t> </a:t>
            </a:r>
            <a:r>
              <a:rPr lang="en-US" altLang="zh-CN" sz="3200" b="1" dirty="0" smtClean="0">
                <a:solidFill>
                  <a:srgbClr val="FF0000"/>
                </a:solidFill>
              </a:rPr>
              <a:t>/that</a:t>
            </a:r>
            <a:r>
              <a:rPr lang="zh-CN" altLang="en-US" sz="3200" b="1" dirty="0" smtClean="0">
                <a:solidFill>
                  <a:srgbClr val="FF0000"/>
                </a:solidFill>
              </a:rPr>
              <a:t> 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2339752" y="3212976"/>
            <a:ext cx="88357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b="1" dirty="0">
                <a:solidFill>
                  <a:srgbClr val="FF0000"/>
                </a:solidFill>
              </a:rPr>
              <a:t>that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1043608" y="4509120"/>
            <a:ext cx="114428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b="1" dirty="0" smtClean="0">
                <a:solidFill>
                  <a:srgbClr val="FF0000"/>
                </a:solidFill>
              </a:rPr>
              <a:t>(that)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4572000" y="5085184"/>
            <a:ext cx="12308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b="1" dirty="0">
                <a:solidFill>
                  <a:srgbClr val="FF0000"/>
                </a:solidFill>
              </a:rPr>
              <a:t>(that) 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611560" y="335558"/>
            <a:ext cx="756084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altLang="zh-CN" sz="3200" dirty="0" smtClean="0">
                <a:solidFill>
                  <a:prstClr val="black"/>
                </a:solidFill>
              </a:rPr>
              <a:t>4.I’ll tell you something_______ I have heard.</a:t>
            </a:r>
          </a:p>
        </p:txBody>
      </p:sp>
      <p:sp>
        <p:nvSpPr>
          <p:cNvPr id="15" name="矩形 14"/>
          <p:cNvSpPr/>
          <p:nvPr/>
        </p:nvSpPr>
        <p:spPr>
          <a:xfrm>
            <a:off x="611560" y="1268760"/>
            <a:ext cx="770485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altLang="zh-CN" sz="3200" dirty="0" smtClean="0">
                <a:solidFill>
                  <a:prstClr val="black"/>
                </a:solidFill>
              </a:rPr>
              <a:t>5.The man</a:t>
            </a:r>
            <a:r>
              <a:rPr lang="zh-CN" altLang="en-US" sz="3200" dirty="0" smtClean="0">
                <a:solidFill>
                  <a:prstClr val="black"/>
                </a:solidFill>
              </a:rPr>
              <a:t> </a:t>
            </a:r>
            <a:r>
              <a:rPr lang="en-US" altLang="zh-CN" sz="3200" dirty="0" smtClean="0">
                <a:solidFill>
                  <a:prstClr val="black"/>
                </a:solidFill>
              </a:rPr>
              <a:t>_________________you are looking for</a:t>
            </a:r>
            <a:r>
              <a:rPr lang="zh-CN" altLang="en-US" sz="3200" dirty="0" smtClean="0">
                <a:solidFill>
                  <a:prstClr val="black"/>
                </a:solidFill>
              </a:rPr>
              <a:t> </a:t>
            </a:r>
            <a:r>
              <a:rPr lang="en-US" altLang="zh-CN" sz="3200" dirty="0" smtClean="0">
                <a:solidFill>
                  <a:prstClr val="black"/>
                </a:solidFill>
              </a:rPr>
              <a:t>is now waiting for you at the</a:t>
            </a:r>
            <a:r>
              <a:rPr lang="zh-CN" altLang="en-US" sz="3200" dirty="0" smtClean="0">
                <a:solidFill>
                  <a:prstClr val="black"/>
                </a:solidFill>
              </a:rPr>
              <a:t> </a:t>
            </a:r>
            <a:r>
              <a:rPr lang="en-US" altLang="zh-CN" sz="3200" dirty="0" smtClean="0">
                <a:solidFill>
                  <a:prstClr val="black"/>
                </a:solidFill>
              </a:rPr>
              <a:t>gate.</a:t>
            </a:r>
          </a:p>
        </p:txBody>
      </p:sp>
      <p:sp>
        <p:nvSpPr>
          <p:cNvPr id="16" name="矩形 15"/>
          <p:cNvSpPr/>
          <p:nvPr/>
        </p:nvSpPr>
        <p:spPr>
          <a:xfrm>
            <a:off x="539552" y="2708920"/>
            <a:ext cx="777686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altLang="zh-CN" sz="3200" dirty="0" smtClean="0">
                <a:solidFill>
                  <a:prstClr val="black"/>
                </a:solidFill>
              </a:rPr>
              <a:t>6.They are talking about</a:t>
            </a:r>
            <a:r>
              <a:rPr lang="zh-CN" altLang="en-US" sz="3200" dirty="0" smtClean="0">
                <a:solidFill>
                  <a:prstClr val="black"/>
                </a:solidFill>
              </a:rPr>
              <a:t> </a:t>
            </a:r>
            <a:r>
              <a:rPr lang="en-US" altLang="zh-CN" sz="3200" dirty="0" smtClean="0">
                <a:solidFill>
                  <a:prstClr val="black"/>
                </a:solidFill>
              </a:rPr>
              <a:t>the people and</a:t>
            </a:r>
            <a:r>
              <a:rPr lang="zh-CN" altLang="en-US" sz="3200" dirty="0" smtClean="0">
                <a:solidFill>
                  <a:prstClr val="black"/>
                </a:solidFill>
              </a:rPr>
              <a:t> </a:t>
            </a:r>
            <a:r>
              <a:rPr lang="en-US" altLang="zh-CN" sz="3200" dirty="0" smtClean="0">
                <a:solidFill>
                  <a:prstClr val="black"/>
                </a:solidFill>
              </a:rPr>
              <a:t>things</a:t>
            </a:r>
            <a:r>
              <a:rPr lang="zh-CN" altLang="en-US" sz="3200" dirty="0" smtClean="0">
                <a:solidFill>
                  <a:prstClr val="black"/>
                </a:solidFill>
              </a:rPr>
              <a:t> </a:t>
            </a:r>
            <a:r>
              <a:rPr lang="en-US" altLang="zh-CN" sz="3200" dirty="0" smtClean="0">
                <a:solidFill>
                  <a:prstClr val="black"/>
                </a:solidFill>
              </a:rPr>
              <a:t>______ they remembered</a:t>
            </a:r>
            <a:r>
              <a:rPr lang="zh-CN" altLang="en-US" sz="3200" dirty="0" smtClean="0">
                <a:solidFill>
                  <a:prstClr val="black"/>
                </a:solidFill>
              </a:rPr>
              <a:t> </a:t>
            </a:r>
            <a:r>
              <a:rPr lang="en-US" altLang="zh-CN" sz="3200" dirty="0" smtClean="0">
                <a:solidFill>
                  <a:prstClr val="black"/>
                </a:solidFill>
              </a:rPr>
              <a:t>at school.</a:t>
            </a:r>
          </a:p>
        </p:txBody>
      </p:sp>
      <p:sp>
        <p:nvSpPr>
          <p:cNvPr id="17" name="矩形 16"/>
          <p:cNvSpPr/>
          <p:nvPr/>
        </p:nvSpPr>
        <p:spPr>
          <a:xfrm>
            <a:off x="683568" y="4077072"/>
            <a:ext cx="654151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altLang="zh-CN" sz="3200" dirty="0" smtClean="0">
                <a:solidFill>
                  <a:prstClr val="black"/>
                </a:solidFill>
              </a:rPr>
              <a:t>7.That was the most wonderful photo</a:t>
            </a:r>
            <a:r>
              <a:rPr lang="zh-CN" altLang="en-US" sz="3200" dirty="0" smtClean="0">
                <a:solidFill>
                  <a:prstClr val="black"/>
                </a:solidFill>
              </a:rPr>
              <a:t> </a:t>
            </a:r>
            <a:r>
              <a:rPr lang="en-US" altLang="zh-CN" sz="3200" dirty="0" smtClean="0">
                <a:solidFill>
                  <a:prstClr val="black"/>
                </a:solidFill>
              </a:rPr>
              <a:t>______ I took on the Great Wall.</a:t>
            </a:r>
          </a:p>
        </p:txBody>
      </p:sp>
      <p:sp>
        <p:nvSpPr>
          <p:cNvPr id="18" name="矩形 17"/>
          <p:cNvSpPr/>
          <p:nvPr/>
        </p:nvSpPr>
        <p:spPr>
          <a:xfrm>
            <a:off x="755576" y="5157192"/>
            <a:ext cx="626469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altLang="zh-CN" sz="3200" dirty="0" smtClean="0">
                <a:solidFill>
                  <a:prstClr val="black"/>
                </a:solidFill>
              </a:rPr>
              <a:t>8.This is the first book  ______  I have bought.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Step 1     Introduction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0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zh-CN" dirty="0" smtClean="0"/>
              <a:t>1.</a:t>
            </a:r>
            <a:r>
              <a:rPr lang="zh-CN" altLang="en-US" dirty="0" smtClean="0"/>
              <a:t>定</a:t>
            </a:r>
            <a:r>
              <a:rPr lang="zh-CN" altLang="en-US" dirty="0"/>
              <a:t>义：用作定语的从句叫定语从句。</a:t>
            </a:r>
          </a:p>
          <a:p>
            <a:pPr>
              <a:buNone/>
            </a:pPr>
            <a:r>
              <a:rPr lang="en-US" altLang="zh-CN" dirty="0" smtClean="0"/>
              <a:t>2</a:t>
            </a:r>
            <a:r>
              <a:rPr lang="en-US" altLang="zh-CN" dirty="0"/>
              <a:t>.</a:t>
            </a:r>
            <a:r>
              <a:rPr lang="zh-CN" altLang="en-US" dirty="0"/>
              <a:t>先行词：被定语从句所修饰的名词或代词。</a:t>
            </a:r>
          </a:p>
          <a:p>
            <a:pPr>
              <a:buNone/>
            </a:pPr>
            <a:r>
              <a:rPr lang="en-US" altLang="zh-CN" dirty="0" smtClean="0"/>
              <a:t>3</a:t>
            </a:r>
            <a:r>
              <a:rPr lang="en-US" altLang="zh-CN" dirty="0"/>
              <a:t>.</a:t>
            </a:r>
            <a:r>
              <a:rPr lang="zh-CN" altLang="en-US" dirty="0"/>
              <a:t>定语从句的位置：紧跟先行词</a:t>
            </a:r>
            <a:r>
              <a:rPr lang="en-US" altLang="zh-CN" dirty="0"/>
              <a:t>(</a:t>
            </a:r>
            <a:r>
              <a:rPr lang="zh-CN" altLang="en-US" dirty="0"/>
              <a:t>名词或代词</a:t>
            </a:r>
            <a:r>
              <a:rPr lang="en-US" altLang="zh-CN" dirty="0"/>
              <a:t>)</a:t>
            </a:r>
            <a:r>
              <a:rPr lang="zh-CN" altLang="en-US" dirty="0"/>
              <a:t>之后。</a:t>
            </a:r>
          </a:p>
          <a:p>
            <a:pPr>
              <a:buNone/>
            </a:pPr>
            <a:r>
              <a:rPr lang="en-US" altLang="zh-CN" dirty="0" smtClean="0"/>
              <a:t>4</a:t>
            </a:r>
            <a:r>
              <a:rPr lang="en-US" altLang="zh-CN" dirty="0"/>
              <a:t>.</a:t>
            </a:r>
            <a:r>
              <a:rPr lang="zh-CN" altLang="en-US" dirty="0"/>
              <a:t>引导词：引导定语从句的词</a:t>
            </a:r>
            <a:r>
              <a:rPr lang="en-US" altLang="zh-CN" dirty="0"/>
              <a:t>(</a:t>
            </a:r>
            <a:r>
              <a:rPr lang="zh-CN" altLang="en-US" dirty="0"/>
              <a:t>包括关系代词和关系副词</a:t>
            </a:r>
            <a:r>
              <a:rPr lang="en-US" altLang="zh-CN" dirty="0"/>
              <a:t>)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pPr>
              <a:buNone/>
            </a:pPr>
            <a:r>
              <a:rPr lang="zh-CN" altLang="en-US" dirty="0" smtClean="0"/>
              <a:t>关</a:t>
            </a:r>
            <a:r>
              <a:rPr lang="zh-CN" altLang="en-US" dirty="0"/>
              <a:t>系代词：</a:t>
            </a:r>
            <a:r>
              <a:rPr lang="en-US" altLang="zh-CN" dirty="0" smtClean="0"/>
              <a:t>that/who/whom/which</a:t>
            </a:r>
            <a:endParaRPr lang="en-US" altLang="zh-CN" dirty="0"/>
          </a:p>
          <a:p>
            <a:pPr>
              <a:buNone/>
            </a:pPr>
            <a:r>
              <a:rPr lang="en-US" altLang="zh-CN" dirty="0" smtClean="0"/>
              <a:t>5</a:t>
            </a:r>
            <a:r>
              <a:rPr lang="en-US" altLang="zh-CN" dirty="0"/>
              <a:t>.</a:t>
            </a:r>
            <a:r>
              <a:rPr lang="zh-CN" altLang="en-US" dirty="0"/>
              <a:t>引导词的位置：位于定语从句之前</a:t>
            </a:r>
            <a:r>
              <a:rPr lang="en-US" altLang="zh-CN" dirty="0"/>
              <a:t>(</a:t>
            </a:r>
            <a:r>
              <a:rPr lang="zh-CN" altLang="en-US" dirty="0"/>
              <a:t>先行词之后</a:t>
            </a:r>
            <a:r>
              <a:rPr lang="en-US" altLang="zh-CN" dirty="0"/>
              <a:t>)</a:t>
            </a:r>
            <a:r>
              <a:rPr lang="zh-CN" altLang="en-US" dirty="0" smtClean="0"/>
              <a:t>。</a:t>
            </a:r>
            <a:endParaRPr lang="en-US" altLang="zh-CN" dirty="0"/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Step 2    Relative pronouns</a:t>
            </a:r>
            <a:br>
              <a:rPr lang="en-US" altLang="zh-CN" dirty="0" smtClean="0"/>
            </a:br>
            <a:r>
              <a:rPr lang="en-US" altLang="zh-CN" dirty="0" smtClean="0"/>
              <a:t>(</a:t>
            </a:r>
            <a:r>
              <a:rPr lang="zh-CN" altLang="en-US" dirty="0" smtClean="0"/>
              <a:t>关系代词</a:t>
            </a:r>
            <a:r>
              <a:rPr lang="en-US" altLang="zh-CN" dirty="0" smtClean="0"/>
              <a:t>) 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5885562" y="1677230"/>
            <a:ext cx="59503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dirty="0">
                <a:solidFill>
                  <a:prstClr val="black"/>
                </a:solidFill>
              </a:rPr>
              <a:t>物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5866591" y="2973374"/>
            <a:ext cx="59503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zh-CN" altLang="en-US" sz="3200" dirty="0">
                <a:solidFill>
                  <a:prstClr val="black"/>
                </a:solidFill>
              </a:rPr>
              <a:t>人</a:t>
            </a:r>
            <a:endParaRPr lang="en-US" altLang="zh-CN" sz="3200" dirty="0">
              <a:solidFill>
                <a:prstClr val="black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845002" y="1605222"/>
            <a:ext cx="105612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dirty="0">
                <a:solidFill>
                  <a:prstClr val="black"/>
                </a:solidFill>
              </a:rPr>
              <a:t> that </a:t>
            </a:r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2213154" y="1605222"/>
            <a:ext cx="127150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dirty="0">
                <a:solidFill>
                  <a:prstClr val="black"/>
                </a:solidFill>
              </a:rPr>
              <a:t>which </a:t>
            </a:r>
            <a:endParaRPr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772994" y="2901366"/>
            <a:ext cx="109677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dirty="0">
                <a:solidFill>
                  <a:prstClr val="black"/>
                </a:solidFill>
              </a:rPr>
              <a:t> who </a:t>
            </a:r>
            <a:endParaRPr lang="zh-CN" altLang="en-US" dirty="0"/>
          </a:p>
        </p:txBody>
      </p:sp>
      <p:sp>
        <p:nvSpPr>
          <p:cNvPr id="9" name="矩形 8"/>
          <p:cNvSpPr/>
          <p:nvPr/>
        </p:nvSpPr>
        <p:spPr>
          <a:xfrm>
            <a:off x="2197848" y="2901366"/>
            <a:ext cx="123944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dirty="0">
                <a:solidFill>
                  <a:prstClr val="black"/>
                </a:solidFill>
              </a:rPr>
              <a:t>whom</a:t>
            </a:r>
            <a:endParaRPr lang="zh-CN" altLang="en-US" dirty="0"/>
          </a:p>
        </p:txBody>
      </p:sp>
      <p:sp>
        <p:nvSpPr>
          <p:cNvPr id="10" name="矩形 9"/>
          <p:cNvSpPr/>
          <p:nvPr/>
        </p:nvSpPr>
        <p:spPr>
          <a:xfrm>
            <a:off x="989018" y="4413534"/>
            <a:ext cx="230063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dirty="0" smtClean="0">
                <a:solidFill>
                  <a:prstClr val="black"/>
                </a:solidFill>
              </a:rPr>
              <a:t>whose+</a:t>
            </a:r>
            <a:r>
              <a:rPr lang="zh-CN" altLang="en-US" sz="3200" dirty="0" smtClean="0">
                <a:solidFill>
                  <a:prstClr val="black"/>
                </a:solidFill>
              </a:rPr>
              <a:t>名词</a:t>
            </a:r>
            <a:endParaRPr lang="zh-CN" altLang="en-US" dirty="0"/>
          </a:p>
        </p:txBody>
      </p:sp>
      <p:sp>
        <p:nvSpPr>
          <p:cNvPr id="11" name="矩形 10"/>
          <p:cNvSpPr/>
          <p:nvPr/>
        </p:nvSpPr>
        <p:spPr>
          <a:xfrm>
            <a:off x="3869338" y="2901366"/>
            <a:ext cx="105612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dirty="0">
                <a:solidFill>
                  <a:prstClr val="black"/>
                </a:solidFill>
              </a:rPr>
              <a:t> that </a:t>
            </a:r>
            <a:endParaRPr lang="zh-CN" altLang="en-US" dirty="0"/>
          </a:p>
        </p:txBody>
      </p:sp>
      <p:sp>
        <p:nvSpPr>
          <p:cNvPr id="12" name="矩形 11"/>
          <p:cNvSpPr/>
          <p:nvPr/>
        </p:nvSpPr>
        <p:spPr>
          <a:xfrm>
            <a:off x="5669538" y="4341526"/>
            <a:ext cx="2646878" cy="11757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zh-CN" altLang="en-US" sz="3200" dirty="0" smtClean="0">
                <a:solidFill>
                  <a:prstClr val="black"/>
                </a:solidFill>
              </a:rPr>
              <a:t>表所属关系，</a:t>
            </a:r>
            <a:endParaRPr lang="en-US" altLang="zh-CN" sz="3200" dirty="0" smtClean="0">
              <a:solidFill>
                <a:prstClr val="black"/>
              </a:solidFill>
            </a:endParaRPr>
          </a:p>
          <a:p>
            <a:pPr marL="342900" indent="-342900">
              <a:spcBef>
                <a:spcPct val="20000"/>
              </a:spcBef>
            </a:pPr>
            <a:r>
              <a:rPr lang="en-US" altLang="zh-CN" sz="3200" dirty="0" smtClean="0">
                <a:solidFill>
                  <a:prstClr val="black"/>
                </a:solidFill>
              </a:rPr>
              <a:t>…</a:t>
            </a:r>
            <a:r>
              <a:rPr lang="zh-CN" altLang="en-US" sz="3200" dirty="0" smtClean="0">
                <a:solidFill>
                  <a:prstClr val="black"/>
                </a:solidFill>
              </a:rPr>
              <a:t>的</a:t>
            </a:r>
            <a:endParaRPr lang="zh-CN" altLang="en-US" sz="3200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899592" y="3645519"/>
            <a:ext cx="633655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altLang="zh-CN" sz="3200" dirty="0" smtClean="0">
                <a:solidFill>
                  <a:prstClr val="black"/>
                </a:solidFill>
              </a:rPr>
              <a:t>2.All </a:t>
            </a:r>
            <a:r>
              <a:rPr lang="en-US" altLang="zh-CN" sz="3200" dirty="0">
                <a:solidFill>
                  <a:prstClr val="black"/>
                </a:solidFill>
              </a:rPr>
              <a:t>my classmates enjoyed the cake</a:t>
            </a:r>
            <a:r>
              <a:rPr lang="zh-CN" altLang="en-US" sz="3200" dirty="0">
                <a:solidFill>
                  <a:prstClr val="black"/>
                </a:solidFill>
              </a:rPr>
              <a:t> </a:t>
            </a:r>
            <a:r>
              <a:rPr lang="en-US" altLang="zh-CN" sz="3200" b="1" dirty="0">
                <a:solidFill>
                  <a:srgbClr val="FF0000"/>
                </a:solidFill>
              </a:rPr>
              <a:t>that /which </a:t>
            </a:r>
            <a:r>
              <a:rPr lang="en-US" altLang="zh-CN" sz="3200" dirty="0">
                <a:solidFill>
                  <a:prstClr val="black"/>
                </a:solidFill>
              </a:rPr>
              <a:t>I made.</a:t>
            </a:r>
          </a:p>
        </p:txBody>
      </p:sp>
      <p:sp>
        <p:nvSpPr>
          <p:cNvPr id="9" name="矩形 8"/>
          <p:cNvSpPr/>
          <p:nvPr/>
        </p:nvSpPr>
        <p:spPr>
          <a:xfrm>
            <a:off x="899592" y="1845319"/>
            <a:ext cx="712326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altLang="zh-CN" sz="3200" dirty="0" smtClean="0">
                <a:solidFill>
                  <a:prstClr val="black"/>
                </a:solidFill>
              </a:rPr>
              <a:t>1.This </a:t>
            </a:r>
            <a:r>
              <a:rPr lang="en-US" altLang="zh-CN" sz="3200" dirty="0">
                <a:solidFill>
                  <a:prstClr val="black"/>
                </a:solidFill>
              </a:rPr>
              <a:t>is</a:t>
            </a:r>
            <a:r>
              <a:rPr lang="zh-CN" altLang="en-US" sz="3200" dirty="0">
                <a:solidFill>
                  <a:prstClr val="black"/>
                </a:solidFill>
              </a:rPr>
              <a:t> </a:t>
            </a:r>
            <a:r>
              <a:rPr lang="en-US" altLang="zh-CN" sz="3200" dirty="0">
                <a:solidFill>
                  <a:prstClr val="black"/>
                </a:solidFill>
              </a:rPr>
              <a:t>the story</a:t>
            </a:r>
            <a:r>
              <a:rPr lang="zh-CN" altLang="en-US" sz="3200" dirty="0">
                <a:solidFill>
                  <a:prstClr val="black"/>
                </a:solidFill>
              </a:rPr>
              <a:t> </a:t>
            </a:r>
            <a:r>
              <a:rPr lang="en-US" altLang="zh-CN" sz="3200" b="1" dirty="0">
                <a:solidFill>
                  <a:srgbClr val="FF0000"/>
                </a:solidFill>
              </a:rPr>
              <a:t>that/</a:t>
            </a:r>
            <a:r>
              <a:rPr lang="zh-CN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zh-CN" sz="3200" b="1" dirty="0">
                <a:solidFill>
                  <a:srgbClr val="FF0000"/>
                </a:solidFill>
              </a:rPr>
              <a:t>which </a:t>
            </a:r>
            <a:r>
              <a:rPr lang="en-US" altLang="zh-CN" sz="3200" dirty="0">
                <a:solidFill>
                  <a:prstClr val="black"/>
                </a:solidFill>
              </a:rPr>
              <a:t>you wrote</a:t>
            </a:r>
            <a:r>
              <a:rPr lang="zh-CN" altLang="en-US" sz="3200" dirty="0">
                <a:solidFill>
                  <a:prstClr val="black"/>
                </a:solidFill>
              </a:rPr>
              <a:t> </a:t>
            </a:r>
            <a:r>
              <a:rPr lang="en-US" altLang="zh-CN" sz="3200" dirty="0">
                <a:solidFill>
                  <a:prstClr val="black"/>
                </a:solidFill>
              </a:rPr>
              <a:t>for our story telling competition.</a:t>
            </a:r>
          </a:p>
        </p:txBody>
      </p:sp>
      <p:sp>
        <p:nvSpPr>
          <p:cNvPr id="11" name="AutoShape 19"/>
          <p:cNvSpPr>
            <a:spLocks noChangeArrowheads="1"/>
          </p:cNvSpPr>
          <p:nvPr/>
        </p:nvSpPr>
        <p:spPr bwMode="auto">
          <a:xfrm rot="16478370" flipV="1">
            <a:off x="3699335" y="742823"/>
            <a:ext cx="844119" cy="1483644"/>
          </a:xfrm>
          <a:prstGeom prst="curvedLeftArrow">
            <a:avLst>
              <a:gd name="adj1" fmla="val 54448"/>
              <a:gd name="adj2" fmla="val 108897"/>
              <a:gd name="adj3" fmla="val 33333"/>
            </a:avLst>
          </a:prstGeom>
          <a:solidFill>
            <a:schemeClr val="accent1"/>
          </a:solidFill>
          <a:ln w="9525" cmpd="sng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2" name="AutoShape 19"/>
          <p:cNvSpPr>
            <a:spLocks noChangeArrowheads="1"/>
          </p:cNvSpPr>
          <p:nvPr/>
        </p:nvSpPr>
        <p:spPr bwMode="auto">
          <a:xfrm rot="4703655" flipV="1">
            <a:off x="4592824" y="2736635"/>
            <a:ext cx="682407" cy="3833497"/>
          </a:xfrm>
          <a:prstGeom prst="curvedLeftArrow">
            <a:avLst>
              <a:gd name="adj1" fmla="val 54448"/>
              <a:gd name="adj2" fmla="val 108897"/>
              <a:gd name="adj3" fmla="val 33333"/>
            </a:avLst>
          </a:prstGeom>
          <a:solidFill>
            <a:schemeClr val="accent1"/>
          </a:solidFill>
          <a:ln w="9525" cmpd="sng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971600" y="1772816"/>
            <a:ext cx="684076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altLang="zh-CN" sz="3200" dirty="0">
                <a:solidFill>
                  <a:prstClr val="black"/>
                </a:solidFill>
              </a:rPr>
              <a:t>1.I’m </a:t>
            </a:r>
            <a:r>
              <a:rPr lang="en-US" altLang="zh-CN" sz="3200" dirty="0"/>
              <a:t>going</a:t>
            </a:r>
            <a:r>
              <a:rPr lang="en-US" altLang="zh-CN" sz="3200" dirty="0">
                <a:solidFill>
                  <a:prstClr val="black"/>
                </a:solidFill>
              </a:rPr>
              <a:t> to see a friend </a:t>
            </a:r>
            <a:r>
              <a:rPr lang="en-US" altLang="zh-CN" sz="3200" b="1" dirty="0">
                <a:solidFill>
                  <a:srgbClr val="FF0000"/>
                </a:solidFill>
              </a:rPr>
              <a:t>who</a:t>
            </a:r>
            <a:r>
              <a:rPr lang="en-US" altLang="zh-CN" sz="3200" dirty="0">
                <a:solidFill>
                  <a:prstClr val="black"/>
                </a:solidFill>
              </a:rPr>
              <a:t> has just come back from the UK.</a:t>
            </a:r>
          </a:p>
        </p:txBody>
      </p:sp>
      <p:sp>
        <p:nvSpPr>
          <p:cNvPr id="5" name="矩形 4"/>
          <p:cNvSpPr/>
          <p:nvPr/>
        </p:nvSpPr>
        <p:spPr>
          <a:xfrm>
            <a:off x="971600" y="3575918"/>
            <a:ext cx="655272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altLang="zh-CN" sz="3200" dirty="0">
                <a:solidFill>
                  <a:prstClr val="black"/>
                </a:solidFill>
              </a:rPr>
              <a:t>2.The girl </a:t>
            </a:r>
            <a:r>
              <a:rPr lang="en-US" altLang="zh-CN" sz="3200" b="1" dirty="0">
                <a:solidFill>
                  <a:srgbClr val="FF0000"/>
                </a:solidFill>
              </a:rPr>
              <a:t>who</a:t>
            </a:r>
            <a:r>
              <a:rPr lang="en-US" altLang="zh-CN" sz="3200" dirty="0">
                <a:solidFill>
                  <a:prstClr val="black"/>
                </a:solidFill>
              </a:rPr>
              <a:t> is the tallest in our </a:t>
            </a:r>
            <a:r>
              <a:rPr lang="en-US" altLang="zh-CN" sz="3200">
                <a:solidFill>
                  <a:prstClr val="black"/>
                </a:solidFill>
              </a:rPr>
              <a:t>class </a:t>
            </a:r>
            <a:r>
              <a:rPr lang="en-US" altLang="zh-CN" sz="3200" smtClean="0">
                <a:solidFill>
                  <a:prstClr val="black"/>
                </a:solidFill>
              </a:rPr>
              <a:t>sits</a:t>
            </a:r>
            <a:r>
              <a:rPr lang="en-US" altLang="zh-CN" sz="3200" smtClean="0">
                <a:solidFill>
                  <a:prstClr val="black"/>
                </a:solidFill>
              </a:rPr>
              <a:t> </a:t>
            </a:r>
            <a:r>
              <a:rPr lang="en-US" altLang="zh-CN" sz="3200">
                <a:solidFill>
                  <a:prstClr val="black"/>
                </a:solidFill>
              </a:rPr>
              <a:t>next </a:t>
            </a:r>
            <a:r>
              <a:rPr lang="en-US" altLang="zh-CN" sz="3200" smtClean="0">
                <a:solidFill>
                  <a:prstClr val="black"/>
                </a:solidFill>
              </a:rPr>
              <a:t> </a:t>
            </a:r>
            <a:r>
              <a:rPr lang="en-US" altLang="zh-CN" sz="3200" dirty="0">
                <a:solidFill>
                  <a:prstClr val="black"/>
                </a:solidFill>
              </a:rPr>
              <a:t>to me.</a:t>
            </a:r>
          </a:p>
        </p:txBody>
      </p:sp>
      <p:sp>
        <p:nvSpPr>
          <p:cNvPr id="9" name="AutoShape 19"/>
          <p:cNvSpPr>
            <a:spLocks noChangeArrowheads="1"/>
          </p:cNvSpPr>
          <p:nvPr/>
        </p:nvSpPr>
        <p:spPr bwMode="auto">
          <a:xfrm rot="16478370" flipV="1">
            <a:off x="5051063" y="798681"/>
            <a:ext cx="660941" cy="1426264"/>
          </a:xfrm>
          <a:prstGeom prst="curvedLeftArrow">
            <a:avLst>
              <a:gd name="adj1" fmla="val 54448"/>
              <a:gd name="adj2" fmla="val 108897"/>
              <a:gd name="adj3" fmla="val 33333"/>
            </a:avLst>
          </a:prstGeom>
          <a:solidFill>
            <a:schemeClr val="accent1"/>
          </a:solidFill>
          <a:ln w="9525" cmpd="sng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" name="AutoShape 19"/>
          <p:cNvSpPr>
            <a:spLocks noChangeArrowheads="1"/>
          </p:cNvSpPr>
          <p:nvPr/>
        </p:nvSpPr>
        <p:spPr bwMode="auto">
          <a:xfrm rot="16478370" flipV="1">
            <a:off x="2242751" y="2598882"/>
            <a:ext cx="660941" cy="1426264"/>
          </a:xfrm>
          <a:prstGeom prst="curvedLeftArrow">
            <a:avLst>
              <a:gd name="adj1" fmla="val 54448"/>
              <a:gd name="adj2" fmla="val 108897"/>
              <a:gd name="adj3" fmla="val 33333"/>
            </a:avLst>
          </a:prstGeom>
          <a:solidFill>
            <a:schemeClr val="accent1"/>
          </a:solidFill>
          <a:ln w="9525" cmpd="sng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395536" y="1251337"/>
            <a:ext cx="7596336" cy="170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altLang="zh-CN" sz="3500" dirty="0">
                <a:solidFill>
                  <a:prstClr val="black"/>
                </a:solidFill>
              </a:rPr>
              <a:t>1. I don’t know the name of the teacher</a:t>
            </a:r>
            <a:r>
              <a:rPr lang="zh-CN" altLang="en-US" sz="3500" dirty="0">
                <a:solidFill>
                  <a:prstClr val="black"/>
                </a:solidFill>
              </a:rPr>
              <a:t> </a:t>
            </a:r>
            <a:r>
              <a:rPr lang="en-US" altLang="zh-CN" sz="3500" b="1" dirty="0" smtClean="0">
                <a:solidFill>
                  <a:srgbClr val="FF0000"/>
                </a:solidFill>
              </a:rPr>
              <a:t>(who</a:t>
            </a:r>
            <a:r>
              <a:rPr lang="en-US" altLang="zh-CN" sz="3500" b="1" dirty="0">
                <a:solidFill>
                  <a:srgbClr val="FF0000"/>
                </a:solidFill>
              </a:rPr>
              <a:t>/ </a:t>
            </a:r>
            <a:r>
              <a:rPr lang="en-US" altLang="zh-CN" sz="3500" b="1" dirty="0" smtClean="0">
                <a:solidFill>
                  <a:srgbClr val="FF0000"/>
                </a:solidFill>
              </a:rPr>
              <a:t>whom) </a:t>
            </a:r>
            <a:r>
              <a:rPr lang="en-US" altLang="zh-CN" sz="3500" dirty="0">
                <a:solidFill>
                  <a:prstClr val="black"/>
                </a:solidFill>
              </a:rPr>
              <a:t>I saw in the computer room the other day.</a:t>
            </a:r>
          </a:p>
        </p:txBody>
      </p:sp>
      <p:sp>
        <p:nvSpPr>
          <p:cNvPr id="6" name="矩形 5"/>
          <p:cNvSpPr/>
          <p:nvPr/>
        </p:nvSpPr>
        <p:spPr>
          <a:xfrm>
            <a:off x="323528" y="3915633"/>
            <a:ext cx="8424936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altLang="zh-CN" sz="3500" dirty="0">
                <a:solidFill>
                  <a:prstClr val="black"/>
                </a:solidFill>
              </a:rPr>
              <a:t>2</a:t>
            </a:r>
            <a:r>
              <a:rPr lang="en-US" altLang="zh-CN" sz="3500" dirty="0" smtClean="0">
                <a:solidFill>
                  <a:prstClr val="black"/>
                </a:solidFill>
              </a:rPr>
              <a:t>. </a:t>
            </a:r>
            <a:r>
              <a:rPr lang="en-US" altLang="zh-CN" sz="3500" dirty="0">
                <a:solidFill>
                  <a:prstClr val="black"/>
                </a:solidFill>
              </a:rPr>
              <a:t>He likes the birthday presents </a:t>
            </a:r>
            <a:r>
              <a:rPr lang="en-US" altLang="zh-CN" sz="3500" b="1" dirty="0">
                <a:solidFill>
                  <a:srgbClr val="FF0000"/>
                </a:solidFill>
              </a:rPr>
              <a:t>(that/ which)</a:t>
            </a:r>
            <a:r>
              <a:rPr lang="zh-CN" altLang="en-US" sz="3500" b="1" dirty="0">
                <a:solidFill>
                  <a:srgbClr val="FF0000"/>
                </a:solidFill>
              </a:rPr>
              <a:t> </a:t>
            </a:r>
            <a:r>
              <a:rPr lang="en-US" altLang="zh-CN" sz="3500" dirty="0">
                <a:solidFill>
                  <a:prstClr val="black"/>
                </a:solidFill>
              </a:rPr>
              <a:t>his friends gave him.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19"/>
          <p:cNvSpPr>
            <a:spLocks noChangeArrowheads="1"/>
          </p:cNvSpPr>
          <p:nvPr/>
        </p:nvSpPr>
        <p:spPr bwMode="auto">
          <a:xfrm rot="16200000" flipV="1">
            <a:off x="3377432" y="605634"/>
            <a:ext cx="660941" cy="1440162"/>
          </a:xfrm>
          <a:prstGeom prst="curvedLeftArrow">
            <a:avLst>
              <a:gd name="adj1" fmla="val 54448"/>
              <a:gd name="adj2" fmla="val 108897"/>
              <a:gd name="adj3" fmla="val 33333"/>
            </a:avLst>
          </a:prstGeom>
          <a:solidFill>
            <a:schemeClr val="accent1"/>
          </a:solidFill>
          <a:ln w="9525" cmpd="sng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" name="AutoShape 19"/>
          <p:cNvSpPr>
            <a:spLocks noChangeArrowheads="1"/>
          </p:cNvSpPr>
          <p:nvPr/>
        </p:nvSpPr>
        <p:spPr bwMode="auto">
          <a:xfrm rot="16200000" flipV="1">
            <a:off x="1865266" y="2333826"/>
            <a:ext cx="660941" cy="1584176"/>
          </a:xfrm>
          <a:prstGeom prst="curvedLeftArrow">
            <a:avLst>
              <a:gd name="adj1" fmla="val 54448"/>
              <a:gd name="adj2" fmla="val 108897"/>
              <a:gd name="adj3" fmla="val 33333"/>
            </a:avLst>
          </a:prstGeom>
          <a:solidFill>
            <a:schemeClr val="accent1"/>
          </a:solidFill>
          <a:ln w="9525" cmpd="sng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395536" y="1571308"/>
            <a:ext cx="777686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altLang="zh-CN" sz="3200" dirty="0" smtClean="0">
                <a:solidFill>
                  <a:prstClr val="black"/>
                </a:solidFill>
              </a:rPr>
              <a:t>1.I </a:t>
            </a:r>
            <a:r>
              <a:rPr lang="en-US" altLang="zh-CN" sz="3200" dirty="0">
                <a:solidFill>
                  <a:prstClr val="black"/>
                </a:solidFill>
              </a:rPr>
              <a:t>sat next to a girl </a:t>
            </a:r>
            <a:r>
              <a:rPr lang="en-US" altLang="zh-CN" sz="3200" b="1" dirty="0">
                <a:solidFill>
                  <a:srgbClr val="FF0000"/>
                </a:solidFill>
              </a:rPr>
              <a:t>whose</a:t>
            </a:r>
            <a:r>
              <a:rPr lang="en-US" altLang="zh-CN" sz="3200" dirty="0">
                <a:solidFill>
                  <a:prstClr val="black"/>
                </a:solidFill>
              </a:rPr>
              <a:t> </a:t>
            </a:r>
            <a:r>
              <a:rPr lang="en-US" altLang="zh-CN" sz="3200" dirty="0">
                <a:solidFill>
                  <a:srgbClr val="002060"/>
                </a:solidFill>
              </a:rPr>
              <a:t>name</a:t>
            </a:r>
            <a:r>
              <a:rPr lang="en-US" altLang="zh-CN" sz="3200" dirty="0">
                <a:solidFill>
                  <a:prstClr val="black"/>
                </a:solidFill>
              </a:rPr>
              <a:t> was Diana.</a:t>
            </a:r>
          </a:p>
        </p:txBody>
      </p:sp>
      <p:sp>
        <p:nvSpPr>
          <p:cNvPr id="10" name="矩形 9"/>
          <p:cNvSpPr/>
          <p:nvPr/>
        </p:nvSpPr>
        <p:spPr>
          <a:xfrm>
            <a:off x="323528" y="3371508"/>
            <a:ext cx="835292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altLang="zh-CN" sz="3200" dirty="0" smtClean="0">
                <a:solidFill>
                  <a:prstClr val="black"/>
                </a:solidFill>
              </a:rPr>
              <a:t>2.The </a:t>
            </a:r>
            <a:r>
              <a:rPr lang="en-US" altLang="zh-CN" sz="3200" dirty="0">
                <a:solidFill>
                  <a:prstClr val="black"/>
                </a:solidFill>
              </a:rPr>
              <a:t>club </a:t>
            </a:r>
            <a:r>
              <a:rPr lang="en-US" altLang="zh-CN" sz="3200" b="1" dirty="0">
                <a:solidFill>
                  <a:srgbClr val="FF0000"/>
                </a:solidFill>
              </a:rPr>
              <a:t>whose</a:t>
            </a:r>
            <a:r>
              <a:rPr lang="en-US" altLang="zh-CN" sz="3200" dirty="0">
                <a:solidFill>
                  <a:prstClr val="black"/>
                </a:solidFill>
              </a:rPr>
              <a:t> members of music friends</a:t>
            </a:r>
            <a:r>
              <a:rPr lang="zh-CN" altLang="en-US" sz="3200" dirty="0">
                <a:solidFill>
                  <a:prstClr val="black"/>
                </a:solidFill>
              </a:rPr>
              <a:t> </a:t>
            </a:r>
            <a:r>
              <a:rPr lang="en-US" altLang="zh-CN" sz="3200" dirty="0">
                <a:solidFill>
                  <a:prstClr val="black"/>
                </a:solidFill>
              </a:rPr>
              <a:t>meet in the school garden every Saturday afternoon.</a:t>
            </a:r>
          </a:p>
        </p:txBody>
      </p:sp>
      <p:sp>
        <p:nvSpPr>
          <p:cNvPr id="11" name="等腰三角形 10"/>
          <p:cNvSpPr/>
          <p:nvPr/>
        </p:nvSpPr>
        <p:spPr>
          <a:xfrm>
            <a:off x="5148064" y="2075364"/>
            <a:ext cx="432048" cy="216024"/>
          </a:xfrm>
          <a:prstGeom prst="triangl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2" name="等腰三角形 11"/>
          <p:cNvSpPr/>
          <p:nvPr/>
        </p:nvSpPr>
        <p:spPr>
          <a:xfrm>
            <a:off x="3995936" y="3803556"/>
            <a:ext cx="432048" cy="216024"/>
          </a:xfrm>
          <a:prstGeom prst="triangl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1" grpId="0" animBg="1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274638"/>
            <a:ext cx="8820472" cy="1143000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Step 3   </a:t>
            </a:r>
            <a:r>
              <a:rPr lang="zh-CN" altLang="en-US" dirty="0" smtClean="0"/>
              <a:t>只能用</a:t>
            </a:r>
            <a:r>
              <a:rPr lang="en-US" altLang="zh-CN" dirty="0" smtClean="0"/>
              <a:t>that</a:t>
            </a:r>
            <a:r>
              <a:rPr lang="zh-CN" altLang="en-US" dirty="0" smtClean="0"/>
              <a:t>不能用</a:t>
            </a:r>
            <a:r>
              <a:rPr lang="en-US" altLang="zh-CN" dirty="0" smtClean="0"/>
              <a:t>which</a:t>
            </a:r>
            <a:r>
              <a:rPr lang="zh-CN" altLang="en-US" dirty="0" smtClean="0"/>
              <a:t>的情况</a:t>
            </a:r>
            <a:r>
              <a:rPr lang="en-US" altLang="zh-CN" dirty="0" smtClean="0"/>
              <a:t> 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323528" y="2564904"/>
            <a:ext cx="799288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altLang="zh-CN" sz="3200" dirty="0">
                <a:solidFill>
                  <a:prstClr val="black"/>
                </a:solidFill>
              </a:rPr>
              <a:t>e.g. This is the best film </a:t>
            </a:r>
            <a:r>
              <a:rPr lang="en-US" altLang="zh-CN" sz="3200" b="1" dirty="0">
                <a:solidFill>
                  <a:srgbClr val="FF0000"/>
                </a:solidFill>
              </a:rPr>
              <a:t>that </a:t>
            </a:r>
            <a:r>
              <a:rPr lang="en-US" altLang="zh-CN" sz="3200" dirty="0">
                <a:solidFill>
                  <a:prstClr val="black"/>
                </a:solidFill>
              </a:rPr>
              <a:t>has been shown this year</a:t>
            </a:r>
            <a:r>
              <a:rPr lang="en-US" altLang="zh-CN" sz="3200" dirty="0" smtClean="0">
                <a:solidFill>
                  <a:prstClr val="black"/>
                </a:solidFill>
              </a:rPr>
              <a:t>.</a:t>
            </a:r>
            <a:r>
              <a:rPr lang="en-US" altLang="zh-CN" sz="3200" b="1" dirty="0" smtClean="0">
                <a:solidFill>
                  <a:srgbClr val="FF0000"/>
                </a:solidFill>
              </a:rPr>
              <a:t> </a:t>
            </a:r>
            <a:endParaRPr lang="en-US" altLang="zh-CN" sz="3200" dirty="0">
              <a:solidFill>
                <a:prstClr val="black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323528" y="3933056"/>
            <a:ext cx="882047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altLang="zh-CN" sz="3200" dirty="0" smtClean="0">
                <a:solidFill>
                  <a:prstClr val="black"/>
                </a:solidFill>
              </a:rPr>
              <a:t>This </a:t>
            </a:r>
            <a:r>
              <a:rPr lang="en-US" altLang="zh-CN" sz="3200" dirty="0">
                <a:solidFill>
                  <a:prstClr val="black"/>
                </a:solidFill>
              </a:rPr>
              <a:t>is the first book </a:t>
            </a:r>
            <a:r>
              <a:rPr lang="en-US" altLang="zh-CN" sz="3200" dirty="0" smtClean="0">
                <a:solidFill>
                  <a:prstClr val="black"/>
                </a:solidFill>
              </a:rPr>
              <a:t>_____I </a:t>
            </a:r>
            <a:r>
              <a:rPr lang="en-US" altLang="zh-CN" sz="3200" dirty="0">
                <a:solidFill>
                  <a:prstClr val="black"/>
                </a:solidFill>
              </a:rPr>
              <a:t>borrow from the library.</a:t>
            </a:r>
          </a:p>
        </p:txBody>
      </p:sp>
      <p:sp>
        <p:nvSpPr>
          <p:cNvPr id="7" name="矩形 6"/>
          <p:cNvSpPr/>
          <p:nvPr/>
        </p:nvSpPr>
        <p:spPr>
          <a:xfrm>
            <a:off x="251520" y="1484784"/>
            <a:ext cx="820891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dirty="0">
                <a:solidFill>
                  <a:prstClr val="black"/>
                </a:solidFill>
              </a:rPr>
              <a:t>1.</a:t>
            </a:r>
            <a:r>
              <a:rPr lang="zh-CN" altLang="en-US" sz="3200" dirty="0">
                <a:solidFill>
                  <a:prstClr val="black"/>
                </a:solidFill>
              </a:rPr>
              <a:t>当先行词被</a:t>
            </a:r>
            <a:r>
              <a:rPr lang="zh-CN" altLang="en-US" sz="3200" b="1" dirty="0">
                <a:solidFill>
                  <a:srgbClr val="FF0000"/>
                </a:solidFill>
              </a:rPr>
              <a:t>序数词</a:t>
            </a:r>
            <a:r>
              <a:rPr lang="zh-CN" altLang="en-US" sz="3200" dirty="0">
                <a:solidFill>
                  <a:prstClr val="black"/>
                </a:solidFill>
              </a:rPr>
              <a:t>或</a:t>
            </a:r>
            <a:r>
              <a:rPr lang="zh-CN" altLang="en-US" sz="3200" dirty="0"/>
              <a:t>形容词的</a:t>
            </a:r>
            <a:r>
              <a:rPr lang="zh-CN" altLang="en-US" sz="3200" b="1" dirty="0">
                <a:solidFill>
                  <a:srgbClr val="FF0000"/>
                </a:solidFill>
              </a:rPr>
              <a:t>最高级</a:t>
            </a:r>
            <a:r>
              <a:rPr lang="zh-CN" altLang="en-US" sz="3200" dirty="0">
                <a:solidFill>
                  <a:prstClr val="black"/>
                </a:solidFill>
              </a:rPr>
              <a:t>修饰</a:t>
            </a:r>
            <a:r>
              <a:rPr lang="zh-CN" altLang="en-US" sz="3200" dirty="0" smtClean="0">
                <a:solidFill>
                  <a:prstClr val="black"/>
                </a:solidFill>
              </a:rPr>
              <a:t>时</a:t>
            </a:r>
            <a:r>
              <a:rPr lang="zh-CN" altLang="en-US" sz="3200" dirty="0">
                <a:solidFill>
                  <a:prstClr val="black"/>
                </a:solidFill>
              </a:rPr>
              <a:t>。</a:t>
            </a:r>
            <a:endParaRPr lang="zh-CN" altLang="en-US" dirty="0"/>
          </a:p>
        </p:txBody>
      </p:sp>
      <p:sp>
        <p:nvSpPr>
          <p:cNvPr id="9" name="矩形 8"/>
          <p:cNvSpPr/>
          <p:nvPr/>
        </p:nvSpPr>
        <p:spPr>
          <a:xfrm>
            <a:off x="3563888" y="3861048"/>
            <a:ext cx="133023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b="1" dirty="0">
                <a:solidFill>
                  <a:srgbClr val="FF0000"/>
                </a:solidFill>
              </a:rPr>
              <a:t> (that) </a:t>
            </a:r>
            <a:endParaRPr lang="zh-CN" altLang="en-US" dirty="0"/>
          </a:p>
        </p:txBody>
      </p:sp>
      <p:sp>
        <p:nvSpPr>
          <p:cNvPr id="8" name="等腰三角形 7"/>
          <p:cNvSpPr/>
          <p:nvPr/>
        </p:nvSpPr>
        <p:spPr>
          <a:xfrm>
            <a:off x="2987824" y="3068960"/>
            <a:ext cx="432048" cy="216024"/>
          </a:xfrm>
          <a:prstGeom prst="triangl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0" name="等腰三角形 9"/>
          <p:cNvSpPr/>
          <p:nvPr/>
        </p:nvSpPr>
        <p:spPr>
          <a:xfrm>
            <a:off x="2195736" y="4437112"/>
            <a:ext cx="432048" cy="216024"/>
          </a:xfrm>
          <a:prstGeom prst="triangl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899592" y="908720"/>
            <a:ext cx="69287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altLang="zh-CN" sz="3200" dirty="0">
                <a:solidFill>
                  <a:prstClr val="black"/>
                </a:solidFill>
              </a:rPr>
              <a:t>2.</a:t>
            </a:r>
            <a:r>
              <a:rPr lang="zh-CN" altLang="en-US" sz="3200" dirty="0">
                <a:solidFill>
                  <a:prstClr val="black"/>
                </a:solidFill>
              </a:rPr>
              <a:t>当先行词</a:t>
            </a:r>
            <a:r>
              <a:rPr lang="zh-CN" altLang="en-US" sz="3200" dirty="0" smtClean="0">
                <a:solidFill>
                  <a:prstClr val="black"/>
                </a:solidFill>
              </a:rPr>
              <a:t>为</a:t>
            </a:r>
            <a:r>
              <a:rPr lang="zh-CN" altLang="en-US" sz="3200" b="1" dirty="0" smtClean="0">
                <a:solidFill>
                  <a:srgbClr val="FF0000"/>
                </a:solidFill>
              </a:rPr>
              <a:t>人</a:t>
            </a:r>
            <a:r>
              <a:rPr lang="zh-CN" altLang="en-US" sz="3200" b="1" dirty="0">
                <a:solidFill>
                  <a:srgbClr val="FF0000"/>
                </a:solidFill>
              </a:rPr>
              <a:t>和物</a:t>
            </a:r>
            <a:r>
              <a:rPr lang="zh-CN" altLang="en-US" sz="3200" dirty="0">
                <a:solidFill>
                  <a:prstClr val="black"/>
                </a:solidFill>
              </a:rPr>
              <a:t>的名词时。</a:t>
            </a:r>
          </a:p>
        </p:txBody>
      </p:sp>
      <p:sp>
        <p:nvSpPr>
          <p:cNvPr id="5" name="矩形 4"/>
          <p:cNvSpPr/>
          <p:nvPr/>
        </p:nvSpPr>
        <p:spPr>
          <a:xfrm>
            <a:off x="827584" y="2564904"/>
            <a:ext cx="741682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altLang="zh-CN" sz="3200" dirty="0" smtClean="0">
                <a:solidFill>
                  <a:prstClr val="black"/>
                </a:solidFill>
              </a:rPr>
              <a:t>e.g. He </a:t>
            </a:r>
            <a:r>
              <a:rPr lang="en-US" altLang="zh-CN" sz="3200" dirty="0">
                <a:solidFill>
                  <a:prstClr val="black"/>
                </a:solidFill>
              </a:rPr>
              <a:t>talked about the teachers and the school </a:t>
            </a:r>
            <a:r>
              <a:rPr lang="en-US" altLang="zh-CN" sz="3200" b="1" dirty="0">
                <a:solidFill>
                  <a:srgbClr val="FF0000"/>
                </a:solidFill>
              </a:rPr>
              <a:t>(that) </a:t>
            </a:r>
            <a:r>
              <a:rPr lang="en-US" altLang="zh-CN" sz="3200" dirty="0">
                <a:solidFill>
                  <a:prstClr val="black"/>
                </a:solidFill>
              </a:rPr>
              <a:t>he had visited.</a:t>
            </a:r>
          </a:p>
        </p:txBody>
      </p:sp>
      <p:sp>
        <p:nvSpPr>
          <p:cNvPr id="6" name="等腰三角形 5"/>
          <p:cNvSpPr/>
          <p:nvPr/>
        </p:nvSpPr>
        <p:spPr>
          <a:xfrm>
            <a:off x="5652120" y="2996952"/>
            <a:ext cx="432048" cy="216024"/>
          </a:xfrm>
          <a:prstGeom prst="triangl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7" name="等腰三角形 6"/>
          <p:cNvSpPr/>
          <p:nvPr/>
        </p:nvSpPr>
        <p:spPr>
          <a:xfrm>
            <a:off x="1475656" y="3501008"/>
            <a:ext cx="432048" cy="216024"/>
          </a:xfrm>
          <a:prstGeom prst="triangl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CCE8C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</TotalTime>
  <Words>616</Words>
  <Application>Microsoft Office PowerPoint</Application>
  <PresentationFormat>全屏显示(4:3)</PresentationFormat>
  <Paragraphs>63</Paragraphs>
  <Slides>13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4" baseType="lpstr">
      <vt:lpstr>Office 主题</vt:lpstr>
      <vt:lpstr>Attributive Clauses</vt:lpstr>
      <vt:lpstr>Step 1     Introduction</vt:lpstr>
      <vt:lpstr>Step 2    Relative pronouns (关系代词) </vt:lpstr>
      <vt:lpstr>幻灯片 4</vt:lpstr>
      <vt:lpstr>幻灯片 5</vt:lpstr>
      <vt:lpstr>幻灯片 6</vt:lpstr>
      <vt:lpstr>幻灯片 7</vt:lpstr>
      <vt:lpstr>Step 3   只能用that不能用which的情况 </vt:lpstr>
      <vt:lpstr>幻灯片 9</vt:lpstr>
      <vt:lpstr>幻灯片 10</vt:lpstr>
      <vt:lpstr>幻灯片 11</vt:lpstr>
      <vt:lpstr>Step 4   Practice</vt:lpstr>
      <vt:lpstr>幻灯片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Attributive Clauses</dc:title>
  <dc:creator>Administrator</dc:creator>
  <cp:lastModifiedBy>Administrator</cp:lastModifiedBy>
  <cp:revision>5</cp:revision>
  <dcterms:created xsi:type="dcterms:W3CDTF">2019-09-07T09:43:19Z</dcterms:created>
  <dcterms:modified xsi:type="dcterms:W3CDTF">2019-09-12T14:19:22Z</dcterms:modified>
</cp:coreProperties>
</file>