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2"/>
  </p:sldMasterIdLst>
  <p:notesMasterIdLst>
    <p:notesMasterId r:id="rId40"/>
  </p:notesMasterIdLst>
  <p:sldIdLst>
    <p:sldId id="443" r:id="rId3"/>
    <p:sldId id="990" r:id="rId4"/>
    <p:sldId id="1056" r:id="rId5"/>
    <p:sldId id="1057" r:id="rId6"/>
    <p:sldId id="1058" r:id="rId7"/>
    <p:sldId id="1059" r:id="rId8"/>
    <p:sldId id="1061" r:id="rId9"/>
    <p:sldId id="1060" r:id="rId10"/>
    <p:sldId id="1062" r:id="rId11"/>
    <p:sldId id="1055" r:id="rId12"/>
    <p:sldId id="1070" r:id="rId13"/>
    <p:sldId id="1071" r:id="rId14"/>
    <p:sldId id="1072" r:id="rId15"/>
    <p:sldId id="1073" r:id="rId16"/>
    <p:sldId id="1074" r:id="rId17"/>
    <p:sldId id="1075" r:id="rId18"/>
    <p:sldId id="1076" r:id="rId19"/>
    <p:sldId id="1077" r:id="rId20"/>
    <p:sldId id="1078" r:id="rId21"/>
    <p:sldId id="1080" r:id="rId22"/>
    <p:sldId id="1066" r:id="rId23"/>
    <p:sldId id="857" r:id="rId24"/>
    <p:sldId id="1051" r:id="rId25"/>
    <p:sldId id="961" r:id="rId26"/>
    <p:sldId id="1052" r:id="rId27"/>
    <p:sldId id="1043" r:id="rId28"/>
    <p:sldId id="1045" r:id="rId29"/>
    <p:sldId id="1044" r:id="rId30"/>
    <p:sldId id="1046" r:id="rId31"/>
    <p:sldId id="1047" r:id="rId32"/>
    <p:sldId id="1049" r:id="rId33"/>
    <p:sldId id="1048" r:id="rId34"/>
    <p:sldId id="889" r:id="rId35"/>
    <p:sldId id="1053" r:id="rId36"/>
    <p:sldId id="1054" r:id="rId37"/>
    <p:sldId id="638" r:id="rId38"/>
    <p:sldId id="1010" r:id="rId3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2">
          <p15:clr>
            <a:srgbClr val="A4A3A4"/>
          </p15:clr>
        </p15:guide>
        <p15:guide id="2" pos="298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  <a:srgbClr val="255DA5"/>
    <a:srgbClr val="0081DE"/>
    <a:srgbClr val="539AE2"/>
    <a:srgbClr val="CCCCCC"/>
    <a:srgbClr val="BCC1CC"/>
    <a:srgbClr val="A2AFCD"/>
    <a:srgbClr val="78AAD6"/>
    <a:srgbClr val="86C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84858" autoAdjust="0"/>
  </p:normalViewPr>
  <p:slideViewPr>
    <p:cSldViewPr>
      <p:cViewPr varScale="1">
        <p:scale>
          <a:sx n="84" d="100"/>
          <a:sy n="84" d="100"/>
        </p:scale>
        <p:origin x="1248" y="90"/>
      </p:cViewPr>
      <p:guideLst>
        <p:guide orient="horz" pos="1672"/>
        <p:guide pos="29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2018/9/7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005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183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2541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4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814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18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251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67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816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9609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860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653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339502"/>
            <a:ext cx="7962382" cy="4480166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203898" y="231138"/>
            <a:ext cx="3216269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>
            <a:lvl1pPr algn="l">
              <a:defRPr lang="zh-CN" altLang="en-US" sz="2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+mn-cs"/>
              </a:defRPr>
            </a:lvl1pPr>
          </a:lstStyle>
          <a:p>
            <a:pPr lvl="0" algn="l"/>
            <a:r>
              <a:rPr lang="zh-CN" altLang="en-US" dirty="0"/>
              <a:t>单击此处编辑母版标题样式</a:t>
            </a:r>
          </a:p>
        </p:txBody>
      </p:sp>
      <p:grpSp>
        <p:nvGrpSpPr>
          <p:cNvPr id="2" name="组 1"/>
          <p:cNvGrpSpPr/>
          <p:nvPr userDrawn="1"/>
        </p:nvGrpSpPr>
        <p:grpSpPr>
          <a:xfrm>
            <a:off x="-252536" y="281784"/>
            <a:ext cx="1440160" cy="306398"/>
            <a:chOff x="-252536" y="281784"/>
            <a:chExt cx="1440160" cy="306398"/>
          </a:xfrm>
        </p:grpSpPr>
        <p:sp>
          <p:nvSpPr>
            <p:cNvPr id="5" name="平行四边形 4"/>
            <p:cNvSpPr/>
            <p:nvPr userDrawn="1"/>
          </p:nvSpPr>
          <p:spPr>
            <a:xfrm>
              <a:off x="-252536" y="281784"/>
              <a:ext cx="1407779" cy="306397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6" name="直线连接符 5"/>
            <p:cNvCxnSpPr/>
            <p:nvPr userDrawn="1"/>
          </p:nvCxnSpPr>
          <p:spPr>
            <a:xfrm flipV="1">
              <a:off x="1111448" y="281784"/>
              <a:ext cx="76176" cy="306398"/>
            </a:xfrm>
            <a:prstGeom prst="line">
              <a:avLst/>
            </a:prstGeom>
            <a:ln w="6350" cap="flat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D7D9-1CC4-40ED-A4D5-BE07CD421C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80A8-6FE7-4310-BDFA-3CC676A8F7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4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D7D9-1CC4-40ED-A4D5-BE07CD421C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80A8-6FE7-4310-BDFA-3CC676A8F7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8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D7D9-1CC4-40ED-A4D5-BE07CD421C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80A8-6FE7-4310-BDFA-3CC676A8F7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83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D7D9-1CC4-40ED-A4D5-BE07CD421C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80A8-6FE7-4310-BDFA-3CC676A8F7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80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D7D9-1CC4-40ED-A4D5-BE07CD421C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80A8-6FE7-4310-BDFA-3CC676A8F7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30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D7D9-1CC4-40ED-A4D5-BE07CD421C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80A8-6FE7-4310-BDFA-3CC676A8F7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97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D7D9-1CC4-40ED-A4D5-BE07CD421C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80A8-6FE7-4310-BDFA-3CC676A8F7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18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D7D9-1CC4-40ED-A4D5-BE07CD421C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80A8-6FE7-4310-BDFA-3CC676A8F7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53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339502"/>
            <a:ext cx="7962382" cy="4480166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339502"/>
            <a:ext cx="7962382" cy="4480166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203898" y="231138"/>
            <a:ext cx="3216269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>
            <a:lvl1pPr algn="l">
              <a:defRPr lang="zh-CN" altLang="en-US" sz="2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+mn-cs"/>
              </a:defRPr>
            </a:lvl1pPr>
          </a:lstStyle>
          <a:p>
            <a:pPr lvl="0" algn="l"/>
            <a:r>
              <a:rPr lang="zh-CN" altLang="en-US" dirty="0"/>
              <a:t>单击此处编辑母版标题样式</a:t>
            </a:r>
          </a:p>
        </p:txBody>
      </p:sp>
      <p:grpSp>
        <p:nvGrpSpPr>
          <p:cNvPr id="11" name="组 10"/>
          <p:cNvGrpSpPr/>
          <p:nvPr userDrawn="1"/>
        </p:nvGrpSpPr>
        <p:grpSpPr>
          <a:xfrm>
            <a:off x="-252536" y="281784"/>
            <a:ext cx="1440160" cy="306398"/>
            <a:chOff x="-252536" y="281784"/>
            <a:chExt cx="1440160" cy="306398"/>
          </a:xfrm>
        </p:grpSpPr>
        <p:sp>
          <p:nvSpPr>
            <p:cNvPr id="12" name="平行四边形 11"/>
            <p:cNvSpPr/>
            <p:nvPr userDrawn="1"/>
          </p:nvSpPr>
          <p:spPr>
            <a:xfrm>
              <a:off x="-252536" y="281784"/>
              <a:ext cx="1407779" cy="306397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" name="直线连接符 12"/>
            <p:cNvCxnSpPr/>
            <p:nvPr userDrawn="1"/>
          </p:nvCxnSpPr>
          <p:spPr>
            <a:xfrm flipV="1">
              <a:off x="1111448" y="281784"/>
              <a:ext cx="76176" cy="306398"/>
            </a:xfrm>
            <a:prstGeom prst="line">
              <a:avLst/>
            </a:prstGeom>
            <a:ln w="6350" cap="flat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D9905B6D-4865-4C6E-9E7D-341C44F87A81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EE6019E-68DE-474E-9483-6E1BEAB2A4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30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D7D9-1CC4-40ED-A4D5-BE07CD421C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80A8-6FE7-4310-BDFA-3CC676A8F7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7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D7D9-1CC4-40ED-A4D5-BE07CD421C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80A8-6FE7-4310-BDFA-3CC676A8F7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8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D7D9-1CC4-40ED-A4D5-BE07CD421C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80A8-6FE7-4310-BDFA-3CC676A8F71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6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E90D7D9-1CC4-40ED-A4D5-BE07CD421C5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2018/9/7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1280A8-6FE7-4310-BDFA-3CC676A8F71E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9690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剪去对角的矩形 25"/>
          <p:cNvSpPr/>
          <p:nvPr/>
        </p:nvSpPr>
        <p:spPr>
          <a:xfrm rot="2700000" flipH="1">
            <a:off x="931262" y="3230305"/>
            <a:ext cx="1240420" cy="1275476"/>
          </a:xfrm>
          <a:prstGeom prst="snip2DiagRect">
            <a:avLst/>
          </a:prstGeom>
          <a:blipFill dpi="0" rotWithShape="0">
            <a:blip r:embed="rId3" cstate="screen"/>
            <a:srcRect/>
            <a:stretch>
              <a:fillRect/>
            </a:stretch>
          </a:blip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剪去对角的矩形 24"/>
          <p:cNvSpPr/>
          <p:nvPr/>
        </p:nvSpPr>
        <p:spPr>
          <a:xfrm rot="2700000" flipH="1">
            <a:off x="939243" y="1479228"/>
            <a:ext cx="1369379" cy="1408078"/>
          </a:xfrm>
          <a:prstGeom prst="snip2DiagRect">
            <a:avLst/>
          </a:prstGeom>
          <a:blipFill dpi="0" rotWithShape="0">
            <a:blip r:embed="rId4" cstate="screen"/>
            <a:srcRect/>
            <a:stretch>
              <a:fillRect/>
            </a:stretch>
          </a:blip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剪去对角的矩形 18"/>
          <p:cNvSpPr/>
          <p:nvPr/>
        </p:nvSpPr>
        <p:spPr>
          <a:xfrm rot="8100000" flipH="1">
            <a:off x="-5427671" y="-668530"/>
            <a:ext cx="7350120" cy="7350120"/>
          </a:xfrm>
          <a:prstGeom prst="snip2DiagRect">
            <a:avLst>
              <a:gd name="adj1" fmla="val 0"/>
              <a:gd name="adj2" fmla="val 0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61" y="436916"/>
            <a:ext cx="4881362" cy="2746580"/>
          </a:xfrm>
          <a:prstGeom prst="snip2Diag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680486" y="699542"/>
            <a:ext cx="513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微软雅黑" panose="020B0503020204020204" pitchFamily="34" charset="-122"/>
              </a:rPr>
              <a:t>新</a:t>
            </a:r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微软雅黑" panose="020B0503020204020204" pitchFamily="34" charset="-122"/>
              </a:rPr>
              <a:t>评价  新课程  新理念</a:t>
            </a:r>
            <a:r>
              <a:rPr lang="zh-CN" altLang="zh-CN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微软雅黑" panose="020B0503020204020204" pitchFamily="34" charset="-122"/>
              </a:rPr>
              <a:t>下</a:t>
            </a:r>
            <a:r>
              <a:rPr lang="en-US" altLang="zh-CN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微软雅黑" panose="020B0503020204020204" pitchFamily="34" charset="-122"/>
              </a:rPr>
              <a:t>  </a:t>
            </a:r>
            <a:endParaRPr lang="zh-CN" altLang="zh-CN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sp>
        <p:nvSpPr>
          <p:cNvPr id="17" name="剪去对角的矩形 16"/>
          <p:cNvSpPr/>
          <p:nvPr/>
        </p:nvSpPr>
        <p:spPr>
          <a:xfrm rot="2700000" flipH="1">
            <a:off x="40629" y="2526997"/>
            <a:ext cx="1085953" cy="1085953"/>
          </a:xfrm>
          <a:prstGeom prst="snip2Diag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剪去对角的矩形 19"/>
          <p:cNvSpPr/>
          <p:nvPr/>
        </p:nvSpPr>
        <p:spPr>
          <a:xfrm rot="2700000" flipH="1">
            <a:off x="2292586" y="2410253"/>
            <a:ext cx="1192555" cy="1192555"/>
          </a:xfrm>
          <a:prstGeom prst="snip2Diag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剪去对角的矩形 20"/>
          <p:cNvSpPr/>
          <p:nvPr/>
        </p:nvSpPr>
        <p:spPr>
          <a:xfrm rot="2700000" flipH="1">
            <a:off x="2997913" y="3768575"/>
            <a:ext cx="533120" cy="548188"/>
          </a:xfrm>
          <a:prstGeom prst="snip2DiagRect">
            <a:avLst/>
          </a:prstGeom>
          <a:solidFill>
            <a:schemeClr val="accent3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剪去对角的矩形 26"/>
          <p:cNvSpPr/>
          <p:nvPr/>
        </p:nvSpPr>
        <p:spPr>
          <a:xfrm rot="2700000" flipH="1">
            <a:off x="530783" y="1123059"/>
            <a:ext cx="398524" cy="409788"/>
          </a:xfrm>
          <a:prstGeom prst="snip2Diag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剪去对角的矩形 28"/>
          <p:cNvSpPr/>
          <p:nvPr/>
        </p:nvSpPr>
        <p:spPr>
          <a:xfrm rot="2700000" flipH="1">
            <a:off x="2199900" y="1126727"/>
            <a:ext cx="416600" cy="428374"/>
          </a:xfrm>
          <a:prstGeom prst="snip2DiagRect">
            <a:avLst/>
          </a:prstGeom>
          <a:solidFill>
            <a:srgbClr val="0081DE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extBox 61"/>
          <p:cNvSpPr txBox="1"/>
          <p:nvPr/>
        </p:nvSpPr>
        <p:spPr>
          <a:xfrm>
            <a:off x="2556668" y="2139702"/>
            <a:ext cx="6839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微软雅黑" panose="020B0503020204020204" pitchFamily="34" charset="-122"/>
              </a:rPr>
              <a:t>高</a:t>
            </a:r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微软雅黑" panose="020B0503020204020204" pitchFamily="34" charset="-122"/>
              </a:rPr>
              <a:t>三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微软雅黑" panose="020B0503020204020204" pitchFamily="34" charset="-122"/>
              </a:rPr>
              <a:t>数学复习的应对策略</a:t>
            </a:r>
            <a:endParaRPr lang="en-US" altLang="zh-C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sp>
        <p:nvSpPr>
          <p:cNvPr id="14" name="TextBox 61"/>
          <p:cNvSpPr txBox="1"/>
          <p:nvPr/>
        </p:nvSpPr>
        <p:spPr>
          <a:xfrm>
            <a:off x="5311931" y="3943484"/>
            <a:ext cx="322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微软雅黑" panose="020B0503020204020204" pitchFamily="34" charset="-122"/>
              </a:rPr>
              <a:t>湖南  长沙  夏远景</a:t>
            </a:r>
            <a:endParaRPr lang="zh-CN" altLang="zh-CN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19" grpId="0" animBg="1"/>
      <p:bldP spid="62" grpId="0"/>
      <p:bldP spid="17" grpId="0" animBg="1"/>
      <p:bldP spid="20" grpId="0" animBg="1"/>
      <p:bldP spid="21" grpId="0" animBg="1"/>
      <p:bldP spid="27" grpId="0" animBg="1"/>
      <p:bldP spid="29" grpId="0" animBg="1"/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83568" y="1501098"/>
            <a:ext cx="1944216" cy="63860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师 </a:t>
            </a:r>
            <a:r>
              <a:rPr lang="en-US" altLang="zh-CN" sz="2000" b="1" u="sng" dirty="0" smtClean="0"/>
              <a:t>2018</a:t>
            </a:r>
            <a:r>
              <a:rPr lang="zh-CN" altLang="en-US" sz="2000" b="1" u="sng" dirty="0" smtClean="0"/>
              <a:t>年</a:t>
            </a:r>
            <a:r>
              <a:rPr lang="en-US" altLang="zh-CN" sz="2000" b="1" u="sng" dirty="0" smtClean="0"/>
              <a:t>6</a:t>
            </a:r>
            <a:r>
              <a:rPr lang="zh-CN" altLang="en-US" sz="2000" b="1" u="sng" dirty="0" smtClean="0"/>
              <a:t>月</a:t>
            </a:r>
            <a:endParaRPr lang="zh-CN" altLang="en-US" sz="2000" b="1" u="sng" dirty="0"/>
          </a:p>
        </p:txBody>
      </p:sp>
      <p:sp>
        <p:nvSpPr>
          <p:cNvPr id="3" name="圆角矩形 2"/>
          <p:cNvSpPr/>
          <p:nvPr/>
        </p:nvSpPr>
        <p:spPr>
          <a:xfrm>
            <a:off x="683568" y="2618936"/>
            <a:ext cx="1944216" cy="63860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师 </a:t>
            </a:r>
            <a:r>
              <a:rPr lang="en-US" altLang="zh-CN" sz="2000" b="1" u="sng" dirty="0" smtClean="0"/>
              <a:t>2019</a:t>
            </a:r>
            <a:r>
              <a:rPr lang="zh-CN" altLang="en-US" sz="2000" b="1" u="sng" dirty="0" smtClean="0"/>
              <a:t>年</a:t>
            </a:r>
            <a:r>
              <a:rPr lang="en-US" altLang="zh-CN" sz="2000" b="1" u="sng" dirty="0" smtClean="0"/>
              <a:t>2</a:t>
            </a:r>
            <a:r>
              <a:rPr lang="zh-CN" altLang="en-US" sz="2000" b="1" u="sng" dirty="0" smtClean="0"/>
              <a:t>月</a:t>
            </a:r>
            <a:endParaRPr lang="zh-CN" altLang="en-US" sz="2000" b="1" u="sng" dirty="0"/>
          </a:p>
        </p:txBody>
      </p:sp>
      <p:sp>
        <p:nvSpPr>
          <p:cNvPr id="4" name="圆角矩形 3"/>
          <p:cNvSpPr/>
          <p:nvPr/>
        </p:nvSpPr>
        <p:spPr>
          <a:xfrm>
            <a:off x="683568" y="3723878"/>
            <a:ext cx="1944216" cy="63860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生 </a:t>
            </a:r>
            <a:r>
              <a:rPr lang="en-US" altLang="zh-CN" sz="2000" b="1" u="sng" dirty="0" smtClean="0"/>
              <a:t>2019</a:t>
            </a:r>
            <a:r>
              <a:rPr lang="zh-CN" altLang="en-US" sz="2000" b="1" u="sng" dirty="0" smtClean="0"/>
              <a:t>年</a:t>
            </a:r>
            <a:r>
              <a:rPr lang="en-US" altLang="zh-CN" sz="2000" b="1" u="sng" dirty="0"/>
              <a:t>5</a:t>
            </a:r>
            <a:r>
              <a:rPr lang="zh-CN" altLang="en-US" sz="2000" b="1" u="sng" dirty="0" smtClean="0"/>
              <a:t>月</a:t>
            </a:r>
            <a:endParaRPr lang="zh-CN" altLang="en-US" sz="2000" b="1" u="sng" dirty="0"/>
          </a:p>
        </p:txBody>
      </p:sp>
      <p:sp>
        <p:nvSpPr>
          <p:cNvPr id="5" name="圆角矩形 4"/>
          <p:cNvSpPr/>
          <p:nvPr/>
        </p:nvSpPr>
        <p:spPr>
          <a:xfrm>
            <a:off x="3203848" y="339502"/>
            <a:ext cx="3312368" cy="64807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分段研读高考试卷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71800" y="1563638"/>
            <a:ext cx="58326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研读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呈现，明确一轮复习的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71800" y="2635451"/>
            <a:ext cx="58326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研读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配置，明确二轮复习的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71800" y="3787579"/>
            <a:ext cx="58326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研读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，明确数学试卷的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</a:t>
            </a:r>
          </a:p>
        </p:txBody>
      </p:sp>
    </p:spTree>
    <p:extLst>
      <p:ext uri="{BB962C8B-B14F-4D97-AF65-F5344CB8AC3E}">
        <p14:creationId xmlns:p14="http://schemas.microsoft.com/office/powerpoint/2010/main" val="299630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34628"/>
              </p:ext>
            </p:extLst>
          </p:nvPr>
        </p:nvGraphicFramePr>
        <p:xfrm>
          <a:off x="251520" y="529932"/>
          <a:ext cx="8582891" cy="4509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491"/>
                <a:gridCol w="7471958"/>
                <a:gridCol w="556442"/>
              </a:tblGrid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题号</a:t>
                      </a:r>
                      <a:endParaRPr lang="zh-CN" sz="14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内容</a:t>
                      </a:r>
                      <a:endParaRPr lang="zh-CN" sz="14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分值</a:t>
                      </a:r>
                      <a:endParaRPr lang="zh-CN" sz="1400" b="1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1</a:t>
                      </a:r>
                      <a:endParaRPr lang="zh-CN" sz="15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代数</a:t>
                      </a:r>
                      <a:r>
                        <a:rPr lang="zh-CN" sz="15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zh-CN" altLang="zh-CN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求</a:t>
                      </a:r>
                      <a:r>
                        <a:rPr lang="zh-CN" altLang="en-US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两个集合的</a:t>
                      </a:r>
                      <a:r>
                        <a:rPr lang="zh-CN" altLang="zh-CN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交集</a:t>
                      </a:r>
                      <a:endParaRPr lang="zh-CN" altLang="zh-CN" sz="1500" b="0" kern="1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2</a:t>
                      </a:r>
                      <a:endParaRPr lang="zh-CN" sz="15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代数</a:t>
                      </a:r>
                      <a:r>
                        <a:rPr lang="zh-CN" sz="15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zh-CN" altLang="zh-CN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求</a:t>
                      </a:r>
                      <a:r>
                        <a:rPr lang="zh-CN" altLang="en-US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一个复数的模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3</a:t>
                      </a:r>
                      <a:endParaRPr lang="zh-CN" sz="15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统计与概率</a:t>
                      </a:r>
                      <a:r>
                        <a:rPr lang="zh-CN" sz="15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zh-CN" altLang="en-US" sz="1500" b="0" i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读饼状图，选正确结论</a:t>
                      </a:r>
                      <a:endParaRPr lang="zh-CN" sz="1500" b="0" i="1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4</a:t>
                      </a:r>
                      <a:endParaRPr lang="zh-CN" sz="15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解析几何</a:t>
                      </a:r>
                      <a:r>
                        <a:rPr lang="zh-CN" sz="15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zh-CN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求</a:t>
                      </a:r>
                      <a:r>
                        <a:rPr lang="zh-CN" altLang="en-US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椭圆的离心率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5</a:t>
                      </a:r>
                      <a:endParaRPr lang="zh-CN" sz="15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立体几何</a:t>
                      </a:r>
                      <a:r>
                        <a:rPr lang="zh-CN" sz="15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zh-CN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求</a:t>
                      </a:r>
                      <a:r>
                        <a:rPr lang="zh-CN" altLang="en-US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圆柱的表面积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6</a:t>
                      </a:r>
                      <a:endParaRPr lang="zh-CN" sz="15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函数</a:t>
                      </a:r>
                      <a:r>
                        <a:rPr lang="zh-CN" sz="15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zh-CN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求</a:t>
                      </a:r>
                      <a:r>
                        <a:rPr lang="zh-CN" altLang="en-US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三次函数的切线方程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7</a:t>
                      </a:r>
                      <a:endParaRPr lang="zh-CN" sz="15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代数</a:t>
                      </a:r>
                      <a:r>
                        <a:rPr lang="zh-CN" sz="15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求三角形中的</a:t>
                      </a:r>
                      <a:r>
                        <a:rPr lang="zh-CN" alt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向量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表达式</a:t>
                      </a:r>
                      <a:endParaRPr lang="zh-CN" alt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8</a:t>
                      </a:r>
                      <a:endParaRPr lang="zh-CN" sz="15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函数</a:t>
                      </a:r>
                      <a:r>
                        <a:rPr lang="zh-CN" sz="15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zh-CN" altLang="en-US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求三角函数的周期与最大值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9</a:t>
                      </a:r>
                      <a:endParaRPr lang="zh-CN" sz="15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立体几何</a:t>
                      </a:r>
                      <a:r>
                        <a:rPr lang="zh-CN" sz="15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zh-CN" alt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读三视图，求圆柱体表面的最短路径</a:t>
                      </a:r>
                      <a:endParaRPr lang="zh-CN" altLang="zh-CN" sz="1500" kern="1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10</a:t>
                      </a:r>
                      <a:endParaRPr lang="zh-CN" sz="15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立体几何</a:t>
                      </a:r>
                      <a:r>
                        <a:rPr lang="zh-CN" sz="15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zh-CN" altLang="en-US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求长方体的体积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11</a:t>
                      </a:r>
                      <a:endParaRPr lang="zh-CN" sz="15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函数</a:t>
                      </a:r>
                      <a:r>
                        <a:rPr lang="zh-CN" sz="15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zh-CN" altLang="en-US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利用三角函数的定义求值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12</a:t>
                      </a:r>
                      <a:endParaRPr lang="zh-CN" sz="15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500" b="1" kern="100" dirty="0">
                          <a:solidFill>
                            <a:srgbClr val="C00000"/>
                          </a:solidFill>
                          <a:effectLst/>
                        </a:rPr>
                        <a:t>函数</a:t>
                      </a:r>
                      <a:r>
                        <a:rPr lang="zh-CN" sz="15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zh-CN" altLang="en-US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求由分段函数构成的函数不等式的解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13</a:t>
                      </a:r>
                      <a:endParaRPr lang="zh-CN" sz="15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函数</a:t>
                      </a:r>
                      <a:r>
                        <a:rPr lang="zh-CN" sz="15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zh-CN" altLang="en-US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已知含参数的对数函数的值，求参数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14</a:t>
                      </a:r>
                      <a:endParaRPr lang="zh-CN" sz="15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代数</a:t>
                      </a:r>
                      <a:r>
                        <a:rPr lang="zh-CN" sz="15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zh-CN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求</a:t>
                      </a:r>
                      <a:r>
                        <a:rPr lang="zh-CN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线性</a:t>
                      </a:r>
                      <a:r>
                        <a:rPr lang="zh-CN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目标函数</a:t>
                      </a:r>
                      <a:r>
                        <a:rPr lang="zh-CN" altLang="en-US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的最大值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15</a:t>
                      </a:r>
                      <a:endParaRPr lang="zh-CN" sz="15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解析几何</a:t>
                      </a:r>
                      <a:r>
                        <a:rPr lang="zh-CN" sz="15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zh-CN" altLang="en-US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求直线与圆的相交弦的长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65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kern="100" dirty="0">
                          <a:effectLst/>
                        </a:rPr>
                        <a:t>16</a:t>
                      </a:r>
                      <a:endParaRPr lang="zh-CN" sz="15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</a:rPr>
                        <a:t>代数</a:t>
                      </a:r>
                      <a:r>
                        <a:rPr lang="zh-CN" sz="1500" b="1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：</a:t>
                      </a:r>
                      <a:r>
                        <a:rPr lang="zh-CN" altLang="en-US" sz="1500" b="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求三角形的面积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zh-CN" sz="1500" b="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21582" y="106857"/>
            <a:ext cx="6841763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hangingPunct="0"/>
            <a:r>
              <a:rPr lang="en-US" altLang="zh-CN" sz="2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2018</a:t>
            </a:r>
            <a:r>
              <a:rPr lang="zh-CN" altLang="en-US" sz="2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年全国统一高考数学试卷（</a:t>
            </a:r>
            <a:r>
              <a:rPr lang="zh-CN" altLang="en-US" sz="21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文科 </a:t>
            </a:r>
            <a:r>
              <a:rPr lang="en-US" altLang="zh-CN" sz="2100" dirty="0" smtClean="0">
                <a:solidFill>
                  <a:srgbClr val="C00000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І</a:t>
            </a:r>
            <a:r>
              <a:rPr lang="zh-CN" altLang="en-US" sz="21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1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071372" y="4083918"/>
            <a:ext cx="2029020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代数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:3+2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071372" y="3337550"/>
            <a:ext cx="2029020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函数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:4+1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652120" y="2579752"/>
            <a:ext cx="2389060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立体几何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:3+0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652120" y="1825382"/>
            <a:ext cx="2389060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解析几何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:1+1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148064" y="1059582"/>
            <a:ext cx="2893116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统计与概率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:1+0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0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7595455"/>
                  </p:ext>
                </p:extLst>
              </p:nvPr>
            </p:nvGraphicFramePr>
            <p:xfrm>
              <a:off x="259773" y="483914"/>
              <a:ext cx="8551719" cy="45361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4236"/>
                    <a:gridCol w="7232073"/>
                    <a:gridCol w="675410"/>
                  </a:tblGrid>
                  <a:tr h="3397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题号</a:t>
                          </a:r>
                          <a:endParaRPr lang="zh-CN" sz="1500" b="1" kern="100" dirty="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内容</a:t>
                          </a:r>
                          <a:endParaRPr lang="zh-CN" sz="1500" b="1" kern="100" dirty="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分值</a:t>
                          </a:r>
                          <a:endParaRPr lang="zh-CN" sz="1500" b="1" kern="100" dirty="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</a:tr>
                  <a:tr h="81233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 dirty="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17</a:t>
                          </a:r>
                          <a:endParaRPr lang="zh-CN" sz="1500" b="1" kern="100" dirty="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altLang="en-US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代数</a:t>
                          </a:r>
                          <a:r>
                            <a:rPr lang="zh-CN" sz="1500" b="1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：</a:t>
                          </a:r>
                          <a:r>
                            <a:rPr lang="zh-CN" sz="1500" b="1" i="0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数列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求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数列的前三项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）判断数列是否为等比数列；</a:t>
                          </a: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）求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通项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endParaRPr lang="zh-CN" sz="1500" b="0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12</a:t>
                          </a:r>
                          <a:endParaRPr lang="zh-CN" sz="15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18</a:t>
                          </a:r>
                          <a:endParaRPr lang="zh-CN" sz="1500" b="1" kern="10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altLang="zh-CN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立体几何</a:t>
                          </a:r>
                          <a:r>
                            <a:rPr lang="zh-CN" altLang="zh-CN" sz="1500" b="1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：</a:t>
                          </a:r>
                          <a:r>
                            <a:rPr lang="zh-CN" altLang="en-US" sz="1500" b="1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平行四边形</a:t>
                          </a:r>
                          <a:r>
                            <a:rPr lang="zh-CN" altLang="en-US" sz="1500" b="1" i="0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折叠问题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）证明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面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面垂直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                 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）求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三棱锥体积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,</a:t>
                          </a:r>
                          <a:endParaRPr lang="zh-CN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12</a:t>
                          </a:r>
                          <a:endParaRPr lang="zh-CN" sz="15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75050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19</a:t>
                          </a:r>
                          <a:endParaRPr lang="zh-CN" sz="1500" b="1" kern="10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altLang="zh-CN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统计与概率</a:t>
                          </a:r>
                          <a:r>
                            <a:rPr lang="zh-CN" altLang="zh-CN" sz="1500" b="1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：</a:t>
                          </a:r>
                          <a:r>
                            <a:rPr lang="zh-CN" altLang="en-US" sz="1500" b="1" i="0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频率分布表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作出频率分布直方图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       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）估计概率；</a:t>
                          </a: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       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估计能节省多少水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endParaRPr lang="zh-CN" sz="1500" b="0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12</a:t>
                          </a:r>
                          <a:endParaRPr lang="zh-CN" sz="15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5001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20</a:t>
                          </a:r>
                          <a:endParaRPr lang="zh-CN" sz="1500" b="1" kern="10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altLang="en-US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解析几何</a:t>
                          </a:r>
                          <a:r>
                            <a:rPr lang="zh-CN" sz="1500" b="1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：</a:t>
                          </a:r>
                          <a:r>
                            <a:rPr lang="zh-CN" altLang="en-US" sz="1500" b="1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抛物线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求直线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方程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证明两个角相等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endParaRPr lang="zh-CN" sz="1500" b="0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12</a:t>
                          </a:r>
                          <a:endParaRPr lang="zh-CN" sz="15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56553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21</a:t>
                          </a:r>
                          <a:endParaRPr lang="zh-CN" sz="1500" b="1" kern="10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函数</a:t>
                          </a:r>
                          <a:r>
                            <a:rPr lang="zh-CN" sz="1500" b="1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：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1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altLang="zh-CN" sz="1500" b="1" i="1" u="none" kern="10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500" b="1" i="1" u="none" kern="10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zh-CN" sz="1500" b="1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sz="1500" b="1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sSup>
                                <m:sSupPr>
                                  <m:ctrlPr>
                                    <a:rPr lang="en-US" altLang="zh-CN" sz="1500" b="1" i="1" u="none" kern="10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500" b="1" i="1" u="none" kern="10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altLang="zh-CN" sz="1500" b="1" i="1" u="none" kern="10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  <m:r>
                                <a:rPr lang="en-US" altLang="zh-CN" sz="1500" b="1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500" b="1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𝒍𝒏𝒙</m:t>
                              </m:r>
                              <m:r>
                                <a:rPr lang="en-US" altLang="zh-CN" sz="1500" b="1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500" b="1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若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  <m:r>
                                <a:rPr lang="en-US" altLang="zh-CN" sz="1500" b="0" i="1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=2</m:t>
                              </m:r>
                              <m:r>
                                <a:rPr lang="zh-CN" altLang="en-US" sz="1500" b="0" i="1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是</m:t>
                              </m:r>
                              <m:r>
                                <a:rPr lang="en-US" altLang="zh-CN" sz="1500" b="0" i="1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CN" sz="1500" b="0" i="1" kern="10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500" b="0" i="1" kern="10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zh-CN" altLang="en-US" sz="1500" b="0" i="1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的</m:t>
                              </m:r>
                            </m:oMath>
                          </a14:m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极值点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,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求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,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并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求</a:t>
                          </a:r>
                          <a14:m>
                            <m:oMath xmlns:m="http://schemas.openxmlformats.org/officeDocument/2006/math">
                              <m:r>
                                <a:rPr lang="en-US" sz="1500" b="0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𝑓</m:t>
                              </m:r>
                              <m:r>
                                <a:rPr lang="en-US" sz="1500" b="0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(</m:t>
                              </m:r>
                              <m:r>
                                <a:rPr lang="en-US" sz="1500" b="0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  <m:r>
                                <a:rPr lang="en-US" sz="1500" b="0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)</m:t>
                              </m:r>
                            </m:oMath>
                          </a14:m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的单调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区间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;</a:t>
                          </a:r>
                          <a:endParaRPr lang="zh-CN" sz="600" b="0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）证明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0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:</m:t>
                              </m:r>
                              <m:r>
                                <a:rPr lang="zh-CN" altLang="en-US" sz="1500" b="0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当</m:t>
                              </m:r>
                              <m:r>
                                <a:rPr lang="en-US" altLang="zh-CN" sz="1500" b="0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𝑎</m:t>
                              </m:r>
                              <m:r>
                                <a:rPr lang="en-US" altLang="zh-CN" sz="1500" b="0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altLang="zh-CN" sz="1500" b="0" i="1" u="none" kern="10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500" b="0" i="1" u="none" kern="10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1500" b="0" i="1" u="none" kern="10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  <m:r>
                                <a:rPr lang="zh-CN" altLang="en-US" sz="1500" b="0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时，</m:t>
                              </m:r>
                              <m:r>
                                <a:rPr lang="en-US" altLang="zh-CN" sz="1500" b="0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𝑓</m:t>
                              </m:r>
                              <m:r>
                                <a:rPr lang="en-US" altLang="zh-CN" sz="1500" b="0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(</m:t>
                              </m:r>
                              <m:r>
                                <a:rPr lang="en-US" altLang="zh-CN" sz="1500" b="0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  <m:r>
                                <a:rPr lang="en-US" altLang="zh-CN" sz="1500" b="0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)≥0</m:t>
                              </m:r>
                            </m:oMath>
                          </a14:m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endParaRPr lang="zh-CN" sz="1500" b="0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12</a:t>
                          </a:r>
                          <a:endParaRPr lang="zh-CN" sz="15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53453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22</a:t>
                          </a:r>
                          <a:endParaRPr lang="zh-CN" sz="1500" b="1" kern="10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坐标系与参数</a:t>
                          </a:r>
                          <a:r>
                            <a:rPr lang="zh-CN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方程</a:t>
                          </a:r>
                          <a:r>
                            <a:rPr lang="zh-CN" sz="1500" b="1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：</a:t>
                          </a:r>
                          <a:r>
                            <a:rPr lang="zh-CN" altLang="en-US" sz="1500" b="1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+mn-cs"/>
                            </a:rPr>
                            <a:t>极坐标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化极坐标方程为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直角坐标方程；</a:t>
                          </a:r>
                          <a:endParaRPr lang="en-US" altLang="zh-CN" sz="8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baseline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求直线方程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endParaRPr lang="zh-CN" sz="1500" b="0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0" i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10</a:t>
                          </a:r>
                          <a:endParaRPr lang="zh-CN" sz="1500" b="0" i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45533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 dirty="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23</a:t>
                          </a:r>
                          <a:endParaRPr lang="zh-CN" sz="1500" b="1" kern="100" dirty="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不等式选</a:t>
                          </a:r>
                          <a:r>
                            <a:rPr lang="zh-CN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讲</a:t>
                          </a:r>
                          <a:r>
                            <a:rPr lang="zh-CN" sz="1500" b="1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：</a:t>
                          </a:r>
                          <a:r>
                            <a:rPr lang="zh-CN" altLang="en-US" sz="1500" b="1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+mn-cs"/>
                            </a:rPr>
                            <a:t>不等式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求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含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绝对值的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不等式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的解集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）求参数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u="none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𝑎</m:t>
                              </m:r>
                            </m:oMath>
                          </a14:m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的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范围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0" i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10</a:t>
                          </a:r>
                          <a:endParaRPr lang="zh-CN" sz="1500" b="0" i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7595455"/>
                  </p:ext>
                </p:extLst>
              </p:nvPr>
            </p:nvGraphicFramePr>
            <p:xfrm>
              <a:off x="259773" y="483914"/>
              <a:ext cx="8551719" cy="45361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4236"/>
                    <a:gridCol w="7232073"/>
                    <a:gridCol w="675410"/>
                  </a:tblGrid>
                  <a:tr h="33979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题号</a:t>
                          </a:r>
                          <a:endParaRPr lang="zh-CN" sz="1500" b="1" kern="100" dirty="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内容</a:t>
                          </a:r>
                          <a:endParaRPr lang="zh-CN" sz="1500" b="1" kern="100" dirty="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分值</a:t>
                          </a:r>
                          <a:endParaRPr lang="zh-CN" sz="1500" b="1" kern="100" dirty="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</a:tr>
                  <a:tr h="81233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 dirty="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17</a:t>
                          </a:r>
                          <a:endParaRPr lang="zh-CN" sz="1500" b="1" kern="100" dirty="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altLang="en-US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代数</a:t>
                          </a:r>
                          <a:r>
                            <a:rPr lang="zh-CN" sz="1500" b="1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：</a:t>
                          </a:r>
                          <a:r>
                            <a:rPr lang="zh-CN" sz="1500" b="1" i="0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数列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求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数列的前三项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）判断数列是否为等比数列；</a:t>
                          </a: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）求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通项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endParaRPr lang="zh-CN" sz="1500" b="0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12</a:t>
                          </a:r>
                          <a:endParaRPr lang="zh-CN" sz="15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18</a:t>
                          </a:r>
                          <a:endParaRPr lang="zh-CN" sz="1500" b="1" kern="10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altLang="zh-CN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立体几何</a:t>
                          </a:r>
                          <a:r>
                            <a:rPr lang="zh-CN" altLang="zh-CN" sz="1500" b="1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：</a:t>
                          </a:r>
                          <a:r>
                            <a:rPr lang="zh-CN" altLang="en-US" sz="1500" b="1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平行四边形</a:t>
                          </a:r>
                          <a:r>
                            <a:rPr lang="zh-CN" altLang="en-US" sz="1500" b="1" i="0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折叠问题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）证明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面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面垂直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                 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）求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三棱锥体积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,</a:t>
                          </a:r>
                          <a:endParaRPr lang="zh-CN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12</a:t>
                          </a:r>
                          <a:endParaRPr lang="zh-CN" sz="15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75050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19</a:t>
                          </a:r>
                          <a:endParaRPr lang="zh-CN" sz="1500" b="1" kern="10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altLang="zh-CN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统计与概率</a:t>
                          </a:r>
                          <a:r>
                            <a:rPr lang="zh-CN" altLang="zh-CN" sz="1500" b="1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：</a:t>
                          </a:r>
                          <a:r>
                            <a:rPr lang="zh-CN" altLang="en-US" sz="1500" b="1" i="0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频率分布表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作出频率分布直方图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       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）估计概率；</a:t>
                          </a: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       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3</a:t>
                          </a:r>
                          <a:r>
                            <a:rPr lang="zh-CN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估计能节省多少水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endParaRPr lang="zh-CN" sz="1500" b="0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12</a:t>
                          </a:r>
                          <a:endParaRPr lang="zh-CN" sz="15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50014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20</a:t>
                          </a:r>
                          <a:endParaRPr lang="zh-CN" sz="1500" b="1" kern="10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altLang="en-US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解析几何</a:t>
                          </a:r>
                          <a:r>
                            <a:rPr lang="zh-CN" sz="1500" b="1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：</a:t>
                          </a:r>
                          <a:r>
                            <a:rPr lang="zh-CN" altLang="en-US" sz="1500" b="1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抛物线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求直线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方程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证明两个角相等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endParaRPr lang="zh-CN" sz="1500" b="0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12</a:t>
                          </a:r>
                          <a:endParaRPr lang="zh-CN" sz="15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56553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21</a:t>
                          </a:r>
                          <a:endParaRPr lang="zh-CN" sz="1500" b="1" kern="10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1435" marR="51435" marT="0" marB="0">
                        <a:blipFill rotWithShape="0">
                          <a:blip r:embed="rId2"/>
                          <a:stretch>
                            <a:fillRect l="-9014" t="-535484" r="-9688" b="-1946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12</a:t>
                          </a:r>
                          <a:endParaRPr lang="zh-CN" sz="15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53453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22</a:t>
                          </a:r>
                          <a:endParaRPr lang="zh-CN" sz="1500" b="1" kern="10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坐标系与参数</a:t>
                          </a:r>
                          <a:r>
                            <a:rPr lang="zh-CN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方程</a:t>
                          </a:r>
                          <a:r>
                            <a:rPr lang="zh-CN" sz="1500" b="1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：</a:t>
                          </a:r>
                          <a:r>
                            <a:rPr lang="zh-CN" altLang="en-US" sz="1500" b="1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+mn-cs"/>
                            </a:rPr>
                            <a:t>极坐标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化极坐标方程为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直角坐标方程；</a:t>
                          </a:r>
                          <a:endParaRPr lang="en-US" altLang="zh-CN" sz="8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baseline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求直线方程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endParaRPr lang="zh-CN" sz="1500" b="0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0" i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10</a:t>
                          </a:r>
                          <a:endParaRPr lang="zh-CN" sz="1500" b="0" i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1" kern="100" dirty="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23</a:t>
                          </a:r>
                          <a:endParaRPr lang="zh-CN" sz="1500" b="1" kern="100" dirty="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1435" marR="51435" marT="0" marB="0">
                        <a:blipFill rotWithShape="0">
                          <a:blip r:embed="rId2"/>
                          <a:stretch>
                            <a:fillRect l="-9014" t="-905333" r="-9688" b="-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500" b="0" i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10</a:t>
                          </a:r>
                          <a:endParaRPr lang="zh-CN" sz="1500" b="0" i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21582" y="51470"/>
            <a:ext cx="6841763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hangingPunct="0"/>
            <a:r>
              <a:rPr lang="en-US" altLang="zh-CN" sz="2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2018</a:t>
            </a:r>
            <a:r>
              <a:rPr lang="zh-CN" altLang="en-US" sz="21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年全国统一高考数学试卷（</a:t>
            </a:r>
            <a:r>
              <a:rPr lang="zh-CN" altLang="en-US" sz="21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文科 </a:t>
            </a:r>
            <a:r>
              <a:rPr lang="en-US" altLang="zh-CN" sz="2100" dirty="0" smtClean="0">
                <a:solidFill>
                  <a:srgbClr val="C00000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І</a:t>
            </a:r>
            <a:r>
              <a:rPr lang="zh-CN" altLang="en-US" sz="21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1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0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67544" y="843558"/>
            <a:ext cx="1296144" cy="64807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代数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07704" y="915566"/>
            <a:ext cx="7056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集合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复数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平面向量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简单线性规划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解三角形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数列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67544" y="1707654"/>
            <a:ext cx="1296144" cy="64807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函数</a:t>
            </a:r>
            <a:endParaRPr lang="zh-CN" altLang="en-US" sz="32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907704" y="1563638"/>
            <a:ext cx="705678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三次函数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三角函数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i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三角函数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指数函数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对数函数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分段函数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67544" y="2571750"/>
            <a:ext cx="1872208" cy="64807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立体几何</a:t>
            </a:r>
            <a:endParaRPr lang="zh-CN" altLang="en-US" sz="32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483768" y="2481158"/>
            <a:ext cx="627161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旋转体表面的最短路径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长方体的体积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</a:p>
          <a:p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平行四边形折叠的几何体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67544" y="3435846"/>
            <a:ext cx="1872208" cy="64807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解析几何</a:t>
            </a:r>
            <a:endParaRPr lang="zh-CN" altLang="en-US" sz="32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2483768" y="3498562"/>
            <a:ext cx="6480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椭圆的离心率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直线与圆的相交弦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抛物线与直线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67544" y="4299942"/>
            <a:ext cx="2376264" cy="64807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统计与概率</a:t>
            </a:r>
            <a:endParaRPr lang="zh-CN" altLang="en-US" sz="32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2987824" y="4155926"/>
            <a:ext cx="554461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读饼状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图选正确答案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作频率分布直方图，估计概率，用样本估计总体 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051720" y="123478"/>
            <a:ext cx="4968552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“五块”分类统计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4099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046010"/>
              </p:ext>
            </p:extLst>
          </p:nvPr>
        </p:nvGraphicFramePr>
        <p:xfrm>
          <a:off x="2771799" y="411510"/>
          <a:ext cx="5472609" cy="2405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595"/>
                <a:gridCol w="1007749"/>
                <a:gridCol w="935767"/>
                <a:gridCol w="935767"/>
                <a:gridCol w="1079731"/>
              </a:tblGrid>
              <a:tr h="432048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内容</a:t>
                      </a:r>
                      <a:endParaRPr lang="zh-CN" alt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选择题</a:t>
                      </a:r>
                      <a:endParaRPr lang="zh-CN" alt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填空题</a:t>
                      </a:r>
                      <a:endParaRPr lang="zh-CN" alt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解答题</a:t>
                      </a:r>
                      <a:endParaRPr lang="zh-CN" alt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合计分</a:t>
                      </a:r>
                      <a:endParaRPr lang="zh-CN" alt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代数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37</a:t>
                      </a:r>
                      <a:r>
                        <a:rPr lang="zh-CN" altLang="en-US" sz="1800" dirty="0" smtClean="0"/>
                        <a:t>分</a:t>
                      </a:r>
                      <a:endParaRPr lang="zh-CN" altLang="en-US" sz="1800" dirty="0"/>
                    </a:p>
                  </a:txBody>
                  <a:tcPr/>
                </a:tc>
              </a:tr>
              <a:tr h="384042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函数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37</a:t>
                      </a:r>
                      <a:r>
                        <a:rPr lang="zh-CN" altLang="en-US" sz="1800" dirty="0" smtClean="0"/>
                        <a:t>分</a:t>
                      </a:r>
                      <a:endParaRPr lang="zh-CN" altLang="en-US" sz="1800" dirty="0"/>
                    </a:p>
                  </a:txBody>
                  <a:tcPr/>
                </a:tc>
              </a:tr>
              <a:tr h="432047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立体几何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27</a:t>
                      </a:r>
                      <a:r>
                        <a:rPr lang="zh-CN" altLang="en-US" sz="1800" dirty="0" smtClean="0"/>
                        <a:t>分</a:t>
                      </a:r>
                      <a:endParaRPr lang="zh-CN" altLang="en-US" sz="1800" dirty="0"/>
                    </a:p>
                  </a:txBody>
                  <a:tcPr/>
                </a:tc>
              </a:tr>
              <a:tr h="408044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解析几何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22</a:t>
                      </a:r>
                      <a:r>
                        <a:rPr lang="zh-CN" altLang="en-US" sz="1800" dirty="0" smtClean="0"/>
                        <a:t>分</a:t>
                      </a:r>
                      <a:endParaRPr lang="zh-CN" altLang="en-US" sz="1800" dirty="0"/>
                    </a:p>
                  </a:txBody>
                  <a:tcPr/>
                </a:tc>
              </a:tr>
              <a:tr h="384041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概率与统计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17</a:t>
                      </a:r>
                      <a:r>
                        <a:rPr lang="zh-CN" altLang="en-US" sz="1800" dirty="0" smtClean="0"/>
                        <a:t>分</a:t>
                      </a:r>
                      <a:endParaRPr lang="zh-CN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圆角矩形 3"/>
          <p:cNvSpPr/>
          <p:nvPr/>
        </p:nvSpPr>
        <p:spPr>
          <a:xfrm>
            <a:off x="2771800" y="3075806"/>
            <a:ext cx="5544616" cy="158417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ctr">
              <a:spcAft>
                <a:spcPts val="0"/>
              </a:spcAft>
            </a:pPr>
            <a:r>
              <a:rPr lang="en-US" altLang="zh-CN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1.</a:t>
            </a:r>
            <a:r>
              <a:rPr lang="zh-CN" altLang="en-US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从小题设问看，</a:t>
            </a:r>
            <a:r>
              <a:rPr lang="zh-CN" altLang="zh-CN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依然重视基</a:t>
            </a:r>
            <a:r>
              <a:rPr lang="zh-CN" altLang="en-US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础知识</a:t>
            </a:r>
            <a:r>
              <a:rPr lang="zh-CN" altLang="zh-CN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indent="266700" algn="ctr">
              <a:spcAft>
                <a:spcPts val="0"/>
              </a:spcAft>
            </a:pPr>
            <a:endParaRPr lang="en-US" altLang="zh-CN" sz="800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indent="266700" algn="ctr">
              <a:spcAft>
                <a:spcPts val="0"/>
              </a:spcAft>
            </a:pPr>
            <a:r>
              <a:rPr lang="en-US" altLang="zh-CN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2.</a:t>
            </a:r>
            <a:r>
              <a:rPr lang="zh-CN" altLang="en-US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从大题条件看，</a:t>
            </a:r>
            <a:r>
              <a:rPr lang="zh-CN" altLang="zh-CN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依然重视</a:t>
            </a:r>
            <a:r>
              <a:rPr lang="zh-CN" altLang="en-US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基本方法</a:t>
            </a:r>
            <a:r>
              <a:rPr lang="zh-CN" altLang="zh-CN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indent="266700" algn="ctr">
              <a:spcAft>
                <a:spcPts val="0"/>
              </a:spcAft>
            </a:pPr>
            <a:endParaRPr lang="en-US" altLang="zh-CN" sz="800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indent="266700" algn="ctr">
              <a:spcAft>
                <a:spcPts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3.</a:t>
            </a:r>
            <a:r>
              <a:rPr lang="zh-CN" alt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从分类统计看，</a:t>
            </a:r>
            <a:r>
              <a:rPr lang="zh-CN" altLang="zh-CN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依然重视</a:t>
            </a:r>
            <a:r>
              <a:rPr lang="zh-CN" alt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热点问题</a:t>
            </a:r>
            <a:r>
              <a:rPr lang="zh-CN" altLang="zh-CN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99592" y="771550"/>
            <a:ext cx="1440160" cy="151216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/>
              <a:t>文科</a:t>
            </a:r>
            <a:endParaRPr lang="en-US" altLang="zh-CN" sz="4000" b="1" dirty="0" smtClean="0"/>
          </a:p>
          <a:p>
            <a:pPr algn="ctr"/>
            <a:r>
              <a:rPr lang="zh-CN" altLang="en-US" sz="4000" b="1" dirty="0" smtClean="0"/>
              <a:t>数学</a:t>
            </a:r>
            <a:endParaRPr lang="zh-CN" altLang="en-US" sz="4000" b="1" dirty="0"/>
          </a:p>
        </p:txBody>
      </p:sp>
      <p:sp>
        <p:nvSpPr>
          <p:cNvPr id="6" name="圆角矩形 5"/>
          <p:cNvSpPr/>
          <p:nvPr/>
        </p:nvSpPr>
        <p:spPr>
          <a:xfrm>
            <a:off x="899592" y="3147814"/>
            <a:ext cx="1440160" cy="151216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/>
              <a:t>试卷特质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104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43493"/>
              </p:ext>
            </p:extLst>
          </p:nvPr>
        </p:nvGraphicFramePr>
        <p:xfrm>
          <a:off x="363681" y="426535"/>
          <a:ext cx="8427027" cy="4613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152"/>
                <a:gridCol w="7310568"/>
                <a:gridCol w="555307"/>
              </a:tblGrid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题号</a:t>
                      </a:r>
                      <a:endParaRPr lang="zh-CN" sz="15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内容</a:t>
                      </a:r>
                      <a:endParaRPr lang="zh-CN" sz="15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分值</a:t>
                      </a:r>
                      <a:endParaRPr lang="zh-CN" sz="15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sz="15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代数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求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复数的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模</a:t>
                      </a:r>
                      <a:r>
                        <a:rPr lang="zh-CN" altLang="en-US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（同文</a:t>
                      </a:r>
                      <a:r>
                        <a:rPr lang="en-US" altLang="zh-CN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CN" sz="1500" kern="10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sz="15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代数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求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集合的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补集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zh-CN" sz="15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统计</a:t>
                      </a: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与概率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读饼状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图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选择正确结论</a:t>
                      </a:r>
                      <a:r>
                        <a:rPr lang="zh-CN" altLang="en-US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（同文</a:t>
                      </a:r>
                      <a:r>
                        <a:rPr lang="en-US" altLang="zh-CN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altLang="en-US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CN" sz="1500" kern="10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zh-CN" sz="15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代数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求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等差数列的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项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函数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求三次函数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在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定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点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处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的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切线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方程</a:t>
                      </a:r>
                      <a:r>
                        <a:rPr lang="zh-CN" altLang="en-US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（同文</a:t>
                      </a:r>
                      <a:r>
                        <a:rPr lang="en-US" altLang="zh-CN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CN" altLang="en-US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CN" sz="1500" kern="10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lang="zh-CN" sz="15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代数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求三角形中的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向量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表达式</a:t>
                      </a:r>
                      <a:r>
                        <a:rPr lang="zh-CN" altLang="en-US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（同文</a:t>
                      </a:r>
                      <a:r>
                        <a:rPr lang="en-US" altLang="zh-CN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zh-CN" altLang="en-US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CN" sz="1500" kern="10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lang="zh-CN" sz="15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立体几何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读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三视图求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圆柱体表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面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上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的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最短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路径</a:t>
                      </a:r>
                      <a:r>
                        <a:rPr lang="zh-CN" altLang="en-US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（同文</a:t>
                      </a:r>
                      <a:r>
                        <a:rPr lang="en-US" altLang="zh-CN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CN" altLang="en-US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CN" sz="1500" kern="10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endParaRPr lang="zh-CN" sz="15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解析几何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求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抛物线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焦点弦上向量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的数量积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</a:t>
                      </a:r>
                      <a:endParaRPr lang="zh-CN" sz="15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函数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求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指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数与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对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数的分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段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函数的零点问题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endParaRPr lang="zh-CN" sz="15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统计与</a:t>
                      </a:r>
                      <a:r>
                        <a:rPr lang="zh-CN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概率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求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几何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概型下概率的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等量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问题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11</a:t>
                      </a:r>
                      <a:endParaRPr lang="zh-CN" sz="15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解析几何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求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双曲线焦点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弦与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渐近线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的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相交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弦问题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</a:t>
                      </a:r>
                      <a:endParaRPr lang="zh-CN" sz="15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立体几何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求与正方体各棱所成角相等的截面面积的最大值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13</a:t>
                      </a:r>
                      <a:endParaRPr lang="zh-CN" sz="15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代数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求线性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目标函数的最大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值</a:t>
                      </a:r>
                      <a:r>
                        <a:rPr lang="zh-CN" altLang="en-US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（同文</a:t>
                      </a:r>
                      <a:r>
                        <a:rPr lang="en-US" altLang="zh-CN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  <a:r>
                        <a:rPr lang="zh-CN" altLang="en-US" sz="1500" kern="100" dirty="0" smtClean="0">
                          <a:solidFill>
                            <a:srgbClr val="C00000"/>
                          </a:solidFill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zh-CN" sz="1500" kern="100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14</a:t>
                      </a:r>
                      <a:endParaRPr lang="zh-CN" sz="15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代数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已知前</a:t>
                      </a: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n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项和与通项的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关系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下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求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前六项的和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</a:t>
                      </a:r>
                      <a:endParaRPr lang="zh-CN" sz="150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代数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求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简单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的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组合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数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71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16</a:t>
                      </a:r>
                      <a:endParaRPr lang="zh-CN" sz="15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函</a:t>
                      </a:r>
                      <a:r>
                        <a:rPr lang="zh-CN" sz="1500" b="1" kern="100" dirty="0" smtClean="0"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数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：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求三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角</a:t>
                      </a:r>
                      <a:r>
                        <a:rPr lang="zh-CN" altLang="en-US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型</a:t>
                      </a:r>
                      <a:r>
                        <a:rPr lang="zh-CN" sz="1500" kern="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函数</a:t>
                      </a:r>
                      <a:r>
                        <a:rPr lang="zh-CN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的最小值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sz="1500" kern="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033" y="67587"/>
            <a:ext cx="8789519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hangingPunct="0"/>
            <a:r>
              <a:rPr lang="en-US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2018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年全国统一高考数学试卷（</a:t>
            </a:r>
            <a:r>
              <a:rPr lang="zh-CN" altLang="en-US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理科 </a:t>
            </a:r>
            <a:r>
              <a:rPr lang="en-US" altLang="zh-CN" dirty="0" smtClean="0">
                <a:solidFill>
                  <a:srgbClr val="C00000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І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071372" y="4083918"/>
            <a:ext cx="2029020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代数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:4+3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071372" y="3337550"/>
            <a:ext cx="2029020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函数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:2+1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652120" y="2579752"/>
            <a:ext cx="2389060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立体几何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:2+0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652120" y="1825382"/>
            <a:ext cx="2389060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解析几何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:2+0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148064" y="1059582"/>
            <a:ext cx="2893116" cy="57606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统计与概率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:2+0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0695275"/>
                  </p:ext>
                </p:extLst>
              </p:nvPr>
            </p:nvGraphicFramePr>
            <p:xfrm>
              <a:off x="290946" y="403229"/>
              <a:ext cx="8541327" cy="47246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13569"/>
                    <a:gridCol w="7130283"/>
                    <a:gridCol w="697475"/>
                  </a:tblGrid>
                  <a:tr h="28518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题号</a:t>
                          </a:r>
                          <a:endParaRPr lang="zh-CN" sz="1500" b="1" kern="100" dirty="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内容</a:t>
                          </a:r>
                          <a:endParaRPr lang="zh-CN" sz="1500" b="1" kern="100" dirty="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分值</a:t>
                          </a:r>
                          <a:endParaRPr lang="zh-CN" sz="1500" b="1" kern="100" dirty="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</a:tr>
                  <a:tr h="6453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 smtClean="0">
                              <a:effectLst/>
                            </a:rPr>
                            <a:t>17</a:t>
                          </a:r>
                          <a:endParaRPr lang="zh-CN" sz="1800" b="1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altLang="en-US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代数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  <a:r>
                            <a:rPr lang="zh-CN" altLang="en-US" sz="1500" b="1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解三角形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）用正弦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定理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求角的余弦值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）用余弦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定理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求边长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endParaRPr lang="zh-CN" sz="1500" b="0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12</a:t>
                          </a:r>
                          <a:endParaRPr lang="zh-CN" sz="18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6245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</a:rPr>
                            <a:t>18</a:t>
                          </a:r>
                          <a:endParaRPr lang="zh-CN" sz="1800" b="1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+mn-cs"/>
                            </a:rPr>
                            <a:t>立体几何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  <a:r>
                            <a:rPr lang="zh-CN" altLang="en-US" sz="1500" b="1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正方形</a:t>
                          </a:r>
                          <a:r>
                            <a:rPr lang="zh-CN" sz="1500" b="1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折叠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）证面面垂直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</a:t>
                          </a:r>
                          <a:r>
                            <a:rPr lang="en-US" altLang="zh-CN" sz="1500" b="0" kern="100" baseline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）求线面角的正弦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值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12</a:t>
                          </a:r>
                          <a:endParaRPr lang="zh-CN" sz="18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6401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</a:rPr>
                            <a:t>19</a:t>
                          </a:r>
                          <a:endParaRPr lang="zh-CN" sz="1800" b="1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+mn-cs"/>
                            </a:rPr>
                            <a:t>解析几何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  <a:r>
                            <a:rPr lang="zh-CN" sz="1500" b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椭圆焦点弦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）求垂径下的直线方程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baseline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）证两角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相等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endParaRPr lang="zh-CN" sz="1500" b="0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12</a:t>
                          </a:r>
                          <a:endParaRPr lang="zh-CN" sz="18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61933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</a:rPr>
                            <a:t>20</a:t>
                          </a:r>
                          <a:endParaRPr lang="zh-CN" sz="1800" b="1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+mn-cs"/>
                            </a:rPr>
                            <a:t>统计与概率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  <a:r>
                            <a:rPr lang="zh-CN" sz="1500" b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抽检</a:t>
                          </a:r>
                          <a:r>
                            <a:rPr lang="en-US" sz="1500" b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zh-CN" sz="1500" b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二项分布</a:t>
                          </a:r>
                          <a:r>
                            <a:rPr lang="en-US" sz="1500" b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）求概率的最大值点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）期望及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应用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12</a:t>
                          </a:r>
                          <a:endParaRPr lang="zh-CN" sz="18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65057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</a:rPr>
                            <a:t>21</a:t>
                          </a:r>
                          <a:endParaRPr lang="zh-CN" sz="1800" b="1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+mn-cs"/>
                            </a:rPr>
                            <a:t>函数与导数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1" i="1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altLang="zh-CN" sz="1500" b="1" i="1" kern="10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500" b="1" i="1" kern="10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altLang="zh-CN" sz="1500" b="1" i="1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1500" b="1" i="1" kern="10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500" b="1" i="1" kern="10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1500" b="1" i="1" kern="10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𝒙</m:t>
                                  </m:r>
                                </m:den>
                              </m:f>
                              <m:r>
                                <a:rPr lang="en-US" altLang="zh-CN" sz="1500" b="1" i="1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r>
                                <a:rPr lang="en-US" altLang="zh-CN" sz="1500" b="1" i="1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𝒙</m:t>
                              </m:r>
                              <m:r>
                                <a:rPr lang="en-US" altLang="zh-CN" sz="1500" b="1" i="1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+</m:t>
                              </m:r>
                              <m:r>
                                <a:rPr lang="en-US" altLang="zh-CN" sz="1500" b="1" i="1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𝒂𝒍𝒏𝒙</m:t>
                              </m:r>
                            </m:oMath>
                          </a14:m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）讨论单调性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          </a:t>
                          </a:r>
                          <a:r>
                            <a:rPr lang="en-US" altLang="zh-CN" sz="1500" b="0" kern="100" baseline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）证明有关极值点的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不等式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endParaRPr lang="zh-CN" sz="1500" b="0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12</a:t>
                          </a:r>
                          <a:endParaRPr lang="zh-CN" sz="18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63495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i="1" kern="100" dirty="0">
                              <a:effectLst/>
                            </a:rPr>
                            <a:t>22</a:t>
                          </a:r>
                          <a:endParaRPr lang="zh-CN" sz="1800" b="1" i="1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+mn-cs"/>
                            </a:rPr>
                            <a:t>坐标系与参数</a:t>
                          </a:r>
                          <a:r>
                            <a:rPr lang="zh-CN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+mn-cs"/>
                            </a:rPr>
                            <a:t>方程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  <a:r>
                            <a:rPr lang="zh-CN" sz="1500" b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极坐标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化极坐标方程为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直角坐标方程；</a:t>
                          </a:r>
                          <a:endParaRPr lang="en-US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endParaRPr lang="en-US" altLang="zh-CN" sz="8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baseline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）求直线方程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r>
                            <a:rPr lang="zh-CN" altLang="en-US" sz="1500" b="0" kern="100" dirty="0" smtClean="0">
                              <a:solidFill>
                                <a:srgbClr val="C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（同文</a:t>
                          </a:r>
                          <a:r>
                            <a:rPr lang="en-US" altLang="zh-CN" sz="1500" b="0" kern="100" dirty="0" smtClean="0">
                              <a:solidFill>
                                <a:srgbClr val="C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22</a:t>
                          </a:r>
                          <a:r>
                            <a:rPr lang="zh-CN" altLang="en-US" sz="1500" b="0" kern="100" dirty="0" smtClean="0">
                              <a:solidFill>
                                <a:srgbClr val="C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endParaRPr lang="zh-CN" sz="1500" b="0" kern="100" dirty="0">
                            <a:solidFill>
                              <a:srgbClr val="C00000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0" i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10</a:t>
                          </a:r>
                          <a:endParaRPr lang="zh-CN" sz="1800" b="0" i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62454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i="1" kern="100" dirty="0">
                              <a:effectLst/>
                            </a:rPr>
                            <a:t>23</a:t>
                          </a:r>
                          <a:endParaRPr lang="zh-CN" sz="1800" b="1" i="1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+mn-cs"/>
                            </a:rPr>
                            <a:t>不等式选讲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  <a:r>
                            <a:rPr lang="zh-CN" sz="1500" b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不等式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）解含绝对值的不等式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）求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参数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500" b="0" i="1" kern="10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𝑎</m:t>
                              </m:r>
                            </m:oMath>
                          </a14:m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的范围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r>
                            <a:rPr lang="zh-CN" altLang="en-US" sz="1500" b="0" kern="100" dirty="0" smtClean="0">
                              <a:solidFill>
                                <a:srgbClr val="C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（同文</a:t>
                          </a:r>
                          <a:r>
                            <a:rPr lang="en-US" altLang="zh-CN" sz="1500" b="0" kern="100" dirty="0" smtClean="0">
                              <a:solidFill>
                                <a:srgbClr val="C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23</a:t>
                          </a:r>
                          <a:r>
                            <a:rPr lang="zh-CN" altLang="en-US" sz="1500" b="0" kern="100" dirty="0" smtClean="0">
                              <a:solidFill>
                                <a:srgbClr val="C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endParaRPr lang="zh-CN" sz="1500" b="0" kern="100" dirty="0">
                            <a:solidFill>
                              <a:srgbClr val="C00000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0" i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10</a:t>
                          </a:r>
                          <a:endParaRPr lang="zh-CN" sz="1800" b="0" i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0695275"/>
                  </p:ext>
                </p:extLst>
              </p:nvPr>
            </p:nvGraphicFramePr>
            <p:xfrm>
              <a:off x="290946" y="403229"/>
              <a:ext cx="8541327" cy="47246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13569"/>
                    <a:gridCol w="7130283"/>
                    <a:gridCol w="697475"/>
                  </a:tblGrid>
                  <a:tr h="28518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题号</a:t>
                          </a:r>
                          <a:endParaRPr lang="zh-CN" sz="1500" b="1" kern="100" dirty="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内容</a:t>
                          </a:r>
                          <a:endParaRPr lang="zh-CN" sz="1500" b="1" kern="100" dirty="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分值</a:t>
                          </a:r>
                          <a:endParaRPr lang="zh-CN" sz="1500" b="1" kern="100" dirty="0"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</a:tr>
                  <a:tr h="6453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 smtClean="0">
                              <a:effectLst/>
                            </a:rPr>
                            <a:t>17</a:t>
                          </a:r>
                          <a:endParaRPr lang="zh-CN" sz="1800" b="1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altLang="en-US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代数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  <a:r>
                            <a:rPr lang="zh-CN" altLang="en-US" sz="1500" b="1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解三角形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）用正弦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定理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求角的余弦值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）用余弦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定理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求边长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endParaRPr lang="zh-CN" sz="1500" b="0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12</a:t>
                          </a:r>
                          <a:endParaRPr lang="zh-CN" sz="18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62455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</a:rPr>
                            <a:t>18</a:t>
                          </a:r>
                          <a:endParaRPr lang="zh-CN" sz="1800" b="1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+mn-cs"/>
                            </a:rPr>
                            <a:t>立体几何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  <a:r>
                            <a:rPr lang="zh-CN" altLang="en-US" sz="1500" b="1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正方形</a:t>
                          </a:r>
                          <a:r>
                            <a:rPr lang="zh-CN" sz="1500" b="1" u="sng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折叠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）证面面垂直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</a:t>
                          </a:r>
                          <a:r>
                            <a:rPr lang="en-US" altLang="zh-CN" sz="1500" b="0" kern="100" baseline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）求线面角的正弦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值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12</a:t>
                          </a:r>
                          <a:endParaRPr lang="zh-CN" sz="18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6401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</a:rPr>
                            <a:t>19</a:t>
                          </a:r>
                          <a:endParaRPr lang="zh-CN" sz="1800" b="1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+mn-cs"/>
                            </a:rPr>
                            <a:t>解析几何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  <a:r>
                            <a:rPr lang="zh-CN" sz="1500" b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椭圆焦点弦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）求垂径下的直线方程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baseline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）证两角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相等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endParaRPr lang="zh-CN" sz="1500" b="0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12</a:t>
                          </a:r>
                          <a:endParaRPr lang="zh-CN" sz="18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61933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</a:rPr>
                            <a:t>20</a:t>
                          </a:r>
                          <a:endParaRPr lang="zh-CN" sz="1800" b="1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+mn-cs"/>
                            </a:rPr>
                            <a:t>统计与概率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  <a:r>
                            <a:rPr lang="zh-CN" sz="1500" b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抽检</a:t>
                          </a:r>
                          <a:r>
                            <a:rPr lang="en-US" sz="1500" b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zh-CN" sz="1500" b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二项分布</a:t>
                          </a:r>
                          <a:r>
                            <a:rPr lang="en-US" sz="1500" b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)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）求概率的最大值点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；</a:t>
                          </a:r>
                          <a:endParaRPr lang="en-US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en-US" altLang="zh-CN" sz="6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）期望及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应用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12</a:t>
                          </a:r>
                          <a:endParaRPr lang="zh-CN" sz="18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65057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effectLst/>
                            </a:rPr>
                            <a:t>21</a:t>
                          </a:r>
                          <a:endParaRPr lang="zh-CN" sz="1800" b="1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1435" marR="51435" marT="0" marB="0">
                        <a:blipFill rotWithShape="0">
                          <a:blip r:embed="rId2"/>
                          <a:stretch>
                            <a:fillRect l="-10077" t="-441121" r="-10162" b="-199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12</a:t>
                          </a:r>
                          <a:endParaRPr lang="zh-CN" sz="1800" b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63495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i="1" kern="100" dirty="0">
                              <a:effectLst/>
                            </a:rPr>
                            <a:t>22</a:t>
                          </a:r>
                          <a:endParaRPr lang="zh-CN" sz="1800" b="1" i="1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500" b="1" kern="100" dirty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+mn-cs"/>
                            </a:rPr>
                            <a:t>坐标系与参数</a:t>
                          </a:r>
                          <a:r>
                            <a:rPr lang="zh-CN" sz="1500" b="1" kern="100" dirty="0" smtClean="0">
                              <a:solidFill>
                                <a:srgbClr val="C00000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  <a:cs typeface="+mn-cs"/>
                            </a:rPr>
                            <a:t>方程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：</a:t>
                          </a:r>
                          <a:r>
                            <a:rPr lang="zh-CN" sz="1500" b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  <a:cs typeface="+mn-cs"/>
                            </a:rPr>
                            <a:t>极坐标</a:t>
                          </a:r>
                          <a:r>
                            <a:rPr lang="zh-CN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1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r>
                            <a:rPr lang="zh-CN" alt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化极坐标方程为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直角坐标方程；</a:t>
                          </a:r>
                          <a:endParaRPr lang="en-US" altLang="zh-CN" sz="15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endParaRPr lang="en-US" altLang="zh-CN" sz="800" b="0" kern="100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en-US" altLang="zh-CN" sz="1500" b="0" kern="100" baseline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                                        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</a:t>
                          </a:r>
                          <a:r>
                            <a:rPr lang="en-US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2</a:t>
                          </a:r>
                          <a:r>
                            <a:rPr 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）求直线方程</a:t>
                          </a:r>
                          <a:r>
                            <a:rPr lang="en-US" altLang="zh-CN" sz="1500" b="0" kern="10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  <a:latin typeface="+mn-ea"/>
                              <a:ea typeface="+mn-ea"/>
                            </a:rPr>
                            <a:t>.</a:t>
                          </a:r>
                          <a:r>
                            <a:rPr lang="zh-CN" altLang="en-US" sz="1500" b="0" kern="100" dirty="0" smtClean="0">
                              <a:solidFill>
                                <a:srgbClr val="C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（同文</a:t>
                          </a:r>
                          <a:r>
                            <a:rPr lang="en-US" altLang="zh-CN" sz="1500" b="0" kern="100" dirty="0" smtClean="0">
                              <a:solidFill>
                                <a:srgbClr val="C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22</a:t>
                          </a:r>
                          <a:r>
                            <a:rPr lang="zh-CN" altLang="en-US" sz="1500" b="0" kern="100" dirty="0" smtClean="0">
                              <a:solidFill>
                                <a:srgbClr val="C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）</a:t>
                          </a:r>
                          <a:endParaRPr lang="zh-CN" sz="1500" b="0" kern="100" dirty="0">
                            <a:solidFill>
                              <a:srgbClr val="C00000"/>
                            </a:solidFill>
                            <a:effectLst/>
                            <a:latin typeface="+mn-ea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0" i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10</a:t>
                          </a:r>
                          <a:endParaRPr lang="zh-CN" sz="1800" b="0" i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  <a:tr h="62454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1" i="1" kern="100" dirty="0">
                              <a:effectLst/>
                            </a:rPr>
                            <a:t>23</a:t>
                          </a:r>
                          <a:endParaRPr lang="zh-CN" sz="1800" b="1" i="1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1435" marR="51435" marT="0" marB="0">
                        <a:blipFill rotWithShape="0">
                          <a:blip r:embed="rId2"/>
                          <a:stretch>
                            <a:fillRect l="-10077" t="-663107" r="-10162" b="-5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800" b="0" i="1" u="sng" kern="10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effectLst/>
                            </a:rPr>
                            <a:t>10</a:t>
                          </a:r>
                          <a:endParaRPr lang="zh-CN" sz="1800" b="0" i="1" kern="100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3275" y="56981"/>
            <a:ext cx="8199617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hangingPunct="0"/>
            <a:r>
              <a:rPr lang="en-US" altLang="zh-CN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2018</a:t>
            </a:r>
            <a:r>
              <a:rPr lang="zh-CN" altLang="en-US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年全国统一高考数学试卷（</a:t>
            </a:r>
            <a:r>
              <a:rPr lang="zh-CN" altLang="en-US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理科 </a:t>
            </a:r>
            <a:r>
              <a:rPr lang="en-US" altLang="zh-CN" b="1" dirty="0" smtClean="0">
                <a:solidFill>
                  <a:srgbClr val="C00000"/>
                </a:solidFill>
                <a:ea typeface="黑体" panose="02010609060101010101" pitchFamily="49" charset="-122"/>
                <a:cs typeface="Calibri" panose="020F0502020204030204" pitchFamily="34" charset="0"/>
              </a:rPr>
              <a:t>І</a:t>
            </a:r>
            <a:r>
              <a:rPr lang="zh-CN" altLang="en-US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6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67544" y="896982"/>
            <a:ext cx="1296144" cy="64807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/>
              <a:t>代数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07704" y="752966"/>
            <a:ext cx="684767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复数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集合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数列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平面向量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简单的线性规划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数列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排列组合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解三角形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67544" y="1761078"/>
            <a:ext cx="1296144" cy="64807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函数</a:t>
            </a:r>
            <a:endParaRPr lang="zh-CN" altLang="en-US" sz="32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907704" y="1823794"/>
            <a:ext cx="7056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三次函数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指对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分段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函数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三角函数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对数与分式函数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467544" y="2625174"/>
            <a:ext cx="1872208" cy="64807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立体几何</a:t>
            </a:r>
            <a:endParaRPr lang="zh-CN" altLang="en-US" sz="3200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483768" y="2553166"/>
            <a:ext cx="627161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旋转体表面的最短路径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正方体截面积最值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</a:p>
          <a:p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正方形折叠的几何体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67544" y="3489270"/>
            <a:ext cx="1872208" cy="64807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解析几何</a:t>
            </a:r>
            <a:endParaRPr lang="zh-CN" altLang="en-US" sz="32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2483768" y="3551986"/>
            <a:ext cx="6480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抛物线的焦点弦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双曲线的焦点弦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椭圆的焦点弦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67544" y="4353366"/>
            <a:ext cx="2376264" cy="64807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统计与概率</a:t>
            </a:r>
            <a:endParaRPr lang="zh-CN" altLang="en-US" sz="32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2987824" y="4281358"/>
            <a:ext cx="554461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读饼状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图选正确结论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几何概型问题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质量检测中的统计问题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2051720" y="123478"/>
            <a:ext cx="4968552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“五块”分类统计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659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504654"/>
              </p:ext>
            </p:extLst>
          </p:nvPr>
        </p:nvGraphicFramePr>
        <p:xfrm>
          <a:off x="2843808" y="267492"/>
          <a:ext cx="5400600" cy="2520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679"/>
                <a:gridCol w="994489"/>
                <a:gridCol w="923454"/>
                <a:gridCol w="923454"/>
                <a:gridCol w="1065524"/>
              </a:tblGrid>
              <a:tr h="420047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内容</a:t>
                      </a:r>
                      <a:endParaRPr lang="zh-CN" alt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选择题</a:t>
                      </a:r>
                      <a:endParaRPr lang="zh-CN" alt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填空题</a:t>
                      </a:r>
                      <a:endParaRPr lang="zh-CN" alt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解答题</a:t>
                      </a:r>
                      <a:endParaRPr lang="zh-CN" alt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合计分</a:t>
                      </a:r>
                      <a:endParaRPr lang="zh-CN" altLang="en-US" sz="18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代数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46</a:t>
                      </a:r>
                      <a:r>
                        <a:rPr lang="zh-CN" altLang="en-US" sz="1800" dirty="0" smtClean="0"/>
                        <a:t>分</a:t>
                      </a:r>
                      <a:endParaRPr lang="zh-CN" altLang="en-US" sz="1800" dirty="0"/>
                    </a:p>
                  </a:txBody>
                  <a:tcPr/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函数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27</a:t>
                      </a:r>
                      <a:r>
                        <a:rPr lang="zh-CN" altLang="en-US" sz="1800" dirty="0" smtClean="0"/>
                        <a:t>分</a:t>
                      </a:r>
                      <a:endParaRPr lang="zh-CN" altLang="en-US" sz="1800" dirty="0"/>
                    </a:p>
                  </a:txBody>
                  <a:tcPr/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立体几何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22</a:t>
                      </a:r>
                      <a:r>
                        <a:rPr lang="zh-CN" altLang="en-US" sz="1800" dirty="0" smtClean="0"/>
                        <a:t>分</a:t>
                      </a:r>
                      <a:endParaRPr lang="zh-CN" altLang="en-US" sz="1800" dirty="0"/>
                    </a:p>
                  </a:txBody>
                  <a:tcPr/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解析几何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22</a:t>
                      </a:r>
                      <a:r>
                        <a:rPr lang="zh-CN" altLang="en-US" sz="1800" dirty="0" smtClean="0"/>
                        <a:t>分</a:t>
                      </a:r>
                      <a:endParaRPr lang="zh-CN" altLang="en-US" sz="1800" dirty="0"/>
                    </a:p>
                  </a:txBody>
                  <a:tcPr/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zh-CN" altLang="en-US" sz="1800" dirty="0" smtClean="0"/>
                        <a:t>概率与统计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22</a:t>
                      </a:r>
                      <a:r>
                        <a:rPr lang="zh-CN" altLang="en-US" sz="1800" dirty="0" smtClean="0"/>
                        <a:t>分</a:t>
                      </a:r>
                      <a:endParaRPr lang="zh-CN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圆角矩形 3"/>
          <p:cNvSpPr/>
          <p:nvPr/>
        </p:nvSpPr>
        <p:spPr>
          <a:xfrm>
            <a:off x="2843808" y="3003798"/>
            <a:ext cx="5472608" cy="158417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ctr">
              <a:spcAft>
                <a:spcPts val="0"/>
              </a:spcAft>
            </a:pPr>
            <a:r>
              <a:rPr lang="en-US" altLang="zh-CN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1.</a:t>
            </a:r>
            <a:r>
              <a:rPr lang="zh-CN" altLang="en-US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从小题设问看，更加重视基础知识</a:t>
            </a:r>
            <a:r>
              <a:rPr lang="zh-CN" altLang="zh-CN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indent="266700" algn="ctr">
              <a:spcAft>
                <a:spcPts val="0"/>
              </a:spcAft>
            </a:pPr>
            <a:endParaRPr lang="en-US" altLang="zh-CN" sz="800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indent="266700" algn="ctr">
              <a:spcAft>
                <a:spcPts val="0"/>
              </a:spcAft>
            </a:pPr>
            <a:r>
              <a:rPr lang="en-US" altLang="zh-CN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2.</a:t>
            </a:r>
            <a:r>
              <a:rPr lang="zh-CN" altLang="en-US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从大题条件看，更加</a:t>
            </a:r>
            <a:r>
              <a:rPr lang="zh-CN" altLang="zh-CN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重视</a:t>
            </a:r>
            <a:r>
              <a:rPr lang="zh-CN" altLang="en-US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基本方法</a:t>
            </a:r>
            <a:r>
              <a:rPr lang="zh-CN" altLang="zh-CN" sz="2400" kern="1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indent="266700" algn="ctr">
              <a:spcAft>
                <a:spcPts val="0"/>
              </a:spcAft>
            </a:pPr>
            <a:endParaRPr lang="en-US" altLang="zh-CN" sz="800" kern="1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indent="266700" algn="ctr">
              <a:spcAft>
                <a:spcPts val="0"/>
              </a:spcAft>
            </a:pPr>
            <a:r>
              <a:rPr lang="en-US" altLang="zh-CN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3.</a:t>
            </a:r>
            <a:r>
              <a:rPr lang="zh-CN" alt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从分类统计看，更加</a:t>
            </a:r>
            <a:r>
              <a:rPr lang="zh-CN" altLang="zh-CN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重视</a:t>
            </a:r>
            <a:r>
              <a:rPr lang="zh-CN" altLang="en-US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热点问题</a:t>
            </a:r>
            <a:r>
              <a:rPr lang="zh-CN" altLang="zh-CN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99592" y="843558"/>
            <a:ext cx="1440160" cy="151216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/>
              <a:t>理科</a:t>
            </a:r>
            <a:endParaRPr lang="en-US" altLang="zh-CN" sz="4000" b="1" dirty="0" smtClean="0"/>
          </a:p>
          <a:p>
            <a:pPr algn="ctr"/>
            <a:r>
              <a:rPr lang="zh-CN" altLang="en-US" sz="4000" b="1" dirty="0" smtClean="0"/>
              <a:t>数学</a:t>
            </a:r>
            <a:endParaRPr lang="zh-CN" altLang="en-US" sz="4000" b="1" dirty="0"/>
          </a:p>
        </p:txBody>
      </p:sp>
      <p:sp>
        <p:nvSpPr>
          <p:cNvPr id="6" name="圆角矩形 5"/>
          <p:cNvSpPr/>
          <p:nvPr/>
        </p:nvSpPr>
        <p:spPr>
          <a:xfrm>
            <a:off x="899592" y="2931790"/>
            <a:ext cx="1440160" cy="151216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/>
              <a:t>试卷特质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334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368983" y="1131590"/>
            <a:ext cx="5659401" cy="7200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全国</a:t>
            </a:r>
            <a:r>
              <a:rPr lang="zh-CN" altLang="en-US" sz="3200" b="1" u="sng" dirty="0" smtClean="0"/>
              <a:t>文科</a:t>
            </a:r>
            <a:r>
              <a:rPr lang="en-US" altLang="zh-CN" sz="3200" b="1" u="sng" dirty="0" smtClean="0"/>
              <a:t>1</a:t>
            </a:r>
            <a:r>
              <a:rPr lang="zh-CN" altLang="en-US" sz="3200" b="1" u="sng" dirty="0" smtClean="0"/>
              <a:t>卷</a:t>
            </a:r>
            <a:r>
              <a:rPr lang="zh-CN" altLang="en-US" sz="3200" b="1" dirty="0" smtClean="0"/>
              <a:t>与</a:t>
            </a:r>
            <a:r>
              <a:rPr lang="zh-CN" altLang="en-US" sz="3200" b="1" u="sng" dirty="0" smtClean="0"/>
              <a:t>理科</a:t>
            </a:r>
            <a:r>
              <a:rPr lang="en-US" altLang="zh-CN" sz="3200" b="1" u="sng" dirty="0" smtClean="0"/>
              <a:t>1</a:t>
            </a:r>
            <a:r>
              <a:rPr lang="zh-CN" altLang="en-US" sz="3200" b="1" u="sng" dirty="0" smtClean="0"/>
              <a:t>卷</a:t>
            </a:r>
            <a:r>
              <a:rPr lang="zh-CN" altLang="en-US" sz="3200" b="1" dirty="0" smtClean="0"/>
              <a:t>对比</a:t>
            </a:r>
            <a:endParaRPr lang="zh-CN" altLang="en-US" sz="32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2051720" y="2211710"/>
            <a:ext cx="662473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文理科试卷基本不同</a:t>
            </a:r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(5+1+0+2)</a:t>
            </a:r>
            <a:r>
              <a: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40/150</a:t>
            </a:r>
            <a:endParaRPr lang="zh-CN" altLang="en-US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51720" y="2932951"/>
            <a:ext cx="64978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文科重知识领悟，理科重方法运用。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63150" y="3653031"/>
            <a:ext cx="64978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文科、理科试题难度均有明显降低。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51520" y="195486"/>
            <a:ext cx="1584176" cy="151216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</a:rPr>
              <a:t>文理</a:t>
            </a:r>
            <a:endParaRPr lang="en-US" altLang="zh-CN" sz="4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</a:rPr>
              <a:t>比较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1"/>
          <p:cNvSpPr txBox="1"/>
          <p:nvPr/>
        </p:nvSpPr>
        <p:spPr>
          <a:xfrm>
            <a:off x="1403648" y="1740753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一、明确高三复习框架</a:t>
            </a:r>
            <a:endParaRPr lang="en-US" altLang="zh-CN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17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600310" y="627534"/>
            <a:ext cx="5860122" cy="72008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全国</a:t>
            </a:r>
            <a:r>
              <a:rPr lang="en-US" altLang="zh-CN" sz="3600" b="1" u="sng" dirty="0" smtClean="0"/>
              <a:t>1</a:t>
            </a:r>
            <a:r>
              <a:rPr lang="zh-CN" altLang="en-US" sz="3200" b="1" u="sng" dirty="0" smtClean="0"/>
              <a:t>、</a:t>
            </a:r>
            <a:r>
              <a:rPr lang="en-US" altLang="zh-CN" sz="3600" b="1" u="sng" dirty="0" smtClean="0"/>
              <a:t>2</a:t>
            </a:r>
            <a:r>
              <a:rPr lang="zh-CN" altLang="en-US" sz="3200" b="1" u="sng" dirty="0" smtClean="0"/>
              <a:t>、</a:t>
            </a:r>
            <a:r>
              <a:rPr lang="en-US" altLang="zh-CN" sz="3600" b="1" u="sng" dirty="0" smtClean="0"/>
              <a:t>3</a:t>
            </a:r>
            <a:r>
              <a:rPr lang="zh-CN" altLang="en-US" sz="3200" b="1" dirty="0" smtClean="0"/>
              <a:t>卷文、理差异比较</a:t>
            </a:r>
            <a:endParaRPr lang="zh-CN" altLang="en-US" sz="3200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99255"/>
              </p:ext>
            </p:extLst>
          </p:nvPr>
        </p:nvGraphicFramePr>
        <p:xfrm>
          <a:off x="2604120" y="1491630"/>
          <a:ext cx="5856312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384"/>
                <a:gridCol w="3499784"/>
                <a:gridCol w="12961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卷类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同题数</a:t>
                      </a:r>
                      <a:r>
                        <a:rPr lang="zh-CN" altLang="en-US" b="0" dirty="0" smtClean="0"/>
                        <a:t>（选择</a:t>
                      </a:r>
                      <a:r>
                        <a:rPr lang="en-US" altLang="zh-CN" b="0" dirty="0" smtClean="0"/>
                        <a:t>+</a:t>
                      </a:r>
                      <a:r>
                        <a:rPr lang="zh-CN" altLang="en-US" b="0" dirty="0" smtClean="0"/>
                        <a:t>填空</a:t>
                      </a:r>
                      <a:r>
                        <a:rPr lang="en-US" altLang="zh-CN" b="0" dirty="0" smtClean="0"/>
                        <a:t>+</a:t>
                      </a:r>
                      <a:r>
                        <a:rPr lang="zh-CN" altLang="en-US" b="0" dirty="0" smtClean="0"/>
                        <a:t>解答</a:t>
                      </a:r>
                      <a:r>
                        <a:rPr lang="en-US" altLang="zh-CN" b="0" dirty="0" smtClean="0"/>
                        <a:t>+</a:t>
                      </a:r>
                      <a:r>
                        <a:rPr lang="zh-CN" altLang="en-US" b="0" dirty="0" smtClean="0"/>
                        <a:t>选做）</a:t>
                      </a:r>
                      <a:endParaRPr lang="zh-CN" altLang="en-US" b="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同分率</a:t>
                      </a:r>
                      <a:endParaRPr lang="zh-CN" alt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5+1+</a:t>
                      </a:r>
                      <a:r>
                        <a:rPr lang="en-US" altLang="zh-CN" sz="2400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altLang="zh-CN" sz="2400" dirty="0" smtClean="0"/>
                        <a:t>+2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</a:rPr>
                        <a:t>40</a:t>
                      </a:r>
                      <a:r>
                        <a:rPr lang="en-US" altLang="zh-CN" sz="2400" dirty="0" smtClean="0"/>
                        <a:t>/150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7+2+</a:t>
                      </a:r>
                      <a:r>
                        <a:rPr lang="en-US" altLang="zh-CN" sz="2400" b="1" dirty="0" smtClean="0">
                          <a:solidFill>
                            <a:srgbClr val="C00000"/>
                          </a:solidFill>
                        </a:rPr>
                        <a:t>3.5</a:t>
                      </a:r>
                      <a:r>
                        <a:rPr lang="en-US" altLang="zh-CN" sz="2400" dirty="0" smtClean="0"/>
                        <a:t>+2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</a:rPr>
                        <a:t>97</a:t>
                      </a:r>
                      <a:r>
                        <a:rPr lang="en-US" altLang="zh-CN" sz="2400" dirty="0" smtClean="0"/>
                        <a:t>/150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全国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8+1+</a:t>
                      </a:r>
                      <a:r>
                        <a:rPr lang="en-US" altLang="zh-CN" sz="24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altLang="zh-CN" sz="2400" dirty="0" smtClean="0"/>
                        <a:t>+2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C00000"/>
                          </a:solidFill>
                        </a:rPr>
                        <a:t>103</a:t>
                      </a:r>
                      <a:r>
                        <a:rPr lang="en-US" altLang="zh-CN" sz="2400" dirty="0" smtClean="0"/>
                        <a:t>/150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600310" y="3507854"/>
            <a:ext cx="58601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卷文、理差异明显，全国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卷差异不明显。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01496" y="3980735"/>
            <a:ext cx="58589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是全国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卷靠近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卷，还是全国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卷靠近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01496" y="4424213"/>
            <a:ext cx="56429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</a:t>
            </a: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卷文理按怎样的方式怎么过渡到文理合卷？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51520" y="195486"/>
            <a:ext cx="1584176" cy="151216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三卷</a:t>
            </a:r>
            <a:endParaRPr lang="en-US" altLang="zh-CN" sz="4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4400" b="1" dirty="0" smtClean="0">
                <a:solidFill>
                  <a:schemeClr val="bg1"/>
                </a:solidFill>
              </a:rPr>
              <a:t>比较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1"/>
          <p:cNvSpPr txBox="1"/>
          <p:nvPr/>
        </p:nvSpPr>
        <p:spPr>
          <a:xfrm>
            <a:off x="1403648" y="1740753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三、明确高中数学趋势</a:t>
            </a:r>
            <a:endParaRPr lang="en-US" altLang="zh-CN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790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725295" y="641120"/>
            <a:ext cx="1964055" cy="430380"/>
            <a:chOff x="2237" y="1799"/>
            <a:chExt cx="3504" cy="1280"/>
          </a:xfrm>
        </p:grpSpPr>
        <p:sp>
          <p:nvSpPr>
            <p:cNvPr id="3" name="圆角矩形 2"/>
            <p:cNvSpPr/>
            <p:nvPr/>
          </p:nvSpPr>
          <p:spPr>
            <a:xfrm>
              <a:off x="2237" y="1896"/>
              <a:ext cx="3504" cy="1138"/>
            </a:xfrm>
            <a:prstGeom prst="roundRect">
              <a:avLst/>
            </a:prstGeom>
            <a:solidFill>
              <a:srgbClr val="000000">
                <a:alpha val="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800"/>
                <a:t>高一数学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589" y="1799"/>
              <a:ext cx="2716" cy="12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多选题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03070" y="2262989"/>
            <a:ext cx="2088819" cy="430456"/>
            <a:chOff x="2237" y="1855"/>
            <a:chExt cx="3613" cy="1196"/>
          </a:xfrm>
        </p:grpSpPr>
        <p:sp>
          <p:nvSpPr>
            <p:cNvPr id="7" name="圆角矩形 6"/>
            <p:cNvSpPr/>
            <p:nvPr/>
          </p:nvSpPr>
          <p:spPr>
            <a:xfrm>
              <a:off x="2237" y="1896"/>
              <a:ext cx="3504" cy="1138"/>
            </a:xfrm>
            <a:prstGeom prst="roundRect">
              <a:avLst/>
            </a:prstGeom>
            <a:solidFill>
              <a:srgbClr val="000000">
                <a:alpha val="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/>
                <a:t>高一数学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55" y="1855"/>
              <a:ext cx="3395" cy="11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674495" y="3174248"/>
            <a:ext cx="2026285" cy="430386"/>
            <a:chOff x="2237" y="1811"/>
            <a:chExt cx="3504" cy="1275"/>
          </a:xfrm>
        </p:grpSpPr>
        <p:sp>
          <p:nvSpPr>
            <p:cNvPr id="10" name="圆角矩形 9"/>
            <p:cNvSpPr/>
            <p:nvPr/>
          </p:nvSpPr>
          <p:spPr>
            <a:xfrm>
              <a:off x="2237" y="1896"/>
              <a:ext cx="3504" cy="1138"/>
            </a:xfrm>
            <a:prstGeom prst="roundRect">
              <a:avLst/>
            </a:prstGeom>
            <a:solidFill>
              <a:srgbClr val="000000">
                <a:alpha val="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/>
                <a:t>高一数学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732" y="1811"/>
              <a:ext cx="2581" cy="1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举例题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005580" y="725170"/>
            <a:ext cx="356489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800" u="sng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选择答案不唯一，存在多个选项。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004310" y="1870075"/>
            <a:ext cx="453136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800" u="sng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给出一些材料背景，以及相关数据，要求</a:t>
            </a:r>
          </a:p>
          <a:p>
            <a:pPr algn="l"/>
            <a:r>
              <a:rPr lang="zh-CN" altLang="en-US" sz="1800" u="sng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考生</a:t>
            </a:r>
            <a:r>
              <a:rPr lang="zh-CN" altLang="en-US" sz="1800" u="sng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读懂材料，获取信息，根据材料给出</a:t>
            </a:r>
            <a:r>
              <a:rPr lang="zh-CN" altLang="en-US" sz="1800" u="sng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endParaRPr lang="zh-CN" altLang="en-US" sz="1800" u="sng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800" u="sng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情境、原理以及猜测等，自主分析数据，</a:t>
            </a:r>
            <a:r>
              <a:rPr lang="zh-CN" altLang="en-US" sz="1800" u="sng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得</a:t>
            </a:r>
            <a:endParaRPr lang="zh-CN" altLang="en-US" sz="1800" u="sng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800" u="sng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出结论，并解决问题。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976370" y="3081020"/>
            <a:ext cx="4446905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800" u="sng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要求考生通过给出的已知结论、性质和定</a:t>
            </a:r>
          </a:p>
          <a:p>
            <a:r>
              <a:rPr lang="zh-CN" altLang="en-US" sz="1800" u="sng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理等条件，从题干中获取信息，整理信息，写出符合题干条件的结论或具体实例。</a:t>
            </a:r>
          </a:p>
        </p:txBody>
      </p:sp>
      <p:sp>
        <p:nvSpPr>
          <p:cNvPr id="23" name="标题 1"/>
          <p:cNvSpPr>
            <a:spLocks noGrp="1"/>
          </p:cNvSpPr>
          <p:nvPr/>
        </p:nvSpPr>
        <p:spPr>
          <a:xfrm>
            <a:off x="586740" y="231140"/>
            <a:ext cx="4157980" cy="375920"/>
          </a:xfrm>
          <a:prstGeom prst="rect">
            <a:avLst/>
          </a:prstGeom>
          <a:noFill/>
          <a:ln>
            <a:noFill/>
          </a:ln>
        </p:spPr>
        <p:txBody>
          <a:bodyPr wrap="square" lIns="68582" tIns="34292" rIns="68582" bIns="34292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i="1">
                <a:solidFill>
                  <a:schemeClr val="bg1"/>
                </a:solidFill>
              </a:rPr>
              <a:t>一、</a:t>
            </a:r>
            <a:r>
              <a:rPr lang="zh-CN" altLang="en-US" b="1" i="1">
                <a:solidFill>
                  <a:schemeClr val="accent2">
                    <a:lumMod val="50000"/>
                  </a:schemeClr>
                </a:solidFill>
              </a:rPr>
              <a:t>新高考数学</a:t>
            </a:r>
            <a:r>
              <a:rPr lang="zh-CN" altLang="en-US" b="1" i="1">
                <a:solidFill>
                  <a:srgbClr val="C00000"/>
                </a:solidFill>
              </a:rPr>
              <a:t>新增题型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99260" y="1398341"/>
            <a:ext cx="1964055" cy="430380"/>
            <a:chOff x="2237" y="1832"/>
            <a:chExt cx="3504" cy="1280"/>
          </a:xfrm>
        </p:grpSpPr>
        <p:sp>
          <p:nvSpPr>
            <p:cNvPr id="21" name="圆角矩形 20"/>
            <p:cNvSpPr/>
            <p:nvPr/>
          </p:nvSpPr>
          <p:spPr>
            <a:xfrm>
              <a:off x="2237" y="1896"/>
              <a:ext cx="3504" cy="1138"/>
            </a:xfrm>
            <a:prstGeom prst="roundRect">
              <a:avLst/>
            </a:prstGeom>
            <a:solidFill>
              <a:srgbClr val="000000">
                <a:alpha val="0"/>
              </a:srgbClr>
            </a:solidFill>
            <a:ln w="25400" cap="flat" cmpd="sng" algn="ctr">
              <a:solidFill>
                <a:srgbClr val="0E459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800"/>
                <a:t>高一数学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666" y="1832"/>
              <a:ext cx="2722" cy="12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逻辑题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977005" y="1196340"/>
            <a:ext cx="431863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800" u="sng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以日常生活语言和情景考查推理、论证、</a:t>
            </a:r>
            <a:endParaRPr lang="zh-CN" altLang="en-US" sz="800" u="sng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u="sng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比较、评价等逻辑思维能力。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670050" y="4126230"/>
            <a:ext cx="2026285" cy="430530"/>
            <a:chOff x="2237" y="1775"/>
            <a:chExt cx="3504" cy="1275"/>
          </a:xfrm>
        </p:grpSpPr>
        <p:sp>
          <p:nvSpPr>
            <p:cNvPr id="26" name="圆角矩形 25"/>
            <p:cNvSpPr/>
            <p:nvPr/>
          </p:nvSpPr>
          <p:spPr>
            <a:xfrm>
              <a:off x="2237" y="1896"/>
              <a:ext cx="3504" cy="1138"/>
            </a:xfrm>
            <a:prstGeom prst="roundRect">
              <a:avLst/>
            </a:prstGeom>
            <a:solidFill>
              <a:srgbClr val="000000">
                <a:alpha val="0"/>
              </a:srgbClr>
            </a:solidFill>
            <a:ln w="25400" cap="flat" cmpd="sng" algn="ctr">
              <a:solidFill>
                <a:srgbClr val="0E459D">
                  <a:shade val="50000"/>
                </a:srgb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/>
                <a:t>高一数学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732" y="1775"/>
              <a:ext cx="2581" cy="12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开放题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975735" y="4045585"/>
            <a:ext cx="4447540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800" u="sng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问答题开放设问，答案并不唯一，要求考生能综合运用所学知识，进行探究，分析问题并最终解决问题。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95536" y="1851650"/>
            <a:ext cx="1008380" cy="1728212"/>
            <a:chOff x="736" y="1782"/>
            <a:chExt cx="1588" cy="4876"/>
          </a:xfrm>
        </p:grpSpPr>
        <p:sp>
          <p:nvSpPr>
            <p:cNvPr id="34" name="圆角矩形 33"/>
            <p:cNvSpPr/>
            <p:nvPr/>
          </p:nvSpPr>
          <p:spPr>
            <a:xfrm>
              <a:off x="736" y="1782"/>
              <a:ext cx="1588" cy="4876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10" y="1925"/>
              <a:ext cx="1454" cy="28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</a:t>
              </a:r>
            </a:p>
            <a:p>
              <a:r>
                <a:rPr lang="zh-CN" alt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数学</a:t>
              </a:r>
            </a:p>
            <a:p>
              <a:r>
                <a:rPr lang="zh-CN" alt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思想</a:t>
              </a:r>
            </a:p>
            <a:p>
              <a:endParaRPr lang="zh-CN" altLang="en-US" sz="1000" b="1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4" name=" 184"/>
          <p:cNvSpPr/>
          <p:nvPr/>
        </p:nvSpPr>
        <p:spPr>
          <a:xfrm>
            <a:off x="7426960" y="1400175"/>
            <a:ext cx="1136015" cy="63627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>
                <a:solidFill>
                  <a:srgbClr val="C00000"/>
                </a:solidFill>
              </a:rPr>
              <a:t>抽象</a:t>
            </a:r>
          </a:p>
        </p:txBody>
      </p:sp>
      <p:sp>
        <p:nvSpPr>
          <p:cNvPr id="13" name=" 184"/>
          <p:cNvSpPr/>
          <p:nvPr/>
        </p:nvSpPr>
        <p:spPr>
          <a:xfrm>
            <a:off x="7410450" y="2531745"/>
            <a:ext cx="1136015" cy="63627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>
                <a:solidFill>
                  <a:srgbClr val="C00000"/>
                </a:solidFill>
              </a:rPr>
              <a:t>推理</a:t>
            </a:r>
          </a:p>
        </p:txBody>
      </p:sp>
      <p:sp>
        <p:nvSpPr>
          <p:cNvPr id="14" name=" 184"/>
          <p:cNvSpPr/>
          <p:nvPr/>
        </p:nvSpPr>
        <p:spPr>
          <a:xfrm>
            <a:off x="7402830" y="3591560"/>
            <a:ext cx="1136015" cy="63627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>
                <a:solidFill>
                  <a:srgbClr val="C00000"/>
                </a:solidFill>
              </a:rPr>
              <a:t>建模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9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9" grpId="0"/>
      <p:bldP spid="23" grpId="0"/>
      <p:bldP spid="24" grpId="0"/>
      <p:bldP spid="28" grpId="0"/>
      <p:bldP spid="184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1"/>
          <p:cNvSpPr>
            <a:spLocks noGrp="1"/>
          </p:cNvSpPr>
          <p:nvPr/>
        </p:nvSpPr>
        <p:spPr>
          <a:xfrm>
            <a:off x="586740" y="231140"/>
            <a:ext cx="4358640" cy="375920"/>
          </a:xfrm>
          <a:prstGeom prst="rect">
            <a:avLst/>
          </a:prstGeom>
          <a:noFill/>
          <a:ln>
            <a:noFill/>
          </a:ln>
        </p:spPr>
        <p:txBody>
          <a:bodyPr wrap="square" lIns="68582" tIns="34292" rIns="68582" bIns="34292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i="1" dirty="0">
                <a:solidFill>
                  <a:schemeClr val="bg1"/>
                </a:solidFill>
              </a:rPr>
              <a:t>二、</a:t>
            </a:r>
            <a:r>
              <a:rPr lang="zh-CN" altLang="en-US" b="1" i="1" dirty="0">
                <a:solidFill>
                  <a:schemeClr val="accent2">
                    <a:lumMod val="50000"/>
                  </a:schemeClr>
                </a:solidFill>
              </a:rPr>
              <a:t>高中数学新教材</a:t>
            </a:r>
            <a:r>
              <a:rPr lang="zh-CN" altLang="en-US" b="1" i="1" dirty="0">
                <a:solidFill>
                  <a:srgbClr val="C00000"/>
                </a:solidFill>
              </a:rPr>
              <a:t>部分章节（一）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15290" y="696595"/>
            <a:ext cx="4338955" cy="4310380"/>
            <a:chOff x="315" y="1097"/>
            <a:chExt cx="6833" cy="6788"/>
          </a:xfrm>
        </p:grpSpPr>
        <p:sp>
          <p:nvSpPr>
            <p:cNvPr id="2" name="圆角矩形 1"/>
            <p:cNvSpPr/>
            <p:nvPr/>
          </p:nvSpPr>
          <p:spPr>
            <a:xfrm>
              <a:off x="315" y="1097"/>
              <a:ext cx="6701" cy="678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34" y="1179"/>
              <a:ext cx="6615" cy="63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章 </a:t>
              </a:r>
              <a:r>
                <a:rPr lang="en-US" altLang="zh-CN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集合与逻辑</a:t>
              </a:r>
            </a:p>
            <a:p>
              <a:r>
                <a:rPr lang="en-US" altLang="zh-CN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1.1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集合</a:t>
              </a:r>
            </a:p>
            <a:p>
              <a:r>
                <a:rPr lang="en-US" altLang="zh-CN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1.2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常用逻辑用语</a:t>
              </a:r>
            </a:p>
            <a:p>
              <a:r>
                <a:rPr lang="zh-CN" altLang="en-US" sz="1600" b="1" u="sng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数学与文化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u="sng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从德</a:t>
              </a:r>
              <a:r>
                <a:rPr lang="zh-CN" altLang="en-US" sz="1600" u="sng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·摩根到康托尔：逻辑与集合</a:t>
              </a:r>
            </a:p>
            <a:p>
              <a:endParaRPr lang="zh-CN" altLang="en-US" sz="800" dirty="0" smtClean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第</a:t>
              </a:r>
              <a:r>
                <a:rPr lang="en-US" altLang="zh-CN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章  一元二次函数、方程与不等式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2.1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相等关系与不等关系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2.2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从函数观念看一元二次方程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2.3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一元二次不等式</a:t>
              </a:r>
            </a:p>
            <a:p>
              <a:pPr algn="l"/>
              <a:endParaRPr lang="zh-CN" altLang="en-US" sz="800" dirty="0" smtClean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第</a:t>
              </a:r>
              <a:r>
                <a:rPr lang="en-US" altLang="zh-CN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3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章  函数的概念和性质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3.1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函数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3.2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函数的基本性质</a:t>
              </a:r>
            </a:p>
            <a:p>
              <a:pPr algn="l"/>
              <a:r>
                <a:rPr lang="zh-CN" altLang="en-US" sz="1600" b="1" u="sng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数学与文化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lang="zh-CN" altLang="en-US" sz="1600" u="sng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函数概念的形成与发展</a:t>
              </a:r>
            </a:p>
            <a:p>
              <a:pPr algn="l"/>
              <a:endParaRPr lang="zh-CN" altLang="en-US" sz="800" dirty="0" smtClean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</a:t>
              </a:r>
              <a:r>
                <a:rPr lang="en-US" altLang="zh-CN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4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章 </a:t>
              </a:r>
              <a:r>
                <a:rPr lang="en-US" altLang="zh-CN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幂函数、指数函数和对数函数</a:t>
              </a:r>
              <a:endParaRPr lang="zh-CN" altLang="en-US" sz="16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4.1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实数指数幂和幂函数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4.2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指数函数</a:t>
              </a:r>
              <a:endParaRPr lang="zh-CN" altLang="en-US" sz="1600" dirty="0" smtClean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35195" y="254635"/>
            <a:ext cx="4255135" cy="4749800"/>
            <a:chOff x="7344" y="627"/>
            <a:chExt cx="6701" cy="7480"/>
          </a:xfrm>
        </p:grpSpPr>
        <p:sp>
          <p:nvSpPr>
            <p:cNvPr id="25" name="圆角矩形 24"/>
            <p:cNvSpPr/>
            <p:nvPr/>
          </p:nvSpPr>
          <p:spPr>
            <a:xfrm>
              <a:off x="7344" y="777"/>
              <a:ext cx="6701" cy="7330"/>
            </a:xfrm>
            <a:prstGeom prst="round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940" y="627"/>
              <a:ext cx="6105" cy="73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endParaRPr lang="zh-CN" altLang="en-US" sz="1600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4.3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对数函数</a:t>
              </a:r>
            </a:p>
            <a:p>
              <a:r>
                <a:rPr lang="zh-CN" altLang="en-US" sz="1600" b="1" u="sng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数学与文化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1600" u="sng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历史上的对数</a:t>
              </a:r>
            </a:p>
            <a:p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4.4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函数与方程</a:t>
              </a:r>
            </a:p>
            <a:p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4.5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函数模型及其应用</a:t>
              </a:r>
              <a:endParaRPr lang="zh-CN" altLang="en-US" sz="800" dirty="0" smtClean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第</a:t>
              </a:r>
              <a:r>
                <a:rPr lang="en-US" altLang="zh-CN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5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章  三角函数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5.1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任意角与弧度制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5.2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任意角的三角函数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5.3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三角函数的图象与性质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5.4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函数                             的图象与性质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5.5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三角函数模型的简单应用</a:t>
              </a:r>
            </a:p>
            <a:p>
              <a:pPr algn="l"/>
              <a:r>
                <a:rPr lang="zh-CN" altLang="en-US" sz="1600" b="1" u="sng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数学与文化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lang="zh-CN" altLang="en-US" sz="1600" u="sng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三角学的历史</a:t>
              </a:r>
            </a:p>
            <a:p>
              <a:pPr algn="ctr"/>
              <a:r>
                <a:rPr lang="zh-CN" altLang="en-US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第</a:t>
              </a:r>
              <a:r>
                <a:rPr lang="en-US" altLang="zh-CN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6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章  统计学初步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6.1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获取数据的途径及统计概念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6.2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抽样</a:t>
              </a:r>
            </a:p>
            <a:p>
              <a:pPr algn="l"/>
              <a:r>
                <a:rPr lang="zh-CN" altLang="en-US" sz="1600" b="1" u="sng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数学与文化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lang="zh-CN" altLang="en-US" sz="1600" u="sng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《文学摘要》的破产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6.3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统计图表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6.4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用样本估计总体</a:t>
              </a:r>
            </a:p>
            <a:p>
              <a:pPr algn="l"/>
              <a:r>
                <a:rPr lang="zh-CN" altLang="en-US" sz="16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数学与文化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lang="zh-CN" altLang="en-US" sz="1600" u="sng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大数据</a:t>
              </a:r>
            </a:p>
          </p:txBody>
        </p:sp>
        <p:graphicFrame>
          <p:nvGraphicFramePr>
            <p:cNvPr id="27" name="对象 2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9235" y="4043"/>
            <a:ext cx="2490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5" r:id="rId3" imgW="1066800" imgH="215900" progId="Equation.KSEE3">
                    <p:embed/>
                  </p:oleObj>
                </mc:Choice>
                <mc:Fallback>
                  <p:oleObj r:id="rId3" imgW="1066800" imgH="21590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235" y="4043"/>
                          <a:ext cx="2490" cy="5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圆角矩形 2"/>
          <p:cNvSpPr/>
          <p:nvPr/>
        </p:nvSpPr>
        <p:spPr>
          <a:xfrm>
            <a:off x="1438275" y="1914525"/>
            <a:ext cx="3780790" cy="1514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</a:rPr>
              <a:t>关云长的坐骑</a:t>
            </a:r>
            <a:r>
              <a:rPr lang="zh-CN" altLang="en-US" sz="2800" b="1">
                <a:solidFill>
                  <a:srgbClr val="C00000"/>
                </a:solidFill>
              </a:rPr>
              <a:t>是</a:t>
            </a: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</a:rPr>
              <a:t>赤兔马</a:t>
            </a:r>
          </a:p>
          <a:p>
            <a:pPr algn="l"/>
            <a:r>
              <a:rPr lang="en-US" altLang="zh-CN" sz="240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</a:rPr>
              <a:t>赤兔马</a:t>
            </a:r>
            <a:r>
              <a:rPr lang="zh-CN" altLang="en-US" sz="2800" b="1">
                <a:solidFill>
                  <a:srgbClr val="C00000"/>
                </a:solidFill>
              </a:rPr>
              <a:t>是</a:t>
            </a: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</a:rPr>
              <a:t>红马</a:t>
            </a:r>
          </a:p>
          <a:p>
            <a:pPr algn="l"/>
            <a:r>
              <a:rPr lang="en-US" altLang="zh-CN" sz="240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</a:rPr>
              <a:t>红马</a:t>
            </a:r>
            <a:r>
              <a:rPr lang="zh-CN" altLang="en-US" sz="2800" b="1">
                <a:solidFill>
                  <a:srgbClr val="C00000"/>
                </a:solidFill>
              </a:rPr>
              <a:t>是</a:t>
            </a: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</a:rPr>
              <a:t>马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958965" y="2966720"/>
            <a:ext cx="1631315" cy="16529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>
                <a:solidFill>
                  <a:schemeClr val="accent1">
                    <a:lumMod val="50000"/>
                  </a:schemeClr>
                </a:solidFill>
              </a:rPr>
              <a:t>数学历史</a:t>
            </a:r>
          </a:p>
          <a:p>
            <a:pPr algn="l"/>
            <a:endParaRPr lang="zh-CN" altLang="en-US" sz="80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zh-CN" altLang="en-US" sz="2400">
                <a:solidFill>
                  <a:schemeClr val="accent1">
                    <a:lumMod val="50000"/>
                  </a:schemeClr>
                </a:solidFill>
              </a:rPr>
              <a:t>数学形式</a:t>
            </a:r>
          </a:p>
          <a:p>
            <a:pPr algn="l"/>
            <a:endParaRPr lang="zh-CN" altLang="en-US" sz="80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zh-CN" altLang="en-US" sz="2400">
                <a:solidFill>
                  <a:schemeClr val="accent1">
                    <a:lumMod val="50000"/>
                  </a:schemeClr>
                </a:solidFill>
              </a:rPr>
              <a:t>数学思想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131560" y="2115820"/>
            <a:ext cx="1080135" cy="108013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数学文化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732790" y="1017905"/>
            <a:ext cx="1080135" cy="1080135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开篇之问</a:t>
            </a:r>
          </a:p>
        </p:txBody>
      </p:sp>
    </p:spTree>
    <p:extLst>
      <p:ext uri="{BB962C8B-B14F-4D97-AF65-F5344CB8AC3E}">
        <p14:creationId xmlns:p14="http://schemas.microsoft.com/office/powerpoint/2010/main" val="40606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bldLvl="0" animBg="1"/>
      <p:bldP spid="4" grpId="0" bldLvl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1"/>
          <p:cNvSpPr>
            <a:spLocks noGrp="1"/>
          </p:cNvSpPr>
          <p:nvPr/>
        </p:nvSpPr>
        <p:spPr>
          <a:xfrm>
            <a:off x="586740" y="231140"/>
            <a:ext cx="4396740" cy="375920"/>
          </a:xfrm>
          <a:prstGeom prst="rect">
            <a:avLst/>
          </a:prstGeom>
          <a:noFill/>
          <a:ln>
            <a:noFill/>
          </a:ln>
        </p:spPr>
        <p:txBody>
          <a:bodyPr wrap="square" lIns="68582" tIns="34292" rIns="68582" bIns="34292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i="1">
                <a:solidFill>
                  <a:schemeClr val="bg1"/>
                </a:solidFill>
              </a:rPr>
              <a:t>二、</a:t>
            </a:r>
            <a:r>
              <a:rPr lang="zh-CN" altLang="en-US" b="1" i="1">
                <a:solidFill>
                  <a:schemeClr val="accent2">
                    <a:lumMod val="50000"/>
                  </a:schemeClr>
                </a:solidFill>
              </a:rPr>
              <a:t>高中数学新教材</a:t>
            </a:r>
            <a:r>
              <a:rPr lang="zh-CN" altLang="en-US" b="1" i="1">
                <a:solidFill>
                  <a:srgbClr val="C00000"/>
                </a:solidFill>
              </a:rPr>
              <a:t>部分章节（二）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15290" y="696595"/>
            <a:ext cx="4411345" cy="4432300"/>
            <a:chOff x="315" y="1097"/>
            <a:chExt cx="6947" cy="6980"/>
          </a:xfrm>
        </p:grpSpPr>
        <p:sp>
          <p:nvSpPr>
            <p:cNvPr id="2" name="圆角矩形 1"/>
            <p:cNvSpPr/>
            <p:nvPr/>
          </p:nvSpPr>
          <p:spPr>
            <a:xfrm>
              <a:off x="315" y="1097"/>
              <a:ext cx="6701" cy="678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27" y="1292"/>
              <a:ext cx="6835" cy="67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章 </a:t>
              </a:r>
              <a:r>
                <a:rPr lang="en-US" altLang="zh-CN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平面向量及其应用</a:t>
              </a:r>
            </a:p>
            <a:p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1.1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向量  </a:t>
              </a:r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/ 1.2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向量的加法 </a:t>
              </a:r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/ 1.3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向量的数乘</a:t>
              </a:r>
            </a:p>
            <a:p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1.4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向量的分解与坐标表示 </a:t>
              </a:r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/1.5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向量的数量积</a:t>
              </a:r>
            </a:p>
            <a:p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1.6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解三角形 </a:t>
              </a:r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/ 1.7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平面向量的应用举例</a:t>
              </a:r>
            </a:p>
            <a:p>
              <a:endParaRPr lang="zh-CN" altLang="en-US" sz="800" dirty="0" smtClean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第</a:t>
              </a:r>
              <a:r>
                <a:rPr lang="en-US" altLang="zh-CN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章  三角恒等变换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2.1  </a:t>
              </a:r>
              <a:r>
                <a:rPr lang="zh-CN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两角和与差的三角函数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2.2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二倍角的三角函数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2.3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简单的三角恒等变换</a:t>
              </a:r>
            </a:p>
            <a:p>
              <a:pPr algn="l"/>
              <a:endParaRPr lang="zh-CN" altLang="en-US" sz="800" dirty="0" smtClean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第</a:t>
              </a:r>
              <a:r>
                <a:rPr lang="en-US" altLang="zh-CN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3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章  复数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3.1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复数 </a:t>
              </a:r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/ 3.2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复数的四则运算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3.3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复数的几何表示 </a:t>
              </a:r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/ *3.4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复数的三角表示</a:t>
              </a:r>
            </a:p>
            <a:p>
              <a:pPr algn="l"/>
              <a:r>
                <a:rPr lang="zh-CN" altLang="en-US" sz="1600" b="1" u="sng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数学与文化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lang="zh-CN" altLang="en-US" sz="1600" u="sng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数系扩充简史</a:t>
              </a:r>
            </a:p>
            <a:p>
              <a:pPr algn="l"/>
              <a:endParaRPr lang="zh-CN" altLang="en-US" sz="800" u="sng" dirty="0" smtClean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</a:t>
              </a:r>
              <a:r>
                <a:rPr lang="en-US" altLang="zh-CN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4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章 </a:t>
              </a:r>
              <a:r>
                <a:rPr lang="en-US" altLang="zh-CN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立体几何初步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4.1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空间的几何体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4.2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平面的基本性质</a:t>
              </a:r>
            </a:p>
            <a:p>
              <a:pPr algn="l"/>
              <a:endParaRPr lang="zh-CN" altLang="en-US" sz="1600" dirty="0" smtClean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06950" y="433705"/>
            <a:ext cx="4255135" cy="4552315"/>
            <a:chOff x="7344" y="401"/>
            <a:chExt cx="6701" cy="7169"/>
          </a:xfrm>
        </p:grpSpPr>
        <p:sp>
          <p:nvSpPr>
            <p:cNvPr id="25" name="圆角矩形 24"/>
            <p:cNvSpPr/>
            <p:nvPr/>
          </p:nvSpPr>
          <p:spPr>
            <a:xfrm>
              <a:off x="7344" y="555"/>
              <a:ext cx="6701" cy="7015"/>
            </a:xfrm>
            <a:prstGeom prst="roundRect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827" y="401"/>
              <a:ext cx="6105" cy="69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endParaRPr lang="zh-CN" altLang="en-US" sz="1600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4.3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rPr>
                <a:t>直线与直线、直线与平面的位置关系</a:t>
              </a:r>
              <a:endParaRPr lang="en-US" altLang="zh-CN" sz="1600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4.4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平面与平面的位置关系</a:t>
              </a:r>
            </a:p>
            <a:p>
              <a:r>
                <a:rPr lang="en-US" altLang="zh-CN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4.5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几种简单几何体的表面积和体积</a:t>
              </a:r>
            </a:p>
            <a:p>
              <a:r>
                <a:rPr lang="zh-CN" altLang="en-US" sz="1600" b="1" u="sng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数学与文化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1600" u="sng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几何学的产生与发展</a:t>
              </a:r>
            </a:p>
            <a:p>
              <a:endParaRPr lang="zh-CN" altLang="en-US" sz="800" u="sng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第</a:t>
              </a:r>
              <a:r>
                <a:rPr lang="en-US" altLang="zh-CN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5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章  概率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5.1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随机事件与样本空间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5.2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古典概率模型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5.3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用频率估计概率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5.4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随机事件的独立性</a:t>
              </a:r>
            </a:p>
            <a:p>
              <a:pPr algn="l"/>
              <a:r>
                <a:rPr lang="zh-CN" altLang="en-US" sz="1600" b="1" u="sng" dirty="0" smtClean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数学与文化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  </a:t>
              </a:r>
              <a:r>
                <a:rPr lang="zh-CN" altLang="en-US" sz="1600" u="sng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概率论发展历史</a:t>
              </a:r>
            </a:p>
            <a:p>
              <a:pPr algn="l"/>
              <a:endParaRPr lang="zh-CN" altLang="en-US" sz="800" u="sng" dirty="0" smtClean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第</a:t>
              </a:r>
              <a:r>
                <a:rPr lang="en-US" altLang="zh-CN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6</a:t>
              </a:r>
              <a:r>
                <a:rPr lang="zh-CN" altLang="en-US" sz="1600" b="1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章  数学建模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6.1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走进异彩纷呈的数学建模世界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6.2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数学建模</a:t>
              </a:r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——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从自然走向理性之路</a:t>
              </a:r>
              <a:endParaRPr lang="zh-CN" altLang="en-US" sz="1600" u="sng" dirty="0" smtClean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6.3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数学建模案例（一）：最佳视角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6.4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数学建模案例（二）：曼哈顿距离</a:t>
              </a:r>
            </a:p>
            <a:p>
              <a:pPr algn="l"/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6.5 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数学建模案例（三）：人数估计</a:t>
              </a:r>
              <a:endParaRPr lang="zh-CN" altLang="en-US" sz="1600" u="sng" dirty="0" smtClean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2930525" y="1736090"/>
            <a:ext cx="4130040" cy="28390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</a:rPr>
              <a:t>一、</a:t>
            </a:r>
            <a:r>
              <a:rPr lang="zh-CN" altLang="en-US" u="sng" dirty="0">
                <a:solidFill>
                  <a:srgbClr val="C00000"/>
                </a:solidFill>
              </a:rPr>
              <a:t>问题背景</a:t>
            </a:r>
          </a:p>
          <a:p>
            <a:pPr algn="l"/>
            <a:endParaRPr lang="zh-CN" altLang="en-US" sz="800" u="sng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zh-CN" altLang="en-US" dirty="0">
                <a:solidFill>
                  <a:schemeClr val="tx2">
                    <a:lumMod val="50000"/>
                  </a:schemeClr>
                </a:solidFill>
              </a:rPr>
              <a:t>  二、</a:t>
            </a:r>
            <a:r>
              <a:rPr lang="zh-CN" altLang="en-US" u="sng" dirty="0">
                <a:solidFill>
                  <a:srgbClr val="C00000"/>
                </a:solidFill>
              </a:rPr>
              <a:t>问题解析</a:t>
            </a:r>
          </a:p>
          <a:p>
            <a:pPr algn="l"/>
            <a:endParaRPr lang="zh-CN" altLang="en-US" sz="800" u="sng" dirty="0">
              <a:solidFill>
                <a:srgbClr val="C00000"/>
              </a:solidFill>
            </a:endParaRPr>
          </a:p>
          <a:p>
            <a:pPr algn="l"/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  1.  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</a:rPr>
              <a:t>模型建立与求解</a:t>
            </a:r>
          </a:p>
          <a:p>
            <a:pPr algn="l"/>
            <a:endParaRPr lang="zh-CN" altLang="en-US" sz="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altLang="zh-CN" dirty="0">
                <a:solidFill>
                  <a:schemeClr val="tx2">
                    <a:lumMod val="50000"/>
                  </a:schemeClr>
                </a:solidFill>
              </a:rPr>
              <a:t>  2.  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</a:rPr>
              <a:t>模型的进一步讨论</a:t>
            </a:r>
          </a:p>
          <a:p>
            <a:pPr algn="l"/>
            <a:endParaRPr lang="zh-CN" altLang="en-US" sz="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zh-CN" altLang="en-US" sz="1800" dirty="0">
                <a:solidFill>
                  <a:srgbClr val="000066"/>
                </a:solidFill>
              </a:rPr>
              <a:t>  三、</a:t>
            </a:r>
            <a:r>
              <a:rPr lang="zh-CN" altLang="en-US" sz="1800" u="sng" dirty="0">
                <a:solidFill>
                  <a:srgbClr val="C00000"/>
                </a:solidFill>
              </a:rPr>
              <a:t>练习</a:t>
            </a:r>
          </a:p>
          <a:p>
            <a:pPr algn="l"/>
            <a:endParaRPr lang="zh-CN" altLang="en-US" sz="800" u="sng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zh-CN" altLang="en-US" sz="1800" dirty="0">
                <a:solidFill>
                  <a:schemeClr val="tx2">
                    <a:lumMod val="50000"/>
                  </a:schemeClr>
                </a:solidFill>
              </a:rPr>
              <a:t>  问题研究一： 估计隧道长度</a:t>
            </a:r>
          </a:p>
          <a:p>
            <a:pPr algn="l"/>
            <a:endParaRPr lang="zh-CN" altLang="en-US" sz="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zh-CN" altLang="en-US" sz="1800" dirty="0">
                <a:solidFill>
                  <a:schemeClr val="tx2">
                    <a:lumMod val="50000"/>
                  </a:schemeClr>
                </a:solidFill>
              </a:rPr>
              <a:t>  问题研究二： 足球射门的最佳位置</a:t>
            </a:r>
          </a:p>
          <a:p>
            <a:pPr algn="l"/>
            <a:endParaRPr lang="zh-CN" altLang="en-US" sz="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840865" y="820420"/>
            <a:ext cx="1358265" cy="131000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chemeClr val="bg1"/>
                </a:solidFill>
              </a:rPr>
              <a:t>数学</a:t>
            </a:r>
          </a:p>
          <a:p>
            <a:pPr algn="ctr"/>
            <a:r>
              <a:rPr lang="zh-CN" altLang="en-US" sz="3600" b="1">
                <a:solidFill>
                  <a:schemeClr val="bg1"/>
                </a:solidFill>
              </a:rPr>
              <a:t>建模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796280" y="1995805"/>
            <a:ext cx="864235" cy="79184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</a:rPr>
              <a:t>最佳视角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 bldLvl="0" animBg="1"/>
      <p:bldP spid="3" grpId="0" bldLvl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1"/>
          <p:cNvSpPr>
            <a:spLocks noGrp="1"/>
          </p:cNvSpPr>
          <p:nvPr/>
        </p:nvSpPr>
        <p:spPr>
          <a:xfrm>
            <a:off x="586740" y="231140"/>
            <a:ext cx="4396740" cy="377030"/>
          </a:xfrm>
          <a:prstGeom prst="rect">
            <a:avLst/>
          </a:prstGeom>
          <a:noFill/>
          <a:ln>
            <a:noFill/>
          </a:ln>
        </p:spPr>
        <p:txBody>
          <a:bodyPr wrap="square" lIns="68582" tIns="34292" rIns="68582" bIns="34292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i="1" dirty="0">
                <a:solidFill>
                  <a:schemeClr val="bg1"/>
                </a:solidFill>
              </a:rPr>
              <a:t>二、</a:t>
            </a:r>
            <a:r>
              <a:rPr lang="zh-CN" altLang="en-US" b="1" i="1" dirty="0">
                <a:solidFill>
                  <a:schemeClr val="accent2">
                    <a:lumMod val="50000"/>
                  </a:schemeClr>
                </a:solidFill>
              </a:rPr>
              <a:t>高中数学新</a:t>
            </a:r>
            <a:r>
              <a:rPr lang="zh-CN" altLang="en-US" b="1" i="1" dirty="0" smtClean="0">
                <a:solidFill>
                  <a:schemeClr val="accent2">
                    <a:lumMod val="50000"/>
                  </a:schemeClr>
                </a:solidFill>
              </a:rPr>
              <a:t>教材</a:t>
            </a:r>
            <a:r>
              <a:rPr lang="zh-CN" altLang="en-US" b="1" i="1" dirty="0" smtClean="0">
                <a:solidFill>
                  <a:srgbClr val="C00000"/>
                </a:solidFill>
              </a:rPr>
              <a:t>必修内容（三）</a:t>
            </a:r>
            <a:endParaRPr lang="zh-CN" altLang="en-US" b="1" i="1" dirty="0">
              <a:solidFill>
                <a:srgbClr val="C00000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51521" y="696595"/>
            <a:ext cx="4176464" cy="4289426"/>
            <a:chOff x="315" y="1097"/>
            <a:chExt cx="6701" cy="6788"/>
          </a:xfrm>
        </p:grpSpPr>
        <p:sp>
          <p:nvSpPr>
            <p:cNvPr id="2" name="圆角矩形 1"/>
            <p:cNvSpPr/>
            <p:nvPr/>
          </p:nvSpPr>
          <p:spPr>
            <a:xfrm>
              <a:off x="315" y="1097"/>
              <a:ext cx="6701" cy="678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90" y="1328"/>
              <a:ext cx="6010" cy="62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</a:t>
              </a:r>
              <a:r>
                <a:rPr lang="zh-CN" altLang="en-US" sz="2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第一册</a:t>
              </a:r>
              <a:endPara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8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第一章  集合与逻辑</a:t>
              </a:r>
              <a:endParaRPr lang="en-US" altLang="zh-CN" sz="8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第二章  一元二次函数、方程和不等式</a:t>
              </a:r>
              <a:endParaRPr lang="en-US" altLang="zh-CN" sz="8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第三章  函数的概念和性质</a:t>
              </a:r>
              <a:endParaRPr lang="en-US" altLang="zh-CN" sz="800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第四章  幂函数、指数函数和对数函数</a:t>
              </a:r>
              <a:endParaRPr lang="en-US" altLang="zh-CN" sz="8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第五章  三角函数</a:t>
              </a:r>
              <a:endParaRPr lang="en-US" altLang="zh-CN" sz="8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第六章  统计学初步</a:t>
              </a:r>
              <a:endParaRPr lang="en-US" altLang="zh-CN" sz="1600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8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000" b="1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</a:t>
              </a:r>
              <a:r>
                <a:rPr lang="zh-CN" altLang="en-US" sz="20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第二册</a:t>
              </a:r>
              <a:endParaRPr lang="en-US" altLang="zh-CN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8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</a:t>
              </a:r>
              <a:r>
                <a:rPr lang="en-US" altLang="zh-CN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章 </a:t>
              </a:r>
              <a:r>
                <a:rPr lang="en-US" altLang="zh-CN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平面向量及其应用</a:t>
              </a:r>
              <a:endParaRPr lang="zh-CN" altLang="en-US" sz="800" dirty="0" smtClean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第</a:t>
              </a:r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章  三角恒等变换</a:t>
              </a:r>
              <a:endParaRPr lang="zh-CN" altLang="en-US" sz="800" dirty="0" smtClean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第</a:t>
              </a:r>
              <a:r>
                <a:rPr lang="en-US" altLang="zh-CN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3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章  复数</a:t>
              </a:r>
              <a:endParaRPr lang="zh-CN" altLang="en-US" sz="800" u="sng" dirty="0" smtClean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第</a:t>
              </a:r>
              <a:r>
                <a:rPr lang="en-US" altLang="zh-CN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4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章 </a:t>
              </a:r>
              <a:r>
                <a:rPr lang="en-US" altLang="zh-CN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立体几何初步</a:t>
              </a:r>
              <a:endParaRPr lang="en-US" altLang="zh-CN" sz="1600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第</a:t>
              </a:r>
              <a:r>
                <a:rPr lang="en-US" altLang="zh-CN" sz="1600" dirty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5</a:t>
              </a:r>
              <a:r>
                <a:rPr lang="zh-CN" altLang="en-US" sz="1600" dirty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章  概率</a:t>
              </a:r>
            </a:p>
            <a:p>
              <a:r>
                <a:rPr lang="zh-CN" altLang="en-US" sz="1600" dirty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第</a:t>
              </a:r>
              <a:r>
                <a:rPr lang="en-US" altLang="zh-CN" sz="1600" dirty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6</a:t>
              </a:r>
              <a:r>
                <a:rPr lang="zh-CN" altLang="en-US" sz="1600" dirty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章  数学</a:t>
              </a:r>
              <a:r>
                <a:rPr lang="zh-CN" altLang="en-US" sz="1600" dirty="0" smtClean="0">
                  <a:solidFill>
                    <a:srgbClr val="000066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建模</a:t>
              </a:r>
              <a:endParaRPr lang="zh-CN" altLang="en-US" sz="1600" dirty="0">
                <a:solidFill>
                  <a:srgbClr val="000066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圆角矩形 24"/>
          <p:cNvSpPr/>
          <p:nvPr/>
        </p:nvSpPr>
        <p:spPr>
          <a:xfrm>
            <a:off x="4572000" y="696595"/>
            <a:ext cx="4255135" cy="4289425"/>
          </a:xfrm>
          <a:prstGeom prst="roundRect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zh-CN" altLang="en-US" sz="2000" b="1" dirty="0" smtClean="0">
                <a:solidFill>
                  <a:srgbClr val="C00000"/>
                </a:solidFill>
              </a:rPr>
              <a:t>科学性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进一步强调了数学知识的</a:t>
            </a:r>
            <a:r>
              <a:rPr lang="zh-CN" altLang="en-US" sz="1600" dirty="0" smtClean="0">
                <a:solidFill>
                  <a:srgbClr val="C00000"/>
                </a:solidFill>
              </a:rPr>
              <a:t>逻辑结构</a:t>
            </a:r>
            <a:endParaRPr lang="en-US" altLang="zh-CN" sz="1600" dirty="0" smtClean="0">
              <a:solidFill>
                <a:srgbClr val="C00000"/>
              </a:solidFill>
            </a:endParaRPr>
          </a:p>
          <a:p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进一步突出了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</a:rPr>
              <a:t>高中</a:t>
            </a:r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数学的</a:t>
            </a:r>
            <a:r>
              <a:rPr lang="zh-CN" altLang="en-US" sz="1600" dirty="0">
                <a:solidFill>
                  <a:srgbClr val="C00000"/>
                </a:solidFill>
              </a:rPr>
              <a:t>函数主线</a:t>
            </a:r>
            <a:endParaRPr lang="en-US" altLang="zh-CN" sz="1600" dirty="0" smtClean="0">
              <a:solidFill>
                <a:srgbClr val="C00000"/>
              </a:solidFill>
            </a:endParaRPr>
          </a:p>
          <a:p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进一步强化了数学表征的</a:t>
            </a:r>
            <a:r>
              <a:rPr lang="zh-CN" altLang="en-US" sz="1600" dirty="0" smtClean="0">
                <a:solidFill>
                  <a:srgbClr val="C00000"/>
                </a:solidFill>
              </a:rPr>
              <a:t>现代规范</a:t>
            </a:r>
            <a:endParaRPr lang="en-US" altLang="zh-CN" sz="1600" dirty="0" smtClean="0">
              <a:solidFill>
                <a:srgbClr val="C00000"/>
              </a:solidFill>
            </a:endParaRPr>
          </a:p>
          <a:p>
            <a:endParaRPr lang="en-US" altLang="zh-CN" sz="800" dirty="0" smtClean="0">
              <a:solidFill>
                <a:srgbClr val="C00000"/>
              </a:solidFill>
            </a:endParaRPr>
          </a:p>
          <a:p>
            <a:r>
              <a:rPr lang="en-US" altLang="zh-CN" sz="2000" b="1" dirty="0" smtClean="0">
                <a:solidFill>
                  <a:srgbClr val="C00000"/>
                </a:solidFill>
              </a:rPr>
              <a:t>2.  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适用性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</a:rPr>
              <a:t>不再</a:t>
            </a:r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有教材</a:t>
            </a:r>
            <a:r>
              <a:rPr lang="zh-CN" altLang="en-US" sz="1600" dirty="0" smtClean="0">
                <a:solidFill>
                  <a:srgbClr val="C00000"/>
                </a:solidFill>
              </a:rPr>
              <a:t>顺序</a:t>
            </a:r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</a:rPr>
              <a:t>选用</a:t>
            </a:r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的纠结</a:t>
            </a:r>
            <a:endParaRPr lang="en-US" altLang="zh-CN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</a:rPr>
              <a:t>不再</a:t>
            </a:r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有初高中数学</a:t>
            </a:r>
            <a:r>
              <a:rPr lang="zh-CN" altLang="en-US" sz="1600" dirty="0" smtClean="0">
                <a:solidFill>
                  <a:srgbClr val="C00000"/>
                </a:solidFill>
              </a:rPr>
              <a:t>衔接</a:t>
            </a:r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的纠结</a:t>
            </a:r>
            <a:endParaRPr lang="en-US" altLang="zh-CN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CN" altLang="en-US" sz="1600" dirty="0">
                <a:solidFill>
                  <a:schemeClr val="accent1">
                    <a:lumMod val="50000"/>
                  </a:schemeClr>
                </a:solidFill>
              </a:rPr>
              <a:t>不再</a:t>
            </a:r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有教学</a:t>
            </a:r>
            <a:r>
              <a:rPr lang="zh-CN" altLang="en-US" sz="1600" dirty="0" smtClean="0">
                <a:solidFill>
                  <a:srgbClr val="C00000"/>
                </a:solidFill>
              </a:rPr>
              <a:t>进度</a:t>
            </a:r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不一致的纠结</a:t>
            </a:r>
            <a:endParaRPr lang="en-US" altLang="zh-CN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altLang="zh-CN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zh-CN" sz="2000" b="1" dirty="0" smtClean="0">
                <a:solidFill>
                  <a:srgbClr val="C00000"/>
                </a:solidFill>
              </a:rPr>
              <a:t>3.  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时代性</a:t>
            </a:r>
            <a:endParaRPr lang="en-US" altLang="zh-CN" sz="2000" b="1" dirty="0" smtClean="0">
              <a:solidFill>
                <a:srgbClr val="C00000"/>
              </a:solidFill>
            </a:endParaRPr>
          </a:p>
          <a:p>
            <a:r>
              <a:rPr lang="zh-CN" altLang="en-US" sz="1600" dirty="0">
                <a:solidFill>
                  <a:srgbClr val="C00000"/>
                </a:solidFill>
              </a:rPr>
              <a:t>数学</a:t>
            </a:r>
            <a:r>
              <a:rPr lang="zh-CN" altLang="en-US" sz="1600" dirty="0" smtClean="0">
                <a:solidFill>
                  <a:srgbClr val="C00000"/>
                </a:solidFill>
              </a:rPr>
              <a:t>建模</a:t>
            </a:r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</a:rPr>
              <a:t>——</a:t>
            </a:r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更好地诠释了学科</a:t>
            </a:r>
            <a:r>
              <a:rPr lang="zh-CN" altLang="en-US" sz="1600" dirty="0" smtClean="0">
                <a:solidFill>
                  <a:srgbClr val="C00000"/>
                </a:solidFill>
              </a:rPr>
              <a:t>基础性</a:t>
            </a:r>
            <a:endParaRPr lang="en-US" altLang="zh-CN" sz="1600" dirty="0" smtClean="0">
              <a:solidFill>
                <a:srgbClr val="C00000"/>
              </a:solidFill>
            </a:endParaRPr>
          </a:p>
          <a:p>
            <a:r>
              <a:rPr lang="zh-CN" altLang="en-US" sz="1600" dirty="0" smtClean="0">
                <a:solidFill>
                  <a:srgbClr val="C00000"/>
                </a:solidFill>
              </a:rPr>
              <a:t>数学</a:t>
            </a:r>
            <a:r>
              <a:rPr lang="zh-CN" altLang="en-US" sz="1600" dirty="0">
                <a:solidFill>
                  <a:srgbClr val="C00000"/>
                </a:solidFill>
              </a:rPr>
              <a:t>与</a:t>
            </a:r>
            <a:r>
              <a:rPr lang="zh-CN" altLang="en-US" sz="1600" dirty="0" smtClean="0">
                <a:solidFill>
                  <a:srgbClr val="C00000"/>
                </a:solidFill>
              </a:rPr>
              <a:t>文化</a:t>
            </a:r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</a:rPr>
              <a:t>——</a:t>
            </a:r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更好地阐述了学科</a:t>
            </a:r>
            <a:r>
              <a:rPr lang="zh-CN" altLang="en-US" sz="1600" dirty="0" smtClean="0">
                <a:solidFill>
                  <a:srgbClr val="C00000"/>
                </a:solidFill>
              </a:rPr>
              <a:t>连贯性大</a:t>
            </a:r>
            <a:r>
              <a:rPr lang="zh-CN" altLang="en-US" sz="1600" dirty="0">
                <a:solidFill>
                  <a:srgbClr val="C00000"/>
                </a:solidFill>
              </a:rPr>
              <a:t>数据</a:t>
            </a:r>
            <a:r>
              <a:rPr lang="zh-CN" altLang="en-US" sz="1600" dirty="0" smtClean="0">
                <a:solidFill>
                  <a:srgbClr val="C00000"/>
                </a:solidFill>
              </a:rPr>
              <a:t>思想</a:t>
            </a:r>
            <a:r>
              <a:rPr lang="en-US" altLang="zh-CN" sz="1600" dirty="0" smtClean="0">
                <a:solidFill>
                  <a:schemeClr val="accent1">
                    <a:lumMod val="50000"/>
                  </a:schemeClr>
                </a:solidFill>
              </a:rPr>
              <a:t>——</a:t>
            </a:r>
            <a:r>
              <a:rPr lang="zh-CN" altLang="en-US" sz="1600" dirty="0" smtClean="0">
                <a:solidFill>
                  <a:schemeClr val="accent1">
                    <a:lumMod val="50000"/>
                  </a:schemeClr>
                </a:solidFill>
              </a:rPr>
              <a:t>更好地说明了学科</a:t>
            </a:r>
            <a:r>
              <a:rPr lang="zh-CN" altLang="en-US" sz="1600" dirty="0" smtClean="0">
                <a:solidFill>
                  <a:srgbClr val="C00000"/>
                </a:solidFill>
              </a:rPr>
              <a:t>现实性</a:t>
            </a:r>
            <a:endParaRPr lang="en-US" altLang="zh-CN" sz="1600" dirty="0" smtClean="0">
              <a:solidFill>
                <a:srgbClr val="C00000"/>
              </a:solidFill>
            </a:endParaRPr>
          </a:p>
          <a:p>
            <a:endParaRPr lang="en-US" altLang="zh-CN" sz="1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zh-CN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64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4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80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0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2000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397711"/>
              </p:ext>
            </p:extLst>
          </p:nvPr>
        </p:nvGraphicFramePr>
        <p:xfrm>
          <a:off x="22860" y="771550"/>
          <a:ext cx="910850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6048672"/>
                <a:gridCol w="1224136"/>
              </a:tblGrid>
              <a:tr h="35088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主题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单元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建议课时</a:t>
                      </a:r>
                      <a:endParaRPr lang="zh-CN" altLang="en-US" b="0" dirty="0"/>
                    </a:p>
                  </a:txBody>
                  <a:tcPr/>
                </a:tc>
              </a:tr>
              <a:tr h="35088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主题一</a:t>
                      </a:r>
                      <a:endParaRPr lang="en-US" altLang="zh-CN" b="1" dirty="0" smtClean="0"/>
                    </a:p>
                    <a:p>
                      <a:pPr algn="ctr"/>
                      <a:r>
                        <a:rPr lang="zh-CN" altLang="en-US" u="sng" dirty="0" smtClean="0">
                          <a:solidFill>
                            <a:srgbClr val="C00000"/>
                          </a:solidFill>
                        </a:rPr>
                        <a:t>预备知识</a:t>
                      </a:r>
                      <a:endParaRPr lang="zh-CN" altLang="en-US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集合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常用逻辑用语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相等关系与不等关系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一元二次不等式</a:t>
                      </a: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zh-CN" dirty="0" smtClean="0"/>
                    </a:p>
                    <a:p>
                      <a:pPr algn="l"/>
                      <a:r>
                        <a:rPr lang="zh-CN" alt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从函数观念看一元二次方程  </a:t>
                      </a:r>
                      <a:r>
                        <a:rPr lang="zh-CN" alt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（上册 第</a:t>
                      </a:r>
                      <a:r>
                        <a:rPr lang="en-US" altLang="zh-CN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章）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</a:t>
                      </a:r>
                      <a:endParaRPr lang="zh-CN" altLang="en-US" dirty="0"/>
                    </a:p>
                  </a:txBody>
                  <a:tcPr/>
                </a:tc>
              </a:tr>
              <a:tr h="35088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主题二</a:t>
                      </a:r>
                      <a:endParaRPr lang="en-US" altLang="zh-CN" b="1" dirty="0" smtClean="0"/>
                    </a:p>
                    <a:p>
                      <a:pPr algn="ctr"/>
                      <a:r>
                        <a:rPr lang="zh-CN" altLang="en-US" u="sng" dirty="0" smtClean="0">
                          <a:solidFill>
                            <a:srgbClr val="C00000"/>
                          </a:solidFill>
                        </a:rPr>
                        <a:t>函数</a:t>
                      </a:r>
                      <a:endParaRPr lang="zh-CN" altLang="en-US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函数概念与性质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幂函数、指数函数、对数函数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三角函数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函数应用  </a:t>
                      </a:r>
                      <a:r>
                        <a:rPr lang="zh-CN" altLang="en-US" b="1" u="none" dirty="0" smtClean="0">
                          <a:solidFill>
                            <a:srgbClr val="C00000"/>
                          </a:solidFill>
                        </a:rPr>
                        <a:t>（上册 第</a:t>
                      </a:r>
                      <a:r>
                        <a:rPr lang="en-US" altLang="zh-CN" b="1" u="none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zh-CN" altLang="en-US" b="1" u="none" dirty="0" smtClean="0">
                          <a:solidFill>
                            <a:srgbClr val="C00000"/>
                          </a:solidFill>
                        </a:rPr>
                        <a:t>、</a:t>
                      </a:r>
                      <a:r>
                        <a:rPr lang="en-US" altLang="zh-CN" b="1" u="none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zh-CN" altLang="en-US" b="1" u="none" dirty="0" smtClean="0">
                          <a:solidFill>
                            <a:srgbClr val="C00000"/>
                          </a:solidFill>
                        </a:rPr>
                        <a:t>、</a:t>
                      </a:r>
                      <a:r>
                        <a:rPr lang="en-US" altLang="zh-CN" b="1" u="none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zh-CN" altLang="en-US" b="1" u="none" dirty="0" smtClean="0">
                          <a:solidFill>
                            <a:srgbClr val="C00000"/>
                          </a:solidFill>
                        </a:rPr>
                        <a:t>章）</a:t>
                      </a:r>
                      <a:endParaRPr lang="zh-CN" altLang="en-US" b="1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52</a:t>
                      </a:r>
                      <a:endParaRPr lang="zh-CN" altLang="en-US" dirty="0"/>
                    </a:p>
                  </a:txBody>
                  <a:tcPr/>
                </a:tc>
              </a:tr>
              <a:tr h="35088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主题三</a:t>
                      </a:r>
                      <a:endParaRPr lang="en-US" altLang="zh-CN" b="1" dirty="0" smtClean="0"/>
                    </a:p>
                    <a:p>
                      <a:pPr algn="ctr"/>
                      <a:r>
                        <a:rPr lang="zh-CN" altLang="en-US" u="sng" dirty="0" smtClean="0">
                          <a:solidFill>
                            <a:srgbClr val="C00000"/>
                          </a:solidFill>
                        </a:rPr>
                        <a:t>几何与代数</a:t>
                      </a:r>
                      <a:endParaRPr lang="zh-CN" altLang="en-US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平面向量及其应用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复数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三角恒等变换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立体几何初步</a:t>
                      </a:r>
                      <a:endParaRPr lang="en-US" altLang="zh-CN" dirty="0" smtClean="0"/>
                    </a:p>
                    <a:p>
                      <a:r>
                        <a:rPr lang="zh-CN" altLang="en-US" b="1" dirty="0" smtClean="0">
                          <a:solidFill>
                            <a:srgbClr val="C00000"/>
                          </a:solidFill>
                        </a:rPr>
                        <a:t>（下册 第</a:t>
                      </a:r>
                      <a:r>
                        <a:rPr lang="en-US" altLang="zh-CN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zh-CN" altLang="en-US" b="1" dirty="0" smtClean="0">
                          <a:solidFill>
                            <a:srgbClr val="C00000"/>
                          </a:solidFill>
                        </a:rPr>
                        <a:t>、</a:t>
                      </a:r>
                      <a:r>
                        <a:rPr lang="en-US" altLang="zh-CN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zh-CN" altLang="en-US" b="1" dirty="0" smtClean="0">
                          <a:solidFill>
                            <a:srgbClr val="C00000"/>
                          </a:solidFill>
                        </a:rPr>
                        <a:t>、</a:t>
                      </a:r>
                      <a:r>
                        <a:rPr lang="en-US" altLang="zh-CN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zh-CN" altLang="en-US" b="1" dirty="0" smtClean="0">
                          <a:solidFill>
                            <a:srgbClr val="C00000"/>
                          </a:solidFill>
                        </a:rPr>
                        <a:t>、</a:t>
                      </a:r>
                      <a:r>
                        <a:rPr lang="en-US" altLang="zh-CN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zh-CN" altLang="en-US" b="1" dirty="0" smtClean="0">
                          <a:solidFill>
                            <a:srgbClr val="C00000"/>
                          </a:solidFill>
                        </a:rPr>
                        <a:t>章）</a:t>
                      </a:r>
                      <a:endParaRPr lang="zh-CN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42</a:t>
                      </a:r>
                      <a:endParaRPr lang="zh-CN" altLang="en-US" dirty="0"/>
                    </a:p>
                  </a:txBody>
                  <a:tcPr/>
                </a:tc>
              </a:tr>
              <a:tr h="35088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主题四</a:t>
                      </a:r>
                      <a:endParaRPr lang="en-US" altLang="zh-CN" b="1" dirty="0" smtClean="0"/>
                    </a:p>
                    <a:p>
                      <a:pPr algn="ctr"/>
                      <a:r>
                        <a:rPr lang="zh-CN" altLang="en-US" u="sng" dirty="0" smtClean="0">
                          <a:solidFill>
                            <a:srgbClr val="C00000"/>
                          </a:solidFill>
                        </a:rPr>
                        <a:t>概率与统计</a:t>
                      </a:r>
                      <a:endParaRPr lang="zh-CN" altLang="en-US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统计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概率</a:t>
                      </a:r>
                      <a:endParaRPr lang="en-US" altLang="zh-CN" dirty="0" smtClean="0"/>
                    </a:p>
                    <a:p>
                      <a:r>
                        <a:rPr lang="zh-CN" altLang="en-US" b="1" dirty="0" smtClean="0">
                          <a:solidFill>
                            <a:srgbClr val="C00000"/>
                          </a:solidFill>
                        </a:rPr>
                        <a:t>（上册 第</a:t>
                      </a:r>
                      <a:r>
                        <a:rPr lang="en-US" altLang="zh-CN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lang="zh-CN" altLang="en-US" b="1" dirty="0" smtClean="0">
                          <a:solidFill>
                            <a:srgbClr val="C00000"/>
                          </a:solidFill>
                        </a:rPr>
                        <a:t>章；下册 第</a:t>
                      </a:r>
                      <a:r>
                        <a:rPr lang="en-US" altLang="zh-CN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r>
                        <a:rPr lang="zh-CN" altLang="en-US" b="1" dirty="0" smtClean="0">
                          <a:solidFill>
                            <a:srgbClr val="C00000"/>
                          </a:solidFill>
                        </a:rPr>
                        <a:t>章）</a:t>
                      </a:r>
                      <a:endParaRPr lang="zh-CN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</a:tr>
              <a:tr h="35088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主题五</a:t>
                      </a:r>
                      <a:endParaRPr lang="en-US" altLang="zh-CN" b="1" dirty="0" smtClean="0"/>
                    </a:p>
                    <a:p>
                      <a:pPr algn="ctr"/>
                      <a:r>
                        <a:rPr lang="zh-CN" altLang="en-US" u="sng" dirty="0" smtClean="0">
                          <a:solidFill>
                            <a:srgbClr val="C00000"/>
                          </a:solidFill>
                        </a:rPr>
                        <a:t>数学建模活动与数学探究活动</a:t>
                      </a:r>
                      <a:endParaRPr lang="zh-CN" altLang="en-US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数学建模活动与数学探究活动</a:t>
                      </a:r>
                    </a:p>
                    <a:p>
                      <a:r>
                        <a:rPr lang="zh-CN" altLang="en-US" b="1" dirty="0" smtClean="0">
                          <a:solidFill>
                            <a:srgbClr val="C00000"/>
                          </a:solidFill>
                        </a:rPr>
                        <a:t>（下册 第</a:t>
                      </a:r>
                      <a:r>
                        <a:rPr lang="en-US" altLang="zh-CN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r>
                        <a:rPr lang="zh-CN" altLang="en-US" b="1" dirty="0" smtClean="0">
                          <a:solidFill>
                            <a:srgbClr val="C00000"/>
                          </a:solidFill>
                        </a:rPr>
                        <a:t>章）</a:t>
                      </a:r>
                      <a:endParaRPr lang="zh-CN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5088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机动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483768" y="195486"/>
            <a:ext cx="43924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必修课程</a:t>
            </a:r>
            <a:r>
              <a:rPr lang="zh-CN" alt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课时分配建议表</a:t>
            </a:r>
          </a:p>
        </p:txBody>
      </p:sp>
    </p:spTree>
    <p:extLst>
      <p:ext uri="{BB962C8B-B14F-4D97-AF65-F5344CB8AC3E}">
        <p14:creationId xmlns:p14="http://schemas.microsoft.com/office/powerpoint/2010/main" val="40517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643856"/>
              </p:ext>
            </p:extLst>
          </p:nvPr>
        </p:nvGraphicFramePr>
        <p:xfrm>
          <a:off x="22860" y="1309846"/>
          <a:ext cx="910850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6048672"/>
                <a:gridCol w="1224136"/>
              </a:tblGrid>
              <a:tr h="35088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主题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单元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0" dirty="0" smtClean="0"/>
                        <a:t>建议课时</a:t>
                      </a:r>
                      <a:endParaRPr lang="zh-CN" altLang="en-US" b="0" dirty="0"/>
                    </a:p>
                  </a:txBody>
                  <a:tcPr/>
                </a:tc>
              </a:tr>
              <a:tr h="35088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主题一</a:t>
                      </a:r>
                      <a:endParaRPr lang="en-US" altLang="zh-CN" b="1" dirty="0" smtClean="0"/>
                    </a:p>
                    <a:p>
                      <a:pPr algn="ctr"/>
                      <a:r>
                        <a:rPr lang="zh-CN" altLang="en-US" u="sng" dirty="0" smtClean="0">
                          <a:solidFill>
                            <a:srgbClr val="C00000"/>
                          </a:solidFill>
                        </a:rPr>
                        <a:t>函数</a:t>
                      </a:r>
                      <a:endParaRPr lang="zh-CN" altLang="en-US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 smtClean="0"/>
                        <a:t>数列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一元函数导数及其应用</a:t>
                      </a:r>
                      <a:endParaRPr lang="zh-CN" altLang="en-US" sz="18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</a:t>
                      </a:r>
                      <a:endParaRPr lang="zh-CN" altLang="en-US" dirty="0"/>
                    </a:p>
                  </a:txBody>
                  <a:tcPr/>
                </a:tc>
              </a:tr>
              <a:tr h="35088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主题二</a:t>
                      </a:r>
                      <a:endParaRPr lang="en-US" altLang="zh-CN" b="1" dirty="0" smtClean="0"/>
                    </a:p>
                    <a:p>
                      <a:pPr algn="ctr"/>
                      <a:r>
                        <a:rPr lang="zh-CN" altLang="en-US" u="sng" dirty="0" smtClean="0">
                          <a:solidFill>
                            <a:srgbClr val="C00000"/>
                          </a:solidFill>
                        </a:rPr>
                        <a:t>几何与代数</a:t>
                      </a:r>
                      <a:endParaRPr lang="zh-CN" altLang="en-US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空间向量与立体几何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平面解析几何</a:t>
                      </a:r>
                      <a:endParaRPr lang="zh-CN" altLang="en-US" b="1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41</a:t>
                      </a:r>
                      <a:endParaRPr lang="zh-CN" altLang="en-US" dirty="0"/>
                    </a:p>
                  </a:txBody>
                  <a:tcPr/>
                </a:tc>
              </a:tr>
              <a:tr h="35088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主题三</a:t>
                      </a:r>
                      <a:endParaRPr lang="en-US" altLang="zh-CN" b="1" dirty="0" smtClean="0"/>
                    </a:p>
                    <a:p>
                      <a:pPr algn="ctr"/>
                      <a:r>
                        <a:rPr lang="zh-CN" altLang="en-US" u="sng" dirty="0" smtClean="0">
                          <a:solidFill>
                            <a:srgbClr val="C00000"/>
                          </a:solidFill>
                        </a:rPr>
                        <a:t>概率与统计</a:t>
                      </a:r>
                      <a:endParaRPr lang="zh-CN" altLang="en-US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计数原理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概率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统计</a:t>
                      </a:r>
                      <a:endParaRPr lang="zh-CN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26</a:t>
                      </a:r>
                      <a:endParaRPr lang="zh-CN" altLang="en-US" dirty="0"/>
                    </a:p>
                  </a:txBody>
                  <a:tcPr/>
                </a:tc>
              </a:tr>
              <a:tr h="350880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 smtClean="0"/>
                        <a:t>主题四</a:t>
                      </a:r>
                      <a:endParaRPr lang="en-US" altLang="zh-CN" b="1" dirty="0" smtClean="0"/>
                    </a:p>
                    <a:p>
                      <a:pPr algn="ctr"/>
                      <a:r>
                        <a:rPr lang="zh-CN" altLang="en-US" u="sng" dirty="0" smtClean="0">
                          <a:solidFill>
                            <a:srgbClr val="C00000"/>
                          </a:solidFill>
                        </a:rPr>
                        <a:t>数学建模活动与数学探究活动</a:t>
                      </a:r>
                      <a:endParaRPr lang="zh-CN" altLang="en-US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数学建模活动与数学探究活动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</a:tr>
              <a:tr h="35088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机动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835696" y="483518"/>
            <a:ext cx="52565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选择性必修课程</a:t>
            </a:r>
            <a:r>
              <a:rPr lang="zh-CN" alt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课时分配建议表</a:t>
            </a:r>
          </a:p>
        </p:txBody>
      </p:sp>
    </p:spTree>
    <p:extLst>
      <p:ext uri="{BB962C8B-B14F-4D97-AF65-F5344CB8AC3E}">
        <p14:creationId xmlns:p14="http://schemas.microsoft.com/office/powerpoint/2010/main" val="421482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40159"/>
              </p:ext>
            </p:extLst>
          </p:nvPr>
        </p:nvGraphicFramePr>
        <p:xfrm>
          <a:off x="467544" y="1059582"/>
          <a:ext cx="792088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168352"/>
                <a:gridCol w="324036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与原文科比较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与原理科比较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rowSpan="9"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减少的内容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映射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映射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三视图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三视图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算法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算法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系统抽样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系统抽样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几何概型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几何概型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一元函数与简单的线性规划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一元函数与简单的线性规划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推理与证明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推理与证明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i="0" u="none" dirty="0" smtClean="0">
                          <a:solidFill>
                            <a:srgbClr val="C00000"/>
                          </a:solidFill>
                        </a:rPr>
                        <a:t>框图</a:t>
                      </a:r>
                      <a:endParaRPr lang="zh-CN" altLang="en-US" b="0" i="0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i="0" u="none" dirty="0" smtClean="0">
                          <a:solidFill>
                            <a:srgbClr val="C00000"/>
                          </a:solidFill>
                        </a:rPr>
                        <a:t>定积分与微积分基本定理</a:t>
                      </a:r>
                      <a:endParaRPr lang="zh-CN" altLang="en-US" b="0" i="0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统计案例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统计案例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547664" y="411510"/>
            <a:ext cx="6192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必修</a:t>
            </a:r>
            <a:r>
              <a:rPr lang="en-US" altLang="zh-CN" sz="28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选择性必修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新旧课程标准比较</a:t>
            </a:r>
            <a:r>
              <a:rPr lang="en-US" altLang="zh-CN" sz="28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CN" altLang="en-US" sz="2800" b="1" u="sng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4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57130"/>
              </p:ext>
            </p:extLst>
          </p:nvPr>
        </p:nvGraphicFramePr>
        <p:xfrm>
          <a:off x="467544" y="1376526"/>
          <a:ext cx="792088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168352"/>
                <a:gridCol w="324036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与原文科比较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与原理科比较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增加的内容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有限样本空间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有限样本空间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百分位数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百分位数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空间向量与立体几何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数学建模活动与数学探究活动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计数原理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数学建模活动与数学探究活动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弱化的内容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常用逻辑用语</a:t>
                      </a:r>
                      <a:endParaRPr lang="en-US" altLang="zh-CN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常用逻辑用语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圆锥曲线与方程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计数原理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547664" y="411510"/>
            <a:ext cx="6192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必修</a:t>
            </a:r>
            <a:r>
              <a:rPr lang="en-US" altLang="zh-CN" sz="28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选择性必修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新旧课程标准比较</a:t>
            </a:r>
            <a:r>
              <a:rPr lang="en-US" altLang="zh-CN" sz="28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CN" altLang="en-US" sz="2800" b="1" u="sng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34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139952" y="627534"/>
            <a:ext cx="2016224" cy="64807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一轮复习</a:t>
            </a:r>
            <a:endParaRPr lang="zh-CN" altLang="en-US" sz="3200" b="1" dirty="0"/>
          </a:p>
        </p:txBody>
      </p:sp>
      <p:sp>
        <p:nvSpPr>
          <p:cNvPr id="3" name="圆角矩形 2"/>
          <p:cNvSpPr/>
          <p:nvPr/>
        </p:nvSpPr>
        <p:spPr>
          <a:xfrm>
            <a:off x="4139952" y="1707654"/>
            <a:ext cx="2016224" cy="64807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二轮复习</a:t>
            </a:r>
            <a:endParaRPr lang="zh-CN" altLang="en-US" sz="3200" b="1" dirty="0"/>
          </a:p>
        </p:txBody>
      </p:sp>
      <p:sp>
        <p:nvSpPr>
          <p:cNvPr id="4" name="圆角矩形 3"/>
          <p:cNvSpPr/>
          <p:nvPr/>
        </p:nvSpPr>
        <p:spPr>
          <a:xfrm>
            <a:off x="4139952" y="2799204"/>
            <a:ext cx="2016224" cy="64807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适应训练</a:t>
            </a:r>
            <a:endParaRPr lang="zh-CN" altLang="en-US" sz="3200" b="1" dirty="0"/>
          </a:p>
        </p:txBody>
      </p:sp>
      <p:sp>
        <p:nvSpPr>
          <p:cNvPr id="5" name="圆角矩形 4"/>
          <p:cNvSpPr/>
          <p:nvPr/>
        </p:nvSpPr>
        <p:spPr>
          <a:xfrm>
            <a:off x="4139952" y="3875896"/>
            <a:ext cx="2016224" cy="64807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/>
              <a:t>2019</a:t>
            </a:r>
            <a:r>
              <a:rPr lang="zh-CN" altLang="en-US" sz="3200" b="1" dirty="0" smtClean="0"/>
              <a:t>高考</a:t>
            </a:r>
            <a:endParaRPr lang="zh-CN" altLang="en-US" sz="3200" b="1" dirty="0"/>
          </a:p>
        </p:txBody>
      </p:sp>
      <p:sp>
        <p:nvSpPr>
          <p:cNvPr id="6" name="下箭头 5"/>
          <p:cNvSpPr/>
          <p:nvPr/>
        </p:nvSpPr>
        <p:spPr>
          <a:xfrm>
            <a:off x="4879456" y="1275606"/>
            <a:ext cx="484632" cy="40234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4932040" y="2355726"/>
            <a:ext cx="484632" cy="40234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4932040" y="3439262"/>
            <a:ext cx="484632" cy="40234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6228184" y="1203598"/>
            <a:ext cx="216024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梳理</a:t>
            </a:r>
            <a:r>
              <a:rPr lang="zh-CN" altLang="en-US" sz="2000" b="1" u="sng" dirty="0" smtClean="0">
                <a:solidFill>
                  <a:schemeClr val="bg1"/>
                </a:solidFill>
              </a:rPr>
              <a:t>知识</a:t>
            </a:r>
            <a:r>
              <a:rPr lang="en-US" altLang="zh-CN" dirty="0" smtClean="0">
                <a:solidFill>
                  <a:schemeClr val="bg1"/>
                </a:solidFill>
              </a:rPr>
              <a:t>(6-8</a:t>
            </a:r>
            <a:r>
              <a:rPr lang="zh-CN" altLang="en-US" dirty="0" smtClean="0">
                <a:solidFill>
                  <a:schemeClr val="bg1"/>
                </a:solidFill>
              </a:rPr>
              <a:t>个月</a:t>
            </a:r>
            <a:r>
              <a:rPr lang="en-US" altLang="zh-CN" dirty="0" smtClean="0">
                <a:solidFill>
                  <a:schemeClr val="bg1"/>
                </a:solidFill>
              </a:rPr>
              <a:t>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228184" y="2283718"/>
            <a:ext cx="216024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归纳</a:t>
            </a:r>
            <a:r>
              <a:rPr lang="zh-CN" altLang="en-US" sz="2000" b="1" u="sng" dirty="0" smtClean="0">
                <a:solidFill>
                  <a:schemeClr val="bg1"/>
                </a:solidFill>
              </a:rPr>
              <a:t>方法</a:t>
            </a:r>
            <a:r>
              <a:rPr lang="en-US" altLang="zh-CN" dirty="0" smtClean="0">
                <a:solidFill>
                  <a:schemeClr val="bg1"/>
                </a:solidFill>
              </a:rPr>
              <a:t>(1-3</a:t>
            </a:r>
            <a:r>
              <a:rPr lang="zh-CN" altLang="en-US" dirty="0" smtClean="0">
                <a:solidFill>
                  <a:schemeClr val="bg1"/>
                </a:solidFill>
              </a:rPr>
              <a:t>个月</a:t>
            </a:r>
            <a:r>
              <a:rPr lang="en-US" altLang="zh-CN" dirty="0" smtClean="0">
                <a:solidFill>
                  <a:schemeClr val="bg1"/>
                </a:solidFill>
              </a:rPr>
              <a:t>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228184" y="3386698"/>
            <a:ext cx="2160240" cy="50405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</a:rPr>
              <a:t>提升</a:t>
            </a:r>
            <a:r>
              <a:rPr lang="zh-CN" altLang="en-US" sz="2000" b="1" u="sng" dirty="0" smtClean="0">
                <a:solidFill>
                  <a:schemeClr val="bg1"/>
                </a:solidFill>
              </a:rPr>
              <a:t>能力</a:t>
            </a:r>
            <a:r>
              <a:rPr lang="en-US" altLang="zh-CN" dirty="0" smtClean="0">
                <a:solidFill>
                  <a:schemeClr val="bg1"/>
                </a:solidFill>
              </a:rPr>
              <a:t>(1-2</a:t>
            </a:r>
            <a:r>
              <a:rPr lang="zh-CN" altLang="en-US" dirty="0" smtClean="0">
                <a:solidFill>
                  <a:schemeClr val="bg1"/>
                </a:solidFill>
              </a:rPr>
              <a:t>个月</a:t>
            </a:r>
            <a:r>
              <a:rPr lang="en-US" altLang="zh-CN" dirty="0" smtClean="0">
                <a:solidFill>
                  <a:schemeClr val="bg1"/>
                </a:solidFill>
              </a:rPr>
              <a:t>)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051720" y="1203598"/>
            <a:ext cx="1944216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u="sng" dirty="0" smtClean="0"/>
              <a:t>高中</a:t>
            </a:r>
            <a:r>
              <a:rPr lang="zh-CN" altLang="en-US" sz="2800" b="1" dirty="0" smtClean="0"/>
              <a:t>数学</a:t>
            </a:r>
            <a:endParaRPr lang="zh-CN" altLang="en-US" sz="2800" b="1" dirty="0"/>
          </a:p>
        </p:txBody>
      </p:sp>
      <p:sp>
        <p:nvSpPr>
          <p:cNvPr id="14" name="圆角矩形 13"/>
          <p:cNvSpPr/>
          <p:nvPr/>
        </p:nvSpPr>
        <p:spPr>
          <a:xfrm>
            <a:off x="2051720" y="2283718"/>
            <a:ext cx="1944216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u="sng" dirty="0" smtClean="0"/>
              <a:t>高考</a:t>
            </a:r>
            <a:r>
              <a:rPr lang="zh-CN" altLang="en-US" sz="2800" b="1" dirty="0" smtClean="0"/>
              <a:t>数学</a:t>
            </a:r>
            <a:endParaRPr lang="zh-CN" altLang="en-US" sz="2800" b="1" dirty="0"/>
          </a:p>
        </p:txBody>
      </p:sp>
      <p:sp>
        <p:nvSpPr>
          <p:cNvPr id="15" name="圆角矩形 14"/>
          <p:cNvSpPr/>
          <p:nvPr/>
        </p:nvSpPr>
        <p:spPr>
          <a:xfrm>
            <a:off x="2051720" y="3363838"/>
            <a:ext cx="1944216" cy="5760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u="sng" dirty="0" smtClean="0"/>
              <a:t>个性</a:t>
            </a:r>
            <a:r>
              <a:rPr lang="zh-CN" altLang="en-US" sz="2800" b="1" dirty="0" smtClean="0"/>
              <a:t>数学</a:t>
            </a:r>
            <a:endParaRPr lang="zh-CN" altLang="en-US" sz="2800" b="1" dirty="0"/>
          </a:p>
        </p:txBody>
      </p:sp>
      <p:sp>
        <p:nvSpPr>
          <p:cNvPr id="16" name="圆角矩形 15"/>
          <p:cNvSpPr/>
          <p:nvPr/>
        </p:nvSpPr>
        <p:spPr>
          <a:xfrm>
            <a:off x="755576" y="411510"/>
            <a:ext cx="867524" cy="429994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/>
              <a:t>高三总</a:t>
            </a:r>
            <a:endParaRPr lang="en-US" altLang="zh-CN" sz="4400" b="1" dirty="0" smtClean="0"/>
          </a:p>
          <a:p>
            <a:pPr algn="ctr"/>
            <a:r>
              <a:rPr lang="zh-CN" altLang="en-US" sz="4400" b="1" dirty="0" smtClean="0"/>
              <a:t>体</a:t>
            </a:r>
            <a:endParaRPr lang="en-US" altLang="zh-CN" sz="4400" b="1" dirty="0" smtClean="0"/>
          </a:p>
          <a:p>
            <a:pPr algn="ctr"/>
            <a:r>
              <a:rPr lang="zh-CN" altLang="en-US" sz="4400" b="1" dirty="0" smtClean="0"/>
              <a:t>安</a:t>
            </a:r>
            <a:endParaRPr lang="en-US" altLang="zh-CN" sz="4400" b="1" dirty="0" smtClean="0"/>
          </a:p>
          <a:p>
            <a:pPr algn="ctr"/>
            <a:r>
              <a:rPr lang="zh-CN" altLang="en-US" sz="4400" b="1" dirty="0" smtClean="0"/>
              <a:t>排</a:t>
            </a:r>
            <a:endParaRPr lang="zh-CN" altLang="en-US" sz="4400" b="1" dirty="0"/>
          </a:p>
        </p:txBody>
      </p:sp>
      <p:sp>
        <p:nvSpPr>
          <p:cNvPr id="17" name="圆角矩形 16"/>
          <p:cNvSpPr/>
          <p:nvPr/>
        </p:nvSpPr>
        <p:spPr>
          <a:xfrm>
            <a:off x="7812360" y="3939902"/>
            <a:ext cx="1240200" cy="111215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明确</a:t>
            </a:r>
            <a:endParaRPr lang="en-US" altLang="zh-CN" sz="3200" b="1" dirty="0" smtClean="0"/>
          </a:p>
          <a:p>
            <a:pPr algn="ctr"/>
            <a:r>
              <a:rPr lang="zh-CN" altLang="en-US" sz="3200" b="1" dirty="0" smtClean="0"/>
              <a:t>目标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459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198410"/>
              </p:ext>
            </p:extLst>
          </p:nvPr>
        </p:nvGraphicFramePr>
        <p:xfrm>
          <a:off x="35497" y="874742"/>
          <a:ext cx="9108503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/>
                <a:gridCol w="3240360"/>
                <a:gridCol w="1152128"/>
                <a:gridCol w="2448272"/>
                <a:gridCol w="1115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主题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单元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原属模块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建议课时</a:t>
                      </a:r>
                      <a:endParaRPr lang="zh-CN" altLang="en-US" dirty="0"/>
                    </a:p>
                  </a:txBody>
                  <a:tcPr/>
                </a:tc>
              </a:tr>
              <a:tr h="365016">
                <a:tc rowSpan="4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主题一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预备知识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集合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必修</a:t>
                      </a:r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无变化</a:t>
                      </a:r>
                      <a:endParaRPr lang="zh-CN" alt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18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常用逻辑用语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选修</a:t>
                      </a:r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2-1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solidFill>
                            <a:srgbClr val="C00000"/>
                          </a:solidFill>
                        </a:rPr>
                        <a:t>删除：</a:t>
                      </a:r>
                      <a:endParaRPr lang="en-US" altLang="zh-CN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1.1 </a:t>
                      </a:r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命题及其关系</a:t>
                      </a:r>
                      <a:endParaRPr lang="en-US" altLang="zh-CN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1.3 </a:t>
                      </a:r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简单的逻辑联结词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相等关系与不等关系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必修</a:t>
                      </a:r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无变化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从函数观点看一元二次方程与一元二次不等式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必修</a:t>
                      </a:r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无变化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主题二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函数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函数概念与性质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必修</a:t>
                      </a:r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无变化</a:t>
                      </a:r>
                      <a:endParaRPr lang="zh-CN" alt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32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幂函数 </a:t>
                      </a:r>
                      <a:r>
                        <a:rPr lang="en-US" altLang="zh-CN" dirty="0" smtClean="0"/>
                        <a:t>/ </a:t>
                      </a:r>
                      <a:r>
                        <a:rPr lang="zh-CN" altLang="en-US" dirty="0" smtClean="0"/>
                        <a:t>指数函数 </a:t>
                      </a:r>
                      <a:r>
                        <a:rPr lang="en-US" altLang="zh-CN" dirty="0" smtClean="0"/>
                        <a:t>/ </a:t>
                      </a:r>
                      <a:r>
                        <a:rPr lang="zh-CN" altLang="en-US" dirty="0" smtClean="0"/>
                        <a:t>对数函数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必修</a:t>
                      </a:r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无变化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三角函数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必修</a:t>
                      </a:r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无变化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函数应用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必修</a:t>
                      </a:r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无变化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971600" y="268655"/>
            <a:ext cx="69127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年人教</a:t>
            </a:r>
            <a:r>
              <a:rPr lang="en-US" altLang="zh-CN" sz="24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版高中数学教材</a:t>
            </a:r>
            <a:r>
              <a:rPr lang="en-US" altLang="zh-CN" sz="2400" b="1" u="sng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u="sng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必修</a:t>
            </a:r>
            <a:r>
              <a:rPr lang="en-US" altLang="zh-CN" sz="24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r>
              <a:rPr lang="en-US" altLang="zh-CN" sz="24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zh-CN" altLang="en-US" sz="2400" b="1" u="sng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865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076485"/>
              </p:ext>
            </p:extLst>
          </p:nvPr>
        </p:nvGraphicFramePr>
        <p:xfrm>
          <a:off x="35497" y="1101566"/>
          <a:ext cx="9108503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9"/>
                <a:gridCol w="3312368"/>
                <a:gridCol w="1152128"/>
                <a:gridCol w="1728192"/>
                <a:gridCol w="1115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主题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单元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原属模块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内容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建议课时</a:t>
                      </a:r>
                      <a:endParaRPr lang="zh-CN" altLang="en-US" dirty="0"/>
                    </a:p>
                  </a:txBody>
                  <a:tcPr/>
                </a:tc>
              </a:tr>
              <a:tr h="365016">
                <a:tc rowSpan="3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主题三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几何与代数</a:t>
                      </a:r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平面向量及其应用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必修</a:t>
                      </a:r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无变化</a:t>
                      </a:r>
                      <a:endParaRPr lang="zh-CN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18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复数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选修</a:t>
                      </a:r>
                      <a:r>
                        <a:rPr lang="en-US" altLang="zh-CN" dirty="0" smtClean="0"/>
                        <a:t>2-2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无变化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立体几何初步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必修</a:t>
                      </a:r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无变化</a:t>
                      </a:r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主题四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统计与概率</a:t>
                      </a:r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概率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必修</a:t>
                      </a:r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1" dirty="0" smtClean="0">
                          <a:solidFill>
                            <a:srgbClr val="C00000"/>
                          </a:solidFill>
                        </a:rPr>
                        <a:t>删去</a:t>
                      </a:r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：</a:t>
                      </a:r>
                      <a:endParaRPr lang="en-US" altLang="zh-CN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3.3 </a:t>
                      </a:r>
                      <a:r>
                        <a:rPr lang="zh-CN" altLang="en-US" dirty="0" smtClean="0">
                          <a:solidFill>
                            <a:srgbClr val="C00000"/>
                          </a:solidFill>
                        </a:rPr>
                        <a:t>几何概型</a:t>
                      </a:r>
                      <a:endParaRPr lang="zh-CN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6</a:t>
                      </a: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统计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必修</a:t>
                      </a:r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b="0" dirty="0" smtClean="0">
                          <a:solidFill>
                            <a:schemeClr val="tx1"/>
                          </a:solidFill>
                        </a:rPr>
                        <a:t>无变化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主题五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zh-CN" altLang="en-US" dirty="0" smtClean="0"/>
                        <a:t>数学建模活动与数学探究活动</a:t>
                      </a:r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数学建模活动与数学探究活动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zh-CN" altLang="en-US" b="1" dirty="0" smtClean="0">
                          <a:solidFill>
                            <a:srgbClr val="C00000"/>
                          </a:solidFill>
                        </a:rPr>
                        <a:t>新增</a:t>
                      </a:r>
                      <a:endParaRPr lang="zh-CN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6</a:t>
                      </a: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机动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971600" y="268655"/>
            <a:ext cx="69127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年人教</a:t>
            </a:r>
            <a:r>
              <a:rPr lang="en-US" altLang="zh-CN" sz="28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版高中教材</a:t>
            </a:r>
            <a:r>
              <a:rPr lang="en-US" altLang="zh-CN" sz="2800" b="1" u="sng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u="sng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必修</a:t>
            </a:r>
            <a:r>
              <a:rPr lang="en-US" altLang="zh-CN" sz="28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  <a:r>
              <a:rPr lang="en-US" altLang="zh-CN" sz="28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zh-CN" altLang="en-US" sz="2800" b="1" u="sng" dirty="0" smtClean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9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1600" y="51470"/>
            <a:ext cx="734481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4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年人教</a:t>
            </a:r>
            <a:r>
              <a:rPr lang="en-US" altLang="zh-CN" sz="24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版高中数学教材</a:t>
            </a:r>
            <a:r>
              <a:rPr lang="en-US" altLang="zh-CN" sz="24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选择性必修</a:t>
            </a:r>
            <a:r>
              <a:rPr lang="en-US" altLang="zh-CN" sz="24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使用说明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499341"/>
              </p:ext>
            </p:extLst>
          </p:nvPr>
        </p:nvGraphicFramePr>
        <p:xfrm>
          <a:off x="35496" y="506380"/>
          <a:ext cx="9108504" cy="460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952328"/>
                <a:gridCol w="1008112"/>
                <a:gridCol w="2376264"/>
                <a:gridCol w="1043608"/>
              </a:tblGrid>
              <a:tr h="349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主题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单元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原属模块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内容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建议课时</a:t>
                      </a:r>
                      <a:endParaRPr lang="zh-CN" altLang="en-US" sz="1600" dirty="0"/>
                    </a:p>
                  </a:txBody>
                  <a:tcPr/>
                </a:tc>
              </a:tr>
              <a:tr h="349347">
                <a:tc rowSpan="2">
                  <a:txBody>
                    <a:bodyPr/>
                    <a:lstStyle/>
                    <a:p>
                      <a:pPr algn="ctr"/>
                      <a:endParaRPr lang="en-US" altLang="zh-CN" sz="1600" dirty="0" smtClean="0"/>
                    </a:p>
                    <a:p>
                      <a:pPr algn="ctr"/>
                      <a:r>
                        <a:rPr lang="zh-CN" altLang="en-US" sz="1600" dirty="0" smtClean="0"/>
                        <a:t>主题一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zh-CN" altLang="en-US" sz="1600" dirty="0" smtClean="0"/>
                        <a:t>函数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数列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必修</a:t>
                      </a:r>
                      <a:r>
                        <a:rPr lang="en-US" altLang="zh-CN" sz="1600" dirty="0" smtClean="0"/>
                        <a:t>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无变化</a:t>
                      </a:r>
                      <a:endParaRPr lang="zh-CN" altLang="en-US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CN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30</a:t>
                      </a:r>
                      <a:endParaRPr lang="zh-CN" altLang="en-US" sz="1600" dirty="0"/>
                    </a:p>
                  </a:txBody>
                  <a:tcPr/>
                </a:tc>
              </a:tr>
              <a:tr h="602983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一元函数导数及其应用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选修</a:t>
                      </a:r>
                      <a:r>
                        <a:rPr lang="en-US" altLang="zh-CN" sz="1600" dirty="0" smtClean="0"/>
                        <a:t>2-2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rgbClr val="C00000"/>
                          </a:solidFill>
                        </a:rPr>
                        <a:t>删去</a:t>
                      </a:r>
                      <a:r>
                        <a:rPr lang="zh-CN" altLang="en-US" sz="1600" dirty="0" smtClean="0">
                          <a:solidFill>
                            <a:srgbClr val="C00000"/>
                          </a:solidFill>
                        </a:rPr>
                        <a:t>：定积分相关内容</a:t>
                      </a:r>
                      <a:endParaRPr lang="en-US" altLang="zh-CN" sz="16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zh-CN" altLang="en-US" sz="1600" dirty="0" smtClean="0">
                          <a:solidFill>
                            <a:srgbClr val="C00000"/>
                          </a:solidFill>
                        </a:rPr>
                        <a:t>即</a:t>
                      </a:r>
                      <a:r>
                        <a:rPr lang="en-US" altLang="zh-CN" sz="1600" dirty="0" smtClean="0">
                          <a:solidFill>
                            <a:srgbClr val="C00000"/>
                          </a:solidFill>
                        </a:rPr>
                        <a:t>1.5/1.6/1.7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49347">
                <a:tc rowSpan="3">
                  <a:txBody>
                    <a:bodyPr/>
                    <a:lstStyle/>
                    <a:p>
                      <a:pPr algn="ctr"/>
                      <a:endParaRPr lang="en-US" altLang="zh-CN" sz="1600" dirty="0" smtClean="0"/>
                    </a:p>
                    <a:p>
                      <a:pPr algn="ctr"/>
                      <a:r>
                        <a:rPr lang="zh-CN" altLang="en-US" sz="1600" dirty="0" smtClean="0"/>
                        <a:t>主题二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zh-CN" altLang="en-US" sz="1600" dirty="0" smtClean="0"/>
                        <a:t>几何与代数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空间向量与立体几何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选修</a:t>
                      </a:r>
                      <a:r>
                        <a:rPr lang="en-US" altLang="zh-CN" sz="1600" dirty="0" smtClean="0"/>
                        <a:t>2-1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44</a:t>
                      </a:r>
                      <a:endParaRPr lang="zh-CN" altLang="en-US" sz="1600" dirty="0"/>
                    </a:p>
                  </a:txBody>
                  <a:tcPr/>
                </a:tc>
              </a:tr>
              <a:tr h="349347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CN" altLang="en-US" sz="1600" dirty="0" smtClean="0"/>
                        <a:t>平面解析几何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必修</a:t>
                      </a:r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无变化</a:t>
                      </a:r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49347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选修</a:t>
                      </a:r>
                      <a:r>
                        <a:rPr lang="en-US" altLang="zh-CN" sz="1600" dirty="0" smtClean="0"/>
                        <a:t>2-1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b="1" dirty="0" smtClean="0">
                          <a:solidFill>
                            <a:srgbClr val="C00000"/>
                          </a:solidFill>
                        </a:rPr>
                        <a:t>删去</a:t>
                      </a:r>
                      <a:r>
                        <a:rPr lang="zh-CN" altLang="en-US" sz="1600" dirty="0" smtClean="0">
                          <a:solidFill>
                            <a:srgbClr val="C00000"/>
                          </a:solidFill>
                        </a:rPr>
                        <a:t>：</a:t>
                      </a:r>
                      <a:r>
                        <a:rPr lang="en-US" altLang="zh-CN" sz="1600" dirty="0" smtClean="0">
                          <a:solidFill>
                            <a:srgbClr val="C00000"/>
                          </a:solidFill>
                        </a:rPr>
                        <a:t>2.1</a:t>
                      </a:r>
                      <a:r>
                        <a:rPr lang="zh-CN" altLang="en-US" sz="1600" dirty="0" smtClean="0">
                          <a:solidFill>
                            <a:srgbClr val="C00000"/>
                          </a:solidFill>
                        </a:rPr>
                        <a:t>曲线与方程</a:t>
                      </a:r>
                      <a:endParaRPr lang="zh-CN" alt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49347">
                <a:tc rowSpan="3">
                  <a:txBody>
                    <a:bodyPr/>
                    <a:lstStyle/>
                    <a:p>
                      <a:pPr algn="ctr"/>
                      <a:endParaRPr lang="en-US" altLang="zh-CN" sz="1600" dirty="0" smtClean="0"/>
                    </a:p>
                    <a:p>
                      <a:pPr algn="ctr"/>
                      <a:r>
                        <a:rPr lang="zh-CN" altLang="en-US" sz="1600" dirty="0" smtClean="0"/>
                        <a:t>主题三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zh-CN" altLang="en-US" sz="1600" dirty="0" smtClean="0"/>
                        <a:t>概率与统计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计数原理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选修</a:t>
                      </a:r>
                      <a:r>
                        <a:rPr lang="en-US" altLang="zh-CN" sz="1600" dirty="0" smtClean="0"/>
                        <a:t>2-3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无变化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26</a:t>
                      </a:r>
                      <a:endParaRPr lang="zh-CN" altLang="en-US" sz="1600" dirty="0"/>
                    </a:p>
                  </a:txBody>
                  <a:tcPr/>
                </a:tc>
              </a:tr>
              <a:tr h="349347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概率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选修</a:t>
                      </a:r>
                      <a:r>
                        <a:rPr lang="en-US" altLang="zh-CN" sz="1600" dirty="0" smtClean="0"/>
                        <a:t>2-3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无变化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49347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统计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选修</a:t>
                      </a:r>
                      <a:r>
                        <a:rPr lang="en-US" altLang="zh-CN" sz="1600" dirty="0" smtClean="0"/>
                        <a:t>2-3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olidFill>
                            <a:schemeClr val="tx1"/>
                          </a:solidFill>
                        </a:rPr>
                        <a:t>无变化</a:t>
                      </a:r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8614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主题四</a:t>
                      </a:r>
                      <a:endParaRPr lang="en-US" altLang="zh-CN" sz="1600" dirty="0" smtClean="0"/>
                    </a:p>
                    <a:p>
                      <a:pPr algn="ctr"/>
                      <a:r>
                        <a:rPr lang="zh-CN" altLang="en-US" sz="1600" dirty="0" smtClean="0"/>
                        <a:t>数学建模活动与数学探究活动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数学建模活动与数学探究活动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1600" b="1" dirty="0" smtClean="0">
                          <a:solidFill>
                            <a:srgbClr val="C00000"/>
                          </a:solidFill>
                        </a:rPr>
                        <a:t>新增</a:t>
                      </a:r>
                      <a:endParaRPr lang="zh-CN" alt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4</a:t>
                      </a:r>
                      <a:endParaRPr lang="zh-CN" altLang="en-US" sz="1600" dirty="0"/>
                    </a:p>
                  </a:txBody>
                  <a:tcPr/>
                </a:tc>
              </a:tr>
              <a:tr h="349347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机动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6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4100" y="231140"/>
            <a:ext cx="4157980" cy="375920"/>
          </a:xfrm>
        </p:spPr>
        <p:txBody>
          <a:bodyPr wrap="square"/>
          <a:lstStyle/>
          <a:p>
            <a:r>
              <a:rPr lang="zh-CN" altLang="en-US" b="1" i="1" dirty="0" smtClean="0">
                <a:solidFill>
                  <a:schemeClr val="accent1">
                    <a:lumMod val="50000"/>
                  </a:schemeClr>
                </a:solidFill>
              </a:rPr>
              <a:t>高中</a:t>
            </a:r>
            <a:r>
              <a:rPr lang="zh-CN" altLang="en-US" b="1" i="1" dirty="0">
                <a:solidFill>
                  <a:schemeClr val="accent1">
                    <a:lumMod val="50000"/>
                  </a:schemeClr>
                </a:solidFill>
              </a:rPr>
              <a:t>数学的</a:t>
            </a:r>
            <a:r>
              <a:rPr lang="zh-CN" altLang="en-US" b="1" i="1" dirty="0">
                <a:solidFill>
                  <a:srgbClr val="C00000"/>
                </a:solidFill>
              </a:rPr>
              <a:t>核心素养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2469515" y="815340"/>
            <a:ext cx="2008505" cy="56451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数学</a:t>
            </a:r>
            <a:r>
              <a:rPr lang="zh-CN" altLang="en-US" sz="2800" b="1" u="sng">
                <a:solidFill>
                  <a:srgbClr val="C00000"/>
                </a:solidFill>
              </a:rPr>
              <a:t>抽象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2462530" y="1508760"/>
            <a:ext cx="2008505" cy="56451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逻辑</a:t>
            </a:r>
            <a:r>
              <a:rPr lang="zh-CN" altLang="en-US" sz="2800" b="1" u="sng">
                <a:solidFill>
                  <a:srgbClr val="C00000"/>
                </a:solidFill>
              </a:rPr>
              <a:t>推理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2462530" y="2190750"/>
            <a:ext cx="2008505" cy="56451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accent1">
                    <a:lumMod val="50000"/>
                  </a:schemeClr>
                </a:solidFill>
              </a:rPr>
              <a:t>数学</a:t>
            </a:r>
            <a:r>
              <a:rPr lang="zh-CN" altLang="en-US" sz="2800" b="1" u="sng">
                <a:solidFill>
                  <a:srgbClr val="C00000"/>
                </a:solidFill>
              </a:rPr>
              <a:t>建模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2992269" y="2879725"/>
            <a:ext cx="2008505" cy="56451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数学</a:t>
            </a:r>
            <a:r>
              <a:rPr lang="zh-CN" altLang="en-US" sz="2800" b="1" dirty="0">
                <a:solidFill>
                  <a:srgbClr val="C00000"/>
                </a:solidFill>
              </a:rPr>
              <a:t>运算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2992269" y="3554095"/>
            <a:ext cx="2008505" cy="56451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直观</a:t>
            </a:r>
            <a:r>
              <a:rPr lang="zh-CN" altLang="en-US" sz="2800" b="1" dirty="0">
                <a:solidFill>
                  <a:srgbClr val="C00000"/>
                </a:solidFill>
              </a:rPr>
              <a:t>想象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758055" y="999490"/>
            <a:ext cx="4264660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800" u="sng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把外部与数学相关的东西抽象到数学内部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748530" y="1700530"/>
            <a:ext cx="390588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800" u="sng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从已有的数学结论推出新的数学结论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768215" y="2406650"/>
            <a:ext cx="3787775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800" u="sng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用数学语言构建数学与外部的联系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032008" y="2972043"/>
            <a:ext cx="81407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u="sng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代数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043299" y="3625850"/>
            <a:ext cx="82994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u="sng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987824" y="4231640"/>
            <a:ext cx="2008505" cy="56451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</a:rPr>
              <a:t>数据</a:t>
            </a:r>
            <a:r>
              <a:rPr lang="zh-CN" altLang="en-US" sz="2800" b="1" dirty="0">
                <a:solidFill>
                  <a:srgbClr val="C00000"/>
                </a:solidFill>
              </a:rPr>
              <a:t>分析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25539" y="4314825"/>
            <a:ext cx="83375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u="sng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统计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791210" y="1260857"/>
            <a:ext cx="1367790" cy="123888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/>
              <a:t>数学</a:t>
            </a:r>
            <a:endParaRPr lang="en-US" altLang="zh-CN" sz="3600" b="1" dirty="0" smtClean="0"/>
          </a:p>
          <a:p>
            <a:pPr algn="ctr"/>
            <a:r>
              <a:rPr lang="zh-CN" altLang="en-US" sz="3600" b="1" dirty="0" smtClean="0"/>
              <a:t>思想</a:t>
            </a:r>
            <a:endParaRPr lang="zh-CN" altLang="en-US" sz="3600" b="1" dirty="0"/>
          </a:p>
        </p:txBody>
      </p:sp>
      <p:sp>
        <p:nvSpPr>
          <p:cNvPr id="9" name="圆角矩形 8"/>
          <p:cNvSpPr/>
          <p:nvPr/>
        </p:nvSpPr>
        <p:spPr>
          <a:xfrm>
            <a:off x="6012160" y="3192374"/>
            <a:ext cx="1167130" cy="120544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内容</a:t>
            </a:r>
            <a:endParaRPr lang="en-US" altLang="zh-CN" sz="3200" b="1" dirty="0" smtClean="0"/>
          </a:p>
          <a:p>
            <a:pPr algn="ctr"/>
            <a:r>
              <a:rPr lang="zh-CN" altLang="en-US" sz="3200" b="1" dirty="0" smtClean="0"/>
              <a:t>方法</a:t>
            </a:r>
            <a:endParaRPr lang="zh-CN" altLang="en-US" sz="3200" b="1" dirty="0"/>
          </a:p>
        </p:txBody>
      </p:sp>
      <p:sp>
        <p:nvSpPr>
          <p:cNvPr id="5" name="下箭头 4"/>
          <p:cNvSpPr/>
          <p:nvPr/>
        </p:nvSpPr>
        <p:spPr>
          <a:xfrm>
            <a:off x="1260475" y="2499742"/>
            <a:ext cx="485775" cy="43204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86410" y="2982565"/>
            <a:ext cx="2096770" cy="174942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情境</a:t>
            </a:r>
            <a:r>
              <a:rPr lang="zh-CN" altLang="en-US" sz="3200" b="1" u="sng" dirty="0" smtClean="0"/>
              <a:t>引入</a:t>
            </a:r>
            <a:endParaRPr lang="en-US" altLang="zh-CN" sz="3200" b="1" u="sng" dirty="0" smtClean="0"/>
          </a:p>
          <a:p>
            <a:pPr algn="ctr"/>
            <a:r>
              <a:rPr lang="zh-CN" altLang="en-US" sz="3200" b="1" dirty="0" smtClean="0"/>
              <a:t>意境</a:t>
            </a:r>
            <a:r>
              <a:rPr lang="zh-CN" altLang="en-US" sz="3200" b="1" u="sng" dirty="0" smtClean="0"/>
              <a:t>形成</a:t>
            </a:r>
            <a:endParaRPr lang="en-US" altLang="zh-CN" sz="3200" b="1" u="sng" dirty="0" smtClean="0"/>
          </a:p>
          <a:p>
            <a:pPr algn="ctr"/>
            <a:r>
              <a:rPr lang="zh-CN" altLang="en-US" sz="3200" b="1" dirty="0" smtClean="0"/>
              <a:t>语境</a:t>
            </a:r>
            <a:r>
              <a:rPr lang="zh-CN" altLang="en-US" sz="3200" b="1" u="sng" dirty="0" smtClean="0"/>
              <a:t>应用</a:t>
            </a:r>
            <a:endParaRPr lang="zh-CN" altLang="en-US" sz="3200" b="1" u="sng" dirty="0"/>
          </a:p>
        </p:txBody>
      </p:sp>
      <p:sp>
        <p:nvSpPr>
          <p:cNvPr id="13" name="椭圆 12"/>
          <p:cNvSpPr/>
          <p:nvPr/>
        </p:nvSpPr>
        <p:spPr>
          <a:xfrm>
            <a:off x="4140835" y="384810"/>
            <a:ext cx="827405" cy="7264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chemeClr val="accent1">
                    <a:lumMod val="50000"/>
                  </a:schemeClr>
                </a:solidFill>
              </a:rPr>
              <a:t>看</a:t>
            </a:r>
          </a:p>
        </p:txBody>
      </p:sp>
      <p:sp>
        <p:nvSpPr>
          <p:cNvPr id="14" name="椭圆 13"/>
          <p:cNvSpPr/>
          <p:nvPr/>
        </p:nvSpPr>
        <p:spPr>
          <a:xfrm>
            <a:off x="4148455" y="1122045"/>
            <a:ext cx="827405" cy="726440"/>
          </a:xfrm>
          <a:prstGeom prst="ellipse">
            <a:avLst/>
          </a:prstGeom>
          <a:noFill/>
          <a:ln w="25400" cap="flat" cmpd="sng" algn="ctr">
            <a:solidFill>
              <a:srgbClr val="0E459D">
                <a:shade val="50000"/>
              </a:srgbClr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chemeClr val="accent1">
                    <a:lumMod val="50000"/>
                  </a:schemeClr>
                </a:solidFill>
              </a:rPr>
              <a:t>想</a:t>
            </a:r>
          </a:p>
        </p:txBody>
      </p:sp>
      <p:sp>
        <p:nvSpPr>
          <p:cNvPr id="15" name="椭圆 14"/>
          <p:cNvSpPr/>
          <p:nvPr/>
        </p:nvSpPr>
        <p:spPr>
          <a:xfrm>
            <a:off x="4155440" y="1858645"/>
            <a:ext cx="827405" cy="726440"/>
          </a:xfrm>
          <a:prstGeom prst="ellipse">
            <a:avLst/>
          </a:prstGeom>
          <a:noFill/>
          <a:ln w="25400" cap="flat" cmpd="sng" algn="ctr">
            <a:solidFill>
              <a:srgbClr val="0E459D">
                <a:shade val="50000"/>
              </a:srgbClr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chemeClr val="accent1">
                    <a:lumMod val="50000"/>
                  </a:schemeClr>
                </a:solidFill>
              </a:rPr>
              <a:t>说</a:t>
            </a:r>
          </a:p>
        </p:txBody>
      </p:sp>
      <p:sp>
        <p:nvSpPr>
          <p:cNvPr id="16" name="右箭头 15"/>
          <p:cNvSpPr/>
          <p:nvPr/>
        </p:nvSpPr>
        <p:spPr>
          <a:xfrm>
            <a:off x="7179925" y="3509010"/>
            <a:ext cx="427355" cy="4857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7649190" y="3208655"/>
            <a:ext cx="1028700" cy="103949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归纳积累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6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6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385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385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25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25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25"/>
                            </p:stCondLst>
                            <p:childTnLst>
                              <p:par>
                                <p:cTn id="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2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250"/>
                            </p:stCondLst>
                            <p:childTnLst>
                              <p:par>
                                <p:cTn id="1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25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25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/>
      <p:bldP spid="23" grpId="0"/>
      <p:bldP spid="24" grpId="0"/>
      <p:bldP spid="25" grpId="0"/>
      <p:bldP spid="26" grpId="1"/>
      <p:bldP spid="3" grpId="0" bldLvl="0" animBg="1"/>
      <p:bldP spid="4" grpId="1"/>
      <p:bldP spid="6" grpId="0" bldLvl="0" animBg="1"/>
      <p:bldP spid="9" grpId="0" bldLvl="0" animBg="1"/>
      <p:bldP spid="5" grpId="0" animBg="1"/>
      <p:bldP spid="7" grpId="0" animBg="1"/>
      <p:bldP spid="13" grpId="0" animBg="1"/>
      <p:bldP spid="14" grpId="0" bldLvl="0" animBg="1"/>
      <p:bldP spid="15" grpId="0" animBg="1"/>
      <p:bldP spid="16" grpId="0" bldLvl="0" animBg="1"/>
      <p:bldP spid="27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4100" y="231140"/>
            <a:ext cx="4157980" cy="375920"/>
          </a:xfrm>
        </p:spPr>
        <p:txBody>
          <a:bodyPr wrap="square"/>
          <a:lstStyle/>
          <a:p>
            <a:r>
              <a:rPr lang="zh-CN" altLang="en-US" b="1" i="1" dirty="0" smtClean="0">
                <a:solidFill>
                  <a:schemeClr val="accent1">
                    <a:lumMod val="50000"/>
                  </a:schemeClr>
                </a:solidFill>
              </a:rPr>
              <a:t>初中</a:t>
            </a:r>
            <a:r>
              <a:rPr lang="zh-CN" altLang="en-US" b="1" i="1" dirty="0">
                <a:solidFill>
                  <a:schemeClr val="accent1">
                    <a:lumMod val="50000"/>
                  </a:schemeClr>
                </a:solidFill>
              </a:rPr>
              <a:t>数学</a:t>
            </a:r>
            <a:r>
              <a:rPr lang="zh-CN" altLang="en-US" b="1" i="1" dirty="0" smtClean="0">
                <a:solidFill>
                  <a:schemeClr val="accent1">
                    <a:lumMod val="50000"/>
                  </a:schemeClr>
                </a:solidFill>
              </a:rPr>
              <a:t>的</a:t>
            </a:r>
            <a:r>
              <a:rPr lang="zh-CN" altLang="en-US" b="1" i="1" dirty="0" smtClean="0">
                <a:solidFill>
                  <a:srgbClr val="C00000"/>
                </a:solidFill>
              </a:rPr>
              <a:t>四基四能</a:t>
            </a:r>
            <a:endParaRPr lang="zh-CN" altLang="en-US" b="1" i="1" dirty="0">
              <a:solidFill>
                <a:srgbClr val="C00000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339752" y="1347614"/>
            <a:ext cx="1944216" cy="57606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基础知识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2339752" y="2139702"/>
            <a:ext cx="1944216" cy="57606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基本技能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1691680" y="2946648"/>
            <a:ext cx="2592288" cy="57606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基本数学体验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1115616" y="3723878"/>
            <a:ext cx="3168352" cy="57606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基本数学思想方法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5004048" y="1347614"/>
            <a:ext cx="2880320" cy="5600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发现问题的能力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004048" y="2139702"/>
            <a:ext cx="2880320" cy="5600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C00000"/>
                </a:solidFill>
              </a:rPr>
              <a:t>提出问题的能力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5004048" y="2947804"/>
            <a:ext cx="2880320" cy="56005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分析问题的能力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5004048" y="3723878"/>
            <a:ext cx="2880320" cy="56005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</a:rPr>
              <a:t>解决问题的能力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442724" y="2966080"/>
            <a:ext cx="960924" cy="864096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强化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学科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7730390" y="1612786"/>
            <a:ext cx="874058" cy="814948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强化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应用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9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86739" y="1275715"/>
            <a:ext cx="2486573" cy="722630"/>
          </a:xfrm>
          <a:prstGeom prst="round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一年级侧重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知识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86739" y="2466975"/>
            <a:ext cx="2474596" cy="722630"/>
          </a:xfrm>
          <a:prstGeom prst="round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二年级侧重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方法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12140" y="3682365"/>
            <a:ext cx="2426335" cy="722630"/>
          </a:xfrm>
          <a:prstGeom prst="roundRect">
            <a:avLst/>
          </a:prstGeom>
          <a:solidFill>
            <a:srgbClr val="0000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</a:rPr>
              <a:t>三年级侧重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综合</a:t>
            </a:r>
            <a:r>
              <a:rPr lang="zh-CN" altLang="en-US" sz="2400" dirty="0" smtClean="0"/>
              <a:t>数学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550920" y="1463040"/>
            <a:ext cx="3041015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侧重从教材获取信息</a:t>
            </a:r>
          </a:p>
        </p:txBody>
      </p:sp>
      <p:sp>
        <p:nvSpPr>
          <p:cNvPr id="13" name="椭圆 12"/>
          <p:cNvSpPr/>
          <p:nvPr/>
        </p:nvSpPr>
        <p:spPr>
          <a:xfrm>
            <a:off x="3469640" y="1264920"/>
            <a:ext cx="867410" cy="79184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阅读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453130" y="2432685"/>
            <a:ext cx="3184525" cy="791845"/>
            <a:chOff x="6594" y="2011"/>
            <a:chExt cx="5015" cy="1247"/>
          </a:xfrm>
        </p:grpSpPr>
        <p:sp>
          <p:nvSpPr>
            <p:cNvPr id="16" name="文本框 15"/>
            <p:cNvSpPr txBox="1"/>
            <p:nvPr/>
          </p:nvSpPr>
          <p:spPr>
            <a:xfrm>
              <a:off x="7737" y="2346"/>
              <a:ext cx="3872" cy="6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4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18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侧重</a:t>
              </a: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从习题</a:t>
              </a:r>
              <a:r>
                <a:rPr lang="zh-CN" altLang="en-US" sz="18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规范</a:t>
              </a:r>
              <a:r>
                <a:rPr lang="zh-CN" altLang="en-US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书写</a:t>
              </a:r>
              <a:endPara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6594" y="2011"/>
              <a:ext cx="1366" cy="124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/>
                <a:t>写作</a:t>
              </a:r>
              <a:endParaRPr lang="zh-CN" altLang="en-US" sz="2400" b="1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72180" y="3587750"/>
            <a:ext cx="3115945" cy="791845"/>
            <a:chOff x="6594" y="2011"/>
            <a:chExt cx="4907" cy="1247"/>
          </a:xfrm>
        </p:grpSpPr>
        <p:sp>
          <p:nvSpPr>
            <p:cNvPr id="19" name="文本框 18"/>
            <p:cNvSpPr txBox="1"/>
            <p:nvPr/>
          </p:nvSpPr>
          <p:spPr>
            <a:xfrm>
              <a:off x="8229" y="2583"/>
              <a:ext cx="3272" cy="43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80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侧重</a:t>
              </a: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从整体把握方法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6594" y="2011"/>
              <a:ext cx="1366" cy="124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/>
                <a:t>应用</a:t>
              </a:r>
              <a:endParaRPr lang="zh-CN" altLang="en-US" sz="2400" b="1" dirty="0"/>
            </a:p>
          </p:txBody>
        </p:sp>
      </p:grpSp>
      <p:sp>
        <p:nvSpPr>
          <p:cNvPr id="23" name="标题 1"/>
          <p:cNvSpPr>
            <a:spLocks noGrp="1"/>
          </p:cNvSpPr>
          <p:nvPr/>
        </p:nvSpPr>
        <p:spPr>
          <a:xfrm>
            <a:off x="1134100" y="231140"/>
            <a:ext cx="4157980" cy="377030"/>
          </a:xfrm>
          <a:prstGeom prst="rect">
            <a:avLst/>
          </a:prstGeom>
          <a:noFill/>
          <a:ln>
            <a:noFill/>
          </a:ln>
        </p:spPr>
        <p:txBody>
          <a:bodyPr wrap="square" lIns="68582" tIns="34292" rIns="68582" bIns="34292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i="1" dirty="0" smtClean="0">
                <a:solidFill>
                  <a:schemeClr val="accent2">
                    <a:lumMod val="50000"/>
                  </a:schemeClr>
                </a:solidFill>
              </a:rPr>
              <a:t>中学数学教学</a:t>
            </a:r>
            <a:r>
              <a:rPr lang="zh-CN" altLang="en-US" b="1" i="1" dirty="0" smtClean="0">
                <a:solidFill>
                  <a:srgbClr val="C00000"/>
                </a:solidFill>
              </a:rPr>
              <a:t>整体策略</a:t>
            </a:r>
            <a:endParaRPr lang="zh-CN" altLang="en-US" b="1" i="1" dirty="0">
              <a:solidFill>
                <a:srgbClr val="C00000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732270" y="1203598"/>
            <a:ext cx="1799590" cy="685800"/>
            <a:chOff x="10602" y="2009"/>
            <a:chExt cx="2834" cy="1080"/>
          </a:xfrm>
        </p:grpSpPr>
        <p:sp>
          <p:nvSpPr>
            <p:cNvPr id="2" name="圆角矩形 1"/>
            <p:cNvSpPr/>
            <p:nvPr/>
          </p:nvSpPr>
          <p:spPr>
            <a:xfrm>
              <a:off x="10602" y="2009"/>
              <a:ext cx="2835" cy="108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734" y="2164"/>
              <a:ext cx="2560" cy="7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数学抽象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64020" y="2466613"/>
            <a:ext cx="1800225" cy="685800"/>
            <a:chOff x="10602" y="2009"/>
            <a:chExt cx="2835" cy="1080"/>
          </a:xfrm>
        </p:grpSpPr>
        <p:sp>
          <p:nvSpPr>
            <p:cNvPr id="25" name="圆角矩形 24"/>
            <p:cNvSpPr/>
            <p:nvPr/>
          </p:nvSpPr>
          <p:spPr>
            <a:xfrm>
              <a:off x="10602" y="2009"/>
              <a:ext cx="2835" cy="108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734" y="2164"/>
              <a:ext cx="2560" cy="7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逻辑推理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751320" y="3645173"/>
            <a:ext cx="1800225" cy="685800"/>
            <a:chOff x="10602" y="2009"/>
            <a:chExt cx="2835" cy="1080"/>
          </a:xfrm>
        </p:grpSpPr>
        <p:sp>
          <p:nvSpPr>
            <p:cNvPr id="28" name="圆角矩形 27"/>
            <p:cNvSpPr/>
            <p:nvPr/>
          </p:nvSpPr>
          <p:spPr>
            <a:xfrm>
              <a:off x="10602" y="2009"/>
              <a:ext cx="2835" cy="108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734" y="2164"/>
              <a:ext cx="2560" cy="7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数学建模</a:t>
              </a:r>
            </a:p>
          </p:txBody>
        </p:sp>
      </p:grpSp>
      <p:sp>
        <p:nvSpPr>
          <p:cNvPr id="30" name="下箭头 29"/>
          <p:cNvSpPr/>
          <p:nvPr/>
        </p:nvSpPr>
        <p:spPr>
          <a:xfrm>
            <a:off x="7357110" y="1887493"/>
            <a:ext cx="485775" cy="436880"/>
          </a:xfrm>
          <a:prstGeom prst="downArrow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下箭头 30"/>
          <p:cNvSpPr/>
          <p:nvPr/>
        </p:nvSpPr>
        <p:spPr>
          <a:xfrm>
            <a:off x="7364095" y="3150508"/>
            <a:ext cx="485775" cy="436880"/>
          </a:xfrm>
          <a:prstGeom prst="downArrow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下箭头 31"/>
          <p:cNvSpPr/>
          <p:nvPr/>
        </p:nvSpPr>
        <p:spPr>
          <a:xfrm>
            <a:off x="1645285" y="1997075"/>
            <a:ext cx="485775" cy="369570"/>
          </a:xfrm>
          <a:prstGeom prst="down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下箭头 32"/>
          <p:cNvSpPr/>
          <p:nvPr/>
        </p:nvSpPr>
        <p:spPr>
          <a:xfrm>
            <a:off x="1645285" y="3182620"/>
            <a:ext cx="485775" cy="369570"/>
          </a:xfrm>
          <a:prstGeom prst="downArrow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右箭头 33"/>
          <p:cNvSpPr/>
          <p:nvPr/>
        </p:nvSpPr>
        <p:spPr>
          <a:xfrm>
            <a:off x="3071495" y="1374140"/>
            <a:ext cx="312420" cy="485775"/>
          </a:xfrm>
          <a:prstGeom prst="right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3067050" y="2588895"/>
            <a:ext cx="312420" cy="485775"/>
          </a:xfrm>
          <a:prstGeom prst="rightArrow">
            <a:avLst/>
          </a:prstGeom>
          <a:noFill/>
          <a:ln w="25400" cap="flat" cmpd="sng" algn="ctr">
            <a:solidFill>
              <a:srgbClr val="0E459D">
                <a:shade val="50000"/>
              </a:srgbClr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>
            <a:off x="3035300" y="3800475"/>
            <a:ext cx="312420" cy="485775"/>
          </a:xfrm>
          <a:prstGeom prst="rightArrow">
            <a:avLst/>
          </a:prstGeom>
          <a:noFill/>
          <a:ln w="25400" cap="flat" cmpd="sng" algn="ctr">
            <a:solidFill>
              <a:srgbClr val="0E459D">
                <a:shade val="50000"/>
              </a:srgbClr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680580" y="1332089"/>
            <a:ext cx="20024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sz="16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</a:t>
            </a:r>
            <a:r>
              <a:rPr lang="en-US" altLang="zh-CN" sz="16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分钟说关键词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788024" y="2480834"/>
            <a:ext cx="189484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</a:t>
            </a:r>
            <a:r>
              <a:rPr lang="en-US" altLang="zh-CN" sz="16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u="sng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分钟说想法</a:t>
            </a:r>
            <a:endParaRPr lang="zh-CN" altLang="en-US" sz="1600" u="sng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812454" y="3632906"/>
            <a:ext cx="16994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</a:t>
            </a:r>
            <a:r>
              <a:rPr lang="en-US" altLang="zh-CN" sz="16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u="sng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分钟说梳理</a:t>
            </a:r>
          </a:p>
        </p:txBody>
      </p:sp>
    </p:spTree>
    <p:extLst>
      <p:ext uri="{BB962C8B-B14F-4D97-AF65-F5344CB8AC3E}">
        <p14:creationId xmlns:p14="http://schemas.microsoft.com/office/powerpoint/2010/main" val="20046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fade/>
        <p:sndAc>
          <p:stSnd>
            <p:snd r:embed="rId3" name="type.wav"/>
          </p:stSnd>
        </p:sndAc>
      </p:transition>
    </mc:Choice>
    <mc:Fallback xmlns="">
      <p:transition spd="slow" advClick="0" advTm="0">
        <p:fade/>
        <p:sndAc>
          <p:stSnd>
            <p:snd r:embed="rId4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3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4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6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8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2" grpId="0"/>
      <p:bldP spid="13" grpId="0" animBg="1"/>
      <p:bldP spid="23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9165" y="951230"/>
            <a:ext cx="7433310" cy="3385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l" eaLnBrk="1" hangingPunct="1"/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+mn-ea"/>
              </a:rPr>
              <a:t>世上有一条很长很美的路，叫做</a:t>
            </a: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  <a:sym typeface="+mn-ea"/>
              </a:rPr>
              <a:t>梦想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  <a:ea typeface="+mn-ea"/>
                <a:sym typeface="+mn-ea"/>
              </a:rPr>
              <a:t>；</a:t>
            </a:r>
          </a:p>
          <a:p>
            <a:pPr lvl="0" algn="l" eaLnBrk="1" hangingPunct="1"/>
            <a:endParaRPr lang="en-US" altLang="zh-CN" sz="1000" b="1" dirty="0">
              <a:solidFill>
                <a:srgbClr val="C00000"/>
              </a:solidFill>
              <a:latin typeface="+mn-ea"/>
              <a:ea typeface="+mn-ea"/>
              <a:sym typeface="+mn-ea"/>
            </a:endParaRPr>
          </a:p>
          <a:p>
            <a:pPr lvl="0" algn="l" eaLnBrk="1" hangingPunct="1"/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+mn-ea"/>
              </a:rPr>
              <a:t>还有一堵很高很硬的墙，叫做</a:t>
            </a: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  <a:sym typeface="+mn-ea"/>
              </a:rPr>
              <a:t>现实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  <a:ea typeface="+mn-ea"/>
                <a:sym typeface="+mn-ea"/>
              </a:rPr>
              <a:t>；</a:t>
            </a:r>
          </a:p>
          <a:p>
            <a:pPr lvl="0" algn="l" eaLnBrk="1" hangingPunct="1"/>
            <a:endParaRPr lang="en-US" altLang="zh-CN" sz="1000" b="1" dirty="0">
              <a:solidFill>
                <a:srgbClr val="C00000"/>
              </a:solidFill>
              <a:latin typeface="+mn-ea"/>
              <a:ea typeface="+mn-ea"/>
              <a:sym typeface="+mn-ea"/>
            </a:endParaRPr>
          </a:p>
          <a:p>
            <a:pPr lvl="0" algn="l" eaLnBrk="1" hangingPunct="1"/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+mn-ea"/>
              </a:rPr>
              <a:t>翻越那堵墙，叫做</a:t>
            </a: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  <a:sym typeface="+mn-ea"/>
              </a:rPr>
              <a:t>坚持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  <a:ea typeface="+mn-ea"/>
                <a:sym typeface="+mn-ea"/>
              </a:rPr>
              <a:t>；</a:t>
            </a:r>
            <a:endParaRPr lang="en-US" altLang="zh-CN" sz="3200" b="1" dirty="0">
              <a:solidFill>
                <a:srgbClr val="C00000"/>
              </a:solidFill>
              <a:latin typeface="+mn-ea"/>
              <a:ea typeface="+mn-ea"/>
              <a:sym typeface="+mn-ea"/>
            </a:endParaRPr>
          </a:p>
          <a:p>
            <a:pPr lvl="0" algn="l" eaLnBrk="1" hangingPunct="1"/>
            <a:endParaRPr lang="en-US" altLang="zh-CN" sz="1000" b="1" dirty="0">
              <a:solidFill>
                <a:srgbClr val="C00000"/>
              </a:solidFill>
              <a:latin typeface="+mn-ea"/>
              <a:ea typeface="+mn-ea"/>
              <a:sym typeface="+mn-ea"/>
            </a:endParaRPr>
          </a:p>
          <a:p>
            <a:pPr lvl="0" algn="l" eaLnBrk="1" hangingPunct="1"/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+mn-ea"/>
              </a:rPr>
              <a:t>推倒那堵墙，叫做</a:t>
            </a: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  <a:sym typeface="+mn-ea"/>
              </a:rPr>
              <a:t>突破。</a:t>
            </a:r>
          </a:p>
          <a:p>
            <a:pPr lvl="0" algn="l" eaLnBrk="1" hangingPunct="1"/>
            <a:endParaRPr lang="zh-CN" altLang="en-US" sz="1000" b="1" dirty="0">
              <a:solidFill>
                <a:srgbClr val="C00000"/>
              </a:solidFill>
              <a:latin typeface="+mn-ea"/>
              <a:ea typeface="+mn-ea"/>
              <a:sym typeface="+mn-ea"/>
            </a:endParaRPr>
          </a:p>
          <a:p>
            <a:pPr lvl="0" algn="l" eaLnBrk="1" hangingPunct="1"/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  <a:sym typeface="+mn-ea"/>
              </a:rPr>
              <a:t>只有拼搏了才会知道自己有多</a:t>
            </a: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  <a:sym typeface="+mn-ea"/>
              </a:rPr>
              <a:t>优秀</a:t>
            </a:r>
            <a:r>
              <a:rPr lang="en-US" altLang="zh-CN" sz="3200" b="1" dirty="0">
                <a:solidFill>
                  <a:srgbClr val="C00000"/>
                </a:solidFill>
                <a:latin typeface="+mn-ea"/>
                <a:ea typeface="+mn-ea"/>
                <a:sym typeface="+mn-ea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79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9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剪去对角的矩形 19"/>
          <p:cNvSpPr/>
          <p:nvPr/>
        </p:nvSpPr>
        <p:spPr>
          <a:xfrm rot="2700000" flipH="1">
            <a:off x="5108340" y="2963415"/>
            <a:ext cx="1240420" cy="1275476"/>
          </a:xfrm>
          <a:prstGeom prst="snip2DiagRect">
            <a:avLst/>
          </a:prstGeom>
          <a:blipFill dpi="0" rotWithShape="0">
            <a:blip r:embed="rId3" cstate="screen"/>
            <a:srcRect/>
            <a:stretch>
              <a:fillRect/>
            </a:stretch>
          </a:blip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1" name="剪去对角的矩形 20"/>
          <p:cNvSpPr/>
          <p:nvPr/>
        </p:nvSpPr>
        <p:spPr>
          <a:xfrm rot="2700000" flipH="1">
            <a:off x="4916155" y="837944"/>
            <a:ext cx="1548743" cy="1592511"/>
          </a:xfrm>
          <a:prstGeom prst="snip2DiagRect">
            <a:avLst/>
          </a:prstGeom>
          <a:blipFill dpi="0" rotWithShape="0">
            <a:blip r:embed="rId4" cstate="screen"/>
            <a:srcRect/>
            <a:stretch>
              <a:fillRect/>
            </a:stretch>
          </a:blip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2" name="剪去对角的矩形 21"/>
          <p:cNvSpPr/>
          <p:nvPr/>
        </p:nvSpPr>
        <p:spPr>
          <a:xfrm rot="8100000" flipH="1">
            <a:off x="7750443" y="-930259"/>
            <a:ext cx="7350120" cy="7350120"/>
          </a:xfrm>
          <a:prstGeom prst="snip2DiagRect">
            <a:avLst>
              <a:gd name="adj1" fmla="val 0"/>
              <a:gd name="adj2" fmla="val 0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3" name="剪去对角的矩形 22"/>
          <p:cNvSpPr/>
          <p:nvPr/>
        </p:nvSpPr>
        <p:spPr>
          <a:xfrm rot="2700000" flipH="1">
            <a:off x="4268724" y="2201826"/>
            <a:ext cx="1085953" cy="1085953"/>
          </a:xfrm>
          <a:prstGeom prst="snip2Diag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4" name="剪去对角的矩形 23"/>
          <p:cNvSpPr/>
          <p:nvPr/>
        </p:nvSpPr>
        <p:spPr>
          <a:xfrm rot="2700000" flipH="1">
            <a:off x="6907797" y="1914603"/>
            <a:ext cx="1427548" cy="1427548"/>
          </a:xfrm>
          <a:prstGeom prst="snip2Diag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5" name="剪去对角的矩形 24"/>
          <p:cNvSpPr/>
          <p:nvPr/>
        </p:nvSpPr>
        <p:spPr>
          <a:xfrm rot="2700000" flipH="1">
            <a:off x="6634780" y="4290708"/>
            <a:ext cx="533120" cy="548188"/>
          </a:xfrm>
          <a:prstGeom prst="snip2DiagRect">
            <a:avLst/>
          </a:prstGeom>
          <a:solidFill>
            <a:schemeClr val="accent3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6" name="剪去对角的矩形 25"/>
          <p:cNvSpPr/>
          <p:nvPr/>
        </p:nvSpPr>
        <p:spPr>
          <a:xfrm rot="2700000" flipH="1">
            <a:off x="3938153" y="1437515"/>
            <a:ext cx="398524" cy="409788"/>
          </a:xfrm>
          <a:prstGeom prst="snip2Diag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7" name="剪去对角的矩形 26"/>
          <p:cNvSpPr/>
          <p:nvPr/>
        </p:nvSpPr>
        <p:spPr>
          <a:xfrm rot="2700000" flipH="1">
            <a:off x="7406610" y="1318953"/>
            <a:ext cx="416600" cy="428374"/>
          </a:xfrm>
          <a:prstGeom prst="snip2DiagRect">
            <a:avLst/>
          </a:prstGeom>
          <a:solidFill>
            <a:srgbClr val="0081DE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0670" y="3470276"/>
            <a:ext cx="16393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2000" b="1" dirty="0">
                <a:solidFill>
                  <a:srgbClr val="5B9BD5">
                    <a:lumMod val="50000"/>
                  </a:srgb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 znzxxyj</a:t>
            </a:r>
          </a:p>
        </p:txBody>
      </p:sp>
      <p:sp>
        <p:nvSpPr>
          <p:cNvPr id="14" name="剪去对角的矩形 13"/>
          <p:cNvSpPr/>
          <p:nvPr/>
        </p:nvSpPr>
        <p:spPr>
          <a:xfrm rot="2700000" flipH="1">
            <a:off x="4413266" y="2201825"/>
            <a:ext cx="1085953" cy="1085953"/>
          </a:xfrm>
          <a:prstGeom prst="snip2Diag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剪去对角的矩形 14"/>
          <p:cNvSpPr/>
          <p:nvPr/>
        </p:nvSpPr>
        <p:spPr>
          <a:xfrm rot="2700000" flipH="1">
            <a:off x="4082695" y="1437515"/>
            <a:ext cx="398524" cy="409788"/>
          </a:xfrm>
          <a:prstGeom prst="snip2Diag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5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548191" y="1635646"/>
            <a:ext cx="1800200" cy="172819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</a:p>
          <a:p>
            <a:pPr algn="ctr"/>
            <a:r>
              <a:rPr lang="zh-CN" altLang="en-US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指导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81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bldLvl="0" animBg="1"/>
      <p:bldP spid="25" grpId="0" animBg="1"/>
      <p:bldP spid="26" grpId="0" animBg="1"/>
      <p:bldP spid="27" grpId="0" animBg="1"/>
      <p:bldP spid="2" grpId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11960" y="2139702"/>
            <a:ext cx="1728192" cy="79208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第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章</a:t>
            </a:r>
            <a:endParaRPr lang="en-US" altLang="zh-CN" sz="2000" dirty="0" smtClean="0"/>
          </a:p>
          <a:p>
            <a:pPr algn="ctr"/>
            <a:r>
              <a:rPr lang="zh-CN" altLang="en-US" sz="2000" b="1" dirty="0" smtClean="0"/>
              <a:t>集合与逻辑</a:t>
            </a:r>
            <a:endParaRPr lang="zh-CN" altLang="en-US" sz="2000" b="1" dirty="0"/>
          </a:p>
        </p:txBody>
      </p:sp>
      <p:sp>
        <p:nvSpPr>
          <p:cNvPr id="3" name="圆角矩形 2"/>
          <p:cNvSpPr/>
          <p:nvPr/>
        </p:nvSpPr>
        <p:spPr>
          <a:xfrm>
            <a:off x="3923928" y="627534"/>
            <a:ext cx="2304256" cy="93610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第</a:t>
            </a:r>
            <a:r>
              <a:rPr lang="en-US" altLang="zh-CN" sz="2000" dirty="0" smtClean="0"/>
              <a:t>2/3/4/5/6</a:t>
            </a:r>
            <a:r>
              <a:rPr lang="zh-CN" altLang="en-US" sz="2000" dirty="0" smtClean="0"/>
              <a:t>章</a:t>
            </a:r>
            <a:endParaRPr lang="en-US" altLang="zh-CN" sz="2000" dirty="0" smtClean="0"/>
          </a:p>
          <a:p>
            <a:pPr algn="ctr"/>
            <a:r>
              <a:rPr lang="zh-CN" altLang="en-US" sz="2000" b="1" dirty="0" smtClean="0"/>
              <a:t>函数</a:t>
            </a:r>
            <a:r>
              <a:rPr lang="en-US" altLang="zh-CN" sz="2000" b="1" dirty="0" smtClean="0"/>
              <a:t>/</a:t>
            </a:r>
            <a:r>
              <a:rPr lang="zh-CN" altLang="en-US" sz="2000" b="1" dirty="0" smtClean="0"/>
              <a:t>导数</a:t>
            </a:r>
            <a:r>
              <a:rPr lang="en-US" altLang="zh-CN" sz="2000" b="1" dirty="0" smtClean="0"/>
              <a:t>/</a:t>
            </a:r>
            <a:r>
              <a:rPr lang="zh-CN" altLang="en-US" sz="2000" b="1" dirty="0" smtClean="0"/>
              <a:t>向量</a:t>
            </a:r>
            <a:r>
              <a:rPr lang="en-US" altLang="zh-CN" sz="2000" b="1" dirty="0" smtClean="0"/>
              <a:t>/</a:t>
            </a:r>
            <a:r>
              <a:rPr lang="zh-CN" altLang="en-US" sz="2000" b="1" dirty="0" smtClean="0"/>
              <a:t>三角</a:t>
            </a:r>
            <a:r>
              <a:rPr lang="en-US" altLang="zh-CN" sz="2000" b="1" dirty="0" smtClean="0"/>
              <a:t>/</a:t>
            </a:r>
            <a:r>
              <a:rPr lang="zh-CN" altLang="en-US" sz="2000" b="1" dirty="0" smtClean="0"/>
              <a:t>数列</a:t>
            </a:r>
            <a:endParaRPr lang="zh-CN" altLang="en-US" sz="2000" b="1" dirty="0"/>
          </a:p>
        </p:txBody>
      </p:sp>
      <p:sp>
        <p:nvSpPr>
          <p:cNvPr id="4" name="圆角矩形 3"/>
          <p:cNvSpPr/>
          <p:nvPr/>
        </p:nvSpPr>
        <p:spPr>
          <a:xfrm>
            <a:off x="1619672" y="2067694"/>
            <a:ext cx="2160240" cy="100811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第</a:t>
            </a:r>
            <a:r>
              <a:rPr lang="en-US" altLang="zh-CN" sz="2000" dirty="0" smtClean="0"/>
              <a:t>7/8</a:t>
            </a:r>
            <a:r>
              <a:rPr lang="zh-CN" altLang="en-US" sz="2000" dirty="0" smtClean="0"/>
              <a:t>章</a:t>
            </a:r>
            <a:endParaRPr lang="en-US" altLang="zh-CN" sz="2000" dirty="0" smtClean="0"/>
          </a:p>
          <a:p>
            <a:pPr algn="ctr"/>
            <a:r>
              <a:rPr lang="zh-CN" altLang="en-US" sz="2000" b="1" dirty="0" smtClean="0"/>
              <a:t>不等式</a:t>
            </a:r>
            <a:r>
              <a:rPr lang="en-US" altLang="zh-CN" sz="2000" b="1" dirty="0" smtClean="0"/>
              <a:t>/</a:t>
            </a:r>
            <a:r>
              <a:rPr lang="zh-CN" altLang="en-US" sz="2000" b="1" dirty="0" smtClean="0"/>
              <a:t>推理与证明</a:t>
            </a:r>
            <a:r>
              <a:rPr lang="en-US" altLang="zh-CN" sz="2000" b="1" dirty="0" smtClean="0"/>
              <a:t>/</a:t>
            </a:r>
            <a:r>
              <a:rPr lang="zh-CN" altLang="en-US" sz="2000" b="1" dirty="0" smtClean="0"/>
              <a:t>立体几何</a:t>
            </a:r>
            <a:endParaRPr lang="en-US" altLang="zh-CN" sz="2000" b="1" dirty="0" smtClean="0"/>
          </a:p>
        </p:txBody>
      </p:sp>
      <p:sp>
        <p:nvSpPr>
          <p:cNvPr id="5" name="圆角矩形 4"/>
          <p:cNvSpPr/>
          <p:nvPr/>
        </p:nvSpPr>
        <p:spPr>
          <a:xfrm>
            <a:off x="6444208" y="1923678"/>
            <a:ext cx="2339752" cy="12241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第</a:t>
            </a:r>
            <a:r>
              <a:rPr lang="en-US" altLang="zh-CN" sz="2000" dirty="0" smtClean="0"/>
              <a:t>10/11/12</a:t>
            </a:r>
            <a:r>
              <a:rPr lang="zh-CN" altLang="en-US" sz="2000" dirty="0" smtClean="0"/>
              <a:t>章</a:t>
            </a:r>
            <a:endParaRPr lang="en-US" altLang="zh-CN" sz="2000" dirty="0" smtClean="0"/>
          </a:p>
          <a:p>
            <a:pPr algn="ctr"/>
            <a:r>
              <a:rPr lang="zh-CN" altLang="en-US" sz="2000" b="1" dirty="0" smtClean="0"/>
              <a:t>统计与概率</a:t>
            </a:r>
            <a:r>
              <a:rPr lang="en-US" altLang="zh-CN" sz="2000" b="1" dirty="0" smtClean="0"/>
              <a:t>/</a:t>
            </a:r>
            <a:r>
              <a:rPr lang="zh-CN" altLang="en-US" sz="2000" b="1" dirty="0" smtClean="0"/>
              <a:t>算法</a:t>
            </a:r>
            <a:r>
              <a:rPr lang="en-US" altLang="zh-CN" sz="2000" b="1" dirty="0" smtClean="0"/>
              <a:t>/</a:t>
            </a:r>
            <a:r>
              <a:rPr lang="zh-CN" altLang="en-US" sz="2000" b="1" dirty="0" smtClean="0"/>
              <a:t>复数</a:t>
            </a:r>
            <a:r>
              <a:rPr lang="en-US" altLang="zh-CN" sz="2000" b="1" dirty="0" smtClean="0"/>
              <a:t>/</a:t>
            </a:r>
            <a:r>
              <a:rPr lang="zh-CN" altLang="en-US" sz="2000" b="1" dirty="0" smtClean="0"/>
              <a:t>排列组合</a:t>
            </a:r>
            <a:r>
              <a:rPr lang="en-US" altLang="zh-CN" sz="2000" b="1" dirty="0" smtClean="0"/>
              <a:t>/</a:t>
            </a:r>
            <a:r>
              <a:rPr lang="zh-CN" altLang="en-US" sz="2000" b="1" dirty="0" smtClean="0"/>
              <a:t>二项式定理</a:t>
            </a:r>
            <a:endParaRPr lang="zh-CN" altLang="en-US" sz="2000" b="1" dirty="0"/>
          </a:p>
        </p:txBody>
      </p:sp>
      <p:sp>
        <p:nvSpPr>
          <p:cNvPr id="6" name="圆角矩形 5"/>
          <p:cNvSpPr/>
          <p:nvPr/>
        </p:nvSpPr>
        <p:spPr>
          <a:xfrm>
            <a:off x="4427984" y="3412996"/>
            <a:ext cx="1368152" cy="86409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第</a:t>
            </a:r>
            <a:r>
              <a:rPr lang="en-US" altLang="zh-CN" sz="2000" dirty="0" smtClean="0"/>
              <a:t>9</a:t>
            </a:r>
            <a:r>
              <a:rPr lang="zh-CN" altLang="en-US" sz="2000" dirty="0" smtClean="0"/>
              <a:t>章</a:t>
            </a:r>
            <a:endParaRPr lang="en-US" altLang="zh-CN" sz="2000" dirty="0" smtClean="0"/>
          </a:p>
          <a:p>
            <a:pPr algn="ctr"/>
            <a:r>
              <a:rPr lang="zh-CN" altLang="en-US" sz="2000" b="1" dirty="0" smtClean="0"/>
              <a:t>解析几何</a:t>
            </a:r>
            <a:endParaRPr lang="zh-CN" altLang="en-US" sz="2000" b="1" dirty="0"/>
          </a:p>
        </p:txBody>
      </p:sp>
      <p:sp>
        <p:nvSpPr>
          <p:cNvPr id="7" name="圆角矩形标注 6"/>
          <p:cNvSpPr/>
          <p:nvPr/>
        </p:nvSpPr>
        <p:spPr>
          <a:xfrm>
            <a:off x="2051720" y="771550"/>
            <a:ext cx="1418456" cy="864096"/>
          </a:xfrm>
          <a:prstGeom prst="wedgeRoundRectCallout">
            <a:avLst>
              <a:gd name="adj1" fmla="val 79910"/>
              <a:gd name="adj2" fmla="val -33260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记叙文</a:t>
            </a:r>
            <a:endParaRPr lang="en-US" altLang="zh-CN" sz="2000" b="1" dirty="0" smtClean="0"/>
          </a:p>
          <a:p>
            <a:pPr algn="ctr"/>
            <a:endParaRPr lang="en-US" altLang="zh-CN" sz="800" b="1" dirty="0" smtClean="0"/>
          </a:p>
          <a:p>
            <a:pPr algn="ctr"/>
            <a:r>
              <a:rPr lang="zh-CN" altLang="en-US" sz="2000" u="sng" dirty="0"/>
              <a:t>函数类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6681936" y="699542"/>
            <a:ext cx="1922512" cy="864096"/>
          </a:xfrm>
          <a:prstGeom prst="wedgeRoundRectCallout">
            <a:avLst>
              <a:gd name="adj1" fmla="val -39350"/>
              <a:gd name="adj2" fmla="val 91080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非</a:t>
            </a:r>
            <a:r>
              <a:rPr lang="zh-CN" altLang="en-US" sz="2000" b="1" dirty="0" smtClean="0"/>
              <a:t>连续型文本</a:t>
            </a:r>
            <a:endParaRPr lang="en-US" altLang="zh-CN" sz="2000" b="1" dirty="0" smtClean="0"/>
          </a:p>
          <a:p>
            <a:pPr algn="ctr"/>
            <a:endParaRPr lang="en-US" altLang="zh-CN" sz="800" b="1" dirty="0" smtClean="0"/>
          </a:p>
          <a:p>
            <a:pPr algn="ctr"/>
            <a:r>
              <a:rPr lang="zh-CN" altLang="en-US" sz="2000" u="sng" dirty="0" smtClean="0"/>
              <a:t>数据类</a:t>
            </a:r>
            <a:endParaRPr lang="zh-CN" altLang="en-US" sz="2000" u="sng" dirty="0"/>
          </a:p>
        </p:txBody>
      </p:sp>
      <p:sp>
        <p:nvSpPr>
          <p:cNvPr id="9" name="圆角矩形标注 8"/>
          <p:cNvSpPr/>
          <p:nvPr/>
        </p:nvSpPr>
        <p:spPr>
          <a:xfrm>
            <a:off x="1721384" y="3412996"/>
            <a:ext cx="1194432" cy="864096"/>
          </a:xfrm>
          <a:prstGeom prst="wedgeRoundRectCallout">
            <a:avLst>
              <a:gd name="adj1" fmla="val 13228"/>
              <a:gd name="adj2" fmla="val -87494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议论文</a:t>
            </a:r>
            <a:endParaRPr lang="en-US" altLang="zh-CN" sz="2000" b="1" dirty="0" smtClean="0"/>
          </a:p>
          <a:p>
            <a:pPr algn="ctr"/>
            <a:endParaRPr lang="en-US" altLang="zh-CN" sz="800" b="1" dirty="0" smtClean="0"/>
          </a:p>
          <a:p>
            <a:pPr algn="ctr"/>
            <a:r>
              <a:rPr lang="zh-CN" altLang="en-US" sz="2000" u="sng" dirty="0" smtClean="0"/>
              <a:t>推理类</a:t>
            </a:r>
            <a:endParaRPr lang="zh-CN" altLang="en-US" sz="2000" u="sng" dirty="0"/>
          </a:p>
        </p:txBody>
      </p:sp>
      <p:sp>
        <p:nvSpPr>
          <p:cNvPr id="10" name="圆角矩形标注 9"/>
          <p:cNvSpPr/>
          <p:nvPr/>
        </p:nvSpPr>
        <p:spPr>
          <a:xfrm>
            <a:off x="6156176" y="3412996"/>
            <a:ext cx="1152128" cy="864096"/>
          </a:xfrm>
          <a:prstGeom prst="wedgeRoundRectCallout">
            <a:avLst>
              <a:gd name="adj1" fmla="val -73998"/>
              <a:gd name="adj2" fmla="val -26646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散</a:t>
            </a:r>
            <a:r>
              <a:rPr lang="zh-CN" altLang="en-US" sz="2000" b="1" dirty="0" smtClean="0"/>
              <a:t>文</a:t>
            </a:r>
            <a:endParaRPr lang="en-US" altLang="zh-CN" sz="2000" b="1" dirty="0" smtClean="0"/>
          </a:p>
          <a:p>
            <a:pPr algn="ctr"/>
            <a:endParaRPr lang="en-US" altLang="zh-CN" sz="800" b="1" dirty="0" smtClean="0"/>
          </a:p>
          <a:p>
            <a:pPr algn="ctr"/>
            <a:r>
              <a:rPr lang="zh-CN" altLang="en-US" sz="2000" u="sng" dirty="0" smtClean="0"/>
              <a:t>解析类</a:t>
            </a:r>
            <a:endParaRPr lang="zh-CN" altLang="en-US" sz="2000" u="sng" dirty="0"/>
          </a:p>
        </p:txBody>
      </p:sp>
      <p:sp>
        <p:nvSpPr>
          <p:cNvPr id="11" name="圆角矩形标注 10"/>
          <p:cNvSpPr/>
          <p:nvPr/>
        </p:nvSpPr>
        <p:spPr>
          <a:xfrm>
            <a:off x="3059832" y="3412996"/>
            <a:ext cx="1194432" cy="864096"/>
          </a:xfrm>
          <a:prstGeom prst="wedgeRoundRectCallout">
            <a:avLst>
              <a:gd name="adj1" fmla="val 48483"/>
              <a:gd name="adj2" fmla="val -106012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字词句</a:t>
            </a:r>
            <a:endParaRPr lang="en-US" altLang="zh-CN" sz="2000" b="1" dirty="0" smtClean="0"/>
          </a:p>
          <a:p>
            <a:pPr algn="ctr"/>
            <a:endParaRPr lang="en-US" altLang="zh-CN" sz="800" b="1" dirty="0" smtClean="0"/>
          </a:p>
          <a:p>
            <a:pPr algn="ctr"/>
            <a:r>
              <a:rPr lang="zh-CN" altLang="en-US" sz="2000" u="sng" dirty="0" smtClean="0"/>
              <a:t>表达类</a:t>
            </a:r>
            <a:endParaRPr lang="zh-CN" altLang="en-US" sz="2000" u="sng" dirty="0"/>
          </a:p>
        </p:txBody>
      </p:sp>
      <p:sp>
        <p:nvSpPr>
          <p:cNvPr id="12" name="上箭头 11"/>
          <p:cNvSpPr/>
          <p:nvPr/>
        </p:nvSpPr>
        <p:spPr>
          <a:xfrm>
            <a:off x="4879456" y="1628242"/>
            <a:ext cx="484632" cy="50405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箭头 12"/>
          <p:cNvSpPr/>
          <p:nvPr/>
        </p:nvSpPr>
        <p:spPr>
          <a:xfrm>
            <a:off x="3779912" y="2246001"/>
            <a:ext cx="546360" cy="4846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4880078" y="2931790"/>
            <a:ext cx="484632" cy="43204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5915044" y="2246001"/>
            <a:ext cx="474352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39552" y="483518"/>
            <a:ext cx="812134" cy="4093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/>
              <a:t>一轮</a:t>
            </a:r>
            <a:endParaRPr lang="en-US" altLang="zh-CN" sz="4400" b="1" dirty="0" smtClean="0"/>
          </a:p>
          <a:p>
            <a:pPr algn="ctr"/>
            <a:r>
              <a:rPr lang="zh-CN" altLang="en-US" sz="4400" b="1" dirty="0"/>
              <a:t>章节</a:t>
            </a:r>
            <a:r>
              <a:rPr lang="zh-CN" altLang="en-US" sz="4400" b="1" dirty="0" smtClean="0"/>
              <a:t>复习</a:t>
            </a:r>
            <a:endParaRPr lang="zh-CN" altLang="en-US" sz="4400" b="1" dirty="0"/>
          </a:p>
        </p:txBody>
      </p:sp>
      <p:sp>
        <p:nvSpPr>
          <p:cNvPr id="17" name="圆角矩形 16"/>
          <p:cNvSpPr/>
          <p:nvPr/>
        </p:nvSpPr>
        <p:spPr>
          <a:xfrm>
            <a:off x="7812360" y="3939902"/>
            <a:ext cx="1240200" cy="111215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战术勤奋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530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539552" y="483518"/>
            <a:ext cx="812134" cy="4093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/>
              <a:t>二轮</a:t>
            </a:r>
            <a:endParaRPr lang="en-US" altLang="zh-CN" sz="4400" b="1" dirty="0" smtClean="0"/>
          </a:p>
          <a:p>
            <a:pPr algn="ctr"/>
            <a:r>
              <a:rPr lang="zh-CN" altLang="en-US" sz="4400" b="1" dirty="0" smtClean="0"/>
              <a:t>专题复习</a:t>
            </a:r>
            <a:endParaRPr lang="zh-CN" altLang="en-US" sz="4400" b="1" dirty="0"/>
          </a:p>
        </p:txBody>
      </p:sp>
      <p:sp>
        <p:nvSpPr>
          <p:cNvPr id="3" name="圆角矩形 2"/>
          <p:cNvSpPr/>
          <p:nvPr/>
        </p:nvSpPr>
        <p:spPr>
          <a:xfrm>
            <a:off x="4223390" y="2211710"/>
            <a:ext cx="2232248" cy="100811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专题一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ctr"/>
            <a:endParaRPr lang="en-US" altLang="zh-CN" sz="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数学思想方法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211960" y="123478"/>
            <a:ext cx="2232248" cy="165618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专题二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ctr"/>
            <a:endParaRPr lang="en-US" altLang="zh-CN" sz="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函数与导数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集合 不等式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常用逻辑用语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051720" y="987574"/>
            <a:ext cx="1872208" cy="165618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专题三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ctr"/>
            <a:endParaRPr lang="en-US" altLang="zh-CN" sz="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三角函数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解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三角形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平面向量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051720" y="2859782"/>
            <a:ext cx="1872208" cy="135679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专题四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ctr"/>
            <a:endParaRPr lang="en-US" altLang="zh-CN" sz="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数列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推理与证明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211960" y="3723878"/>
            <a:ext cx="2232248" cy="8527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专题五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ctr"/>
            <a:endParaRPr lang="en-US" altLang="zh-CN" sz="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立体几何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804248" y="2715766"/>
            <a:ext cx="1728192" cy="100811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专题六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ctr"/>
            <a:endParaRPr lang="en-US" altLang="zh-CN" sz="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解析几何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804248" y="1491630"/>
            <a:ext cx="1728192" cy="100811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专题七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algn="ctr"/>
            <a:endParaRPr lang="en-US" altLang="zh-CN" sz="800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统计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/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概率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上箭头 9"/>
          <p:cNvSpPr/>
          <p:nvPr/>
        </p:nvSpPr>
        <p:spPr>
          <a:xfrm>
            <a:off x="5102344" y="1851670"/>
            <a:ext cx="484632" cy="36004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左箭头 10"/>
          <p:cNvSpPr/>
          <p:nvPr/>
        </p:nvSpPr>
        <p:spPr>
          <a:xfrm>
            <a:off x="3950216" y="2090554"/>
            <a:ext cx="360040" cy="4846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箭头 11"/>
          <p:cNvSpPr/>
          <p:nvPr/>
        </p:nvSpPr>
        <p:spPr>
          <a:xfrm>
            <a:off x="3950216" y="2859782"/>
            <a:ext cx="360040" cy="4846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5148064" y="3219822"/>
            <a:ext cx="484632" cy="46299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6367634" y="2101400"/>
            <a:ext cx="330336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6395060" y="2849490"/>
            <a:ext cx="330336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7812360" y="3939902"/>
            <a:ext cx="1240200" cy="111215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战略思考</a:t>
            </a:r>
            <a:endParaRPr lang="zh-CN" altLang="en-US" sz="3200" b="1" dirty="0"/>
          </a:p>
        </p:txBody>
      </p:sp>
      <p:sp>
        <p:nvSpPr>
          <p:cNvPr id="18" name="圆角矩形 17"/>
          <p:cNvSpPr/>
          <p:nvPr/>
        </p:nvSpPr>
        <p:spPr>
          <a:xfrm>
            <a:off x="3995936" y="2283718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重能力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724128" y="2283718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重体验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995936" y="123478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重转化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724128" y="123478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重分类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665392" y="987574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重平移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347864" y="987574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重变换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680250" y="2859782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重变形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347864" y="2859782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重递推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995936" y="3723878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重割补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724128" y="3723878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重推理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372200" y="2715766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重运算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8028384" y="2715766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重定量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372200" y="1491630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重阅读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8028384" y="1491630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重拟合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097046" y="2139702"/>
            <a:ext cx="1892254" cy="79208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高考真卷</a:t>
            </a:r>
            <a:endParaRPr lang="en-US" altLang="zh-CN" sz="2000" dirty="0" smtClean="0"/>
          </a:p>
          <a:p>
            <a:pPr algn="ctr"/>
            <a:r>
              <a:rPr lang="zh-CN" altLang="en-US" sz="2000" b="1" dirty="0" smtClean="0"/>
              <a:t>分层分类训练</a:t>
            </a:r>
            <a:endParaRPr lang="zh-CN" altLang="en-US" sz="2000" b="1" dirty="0"/>
          </a:p>
        </p:txBody>
      </p:sp>
      <p:sp>
        <p:nvSpPr>
          <p:cNvPr id="3" name="圆角矩形 2"/>
          <p:cNvSpPr/>
          <p:nvPr/>
        </p:nvSpPr>
        <p:spPr>
          <a:xfrm>
            <a:off x="3851920" y="627534"/>
            <a:ext cx="2160240" cy="93610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知识</a:t>
            </a:r>
            <a:r>
              <a:rPr lang="zh-CN" altLang="en-US" sz="2000" dirty="0" smtClean="0"/>
              <a:t>类试题</a:t>
            </a:r>
            <a:endParaRPr lang="en-US" altLang="zh-CN" sz="2000" dirty="0" smtClean="0"/>
          </a:p>
          <a:p>
            <a:pPr algn="ctr"/>
            <a:r>
              <a:rPr lang="en-US" altLang="zh-CN" sz="2000" b="1" dirty="0" smtClean="0"/>
              <a:t>1—11  /  13—15</a:t>
            </a:r>
          </a:p>
          <a:p>
            <a:pPr algn="ctr"/>
            <a:r>
              <a:rPr lang="zh-CN" altLang="en-US" sz="2000" b="1" dirty="0"/>
              <a:t>选做题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668820" y="1851670"/>
            <a:ext cx="1978982" cy="122413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方法类试题</a:t>
            </a:r>
            <a:endParaRPr lang="en-US" altLang="zh-CN" sz="2000" dirty="0" smtClean="0"/>
          </a:p>
          <a:p>
            <a:r>
              <a:rPr lang="en-US" altLang="zh-CN" sz="2000" b="1" dirty="0" smtClean="0"/>
              <a:t>17. </a:t>
            </a:r>
            <a:r>
              <a:rPr lang="zh-CN" altLang="en-US" sz="2000" b="1" dirty="0" smtClean="0"/>
              <a:t>数列</a:t>
            </a:r>
            <a:r>
              <a:rPr lang="en-US" altLang="zh-CN" sz="2000" b="1" dirty="0" smtClean="0"/>
              <a:t>/</a:t>
            </a:r>
            <a:r>
              <a:rPr lang="zh-CN" altLang="en-US" sz="2000" b="1" dirty="0" smtClean="0"/>
              <a:t>三角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18. </a:t>
            </a:r>
            <a:r>
              <a:rPr lang="zh-CN" altLang="en-US" sz="2000" b="1" dirty="0" smtClean="0"/>
              <a:t>立体几何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19. </a:t>
            </a:r>
            <a:r>
              <a:rPr lang="zh-CN" altLang="en-US" sz="2000" b="1" dirty="0" smtClean="0"/>
              <a:t>统计与概率</a:t>
            </a:r>
            <a:endParaRPr lang="en-US" altLang="zh-CN" sz="2000" b="1" dirty="0" smtClean="0"/>
          </a:p>
        </p:txBody>
      </p:sp>
      <p:sp>
        <p:nvSpPr>
          <p:cNvPr id="5" name="圆角矩形 4"/>
          <p:cNvSpPr/>
          <p:nvPr/>
        </p:nvSpPr>
        <p:spPr>
          <a:xfrm>
            <a:off x="6493356" y="1995686"/>
            <a:ext cx="2016224" cy="100811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能力类试题</a:t>
            </a:r>
            <a:endParaRPr lang="en-US" altLang="zh-CN" sz="2000" dirty="0" smtClean="0"/>
          </a:p>
          <a:p>
            <a:r>
              <a:rPr lang="en-US" altLang="zh-CN" sz="2000" b="1" dirty="0" smtClean="0"/>
              <a:t>20. </a:t>
            </a:r>
            <a:r>
              <a:rPr lang="zh-CN" altLang="en-US" sz="2000" b="1" dirty="0" smtClean="0"/>
              <a:t>圆锥曲线</a:t>
            </a:r>
            <a:endParaRPr lang="en-US" altLang="zh-CN" sz="2000" b="1" dirty="0" smtClean="0"/>
          </a:p>
          <a:p>
            <a:r>
              <a:rPr lang="en-US" altLang="zh-CN" sz="2000" b="1" dirty="0" smtClean="0"/>
              <a:t>21. </a:t>
            </a:r>
            <a:r>
              <a:rPr lang="zh-CN" altLang="en-US" sz="2000" b="1" dirty="0" smtClean="0"/>
              <a:t>导数的应用</a:t>
            </a:r>
            <a:endParaRPr lang="zh-CN" altLang="en-US" sz="2000" b="1" dirty="0"/>
          </a:p>
        </p:txBody>
      </p:sp>
      <p:sp>
        <p:nvSpPr>
          <p:cNvPr id="6" name="圆角矩形 5"/>
          <p:cNvSpPr/>
          <p:nvPr/>
        </p:nvSpPr>
        <p:spPr>
          <a:xfrm>
            <a:off x="4254264" y="3412996"/>
            <a:ext cx="1613880" cy="74293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思想类试题</a:t>
            </a:r>
            <a:r>
              <a:rPr lang="en-US" altLang="zh-CN" sz="2000" b="1" dirty="0" smtClean="0"/>
              <a:t>12 / 16</a:t>
            </a:r>
            <a:endParaRPr lang="zh-CN" altLang="en-US" sz="2000" b="1" dirty="0"/>
          </a:p>
        </p:txBody>
      </p:sp>
      <p:sp>
        <p:nvSpPr>
          <p:cNvPr id="7" name="圆角矩形标注 6"/>
          <p:cNvSpPr/>
          <p:nvPr/>
        </p:nvSpPr>
        <p:spPr>
          <a:xfrm>
            <a:off x="2316892" y="771550"/>
            <a:ext cx="1202432" cy="864096"/>
          </a:xfrm>
          <a:prstGeom prst="wedgeRoundRectCallout">
            <a:avLst>
              <a:gd name="adj1" fmla="val 79910"/>
              <a:gd name="adj2" fmla="val -33260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限时练</a:t>
            </a:r>
            <a:endParaRPr lang="en-US" altLang="zh-CN" sz="800" b="1" dirty="0" smtClean="0"/>
          </a:p>
          <a:p>
            <a:pPr algn="ctr"/>
            <a:r>
              <a:rPr lang="en-US" altLang="zh-CN" sz="2000" u="sng" dirty="0" smtClean="0"/>
              <a:t>80</a:t>
            </a:r>
            <a:r>
              <a:rPr lang="zh-CN" altLang="en-US" sz="2000" u="sng" dirty="0" smtClean="0"/>
              <a:t>分</a:t>
            </a:r>
            <a:endParaRPr lang="zh-CN" altLang="en-US" sz="2000" u="sng" dirty="0"/>
          </a:p>
        </p:txBody>
      </p:sp>
      <p:sp>
        <p:nvSpPr>
          <p:cNvPr id="8" name="圆角矩形标注 7"/>
          <p:cNvSpPr/>
          <p:nvPr/>
        </p:nvSpPr>
        <p:spPr>
          <a:xfrm>
            <a:off x="6739056" y="771550"/>
            <a:ext cx="1274440" cy="773229"/>
          </a:xfrm>
          <a:prstGeom prst="wedgeRoundRectCallout">
            <a:avLst>
              <a:gd name="adj1" fmla="val -39350"/>
              <a:gd name="adj2" fmla="val 91080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mtClean="0"/>
              <a:t>突破练</a:t>
            </a:r>
            <a:endParaRPr lang="en-US" altLang="zh-CN" sz="800" b="1" dirty="0" smtClean="0"/>
          </a:p>
          <a:p>
            <a:pPr algn="ctr"/>
            <a:r>
              <a:rPr lang="en-US" altLang="zh-CN" sz="2000" u="sng" dirty="0" smtClean="0"/>
              <a:t>24</a:t>
            </a:r>
            <a:r>
              <a:rPr lang="zh-CN" altLang="en-US" sz="2000" u="sng" dirty="0" smtClean="0"/>
              <a:t>分</a:t>
            </a:r>
            <a:endParaRPr lang="zh-CN" altLang="en-US" sz="2000" u="sng" dirty="0"/>
          </a:p>
        </p:txBody>
      </p:sp>
      <p:sp>
        <p:nvSpPr>
          <p:cNvPr id="9" name="圆角矩形标注 8"/>
          <p:cNvSpPr/>
          <p:nvPr/>
        </p:nvSpPr>
        <p:spPr>
          <a:xfrm>
            <a:off x="2490612" y="3412996"/>
            <a:ext cx="1194432" cy="742930"/>
          </a:xfrm>
          <a:prstGeom prst="wedgeRoundRectCallout">
            <a:avLst>
              <a:gd name="adj1" fmla="val -5911"/>
              <a:gd name="adj2" fmla="val -90571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规范练</a:t>
            </a:r>
            <a:endParaRPr lang="en-US" altLang="zh-CN" sz="800" b="1" dirty="0" smtClean="0"/>
          </a:p>
          <a:p>
            <a:pPr algn="ctr"/>
            <a:r>
              <a:rPr lang="en-US" altLang="zh-CN" sz="2000" u="sng" dirty="0" smtClean="0"/>
              <a:t>36</a:t>
            </a:r>
            <a:r>
              <a:rPr lang="zh-CN" altLang="en-US" sz="2000" u="sng" dirty="0" smtClean="0"/>
              <a:t>分</a:t>
            </a:r>
            <a:endParaRPr lang="zh-CN" altLang="en-US" sz="2000" u="sng" dirty="0"/>
          </a:p>
        </p:txBody>
      </p:sp>
      <p:sp>
        <p:nvSpPr>
          <p:cNvPr id="10" name="圆角矩形标注 9"/>
          <p:cNvSpPr/>
          <p:nvPr/>
        </p:nvSpPr>
        <p:spPr>
          <a:xfrm>
            <a:off x="6156176" y="3412996"/>
            <a:ext cx="1152128" cy="742930"/>
          </a:xfrm>
          <a:prstGeom prst="wedgeRoundRectCallout">
            <a:avLst>
              <a:gd name="adj1" fmla="val -73998"/>
              <a:gd name="adj2" fmla="val -26646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及时练</a:t>
            </a:r>
            <a:endParaRPr lang="en-US" altLang="zh-CN" sz="800" b="1" dirty="0" smtClean="0"/>
          </a:p>
          <a:p>
            <a:pPr algn="ctr"/>
            <a:r>
              <a:rPr lang="en-US" altLang="zh-CN" sz="2000" u="sng" dirty="0" smtClean="0"/>
              <a:t>10</a:t>
            </a:r>
            <a:r>
              <a:rPr lang="zh-CN" altLang="en-US" sz="2000" u="sng" dirty="0" smtClean="0"/>
              <a:t>分</a:t>
            </a:r>
            <a:endParaRPr lang="zh-CN" altLang="en-US" sz="2000" u="sng" dirty="0"/>
          </a:p>
        </p:txBody>
      </p:sp>
      <p:sp>
        <p:nvSpPr>
          <p:cNvPr id="12" name="上箭头 11"/>
          <p:cNvSpPr/>
          <p:nvPr/>
        </p:nvSpPr>
        <p:spPr>
          <a:xfrm>
            <a:off x="4765164" y="1628242"/>
            <a:ext cx="484632" cy="50405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左箭头 12"/>
          <p:cNvSpPr/>
          <p:nvPr/>
        </p:nvSpPr>
        <p:spPr>
          <a:xfrm>
            <a:off x="3685044" y="2246001"/>
            <a:ext cx="546360" cy="48463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4807448" y="2931790"/>
            <a:ext cx="484632" cy="43204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5964192" y="2246001"/>
            <a:ext cx="474352" cy="484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39552" y="483518"/>
            <a:ext cx="812134" cy="40930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/>
              <a:t>冲刺</a:t>
            </a:r>
            <a:endParaRPr lang="en-US" altLang="zh-CN" sz="4400" b="1" dirty="0" smtClean="0"/>
          </a:p>
          <a:p>
            <a:pPr algn="ctr"/>
            <a:r>
              <a:rPr lang="zh-CN" altLang="en-US" sz="4400" b="1" dirty="0" smtClean="0"/>
              <a:t>仿真训练</a:t>
            </a:r>
            <a:endParaRPr lang="zh-CN" altLang="en-US" sz="4400" b="1" dirty="0"/>
          </a:p>
        </p:txBody>
      </p:sp>
      <p:sp>
        <p:nvSpPr>
          <p:cNvPr id="17" name="圆角矩形 16"/>
          <p:cNvSpPr/>
          <p:nvPr/>
        </p:nvSpPr>
        <p:spPr>
          <a:xfrm>
            <a:off x="7812360" y="3939902"/>
            <a:ext cx="1240200" cy="111215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规范书写</a:t>
            </a:r>
            <a:endParaRPr lang="zh-CN" altLang="en-US" sz="3200" b="1" dirty="0"/>
          </a:p>
        </p:txBody>
      </p:sp>
      <p:sp>
        <p:nvSpPr>
          <p:cNvPr id="19" name="圆角矩形 18"/>
          <p:cNvSpPr/>
          <p:nvPr/>
        </p:nvSpPr>
        <p:spPr>
          <a:xfrm>
            <a:off x="5773276" y="616104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2">
                    <a:lumMod val="50000"/>
                  </a:schemeClr>
                </a:solidFill>
              </a:rPr>
              <a:t>艺体生</a:t>
            </a:r>
            <a:endParaRPr lang="zh-CN" alt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325004" y="1828810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二本生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100392" y="1984256"/>
            <a:ext cx="936104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一本生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6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894707" y="1249556"/>
            <a:ext cx="3310255" cy="575945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读不懂</a:t>
            </a: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：数学内涵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902327" y="1942976"/>
            <a:ext cx="3310255" cy="575945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想不到</a:t>
            </a:r>
            <a:r>
              <a:rPr lang="zh-CN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：常见模型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902327" y="3342516"/>
            <a:ext cx="3310255" cy="575945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+mj-ea"/>
                <a:ea typeface="+mj-ea"/>
              </a:rPr>
              <a:t>写不清：表达模板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902327" y="2636396"/>
            <a:ext cx="3310255" cy="575945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+mj-ea"/>
                <a:ea typeface="+mj-ea"/>
              </a:rPr>
              <a:t>算不对：常用结论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084168" y="771550"/>
            <a:ext cx="1151731" cy="5664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阅读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6118458" y="3795886"/>
            <a:ext cx="1151731" cy="5791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写作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115616" y="1825501"/>
            <a:ext cx="1440160" cy="138684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</a:rPr>
              <a:t>研题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3600" b="1" dirty="0" smtClean="0">
                <a:solidFill>
                  <a:schemeClr val="bg1"/>
                </a:solidFill>
              </a:rPr>
              <a:t>四步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300589" y="1851670"/>
            <a:ext cx="1151731" cy="5664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</a:rPr>
              <a:t>类比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300192" y="2797418"/>
            <a:ext cx="1151731" cy="56642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转化</a:t>
            </a:r>
          </a:p>
        </p:txBody>
      </p:sp>
    </p:spTree>
    <p:extLst>
      <p:ext uri="{BB962C8B-B14F-4D97-AF65-F5344CB8AC3E}">
        <p14:creationId xmlns:p14="http://schemas.microsoft.com/office/powerpoint/2010/main" val="4428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形标注 1"/>
          <p:cNvSpPr>
            <a:spLocks noChangeArrowheads="1"/>
          </p:cNvSpPr>
          <p:nvPr/>
        </p:nvSpPr>
        <p:spPr bwMode="auto">
          <a:xfrm>
            <a:off x="4506540" y="843558"/>
            <a:ext cx="4025900" cy="555625"/>
          </a:xfrm>
          <a:prstGeom prst="wedgeEllipseCallout">
            <a:avLst>
              <a:gd name="adj1" fmla="val -59972"/>
              <a:gd name="adj2" fmla="val 4722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楷体_GB2312"/>
              </a:rPr>
              <a:t>试卷学情的抽样分析</a:t>
            </a:r>
          </a:p>
        </p:txBody>
      </p:sp>
      <p:sp>
        <p:nvSpPr>
          <p:cNvPr id="3" name="椭圆形标注 2"/>
          <p:cNvSpPr>
            <a:spLocks noChangeArrowheads="1"/>
          </p:cNvSpPr>
          <p:nvPr/>
        </p:nvSpPr>
        <p:spPr bwMode="auto">
          <a:xfrm>
            <a:off x="4506540" y="1580158"/>
            <a:ext cx="4025900" cy="555625"/>
          </a:xfrm>
          <a:prstGeom prst="wedgeEllipseCallout">
            <a:avLst>
              <a:gd name="adj1" fmla="val -59972"/>
              <a:gd name="adj2" fmla="val 2665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楷体_GB2312"/>
              </a:rPr>
              <a:t>典型解法的成因分析</a:t>
            </a:r>
          </a:p>
        </p:txBody>
      </p:sp>
      <p:sp>
        <p:nvSpPr>
          <p:cNvPr id="4" name="椭圆形标注 3"/>
          <p:cNvSpPr>
            <a:spLocks noChangeArrowheads="1"/>
          </p:cNvSpPr>
          <p:nvPr/>
        </p:nvSpPr>
        <p:spPr bwMode="auto">
          <a:xfrm>
            <a:off x="4474790" y="2377083"/>
            <a:ext cx="4025900" cy="555625"/>
          </a:xfrm>
          <a:prstGeom prst="wedgeEllipseCallout">
            <a:avLst>
              <a:gd name="adj1" fmla="val -59121"/>
              <a:gd name="adj2" fmla="val 2665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楷体_GB2312"/>
              </a:rPr>
              <a:t>考纲考题的共存分析</a:t>
            </a:r>
          </a:p>
        </p:txBody>
      </p:sp>
      <p:sp>
        <p:nvSpPr>
          <p:cNvPr id="5" name="椭圆形标注 4"/>
          <p:cNvSpPr>
            <a:spLocks noChangeArrowheads="1"/>
          </p:cNvSpPr>
          <p:nvPr/>
        </p:nvSpPr>
        <p:spPr bwMode="auto">
          <a:xfrm>
            <a:off x="4482728" y="3207346"/>
            <a:ext cx="4027487" cy="555625"/>
          </a:xfrm>
          <a:prstGeom prst="wedgeEllipseCallout">
            <a:avLst>
              <a:gd name="adj1" fmla="val -59974"/>
              <a:gd name="adj2" fmla="val 4722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楷体_GB2312"/>
              </a:rPr>
              <a:t>师生自由讨论的过程</a:t>
            </a:r>
          </a:p>
        </p:txBody>
      </p:sp>
      <p:sp>
        <p:nvSpPr>
          <p:cNvPr id="6" name="椭圆形标注 5"/>
          <p:cNvSpPr>
            <a:spLocks noChangeArrowheads="1"/>
          </p:cNvSpPr>
          <p:nvPr/>
        </p:nvSpPr>
        <p:spPr bwMode="auto">
          <a:xfrm>
            <a:off x="4506540" y="4021733"/>
            <a:ext cx="4025900" cy="555625"/>
          </a:xfrm>
          <a:prstGeom prst="wedgeEllipseCallout">
            <a:avLst>
              <a:gd name="adj1" fmla="val -59121"/>
              <a:gd name="adj2" fmla="val 2665"/>
            </a:avLst>
          </a:prstGeom>
          <a:solidFill>
            <a:schemeClr val="accent1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/>
                <a:sym typeface="楷体_GB2312"/>
              </a:rPr>
              <a:t>回避错误的巩固环节</a:t>
            </a:r>
          </a:p>
        </p:txBody>
      </p:sp>
      <p:sp>
        <p:nvSpPr>
          <p:cNvPr id="7" name="流程图: 终止 6"/>
          <p:cNvSpPr>
            <a:spLocks noChangeArrowheads="1"/>
          </p:cNvSpPr>
          <p:nvPr/>
        </p:nvSpPr>
        <p:spPr bwMode="auto">
          <a:xfrm>
            <a:off x="2166938" y="911821"/>
            <a:ext cx="1920875" cy="487362"/>
          </a:xfrm>
          <a:prstGeom prst="flowChartTerminator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黑体" pitchFamily="49" charset="-122"/>
              </a:rPr>
              <a:t>准备扎实</a:t>
            </a:r>
          </a:p>
        </p:txBody>
      </p:sp>
      <p:sp>
        <p:nvSpPr>
          <p:cNvPr id="8" name="流程图: 终止 7"/>
          <p:cNvSpPr>
            <a:spLocks noChangeArrowheads="1"/>
          </p:cNvSpPr>
          <p:nvPr/>
        </p:nvSpPr>
        <p:spPr bwMode="auto">
          <a:xfrm>
            <a:off x="2170113" y="1643658"/>
            <a:ext cx="1919287" cy="485775"/>
          </a:xfrm>
          <a:prstGeom prst="flowChartTerminator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内容翔实</a:t>
            </a:r>
          </a:p>
        </p:txBody>
      </p:sp>
      <p:sp>
        <p:nvSpPr>
          <p:cNvPr id="9" name="流程图: 终止 8"/>
          <p:cNvSpPr>
            <a:spLocks noChangeArrowheads="1"/>
          </p:cNvSpPr>
          <p:nvPr/>
        </p:nvSpPr>
        <p:spPr bwMode="auto">
          <a:xfrm>
            <a:off x="2173288" y="2431058"/>
            <a:ext cx="1920875" cy="487363"/>
          </a:xfrm>
          <a:prstGeom prst="flowChartTerminator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分析充实</a:t>
            </a:r>
          </a:p>
        </p:txBody>
      </p:sp>
      <p:sp>
        <p:nvSpPr>
          <p:cNvPr id="10" name="流程图: 终止 9"/>
          <p:cNvSpPr>
            <a:spLocks noChangeArrowheads="1"/>
          </p:cNvSpPr>
          <p:nvPr/>
        </p:nvSpPr>
        <p:spPr bwMode="auto">
          <a:xfrm>
            <a:off x="2170113" y="3256558"/>
            <a:ext cx="1920875" cy="487363"/>
          </a:xfrm>
          <a:prstGeom prst="flowChartTerminator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过程平实</a:t>
            </a:r>
          </a:p>
        </p:txBody>
      </p:sp>
      <p:sp>
        <p:nvSpPr>
          <p:cNvPr id="11" name="流程图: 终止 10"/>
          <p:cNvSpPr>
            <a:spLocks noChangeArrowheads="1"/>
          </p:cNvSpPr>
          <p:nvPr/>
        </p:nvSpPr>
        <p:spPr bwMode="auto">
          <a:xfrm>
            <a:off x="2173288" y="4063008"/>
            <a:ext cx="1919287" cy="485775"/>
          </a:xfrm>
          <a:prstGeom prst="flowChartTerminator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效果真实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67544" y="1919635"/>
            <a:ext cx="1584176" cy="158417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</a:rPr>
              <a:t>讲评</a:t>
            </a:r>
            <a:endParaRPr lang="en-US" altLang="zh-CN" sz="40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4000" b="1" dirty="0" smtClean="0">
                <a:solidFill>
                  <a:schemeClr val="bg1"/>
                </a:solidFill>
              </a:rPr>
              <a:t>五实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1"/>
          <p:cNvSpPr txBox="1"/>
          <p:nvPr/>
        </p:nvSpPr>
        <p:spPr>
          <a:xfrm>
            <a:off x="1403648" y="1740753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二、明确一轮复习重心</a:t>
            </a:r>
            <a:endParaRPr lang="en-US" altLang="zh-CN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44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459D"/>
      </a:accent1>
      <a:accent2>
        <a:srgbClr val="2B74D0"/>
      </a:accent2>
      <a:accent3>
        <a:srgbClr val="255DA5"/>
      </a:accent3>
      <a:accent4>
        <a:srgbClr val="005FB2"/>
      </a:accent4>
      <a:accent5>
        <a:srgbClr val="4D76C1"/>
      </a:accent5>
      <a:accent6>
        <a:srgbClr val="67A3FF"/>
      </a:accent6>
      <a:hlink>
        <a:srgbClr val="3991EB"/>
      </a:hlink>
      <a:folHlink>
        <a:srgbClr val="5193CC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0</TotalTime>
  <Words>3506</Words>
  <Application>Microsoft Office PowerPoint</Application>
  <PresentationFormat>全屏显示(16:9)</PresentationFormat>
  <Paragraphs>937</Paragraphs>
  <Slides>37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黑体</vt:lpstr>
      <vt:lpstr>华文隶书</vt:lpstr>
      <vt:lpstr>楷体_GB2312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Office 主题​​</vt:lpstr>
      <vt:lpstr>Office 主题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高中数学的核心素养</vt:lpstr>
      <vt:lpstr>初中数学的四基四能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447</cp:revision>
  <dcterms:created xsi:type="dcterms:W3CDTF">2016-04-16T03:17:00Z</dcterms:created>
  <dcterms:modified xsi:type="dcterms:W3CDTF">2018-09-07T05:17:32Z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