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6" r:id="rId3"/>
    <p:sldId id="460" r:id="rId4"/>
    <p:sldId id="461" r:id="rId5"/>
    <p:sldId id="493" r:id="rId6"/>
    <p:sldId id="462" r:id="rId7"/>
    <p:sldId id="463" r:id="rId8"/>
    <p:sldId id="408" r:id="rId9"/>
    <p:sldId id="464" r:id="rId10"/>
    <p:sldId id="465" r:id="rId11"/>
    <p:sldId id="467" r:id="rId12"/>
    <p:sldId id="466" r:id="rId13"/>
    <p:sldId id="468" r:id="rId14"/>
    <p:sldId id="469" r:id="rId15"/>
    <p:sldId id="411" r:id="rId16"/>
    <p:sldId id="470" r:id="rId17"/>
    <p:sldId id="471" r:id="rId18"/>
    <p:sldId id="413" r:id="rId19"/>
    <p:sldId id="472" r:id="rId20"/>
    <p:sldId id="416" r:id="rId21"/>
    <p:sldId id="417" r:id="rId22"/>
    <p:sldId id="418" r:id="rId23"/>
    <p:sldId id="419" r:id="rId24"/>
    <p:sldId id="420" r:id="rId25"/>
    <p:sldId id="421" r:id="rId26"/>
    <p:sldId id="430" r:id="rId27"/>
    <p:sldId id="426" r:id="rId28"/>
    <p:sldId id="435" r:id="rId29"/>
    <p:sldId id="446" r:id="rId30"/>
    <p:sldId id="448" r:id="rId31"/>
    <p:sldId id="473" r:id="rId32"/>
    <p:sldId id="474" r:id="rId33"/>
    <p:sldId id="475" r:id="rId34"/>
    <p:sldId id="442" r:id="rId35"/>
    <p:sldId id="476" r:id="rId36"/>
    <p:sldId id="429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777777"/>
    <a:srgbClr val="FF5050"/>
    <a:srgbClr val="FF9900"/>
    <a:srgbClr val="FFCC66"/>
    <a:srgbClr val="FFFF00"/>
    <a:srgbClr val="FF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0"/>
    <p:restoredTop sz="94691"/>
  </p:normalViewPr>
  <p:slideViewPr>
    <p:cSldViewPr showGuides="1">
      <p:cViewPr varScale="1">
        <p:scale>
          <a:sx n="72" d="100"/>
          <a:sy n="72" d="100"/>
        </p:scale>
        <p:origin x="-462" y="-90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64.wmf"/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3890" name="页眉占位符 29388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293891" name="日期占位符 29389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293892" name="页脚占位符 29389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293893" name="灯片编号占位符 29389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页眉占位符 665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66563" name="日期占位符 6656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5124" name="幻灯片图像占位符 6656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6656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6566" name="页脚占位符 6656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66567" name="灯片编号占位符 6656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3073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1" name="矩形 3074"/>
            <p:cNvSpPr/>
            <p:nvPr/>
          </p:nvSpPr>
          <p:spPr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2" name="矩形 3075"/>
            <p:cNvSpPr/>
            <p:nvPr/>
          </p:nvSpPr>
          <p:spPr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3" name="组合 3081"/>
          <p:cNvGrpSpPr/>
          <p:nvPr/>
        </p:nvGrpSpPr>
        <p:grpSpPr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54" name="平行四边形 3082"/>
            <p:cNvSpPr/>
            <p:nvPr/>
          </p:nvSpPr>
          <p:spPr>
            <a:xfrm rot="5400000" flipH="1">
              <a:off x="78" y="1991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5" name="平行四边形 3083"/>
            <p:cNvSpPr/>
            <p:nvPr/>
          </p:nvSpPr>
          <p:spPr>
            <a:xfrm rot="5400000" flipH="1">
              <a:off x="78" y="2585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6" name="平行四边形 3084"/>
            <p:cNvSpPr/>
            <p:nvPr/>
          </p:nvSpPr>
          <p:spPr>
            <a:xfrm rot="5400000" flipH="1">
              <a:off x="77" y="317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7" name="平行四边形 3085"/>
            <p:cNvSpPr/>
            <p:nvPr/>
          </p:nvSpPr>
          <p:spPr>
            <a:xfrm rot="5400000" flipH="1">
              <a:off x="80" y="3771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8" name="平行四边形 3086"/>
            <p:cNvSpPr/>
            <p:nvPr/>
          </p:nvSpPr>
          <p:spPr>
            <a:xfrm rot="5400000" flipH="1">
              <a:off x="78" y="210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59" name="平行四边形 3087"/>
            <p:cNvSpPr/>
            <p:nvPr/>
          </p:nvSpPr>
          <p:spPr>
            <a:xfrm rot="5400000" flipH="1">
              <a:off x="77" y="800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0" name="平行四边形 3088"/>
            <p:cNvSpPr/>
            <p:nvPr/>
          </p:nvSpPr>
          <p:spPr>
            <a:xfrm rot="5400000" flipH="1">
              <a:off x="77" y="1396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2061" name="矩形 3089"/>
          <p:cNvSpPr/>
          <p:nvPr/>
        </p:nvSpPr>
        <p:spPr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2062" name="五边形 3090"/>
          <p:cNvSpPr/>
          <p:nvPr/>
        </p:nvSpPr>
        <p:spPr>
          <a:xfrm flipH="1">
            <a:off x="547688" y="2717800"/>
            <a:ext cx="8596312" cy="254000"/>
          </a:xfrm>
          <a:prstGeom prst="homePlate">
            <a:avLst>
              <a:gd name="adj" fmla="val 5844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2063" name="椭圆 3091"/>
          <p:cNvSpPr/>
          <p:nvPr/>
        </p:nvSpPr>
        <p:spPr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2064" name="矩形 3092"/>
          <p:cNvSpPr/>
          <p:nvPr/>
        </p:nvSpPr>
        <p:spPr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2065" name="椭圆 3093"/>
          <p:cNvSpPr/>
          <p:nvPr/>
        </p:nvSpPr>
        <p:spPr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2066" name="矩形 3094"/>
          <p:cNvSpPr/>
          <p:nvPr/>
        </p:nvSpPr>
        <p:spPr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 indent="0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grpSp>
        <p:nvGrpSpPr>
          <p:cNvPr id="2067" name="组合 3095"/>
          <p:cNvGrpSpPr/>
          <p:nvPr/>
        </p:nvGrpSpPr>
        <p:grpSpPr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068" name="平行四边形 3096"/>
            <p:cNvSpPr/>
            <p:nvPr/>
          </p:nvSpPr>
          <p:spPr>
            <a:xfrm rot="-5400000">
              <a:off x="78" y="228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69" name="平行四边形 3097"/>
            <p:cNvSpPr/>
            <p:nvPr/>
          </p:nvSpPr>
          <p:spPr>
            <a:xfrm rot="-5400000">
              <a:off x="80" y="2885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70" name="平行四边形 3098"/>
            <p:cNvSpPr/>
            <p:nvPr/>
          </p:nvSpPr>
          <p:spPr>
            <a:xfrm rot="-5400000">
              <a:off x="77" y="3476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71" name="平行四边形 3099"/>
            <p:cNvSpPr/>
            <p:nvPr/>
          </p:nvSpPr>
          <p:spPr>
            <a:xfrm rot="-5400000">
              <a:off x="80" y="507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72" name="平行四边形 3100"/>
            <p:cNvSpPr/>
            <p:nvPr/>
          </p:nvSpPr>
          <p:spPr>
            <a:xfrm rot="-5400000">
              <a:off x="77" y="109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73" name="平行四边形 3101"/>
            <p:cNvSpPr/>
            <p:nvPr/>
          </p:nvSpPr>
          <p:spPr>
            <a:xfrm rot="-5400000">
              <a:off x="77" y="1694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074" name="任意多边形 3102"/>
            <p:cNvSpPr/>
            <p:nvPr/>
          </p:nvSpPr>
          <p:spPr>
            <a:xfrm>
              <a:off x="98" y="0"/>
              <a:ext cx="532" cy="465"/>
            </a:xfrm>
            <a:custGeom>
              <a:avLst/>
              <a:gdLst/>
              <a:ahLst/>
              <a:cxnLst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5" name="任意多边形 3103"/>
            <p:cNvSpPr/>
            <p:nvPr/>
          </p:nvSpPr>
          <p:spPr>
            <a:xfrm>
              <a:off x="95" y="4060"/>
              <a:ext cx="457" cy="260"/>
            </a:xfrm>
            <a:custGeom>
              <a:avLst/>
              <a:gdLst/>
              <a:ahLst/>
              <a:cxnLst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107" name="标题 3106"/>
          <p:cNvSpPr>
            <a:spLocks noGrp="1"/>
          </p:cNvSpPr>
          <p:nvPr>
            <p:ph type="ctrTitle" sz="quarter"/>
          </p:nvPr>
        </p:nvSpPr>
        <p:spPr>
          <a:xfrm>
            <a:off x="1154113" y="1881188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108" name="副标题 3107"/>
          <p:cNvSpPr>
            <a:spLocks noGrp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109" name="日期占位符 3108"/>
          <p:cNvSpPr>
            <a:spLocks noGrp="1"/>
          </p:cNvSpPr>
          <p:nvPr>
            <p:ph type="dt" sz="quarter" idx="2"/>
          </p:nvPr>
        </p:nvSpPr>
        <p:spPr>
          <a:xfrm>
            <a:off x="1119188" y="631825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 dirty="0"/>
          </a:p>
        </p:txBody>
      </p:sp>
      <p:sp>
        <p:nvSpPr>
          <p:cNvPr id="3110" name="页脚占位符 3109"/>
          <p:cNvSpPr>
            <a:spLocks noGrp="1"/>
          </p:cNvSpPr>
          <p:nvPr>
            <p:ph type="ftr" sz="quarter" idx="3"/>
          </p:nvPr>
        </p:nvSpPr>
        <p:spPr>
          <a:xfrm>
            <a:off x="3557588" y="631825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zh-CN" altLang="en-US" strike="noStrike" noProof="1" dirty="0"/>
          </a:p>
        </p:txBody>
      </p:sp>
      <p:sp>
        <p:nvSpPr>
          <p:cNvPr id="3111" name="灯片编号占位符 3110"/>
          <p:cNvSpPr>
            <a:spLocks noGrp="1"/>
          </p:cNvSpPr>
          <p:nvPr>
            <p:ph type="sldNum" sz="quarter" idx="4"/>
          </p:nvPr>
        </p:nvSpPr>
        <p:spPr>
          <a:xfrm>
            <a:off x="6986588" y="631825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16750" y="2060575"/>
            <a:ext cx="1943100" cy="4035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7450" y="2060575"/>
            <a:ext cx="5716657" cy="4035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87450" y="2060575"/>
            <a:ext cx="7772400" cy="40354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55875" y="2852738"/>
            <a:ext cx="3116167" cy="32432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99233" y="2852738"/>
            <a:ext cx="3116167" cy="32432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2054"/>
          <p:cNvGrpSpPr/>
          <p:nvPr/>
        </p:nvGrpSpPr>
        <p:grpSpPr>
          <a:xfrm>
            <a:off x="-36512" y="314325"/>
            <a:ext cx="457200" cy="6543675"/>
            <a:chOff x="96" y="198"/>
            <a:chExt cx="534" cy="4122"/>
          </a:xfrm>
        </p:grpSpPr>
        <p:sp>
          <p:nvSpPr>
            <p:cNvPr id="1027" name="平行四边形 2055"/>
            <p:cNvSpPr/>
            <p:nvPr/>
          </p:nvSpPr>
          <p:spPr>
            <a:xfrm rot="5400000" flipH="1">
              <a:off x="78" y="1991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平行四边形 2056"/>
            <p:cNvSpPr/>
            <p:nvPr/>
          </p:nvSpPr>
          <p:spPr>
            <a:xfrm rot="5400000" flipH="1">
              <a:off x="78" y="2585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9" name="平行四边形 2057"/>
            <p:cNvSpPr/>
            <p:nvPr/>
          </p:nvSpPr>
          <p:spPr>
            <a:xfrm rot="5400000" flipH="1">
              <a:off x="77" y="317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0" name="平行四边形 2058"/>
            <p:cNvSpPr/>
            <p:nvPr/>
          </p:nvSpPr>
          <p:spPr>
            <a:xfrm rot="5400000" flipH="1">
              <a:off x="80" y="3771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1" name="平行四边形 2059"/>
            <p:cNvSpPr/>
            <p:nvPr/>
          </p:nvSpPr>
          <p:spPr>
            <a:xfrm rot="5400000" flipH="1">
              <a:off x="78" y="210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2" name="平行四边形 2060"/>
            <p:cNvSpPr/>
            <p:nvPr/>
          </p:nvSpPr>
          <p:spPr>
            <a:xfrm rot="5400000" flipH="1">
              <a:off x="77" y="800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" name="平行四边形 2061"/>
            <p:cNvSpPr/>
            <p:nvPr/>
          </p:nvSpPr>
          <p:spPr>
            <a:xfrm rot="5400000" flipH="1">
              <a:off x="77" y="1396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1034" name="矩形 2062"/>
          <p:cNvSpPr/>
          <p:nvPr/>
        </p:nvSpPr>
        <p:spPr>
          <a:xfrm>
            <a:off x="63500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1035" name="五边形 2063"/>
          <p:cNvSpPr/>
          <p:nvPr/>
        </p:nvSpPr>
        <p:spPr>
          <a:xfrm flipH="1">
            <a:off x="179388" y="719138"/>
            <a:ext cx="8964612" cy="265112"/>
          </a:xfrm>
          <a:prstGeom prst="homePlate">
            <a:avLst>
              <a:gd name="adj" fmla="val 58392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1036" name="椭圆 2064"/>
          <p:cNvSpPr/>
          <p:nvPr/>
        </p:nvSpPr>
        <p:spPr>
          <a:xfrm>
            <a:off x="80963" y="706438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1037" name="矩形 2065"/>
          <p:cNvSpPr/>
          <p:nvPr/>
        </p:nvSpPr>
        <p:spPr>
          <a:xfrm>
            <a:off x="85725" y="928688"/>
            <a:ext cx="185738" cy="5911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1038" name="椭圆 2066"/>
          <p:cNvSpPr/>
          <p:nvPr/>
        </p:nvSpPr>
        <p:spPr>
          <a:xfrm>
            <a:off x="9209088" y="69215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sp>
        <p:nvSpPr>
          <p:cNvPr id="1039" name="矩形 2067"/>
          <p:cNvSpPr/>
          <p:nvPr/>
        </p:nvSpPr>
        <p:spPr>
          <a:xfrm>
            <a:off x="82550" y="755650"/>
            <a:ext cx="9126538" cy="198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lvl="0" indent="0" algn="ctr">
              <a:spcBef>
                <a:spcPct val="0"/>
              </a:spcBef>
            </a:pPr>
            <a:endParaRPr lang="zh-CN" altLang="en-US" sz="3600" b="0" dirty="0">
              <a:latin typeface="Times New Roman" panose="02020603050405020304" pitchFamily="18" charset="0"/>
            </a:endParaRPr>
          </a:p>
        </p:txBody>
      </p:sp>
      <p:grpSp>
        <p:nvGrpSpPr>
          <p:cNvPr id="1040" name="组合 2068"/>
          <p:cNvGrpSpPr/>
          <p:nvPr/>
        </p:nvGrpSpPr>
        <p:grpSpPr>
          <a:xfrm>
            <a:off x="-36512" y="0"/>
            <a:ext cx="460375" cy="6858000"/>
            <a:chOff x="95" y="0"/>
            <a:chExt cx="535" cy="4320"/>
          </a:xfrm>
        </p:grpSpPr>
        <p:sp>
          <p:nvSpPr>
            <p:cNvPr id="1041" name="平行四边形 2069"/>
            <p:cNvSpPr/>
            <p:nvPr/>
          </p:nvSpPr>
          <p:spPr>
            <a:xfrm rot="-5400000">
              <a:off x="78" y="228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2" name="平行四边形 2070"/>
            <p:cNvSpPr/>
            <p:nvPr/>
          </p:nvSpPr>
          <p:spPr>
            <a:xfrm rot="-5400000">
              <a:off x="80" y="2885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3" name="平行四边形 2071"/>
            <p:cNvSpPr/>
            <p:nvPr/>
          </p:nvSpPr>
          <p:spPr>
            <a:xfrm rot="-5400000">
              <a:off x="77" y="3476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4" name="平行四边形 2072"/>
            <p:cNvSpPr/>
            <p:nvPr/>
          </p:nvSpPr>
          <p:spPr>
            <a:xfrm rot="-5400000">
              <a:off x="80" y="507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5" name="平行四边形 2073"/>
            <p:cNvSpPr/>
            <p:nvPr/>
          </p:nvSpPr>
          <p:spPr>
            <a:xfrm rot="-5400000">
              <a:off x="77" y="1098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6" name="平行四边形 2074"/>
            <p:cNvSpPr/>
            <p:nvPr/>
          </p:nvSpPr>
          <p:spPr>
            <a:xfrm rot="-5400000">
              <a:off x="77" y="1694"/>
              <a:ext cx="564" cy="533"/>
            </a:xfrm>
            <a:prstGeom prst="parallelogram">
              <a:avLst>
                <a:gd name="adj" fmla="val 560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 algn="ctr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7" name="任意多边形 2075"/>
            <p:cNvSpPr/>
            <p:nvPr/>
          </p:nvSpPr>
          <p:spPr>
            <a:xfrm>
              <a:off x="98" y="0"/>
              <a:ext cx="532" cy="465"/>
            </a:xfrm>
            <a:custGeom>
              <a:avLst/>
              <a:gdLst/>
              <a:ahLst/>
              <a:cxnLst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8" name="任意多边形 2076"/>
            <p:cNvSpPr/>
            <p:nvPr/>
          </p:nvSpPr>
          <p:spPr>
            <a:xfrm>
              <a:off x="95" y="4060"/>
              <a:ext cx="457" cy="260"/>
            </a:xfrm>
            <a:custGeom>
              <a:avLst/>
              <a:gdLst/>
              <a:ahLst/>
              <a:cxnLst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80" name="标题 2079"/>
          <p:cNvSpPr>
            <a:spLocks noGrp="1"/>
          </p:cNvSpPr>
          <p:nvPr>
            <p:ph type="title"/>
          </p:nvPr>
        </p:nvSpPr>
        <p:spPr>
          <a:xfrm>
            <a:off x="1187450" y="2060575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081" name="文本占位符 2080"/>
          <p:cNvSpPr>
            <a:spLocks noGrp="1"/>
          </p:cNvSpPr>
          <p:nvPr>
            <p:ph type="body" idx="1"/>
          </p:nvPr>
        </p:nvSpPr>
        <p:spPr>
          <a:xfrm>
            <a:off x="2555875" y="2852738"/>
            <a:ext cx="6359525" cy="3243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082" name="日期占位符 2081"/>
          <p:cNvSpPr>
            <a:spLocks noGrp="1"/>
          </p:cNvSpPr>
          <p:nvPr>
            <p:ph type="dt" sz="half" idx="2"/>
          </p:nvPr>
        </p:nvSpPr>
        <p:spPr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2083" name="页脚占位符 2082"/>
          <p:cNvSpPr>
            <a:spLocks noGrp="1"/>
          </p:cNvSpPr>
          <p:nvPr>
            <p:ph type="ftr" sz="quarter" idx="3"/>
          </p:nvPr>
        </p:nvSpPr>
        <p:spPr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2084" name="灯片编号占位符 2083"/>
          <p:cNvSpPr>
            <a:spLocks noGrp="1"/>
          </p:cNvSpPr>
          <p:nvPr>
            <p:ph type="sldNum" sz="quarter" idx="4"/>
          </p:nvPr>
        </p:nvSpPr>
        <p:spPr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54" name="文本框 2089"/>
          <p:cNvSpPr txBox="1"/>
          <p:nvPr userDrawn="1"/>
        </p:nvSpPr>
        <p:spPr>
          <a:xfrm>
            <a:off x="395288" y="146050"/>
            <a:ext cx="6192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椭圆及其标准方程</a:t>
            </a:r>
            <a:endParaRPr lang="en-US" altLang="zh-CN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1" Type="http://schemas.openxmlformats.org/officeDocument/2006/relationships/control" Target="../activeX/activeX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wmf"/><Relationship Id="rId3" Type="http://schemas.openxmlformats.org/officeDocument/2006/relationships/control" Target="../activeX/activeX3.xml"/><Relationship Id="rId2" Type="http://schemas.openxmlformats.org/officeDocument/2006/relationships/image" Target="../media/image18.wmf"/><Relationship Id="rId1" Type="http://schemas.openxmlformats.org/officeDocument/2006/relationships/control" Target="../activeX/activeX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2.wmf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8.wmf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hyperlink" Target="../../User/&#26700;&#38754;/&#22278;&#30340;&#19968;&#33324;&#26041;&#31243;1/&#24605;&#32771;.gsp" TargetMode="External"/><Relationship Id="rId4" Type="http://schemas.openxmlformats.org/officeDocument/2006/relationships/image" Target="../media/image41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6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5.wmf"/><Relationship Id="rId1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47.wmf"/><Relationship Id="rId1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e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9.emf"/><Relationship Id="rId1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3.e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6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5.emf"/><Relationship Id="rId1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58.wmf"/><Relationship Id="rId1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4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61.wmf"/><Relationship Id="rId10" Type="http://schemas.openxmlformats.org/officeDocument/2006/relationships/vmlDrawing" Target="../drawings/vmlDrawing17.vml"/><Relationship Id="rId1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8" Type="http://schemas.openxmlformats.org/officeDocument/2006/relationships/image" Target="../media/image67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65.wmf"/><Relationship Id="rId12" Type="http://schemas.openxmlformats.org/officeDocument/2006/relationships/vmlDrawing" Target="../drawings/vmlDrawing18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8.wmf"/><Relationship Id="rId1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emf"/><Relationship Id="rId1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jpeg"/><Relationship Id="rId7" Type="http://schemas.openxmlformats.org/officeDocument/2006/relationships/hyperlink" Target="http://image.baidu.com/i?ct=503316480&amp;z=1111917001&amp;tn=baiduimagedetail&amp;word=&#26925;&#22278;&amp;in=1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hyperlink" Target="file:///G:\&#25945;&#23398;&#20013;&#24515;\&#20840;&#33538;\&#20248;&#36136;&#35838;&#65306;&#26925;&#22278;\&#21442;&#32771;\7.1&#34892;&#26143;&#30340;&#36816;&#21160;\&#24320;&#26222;&#21202;&#31532;&#19968;&#23450;&#24459;.e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hyperlink" Target="http://tech.qq.com/a/20051014/000338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2082" name="标题 302081"/>
          <p:cNvSpPr>
            <a:spLocks noGrp="1"/>
          </p:cNvSpPr>
          <p:nvPr>
            <p:ph type="ctrTitle" sz="quarter"/>
          </p:nvPr>
        </p:nvSpPr>
        <p:spPr/>
        <p:txBody>
          <a:bodyPr anchor="b">
            <a:spAutoFit/>
          </a:bodyPr>
          <a:p>
            <a:pPr defTabSz="914400" fontAlgn="base">
              <a:buNone/>
            </a:pPr>
            <a:endParaRPr lang="zh-CN" altLang="en-US" strike="noStrike" kern="1200" baseline="0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02083" name="副标题 302082"/>
          <p:cNvSpPr>
            <a:spLocks noGrp="1"/>
          </p:cNvSpPr>
          <p:nvPr>
            <p:ph type="subTitle" sz="quarter" idx="1"/>
          </p:nvPr>
        </p:nvSpPr>
        <p:spPr/>
        <p:txBody>
          <a:bodyPr anchor="t"/>
          <a:p>
            <a:pPr defTabSz="914400" fontAlgn="base">
              <a:buNone/>
            </a:pPr>
            <a:endParaRPr lang="zh-CN" altLang="en-US" strike="noStrike" kern="1200" baseline="0" noProof="1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02086" name="矩形 302085"/>
          <p:cNvSpPr>
            <a:spLocks noRot="1"/>
          </p:cNvSpPr>
          <p:nvPr/>
        </p:nvSpPr>
        <p:spPr>
          <a:xfrm>
            <a:off x="1042988" y="260350"/>
            <a:ext cx="7416800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fontAlgn="base" hangingPunct="0">
              <a:spcBef>
                <a:spcPct val="0"/>
              </a:spcBef>
            </a:pPr>
            <a:endParaRPr lang="zh-CN" altLang="en-US" sz="2000" b="0" strike="noStrike" noProof="1" dirty="0">
              <a:solidFill>
                <a:srgbClr val="00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  <a:ea typeface="楷体_GB2312" pitchFamily="49" charset="-122"/>
            </a:endParaRPr>
          </a:p>
        </p:txBody>
      </p:sp>
      <p:pic>
        <p:nvPicPr>
          <p:cNvPr id="6148" name="图片 302089" descr="6ec999873269b21c67096e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692150"/>
            <a:ext cx="7921625" cy="568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2091" name="矩形 302090"/>
          <p:cNvSpPr/>
          <p:nvPr/>
        </p:nvSpPr>
        <p:spPr>
          <a:xfrm>
            <a:off x="2051050" y="2349500"/>
            <a:ext cx="5903913" cy="15843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>
                <a:ln w="222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椭圆及其标准方程</a:t>
            </a:r>
            <a:endParaRPr lang="zh-CN" altLang="en-US" sz="3600">
              <a:ln w="222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4"/>
          <p:cNvSpPr/>
          <p:nvPr>
            <p:ph type="body" sz="half" idx="1"/>
          </p:nvPr>
        </p:nvSpPr>
        <p:spPr>
          <a:xfrm>
            <a:off x="1028700" y="2978150"/>
            <a:ext cx="7993063" cy="1971675"/>
          </a:xfrm>
          <a:solidFill>
            <a:schemeClr val="accent1">
              <a:alpha val="34901"/>
            </a:schemeClr>
          </a:solidFill>
          <a:ln>
            <a:solidFill>
              <a:srgbClr val="000000"/>
            </a:solidFill>
            <a:miter/>
          </a:ln>
        </p:spPr>
        <p:txBody>
          <a:bodyPr/>
          <a:p>
            <a:pPr eaLnBrk="1" fontAlgn="base" hangingPunct="1">
              <a:lnSpc>
                <a:spcPct val="90000"/>
              </a:lnSpc>
              <a:buNone/>
            </a:pPr>
            <a:r>
              <a:rPr lang="en-US" altLang="zh-CN" sz="2800" b="1" strike="noStrike" noProof="1" dirty="0"/>
              <a:t>(1)</a:t>
            </a:r>
            <a:r>
              <a:rPr lang="zh-CN" altLang="en-US" sz="2800" b="1" strike="noStrike" noProof="1" dirty="0"/>
              <a:t>取一条细绳，</a:t>
            </a:r>
            <a:endParaRPr lang="zh-CN" altLang="en-US" sz="2800" b="1" strike="noStrike" noProof="1" dirty="0"/>
          </a:p>
          <a:p>
            <a:pPr eaLnBrk="1" fontAlgn="base" hangingPunct="1">
              <a:lnSpc>
                <a:spcPct val="90000"/>
              </a:lnSpc>
              <a:buNone/>
            </a:pPr>
            <a:r>
              <a:rPr lang="en-US" altLang="zh-CN" sz="2800" b="1" strike="noStrike" noProof="1" dirty="0"/>
              <a:t>(2)</a:t>
            </a:r>
            <a:r>
              <a:rPr lang="zh-CN" altLang="en-US" sz="2800" b="1" strike="noStrike" noProof="1" dirty="0"/>
              <a:t>把它的两端固定在板上的两点</a:t>
            </a:r>
            <a:r>
              <a:rPr lang="en-US" altLang="zh-CN" sz="2800" b="1" strike="noStrike" noProof="1" dirty="0"/>
              <a:t>F</a:t>
            </a:r>
            <a:r>
              <a:rPr lang="en-US" altLang="zh-CN" sz="2800" b="1" strike="noStrike" baseline="-25000" noProof="1" dirty="0"/>
              <a:t>1</a:t>
            </a:r>
            <a:r>
              <a:rPr lang="zh-CN" altLang="en-US" sz="2800" b="1" strike="noStrike" noProof="1" dirty="0"/>
              <a:t>、</a:t>
            </a:r>
            <a:r>
              <a:rPr lang="en-US" altLang="zh-CN" sz="2800" b="1" strike="noStrike" noProof="1" dirty="0"/>
              <a:t>F</a:t>
            </a:r>
            <a:r>
              <a:rPr lang="en-US" altLang="zh-CN" sz="2800" b="1" strike="noStrike" baseline="-25000" noProof="1" dirty="0"/>
              <a:t>2</a:t>
            </a:r>
            <a:endParaRPr lang="en-US" altLang="zh-CN" sz="2800" b="1" strike="noStrike" baseline="-25000" noProof="1" dirty="0"/>
          </a:p>
          <a:p>
            <a:pPr eaLnBrk="1" fontAlgn="base" hangingPunct="1">
              <a:lnSpc>
                <a:spcPct val="90000"/>
              </a:lnSpc>
              <a:buNone/>
            </a:pPr>
            <a:r>
              <a:rPr lang="en-US" altLang="zh-CN" sz="2800" b="1" strike="noStrike" noProof="1" dirty="0"/>
              <a:t>(3)</a:t>
            </a:r>
            <a:r>
              <a:rPr lang="zh-CN" altLang="en-US" sz="2800" b="1" strike="noStrike" noProof="1" dirty="0"/>
              <a:t>用铅笔尖（</a:t>
            </a:r>
            <a:r>
              <a:rPr lang="en-US" altLang="zh-CN" sz="2800" b="1" strike="noStrike" noProof="1" dirty="0"/>
              <a:t>M</a:t>
            </a:r>
            <a:r>
              <a:rPr lang="zh-CN" altLang="en-US" sz="2800" b="1" strike="noStrike" noProof="1" dirty="0"/>
              <a:t>）把细绳拉紧，在板上慢慢移动看看画出的图形</a:t>
            </a:r>
            <a:endParaRPr lang="zh-CN" altLang="en-US" sz="2800" b="1" strike="noStrike" noProof="1" dirty="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8313" y="42863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4339" name="Text Box 8"/>
          <p:cNvSpPr txBox="1"/>
          <p:nvPr/>
        </p:nvSpPr>
        <p:spPr>
          <a:xfrm>
            <a:off x="0" y="981075"/>
            <a:ext cx="442753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4400" dirty="0">
              <a:solidFill>
                <a:srgbClr val="E50064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68405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请同学们小组合作，完成下列图形</a:t>
            </a:r>
            <a:endParaRPr kumimoji="0" lang="zh-CN" altLang="en-US" sz="3200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11188" y="765175"/>
            <a:ext cx="78486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♦</a:t>
            </a:r>
            <a:r>
              <a:rPr kumimoji="0" lang="zh-CN" altLang="en-US" sz="3600" kern="1200" cap="none" spc="0" normalizeH="0" baseline="0" noProof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自然界处处存在着椭圆</a:t>
            </a:r>
            <a:r>
              <a:rPr kumimoji="0" lang="en-US" altLang="zh-CN" sz="3600" kern="1200" cap="none" spc="0" normalizeH="0" baseline="0" noProof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3600" kern="1200" cap="none" spc="0" normalizeH="0" baseline="0" noProof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我们如何用自己的双手画出椭圆呢</a:t>
            </a:r>
            <a:r>
              <a:rPr kumimoji="0" lang="en-US" altLang="zh-CN" sz="3600" kern="1200" cap="none" spc="0" normalizeH="0" baseline="0" noProof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sz="3600" kern="1200" cap="none" spc="0" normalizeH="0" baseline="0" noProof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42" name="图片 305158" descr="hehu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1012" y="4678363"/>
            <a:ext cx="2735262" cy="240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2"/>
          <p:cNvSpPr txBox="1"/>
          <p:nvPr/>
        </p:nvSpPr>
        <p:spPr>
          <a:xfrm>
            <a:off x="4894263" y="1835150"/>
            <a:ext cx="4284662" cy="4830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</a:rPr>
              <a:t>．视笔尖为动点，两个图钉为定点，动点到两定点距离之和符合什么条件？其轨迹如何？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</a:rPr>
              <a:t>．改变两图钉之间的距离，使其与绳长相等，画出的图形还是椭圆吗？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</a:rPr>
              <a:t>．绳长能小于两图钉之间的距离吗？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</a:rPr>
              <a:t>请给椭圆下定义。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   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1312863"/>
            <a:ext cx="3851275" cy="720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数  学   实  验</a:t>
            </a:r>
            <a:endParaRPr kumimoji="0" lang="zh-CN" altLang="en-US" sz="4000" b="1" i="0" u="none" strike="noStrike" kern="0" cap="none" spc="0" normalizeH="0" baseline="0" noProof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17513" y="249238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5364" name="Text Box 6"/>
          <p:cNvSpPr txBox="1"/>
          <p:nvPr/>
        </p:nvSpPr>
        <p:spPr>
          <a:xfrm>
            <a:off x="323850" y="1184275"/>
            <a:ext cx="4427538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sz="4400" dirty="0">
              <a:solidFill>
                <a:srgbClr val="E50064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632325" y="890588"/>
            <a:ext cx="4546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以小组为单位讨论以下问题，然后派代表展示本组结论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648325" y="249238"/>
            <a:ext cx="36353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E5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探究</a:t>
            </a:r>
            <a:r>
              <a:rPr kumimoji="0" lang="en-US" altLang="zh-CN" sz="3600" kern="1200" cap="none" spc="0" normalizeH="0" baseline="0" noProof="0">
                <a:solidFill>
                  <a:srgbClr val="E5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1:</a:t>
            </a:r>
            <a:r>
              <a:rPr kumimoji="0" lang="zh-CN" altLang="en-US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椭圆的定义</a:t>
            </a: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7" name="" r:id="rId1" imgW="4248150" imgH="3241675"/>
        </mc:Choice>
        <mc:Fallback>
          <p:control name="" r:id="rId1" imgW="4248150" imgH="3241675">
            <p:pic>
              <p:nvPicPr>
                <p:cNvPr id="0" name="Host Control  15366"/>
                <p:cNvPicPr>
                  <a:picLocks noGr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1188" y="2276475"/>
                  <a:ext cx="4248150" cy="32416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/>
          <p:nvPr/>
        </p:nvSpPr>
        <p:spPr>
          <a:xfrm>
            <a:off x="900113" y="836613"/>
            <a:ext cx="6121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</a:rPr>
              <a:t>2.   </a:t>
            </a:r>
            <a:r>
              <a:rPr lang="zh-CN" altLang="en-US" dirty="0">
                <a:latin typeface="Arial" panose="020B0604020202020204" pitchFamily="34" charset="0"/>
              </a:rPr>
              <a:t>改变两点之间的距离，使其与绳长相等，画出的图形还是椭圆吗？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6" name="Text Box 3"/>
          <p:cNvSpPr txBox="1"/>
          <p:nvPr/>
        </p:nvSpPr>
        <p:spPr>
          <a:xfrm>
            <a:off x="900113" y="4076700"/>
            <a:ext cx="655161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．绳长能小于两点之间的距离吗？</a:t>
            </a:r>
            <a:r>
              <a:rPr lang="zh-CN" altLang="en-US" b="0" dirty="0">
                <a:latin typeface="Arial" panose="020B0604020202020204" pitchFamily="34" charset="0"/>
              </a:rPr>
              <a:t> 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82600" y="69850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8" name="" r:id="rId1" imgW="6769100" imgH="2016125"/>
        </mc:Choice>
        <mc:Fallback>
          <p:control name="" r:id="rId1" imgW="6769100" imgH="2016125">
            <p:pic>
              <p:nvPicPr>
                <p:cNvPr id="0" name="Host Control  16387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2988" y="1916113"/>
                  <a:ext cx="6769100" cy="2016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89" name="" r:id="rId3" imgW="6697662" imgH="1981200"/>
        </mc:Choice>
        <mc:Fallback>
          <p:control name="" r:id="rId3" imgW="6697662" imgH="1981200">
            <p:pic>
              <p:nvPicPr>
                <p:cNvPr id="0" name="Host Control  1638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2988" y="4687888"/>
                  <a:ext cx="6697662" cy="19812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3850" y="1268413"/>
            <a:ext cx="8061325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感悟</a:t>
            </a: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: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  <a:sym typeface="Wingdings" panose="05000000000000000000" pitchFamily="2" charset="2"/>
              </a:rPr>
              <a:t>(1)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若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|MF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|+|MF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|&gt;|F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F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|,M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点轨迹为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椭圆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.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80899" name="Rectangle 3"/>
          <p:cNvSpPr/>
          <p:nvPr/>
        </p:nvSpPr>
        <p:spPr>
          <a:xfrm>
            <a:off x="1516063" y="3500438"/>
            <a:ext cx="687228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0"/>
              </a:spcBef>
            </a:pPr>
            <a:r>
              <a:rPr lang="zh-CN" altLang="en-US" b="0" dirty="0">
                <a:latin typeface="Tahoma" panose="020B0604030504040204" pitchFamily="34" charset="0"/>
                <a:ea typeface="华文行楷" panose="02010800040101010101" pitchFamily="2" charset="-122"/>
              </a:rPr>
              <a:t> 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  <a:sym typeface="Wingdings" panose="05000000000000000000" pitchFamily="2" charset="2"/>
              </a:rPr>
              <a:t>(3)</a:t>
            </a:r>
            <a:r>
              <a:rPr lang="zh-CN" altLang="en-US" b="0" dirty="0">
                <a:latin typeface="Tahoma" panose="020B0604030504040204" pitchFamily="34" charset="0"/>
                <a:ea typeface="华文行楷" panose="02010800040101010101" pitchFamily="2" charset="-122"/>
              </a:rPr>
              <a:t>若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|MF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|+|MF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|&lt;|F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|,M</a:t>
            </a:r>
            <a:r>
              <a:rPr lang="zh-CN" altLang="en-US" b="0" dirty="0">
                <a:latin typeface="Tahoma" panose="020B0604030504040204" pitchFamily="34" charset="0"/>
                <a:ea typeface="华文行楷" panose="02010800040101010101" pitchFamily="2" charset="-122"/>
              </a:rPr>
              <a:t>点轨迹</a:t>
            </a:r>
            <a:r>
              <a:rPr lang="zh-CN" altLang="en-US" b="0" dirty="0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不存在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.</a:t>
            </a:r>
            <a:endParaRPr lang="en-US" altLang="zh-CN" b="0" dirty="0"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80900" name="Rectangle 4"/>
          <p:cNvSpPr/>
          <p:nvPr/>
        </p:nvSpPr>
        <p:spPr>
          <a:xfrm>
            <a:off x="1627188" y="2492375"/>
            <a:ext cx="67611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0"/>
              </a:spcBef>
            </a:pP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  <a:sym typeface="Wingdings" panose="05000000000000000000" pitchFamily="2" charset="2"/>
              </a:rPr>
              <a:t>(2)</a:t>
            </a:r>
            <a:r>
              <a:rPr lang="zh-CN" altLang="en-US" b="0" dirty="0">
                <a:latin typeface="Tahoma" panose="020B0604030504040204" pitchFamily="34" charset="0"/>
                <a:ea typeface="华文行楷" panose="02010800040101010101" pitchFamily="2" charset="-122"/>
              </a:rPr>
              <a:t>若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|MF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|+|MF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|=|F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|,M</a:t>
            </a:r>
            <a:r>
              <a:rPr lang="zh-CN" altLang="en-US" b="0" dirty="0">
                <a:latin typeface="Tahoma" panose="020B0604030504040204" pitchFamily="34" charset="0"/>
                <a:ea typeface="华文行楷" panose="02010800040101010101" pitchFamily="2" charset="-122"/>
              </a:rPr>
              <a:t>点轨迹为</a:t>
            </a:r>
            <a:r>
              <a:rPr lang="zh-CN" altLang="en-US" b="0" dirty="0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线段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.</a:t>
            </a:r>
            <a:endParaRPr lang="en-US" altLang="zh-CN" b="0" dirty="0"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-323850" y="-20637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ldLvl="0" animBg="1"/>
      <p:bldP spid="80899" grpId="0"/>
      <p:bldP spid="80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309251"/>
          <p:cNvSpPr txBox="1"/>
          <p:nvPr/>
        </p:nvSpPr>
        <p:spPr>
          <a:xfrm>
            <a:off x="755650" y="1052513"/>
            <a:ext cx="5616575" cy="1160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动手训练，掌握新知</a:t>
            </a:r>
            <a:endParaRPr lang="zh-CN" altLang="en-US" dirty="0">
              <a:solidFill>
                <a:srgbClr val="FFFF00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endParaRPr lang="zh-CN" altLang="en-US" b="0" dirty="0">
              <a:latin typeface="Tahoma" panose="020B0604030504040204" pitchFamily="34" charset="0"/>
            </a:endParaRPr>
          </a:p>
        </p:txBody>
      </p:sp>
      <p:sp>
        <p:nvSpPr>
          <p:cNvPr id="309253" name="文本框 309252"/>
          <p:cNvSpPr txBox="1"/>
          <p:nvPr/>
        </p:nvSpPr>
        <p:spPr>
          <a:xfrm>
            <a:off x="684213" y="1628775"/>
            <a:ext cx="80645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>
                <a:latin typeface="Tahoma" panose="020B0604030504040204" pitchFamily="34" charset="0"/>
              </a:rPr>
              <a:t>1.</a:t>
            </a:r>
            <a:r>
              <a:rPr lang="zh-CN" altLang="en-US" sz="2400" dirty="0">
                <a:latin typeface="Tahoma" panose="020B0604030504040204" pitchFamily="34" charset="0"/>
              </a:rPr>
              <a:t>设动点</a:t>
            </a:r>
            <a:r>
              <a:rPr lang="en-US" altLang="zh-CN" sz="2400">
                <a:latin typeface="Tahoma" panose="020B0604030504040204" pitchFamily="34" charset="0"/>
              </a:rPr>
              <a:t>M</a:t>
            </a:r>
            <a:r>
              <a:rPr lang="zh-CN" altLang="en-US" sz="2400" dirty="0">
                <a:latin typeface="Tahoma" panose="020B0604030504040204" pitchFamily="34" charset="0"/>
              </a:rPr>
              <a:t>到两定点</a:t>
            </a:r>
            <a:r>
              <a:rPr lang="en-US" altLang="zh-CN" sz="2400">
                <a:latin typeface="Tahoma" panose="020B0604030504040204" pitchFamily="34" charset="0"/>
              </a:rPr>
              <a:t>F</a:t>
            </a:r>
            <a:r>
              <a:rPr lang="en-US" altLang="zh-CN" sz="2400" baseline="-25000">
                <a:latin typeface="Tahoma" panose="020B0604030504040204" pitchFamily="34" charset="0"/>
              </a:rPr>
              <a:t>1</a:t>
            </a:r>
            <a:r>
              <a:rPr lang="en-US" altLang="zh-CN" sz="2400">
                <a:latin typeface="Tahoma" panose="020B0604030504040204" pitchFamily="34" charset="0"/>
              </a:rPr>
              <a:t>(</a:t>
            </a:r>
            <a:r>
              <a:rPr lang="zh-CN" altLang="en-US" sz="2400" dirty="0">
                <a:latin typeface="Tahoma" panose="020B0604030504040204" pitchFamily="34" charset="0"/>
              </a:rPr>
              <a:t>－</a:t>
            </a:r>
            <a:r>
              <a:rPr lang="en-US" altLang="zh-CN" sz="2400">
                <a:latin typeface="Tahoma" panose="020B0604030504040204" pitchFamily="34" charset="0"/>
              </a:rPr>
              <a:t>4,0), F</a:t>
            </a:r>
            <a:r>
              <a:rPr lang="en-US" altLang="zh-CN" sz="2400" baseline="-25000">
                <a:latin typeface="Tahoma" panose="020B0604030504040204" pitchFamily="34" charset="0"/>
              </a:rPr>
              <a:t>2 </a:t>
            </a:r>
            <a:r>
              <a:rPr lang="en-US" altLang="zh-CN" sz="2400">
                <a:latin typeface="Tahoma" panose="020B0604030504040204" pitchFamily="34" charset="0"/>
              </a:rPr>
              <a:t>(4,0)</a:t>
            </a:r>
            <a:r>
              <a:rPr lang="zh-CN" altLang="en-US" sz="2400" dirty="0">
                <a:latin typeface="Tahoma" panose="020B0604030504040204" pitchFamily="34" charset="0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距离和是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，</a:t>
            </a:r>
            <a:r>
              <a:rPr lang="zh-CN" altLang="en-US" sz="2400" dirty="0">
                <a:latin typeface="Tahoma" panose="020B0604030504040204" pitchFamily="34" charset="0"/>
              </a:rPr>
              <a:t>  </a:t>
            </a:r>
            <a:endParaRPr lang="zh-CN" altLang="en-US" sz="2400" dirty="0">
              <a:latin typeface="Tahoma" panose="020B0604030504040204" pitchFamily="34" charset="0"/>
            </a:endParaRPr>
          </a:p>
          <a:p>
            <a:r>
              <a:rPr lang="zh-CN" altLang="en-US" sz="2400" dirty="0">
                <a:latin typeface="Tahoma" panose="020B0604030504040204" pitchFamily="34" charset="0"/>
              </a:rPr>
              <a:t>    则动点</a:t>
            </a:r>
            <a:r>
              <a:rPr lang="en-US" altLang="zh-CN" sz="2400">
                <a:latin typeface="Tahoma" panose="020B0604030504040204" pitchFamily="34" charset="0"/>
              </a:rPr>
              <a:t>M</a:t>
            </a:r>
            <a:r>
              <a:rPr lang="zh-CN" altLang="en-US" sz="2400" dirty="0">
                <a:latin typeface="Tahoma" panose="020B0604030504040204" pitchFamily="34" charset="0"/>
              </a:rPr>
              <a:t>的轨迹为</a:t>
            </a:r>
            <a:r>
              <a:rPr lang="en-US" altLang="zh-CN" sz="2400">
                <a:latin typeface="Tahoma" panose="020B0604030504040204" pitchFamily="34" charset="0"/>
              </a:rPr>
              <a:t>(    )</a:t>
            </a:r>
            <a:endParaRPr lang="en-US" altLang="zh-CN" sz="2400">
              <a:latin typeface="Tahoma" panose="020B0604030504040204" pitchFamily="34" charset="0"/>
            </a:endParaRPr>
          </a:p>
        </p:txBody>
      </p:sp>
      <p:sp>
        <p:nvSpPr>
          <p:cNvPr id="309254" name="矩形 309253"/>
          <p:cNvSpPr/>
          <p:nvPr/>
        </p:nvSpPr>
        <p:spPr>
          <a:xfrm>
            <a:off x="755650" y="2636838"/>
            <a:ext cx="7993063" cy="1076325"/>
          </a:xfrm>
          <a:prstGeom prst="rect">
            <a:avLst/>
          </a:prstGeom>
          <a:noFill/>
          <a:ln w="25400">
            <a:noFill/>
          </a:ln>
        </p:spPr>
        <p:txBody>
          <a:bodyPr lIns="36000" rIns="3600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设动点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到两定点的</a:t>
            </a:r>
            <a:r>
              <a:rPr lang="en-US" altLang="zh-CN">
                <a:latin typeface="Tahoma" panose="020B0604030504040204" pitchFamily="34" charset="0"/>
              </a:rPr>
              <a:t>F</a:t>
            </a:r>
            <a:r>
              <a:rPr lang="en-US" altLang="zh-CN" baseline="-25000">
                <a:latin typeface="Tahoma" panose="020B0604030504040204" pitchFamily="34" charset="0"/>
              </a:rPr>
              <a:t>1</a:t>
            </a:r>
            <a:r>
              <a:rPr lang="en-US" altLang="zh-CN">
                <a:latin typeface="Tahoma" panose="020B0604030504040204" pitchFamily="34" charset="0"/>
              </a:rPr>
              <a:t>(</a:t>
            </a:r>
            <a:r>
              <a:rPr lang="zh-CN" altLang="en-US" dirty="0">
                <a:latin typeface="Tahoma" panose="020B0604030504040204" pitchFamily="34" charset="0"/>
              </a:rPr>
              <a:t>－</a:t>
            </a:r>
            <a:r>
              <a:rPr lang="en-US" altLang="zh-CN">
                <a:latin typeface="Tahoma" panose="020B0604030504040204" pitchFamily="34" charset="0"/>
              </a:rPr>
              <a:t>4,0), F</a:t>
            </a:r>
            <a:r>
              <a:rPr lang="en-US" altLang="zh-CN" baseline="-25000">
                <a:latin typeface="Tahoma" panose="020B0604030504040204" pitchFamily="34" charset="0"/>
              </a:rPr>
              <a:t>2 </a:t>
            </a:r>
            <a:r>
              <a:rPr lang="en-US" altLang="zh-CN">
                <a:latin typeface="Tahoma" panose="020B0604030504040204" pitchFamily="34" charset="0"/>
              </a:rPr>
              <a:t>(4,0)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距离和是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    则动点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的轨迹为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(     )</a:t>
            </a:r>
            <a:endParaRPr lang="en-US" altLang="zh-CN" sz="240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309255" name="矩形 309254"/>
          <p:cNvSpPr/>
          <p:nvPr/>
        </p:nvSpPr>
        <p:spPr>
          <a:xfrm>
            <a:off x="755650" y="3716338"/>
            <a:ext cx="8316913" cy="1076325"/>
          </a:xfrm>
          <a:prstGeom prst="rect">
            <a:avLst/>
          </a:prstGeom>
          <a:noFill/>
          <a:ln w="25400">
            <a:noFill/>
          </a:ln>
        </p:spPr>
        <p:txBody>
          <a:bodyPr lIns="36000" rIns="3600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设动点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到两定点</a:t>
            </a:r>
            <a:r>
              <a:rPr lang="en-US" altLang="zh-CN">
                <a:latin typeface="Tahoma" panose="020B0604030504040204" pitchFamily="34" charset="0"/>
              </a:rPr>
              <a:t>F</a:t>
            </a:r>
            <a:r>
              <a:rPr lang="en-US" altLang="zh-CN" baseline="-25000">
                <a:latin typeface="Tahoma" panose="020B0604030504040204" pitchFamily="34" charset="0"/>
              </a:rPr>
              <a:t>1</a:t>
            </a:r>
            <a:r>
              <a:rPr lang="en-US" altLang="zh-CN">
                <a:latin typeface="Tahoma" panose="020B0604030504040204" pitchFamily="34" charset="0"/>
              </a:rPr>
              <a:t>(</a:t>
            </a:r>
            <a:r>
              <a:rPr lang="zh-CN" altLang="en-US" dirty="0">
                <a:latin typeface="Tahoma" panose="020B0604030504040204" pitchFamily="34" charset="0"/>
              </a:rPr>
              <a:t>－</a:t>
            </a:r>
            <a:r>
              <a:rPr lang="en-US" altLang="zh-CN">
                <a:latin typeface="Tahoma" panose="020B0604030504040204" pitchFamily="34" charset="0"/>
              </a:rPr>
              <a:t>4,0), F</a:t>
            </a:r>
            <a:r>
              <a:rPr lang="en-US" altLang="zh-CN" baseline="-25000">
                <a:latin typeface="Tahoma" panose="020B0604030504040204" pitchFamily="34" charset="0"/>
              </a:rPr>
              <a:t>2 </a:t>
            </a:r>
            <a:r>
              <a:rPr lang="en-US" altLang="zh-CN">
                <a:latin typeface="Tahoma" panose="020B0604030504040204" pitchFamily="34" charset="0"/>
              </a:rPr>
              <a:t>(4,0)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距离和是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a(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正数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   </a:t>
            </a:r>
            <a:endParaRPr lang="zh-CN" altLang="en-US" sz="24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    则动点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的轨迹为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(     )</a:t>
            </a:r>
            <a:endParaRPr lang="en-US" altLang="zh-CN" sz="240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grpSp>
        <p:nvGrpSpPr>
          <p:cNvPr id="309256" name="组合 309255"/>
          <p:cNvGrpSpPr/>
          <p:nvPr/>
        </p:nvGrpSpPr>
        <p:grpSpPr>
          <a:xfrm>
            <a:off x="1042988" y="4868863"/>
            <a:ext cx="6408737" cy="1725612"/>
            <a:chOff x="521" y="2704"/>
            <a:chExt cx="4037" cy="1087"/>
          </a:xfrm>
        </p:grpSpPr>
        <p:grpSp>
          <p:nvGrpSpPr>
            <p:cNvPr id="18438" name="组合 309256"/>
            <p:cNvGrpSpPr/>
            <p:nvPr/>
          </p:nvGrpSpPr>
          <p:grpSpPr>
            <a:xfrm>
              <a:off x="567" y="3158"/>
              <a:ext cx="1135" cy="288"/>
              <a:chOff x="521" y="2750"/>
              <a:chExt cx="1135" cy="288"/>
            </a:xfrm>
          </p:grpSpPr>
          <p:grpSp>
            <p:nvGrpSpPr>
              <p:cNvPr id="18439" name="组合 309257"/>
              <p:cNvGrpSpPr/>
              <p:nvPr/>
            </p:nvGrpSpPr>
            <p:grpSpPr>
              <a:xfrm>
                <a:off x="521" y="2750"/>
                <a:ext cx="363" cy="288"/>
                <a:chOff x="340" y="2931"/>
                <a:chExt cx="363" cy="288"/>
              </a:xfrm>
            </p:grpSpPr>
            <p:sp>
              <p:nvSpPr>
                <p:cNvPr id="18440" name="椭圆 309258"/>
                <p:cNvSpPr/>
                <p:nvPr/>
              </p:nvSpPr>
              <p:spPr>
                <a:xfrm>
                  <a:off x="340" y="2976"/>
                  <a:ext cx="363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41" name="文本框 309259"/>
                <p:cNvSpPr txBox="1"/>
                <p:nvPr/>
              </p:nvSpPr>
              <p:spPr>
                <a:xfrm>
                  <a:off x="385" y="2931"/>
                  <a:ext cx="22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C</a:t>
                  </a:r>
                  <a:endParaRPr lang="en-US" altLang="zh-CN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8442" name="文本框 309260"/>
              <p:cNvSpPr txBox="1"/>
              <p:nvPr/>
            </p:nvSpPr>
            <p:spPr>
              <a:xfrm>
                <a:off x="1066" y="2750"/>
                <a:ext cx="59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sz="2400" dirty="0">
                    <a:latin typeface="Tahoma" panose="020B0604030504040204" pitchFamily="34" charset="0"/>
                  </a:rPr>
                  <a:t>椭圆</a:t>
                </a:r>
                <a:endParaRPr lang="zh-CN" altLang="en-US" sz="2400" dirty="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8443" name="组合 309261"/>
            <p:cNvGrpSpPr/>
            <p:nvPr/>
          </p:nvGrpSpPr>
          <p:grpSpPr>
            <a:xfrm>
              <a:off x="2517" y="2704"/>
              <a:ext cx="1724" cy="288"/>
              <a:chOff x="2517" y="2704"/>
              <a:chExt cx="1724" cy="288"/>
            </a:xfrm>
          </p:grpSpPr>
          <p:grpSp>
            <p:nvGrpSpPr>
              <p:cNvPr id="18444" name="组合 309262"/>
              <p:cNvGrpSpPr/>
              <p:nvPr/>
            </p:nvGrpSpPr>
            <p:grpSpPr>
              <a:xfrm>
                <a:off x="2517" y="2704"/>
                <a:ext cx="363" cy="288"/>
                <a:chOff x="340" y="2931"/>
                <a:chExt cx="363" cy="288"/>
              </a:xfrm>
            </p:grpSpPr>
            <p:sp>
              <p:nvSpPr>
                <p:cNvPr id="18445" name="椭圆 309263"/>
                <p:cNvSpPr/>
                <p:nvPr/>
              </p:nvSpPr>
              <p:spPr>
                <a:xfrm>
                  <a:off x="340" y="2976"/>
                  <a:ext cx="363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46" name="文本框 309264"/>
                <p:cNvSpPr txBox="1"/>
                <p:nvPr/>
              </p:nvSpPr>
              <p:spPr>
                <a:xfrm>
                  <a:off x="385" y="2931"/>
                  <a:ext cx="22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B</a:t>
                  </a:r>
                  <a:endParaRPr lang="en-US" altLang="zh-CN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8447" name="文本框 309265"/>
              <p:cNvSpPr txBox="1"/>
              <p:nvPr/>
            </p:nvSpPr>
            <p:spPr>
              <a:xfrm>
                <a:off x="2971" y="2704"/>
                <a:ext cx="127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sz="2400" dirty="0">
                    <a:latin typeface="Tahoma" panose="020B0604030504040204" pitchFamily="34" charset="0"/>
                  </a:rPr>
                  <a:t>线段</a:t>
                </a:r>
                <a:r>
                  <a:rPr lang="en-US" altLang="zh-CN" sz="2400">
                    <a:latin typeface="Tahoma" panose="020B0604030504040204" pitchFamily="34" charset="0"/>
                  </a:rPr>
                  <a:t>F</a:t>
                </a:r>
                <a:r>
                  <a:rPr lang="en-US" altLang="zh-CN" sz="2400" baseline="-25000">
                    <a:latin typeface="Tahoma" panose="020B0604030504040204" pitchFamily="34" charset="0"/>
                  </a:rPr>
                  <a:t>1</a:t>
                </a:r>
                <a:r>
                  <a:rPr lang="en-US" altLang="zh-CN" sz="2400">
                    <a:latin typeface="Tahoma" panose="020B0604030504040204" pitchFamily="34" charset="0"/>
                  </a:rPr>
                  <a:t>F</a:t>
                </a:r>
                <a:r>
                  <a:rPr lang="en-US" altLang="zh-CN" sz="2400" baseline="-25000">
                    <a:latin typeface="Tahoma" panose="020B0604030504040204" pitchFamily="34" charset="0"/>
                  </a:rPr>
                  <a:t>2</a:t>
                </a:r>
                <a:endParaRPr lang="en-US" altLang="zh-CN" sz="2400" baseline="-250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8448" name="组合 309266"/>
            <p:cNvGrpSpPr/>
            <p:nvPr/>
          </p:nvGrpSpPr>
          <p:grpSpPr>
            <a:xfrm>
              <a:off x="2517" y="3158"/>
              <a:ext cx="2041" cy="633"/>
              <a:chOff x="2517" y="3158"/>
              <a:chExt cx="1724" cy="633"/>
            </a:xfrm>
          </p:grpSpPr>
          <p:grpSp>
            <p:nvGrpSpPr>
              <p:cNvPr id="18449" name="组合 309267"/>
              <p:cNvGrpSpPr/>
              <p:nvPr/>
            </p:nvGrpSpPr>
            <p:grpSpPr>
              <a:xfrm>
                <a:off x="2517" y="3158"/>
                <a:ext cx="363" cy="288"/>
                <a:chOff x="340" y="2931"/>
                <a:chExt cx="363" cy="288"/>
              </a:xfrm>
            </p:grpSpPr>
            <p:sp>
              <p:nvSpPr>
                <p:cNvPr id="18450" name="椭圆 309268"/>
                <p:cNvSpPr/>
                <p:nvPr/>
              </p:nvSpPr>
              <p:spPr>
                <a:xfrm>
                  <a:off x="340" y="2976"/>
                  <a:ext cx="363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1" name="文本框 309269"/>
                <p:cNvSpPr txBox="1"/>
                <p:nvPr/>
              </p:nvSpPr>
              <p:spPr>
                <a:xfrm>
                  <a:off x="385" y="2931"/>
                  <a:ext cx="22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D</a:t>
                  </a:r>
                  <a:endParaRPr lang="en-US" altLang="zh-CN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8452" name="文本框 309270"/>
              <p:cNvSpPr txBox="1"/>
              <p:nvPr/>
            </p:nvSpPr>
            <p:spPr>
              <a:xfrm>
                <a:off x="2971" y="3158"/>
                <a:ext cx="1270" cy="6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sz="2400" dirty="0">
                    <a:latin typeface="Tahoma" panose="020B0604030504040204" pitchFamily="34" charset="0"/>
                  </a:rPr>
                  <a:t>前三种都有可能</a:t>
                </a:r>
                <a:endParaRPr lang="zh-CN" altLang="en-US" sz="2400" dirty="0">
                  <a:latin typeface="Tahoma" panose="020B0604030504040204" pitchFamily="34" charset="0"/>
                </a:endParaRPr>
              </a:p>
              <a:p>
                <a:endParaRPr lang="zh-CN" altLang="en-US" sz="24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8453" name="组合 309271"/>
            <p:cNvGrpSpPr/>
            <p:nvPr/>
          </p:nvGrpSpPr>
          <p:grpSpPr>
            <a:xfrm>
              <a:off x="521" y="2704"/>
              <a:ext cx="1316" cy="288"/>
              <a:chOff x="521" y="3158"/>
              <a:chExt cx="1316" cy="288"/>
            </a:xfrm>
          </p:grpSpPr>
          <p:grpSp>
            <p:nvGrpSpPr>
              <p:cNvPr id="18454" name="组合 309272"/>
              <p:cNvGrpSpPr/>
              <p:nvPr/>
            </p:nvGrpSpPr>
            <p:grpSpPr>
              <a:xfrm>
                <a:off x="521" y="3158"/>
                <a:ext cx="363" cy="288"/>
                <a:chOff x="340" y="2931"/>
                <a:chExt cx="363" cy="288"/>
              </a:xfrm>
            </p:grpSpPr>
            <p:sp>
              <p:nvSpPr>
                <p:cNvPr id="18455" name="椭圆 309273"/>
                <p:cNvSpPr/>
                <p:nvPr/>
              </p:nvSpPr>
              <p:spPr>
                <a:xfrm>
                  <a:off x="340" y="2976"/>
                  <a:ext cx="363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6" name="文本框 309274"/>
                <p:cNvSpPr txBox="1"/>
                <p:nvPr/>
              </p:nvSpPr>
              <p:spPr>
                <a:xfrm>
                  <a:off x="385" y="2931"/>
                  <a:ext cx="226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solidFill>
                        <a:srgbClr val="000000"/>
                      </a:solidFill>
                      <a:latin typeface="Tahoma" panose="020B0604030504040204" pitchFamily="34" charset="0"/>
                    </a:rPr>
                    <a:t>A</a:t>
                  </a:r>
                  <a:endParaRPr lang="en-US" altLang="zh-CN" sz="2400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8457" name="文本框 309275"/>
              <p:cNvSpPr txBox="1"/>
              <p:nvPr/>
            </p:nvSpPr>
            <p:spPr>
              <a:xfrm>
                <a:off x="1020" y="3158"/>
                <a:ext cx="8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sz="2400" dirty="0">
                    <a:latin typeface="Tahoma" panose="020B0604030504040204" pitchFamily="34" charset="0"/>
                  </a:rPr>
                  <a:t>无轨迹</a:t>
                </a:r>
                <a:endParaRPr lang="zh-CN" altLang="en-US" sz="2400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09277" name="文本框 309276"/>
          <p:cNvSpPr txBox="1"/>
          <p:nvPr/>
        </p:nvSpPr>
        <p:spPr>
          <a:xfrm>
            <a:off x="3635375" y="2205038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  <a:endParaRPr lang="en-US" altLang="zh-CN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9278" name="文本框 309277"/>
          <p:cNvSpPr txBox="1"/>
          <p:nvPr/>
        </p:nvSpPr>
        <p:spPr>
          <a:xfrm>
            <a:off x="3635375" y="3284538"/>
            <a:ext cx="50323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B</a:t>
            </a:r>
            <a:endParaRPr lang="en-US" altLang="zh-CN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9279" name="文本框 309278"/>
          <p:cNvSpPr txBox="1"/>
          <p:nvPr/>
        </p:nvSpPr>
        <p:spPr>
          <a:xfrm>
            <a:off x="3635375" y="43656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D</a:t>
            </a:r>
            <a:endParaRPr lang="en-US" altLang="zh-CN" sz="2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/>
      <p:bldP spid="309254" grpId="0"/>
      <p:bldP spid="309255" grpId="0"/>
      <p:bldP spid="309277" grpId="0"/>
      <p:bldP spid="309278" grpId="0"/>
      <p:bldP spid="3092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3"/>
          <p:cNvSpPr/>
          <p:nvPr/>
        </p:nvSpPr>
        <p:spPr>
          <a:xfrm>
            <a:off x="631825" y="1077913"/>
            <a:ext cx="8424863" cy="11080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marL="457200" indent="-457200">
              <a:spcBef>
                <a:spcPct val="2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平面内</a:t>
            </a:r>
            <a:r>
              <a:rPr lang="zh-CN" altLang="en-US" dirty="0">
                <a:latin typeface="Times New Roman" panose="02020603050405020304" pitchFamily="18" charset="0"/>
              </a:rPr>
              <a:t>与两个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定点</a:t>
            </a:r>
            <a:r>
              <a:rPr lang="en-US" altLang="zh-CN" dirty="0">
                <a:latin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</a:rPr>
              <a:t>的距离之和等于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常数</a:t>
            </a:r>
            <a:r>
              <a:rPr lang="zh-CN" altLang="en-US" dirty="0">
                <a:latin typeface="Times New Roman" panose="02020603050405020304" pitchFamily="18" charset="0"/>
              </a:rPr>
              <a:t>（大于</a:t>
            </a:r>
            <a:r>
              <a:rPr lang="en-US" altLang="zh-CN" dirty="0">
                <a:latin typeface="Times New Roman" panose="02020603050405020304" pitchFamily="18" charset="0"/>
              </a:rPr>
              <a:t>|F</a:t>
            </a:r>
            <a:r>
              <a:rPr lang="en-US" altLang="zh-CN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</a:rPr>
              <a:t>|</a:t>
            </a:r>
            <a:r>
              <a:rPr lang="zh-CN" altLang="en-US" dirty="0">
                <a:latin typeface="Times New Roman" panose="02020603050405020304" pitchFamily="18" charset="0"/>
              </a:rPr>
              <a:t>）的点的轨迹叫做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椭圆</a:t>
            </a:r>
            <a:r>
              <a:rPr lang="zh-CN" altLang="en-US" dirty="0">
                <a:latin typeface="Times New Roman" panose="02020603050405020304" pitchFamily="18" charset="0"/>
                <a:ea typeface="华文新魏" panose="02010800040101010101" pitchFamily="2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893763" y="2185988"/>
            <a:ext cx="50403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Times New Roman" panose="02020603050405020304" pitchFamily="18" charset="0"/>
              </a:rPr>
              <a:t>这两个定点叫做椭圆的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焦点，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55650" y="2673350"/>
            <a:ext cx="8439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两焦点间的距离叫做椭圆的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焦距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（一般用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表示）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5867400" y="3429000"/>
            <a:ext cx="3276600" cy="1666875"/>
            <a:chOff x="0" y="0"/>
            <a:chExt cx="2064" cy="1050"/>
          </a:xfrm>
        </p:grpSpPr>
        <p:sp>
          <p:nvSpPr>
            <p:cNvPr id="19461" name="AutoShape 13"/>
            <p:cNvSpPr>
              <a:spLocks noChangeAspect="1" noTextEdit="1"/>
            </p:cNvSpPr>
            <p:nvPr/>
          </p:nvSpPr>
          <p:spPr>
            <a:xfrm>
              <a:off x="0" y="0"/>
              <a:ext cx="2064" cy="10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9462" name="Group 14"/>
            <p:cNvGrpSpPr/>
            <p:nvPr/>
          </p:nvGrpSpPr>
          <p:grpSpPr>
            <a:xfrm>
              <a:off x="42" y="103"/>
              <a:ext cx="1973" cy="849"/>
              <a:chOff x="0" y="0"/>
              <a:chExt cx="1973" cy="849"/>
            </a:xfrm>
          </p:grpSpPr>
          <p:sp>
            <p:nvSpPr>
              <p:cNvPr id="19463" name="未知"/>
              <p:cNvSpPr/>
              <p:nvPr/>
            </p:nvSpPr>
            <p:spPr>
              <a:xfrm>
                <a:off x="464" y="0"/>
                <a:ext cx="1509" cy="424"/>
              </a:xfrm>
              <a:custGeom>
                <a:avLst/>
                <a:gdLst/>
                <a:ahLst/>
                <a:cxnLst>
                  <a:cxn ang="0">
                    <a:pos x="1509" y="405"/>
                  </a:cxn>
                  <a:cxn ang="0">
                    <a:pos x="1503" y="382"/>
                  </a:cxn>
                  <a:cxn ang="0">
                    <a:pos x="1500" y="359"/>
                  </a:cxn>
                  <a:cxn ang="0">
                    <a:pos x="1490" y="340"/>
                  </a:cxn>
                  <a:cxn ang="0">
                    <a:pos x="1484" y="324"/>
                  </a:cxn>
                  <a:cxn ang="0">
                    <a:pos x="1471" y="308"/>
                  </a:cxn>
                  <a:cxn ang="0">
                    <a:pos x="1458" y="291"/>
                  </a:cxn>
                  <a:cxn ang="0">
                    <a:pos x="1445" y="272"/>
                  </a:cxn>
                  <a:cxn ang="0">
                    <a:pos x="1422" y="249"/>
                  </a:cxn>
                  <a:cxn ang="0">
                    <a:pos x="1406" y="236"/>
                  </a:cxn>
                  <a:cxn ang="0">
                    <a:pos x="1386" y="220"/>
                  </a:cxn>
                  <a:cxn ang="0">
                    <a:pos x="1370" y="207"/>
                  </a:cxn>
                  <a:cxn ang="0">
                    <a:pos x="1350" y="191"/>
                  </a:cxn>
                  <a:cxn ang="0">
                    <a:pos x="1331" y="181"/>
                  </a:cxn>
                  <a:cxn ang="0">
                    <a:pos x="1308" y="168"/>
                  </a:cxn>
                  <a:cxn ang="0">
                    <a:pos x="1289" y="155"/>
                  </a:cxn>
                  <a:cxn ang="0">
                    <a:pos x="1266" y="145"/>
                  </a:cxn>
                  <a:cxn ang="0">
                    <a:pos x="1243" y="133"/>
                  </a:cxn>
                  <a:cxn ang="0">
                    <a:pos x="1217" y="123"/>
                  </a:cxn>
                  <a:cxn ang="0">
                    <a:pos x="1191" y="113"/>
                  </a:cxn>
                  <a:cxn ang="0">
                    <a:pos x="1165" y="103"/>
                  </a:cxn>
                  <a:cxn ang="0">
                    <a:pos x="1139" y="94"/>
                  </a:cxn>
                  <a:cxn ang="0">
                    <a:pos x="1113" y="84"/>
                  </a:cxn>
                  <a:cxn ang="0">
                    <a:pos x="1084" y="74"/>
                  </a:cxn>
                  <a:cxn ang="0">
                    <a:pos x="1055" y="68"/>
                  </a:cxn>
                  <a:cxn ang="0">
                    <a:pos x="1026" y="58"/>
                  </a:cxn>
                  <a:cxn ang="0">
                    <a:pos x="997" y="52"/>
                  </a:cxn>
                  <a:cxn ang="0">
                    <a:pos x="964" y="45"/>
                  </a:cxn>
                  <a:cxn ang="0">
                    <a:pos x="935" y="39"/>
                  </a:cxn>
                  <a:cxn ang="0">
                    <a:pos x="902" y="32"/>
                  </a:cxn>
                  <a:cxn ang="0">
                    <a:pos x="870" y="26"/>
                  </a:cxn>
                  <a:cxn ang="0">
                    <a:pos x="837" y="22"/>
                  </a:cxn>
                  <a:cxn ang="0">
                    <a:pos x="805" y="19"/>
                  </a:cxn>
                  <a:cxn ang="0">
                    <a:pos x="769" y="13"/>
                  </a:cxn>
                  <a:cxn ang="0">
                    <a:pos x="737" y="9"/>
                  </a:cxn>
                  <a:cxn ang="0">
                    <a:pos x="704" y="6"/>
                  </a:cxn>
                  <a:cxn ang="0">
                    <a:pos x="669" y="6"/>
                  </a:cxn>
                  <a:cxn ang="0">
                    <a:pos x="633" y="3"/>
                  </a:cxn>
                  <a:cxn ang="0">
                    <a:pos x="601" y="3"/>
                  </a:cxn>
                  <a:cxn ang="0">
                    <a:pos x="565" y="0"/>
                  </a:cxn>
                  <a:cxn ang="0">
                    <a:pos x="529" y="0"/>
                  </a:cxn>
                  <a:cxn ang="0">
                    <a:pos x="497" y="0"/>
                  </a:cxn>
                  <a:cxn ang="0">
                    <a:pos x="461" y="0"/>
                  </a:cxn>
                  <a:cxn ang="0">
                    <a:pos x="425" y="3"/>
                  </a:cxn>
                  <a:cxn ang="0">
                    <a:pos x="393" y="3"/>
                  </a:cxn>
                  <a:cxn ang="0">
                    <a:pos x="357" y="6"/>
                  </a:cxn>
                  <a:cxn ang="0">
                    <a:pos x="325" y="9"/>
                  </a:cxn>
                  <a:cxn ang="0">
                    <a:pos x="289" y="13"/>
                  </a:cxn>
                  <a:cxn ang="0">
                    <a:pos x="256" y="16"/>
                  </a:cxn>
                  <a:cxn ang="0">
                    <a:pos x="224" y="19"/>
                  </a:cxn>
                  <a:cxn ang="0">
                    <a:pos x="191" y="26"/>
                  </a:cxn>
                  <a:cxn ang="0">
                    <a:pos x="159" y="29"/>
                  </a:cxn>
                  <a:cxn ang="0">
                    <a:pos x="127" y="35"/>
                  </a:cxn>
                  <a:cxn ang="0">
                    <a:pos x="94" y="42"/>
                  </a:cxn>
                  <a:cxn ang="0">
                    <a:pos x="62" y="48"/>
                  </a:cxn>
                  <a:cxn ang="0">
                    <a:pos x="32" y="55"/>
                  </a:cxn>
                  <a:cxn ang="0">
                    <a:pos x="3" y="64"/>
                  </a:cxn>
                </a:cxnLst>
                <a:pathLst>
                  <a:path w="1509" h="424">
                    <a:moveTo>
                      <a:pt x="1509" y="424"/>
                    </a:moveTo>
                    <a:lnTo>
                      <a:pt x="1509" y="421"/>
                    </a:lnTo>
                    <a:lnTo>
                      <a:pt x="1509" y="418"/>
                    </a:lnTo>
                    <a:lnTo>
                      <a:pt x="1509" y="414"/>
                    </a:lnTo>
                    <a:lnTo>
                      <a:pt x="1509" y="411"/>
                    </a:lnTo>
                    <a:lnTo>
                      <a:pt x="1509" y="408"/>
                    </a:lnTo>
                    <a:lnTo>
                      <a:pt x="1509" y="405"/>
                    </a:lnTo>
                    <a:lnTo>
                      <a:pt x="1509" y="401"/>
                    </a:lnTo>
                    <a:lnTo>
                      <a:pt x="1506" y="398"/>
                    </a:lnTo>
                    <a:lnTo>
                      <a:pt x="1506" y="395"/>
                    </a:lnTo>
                    <a:lnTo>
                      <a:pt x="1506" y="392"/>
                    </a:lnTo>
                    <a:lnTo>
                      <a:pt x="1506" y="389"/>
                    </a:lnTo>
                    <a:lnTo>
                      <a:pt x="1506" y="385"/>
                    </a:lnTo>
                    <a:lnTo>
                      <a:pt x="1503" y="382"/>
                    </a:lnTo>
                    <a:lnTo>
                      <a:pt x="1503" y="379"/>
                    </a:lnTo>
                    <a:lnTo>
                      <a:pt x="1503" y="376"/>
                    </a:lnTo>
                    <a:lnTo>
                      <a:pt x="1503" y="372"/>
                    </a:lnTo>
                    <a:lnTo>
                      <a:pt x="1500" y="369"/>
                    </a:lnTo>
                    <a:lnTo>
                      <a:pt x="1500" y="366"/>
                    </a:lnTo>
                    <a:lnTo>
                      <a:pt x="1500" y="363"/>
                    </a:lnTo>
                    <a:lnTo>
                      <a:pt x="1500" y="359"/>
                    </a:lnTo>
                    <a:lnTo>
                      <a:pt x="1497" y="359"/>
                    </a:lnTo>
                    <a:lnTo>
                      <a:pt x="1497" y="356"/>
                    </a:lnTo>
                    <a:lnTo>
                      <a:pt x="1497" y="353"/>
                    </a:lnTo>
                    <a:lnTo>
                      <a:pt x="1493" y="350"/>
                    </a:lnTo>
                    <a:lnTo>
                      <a:pt x="1493" y="346"/>
                    </a:lnTo>
                    <a:lnTo>
                      <a:pt x="1490" y="343"/>
                    </a:lnTo>
                    <a:lnTo>
                      <a:pt x="1490" y="340"/>
                    </a:lnTo>
                    <a:lnTo>
                      <a:pt x="1490" y="337"/>
                    </a:lnTo>
                    <a:lnTo>
                      <a:pt x="1487" y="337"/>
                    </a:lnTo>
                    <a:lnTo>
                      <a:pt x="1487" y="333"/>
                    </a:lnTo>
                    <a:lnTo>
                      <a:pt x="1487" y="330"/>
                    </a:lnTo>
                    <a:lnTo>
                      <a:pt x="1484" y="330"/>
                    </a:lnTo>
                    <a:lnTo>
                      <a:pt x="1484" y="327"/>
                    </a:lnTo>
                    <a:lnTo>
                      <a:pt x="1484" y="324"/>
                    </a:lnTo>
                    <a:lnTo>
                      <a:pt x="1480" y="324"/>
                    </a:lnTo>
                    <a:lnTo>
                      <a:pt x="1480" y="320"/>
                    </a:lnTo>
                    <a:lnTo>
                      <a:pt x="1477" y="317"/>
                    </a:lnTo>
                    <a:lnTo>
                      <a:pt x="1477" y="314"/>
                    </a:lnTo>
                    <a:lnTo>
                      <a:pt x="1474" y="314"/>
                    </a:lnTo>
                    <a:lnTo>
                      <a:pt x="1474" y="311"/>
                    </a:lnTo>
                    <a:lnTo>
                      <a:pt x="1471" y="308"/>
                    </a:lnTo>
                    <a:lnTo>
                      <a:pt x="1471" y="304"/>
                    </a:lnTo>
                    <a:lnTo>
                      <a:pt x="1467" y="301"/>
                    </a:lnTo>
                    <a:lnTo>
                      <a:pt x="1464" y="298"/>
                    </a:lnTo>
                    <a:lnTo>
                      <a:pt x="1464" y="295"/>
                    </a:lnTo>
                    <a:lnTo>
                      <a:pt x="1461" y="295"/>
                    </a:lnTo>
                    <a:lnTo>
                      <a:pt x="1461" y="291"/>
                    </a:lnTo>
                    <a:lnTo>
                      <a:pt x="1458" y="291"/>
                    </a:lnTo>
                    <a:lnTo>
                      <a:pt x="1458" y="288"/>
                    </a:lnTo>
                    <a:lnTo>
                      <a:pt x="1454" y="285"/>
                    </a:lnTo>
                    <a:lnTo>
                      <a:pt x="1451" y="282"/>
                    </a:lnTo>
                    <a:lnTo>
                      <a:pt x="1448" y="278"/>
                    </a:lnTo>
                    <a:lnTo>
                      <a:pt x="1448" y="275"/>
                    </a:lnTo>
                    <a:lnTo>
                      <a:pt x="1445" y="275"/>
                    </a:lnTo>
                    <a:lnTo>
                      <a:pt x="1445" y="272"/>
                    </a:lnTo>
                    <a:lnTo>
                      <a:pt x="1441" y="269"/>
                    </a:lnTo>
                    <a:lnTo>
                      <a:pt x="1438" y="265"/>
                    </a:lnTo>
                    <a:lnTo>
                      <a:pt x="1435" y="262"/>
                    </a:lnTo>
                    <a:lnTo>
                      <a:pt x="1432" y="259"/>
                    </a:lnTo>
                    <a:lnTo>
                      <a:pt x="1428" y="256"/>
                    </a:lnTo>
                    <a:lnTo>
                      <a:pt x="1425" y="252"/>
                    </a:lnTo>
                    <a:lnTo>
                      <a:pt x="1422" y="249"/>
                    </a:lnTo>
                    <a:lnTo>
                      <a:pt x="1419" y="246"/>
                    </a:lnTo>
                    <a:lnTo>
                      <a:pt x="1415" y="246"/>
                    </a:lnTo>
                    <a:lnTo>
                      <a:pt x="1415" y="243"/>
                    </a:lnTo>
                    <a:lnTo>
                      <a:pt x="1412" y="239"/>
                    </a:lnTo>
                    <a:lnTo>
                      <a:pt x="1409" y="239"/>
                    </a:lnTo>
                    <a:lnTo>
                      <a:pt x="1409" y="236"/>
                    </a:lnTo>
                    <a:lnTo>
                      <a:pt x="1406" y="236"/>
                    </a:lnTo>
                    <a:lnTo>
                      <a:pt x="1402" y="233"/>
                    </a:lnTo>
                    <a:lnTo>
                      <a:pt x="1402" y="230"/>
                    </a:lnTo>
                    <a:lnTo>
                      <a:pt x="1399" y="230"/>
                    </a:lnTo>
                    <a:lnTo>
                      <a:pt x="1396" y="226"/>
                    </a:lnTo>
                    <a:lnTo>
                      <a:pt x="1393" y="223"/>
                    </a:lnTo>
                    <a:lnTo>
                      <a:pt x="1389" y="223"/>
                    </a:lnTo>
                    <a:lnTo>
                      <a:pt x="1386" y="220"/>
                    </a:lnTo>
                    <a:lnTo>
                      <a:pt x="1386" y="217"/>
                    </a:lnTo>
                    <a:lnTo>
                      <a:pt x="1383" y="217"/>
                    </a:lnTo>
                    <a:lnTo>
                      <a:pt x="1380" y="214"/>
                    </a:lnTo>
                    <a:lnTo>
                      <a:pt x="1376" y="214"/>
                    </a:lnTo>
                    <a:lnTo>
                      <a:pt x="1376" y="210"/>
                    </a:lnTo>
                    <a:lnTo>
                      <a:pt x="1373" y="210"/>
                    </a:lnTo>
                    <a:lnTo>
                      <a:pt x="1370" y="207"/>
                    </a:lnTo>
                    <a:lnTo>
                      <a:pt x="1367" y="204"/>
                    </a:lnTo>
                    <a:lnTo>
                      <a:pt x="1363" y="201"/>
                    </a:lnTo>
                    <a:lnTo>
                      <a:pt x="1360" y="201"/>
                    </a:lnTo>
                    <a:lnTo>
                      <a:pt x="1357" y="197"/>
                    </a:lnTo>
                    <a:lnTo>
                      <a:pt x="1354" y="197"/>
                    </a:lnTo>
                    <a:lnTo>
                      <a:pt x="1350" y="194"/>
                    </a:lnTo>
                    <a:lnTo>
                      <a:pt x="1350" y="191"/>
                    </a:lnTo>
                    <a:lnTo>
                      <a:pt x="1347" y="191"/>
                    </a:lnTo>
                    <a:lnTo>
                      <a:pt x="1344" y="188"/>
                    </a:lnTo>
                    <a:lnTo>
                      <a:pt x="1341" y="188"/>
                    </a:lnTo>
                    <a:lnTo>
                      <a:pt x="1337" y="184"/>
                    </a:lnTo>
                    <a:lnTo>
                      <a:pt x="1334" y="184"/>
                    </a:lnTo>
                    <a:lnTo>
                      <a:pt x="1334" y="181"/>
                    </a:lnTo>
                    <a:lnTo>
                      <a:pt x="1331" y="181"/>
                    </a:lnTo>
                    <a:lnTo>
                      <a:pt x="1328" y="178"/>
                    </a:lnTo>
                    <a:lnTo>
                      <a:pt x="1324" y="178"/>
                    </a:lnTo>
                    <a:lnTo>
                      <a:pt x="1321" y="175"/>
                    </a:lnTo>
                    <a:lnTo>
                      <a:pt x="1318" y="175"/>
                    </a:lnTo>
                    <a:lnTo>
                      <a:pt x="1315" y="171"/>
                    </a:lnTo>
                    <a:lnTo>
                      <a:pt x="1311" y="168"/>
                    </a:lnTo>
                    <a:lnTo>
                      <a:pt x="1308" y="168"/>
                    </a:lnTo>
                    <a:lnTo>
                      <a:pt x="1305" y="165"/>
                    </a:lnTo>
                    <a:lnTo>
                      <a:pt x="1302" y="165"/>
                    </a:lnTo>
                    <a:lnTo>
                      <a:pt x="1302" y="162"/>
                    </a:lnTo>
                    <a:lnTo>
                      <a:pt x="1298" y="162"/>
                    </a:lnTo>
                    <a:lnTo>
                      <a:pt x="1295" y="158"/>
                    </a:lnTo>
                    <a:lnTo>
                      <a:pt x="1292" y="158"/>
                    </a:lnTo>
                    <a:lnTo>
                      <a:pt x="1289" y="155"/>
                    </a:lnTo>
                    <a:lnTo>
                      <a:pt x="1285" y="155"/>
                    </a:lnTo>
                    <a:lnTo>
                      <a:pt x="1282" y="152"/>
                    </a:lnTo>
                    <a:lnTo>
                      <a:pt x="1279" y="152"/>
                    </a:lnTo>
                    <a:lnTo>
                      <a:pt x="1276" y="149"/>
                    </a:lnTo>
                    <a:lnTo>
                      <a:pt x="1273" y="149"/>
                    </a:lnTo>
                    <a:lnTo>
                      <a:pt x="1269" y="145"/>
                    </a:lnTo>
                    <a:lnTo>
                      <a:pt x="1266" y="145"/>
                    </a:lnTo>
                    <a:lnTo>
                      <a:pt x="1263" y="142"/>
                    </a:lnTo>
                    <a:lnTo>
                      <a:pt x="1260" y="142"/>
                    </a:lnTo>
                    <a:lnTo>
                      <a:pt x="1256" y="139"/>
                    </a:lnTo>
                    <a:lnTo>
                      <a:pt x="1253" y="139"/>
                    </a:lnTo>
                    <a:lnTo>
                      <a:pt x="1250" y="136"/>
                    </a:lnTo>
                    <a:lnTo>
                      <a:pt x="1247" y="136"/>
                    </a:lnTo>
                    <a:lnTo>
                      <a:pt x="1243" y="133"/>
                    </a:lnTo>
                    <a:lnTo>
                      <a:pt x="1240" y="133"/>
                    </a:lnTo>
                    <a:lnTo>
                      <a:pt x="1237" y="129"/>
                    </a:lnTo>
                    <a:lnTo>
                      <a:pt x="1230" y="129"/>
                    </a:lnTo>
                    <a:lnTo>
                      <a:pt x="1227" y="126"/>
                    </a:lnTo>
                    <a:lnTo>
                      <a:pt x="1224" y="126"/>
                    </a:lnTo>
                    <a:lnTo>
                      <a:pt x="1221" y="126"/>
                    </a:lnTo>
                    <a:lnTo>
                      <a:pt x="1217" y="123"/>
                    </a:lnTo>
                    <a:lnTo>
                      <a:pt x="1214" y="123"/>
                    </a:lnTo>
                    <a:lnTo>
                      <a:pt x="1211" y="120"/>
                    </a:lnTo>
                    <a:lnTo>
                      <a:pt x="1208" y="120"/>
                    </a:lnTo>
                    <a:lnTo>
                      <a:pt x="1204" y="116"/>
                    </a:lnTo>
                    <a:lnTo>
                      <a:pt x="1201" y="116"/>
                    </a:lnTo>
                    <a:lnTo>
                      <a:pt x="1198" y="113"/>
                    </a:lnTo>
                    <a:lnTo>
                      <a:pt x="1191" y="113"/>
                    </a:lnTo>
                    <a:lnTo>
                      <a:pt x="1188" y="110"/>
                    </a:lnTo>
                    <a:lnTo>
                      <a:pt x="1185" y="110"/>
                    </a:lnTo>
                    <a:lnTo>
                      <a:pt x="1182" y="110"/>
                    </a:lnTo>
                    <a:lnTo>
                      <a:pt x="1178" y="107"/>
                    </a:lnTo>
                    <a:lnTo>
                      <a:pt x="1175" y="107"/>
                    </a:lnTo>
                    <a:lnTo>
                      <a:pt x="1172" y="103"/>
                    </a:lnTo>
                    <a:lnTo>
                      <a:pt x="1165" y="103"/>
                    </a:lnTo>
                    <a:lnTo>
                      <a:pt x="1162" y="100"/>
                    </a:lnTo>
                    <a:lnTo>
                      <a:pt x="1159" y="100"/>
                    </a:lnTo>
                    <a:lnTo>
                      <a:pt x="1156" y="100"/>
                    </a:lnTo>
                    <a:lnTo>
                      <a:pt x="1152" y="97"/>
                    </a:lnTo>
                    <a:lnTo>
                      <a:pt x="1149" y="97"/>
                    </a:lnTo>
                    <a:lnTo>
                      <a:pt x="1143" y="94"/>
                    </a:lnTo>
                    <a:lnTo>
                      <a:pt x="1139" y="94"/>
                    </a:lnTo>
                    <a:lnTo>
                      <a:pt x="1136" y="90"/>
                    </a:lnTo>
                    <a:lnTo>
                      <a:pt x="1133" y="90"/>
                    </a:lnTo>
                    <a:lnTo>
                      <a:pt x="1130" y="90"/>
                    </a:lnTo>
                    <a:lnTo>
                      <a:pt x="1123" y="87"/>
                    </a:lnTo>
                    <a:lnTo>
                      <a:pt x="1120" y="87"/>
                    </a:lnTo>
                    <a:lnTo>
                      <a:pt x="1117" y="84"/>
                    </a:lnTo>
                    <a:lnTo>
                      <a:pt x="1113" y="84"/>
                    </a:lnTo>
                    <a:lnTo>
                      <a:pt x="1110" y="84"/>
                    </a:lnTo>
                    <a:lnTo>
                      <a:pt x="1104" y="81"/>
                    </a:lnTo>
                    <a:lnTo>
                      <a:pt x="1100" y="81"/>
                    </a:lnTo>
                    <a:lnTo>
                      <a:pt x="1097" y="81"/>
                    </a:lnTo>
                    <a:lnTo>
                      <a:pt x="1094" y="77"/>
                    </a:lnTo>
                    <a:lnTo>
                      <a:pt x="1087" y="77"/>
                    </a:lnTo>
                    <a:lnTo>
                      <a:pt x="1084" y="74"/>
                    </a:lnTo>
                    <a:lnTo>
                      <a:pt x="1081" y="74"/>
                    </a:lnTo>
                    <a:lnTo>
                      <a:pt x="1078" y="74"/>
                    </a:lnTo>
                    <a:lnTo>
                      <a:pt x="1071" y="71"/>
                    </a:lnTo>
                    <a:lnTo>
                      <a:pt x="1068" y="71"/>
                    </a:lnTo>
                    <a:lnTo>
                      <a:pt x="1065" y="71"/>
                    </a:lnTo>
                    <a:lnTo>
                      <a:pt x="1061" y="68"/>
                    </a:lnTo>
                    <a:lnTo>
                      <a:pt x="1055" y="68"/>
                    </a:lnTo>
                    <a:lnTo>
                      <a:pt x="1052" y="64"/>
                    </a:lnTo>
                    <a:lnTo>
                      <a:pt x="1049" y="64"/>
                    </a:lnTo>
                    <a:lnTo>
                      <a:pt x="1042" y="64"/>
                    </a:lnTo>
                    <a:lnTo>
                      <a:pt x="1039" y="61"/>
                    </a:lnTo>
                    <a:lnTo>
                      <a:pt x="1036" y="61"/>
                    </a:lnTo>
                    <a:lnTo>
                      <a:pt x="1029" y="61"/>
                    </a:lnTo>
                    <a:lnTo>
                      <a:pt x="1026" y="58"/>
                    </a:lnTo>
                    <a:lnTo>
                      <a:pt x="1023" y="58"/>
                    </a:lnTo>
                    <a:lnTo>
                      <a:pt x="1016" y="58"/>
                    </a:lnTo>
                    <a:lnTo>
                      <a:pt x="1013" y="55"/>
                    </a:lnTo>
                    <a:lnTo>
                      <a:pt x="1010" y="55"/>
                    </a:lnTo>
                    <a:lnTo>
                      <a:pt x="1006" y="55"/>
                    </a:lnTo>
                    <a:lnTo>
                      <a:pt x="1000" y="52"/>
                    </a:lnTo>
                    <a:lnTo>
                      <a:pt x="997" y="52"/>
                    </a:lnTo>
                    <a:lnTo>
                      <a:pt x="990" y="52"/>
                    </a:lnTo>
                    <a:lnTo>
                      <a:pt x="987" y="52"/>
                    </a:lnTo>
                    <a:lnTo>
                      <a:pt x="984" y="48"/>
                    </a:lnTo>
                    <a:lnTo>
                      <a:pt x="977" y="48"/>
                    </a:lnTo>
                    <a:lnTo>
                      <a:pt x="974" y="48"/>
                    </a:lnTo>
                    <a:lnTo>
                      <a:pt x="971" y="45"/>
                    </a:lnTo>
                    <a:lnTo>
                      <a:pt x="964" y="45"/>
                    </a:lnTo>
                    <a:lnTo>
                      <a:pt x="961" y="45"/>
                    </a:lnTo>
                    <a:lnTo>
                      <a:pt x="958" y="42"/>
                    </a:lnTo>
                    <a:lnTo>
                      <a:pt x="951" y="42"/>
                    </a:lnTo>
                    <a:lnTo>
                      <a:pt x="948" y="42"/>
                    </a:lnTo>
                    <a:lnTo>
                      <a:pt x="941" y="42"/>
                    </a:lnTo>
                    <a:lnTo>
                      <a:pt x="938" y="39"/>
                    </a:lnTo>
                    <a:lnTo>
                      <a:pt x="935" y="39"/>
                    </a:lnTo>
                    <a:lnTo>
                      <a:pt x="928" y="39"/>
                    </a:lnTo>
                    <a:lnTo>
                      <a:pt x="925" y="35"/>
                    </a:lnTo>
                    <a:lnTo>
                      <a:pt x="922" y="35"/>
                    </a:lnTo>
                    <a:lnTo>
                      <a:pt x="915" y="35"/>
                    </a:lnTo>
                    <a:lnTo>
                      <a:pt x="912" y="35"/>
                    </a:lnTo>
                    <a:lnTo>
                      <a:pt x="906" y="32"/>
                    </a:lnTo>
                    <a:lnTo>
                      <a:pt x="902" y="32"/>
                    </a:lnTo>
                    <a:lnTo>
                      <a:pt x="899" y="32"/>
                    </a:lnTo>
                    <a:lnTo>
                      <a:pt x="893" y="32"/>
                    </a:lnTo>
                    <a:lnTo>
                      <a:pt x="889" y="29"/>
                    </a:lnTo>
                    <a:lnTo>
                      <a:pt x="883" y="29"/>
                    </a:lnTo>
                    <a:lnTo>
                      <a:pt x="880" y="29"/>
                    </a:lnTo>
                    <a:lnTo>
                      <a:pt x="873" y="29"/>
                    </a:lnTo>
                    <a:lnTo>
                      <a:pt x="870" y="26"/>
                    </a:lnTo>
                    <a:lnTo>
                      <a:pt x="867" y="26"/>
                    </a:lnTo>
                    <a:lnTo>
                      <a:pt x="860" y="26"/>
                    </a:lnTo>
                    <a:lnTo>
                      <a:pt x="857" y="26"/>
                    </a:lnTo>
                    <a:lnTo>
                      <a:pt x="850" y="26"/>
                    </a:lnTo>
                    <a:lnTo>
                      <a:pt x="847" y="22"/>
                    </a:lnTo>
                    <a:lnTo>
                      <a:pt x="841" y="22"/>
                    </a:lnTo>
                    <a:lnTo>
                      <a:pt x="837" y="22"/>
                    </a:lnTo>
                    <a:lnTo>
                      <a:pt x="831" y="22"/>
                    </a:lnTo>
                    <a:lnTo>
                      <a:pt x="828" y="22"/>
                    </a:lnTo>
                    <a:lnTo>
                      <a:pt x="825" y="19"/>
                    </a:lnTo>
                    <a:lnTo>
                      <a:pt x="818" y="19"/>
                    </a:lnTo>
                    <a:lnTo>
                      <a:pt x="815" y="19"/>
                    </a:lnTo>
                    <a:lnTo>
                      <a:pt x="808" y="19"/>
                    </a:lnTo>
                    <a:lnTo>
                      <a:pt x="805" y="19"/>
                    </a:lnTo>
                    <a:lnTo>
                      <a:pt x="799" y="16"/>
                    </a:lnTo>
                    <a:lnTo>
                      <a:pt x="795" y="16"/>
                    </a:lnTo>
                    <a:lnTo>
                      <a:pt x="789" y="16"/>
                    </a:lnTo>
                    <a:lnTo>
                      <a:pt x="786" y="16"/>
                    </a:lnTo>
                    <a:lnTo>
                      <a:pt x="779" y="16"/>
                    </a:lnTo>
                    <a:lnTo>
                      <a:pt x="776" y="13"/>
                    </a:lnTo>
                    <a:lnTo>
                      <a:pt x="769" y="13"/>
                    </a:lnTo>
                    <a:lnTo>
                      <a:pt x="766" y="13"/>
                    </a:lnTo>
                    <a:lnTo>
                      <a:pt x="760" y="13"/>
                    </a:lnTo>
                    <a:lnTo>
                      <a:pt x="756" y="13"/>
                    </a:lnTo>
                    <a:lnTo>
                      <a:pt x="750" y="13"/>
                    </a:lnTo>
                    <a:lnTo>
                      <a:pt x="747" y="13"/>
                    </a:lnTo>
                    <a:lnTo>
                      <a:pt x="743" y="9"/>
                    </a:lnTo>
                    <a:lnTo>
                      <a:pt x="737" y="9"/>
                    </a:lnTo>
                    <a:lnTo>
                      <a:pt x="734" y="9"/>
                    </a:lnTo>
                    <a:lnTo>
                      <a:pt x="727" y="9"/>
                    </a:lnTo>
                    <a:lnTo>
                      <a:pt x="724" y="9"/>
                    </a:lnTo>
                    <a:lnTo>
                      <a:pt x="717" y="9"/>
                    </a:lnTo>
                    <a:lnTo>
                      <a:pt x="714" y="9"/>
                    </a:lnTo>
                    <a:lnTo>
                      <a:pt x="708" y="6"/>
                    </a:lnTo>
                    <a:lnTo>
                      <a:pt x="704" y="6"/>
                    </a:lnTo>
                    <a:lnTo>
                      <a:pt x="698" y="6"/>
                    </a:lnTo>
                    <a:lnTo>
                      <a:pt x="695" y="6"/>
                    </a:lnTo>
                    <a:lnTo>
                      <a:pt x="688" y="6"/>
                    </a:lnTo>
                    <a:lnTo>
                      <a:pt x="685" y="6"/>
                    </a:lnTo>
                    <a:lnTo>
                      <a:pt x="678" y="6"/>
                    </a:lnTo>
                    <a:lnTo>
                      <a:pt x="675" y="6"/>
                    </a:lnTo>
                    <a:lnTo>
                      <a:pt x="669" y="6"/>
                    </a:lnTo>
                    <a:lnTo>
                      <a:pt x="662" y="3"/>
                    </a:lnTo>
                    <a:lnTo>
                      <a:pt x="659" y="3"/>
                    </a:lnTo>
                    <a:lnTo>
                      <a:pt x="652" y="3"/>
                    </a:lnTo>
                    <a:lnTo>
                      <a:pt x="649" y="3"/>
                    </a:lnTo>
                    <a:lnTo>
                      <a:pt x="643" y="3"/>
                    </a:lnTo>
                    <a:lnTo>
                      <a:pt x="639" y="3"/>
                    </a:lnTo>
                    <a:lnTo>
                      <a:pt x="633" y="3"/>
                    </a:lnTo>
                    <a:lnTo>
                      <a:pt x="630" y="3"/>
                    </a:lnTo>
                    <a:lnTo>
                      <a:pt x="623" y="3"/>
                    </a:lnTo>
                    <a:lnTo>
                      <a:pt x="620" y="3"/>
                    </a:lnTo>
                    <a:lnTo>
                      <a:pt x="613" y="3"/>
                    </a:lnTo>
                    <a:lnTo>
                      <a:pt x="610" y="3"/>
                    </a:lnTo>
                    <a:lnTo>
                      <a:pt x="604" y="3"/>
                    </a:lnTo>
                    <a:lnTo>
                      <a:pt x="601" y="3"/>
                    </a:lnTo>
                    <a:lnTo>
                      <a:pt x="594" y="0"/>
                    </a:lnTo>
                    <a:lnTo>
                      <a:pt x="591" y="0"/>
                    </a:lnTo>
                    <a:lnTo>
                      <a:pt x="584" y="0"/>
                    </a:lnTo>
                    <a:lnTo>
                      <a:pt x="581" y="0"/>
                    </a:lnTo>
                    <a:lnTo>
                      <a:pt x="575" y="0"/>
                    </a:lnTo>
                    <a:lnTo>
                      <a:pt x="571" y="0"/>
                    </a:lnTo>
                    <a:lnTo>
                      <a:pt x="565" y="0"/>
                    </a:lnTo>
                    <a:lnTo>
                      <a:pt x="562" y="0"/>
                    </a:lnTo>
                    <a:lnTo>
                      <a:pt x="555" y="0"/>
                    </a:lnTo>
                    <a:lnTo>
                      <a:pt x="552" y="0"/>
                    </a:lnTo>
                    <a:lnTo>
                      <a:pt x="545" y="0"/>
                    </a:lnTo>
                    <a:lnTo>
                      <a:pt x="539" y="0"/>
                    </a:lnTo>
                    <a:lnTo>
                      <a:pt x="536" y="0"/>
                    </a:lnTo>
                    <a:lnTo>
                      <a:pt x="529" y="0"/>
                    </a:lnTo>
                    <a:lnTo>
                      <a:pt x="526" y="0"/>
                    </a:lnTo>
                    <a:lnTo>
                      <a:pt x="519" y="0"/>
                    </a:lnTo>
                    <a:lnTo>
                      <a:pt x="516" y="0"/>
                    </a:lnTo>
                    <a:lnTo>
                      <a:pt x="510" y="0"/>
                    </a:lnTo>
                    <a:lnTo>
                      <a:pt x="506" y="0"/>
                    </a:lnTo>
                    <a:lnTo>
                      <a:pt x="500" y="0"/>
                    </a:lnTo>
                    <a:lnTo>
                      <a:pt x="497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0" y="0"/>
                    </a:lnTo>
                    <a:lnTo>
                      <a:pt x="477" y="0"/>
                    </a:lnTo>
                    <a:lnTo>
                      <a:pt x="471" y="0"/>
                    </a:lnTo>
                    <a:lnTo>
                      <a:pt x="467" y="0"/>
                    </a:lnTo>
                    <a:lnTo>
                      <a:pt x="461" y="0"/>
                    </a:lnTo>
                    <a:lnTo>
                      <a:pt x="454" y="0"/>
                    </a:lnTo>
                    <a:lnTo>
                      <a:pt x="451" y="0"/>
                    </a:lnTo>
                    <a:lnTo>
                      <a:pt x="445" y="3"/>
                    </a:lnTo>
                    <a:lnTo>
                      <a:pt x="441" y="3"/>
                    </a:lnTo>
                    <a:lnTo>
                      <a:pt x="435" y="3"/>
                    </a:lnTo>
                    <a:lnTo>
                      <a:pt x="432" y="3"/>
                    </a:lnTo>
                    <a:lnTo>
                      <a:pt x="425" y="3"/>
                    </a:lnTo>
                    <a:lnTo>
                      <a:pt x="422" y="3"/>
                    </a:lnTo>
                    <a:lnTo>
                      <a:pt x="415" y="3"/>
                    </a:lnTo>
                    <a:lnTo>
                      <a:pt x="412" y="3"/>
                    </a:lnTo>
                    <a:lnTo>
                      <a:pt x="406" y="3"/>
                    </a:lnTo>
                    <a:lnTo>
                      <a:pt x="402" y="3"/>
                    </a:lnTo>
                    <a:lnTo>
                      <a:pt x="396" y="3"/>
                    </a:lnTo>
                    <a:lnTo>
                      <a:pt x="393" y="3"/>
                    </a:lnTo>
                    <a:lnTo>
                      <a:pt x="386" y="3"/>
                    </a:lnTo>
                    <a:lnTo>
                      <a:pt x="383" y="3"/>
                    </a:lnTo>
                    <a:lnTo>
                      <a:pt x="377" y="6"/>
                    </a:lnTo>
                    <a:lnTo>
                      <a:pt x="373" y="6"/>
                    </a:lnTo>
                    <a:lnTo>
                      <a:pt x="367" y="6"/>
                    </a:lnTo>
                    <a:lnTo>
                      <a:pt x="364" y="6"/>
                    </a:lnTo>
                    <a:lnTo>
                      <a:pt x="357" y="6"/>
                    </a:lnTo>
                    <a:lnTo>
                      <a:pt x="354" y="6"/>
                    </a:lnTo>
                    <a:lnTo>
                      <a:pt x="347" y="6"/>
                    </a:lnTo>
                    <a:lnTo>
                      <a:pt x="344" y="6"/>
                    </a:lnTo>
                    <a:lnTo>
                      <a:pt x="338" y="6"/>
                    </a:lnTo>
                    <a:lnTo>
                      <a:pt x="334" y="9"/>
                    </a:lnTo>
                    <a:lnTo>
                      <a:pt x="328" y="9"/>
                    </a:lnTo>
                    <a:lnTo>
                      <a:pt x="325" y="9"/>
                    </a:lnTo>
                    <a:lnTo>
                      <a:pt x="318" y="9"/>
                    </a:lnTo>
                    <a:lnTo>
                      <a:pt x="315" y="9"/>
                    </a:lnTo>
                    <a:lnTo>
                      <a:pt x="308" y="9"/>
                    </a:lnTo>
                    <a:lnTo>
                      <a:pt x="305" y="9"/>
                    </a:lnTo>
                    <a:lnTo>
                      <a:pt x="299" y="13"/>
                    </a:lnTo>
                    <a:lnTo>
                      <a:pt x="295" y="13"/>
                    </a:lnTo>
                    <a:lnTo>
                      <a:pt x="289" y="13"/>
                    </a:lnTo>
                    <a:lnTo>
                      <a:pt x="286" y="13"/>
                    </a:lnTo>
                    <a:lnTo>
                      <a:pt x="279" y="13"/>
                    </a:lnTo>
                    <a:lnTo>
                      <a:pt x="276" y="13"/>
                    </a:lnTo>
                    <a:lnTo>
                      <a:pt x="269" y="13"/>
                    </a:lnTo>
                    <a:lnTo>
                      <a:pt x="266" y="16"/>
                    </a:lnTo>
                    <a:lnTo>
                      <a:pt x="260" y="16"/>
                    </a:lnTo>
                    <a:lnTo>
                      <a:pt x="256" y="16"/>
                    </a:lnTo>
                    <a:lnTo>
                      <a:pt x="250" y="16"/>
                    </a:lnTo>
                    <a:lnTo>
                      <a:pt x="247" y="16"/>
                    </a:lnTo>
                    <a:lnTo>
                      <a:pt x="240" y="19"/>
                    </a:lnTo>
                    <a:lnTo>
                      <a:pt x="237" y="19"/>
                    </a:lnTo>
                    <a:lnTo>
                      <a:pt x="234" y="19"/>
                    </a:lnTo>
                    <a:lnTo>
                      <a:pt x="227" y="19"/>
                    </a:lnTo>
                    <a:lnTo>
                      <a:pt x="224" y="19"/>
                    </a:lnTo>
                    <a:lnTo>
                      <a:pt x="217" y="22"/>
                    </a:lnTo>
                    <a:lnTo>
                      <a:pt x="214" y="22"/>
                    </a:lnTo>
                    <a:lnTo>
                      <a:pt x="208" y="22"/>
                    </a:lnTo>
                    <a:lnTo>
                      <a:pt x="204" y="22"/>
                    </a:lnTo>
                    <a:lnTo>
                      <a:pt x="198" y="22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5" y="26"/>
                    </a:lnTo>
                    <a:lnTo>
                      <a:pt x="182" y="26"/>
                    </a:lnTo>
                    <a:lnTo>
                      <a:pt x="175" y="26"/>
                    </a:lnTo>
                    <a:lnTo>
                      <a:pt x="172" y="29"/>
                    </a:lnTo>
                    <a:lnTo>
                      <a:pt x="165" y="29"/>
                    </a:lnTo>
                    <a:lnTo>
                      <a:pt x="162" y="29"/>
                    </a:lnTo>
                    <a:lnTo>
                      <a:pt x="159" y="29"/>
                    </a:lnTo>
                    <a:lnTo>
                      <a:pt x="153" y="32"/>
                    </a:lnTo>
                    <a:lnTo>
                      <a:pt x="149" y="32"/>
                    </a:lnTo>
                    <a:lnTo>
                      <a:pt x="143" y="32"/>
                    </a:lnTo>
                    <a:lnTo>
                      <a:pt x="140" y="32"/>
                    </a:lnTo>
                    <a:lnTo>
                      <a:pt x="133" y="35"/>
                    </a:lnTo>
                    <a:lnTo>
                      <a:pt x="130" y="35"/>
                    </a:lnTo>
                    <a:lnTo>
                      <a:pt x="127" y="35"/>
                    </a:lnTo>
                    <a:lnTo>
                      <a:pt x="120" y="35"/>
                    </a:lnTo>
                    <a:lnTo>
                      <a:pt x="117" y="39"/>
                    </a:lnTo>
                    <a:lnTo>
                      <a:pt x="110" y="39"/>
                    </a:lnTo>
                    <a:lnTo>
                      <a:pt x="107" y="39"/>
                    </a:lnTo>
                    <a:lnTo>
                      <a:pt x="104" y="42"/>
                    </a:lnTo>
                    <a:lnTo>
                      <a:pt x="97" y="42"/>
                    </a:lnTo>
                    <a:lnTo>
                      <a:pt x="94" y="42"/>
                    </a:lnTo>
                    <a:lnTo>
                      <a:pt x="91" y="42"/>
                    </a:lnTo>
                    <a:lnTo>
                      <a:pt x="84" y="45"/>
                    </a:lnTo>
                    <a:lnTo>
                      <a:pt x="81" y="45"/>
                    </a:lnTo>
                    <a:lnTo>
                      <a:pt x="75" y="45"/>
                    </a:lnTo>
                    <a:lnTo>
                      <a:pt x="71" y="48"/>
                    </a:lnTo>
                    <a:lnTo>
                      <a:pt x="68" y="48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5" y="52"/>
                    </a:lnTo>
                    <a:lnTo>
                      <a:pt x="49" y="52"/>
                    </a:lnTo>
                    <a:lnTo>
                      <a:pt x="45" y="52"/>
                    </a:lnTo>
                    <a:lnTo>
                      <a:pt x="42" y="55"/>
                    </a:lnTo>
                    <a:lnTo>
                      <a:pt x="36" y="55"/>
                    </a:lnTo>
                    <a:lnTo>
                      <a:pt x="32" y="55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6" y="61"/>
                    </a:lnTo>
                    <a:lnTo>
                      <a:pt x="10" y="61"/>
                    </a:lnTo>
                    <a:lnTo>
                      <a:pt x="6" y="61"/>
                    </a:lnTo>
                    <a:lnTo>
                      <a:pt x="3" y="64"/>
                    </a:lnTo>
                    <a:lnTo>
                      <a:pt x="0" y="64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64" name="未知"/>
              <p:cNvSpPr/>
              <p:nvPr/>
            </p:nvSpPr>
            <p:spPr>
              <a:xfrm>
                <a:off x="0" y="64"/>
                <a:ext cx="672" cy="762"/>
              </a:xfrm>
              <a:custGeom>
                <a:avLst/>
                <a:gdLst/>
                <a:ahLst/>
                <a:cxnLst>
                  <a:cxn ang="0">
                    <a:pos x="438" y="7"/>
                  </a:cxn>
                  <a:cxn ang="0">
                    <a:pos x="409" y="17"/>
                  </a:cxn>
                  <a:cxn ang="0">
                    <a:pos x="383" y="26"/>
                  </a:cxn>
                  <a:cxn ang="0">
                    <a:pos x="354" y="36"/>
                  </a:cxn>
                  <a:cxn ang="0">
                    <a:pos x="328" y="46"/>
                  </a:cxn>
                  <a:cxn ang="0">
                    <a:pos x="302" y="56"/>
                  </a:cxn>
                  <a:cxn ang="0">
                    <a:pos x="279" y="65"/>
                  </a:cxn>
                  <a:cxn ang="0">
                    <a:pos x="253" y="75"/>
                  </a:cxn>
                  <a:cxn ang="0">
                    <a:pos x="230" y="88"/>
                  </a:cxn>
                  <a:cxn ang="0">
                    <a:pos x="211" y="98"/>
                  </a:cxn>
                  <a:cxn ang="0">
                    <a:pos x="188" y="111"/>
                  </a:cxn>
                  <a:cxn ang="0">
                    <a:pos x="169" y="124"/>
                  </a:cxn>
                  <a:cxn ang="0">
                    <a:pos x="146" y="137"/>
                  </a:cxn>
                  <a:cxn ang="0">
                    <a:pos x="126" y="153"/>
                  </a:cxn>
                  <a:cxn ang="0">
                    <a:pos x="107" y="169"/>
                  </a:cxn>
                  <a:cxn ang="0">
                    <a:pos x="91" y="182"/>
                  </a:cxn>
                  <a:cxn ang="0">
                    <a:pos x="74" y="198"/>
                  </a:cxn>
                  <a:cxn ang="0">
                    <a:pos x="61" y="211"/>
                  </a:cxn>
                  <a:cxn ang="0">
                    <a:pos x="48" y="231"/>
                  </a:cxn>
                  <a:cxn ang="0">
                    <a:pos x="35" y="250"/>
                  </a:cxn>
                  <a:cxn ang="0">
                    <a:pos x="22" y="273"/>
                  </a:cxn>
                  <a:cxn ang="0">
                    <a:pos x="13" y="292"/>
                  </a:cxn>
                  <a:cxn ang="0">
                    <a:pos x="6" y="312"/>
                  </a:cxn>
                  <a:cxn ang="0">
                    <a:pos x="3" y="331"/>
                  </a:cxn>
                  <a:cxn ang="0">
                    <a:pos x="0" y="354"/>
                  </a:cxn>
                  <a:cxn ang="0">
                    <a:pos x="0" y="376"/>
                  </a:cxn>
                  <a:cxn ang="0">
                    <a:pos x="3" y="399"/>
                  </a:cxn>
                  <a:cxn ang="0">
                    <a:pos x="9" y="415"/>
                  </a:cxn>
                  <a:cxn ang="0">
                    <a:pos x="16" y="435"/>
                  </a:cxn>
                  <a:cxn ang="0">
                    <a:pos x="26" y="457"/>
                  </a:cxn>
                  <a:cxn ang="0">
                    <a:pos x="42" y="480"/>
                  </a:cxn>
                  <a:cxn ang="0">
                    <a:pos x="52" y="496"/>
                  </a:cxn>
                  <a:cxn ang="0">
                    <a:pos x="68" y="516"/>
                  </a:cxn>
                  <a:cxn ang="0">
                    <a:pos x="84" y="529"/>
                  </a:cxn>
                  <a:cxn ang="0">
                    <a:pos x="97" y="545"/>
                  </a:cxn>
                  <a:cxn ang="0">
                    <a:pos x="117" y="558"/>
                  </a:cxn>
                  <a:cxn ang="0">
                    <a:pos x="136" y="574"/>
                  </a:cxn>
                  <a:cxn ang="0">
                    <a:pos x="156" y="587"/>
                  </a:cxn>
                  <a:cxn ang="0">
                    <a:pos x="178" y="603"/>
                  </a:cxn>
                  <a:cxn ang="0">
                    <a:pos x="198" y="616"/>
                  </a:cxn>
                  <a:cxn ang="0">
                    <a:pos x="220" y="626"/>
                  </a:cxn>
                  <a:cxn ang="0">
                    <a:pos x="240" y="639"/>
                  </a:cxn>
                  <a:cxn ang="0">
                    <a:pos x="266" y="649"/>
                  </a:cxn>
                  <a:cxn ang="0">
                    <a:pos x="289" y="658"/>
                  </a:cxn>
                  <a:cxn ang="0">
                    <a:pos x="315" y="671"/>
                  </a:cxn>
                  <a:cxn ang="0">
                    <a:pos x="341" y="681"/>
                  </a:cxn>
                  <a:cxn ang="0">
                    <a:pos x="367" y="691"/>
                  </a:cxn>
                  <a:cxn ang="0">
                    <a:pos x="393" y="700"/>
                  </a:cxn>
                  <a:cxn ang="0">
                    <a:pos x="422" y="707"/>
                  </a:cxn>
                  <a:cxn ang="0">
                    <a:pos x="451" y="717"/>
                  </a:cxn>
                  <a:cxn ang="0">
                    <a:pos x="480" y="723"/>
                  </a:cxn>
                  <a:cxn ang="0">
                    <a:pos x="509" y="733"/>
                  </a:cxn>
                  <a:cxn ang="0">
                    <a:pos x="539" y="739"/>
                  </a:cxn>
                  <a:cxn ang="0">
                    <a:pos x="571" y="746"/>
                  </a:cxn>
                  <a:cxn ang="0">
                    <a:pos x="604" y="752"/>
                  </a:cxn>
                  <a:cxn ang="0">
                    <a:pos x="636" y="755"/>
                  </a:cxn>
                  <a:cxn ang="0">
                    <a:pos x="668" y="762"/>
                  </a:cxn>
                </a:cxnLst>
                <a:pathLst>
                  <a:path w="672" h="762">
                    <a:moveTo>
                      <a:pt x="464" y="0"/>
                    </a:moveTo>
                    <a:lnTo>
                      <a:pt x="457" y="0"/>
                    </a:lnTo>
                    <a:lnTo>
                      <a:pt x="454" y="4"/>
                    </a:lnTo>
                    <a:lnTo>
                      <a:pt x="451" y="4"/>
                    </a:lnTo>
                    <a:lnTo>
                      <a:pt x="444" y="7"/>
                    </a:lnTo>
                    <a:lnTo>
                      <a:pt x="441" y="7"/>
                    </a:lnTo>
                    <a:lnTo>
                      <a:pt x="438" y="7"/>
                    </a:lnTo>
                    <a:lnTo>
                      <a:pt x="435" y="10"/>
                    </a:lnTo>
                    <a:lnTo>
                      <a:pt x="428" y="10"/>
                    </a:lnTo>
                    <a:lnTo>
                      <a:pt x="425" y="10"/>
                    </a:lnTo>
                    <a:lnTo>
                      <a:pt x="422" y="13"/>
                    </a:lnTo>
                    <a:lnTo>
                      <a:pt x="418" y="13"/>
                    </a:lnTo>
                    <a:lnTo>
                      <a:pt x="412" y="17"/>
                    </a:lnTo>
                    <a:lnTo>
                      <a:pt x="409" y="17"/>
                    </a:lnTo>
                    <a:lnTo>
                      <a:pt x="405" y="17"/>
                    </a:lnTo>
                    <a:lnTo>
                      <a:pt x="402" y="20"/>
                    </a:lnTo>
                    <a:lnTo>
                      <a:pt x="396" y="20"/>
                    </a:lnTo>
                    <a:lnTo>
                      <a:pt x="393" y="20"/>
                    </a:lnTo>
                    <a:lnTo>
                      <a:pt x="389" y="23"/>
                    </a:lnTo>
                    <a:lnTo>
                      <a:pt x="386" y="23"/>
                    </a:lnTo>
                    <a:lnTo>
                      <a:pt x="383" y="26"/>
                    </a:lnTo>
                    <a:lnTo>
                      <a:pt x="376" y="26"/>
                    </a:lnTo>
                    <a:lnTo>
                      <a:pt x="373" y="26"/>
                    </a:lnTo>
                    <a:lnTo>
                      <a:pt x="370" y="30"/>
                    </a:lnTo>
                    <a:lnTo>
                      <a:pt x="367" y="30"/>
                    </a:lnTo>
                    <a:lnTo>
                      <a:pt x="363" y="33"/>
                    </a:lnTo>
                    <a:lnTo>
                      <a:pt x="357" y="33"/>
                    </a:lnTo>
                    <a:lnTo>
                      <a:pt x="354" y="36"/>
                    </a:lnTo>
                    <a:lnTo>
                      <a:pt x="350" y="36"/>
                    </a:lnTo>
                    <a:lnTo>
                      <a:pt x="347" y="36"/>
                    </a:lnTo>
                    <a:lnTo>
                      <a:pt x="344" y="39"/>
                    </a:lnTo>
                    <a:lnTo>
                      <a:pt x="341" y="39"/>
                    </a:lnTo>
                    <a:lnTo>
                      <a:pt x="334" y="43"/>
                    </a:lnTo>
                    <a:lnTo>
                      <a:pt x="331" y="43"/>
                    </a:lnTo>
                    <a:lnTo>
                      <a:pt x="328" y="46"/>
                    </a:lnTo>
                    <a:lnTo>
                      <a:pt x="324" y="46"/>
                    </a:lnTo>
                    <a:lnTo>
                      <a:pt x="321" y="46"/>
                    </a:lnTo>
                    <a:lnTo>
                      <a:pt x="318" y="49"/>
                    </a:lnTo>
                    <a:lnTo>
                      <a:pt x="315" y="49"/>
                    </a:lnTo>
                    <a:lnTo>
                      <a:pt x="311" y="52"/>
                    </a:lnTo>
                    <a:lnTo>
                      <a:pt x="305" y="52"/>
                    </a:lnTo>
                    <a:lnTo>
                      <a:pt x="302" y="56"/>
                    </a:lnTo>
                    <a:lnTo>
                      <a:pt x="298" y="56"/>
                    </a:lnTo>
                    <a:lnTo>
                      <a:pt x="295" y="59"/>
                    </a:lnTo>
                    <a:lnTo>
                      <a:pt x="292" y="59"/>
                    </a:lnTo>
                    <a:lnTo>
                      <a:pt x="289" y="62"/>
                    </a:lnTo>
                    <a:lnTo>
                      <a:pt x="285" y="62"/>
                    </a:lnTo>
                    <a:lnTo>
                      <a:pt x="282" y="62"/>
                    </a:lnTo>
                    <a:lnTo>
                      <a:pt x="279" y="65"/>
                    </a:lnTo>
                    <a:lnTo>
                      <a:pt x="276" y="65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6" y="72"/>
                    </a:lnTo>
                    <a:lnTo>
                      <a:pt x="259" y="72"/>
                    </a:lnTo>
                    <a:lnTo>
                      <a:pt x="256" y="75"/>
                    </a:lnTo>
                    <a:lnTo>
                      <a:pt x="253" y="75"/>
                    </a:lnTo>
                    <a:lnTo>
                      <a:pt x="250" y="78"/>
                    </a:lnTo>
                    <a:lnTo>
                      <a:pt x="246" y="78"/>
                    </a:lnTo>
                    <a:lnTo>
                      <a:pt x="243" y="81"/>
                    </a:lnTo>
                    <a:lnTo>
                      <a:pt x="240" y="81"/>
                    </a:lnTo>
                    <a:lnTo>
                      <a:pt x="237" y="85"/>
                    </a:lnTo>
                    <a:lnTo>
                      <a:pt x="233" y="85"/>
                    </a:lnTo>
                    <a:lnTo>
                      <a:pt x="230" y="88"/>
                    </a:lnTo>
                    <a:lnTo>
                      <a:pt x="227" y="88"/>
                    </a:lnTo>
                    <a:lnTo>
                      <a:pt x="224" y="91"/>
                    </a:lnTo>
                    <a:lnTo>
                      <a:pt x="220" y="91"/>
                    </a:lnTo>
                    <a:lnTo>
                      <a:pt x="220" y="94"/>
                    </a:lnTo>
                    <a:lnTo>
                      <a:pt x="217" y="94"/>
                    </a:lnTo>
                    <a:lnTo>
                      <a:pt x="214" y="98"/>
                    </a:lnTo>
                    <a:lnTo>
                      <a:pt x="211" y="98"/>
                    </a:lnTo>
                    <a:lnTo>
                      <a:pt x="207" y="101"/>
                    </a:lnTo>
                    <a:lnTo>
                      <a:pt x="204" y="101"/>
                    </a:lnTo>
                    <a:lnTo>
                      <a:pt x="201" y="104"/>
                    </a:lnTo>
                    <a:lnTo>
                      <a:pt x="198" y="104"/>
                    </a:lnTo>
                    <a:lnTo>
                      <a:pt x="194" y="107"/>
                    </a:lnTo>
                    <a:lnTo>
                      <a:pt x="191" y="111"/>
                    </a:lnTo>
                    <a:lnTo>
                      <a:pt x="188" y="111"/>
                    </a:lnTo>
                    <a:lnTo>
                      <a:pt x="185" y="114"/>
                    </a:lnTo>
                    <a:lnTo>
                      <a:pt x="181" y="114"/>
                    </a:lnTo>
                    <a:lnTo>
                      <a:pt x="181" y="117"/>
                    </a:lnTo>
                    <a:lnTo>
                      <a:pt x="178" y="117"/>
                    </a:lnTo>
                    <a:lnTo>
                      <a:pt x="175" y="120"/>
                    </a:lnTo>
                    <a:lnTo>
                      <a:pt x="172" y="120"/>
                    </a:lnTo>
                    <a:lnTo>
                      <a:pt x="169" y="124"/>
                    </a:lnTo>
                    <a:lnTo>
                      <a:pt x="165" y="124"/>
                    </a:lnTo>
                    <a:lnTo>
                      <a:pt x="162" y="127"/>
                    </a:lnTo>
                    <a:lnTo>
                      <a:pt x="159" y="130"/>
                    </a:lnTo>
                    <a:lnTo>
                      <a:pt x="156" y="133"/>
                    </a:lnTo>
                    <a:lnTo>
                      <a:pt x="152" y="133"/>
                    </a:lnTo>
                    <a:lnTo>
                      <a:pt x="149" y="137"/>
                    </a:lnTo>
                    <a:lnTo>
                      <a:pt x="146" y="137"/>
                    </a:lnTo>
                    <a:lnTo>
                      <a:pt x="146" y="140"/>
                    </a:lnTo>
                    <a:lnTo>
                      <a:pt x="143" y="140"/>
                    </a:lnTo>
                    <a:lnTo>
                      <a:pt x="139" y="143"/>
                    </a:lnTo>
                    <a:lnTo>
                      <a:pt x="136" y="146"/>
                    </a:lnTo>
                    <a:lnTo>
                      <a:pt x="133" y="150"/>
                    </a:lnTo>
                    <a:lnTo>
                      <a:pt x="130" y="150"/>
                    </a:lnTo>
                    <a:lnTo>
                      <a:pt x="126" y="153"/>
                    </a:lnTo>
                    <a:lnTo>
                      <a:pt x="123" y="156"/>
                    </a:lnTo>
                    <a:lnTo>
                      <a:pt x="120" y="159"/>
                    </a:lnTo>
                    <a:lnTo>
                      <a:pt x="117" y="159"/>
                    </a:lnTo>
                    <a:lnTo>
                      <a:pt x="117" y="162"/>
                    </a:lnTo>
                    <a:lnTo>
                      <a:pt x="113" y="162"/>
                    </a:lnTo>
                    <a:lnTo>
                      <a:pt x="110" y="166"/>
                    </a:lnTo>
                    <a:lnTo>
                      <a:pt x="107" y="169"/>
                    </a:lnTo>
                    <a:lnTo>
                      <a:pt x="104" y="172"/>
                    </a:lnTo>
                    <a:lnTo>
                      <a:pt x="100" y="172"/>
                    </a:lnTo>
                    <a:lnTo>
                      <a:pt x="100" y="175"/>
                    </a:lnTo>
                    <a:lnTo>
                      <a:pt x="97" y="175"/>
                    </a:lnTo>
                    <a:lnTo>
                      <a:pt x="94" y="179"/>
                    </a:lnTo>
                    <a:lnTo>
                      <a:pt x="94" y="182"/>
                    </a:lnTo>
                    <a:lnTo>
                      <a:pt x="91" y="182"/>
                    </a:lnTo>
                    <a:lnTo>
                      <a:pt x="91" y="185"/>
                    </a:lnTo>
                    <a:lnTo>
                      <a:pt x="87" y="185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1" y="192"/>
                    </a:lnTo>
                    <a:lnTo>
                      <a:pt x="78" y="195"/>
                    </a:lnTo>
                    <a:lnTo>
                      <a:pt x="74" y="198"/>
                    </a:lnTo>
                    <a:lnTo>
                      <a:pt x="74" y="201"/>
                    </a:lnTo>
                    <a:lnTo>
                      <a:pt x="71" y="201"/>
                    </a:lnTo>
                    <a:lnTo>
                      <a:pt x="71" y="205"/>
                    </a:lnTo>
                    <a:lnTo>
                      <a:pt x="68" y="205"/>
                    </a:lnTo>
                    <a:lnTo>
                      <a:pt x="65" y="208"/>
                    </a:lnTo>
                    <a:lnTo>
                      <a:pt x="65" y="211"/>
                    </a:lnTo>
                    <a:lnTo>
                      <a:pt x="61" y="211"/>
                    </a:lnTo>
                    <a:lnTo>
                      <a:pt x="61" y="214"/>
                    </a:lnTo>
                    <a:lnTo>
                      <a:pt x="58" y="218"/>
                    </a:lnTo>
                    <a:lnTo>
                      <a:pt x="55" y="221"/>
                    </a:lnTo>
                    <a:lnTo>
                      <a:pt x="52" y="224"/>
                    </a:lnTo>
                    <a:lnTo>
                      <a:pt x="52" y="227"/>
                    </a:lnTo>
                    <a:lnTo>
                      <a:pt x="48" y="227"/>
                    </a:lnTo>
                    <a:lnTo>
                      <a:pt x="48" y="231"/>
                    </a:lnTo>
                    <a:lnTo>
                      <a:pt x="45" y="231"/>
                    </a:lnTo>
                    <a:lnTo>
                      <a:pt x="45" y="234"/>
                    </a:lnTo>
                    <a:lnTo>
                      <a:pt x="42" y="237"/>
                    </a:lnTo>
                    <a:lnTo>
                      <a:pt x="42" y="240"/>
                    </a:lnTo>
                    <a:lnTo>
                      <a:pt x="39" y="244"/>
                    </a:lnTo>
                    <a:lnTo>
                      <a:pt x="35" y="247"/>
                    </a:lnTo>
                    <a:lnTo>
                      <a:pt x="35" y="250"/>
                    </a:lnTo>
                    <a:lnTo>
                      <a:pt x="32" y="253"/>
                    </a:lnTo>
                    <a:lnTo>
                      <a:pt x="29" y="256"/>
                    </a:lnTo>
                    <a:lnTo>
                      <a:pt x="29" y="260"/>
                    </a:lnTo>
                    <a:lnTo>
                      <a:pt x="26" y="263"/>
                    </a:lnTo>
                    <a:lnTo>
                      <a:pt x="26" y="266"/>
                    </a:lnTo>
                    <a:lnTo>
                      <a:pt x="22" y="269"/>
                    </a:lnTo>
                    <a:lnTo>
                      <a:pt x="22" y="273"/>
                    </a:lnTo>
                    <a:lnTo>
                      <a:pt x="19" y="276"/>
                    </a:lnTo>
                    <a:lnTo>
                      <a:pt x="19" y="279"/>
                    </a:lnTo>
                    <a:lnTo>
                      <a:pt x="16" y="282"/>
                    </a:lnTo>
                    <a:lnTo>
                      <a:pt x="16" y="286"/>
                    </a:lnTo>
                    <a:lnTo>
                      <a:pt x="16" y="289"/>
                    </a:lnTo>
                    <a:lnTo>
                      <a:pt x="13" y="289"/>
                    </a:lnTo>
                    <a:lnTo>
                      <a:pt x="13" y="292"/>
                    </a:lnTo>
                    <a:lnTo>
                      <a:pt x="13" y="295"/>
                    </a:lnTo>
                    <a:lnTo>
                      <a:pt x="9" y="299"/>
                    </a:lnTo>
                    <a:lnTo>
                      <a:pt x="9" y="302"/>
                    </a:lnTo>
                    <a:lnTo>
                      <a:pt x="9" y="305"/>
                    </a:lnTo>
                    <a:lnTo>
                      <a:pt x="9" y="308"/>
                    </a:lnTo>
                    <a:lnTo>
                      <a:pt x="6" y="308"/>
                    </a:lnTo>
                    <a:lnTo>
                      <a:pt x="6" y="312"/>
                    </a:lnTo>
                    <a:lnTo>
                      <a:pt x="6" y="315"/>
                    </a:lnTo>
                    <a:lnTo>
                      <a:pt x="6" y="318"/>
                    </a:lnTo>
                    <a:lnTo>
                      <a:pt x="6" y="321"/>
                    </a:lnTo>
                    <a:lnTo>
                      <a:pt x="3" y="321"/>
                    </a:lnTo>
                    <a:lnTo>
                      <a:pt x="3" y="325"/>
                    </a:lnTo>
                    <a:lnTo>
                      <a:pt x="3" y="328"/>
                    </a:lnTo>
                    <a:lnTo>
                      <a:pt x="3" y="331"/>
                    </a:lnTo>
                    <a:lnTo>
                      <a:pt x="3" y="334"/>
                    </a:lnTo>
                    <a:lnTo>
                      <a:pt x="3" y="337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0" y="360"/>
                    </a:lnTo>
                    <a:lnTo>
                      <a:pt x="0" y="363"/>
                    </a:lnTo>
                    <a:lnTo>
                      <a:pt x="0" y="367"/>
                    </a:lnTo>
                    <a:lnTo>
                      <a:pt x="0" y="370"/>
                    </a:lnTo>
                    <a:lnTo>
                      <a:pt x="0" y="373"/>
                    </a:lnTo>
                    <a:lnTo>
                      <a:pt x="0" y="376"/>
                    </a:lnTo>
                    <a:lnTo>
                      <a:pt x="3" y="380"/>
                    </a:lnTo>
                    <a:lnTo>
                      <a:pt x="3" y="383"/>
                    </a:lnTo>
                    <a:lnTo>
                      <a:pt x="3" y="386"/>
                    </a:lnTo>
                    <a:lnTo>
                      <a:pt x="3" y="389"/>
                    </a:lnTo>
                    <a:lnTo>
                      <a:pt x="3" y="393"/>
                    </a:lnTo>
                    <a:lnTo>
                      <a:pt x="3" y="396"/>
                    </a:lnTo>
                    <a:lnTo>
                      <a:pt x="3" y="399"/>
                    </a:lnTo>
                    <a:lnTo>
                      <a:pt x="6" y="399"/>
                    </a:lnTo>
                    <a:lnTo>
                      <a:pt x="6" y="402"/>
                    </a:lnTo>
                    <a:lnTo>
                      <a:pt x="6" y="406"/>
                    </a:lnTo>
                    <a:lnTo>
                      <a:pt x="6" y="409"/>
                    </a:lnTo>
                    <a:lnTo>
                      <a:pt x="6" y="412"/>
                    </a:lnTo>
                    <a:lnTo>
                      <a:pt x="9" y="412"/>
                    </a:lnTo>
                    <a:lnTo>
                      <a:pt x="9" y="415"/>
                    </a:lnTo>
                    <a:lnTo>
                      <a:pt x="9" y="418"/>
                    </a:lnTo>
                    <a:lnTo>
                      <a:pt x="9" y="422"/>
                    </a:lnTo>
                    <a:lnTo>
                      <a:pt x="13" y="425"/>
                    </a:lnTo>
                    <a:lnTo>
                      <a:pt x="13" y="428"/>
                    </a:lnTo>
                    <a:lnTo>
                      <a:pt x="13" y="431"/>
                    </a:lnTo>
                    <a:lnTo>
                      <a:pt x="16" y="431"/>
                    </a:lnTo>
                    <a:lnTo>
                      <a:pt x="16" y="435"/>
                    </a:lnTo>
                    <a:lnTo>
                      <a:pt x="16" y="438"/>
                    </a:lnTo>
                    <a:lnTo>
                      <a:pt x="19" y="441"/>
                    </a:lnTo>
                    <a:lnTo>
                      <a:pt x="19" y="444"/>
                    </a:lnTo>
                    <a:lnTo>
                      <a:pt x="22" y="448"/>
                    </a:lnTo>
                    <a:lnTo>
                      <a:pt x="22" y="451"/>
                    </a:lnTo>
                    <a:lnTo>
                      <a:pt x="26" y="454"/>
                    </a:lnTo>
                    <a:lnTo>
                      <a:pt x="26" y="457"/>
                    </a:lnTo>
                    <a:lnTo>
                      <a:pt x="29" y="461"/>
                    </a:lnTo>
                    <a:lnTo>
                      <a:pt x="29" y="464"/>
                    </a:lnTo>
                    <a:lnTo>
                      <a:pt x="32" y="467"/>
                    </a:lnTo>
                    <a:lnTo>
                      <a:pt x="35" y="470"/>
                    </a:lnTo>
                    <a:lnTo>
                      <a:pt x="35" y="474"/>
                    </a:lnTo>
                    <a:lnTo>
                      <a:pt x="39" y="477"/>
                    </a:lnTo>
                    <a:lnTo>
                      <a:pt x="42" y="480"/>
                    </a:lnTo>
                    <a:lnTo>
                      <a:pt x="42" y="483"/>
                    </a:lnTo>
                    <a:lnTo>
                      <a:pt x="45" y="487"/>
                    </a:lnTo>
                    <a:lnTo>
                      <a:pt x="45" y="490"/>
                    </a:lnTo>
                    <a:lnTo>
                      <a:pt x="48" y="490"/>
                    </a:lnTo>
                    <a:lnTo>
                      <a:pt x="48" y="493"/>
                    </a:lnTo>
                    <a:lnTo>
                      <a:pt x="52" y="493"/>
                    </a:lnTo>
                    <a:lnTo>
                      <a:pt x="52" y="496"/>
                    </a:lnTo>
                    <a:lnTo>
                      <a:pt x="55" y="500"/>
                    </a:lnTo>
                    <a:lnTo>
                      <a:pt x="58" y="503"/>
                    </a:lnTo>
                    <a:lnTo>
                      <a:pt x="61" y="506"/>
                    </a:lnTo>
                    <a:lnTo>
                      <a:pt x="61" y="509"/>
                    </a:lnTo>
                    <a:lnTo>
                      <a:pt x="65" y="509"/>
                    </a:lnTo>
                    <a:lnTo>
                      <a:pt x="65" y="512"/>
                    </a:lnTo>
                    <a:lnTo>
                      <a:pt x="68" y="516"/>
                    </a:lnTo>
                    <a:lnTo>
                      <a:pt x="71" y="516"/>
                    </a:lnTo>
                    <a:lnTo>
                      <a:pt x="71" y="519"/>
                    </a:lnTo>
                    <a:lnTo>
                      <a:pt x="74" y="519"/>
                    </a:lnTo>
                    <a:lnTo>
                      <a:pt x="74" y="522"/>
                    </a:lnTo>
                    <a:lnTo>
                      <a:pt x="78" y="525"/>
                    </a:lnTo>
                    <a:lnTo>
                      <a:pt x="81" y="529"/>
                    </a:lnTo>
                    <a:lnTo>
                      <a:pt x="84" y="529"/>
                    </a:lnTo>
                    <a:lnTo>
                      <a:pt x="84" y="532"/>
                    </a:lnTo>
                    <a:lnTo>
                      <a:pt x="87" y="535"/>
                    </a:lnTo>
                    <a:lnTo>
                      <a:pt x="91" y="535"/>
                    </a:lnTo>
                    <a:lnTo>
                      <a:pt x="91" y="538"/>
                    </a:lnTo>
                    <a:lnTo>
                      <a:pt x="94" y="538"/>
                    </a:lnTo>
                    <a:lnTo>
                      <a:pt x="94" y="542"/>
                    </a:lnTo>
                    <a:lnTo>
                      <a:pt x="97" y="545"/>
                    </a:lnTo>
                    <a:lnTo>
                      <a:pt x="100" y="545"/>
                    </a:lnTo>
                    <a:lnTo>
                      <a:pt x="100" y="548"/>
                    </a:lnTo>
                    <a:lnTo>
                      <a:pt x="104" y="548"/>
                    </a:lnTo>
                    <a:lnTo>
                      <a:pt x="107" y="551"/>
                    </a:lnTo>
                    <a:lnTo>
                      <a:pt x="110" y="555"/>
                    </a:lnTo>
                    <a:lnTo>
                      <a:pt x="113" y="558"/>
                    </a:lnTo>
                    <a:lnTo>
                      <a:pt x="117" y="558"/>
                    </a:lnTo>
                    <a:lnTo>
                      <a:pt x="117" y="561"/>
                    </a:lnTo>
                    <a:lnTo>
                      <a:pt x="120" y="561"/>
                    </a:lnTo>
                    <a:lnTo>
                      <a:pt x="123" y="564"/>
                    </a:lnTo>
                    <a:lnTo>
                      <a:pt x="126" y="568"/>
                    </a:lnTo>
                    <a:lnTo>
                      <a:pt x="130" y="571"/>
                    </a:lnTo>
                    <a:lnTo>
                      <a:pt x="133" y="571"/>
                    </a:lnTo>
                    <a:lnTo>
                      <a:pt x="136" y="574"/>
                    </a:lnTo>
                    <a:lnTo>
                      <a:pt x="139" y="577"/>
                    </a:lnTo>
                    <a:lnTo>
                      <a:pt x="143" y="581"/>
                    </a:lnTo>
                    <a:lnTo>
                      <a:pt x="146" y="581"/>
                    </a:lnTo>
                    <a:lnTo>
                      <a:pt x="146" y="584"/>
                    </a:lnTo>
                    <a:lnTo>
                      <a:pt x="149" y="584"/>
                    </a:lnTo>
                    <a:lnTo>
                      <a:pt x="152" y="587"/>
                    </a:lnTo>
                    <a:lnTo>
                      <a:pt x="156" y="587"/>
                    </a:lnTo>
                    <a:lnTo>
                      <a:pt x="159" y="590"/>
                    </a:lnTo>
                    <a:lnTo>
                      <a:pt x="162" y="593"/>
                    </a:lnTo>
                    <a:lnTo>
                      <a:pt x="165" y="597"/>
                    </a:lnTo>
                    <a:lnTo>
                      <a:pt x="169" y="597"/>
                    </a:lnTo>
                    <a:lnTo>
                      <a:pt x="172" y="600"/>
                    </a:lnTo>
                    <a:lnTo>
                      <a:pt x="175" y="600"/>
                    </a:lnTo>
                    <a:lnTo>
                      <a:pt x="178" y="603"/>
                    </a:lnTo>
                    <a:lnTo>
                      <a:pt x="181" y="603"/>
                    </a:lnTo>
                    <a:lnTo>
                      <a:pt x="181" y="606"/>
                    </a:lnTo>
                    <a:lnTo>
                      <a:pt x="185" y="606"/>
                    </a:lnTo>
                    <a:lnTo>
                      <a:pt x="188" y="610"/>
                    </a:lnTo>
                    <a:lnTo>
                      <a:pt x="191" y="610"/>
                    </a:lnTo>
                    <a:lnTo>
                      <a:pt x="194" y="613"/>
                    </a:lnTo>
                    <a:lnTo>
                      <a:pt x="198" y="616"/>
                    </a:lnTo>
                    <a:lnTo>
                      <a:pt x="201" y="616"/>
                    </a:lnTo>
                    <a:lnTo>
                      <a:pt x="204" y="619"/>
                    </a:lnTo>
                    <a:lnTo>
                      <a:pt x="207" y="619"/>
                    </a:lnTo>
                    <a:lnTo>
                      <a:pt x="211" y="623"/>
                    </a:lnTo>
                    <a:lnTo>
                      <a:pt x="214" y="623"/>
                    </a:lnTo>
                    <a:lnTo>
                      <a:pt x="217" y="626"/>
                    </a:lnTo>
                    <a:lnTo>
                      <a:pt x="220" y="626"/>
                    </a:lnTo>
                    <a:lnTo>
                      <a:pt x="220" y="629"/>
                    </a:lnTo>
                    <a:lnTo>
                      <a:pt x="224" y="629"/>
                    </a:lnTo>
                    <a:lnTo>
                      <a:pt x="227" y="632"/>
                    </a:lnTo>
                    <a:lnTo>
                      <a:pt x="230" y="632"/>
                    </a:lnTo>
                    <a:lnTo>
                      <a:pt x="233" y="636"/>
                    </a:lnTo>
                    <a:lnTo>
                      <a:pt x="237" y="636"/>
                    </a:lnTo>
                    <a:lnTo>
                      <a:pt x="240" y="639"/>
                    </a:lnTo>
                    <a:lnTo>
                      <a:pt x="243" y="639"/>
                    </a:lnTo>
                    <a:lnTo>
                      <a:pt x="246" y="642"/>
                    </a:lnTo>
                    <a:lnTo>
                      <a:pt x="250" y="642"/>
                    </a:lnTo>
                    <a:lnTo>
                      <a:pt x="253" y="645"/>
                    </a:lnTo>
                    <a:lnTo>
                      <a:pt x="256" y="645"/>
                    </a:lnTo>
                    <a:lnTo>
                      <a:pt x="259" y="649"/>
                    </a:lnTo>
                    <a:lnTo>
                      <a:pt x="266" y="649"/>
                    </a:lnTo>
                    <a:lnTo>
                      <a:pt x="269" y="652"/>
                    </a:lnTo>
                    <a:lnTo>
                      <a:pt x="272" y="652"/>
                    </a:lnTo>
                    <a:lnTo>
                      <a:pt x="276" y="655"/>
                    </a:lnTo>
                    <a:lnTo>
                      <a:pt x="279" y="655"/>
                    </a:lnTo>
                    <a:lnTo>
                      <a:pt x="282" y="658"/>
                    </a:lnTo>
                    <a:lnTo>
                      <a:pt x="285" y="658"/>
                    </a:lnTo>
                    <a:lnTo>
                      <a:pt x="289" y="658"/>
                    </a:lnTo>
                    <a:lnTo>
                      <a:pt x="292" y="662"/>
                    </a:lnTo>
                    <a:lnTo>
                      <a:pt x="295" y="662"/>
                    </a:lnTo>
                    <a:lnTo>
                      <a:pt x="298" y="665"/>
                    </a:lnTo>
                    <a:lnTo>
                      <a:pt x="302" y="665"/>
                    </a:lnTo>
                    <a:lnTo>
                      <a:pt x="305" y="668"/>
                    </a:lnTo>
                    <a:lnTo>
                      <a:pt x="311" y="668"/>
                    </a:lnTo>
                    <a:lnTo>
                      <a:pt x="315" y="671"/>
                    </a:lnTo>
                    <a:lnTo>
                      <a:pt x="318" y="671"/>
                    </a:lnTo>
                    <a:lnTo>
                      <a:pt x="321" y="674"/>
                    </a:lnTo>
                    <a:lnTo>
                      <a:pt x="324" y="674"/>
                    </a:lnTo>
                    <a:lnTo>
                      <a:pt x="328" y="674"/>
                    </a:lnTo>
                    <a:lnTo>
                      <a:pt x="331" y="678"/>
                    </a:lnTo>
                    <a:lnTo>
                      <a:pt x="334" y="678"/>
                    </a:lnTo>
                    <a:lnTo>
                      <a:pt x="341" y="681"/>
                    </a:lnTo>
                    <a:lnTo>
                      <a:pt x="344" y="681"/>
                    </a:lnTo>
                    <a:lnTo>
                      <a:pt x="347" y="684"/>
                    </a:lnTo>
                    <a:lnTo>
                      <a:pt x="350" y="684"/>
                    </a:lnTo>
                    <a:lnTo>
                      <a:pt x="354" y="684"/>
                    </a:lnTo>
                    <a:lnTo>
                      <a:pt x="357" y="687"/>
                    </a:lnTo>
                    <a:lnTo>
                      <a:pt x="363" y="687"/>
                    </a:lnTo>
                    <a:lnTo>
                      <a:pt x="367" y="691"/>
                    </a:lnTo>
                    <a:lnTo>
                      <a:pt x="370" y="691"/>
                    </a:lnTo>
                    <a:lnTo>
                      <a:pt x="373" y="694"/>
                    </a:lnTo>
                    <a:lnTo>
                      <a:pt x="376" y="694"/>
                    </a:lnTo>
                    <a:lnTo>
                      <a:pt x="383" y="694"/>
                    </a:lnTo>
                    <a:lnTo>
                      <a:pt x="386" y="697"/>
                    </a:lnTo>
                    <a:lnTo>
                      <a:pt x="389" y="697"/>
                    </a:lnTo>
                    <a:lnTo>
                      <a:pt x="393" y="700"/>
                    </a:lnTo>
                    <a:lnTo>
                      <a:pt x="396" y="700"/>
                    </a:lnTo>
                    <a:lnTo>
                      <a:pt x="402" y="700"/>
                    </a:lnTo>
                    <a:lnTo>
                      <a:pt x="405" y="704"/>
                    </a:lnTo>
                    <a:lnTo>
                      <a:pt x="409" y="704"/>
                    </a:lnTo>
                    <a:lnTo>
                      <a:pt x="412" y="704"/>
                    </a:lnTo>
                    <a:lnTo>
                      <a:pt x="418" y="707"/>
                    </a:lnTo>
                    <a:lnTo>
                      <a:pt x="422" y="707"/>
                    </a:lnTo>
                    <a:lnTo>
                      <a:pt x="425" y="710"/>
                    </a:lnTo>
                    <a:lnTo>
                      <a:pt x="428" y="710"/>
                    </a:lnTo>
                    <a:lnTo>
                      <a:pt x="435" y="710"/>
                    </a:lnTo>
                    <a:lnTo>
                      <a:pt x="438" y="713"/>
                    </a:lnTo>
                    <a:lnTo>
                      <a:pt x="441" y="713"/>
                    </a:lnTo>
                    <a:lnTo>
                      <a:pt x="444" y="713"/>
                    </a:lnTo>
                    <a:lnTo>
                      <a:pt x="451" y="717"/>
                    </a:lnTo>
                    <a:lnTo>
                      <a:pt x="454" y="717"/>
                    </a:lnTo>
                    <a:lnTo>
                      <a:pt x="457" y="720"/>
                    </a:lnTo>
                    <a:lnTo>
                      <a:pt x="464" y="720"/>
                    </a:lnTo>
                    <a:lnTo>
                      <a:pt x="467" y="720"/>
                    </a:lnTo>
                    <a:lnTo>
                      <a:pt x="470" y="723"/>
                    </a:lnTo>
                    <a:lnTo>
                      <a:pt x="474" y="723"/>
                    </a:lnTo>
                    <a:lnTo>
                      <a:pt x="480" y="723"/>
                    </a:lnTo>
                    <a:lnTo>
                      <a:pt x="483" y="726"/>
                    </a:lnTo>
                    <a:lnTo>
                      <a:pt x="487" y="726"/>
                    </a:lnTo>
                    <a:lnTo>
                      <a:pt x="493" y="726"/>
                    </a:lnTo>
                    <a:lnTo>
                      <a:pt x="496" y="730"/>
                    </a:lnTo>
                    <a:lnTo>
                      <a:pt x="500" y="730"/>
                    </a:lnTo>
                    <a:lnTo>
                      <a:pt x="506" y="730"/>
                    </a:lnTo>
                    <a:lnTo>
                      <a:pt x="509" y="733"/>
                    </a:lnTo>
                    <a:lnTo>
                      <a:pt x="513" y="733"/>
                    </a:lnTo>
                    <a:lnTo>
                      <a:pt x="519" y="733"/>
                    </a:lnTo>
                    <a:lnTo>
                      <a:pt x="522" y="733"/>
                    </a:lnTo>
                    <a:lnTo>
                      <a:pt x="526" y="736"/>
                    </a:lnTo>
                    <a:lnTo>
                      <a:pt x="532" y="736"/>
                    </a:lnTo>
                    <a:lnTo>
                      <a:pt x="535" y="736"/>
                    </a:lnTo>
                    <a:lnTo>
                      <a:pt x="539" y="739"/>
                    </a:lnTo>
                    <a:lnTo>
                      <a:pt x="545" y="739"/>
                    </a:lnTo>
                    <a:lnTo>
                      <a:pt x="548" y="739"/>
                    </a:lnTo>
                    <a:lnTo>
                      <a:pt x="555" y="743"/>
                    </a:lnTo>
                    <a:lnTo>
                      <a:pt x="558" y="743"/>
                    </a:lnTo>
                    <a:lnTo>
                      <a:pt x="561" y="743"/>
                    </a:lnTo>
                    <a:lnTo>
                      <a:pt x="568" y="743"/>
                    </a:lnTo>
                    <a:lnTo>
                      <a:pt x="571" y="746"/>
                    </a:lnTo>
                    <a:lnTo>
                      <a:pt x="574" y="746"/>
                    </a:lnTo>
                    <a:lnTo>
                      <a:pt x="581" y="746"/>
                    </a:lnTo>
                    <a:lnTo>
                      <a:pt x="584" y="749"/>
                    </a:lnTo>
                    <a:lnTo>
                      <a:pt x="591" y="749"/>
                    </a:lnTo>
                    <a:lnTo>
                      <a:pt x="594" y="749"/>
                    </a:lnTo>
                    <a:lnTo>
                      <a:pt x="597" y="749"/>
                    </a:lnTo>
                    <a:lnTo>
                      <a:pt x="604" y="752"/>
                    </a:lnTo>
                    <a:lnTo>
                      <a:pt x="607" y="752"/>
                    </a:lnTo>
                    <a:lnTo>
                      <a:pt x="613" y="752"/>
                    </a:lnTo>
                    <a:lnTo>
                      <a:pt x="617" y="752"/>
                    </a:lnTo>
                    <a:lnTo>
                      <a:pt x="623" y="755"/>
                    </a:lnTo>
                    <a:lnTo>
                      <a:pt x="626" y="755"/>
                    </a:lnTo>
                    <a:lnTo>
                      <a:pt x="629" y="755"/>
                    </a:lnTo>
                    <a:lnTo>
                      <a:pt x="636" y="755"/>
                    </a:lnTo>
                    <a:lnTo>
                      <a:pt x="639" y="759"/>
                    </a:lnTo>
                    <a:lnTo>
                      <a:pt x="646" y="759"/>
                    </a:lnTo>
                    <a:lnTo>
                      <a:pt x="649" y="759"/>
                    </a:lnTo>
                    <a:lnTo>
                      <a:pt x="655" y="759"/>
                    </a:lnTo>
                    <a:lnTo>
                      <a:pt x="659" y="759"/>
                    </a:lnTo>
                    <a:lnTo>
                      <a:pt x="662" y="762"/>
                    </a:lnTo>
                    <a:lnTo>
                      <a:pt x="668" y="762"/>
                    </a:lnTo>
                    <a:lnTo>
                      <a:pt x="672" y="762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65" name="未知"/>
              <p:cNvSpPr/>
              <p:nvPr/>
            </p:nvSpPr>
            <p:spPr>
              <a:xfrm>
                <a:off x="672" y="424"/>
                <a:ext cx="1301" cy="425"/>
              </a:xfrm>
              <a:custGeom>
                <a:avLst/>
                <a:gdLst/>
                <a:ahLst/>
                <a:cxnLst>
                  <a:cxn ang="0">
                    <a:pos x="26" y="405"/>
                  </a:cxn>
                  <a:cxn ang="0">
                    <a:pos x="52" y="408"/>
                  </a:cxn>
                  <a:cxn ang="0">
                    <a:pos x="81" y="412"/>
                  </a:cxn>
                  <a:cxn ang="0">
                    <a:pos x="110" y="415"/>
                  </a:cxn>
                  <a:cxn ang="0">
                    <a:pos x="139" y="418"/>
                  </a:cxn>
                  <a:cxn ang="0">
                    <a:pos x="169" y="418"/>
                  </a:cxn>
                  <a:cxn ang="0">
                    <a:pos x="198" y="421"/>
                  </a:cxn>
                  <a:cxn ang="0">
                    <a:pos x="227" y="421"/>
                  </a:cxn>
                  <a:cxn ang="0">
                    <a:pos x="259" y="425"/>
                  </a:cxn>
                  <a:cxn ang="0">
                    <a:pos x="289" y="425"/>
                  </a:cxn>
                  <a:cxn ang="0">
                    <a:pos x="318" y="425"/>
                  </a:cxn>
                  <a:cxn ang="0">
                    <a:pos x="347" y="425"/>
                  </a:cxn>
                  <a:cxn ang="0">
                    <a:pos x="376" y="425"/>
                  </a:cxn>
                  <a:cxn ang="0">
                    <a:pos x="405" y="421"/>
                  </a:cxn>
                  <a:cxn ang="0">
                    <a:pos x="435" y="421"/>
                  </a:cxn>
                  <a:cxn ang="0">
                    <a:pos x="467" y="418"/>
                  </a:cxn>
                  <a:cxn ang="0">
                    <a:pos x="496" y="418"/>
                  </a:cxn>
                  <a:cxn ang="0">
                    <a:pos x="526" y="415"/>
                  </a:cxn>
                  <a:cxn ang="0">
                    <a:pos x="552" y="412"/>
                  </a:cxn>
                  <a:cxn ang="0">
                    <a:pos x="581" y="408"/>
                  </a:cxn>
                  <a:cxn ang="0">
                    <a:pos x="610" y="405"/>
                  </a:cxn>
                  <a:cxn ang="0">
                    <a:pos x="639" y="402"/>
                  </a:cxn>
                  <a:cxn ang="0">
                    <a:pos x="665" y="395"/>
                  </a:cxn>
                  <a:cxn ang="0">
                    <a:pos x="694" y="392"/>
                  </a:cxn>
                  <a:cxn ang="0">
                    <a:pos x="720" y="386"/>
                  </a:cxn>
                  <a:cxn ang="0">
                    <a:pos x="750" y="383"/>
                  </a:cxn>
                  <a:cxn ang="0">
                    <a:pos x="776" y="376"/>
                  </a:cxn>
                  <a:cxn ang="0">
                    <a:pos x="802" y="370"/>
                  </a:cxn>
                  <a:cxn ang="0">
                    <a:pos x="828" y="363"/>
                  </a:cxn>
                  <a:cxn ang="0">
                    <a:pos x="853" y="357"/>
                  </a:cxn>
                  <a:cxn ang="0">
                    <a:pos x="876" y="350"/>
                  </a:cxn>
                  <a:cxn ang="0">
                    <a:pos x="902" y="340"/>
                  </a:cxn>
                  <a:cxn ang="0">
                    <a:pos x="925" y="334"/>
                  </a:cxn>
                  <a:cxn ang="0">
                    <a:pos x="948" y="324"/>
                  </a:cxn>
                  <a:cxn ang="0">
                    <a:pos x="970" y="318"/>
                  </a:cxn>
                  <a:cxn ang="0">
                    <a:pos x="993" y="308"/>
                  </a:cxn>
                  <a:cxn ang="0">
                    <a:pos x="1013" y="298"/>
                  </a:cxn>
                  <a:cxn ang="0">
                    <a:pos x="1035" y="292"/>
                  </a:cxn>
                  <a:cxn ang="0">
                    <a:pos x="1055" y="282"/>
                  </a:cxn>
                  <a:cxn ang="0">
                    <a:pos x="1074" y="272"/>
                  </a:cxn>
                  <a:cxn ang="0">
                    <a:pos x="1094" y="263"/>
                  </a:cxn>
                  <a:cxn ang="0">
                    <a:pos x="1110" y="250"/>
                  </a:cxn>
                  <a:cxn ang="0">
                    <a:pos x="1126" y="240"/>
                  </a:cxn>
                  <a:cxn ang="0">
                    <a:pos x="1142" y="230"/>
                  </a:cxn>
                  <a:cxn ang="0">
                    <a:pos x="1162" y="217"/>
                  </a:cxn>
                  <a:cxn ang="0">
                    <a:pos x="1178" y="208"/>
                  </a:cxn>
                  <a:cxn ang="0">
                    <a:pos x="1194" y="195"/>
                  </a:cxn>
                  <a:cxn ang="0">
                    <a:pos x="1207" y="182"/>
                  </a:cxn>
                  <a:cxn ang="0">
                    <a:pos x="1224" y="165"/>
                  </a:cxn>
                  <a:cxn ang="0">
                    <a:pos x="1240" y="149"/>
                  </a:cxn>
                  <a:cxn ang="0">
                    <a:pos x="1253" y="133"/>
                  </a:cxn>
                  <a:cxn ang="0">
                    <a:pos x="1263" y="117"/>
                  </a:cxn>
                  <a:cxn ang="0">
                    <a:pos x="1272" y="101"/>
                  </a:cxn>
                  <a:cxn ang="0">
                    <a:pos x="1279" y="88"/>
                  </a:cxn>
                  <a:cxn ang="0">
                    <a:pos x="1289" y="71"/>
                  </a:cxn>
                  <a:cxn ang="0">
                    <a:pos x="1292" y="55"/>
                  </a:cxn>
                  <a:cxn ang="0">
                    <a:pos x="1298" y="36"/>
                  </a:cxn>
                  <a:cxn ang="0">
                    <a:pos x="1301" y="16"/>
                  </a:cxn>
                </a:cxnLst>
                <a:pathLst>
                  <a:path w="1301" h="425">
                    <a:moveTo>
                      <a:pt x="0" y="402"/>
                    </a:moveTo>
                    <a:lnTo>
                      <a:pt x="6" y="402"/>
                    </a:lnTo>
                    <a:lnTo>
                      <a:pt x="9" y="402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26" y="405"/>
                    </a:lnTo>
                    <a:lnTo>
                      <a:pt x="29" y="405"/>
                    </a:lnTo>
                    <a:lnTo>
                      <a:pt x="32" y="405"/>
                    </a:lnTo>
                    <a:lnTo>
                      <a:pt x="39" y="408"/>
                    </a:lnTo>
                    <a:lnTo>
                      <a:pt x="42" y="408"/>
                    </a:lnTo>
                    <a:lnTo>
                      <a:pt x="48" y="408"/>
                    </a:lnTo>
                    <a:lnTo>
                      <a:pt x="52" y="408"/>
                    </a:lnTo>
                    <a:lnTo>
                      <a:pt x="58" y="408"/>
                    </a:lnTo>
                    <a:lnTo>
                      <a:pt x="61" y="412"/>
                    </a:lnTo>
                    <a:lnTo>
                      <a:pt x="68" y="412"/>
                    </a:lnTo>
                    <a:lnTo>
                      <a:pt x="71" y="412"/>
                    </a:lnTo>
                    <a:lnTo>
                      <a:pt x="78" y="412"/>
                    </a:lnTo>
                    <a:lnTo>
                      <a:pt x="81" y="412"/>
                    </a:lnTo>
                    <a:lnTo>
                      <a:pt x="87" y="412"/>
                    </a:lnTo>
                    <a:lnTo>
                      <a:pt x="91" y="412"/>
                    </a:lnTo>
                    <a:lnTo>
                      <a:pt x="97" y="415"/>
                    </a:lnTo>
                    <a:lnTo>
                      <a:pt x="100" y="415"/>
                    </a:lnTo>
                    <a:lnTo>
                      <a:pt x="107" y="415"/>
                    </a:lnTo>
                    <a:lnTo>
                      <a:pt x="110" y="415"/>
                    </a:lnTo>
                    <a:lnTo>
                      <a:pt x="117" y="415"/>
                    </a:lnTo>
                    <a:lnTo>
                      <a:pt x="120" y="415"/>
                    </a:lnTo>
                    <a:lnTo>
                      <a:pt x="126" y="415"/>
                    </a:lnTo>
                    <a:lnTo>
                      <a:pt x="130" y="418"/>
                    </a:lnTo>
                    <a:lnTo>
                      <a:pt x="136" y="418"/>
                    </a:lnTo>
                    <a:lnTo>
                      <a:pt x="139" y="418"/>
                    </a:lnTo>
                    <a:lnTo>
                      <a:pt x="146" y="418"/>
                    </a:lnTo>
                    <a:lnTo>
                      <a:pt x="149" y="418"/>
                    </a:lnTo>
                    <a:lnTo>
                      <a:pt x="156" y="418"/>
                    </a:lnTo>
                    <a:lnTo>
                      <a:pt x="159" y="418"/>
                    </a:lnTo>
                    <a:lnTo>
                      <a:pt x="165" y="418"/>
                    </a:lnTo>
                    <a:lnTo>
                      <a:pt x="169" y="418"/>
                    </a:lnTo>
                    <a:lnTo>
                      <a:pt x="175" y="421"/>
                    </a:lnTo>
                    <a:lnTo>
                      <a:pt x="178" y="421"/>
                    </a:lnTo>
                    <a:lnTo>
                      <a:pt x="185" y="421"/>
                    </a:lnTo>
                    <a:lnTo>
                      <a:pt x="188" y="421"/>
                    </a:lnTo>
                    <a:lnTo>
                      <a:pt x="194" y="421"/>
                    </a:lnTo>
                    <a:lnTo>
                      <a:pt x="198" y="421"/>
                    </a:lnTo>
                    <a:lnTo>
                      <a:pt x="204" y="421"/>
                    </a:lnTo>
                    <a:lnTo>
                      <a:pt x="207" y="421"/>
                    </a:lnTo>
                    <a:lnTo>
                      <a:pt x="214" y="421"/>
                    </a:lnTo>
                    <a:lnTo>
                      <a:pt x="217" y="421"/>
                    </a:lnTo>
                    <a:lnTo>
                      <a:pt x="224" y="421"/>
                    </a:lnTo>
                    <a:lnTo>
                      <a:pt x="227" y="421"/>
                    </a:lnTo>
                    <a:lnTo>
                      <a:pt x="233" y="421"/>
                    </a:lnTo>
                    <a:lnTo>
                      <a:pt x="237" y="421"/>
                    </a:lnTo>
                    <a:lnTo>
                      <a:pt x="243" y="425"/>
                    </a:lnTo>
                    <a:lnTo>
                      <a:pt x="246" y="425"/>
                    </a:lnTo>
                    <a:lnTo>
                      <a:pt x="253" y="425"/>
                    </a:lnTo>
                    <a:lnTo>
                      <a:pt x="259" y="425"/>
                    </a:lnTo>
                    <a:lnTo>
                      <a:pt x="263" y="425"/>
                    </a:lnTo>
                    <a:lnTo>
                      <a:pt x="269" y="425"/>
                    </a:lnTo>
                    <a:lnTo>
                      <a:pt x="272" y="425"/>
                    </a:lnTo>
                    <a:lnTo>
                      <a:pt x="279" y="425"/>
                    </a:lnTo>
                    <a:lnTo>
                      <a:pt x="282" y="425"/>
                    </a:lnTo>
                    <a:lnTo>
                      <a:pt x="289" y="425"/>
                    </a:lnTo>
                    <a:lnTo>
                      <a:pt x="292" y="425"/>
                    </a:lnTo>
                    <a:lnTo>
                      <a:pt x="298" y="425"/>
                    </a:lnTo>
                    <a:lnTo>
                      <a:pt x="302" y="425"/>
                    </a:lnTo>
                    <a:lnTo>
                      <a:pt x="308" y="425"/>
                    </a:lnTo>
                    <a:lnTo>
                      <a:pt x="311" y="425"/>
                    </a:lnTo>
                    <a:lnTo>
                      <a:pt x="318" y="425"/>
                    </a:lnTo>
                    <a:lnTo>
                      <a:pt x="321" y="425"/>
                    </a:lnTo>
                    <a:lnTo>
                      <a:pt x="328" y="425"/>
                    </a:lnTo>
                    <a:lnTo>
                      <a:pt x="331" y="425"/>
                    </a:lnTo>
                    <a:lnTo>
                      <a:pt x="337" y="425"/>
                    </a:lnTo>
                    <a:lnTo>
                      <a:pt x="344" y="425"/>
                    </a:lnTo>
                    <a:lnTo>
                      <a:pt x="347" y="425"/>
                    </a:lnTo>
                    <a:lnTo>
                      <a:pt x="354" y="425"/>
                    </a:lnTo>
                    <a:lnTo>
                      <a:pt x="357" y="425"/>
                    </a:lnTo>
                    <a:lnTo>
                      <a:pt x="363" y="425"/>
                    </a:lnTo>
                    <a:lnTo>
                      <a:pt x="367" y="425"/>
                    </a:lnTo>
                    <a:lnTo>
                      <a:pt x="373" y="425"/>
                    </a:lnTo>
                    <a:lnTo>
                      <a:pt x="376" y="425"/>
                    </a:lnTo>
                    <a:lnTo>
                      <a:pt x="383" y="425"/>
                    </a:lnTo>
                    <a:lnTo>
                      <a:pt x="386" y="425"/>
                    </a:lnTo>
                    <a:lnTo>
                      <a:pt x="393" y="421"/>
                    </a:lnTo>
                    <a:lnTo>
                      <a:pt x="396" y="421"/>
                    </a:lnTo>
                    <a:lnTo>
                      <a:pt x="402" y="421"/>
                    </a:lnTo>
                    <a:lnTo>
                      <a:pt x="405" y="421"/>
                    </a:lnTo>
                    <a:lnTo>
                      <a:pt x="412" y="421"/>
                    </a:lnTo>
                    <a:lnTo>
                      <a:pt x="415" y="421"/>
                    </a:lnTo>
                    <a:lnTo>
                      <a:pt x="422" y="421"/>
                    </a:lnTo>
                    <a:lnTo>
                      <a:pt x="425" y="421"/>
                    </a:lnTo>
                    <a:lnTo>
                      <a:pt x="431" y="421"/>
                    </a:lnTo>
                    <a:lnTo>
                      <a:pt x="435" y="421"/>
                    </a:lnTo>
                    <a:lnTo>
                      <a:pt x="441" y="421"/>
                    </a:lnTo>
                    <a:lnTo>
                      <a:pt x="444" y="421"/>
                    </a:lnTo>
                    <a:lnTo>
                      <a:pt x="451" y="421"/>
                    </a:lnTo>
                    <a:lnTo>
                      <a:pt x="454" y="421"/>
                    </a:lnTo>
                    <a:lnTo>
                      <a:pt x="461" y="418"/>
                    </a:lnTo>
                    <a:lnTo>
                      <a:pt x="467" y="418"/>
                    </a:lnTo>
                    <a:lnTo>
                      <a:pt x="470" y="418"/>
                    </a:lnTo>
                    <a:lnTo>
                      <a:pt x="477" y="418"/>
                    </a:lnTo>
                    <a:lnTo>
                      <a:pt x="480" y="418"/>
                    </a:lnTo>
                    <a:lnTo>
                      <a:pt x="487" y="418"/>
                    </a:lnTo>
                    <a:lnTo>
                      <a:pt x="490" y="418"/>
                    </a:lnTo>
                    <a:lnTo>
                      <a:pt x="496" y="418"/>
                    </a:lnTo>
                    <a:lnTo>
                      <a:pt x="500" y="418"/>
                    </a:lnTo>
                    <a:lnTo>
                      <a:pt x="506" y="415"/>
                    </a:lnTo>
                    <a:lnTo>
                      <a:pt x="509" y="415"/>
                    </a:lnTo>
                    <a:lnTo>
                      <a:pt x="516" y="415"/>
                    </a:lnTo>
                    <a:lnTo>
                      <a:pt x="519" y="415"/>
                    </a:lnTo>
                    <a:lnTo>
                      <a:pt x="526" y="415"/>
                    </a:lnTo>
                    <a:lnTo>
                      <a:pt x="529" y="415"/>
                    </a:lnTo>
                    <a:lnTo>
                      <a:pt x="535" y="415"/>
                    </a:lnTo>
                    <a:lnTo>
                      <a:pt x="539" y="412"/>
                    </a:lnTo>
                    <a:lnTo>
                      <a:pt x="542" y="412"/>
                    </a:lnTo>
                    <a:lnTo>
                      <a:pt x="548" y="412"/>
                    </a:lnTo>
                    <a:lnTo>
                      <a:pt x="552" y="412"/>
                    </a:lnTo>
                    <a:lnTo>
                      <a:pt x="558" y="412"/>
                    </a:lnTo>
                    <a:lnTo>
                      <a:pt x="561" y="412"/>
                    </a:lnTo>
                    <a:lnTo>
                      <a:pt x="568" y="412"/>
                    </a:lnTo>
                    <a:lnTo>
                      <a:pt x="571" y="408"/>
                    </a:lnTo>
                    <a:lnTo>
                      <a:pt x="578" y="408"/>
                    </a:lnTo>
                    <a:lnTo>
                      <a:pt x="581" y="408"/>
                    </a:lnTo>
                    <a:lnTo>
                      <a:pt x="587" y="408"/>
                    </a:lnTo>
                    <a:lnTo>
                      <a:pt x="591" y="408"/>
                    </a:lnTo>
                    <a:lnTo>
                      <a:pt x="597" y="405"/>
                    </a:lnTo>
                    <a:lnTo>
                      <a:pt x="600" y="405"/>
                    </a:lnTo>
                    <a:lnTo>
                      <a:pt x="607" y="405"/>
                    </a:lnTo>
                    <a:lnTo>
                      <a:pt x="610" y="405"/>
                    </a:lnTo>
                    <a:lnTo>
                      <a:pt x="617" y="405"/>
                    </a:lnTo>
                    <a:lnTo>
                      <a:pt x="620" y="402"/>
                    </a:lnTo>
                    <a:lnTo>
                      <a:pt x="623" y="402"/>
                    </a:lnTo>
                    <a:lnTo>
                      <a:pt x="629" y="402"/>
                    </a:lnTo>
                    <a:lnTo>
                      <a:pt x="633" y="402"/>
                    </a:lnTo>
                    <a:lnTo>
                      <a:pt x="639" y="402"/>
                    </a:lnTo>
                    <a:lnTo>
                      <a:pt x="642" y="399"/>
                    </a:lnTo>
                    <a:lnTo>
                      <a:pt x="649" y="399"/>
                    </a:lnTo>
                    <a:lnTo>
                      <a:pt x="652" y="399"/>
                    </a:lnTo>
                    <a:lnTo>
                      <a:pt x="659" y="399"/>
                    </a:lnTo>
                    <a:lnTo>
                      <a:pt x="662" y="399"/>
                    </a:lnTo>
                    <a:lnTo>
                      <a:pt x="665" y="395"/>
                    </a:lnTo>
                    <a:lnTo>
                      <a:pt x="672" y="395"/>
                    </a:lnTo>
                    <a:lnTo>
                      <a:pt x="675" y="395"/>
                    </a:lnTo>
                    <a:lnTo>
                      <a:pt x="681" y="395"/>
                    </a:lnTo>
                    <a:lnTo>
                      <a:pt x="685" y="392"/>
                    </a:lnTo>
                    <a:lnTo>
                      <a:pt x="691" y="392"/>
                    </a:lnTo>
                    <a:lnTo>
                      <a:pt x="694" y="392"/>
                    </a:lnTo>
                    <a:lnTo>
                      <a:pt x="698" y="392"/>
                    </a:lnTo>
                    <a:lnTo>
                      <a:pt x="704" y="389"/>
                    </a:lnTo>
                    <a:lnTo>
                      <a:pt x="707" y="389"/>
                    </a:lnTo>
                    <a:lnTo>
                      <a:pt x="714" y="389"/>
                    </a:lnTo>
                    <a:lnTo>
                      <a:pt x="717" y="389"/>
                    </a:lnTo>
                    <a:lnTo>
                      <a:pt x="720" y="386"/>
                    </a:lnTo>
                    <a:lnTo>
                      <a:pt x="727" y="386"/>
                    </a:lnTo>
                    <a:lnTo>
                      <a:pt x="730" y="386"/>
                    </a:lnTo>
                    <a:lnTo>
                      <a:pt x="733" y="383"/>
                    </a:lnTo>
                    <a:lnTo>
                      <a:pt x="740" y="383"/>
                    </a:lnTo>
                    <a:lnTo>
                      <a:pt x="743" y="383"/>
                    </a:lnTo>
                    <a:lnTo>
                      <a:pt x="750" y="383"/>
                    </a:lnTo>
                    <a:lnTo>
                      <a:pt x="753" y="379"/>
                    </a:lnTo>
                    <a:lnTo>
                      <a:pt x="756" y="379"/>
                    </a:lnTo>
                    <a:lnTo>
                      <a:pt x="763" y="379"/>
                    </a:lnTo>
                    <a:lnTo>
                      <a:pt x="766" y="376"/>
                    </a:lnTo>
                    <a:lnTo>
                      <a:pt x="769" y="376"/>
                    </a:lnTo>
                    <a:lnTo>
                      <a:pt x="776" y="376"/>
                    </a:lnTo>
                    <a:lnTo>
                      <a:pt x="779" y="373"/>
                    </a:lnTo>
                    <a:lnTo>
                      <a:pt x="782" y="373"/>
                    </a:lnTo>
                    <a:lnTo>
                      <a:pt x="789" y="373"/>
                    </a:lnTo>
                    <a:lnTo>
                      <a:pt x="792" y="373"/>
                    </a:lnTo>
                    <a:lnTo>
                      <a:pt x="798" y="370"/>
                    </a:lnTo>
                    <a:lnTo>
                      <a:pt x="802" y="370"/>
                    </a:lnTo>
                    <a:lnTo>
                      <a:pt x="805" y="370"/>
                    </a:lnTo>
                    <a:lnTo>
                      <a:pt x="808" y="366"/>
                    </a:lnTo>
                    <a:lnTo>
                      <a:pt x="815" y="366"/>
                    </a:lnTo>
                    <a:lnTo>
                      <a:pt x="818" y="366"/>
                    </a:lnTo>
                    <a:lnTo>
                      <a:pt x="821" y="363"/>
                    </a:lnTo>
                    <a:lnTo>
                      <a:pt x="828" y="363"/>
                    </a:lnTo>
                    <a:lnTo>
                      <a:pt x="831" y="363"/>
                    </a:lnTo>
                    <a:lnTo>
                      <a:pt x="834" y="360"/>
                    </a:lnTo>
                    <a:lnTo>
                      <a:pt x="841" y="360"/>
                    </a:lnTo>
                    <a:lnTo>
                      <a:pt x="844" y="360"/>
                    </a:lnTo>
                    <a:lnTo>
                      <a:pt x="847" y="357"/>
                    </a:lnTo>
                    <a:lnTo>
                      <a:pt x="853" y="357"/>
                    </a:lnTo>
                    <a:lnTo>
                      <a:pt x="857" y="353"/>
                    </a:lnTo>
                    <a:lnTo>
                      <a:pt x="860" y="353"/>
                    </a:lnTo>
                    <a:lnTo>
                      <a:pt x="863" y="353"/>
                    </a:lnTo>
                    <a:lnTo>
                      <a:pt x="870" y="350"/>
                    </a:lnTo>
                    <a:lnTo>
                      <a:pt x="873" y="350"/>
                    </a:lnTo>
                    <a:lnTo>
                      <a:pt x="876" y="350"/>
                    </a:lnTo>
                    <a:lnTo>
                      <a:pt x="879" y="347"/>
                    </a:lnTo>
                    <a:lnTo>
                      <a:pt x="886" y="347"/>
                    </a:lnTo>
                    <a:lnTo>
                      <a:pt x="889" y="344"/>
                    </a:lnTo>
                    <a:lnTo>
                      <a:pt x="892" y="344"/>
                    </a:lnTo>
                    <a:lnTo>
                      <a:pt x="896" y="344"/>
                    </a:lnTo>
                    <a:lnTo>
                      <a:pt x="902" y="340"/>
                    </a:lnTo>
                    <a:lnTo>
                      <a:pt x="905" y="340"/>
                    </a:lnTo>
                    <a:lnTo>
                      <a:pt x="909" y="340"/>
                    </a:lnTo>
                    <a:lnTo>
                      <a:pt x="912" y="337"/>
                    </a:lnTo>
                    <a:lnTo>
                      <a:pt x="915" y="337"/>
                    </a:lnTo>
                    <a:lnTo>
                      <a:pt x="922" y="334"/>
                    </a:lnTo>
                    <a:lnTo>
                      <a:pt x="925" y="334"/>
                    </a:lnTo>
                    <a:lnTo>
                      <a:pt x="928" y="334"/>
                    </a:lnTo>
                    <a:lnTo>
                      <a:pt x="931" y="331"/>
                    </a:lnTo>
                    <a:lnTo>
                      <a:pt x="935" y="331"/>
                    </a:lnTo>
                    <a:lnTo>
                      <a:pt x="941" y="327"/>
                    </a:lnTo>
                    <a:lnTo>
                      <a:pt x="944" y="327"/>
                    </a:lnTo>
                    <a:lnTo>
                      <a:pt x="948" y="324"/>
                    </a:lnTo>
                    <a:lnTo>
                      <a:pt x="951" y="324"/>
                    </a:lnTo>
                    <a:lnTo>
                      <a:pt x="954" y="324"/>
                    </a:lnTo>
                    <a:lnTo>
                      <a:pt x="957" y="321"/>
                    </a:lnTo>
                    <a:lnTo>
                      <a:pt x="964" y="321"/>
                    </a:lnTo>
                    <a:lnTo>
                      <a:pt x="967" y="318"/>
                    </a:lnTo>
                    <a:lnTo>
                      <a:pt x="970" y="318"/>
                    </a:lnTo>
                    <a:lnTo>
                      <a:pt x="974" y="314"/>
                    </a:lnTo>
                    <a:lnTo>
                      <a:pt x="977" y="314"/>
                    </a:lnTo>
                    <a:lnTo>
                      <a:pt x="980" y="314"/>
                    </a:lnTo>
                    <a:lnTo>
                      <a:pt x="983" y="311"/>
                    </a:lnTo>
                    <a:lnTo>
                      <a:pt x="990" y="311"/>
                    </a:lnTo>
                    <a:lnTo>
                      <a:pt x="993" y="308"/>
                    </a:lnTo>
                    <a:lnTo>
                      <a:pt x="996" y="308"/>
                    </a:lnTo>
                    <a:lnTo>
                      <a:pt x="1000" y="305"/>
                    </a:lnTo>
                    <a:lnTo>
                      <a:pt x="1003" y="305"/>
                    </a:lnTo>
                    <a:lnTo>
                      <a:pt x="1006" y="302"/>
                    </a:lnTo>
                    <a:lnTo>
                      <a:pt x="1009" y="302"/>
                    </a:lnTo>
                    <a:lnTo>
                      <a:pt x="1013" y="298"/>
                    </a:lnTo>
                    <a:lnTo>
                      <a:pt x="1016" y="298"/>
                    </a:lnTo>
                    <a:lnTo>
                      <a:pt x="1019" y="298"/>
                    </a:lnTo>
                    <a:lnTo>
                      <a:pt x="1022" y="295"/>
                    </a:lnTo>
                    <a:lnTo>
                      <a:pt x="1029" y="295"/>
                    </a:lnTo>
                    <a:lnTo>
                      <a:pt x="1032" y="292"/>
                    </a:lnTo>
                    <a:lnTo>
                      <a:pt x="1035" y="292"/>
                    </a:lnTo>
                    <a:lnTo>
                      <a:pt x="1039" y="289"/>
                    </a:lnTo>
                    <a:lnTo>
                      <a:pt x="1042" y="289"/>
                    </a:lnTo>
                    <a:lnTo>
                      <a:pt x="1045" y="285"/>
                    </a:lnTo>
                    <a:lnTo>
                      <a:pt x="1048" y="285"/>
                    </a:lnTo>
                    <a:lnTo>
                      <a:pt x="1052" y="282"/>
                    </a:lnTo>
                    <a:lnTo>
                      <a:pt x="1055" y="282"/>
                    </a:lnTo>
                    <a:lnTo>
                      <a:pt x="1058" y="279"/>
                    </a:lnTo>
                    <a:lnTo>
                      <a:pt x="1061" y="279"/>
                    </a:lnTo>
                    <a:lnTo>
                      <a:pt x="1065" y="276"/>
                    </a:lnTo>
                    <a:lnTo>
                      <a:pt x="1068" y="276"/>
                    </a:lnTo>
                    <a:lnTo>
                      <a:pt x="1071" y="272"/>
                    </a:lnTo>
                    <a:lnTo>
                      <a:pt x="1074" y="272"/>
                    </a:lnTo>
                    <a:lnTo>
                      <a:pt x="1077" y="269"/>
                    </a:lnTo>
                    <a:lnTo>
                      <a:pt x="1081" y="269"/>
                    </a:lnTo>
                    <a:lnTo>
                      <a:pt x="1084" y="266"/>
                    </a:lnTo>
                    <a:lnTo>
                      <a:pt x="1087" y="266"/>
                    </a:lnTo>
                    <a:lnTo>
                      <a:pt x="1090" y="263"/>
                    </a:lnTo>
                    <a:lnTo>
                      <a:pt x="1094" y="263"/>
                    </a:lnTo>
                    <a:lnTo>
                      <a:pt x="1094" y="259"/>
                    </a:lnTo>
                    <a:lnTo>
                      <a:pt x="1097" y="259"/>
                    </a:lnTo>
                    <a:lnTo>
                      <a:pt x="1100" y="256"/>
                    </a:lnTo>
                    <a:lnTo>
                      <a:pt x="1103" y="256"/>
                    </a:lnTo>
                    <a:lnTo>
                      <a:pt x="1107" y="253"/>
                    </a:lnTo>
                    <a:lnTo>
                      <a:pt x="1110" y="250"/>
                    </a:lnTo>
                    <a:lnTo>
                      <a:pt x="1113" y="250"/>
                    </a:lnTo>
                    <a:lnTo>
                      <a:pt x="1116" y="246"/>
                    </a:lnTo>
                    <a:lnTo>
                      <a:pt x="1120" y="246"/>
                    </a:lnTo>
                    <a:lnTo>
                      <a:pt x="1123" y="243"/>
                    </a:lnTo>
                    <a:lnTo>
                      <a:pt x="1126" y="243"/>
                    </a:lnTo>
                    <a:lnTo>
                      <a:pt x="1126" y="240"/>
                    </a:lnTo>
                    <a:lnTo>
                      <a:pt x="1129" y="240"/>
                    </a:lnTo>
                    <a:lnTo>
                      <a:pt x="1133" y="237"/>
                    </a:lnTo>
                    <a:lnTo>
                      <a:pt x="1136" y="237"/>
                    </a:lnTo>
                    <a:lnTo>
                      <a:pt x="1139" y="233"/>
                    </a:lnTo>
                    <a:lnTo>
                      <a:pt x="1142" y="233"/>
                    </a:lnTo>
                    <a:lnTo>
                      <a:pt x="1142" y="230"/>
                    </a:lnTo>
                    <a:lnTo>
                      <a:pt x="1146" y="227"/>
                    </a:lnTo>
                    <a:lnTo>
                      <a:pt x="1149" y="227"/>
                    </a:lnTo>
                    <a:lnTo>
                      <a:pt x="1152" y="224"/>
                    </a:lnTo>
                    <a:lnTo>
                      <a:pt x="1155" y="224"/>
                    </a:lnTo>
                    <a:lnTo>
                      <a:pt x="1159" y="221"/>
                    </a:lnTo>
                    <a:lnTo>
                      <a:pt x="1162" y="217"/>
                    </a:lnTo>
                    <a:lnTo>
                      <a:pt x="1165" y="214"/>
                    </a:lnTo>
                    <a:lnTo>
                      <a:pt x="1168" y="214"/>
                    </a:lnTo>
                    <a:lnTo>
                      <a:pt x="1168" y="211"/>
                    </a:lnTo>
                    <a:lnTo>
                      <a:pt x="1172" y="211"/>
                    </a:lnTo>
                    <a:lnTo>
                      <a:pt x="1175" y="208"/>
                    </a:lnTo>
                    <a:lnTo>
                      <a:pt x="1178" y="208"/>
                    </a:lnTo>
                    <a:lnTo>
                      <a:pt x="1178" y="204"/>
                    </a:lnTo>
                    <a:lnTo>
                      <a:pt x="1181" y="201"/>
                    </a:lnTo>
                    <a:lnTo>
                      <a:pt x="1185" y="201"/>
                    </a:lnTo>
                    <a:lnTo>
                      <a:pt x="1188" y="198"/>
                    </a:lnTo>
                    <a:lnTo>
                      <a:pt x="1191" y="195"/>
                    </a:lnTo>
                    <a:lnTo>
                      <a:pt x="1194" y="195"/>
                    </a:lnTo>
                    <a:lnTo>
                      <a:pt x="1194" y="191"/>
                    </a:lnTo>
                    <a:lnTo>
                      <a:pt x="1198" y="188"/>
                    </a:lnTo>
                    <a:lnTo>
                      <a:pt x="1201" y="188"/>
                    </a:lnTo>
                    <a:lnTo>
                      <a:pt x="1201" y="185"/>
                    </a:lnTo>
                    <a:lnTo>
                      <a:pt x="1204" y="185"/>
                    </a:lnTo>
                    <a:lnTo>
                      <a:pt x="1207" y="182"/>
                    </a:lnTo>
                    <a:lnTo>
                      <a:pt x="1207" y="178"/>
                    </a:lnTo>
                    <a:lnTo>
                      <a:pt x="1211" y="178"/>
                    </a:lnTo>
                    <a:lnTo>
                      <a:pt x="1214" y="175"/>
                    </a:lnTo>
                    <a:lnTo>
                      <a:pt x="1217" y="172"/>
                    </a:lnTo>
                    <a:lnTo>
                      <a:pt x="1220" y="169"/>
                    </a:lnTo>
                    <a:lnTo>
                      <a:pt x="1224" y="165"/>
                    </a:lnTo>
                    <a:lnTo>
                      <a:pt x="1227" y="162"/>
                    </a:lnTo>
                    <a:lnTo>
                      <a:pt x="1230" y="159"/>
                    </a:lnTo>
                    <a:lnTo>
                      <a:pt x="1233" y="156"/>
                    </a:lnTo>
                    <a:lnTo>
                      <a:pt x="1237" y="152"/>
                    </a:lnTo>
                    <a:lnTo>
                      <a:pt x="1237" y="149"/>
                    </a:lnTo>
                    <a:lnTo>
                      <a:pt x="1240" y="149"/>
                    </a:lnTo>
                    <a:lnTo>
                      <a:pt x="1240" y="146"/>
                    </a:lnTo>
                    <a:lnTo>
                      <a:pt x="1243" y="143"/>
                    </a:lnTo>
                    <a:lnTo>
                      <a:pt x="1246" y="140"/>
                    </a:lnTo>
                    <a:lnTo>
                      <a:pt x="1250" y="136"/>
                    </a:lnTo>
                    <a:lnTo>
                      <a:pt x="1250" y="133"/>
                    </a:lnTo>
                    <a:lnTo>
                      <a:pt x="1253" y="133"/>
                    </a:lnTo>
                    <a:lnTo>
                      <a:pt x="1253" y="130"/>
                    </a:lnTo>
                    <a:lnTo>
                      <a:pt x="1256" y="130"/>
                    </a:lnTo>
                    <a:lnTo>
                      <a:pt x="1256" y="127"/>
                    </a:lnTo>
                    <a:lnTo>
                      <a:pt x="1259" y="123"/>
                    </a:lnTo>
                    <a:lnTo>
                      <a:pt x="1263" y="120"/>
                    </a:lnTo>
                    <a:lnTo>
                      <a:pt x="1263" y="117"/>
                    </a:lnTo>
                    <a:lnTo>
                      <a:pt x="1266" y="114"/>
                    </a:lnTo>
                    <a:lnTo>
                      <a:pt x="1266" y="110"/>
                    </a:lnTo>
                    <a:lnTo>
                      <a:pt x="1269" y="110"/>
                    </a:lnTo>
                    <a:lnTo>
                      <a:pt x="1269" y="107"/>
                    </a:lnTo>
                    <a:lnTo>
                      <a:pt x="1272" y="104"/>
                    </a:lnTo>
                    <a:lnTo>
                      <a:pt x="1272" y="101"/>
                    </a:lnTo>
                    <a:lnTo>
                      <a:pt x="1276" y="101"/>
                    </a:lnTo>
                    <a:lnTo>
                      <a:pt x="1276" y="97"/>
                    </a:lnTo>
                    <a:lnTo>
                      <a:pt x="1276" y="94"/>
                    </a:lnTo>
                    <a:lnTo>
                      <a:pt x="1279" y="94"/>
                    </a:lnTo>
                    <a:lnTo>
                      <a:pt x="1279" y="91"/>
                    </a:lnTo>
                    <a:lnTo>
                      <a:pt x="1279" y="88"/>
                    </a:lnTo>
                    <a:lnTo>
                      <a:pt x="1282" y="88"/>
                    </a:lnTo>
                    <a:lnTo>
                      <a:pt x="1282" y="84"/>
                    </a:lnTo>
                    <a:lnTo>
                      <a:pt x="1282" y="81"/>
                    </a:lnTo>
                    <a:lnTo>
                      <a:pt x="1285" y="78"/>
                    </a:lnTo>
                    <a:lnTo>
                      <a:pt x="1285" y="75"/>
                    </a:lnTo>
                    <a:lnTo>
                      <a:pt x="1289" y="71"/>
                    </a:lnTo>
                    <a:lnTo>
                      <a:pt x="1289" y="68"/>
                    </a:lnTo>
                    <a:lnTo>
                      <a:pt x="1289" y="65"/>
                    </a:lnTo>
                    <a:lnTo>
                      <a:pt x="1292" y="65"/>
                    </a:lnTo>
                    <a:lnTo>
                      <a:pt x="1292" y="62"/>
                    </a:lnTo>
                    <a:lnTo>
                      <a:pt x="1292" y="58"/>
                    </a:lnTo>
                    <a:lnTo>
                      <a:pt x="1292" y="55"/>
                    </a:lnTo>
                    <a:lnTo>
                      <a:pt x="1295" y="52"/>
                    </a:lnTo>
                    <a:lnTo>
                      <a:pt x="1295" y="49"/>
                    </a:lnTo>
                    <a:lnTo>
                      <a:pt x="1295" y="46"/>
                    </a:lnTo>
                    <a:lnTo>
                      <a:pt x="1295" y="42"/>
                    </a:lnTo>
                    <a:lnTo>
                      <a:pt x="1298" y="39"/>
                    </a:lnTo>
                    <a:lnTo>
                      <a:pt x="1298" y="36"/>
                    </a:lnTo>
                    <a:lnTo>
                      <a:pt x="1298" y="33"/>
                    </a:lnTo>
                    <a:lnTo>
                      <a:pt x="1298" y="29"/>
                    </a:lnTo>
                    <a:lnTo>
                      <a:pt x="1298" y="26"/>
                    </a:lnTo>
                    <a:lnTo>
                      <a:pt x="1301" y="23"/>
                    </a:lnTo>
                    <a:lnTo>
                      <a:pt x="1301" y="20"/>
                    </a:lnTo>
                    <a:lnTo>
                      <a:pt x="1301" y="16"/>
                    </a:lnTo>
                    <a:lnTo>
                      <a:pt x="1301" y="13"/>
                    </a:lnTo>
                    <a:lnTo>
                      <a:pt x="1301" y="10"/>
                    </a:lnTo>
                    <a:lnTo>
                      <a:pt x="1301" y="7"/>
                    </a:lnTo>
                    <a:lnTo>
                      <a:pt x="1301" y="3"/>
                    </a:lnTo>
                    <a:lnTo>
                      <a:pt x="1301" y="0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9466" name="Line 18"/>
            <p:cNvSpPr/>
            <p:nvPr/>
          </p:nvSpPr>
          <p:spPr>
            <a:xfrm flipH="1">
              <a:off x="603" y="193"/>
              <a:ext cx="1036" cy="334"/>
            </a:xfrm>
            <a:prstGeom prst="line">
              <a:avLst/>
            </a:prstGeom>
            <a:ln w="4763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7" name="Line 19"/>
            <p:cNvSpPr/>
            <p:nvPr/>
          </p:nvSpPr>
          <p:spPr>
            <a:xfrm flipH="1">
              <a:off x="1454" y="193"/>
              <a:ext cx="185" cy="334"/>
            </a:xfrm>
            <a:prstGeom prst="line">
              <a:avLst/>
            </a:prstGeom>
            <a:ln w="4763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9468" name="Group 20"/>
            <p:cNvGrpSpPr/>
            <p:nvPr/>
          </p:nvGrpSpPr>
          <p:grpSpPr>
            <a:xfrm>
              <a:off x="1688" y="38"/>
              <a:ext cx="80" cy="422"/>
              <a:chOff x="0" y="0"/>
              <a:chExt cx="80" cy="422"/>
            </a:xfrm>
          </p:grpSpPr>
          <p:sp>
            <p:nvSpPr>
              <p:cNvPr id="19469" name="Rectangle 21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0" name="Rectangle 22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M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19471" name="Group 23"/>
            <p:cNvGrpSpPr/>
            <p:nvPr/>
          </p:nvGrpSpPr>
          <p:grpSpPr>
            <a:xfrm>
              <a:off x="1408" y="573"/>
              <a:ext cx="138" cy="477"/>
              <a:chOff x="0" y="0"/>
              <a:chExt cx="138" cy="477"/>
            </a:xfrm>
          </p:grpSpPr>
          <p:sp>
            <p:nvSpPr>
              <p:cNvPr id="19472" name="Rectangle 24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3" name="Rectangle 25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F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4" name="Rectangle 26"/>
              <p:cNvSpPr/>
              <p:nvPr/>
            </p:nvSpPr>
            <p:spPr>
              <a:xfrm>
                <a:off x="78" y="55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5" name="Rectangle 27"/>
              <p:cNvSpPr/>
              <p:nvPr/>
            </p:nvSpPr>
            <p:spPr>
              <a:xfrm>
                <a:off x="78" y="55"/>
                <a:ext cx="6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1500" b="0" dirty="0">
                    <a:latin typeface="宋体" panose="02010600030101010101" pitchFamily="2" charset="-122"/>
                  </a:rPr>
                  <a:t>2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19476" name="Group 28"/>
            <p:cNvGrpSpPr/>
            <p:nvPr/>
          </p:nvGrpSpPr>
          <p:grpSpPr>
            <a:xfrm>
              <a:off x="483" y="569"/>
              <a:ext cx="138" cy="477"/>
              <a:chOff x="0" y="0"/>
              <a:chExt cx="138" cy="477"/>
            </a:xfrm>
          </p:grpSpPr>
          <p:sp>
            <p:nvSpPr>
              <p:cNvPr id="19477" name="Rectangle 29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8" name="Rectangle 30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F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79" name="Rectangle 31"/>
              <p:cNvSpPr/>
              <p:nvPr/>
            </p:nvSpPr>
            <p:spPr>
              <a:xfrm>
                <a:off x="78" y="55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19480" name="Rectangle 32"/>
              <p:cNvSpPr/>
              <p:nvPr/>
            </p:nvSpPr>
            <p:spPr>
              <a:xfrm>
                <a:off x="78" y="55"/>
                <a:ext cx="6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1500" b="0" dirty="0">
                    <a:latin typeface="宋体" panose="02010600030101010101" pitchFamily="2" charset="-122"/>
                  </a:rPr>
                  <a:t>1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9481" name="Oval 33"/>
            <p:cNvSpPr/>
            <p:nvPr/>
          </p:nvSpPr>
          <p:spPr>
            <a:xfrm>
              <a:off x="597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482" name="Oval 34"/>
            <p:cNvSpPr/>
            <p:nvPr/>
          </p:nvSpPr>
          <p:spPr>
            <a:xfrm>
              <a:off x="2009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483" name="Oval 35"/>
            <p:cNvSpPr/>
            <p:nvPr/>
          </p:nvSpPr>
          <p:spPr>
            <a:xfrm>
              <a:off x="1447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484" name="Oval 36"/>
            <p:cNvSpPr/>
            <p:nvPr/>
          </p:nvSpPr>
          <p:spPr>
            <a:xfrm>
              <a:off x="1632" y="187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4925" y="112713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6183" name="Rectangle 39"/>
          <p:cNvSpPr/>
          <p:nvPr/>
        </p:nvSpPr>
        <p:spPr>
          <a:xfrm>
            <a:off x="5399088" y="333375"/>
            <a:ext cx="3744912" cy="6508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3600" b="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2a&gt;</a:t>
            </a:r>
            <a:r>
              <a:rPr lang="en-US" altLang="zh-CN" sz="36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|</a:t>
            </a:r>
            <a:r>
              <a:rPr lang="en-US" altLang="zh-CN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600" b="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600" b="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600" b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|=</a:t>
            </a:r>
            <a:r>
              <a:rPr lang="en-US" altLang="zh-CN" sz="3600" b="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2c</a:t>
            </a:r>
            <a:r>
              <a:rPr lang="zh-CN" altLang="en-US" dirty="0">
                <a:solidFill>
                  <a:srgbClr val="CC3300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dirty="0">
              <a:solidFill>
                <a:srgbClr val="CC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515938" y="5095875"/>
            <a:ext cx="6659563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、定义中需要注意什么</a:t>
            </a:r>
            <a:r>
              <a:rPr kumimoji="0" lang="en-US" altLang="zh-CN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?</a:t>
            </a:r>
            <a:endParaRPr kumimoji="0" lang="en-US" altLang="zh-CN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、如何求椭圆的方程（标准方程</a:t>
            </a:r>
            <a:r>
              <a:rPr kumimoji="0" lang="zh-CN" altLang="en-US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请举手回答</a:t>
            </a:r>
            <a:endParaRPr kumimoji="0" lang="zh-CN" altLang="en-US" sz="240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61"/>
          <p:cNvGrpSpPr/>
          <p:nvPr/>
        </p:nvGrpSpPr>
        <p:grpSpPr>
          <a:xfrm>
            <a:off x="2314575" y="3194050"/>
            <a:ext cx="3552825" cy="1587500"/>
            <a:chOff x="3205" y="1570"/>
            <a:chExt cx="2238" cy="1000"/>
          </a:xfrm>
        </p:grpSpPr>
        <p:graphicFrame>
          <p:nvGraphicFramePr>
            <p:cNvPr id="19489" name="Object 62"/>
            <p:cNvGraphicFramePr/>
            <p:nvPr/>
          </p:nvGraphicFramePr>
          <p:xfrm>
            <a:off x="3205" y="1570"/>
            <a:ext cx="2238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1143000" imgH="254000" progId="Equation.3">
                    <p:embed/>
                  </p:oleObj>
                </mc:Choice>
                <mc:Fallback>
                  <p:oleObj name="" r:id="rId1" imgW="1143000" imgH="254000" progId="Equation.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000000"/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205" y="1570"/>
                          <a:ext cx="2238" cy="565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0" name="Text Box 63"/>
            <p:cNvSpPr txBox="1"/>
            <p:nvPr/>
          </p:nvSpPr>
          <p:spPr>
            <a:xfrm>
              <a:off x="3606" y="2205"/>
              <a:ext cx="11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0"/>
                </a:spcBef>
              </a:pPr>
              <a:r>
                <a:rPr lang="en-US" altLang="zh-CN" sz="3200" b="0" dirty="0">
                  <a:latin typeface="Verdana" panose="020B0604030504040204" pitchFamily="34" charset="0"/>
                </a:rPr>
                <a:t>(2a&gt;2c)</a:t>
              </a:r>
              <a:endParaRPr lang="en-US" altLang="zh-CN" sz="3200" b="0" dirty="0">
                <a:latin typeface="Verdana" panose="020B0604030504040204" pitchFamily="34" charset="0"/>
              </a:endParaRPr>
            </a:p>
          </p:txBody>
        </p:sp>
      </p:grp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468313" y="3284538"/>
            <a:ext cx="1763713" cy="1004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椭圆定义的</a:t>
            </a:r>
            <a:endParaRPr kumimoji="1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符号表述：</a:t>
            </a:r>
            <a:endParaRPr kumimoji="1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323850" y="620713"/>
            <a:ext cx="3733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椭圆定义的文字表述：</a:t>
            </a:r>
            <a:endParaRPr kumimoji="1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6148" grpId="0"/>
      <p:bldP spid="6154" grpId="0" bldLvl="0" animBg="1"/>
      <p:bldP spid="6183" grpId="0" bldLvl="0" animBg="1"/>
      <p:bldP spid="620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5" name="Rectangle 5"/>
          <p:cNvSpPr/>
          <p:nvPr/>
        </p:nvSpPr>
        <p:spPr>
          <a:xfrm>
            <a:off x="684213" y="1773238"/>
            <a:ext cx="34083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）必须在平面内</a:t>
            </a:r>
            <a:r>
              <a:rPr lang="en-US" altLang="zh-CN" dirty="0">
                <a:latin typeface="Arial" panose="020B0604020202020204" pitchFamily="34" charset="0"/>
              </a:rPr>
              <a:t>;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166" name="Rectangle 6"/>
          <p:cNvSpPr/>
          <p:nvPr/>
        </p:nvSpPr>
        <p:spPr>
          <a:xfrm>
            <a:off x="755650" y="2565400"/>
            <a:ext cx="61372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）两个定点</a:t>
            </a:r>
            <a:r>
              <a:rPr lang="en-US" altLang="zh-CN" dirty="0">
                <a:latin typeface="Arial" panose="020B0604020202020204" pitchFamily="34" charset="0"/>
              </a:rPr>
              <a:t>---</a:t>
            </a:r>
            <a:r>
              <a:rPr lang="zh-CN" altLang="en-US" dirty="0">
                <a:latin typeface="Arial" panose="020B0604020202020204" pitchFamily="34" charset="0"/>
              </a:rPr>
              <a:t>两点间距离确定</a:t>
            </a:r>
            <a:r>
              <a:rPr lang="en-US" altLang="zh-CN" dirty="0">
                <a:latin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</a:rPr>
              <a:t>2c)</a:t>
            </a:r>
            <a:r>
              <a:rPr lang="en-US" altLang="zh-CN" dirty="0">
                <a:latin typeface="Arial" panose="020B0604020202020204" pitchFamily="34" charset="0"/>
              </a:rPr>
              <a:t>;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167" name="Rectangle 7"/>
          <p:cNvSpPr/>
          <p:nvPr/>
        </p:nvSpPr>
        <p:spPr>
          <a:xfrm>
            <a:off x="776288" y="3357563"/>
            <a:ext cx="82597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）定长</a:t>
            </a:r>
            <a:r>
              <a:rPr lang="en-US" altLang="zh-CN" dirty="0">
                <a:latin typeface="Arial" panose="020B0604020202020204" pitchFamily="34" charset="0"/>
              </a:rPr>
              <a:t>---</a:t>
            </a:r>
            <a:r>
              <a:rPr lang="zh-CN" altLang="en-US" dirty="0">
                <a:latin typeface="Arial" panose="020B0604020202020204" pitchFamily="34" charset="0"/>
              </a:rPr>
              <a:t>轨迹上任意点到两定点距离和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</a:rPr>
              <a:t>(2a)</a:t>
            </a:r>
            <a:r>
              <a:rPr lang="zh-CN" altLang="en-US" dirty="0">
                <a:latin typeface="Arial" panose="020B0604020202020204" pitchFamily="34" charset="0"/>
              </a:rPr>
              <a:t>确定</a:t>
            </a:r>
            <a:r>
              <a:rPr lang="en-US" altLang="zh-CN" dirty="0">
                <a:latin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169" name="Text Box 9"/>
          <p:cNvSpPr txBox="1"/>
          <p:nvPr/>
        </p:nvSpPr>
        <p:spPr>
          <a:xfrm>
            <a:off x="971550" y="4149725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(4)|MF</a:t>
            </a:r>
            <a:r>
              <a:rPr lang="en-US" altLang="zh-CN" sz="16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|+|MF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|&gt;|F</a:t>
            </a:r>
            <a:r>
              <a:rPr lang="en-US" altLang="zh-CN" sz="1600" b="0" dirty="0">
                <a:latin typeface="Tahoma" panose="020B0604030504040204" pitchFamily="34" charset="0"/>
                <a:ea typeface="华文行楷" panose="02010800040101010101" pitchFamily="2" charset="-122"/>
              </a:rPr>
              <a:t>1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F</a:t>
            </a:r>
            <a:r>
              <a:rPr lang="en-US" altLang="zh-CN" sz="1800" b="0" dirty="0">
                <a:latin typeface="Tahoma" panose="020B0604030504040204" pitchFamily="34" charset="0"/>
                <a:ea typeface="华文行楷" panose="02010800040101010101" pitchFamily="2" charset="-122"/>
              </a:rPr>
              <a:t>2</a:t>
            </a:r>
            <a:r>
              <a:rPr lang="en-US" altLang="zh-CN" b="0" dirty="0">
                <a:latin typeface="Tahoma" panose="020B0604030504040204" pitchFamily="34" charset="0"/>
                <a:ea typeface="华文行楷" panose="02010800040101010101" pitchFamily="2" charset="-122"/>
              </a:rPr>
              <a:t>|</a:t>
            </a:r>
            <a:endParaRPr lang="en-US" altLang="zh-CN" b="0" dirty="0"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6011863" y="1196975"/>
            <a:ext cx="3276600" cy="1666875"/>
            <a:chOff x="0" y="0"/>
            <a:chExt cx="2064" cy="1050"/>
          </a:xfrm>
        </p:grpSpPr>
        <p:sp>
          <p:nvSpPr>
            <p:cNvPr id="20486" name="AutoShape 11"/>
            <p:cNvSpPr>
              <a:spLocks noChangeAspect="1" noTextEdit="1"/>
            </p:cNvSpPr>
            <p:nvPr/>
          </p:nvSpPr>
          <p:spPr>
            <a:xfrm>
              <a:off x="0" y="0"/>
              <a:ext cx="2064" cy="10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20487" name="Group 12"/>
            <p:cNvGrpSpPr/>
            <p:nvPr/>
          </p:nvGrpSpPr>
          <p:grpSpPr>
            <a:xfrm>
              <a:off x="42" y="103"/>
              <a:ext cx="1973" cy="849"/>
              <a:chOff x="0" y="0"/>
              <a:chExt cx="1973" cy="849"/>
            </a:xfrm>
          </p:grpSpPr>
          <p:sp>
            <p:nvSpPr>
              <p:cNvPr id="20488" name="未知"/>
              <p:cNvSpPr/>
              <p:nvPr/>
            </p:nvSpPr>
            <p:spPr>
              <a:xfrm>
                <a:off x="464" y="0"/>
                <a:ext cx="1509" cy="424"/>
              </a:xfrm>
              <a:custGeom>
                <a:avLst/>
                <a:gdLst/>
                <a:ahLst/>
                <a:cxnLst>
                  <a:cxn ang="0">
                    <a:pos x="1509" y="405"/>
                  </a:cxn>
                  <a:cxn ang="0">
                    <a:pos x="1503" y="382"/>
                  </a:cxn>
                  <a:cxn ang="0">
                    <a:pos x="1500" y="359"/>
                  </a:cxn>
                  <a:cxn ang="0">
                    <a:pos x="1490" y="340"/>
                  </a:cxn>
                  <a:cxn ang="0">
                    <a:pos x="1484" y="324"/>
                  </a:cxn>
                  <a:cxn ang="0">
                    <a:pos x="1471" y="308"/>
                  </a:cxn>
                  <a:cxn ang="0">
                    <a:pos x="1458" y="291"/>
                  </a:cxn>
                  <a:cxn ang="0">
                    <a:pos x="1445" y="272"/>
                  </a:cxn>
                  <a:cxn ang="0">
                    <a:pos x="1422" y="249"/>
                  </a:cxn>
                  <a:cxn ang="0">
                    <a:pos x="1406" y="236"/>
                  </a:cxn>
                  <a:cxn ang="0">
                    <a:pos x="1386" y="220"/>
                  </a:cxn>
                  <a:cxn ang="0">
                    <a:pos x="1370" y="207"/>
                  </a:cxn>
                  <a:cxn ang="0">
                    <a:pos x="1350" y="191"/>
                  </a:cxn>
                  <a:cxn ang="0">
                    <a:pos x="1331" y="181"/>
                  </a:cxn>
                  <a:cxn ang="0">
                    <a:pos x="1308" y="168"/>
                  </a:cxn>
                  <a:cxn ang="0">
                    <a:pos x="1289" y="155"/>
                  </a:cxn>
                  <a:cxn ang="0">
                    <a:pos x="1266" y="145"/>
                  </a:cxn>
                  <a:cxn ang="0">
                    <a:pos x="1243" y="133"/>
                  </a:cxn>
                  <a:cxn ang="0">
                    <a:pos x="1217" y="123"/>
                  </a:cxn>
                  <a:cxn ang="0">
                    <a:pos x="1191" y="113"/>
                  </a:cxn>
                  <a:cxn ang="0">
                    <a:pos x="1165" y="103"/>
                  </a:cxn>
                  <a:cxn ang="0">
                    <a:pos x="1139" y="94"/>
                  </a:cxn>
                  <a:cxn ang="0">
                    <a:pos x="1113" y="84"/>
                  </a:cxn>
                  <a:cxn ang="0">
                    <a:pos x="1084" y="74"/>
                  </a:cxn>
                  <a:cxn ang="0">
                    <a:pos x="1055" y="68"/>
                  </a:cxn>
                  <a:cxn ang="0">
                    <a:pos x="1026" y="58"/>
                  </a:cxn>
                  <a:cxn ang="0">
                    <a:pos x="997" y="52"/>
                  </a:cxn>
                  <a:cxn ang="0">
                    <a:pos x="964" y="45"/>
                  </a:cxn>
                  <a:cxn ang="0">
                    <a:pos x="935" y="39"/>
                  </a:cxn>
                  <a:cxn ang="0">
                    <a:pos x="902" y="32"/>
                  </a:cxn>
                  <a:cxn ang="0">
                    <a:pos x="870" y="26"/>
                  </a:cxn>
                  <a:cxn ang="0">
                    <a:pos x="837" y="22"/>
                  </a:cxn>
                  <a:cxn ang="0">
                    <a:pos x="805" y="19"/>
                  </a:cxn>
                  <a:cxn ang="0">
                    <a:pos x="769" y="13"/>
                  </a:cxn>
                  <a:cxn ang="0">
                    <a:pos x="737" y="9"/>
                  </a:cxn>
                  <a:cxn ang="0">
                    <a:pos x="704" y="6"/>
                  </a:cxn>
                  <a:cxn ang="0">
                    <a:pos x="669" y="6"/>
                  </a:cxn>
                  <a:cxn ang="0">
                    <a:pos x="633" y="3"/>
                  </a:cxn>
                  <a:cxn ang="0">
                    <a:pos x="601" y="3"/>
                  </a:cxn>
                  <a:cxn ang="0">
                    <a:pos x="565" y="0"/>
                  </a:cxn>
                  <a:cxn ang="0">
                    <a:pos x="529" y="0"/>
                  </a:cxn>
                  <a:cxn ang="0">
                    <a:pos x="497" y="0"/>
                  </a:cxn>
                  <a:cxn ang="0">
                    <a:pos x="461" y="0"/>
                  </a:cxn>
                  <a:cxn ang="0">
                    <a:pos x="425" y="3"/>
                  </a:cxn>
                  <a:cxn ang="0">
                    <a:pos x="393" y="3"/>
                  </a:cxn>
                  <a:cxn ang="0">
                    <a:pos x="357" y="6"/>
                  </a:cxn>
                  <a:cxn ang="0">
                    <a:pos x="325" y="9"/>
                  </a:cxn>
                  <a:cxn ang="0">
                    <a:pos x="289" y="13"/>
                  </a:cxn>
                  <a:cxn ang="0">
                    <a:pos x="256" y="16"/>
                  </a:cxn>
                  <a:cxn ang="0">
                    <a:pos x="224" y="19"/>
                  </a:cxn>
                  <a:cxn ang="0">
                    <a:pos x="191" y="26"/>
                  </a:cxn>
                  <a:cxn ang="0">
                    <a:pos x="159" y="29"/>
                  </a:cxn>
                  <a:cxn ang="0">
                    <a:pos x="127" y="35"/>
                  </a:cxn>
                  <a:cxn ang="0">
                    <a:pos x="94" y="42"/>
                  </a:cxn>
                  <a:cxn ang="0">
                    <a:pos x="62" y="48"/>
                  </a:cxn>
                  <a:cxn ang="0">
                    <a:pos x="32" y="55"/>
                  </a:cxn>
                  <a:cxn ang="0">
                    <a:pos x="3" y="64"/>
                  </a:cxn>
                </a:cxnLst>
                <a:pathLst>
                  <a:path w="1509" h="424">
                    <a:moveTo>
                      <a:pt x="1509" y="424"/>
                    </a:moveTo>
                    <a:lnTo>
                      <a:pt x="1509" y="421"/>
                    </a:lnTo>
                    <a:lnTo>
                      <a:pt x="1509" y="418"/>
                    </a:lnTo>
                    <a:lnTo>
                      <a:pt x="1509" y="414"/>
                    </a:lnTo>
                    <a:lnTo>
                      <a:pt x="1509" y="411"/>
                    </a:lnTo>
                    <a:lnTo>
                      <a:pt x="1509" y="408"/>
                    </a:lnTo>
                    <a:lnTo>
                      <a:pt x="1509" y="405"/>
                    </a:lnTo>
                    <a:lnTo>
                      <a:pt x="1509" y="401"/>
                    </a:lnTo>
                    <a:lnTo>
                      <a:pt x="1506" y="398"/>
                    </a:lnTo>
                    <a:lnTo>
                      <a:pt x="1506" y="395"/>
                    </a:lnTo>
                    <a:lnTo>
                      <a:pt x="1506" y="392"/>
                    </a:lnTo>
                    <a:lnTo>
                      <a:pt x="1506" y="389"/>
                    </a:lnTo>
                    <a:lnTo>
                      <a:pt x="1506" y="385"/>
                    </a:lnTo>
                    <a:lnTo>
                      <a:pt x="1503" y="382"/>
                    </a:lnTo>
                    <a:lnTo>
                      <a:pt x="1503" y="379"/>
                    </a:lnTo>
                    <a:lnTo>
                      <a:pt x="1503" y="376"/>
                    </a:lnTo>
                    <a:lnTo>
                      <a:pt x="1503" y="372"/>
                    </a:lnTo>
                    <a:lnTo>
                      <a:pt x="1500" y="369"/>
                    </a:lnTo>
                    <a:lnTo>
                      <a:pt x="1500" y="366"/>
                    </a:lnTo>
                    <a:lnTo>
                      <a:pt x="1500" y="363"/>
                    </a:lnTo>
                    <a:lnTo>
                      <a:pt x="1500" y="359"/>
                    </a:lnTo>
                    <a:lnTo>
                      <a:pt x="1497" y="359"/>
                    </a:lnTo>
                    <a:lnTo>
                      <a:pt x="1497" y="356"/>
                    </a:lnTo>
                    <a:lnTo>
                      <a:pt x="1497" y="353"/>
                    </a:lnTo>
                    <a:lnTo>
                      <a:pt x="1493" y="350"/>
                    </a:lnTo>
                    <a:lnTo>
                      <a:pt x="1493" y="346"/>
                    </a:lnTo>
                    <a:lnTo>
                      <a:pt x="1490" y="343"/>
                    </a:lnTo>
                    <a:lnTo>
                      <a:pt x="1490" y="340"/>
                    </a:lnTo>
                    <a:lnTo>
                      <a:pt x="1490" y="337"/>
                    </a:lnTo>
                    <a:lnTo>
                      <a:pt x="1487" y="337"/>
                    </a:lnTo>
                    <a:lnTo>
                      <a:pt x="1487" y="333"/>
                    </a:lnTo>
                    <a:lnTo>
                      <a:pt x="1487" y="330"/>
                    </a:lnTo>
                    <a:lnTo>
                      <a:pt x="1484" y="330"/>
                    </a:lnTo>
                    <a:lnTo>
                      <a:pt x="1484" y="327"/>
                    </a:lnTo>
                    <a:lnTo>
                      <a:pt x="1484" y="324"/>
                    </a:lnTo>
                    <a:lnTo>
                      <a:pt x="1480" y="324"/>
                    </a:lnTo>
                    <a:lnTo>
                      <a:pt x="1480" y="320"/>
                    </a:lnTo>
                    <a:lnTo>
                      <a:pt x="1477" y="317"/>
                    </a:lnTo>
                    <a:lnTo>
                      <a:pt x="1477" y="314"/>
                    </a:lnTo>
                    <a:lnTo>
                      <a:pt x="1474" y="314"/>
                    </a:lnTo>
                    <a:lnTo>
                      <a:pt x="1474" y="311"/>
                    </a:lnTo>
                    <a:lnTo>
                      <a:pt x="1471" y="308"/>
                    </a:lnTo>
                    <a:lnTo>
                      <a:pt x="1471" y="304"/>
                    </a:lnTo>
                    <a:lnTo>
                      <a:pt x="1467" y="301"/>
                    </a:lnTo>
                    <a:lnTo>
                      <a:pt x="1464" y="298"/>
                    </a:lnTo>
                    <a:lnTo>
                      <a:pt x="1464" y="295"/>
                    </a:lnTo>
                    <a:lnTo>
                      <a:pt x="1461" y="295"/>
                    </a:lnTo>
                    <a:lnTo>
                      <a:pt x="1461" y="291"/>
                    </a:lnTo>
                    <a:lnTo>
                      <a:pt x="1458" y="291"/>
                    </a:lnTo>
                    <a:lnTo>
                      <a:pt x="1458" y="288"/>
                    </a:lnTo>
                    <a:lnTo>
                      <a:pt x="1454" y="285"/>
                    </a:lnTo>
                    <a:lnTo>
                      <a:pt x="1451" y="282"/>
                    </a:lnTo>
                    <a:lnTo>
                      <a:pt x="1448" y="278"/>
                    </a:lnTo>
                    <a:lnTo>
                      <a:pt x="1448" y="275"/>
                    </a:lnTo>
                    <a:lnTo>
                      <a:pt x="1445" y="275"/>
                    </a:lnTo>
                    <a:lnTo>
                      <a:pt x="1445" y="272"/>
                    </a:lnTo>
                    <a:lnTo>
                      <a:pt x="1441" y="269"/>
                    </a:lnTo>
                    <a:lnTo>
                      <a:pt x="1438" y="265"/>
                    </a:lnTo>
                    <a:lnTo>
                      <a:pt x="1435" y="262"/>
                    </a:lnTo>
                    <a:lnTo>
                      <a:pt x="1432" y="259"/>
                    </a:lnTo>
                    <a:lnTo>
                      <a:pt x="1428" y="256"/>
                    </a:lnTo>
                    <a:lnTo>
                      <a:pt x="1425" y="252"/>
                    </a:lnTo>
                    <a:lnTo>
                      <a:pt x="1422" y="249"/>
                    </a:lnTo>
                    <a:lnTo>
                      <a:pt x="1419" y="246"/>
                    </a:lnTo>
                    <a:lnTo>
                      <a:pt x="1415" y="246"/>
                    </a:lnTo>
                    <a:lnTo>
                      <a:pt x="1415" y="243"/>
                    </a:lnTo>
                    <a:lnTo>
                      <a:pt x="1412" y="239"/>
                    </a:lnTo>
                    <a:lnTo>
                      <a:pt x="1409" y="239"/>
                    </a:lnTo>
                    <a:lnTo>
                      <a:pt x="1409" y="236"/>
                    </a:lnTo>
                    <a:lnTo>
                      <a:pt x="1406" y="236"/>
                    </a:lnTo>
                    <a:lnTo>
                      <a:pt x="1402" y="233"/>
                    </a:lnTo>
                    <a:lnTo>
                      <a:pt x="1402" y="230"/>
                    </a:lnTo>
                    <a:lnTo>
                      <a:pt x="1399" y="230"/>
                    </a:lnTo>
                    <a:lnTo>
                      <a:pt x="1396" y="226"/>
                    </a:lnTo>
                    <a:lnTo>
                      <a:pt x="1393" y="223"/>
                    </a:lnTo>
                    <a:lnTo>
                      <a:pt x="1389" y="223"/>
                    </a:lnTo>
                    <a:lnTo>
                      <a:pt x="1386" y="220"/>
                    </a:lnTo>
                    <a:lnTo>
                      <a:pt x="1386" y="217"/>
                    </a:lnTo>
                    <a:lnTo>
                      <a:pt x="1383" y="217"/>
                    </a:lnTo>
                    <a:lnTo>
                      <a:pt x="1380" y="214"/>
                    </a:lnTo>
                    <a:lnTo>
                      <a:pt x="1376" y="214"/>
                    </a:lnTo>
                    <a:lnTo>
                      <a:pt x="1376" y="210"/>
                    </a:lnTo>
                    <a:lnTo>
                      <a:pt x="1373" y="210"/>
                    </a:lnTo>
                    <a:lnTo>
                      <a:pt x="1370" y="207"/>
                    </a:lnTo>
                    <a:lnTo>
                      <a:pt x="1367" y="204"/>
                    </a:lnTo>
                    <a:lnTo>
                      <a:pt x="1363" y="201"/>
                    </a:lnTo>
                    <a:lnTo>
                      <a:pt x="1360" y="201"/>
                    </a:lnTo>
                    <a:lnTo>
                      <a:pt x="1357" y="197"/>
                    </a:lnTo>
                    <a:lnTo>
                      <a:pt x="1354" y="197"/>
                    </a:lnTo>
                    <a:lnTo>
                      <a:pt x="1350" y="194"/>
                    </a:lnTo>
                    <a:lnTo>
                      <a:pt x="1350" y="191"/>
                    </a:lnTo>
                    <a:lnTo>
                      <a:pt x="1347" y="191"/>
                    </a:lnTo>
                    <a:lnTo>
                      <a:pt x="1344" y="188"/>
                    </a:lnTo>
                    <a:lnTo>
                      <a:pt x="1341" y="188"/>
                    </a:lnTo>
                    <a:lnTo>
                      <a:pt x="1337" y="184"/>
                    </a:lnTo>
                    <a:lnTo>
                      <a:pt x="1334" y="184"/>
                    </a:lnTo>
                    <a:lnTo>
                      <a:pt x="1334" y="181"/>
                    </a:lnTo>
                    <a:lnTo>
                      <a:pt x="1331" y="181"/>
                    </a:lnTo>
                    <a:lnTo>
                      <a:pt x="1328" y="178"/>
                    </a:lnTo>
                    <a:lnTo>
                      <a:pt x="1324" y="178"/>
                    </a:lnTo>
                    <a:lnTo>
                      <a:pt x="1321" y="175"/>
                    </a:lnTo>
                    <a:lnTo>
                      <a:pt x="1318" y="175"/>
                    </a:lnTo>
                    <a:lnTo>
                      <a:pt x="1315" y="171"/>
                    </a:lnTo>
                    <a:lnTo>
                      <a:pt x="1311" y="168"/>
                    </a:lnTo>
                    <a:lnTo>
                      <a:pt x="1308" y="168"/>
                    </a:lnTo>
                    <a:lnTo>
                      <a:pt x="1305" y="165"/>
                    </a:lnTo>
                    <a:lnTo>
                      <a:pt x="1302" y="165"/>
                    </a:lnTo>
                    <a:lnTo>
                      <a:pt x="1302" y="162"/>
                    </a:lnTo>
                    <a:lnTo>
                      <a:pt x="1298" y="162"/>
                    </a:lnTo>
                    <a:lnTo>
                      <a:pt x="1295" y="158"/>
                    </a:lnTo>
                    <a:lnTo>
                      <a:pt x="1292" y="158"/>
                    </a:lnTo>
                    <a:lnTo>
                      <a:pt x="1289" y="155"/>
                    </a:lnTo>
                    <a:lnTo>
                      <a:pt x="1285" y="155"/>
                    </a:lnTo>
                    <a:lnTo>
                      <a:pt x="1282" y="152"/>
                    </a:lnTo>
                    <a:lnTo>
                      <a:pt x="1279" y="152"/>
                    </a:lnTo>
                    <a:lnTo>
                      <a:pt x="1276" y="149"/>
                    </a:lnTo>
                    <a:lnTo>
                      <a:pt x="1273" y="149"/>
                    </a:lnTo>
                    <a:lnTo>
                      <a:pt x="1269" y="145"/>
                    </a:lnTo>
                    <a:lnTo>
                      <a:pt x="1266" y="145"/>
                    </a:lnTo>
                    <a:lnTo>
                      <a:pt x="1263" y="142"/>
                    </a:lnTo>
                    <a:lnTo>
                      <a:pt x="1260" y="142"/>
                    </a:lnTo>
                    <a:lnTo>
                      <a:pt x="1256" y="139"/>
                    </a:lnTo>
                    <a:lnTo>
                      <a:pt x="1253" y="139"/>
                    </a:lnTo>
                    <a:lnTo>
                      <a:pt x="1250" y="136"/>
                    </a:lnTo>
                    <a:lnTo>
                      <a:pt x="1247" y="136"/>
                    </a:lnTo>
                    <a:lnTo>
                      <a:pt x="1243" y="133"/>
                    </a:lnTo>
                    <a:lnTo>
                      <a:pt x="1240" y="133"/>
                    </a:lnTo>
                    <a:lnTo>
                      <a:pt x="1237" y="129"/>
                    </a:lnTo>
                    <a:lnTo>
                      <a:pt x="1230" y="129"/>
                    </a:lnTo>
                    <a:lnTo>
                      <a:pt x="1227" y="126"/>
                    </a:lnTo>
                    <a:lnTo>
                      <a:pt x="1224" y="126"/>
                    </a:lnTo>
                    <a:lnTo>
                      <a:pt x="1221" y="126"/>
                    </a:lnTo>
                    <a:lnTo>
                      <a:pt x="1217" y="123"/>
                    </a:lnTo>
                    <a:lnTo>
                      <a:pt x="1214" y="123"/>
                    </a:lnTo>
                    <a:lnTo>
                      <a:pt x="1211" y="120"/>
                    </a:lnTo>
                    <a:lnTo>
                      <a:pt x="1208" y="120"/>
                    </a:lnTo>
                    <a:lnTo>
                      <a:pt x="1204" y="116"/>
                    </a:lnTo>
                    <a:lnTo>
                      <a:pt x="1201" y="116"/>
                    </a:lnTo>
                    <a:lnTo>
                      <a:pt x="1198" y="113"/>
                    </a:lnTo>
                    <a:lnTo>
                      <a:pt x="1191" y="113"/>
                    </a:lnTo>
                    <a:lnTo>
                      <a:pt x="1188" y="110"/>
                    </a:lnTo>
                    <a:lnTo>
                      <a:pt x="1185" y="110"/>
                    </a:lnTo>
                    <a:lnTo>
                      <a:pt x="1182" y="110"/>
                    </a:lnTo>
                    <a:lnTo>
                      <a:pt x="1178" y="107"/>
                    </a:lnTo>
                    <a:lnTo>
                      <a:pt x="1175" y="107"/>
                    </a:lnTo>
                    <a:lnTo>
                      <a:pt x="1172" y="103"/>
                    </a:lnTo>
                    <a:lnTo>
                      <a:pt x="1165" y="103"/>
                    </a:lnTo>
                    <a:lnTo>
                      <a:pt x="1162" y="100"/>
                    </a:lnTo>
                    <a:lnTo>
                      <a:pt x="1159" y="100"/>
                    </a:lnTo>
                    <a:lnTo>
                      <a:pt x="1156" y="100"/>
                    </a:lnTo>
                    <a:lnTo>
                      <a:pt x="1152" y="97"/>
                    </a:lnTo>
                    <a:lnTo>
                      <a:pt x="1149" y="97"/>
                    </a:lnTo>
                    <a:lnTo>
                      <a:pt x="1143" y="94"/>
                    </a:lnTo>
                    <a:lnTo>
                      <a:pt x="1139" y="94"/>
                    </a:lnTo>
                    <a:lnTo>
                      <a:pt x="1136" y="90"/>
                    </a:lnTo>
                    <a:lnTo>
                      <a:pt x="1133" y="90"/>
                    </a:lnTo>
                    <a:lnTo>
                      <a:pt x="1130" y="90"/>
                    </a:lnTo>
                    <a:lnTo>
                      <a:pt x="1123" y="87"/>
                    </a:lnTo>
                    <a:lnTo>
                      <a:pt x="1120" y="87"/>
                    </a:lnTo>
                    <a:lnTo>
                      <a:pt x="1117" y="84"/>
                    </a:lnTo>
                    <a:lnTo>
                      <a:pt x="1113" y="84"/>
                    </a:lnTo>
                    <a:lnTo>
                      <a:pt x="1110" y="84"/>
                    </a:lnTo>
                    <a:lnTo>
                      <a:pt x="1104" y="81"/>
                    </a:lnTo>
                    <a:lnTo>
                      <a:pt x="1100" y="81"/>
                    </a:lnTo>
                    <a:lnTo>
                      <a:pt x="1097" y="81"/>
                    </a:lnTo>
                    <a:lnTo>
                      <a:pt x="1094" y="77"/>
                    </a:lnTo>
                    <a:lnTo>
                      <a:pt x="1087" y="77"/>
                    </a:lnTo>
                    <a:lnTo>
                      <a:pt x="1084" y="74"/>
                    </a:lnTo>
                    <a:lnTo>
                      <a:pt x="1081" y="74"/>
                    </a:lnTo>
                    <a:lnTo>
                      <a:pt x="1078" y="74"/>
                    </a:lnTo>
                    <a:lnTo>
                      <a:pt x="1071" y="71"/>
                    </a:lnTo>
                    <a:lnTo>
                      <a:pt x="1068" y="71"/>
                    </a:lnTo>
                    <a:lnTo>
                      <a:pt x="1065" y="71"/>
                    </a:lnTo>
                    <a:lnTo>
                      <a:pt x="1061" y="68"/>
                    </a:lnTo>
                    <a:lnTo>
                      <a:pt x="1055" y="68"/>
                    </a:lnTo>
                    <a:lnTo>
                      <a:pt x="1052" y="64"/>
                    </a:lnTo>
                    <a:lnTo>
                      <a:pt x="1049" y="64"/>
                    </a:lnTo>
                    <a:lnTo>
                      <a:pt x="1042" y="64"/>
                    </a:lnTo>
                    <a:lnTo>
                      <a:pt x="1039" y="61"/>
                    </a:lnTo>
                    <a:lnTo>
                      <a:pt x="1036" y="61"/>
                    </a:lnTo>
                    <a:lnTo>
                      <a:pt x="1029" y="61"/>
                    </a:lnTo>
                    <a:lnTo>
                      <a:pt x="1026" y="58"/>
                    </a:lnTo>
                    <a:lnTo>
                      <a:pt x="1023" y="58"/>
                    </a:lnTo>
                    <a:lnTo>
                      <a:pt x="1016" y="58"/>
                    </a:lnTo>
                    <a:lnTo>
                      <a:pt x="1013" y="55"/>
                    </a:lnTo>
                    <a:lnTo>
                      <a:pt x="1010" y="55"/>
                    </a:lnTo>
                    <a:lnTo>
                      <a:pt x="1006" y="55"/>
                    </a:lnTo>
                    <a:lnTo>
                      <a:pt x="1000" y="52"/>
                    </a:lnTo>
                    <a:lnTo>
                      <a:pt x="997" y="52"/>
                    </a:lnTo>
                    <a:lnTo>
                      <a:pt x="990" y="52"/>
                    </a:lnTo>
                    <a:lnTo>
                      <a:pt x="987" y="52"/>
                    </a:lnTo>
                    <a:lnTo>
                      <a:pt x="984" y="48"/>
                    </a:lnTo>
                    <a:lnTo>
                      <a:pt x="977" y="48"/>
                    </a:lnTo>
                    <a:lnTo>
                      <a:pt x="974" y="48"/>
                    </a:lnTo>
                    <a:lnTo>
                      <a:pt x="971" y="45"/>
                    </a:lnTo>
                    <a:lnTo>
                      <a:pt x="964" y="45"/>
                    </a:lnTo>
                    <a:lnTo>
                      <a:pt x="961" y="45"/>
                    </a:lnTo>
                    <a:lnTo>
                      <a:pt x="958" y="42"/>
                    </a:lnTo>
                    <a:lnTo>
                      <a:pt x="951" y="42"/>
                    </a:lnTo>
                    <a:lnTo>
                      <a:pt x="948" y="42"/>
                    </a:lnTo>
                    <a:lnTo>
                      <a:pt x="941" y="42"/>
                    </a:lnTo>
                    <a:lnTo>
                      <a:pt x="938" y="39"/>
                    </a:lnTo>
                    <a:lnTo>
                      <a:pt x="935" y="39"/>
                    </a:lnTo>
                    <a:lnTo>
                      <a:pt x="928" y="39"/>
                    </a:lnTo>
                    <a:lnTo>
                      <a:pt x="925" y="35"/>
                    </a:lnTo>
                    <a:lnTo>
                      <a:pt x="922" y="35"/>
                    </a:lnTo>
                    <a:lnTo>
                      <a:pt x="915" y="35"/>
                    </a:lnTo>
                    <a:lnTo>
                      <a:pt x="912" y="35"/>
                    </a:lnTo>
                    <a:lnTo>
                      <a:pt x="906" y="32"/>
                    </a:lnTo>
                    <a:lnTo>
                      <a:pt x="902" y="32"/>
                    </a:lnTo>
                    <a:lnTo>
                      <a:pt x="899" y="32"/>
                    </a:lnTo>
                    <a:lnTo>
                      <a:pt x="893" y="32"/>
                    </a:lnTo>
                    <a:lnTo>
                      <a:pt x="889" y="29"/>
                    </a:lnTo>
                    <a:lnTo>
                      <a:pt x="883" y="29"/>
                    </a:lnTo>
                    <a:lnTo>
                      <a:pt x="880" y="29"/>
                    </a:lnTo>
                    <a:lnTo>
                      <a:pt x="873" y="29"/>
                    </a:lnTo>
                    <a:lnTo>
                      <a:pt x="870" y="26"/>
                    </a:lnTo>
                    <a:lnTo>
                      <a:pt x="867" y="26"/>
                    </a:lnTo>
                    <a:lnTo>
                      <a:pt x="860" y="26"/>
                    </a:lnTo>
                    <a:lnTo>
                      <a:pt x="857" y="26"/>
                    </a:lnTo>
                    <a:lnTo>
                      <a:pt x="850" y="26"/>
                    </a:lnTo>
                    <a:lnTo>
                      <a:pt x="847" y="22"/>
                    </a:lnTo>
                    <a:lnTo>
                      <a:pt x="841" y="22"/>
                    </a:lnTo>
                    <a:lnTo>
                      <a:pt x="837" y="22"/>
                    </a:lnTo>
                    <a:lnTo>
                      <a:pt x="831" y="22"/>
                    </a:lnTo>
                    <a:lnTo>
                      <a:pt x="828" y="22"/>
                    </a:lnTo>
                    <a:lnTo>
                      <a:pt x="825" y="19"/>
                    </a:lnTo>
                    <a:lnTo>
                      <a:pt x="818" y="19"/>
                    </a:lnTo>
                    <a:lnTo>
                      <a:pt x="815" y="19"/>
                    </a:lnTo>
                    <a:lnTo>
                      <a:pt x="808" y="19"/>
                    </a:lnTo>
                    <a:lnTo>
                      <a:pt x="805" y="19"/>
                    </a:lnTo>
                    <a:lnTo>
                      <a:pt x="799" y="16"/>
                    </a:lnTo>
                    <a:lnTo>
                      <a:pt x="795" y="16"/>
                    </a:lnTo>
                    <a:lnTo>
                      <a:pt x="789" y="16"/>
                    </a:lnTo>
                    <a:lnTo>
                      <a:pt x="786" y="16"/>
                    </a:lnTo>
                    <a:lnTo>
                      <a:pt x="779" y="16"/>
                    </a:lnTo>
                    <a:lnTo>
                      <a:pt x="776" y="13"/>
                    </a:lnTo>
                    <a:lnTo>
                      <a:pt x="769" y="13"/>
                    </a:lnTo>
                    <a:lnTo>
                      <a:pt x="766" y="13"/>
                    </a:lnTo>
                    <a:lnTo>
                      <a:pt x="760" y="13"/>
                    </a:lnTo>
                    <a:lnTo>
                      <a:pt x="756" y="13"/>
                    </a:lnTo>
                    <a:lnTo>
                      <a:pt x="750" y="13"/>
                    </a:lnTo>
                    <a:lnTo>
                      <a:pt x="747" y="13"/>
                    </a:lnTo>
                    <a:lnTo>
                      <a:pt x="743" y="9"/>
                    </a:lnTo>
                    <a:lnTo>
                      <a:pt x="737" y="9"/>
                    </a:lnTo>
                    <a:lnTo>
                      <a:pt x="734" y="9"/>
                    </a:lnTo>
                    <a:lnTo>
                      <a:pt x="727" y="9"/>
                    </a:lnTo>
                    <a:lnTo>
                      <a:pt x="724" y="9"/>
                    </a:lnTo>
                    <a:lnTo>
                      <a:pt x="717" y="9"/>
                    </a:lnTo>
                    <a:lnTo>
                      <a:pt x="714" y="9"/>
                    </a:lnTo>
                    <a:lnTo>
                      <a:pt x="708" y="6"/>
                    </a:lnTo>
                    <a:lnTo>
                      <a:pt x="704" y="6"/>
                    </a:lnTo>
                    <a:lnTo>
                      <a:pt x="698" y="6"/>
                    </a:lnTo>
                    <a:lnTo>
                      <a:pt x="695" y="6"/>
                    </a:lnTo>
                    <a:lnTo>
                      <a:pt x="688" y="6"/>
                    </a:lnTo>
                    <a:lnTo>
                      <a:pt x="685" y="6"/>
                    </a:lnTo>
                    <a:lnTo>
                      <a:pt x="678" y="6"/>
                    </a:lnTo>
                    <a:lnTo>
                      <a:pt x="675" y="6"/>
                    </a:lnTo>
                    <a:lnTo>
                      <a:pt x="669" y="6"/>
                    </a:lnTo>
                    <a:lnTo>
                      <a:pt x="662" y="3"/>
                    </a:lnTo>
                    <a:lnTo>
                      <a:pt x="659" y="3"/>
                    </a:lnTo>
                    <a:lnTo>
                      <a:pt x="652" y="3"/>
                    </a:lnTo>
                    <a:lnTo>
                      <a:pt x="649" y="3"/>
                    </a:lnTo>
                    <a:lnTo>
                      <a:pt x="643" y="3"/>
                    </a:lnTo>
                    <a:lnTo>
                      <a:pt x="639" y="3"/>
                    </a:lnTo>
                    <a:lnTo>
                      <a:pt x="633" y="3"/>
                    </a:lnTo>
                    <a:lnTo>
                      <a:pt x="630" y="3"/>
                    </a:lnTo>
                    <a:lnTo>
                      <a:pt x="623" y="3"/>
                    </a:lnTo>
                    <a:lnTo>
                      <a:pt x="620" y="3"/>
                    </a:lnTo>
                    <a:lnTo>
                      <a:pt x="613" y="3"/>
                    </a:lnTo>
                    <a:lnTo>
                      <a:pt x="610" y="3"/>
                    </a:lnTo>
                    <a:lnTo>
                      <a:pt x="604" y="3"/>
                    </a:lnTo>
                    <a:lnTo>
                      <a:pt x="601" y="3"/>
                    </a:lnTo>
                    <a:lnTo>
                      <a:pt x="594" y="0"/>
                    </a:lnTo>
                    <a:lnTo>
                      <a:pt x="591" y="0"/>
                    </a:lnTo>
                    <a:lnTo>
                      <a:pt x="584" y="0"/>
                    </a:lnTo>
                    <a:lnTo>
                      <a:pt x="581" y="0"/>
                    </a:lnTo>
                    <a:lnTo>
                      <a:pt x="575" y="0"/>
                    </a:lnTo>
                    <a:lnTo>
                      <a:pt x="571" y="0"/>
                    </a:lnTo>
                    <a:lnTo>
                      <a:pt x="565" y="0"/>
                    </a:lnTo>
                    <a:lnTo>
                      <a:pt x="562" y="0"/>
                    </a:lnTo>
                    <a:lnTo>
                      <a:pt x="555" y="0"/>
                    </a:lnTo>
                    <a:lnTo>
                      <a:pt x="552" y="0"/>
                    </a:lnTo>
                    <a:lnTo>
                      <a:pt x="545" y="0"/>
                    </a:lnTo>
                    <a:lnTo>
                      <a:pt x="539" y="0"/>
                    </a:lnTo>
                    <a:lnTo>
                      <a:pt x="536" y="0"/>
                    </a:lnTo>
                    <a:lnTo>
                      <a:pt x="529" y="0"/>
                    </a:lnTo>
                    <a:lnTo>
                      <a:pt x="526" y="0"/>
                    </a:lnTo>
                    <a:lnTo>
                      <a:pt x="519" y="0"/>
                    </a:lnTo>
                    <a:lnTo>
                      <a:pt x="516" y="0"/>
                    </a:lnTo>
                    <a:lnTo>
                      <a:pt x="510" y="0"/>
                    </a:lnTo>
                    <a:lnTo>
                      <a:pt x="506" y="0"/>
                    </a:lnTo>
                    <a:lnTo>
                      <a:pt x="500" y="0"/>
                    </a:lnTo>
                    <a:lnTo>
                      <a:pt x="497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0" y="0"/>
                    </a:lnTo>
                    <a:lnTo>
                      <a:pt x="477" y="0"/>
                    </a:lnTo>
                    <a:lnTo>
                      <a:pt x="471" y="0"/>
                    </a:lnTo>
                    <a:lnTo>
                      <a:pt x="467" y="0"/>
                    </a:lnTo>
                    <a:lnTo>
                      <a:pt x="461" y="0"/>
                    </a:lnTo>
                    <a:lnTo>
                      <a:pt x="454" y="0"/>
                    </a:lnTo>
                    <a:lnTo>
                      <a:pt x="451" y="0"/>
                    </a:lnTo>
                    <a:lnTo>
                      <a:pt x="445" y="3"/>
                    </a:lnTo>
                    <a:lnTo>
                      <a:pt x="441" y="3"/>
                    </a:lnTo>
                    <a:lnTo>
                      <a:pt x="435" y="3"/>
                    </a:lnTo>
                    <a:lnTo>
                      <a:pt x="432" y="3"/>
                    </a:lnTo>
                    <a:lnTo>
                      <a:pt x="425" y="3"/>
                    </a:lnTo>
                    <a:lnTo>
                      <a:pt x="422" y="3"/>
                    </a:lnTo>
                    <a:lnTo>
                      <a:pt x="415" y="3"/>
                    </a:lnTo>
                    <a:lnTo>
                      <a:pt x="412" y="3"/>
                    </a:lnTo>
                    <a:lnTo>
                      <a:pt x="406" y="3"/>
                    </a:lnTo>
                    <a:lnTo>
                      <a:pt x="402" y="3"/>
                    </a:lnTo>
                    <a:lnTo>
                      <a:pt x="396" y="3"/>
                    </a:lnTo>
                    <a:lnTo>
                      <a:pt x="393" y="3"/>
                    </a:lnTo>
                    <a:lnTo>
                      <a:pt x="386" y="3"/>
                    </a:lnTo>
                    <a:lnTo>
                      <a:pt x="383" y="3"/>
                    </a:lnTo>
                    <a:lnTo>
                      <a:pt x="377" y="6"/>
                    </a:lnTo>
                    <a:lnTo>
                      <a:pt x="373" y="6"/>
                    </a:lnTo>
                    <a:lnTo>
                      <a:pt x="367" y="6"/>
                    </a:lnTo>
                    <a:lnTo>
                      <a:pt x="364" y="6"/>
                    </a:lnTo>
                    <a:lnTo>
                      <a:pt x="357" y="6"/>
                    </a:lnTo>
                    <a:lnTo>
                      <a:pt x="354" y="6"/>
                    </a:lnTo>
                    <a:lnTo>
                      <a:pt x="347" y="6"/>
                    </a:lnTo>
                    <a:lnTo>
                      <a:pt x="344" y="6"/>
                    </a:lnTo>
                    <a:lnTo>
                      <a:pt x="338" y="6"/>
                    </a:lnTo>
                    <a:lnTo>
                      <a:pt x="334" y="9"/>
                    </a:lnTo>
                    <a:lnTo>
                      <a:pt x="328" y="9"/>
                    </a:lnTo>
                    <a:lnTo>
                      <a:pt x="325" y="9"/>
                    </a:lnTo>
                    <a:lnTo>
                      <a:pt x="318" y="9"/>
                    </a:lnTo>
                    <a:lnTo>
                      <a:pt x="315" y="9"/>
                    </a:lnTo>
                    <a:lnTo>
                      <a:pt x="308" y="9"/>
                    </a:lnTo>
                    <a:lnTo>
                      <a:pt x="305" y="9"/>
                    </a:lnTo>
                    <a:lnTo>
                      <a:pt x="299" y="13"/>
                    </a:lnTo>
                    <a:lnTo>
                      <a:pt x="295" y="13"/>
                    </a:lnTo>
                    <a:lnTo>
                      <a:pt x="289" y="13"/>
                    </a:lnTo>
                    <a:lnTo>
                      <a:pt x="286" y="13"/>
                    </a:lnTo>
                    <a:lnTo>
                      <a:pt x="279" y="13"/>
                    </a:lnTo>
                    <a:lnTo>
                      <a:pt x="276" y="13"/>
                    </a:lnTo>
                    <a:lnTo>
                      <a:pt x="269" y="13"/>
                    </a:lnTo>
                    <a:lnTo>
                      <a:pt x="266" y="16"/>
                    </a:lnTo>
                    <a:lnTo>
                      <a:pt x="260" y="16"/>
                    </a:lnTo>
                    <a:lnTo>
                      <a:pt x="256" y="16"/>
                    </a:lnTo>
                    <a:lnTo>
                      <a:pt x="250" y="16"/>
                    </a:lnTo>
                    <a:lnTo>
                      <a:pt x="247" y="16"/>
                    </a:lnTo>
                    <a:lnTo>
                      <a:pt x="240" y="19"/>
                    </a:lnTo>
                    <a:lnTo>
                      <a:pt x="237" y="19"/>
                    </a:lnTo>
                    <a:lnTo>
                      <a:pt x="234" y="19"/>
                    </a:lnTo>
                    <a:lnTo>
                      <a:pt x="227" y="19"/>
                    </a:lnTo>
                    <a:lnTo>
                      <a:pt x="224" y="19"/>
                    </a:lnTo>
                    <a:lnTo>
                      <a:pt x="217" y="22"/>
                    </a:lnTo>
                    <a:lnTo>
                      <a:pt x="214" y="22"/>
                    </a:lnTo>
                    <a:lnTo>
                      <a:pt x="208" y="22"/>
                    </a:lnTo>
                    <a:lnTo>
                      <a:pt x="204" y="22"/>
                    </a:lnTo>
                    <a:lnTo>
                      <a:pt x="198" y="22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5" y="26"/>
                    </a:lnTo>
                    <a:lnTo>
                      <a:pt x="182" y="26"/>
                    </a:lnTo>
                    <a:lnTo>
                      <a:pt x="175" y="26"/>
                    </a:lnTo>
                    <a:lnTo>
                      <a:pt x="172" y="29"/>
                    </a:lnTo>
                    <a:lnTo>
                      <a:pt x="165" y="29"/>
                    </a:lnTo>
                    <a:lnTo>
                      <a:pt x="162" y="29"/>
                    </a:lnTo>
                    <a:lnTo>
                      <a:pt x="159" y="29"/>
                    </a:lnTo>
                    <a:lnTo>
                      <a:pt x="153" y="32"/>
                    </a:lnTo>
                    <a:lnTo>
                      <a:pt x="149" y="32"/>
                    </a:lnTo>
                    <a:lnTo>
                      <a:pt x="143" y="32"/>
                    </a:lnTo>
                    <a:lnTo>
                      <a:pt x="140" y="32"/>
                    </a:lnTo>
                    <a:lnTo>
                      <a:pt x="133" y="35"/>
                    </a:lnTo>
                    <a:lnTo>
                      <a:pt x="130" y="35"/>
                    </a:lnTo>
                    <a:lnTo>
                      <a:pt x="127" y="35"/>
                    </a:lnTo>
                    <a:lnTo>
                      <a:pt x="120" y="35"/>
                    </a:lnTo>
                    <a:lnTo>
                      <a:pt x="117" y="39"/>
                    </a:lnTo>
                    <a:lnTo>
                      <a:pt x="110" y="39"/>
                    </a:lnTo>
                    <a:lnTo>
                      <a:pt x="107" y="39"/>
                    </a:lnTo>
                    <a:lnTo>
                      <a:pt x="104" y="42"/>
                    </a:lnTo>
                    <a:lnTo>
                      <a:pt x="97" y="42"/>
                    </a:lnTo>
                    <a:lnTo>
                      <a:pt x="94" y="42"/>
                    </a:lnTo>
                    <a:lnTo>
                      <a:pt x="91" y="42"/>
                    </a:lnTo>
                    <a:lnTo>
                      <a:pt x="84" y="45"/>
                    </a:lnTo>
                    <a:lnTo>
                      <a:pt x="81" y="45"/>
                    </a:lnTo>
                    <a:lnTo>
                      <a:pt x="75" y="45"/>
                    </a:lnTo>
                    <a:lnTo>
                      <a:pt x="71" y="48"/>
                    </a:lnTo>
                    <a:lnTo>
                      <a:pt x="68" y="48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5" y="52"/>
                    </a:lnTo>
                    <a:lnTo>
                      <a:pt x="49" y="52"/>
                    </a:lnTo>
                    <a:lnTo>
                      <a:pt x="45" y="52"/>
                    </a:lnTo>
                    <a:lnTo>
                      <a:pt x="42" y="55"/>
                    </a:lnTo>
                    <a:lnTo>
                      <a:pt x="36" y="55"/>
                    </a:lnTo>
                    <a:lnTo>
                      <a:pt x="32" y="55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6" y="61"/>
                    </a:lnTo>
                    <a:lnTo>
                      <a:pt x="10" y="61"/>
                    </a:lnTo>
                    <a:lnTo>
                      <a:pt x="6" y="61"/>
                    </a:lnTo>
                    <a:lnTo>
                      <a:pt x="3" y="64"/>
                    </a:lnTo>
                    <a:lnTo>
                      <a:pt x="0" y="64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89" name="未知"/>
              <p:cNvSpPr/>
              <p:nvPr/>
            </p:nvSpPr>
            <p:spPr>
              <a:xfrm>
                <a:off x="0" y="64"/>
                <a:ext cx="672" cy="762"/>
              </a:xfrm>
              <a:custGeom>
                <a:avLst/>
                <a:gdLst/>
                <a:ahLst/>
                <a:cxnLst>
                  <a:cxn ang="0">
                    <a:pos x="438" y="7"/>
                  </a:cxn>
                  <a:cxn ang="0">
                    <a:pos x="409" y="17"/>
                  </a:cxn>
                  <a:cxn ang="0">
                    <a:pos x="383" y="26"/>
                  </a:cxn>
                  <a:cxn ang="0">
                    <a:pos x="354" y="36"/>
                  </a:cxn>
                  <a:cxn ang="0">
                    <a:pos x="328" y="46"/>
                  </a:cxn>
                  <a:cxn ang="0">
                    <a:pos x="302" y="56"/>
                  </a:cxn>
                  <a:cxn ang="0">
                    <a:pos x="279" y="65"/>
                  </a:cxn>
                  <a:cxn ang="0">
                    <a:pos x="253" y="75"/>
                  </a:cxn>
                  <a:cxn ang="0">
                    <a:pos x="230" y="88"/>
                  </a:cxn>
                  <a:cxn ang="0">
                    <a:pos x="211" y="98"/>
                  </a:cxn>
                  <a:cxn ang="0">
                    <a:pos x="188" y="111"/>
                  </a:cxn>
                  <a:cxn ang="0">
                    <a:pos x="169" y="124"/>
                  </a:cxn>
                  <a:cxn ang="0">
                    <a:pos x="146" y="137"/>
                  </a:cxn>
                  <a:cxn ang="0">
                    <a:pos x="126" y="153"/>
                  </a:cxn>
                  <a:cxn ang="0">
                    <a:pos x="107" y="169"/>
                  </a:cxn>
                  <a:cxn ang="0">
                    <a:pos x="91" y="182"/>
                  </a:cxn>
                  <a:cxn ang="0">
                    <a:pos x="74" y="198"/>
                  </a:cxn>
                  <a:cxn ang="0">
                    <a:pos x="61" y="211"/>
                  </a:cxn>
                  <a:cxn ang="0">
                    <a:pos x="48" y="231"/>
                  </a:cxn>
                  <a:cxn ang="0">
                    <a:pos x="35" y="250"/>
                  </a:cxn>
                  <a:cxn ang="0">
                    <a:pos x="22" y="273"/>
                  </a:cxn>
                  <a:cxn ang="0">
                    <a:pos x="13" y="292"/>
                  </a:cxn>
                  <a:cxn ang="0">
                    <a:pos x="6" y="312"/>
                  </a:cxn>
                  <a:cxn ang="0">
                    <a:pos x="3" y="331"/>
                  </a:cxn>
                  <a:cxn ang="0">
                    <a:pos x="0" y="354"/>
                  </a:cxn>
                  <a:cxn ang="0">
                    <a:pos x="0" y="376"/>
                  </a:cxn>
                  <a:cxn ang="0">
                    <a:pos x="3" y="399"/>
                  </a:cxn>
                  <a:cxn ang="0">
                    <a:pos x="9" y="415"/>
                  </a:cxn>
                  <a:cxn ang="0">
                    <a:pos x="16" y="435"/>
                  </a:cxn>
                  <a:cxn ang="0">
                    <a:pos x="26" y="457"/>
                  </a:cxn>
                  <a:cxn ang="0">
                    <a:pos x="42" y="480"/>
                  </a:cxn>
                  <a:cxn ang="0">
                    <a:pos x="52" y="496"/>
                  </a:cxn>
                  <a:cxn ang="0">
                    <a:pos x="68" y="516"/>
                  </a:cxn>
                  <a:cxn ang="0">
                    <a:pos x="84" y="529"/>
                  </a:cxn>
                  <a:cxn ang="0">
                    <a:pos x="97" y="545"/>
                  </a:cxn>
                  <a:cxn ang="0">
                    <a:pos x="117" y="558"/>
                  </a:cxn>
                  <a:cxn ang="0">
                    <a:pos x="136" y="574"/>
                  </a:cxn>
                  <a:cxn ang="0">
                    <a:pos x="156" y="587"/>
                  </a:cxn>
                  <a:cxn ang="0">
                    <a:pos x="178" y="603"/>
                  </a:cxn>
                  <a:cxn ang="0">
                    <a:pos x="198" y="616"/>
                  </a:cxn>
                  <a:cxn ang="0">
                    <a:pos x="220" y="626"/>
                  </a:cxn>
                  <a:cxn ang="0">
                    <a:pos x="240" y="639"/>
                  </a:cxn>
                  <a:cxn ang="0">
                    <a:pos x="266" y="649"/>
                  </a:cxn>
                  <a:cxn ang="0">
                    <a:pos x="289" y="658"/>
                  </a:cxn>
                  <a:cxn ang="0">
                    <a:pos x="315" y="671"/>
                  </a:cxn>
                  <a:cxn ang="0">
                    <a:pos x="341" y="681"/>
                  </a:cxn>
                  <a:cxn ang="0">
                    <a:pos x="367" y="691"/>
                  </a:cxn>
                  <a:cxn ang="0">
                    <a:pos x="393" y="700"/>
                  </a:cxn>
                  <a:cxn ang="0">
                    <a:pos x="422" y="707"/>
                  </a:cxn>
                  <a:cxn ang="0">
                    <a:pos x="451" y="717"/>
                  </a:cxn>
                  <a:cxn ang="0">
                    <a:pos x="480" y="723"/>
                  </a:cxn>
                  <a:cxn ang="0">
                    <a:pos x="509" y="733"/>
                  </a:cxn>
                  <a:cxn ang="0">
                    <a:pos x="539" y="739"/>
                  </a:cxn>
                  <a:cxn ang="0">
                    <a:pos x="571" y="746"/>
                  </a:cxn>
                  <a:cxn ang="0">
                    <a:pos x="604" y="752"/>
                  </a:cxn>
                  <a:cxn ang="0">
                    <a:pos x="636" y="755"/>
                  </a:cxn>
                  <a:cxn ang="0">
                    <a:pos x="668" y="762"/>
                  </a:cxn>
                </a:cxnLst>
                <a:pathLst>
                  <a:path w="672" h="762">
                    <a:moveTo>
                      <a:pt x="464" y="0"/>
                    </a:moveTo>
                    <a:lnTo>
                      <a:pt x="457" y="0"/>
                    </a:lnTo>
                    <a:lnTo>
                      <a:pt x="454" y="4"/>
                    </a:lnTo>
                    <a:lnTo>
                      <a:pt x="451" y="4"/>
                    </a:lnTo>
                    <a:lnTo>
                      <a:pt x="444" y="7"/>
                    </a:lnTo>
                    <a:lnTo>
                      <a:pt x="441" y="7"/>
                    </a:lnTo>
                    <a:lnTo>
                      <a:pt x="438" y="7"/>
                    </a:lnTo>
                    <a:lnTo>
                      <a:pt x="435" y="10"/>
                    </a:lnTo>
                    <a:lnTo>
                      <a:pt x="428" y="10"/>
                    </a:lnTo>
                    <a:lnTo>
                      <a:pt x="425" y="10"/>
                    </a:lnTo>
                    <a:lnTo>
                      <a:pt x="422" y="13"/>
                    </a:lnTo>
                    <a:lnTo>
                      <a:pt x="418" y="13"/>
                    </a:lnTo>
                    <a:lnTo>
                      <a:pt x="412" y="17"/>
                    </a:lnTo>
                    <a:lnTo>
                      <a:pt x="409" y="17"/>
                    </a:lnTo>
                    <a:lnTo>
                      <a:pt x="405" y="17"/>
                    </a:lnTo>
                    <a:lnTo>
                      <a:pt x="402" y="20"/>
                    </a:lnTo>
                    <a:lnTo>
                      <a:pt x="396" y="20"/>
                    </a:lnTo>
                    <a:lnTo>
                      <a:pt x="393" y="20"/>
                    </a:lnTo>
                    <a:lnTo>
                      <a:pt x="389" y="23"/>
                    </a:lnTo>
                    <a:lnTo>
                      <a:pt x="386" y="23"/>
                    </a:lnTo>
                    <a:lnTo>
                      <a:pt x="383" y="26"/>
                    </a:lnTo>
                    <a:lnTo>
                      <a:pt x="376" y="26"/>
                    </a:lnTo>
                    <a:lnTo>
                      <a:pt x="373" y="26"/>
                    </a:lnTo>
                    <a:lnTo>
                      <a:pt x="370" y="30"/>
                    </a:lnTo>
                    <a:lnTo>
                      <a:pt x="367" y="30"/>
                    </a:lnTo>
                    <a:lnTo>
                      <a:pt x="363" y="33"/>
                    </a:lnTo>
                    <a:lnTo>
                      <a:pt x="357" y="33"/>
                    </a:lnTo>
                    <a:lnTo>
                      <a:pt x="354" y="36"/>
                    </a:lnTo>
                    <a:lnTo>
                      <a:pt x="350" y="36"/>
                    </a:lnTo>
                    <a:lnTo>
                      <a:pt x="347" y="36"/>
                    </a:lnTo>
                    <a:lnTo>
                      <a:pt x="344" y="39"/>
                    </a:lnTo>
                    <a:lnTo>
                      <a:pt x="341" y="39"/>
                    </a:lnTo>
                    <a:lnTo>
                      <a:pt x="334" y="43"/>
                    </a:lnTo>
                    <a:lnTo>
                      <a:pt x="331" y="43"/>
                    </a:lnTo>
                    <a:lnTo>
                      <a:pt x="328" y="46"/>
                    </a:lnTo>
                    <a:lnTo>
                      <a:pt x="324" y="46"/>
                    </a:lnTo>
                    <a:lnTo>
                      <a:pt x="321" y="46"/>
                    </a:lnTo>
                    <a:lnTo>
                      <a:pt x="318" y="49"/>
                    </a:lnTo>
                    <a:lnTo>
                      <a:pt x="315" y="49"/>
                    </a:lnTo>
                    <a:lnTo>
                      <a:pt x="311" y="52"/>
                    </a:lnTo>
                    <a:lnTo>
                      <a:pt x="305" y="52"/>
                    </a:lnTo>
                    <a:lnTo>
                      <a:pt x="302" y="56"/>
                    </a:lnTo>
                    <a:lnTo>
                      <a:pt x="298" y="56"/>
                    </a:lnTo>
                    <a:lnTo>
                      <a:pt x="295" y="59"/>
                    </a:lnTo>
                    <a:lnTo>
                      <a:pt x="292" y="59"/>
                    </a:lnTo>
                    <a:lnTo>
                      <a:pt x="289" y="62"/>
                    </a:lnTo>
                    <a:lnTo>
                      <a:pt x="285" y="62"/>
                    </a:lnTo>
                    <a:lnTo>
                      <a:pt x="282" y="62"/>
                    </a:lnTo>
                    <a:lnTo>
                      <a:pt x="279" y="65"/>
                    </a:lnTo>
                    <a:lnTo>
                      <a:pt x="276" y="65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6" y="72"/>
                    </a:lnTo>
                    <a:lnTo>
                      <a:pt x="259" y="72"/>
                    </a:lnTo>
                    <a:lnTo>
                      <a:pt x="256" y="75"/>
                    </a:lnTo>
                    <a:lnTo>
                      <a:pt x="253" y="75"/>
                    </a:lnTo>
                    <a:lnTo>
                      <a:pt x="250" y="78"/>
                    </a:lnTo>
                    <a:lnTo>
                      <a:pt x="246" y="78"/>
                    </a:lnTo>
                    <a:lnTo>
                      <a:pt x="243" y="81"/>
                    </a:lnTo>
                    <a:lnTo>
                      <a:pt x="240" y="81"/>
                    </a:lnTo>
                    <a:lnTo>
                      <a:pt x="237" y="85"/>
                    </a:lnTo>
                    <a:lnTo>
                      <a:pt x="233" y="85"/>
                    </a:lnTo>
                    <a:lnTo>
                      <a:pt x="230" y="88"/>
                    </a:lnTo>
                    <a:lnTo>
                      <a:pt x="227" y="88"/>
                    </a:lnTo>
                    <a:lnTo>
                      <a:pt x="224" y="91"/>
                    </a:lnTo>
                    <a:lnTo>
                      <a:pt x="220" y="91"/>
                    </a:lnTo>
                    <a:lnTo>
                      <a:pt x="220" y="94"/>
                    </a:lnTo>
                    <a:lnTo>
                      <a:pt x="217" y="94"/>
                    </a:lnTo>
                    <a:lnTo>
                      <a:pt x="214" y="98"/>
                    </a:lnTo>
                    <a:lnTo>
                      <a:pt x="211" y="98"/>
                    </a:lnTo>
                    <a:lnTo>
                      <a:pt x="207" y="101"/>
                    </a:lnTo>
                    <a:lnTo>
                      <a:pt x="204" y="101"/>
                    </a:lnTo>
                    <a:lnTo>
                      <a:pt x="201" y="104"/>
                    </a:lnTo>
                    <a:lnTo>
                      <a:pt x="198" y="104"/>
                    </a:lnTo>
                    <a:lnTo>
                      <a:pt x="194" y="107"/>
                    </a:lnTo>
                    <a:lnTo>
                      <a:pt x="191" y="111"/>
                    </a:lnTo>
                    <a:lnTo>
                      <a:pt x="188" y="111"/>
                    </a:lnTo>
                    <a:lnTo>
                      <a:pt x="185" y="114"/>
                    </a:lnTo>
                    <a:lnTo>
                      <a:pt x="181" y="114"/>
                    </a:lnTo>
                    <a:lnTo>
                      <a:pt x="181" y="117"/>
                    </a:lnTo>
                    <a:lnTo>
                      <a:pt x="178" y="117"/>
                    </a:lnTo>
                    <a:lnTo>
                      <a:pt x="175" y="120"/>
                    </a:lnTo>
                    <a:lnTo>
                      <a:pt x="172" y="120"/>
                    </a:lnTo>
                    <a:lnTo>
                      <a:pt x="169" y="124"/>
                    </a:lnTo>
                    <a:lnTo>
                      <a:pt x="165" y="124"/>
                    </a:lnTo>
                    <a:lnTo>
                      <a:pt x="162" y="127"/>
                    </a:lnTo>
                    <a:lnTo>
                      <a:pt x="159" y="130"/>
                    </a:lnTo>
                    <a:lnTo>
                      <a:pt x="156" y="133"/>
                    </a:lnTo>
                    <a:lnTo>
                      <a:pt x="152" y="133"/>
                    </a:lnTo>
                    <a:lnTo>
                      <a:pt x="149" y="137"/>
                    </a:lnTo>
                    <a:lnTo>
                      <a:pt x="146" y="137"/>
                    </a:lnTo>
                    <a:lnTo>
                      <a:pt x="146" y="140"/>
                    </a:lnTo>
                    <a:lnTo>
                      <a:pt x="143" y="140"/>
                    </a:lnTo>
                    <a:lnTo>
                      <a:pt x="139" y="143"/>
                    </a:lnTo>
                    <a:lnTo>
                      <a:pt x="136" y="146"/>
                    </a:lnTo>
                    <a:lnTo>
                      <a:pt x="133" y="150"/>
                    </a:lnTo>
                    <a:lnTo>
                      <a:pt x="130" y="150"/>
                    </a:lnTo>
                    <a:lnTo>
                      <a:pt x="126" y="153"/>
                    </a:lnTo>
                    <a:lnTo>
                      <a:pt x="123" y="156"/>
                    </a:lnTo>
                    <a:lnTo>
                      <a:pt x="120" y="159"/>
                    </a:lnTo>
                    <a:lnTo>
                      <a:pt x="117" y="159"/>
                    </a:lnTo>
                    <a:lnTo>
                      <a:pt x="117" y="162"/>
                    </a:lnTo>
                    <a:lnTo>
                      <a:pt x="113" y="162"/>
                    </a:lnTo>
                    <a:lnTo>
                      <a:pt x="110" y="166"/>
                    </a:lnTo>
                    <a:lnTo>
                      <a:pt x="107" y="169"/>
                    </a:lnTo>
                    <a:lnTo>
                      <a:pt x="104" y="172"/>
                    </a:lnTo>
                    <a:lnTo>
                      <a:pt x="100" y="172"/>
                    </a:lnTo>
                    <a:lnTo>
                      <a:pt x="100" y="175"/>
                    </a:lnTo>
                    <a:lnTo>
                      <a:pt x="97" y="175"/>
                    </a:lnTo>
                    <a:lnTo>
                      <a:pt x="94" y="179"/>
                    </a:lnTo>
                    <a:lnTo>
                      <a:pt x="94" y="182"/>
                    </a:lnTo>
                    <a:lnTo>
                      <a:pt x="91" y="182"/>
                    </a:lnTo>
                    <a:lnTo>
                      <a:pt x="91" y="185"/>
                    </a:lnTo>
                    <a:lnTo>
                      <a:pt x="87" y="185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1" y="192"/>
                    </a:lnTo>
                    <a:lnTo>
                      <a:pt x="78" y="195"/>
                    </a:lnTo>
                    <a:lnTo>
                      <a:pt x="74" y="198"/>
                    </a:lnTo>
                    <a:lnTo>
                      <a:pt x="74" y="201"/>
                    </a:lnTo>
                    <a:lnTo>
                      <a:pt x="71" y="201"/>
                    </a:lnTo>
                    <a:lnTo>
                      <a:pt x="71" y="205"/>
                    </a:lnTo>
                    <a:lnTo>
                      <a:pt x="68" y="205"/>
                    </a:lnTo>
                    <a:lnTo>
                      <a:pt x="65" y="208"/>
                    </a:lnTo>
                    <a:lnTo>
                      <a:pt x="65" y="211"/>
                    </a:lnTo>
                    <a:lnTo>
                      <a:pt x="61" y="211"/>
                    </a:lnTo>
                    <a:lnTo>
                      <a:pt x="61" y="214"/>
                    </a:lnTo>
                    <a:lnTo>
                      <a:pt x="58" y="218"/>
                    </a:lnTo>
                    <a:lnTo>
                      <a:pt x="55" y="221"/>
                    </a:lnTo>
                    <a:lnTo>
                      <a:pt x="52" y="224"/>
                    </a:lnTo>
                    <a:lnTo>
                      <a:pt x="52" y="227"/>
                    </a:lnTo>
                    <a:lnTo>
                      <a:pt x="48" y="227"/>
                    </a:lnTo>
                    <a:lnTo>
                      <a:pt x="48" y="231"/>
                    </a:lnTo>
                    <a:lnTo>
                      <a:pt x="45" y="231"/>
                    </a:lnTo>
                    <a:lnTo>
                      <a:pt x="45" y="234"/>
                    </a:lnTo>
                    <a:lnTo>
                      <a:pt x="42" y="237"/>
                    </a:lnTo>
                    <a:lnTo>
                      <a:pt x="42" y="240"/>
                    </a:lnTo>
                    <a:lnTo>
                      <a:pt x="39" y="244"/>
                    </a:lnTo>
                    <a:lnTo>
                      <a:pt x="35" y="247"/>
                    </a:lnTo>
                    <a:lnTo>
                      <a:pt x="35" y="250"/>
                    </a:lnTo>
                    <a:lnTo>
                      <a:pt x="32" y="253"/>
                    </a:lnTo>
                    <a:lnTo>
                      <a:pt x="29" y="256"/>
                    </a:lnTo>
                    <a:lnTo>
                      <a:pt x="29" y="260"/>
                    </a:lnTo>
                    <a:lnTo>
                      <a:pt x="26" y="263"/>
                    </a:lnTo>
                    <a:lnTo>
                      <a:pt x="26" y="266"/>
                    </a:lnTo>
                    <a:lnTo>
                      <a:pt x="22" y="269"/>
                    </a:lnTo>
                    <a:lnTo>
                      <a:pt x="22" y="273"/>
                    </a:lnTo>
                    <a:lnTo>
                      <a:pt x="19" y="276"/>
                    </a:lnTo>
                    <a:lnTo>
                      <a:pt x="19" y="279"/>
                    </a:lnTo>
                    <a:lnTo>
                      <a:pt x="16" y="282"/>
                    </a:lnTo>
                    <a:lnTo>
                      <a:pt x="16" y="286"/>
                    </a:lnTo>
                    <a:lnTo>
                      <a:pt x="16" y="289"/>
                    </a:lnTo>
                    <a:lnTo>
                      <a:pt x="13" y="289"/>
                    </a:lnTo>
                    <a:lnTo>
                      <a:pt x="13" y="292"/>
                    </a:lnTo>
                    <a:lnTo>
                      <a:pt x="13" y="295"/>
                    </a:lnTo>
                    <a:lnTo>
                      <a:pt x="9" y="299"/>
                    </a:lnTo>
                    <a:lnTo>
                      <a:pt x="9" y="302"/>
                    </a:lnTo>
                    <a:lnTo>
                      <a:pt x="9" y="305"/>
                    </a:lnTo>
                    <a:lnTo>
                      <a:pt x="9" y="308"/>
                    </a:lnTo>
                    <a:lnTo>
                      <a:pt x="6" y="308"/>
                    </a:lnTo>
                    <a:lnTo>
                      <a:pt x="6" y="312"/>
                    </a:lnTo>
                    <a:lnTo>
                      <a:pt x="6" y="315"/>
                    </a:lnTo>
                    <a:lnTo>
                      <a:pt x="6" y="318"/>
                    </a:lnTo>
                    <a:lnTo>
                      <a:pt x="6" y="321"/>
                    </a:lnTo>
                    <a:lnTo>
                      <a:pt x="3" y="321"/>
                    </a:lnTo>
                    <a:lnTo>
                      <a:pt x="3" y="325"/>
                    </a:lnTo>
                    <a:lnTo>
                      <a:pt x="3" y="328"/>
                    </a:lnTo>
                    <a:lnTo>
                      <a:pt x="3" y="331"/>
                    </a:lnTo>
                    <a:lnTo>
                      <a:pt x="3" y="334"/>
                    </a:lnTo>
                    <a:lnTo>
                      <a:pt x="3" y="337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0" y="347"/>
                    </a:lnTo>
                    <a:lnTo>
                      <a:pt x="0" y="350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0" y="360"/>
                    </a:lnTo>
                    <a:lnTo>
                      <a:pt x="0" y="363"/>
                    </a:lnTo>
                    <a:lnTo>
                      <a:pt x="0" y="367"/>
                    </a:lnTo>
                    <a:lnTo>
                      <a:pt x="0" y="370"/>
                    </a:lnTo>
                    <a:lnTo>
                      <a:pt x="0" y="373"/>
                    </a:lnTo>
                    <a:lnTo>
                      <a:pt x="0" y="376"/>
                    </a:lnTo>
                    <a:lnTo>
                      <a:pt x="3" y="380"/>
                    </a:lnTo>
                    <a:lnTo>
                      <a:pt x="3" y="383"/>
                    </a:lnTo>
                    <a:lnTo>
                      <a:pt x="3" y="386"/>
                    </a:lnTo>
                    <a:lnTo>
                      <a:pt x="3" y="389"/>
                    </a:lnTo>
                    <a:lnTo>
                      <a:pt x="3" y="393"/>
                    </a:lnTo>
                    <a:lnTo>
                      <a:pt x="3" y="396"/>
                    </a:lnTo>
                    <a:lnTo>
                      <a:pt x="3" y="399"/>
                    </a:lnTo>
                    <a:lnTo>
                      <a:pt x="6" y="399"/>
                    </a:lnTo>
                    <a:lnTo>
                      <a:pt x="6" y="402"/>
                    </a:lnTo>
                    <a:lnTo>
                      <a:pt x="6" y="406"/>
                    </a:lnTo>
                    <a:lnTo>
                      <a:pt x="6" y="409"/>
                    </a:lnTo>
                    <a:lnTo>
                      <a:pt x="6" y="412"/>
                    </a:lnTo>
                    <a:lnTo>
                      <a:pt x="9" y="412"/>
                    </a:lnTo>
                    <a:lnTo>
                      <a:pt x="9" y="415"/>
                    </a:lnTo>
                    <a:lnTo>
                      <a:pt x="9" y="418"/>
                    </a:lnTo>
                    <a:lnTo>
                      <a:pt x="9" y="422"/>
                    </a:lnTo>
                    <a:lnTo>
                      <a:pt x="13" y="425"/>
                    </a:lnTo>
                    <a:lnTo>
                      <a:pt x="13" y="428"/>
                    </a:lnTo>
                    <a:lnTo>
                      <a:pt x="13" y="431"/>
                    </a:lnTo>
                    <a:lnTo>
                      <a:pt x="16" y="431"/>
                    </a:lnTo>
                    <a:lnTo>
                      <a:pt x="16" y="435"/>
                    </a:lnTo>
                    <a:lnTo>
                      <a:pt x="16" y="438"/>
                    </a:lnTo>
                    <a:lnTo>
                      <a:pt x="19" y="441"/>
                    </a:lnTo>
                    <a:lnTo>
                      <a:pt x="19" y="444"/>
                    </a:lnTo>
                    <a:lnTo>
                      <a:pt x="22" y="448"/>
                    </a:lnTo>
                    <a:lnTo>
                      <a:pt x="22" y="451"/>
                    </a:lnTo>
                    <a:lnTo>
                      <a:pt x="26" y="454"/>
                    </a:lnTo>
                    <a:lnTo>
                      <a:pt x="26" y="457"/>
                    </a:lnTo>
                    <a:lnTo>
                      <a:pt x="29" y="461"/>
                    </a:lnTo>
                    <a:lnTo>
                      <a:pt x="29" y="464"/>
                    </a:lnTo>
                    <a:lnTo>
                      <a:pt x="32" y="467"/>
                    </a:lnTo>
                    <a:lnTo>
                      <a:pt x="35" y="470"/>
                    </a:lnTo>
                    <a:lnTo>
                      <a:pt x="35" y="474"/>
                    </a:lnTo>
                    <a:lnTo>
                      <a:pt x="39" y="477"/>
                    </a:lnTo>
                    <a:lnTo>
                      <a:pt x="42" y="480"/>
                    </a:lnTo>
                    <a:lnTo>
                      <a:pt x="42" y="483"/>
                    </a:lnTo>
                    <a:lnTo>
                      <a:pt x="45" y="487"/>
                    </a:lnTo>
                    <a:lnTo>
                      <a:pt x="45" y="490"/>
                    </a:lnTo>
                    <a:lnTo>
                      <a:pt x="48" y="490"/>
                    </a:lnTo>
                    <a:lnTo>
                      <a:pt x="48" y="493"/>
                    </a:lnTo>
                    <a:lnTo>
                      <a:pt x="52" y="493"/>
                    </a:lnTo>
                    <a:lnTo>
                      <a:pt x="52" y="496"/>
                    </a:lnTo>
                    <a:lnTo>
                      <a:pt x="55" y="500"/>
                    </a:lnTo>
                    <a:lnTo>
                      <a:pt x="58" y="503"/>
                    </a:lnTo>
                    <a:lnTo>
                      <a:pt x="61" y="506"/>
                    </a:lnTo>
                    <a:lnTo>
                      <a:pt x="61" y="509"/>
                    </a:lnTo>
                    <a:lnTo>
                      <a:pt x="65" y="509"/>
                    </a:lnTo>
                    <a:lnTo>
                      <a:pt x="65" y="512"/>
                    </a:lnTo>
                    <a:lnTo>
                      <a:pt x="68" y="516"/>
                    </a:lnTo>
                    <a:lnTo>
                      <a:pt x="71" y="516"/>
                    </a:lnTo>
                    <a:lnTo>
                      <a:pt x="71" y="519"/>
                    </a:lnTo>
                    <a:lnTo>
                      <a:pt x="74" y="519"/>
                    </a:lnTo>
                    <a:lnTo>
                      <a:pt x="74" y="522"/>
                    </a:lnTo>
                    <a:lnTo>
                      <a:pt x="78" y="525"/>
                    </a:lnTo>
                    <a:lnTo>
                      <a:pt x="81" y="529"/>
                    </a:lnTo>
                    <a:lnTo>
                      <a:pt x="84" y="529"/>
                    </a:lnTo>
                    <a:lnTo>
                      <a:pt x="84" y="532"/>
                    </a:lnTo>
                    <a:lnTo>
                      <a:pt x="87" y="535"/>
                    </a:lnTo>
                    <a:lnTo>
                      <a:pt x="91" y="535"/>
                    </a:lnTo>
                    <a:lnTo>
                      <a:pt x="91" y="538"/>
                    </a:lnTo>
                    <a:lnTo>
                      <a:pt x="94" y="538"/>
                    </a:lnTo>
                    <a:lnTo>
                      <a:pt x="94" y="542"/>
                    </a:lnTo>
                    <a:lnTo>
                      <a:pt x="97" y="545"/>
                    </a:lnTo>
                    <a:lnTo>
                      <a:pt x="100" y="545"/>
                    </a:lnTo>
                    <a:lnTo>
                      <a:pt x="100" y="548"/>
                    </a:lnTo>
                    <a:lnTo>
                      <a:pt x="104" y="548"/>
                    </a:lnTo>
                    <a:lnTo>
                      <a:pt x="107" y="551"/>
                    </a:lnTo>
                    <a:lnTo>
                      <a:pt x="110" y="555"/>
                    </a:lnTo>
                    <a:lnTo>
                      <a:pt x="113" y="558"/>
                    </a:lnTo>
                    <a:lnTo>
                      <a:pt x="117" y="558"/>
                    </a:lnTo>
                    <a:lnTo>
                      <a:pt x="117" y="561"/>
                    </a:lnTo>
                    <a:lnTo>
                      <a:pt x="120" y="561"/>
                    </a:lnTo>
                    <a:lnTo>
                      <a:pt x="123" y="564"/>
                    </a:lnTo>
                    <a:lnTo>
                      <a:pt x="126" y="568"/>
                    </a:lnTo>
                    <a:lnTo>
                      <a:pt x="130" y="571"/>
                    </a:lnTo>
                    <a:lnTo>
                      <a:pt x="133" y="571"/>
                    </a:lnTo>
                    <a:lnTo>
                      <a:pt x="136" y="574"/>
                    </a:lnTo>
                    <a:lnTo>
                      <a:pt x="139" y="577"/>
                    </a:lnTo>
                    <a:lnTo>
                      <a:pt x="143" y="581"/>
                    </a:lnTo>
                    <a:lnTo>
                      <a:pt x="146" y="581"/>
                    </a:lnTo>
                    <a:lnTo>
                      <a:pt x="146" y="584"/>
                    </a:lnTo>
                    <a:lnTo>
                      <a:pt x="149" y="584"/>
                    </a:lnTo>
                    <a:lnTo>
                      <a:pt x="152" y="587"/>
                    </a:lnTo>
                    <a:lnTo>
                      <a:pt x="156" y="587"/>
                    </a:lnTo>
                    <a:lnTo>
                      <a:pt x="159" y="590"/>
                    </a:lnTo>
                    <a:lnTo>
                      <a:pt x="162" y="593"/>
                    </a:lnTo>
                    <a:lnTo>
                      <a:pt x="165" y="597"/>
                    </a:lnTo>
                    <a:lnTo>
                      <a:pt x="169" y="597"/>
                    </a:lnTo>
                    <a:lnTo>
                      <a:pt x="172" y="600"/>
                    </a:lnTo>
                    <a:lnTo>
                      <a:pt x="175" y="600"/>
                    </a:lnTo>
                    <a:lnTo>
                      <a:pt x="178" y="603"/>
                    </a:lnTo>
                    <a:lnTo>
                      <a:pt x="181" y="603"/>
                    </a:lnTo>
                    <a:lnTo>
                      <a:pt x="181" y="606"/>
                    </a:lnTo>
                    <a:lnTo>
                      <a:pt x="185" y="606"/>
                    </a:lnTo>
                    <a:lnTo>
                      <a:pt x="188" y="610"/>
                    </a:lnTo>
                    <a:lnTo>
                      <a:pt x="191" y="610"/>
                    </a:lnTo>
                    <a:lnTo>
                      <a:pt x="194" y="613"/>
                    </a:lnTo>
                    <a:lnTo>
                      <a:pt x="198" y="616"/>
                    </a:lnTo>
                    <a:lnTo>
                      <a:pt x="201" y="616"/>
                    </a:lnTo>
                    <a:lnTo>
                      <a:pt x="204" y="619"/>
                    </a:lnTo>
                    <a:lnTo>
                      <a:pt x="207" y="619"/>
                    </a:lnTo>
                    <a:lnTo>
                      <a:pt x="211" y="623"/>
                    </a:lnTo>
                    <a:lnTo>
                      <a:pt x="214" y="623"/>
                    </a:lnTo>
                    <a:lnTo>
                      <a:pt x="217" y="626"/>
                    </a:lnTo>
                    <a:lnTo>
                      <a:pt x="220" y="626"/>
                    </a:lnTo>
                    <a:lnTo>
                      <a:pt x="220" y="629"/>
                    </a:lnTo>
                    <a:lnTo>
                      <a:pt x="224" y="629"/>
                    </a:lnTo>
                    <a:lnTo>
                      <a:pt x="227" y="632"/>
                    </a:lnTo>
                    <a:lnTo>
                      <a:pt x="230" y="632"/>
                    </a:lnTo>
                    <a:lnTo>
                      <a:pt x="233" y="636"/>
                    </a:lnTo>
                    <a:lnTo>
                      <a:pt x="237" y="636"/>
                    </a:lnTo>
                    <a:lnTo>
                      <a:pt x="240" y="639"/>
                    </a:lnTo>
                    <a:lnTo>
                      <a:pt x="243" y="639"/>
                    </a:lnTo>
                    <a:lnTo>
                      <a:pt x="246" y="642"/>
                    </a:lnTo>
                    <a:lnTo>
                      <a:pt x="250" y="642"/>
                    </a:lnTo>
                    <a:lnTo>
                      <a:pt x="253" y="645"/>
                    </a:lnTo>
                    <a:lnTo>
                      <a:pt x="256" y="645"/>
                    </a:lnTo>
                    <a:lnTo>
                      <a:pt x="259" y="649"/>
                    </a:lnTo>
                    <a:lnTo>
                      <a:pt x="266" y="649"/>
                    </a:lnTo>
                    <a:lnTo>
                      <a:pt x="269" y="652"/>
                    </a:lnTo>
                    <a:lnTo>
                      <a:pt x="272" y="652"/>
                    </a:lnTo>
                    <a:lnTo>
                      <a:pt x="276" y="655"/>
                    </a:lnTo>
                    <a:lnTo>
                      <a:pt x="279" y="655"/>
                    </a:lnTo>
                    <a:lnTo>
                      <a:pt x="282" y="658"/>
                    </a:lnTo>
                    <a:lnTo>
                      <a:pt x="285" y="658"/>
                    </a:lnTo>
                    <a:lnTo>
                      <a:pt x="289" y="658"/>
                    </a:lnTo>
                    <a:lnTo>
                      <a:pt x="292" y="662"/>
                    </a:lnTo>
                    <a:lnTo>
                      <a:pt x="295" y="662"/>
                    </a:lnTo>
                    <a:lnTo>
                      <a:pt x="298" y="665"/>
                    </a:lnTo>
                    <a:lnTo>
                      <a:pt x="302" y="665"/>
                    </a:lnTo>
                    <a:lnTo>
                      <a:pt x="305" y="668"/>
                    </a:lnTo>
                    <a:lnTo>
                      <a:pt x="311" y="668"/>
                    </a:lnTo>
                    <a:lnTo>
                      <a:pt x="315" y="671"/>
                    </a:lnTo>
                    <a:lnTo>
                      <a:pt x="318" y="671"/>
                    </a:lnTo>
                    <a:lnTo>
                      <a:pt x="321" y="674"/>
                    </a:lnTo>
                    <a:lnTo>
                      <a:pt x="324" y="674"/>
                    </a:lnTo>
                    <a:lnTo>
                      <a:pt x="328" y="674"/>
                    </a:lnTo>
                    <a:lnTo>
                      <a:pt x="331" y="678"/>
                    </a:lnTo>
                    <a:lnTo>
                      <a:pt x="334" y="678"/>
                    </a:lnTo>
                    <a:lnTo>
                      <a:pt x="341" y="681"/>
                    </a:lnTo>
                    <a:lnTo>
                      <a:pt x="344" y="681"/>
                    </a:lnTo>
                    <a:lnTo>
                      <a:pt x="347" y="684"/>
                    </a:lnTo>
                    <a:lnTo>
                      <a:pt x="350" y="684"/>
                    </a:lnTo>
                    <a:lnTo>
                      <a:pt x="354" y="684"/>
                    </a:lnTo>
                    <a:lnTo>
                      <a:pt x="357" y="687"/>
                    </a:lnTo>
                    <a:lnTo>
                      <a:pt x="363" y="687"/>
                    </a:lnTo>
                    <a:lnTo>
                      <a:pt x="367" y="691"/>
                    </a:lnTo>
                    <a:lnTo>
                      <a:pt x="370" y="691"/>
                    </a:lnTo>
                    <a:lnTo>
                      <a:pt x="373" y="694"/>
                    </a:lnTo>
                    <a:lnTo>
                      <a:pt x="376" y="694"/>
                    </a:lnTo>
                    <a:lnTo>
                      <a:pt x="383" y="694"/>
                    </a:lnTo>
                    <a:lnTo>
                      <a:pt x="386" y="697"/>
                    </a:lnTo>
                    <a:lnTo>
                      <a:pt x="389" y="697"/>
                    </a:lnTo>
                    <a:lnTo>
                      <a:pt x="393" y="700"/>
                    </a:lnTo>
                    <a:lnTo>
                      <a:pt x="396" y="700"/>
                    </a:lnTo>
                    <a:lnTo>
                      <a:pt x="402" y="700"/>
                    </a:lnTo>
                    <a:lnTo>
                      <a:pt x="405" y="704"/>
                    </a:lnTo>
                    <a:lnTo>
                      <a:pt x="409" y="704"/>
                    </a:lnTo>
                    <a:lnTo>
                      <a:pt x="412" y="704"/>
                    </a:lnTo>
                    <a:lnTo>
                      <a:pt x="418" y="707"/>
                    </a:lnTo>
                    <a:lnTo>
                      <a:pt x="422" y="707"/>
                    </a:lnTo>
                    <a:lnTo>
                      <a:pt x="425" y="710"/>
                    </a:lnTo>
                    <a:lnTo>
                      <a:pt x="428" y="710"/>
                    </a:lnTo>
                    <a:lnTo>
                      <a:pt x="435" y="710"/>
                    </a:lnTo>
                    <a:lnTo>
                      <a:pt x="438" y="713"/>
                    </a:lnTo>
                    <a:lnTo>
                      <a:pt x="441" y="713"/>
                    </a:lnTo>
                    <a:lnTo>
                      <a:pt x="444" y="713"/>
                    </a:lnTo>
                    <a:lnTo>
                      <a:pt x="451" y="717"/>
                    </a:lnTo>
                    <a:lnTo>
                      <a:pt x="454" y="717"/>
                    </a:lnTo>
                    <a:lnTo>
                      <a:pt x="457" y="720"/>
                    </a:lnTo>
                    <a:lnTo>
                      <a:pt x="464" y="720"/>
                    </a:lnTo>
                    <a:lnTo>
                      <a:pt x="467" y="720"/>
                    </a:lnTo>
                    <a:lnTo>
                      <a:pt x="470" y="723"/>
                    </a:lnTo>
                    <a:lnTo>
                      <a:pt x="474" y="723"/>
                    </a:lnTo>
                    <a:lnTo>
                      <a:pt x="480" y="723"/>
                    </a:lnTo>
                    <a:lnTo>
                      <a:pt x="483" y="726"/>
                    </a:lnTo>
                    <a:lnTo>
                      <a:pt x="487" y="726"/>
                    </a:lnTo>
                    <a:lnTo>
                      <a:pt x="493" y="726"/>
                    </a:lnTo>
                    <a:lnTo>
                      <a:pt x="496" y="730"/>
                    </a:lnTo>
                    <a:lnTo>
                      <a:pt x="500" y="730"/>
                    </a:lnTo>
                    <a:lnTo>
                      <a:pt x="506" y="730"/>
                    </a:lnTo>
                    <a:lnTo>
                      <a:pt x="509" y="733"/>
                    </a:lnTo>
                    <a:lnTo>
                      <a:pt x="513" y="733"/>
                    </a:lnTo>
                    <a:lnTo>
                      <a:pt x="519" y="733"/>
                    </a:lnTo>
                    <a:lnTo>
                      <a:pt x="522" y="733"/>
                    </a:lnTo>
                    <a:lnTo>
                      <a:pt x="526" y="736"/>
                    </a:lnTo>
                    <a:lnTo>
                      <a:pt x="532" y="736"/>
                    </a:lnTo>
                    <a:lnTo>
                      <a:pt x="535" y="736"/>
                    </a:lnTo>
                    <a:lnTo>
                      <a:pt x="539" y="739"/>
                    </a:lnTo>
                    <a:lnTo>
                      <a:pt x="545" y="739"/>
                    </a:lnTo>
                    <a:lnTo>
                      <a:pt x="548" y="739"/>
                    </a:lnTo>
                    <a:lnTo>
                      <a:pt x="555" y="743"/>
                    </a:lnTo>
                    <a:lnTo>
                      <a:pt x="558" y="743"/>
                    </a:lnTo>
                    <a:lnTo>
                      <a:pt x="561" y="743"/>
                    </a:lnTo>
                    <a:lnTo>
                      <a:pt x="568" y="743"/>
                    </a:lnTo>
                    <a:lnTo>
                      <a:pt x="571" y="746"/>
                    </a:lnTo>
                    <a:lnTo>
                      <a:pt x="574" y="746"/>
                    </a:lnTo>
                    <a:lnTo>
                      <a:pt x="581" y="746"/>
                    </a:lnTo>
                    <a:lnTo>
                      <a:pt x="584" y="749"/>
                    </a:lnTo>
                    <a:lnTo>
                      <a:pt x="591" y="749"/>
                    </a:lnTo>
                    <a:lnTo>
                      <a:pt x="594" y="749"/>
                    </a:lnTo>
                    <a:lnTo>
                      <a:pt x="597" y="749"/>
                    </a:lnTo>
                    <a:lnTo>
                      <a:pt x="604" y="752"/>
                    </a:lnTo>
                    <a:lnTo>
                      <a:pt x="607" y="752"/>
                    </a:lnTo>
                    <a:lnTo>
                      <a:pt x="613" y="752"/>
                    </a:lnTo>
                    <a:lnTo>
                      <a:pt x="617" y="752"/>
                    </a:lnTo>
                    <a:lnTo>
                      <a:pt x="623" y="755"/>
                    </a:lnTo>
                    <a:lnTo>
                      <a:pt x="626" y="755"/>
                    </a:lnTo>
                    <a:lnTo>
                      <a:pt x="629" y="755"/>
                    </a:lnTo>
                    <a:lnTo>
                      <a:pt x="636" y="755"/>
                    </a:lnTo>
                    <a:lnTo>
                      <a:pt x="639" y="759"/>
                    </a:lnTo>
                    <a:lnTo>
                      <a:pt x="646" y="759"/>
                    </a:lnTo>
                    <a:lnTo>
                      <a:pt x="649" y="759"/>
                    </a:lnTo>
                    <a:lnTo>
                      <a:pt x="655" y="759"/>
                    </a:lnTo>
                    <a:lnTo>
                      <a:pt x="659" y="759"/>
                    </a:lnTo>
                    <a:lnTo>
                      <a:pt x="662" y="762"/>
                    </a:lnTo>
                    <a:lnTo>
                      <a:pt x="668" y="762"/>
                    </a:lnTo>
                    <a:lnTo>
                      <a:pt x="672" y="762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490" name="未知"/>
              <p:cNvSpPr/>
              <p:nvPr/>
            </p:nvSpPr>
            <p:spPr>
              <a:xfrm>
                <a:off x="672" y="424"/>
                <a:ext cx="1301" cy="425"/>
              </a:xfrm>
              <a:custGeom>
                <a:avLst/>
                <a:gdLst/>
                <a:ahLst/>
                <a:cxnLst>
                  <a:cxn ang="0">
                    <a:pos x="26" y="405"/>
                  </a:cxn>
                  <a:cxn ang="0">
                    <a:pos x="52" y="408"/>
                  </a:cxn>
                  <a:cxn ang="0">
                    <a:pos x="81" y="412"/>
                  </a:cxn>
                  <a:cxn ang="0">
                    <a:pos x="110" y="415"/>
                  </a:cxn>
                  <a:cxn ang="0">
                    <a:pos x="139" y="418"/>
                  </a:cxn>
                  <a:cxn ang="0">
                    <a:pos x="169" y="418"/>
                  </a:cxn>
                  <a:cxn ang="0">
                    <a:pos x="198" y="421"/>
                  </a:cxn>
                  <a:cxn ang="0">
                    <a:pos x="227" y="421"/>
                  </a:cxn>
                  <a:cxn ang="0">
                    <a:pos x="259" y="425"/>
                  </a:cxn>
                  <a:cxn ang="0">
                    <a:pos x="289" y="425"/>
                  </a:cxn>
                  <a:cxn ang="0">
                    <a:pos x="318" y="425"/>
                  </a:cxn>
                  <a:cxn ang="0">
                    <a:pos x="347" y="425"/>
                  </a:cxn>
                  <a:cxn ang="0">
                    <a:pos x="376" y="425"/>
                  </a:cxn>
                  <a:cxn ang="0">
                    <a:pos x="405" y="421"/>
                  </a:cxn>
                  <a:cxn ang="0">
                    <a:pos x="435" y="421"/>
                  </a:cxn>
                  <a:cxn ang="0">
                    <a:pos x="467" y="418"/>
                  </a:cxn>
                  <a:cxn ang="0">
                    <a:pos x="496" y="418"/>
                  </a:cxn>
                  <a:cxn ang="0">
                    <a:pos x="526" y="415"/>
                  </a:cxn>
                  <a:cxn ang="0">
                    <a:pos x="552" y="412"/>
                  </a:cxn>
                  <a:cxn ang="0">
                    <a:pos x="581" y="408"/>
                  </a:cxn>
                  <a:cxn ang="0">
                    <a:pos x="610" y="405"/>
                  </a:cxn>
                  <a:cxn ang="0">
                    <a:pos x="639" y="402"/>
                  </a:cxn>
                  <a:cxn ang="0">
                    <a:pos x="665" y="395"/>
                  </a:cxn>
                  <a:cxn ang="0">
                    <a:pos x="694" y="392"/>
                  </a:cxn>
                  <a:cxn ang="0">
                    <a:pos x="720" y="386"/>
                  </a:cxn>
                  <a:cxn ang="0">
                    <a:pos x="750" y="383"/>
                  </a:cxn>
                  <a:cxn ang="0">
                    <a:pos x="776" y="376"/>
                  </a:cxn>
                  <a:cxn ang="0">
                    <a:pos x="802" y="370"/>
                  </a:cxn>
                  <a:cxn ang="0">
                    <a:pos x="828" y="363"/>
                  </a:cxn>
                  <a:cxn ang="0">
                    <a:pos x="853" y="357"/>
                  </a:cxn>
                  <a:cxn ang="0">
                    <a:pos x="876" y="350"/>
                  </a:cxn>
                  <a:cxn ang="0">
                    <a:pos x="902" y="340"/>
                  </a:cxn>
                  <a:cxn ang="0">
                    <a:pos x="925" y="334"/>
                  </a:cxn>
                  <a:cxn ang="0">
                    <a:pos x="948" y="324"/>
                  </a:cxn>
                  <a:cxn ang="0">
                    <a:pos x="970" y="318"/>
                  </a:cxn>
                  <a:cxn ang="0">
                    <a:pos x="993" y="308"/>
                  </a:cxn>
                  <a:cxn ang="0">
                    <a:pos x="1013" y="298"/>
                  </a:cxn>
                  <a:cxn ang="0">
                    <a:pos x="1035" y="292"/>
                  </a:cxn>
                  <a:cxn ang="0">
                    <a:pos x="1055" y="282"/>
                  </a:cxn>
                  <a:cxn ang="0">
                    <a:pos x="1074" y="272"/>
                  </a:cxn>
                  <a:cxn ang="0">
                    <a:pos x="1094" y="263"/>
                  </a:cxn>
                  <a:cxn ang="0">
                    <a:pos x="1110" y="250"/>
                  </a:cxn>
                  <a:cxn ang="0">
                    <a:pos x="1126" y="240"/>
                  </a:cxn>
                  <a:cxn ang="0">
                    <a:pos x="1142" y="230"/>
                  </a:cxn>
                  <a:cxn ang="0">
                    <a:pos x="1162" y="217"/>
                  </a:cxn>
                  <a:cxn ang="0">
                    <a:pos x="1178" y="208"/>
                  </a:cxn>
                  <a:cxn ang="0">
                    <a:pos x="1194" y="195"/>
                  </a:cxn>
                  <a:cxn ang="0">
                    <a:pos x="1207" y="182"/>
                  </a:cxn>
                  <a:cxn ang="0">
                    <a:pos x="1224" y="165"/>
                  </a:cxn>
                  <a:cxn ang="0">
                    <a:pos x="1240" y="149"/>
                  </a:cxn>
                  <a:cxn ang="0">
                    <a:pos x="1253" y="133"/>
                  </a:cxn>
                  <a:cxn ang="0">
                    <a:pos x="1263" y="117"/>
                  </a:cxn>
                  <a:cxn ang="0">
                    <a:pos x="1272" y="101"/>
                  </a:cxn>
                  <a:cxn ang="0">
                    <a:pos x="1279" y="88"/>
                  </a:cxn>
                  <a:cxn ang="0">
                    <a:pos x="1289" y="71"/>
                  </a:cxn>
                  <a:cxn ang="0">
                    <a:pos x="1292" y="55"/>
                  </a:cxn>
                  <a:cxn ang="0">
                    <a:pos x="1298" y="36"/>
                  </a:cxn>
                  <a:cxn ang="0">
                    <a:pos x="1301" y="16"/>
                  </a:cxn>
                </a:cxnLst>
                <a:pathLst>
                  <a:path w="1301" h="425">
                    <a:moveTo>
                      <a:pt x="0" y="402"/>
                    </a:moveTo>
                    <a:lnTo>
                      <a:pt x="6" y="402"/>
                    </a:lnTo>
                    <a:lnTo>
                      <a:pt x="9" y="402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26" y="405"/>
                    </a:lnTo>
                    <a:lnTo>
                      <a:pt x="29" y="405"/>
                    </a:lnTo>
                    <a:lnTo>
                      <a:pt x="32" y="405"/>
                    </a:lnTo>
                    <a:lnTo>
                      <a:pt x="39" y="408"/>
                    </a:lnTo>
                    <a:lnTo>
                      <a:pt x="42" y="408"/>
                    </a:lnTo>
                    <a:lnTo>
                      <a:pt x="48" y="408"/>
                    </a:lnTo>
                    <a:lnTo>
                      <a:pt x="52" y="408"/>
                    </a:lnTo>
                    <a:lnTo>
                      <a:pt x="58" y="408"/>
                    </a:lnTo>
                    <a:lnTo>
                      <a:pt x="61" y="412"/>
                    </a:lnTo>
                    <a:lnTo>
                      <a:pt x="68" y="412"/>
                    </a:lnTo>
                    <a:lnTo>
                      <a:pt x="71" y="412"/>
                    </a:lnTo>
                    <a:lnTo>
                      <a:pt x="78" y="412"/>
                    </a:lnTo>
                    <a:lnTo>
                      <a:pt x="81" y="412"/>
                    </a:lnTo>
                    <a:lnTo>
                      <a:pt x="87" y="412"/>
                    </a:lnTo>
                    <a:lnTo>
                      <a:pt x="91" y="412"/>
                    </a:lnTo>
                    <a:lnTo>
                      <a:pt x="97" y="415"/>
                    </a:lnTo>
                    <a:lnTo>
                      <a:pt x="100" y="415"/>
                    </a:lnTo>
                    <a:lnTo>
                      <a:pt x="107" y="415"/>
                    </a:lnTo>
                    <a:lnTo>
                      <a:pt x="110" y="415"/>
                    </a:lnTo>
                    <a:lnTo>
                      <a:pt x="117" y="415"/>
                    </a:lnTo>
                    <a:lnTo>
                      <a:pt x="120" y="415"/>
                    </a:lnTo>
                    <a:lnTo>
                      <a:pt x="126" y="415"/>
                    </a:lnTo>
                    <a:lnTo>
                      <a:pt x="130" y="418"/>
                    </a:lnTo>
                    <a:lnTo>
                      <a:pt x="136" y="418"/>
                    </a:lnTo>
                    <a:lnTo>
                      <a:pt x="139" y="418"/>
                    </a:lnTo>
                    <a:lnTo>
                      <a:pt x="146" y="418"/>
                    </a:lnTo>
                    <a:lnTo>
                      <a:pt x="149" y="418"/>
                    </a:lnTo>
                    <a:lnTo>
                      <a:pt x="156" y="418"/>
                    </a:lnTo>
                    <a:lnTo>
                      <a:pt x="159" y="418"/>
                    </a:lnTo>
                    <a:lnTo>
                      <a:pt x="165" y="418"/>
                    </a:lnTo>
                    <a:lnTo>
                      <a:pt x="169" y="418"/>
                    </a:lnTo>
                    <a:lnTo>
                      <a:pt x="175" y="421"/>
                    </a:lnTo>
                    <a:lnTo>
                      <a:pt x="178" y="421"/>
                    </a:lnTo>
                    <a:lnTo>
                      <a:pt x="185" y="421"/>
                    </a:lnTo>
                    <a:lnTo>
                      <a:pt x="188" y="421"/>
                    </a:lnTo>
                    <a:lnTo>
                      <a:pt x="194" y="421"/>
                    </a:lnTo>
                    <a:lnTo>
                      <a:pt x="198" y="421"/>
                    </a:lnTo>
                    <a:lnTo>
                      <a:pt x="204" y="421"/>
                    </a:lnTo>
                    <a:lnTo>
                      <a:pt x="207" y="421"/>
                    </a:lnTo>
                    <a:lnTo>
                      <a:pt x="214" y="421"/>
                    </a:lnTo>
                    <a:lnTo>
                      <a:pt x="217" y="421"/>
                    </a:lnTo>
                    <a:lnTo>
                      <a:pt x="224" y="421"/>
                    </a:lnTo>
                    <a:lnTo>
                      <a:pt x="227" y="421"/>
                    </a:lnTo>
                    <a:lnTo>
                      <a:pt x="233" y="421"/>
                    </a:lnTo>
                    <a:lnTo>
                      <a:pt x="237" y="421"/>
                    </a:lnTo>
                    <a:lnTo>
                      <a:pt x="243" y="425"/>
                    </a:lnTo>
                    <a:lnTo>
                      <a:pt x="246" y="425"/>
                    </a:lnTo>
                    <a:lnTo>
                      <a:pt x="253" y="425"/>
                    </a:lnTo>
                    <a:lnTo>
                      <a:pt x="259" y="425"/>
                    </a:lnTo>
                    <a:lnTo>
                      <a:pt x="263" y="425"/>
                    </a:lnTo>
                    <a:lnTo>
                      <a:pt x="269" y="425"/>
                    </a:lnTo>
                    <a:lnTo>
                      <a:pt x="272" y="425"/>
                    </a:lnTo>
                    <a:lnTo>
                      <a:pt x="279" y="425"/>
                    </a:lnTo>
                    <a:lnTo>
                      <a:pt x="282" y="425"/>
                    </a:lnTo>
                    <a:lnTo>
                      <a:pt x="289" y="425"/>
                    </a:lnTo>
                    <a:lnTo>
                      <a:pt x="292" y="425"/>
                    </a:lnTo>
                    <a:lnTo>
                      <a:pt x="298" y="425"/>
                    </a:lnTo>
                    <a:lnTo>
                      <a:pt x="302" y="425"/>
                    </a:lnTo>
                    <a:lnTo>
                      <a:pt x="308" y="425"/>
                    </a:lnTo>
                    <a:lnTo>
                      <a:pt x="311" y="425"/>
                    </a:lnTo>
                    <a:lnTo>
                      <a:pt x="318" y="425"/>
                    </a:lnTo>
                    <a:lnTo>
                      <a:pt x="321" y="425"/>
                    </a:lnTo>
                    <a:lnTo>
                      <a:pt x="328" y="425"/>
                    </a:lnTo>
                    <a:lnTo>
                      <a:pt x="331" y="425"/>
                    </a:lnTo>
                    <a:lnTo>
                      <a:pt x="337" y="425"/>
                    </a:lnTo>
                    <a:lnTo>
                      <a:pt x="344" y="425"/>
                    </a:lnTo>
                    <a:lnTo>
                      <a:pt x="347" y="425"/>
                    </a:lnTo>
                    <a:lnTo>
                      <a:pt x="354" y="425"/>
                    </a:lnTo>
                    <a:lnTo>
                      <a:pt x="357" y="425"/>
                    </a:lnTo>
                    <a:lnTo>
                      <a:pt x="363" y="425"/>
                    </a:lnTo>
                    <a:lnTo>
                      <a:pt x="367" y="425"/>
                    </a:lnTo>
                    <a:lnTo>
                      <a:pt x="373" y="425"/>
                    </a:lnTo>
                    <a:lnTo>
                      <a:pt x="376" y="425"/>
                    </a:lnTo>
                    <a:lnTo>
                      <a:pt x="383" y="425"/>
                    </a:lnTo>
                    <a:lnTo>
                      <a:pt x="386" y="425"/>
                    </a:lnTo>
                    <a:lnTo>
                      <a:pt x="393" y="421"/>
                    </a:lnTo>
                    <a:lnTo>
                      <a:pt x="396" y="421"/>
                    </a:lnTo>
                    <a:lnTo>
                      <a:pt x="402" y="421"/>
                    </a:lnTo>
                    <a:lnTo>
                      <a:pt x="405" y="421"/>
                    </a:lnTo>
                    <a:lnTo>
                      <a:pt x="412" y="421"/>
                    </a:lnTo>
                    <a:lnTo>
                      <a:pt x="415" y="421"/>
                    </a:lnTo>
                    <a:lnTo>
                      <a:pt x="422" y="421"/>
                    </a:lnTo>
                    <a:lnTo>
                      <a:pt x="425" y="421"/>
                    </a:lnTo>
                    <a:lnTo>
                      <a:pt x="431" y="421"/>
                    </a:lnTo>
                    <a:lnTo>
                      <a:pt x="435" y="421"/>
                    </a:lnTo>
                    <a:lnTo>
                      <a:pt x="441" y="421"/>
                    </a:lnTo>
                    <a:lnTo>
                      <a:pt x="444" y="421"/>
                    </a:lnTo>
                    <a:lnTo>
                      <a:pt x="451" y="421"/>
                    </a:lnTo>
                    <a:lnTo>
                      <a:pt x="454" y="421"/>
                    </a:lnTo>
                    <a:lnTo>
                      <a:pt x="461" y="418"/>
                    </a:lnTo>
                    <a:lnTo>
                      <a:pt x="467" y="418"/>
                    </a:lnTo>
                    <a:lnTo>
                      <a:pt x="470" y="418"/>
                    </a:lnTo>
                    <a:lnTo>
                      <a:pt x="477" y="418"/>
                    </a:lnTo>
                    <a:lnTo>
                      <a:pt x="480" y="418"/>
                    </a:lnTo>
                    <a:lnTo>
                      <a:pt x="487" y="418"/>
                    </a:lnTo>
                    <a:lnTo>
                      <a:pt x="490" y="418"/>
                    </a:lnTo>
                    <a:lnTo>
                      <a:pt x="496" y="418"/>
                    </a:lnTo>
                    <a:lnTo>
                      <a:pt x="500" y="418"/>
                    </a:lnTo>
                    <a:lnTo>
                      <a:pt x="506" y="415"/>
                    </a:lnTo>
                    <a:lnTo>
                      <a:pt x="509" y="415"/>
                    </a:lnTo>
                    <a:lnTo>
                      <a:pt x="516" y="415"/>
                    </a:lnTo>
                    <a:lnTo>
                      <a:pt x="519" y="415"/>
                    </a:lnTo>
                    <a:lnTo>
                      <a:pt x="526" y="415"/>
                    </a:lnTo>
                    <a:lnTo>
                      <a:pt x="529" y="415"/>
                    </a:lnTo>
                    <a:lnTo>
                      <a:pt x="535" y="415"/>
                    </a:lnTo>
                    <a:lnTo>
                      <a:pt x="539" y="412"/>
                    </a:lnTo>
                    <a:lnTo>
                      <a:pt x="542" y="412"/>
                    </a:lnTo>
                    <a:lnTo>
                      <a:pt x="548" y="412"/>
                    </a:lnTo>
                    <a:lnTo>
                      <a:pt x="552" y="412"/>
                    </a:lnTo>
                    <a:lnTo>
                      <a:pt x="558" y="412"/>
                    </a:lnTo>
                    <a:lnTo>
                      <a:pt x="561" y="412"/>
                    </a:lnTo>
                    <a:lnTo>
                      <a:pt x="568" y="412"/>
                    </a:lnTo>
                    <a:lnTo>
                      <a:pt x="571" y="408"/>
                    </a:lnTo>
                    <a:lnTo>
                      <a:pt x="578" y="408"/>
                    </a:lnTo>
                    <a:lnTo>
                      <a:pt x="581" y="408"/>
                    </a:lnTo>
                    <a:lnTo>
                      <a:pt x="587" y="408"/>
                    </a:lnTo>
                    <a:lnTo>
                      <a:pt x="591" y="408"/>
                    </a:lnTo>
                    <a:lnTo>
                      <a:pt x="597" y="405"/>
                    </a:lnTo>
                    <a:lnTo>
                      <a:pt x="600" y="405"/>
                    </a:lnTo>
                    <a:lnTo>
                      <a:pt x="607" y="405"/>
                    </a:lnTo>
                    <a:lnTo>
                      <a:pt x="610" y="405"/>
                    </a:lnTo>
                    <a:lnTo>
                      <a:pt x="617" y="405"/>
                    </a:lnTo>
                    <a:lnTo>
                      <a:pt x="620" y="402"/>
                    </a:lnTo>
                    <a:lnTo>
                      <a:pt x="623" y="402"/>
                    </a:lnTo>
                    <a:lnTo>
                      <a:pt x="629" y="402"/>
                    </a:lnTo>
                    <a:lnTo>
                      <a:pt x="633" y="402"/>
                    </a:lnTo>
                    <a:lnTo>
                      <a:pt x="639" y="402"/>
                    </a:lnTo>
                    <a:lnTo>
                      <a:pt x="642" y="399"/>
                    </a:lnTo>
                    <a:lnTo>
                      <a:pt x="649" y="399"/>
                    </a:lnTo>
                    <a:lnTo>
                      <a:pt x="652" y="399"/>
                    </a:lnTo>
                    <a:lnTo>
                      <a:pt x="659" y="399"/>
                    </a:lnTo>
                    <a:lnTo>
                      <a:pt x="662" y="399"/>
                    </a:lnTo>
                    <a:lnTo>
                      <a:pt x="665" y="395"/>
                    </a:lnTo>
                    <a:lnTo>
                      <a:pt x="672" y="395"/>
                    </a:lnTo>
                    <a:lnTo>
                      <a:pt x="675" y="395"/>
                    </a:lnTo>
                    <a:lnTo>
                      <a:pt x="681" y="395"/>
                    </a:lnTo>
                    <a:lnTo>
                      <a:pt x="685" y="392"/>
                    </a:lnTo>
                    <a:lnTo>
                      <a:pt x="691" y="392"/>
                    </a:lnTo>
                    <a:lnTo>
                      <a:pt x="694" y="392"/>
                    </a:lnTo>
                    <a:lnTo>
                      <a:pt x="698" y="392"/>
                    </a:lnTo>
                    <a:lnTo>
                      <a:pt x="704" y="389"/>
                    </a:lnTo>
                    <a:lnTo>
                      <a:pt x="707" y="389"/>
                    </a:lnTo>
                    <a:lnTo>
                      <a:pt x="714" y="389"/>
                    </a:lnTo>
                    <a:lnTo>
                      <a:pt x="717" y="389"/>
                    </a:lnTo>
                    <a:lnTo>
                      <a:pt x="720" y="386"/>
                    </a:lnTo>
                    <a:lnTo>
                      <a:pt x="727" y="386"/>
                    </a:lnTo>
                    <a:lnTo>
                      <a:pt x="730" y="386"/>
                    </a:lnTo>
                    <a:lnTo>
                      <a:pt x="733" y="383"/>
                    </a:lnTo>
                    <a:lnTo>
                      <a:pt x="740" y="383"/>
                    </a:lnTo>
                    <a:lnTo>
                      <a:pt x="743" y="383"/>
                    </a:lnTo>
                    <a:lnTo>
                      <a:pt x="750" y="383"/>
                    </a:lnTo>
                    <a:lnTo>
                      <a:pt x="753" y="379"/>
                    </a:lnTo>
                    <a:lnTo>
                      <a:pt x="756" y="379"/>
                    </a:lnTo>
                    <a:lnTo>
                      <a:pt x="763" y="379"/>
                    </a:lnTo>
                    <a:lnTo>
                      <a:pt x="766" y="376"/>
                    </a:lnTo>
                    <a:lnTo>
                      <a:pt x="769" y="376"/>
                    </a:lnTo>
                    <a:lnTo>
                      <a:pt x="776" y="376"/>
                    </a:lnTo>
                    <a:lnTo>
                      <a:pt x="779" y="373"/>
                    </a:lnTo>
                    <a:lnTo>
                      <a:pt x="782" y="373"/>
                    </a:lnTo>
                    <a:lnTo>
                      <a:pt x="789" y="373"/>
                    </a:lnTo>
                    <a:lnTo>
                      <a:pt x="792" y="373"/>
                    </a:lnTo>
                    <a:lnTo>
                      <a:pt x="798" y="370"/>
                    </a:lnTo>
                    <a:lnTo>
                      <a:pt x="802" y="370"/>
                    </a:lnTo>
                    <a:lnTo>
                      <a:pt x="805" y="370"/>
                    </a:lnTo>
                    <a:lnTo>
                      <a:pt x="808" y="366"/>
                    </a:lnTo>
                    <a:lnTo>
                      <a:pt x="815" y="366"/>
                    </a:lnTo>
                    <a:lnTo>
                      <a:pt x="818" y="366"/>
                    </a:lnTo>
                    <a:lnTo>
                      <a:pt x="821" y="363"/>
                    </a:lnTo>
                    <a:lnTo>
                      <a:pt x="828" y="363"/>
                    </a:lnTo>
                    <a:lnTo>
                      <a:pt x="831" y="363"/>
                    </a:lnTo>
                    <a:lnTo>
                      <a:pt x="834" y="360"/>
                    </a:lnTo>
                    <a:lnTo>
                      <a:pt x="841" y="360"/>
                    </a:lnTo>
                    <a:lnTo>
                      <a:pt x="844" y="360"/>
                    </a:lnTo>
                    <a:lnTo>
                      <a:pt x="847" y="357"/>
                    </a:lnTo>
                    <a:lnTo>
                      <a:pt x="853" y="357"/>
                    </a:lnTo>
                    <a:lnTo>
                      <a:pt x="857" y="353"/>
                    </a:lnTo>
                    <a:lnTo>
                      <a:pt x="860" y="353"/>
                    </a:lnTo>
                    <a:lnTo>
                      <a:pt x="863" y="353"/>
                    </a:lnTo>
                    <a:lnTo>
                      <a:pt x="870" y="350"/>
                    </a:lnTo>
                    <a:lnTo>
                      <a:pt x="873" y="350"/>
                    </a:lnTo>
                    <a:lnTo>
                      <a:pt x="876" y="350"/>
                    </a:lnTo>
                    <a:lnTo>
                      <a:pt x="879" y="347"/>
                    </a:lnTo>
                    <a:lnTo>
                      <a:pt x="886" y="347"/>
                    </a:lnTo>
                    <a:lnTo>
                      <a:pt x="889" y="344"/>
                    </a:lnTo>
                    <a:lnTo>
                      <a:pt x="892" y="344"/>
                    </a:lnTo>
                    <a:lnTo>
                      <a:pt x="896" y="344"/>
                    </a:lnTo>
                    <a:lnTo>
                      <a:pt x="902" y="340"/>
                    </a:lnTo>
                    <a:lnTo>
                      <a:pt x="905" y="340"/>
                    </a:lnTo>
                    <a:lnTo>
                      <a:pt x="909" y="340"/>
                    </a:lnTo>
                    <a:lnTo>
                      <a:pt x="912" y="337"/>
                    </a:lnTo>
                    <a:lnTo>
                      <a:pt x="915" y="337"/>
                    </a:lnTo>
                    <a:lnTo>
                      <a:pt x="922" y="334"/>
                    </a:lnTo>
                    <a:lnTo>
                      <a:pt x="925" y="334"/>
                    </a:lnTo>
                    <a:lnTo>
                      <a:pt x="928" y="334"/>
                    </a:lnTo>
                    <a:lnTo>
                      <a:pt x="931" y="331"/>
                    </a:lnTo>
                    <a:lnTo>
                      <a:pt x="935" y="331"/>
                    </a:lnTo>
                    <a:lnTo>
                      <a:pt x="941" y="327"/>
                    </a:lnTo>
                    <a:lnTo>
                      <a:pt x="944" y="327"/>
                    </a:lnTo>
                    <a:lnTo>
                      <a:pt x="948" y="324"/>
                    </a:lnTo>
                    <a:lnTo>
                      <a:pt x="951" y="324"/>
                    </a:lnTo>
                    <a:lnTo>
                      <a:pt x="954" y="324"/>
                    </a:lnTo>
                    <a:lnTo>
                      <a:pt x="957" y="321"/>
                    </a:lnTo>
                    <a:lnTo>
                      <a:pt x="964" y="321"/>
                    </a:lnTo>
                    <a:lnTo>
                      <a:pt x="967" y="318"/>
                    </a:lnTo>
                    <a:lnTo>
                      <a:pt x="970" y="318"/>
                    </a:lnTo>
                    <a:lnTo>
                      <a:pt x="974" y="314"/>
                    </a:lnTo>
                    <a:lnTo>
                      <a:pt x="977" y="314"/>
                    </a:lnTo>
                    <a:lnTo>
                      <a:pt x="980" y="314"/>
                    </a:lnTo>
                    <a:lnTo>
                      <a:pt x="983" y="311"/>
                    </a:lnTo>
                    <a:lnTo>
                      <a:pt x="990" y="311"/>
                    </a:lnTo>
                    <a:lnTo>
                      <a:pt x="993" y="308"/>
                    </a:lnTo>
                    <a:lnTo>
                      <a:pt x="996" y="308"/>
                    </a:lnTo>
                    <a:lnTo>
                      <a:pt x="1000" y="305"/>
                    </a:lnTo>
                    <a:lnTo>
                      <a:pt x="1003" y="305"/>
                    </a:lnTo>
                    <a:lnTo>
                      <a:pt x="1006" y="302"/>
                    </a:lnTo>
                    <a:lnTo>
                      <a:pt x="1009" y="302"/>
                    </a:lnTo>
                    <a:lnTo>
                      <a:pt x="1013" y="298"/>
                    </a:lnTo>
                    <a:lnTo>
                      <a:pt x="1016" y="298"/>
                    </a:lnTo>
                    <a:lnTo>
                      <a:pt x="1019" y="298"/>
                    </a:lnTo>
                    <a:lnTo>
                      <a:pt x="1022" y="295"/>
                    </a:lnTo>
                    <a:lnTo>
                      <a:pt x="1029" y="295"/>
                    </a:lnTo>
                    <a:lnTo>
                      <a:pt x="1032" y="292"/>
                    </a:lnTo>
                    <a:lnTo>
                      <a:pt x="1035" y="292"/>
                    </a:lnTo>
                    <a:lnTo>
                      <a:pt x="1039" y="289"/>
                    </a:lnTo>
                    <a:lnTo>
                      <a:pt x="1042" y="289"/>
                    </a:lnTo>
                    <a:lnTo>
                      <a:pt x="1045" y="285"/>
                    </a:lnTo>
                    <a:lnTo>
                      <a:pt x="1048" y="285"/>
                    </a:lnTo>
                    <a:lnTo>
                      <a:pt x="1052" y="282"/>
                    </a:lnTo>
                    <a:lnTo>
                      <a:pt x="1055" y="282"/>
                    </a:lnTo>
                    <a:lnTo>
                      <a:pt x="1058" y="279"/>
                    </a:lnTo>
                    <a:lnTo>
                      <a:pt x="1061" y="279"/>
                    </a:lnTo>
                    <a:lnTo>
                      <a:pt x="1065" y="276"/>
                    </a:lnTo>
                    <a:lnTo>
                      <a:pt x="1068" y="276"/>
                    </a:lnTo>
                    <a:lnTo>
                      <a:pt x="1071" y="272"/>
                    </a:lnTo>
                    <a:lnTo>
                      <a:pt x="1074" y="272"/>
                    </a:lnTo>
                    <a:lnTo>
                      <a:pt x="1077" y="269"/>
                    </a:lnTo>
                    <a:lnTo>
                      <a:pt x="1081" y="269"/>
                    </a:lnTo>
                    <a:lnTo>
                      <a:pt x="1084" y="266"/>
                    </a:lnTo>
                    <a:lnTo>
                      <a:pt x="1087" y="266"/>
                    </a:lnTo>
                    <a:lnTo>
                      <a:pt x="1090" y="263"/>
                    </a:lnTo>
                    <a:lnTo>
                      <a:pt x="1094" y="263"/>
                    </a:lnTo>
                    <a:lnTo>
                      <a:pt x="1094" y="259"/>
                    </a:lnTo>
                    <a:lnTo>
                      <a:pt x="1097" y="259"/>
                    </a:lnTo>
                    <a:lnTo>
                      <a:pt x="1100" y="256"/>
                    </a:lnTo>
                    <a:lnTo>
                      <a:pt x="1103" y="256"/>
                    </a:lnTo>
                    <a:lnTo>
                      <a:pt x="1107" y="253"/>
                    </a:lnTo>
                    <a:lnTo>
                      <a:pt x="1110" y="250"/>
                    </a:lnTo>
                    <a:lnTo>
                      <a:pt x="1113" y="250"/>
                    </a:lnTo>
                    <a:lnTo>
                      <a:pt x="1116" y="246"/>
                    </a:lnTo>
                    <a:lnTo>
                      <a:pt x="1120" y="246"/>
                    </a:lnTo>
                    <a:lnTo>
                      <a:pt x="1123" y="243"/>
                    </a:lnTo>
                    <a:lnTo>
                      <a:pt x="1126" y="243"/>
                    </a:lnTo>
                    <a:lnTo>
                      <a:pt x="1126" y="240"/>
                    </a:lnTo>
                    <a:lnTo>
                      <a:pt x="1129" y="240"/>
                    </a:lnTo>
                    <a:lnTo>
                      <a:pt x="1133" y="237"/>
                    </a:lnTo>
                    <a:lnTo>
                      <a:pt x="1136" y="237"/>
                    </a:lnTo>
                    <a:lnTo>
                      <a:pt x="1139" y="233"/>
                    </a:lnTo>
                    <a:lnTo>
                      <a:pt x="1142" y="233"/>
                    </a:lnTo>
                    <a:lnTo>
                      <a:pt x="1142" y="230"/>
                    </a:lnTo>
                    <a:lnTo>
                      <a:pt x="1146" y="227"/>
                    </a:lnTo>
                    <a:lnTo>
                      <a:pt x="1149" y="227"/>
                    </a:lnTo>
                    <a:lnTo>
                      <a:pt x="1152" y="224"/>
                    </a:lnTo>
                    <a:lnTo>
                      <a:pt x="1155" y="224"/>
                    </a:lnTo>
                    <a:lnTo>
                      <a:pt x="1159" y="221"/>
                    </a:lnTo>
                    <a:lnTo>
                      <a:pt x="1162" y="217"/>
                    </a:lnTo>
                    <a:lnTo>
                      <a:pt x="1165" y="214"/>
                    </a:lnTo>
                    <a:lnTo>
                      <a:pt x="1168" y="214"/>
                    </a:lnTo>
                    <a:lnTo>
                      <a:pt x="1168" y="211"/>
                    </a:lnTo>
                    <a:lnTo>
                      <a:pt x="1172" y="211"/>
                    </a:lnTo>
                    <a:lnTo>
                      <a:pt x="1175" y="208"/>
                    </a:lnTo>
                    <a:lnTo>
                      <a:pt x="1178" y="208"/>
                    </a:lnTo>
                    <a:lnTo>
                      <a:pt x="1178" y="204"/>
                    </a:lnTo>
                    <a:lnTo>
                      <a:pt x="1181" y="201"/>
                    </a:lnTo>
                    <a:lnTo>
                      <a:pt x="1185" y="201"/>
                    </a:lnTo>
                    <a:lnTo>
                      <a:pt x="1188" y="198"/>
                    </a:lnTo>
                    <a:lnTo>
                      <a:pt x="1191" y="195"/>
                    </a:lnTo>
                    <a:lnTo>
                      <a:pt x="1194" y="195"/>
                    </a:lnTo>
                    <a:lnTo>
                      <a:pt x="1194" y="191"/>
                    </a:lnTo>
                    <a:lnTo>
                      <a:pt x="1198" y="188"/>
                    </a:lnTo>
                    <a:lnTo>
                      <a:pt x="1201" y="188"/>
                    </a:lnTo>
                    <a:lnTo>
                      <a:pt x="1201" y="185"/>
                    </a:lnTo>
                    <a:lnTo>
                      <a:pt x="1204" y="185"/>
                    </a:lnTo>
                    <a:lnTo>
                      <a:pt x="1207" y="182"/>
                    </a:lnTo>
                    <a:lnTo>
                      <a:pt x="1207" y="178"/>
                    </a:lnTo>
                    <a:lnTo>
                      <a:pt x="1211" y="178"/>
                    </a:lnTo>
                    <a:lnTo>
                      <a:pt x="1214" y="175"/>
                    </a:lnTo>
                    <a:lnTo>
                      <a:pt x="1217" y="172"/>
                    </a:lnTo>
                    <a:lnTo>
                      <a:pt x="1220" y="169"/>
                    </a:lnTo>
                    <a:lnTo>
                      <a:pt x="1224" y="165"/>
                    </a:lnTo>
                    <a:lnTo>
                      <a:pt x="1227" y="162"/>
                    </a:lnTo>
                    <a:lnTo>
                      <a:pt x="1230" y="159"/>
                    </a:lnTo>
                    <a:lnTo>
                      <a:pt x="1233" y="156"/>
                    </a:lnTo>
                    <a:lnTo>
                      <a:pt x="1237" y="152"/>
                    </a:lnTo>
                    <a:lnTo>
                      <a:pt x="1237" y="149"/>
                    </a:lnTo>
                    <a:lnTo>
                      <a:pt x="1240" y="149"/>
                    </a:lnTo>
                    <a:lnTo>
                      <a:pt x="1240" y="146"/>
                    </a:lnTo>
                    <a:lnTo>
                      <a:pt x="1243" y="143"/>
                    </a:lnTo>
                    <a:lnTo>
                      <a:pt x="1246" y="140"/>
                    </a:lnTo>
                    <a:lnTo>
                      <a:pt x="1250" y="136"/>
                    </a:lnTo>
                    <a:lnTo>
                      <a:pt x="1250" y="133"/>
                    </a:lnTo>
                    <a:lnTo>
                      <a:pt x="1253" y="133"/>
                    </a:lnTo>
                    <a:lnTo>
                      <a:pt x="1253" y="130"/>
                    </a:lnTo>
                    <a:lnTo>
                      <a:pt x="1256" y="130"/>
                    </a:lnTo>
                    <a:lnTo>
                      <a:pt x="1256" y="127"/>
                    </a:lnTo>
                    <a:lnTo>
                      <a:pt x="1259" y="123"/>
                    </a:lnTo>
                    <a:lnTo>
                      <a:pt x="1263" y="120"/>
                    </a:lnTo>
                    <a:lnTo>
                      <a:pt x="1263" y="117"/>
                    </a:lnTo>
                    <a:lnTo>
                      <a:pt x="1266" y="114"/>
                    </a:lnTo>
                    <a:lnTo>
                      <a:pt x="1266" y="110"/>
                    </a:lnTo>
                    <a:lnTo>
                      <a:pt x="1269" y="110"/>
                    </a:lnTo>
                    <a:lnTo>
                      <a:pt x="1269" y="107"/>
                    </a:lnTo>
                    <a:lnTo>
                      <a:pt x="1272" y="104"/>
                    </a:lnTo>
                    <a:lnTo>
                      <a:pt x="1272" y="101"/>
                    </a:lnTo>
                    <a:lnTo>
                      <a:pt x="1276" y="101"/>
                    </a:lnTo>
                    <a:lnTo>
                      <a:pt x="1276" y="97"/>
                    </a:lnTo>
                    <a:lnTo>
                      <a:pt x="1276" y="94"/>
                    </a:lnTo>
                    <a:lnTo>
                      <a:pt x="1279" y="94"/>
                    </a:lnTo>
                    <a:lnTo>
                      <a:pt x="1279" y="91"/>
                    </a:lnTo>
                    <a:lnTo>
                      <a:pt x="1279" y="88"/>
                    </a:lnTo>
                    <a:lnTo>
                      <a:pt x="1282" y="88"/>
                    </a:lnTo>
                    <a:lnTo>
                      <a:pt x="1282" y="84"/>
                    </a:lnTo>
                    <a:lnTo>
                      <a:pt x="1282" y="81"/>
                    </a:lnTo>
                    <a:lnTo>
                      <a:pt x="1285" y="78"/>
                    </a:lnTo>
                    <a:lnTo>
                      <a:pt x="1285" y="75"/>
                    </a:lnTo>
                    <a:lnTo>
                      <a:pt x="1289" y="71"/>
                    </a:lnTo>
                    <a:lnTo>
                      <a:pt x="1289" y="68"/>
                    </a:lnTo>
                    <a:lnTo>
                      <a:pt x="1289" y="65"/>
                    </a:lnTo>
                    <a:lnTo>
                      <a:pt x="1292" y="65"/>
                    </a:lnTo>
                    <a:lnTo>
                      <a:pt x="1292" y="62"/>
                    </a:lnTo>
                    <a:lnTo>
                      <a:pt x="1292" y="58"/>
                    </a:lnTo>
                    <a:lnTo>
                      <a:pt x="1292" y="55"/>
                    </a:lnTo>
                    <a:lnTo>
                      <a:pt x="1295" y="52"/>
                    </a:lnTo>
                    <a:lnTo>
                      <a:pt x="1295" y="49"/>
                    </a:lnTo>
                    <a:lnTo>
                      <a:pt x="1295" y="46"/>
                    </a:lnTo>
                    <a:lnTo>
                      <a:pt x="1295" y="42"/>
                    </a:lnTo>
                    <a:lnTo>
                      <a:pt x="1298" y="39"/>
                    </a:lnTo>
                    <a:lnTo>
                      <a:pt x="1298" y="36"/>
                    </a:lnTo>
                    <a:lnTo>
                      <a:pt x="1298" y="33"/>
                    </a:lnTo>
                    <a:lnTo>
                      <a:pt x="1298" y="29"/>
                    </a:lnTo>
                    <a:lnTo>
                      <a:pt x="1298" y="26"/>
                    </a:lnTo>
                    <a:lnTo>
                      <a:pt x="1301" y="23"/>
                    </a:lnTo>
                    <a:lnTo>
                      <a:pt x="1301" y="20"/>
                    </a:lnTo>
                    <a:lnTo>
                      <a:pt x="1301" y="16"/>
                    </a:lnTo>
                    <a:lnTo>
                      <a:pt x="1301" y="13"/>
                    </a:lnTo>
                    <a:lnTo>
                      <a:pt x="1301" y="10"/>
                    </a:lnTo>
                    <a:lnTo>
                      <a:pt x="1301" y="7"/>
                    </a:lnTo>
                    <a:lnTo>
                      <a:pt x="1301" y="3"/>
                    </a:lnTo>
                    <a:lnTo>
                      <a:pt x="1301" y="0"/>
                    </a:lnTo>
                  </a:path>
                </a:pathLst>
              </a:custGeom>
              <a:noFill/>
              <a:ln w="4763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491" name="Line 16"/>
            <p:cNvSpPr/>
            <p:nvPr/>
          </p:nvSpPr>
          <p:spPr>
            <a:xfrm flipH="1">
              <a:off x="603" y="193"/>
              <a:ext cx="1036" cy="334"/>
            </a:xfrm>
            <a:prstGeom prst="line">
              <a:avLst/>
            </a:prstGeom>
            <a:ln w="4763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492" name="Line 17"/>
            <p:cNvSpPr/>
            <p:nvPr/>
          </p:nvSpPr>
          <p:spPr>
            <a:xfrm flipH="1">
              <a:off x="1454" y="193"/>
              <a:ext cx="185" cy="334"/>
            </a:xfrm>
            <a:prstGeom prst="line">
              <a:avLst/>
            </a:prstGeom>
            <a:ln w="4763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0493" name="Group 18"/>
            <p:cNvGrpSpPr/>
            <p:nvPr/>
          </p:nvGrpSpPr>
          <p:grpSpPr>
            <a:xfrm>
              <a:off x="1688" y="38"/>
              <a:ext cx="80" cy="422"/>
              <a:chOff x="0" y="0"/>
              <a:chExt cx="80" cy="422"/>
            </a:xfrm>
          </p:grpSpPr>
          <p:sp>
            <p:nvSpPr>
              <p:cNvPr id="20494" name="Rectangle 19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495" name="Rectangle 20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M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20496" name="Group 21"/>
            <p:cNvGrpSpPr/>
            <p:nvPr/>
          </p:nvGrpSpPr>
          <p:grpSpPr>
            <a:xfrm>
              <a:off x="1408" y="573"/>
              <a:ext cx="138" cy="477"/>
              <a:chOff x="0" y="0"/>
              <a:chExt cx="138" cy="477"/>
            </a:xfrm>
          </p:grpSpPr>
          <p:sp>
            <p:nvSpPr>
              <p:cNvPr id="20497" name="Rectangle 22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498" name="Rectangle 23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F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499" name="Rectangle 24"/>
              <p:cNvSpPr/>
              <p:nvPr/>
            </p:nvSpPr>
            <p:spPr>
              <a:xfrm>
                <a:off x="78" y="55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500" name="Rectangle 25"/>
              <p:cNvSpPr/>
              <p:nvPr/>
            </p:nvSpPr>
            <p:spPr>
              <a:xfrm>
                <a:off x="78" y="55"/>
                <a:ext cx="6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1500" b="0" dirty="0">
                    <a:latin typeface="宋体" panose="02010600030101010101" pitchFamily="2" charset="-122"/>
                  </a:rPr>
                  <a:t>2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grpSp>
          <p:nvGrpSpPr>
            <p:cNvPr id="20501" name="Group 26"/>
            <p:cNvGrpSpPr/>
            <p:nvPr/>
          </p:nvGrpSpPr>
          <p:grpSpPr>
            <a:xfrm>
              <a:off x="483" y="569"/>
              <a:ext cx="138" cy="477"/>
              <a:chOff x="0" y="0"/>
              <a:chExt cx="138" cy="477"/>
            </a:xfrm>
          </p:grpSpPr>
          <p:sp>
            <p:nvSpPr>
              <p:cNvPr id="20502" name="Rectangle 27"/>
              <p:cNvSpPr/>
              <p:nvPr/>
            </p:nvSpPr>
            <p:spPr>
              <a:xfrm>
                <a:off x="0" y="0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503" name="Rectangle 28"/>
              <p:cNvSpPr/>
              <p:nvPr/>
            </p:nvSpPr>
            <p:spPr>
              <a:xfrm>
                <a:off x="0" y="0"/>
                <a:ext cx="80" cy="1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b="0" dirty="0">
                    <a:latin typeface="宋体" panose="02010600030101010101" pitchFamily="2" charset="-122"/>
                  </a:rPr>
                  <a:t>F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504" name="Rectangle 29"/>
              <p:cNvSpPr/>
              <p:nvPr/>
            </p:nvSpPr>
            <p:spPr>
              <a:xfrm>
                <a:off x="78" y="55"/>
                <a:ext cx="1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endParaRPr lang="zh-CN" altLang="en-US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  <p:sp>
            <p:nvSpPr>
              <p:cNvPr id="20505" name="Rectangle 30"/>
              <p:cNvSpPr/>
              <p:nvPr/>
            </p:nvSpPr>
            <p:spPr>
              <a:xfrm>
                <a:off x="78" y="55"/>
                <a:ext cx="60" cy="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1500" b="0" dirty="0">
                    <a:latin typeface="宋体" panose="02010600030101010101" pitchFamily="2" charset="-122"/>
                  </a:rPr>
                  <a:t>1</a:t>
                </a:r>
                <a:endParaRPr lang="en-US" altLang="zh-CN" sz="4400" dirty="0">
                  <a:solidFill>
                    <a:srgbClr val="E50064"/>
                  </a:solidFill>
                  <a:latin typeface="Tahoma" panose="020B0604030504040204" pitchFamily="34" charset="0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0506" name="Oval 31"/>
            <p:cNvSpPr/>
            <p:nvPr/>
          </p:nvSpPr>
          <p:spPr>
            <a:xfrm>
              <a:off x="597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507" name="Oval 32"/>
            <p:cNvSpPr/>
            <p:nvPr/>
          </p:nvSpPr>
          <p:spPr>
            <a:xfrm>
              <a:off x="2009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508" name="Oval 33"/>
            <p:cNvSpPr/>
            <p:nvPr/>
          </p:nvSpPr>
          <p:spPr>
            <a:xfrm>
              <a:off x="1447" y="521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509" name="Oval 34"/>
            <p:cNvSpPr/>
            <p:nvPr/>
          </p:nvSpPr>
          <p:spPr>
            <a:xfrm>
              <a:off x="1632" y="187"/>
              <a:ext cx="13" cy="13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-323850" y="-26987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5148263" y="4149725"/>
            <a:ext cx="2016125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（</a:t>
            </a:r>
            <a:r>
              <a:rPr kumimoji="1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2a&gt;</a:t>
            </a:r>
            <a:r>
              <a:rPr kumimoji="1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2c</a:t>
            </a: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）</a:t>
            </a: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92204" name="AutoShape 44"/>
          <p:cNvSpPr>
            <a:spLocks noChangeArrowheads="1"/>
          </p:cNvSpPr>
          <p:nvPr/>
        </p:nvSpPr>
        <p:spPr bwMode="auto">
          <a:xfrm>
            <a:off x="3851275" y="549275"/>
            <a:ext cx="2736850" cy="1655763"/>
          </a:xfrm>
          <a:prstGeom prst="cloudCallout">
            <a:avLst>
              <a:gd name="adj1" fmla="val 694"/>
              <a:gd name="adj2" fmla="val 52588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rgbClr val="8CDAA4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一定要注意哦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-36512" y="908050"/>
            <a:ext cx="3816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、定义中需要注意</a:t>
            </a:r>
            <a:r>
              <a:rPr kumimoji="0" lang="en-US" altLang="zh-CN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</a:t>
            </a:r>
            <a:endParaRPr kumimoji="0" lang="en-US" altLang="zh-CN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  <p:bldP spid="92167" grpId="0"/>
      <p:bldP spid="92169" grpId="0"/>
      <p:bldP spid="92203" grpId="0" bldLvl="0" animBg="1"/>
      <p:bldP spid="92204" grpId="0" bldLvl="0" animBg="1"/>
      <p:bldP spid="9220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1312" name="组合 311311"/>
          <p:cNvGrpSpPr/>
          <p:nvPr/>
        </p:nvGrpSpPr>
        <p:grpSpPr>
          <a:xfrm>
            <a:off x="1476375" y="2349500"/>
            <a:ext cx="5761038" cy="3886200"/>
            <a:chOff x="612" y="1117"/>
            <a:chExt cx="3629" cy="2448"/>
          </a:xfrm>
        </p:grpSpPr>
        <p:sp>
          <p:nvSpPr>
            <p:cNvPr id="21506" name="矩形 311312"/>
            <p:cNvSpPr/>
            <p:nvPr/>
          </p:nvSpPr>
          <p:spPr>
            <a:xfrm>
              <a:off x="3515" y="2755"/>
              <a:ext cx="726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>
                <a:spcBef>
                  <a:spcPct val="0"/>
                </a:spcBef>
              </a:pPr>
              <a:r>
                <a:rPr lang="zh-CN" altLang="en-US" sz="3600" dirty="0">
                  <a:latin typeface="Times New Roman" panose="02020603050405020304" pitchFamily="18" charset="0"/>
                </a:rPr>
                <a:t>限制条件</a:t>
              </a:r>
              <a:endParaRPr lang="zh-CN" altLang="en-US" sz="36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1507" name="组合 311313"/>
            <p:cNvGrpSpPr/>
            <p:nvPr/>
          </p:nvGrpSpPr>
          <p:grpSpPr>
            <a:xfrm>
              <a:off x="612" y="1117"/>
              <a:ext cx="3585" cy="2448"/>
              <a:chOff x="612" y="1117"/>
              <a:chExt cx="3585" cy="2448"/>
            </a:xfrm>
          </p:grpSpPr>
          <p:grpSp>
            <p:nvGrpSpPr>
              <p:cNvPr id="21508" name="组合 311314"/>
              <p:cNvGrpSpPr/>
              <p:nvPr/>
            </p:nvGrpSpPr>
            <p:grpSpPr>
              <a:xfrm>
                <a:off x="1292" y="1117"/>
                <a:ext cx="2768" cy="998"/>
                <a:chOff x="1292" y="1117"/>
                <a:chExt cx="2768" cy="998"/>
              </a:xfrm>
            </p:grpSpPr>
            <p:sp>
              <p:nvSpPr>
                <p:cNvPr id="21509" name="矩形 311315"/>
                <p:cNvSpPr/>
                <p:nvPr/>
              </p:nvSpPr>
              <p:spPr>
                <a:xfrm>
                  <a:off x="1292" y="1117"/>
                  <a:ext cx="739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pPr>
                    <a:spcBef>
                      <a:spcPct val="0"/>
                    </a:spcBef>
                  </a:pPr>
                  <a:r>
                    <a:rPr lang="zh-CN" altLang="en-US" sz="3600" dirty="0">
                      <a:latin typeface="Times New Roman" panose="02020603050405020304" pitchFamily="18" charset="0"/>
                    </a:rPr>
                    <a:t>建系</a:t>
                  </a:r>
                  <a:endParaRPr lang="zh-CN" altLang="en-US" sz="32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510" name="组合 311316"/>
                <p:cNvGrpSpPr/>
                <p:nvPr/>
              </p:nvGrpSpPr>
              <p:grpSpPr>
                <a:xfrm>
                  <a:off x="1565" y="1207"/>
                  <a:ext cx="2495" cy="908"/>
                  <a:chOff x="1519" y="1434"/>
                  <a:chExt cx="2495" cy="908"/>
                </a:xfrm>
              </p:grpSpPr>
              <p:sp>
                <p:nvSpPr>
                  <p:cNvPr id="21511" name="矩形 311317"/>
                  <p:cNvSpPr/>
                  <p:nvPr/>
                </p:nvSpPr>
                <p:spPr>
                  <a:xfrm>
                    <a:off x="3243" y="1525"/>
                    <a:ext cx="771" cy="4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ctr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zh-CN" altLang="en-US" sz="3600" dirty="0">
                        <a:latin typeface="Times New Roman" panose="02020603050405020304" pitchFamily="18" charset="0"/>
                      </a:rPr>
                      <a:t>设点</a:t>
                    </a:r>
                    <a:endParaRPr lang="zh-CN" altLang="en-US" sz="32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2" name="任意多边形 311318"/>
                  <p:cNvSpPr/>
                  <p:nvPr/>
                </p:nvSpPr>
                <p:spPr>
                  <a:xfrm>
                    <a:off x="1519" y="1434"/>
                    <a:ext cx="1859" cy="908"/>
                  </a:xfrm>
                  <a:custGeom>
                    <a:avLst/>
                    <a:gdLst/>
                    <a:ahLst/>
                    <a:cxnLst>
                      <a:cxn ang="270">
                        <a:pos x="11710" y="38"/>
                      </a:cxn>
                      <a:cxn ang="270">
                        <a:pos x="6614" y="1789"/>
                      </a:cxn>
                      <a:cxn ang="270">
                        <a:pos x="11564" y="1762"/>
                      </a:cxn>
                      <a:cxn ang="270">
                        <a:pos x="18464" y="-313"/>
                      </a:cxn>
                      <a:cxn ang="0">
                        <a:pos x="19375" y="4645"/>
                      </a:cxn>
                      <a:cxn ang="270">
                        <a:pos x="14416" y="5556"/>
                      </a:cxn>
                    </a:cxnLst>
                    <a:pathLst>
                      <a:path w="21600" h="21600">
                        <a:moveTo>
                          <a:pt x="15949" y="3333"/>
                        </a:moveTo>
                        <a:cubicBezTo>
                          <a:pt x="14486" y="2321"/>
                          <a:pt x="12712" y="1729"/>
                          <a:pt x="10799" y="1729"/>
                        </a:cubicBezTo>
                        <a:cubicBezTo>
                          <a:pt x="9433" y="1729"/>
                          <a:pt x="8137" y="2031"/>
                          <a:pt x="6975" y="2572"/>
                        </a:cubicBezTo>
                        <a:lnTo>
                          <a:pt x="6249" y="1005"/>
                        </a:lnTo>
                        <a:cubicBezTo>
                          <a:pt x="7630" y="360"/>
                          <a:pt x="9173" y="0"/>
                          <a:pt x="10799" y="0"/>
                        </a:cubicBezTo>
                        <a:cubicBezTo>
                          <a:pt x="13077" y="0"/>
                          <a:pt x="15190" y="705"/>
                          <a:pt x="16931" y="1909"/>
                        </a:cubicBezTo>
                        <a:lnTo>
                          <a:pt x="18464" y="-313"/>
                        </a:lnTo>
                        <a:lnTo>
                          <a:pt x="19375" y="4645"/>
                        </a:lnTo>
                        <a:lnTo>
                          <a:pt x="14416" y="5556"/>
                        </a:lnTo>
                        <a:lnTo>
                          <a:pt x="15949" y="333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</p:grpSp>
          <p:sp>
            <p:nvSpPr>
              <p:cNvPr id="21513" name="任意多边形 311319"/>
              <p:cNvSpPr/>
              <p:nvPr/>
            </p:nvSpPr>
            <p:spPr>
              <a:xfrm rot="4155074">
                <a:off x="2767" y="1727"/>
                <a:ext cx="1859" cy="999"/>
              </a:xfrm>
              <a:custGeom>
                <a:avLst/>
                <a:gdLst/>
                <a:ahLst/>
                <a:cxnLst>
                  <a:cxn ang="270">
                    <a:pos x="11710" y="38"/>
                  </a:cxn>
                  <a:cxn ang="270">
                    <a:pos x="6614" y="1789"/>
                  </a:cxn>
                  <a:cxn ang="270">
                    <a:pos x="11564" y="1762"/>
                  </a:cxn>
                  <a:cxn ang="270">
                    <a:pos x="18464" y="-313"/>
                  </a:cxn>
                  <a:cxn ang="0">
                    <a:pos x="19375" y="4645"/>
                  </a:cxn>
                  <a:cxn ang="270">
                    <a:pos x="14416" y="5556"/>
                  </a:cxn>
                </a:cxnLst>
                <a:pathLst>
                  <a:path w="21600" h="21600">
                    <a:moveTo>
                      <a:pt x="15949" y="3333"/>
                    </a:moveTo>
                    <a:cubicBezTo>
                      <a:pt x="14486" y="2321"/>
                      <a:pt x="12712" y="1729"/>
                      <a:pt x="10799" y="1729"/>
                    </a:cubicBezTo>
                    <a:cubicBezTo>
                      <a:pt x="9433" y="1729"/>
                      <a:pt x="8137" y="2031"/>
                      <a:pt x="6975" y="2572"/>
                    </a:cubicBezTo>
                    <a:lnTo>
                      <a:pt x="6249" y="1005"/>
                    </a:lnTo>
                    <a:cubicBezTo>
                      <a:pt x="7630" y="360"/>
                      <a:pt x="9173" y="0"/>
                      <a:pt x="10799" y="0"/>
                    </a:cubicBezTo>
                    <a:cubicBezTo>
                      <a:pt x="13077" y="0"/>
                      <a:pt x="15190" y="705"/>
                      <a:pt x="16931" y="1909"/>
                    </a:cubicBezTo>
                    <a:lnTo>
                      <a:pt x="18464" y="-313"/>
                    </a:lnTo>
                    <a:lnTo>
                      <a:pt x="19375" y="4645"/>
                    </a:lnTo>
                    <a:lnTo>
                      <a:pt x="14416" y="5556"/>
                    </a:lnTo>
                    <a:lnTo>
                      <a:pt x="15949" y="33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1514" name="组合 311320"/>
              <p:cNvGrpSpPr/>
              <p:nvPr/>
            </p:nvGrpSpPr>
            <p:grpSpPr>
              <a:xfrm>
                <a:off x="1655" y="2568"/>
                <a:ext cx="2313" cy="995"/>
                <a:chOff x="1156" y="2523"/>
                <a:chExt cx="2313" cy="995"/>
              </a:xfrm>
            </p:grpSpPr>
            <p:sp>
              <p:nvSpPr>
                <p:cNvPr id="21515" name="矩形 311321"/>
                <p:cNvSpPr/>
                <p:nvPr/>
              </p:nvSpPr>
              <p:spPr>
                <a:xfrm>
                  <a:off x="1156" y="3112"/>
                  <a:ext cx="771" cy="4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pPr>
                    <a:spcBef>
                      <a:spcPct val="0"/>
                    </a:spcBef>
                  </a:pPr>
                  <a:r>
                    <a:rPr lang="zh-CN" altLang="en-US" sz="3600" dirty="0">
                      <a:latin typeface="Times New Roman" panose="02020603050405020304" pitchFamily="18" charset="0"/>
                    </a:rPr>
                    <a:t>代入</a:t>
                  </a:r>
                  <a:endParaRPr lang="zh-CN" altLang="en-US" sz="36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16" name="任意多边形 311322"/>
                <p:cNvSpPr/>
                <p:nvPr/>
              </p:nvSpPr>
              <p:spPr>
                <a:xfrm rot="10120047">
                  <a:off x="1610" y="2523"/>
                  <a:ext cx="1859" cy="908"/>
                </a:xfrm>
                <a:custGeom>
                  <a:avLst/>
                  <a:gdLst/>
                  <a:ahLst/>
                  <a:cxnLst>
                    <a:cxn ang="270">
                      <a:pos x="11710" y="38"/>
                    </a:cxn>
                    <a:cxn ang="270">
                      <a:pos x="6614" y="1789"/>
                    </a:cxn>
                    <a:cxn ang="270">
                      <a:pos x="11564" y="1762"/>
                    </a:cxn>
                    <a:cxn ang="270">
                      <a:pos x="18464" y="-313"/>
                    </a:cxn>
                    <a:cxn ang="0">
                      <a:pos x="19375" y="4645"/>
                    </a:cxn>
                    <a:cxn ang="270">
                      <a:pos x="14416" y="5556"/>
                    </a:cxn>
                  </a:cxnLst>
                  <a:pathLst>
                    <a:path w="21600" h="21600">
                      <a:moveTo>
                        <a:pt x="15949" y="3333"/>
                      </a:moveTo>
                      <a:cubicBezTo>
                        <a:pt x="14486" y="2321"/>
                        <a:pt x="12712" y="1729"/>
                        <a:pt x="10799" y="1729"/>
                      </a:cubicBezTo>
                      <a:cubicBezTo>
                        <a:pt x="9433" y="1729"/>
                        <a:pt x="8137" y="2031"/>
                        <a:pt x="6975" y="2572"/>
                      </a:cubicBezTo>
                      <a:lnTo>
                        <a:pt x="6249" y="1005"/>
                      </a:lnTo>
                      <a:cubicBezTo>
                        <a:pt x="7630" y="360"/>
                        <a:pt x="9173" y="0"/>
                        <a:pt x="10799" y="0"/>
                      </a:cubicBezTo>
                      <a:cubicBezTo>
                        <a:pt x="13077" y="0"/>
                        <a:pt x="15190" y="705"/>
                        <a:pt x="16931" y="1909"/>
                      </a:cubicBezTo>
                      <a:lnTo>
                        <a:pt x="18464" y="-313"/>
                      </a:lnTo>
                      <a:lnTo>
                        <a:pt x="19375" y="4645"/>
                      </a:lnTo>
                      <a:lnTo>
                        <a:pt x="14416" y="5556"/>
                      </a:lnTo>
                      <a:lnTo>
                        <a:pt x="15949" y="333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1517" name="任意多边形 311323"/>
              <p:cNvSpPr/>
              <p:nvPr/>
            </p:nvSpPr>
            <p:spPr>
              <a:xfrm rot="-7522906">
                <a:off x="725" y="2135"/>
                <a:ext cx="1859" cy="999"/>
              </a:xfrm>
              <a:custGeom>
                <a:avLst/>
                <a:gdLst/>
                <a:ahLst/>
                <a:cxnLst>
                  <a:cxn ang="270">
                    <a:pos x="11710" y="38"/>
                  </a:cxn>
                  <a:cxn ang="270">
                    <a:pos x="6614" y="1789"/>
                  </a:cxn>
                  <a:cxn ang="270">
                    <a:pos x="11564" y="1762"/>
                  </a:cxn>
                  <a:cxn ang="270">
                    <a:pos x="18464" y="-313"/>
                  </a:cxn>
                  <a:cxn ang="0">
                    <a:pos x="19375" y="4645"/>
                  </a:cxn>
                  <a:cxn ang="270">
                    <a:pos x="14416" y="5556"/>
                  </a:cxn>
                </a:cxnLst>
                <a:pathLst>
                  <a:path w="21600" h="21600">
                    <a:moveTo>
                      <a:pt x="15949" y="3333"/>
                    </a:moveTo>
                    <a:cubicBezTo>
                      <a:pt x="14486" y="2321"/>
                      <a:pt x="12712" y="1729"/>
                      <a:pt x="10799" y="1729"/>
                    </a:cubicBezTo>
                    <a:cubicBezTo>
                      <a:pt x="9433" y="1729"/>
                      <a:pt x="8137" y="2031"/>
                      <a:pt x="6975" y="2572"/>
                    </a:cubicBezTo>
                    <a:lnTo>
                      <a:pt x="6249" y="1005"/>
                    </a:lnTo>
                    <a:cubicBezTo>
                      <a:pt x="7630" y="360"/>
                      <a:pt x="9173" y="0"/>
                      <a:pt x="10799" y="0"/>
                    </a:cubicBezTo>
                    <a:cubicBezTo>
                      <a:pt x="13077" y="0"/>
                      <a:pt x="15190" y="705"/>
                      <a:pt x="16931" y="1909"/>
                    </a:cubicBezTo>
                    <a:lnTo>
                      <a:pt x="18464" y="-313"/>
                    </a:lnTo>
                    <a:lnTo>
                      <a:pt x="19375" y="4645"/>
                    </a:lnTo>
                    <a:lnTo>
                      <a:pt x="14416" y="5556"/>
                    </a:lnTo>
                    <a:lnTo>
                      <a:pt x="15949" y="33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18" name="矩形 311324"/>
              <p:cNvSpPr/>
              <p:nvPr/>
            </p:nvSpPr>
            <p:spPr>
              <a:xfrm>
                <a:off x="612" y="1770"/>
                <a:ext cx="739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zh-CN" altLang="en-US" sz="3200">
                    <a:latin typeface="Times New Roman" panose="02020603050405020304" pitchFamily="18" charset="0"/>
                  </a:rPr>
                  <a:t>化简</a:t>
                </a:r>
                <a:endParaRPr lang="zh-CN" altLang="en-US" sz="32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11326" name="文本框 311325"/>
          <p:cNvSpPr txBox="1"/>
          <p:nvPr/>
        </p:nvSpPr>
        <p:spPr>
          <a:xfrm>
            <a:off x="539750" y="1628775"/>
            <a:ext cx="72723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求动点的轨迹方程的基本步骤是什么？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1327" name="文本框 311326"/>
          <p:cNvSpPr txBox="1"/>
          <p:nvPr/>
        </p:nvSpPr>
        <p:spPr>
          <a:xfrm>
            <a:off x="755650" y="1052513"/>
            <a:ext cx="5616575" cy="1160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温故知新</a:t>
            </a:r>
            <a:r>
              <a:rPr lang="en-US" altLang="zh-CN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(</a:t>
            </a:r>
            <a:r>
              <a:rPr lang="zh-CN" altLang="en-US" dirty="0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以数代形</a:t>
            </a:r>
            <a:r>
              <a:rPr lang="en-US" altLang="zh-CN">
                <a:solidFill>
                  <a:srgbClr val="FFFF00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)</a:t>
            </a:r>
            <a:endParaRPr lang="en-US" altLang="zh-CN">
              <a:solidFill>
                <a:srgbClr val="FFFF00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  <a:p>
            <a:endParaRPr lang="zh-CN" altLang="en-US" b="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26" grpId="0"/>
      <p:bldP spid="3113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Text Box 3"/>
          <p:cNvSpPr txBox="1"/>
          <p:nvPr/>
        </p:nvSpPr>
        <p:spPr>
          <a:xfrm>
            <a:off x="395288" y="6021388"/>
            <a:ext cx="83883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建立平面直角坐标系通常遵循的原则：</a:t>
            </a:r>
            <a:r>
              <a:rPr lang="zh-CN" altLang="en-US" sz="2400" dirty="0">
                <a:solidFill>
                  <a:srgbClr val="FF33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对称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简洁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900113" y="2755900"/>
            <a:ext cx="2663825" cy="2689225"/>
            <a:chOff x="0" y="0"/>
            <a:chExt cx="1678" cy="1694"/>
          </a:xfrm>
        </p:grpSpPr>
        <p:grpSp>
          <p:nvGrpSpPr>
            <p:cNvPr id="22531" name="Group 5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22532" name="Line 6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2533" name="Line 7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2534" name="Text Box 8"/>
            <p:cNvSpPr txBox="1"/>
            <p:nvPr/>
          </p:nvSpPr>
          <p:spPr>
            <a:xfrm>
              <a:off x="453" y="987"/>
              <a:ext cx="31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i="1" dirty="0">
                  <a:latin typeface="Times New Roman" panose="02020603050405020304" pitchFamily="18" charset="0"/>
                </a:rPr>
                <a:t>O</a:t>
              </a:r>
              <a:endParaRPr lang="en-US" altLang="zh-CN" sz="2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35" name="Text Box 9"/>
            <p:cNvSpPr txBox="1"/>
            <p:nvPr/>
          </p:nvSpPr>
          <p:spPr>
            <a:xfrm>
              <a:off x="1496" y="969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x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36" name="Text Box 10"/>
            <p:cNvSpPr txBox="1"/>
            <p:nvPr/>
          </p:nvSpPr>
          <p:spPr>
            <a:xfrm>
              <a:off x="498" y="0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y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68538" y="2133600"/>
            <a:ext cx="2663825" cy="2663825"/>
            <a:chOff x="0" y="0"/>
            <a:chExt cx="1678" cy="1694"/>
          </a:xfrm>
        </p:grpSpPr>
        <p:grpSp>
          <p:nvGrpSpPr>
            <p:cNvPr id="22538" name="Group 12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22539" name="Line 13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2540" name="Line 14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2541" name="Text Box 15"/>
            <p:cNvSpPr txBox="1"/>
            <p:nvPr/>
          </p:nvSpPr>
          <p:spPr>
            <a:xfrm>
              <a:off x="453" y="987"/>
              <a:ext cx="318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i="1" dirty="0">
                  <a:latin typeface="Times New Roman" panose="02020603050405020304" pitchFamily="18" charset="0"/>
                </a:rPr>
                <a:t>O</a:t>
              </a:r>
              <a:endParaRPr lang="en-US" altLang="zh-CN" sz="2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42" name="Text Box 16"/>
            <p:cNvSpPr txBox="1"/>
            <p:nvPr/>
          </p:nvSpPr>
          <p:spPr>
            <a:xfrm>
              <a:off x="1496" y="969"/>
              <a:ext cx="18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x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43" name="Text Box 17"/>
            <p:cNvSpPr txBox="1"/>
            <p:nvPr/>
          </p:nvSpPr>
          <p:spPr>
            <a:xfrm>
              <a:off x="498" y="0"/>
              <a:ext cx="18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y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1835150" y="2119313"/>
            <a:ext cx="2663825" cy="2689225"/>
            <a:chOff x="0" y="0"/>
            <a:chExt cx="1678" cy="1694"/>
          </a:xfrm>
        </p:grpSpPr>
        <p:grpSp>
          <p:nvGrpSpPr>
            <p:cNvPr id="22545" name="Group 19"/>
            <p:cNvGrpSpPr/>
            <p:nvPr/>
          </p:nvGrpSpPr>
          <p:grpSpPr>
            <a:xfrm rot="2694553">
              <a:off x="0" y="288"/>
              <a:ext cx="1406" cy="1406"/>
              <a:chOff x="0" y="0"/>
              <a:chExt cx="1406" cy="1406"/>
            </a:xfrm>
          </p:grpSpPr>
          <p:sp>
            <p:nvSpPr>
              <p:cNvPr id="22546" name="Line 20"/>
              <p:cNvSpPr/>
              <p:nvPr/>
            </p:nvSpPr>
            <p:spPr>
              <a:xfrm flipV="1">
                <a:off x="0" y="0"/>
                <a:ext cx="1406" cy="140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2547" name="Line 21"/>
              <p:cNvSpPr/>
              <p:nvPr/>
            </p:nvSpPr>
            <p:spPr>
              <a:xfrm flipH="1" flipV="1">
                <a:off x="46" y="45"/>
                <a:ext cx="1179" cy="11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sp>
          <p:nvSpPr>
            <p:cNvPr id="22548" name="Text Box 22"/>
            <p:cNvSpPr txBox="1"/>
            <p:nvPr/>
          </p:nvSpPr>
          <p:spPr>
            <a:xfrm>
              <a:off x="453" y="987"/>
              <a:ext cx="31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i="1" dirty="0">
                  <a:latin typeface="Times New Roman" panose="02020603050405020304" pitchFamily="18" charset="0"/>
                </a:rPr>
                <a:t>O</a:t>
              </a:r>
              <a:endParaRPr lang="en-US" altLang="zh-CN" sz="2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49" name="Text Box 23"/>
            <p:cNvSpPr txBox="1"/>
            <p:nvPr/>
          </p:nvSpPr>
          <p:spPr>
            <a:xfrm>
              <a:off x="1496" y="969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x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0" name="Text Box 24"/>
            <p:cNvSpPr txBox="1"/>
            <p:nvPr/>
          </p:nvSpPr>
          <p:spPr>
            <a:xfrm>
              <a:off x="498" y="0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y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1663700" y="2924175"/>
            <a:ext cx="2592388" cy="1512888"/>
            <a:chOff x="0" y="0"/>
            <a:chExt cx="1633" cy="953"/>
          </a:xfrm>
        </p:grpSpPr>
        <p:sp>
          <p:nvSpPr>
            <p:cNvPr id="22552" name="Oval 26"/>
            <p:cNvSpPr/>
            <p:nvPr/>
          </p:nvSpPr>
          <p:spPr>
            <a:xfrm rot="10800000">
              <a:off x="0" y="0"/>
              <a:ext cx="1633" cy="953"/>
            </a:xfrm>
            <a:prstGeom prst="ellipse">
              <a:avLst/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553" name="Oval 27"/>
            <p:cNvSpPr/>
            <p:nvPr/>
          </p:nvSpPr>
          <p:spPr>
            <a:xfrm>
              <a:off x="273" y="454"/>
              <a:ext cx="45" cy="4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554" name="Oval 28"/>
            <p:cNvSpPr/>
            <p:nvPr/>
          </p:nvSpPr>
          <p:spPr>
            <a:xfrm>
              <a:off x="1360" y="453"/>
              <a:ext cx="46" cy="4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555" name="Line 29"/>
            <p:cNvSpPr/>
            <p:nvPr/>
          </p:nvSpPr>
          <p:spPr>
            <a:xfrm flipV="1">
              <a:off x="290" y="82"/>
              <a:ext cx="971" cy="38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556" name="Line 30"/>
            <p:cNvSpPr/>
            <p:nvPr/>
          </p:nvSpPr>
          <p:spPr>
            <a:xfrm>
              <a:off x="1252" y="73"/>
              <a:ext cx="127" cy="39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" name="Group 31"/>
          <p:cNvGrpSpPr/>
          <p:nvPr/>
        </p:nvGrpSpPr>
        <p:grpSpPr>
          <a:xfrm>
            <a:off x="1908175" y="2651125"/>
            <a:ext cx="2187575" cy="1498600"/>
            <a:chOff x="0" y="0"/>
            <a:chExt cx="1378" cy="944"/>
          </a:xfrm>
        </p:grpSpPr>
        <p:sp>
          <p:nvSpPr>
            <p:cNvPr id="22558" name="Text Box 32"/>
            <p:cNvSpPr txBox="1"/>
            <p:nvPr/>
          </p:nvSpPr>
          <p:spPr>
            <a:xfrm>
              <a:off x="1069" y="0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en-US" altLang="zh-CN" sz="2400" i="1" dirty="0">
                  <a:latin typeface="Times New Roman" panose="02020603050405020304" pitchFamily="18" charset="0"/>
                </a:rPr>
                <a:t>M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9" name="Text Box 33"/>
            <p:cNvSpPr txBox="1"/>
            <p:nvPr/>
          </p:nvSpPr>
          <p:spPr>
            <a:xfrm>
              <a:off x="0" y="636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en-US" altLang="zh-CN" sz="2400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1400" dirty="0">
                  <a:latin typeface="Arial" panose="020B0604020202020204" pitchFamily="34" charset="0"/>
                </a:rPr>
                <a:t>1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  <p:sp>
          <p:nvSpPr>
            <p:cNvPr id="22560" name="Text Box 34"/>
            <p:cNvSpPr txBox="1"/>
            <p:nvPr/>
          </p:nvSpPr>
          <p:spPr>
            <a:xfrm>
              <a:off x="1061" y="656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en-US" altLang="zh-CN" sz="2400" i="1" dirty="0">
                  <a:latin typeface="Times New Roman" panose="02020603050405020304" pitchFamily="18" charset="0"/>
                </a:rPr>
                <a:t>F</a:t>
              </a:r>
              <a:r>
                <a:rPr lang="en-US" altLang="zh-CN" sz="1400" dirty="0">
                  <a:latin typeface="Arial" panose="020B0604020202020204" pitchFamily="34" charset="0"/>
                </a:rPr>
                <a:t>2</a:t>
              </a:r>
              <a:endParaRPr lang="en-US" altLang="zh-CN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9251" name="Rectangle 35"/>
          <p:cNvSpPr/>
          <p:nvPr/>
        </p:nvSpPr>
        <p:spPr>
          <a:xfrm>
            <a:off x="2312988" y="5105400"/>
            <a:ext cx="12557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dirty="0">
                <a:latin typeface="Arial" panose="020B0604020202020204" pitchFamily="34" charset="0"/>
              </a:rPr>
              <a:t>方案一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" name="Group 36"/>
          <p:cNvGrpSpPr/>
          <p:nvPr/>
        </p:nvGrpSpPr>
        <p:grpSpPr>
          <a:xfrm>
            <a:off x="5651500" y="1916113"/>
            <a:ext cx="2593975" cy="2952750"/>
            <a:chOff x="0" y="0"/>
            <a:chExt cx="1634" cy="1860"/>
          </a:xfrm>
        </p:grpSpPr>
        <p:grpSp>
          <p:nvGrpSpPr>
            <p:cNvPr id="22563" name="Group 37"/>
            <p:cNvGrpSpPr/>
            <p:nvPr/>
          </p:nvGrpSpPr>
          <p:grpSpPr>
            <a:xfrm>
              <a:off x="0" y="56"/>
              <a:ext cx="1543" cy="1804"/>
              <a:chOff x="0" y="0"/>
              <a:chExt cx="1543" cy="1804"/>
            </a:xfrm>
          </p:grpSpPr>
          <p:sp>
            <p:nvSpPr>
              <p:cNvPr id="22564" name="Line 38"/>
              <p:cNvSpPr/>
              <p:nvPr/>
            </p:nvSpPr>
            <p:spPr>
              <a:xfrm flipV="1">
                <a:off x="0" y="1032"/>
                <a:ext cx="1543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2565" name="Line 39"/>
              <p:cNvSpPr/>
              <p:nvPr/>
            </p:nvSpPr>
            <p:spPr>
              <a:xfrm flipV="1">
                <a:off x="772" y="0"/>
                <a:ext cx="0" cy="18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2566" name="Text Box 40"/>
              <p:cNvSpPr txBox="1"/>
              <p:nvPr/>
            </p:nvSpPr>
            <p:spPr>
              <a:xfrm>
                <a:off x="590" y="851"/>
                <a:ext cx="33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 sz="2000" i="1" dirty="0">
                    <a:latin typeface="Times New Roman" panose="02020603050405020304" pitchFamily="18" charset="0"/>
                  </a:rPr>
                  <a:t>O</a:t>
                </a:r>
                <a:endParaRPr lang="en-US" altLang="zh-CN" sz="2000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567" name="Text Box 41"/>
            <p:cNvSpPr txBox="1"/>
            <p:nvPr/>
          </p:nvSpPr>
          <p:spPr>
            <a:xfrm>
              <a:off x="1346" y="1008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x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68" name="Text Box 42"/>
            <p:cNvSpPr txBox="1"/>
            <p:nvPr/>
          </p:nvSpPr>
          <p:spPr>
            <a:xfrm>
              <a:off x="590" y="0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y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5724525" y="2492375"/>
            <a:ext cx="1943100" cy="3043238"/>
            <a:chOff x="0" y="0"/>
            <a:chExt cx="1224" cy="1917"/>
          </a:xfrm>
        </p:grpSpPr>
        <p:sp>
          <p:nvSpPr>
            <p:cNvPr id="22570" name="Text Box 44"/>
            <p:cNvSpPr txBox="1"/>
            <p:nvPr/>
          </p:nvSpPr>
          <p:spPr>
            <a:xfrm>
              <a:off x="312" y="1590"/>
              <a:ext cx="9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dirty="0">
                  <a:latin typeface="Times New Roman" panose="02020603050405020304" pitchFamily="18" charset="0"/>
                </a:rPr>
                <a:t>方案二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2571" name="Group 45"/>
            <p:cNvGrpSpPr/>
            <p:nvPr/>
          </p:nvGrpSpPr>
          <p:grpSpPr>
            <a:xfrm>
              <a:off x="0" y="0"/>
              <a:ext cx="1218" cy="1469"/>
              <a:chOff x="0" y="0"/>
              <a:chExt cx="1218" cy="1469"/>
            </a:xfrm>
          </p:grpSpPr>
          <p:grpSp>
            <p:nvGrpSpPr>
              <p:cNvPr id="22572" name="Group 46"/>
              <p:cNvGrpSpPr/>
              <p:nvPr/>
            </p:nvGrpSpPr>
            <p:grpSpPr>
              <a:xfrm>
                <a:off x="0" y="0"/>
                <a:ext cx="1218" cy="1469"/>
                <a:chOff x="0" y="0"/>
                <a:chExt cx="1218" cy="1469"/>
              </a:xfrm>
            </p:grpSpPr>
            <p:sp>
              <p:nvSpPr>
                <p:cNvPr id="22573" name="Line 47"/>
                <p:cNvSpPr/>
                <p:nvPr/>
              </p:nvSpPr>
              <p:spPr>
                <a:xfrm flipH="1">
                  <a:off x="272" y="227"/>
                  <a:ext cx="432" cy="28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2574" name="Group 48"/>
                <p:cNvGrpSpPr/>
                <p:nvPr/>
              </p:nvGrpSpPr>
              <p:grpSpPr>
                <a:xfrm>
                  <a:off x="0" y="0"/>
                  <a:ext cx="1218" cy="1469"/>
                  <a:chOff x="0" y="0"/>
                  <a:chExt cx="1218" cy="1469"/>
                </a:xfrm>
              </p:grpSpPr>
              <p:sp>
                <p:nvSpPr>
                  <p:cNvPr id="22575" name="Text Box 49"/>
                  <p:cNvSpPr txBox="1"/>
                  <p:nvPr/>
                </p:nvSpPr>
                <p:spPr>
                  <a:xfrm>
                    <a:off x="675" y="1181"/>
                    <a:ext cx="48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r>
                      <a:rPr lang="en-US" altLang="zh-CN" sz="2400" i="1" dirty="0">
                        <a:latin typeface="Times New Roman" panose="02020603050405020304" pitchFamily="18" charset="0"/>
                      </a:rPr>
                      <a:t>F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</a:rPr>
                      <a:t>1</a:t>
                    </a:r>
                    <a:endParaRPr lang="en-US" altLang="zh-CN" sz="14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76" name="Text Box 50"/>
                  <p:cNvSpPr txBox="1"/>
                  <p:nvPr/>
                </p:nvSpPr>
                <p:spPr>
                  <a:xfrm>
                    <a:off x="666" y="185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r>
                      <a:rPr lang="en-US" altLang="zh-CN" sz="2400" i="1" dirty="0">
                        <a:latin typeface="Times New Roman" panose="02020603050405020304" pitchFamily="18" charset="0"/>
                      </a:rPr>
                      <a:t>F</a:t>
                    </a:r>
                    <a:r>
                      <a:rPr lang="en-US" altLang="zh-CN" sz="1400" dirty="0">
                        <a:latin typeface="Times New Roman" panose="02020603050405020304" pitchFamily="18" charset="0"/>
                      </a:rPr>
                      <a:t>2</a:t>
                    </a:r>
                    <a:endParaRPr lang="en-US" altLang="zh-CN" sz="14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77" name="Text Box 51"/>
                  <p:cNvSpPr txBox="1"/>
                  <p:nvPr/>
                </p:nvSpPr>
                <p:spPr>
                  <a:xfrm>
                    <a:off x="0" y="307"/>
                    <a:ext cx="48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p>
                    <a:r>
                      <a:rPr lang="en-US" altLang="zh-CN" sz="2400" i="1" dirty="0">
                        <a:latin typeface="Times New Roman" panose="02020603050405020304" pitchFamily="18" charset="0"/>
                      </a:rPr>
                      <a:t>M</a:t>
                    </a:r>
                    <a:endParaRPr lang="en-US" altLang="zh-CN" sz="2400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78" name="Oval 52"/>
                  <p:cNvSpPr/>
                  <p:nvPr/>
                </p:nvSpPr>
                <p:spPr>
                  <a:xfrm>
                    <a:off x="258" y="0"/>
                    <a:ext cx="960" cy="1440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p>
                    <a:endParaRPr lang="zh-CN" altLang="en-US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579" name="Line 53"/>
                  <p:cNvSpPr/>
                  <p:nvPr/>
                </p:nvSpPr>
                <p:spPr>
                  <a:xfrm flipH="1" flipV="1">
                    <a:off x="288" y="499"/>
                    <a:ext cx="432" cy="720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22580" name="Oval 54"/>
              <p:cNvSpPr/>
              <p:nvPr/>
            </p:nvSpPr>
            <p:spPr>
              <a:xfrm>
                <a:off x="705" y="119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1" name="Oval 55"/>
              <p:cNvSpPr/>
              <p:nvPr/>
            </p:nvSpPr>
            <p:spPr>
              <a:xfrm>
                <a:off x="710" y="1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56"/>
          <p:cNvGrpSpPr/>
          <p:nvPr/>
        </p:nvGrpSpPr>
        <p:grpSpPr>
          <a:xfrm>
            <a:off x="2032000" y="2135188"/>
            <a:ext cx="2770188" cy="2663825"/>
            <a:chOff x="0" y="0"/>
            <a:chExt cx="1745" cy="1678"/>
          </a:xfrm>
        </p:grpSpPr>
        <p:sp>
          <p:nvSpPr>
            <p:cNvPr id="22583" name="Line 57"/>
            <p:cNvSpPr/>
            <p:nvPr/>
          </p:nvSpPr>
          <p:spPr>
            <a:xfrm rot="2694553" flipV="1">
              <a:off x="0" y="285"/>
              <a:ext cx="1406" cy="139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2584" name="Line 58"/>
            <p:cNvSpPr/>
            <p:nvPr/>
          </p:nvSpPr>
          <p:spPr>
            <a:xfrm rot="2694553" flipH="1" flipV="1">
              <a:off x="566" y="302"/>
              <a:ext cx="1179" cy="116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2585" name="Text Box 59"/>
            <p:cNvSpPr txBox="1"/>
            <p:nvPr/>
          </p:nvSpPr>
          <p:spPr>
            <a:xfrm>
              <a:off x="907" y="998"/>
              <a:ext cx="318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i="1" dirty="0">
                  <a:latin typeface="Times New Roman" panose="02020603050405020304" pitchFamily="18" charset="0"/>
                </a:rPr>
                <a:t>O</a:t>
              </a:r>
              <a:endParaRPr lang="en-US" altLang="zh-CN" sz="20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86" name="Text Box 60"/>
            <p:cNvSpPr txBox="1"/>
            <p:nvPr/>
          </p:nvSpPr>
          <p:spPr>
            <a:xfrm>
              <a:off x="1496" y="960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x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87" name="Text Box 61"/>
            <p:cNvSpPr txBox="1"/>
            <p:nvPr/>
          </p:nvSpPr>
          <p:spPr>
            <a:xfrm>
              <a:off x="952" y="0"/>
              <a:ext cx="18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 i="1" dirty="0">
                  <a:latin typeface="Times New Roman" panose="02020603050405020304" pitchFamily="18" charset="0"/>
                </a:rPr>
                <a:t>y</a:t>
              </a:r>
              <a:endParaRPr lang="en-US" altLang="zh-CN" sz="2400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315913" y="904875"/>
            <a:ext cx="36353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E5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探究</a:t>
            </a:r>
            <a:r>
              <a:rPr kumimoji="0" lang="en-US" altLang="zh-CN" sz="3600" kern="1200" cap="none" spc="0" normalizeH="0" baseline="0" noProof="0">
                <a:solidFill>
                  <a:srgbClr val="E50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2:</a:t>
            </a:r>
            <a:r>
              <a:rPr kumimoji="0" lang="zh-CN" altLang="en-US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椭圆的方程</a:t>
            </a:r>
            <a:endParaRPr kumimoji="0" lang="zh-CN" altLang="en-US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9279" name="Object 63"/>
          <p:cNvGraphicFramePr>
            <a:graphicFrameLocks noGrp="1" noChangeAspect="1"/>
          </p:cNvGraphicFramePr>
          <p:nvPr/>
        </p:nvGraphicFramePr>
        <p:xfrm>
          <a:off x="673100" y="1851025"/>
          <a:ext cx="53832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219325" imgH="215900" progId="Equation.3">
                  <p:embed/>
                </p:oleObj>
              </mc:Choice>
              <mc:Fallback>
                <p:oleObj name="" r:id="rId1" imgW="2219325" imgH="2159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3100" y="1851025"/>
                        <a:ext cx="5383213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92150" y="41275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二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类比探究 形成概念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3827463" y="904875"/>
            <a:ext cx="5343525" cy="952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♦ 小组探讨建立平面直角坐标系的方案并求出椭圆的标准方程</a:t>
            </a:r>
            <a:endParaRPr kumimoji="0" lang="zh-CN" altLang="en-US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592" name="组合 312329"/>
          <p:cNvGrpSpPr/>
          <p:nvPr/>
        </p:nvGrpSpPr>
        <p:grpSpPr>
          <a:xfrm>
            <a:off x="6348413" y="41275"/>
            <a:ext cx="576262" cy="720725"/>
            <a:chOff x="1429" y="2202"/>
            <a:chExt cx="599" cy="826"/>
          </a:xfrm>
        </p:grpSpPr>
        <p:sp>
          <p:nvSpPr>
            <p:cNvPr id="22593" name="椭圆 312325"/>
            <p:cNvSpPr/>
            <p:nvPr/>
          </p:nvSpPr>
          <p:spPr>
            <a:xfrm>
              <a:off x="1429" y="2202"/>
              <a:ext cx="599" cy="82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6000" rIns="36000" anchor="ctr">
              <a:spAutoFit/>
            </a:bodyPr>
            <a:p>
              <a:pPr algn="ctr"/>
              <a:endParaRPr lang="zh-CN" altLang="en-US" dirty="0"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</p:txBody>
        </p:sp>
        <p:sp>
          <p:nvSpPr>
            <p:cNvPr id="22594" name="文本框 312327"/>
            <p:cNvSpPr txBox="1"/>
            <p:nvPr/>
          </p:nvSpPr>
          <p:spPr>
            <a:xfrm>
              <a:off x="1593" y="2420"/>
              <a:ext cx="238" cy="524"/>
            </a:xfrm>
            <a:prstGeom prst="rect">
              <a:avLst/>
            </a:prstGeom>
            <a:noFill/>
            <a:ln w="25400">
              <a:noFill/>
            </a:ln>
          </p:spPr>
          <p:txBody>
            <a:bodyPr lIns="36000" rIns="36000" anchor="t">
              <a:spAutoFit/>
            </a:bodyPr>
            <a:p>
              <a:pPr algn="ctr"/>
              <a:r>
                <a:rPr lang="zh-CN" altLang="en-US" sz="2400" dirty="0">
                  <a:solidFill>
                    <a:srgbClr val="FF33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形</a:t>
              </a:r>
              <a:endPara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</p:txBody>
        </p:sp>
      </p:grpSp>
      <p:sp>
        <p:nvSpPr>
          <p:cNvPr id="22595" name="右箭头 312324"/>
          <p:cNvSpPr/>
          <p:nvPr/>
        </p:nvSpPr>
        <p:spPr>
          <a:xfrm>
            <a:off x="7010400" y="330200"/>
            <a:ext cx="647700" cy="142875"/>
          </a:xfrm>
          <a:prstGeom prst="rightArrow">
            <a:avLst>
              <a:gd name="adj1" fmla="val 50000"/>
              <a:gd name="adj2" fmla="val 113270"/>
            </a:avLst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596" name="文本框 312330"/>
          <p:cNvSpPr txBox="1"/>
          <p:nvPr/>
        </p:nvSpPr>
        <p:spPr>
          <a:xfrm>
            <a:off x="7788275" y="173038"/>
            <a:ext cx="377825" cy="457200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数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51" grpId="0"/>
      <p:bldP spid="928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3" name="对象 317441"/>
          <p:cNvGraphicFramePr/>
          <p:nvPr/>
        </p:nvGraphicFramePr>
        <p:xfrm>
          <a:off x="2268538" y="1196975"/>
          <a:ext cx="37449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258570" imgH="228600" progId="Equation.DSMT4">
                  <p:embed/>
                </p:oleObj>
              </mc:Choice>
              <mc:Fallback>
                <p:oleObj name="" r:id="rId1" imgW="1258570" imgH="2286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68538" y="1196975"/>
                        <a:ext cx="3744912" cy="519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矩形 317442"/>
          <p:cNvSpPr/>
          <p:nvPr/>
        </p:nvSpPr>
        <p:spPr>
          <a:xfrm>
            <a:off x="0" y="2803525"/>
            <a:ext cx="14790738" cy="120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7444" name="对象 317443"/>
          <p:cNvGraphicFramePr/>
          <p:nvPr/>
        </p:nvGraphicFramePr>
        <p:xfrm>
          <a:off x="1403350" y="1773238"/>
          <a:ext cx="5191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209800" imgH="279400" progId="Equation.DSMT4">
                  <p:embed/>
                </p:oleObj>
              </mc:Choice>
              <mc:Fallback>
                <p:oleObj name="" r:id="rId3" imgW="2209800" imgH="279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773238"/>
                        <a:ext cx="5191125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矩形 317444"/>
          <p:cNvSpPr/>
          <p:nvPr/>
        </p:nvSpPr>
        <p:spPr>
          <a:xfrm>
            <a:off x="323850" y="2636838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04800">
              <a:spcBef>
                <a:spcPct val="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移项平方，得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17446" name="对象 317445"/>
          <p:cNvGraphicFramePr/>
          <p:nvPr/>
        </p:nvGraphicFramePr>
        <p:xfrm>
          <a:off x="1185863" y="3141663"/>
          <a:ext cx="71310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3175000" imgH="279400" progId="Equation.DSMT4">
                  <p:embed/>
                </p:oleObj>
              </mc:Choice>
              <mc:Fallback>
                <p:oleObj name="" r:id="rId5" imgW="3175000" imgH="2794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863" y="3141663"/>
                        <a:ext cx="7131050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7" name="矩形 317446"/>
          <p:cNvSpPr/>
          <p:nvPr/>
        </p:nvSpPr>
        <p:spPr>
          <a:xfrm>
            <a:off x="900113" y="4048125"/>
            <a:ext cx="2303462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04800">
              <a:spcBef>
                <a:spcPct val="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整 理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zh-CN" sz="2400">
                <a:latin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得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17448" name="对象 317447"/>
          <p:cNvGraphicFramePr/>
          <p:nvPr/>
        </p:nvGraphicFramePr>
        <p:xfrm>
          <a:off x="3348038" y="3860800"/>
          <a:ext cx="35274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1549400" imgH="279400" progId="Equation.DSMT4">
                  <p:embed/>
                </p:oleObj>
              </mc:Choice>
              <mc:Fallback>
                <p:oleObj name="" r:id="rId7" imgW="1549400" imgH="2794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8038" y="3860800"/>
                        <a:ext cx="3527425" cy="644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9" name="矩形 317448"/>
          <p:cNvSpPr/>
          <p:nvPr/>
        </p:nvSpPr>
        <p:spPr>
          <a:xfrm>
            <a:off x="176213" y="4867275"/>
            <a:ext cx="1803400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304800">
              <a:spcBef>
                <a:spcPct val="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再平方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17450" name="对象 317449"/>
          <p:cNvGraphicFramePr/>
          <p:nvPr/>
        </p:nvGraphicFramePr>
        <p:xfrm>
          <a:off x="1879600" y="4797425"/>
          <a:ext cx="64341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9" imgW="2806700" imgH="228600" progId="Equation.DSMT4">
                  <p:embed/>
                </p:oleObj>
              </mc:Choice>
              <mc:Fallback>
                <p:oleObj name="" r:id="rId9" imgW="2806700" imgH="2286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79600" y="4797425"/>
                        <a:ext cx="6434138" cy="527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51" name="矩形 317450"/>
          <p:cNvSpPr/>
          <p:nvPr/>
        </p:nvSpPr>
        <p:spPr>
          <a:xfrm>
            <a:off x="784225" y="5635625"/>
            <a:ext cx="1843088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整理 得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17452" name="对象 317451"/>
          <p:cNvGraphicFramePr/>
          <p:nvPr/>
        </p:nvGraphicFramePr>
        <p:xfrm>
          <a:off x="2413000" y="5589588"/>
          <a:ext cx="44624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1" imgW="1955800" imgH="228600" progId="Equation.DSMT4">
                  <p:embed/>
                </p:oleObj>
              </mc:Choice>
              <mc:Fallback>
                <p:oleObj name="" r:id="rId11" imgW="1955800" imgH="2286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3000" y="5589588"/>
                        <a:ext cx="4462463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矩形 3174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17454" name="圆角矩形标注 317453"/>
          <p:cNvSpPr/>
          <p:nvPr/>
        </p:nvSpPr>
        <p:spPr>
          <a:xfrm>
            <a:off x="5724525" y="188913"/>
            <a:ext cx="3240088" cy="969962"/>
          </a:xfrm>
          <a:prstGeom prst="wedgeRoundRectCallout">
            <a:avLst>
              <a:gd name="adj1" fmla="val -40838"/>
              <a:gd name="adj2" fmla="val 131833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6000" rIns="36000" anchor="t"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我们如何化简带根式的式子？是直接平方还是整理后再平方。想一想，试一试！</a:t>
            </a:r>
            <a:endParaRPr lang="zh-CN" altLang="en-US" sz="1800" dirty="0"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3566" name="文本框 317454"/>
          <p:cNvSpPr txBox="1"/>
          <p:nvPr/>
        </p:nvSpPr>
        <p:spPr>
          <a:xfrm>
            <a:off x="5867400" y="404813"/>
            <a:ext cx="73025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/>
      <p:bldP spid="317447" grpId="0"/>
      <p:bldP spid="317449" grpId="0"/>
      <p:bldP spid="317451" grpId="0"/>
      <p:bldP spid="3174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47a1841e7e366ef3a58669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3" y="974725"/>
            <a:ext cx="8491537" cy="561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57213" y="77788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7" name="对象 318465"/>
          <p:cNvGraphicFramePr/>
          <p:nvPr/>
        </p:nvGraphicFramePr>
        <p:xfrm>
          <a:off x="788988" y="1803400"/>
          <a:ext cx="6127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006600" imgH="279400" progId="Equation.DSMT4">
                  <p:embed/>
                </p:oleObj>
              </mc:Choice>
              <mc:Fallback>
                <p:oleObj name="" r:id="rId1" imgW="2006600" imgH="279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8988" y="1803400"/>
                        <a:ext cx="6127750" cy="854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对象 318466"/>
          <p:cNvGraphicFramePr/>
          <p:nvPr/>
        </p:nvGraphicFramePr>
        <p:xfrm>
          <a:off x="1628775" y="3608388"/>
          <a:ext cx="36941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156970" imgH="228600" progId="Equation.DSMT4">
                  <p:embed/>
                </p:oleObj>
              </mc:Choice>
              <mc:Fallback>
                <p:oleObj name="" r:id="rId3" imgW="1156970" imgH="2286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8775" y="3608388"/>
                        <a:ext cx="3694113" cy="7286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468" name="组合 318467"/>
          <p:cNvGrpSpPr/>
          <p:nvPr/>
        </p:nvGrpSpPr>
        <p:grpSpPr>
          <a:xfrm>
            <a:off x="1476375" y="2816225"/>
            <a:ext cx="4083050" cy="674688"/>
            <a:chOff x="748" y="1731"/>
            <a:chExt cx="2572" cy="425"/>
          </a:xfrm>
        </p:grpSpPr>
        <p:graphicFrame>
          <p:nvGraphicFramePr>
            <p:cNvPr id="24580" name="对象 318468"/>
            <p:cNvGraphicFramePr/>
            <p:nvPr/>
          </p:nvGraphicFramePr>
          <p:xfrm>
            <a:off x="1139" y="1731"/>
            <a:ext cx="148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5" imgW="736600" imgH="203200" progId="Equation.DSMT4">
                    <p:embed/>
                  </p:oleObj>
                </mc:Choice>
                <mc:Fallback>
                  <p:oleObj name="" r:id="rId5" imgW="736600" imgH="2032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39" y="1731"/>
                          <a:ext cx="1488" cy="40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1" name="矩形 318469"/>
            <p:cNvSpPr/>
            <p:nvPr/>
          </p:nvSpPr>
          <p:spPr>
            <a:xfrm>
              <a:off x="748" y="1746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>
                <a:spcBef>
                  <a:spcPct val="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</a:rPr>
                <a:t>令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24582" name="矩形 318470"/>
            <p:cNvSpPr/>
            <p:nvPr/>
          </p:nvSpPr>
          <p:spPr>
            <a:xfrm>
              <a:off x="2562" y="1791"/>
              <a:ext cx="7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>
                <a:spcBef>
                  <a:spcPct val="0"/>
                </a:spcBef>
              </a:pPr>
              <a:r>
                <a:rPr lang="zh-CN" altLang="en-US" sz="3200" dirty="0">
                  <a:latin typeface="Times New Roman" panose="02020603050405020304" pitchFamily="18" charset="0"/>
                </a:rPr>
                <a:t>，</a:t>
              </a:r>
              <a:r>
                <a:rPr lang="zh-CN" altLang="en-US" sz="3200" dirty="0">
                  <a:latin typeface="Tahoma" panose="020B0604030504040204" pitchFamily="34" charset="0"/>
                </a:rPr>
                <a:t>得</a:t>
              </a:r>
              <a:r>
                <a:rPr lang="zh-CN" altLang="en-US" sz="3200" dirty="0">
                  <a:latin typeface="Times New Roman" panose="02020603050405020304" pitchFamily="18" charset="0"/>
                </a:rPr>
                <a:t>  </a:t>
              </a:r>
              <a:endParaRPr lang="zh-CN" altLang="en-US" sz="5400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318472" name="对象 318471"/>
          <p:cNvGraphicFramePr/>
          <p:nvPr/>
        </p:nvGraphicFramePr>
        <p:xfrm>
          <a:off x="1631950" y="4545013"/>
          <a:ext cx="243205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723900" imgH="419100" progId="Equation.DSMT4">
                  <p:embed/>
                </p:oleObj>
              </mc:Choice>
              <mc:Fallback>
                <p:oleObj name="" r:id="rId7" imgW="723900" imgH="4191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1950" y="4545013"/>
                        <a:ext cx="2432050" cy="1404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3" name="对象 318472"/>
          <p:cNvGraphicFramePr/>
          <p:nvPr/>
        </p:nvGraphicFramePr>
        <p:xfrm>
          <a:off x="4457700" y="4841875"/>
          <a:ext cx="23447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9" imgW="698500" imgH="254000" progId="Equation.DSMT4">
                  <p:embed/>
                </p:oleObj>
              </mc:Choice>
              <mc:Fallback>
                <p:oleObj name="" r:id="rId9" imgW="698500" imgH="2540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7700" y="4841875"/>
                        <a:ext cx="2344738" cy="852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96" name="文本框 318495"/>
          <p:cNvSpPr txBox="1"/>
          <p:nvPr/>
        </p:nvSpPr>
        <p:spPr>
          <a:xfrm>
            <a:off x="1763713" y="6021388"/>
            <a:ext cx="4543425" cy="579437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注：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可以使方程的形式简单整齐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pic>
        <p:nvPicPr>
          <p:cNvPr id="318499" name="图片 31849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2781300"/>
            <a:ext cx="2449513" cy="1870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184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319489"/>
          <p:cNvSpPr txBox="1"/>
          <p:nvPr/>
        </p:nvSpPr>
        <p:spPr>
          <a:xfrm>
            <a:off x="468313" y="1008063"/>
            <a:ext cx="74882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b="0" dirty="0">
              <a:latin typeface="Tahoma" panose="020B0604030504040204" pitchFamily="34" charset="0"/>
            </a:endParaRPr>
          </a:p>
        </p:txBody>
      </p:sp>
      <p:sp>
        <p:nvSpPr>
          <p:cNvPr id="319491" name="矩形 319490"/>
          <p:cNvSpPr/>
          <p:nvPr/>
        </p:nvSpPr>
        <p:spPr>
          <a:xfrm>
            <a:off x="323850" y="1008063"/>
            <a:ext cx="842486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思考：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如果以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所在直线为 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y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轴，线段 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F</a:t>
            </a:r>
            <a:r>
              <a:rPr lang="en-US" altLang="zh-CN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的垂直平分线为 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x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轴，建立直角坐标系</a:t>
            </a:r>
            <a:endParaRPr lang="en-US" altLang="zh-CN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19492" name="对象 319491"/>
          <p:cNvGraphicFramePr/>
          <p:nvPr/>
        </p:nvGraphicFramePr>
        <p:xfrm>
          <a:off x="4716463" y="2997200"/>
          <a:ext cx="29511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1511300" imgH="419100" progId="Equation.DSMT4">
                  <p:embed/>
                </p:oleObj>
              </mc:Choice>
              <mc:Fallback>
                <p:oleObj name="" r:id="rId1" imgW="1511300" imgH="4191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>
                        <a:lum bright="-34000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4716463" y="2997200"/>
                        <a:ext cx="2951162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rgbClr val="A5002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组合 319492"/>
          <p:cNvGrpSpPr/>
          <p:nvPr/>
        </p:nvGrpSpPr>
        <p:grpSpPr>
          <a:xfrm>
            <a:off x="1042988" y="3933825"/>
            <a:ext cx="2592387" cy="2232025"/>
            <a:chOff x="930" y="1071"/>
            <a:chExt cx="2223" cy="2222"/>
          </a:xfrm>
        </p:grpSpPr>
        <p:pic>
          <p:nvPicPr>
            <p:cNvPr id="25605" name="图片 3194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1752"/>
              <a:ext cx="1769" cy="103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06" name="组合 319494"/>
            <p:cNvGrpSpPr/>
            <p:nvPr/>
          </p:nvGrpSpPr>
          <p:grpSpPr>
            <a:xfrm>
              <a:off x="930" y="1071"/>
              <a:ext cx="2223" cy="2222"/>
              <a:chOff x="930" y="1071"/>
              <a:chExt cx="2223" cy="2222"/>
            </a:xfrm>
          </p:grpSpPr>
          <p:grpSp>
            <p:nvGrpSpPr>
              <p:cNvPr id="25607" name="组合 319495"/>
              <p:cNvGrpSpPr/>
              <p:nvPr/>
            </p:nvGrpSpPr>
            <p:grpSpPr>
              <a:xfrm>
                <a:off x="930" y="1071"/>
                <a:ext cx="2223" cy="2222"/>
                <a:chOff x="615" y="346"/>
                <a:chExt cx="4774" cy="3314"/>
              </a:xfrm>
            </p:grpSpPr>
            <p:sp>
              <p:nvSpPr>
                <p:cNvPr id="25608" name="直接连接符 319496"/>
                <p:cNvSpPr/>
                <p:nvPr/>
              </p:nvSpPr>
              <p:spPr>
                <a:xfrm>
                  <a:off x="615" y="2170"/>
                  <a:ext cx="4536" cy="0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sp>
            <p:sp>
              <p:nvSpPr>
                <p:cNvPr id="25609" name="直接连接符 319497"/>
                <p:cNvSpPr/>
                <p:nvPr/>
              </p:nvSpPr>
              <p:spPr>
                <a:xfrm flipV="1">
                  <a:off x="2789" y="439"/>
                  <a:ext cx="0" cy="3221"/>
                </a:xfrm>
                <a:prstGeom prst="line">
                  <a:avLst/>
                </a:prstGeom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lg" len="lg"/>
                </a:ln>
              </p:spPr>
            </p:sp>
            <p:sp>
              <p:nvSpPr>
                <p:cNvPr id="25610" name="文本框 319498"/>
                <p:cNvSpPr txBox="1"/>
                <p:nvPr/>
              </p:nvSpPr>
              <p:spPr>
                <a:xfrm>
                  <a:off x="2775" y="2135"/>
                  <a:ext cx="497" cy="5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O</a:t>
                  </a:r>
                  <a:endParaRPr lang="en-US" altLang="zh-CN" sz="2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1" name="文本框 319499"/>
                <p:cNvSpPr txBox="1"/>
                <p:nvPr/>
              </p:nvSpPr>
              <p:spPr>
                <a:xfrm>
                  <a:off x="4889" y="2107"/>
                  <a:ext cx="500" cy="86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32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x</a:t>
                  </a:r>
                  <a:endParaRPr lang="en-US" altLang="zh-CN" sz="3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2" name="文本框 319500"/>
                <p:cNvSpPr txBox="1"/>
                <p:nvPr/>
              </p:nvSpPr>
              <p:spPr>
                <a:xfrm>
                  <a:off x="2802" y="346"/>
                  <a:ext cx="497" cy="7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y</a:t>
                  </a:r>
                  <a:endParaRPr lang="en-US" altLang="zh-CN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5613" name="组合 319501"/>
              <p:cNvGrpSpPr/>
              <p:nvPr/>
            </p:nvGrpSpPr>
            <p:grpSpPr>
              <a:xfrm>
                <a:off x="1383" y="2251"/>
                <a:ext cx="1497" cy="396"/>
                <a:chOff x="1383" y="2251"/>
                <a:chExt cx="1497" cy="396"/>
              </a:xfrm>
            </p:grpSpPr>
            <p:sp>
              <p:nvSpPr>
                <p:cNvPr id="25614" name="文本框 319502"/>
                <p:cNvSpPr txBox="1"/>
                <p:nvPr/>
              </p:nvSpPr>
              <p:spPr>
                <a:xfrm>
                  <a:off x="2381" y="2251"/>
                  <a:ext cx="499" cy="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F</a:t>
                  </a:r>
                  <a:r>
                    <a:rPr lang="en-US" altLang="zh-CN" sz="2000" baseline="-25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zh-CN" sz="2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5" name="文本框 319503"/>
                <p:cNvSpPr txBox="1"/>
                <p:nvPr/>
              </p:nvSpPr>
              <p:spPr>
                <a:xfrm>
                  <a:off x="1383" y="2251"/>
                  <a:ext cx="499" cy="3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F</a:t>
                  </a:r>
                  <a:r>
                    <a:rPr lang="en-US" altLang="zh-CN" sz="2000" baseline="-250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</a:t>
                  </a:r>
                  <a:endParaRPr lang="en-US" altLang="zh-CN" sz="2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6" name="椭圆 319504"/>
                <p:cNvSpPr/>
                <p:nvPr/>
              </p:nvSpPr>
              <p:spPr>
                <a:xfrm flipV="1">
                  <a:off x="1565" y="2251"/>
                  <a:ext cx="45" cy="45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17" name="椭圆 319505"/>
                <p:cNvSpPr/>
                <p:nvPr/>
              </p:nvSpPr>
              <p:spPr>
                <a:xfrm flipV="1">
                  <a:off x="2472" y="2251"/>
                  <a:ext cx="44" cy="44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pPr algn="ctr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5618" name="组合 319525"/>
          <p:cNvGrpSpPr/>
          <p:nvPr/>
        </p:nvGrpSpPr>
        <p:grpSpPr>
          <a:xfrm>
            <a:off x="657225" y="2781300"/>
            <a:ext cx="3267075" cy="908050"/>
            <a:chOff x="414" y="1996"/>
            <a:chExt cx="2245" cy="640"/>
          </a:xfrm>
        </p:grpSpPr>
        <p:graphicFrame>
          <p:nvGraphicFramePr>
            <p:cNvPr id="25619" name="对象 319506"/>
            <p:cNvGraphicFramePr/>
            <p:nvPr/>
          </p:nvGraphicFramePr>
          <p:xfrm>
            <a:off x="414" y="1996"/>
            <a:ext cx="1127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4" imgW="737235" imgH="419735" progId="Equation.3">
                    <p:embed/>
                  </p:oleObj>
                </mc:Choice>
                <mc:Fallback>
                  <p:oleObj name="" r:id="rId4" imgW="737235" imgH="419735" progId="Equation.3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4" y="1996"/>
                          <a:ext cx="1127" cy="6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0" name="对象 319507"/>
            <p:cNvGraphicFramePr/>
            <p:nvPr/>
          </p:nvGraphicFramePr>
          <p:xfrm>
            <a:off x="1610" y="2177"/>
            <a:ext cx="1049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6" imgW="685800" imgH="215900" progId="Equation.3">
                    <p:embed/>
                  </p:oleObj>
                </mc:Choice>
                <mc:Fallback>
                  <p:oleObj name="" r:id="rId6" imgW="685800" imgH="215900" progId="Equation.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0" y="2177"/>
                          <a:ext cx="1049" cy="3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9527" name="组合 319526"/>
          <p:cNvGrpSpPr/>
          <p:nvPr/>
        </p:nvGrpSpPr>
        <p:grpSpPr>
          <a:xfrm>
            <a:off x="4786313" y="4076700"/>
            <a:ext cx="2738437" cy="2447925"/>
            <a:chOff x="3015" y="2568"/>
            <a:chExt cx="1725" cy="1542"/>
          </a:xfrm>
        </p:grpSpPr>
        <p:grpSp>
          <p:nvGrpSpPr>
            <p:cNvPr id="25622" name="组合 319509"/>
            <p:cNvGrpSpPr/>
            <p:nvPr/>
          </p:nvGrpSpPr>
          <p:grpSpPr>
            <a:xfrm>
              <a:off x="3015" y="2568"/>
              <a:ext cx="1725" cy="1542"/>
              <a:chOff x="3823" y="1075"/>
              <a:chExt cx="1781" cy="2258"/>
            </a:xfrm>
          </p:grpSpPr>
          <p:sp>
            <p:nvSpPr>
              <p:cNvPr id="25623" name="椭圆 319510"/>
              <p:cNvSpPr/>
              <p:nvPr/>
            </p:nvSpPr>
            <p:spPr>
              <a:xfrm rot="5400000" flipH="1">
                <a:off x="3757" y="1863"/>
                <a:ext cx="1628" cy="912"/>
              </a:xfrm>
              <a:prstGeom prst="ellipse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24" name="组合 319511"/>
              <p:cNvGrpSpPr/>
              <p:nvPr/>
            </p:nvGrpSpPr>
            <p:grpSpPr>
              <a:xfrm>
                <a:off x="3823" y="1075"/>
                <a:ext cx="1781" cy="2258"/>
                <a:chOff x="3595" y="1075"/>
                <a:chExt cx="1781" cy="2258"/>
              </a:xfrm>
            </p:grpSpPr>
            <p:sp>
              <p:nvSpPr>
                <p:cNvPr id="25625" name="直接连接符 319512"/>
                <p:cNvSpPr/>
                <p:nvPr/>
              </p:nvSpPr>
              <p:spPr>
                <a:xfrm rot="5400000" flipH="1" flipV="1">
                  <a:off x="4141" y="2260"/>
                  <a:ext cx="814" cy="43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626" name="直接连接符 319513"/>
                <p:cNvSpPr/>
                <p:nvPr/>
              </p:nvSpPr>
              <p:spPr>
                <a:xfrm rot="5400000" flipH="1">
                  <a:off x="4397" y="1691"/>
                  <a:ext cx="317" cy="48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627" name="文本框 319514"/>
                <p:cNvSpPr txBox="1"/>
                <p:nvPr/>
              </p:nvSpPr>
              <p:spPr>
                <a:xfrm flipH="1">
                  <a:off x="4063" y="2614"/>
                  <a:ext cx="363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latin typeface="Times New Roman" panose="02020603050405020304" pitchFamily="18" charset="0"/>
                    </a:rPr>
                    <a:t>F</a:t>
                  </a:r>
                  <a:r>
                    <a:rPr lang="en-US" altLang="zh-CN" sz="2400" baseline="-25000">
                      <a:latin typeface="Times New Roman" panose="02020603050405020304" pitchFamily="18" charset="0"/>
                    </a:rPr>
                    <a:t>1</a:t>
                  </a:r>
                  <a:endParaRPr lang="en-US" altLang="zh-CN" sz="36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28" name="文本框 319515"/>
                <p:cNvSpPr txBox="1"/>
                <p:nvPr/>
              </p:nvSpPr>
              <p:spPr>
                <a:xfrm flipH="1">
                  <a:off x="4061" y="1661"/>
                  <a:ext cx="317" cy="4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endParaRPr lang="zh-CN" altLang="en-US" sz="2400" b="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29" name="文本框 319516"/>
                <p:cNvSpPr txBox="1"/>
                <p:nvPr/>
              </p:nvSpPr>
              <p:spPr>
                <a:xfrm flipH="1">
                  <a:off x="4773" y="1955"/>
                  <a:ext cx="346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latin typeface="Times New Roman" panose="02020603050405020304" pitchFamily="18" charset="0"/>
                    </a:rPr>
                    <a:t>M</a:t>
                  </a:r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0" name="直接连接符 319517"/>
                <p:cNvSpPr/>
                <p:nvPr/>
              </p:nvSpPr>
              <p:spPr>
                <a:xfrm rot="5400000" flipH="1">
                  <a:off x="3236" y="2244"/>
                  <a:ext cx="2171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25631" name="直接连接符 319518"/>
                <p:cNvSpPr/>
                <p:nvPr/>
              </p:nvSpPr>
              <p:spPr>
                <a:xfrm rot="5400000" flipH="1" flipV="1">
                  <a:off x="4387" y="1527"/>
                  <a:ext cx="0" cy="1584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>
              <p:nvSpPr>
                <p:cNvPr id="25632" name="文本框 319519"/>
                <p:cNvSpPr txBox="1"/>
                <p:nvPr/>
              </p:nvSpPr>
              <p:spPr>
                <a:xfrm flipH="1">
                  <a:off x="5015" y="2257"/>
                  <a:ext cx="361" cy="4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latin typeface="Times New Roman" panose="02020603050405020304" pitchFamily="18" charset="0"/>
                    </a:rPr>
                    <a:t>x</a:t>
                  </a:r>
                  <a:endParaRPr lang="en-US" altLang="zh-CN" sz="2400" b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3" name="文本框 319520"/>
                <p:cNvSpPr txBox="1"/>
                <p:nvPr/>
              </p:nvSpPr>
              <p:spPr>
                <a:xfrm flipH="1">
                  <a:off x="4327" y="1075"/>
                  <a:ext cx="319" cy="4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2400">
                      <a:latin typeface="Times New Roman" panose="02020603050405020304" pitchFamily="18" charset="0"/>
                    </a:rPr>
                    <a:t>y</a:t>
                  </a:r>
                  <a:endParaRPr lang="en-US" altLang="zh-CN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34" name="文本框 319521"/>
                <p:cNvSpPr txBox="1"/>
                <p:nvPr/>
              </p:nvSpPr>
              <p:spPr>
                <a:xfrm flipH="1">
                  <a:off x="4128" y="2279"/>
                  <a:ext cx="317" cy="3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en-US" altLang="zh-CN" sz="18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O</a:t>
                  </a:r>
                  <a:endParaRPr lang="en-US" altLang="zh-CN" sz="18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5635" name="文本框 319522"/>
            <p:cNvSpPr txBox="1"/>
            <p:nvPr/>
          </p:nvSpPr>
          <p:spPr>
            <a:xfrm>
              <a:off x="3695" y="2937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>
                  <a:latin typeface="Tahoma" panose="020B0604030504040204" pitchFamily="34" charset="0"/>
                </a:rPr>
                <a:t>F</a:t>
              </a:r>
              <a:r>
                <a:rPr lang="en-US" altLang="zh-CN" sz="2400" baseline="-25000">
                  <a:latin typeface="Tahoma" panose="020B0604030504040204" pitchFamily="34" charset="0"/>
                </a:rPr>
                <a:t>2</a:t>
              </a:r>
              <a:endParaRPr lang="en-US" altLang="zh-CN" sz="2400" baseline="-25000">
                <a:latin typeface="Tahoma" panose="020B0604030504040204" pitchFamily="34" charset="0"/>
              </a:endParaRPr>
            </a:p>
          </p:txBody>
        </p:sp>
      </p:grpSp>
      <p:sp>
        <p:nvSpPr>
          <p:cNvPr id="319524" name="文本框 319523"/>
          <p:cNvSpPr txBox="1"/>
          <p:nvPr/>
        </p:nvSpPr>
        <p:spPr>
          <a:xfrm>
            <a:off x="468313" y="1844675"/>
            <a:ext cx="81359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焦点是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(0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-c)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400" baseline="-25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(0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c)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en-US" altLang="zh-CN" sz="32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9525" name="文本框 319524"/>
          <p:cNvSpPr txBox="1"/>
          <p:nvPr/>
        </p:nvSpPr>
        <p:spPr>
          <a:xfrm>
            <a:off x="4572000" y="2349500"/>
            <a:ext cx="36718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椭圆方程是？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/>
      <p:bldP spid="319524" grpId="0"/>
      <p:bldP spid="3195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0514" name="表格 320513"/>
          <p:cNvGraphicFramePr/>
          <p:nvPr/>
        </p:nvGraphicFramePr>
        <p:xfrm>
          <a:off x="576263" y="1535113"/>
          <a:ext cx="8280400" cy="3992563"/>
        </p:xfrm>
        <a:graphic>
          <a:graphicData uri="http://schemas.openxmlformats.org/drawingml/2006/table">
            <a:tbl>
              <a:tblPr/>
              <a:tblGrid>
                <a:gridCol w="2159000"/>
                <a:gridCol w="2865438"/>
                <a:gridCol w="3255962"/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0538" name="对象 320537"/>
          <p:cNvGraphicFramePr/>
          <p:nvPr/>
        </p:nvGraphicFramePr>
        <p:xfrm>
          <a:off x="2908300" y="3635375"/>
          <a:ext cx="26082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1485900" imgH="419100" progId="Equation.DSMT4">
                  <p:embed/>
                </p:oleObj>
              </mc:Choice>
              <mc:Fallback>
                <p:oleObj name="" r:id="rId1" imgW="1485900" imgH="4191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08300" y="3635375"/>
                        <a:ext cx="2608263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矩形 320538"/>
          <p:cNvSpPr/>
          <p:nvPr/>
        </p:nvSpPr>
        <p:spPr>
          <a:xfrm>
            <a:off x="7697788" y="4137025"/>
            <a:ext cx="38100" cy="1825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p>
            <a:pPr>
              <a:spcBef>
                <a:spcPct val="0"/>
              </a:spcBef>
            </a:pPr>
            <a:r>
              <a:rPr lang="zh-CN" altLang="en-US" sz="12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20540" name="对象 320539"/>
          <p:cNvGraphicFramePr/>
          <p:nvPr/>
        </p:nvGraphicFramePr>
        <p:xfrm>
          <a:off x="6002338" y="3652838"/>
          <a:ext cx="26844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1485900" imgH="419100" progId="Equation.DSMT4">
                  <p:embed/>
                </p:oleObj>
              </mc:Choice>
              <mc:Fallback>
                <p:oleObj name="" r:id="rId3" imgW="1485900" imgH="4191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2338" y="3652838"/>
                        <a:ext cx="2684462" cy="75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文本框 320540"/>
          <p:cNvSpPr txBox="1"/>
          <p:nvPr/>
        </p:nvSpPr>
        <p:spPr>
          <a:xfrm>
            <a:off x="1039813" y="2687638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图  形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6653" name="文本框 320541"/>
          <p:cNvSpPr txBox="1"/>
          <p:nvPr/>
        </p:nvSpPr>
        <p:spPr>
          <a:xfrm>
            <a:off x="1016000" y="3768725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方  程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6654" name="文本框 320542"/>
          <p:cNvSpPr txBox="1"/>
          <p:nvPr/>
        </p:nvSpPr>
        <p:spPr>
          <a:xfrm>
            <a:off x="539750" y="4508500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焦点坐标、位置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20544" name="文本框 320543"/>
          <p:cNvSpPr txBox="1"/>
          <p:nvPr/>
        </p:nvSpPr>
        <p:spPr>
          <a:xfrm>
            <a:off x="3149600" y="4535488"/>
            <a:ext cx="232251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1800">
                <a:solidFill>
                  <a:srgbClr val="FF0000"/>
                </a:solidFill>
                <a:latin typeface="宋体" panose="02010600030101010101" pitchFamily="2" charset="-122"/>
              </a:rPr>
              <a:t>(±</a:t>
            </a:r>
            <a:r>
              <a:rPr lang="en-US" altLang="zh-CN" sz="1800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1800">
                <a:solidFill>
                  <a:srgbClr val="FF0000"/>
                </a:solidFill>
                <a:latin typeface="宋体" panose="02010600030101010101" pitchFamily="2" charset="-122"/>
              </a:rPr>
              <a:t>0)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在Ｘ轴上</a:t>
            </a:r>
            <a:endParaRPr lang="zh-CN" altLang="en-US" sz="1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20545" name="文本框 320544"/>
          <p:cNvSpPr txBox="1"/>
          <p:nvPr/>
        </p:nvSpPr>
        <p:spPr>
          <a:xfrm>
            <a:off x="6119813" y="4487863"/>
            <a:ext cx="230505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1800">
                <a:solidFill>
                  <a:srgbClr val="FF0000"/>
                </a:solidFill>
                <a:latin typeface="宋体" panose="02010600030101010101" pitchFamily="2" charset="-122"/>
              </a:rPr>
              <a:t>(0</a:t>
            </a:r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1800">
                <a:solidFill>
                  <a:srgbClr val="FF0000"/>
                </a:solidFill>
                <a:latin typeface="宋体" panose="02010600030101010101" pitchFamily="2" charset="-122"/>
              </a:rPr>
              <a:t>±</a:t>
            </a:r>
            <a:r>
              <a:rPr lang="en-US" altLang="zh-CN" sz="1800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80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在Ｙ轴上</a:t>
            </a:r>
            <a:endParaRPr lang="zh-CN" altLang="en-US" sz="1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6657" name="文本框 320545"/>
          <p:cNvSpPr txBox="1"/>
          <p:nvPr/>
        </p:nvSpPr>
        <p:spPr>
          <a:xfrm>
            <a:off x="617538" y="5049838"/>
            <a:ext cx="21605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</a:rPr>
              <a:t>之间的关系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20547" name="文本框 320546"/>
          <p:cNvSpPr txBox="1"/>
          <p:nvPr/>
        </p:nvSpPr>
        <p:spPr>
          <a:xfrm>
            <a:off x="4864100" y="5006975"/>
            <a:ext cx="17208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0" i="1">
                <a:latin typeface="Times New Roman" panose="02020603050405020304" pitchFamily="18" charset="0"/>
              </a:rPr>
              <a:t>c</a:t>
            </a:r>
            <a:r>
              <a:rPr lang="en-US" altLang="zh-CN" baseline="30000">
                <a:latin typeface="宋体" panose="02010600030101010101" pitchFamily="2" charset="-122"/>
              </a:rPr>
              <a:t>2</a:t>
            </a:r>
            <a:r>
              <a:rPr lang="en-US" altLang="zh-CN">
                <a:latin typeface="宋体" panose="02010600030101010101" pitchFamily="2" charset="-122"/>
              </a:rPr>
              <a:t>=</a:t>
            </a:r>
            <a:r>
              <a:rPr lang="en-US" altLang="zh-CN" b="0" i="1">
                <a:latin typeface="Times New Roman" panose="02020603050405020304" pitchFamily="18" charset="0"/>
              </a:rPr>
              <a:t>a</a:t>
            </a:r>
            <a:r>
              <a:rPr lang="en-US" altLang="zh-CN" baseline="30000">
                <a:latin typeface="宋体" panose="02010600030101010101" pitchFamily="2" charset="-122"/>
              </a:rPr>
              <a:t>2</a:t>
            </a:r>
            <a:r>
              <a:rPr lang="en-US" altLang="zh-CN">
                <a:latin typeface="宋体" panose="02010600030101010101" pitchFamily="2" charset="-122"/>
              </a:rPr>
              <a:t>-</a:t>
            </a:r>
            <a:r>
              <a:rPr lang="en-US" altLang="zh-CN" b="0" i="1">
                <a:latin typeface="Times New Roman" panose="02020603050405020304" pitchFamily="18" charset="0"/>
              </a:rPr>
              <a:t>b</a:t>
            </a:r>
            <a:r>
              <a:rPr lang="en-US" altLang="zh-CN" baseline="30000">
                <a:latin typeface="宋体" panose="02010600030101010101" pitchFamily="2" charset="-122"/>
              </a:rPr>
              <a:t>2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320548" name="文本框 320547"/>
          <p:cNvSpPr txBox="1"/>
          <p:nvPr/>
        </p:nvSpPr>
        <p:spPr>
          <a:xfrm>
            <a:off x="3095625" y="1535113"/>
            <a:ext cx="45370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800" b="0">
                <a:solidFill>
                  <a:srgbClr val="FF0000"/>
                </a:solidFill>
                <a:latin typeface="Arial" panose="020B0604020202020204" pitchFamily="34" charset="0"/>
              </a:rPr>
              <a:t>P={M||MF1|+|MF2|=2a</a:t>
            </a:r>
            <a:r>
              <a:rPr lang="zh-CN" altLang="en-US" sz="1800" b="0" dirty="0">
                <a:solidFill>
                  <a:srgbClr val="FF0000"/>
                </a:solidFill>
                <a:latin typeface="Arial" panose="020B0604020202020204" pitchFamily="34" charset="0"/>
              </a:rPr>
              <a:t>｝ 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(2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&gt;2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&gt;0)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60" name="文本框 320548"/>
          <p:cNvSpPr txBox="1"/>
          <p:nvPr/>
        </p:nvSpPr>
        <p:spPr>
          <a:xfrm>
            <a:off x="1049338" y="16129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定  义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20550" name="组合 320549"/>
          <p:cNvGrpSpPr/>
          <p:nvPr/>
        </p:nvGrpSpPr>
        <p:grpSpPr>
          <a:xfrm>
            <a:off x="2951163" y="2039938"/>
            <a:ext cx="2303462" cy="1538287"/>
            <a:chOff x="1565" y="1053"/>
            <a:chExt cx="1678" cy="1198"/>
          </a:xfrm>
        </p:grpSpPr>
        <p:sp>
          <p:nvSpPr>
            <p:cNvPr id="26662" name="矩形 320550"/>
            <p:cNvSpPr/>
            <p:nvPr/>
          </p:nvSpPr>
          <p:spPr>
            <a:xfrm>
              <a:off x="1965" y="1755"/>
              <a:ext cx="82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0"/>
                </a:spcBef>
              </a:pPr>
              <a:r>
                <a:rPr lang="en-US" altLang="zh-CN" sz="1600" i="1">
                  <a:solidFill>
                    <a:srgbClr val="0000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26663" name="矩形 320551"/>
            <p:cNvSpPr/>
            <p:nvPr/>
          </p:nvSpPr>
          <p:spPr>
            <a:xfrm>
              <a:off x="2869" y="1755"/>
              <a:ext cx="83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0"/>
                </a:spcBef>
              </a:pPr>
              <a:r>
                <a:rPr lang="en-US" altLang="zh-CN" sz="1600" i="1">
                  <a:solidFill>
                    <a:srgbClr val="0000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26664" name="组合 320552"/>
            <p:cNvGrpSpPr/>
            <p:nvPr/>
          </p:nvGrpSpPr>
          <p:grpSpPr>
            <a:xfrm>
              <a:off x="1565" y="1053"/>
              <a:ext cx="1678" cy="1198"/>
              <a:chOff x="1565" y="1053"/>
              <a:chExt cx="1678" cy="1198"/>
            </a:xfrm>
          </p:grpSpPr>
          <p:sp>
            <p:nvSpPr>
              <p:cNvPr id="26665" name="任意多边形 320553"/>
              <p:cNvSpPr/>
              <p:nvPr/>
            </p:nvSpPr>
            <p:spPr>
              <a:xfrm>
                <a:off x="1752" y="1386"/>
                <a:ext cx="1299" cy="651"/>
              </a:xfrm>
              <a:custGeom>
                <a:avLst/>
                <a:gdLst/>
                <a:ahLst/>
                <a:cxnLst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666" name="直接连接符 320554"/>
              <p:cNvSpPr/>
              <p:nvPr/>
            </p:nvSpPr>
            <p:spPr>
              <a:xfrm flipH="1">
                <a:off x="1942" y="1432"/>
                <a:ext cx="766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7" name="直接连接符 320555"/>
              <p:cNvSpPr/>
              <p:nvPr/>
            </p:nvSpPr>
            <p:spPr>
              <a:xfrm>
                <a:off x="2702" y="1432"/>
                <a:ext cx="169" cy="280"/>
              </a:xfrm>
              <a:prstGeom prst="line">
                <a:avLst/>
              </a:prstGeom>
              <a:ln w="28575" cap="flat" cmpd="sng">
                <a:solidFill>
                  <a:srgbClr val="C1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668" name="矩形 320556"/>
              <p:cNvSpPr/>
              <p:nvPr/>
            </p:nvSpPr>
            <p:spPr>
              <a:xfrm>
                <a:off x="2281" y="1053"/>
                <a:ext cx="98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400" i="1">
                    <a:solidFill>
                      <a:srgbClr val="05050B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zh-CN" sz="2400" i="1">
                  <a:solidFill>
                    <a:srgbClr val="05050B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9" name="矩形 320557"/>
              <p:cNvSpPr/>
              <p:nvPr/>
            </p:nvSpPr>
            <p:spPr>
              <a:xfrm>
                <a:off x="2281" y="1671"/>
                <a:ext cx="129" cy="3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0" name="矩形 320558"/>
              <p:cNvSpPr/>
              <p:nvPr/>
            </p:nvSpPr>
            <p:spPr>
              <a:xfrm>
                <a:off x="1882" y="1696"/>
                <a:ext cx="124" cy="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endParaRPr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1" name="矩形 320559"/>
              <p:cNvSpPr/>
              <p:nvPr/>
            </p:nvSpPr>
            <p:spPr>
              <a:xfrm>
                <a:off x="2779" y="1703"/>
                <a:ext cx="124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endParaRPr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2" name="矩形 320560"/>
              <p:cNvSpPr/>
              <p:nvPr/>
            </p:nvSpPr>
            <p:spPr>
              <a:xfrm>
                <a:off x="2745" y="1280"/>
                <a:ext cx="164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0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</a:t>
                </a:r>
                <a:endParaRPr lang="en-US" altLang="zh-CN" sz="2000" b="0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3" name="矩形 320561"/>
              <p:cNvSpPr/>
              <p:nvPr/>
            </p:nvSpPr>
            <p:spPr>
              <a:xfrm>
                <a:off x="3119" y="1691"/>
                <a:ext cx="111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4" name="直接连接符 320562"/>
              <p:cNvSpPr/>
              <p:nvPr/>
            </p:nvSpPr>
            <p:spPr>
              <a:xfrm>
                <a:off x="1565" y="1716"/>
                <a:ext cx="1678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26675" name="直接连接符 320563"/>
              <p:cNvSpPr/>
              <p:nvPr/>
            </p:nvSpPr>
            <p:spPr>
              <a:xfrm flipV="1">
                <a:off x="2399" y="1117"/>
                <a:ext cx="0" cy="113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320565" name="组合 320564"/>
          <p:cNvGrpSpPr/>
          <p:nvPr/>
        </p:nvGrpSpPr>
        <p:grpSpPr>
          <a:xfrm>
            <a:off x="6407150" y="1968500"/>
            <a:ext cx="1368425" cy="1728788"/>
            <a:chOff x="4014" y="482"/>
            <a:chExt cx="1089" cy="1378"/>
          </a:xfrm>
        </p:grpSpPr>
        <p:sp>
          <p:nvSpPr>
            <p:cNvPr id="26677" name="矩形 320565"/>
            <p:cNvSpPr/>
            <p:nvPr/>
          </p:nvSpPr>
          <p:spPr>
            <a:xfrm>
              <a:off x="4412" y="1553"/>
              <a:ext cx="81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p>
              <a:pPr>
                <a:spcBef>
                  <a:spcPct val="0"/>
                </a:spcBef>
              </a:pPr>
              <a:r>
                <a:rPr lang="en-US" altLang="zh-CN" sz="1600" i="1">
                  <a:solidFill>
                    <a:srgbClr val="05050B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1600" i="1">
                <a:solidFill>
                  <a:srgbClr val="05050B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6678" name="组合 320566"/>
            <p:cNvGrpSpPr/>
            <p:nvPr/>
          </p:nvGrpSpPr>
          <p:grpSpPr>
            <a:xfrm>
              <a:off x="4014" y="482"/>
              <a:ext cx="1089" cy="1378"/>
              <a:chOff x="4014" y="972"/>
              <a:chExt cx="1089" cy="1378"/>
            </a:xfrm>
          </p:grpSpPr>
          <p:sp>
            <p:nvSpPr>
              <p:cNvPr id="26679" name="任意多边形 320567"/>
              <p:cNvSpPr/>
              <p:nvPr/>
            </p:nvSpPr>
            <p:spPr>
              <a:xfrm>
                <a:off x="4154" y="1172"/>
                <a:ext cx="721" cy="1072"/>
              </a:xfrm>
              <a:custGeom>
                <a:avLst/>
                <a:gdLst/>
                <a:ahLst/>
                <a:cxnLst/>
                <a:pathLst>
                  <a:path w="516" h="270">
                    <a:moveTo>
                      <a:pt x="516" y="135"/>
                    </a:moveTo>
                    <a:lnTo>
                      <a:pt x="516" y="138"/>
                    </a:lnTo>
                    <a:lnTo>
                      <a:pt x="516" y="141"/>
                    </a:lnTo>
                    <a:lnTo>
                      <a:pt x="515" y="144"/>
                    </a:lnTo>
                    <a:lnTo>
                      <a:pt x="515" y="147"/>
                    </a:lnTo>
                    <a:lnTo>
                      <a:pt x="514" y="150"/>
                    </a:lnTo>
                    <a:lnTo>
                      <a:pt x="514" y="153"/>
                    </a:lnTo>
                    <a:lnTo>
                      <a:pt x="513" y="156"/>
                    </a:lnTo>
                    <a:lnTo>
                      <a:pt x="512" y="159"/>
                    </a:lnTo>
                    <a:lnTo>
                      <a:pt x="511" y="162"/>
                    </a:lnTo>
                    <a:lnTo>
                      <a:pt x="510" y="165"/>
                    </a:lnTo>
                    <a:lnTo>
                      <a:pt x="508" y="168"/>
                    </a:lnTo>
                    <a:lnTo>
                      <a:pt x="507" y="170"/>
                    </a:lnTo>
                    <a:lnTo>
                      <a:pt x="505" y="173"/>
                    </a:lnTo>
                    <a:lnTo>
                      <a:pt x="504" y="176"/>
                    </a:lnTo>
                    <a:lnTo>
                      <a:pt x="502" y="179"/>
                    </a:lnTo>
                    <a:lnTo>
                      <a:pt x="500" y="182"/>
                    </a:lnTo>
                    <a:lnTo>
                      <a:pt x="498" y="184"/>
                    </a:lnTo>
                    <a:lnTo>
                      <a:pt x="496" y="187"/>
                    </a:lnTo>
                    <a:lnTo>
                      <a:pt x="494" y="190"/>
                    </a:lnTo>
                    <a:lnTo>
                      <a:pt x="491" y="192"/>
                    </a:lnTo>
                    <a:lnTo>
                      <a:pt x="489" y="195"/>
                    </a:lnTo>
                    <a:lnTo>
                      <a:pt x="486" y="197"/>
                    </a:lnTo>
                    <a:lnTo>
                      <a:pt x="484" y="200"/>
                    </a:lnTo>
                    <a:lnTo>
                      <a:pt x="481" y="202"/>
                    </a:lnTo>
                    <a:lnTo>
                      <a:pt x="478" y="205"/>
                    </a:lnTo>
                    <a:lnTo>
                      <a:pt x="476" y="207"/>
                    </a:lnTo>
                    <a:lnTo>
                      <a:pt x="473" y="210"/>
                    </a:lnTo>
                    <a:lnTo>
                      <a:pt x="470" y="212"/>
                    </a:lnTo>
                    <a:lnTo>
                      <a:pt x="467" y="214"/>
                    </a:lnTo>
                    <a:lnTo>
                      <a:pt x="464" y="216"/>
                    </a:lnTo>
                    <a:lnTo>
                      <a:pt x="460" y="218"/>
                    </a:lnTo>
                    <a:lnTo>
                      <a:pt x="457" y="221"/>
                    </a:lnTo>
                    <a:lnTo>
                      <a:pt x="454" y="223"/>
                    </a:lnTo>
                    <a:lnTo>
                      <a:pt x="450" y="225"/>
                    </a:lnTo>
                    <a:lnTo>
                      <a:pt x="447" y="227"/>
                    </a:lnTo>
                    <a:lnTo>
                      <a:pt x="444" y="228"/>
                    </a:lnTo>
                    <a:lnTo>
                      <a:pt x="440" y="230"/>
                    </a:lnTo>
                    <a:lnTo>
                      <a:pt x="437" y="232"/>
                    </a:lnTo>
                    <a:lnTo>
                      <a:pt x="433" y="234"/>
                    </a:lnTo>
                    <a:lnTo>
                      <a:pt x="429" y="236"/>
                    </a:lnTo>
                    <a:lnTo>
                      <a:pt x="426" y="237"/>
                    </a:lnTo>
                    <a:lnTo>
                      <a:pt x="422" y="239"/>
                    </a:lnTo>
                    <a:lnTo>
                      <a:pt x="418" y="240"/>
                    </a:lnTo>
                    <a:lnTo>
                      <a:pt x="415" y="242"/>
                    </a:lnTo>
                    <a:lnTo>
                      <a:pt x="411" y="243"/>
                    </a:lnTo>
                    <a:lnTo>
                      <a:pt x="407" y="245"/>
                    </a:lnTo>
                    <a:lnTo>
                      <a:pt x="403" y="246"/>
                    </a:lnTo>
                    <a:lnTo>
                      <a:pt x="399" y="248"/>
                    </a:lnTo>
                    <a:lnTo>
                      <a:pt x="396" y="249"/>
                    </a:lnTo>
                    <a:lnTo>
                      <a:pt x="392" y="250"/>
                    </a:lnTo>
                    <a:lnTo>
                      <a:pt x="388" y="251"/>
                    </a:lnTo>
                    <a:lnTo>
                      <a:pt x="384" y="252"/>
                    </a:lnTo>
                    <a:lnTo>
                      <a:pt x="380" y="254"/>
                    </a:lnTo>
                    <a:lnTo>
                      <a:pt x="376" y="255"/>
                    </a:lnTo>
                    <a:lnTo>
                      <a:pt x="373" y="256"/>
                    </a:lnTo>
                    <a:lnTo>
                      <a:pt x="369" y="257"/>
                    </a:lnTo>
                    <a:lnTo>
                      <a:pt x="365" y="257"/>
                    </a:lnTo>
                    <a:lnTo>
                      <a:pt x="361" y="258"/>
                    </a:lnTo>
                    <a:lnTo>
                      <a:pt x="357" y="259"/>
                    </a:lnTo>
                    <a:lnTo>
                      <a:pt x="353" y="260"/>
                    </a:lnTo>
                    <a:lnTo>
                      <a:pt x="350" y="261"/>
                    </a:lnTo>
                    <a:lnTo>
                      <a:pt x="346" y="262"/>
                    </a:lnTo>
                    <a:lnTo>
                      <a:pt x="342" y="262"/>
                    </a:lnTo>
                    <a:lnTo>
                      <a:pt x="338" y="263"/>
                    </a:lnTo>
                    <a:lnTo>
                      <a:pt x="335" y="264"/>
                    </a:lnTo>
                    <a:lnTo>
                      <a:pt x="331" y="264"/>
                    </a:lnTo>
                    <a:lnTo>
                      <a:pt x="327" y="265"/>
                    </a:lnTo>
                    <a:lnTo>
                      <a:pt x="324" y="265"/>
                    </a:lnTo>
                    <a:lnTo>
                      <a:pt x="320" y="266"/>
                    </a:lnTo>
                    <a:lnTo>
                      <a:pt x="316" y="266"/>
                    </a:lnTo>
                    <a:lnTo>
                      <a:pt x="313" y="267"/>
                    </a:lnTo>
                    <a:lnTo>
                      <a:pt x="309" y="267"/>
                    </a:lnTo>
                    <a:lnTo>
                      <a:pt x="306" y="267"/>
                    </a:lnTo>
                    <a:lnTo>
                      <a:pt x="302" y="268"/>
                    </a:lnTo>
                    <a:lnTo>
                      <a:pt x="299" y="268"/>
                    </a:lnTo>
                    <a:lnTo>
                      <a:pt x="295" y="268"/>
                    </a:lnTo>
                    <a:lnTo>
                      <a:pt x="292" y="268"/>
                    </a:lnTo>
                    <a:lnTo>
                      <a:pt x="288" y="269"/>
                    </a:lnTo>
                    <a:lnTo>
                      <a:pt x="285" y="269"/>
                    </a:lnTo>
                    <a:lnTo>
                      <a:pt x="281" y="269"/>
                    </a:lnTo>
                    <a:lnTo>
                      <a:pt x="278" y="269"/>
                    </a:lnTo>
                    <a:lnTo>
                      <a:pt x="275" y="269"/>
                    </a:lnTo>
                    <a:lnTo>
                      <a:pt x="272" y="269"/>
                    </a:lnTo>
                    <a:lnTo>
                      <a:pt x="268" y="269"/>
                    </a:lnTo>
                    <a:lnTo>
                      <a:pt x="265" y="270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0" y="270"/>
                    </a:lnTo>
                    <a:lnTo>
                      <a:pt x="247" y="269"/>
                    </a:lnTo>
                    <a:lnTo>
                      <a:pt x="244" y="269"/>
                    </a:lnTo>
                    <a:lnTo>
                      <a:pt x="241" y="269"/>
                    </a:lnTo>
                    <a:lnTo>
                      <a:pt x="238" y="269"/>
                    </a:lnTo>
                    <a:lnTo>
                      <a:pt x="235" y="269"/>
                    </a:lnTo>
                    <a:lnTo>
                      <a:pt x="232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4" y="268"/>
                    </a:lnTo>
                    <a:lnTo>
                      <a:pt x="221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3" y="268"/>
                    </a:lnTo>
                    <a:lnTo>
                      <a:pt x="211" y="267"/>
                    </a:lnTo>
                    <a:lnTo>
                      <a:pt x="208" y="267"/>
                    </a:lnTo>
                    <a:lnTo>
                      <a:pt x="205" y="267"/>
                    </a:lnTo>
                    <a:lnTo>
                      <a:pt x="203" y="266"/>
                    </a:lnTo>
                    <a:lnTo>
                      <a:pt x="200" y="266"/>
                    </a:lnTo>
                    <a:lnTo>
                      <a:pt x="198" y="266"/>
                    </a:lnTo>
                    <a:lnTo>
                      <a:pt x="196" y="266"/>
                    </a:lnTo>
                    <a:lnTo>
                      <a:pt x="193" y="265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6" y="264"/>
                    </a:lnTo>
                    <a:lnTo>
                      <a:pt x="184" y="264"/>
                    </a:lnTo>
                    <a:lnTo>
                      <a:pt x="182" y="264"/>
                    </a:lnTo>
                    <a:lnTo>
                      <a:pt x="180" y="263"/>
                    </a:lnTo>
                    <a:lnTo>
                      <a:pt x="177" y="263"/>
                    </a:lnTo>
                    <a:lnTo>
                      <a:pt x="175" y="262"/>
                    </a:lnTo>
                    <a:lnTo>
                      <a:pt x="173" y="262"/>
                    </a:lnTo>
                    <a:lnTo>
                      <a:pt x="171" y="262"/>
                    </a:lnTo>
                    <a:lnTo>
                      <a:pt x="169" y="261"/>
                    </a:lnTo>
                    <a:lnTo>
                      <a:pt x="167" y="261"/>
                    </a:lnTo>
                    <a:lnTo>
                      <a:pt x="165" y="261"/>
                    </a:lnTo>
                    <a:lnTo>
                      <a:pt x="163" y="260"/>
                    </a:lnTo>
                    <a:lnTo>
                      <a:pt x="161" y="260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5" y="258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0" y="257"/>
                    </a:lnTo>
                    <a:lnTo>
                      <a:pt x="148" y="257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3" y="255"/>
                    </a:lnTo>
                    <a:lnTo>
                      <a:pt x="141" y="255"/>
                    </a:lnTo>
                    <a:lnTo>
                      <a:pt x="139" y="254"/>
                    </a:lnTo>
                    <a:lnTo>
                      <a:pt x="138" y="254"/>
                    </a:lnTo>
                    <a:lnTo>
                      <a:pt x="136" y="254"/>
                    </a:lnTo>
                    <a:lnTo>
                      <a:pt x="134" y="253"/>
                    </a:lnTo>
                    <a:lnTo>
                      <a:pt x="133" y="253"/>
                    </a:lnTo>
                    <a:lnTo>
                      <a:pt x="131" y="252"/>
                    </a:lnTo>
                    <a:lnTo>
                      <a:pt x="130" y="252"/>
                    </a:lnTo>
                    <a:lnTo>
                      <a:pt x="128" y="251"/>
                    </a:lnTo>
                    <a:lnTo>
                      <a:pt x="126" y="251"/>
                    </a:lnTo>
                    <a:lnTo>
                      <a:pt x="125" y="250"/>
                    </a:lnTo>
                    <a:lnTo>
                      <a:pt x="123" y="250"/>
                    </a:lnTo>
                    <a:lnTo>
                      <a:pt x="122" y="249"/>
                    </a:lnTo>
                    <a:lnTo>
                      <a:pt x="121" y="249"/>
                    </a:lnTo>
                    <a:lnTo>
                      <a:pt x="119" y="248"/>
                    </a:lnTo>
                    <a:lnTo>
                      <a:pt x="118" y="248"/>
                    </a:lnTo>
                    <a:lnTo>
                      <a:pt x="116" y="247"/>
                    </a:lnTo>
                    <a:lnTo>
                      <a:pt x="115" y="247"/>
                    </a:lnTo>
                    <a:lnTo>
                      <a:pt x="114" y="247"/>
                    </a:lnTo>
                    <a:lnTo>
                      <a:pt x="112" y="246"/>
                    </a:lnTo>
                    <a:lnTo>
                      <a:pt x="111" y="246"/>
                    </a:lnTo>
                    <a:lnTo>
                      <a:pt x="110" y="245"/>
                    </a:lnTo>
                    <a:lnTo>
                      <a:pt x="108" y="245"/>
                    </a:lnTo>
                    <a:lnTo>
                      <a:pt x="107" y="244"/>
                    </a:lnTo>
                    <a:lnTo>
                      <a:pt x="106" y="244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2"/>
                    </a:lnTo>
                    <a:lnTo>
                      <a:pt x="101" y="242"/>
                    </a:lnTo>
                    <a:lnTo>
                      <a:pt x="100" y="241"/>
                    </a:lnTo>
                    <a:lnTo>
                      <a:pt x="99" y="241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5" y="239"/>
                    </a:lnTo>
                    <a:lnTo>
                      <a:pt x="94" y="239"/>
                    </a:lnTo>
                    <a:lnTo>
                      <a:pt x="93" y="238"/>
                    </a:lnTo>
                    <a:lnTo>
                      <a:pt x="92" y="238"/>
                    </a:lnTo>
                    <a:lnTo>
                      <a:pt x="91" y="238"/>
                    </a:lnTo>
                    <a:lnTo>
                      <a:pt x="90" y="237"/>
                    </a:lnTo>
                    <a:lnTo>
                      <a:pt x="89" y="237"/>
                    </a:lnTo>
                    <a:lnTo>
                      <a:pt x="88" y="236"/>
                    </a:lnTo>
                    <a:lnTo>
                      <a:pt x="87" y="236"/>
                    </a:lnTo>
                    <a:lnTo>
                      <a:pt x="86" y="235"/>
                    </a:lnTo>
                    <a:lnTo>
                      <a:pt x="85" y="235"/>
                    </a:lnTo>
                    <a:lnTo>
                      <a:pt x="84" y="234"/>
                    </a:lnTo>
                    <a:lnTo>
                      <a:pt x="83" y="234"/>
                    </a:lnTo>
                    <a:lnTo>
                      <a:pt x="82" y="233"/>
                    </a:lnTo>
                    <a:lnTo>
                      <a:pt x="81" y="233"/>
                    </a:lnTo>
                    <a:lnTo>
                      <a:pt x="80" y="232"/>
                    </a:lnTo>
                    <a:lnTo>
                      <a:pt x="79" y="232"/>
                    </a:lnTo>
                    <a:lnTo>
                      <a:pt x="78" y="231"/>
                    </a:lnTo>
                    <a:lnTo>
                      <a:pt x="77" y="231"/>
                    </a:lnTo>
                    <a:lnTo>
                      <a:pt x="76" y="231"/>
                    </a:lnTo>
                    <a:lnTo>
                      <a:pt x="76" y="230"/>
                    </a:lnTo>
                    <a:lnTo>
                      <a:pt x="75" y="230"/>
                    </a:lnTo>
                    <a:lnTo>
                      <a:pt x="74" y="229"/>
                    </a:lnTo>
                    <a:lnTo>
                      <a:pt x="73" y="229"/>
                    </a:lnTo>
                    <a:lnTo>
                      <a:pt x="72" y="228"/>
                    </a:lnTo>
                    <a:lnTo>
                      <a:pt x="71" y="228"/>
                    </a:lnTo>
                    <a:lnTo>
                      <a:pt x="70" y="227"/>
                    </a:lnTo>
                    <a:lnTo>
                      <a:pt x="70" y="227"/>
                    </a:lnTo>
                    <a:lnTo>
                      <a:pt x="69" y="227"/>
                    </a:lnTo>
                    <a:lnTo>
                      <a:pt x="68" y="226"/>
                    </a:lnTo>
                    <a:lnTo>
                      <a:pt x="67" y="226"/>
                    </a:lnTo>
                    <a:lnTo>
                      <a:pt x="67" y="225"/>
                    </a:lnTo>
                    <a:lnTo>
                      <a:pt x="66" y="225"/>
                    </a:lnTo>
                    <a:lnTo>
                      <a:pt x="65" y="224"/>
                    </a:lnTo>
                    <a:lnTo>
                      <a:pt x="64" y="224"/>
                    </a:lnTo>
                    <a:lnTo>
                      <a:pt x="64" y="223"/>
                    </a:lnTo>
                    <a:lnTo>
                      <a:pt x="63" y="223"/>
                    </a:lnTo>
                    <a:lnTo>
                      <a:pt x="62" y="223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9" y="220"/>
                    </a:lnTo>
                    <a:lnTo>
                      <a:pt x="58" y="220"/>
                    </a:lnTo>
                    <a:lnTo>
                      <a:pt x="57" y="220"/>
                    </a:lnTo>
                    <a:lnTo>
                      <a:pt x="57" y="219"/>
                    </a:lnTo>
                    <a:lnTo>
                      <a:pt x="56" y="219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4" y="217"/>
                    </a:lnTo>
                    <a:lnTo>
                      <a:pt x="54" y="217"/>
                    </a:lnTo>
                    <a:lnTo>
                      <a:pt x="53" y="217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0" y="215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48" y="213"/>
                    </a:lnTo>
                    <a:lnTo>
                      <a:pt x="48" y="213"/>
                    </a:lnTo>
                    <a:lnTo>
                      <a:pt x="47" y="213"/>
                    </a:lnTo>
                    <a:lnTo>
                      <a:pt x="47" y="212"/>
                    </a:lnTo>
                    <a:lnTo>
                      <a:pt x="46" y="212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1"/>
                    </a:lnTo>
                    <a:lnTo>
                      <a:pt x="44" y="210"/>
                    </a:lnTo>
                    <a:lnTo>
                      <a:pt x="44" y="210"/>
                    </a:lnTo>
                    <a:lnTo>
                      <a:pt x="43" y="209"/>
                    </a:lnTo>
                    <a:lnTo>
                      <a:pt x="43" y="209"/>
                    </a:lnTo>
                    <a:lnTo>
                      <a:pt x="42" y="209"/>
                    </a:lnTo>
                    <a:lnTo>
                      <a:pt x="42" y="208"/>
                    </a:lnTo>
                    <a:lnTo>
                      <a:pt x="41" y="208"/>
                    </a:lnTo>
                    <a:lnTo>
                      <a:pt x="41" y="207"/>
                    </a:lnTo>
                    <a:lnTo>
                      <a:pt x="40" y="207"/>
                    </a:lnTo>
                    <a:lnTo>
                      <a:pt x="40" y="207"/>
                    </a:lnTo>
                    <a:lnTo>
                      <a:pt x="39" y="206"/>
                    </a:lnTo>
                    <a:lnTo>
                      <a:pt x="39" y="206"/>
                    </a:lnTo>
                    <a:lnTo>
                      <a:pt x="38" y="206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4"/>
                    </a:lnTo>
                    <a:lnTo>
                      <a:pt x="37" y="204"/>
                    </a:lnTo>
                    <a:lnTo>
                      <a:pt x="36" y="204"/>
                    </a:lnTo>
                    <a:lnTo>
                      <a:pt x="36" y="203"/>
                    </a:lnTo>
                    <a:lnTo>
                      <a:pt x="35" y="203"/>
                    </a:lnTo>
                    <a:lnTo>
                      <a:pt x="35" y="203"/>
                    </a:lnTo>
                    <a:lnTo>
                      <a:pt x="35" y="202"/>
                    </a:lnTo>
                    <a:lnTo>
                      <a:pt x="34" y="202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1" y="199"/>
                    </a:lnTo>
                    <a:lnTo>
                      <a:pt x="30" y="198"/>
                    </a:lnTo>
                    <a:lnTo>
                      <a:pt x="30" y="198"/>
                    </a:lnTo>
                    <a:lnTo>
                      <a:pt x="30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7" y="195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26" y="194"/>
                    </a:lnTo>
                    <a:lnTo>
                      <a:pt x="26" y="194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5" y="193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4" y="191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0"/>
                    </a:lnTo>
                    <a:lnTo>
                      <a:pt x="23" y="190"/>
                    </a:lnTo>
                    <a:lnTo>
                      <a:pt x="22" y="190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2" y="189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7"/>
                    </a:lnTo>
                    <a:lnTo>
                      <a:pt x="20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6"/>
                    </a:lnTo>
                    <a:lnTo>
                      <a:pt x="19" y="185"/>
                    </a:lnTo>
                    <a:lnTo>
                      <a:pt x="18" y="185"/>
                    </a:lnTo>
                    <a:lnTo>
                      <a:pt x="18" y="185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3"/>
                    </a:lnTo>
                    <a:lnTo>
                      <a:pt x="17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1"/>
                    </a:lnTo>
                    <a:lnTo>
                      <a:pt x="16" y="181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9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78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7"/>
                    </a:lnTo>
                    <a:lnTo>
                      <a:pt x="13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6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0" y="173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2"/>
                    </a:lnTo>
                    <a:lnTo>
                      <a:pt x="10" y="171"/>
                    </a:lnTo>
                    <a:lnTo>
                      <a:pt x="10" y="171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7"/>
                    </a:lnTo>
                    <a:lnTo>
                      <a:pt x="8" y="167"/>
                    </a:lnTo>
                    <a:lnTo>
                      <a:pt x="7" y="167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7" y="165"/>
                    </a:lnTo>
                    <a:lnTo>
                      <a:pt x="6" y="165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5" y="160"/>
                    </a:lnTo>
                    <a:lnTo>
                      <a:pt x="4" y="160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7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2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50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1" y="149"/>
                    </a:lnTo>
                    <a:lnTo>
                      <a:pt x="1" y="149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4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1" y="14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10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8" y="103"/>
                    </a:lnTo>
                    <a:lnTo>
                      <a:pt x="8" y="103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4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7" y="88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9" y="85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0" y="83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9" y="74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40" y="63"/>
                    </a:lnTo>
                    <a:lnTo>
                      <a:pt x="40" y="63"/>
                    </a:lnTo>
                    <a:lnTo>
                      <a:pt x="41" y="63"/>
                    </a:lnTo>
                    <a:lnTo>
                      <a:pt x="41" y="62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7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9" y="56"/>
                    </a:lnTo>
                    <a:lnTo>
                      <a:pt x="49" y="56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6" y="51"/>
                    </a:lnTo>
                    <a:lnTo>
                      <a:pt x="57" y="51"/>
                    </a:lnTo>
                    <a:lnTo>
                      <a:pt x="57" y="50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66" y="45"/>
                    </a:lnTo>
                    <a:lnTo>
                      <a:pt x="67" y="45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0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5" y="40"/>
                    </a:lnTo>
                    <a:lnTo>
                      <a:pt x="76" y="40"/>
                    </a:lnTo>
                    <a:lnTo>
                      <a:pt x="76" y="39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6" y="35"/>
                    </a:lnTo>
                    <a:lnTo>
                      <a:pt x="87" y="34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0" y="33"/>
                    </a:lnTo>
                    <a:lnTo>
                      <a:pt x="91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8"/>
                    </a:lnTo>
                    <a:lnTo>
                      <a:pt x="102" y="28"/>
                    </a:lnTo>
                    <a:lnTo>
                      <a:pt x="103" y="27"/>
                    </a:lnTo>
                    <a:lnTo>
                      <a:pt x="105" y="27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8" y="25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2" y="24"/>
                    </a:lnTo>
                    <a:lnTo>
                      <a:pt x="114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8" y="22"/>
                    </a:lnTo>
                    <a:lnTo>
                      <a:pt x="119" y="22"/>
                    </a:lnTo>
                    <a:lnTo>
                      <a:pt x="121" y="21"/>
                    </a:lnTo>
                    <a:lnTo>
                      <a:pt x="122" y="21"/>
                    </a:lnTo>
                    <a:lnTo>
                      <a:pt x="123" y="20"/>
                    </a:lnTo>
                    <a:lnTo>
                      <a:pt x="125" y="20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8" y="13"/>
                    </a:lnTo>
                    <a:lnTo>
                      <a:pt x="150" y="13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5" y="9"/>
                    </a:lnTo>
                    <a:lnTo>
                      <a:pt x="167" y="9"/>
                    </a:lnTo>
                    <a:lnTo>
                      <a:pt x="169" y="9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5" y="8"/>
                    </a:lnTo>
                    <a:lnTo>
                      <a:pt x="177" y="7"/>
                    </a:lnTo>
                    <a:lnTo>
                      <a:pt x="180" y="7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86" y="6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3" y="5"/>
                    </a:lnTo>
                    <a:lnTo>
                      <a:pt x="196" y="4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203" y="4"/>
                    </a:lnTo>
                    <a:lnTo>
                      <a:pt x="205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3" y="2"/>
                    </a:lnTo>
                    <a:lnTo>
                      <a:pt x="216" y="2"/>
                    </a:lnTo>
                    <a:lnTo>
                      <a:pt x="218" y="2"/>
                    </a:lnTo>
                    <a:lnTo>
                      <a:pt x="221" y="2"/>
                    </a:lnTo>
                    <a:lnTo>
                      <a:pt x="224" y="2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1"/>
                    </a:lnTo>
                    <a:lnTo>
                      <a:pt x="235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4" y="1"/>
                    </a:lnTo>
                    <a:lnTo>
                      <a:pt x="247" y="1"/>
                    </a:lnTo>
                    <a:lnTo>
                      <a:pt x="250" y="0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9" y="0"/>
                    </a:lnTo>
                    <a:lnTo>
                      <a:pt x="262" y="0"/>
                    </a:lnTo>
                    <a:lnTo>
                      <a:pt x="265" y="0"/>
                    </a:lnTo>
                    <a:lnTo>
                      <a:pt x="268" y="1"/>
                    </a:lnTo>
                    <a:lnTo>
                      <a:pt x="272" y="1"/>
                    </a:lnTo>
                    <a:lnTo>
                      <a:pt x="275" y="1"/>
                    </a:lnTo>
                    <a:lnTo>
                      <a:pt x="278" y="1"/>
                    </a:lnTo>
                    <a:lnTo>
                      <a:pt x="281" y="1"/>
                    </a:lnTo>
                    <a:lnTo>
                      <a:pt x="285" y="1"/>
                    </a:lnTo>
                    <a:lnTo>
                      <a:pt x="288" y="1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6" y="3"/>
                    </a:lnTo>
                    <a:lnTo>
                      <a:pt x="309" y="3"/>
                    </a:lnTo>
                    <a:lnTo>
                      <a:pt x="313" y="3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5"/>
                    </a:lnTo>
                    <a:lnTo>
                      <a:pt x="327" y="5"/>
                    </a:lnTo>
                    <a:lnTo>
                      <a:pt x="331" y="6"/>
                    </a:lnTo>
                    <a:lnTo>
                      <a:pt x="335" y="6"/>
                    </a:lnTo>
                    <a:lnTo>
                      <a:pt x="338" y="7"/>
                    </a:lnTo>
                    <a:lnTo>
                      <a:pt x="342" y="8"/>
                    </a:lnTo>
                    <a:lnTo>
                      <a:pt x="346" y="8"/>
                    </a:lnTo>
                    <a:lnTo>
                      <a:pt x="350" y="9"/>
                    </a:lnTo>
                    <a:lnTo>
                      <a:pt x="353" y="10"/>
                    </a:lnTo>
                    <a:lnTo>
                      <a:pt x="357" y="11"/>
                    </a:lnTo>
                    <a:lnTo>
                      <a:pt x="361" y="12"/>
                    </a:lnTo>
                    <a:lnTo>
                      <a:pt x="365" y="13"/>
                    </a:lnTo>
                    <a:lnTo>
                      <a:pt x="369" y="13"/>
                    </a:lnTo>
                    <a:lnTo>
                      <a:pt x="373" y="14"/>
                    </a:lnTo>
                    <a:lnTo>
                      <a:pt x="376" y="15"/>
                    </a:lnTo>
                    <a:lnTo>
                      <a:pt x="380" y="16"/>
                    </a:lnTo>
                    <a:lnTo>
                      <a:pt x="384" y="18"/>
                    </a:lnTo>
                    <a:lnTo>
                      <a:pt x="388" y="19"/>
                    </a:lnTo>
                    <a:lnTo>
                      <a:pt x="392" y="20"/>
                    </a:lnTo>
                    <a:lnTo>
                      <a:pt x="396" y="21"/>
                    </a:lnTo>
                    <a:lnTo>
                      <a:pt x="399" y="22"/>
                    </a:lnTo>
                    <a:lnTo>
                      <a:pt x="403" y="24"/>
                    </a:lnTo>
                    <a:lnTo>
                      <a:pt x="407" y="25"/>
                    </a:lnTo>
                    <a:lnTo>
                      <a:pt x="411" y="27"/>
                    </a:lnTo>
                    <a:lnTo>
                      <a:pt x="415" y="28"/>
                    </a:lnTo>
                    <a:lnTo>
                      <a:pt x="418" y="30"/>
                    </a:lnTo>
                    <a:lnTo>
                      <a:pt x="422" y="31"/>
                    </a:lnTo>
                    <a:lnTo>
                      <a:pt x="426" y="33"/>
                    </a:lnTo>
                    <a:lnTo>
                      <a:pt x="429" y="34"/>
                    </a:lnTo>
                    <a:lnTo>
                      <a:pt x="433" y="36"/>
                    </a:lnTo>
                    <a:lnTo>
                      <a:pt x="437" y="38"/>
                    </a:lnTo>
                    <a:lnTo>
                      <a:pt x="440" y="40"/>
                    </a:lnTo>
                    <a:lnTo>
                      <a:pt x="444" y="42"/>
                    </a:lnTo>
                    <a:lnTo>
                      <a:pt x="447" y="43"/>
                    </a:lnTo>
                    <a:lnTo>
                      <a:pt x="450" y="45"/>
                    </a:lnTo>
                    <a:lnTo>
                      <a:pt x="454" y="47"/>
                    </a:lnTo>
                    <a:lnTo>
                      <a:pt x="457" y="49"/>
                    </a:lnTo>
                    <a:lnTo>
                      <a:pt x="460" y="52"/>
                    </a:lnTo>
                    <a:lnTo>
                      <a:pt x="464" y="54"/>
                    </a:lnTo>
                    <a:lnTo>
                      <a:pt x="467" y="56"/>
                    </a:lnTo>
                    <a:lnTo>
                      <a:pt x="470" y="58"/>
                    </a:lnTo>
                    <a:lnTo>
                      <a:pt x="473" y="60"/>
                    </a:lnTo>
                    <a:lnTo>
                      <a:pt x="476" y="63"/>
                    </a:lnTo>
                    <a:lnTo>
                      <a:pt x="478" y="65"/>
                    </a:lnTo>
                    <a:lnTo>
                      <a:pt x="481" y="68"/>
                    </a:lnTo>
                    <a:lnTo>
                      <a:pt x="484" y="70"/>
                    </a:lnTo>
                    <a:lnTo>
                      <a:pt x="486" y="73"/>
                    </a:lnTo>
                    <a:lnTo>
                      <a:pt x="489" y="75"/>
                    </a:lnTo>
                    <a:lnTo>
                      <a:pt x="491" y="78"/>
                    </a:lnTo>
                    <a:lnTo>
                      <a:pt x="494" y="80"/>
                    </a:lnTo>
                    <a:lnTo>
                      <a:pt x="496" y="83"/>
                    </a:lnTo>
                    <a:lnTo>
                      <a:pt x="498" y="86"/>
                    </a:lnTo>
                    <a:lnTo>
                      <a:pt x="500" y="88"/>
                    </a:lnTo>
                    <a:lnTo>
                      <a:pt x="502" y="91"/>
                    </a:lnTo>
                    <a:lnTo>
                      <a:pt x="504" y="94"/>
                    </a:lnTo>
                    <a:lnTo>
                      <a:pt x="505" y="97"/>
                    </a:lnTo>
                    <a:lnTo>
                      <a:pt x="507" y="100"/>
                    </a:lnTo>
                    <a:lnTo>
                      <a:pt x="508" y="102"/>
                    </a:lnTo>
                    <a:lnTo>
                      <a:pt x="510" y="105"/>
                    </a:lnTo>
                    <a:lnTo>
                      <a:pt x="511" y="108"/>
                    </a:lnTo>
                    <a:lnTo>
                      <a:pt x="512" y="111"/>
                    </a:lnTo>
                    <a:lnTo>
                      <a:pt x="513" y="114"/>
                    </a:lnTo>
                    <a:lnTo>
                      <a:pt x="514" y="117"/>
                    </a:lnTo>
                    <a:lnTo>
                      <a:pt x="514" y="120"/>
                    </a:lnTo>
                    <a:lnTo>
                      <a:pt x="515" y="123"/>
                    </a:lnTo>
                    <a:lnTo>
                      <a:pt x="515" y="126"/>
                    </a:lnTo>
                    <a:lnTo>
                      <a:pt x="516" y="129"/>
                    </a:lnTo>
                    <a:lnTo>
                      <a:pt x="516" y="132"/>
                    </a:lnTo>
                    <a:lnTo>
                      <a:pt x="516" y="135"/>
                    </a:lnTo>
                  </a:path>
                </a:pathLst>
              </a:custGeom>
              <a:noFill/>
              <a:ln w="28575" cap="flat" cmpd="sng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6680" name="组合 320568"/>
              <p:cNvGrpSpPr/>
              <p:nvPr/>
            </p:nvGrpSpPr>
            <p:grpSpPr>
              <a:xfrm>
                <a:off x="4014" y="972"/>
                <a:ext cx="1089" cy="1378"/>
                <a:chOff x="4014" y="963"/>
                <a:chExt cx="1089" cy="1378"/>
              </a:xfrm>
            </p:grpSpPr>
            <p:sp>
              <p:nvSpPr>
                <p:cNvPr id="26681" name="直接连接符 320569"/>
                <p:cNvSpPr/>
                <p:nvPr/>
              </p:nvSpPr>
              <p:spPr>
                <a:xfrm flipH="1">
                  <a:off x="4513" y="1417"/>
                  <a:ext cx="308" cy="686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6682" name="直接连接符 320570"/>
                <p:cNvSpPr/>
                <p:nvPr/>
              </p:nvSpPr>
              <p:spPr>
                <a:xfrm flipH="1" flipV="1">
                  <a:off x="4505" y="1297"/>
                  <a:ext cx="308" cy="112"/>
                </a:xfrm>
                <a:prstGeom prst="line">
                  <a:avLst/>
                </a:prstGeom>
                <a:ln w="28575" cap="flat" cmpd="sng">
                  <a:solidFill>
                    <a:srgbClr val="C1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grpSp>
              <p:nvGrpSpPr>
                <p:cNvPr id="26683" name="组合 320571"/>
                <p:cNvGrpSpPr/>
                <p:nvPr/>
              </p:nvGrpSpPr>
              <p:grpSpPr>
                <a:xfrm>
                  <a:off x="4014" y="963"/>
                  <a:ext cx="1089" cy="1378"/>
                  <a:chOff x="4014" y="963"/>
                  <a:chExt cx="1089" cy="1378"/>
                </a:xfrm>
              </p:grpSpPr>
              <p:sp>
                <p:nvSpPr>
                  <p:cNvPr id="26684" name="矩形 320572"/>
                  <p:cNvSpPr/>
                  <p:nvPr/>
                </p:nvSpPr>
                <p:spPr>
                  <a:xfrm>
                    <a:off x="4383" y="1656"/>
                    <a:ext cx="141" cy="34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o</a:t>
                    </a:r>
                    <a:endParaRPr lang="en-US" altLang="zh-CN" b="0" i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5" name="矩形 320573"/>
                  <p:cNvSpPr/>
                  <p:nvPr/>
                </p:nvSpPr>
                <p:spPr>
                  <a:xfrm>
                    <a:off x="4322" y="1281"/>
                    <a:ext cx="135" cy="2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0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</a:t>
                    </a:r>
                    <a:endParaRPr lang="en-US" altLang="zh-CN" sz="20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6" name="矩形 320574"/>
                  <p:cNvSpPr/>
                  <p:nvPr/>
                </p:nvSpPr>
                <p:spPr>
                  <a:xfrm>
                    <a:off x="4324" y="963"/>
                    <a:ext cx="106" cy="2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</a:rPr>
                      <a:t>y</a:t>
                    </a:r>
                    <a:endParaRPr lang="en-US" altLang="zh-CN" sz="2400" i="1">
                      <a:solidFill>
                        <a:srgbClr val="05050B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7" name="矩形 320575"/>
                  <p:cNvSpPr/>
                  <p:nvPr/>
                </p:nvSpPr>
                <p:spPr>
                  <a:xfrm>
                    <a:off x="4967" y="1677"/>
                    <a:ext cx="121" cy="29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</a:rPr>
                      <a:t>x</a:t>
                    </a:r>
                    <a:endParaRPr lang="en-US" altLang="zh-CN" sz="2400" b="0">
                      <a:solidFill>
                        <a:srgbClr val="05050B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8" name="矩形 320576"/>
                  <p:cNvSpPr/>
                  <p:nvPr/>
                </p:nvSpPr>
                <p:spPr>
                  <a:xfrm>
                    <a:off x="4414" y="1322"/>
                    <a:ext cx="81" cy="1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1600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endParaRPr lang="en-US" altLang="zh-CN" sz="1600" i="1">
                      <a:solidFill>
                        <a:srgbClr val="05050B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89" name="矩形 320577"/>
                  <p:cNvSpPr/>
                  <p:nvPr/>
                </p:nvSpPr>
                <p:spPr>
                  <a:xfrm>
                    <a:off x="4337" y="1988"/>
                    <a:ext cx="136" cy="24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000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</a:t>
                    </a:r>
                    <a:endParaRPr lang="en-US" altLang="zh-CN" sz="20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690" name="矩形 320578"/>
                  <p:cNvSpPr/>
                  <p:nvPr/>
                </p:nvSpPr>
                <p:spPr>
                  <a:xfrm>
                    <a:off x="4871" y="1312"/>
                    <a:ext cx="161" cy="21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lIns="0" tIns="0" rIns="0" bIns="0" anchor="t">
                    <a:spAutoFit/>
                  </a:bodyPr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1800" i="1">
                        <a:solidFill>
                          <a:srgbClr val="05050B"/>
                        </a:solidFill>
                        <a:latin typeface="Times New Roman" panose="02020603050405020304" pitchFamily="18" charset="0"/>
                        <a:ea typeface="华文行楷" panose="02010800040101010101" pitchFamily="2" charset="-122"/>
                      </a:rPr>
                      <a:t>M</a:t>
                    </a:r>
                    <a:endParaRPr lang="en-US" altLang="zh-CN" sz="1800" i="1">
                      <a:solidFill>
                        <a:srgbClr val="05050B"/>
                      </a:solidFill>
                      <a:latin typeface="Times New Roman" panose="02020603050405020304" pitchFamily="18" charset="0"/>
                      <a:ea typeface="华文行楷" panose="02010800040101010101" pitchFamily="2" charset="-122"/>
                    </a:endParaRPr>
                  </a:p>
                </p:txBody>
              </p:sp>
              <p:sp>
                <p:nvSpPr>
                  <p:cNvPr id="26691" name="直接连接符 320579"/>
                  <p:cNvSpPr/>
                  <p:nvPr/>
                </p:nvSpPr>
                <p:spPr>
                  <a:xfrm flipV="1">
                    <a:off x="4513" y="1026"/>
                    <a:ext cx="0" cy="1315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26692" name="直接连接符 320580"/>
                  <p:cNvSpPr/>
                  <p:nvPr/>
                </p:nvSpPr>
                <p:spPr>
                  <a:xfrm>
                    <a:off x="4014" y="1706"/>
                    <a:ext cx="1089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</p:grpSp>
          </p:grpSp>
        </p:grpSp>
      </p:grpSp>
      <p:sp>
        <p:nvSpPr>
          <p:cNvPr id="26693" name="文本框 320581"/>
          <p:cNvSpPr txBox="1"/>
          <p:nvPr/>
        </p:nvSpPr>
        <p:spPr>
          <a:xfrm>
            <a:off x="468313" y="1027113"/>
            <a:ext cx="51117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FF00"/>
                </a:solidFill>
                <a:latin typeface="宋体" panose="02010600030101010101" pitchFamily="2" charset="-122"/>
                <a:ea typeface="隶书" panose="02010509060101010101" pitchFamily="49" charset="-122"/>
              </a:rPr>
              <a:t>两类标准方程的对照表：</a:t>
            </a:r>
            <a:endParaRPr lang="zh-CN" altLang="en-US" sz="2400" dirty="0">
              <a:solidFill>
                <a:srgbClr val="FFFF00"/>
              </a:solidFill>
              <a:latin typeface="宋体" panose="02010600030101010101" pitchFamily="2" charset="-122"/>
              <a:ea typeface="隶书" panose="02010509060101010101" pitchFamily="49" charset="-122"/>
            </a:endParaRPr>
          </a:p>
        </p:txBody>
      </p:sp>
      <p:sp>
        <p:nvSpPr>
          <p:cNvPr id="320583" name="文本框 320582"/>
          <p:cNvSpPr txBox="1"/>
          <p:nvPr/>
        </p:nvSpPr>
        <p:spPr>
          <a:xfrm>
            <a:off x="395288" y="5734050"/>
            <a:ext cx="5476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注</a:t>
            </a:r>
            <a:r>
              <a:rPr lang="en-US" altLang="zh-CN" sz="24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: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0584" name="矩形 320583"/>
          <p:cNvSpPr/>
          <p:nvPr/>
        </p:nvSpPr>
        <p:spPr>
          <a:xfrm>
            <a:off x="936625" y="5718175"/>
            <a:ext cx="80279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zh-CN" altLang="en-GB" dirty="0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哪个分母大，焦点就在相应的哪条坐标轴上！</a:t>
            </a:r>
            <a:endParaRPr lang="zh-CN" altLang="en-GB" dirty="0">
              <a:solidFill>
                <a:srgbClr val="FF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696" name="文本框 320584"/>
          <p:cNvSpPr txBox="1"/>
          <p:nvPr/>
        </p:nvSpPr>
        <p:spPr>
          <a:xfrm>
            <a:off x="7885113" y="6092825"/>
            <a:ext cx="784225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r>
              <a:rPr lang="zh-CN" altLang="en-US" dirty="0">
                <a:latin typeface="Times New Roman" panose="02020603050405020304" pitchFamily="18" charset="0"/>
                <a:ea typeface="华文仿宋" panose="02010600040101010101" pitchFamily="2" charset="-122"/>
              </a:rPr>
              <a:t>返回</a:t>
            </a:r>
            <a:endParaRPr lang="zh-CN" altLang="en-US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4" grpId="0"/>
      <p:bldP spid="320545" grpId="0"/>
      <p:bldP spid="320547" grpId="0"/>
      <p:bldP spid="320548" grpId="0"/>
      <p:bldP spid="320583" grpId="0"/>
      <p:bldP spid="3205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1538" name="标题 321537"/>
          <p:cNvSpPr>
            <a:spLocks noGrp="1"/>
          </p:cNvSpPr>
          <p:nvPr>
            <p:ph type="title"/>
          </p:nvPr>
        </p:nvSpPr>
        <p:spPr>
          <a:xfrm>
            <a:off x="2268538" y="1196975"/>
            <a:ext cx="6408738" cy="1066800"/>
          </a:xfrm>
        </p:spPr>
        <p:txBody>
          <a:bodyPr wrap="square" anchor="b">
            <a:spAutoFit/>
          </a:bodyPr>
          <a:p>
            <a:pPr fontAlgn="base"/>
            <a:r>
              <a:rPr lang="zh-CN" altLang="en-US" sz="3200" strike="noStrike" noProof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判定下列椭圆的焦点在哪个轴上，</a:t>
            </a:r>
            <a:br>
              <a:rPr lang="zh-CN" altLang="en-US" sz="320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zh-CN" altLang="en-US" sz="3200" strike="noStrike" noProof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并指明</a:t>
            </a:r>
            <a:r>
              <a:rPr lang="en-US" altLang="zh-CN" sz="3200" strike="noStrike" noProof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en-US" altLang="zh-CN" sz="3200" strike="noStrike" baseline="30000" noProof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strike="noStrike" noProof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200" strike="noStrike" noProof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en-US" altLang="zh-CN" sz="3200" strike="noStrike" baseline="30000" noProof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strike="noStrike" noProof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，并写出焦点坐标</a:t>
            </a:r>
            <a:endParaRPr lang="zh-CN" altLang="en-US" sz="3200" strike="noStrike" noProof="1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21539" name="对象 321538"/>
          <p:cNvGraphicFramePr/>
          <p:nvPr/>
        </p:nvGraphicFramePr>
        <p:xfrm>
          <a:off x="1116013" y="2636838"/>
          <a:ext cx="21367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723900" imgH="419100" progId="Equation.DSMT4">
                  <p:embed/>
                </p:oleObj>
              </mc:Choice>
              <mc:Fallback>
                <p:oleObj name="" r:id="rId1" imgW="723900" imgH="4191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013" y="2636838"/>
                        <a:ext cx="2136775" cy="947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0" name="文本框 321539"/>
          <p:cNvSpPr txBox="1"/>
          <p:nvPr/>
        </p:nvSpPr>
        <p:spPr>
          <a:xfrm>
            <a:off x="3348038" y="2900363"/>
            <a:ext cx="56165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答：在 </a:t>
            </a:r>
            <a:r>
              <a:rPr lang="en-US" altLang="zh-CN" sz="2400" i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x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轴。（ 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- 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）和（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21541" name="对象 321540"/>
          <p:cNvGraphicFramePr/>
          <p:nvPr/>
        </p:nvGraphicFramePr>
        <p:xfrm>
          <a:off x="1258888" y="3860800"/>
          <a:ext cx="20669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51535" imgH="419100" progId="Equation.DSMT4">
                  <p:embed/>
                </p:oleObj>
              </mc:Choice>
              <mc:Fallback>
                <p:oleObj name="" r:id="rId3" imgW="851535" imgH="4191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888" y="3860800"/>
                        <a:ext cx="2066925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2" name="文本框 321541"/>
          <p:cNvSpPr txBox="1"/>
          <p:nvPr/>
        </p:nvSpPr>
        <p:spPr>
          <a:xfrm>
            <a:off x="3348038" y="4065588"/>
            <a:ext cx="5256212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答：在 </a:t>
            </a:r>
            <a:r>
              <a:rPr lang="en-US" altLang="zh-CN" sz="2400" i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y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轴。（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</a:rPr>
              <a:t>-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）和（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1543" name="文本框 321542"/>
          <p:cNvSpPr txBox="1"/>
          <p:nvPr/>
        </p:nvSpPr>
        <p:spPr>
          <a:xfrm>
            <a:off x="539750" y="5564188"/>
            <a:ext cx="821372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分析：椭圆标准方程的焦点在分母大的那个轴上。</a:t>
            </a:r>
            <a:endParaRPr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1544" name="文本框 321543">
            <a:hlinkClick r:id="rId5" action="ppaction://hlinkfile"/>
          </p:cNvPr>
          <p:cNvSpPr txBox="1"/>
          <p:nvPr/>
        </p:nvSpPr>
        <p:spPr>
          <a:xfrm>
            <a:off x="539750" y="1474788"/>
            <a:ext cx="1447800" cy="4572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练一练：</a:t>
            </a:r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  <p:bldP spid="321540" grpId="0"/>
      <p:bldP spid="321542" grpId="0"/>
      <p:bldP spid="321543" grpId="0" animBg="1"/>
      <p:bldP spid="3215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文本框 322563"/>
          <p:cNvSpPr txBox="1"/>
          <p:nvPr/>
        </p:nvSpPr>
        <p:spPr>
          <a:xfrm>
            <a:off x="684213" y="981075"/>
            <a:ext cx="1495425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典例分析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322565" name="文本框 322564"/>
          <p:cNvSpPr txBox="1"/>
          <p:nvPr/>
        </p:nvSpPr>
        <p:spPr>
          <a:xfrm>
            <a:off x="755650" y="1557338"/>
            <a:ext cx="6788150" cy="822325"/>
          </a:xfrm>
          <a:prstGeom prst="rect">
            <a:avLst/>
          </a:prstGeom>
          <a:noFill/>
          <a:ln w="25400">
            <a:noFill/>
          </a:ln>
        </p:spPr>
        <p:txBody>
          <a:bodyPr lIns="36000" rIns="36000"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例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已知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是两个定点， </a:t>
            </a:r>
            <a:r>
              <a:rPr lang="en-US" altLang="zh-CN" sz="2400" b="0">
                <a:latin typeface="黑体" panose="02010609060101010101" pitchFamily="2" charset="-122"/>
                <a:ea typeface="黑体" panose="02010609060101010101" pitchFamily="2" charset="-122"/>
              </a:rPr>
              <a:t>,|BC| =8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且△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ABC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的周长等于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18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，求定点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A</a:t>
            </a:r>
            <a:r>
              <a:rPr lang="en-US" altLang="en-US" sz="2400">
                <a:latin typeface="Times New Roman" panose="02020603050405020304" pitchFamily="18" charset="0"/>
                <a:ea typeface="华文仿宋" panose="02010600040101010101" pitchFamily="2" charset="-122"/>
              </a:rPr>
              <a:t>满足的一</a:t>
            </a:r>
            <a:r>
              <a:rPr lang="en-US" altLang="zh-CN" sz="2400">
                <a:latin typeface="Times New Roman" panose="02020603050405020304" pitchFamily="18" charset="0"/>
                <a:ea typeface="华文仿宋" panose="02010600040101010101" pitchFamily="2" charset="-122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华文仿宋" panose="02010600040101010101" pitchFamily="2" charset="-122"/>
              </a:rPr>
              <a:t> 个方程</a:t>
            </a:r>
            <a:endParaRPr lang="zh-CN" altLang="en-US" sz="2400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8675" name="文本框 322566"/>
          <p:cNvSpPr txBox="1"/>
          <p:nvPr/>
        </p:nvSpPr>
        <p:spPr>
          <a:xfrm>
            <a:off x="647700" y="2368550"/>
            <a:ext cx="73025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endParaRPr lang="zh-CN" altLang="en-US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28676" name="矩形 32256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77" name="矩形 32257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78" name="矩形 3225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79" name="矩形 322575"/>
          <p:cNvSpPr/>
          <p:nvPr/>
        </p:nvSpPr>
        <p:spPr>
          <a:xfrm>
            <a:off x="0" y="3328988"/>
            <a:ext cx="9144000" cy="0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8680" name="矩形 322578"/>
          <p:cNvSpPr/>
          <p:nvPr/>
        </p:nvSpPr>
        <p:spPr>
          <a:xfrm>
            <a:off x="0" y="3328988"/>
            <a:ext cx="9144000" cy="0"/>
          </a:xfrm>
          <a:prstGeom prst="rect">
            <a:avLst/>
          </a:prstGeom>
          <a:noFill/>
          <a:ln w="25400">
            <a:noFill/>
          </a:ln>
        </p:spPr>
        <p:txBody>
          <a:bodyPr anchor="t"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22587" name="组合 322586"/>
          <p:cNvGrpSpPr/>
          <p:nvPr/>
        </p:nvGrpSpPr>
        <p:grpSpPr>
          <a:xfrm>
            <a:off x="827088" y="2636838"/>
            <a:ext cx="7416800" cy="4248150"/>
            <a:chOff x="521" y="1661"/>
            <a:chExt cx="4672" cy="2676"/>
          </a:xfrm>
        </p:grpSpPr>
        <p:grpSp>
          <p:nvGrpSpPr>
            <p:cNvPr id="28682" name="组合 322585"/>
            <p:cNvGrpSpPr/>
            <p:nvPr/>
          </p:nvGrpSpPr>
          <p:grpSpPr>
            <a:xfrm>
              <a:off x="521" y="1661"/>
              <a:ext cx="4672" cy="2676"/>
              <a:chOff x="521" y="1661"/>
              <a:chExt cx="4672" cy="2676"/>
            </a:xfrm>
          </p:grpSpPr>
          <p:sp>
            <p:nvSpPr>
              <p:cNvPr id="28683" name="文本框 322567"/>
              <p:cNvSpPr txBox="1"/>
              <p:nvPr/>
            </p:nvSpPr>
            <p:spPr>
              <a:xfrm>
                <a:off x="521" y="1661"/>
                <a:ext cx="1804" cy="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lIns="36000" rIns="36000" anchor="t">
                <a:spAutoFit/>
              </a:bodyPr>
              <a:p>
                <a:pPr algn="ctr"/>
                <a:r>
                  <a:rPr lang="zh-CN" altLang="en-US" dirty="0">
                    <a:latin typeface="Times New Roman" panose="02020603050405020304" pitchFamily="18" charset="0"/>
                    <a:ea typeface="华文仿宋" panose="02010600040101010101" pitchFamily="2" charset="-122"/>
                  </a:rPr>
                  <a:t>解</a:t>
                </a:r>
                <a:r>
                  <a:rPr lang="en-US" altLang="zh-CN">
                    <a:latin typeface="Times New Roman" panose="02020603050405020304" pitchFamily="18" charset="0"/>
                    <a:ea typeface="华文仿宋" panose="02010600040101010101" pitchFamily="2" charset="-122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仿宋" panose="02010600040101010101" pitchFamily="2" charset="-122"/>
                  </a:rPr>
                  <a:t>由已知</a:t>
                </a:r>
                <a:endParaRPr lang="zh-CN" altLang="en-US" sz="2400" dirty="0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</p:txBody>
          </p:sp>
          <p:graphicFrame>
            <p:nvGraphicFramePr>
              <p:cNvPr id="28684" name="对象 322574"/>
              <p:cNvGraphicFramePr/>
              <p:nvPr/>
            </p:nvGraphicFramePr>
            <p:xfrm>
              <a:off x="1891" y="1752"/>
              <a:ext cx="2069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6" name="" r:id="rId1" imgW="1535430" imgH="203200" progId="Equation.DSMT4">
                      <p:embed/>
                    </p:oleObj>
                  </mc:Choice>
                  <mc:Fallback>
                    <p:oleObj name="" r:id="rId1" imgW="1535430" imgH="203200" progId="Equation.DSMT4">
                      <p:embed/>
                      <p:pic>
                        <p:nvPicPr>
                          <p:cNvPr id="0" name="图片 309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891" y="1752"/>
                            <a:ext cx="2069" cy="2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85" name="矩形 322576"/>
              <p:cNvSpPr/>
              <p:nvPr/>
            </p:nvSpPr>
            <p:spPr>
              <a:xfrm>
                <a:off x="3924" y="1706"/>
                <a:ext cx="1269" cy="2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lIns="36000" rIns="36000" anchor="ctr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en-US" altLang="zh-CN" sz="2400" b="0">
                    <a:latin typeface="黑体" panose="02010609060101010101" pitchFamily="2" charset="-122"/>
                    <a:ea typeface="黑体" panose="02010609060101010101" pitchFamily="2" charset="-122"/>
                  </a:rPr>
                  <a:t>,|BC| =8</a:t>
                </a:r>
                <a:r>
                  <a:rPr lang="zh-CN" altLang="en-US" sz="2400" b="0" dirty="0">
                    <a:latin typeface="Times New Roman" panose="02020603050405020304" pitchFamily="18" charset="0"/>
                    <a:ea typeface="华文仿宋" panose="02010600040101010101" pitchFamily="2" charset="-122"/>
                  </a:rPr>
                  <a:t>得</a:t>
                </a:r>
                <a:endParaRPr lang="en-US" altLang="zh-CN" sz="2400" b="0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</p:txBody>
          </p:sp>
          <p:graphicFrame>
            <p:nvGraphicFramePr>
              <p:cNvPr id="28686" name="对象 322577"/>
              <p:cNvGraphicFramePr/>
              <p:nvPr/>
            </p:nvGraphicFramePr>
            <p:xfrm>
              <a:off x="1882" y="2069"/>
              <a:ext cx="1361" cy="2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" name="" r:id="rId3" imgW="1079500" imgH="203200" progId="Equation.DSMT4">
                      <p:embed/>
                    </p:oleObj>
                  </mc:Choice>
                  <mc:Fallback>
                    <p:oleObj name="" r:id="rId3" imgW="1079500" imgH="203200" progId="Equation.DSMT4">
                      <p:embed/>
                      <p:pic>
                        <p:nvPicPr>
                          <p:cNvPr id="0" name="图片 309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882" y="2069"/>
                            <a:ext cx="1361" cy="25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87" name="矩形 322580"/>
              <p:cNvSpPr/>
              <p:nvPr/>
            </p:nvSpPr>
            <p:spPr>
              <a:xfrm>
                <a:off x="1156" y="2361"/>
                <a:ext cx="3231" cy="19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36000" rIns="36000" anchor="ctr">
                <a:spAutoFit/>
              </a:bodyPr>
              <a:p>
                <a:pPr>
                  <a:spcBef>
                    <a:spcPct val="0"/>
                  </a:spcBef>
                </a:pPr>
                <a:r>
                  <a:rPr lang="zh-CN" altLang="en-US" sz="2400" dirty="0">
                    <a:latin typeface="宋体" panose="02010600030101010101" pitchFamily="2" charset="-122"/>
                  </a:rPr>
                  <a:t>由定义可知点</a:t>
                </a:r>
                <a:r>
                  <a:rPr lang="en-US" altLang="zh-CN" sz="2400">
                    <a:latin typeface="宋体" panose="02010600030101010101" pitchFamily="2" charset="-122"/>
                  </a:rPr>
                  <a:t>A</a:t>
                </a:r>
                <a:r>
                  <a:rPr lang="zh-CN" altLang="en-US" sz="2400" dirty="0">
                    <a:latin typeface="宋体" panose="02010600030101010101" pitchFamily="2" charset="-122"/>
                  </a:rPr>
                  <a:t>的轨迹是一个椭圆，且</a:t>
                </a:r>
                <a:endParaRPr lang="zh-CN" altLang="en-US" sz="2400" dirty="0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altLang="zh-CN" sz="2400">
                    <a:latin typeface="宋体" panose="02010600030101010101" pitchFamily="2" charset="-122"/>
                  </a:rPr>
                  <a:t>      </a:t>
                </a:r>
                <a:endParaRPr lang="en-US" altLang="zh-CN" sz="2400">
                  <a:latin typeface="宋体" panose="0201060003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altLang="zh-CN">
                    <a:latin typeface="宋体" panose="02010600030101010101" pitchFamily="2" charset="-122"/>
                  </a:rPr>
                  <a:t>2c=8  2a=10</a:t>
                </a:r>
                <a:endParaRPr lang="en-US" altLang="zh-CN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r>
                  <a:rPr lang="zh-CN" altLang="en-US" sz="2400" dirty="0">
                    <a:latin typeface="宋体" panose="02010600030101010101" pitchFamily="2" charset="-122"/>
                  </a:rPr>
                  <a:t> </a:t>
                </a:r>
                <a:endParaRPr lang="zh-CN" altLang="en-US" sz="2400" dirty="0">
                  <a:latin typeface="宋体" panose="0201060003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r>
                  <a:rPr lang="zh-CN" altLang="en-US" sz="2400" dirty="0">
                    <a:latin typeface="宋体" panose="02010600030101010101" pitchFamily="2" charset="-122"/>
                  </a:rPr>
                  <a:t>即  </a:t>
                </a:r>
                <a:r>
                  <a:rPr lang="en-US" altLang="zh-CN">
                    <a:latin typeface="宋体" panose="02010600030101010101" pitchFamily="2" charset="-122"/>
                  </a:rPr>
                  <a:t>c=4   a=5</a:t>
                </a:r>
                <a:endParaRPr lang="en-US" altLang="zh-CN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zh-CN" altLang="en-US" sz="2400" dirty="0">
                  <a:latin typeface="宋体" panose="0201060003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r>
                  <a:rPr lang="zh-CN" altLang="en-US" sz="2400" dirty="0">
                    <a:latin typeface="宋体" panose="02010600030101010101" pitchFamily="2" charset="-122"/>
                  </a:rPr>
                  <a:t>所以</a:t>
                </a:r>
                <a:endParaRPr lang="zh-CN" altLang="en-US" sz="2400" dirty="0">
                  <a:latin typeface="Times New Roman" panose="02020603050405020304" pitchFamily="18" charset="0"/>
                  <a:ea typeface="华文仿宋" panose="02010600040101010101" pitchFamily="2" charset="-122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zh-CN" altLang="en-US" sz="2400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8688" name="对象 322579"/>
            <p:cNvGraphicFramePr/>
            <p:nvPr/>
          </p:nvGraphicFramePr>
          <p:xfrm>
            <a:off x="1719" y="3793"/>
            <a:ext cx="137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5" imgW="977900" imgH="203200" progId="Equation.DSMT4">
                    <p:embed/>
                  </p:oleObj>
                </mc:Choice>
                <mc:Fallback>
                  <p:oleObj name="" r:id="rId5" imgW="977900" imgH="203200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19" y="3793"/>
                          <a:ext cx="1370" cy="2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4068" name="文本框 344067"/>
          <p:cNvSpPr txBox="1"/>
          <p:nvPr/>
        </p:nvSpPr>
        <p:spPr>
          <a:xfrm>
            <a:off x="971550" y="1341438"/>
            <a:ext cx="7718425" cy="1160462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华文仿宋" panose="02010600040101010101" pitchFamily="2" charset="-122"/>
              </a:rPr>
              <a:t>如果建立的坐标系是使焦点在</a:t>
            </a:r>
            <a:r>
              <a:rPr lang="en-US" altLang="zh-CN">
                <a:latin typeface="Times New Roman" panose="02020603050405020304" pitchFamily="18" charset="0"/>
                <a:ea typeface="华文仿宋" panose="02010600040101010101" pitchFamily="2" charset="-122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ea typeface="华文仿宋" panose="02010600040101010101" pitchFamily="2" charset="-122"/>
              </a:rPr>
              <a:t>轴上，得到的标准</a:t>
            </a:r>
            <a:endParaRPr lang="zh-CN" altLang="en-US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华文仿宋" panose="02010600040101010101" pitchFamily="2" charset="-122"/>
              </a:rPr>
              <a:t>方程是什么？</a:t>
            </a:r>
            <a:endParaRPr lang="zh-CN" altLang="en-US" dirty="0"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graphicFrame>
        <p:nvGraphicFramePr>
          <p:cNvPr id="344069" name="内容占位符 344068"/>
          <p:cNvGraphicFramePr>
            <a:graphicFrameLocks noChangeAspect="1"/>
          </p:cNvGraphicFramePr>
          <p:nvPr>
            <p:ph idx="1"/>
          </p:nvPr>
        </p:nvGraphicFramePr>
        <p:xfrm>
          <a:off x="1547813" y="2565400"/>
          <a:ext cx="38782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1194435" imgH="381000" progId="Equation.DSMT4">
                  <p:embed/>
                </p:oleObj>
              </mc:Choice>
              <mc:Fallback>
                <p:oleObj name="" r:id="rId1" imgW="1194435" imgH="3810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813" y="2565400"/>
                        <a:ext cx="3878262" cy="12382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4071" name="组合 344070"/>
          <p:cNvGrpSpPr/>
          <p:nvPr/>
        </p:nvGrpSpPr>
        <p:grpSpPr>
          <a:xfrm>
            <a:off x="611188" y="4005263"/>
            <a:ext cx="7488237" cy="2162175"/>
            <a:chOff x="295" y="3385"/>
            <a:chExt cx="4717" cy="1362"/>
          </a:xfrm>
        </p:grpSpPr>
        <p:sp>
          <p:nvSpPr>
            <p:cNvPr id="29700" name="文本框 344071"/>
            <p:cNvSpPr txBox="1"/>
            <p:nvPr/>
          </p:nvSpPr>
          <p:spPr>
            <a:xfrm>
              <a:off x="295" y="3385"/>
              <a:ext cx="3934" cy="136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36000" rIns="36000"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注：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(1)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建立适当的 直角坐标系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;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       （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2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）要注意去除不符合题意的点，即限制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       （</a:t>
              </a:r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3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）用</a:t>
              </a:r>
              <a:r>
                <a:rPr lang="zh-CN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定义法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仿宋" panose="02010600040101010101" pitchFamily="2" charset="-122"/>
                </a:rPr>
                <a:t>求椭圆的标准方程的方法</a:t>
              </a:r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  <a:p>
              <a:endPara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endParaRPr>
            </a:p>
          </p:txBody>
        </p:sp>
        <p:graphicFrame>
          <p:nvGraphicFramePr>
            <p:cNvPr id="29701" name="对象 344072"/>
            <p:cNvGraphicFramePr/>
            <p:nvPr/>
          </p:nvGraphicFramePr>
          <p:xfrm>
            <a:off x="4196" y="3748"/>
            <a:ext cx="816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3" imgW="470535" imgH="203200" progId="Equation.DSMT4">
                    <p:embed/>
                  </p:oleObj>
                </mc:Choice>
                <mc:Fallback>
                  <p:oleObj name="" r:id="rId3" imgW="470535" imgH="2032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96" y="3748"/>
                          <a:ext cx="816" cy="3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333827"/>
          <p:cNvSpPr txBox="1"/>
          <p:nvPr/>
        </p:nvSpPr>
        <p:spPr>
          <a:xfrm>
            <a:off x="684213" y="981075"/>
            <a:ext cx="1495425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pPr algn="ctr"/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变式训练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333829" name="文本框 333828"/>
          <p:cNvSpPr txBox="1"/>
          <p:nvPr/>
        </p:nvSpPr>
        <p:spPr>
          <a:xfrm>
            <a:off x="682625" y="1700213"/>
            <a:ext cx="8461375" cy="2441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</a:rPr>
              <a:t>已知椭圆的焦距等于</a:t>
            </a:r>
            <a:r>
              <a:rPr lang="en-US" altLang="zh-CN">
                <a:latin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</a:rPr>
              <a:t>，椭圆上一点到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    两焦点距离的和等于</a:t>
            </a:r>
            <a:r>
              <a:rPr lang="en-US" altLang="zh-CN">
                <a:latin typeface="Times New Roman" panose="02020603050405020304" pitchFamily="18" charset="0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</a:rPr>
              <a:t>，求椭圆的标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    准方程．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30723" name="云形标注 333830"/>
          <p:cNvSpPr/>
          <p:nvPr/>
        </p:nvSpPr>
        <p:spPr>
          <a:xfrm>
            <a:off x="4140200" y="404813"/>
            <a:ext cx="2736850" cy="936625"/>
          </a:xfrm>
          <a:prstGeom prst="cloudCallout">
            <a:avLst>
              <a:gd name="adj1" fmla="val -105162"/>
              <a:gd name="adj2" fmla="val 56949"/>
            </a:avLst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6000" rIns="36000" anchor="t"/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试试身手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grpSp>
        <p:nvGrpSpPr>
          <p:cNvPr id="333836" name="组合 333835"/>
          <p:cNvGrpSpPr/>
          <p:nvPr/>
        </p:nvGrpSpPr>
        <p:grpSpPr>
          <a:xfrm>
            <a:off x="1258888" y="3357563"/>
            <a:ext cx="5664200" cy="1276350"/>
            <a:chOff x="1011" y="2794"/>
            <a:chExt cx="3568" cy="804"/>
          </a:xfrm>
        </p:grpSpPr>
        <p:graphicFrame>
          <p:nvGraphicFramePr>
            <p:cNvPr id="30725" name="对象 333836"/>
            <p:cNvGraphicFramePr/>
            <p:nvPr/>
          </p:nvGraphicFramePr>
          <p:xfrm>
            <a:off x="1011" y="2794"/>
            <a:ext cx="1388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1" imgW="737235" imgH="419735" progId="Equation.DSMT4">
                    <p:embed/>
                  </p:oleObj>
                </mc:Choice>
                <mc:Fallback>
                  <p:oleObj name="" r:id="rId1" imgW="737235" imgH="419735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011" y="2794"/>
                          <a:ext cx="1388" cy="7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26" name="文本框 333837"/>
            <p:cNvSpPr txBox="1"/>
            <p:nvPr/>
          </p:nvSpPr>
          <p:spPr>
            <a:xfrm>
              <a:off x="2608" y="3066"/>
              <a:ext cx="45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400" dirty="0">
                  <a:solidFill>
                    <a:srgbClr val="FF0000"/>
                  </a:solidFill>
                  <a:latin typeface="Tahoma" panose="020B0604030504040204" pitchFamily="34" charset="0"/>
                </a:rPr>
                <a:t>或</a:t>
              </a:r>
              <a:endParaRPr lang="zh-CN" altLang="en-US" sz="24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aphicFrame>
          <p:nvGraphicFramePr>
            <p:cNvPr id="30727" name="对象 333838"/>
            <p:cNvGraphicFramePr/>
            <p:nvPr/>
          </p:nvGraphicFramePr>
          <p:xfrm>
            <a:off x="3266" y="2840"/>
            <a:ext cx="1313" cy="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" r:id="rId3" imgW="723900" imgH="419100" progId="Equation.DSMT4">
                    <p:embed/>
                  </p:oleObj>
                </mc:Choice>
                <mc:Fallback>
                  <p:oleObj name="" r:id="rId3" imgW="723900" imgH="419100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66" y="2840"/>
                          <a:ext cx="1313" cy="75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3840" name="文本框 333839"/>
          <p:cNvSpPr txBox="1"/>
          <p:nvPr/>
        </p:nvSpPr>
        <p:spPr>
          <a:xfrm>
            <a:off x="1331913" y="4672013"/>
            <a:ext cx="6575425" cy="1220787"/>
          </a:xfrm>
          <a:prstGeom prst="rect">
            <a:avLst/>
          </a:prstGeom>
          <a:noFill/>
          <a:ln w="25400">
            <a:noFill/>
          </a:ln>
        </p:spPr>
        <p:txBody>
          <a:bodyPr wrap="none" lIns="36000" rIns="36000" anchor="t">
            <a:spAutoFit/>
          </a:bodyPr>
          <a:p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注：</a:t>
            </a: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焦点在哪个轴上是不定的，所以两种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  <a:p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  <a:ea typeface="华文仿宋" panose="02010600040101010101" pitchFamily="2" charset="-122"/>
              </a:rPr>
              <a:t>情况皆有可能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/>
      <p:bldP spid="3338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5" name="对象 173057"/>
          <p:cNvGraphicFramePr/>
          <p:nvPr/>
        </p:nvGraphicFramePr>
        <p:xfrm>
          <a:off x="576263" y="549275"/>
          <a:ext cx="7993062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9482455" imgH="2043430" progId="Word.Document.8">
                  <p:embed/>
                </p:oleObj>
              </mc:Choice>
              <mc:Fallback>
                <p:oleObj name="" r:id="rId1" imgW="9482455" imgH="2043430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6263" y="549275"/>
                        <a:ext cx="7993062" cy="1712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59" name="对象 173058"/>
          <p:cNvGraphicFramePr/>
          <p:nvPr/>
        </p:nvGraphicFramePr>
        <p:xfrm>
          <a:off x="576263" y="2170113"/>
          <a:ext cx="7993062" cy="414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9482455" imgH="4921885" progId="Word.Document.8">
                  <p:embed/>
                </p:oleObj>
              </mc:Choice>
              <mc:Fallback>
                <p:oleObj name="" r:id="rId3" imgW="9482455" imgH="4921885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63" y="2170113"/>
                        <a:ext cx="7993062" cy="414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29703" descr="课堂互动探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549275"/>
            <a:ext cx="7981950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29704" descr="类型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1255713"/>
            <a:ext cx="7018337" cy="68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矩形 29705"/>
          <p:cNvSpPr/>
          <p:nvPr/>
        </p:nvSpPr>
        <p:spPr>
          <a:xfrm>
            <a:off x="1992313" y="1316038"/>
            <a:ext cx="5243512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椭圆定义的应用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2772" name="对象 29708"/>
          <p:cNvGraphicFramePr/>
          <p:nvPr/>
        </p:nvGraphicFramePr>
        <p:xfrm>
          <a:off x="579438" y="2679700"/>
          <a:ext cx="7986712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3" imgW="7993380" imgH="1505585" progId="Word.Document.8">
                  <p:embed/>
                </p:oleObj>
              </mc:Choice>
              <mc:Fallback>
                <p:oleObj name="" r:id="rId3" imgW="7993380" imgH="1505585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438" y="2679700"/>
                        <a:ext cx="7986712" cy="1500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对象 29709"/>
          <p:cNvGraphicFramePr/>
          <p:nvPr/>
        </p:nvGraphicFramePr>
        <p:xfrm>
          <a:off x="576263" y="4508500"/>
          <a:ext cx="7993062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5" imgW="9482455" imgH="1410970" progId="Word.Document.8">
                  <p:embed/>
                </p:oleObj>
              </mc:Choice>
              <mc:Fallback>
                <p:oleObj name="" r:id="rId5" imgW="9482455" imgH="1410970" progId="Word.Document.8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263" y="4508500"/>
                        <a:ext cx="7993062" cy="1185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3" name="对象 171010"/>
          <p:cNvGraphicFramePr/>
          <p:nvPr/>
        </p:nvGraphicFramePr>
        <p:xfrm>
          <a:off x="576263" y="549275"/>
          <a:ext cx="799306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9482455" imgH="4199255" progId="Word.Document.8">
                  <p:embed/>
                </p:oleObj>
              </mc:Choice>
              <mc:Fallback>
                <p:oleObj name="" r:id="rId1" imgW="9482455" imgH="4199255" progId="Word.Document.8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6263" y="549275"/>
                        <a:ext cx="7993062" cy="353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2" name="对象 171011"/>
          <p:cNvGraphicFramePr/>
          <p:nvPr/>
        </p:nvGraphicFramePr>
        <p:xfrm>
          <a:off x="431800" y="4138613"/>
          <a:ext cx="79930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" imgW="9482455" imgH="1094740" progId="Word.Document.8">
                  <p:embed/>
                </p:oleObj>
              </mc:Choice>
              <mc:Fallback>
                <p:oleObj name="" r:id="rId3" imgW="9482455" imgH="1094740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4138613"/>
                        <a:ext cx="7993063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3" name="对象 171012"/>
          <p:cNvGraphicFramePr/>
          <p:nvPr/>
        </p:nvGraphicFramePr>
        <p:xfrm>
          <a:off x="431800" y="5049838"/>
          <a:ext cx="79930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5" imgW="9482455" imgH="711200" progId="Word.Document.8">
                  <p:embed/>
                </p:oleObj>
              </mc:Choice>
              <mc:Fallback>
                <p:oleObj name="" r:id="rId5" imgW="9482455" imgH="711200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00" y="5049838"/>
                        <a:ext cx="7993063" cy="592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854075"/>
            <a:ext cx="8570913" cy="567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36588" y="76200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468313" y="1162050"/>
            <a:ext cx="9144000" cy="34496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</a:rPr>
              <a:t>、方程                                ，分别求方程满足下列条件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</a:rPr>
              <a:t>的取值范围：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 ①表示一个圆；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1995488" y="1022350"/>
          <a:ext cx="25273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1244600" imgH="419100" progId="Equation.3">
                  <p:embed/>
                </p:oleObj>
              </mc:Choice>
              <mc:Fallback>
                <p:oleObj name="" r:id="rId1" imgW="1244600" imgH="41910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5488" y="1022350"/>
                        <a:ext cx="2527300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47625"/>
            <a:ext cx="33845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方正粗宋简体" pitchFamily="1" charset="-122"/>
                <a:cs typeface="+mn-cs"/>
              </a:rPr>
              <a:t>探究与互动：</a:t>
            </a:r>
            <a:endParaRPr kumimoji="0" lang="zh-CN" altLang="en-US" sz="3600" kern="1200" cap="none" spc="0" normalizeH="0" baseline="0" noProof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方正粗宋简体" pitchFamily="1" charset="-122"/>
              <a:cs typeface="+mn-cs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5763" y="4611688"/>
          <a:ext cx="208915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597535" imgH="394335" progId="Equation.3">
                  <p:embed/>
                </p:oleObj>
              </mc:Choice>
              <mc:Fallback>
                <p:oleObj name="" r:id="rId3" imgW="597535" imgH="394335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5763" y="4611688"/>
                        <a:ext cx="2089150" cy="1138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319213" y="4159250"/>
          <a:ext cx="253365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5" imgW="1055370" imgH="711835" progId="Equation.3">
                  <p:embed/>
                </p:oleObj>
              </mc:Choice>
              <mc:Fallback>
                <p:oleObj name="" r:id="rId5" imgW="1055370" imgH="711835" progId="Equation.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9213" y="4159250"/>
                        <a:ext cx="2533650" cy="170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/>
          <p:nvPr/>
        </p:nvSpPr>
        <p:spPr>
          <a:xfrm>
            <a:off x="698500" y="3170238"/>
            <a:ext cx="83169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E50064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析：方程表示圆需要满足的条件：</a:t>
            </a:r>
            <a:endParaRPr lang="zh-CN" altLang="en-US" dirty="0">
              <a:solidFill>
                <a:srgbClr val="E50064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913313" y="2060575"/>
            <a:ext cx="3756025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快速思考，举手回答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504825" y="968375"/>
            <a:ext cx="9144000" cy="3540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</a:rPr>
              <a:t>、方程                               ，分别求方程满足下列条件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</a:rPr>
              <a:t>的取值范围：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sz="3200" dirty="0">
                <a:latin typeface="Times New Roman" panose="02020603050405020304" pitchFamily="18" charset="0"/>
              </a:rPr>
              <a:t>①表示一个圆；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r>
              <a:rPr lang="zh-CN" altLang="en-US" sz="3200" dirty="0">
                <a:latin typeface="Times New Roman" panose="02020603050405020304" pitchFamily="18" charset="0"/>
              </a:rPr>
              <a:t>②表示一个椭圆</a:t>
            </a:r>
            <a:r>
              <a:rPr lang="zh-CN" altLang="en-US" sz="3600" dirty="0">
                <a:latin typeface="Times New Roman" panose="02020603050405020304" pitchFamily="18" charset="0"/>
              </a:rPr>
              <a:t>；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endParaRPr lang="zh-CN" altLang="en-US" sz="3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208213" y="884238"/>
          <a:ext cx="25193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1259205" imgH="419735" progId="Equation.3">
                  <p:embed/>
                </p:oleObj>
              </mc:Choice>
              <mc:Fallback>
                <p:oleObj name="" r:id="rId1" imgW="1259205" imgH="419735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8213" y="884238"/>
                        <a:ext cx="2519362" cy="839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4825" y="46038"/>
            <a:ext cx="33845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方正粗宋简体" pitchFamily="1" charset="-122"/>
                <a:cs typeface="+mn-cs"/>
              </a:rPr>
              <a:t>探究与互动：</a:t>
            </a:r>
            <a:endParaRPr kumimoji="0" lang="zh-CN" altLang="en-US" sz="3600" kern="1200" cap="none" spc="0" normalizeH="0" baseline="0" noProof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方正粗宋简体" pitchFamily="1" charset="-122"/>
              <a:cs typeface="+mn-cs"/>
            </a:endParaRP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4140200" y="2060575"/>
          <a:ext cx="18716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3" imgW="572135" imgH="394335" progId="Equation.3">
                  <p:embed/>
                </p:oleObj>
              </mc:Choice>
              <mc:Fallback>
                <p:oleObj name="" r:id="rId3" imgW="572135" imgH="394335" progId="Equation.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200" y="2060575"/>
                        <a:ext cx="1871663" cy="920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27538" y="4797425"/>
          <a:ext cx="32400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5" imgW="1536065" imgH="393700" progId="Equation.3">
                  <p:embed/>
                </p:oleObj>
              </mc:Choice>
              <mc:Fallback>
                <p:oleObj name="" r:id="rId5" imgW="1536065" imgH="3937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538" y="4797425"/>
                        <a:ext cx="3240087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042988" y="4508500"/>
          <a:ext cx="2603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7" imgW="1055370" imgH="711835" progId="Equation.3">
                  <p:embed/>
                </p:oleObj>
              </mc:Choice>
              <mc:Fallback>
                <p:oleObj name="" r:id="rId7" imgW="1055370" imgH="711835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988" y="4508500"/>
                        <a:ext cx="2603500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/>
          <p:nvPr/>
        </p:nvSpPr>
        <p:spPr>
          <a:xfrm>
            <a:off x="395288" y="3860800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E50064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析：方程表示一个椭圆需要满足的条件：</a:t>
            </a:r>
            <a:endParaRPr lang="zh-CN" altLang="en-US" dirty="0">
              <a:solidFill>
                <a:srgbClr val="E50064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264150" y="1724025"/>
            <a:ext cx="3756025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快速思考，举手回答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504825" y="1095375"/>
            <a:ext cx="9144000" cy="3084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</a:rPr>
              <a:t>、方程                               ，分别求方程满足下列条件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</a:rPr>
              <a:t>m</a:t>
            </a:r>
            <a:r>
              <a:rPr lang="zh-CN" altLang="en-US" dirty="0">
                <a:latin typeface="Times New Roman" panose="02020603050405020304" pitchFamily="18" charset="0"/>
              </a:rPr>
              <a:t>的取值范围：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①表示一个圆；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②表示一个椭圆；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</a:rPr>
              <a:t>③表示焦点在</a:t>
            </a:r>
            <a:r>
              <a:rPr lang="en-US" altLang="zh-CN" dirty="0">
                <a:latin typeface="Times New Roman" panose="02020603050405020304" pitchFamily="18" charset="0"/>
              </a:rPr>
              <a:t>x</a:t>
            </a:r>
            <a:r>
              <a:rPr lang="zh-CN" altLang="en-US" dirty="0">
                <a:latin typeface="Times New Roman" panose="02020603050405020304" pitchFamily="18" charset="0"/>
              </a:rPr>
              <a:t>轴上的椭圆。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2060575" y="919163"/>
          <a:ext cx="24479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1259205" imgH="419735" progId="Equation.3">
                  <p:embed/>
                </p:oleObj>
              </mc:Choice>
              <mc:Fallback>
                <p:oleObj name="" r:id="rId1" imgW="1259205" imgH="419735" progId="Equation.3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60575" y="919163"/>
                        <a:ext cx="2447925" cy="815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9750" y="7938"/>
            <a:ext cx="33845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方正粗宋简体" pitchFamily="1" charset="-122"/>
                <a:cs typeface="+mn-cs"/>
              </a:rPr>
              <a:t>探究与互动：</a:t>
            </a:r>
            <a:endParaRPr kumimoji="0" lang="zh-CN" altLang="en-US" sz="3600" kern="1200" cap="none" spc="0" normalizeH="0" baseline="0" noProof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方正粗宋简体" pitchFamily="1" charset="-122"/>
              <a:cs typeface="+mn-cs"/>
            </a:endParaRPr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3708400" y="1916113"/>
          <a:ext cx="19446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3" imgW="572135" imgH="394335" progId="Equation.3">
                  <p:embed/>
                </p:oleObj>
              </mc:Choice>
              <mc:Fallback>
                <p:oleObj name="" r:id="rId3" imgW="572135" imgH="394335" progId="Equation.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400" y="1916113"/>
                        <a:ext cx="1944688" cy="920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3779838" y="2636838"/>
          <a:ext cx="30972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5" imgW="1574165" imgH="393700" progId="Equation.3">
                  <p:embed/>
                </p:oleObj>
              </mc:Choice>
              <mc:Fallback>
                <p:oleObj name="" r:id="rId5" imgW="1574165" imgH="393700" progId="Equation.3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838" y="2636838"/>
                        <a:ext cx="3097212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924300" y="4868863"/>
          <a:ext cx="23034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7" imgW="979170" imgH="394335" progId="Equation.3">
                  <p:embed/>
                </p:oleObj>
              </mc:Choice>
              <mc:Fallback>
                <p:oleObj name="" r:id="rId7" imgW="979170" imgH="394335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4300" y="4868863"/>
                        <a:ext cx="2303463" cy="92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/>
          <p:nvPr/>
        </p:nvSpPr>
        <p:spPr>
          <a:xfrm>
            <a:off x="660400" y="4179888"/>
            <a:ext cx="76327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rgbClr val="E50064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析：表示焦点在</a:t>
            </a:r>
            <a:r>
              <a:rPr lang="en-US" altLang="zh-CN" dirty="0">
                <a:solidFill>
                  <a:srgbClr val="E50064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x</a:t>
            </a:r>
            <a:r>
              <a:rPr lang="zh-CN" altLang="en-US" dirty="0">
                <a:solidFill>
                  <a:srgbClr val="E50064"/>
                </a:solidFill>
                <a:latin typeface="Tahoma" panose="020B0604030504040204" pitchFamily="34" charset="0"/>
                <a:ea typeface="华文行楷" panose="02010800040101010101" pitchFamily="2" charset="-122"/>
              </a:rPr>
              <a:t>轴上的椭圆需要满足的条件：</a:t>
            </a:r>
            <a:endParaRPr lang="zh-CN" altLang="en-US" dirty="0">
              <a:solidFill>
                <a:srgbClr val="E50064"/>
              </a:solidFill>
              <a:latin typeface="Tahoma" panose="020B0604030504040204" pitchFamily="34" charset="0"/>
              <a:ea typeface="华文行楷" panose="02010800040101010101" pitchFamily="2" charset="-122"/>
            </a:endParaRP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827088" y="4652963"/>
          <a:ext cx="2376487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9" imgW="1055370" imgH="711835" progId="Equation.3">
                  <p:embed/>
                </p:oleObj>
              </mc:Choice>
              <mc:Fallback>
                <p:oleObj name="" r:id="rId9" imgW="1055370" imgH="711835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088" y="4652963"/>
                        <a:ext cx="2376487" cy="1603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467350" y="1817688"/>
            <a:ext cx="3756025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快速思考，举手回答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．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89" name="对象 76801"/>
          <p:cNvGraphicFramePr/>
          <p:nvPr/>
        </p:nvGraphicFramePr>
        <p:xfrm>
          <a:off x="565150" y="1412875"/>
          <a:ext cx="8013700" cy="40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" imgW="8020050" imgH="1200150" progId="Word.Document.8">
                  <p:embed/>
                </p:oleObj>
              </mc:Choice>
              <mc:Fallback>
                <p:oleObj name="" r:id="rId1" imgW="8020050" imgH="1200150" progId="Word.Document.8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5150" y="1412875"/>
                        <a:ext cx="8013700" cy="4033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文本框 1"/>
          <p:cNvSpPr txBox="1"/>
          <p:nvPr/>
        </p:nvSpPr>
        <p:spPr>
          <a:xfrm>
            <a:off x="436563" y="63500"/>
            <a:ext cx="3678237" cy="646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课后探究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900113" y="1844675"/>
            <a:ext cx="7416800" cy="9556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defTabSz="914400"/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>
                <a:solidFill>
                  <a:srgbClr val="080910"/>
                </a:solidFill>
                <a:latin typeface="Times New Roman" panose="02020603050405020304" pitchFamily="18" charset="0"/>
              </a:rPr>
              <a:t>、椭圆的定义（强调</a:t>
            </a:r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2a&gt;|F</a:t>
            </a:r>
            <a:r>
              <a:rPr lang="en-US" altLang="zh-CN" baseline="-25000">
                <a:solidFill>
                  <a:srgbClr val="08091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baseline="-25000">
                <a:solidFill>
                  <a:srgbClr val="08091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|=2c</a:t>
            </a:r>
            <a:r>
              <a:rPr lang="zh-CN" altLang="en-US">
                <a:solidFill>
                  <a:srgbClr val="080910"/>
                </a:solidFill>
                <a:latin typeface="Times New Roman" panose="02020603050405020304" pitchFamily="18" charset="0"/>
              </a:rPr>
              <a:t>）和椭圆的标准方程 </a:t>
            </a:r>
            <a:endParaRPr lang="zh-CN" altLang="en-US">
              <a:solidFill>
                <a:srgbClr val="08091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900113" y="3213100"/>
            <a:ext cx="7416800" cy="5286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defTabSz="914400"/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>
                <a:solidFill>
                  <a:srgbClr val="080910"/>
                </a:solidFill>
                <a:latin typeface="Times New Roman" panose="02020603050405020304" pitchFamily="18" charset="0"/>
              </a:rPr>
              <a:t>、椭圆的标准方程有两种，注意区分 </a:t>
            </a:r>
            <a:endParaRPr lang="zh-CN" altLang="en-US">
              <a:solidFill>
                <a:srgbClr val="08091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900113" y="5060950"/>
            <a:ext cx="5040312" cy="5286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defTabSz="914400"/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>
                <a:solidFill>
                  <a:srgbClr val="080910"/>
                </a:solidFill>
                <a:latin typeface="Times New Roman" panose="02020603050405020304" pitchFamily="18" charset="0"/>
              </a:rPr>
              <a:t>、求椭圆标准方程的方法</a:t>
            </a:r>
            <a:r>
              <a:rPr lang="zh-CN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WordArt 5"/>
          <p:cNvSpPr/>
          <p:nvPr/>
        </p:nvSpPr>
        <p:spPr>
          <a:xfrm>
            <a:off x="2916238" y="188913"/>
            <a:ext cx="2303462" cy="13414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1301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zh-CN" altLang="en-US" sz="4000" b="1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26" name="Text Box 6"/>
          <p:cNvSpPr txBox="1"/>
          <p:nvPr/>
        </p:nvSpPr>
        <p:spPr>
          <a:xfrm>
            <a:off x="900113" y="4195763"/>
            <a:ext cx="7345362" cy="5286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rgbClr val="8CDAA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defTabSz="914400"/>
            <a:r>
              <a:rPr lang="en-US" altLang="zh-CN">
                <a:solidFill>
                  <a:srgbClr val="08091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>
                <a:solidFill>
                  <a:srgbClr val="080910"/>
                </a:solidFill>
                <a:latin typeface="Times New Roman" panose="02020603050405020304" pitchFamily="18" charset="0"/>
              </a:rPr>
              <a:t>、根据椭圆标准方程判断焦点位置的方法 </a:t>
            </a:r>
            <a:endParaRPr lang="zh-CN" altLang="en-US">
              <a:solidFill>
                <a:srgbClr val="08091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8091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30723" grpId="0" bldLvl="0" animBg="1"/>
      <p:bldP spid="30724" grpId="0" bldLvl="0" animBg="1"/>
      <p:bldP spid="30726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340995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981075"/>
            <a:ext cx="8675687" cy="587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0998" name="矩形 340997"/>
          <p:cNvSpPr/>
          <p:nvPr/>
        </p:nvSpPr>
        <p:spPr>
          <a:xfrm rot="5400000">
            <a:off x="996950" y="2827338"/>
            <a:ext cx="3262313" cy="1296987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effectLst>
                  <a:outerShdw dist="53882" dir="2699999" algn="ctr" rotWithShape="0">
                    <a:srgbClr val="CBCBCB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谢谢指导</a:t>
            </a:r>
            <a:endParaRPr lang="zh-CN" altLang="en-US" sz="3600">
              <a:ln w="127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33FF"/>
              </a:solidFill>
              <a:effectLst>
                <a:outerShdw dist="53882" dir="2699999" algn="ctr" rotWithShape="0">
                  <a:srgbClr val="CBCBCB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948690"/>
            <a:ext cx="7565390" cy="5673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番禺英东体育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984250"/>
            <a:ext cx="8507413" cy="5761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95300" y="160338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沙特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1193800"/>
            <a:ext cx="8580438" cy="573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82600" y="-7937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04131" descr="j0157995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468313" y="115888"/>
            <a:ext cx="8424862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4130" name="标题 304129"/>
          <p:cNvSpPr>
            <a:spLocks noGrp="1"/>
          </p:cNvSpPr>
          <p:nvPr>
            <p:ph type="title"/>
          </p:nvPr>
        </p:nvSpPr>
        <p:spPr>
          <a:xfrm>
            <a:off x="682625" y="112713"/>
            <a:ext cx="3602038" cy="579438"/>
          </a:xfrm>
        </p:spPr>
        <p:txBody>
          <a:bodyPr wrap="square" anchor="b">
            <a:spAutoFit/>
          </a:bodyPr>
          <a:p>
            <a:pPr fontAlgn="base"/>
            <a:r>
              <a:rPr lang="zh-CN" altLang="en-US" sz="3200" strike="noStrike" noProof="1" dirty="0">
                <a:solidFill>
                  <a:schemeClr val="hlink"/>
                </a:solidFill>
                <a:ea typeface="华文隶书" pitchFamily="2" charset="-122"/>
              </a:rPr>
              <a:t>生活中美丽的椭圆</a:t>
            </a:r>
            <a:endParaRPr lang="zh-CN" altLang="en-US" sz="3200" strike="noStrike" noProof="1" dirty="0">
              <a:solidFill>
                <a:schemeClr val="hlink"/>
              </a:solidFill>
              <a:ea typeface="华文隶书" pitchFamily="2" charset="-122"/>
            </a:endParaRPr>
          </a:p>
        </p:txBody>
      </p:sp>
      <p:pic>
        <p:nvPicPr>
          <p:cNvPr id="304134" name="图片 304133" descr="相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268413"/>
            <a:ext cx="1608138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4136" name="图片 304135" descr="工艺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1268413"/>
            <a:ext cx="16129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4137" name="图片 304136" descr="饰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1268413"/>
            <a:ext cx="15668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4139" name="内容占位符 304138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56100" y="3716338"/>
            <a:ext cx="4248150" cy="2879725"/>
          </a:xfrm>
          <a:solidFill>
            <a:schemeClr val="bg1"/>
          </a:solidFill>
        </p:spPr>
      </p:pic>
      <p:pic>
        <p:nvPicPr>
          <p:cNvPr id="304144" name="图片 304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25" y="1268413"/>
            <a:ext cx="15113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4146" name="图片 304145" descr="u=3732564987,582448439&amp;gp=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13" y="3644900"/>
            <a:ext cx="3671887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 Box 2"/>
          <p:cNvSpPr txBox="1"/>
          <p:nvPr/>
        </p:nvSpPr>
        <p:spPr>
          <a:xfrm>
            <a:off x="1333183" y="1036638"/>
            <a:ext cx="647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开普勒行星运动定律</a:t>
            </a:r>
            <a:r>
              <a:rPr lang="en-US" altLang="zh-CN" sz="320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1-</a:t>
            </a:r>
            <a:r>
              <a:rPr lang="zh-CN" altLang="en-US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轨道定律</a:t>
            </a:r>
            <a:r>
              <a:rPr lang="zh-CN" altLang="en-US" sz="3200" noProof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：</a:t>
            </a:r>
            <a:endParaRPr lang="zh-CN" altLang="en-US" sz="3200" noProof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1" name="Rectangle 3"/>
          <p:cNvSpPr/>
          <p:nvPr/>
        </p:nvSpPr>
        <p:spPr>
          <a:xfrm>
            <a:off x="1108075" y="1616075"/>
            <a:ext cx="72024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0"/>
              </a:spcBef>
            </a:pP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所有的行星围绕太阳运动的轨道都是</a:t>
            </a:r>
            <a:r>
              <a:rPr lang="zh-CN" altLang="en-US" sz="3200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椭圆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，太阳处在所有</a:t>
            </a:r>
            <a:r>
              <a:rPr lang="zh-CN" altLang="en-US" sz="3200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椭圆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的一个</a:t>
            </a:r>
            <a:r>
              <a:rPr lang="zh-CN" altLang="en-US" sz="3200" dirty="0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焦点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上</a:t>
            </a:r>
            <a:endParaRPr lang="zh-CN" altLang="en-US" sz="3200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291" name="Picture 4" descr="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682875"/>
            <a:ext cx="5486400" cy="3733800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17513" y="76200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2" descr="246413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739775"/>
            <a:ext cx="6408737" cy="477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 Box 3"/>
          <p:cNvSpPr txBox="1"/>
          <p:nvPr/>
        </p:nvSpPr>
        <p:spPr>
          <a:xfrm>
            <a:off x="368300" y="5516563"/>
            <a:ext cx="8805863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ctr"/>
            <a:r>
              <a:rPr lang="zh-CN" altLang="en-US" b="0" dirty="0">
                <a:solidFill>
                  <a:srgbClr val="28A434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      </a:t>
            </a: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神州六号搭乘两名航天员从酒泉卫星发射中心发射升空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运行在轨道倾角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42.4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度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近地点高度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200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千米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远地点高度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347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千米的椭圆轨道上运行了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圈。</a:t>
            </a:r>
            <a:r>
              <a:rPr lang="zh-CN" altLang="en-US" dirty="0">
                <a:solidFill>
                  <a:srgbClr val="28A434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</a:t>
            </a:r>
            <a:endParaRPr lang="zh-CN" altLang="en-US" dirty="0">
              <a:solidFill>
                <a:srgbClr val="28A434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34820" name="Freeform 4"/>
          <p:cNvSpPr/>
          <p:nvPr/>
        </p:nvSpPr>
        <p:spPr>
          <a:xfrm>
            <a:off x="1979613" y="1268413"/>
            <a:ext cx="5478462" cy="3825875"/>
          </a:xfrm>
          <a:custGeom>
            <a:avLst/>
            <a:gdLst/>
            <a:ahLst/>
            <a:cxnLst>
              <a:cxn ang="0">
                <a:pos x="4583112" y="708025"/>
              </a:cxn>
              <a:cxn ang="0">
                <a:pos x="4995862" y="1090612"/>
              </a:cxn>
              <a:cxn ang="0">
                <a:pos x="5321300" y="1547812"/>
              </a:cxn>
              <a:cxn ang="0">
                <a:pos x="5476875" y="2203450"/>
              </a:cxn>
              <a:cxn ang="0">
                <a:pos x="5332412" y="2851150"/>
              </a:cxn>
              <a:cxn ang="0">
                <a:pos x="4972050" y="3284538"/>
              </a:cxn>
              <a:cxn ang="0">
                <a:pos x="4421187" y="3598863"/>
              </a:cxn>
              <a:cxn ang="0">
                <a:pos x="3640138" y="3789363"/>
              </a:cxn>
              <a:cxn ang="0">
                <a:pos x="2887662" y="3819525"/>
              </a:cxn>
              <a:cxn ang="0">
                <a:pos x="2282825" y="3760788"/>
              </a:cxn>
              <a:cxn ang="0">
                <a:pos x="1752600" y="3613150"/>
              </a:cxn>
              <a:cxn ang="0">
                <a:pos x="1084262" y="3284538"/>
              </a:cxn>
              <a:cxn ang="0">
                <a:pos x="350837" y="2609850"/>
              </a:cxn>
              <a:cxn ang="0">
                <a:pos x="3175" y="1700213"/>
              </a:cxn>
              <a:cxn ang="0">
                <a:pos x="365125" y="752475"/>
              </a:cxn>
              <a:cxn ang="0">
                <a:pos x="1235075" y="176212"/>
              </a:cxn>
              <a:cxn ang="0">
                <a:pos x="2252662" y="14288"/>
              </a:cxn>
              <a:cxn ang="0">
                <a:pos x="3244850" y="115888"/>
              </a:cxn>
              <a:cxn ang="0">
                <a:pos x="4038600" y="382587"/>
              </a:cxn>
              <a:cxn ang="0">
                <a:pos x="4583112" y="708025"/>
              </a:cxn>
            </a:cxnLst>
            <a:pathLst>
              <a:path w="3451" h="2410">
                <a:moveTo>
                  <a:pt x="2887" y="446"/>
                </a:moveTo>
                <a:cubicBezTo>
                  <a:pt x="2987" y="520"/>
                  <a:pt x="3070" y="599"/>
                  <a:pt x="3147" y="687"/>
                </a:cubicBezTo>
                <a:cubicBezTo>
                  <a:pt x="3224" y="775"/>
                  <a:pt x="3302" y="858"/>
                  <a:pt x="3352" y="975"/>
                </a:cubicBezTo>
                <a:cubicBezTo>
                  <a:pt x="3408" y="1077"/>
                  <a:pt x="3449" y="1251"/>
                  <a:pt x="3450" y="1388"/>
                </a:cubicBezTo>
                <a:cubicBezTo>
                  <a:pt x="3451" y="1525"/>
                  <a:pt x="3412" y="1683"/>
                  <a:pt x="3359" y="1796"/>
                </a:cubicBezTo>
                <a:cubicBezTo>
                  <a:pt x="3306" y="1909"/>
                  <a:pt x="3228" y="1991"/>
                  <a:pt x="3132" y="2069"/>
                </a:cubicBezTo>
                <a:cubicBezTo>
                  <a:pt x="3036" y="2147"/>
                  <a:pt x="2925" y="2214"/>
                  <a:pt x="2785" y="2267"/>
                </a:cubicBezTo>
                <a:cubicBezTo>
                  <a:pt x="2645" y="2320"/>
                  <a:pt x="2454" y="2364"/>
                  <a:pt x="2293" y="2387"/>
                </a:cubicBezTo>
                <a:cubicBezTo>
                  <a:pt x="2132" y="2410"/>
                  <a:pt x="1961" y="2409"/>
                  <a:pt x="1819" y="2406"/>
                </a:cubicBezTo>
                <a:cubicBezTo>
                  <a:pt x="1677" y="2403"/>
                  <a:pt x="1557" y="2391"/>
                  <a:pt x="1438" y="2369"/>
                </a:cubicBezTo>
                <a:cubicBezTo>
                  <a:pt x="1319" y="2347"/>
                  <a:pt x="1230" y="2326"/>
                  <a:pt x="1104" y="2276"/>
                </a:cubicBezTo>
                <a:cubicBezTo>
                  <a:pt x="978" y="2226"/>
                  <a:pt x="830" y="2174"/>
                  <a:pt x="683" y="2069"/>
                </a:cubicBezTo>
                <a:cubicBezTo>
                  <a:pt x="536" y="1964"/>
                  <a:pt x="334" y="1810"/>
                  <a:pt x="221" y="1644"/>
                </a:cubicBezTo>
                <a:cubicBezTo>
                  <a:pt x="108" y="1478"/>
                  <a:pt x="0" y="1266"/>
                  <a:pt x="2" y="1071"/>
                </a:cubicBezTo>
                <a:cubicBezTo>
                  <a:pt x="4" y="876"/>
                  <a:pt x="101" y="634"/>
                  <a:pt x="230" y="474"/>
                </a:cubicBezTo>
                <a:cubicBezTo>
                  <a:pt x="359" y="314"/>
                  <a:pt x="580" y="188"/>
                  <a:pt x="778" y="111"/>
                </a:cubicBezTo>
                <a:cubicBezTo>
                  <a:pt x="974" y="35"/>
                  <a:pt x="1194" y="18"/>
                  <a:pt x="1419" y="9"/>
                </a:cubicBezTo>
                <a:cubicBezTo>
                  <a:pt x="1644" y="0"/>
                  <a:pt x="1857" y="34"/>
                  <a:pt x="2044" y="73"/>
                </a:cubicBezTo>
                <a:cubicBezTo>
                  <a:pt x="2231" y="112"/>
                  <a:pt x="2404" y="179"/>
                  <a:pt x="2544" y="241"/>
                </a:cubicBezTo>
                <a:cubicBezTo>
                  <a:pt x="2684" y="303"/>
                  <a:pt x="2816" y="403"/>
                  <a:pt x="2887" y="446"/>
                </a:cubicBezTo>
                <a:close/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98425"/>
            <a:ext cx="5364163" cy="641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8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一</a:t>
            </a:r>
            <a:r>
              <a:rPr kumimoji="0" lang="en-US" altLang="zh-CN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.</a:t>
            </a:r>
            <a:r>
              <a:rPr kumimoji="0" lang="zh-CN" altLang="en-US" sz="3600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图片感知 认识椭圆</a:t>
            </a:r>
            <a:endParaRPr kumimoji="0" lang="zh-CN" altLang="en-US" sz="3600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nimBg="1"/>
    </p:bldLst>
  </p:timing>
</p:sld>
</file>

<file path=ppt/theme/theme1.xml><?xml version="1.0" encoding="utf-8"?>
<a:theme xmlns:a="http://schemas.openxmlformats.org/drawingml/2006/main" name="High Voltage">
  <a:themeElements>
    <a:clrScheme name="">
      <a:dk1>
        <a:srgbClr val="FFFFFF"/>
      </a:dk1>
      <a:lt1>
        <a:srgbClr val="2181B7"/>
      </a:lt1>
      <a:dk2>
        <a:srgbClr val="CCFFFF"/>
      </a:dk2>
      <a:lt2>
        <a:srgbClr val="001932"/>
      </a:lt2>
      <a:accent1>
        <a:srgbClr val="99FFCC"/>
      </a:accent1>
      <a:accent2>
        <a:srgbClr val="01B0FF"/>
      </a:accent2>
      <a:accent3>
        <a:srgbClr val="ABC1D7"/>
      </a:accent3>
      <a:accent4>
        <a:srgbClr val="DCDCDC"/>
      </a:accent4>
      <a:accent5>
        <a:srgbClr val="CAFFE2"/>
      </a:accent5>
      <a:accent6>
        <a:srgbClr val="009DE5"/>
      </a:accent6>
      <a:hlink>
        <a:srgbClr val="6666FF"/>
      </a:hlink>
      <a:folHlink>
        <a:srgbClr val="1C6D9A"/>
      </a:folHlink>
    </a:clrScheme>
    <a:fontScheme name="">
      <a:majorFont>
        <a:latin typeface="Arial Black"/>
        <a:ea typeface="宋体"/>
        <a:cs typeface=""/>
      </a:majorFont>
      <a:minorFont>
        <a:latin typeface="Arial Blac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2181B7"/>
        </a:lt1>
        <a:dk2>
          <a:srgbClr val="CCFFFF"/>
        </a:dk2>
        <a:lt2>
          <a:srgbClr val="001932"/>
        </a:lt2>
        <a:accent1>
          <a:srgbClr val="99FFCC"/>
        </a:accent1>
        <a:accent2>
          <a:srgbClr val="01B0FF"/>
        </a:accent2>
        <a:accent3>
          <a:srgbClr val="ABC1D7"/>
        </a:accent3>
        <a:accent4>
          <a:srgbClr val="DCDCDC"/>
        </a:accent4>
        <a:accent5>
          <a:srgbClr val="CAFFE2"/>
        </a:accent5>
        <a:accent6>
          <a:srgbClr val="009DE5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9B9CA"/>
        </a:accent5>
        <a:accent6>
          <a:srgbClr val="B7B7E5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1E1E1"/>
        </a:accent5>
        <a:accent6>
          <a:srgbClr val="78787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1AAAA"/>
        </a:accent5>
        <a:accent6>
          <a:srgbClr val="B75B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DDDDDD"/>
        </a:dk2>
        <a:lt2>
          <a:srgbClr val="1C3956"/>
        </a:lt2>
        <a:accent1>
          <a:srgbClr val="3D7CBB"/>
        </a:accent1>
        <a:accent2>
          <a:srgbClr val="00152A"/>
        </a:accent2>
        <a:accent3>
          <a:srgbClr val="AAADB9"/>
        </a:accent3>
        <a:accent4>
          <a:srgbClr val="DCDCDC"/>
        </a:accent4>
        <a:accent5>
          <a:srgbClr val="AFBFD9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A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9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Application>WPS 演示</Application>
  <PresentationFormat>在屏幕上显示</PresentationFormat>
  <Paragraphs>431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35</vt:i4>
      </vt:variant>
    </vt:vector>
  </HeadingPairs>
  <TitlesOfParts>
    <vt:vector size="103" baseType="lpstr">
      <vt:lpstr>Arial</vt:lpstr>
      <vt:lpstr>宋体</vt:lpstr>
      <vt:lpstr>Wingdings</vt:lpstr>
      <vt:lpstr>Times New Roman</vt:lpstr>
      <vt:lpstr>黑体</vt:lpstr>
      <vt:lpstr>Arial Black</vt:lpstr>
      <vt:lpstr>楷体_GB2312</vt:lpstr>
      <vt:lpstr>方正姚体</vt:lpstr>
      <vt:lpstr>华文隶书</vt:lpstr>
      <vt:lpstr>华文行楷</vt:lpstr>
      <vt:lpstr>Tahoma</vt:lpstr>
      <vt:lpstr>微软雅黑</vt:lpstr>
      <vt:lpstr>Arial Unicode MS</vt:lpstr>
      <vt:lpstr>华文仿宋</vt:lpstr>
      <vt:lpstr>华文新魏</vt:lpstr>
      <vt:lpstr>Verdana</vt:lpstr>
      <vt:lpstr>隶书</vt:lpstr>
      <vt:lpstr>Arial Unicode MS</vt:lpstr>
      <vt:lpstr>方正粗宋简体</vt:lpstr>
      <vt:lpstr>新宋体</vt:lpstr>
      <vt:lpstr>High Voltage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Word.Document.8</vt:lpstr>
      <vt:lpstr>Word.Document.8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生活中美丽的椭圆</vt:lpstr>
      <vt:lpstr>PowerPoint 演示文稿</vt:lpstr>
      <vt:lpstr>PowerPoint 演示文稿</vt:lpstr>
      <vt:lpstr>PowerPoint 演示文稿</vt:lpstr>
      <vt:lpstr>数  学   实  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判定下列椭圆的焦点在哪个轴上， 并指明a2、b2，并写出焦点坐标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MathEng</dc:creator>
  <cp:lastModifiedBy>常少朋</cp:lastModifiedBy>
  <cp:revision>316</cp:revision>
  <dcterms:created xsi:type="dcterms:W3CDTF">2001-06-17T00:17:00Z</dcterms:created>
  <dcterms:modified xsi:type="dcterms:W3CDTF">2018-11-03T14:29:44Z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