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512"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0522FA-D000-4ABF-ABD4-263043AF6497}" type="datetimeFigureOut">
              <a:rPr lang="zh-CN" altLang="en-US" smtClean="0"/>
              <a:t>2019-10-12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B3FD3F-8E3E-4CD1-8712-4E10F64CA73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p:cNvSpPr>
            <a:spLocks noGrp="1" noRot="1" noChangeAspect="1"/>
          </p:cNvSpPr>
          <p:nvPr>
            <p:ph type="sldImg"/>
          </p:nvPr>
        </p:nvSpPr>
        <p:spPr/>
      </p:sp>
      <p:sp>
        <p:nvSpPr>
          <p:cNvPr id="12290" name="文本占位符 2"/>
          <p:cNvSpPr>
            <a:spLocks noGrp="1"/>
          </p:cNvSpPr>
          <p:nvPr>
            <p:ph type="body"/>
          </p:nvPr>
        </p:nvSpPr>
        <p:spPr/>
        <p:txBody>
          <a:bodyPr wrap="square" lIns="91440" tIns="45720" rIns="91440" bIns="45720" anchor="t"/>
          <a:lstStyle/>
          <a:p>
            <a:pPr lvl="0"/>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p:cNvSpPr>
            <a:spLocks noGrp="1" noRot="1" noChangeAspect="1"/>
          </p:cNvSpPr>
          <p:nvPr>
            <p:ph type="sldImg"/>
          </p:nvPr>
        </p:nvSpPr>
        <p:spPr/>
      </p:sp>
      <p:sp>
        <p:nvSpPr>
          <p:cNvPr id="33794" name="备注占位符 2"/>
          <p:cNvSpPr>
            <a:spLocks noGrp="1"/>
          </p:cNvSpPr>
          <p:nvPr>
            <p:ph type="body"/>
          </p:nvPr>
        </p:nvSpPr>
        <p:spPr/>
        <p:txBody>
          <a:bodyPr lIns="91440" tIns="45720" rIns="91440" bIns="45720" anchor="t"/>
          <a:lstStyle/>
          <a:p>
            <a:pPr lvl="0"/>
            <a:r>
              <a:rPr lang="zh-CN" altLang="en-US"/>
              <a:t>使用方法：</a:t>
            </a:r>
            <a:br>
              <a:rPr lang="zh-CN" altLang="en-US"/>
            </a:br>
            <a:r>
              <a:rPr lang="en-US" altLang="zh-CN"/>
              <a:t>【</a:t>
            </a:r>
            <a:r>
              <a:rPr lang="zh-CN" altLang="en-US"/>
              <a:t>更改文字</a:t>
            </a:r>
            <a:r>
              <a:rPr lang="en-US" altLang="zh-CN"/>
              <a:t>】</a:t>
            </a:r>
            <a:r>
              <a:rPr lang="zh-CN" altLang="en-US"/>
              <a:t>：将标题框及正文框中的文字可直接改为您所需文字</a:t>
            </a:r>
            <a:br>
              <a:rPr lang="zh-CN" altLang="en-US"/>
            </a:br>
            <a:r>
              <a:rPr lang="en-US" altLang="zh-CN"/>
              <a:t>【</a:t>
            </a:r>
            <a:r>
              <a:rPr lang="zh-CN" altLang="en-US"/>
              <a:t>更改图片</a:t>
            </a:r>
            <a:r>
              <a:rPr lang="en-US" altLang="zh-CN"/>
              <a:t>】</a:t>
            </a:r>
            <a:r>
              <a:rPr lang="zh-CN" altLang="en-US"/>
              <a:t>：点中图片</a:t>
            </a:r>
            <a:r>
              <a:rPr lang="en-US" altLang="zh-CN"/>
              <a:t>》</a:t>
            </a:r>
            <a:r>
              <a:rPr lang="zh-CN" altLang="en-US"/>
              <a:t>绘图工具</a:t>
            </a:r>
            <a:r>
              <a:rPr lang="en-US" altLang="zh-CN"/>
              <a:t>》</a:t>
            </a:r>
            <a:r>
              <a:rPr lang="zh-CN" altLang="en-US"/>
              <a:t>格式</a:t>
            </a:r>
            <a:r>
              <a:rPr lang="en-US" altLang="zh-CN"/>
              <a:t>》</a:t>
            </a:r>
            <a:r>
              <a:rPr lang="zh-CN" altLang="en-US"/>
              <a:t>填充</a:t>
            </a:r>
            <a:r>
              <a:rPr lang="en-US" altLang="zh-CN"/>
              <a:t>》</a:t>
            </a:r>
            <a:r>
              <a:rPr lang="zh-CN" altLang="en-US"/>
              <a:t>图片</a:t>
            </a:r>
            <a:r>
              <a:rPr lang="en-US" altLang="zh-CN"/>
              <a:t>》</a:t>
            </a:r>
            <a:r>
              <a:rPr lang="zh-CN" altLang="en-US"/>
              <a:t>选择您需要展示的图片</a:t>
            </a:r>
            <a:br>
              <a:rPr lang="zh-CN" altLang="en-US"/>
            </a:br>
            <a:r>
              <a:rPr lang="en-US" altLang="zh-CN"/>
              <a:t>【</a:t>
            </a:r>
            <a:r>
              <a:rPr lang="zh-CN" altLang="en-US"/>
              <a:t>增加减少图片</a:t>
            </a:r>
            <a:r>
              <a:rPr lang="en-US" altLang="zh-CN"/>
              <a:t>】</a:t>
            </a:r>
            <a:r>
              <a:rPr lang="zh-CN" altLang="en-US"/>
              <a:t>：直接复制粘贴图片来增加图片数，复制后更改方法见</a:t>
            </a:r>
            <a:r>
              <a:rPr lang="en-US" altLang="zh-CN"/>
              <a:t>【</a:t>
            </a:r>
            <a:r>
              <a:rPr lang="zh-CN" altLang="en-US"/>
              <a:t>更改图片</a:t>
            </a:r>
            <a:r>
              <a:rPr lang="en-US" altLang="zh-CN"/>
              <a:t>】</a:t>
            </a:r>
            <a:br>
              <a:rPr lang="en-US" altLang="zh-CN"/>
            </a:br>
            <a:r>
              <a:rPr lang="en-US" altLang="zh-CN"/>
              <a:t>【</a:t>
            </a:r>
            <a:r>
              <a:rPr lang="zh-CN" altLang="en-US"/>
              <a:t>更改图片色彩</a:t>
            </a:r>
            <a:r>
              <a:rPr lang="en-US" altLang="zh-CN"/>
              <a:t>】</a:t>
            </a:r>
            <a:r>
              <a:rPr lang="zh-CN" altLang="en-US"/>
              <a:t>：点中图片</a:t>
            </a:r>
            <a:r>
              <a:rPr lang="en-US" altLang="zh-CN"/>
              <a:t>》</a:t>
            </a:r>
            <a:r>
              <a:rPr lang="zh-CN" altLang="en-US"/>
              <a:t>图片工具</a:t>
            </a:r>
            <a:r>
              <a:rPr lang="en-US" altLang="zh-CN"/>
              <a:t>》</a:t>
            </a:r>
            <a:r>
              <a:rPr lang="zh-CN" altLang="en-US"/>
              <a:t>格式</a:t>
            </a:r>
            <a:r>
              <a:rPr lang="en-US" altLang="zh-CN"/>
              <a:t>》</a:t>
            </a:r>
            <a:r>
              <a:rPr lang="zh-CN" altLang="en-US"/>
              <a:t>色彩（重新着色）</a:t>
            </a:r>
            <a:r>
              <a:rPr lang="en-US" altLang="zh-CN"/>
              <a:t>》</a:t>
            </a:r>
            <a:r>
              <a:rPr lang="zh-CN" altLang="en-US"/>
              <a:t>选择您喜欢的色彩</a:t>
            </a:r>
            <a:br>
              <a:rPr lang="zh-CN" altLang="en-US"/>
            </a:br>
            <a:r>
              <a:rPr lang="zh-CN" altLang="en-US"/>
              <a:t>下载更多模板、视频教程：</a:t>
            </a:r>
            <a:r>
              <a:rPr lang="en-US" altLang="zh-CN"/>
              <a:t>http://www.mysoeasy.com</a:t>
            </a:r>
            <a:endParaRPr lang="zh-CN" altLang="en-US"/>
          </a:p>
        </p:txBody>
      </p:sp>
      <p:sp>
        <p:nvSpPr>
          <p:cNvPr id="3379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Arial" panose="020B0604020202020204" pitchFamily="34" charset="0"/>
                <a:ea typeface="宋体" panose="02010600030101010101" pitchFamily="2" charset="-122"/>
              </a:rPr>
              <a:pPr lvl="0" algn="r"/>
              <a:t>24</a:t>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幻灯片图像占位符 1"/>
          <p:cNvSpPr>
            <a:spLocks noGrp="1" noRot="1" noChangeAspect="1"/>
          </p:cNvSpPr>
          <p:nvPr>
            <p:ph type="sldImg"/>
          </p:nvPr>
        </p:nvSpPr>
        <p:spPr/>
      </p:sp>
      <p:sp>
        <p:nvSpPr>
          <p:cNvPr id="37890" name="备注占位符 2"/>
          <p:cNvSpPr>
            <a:spLocks noGrp="1"/>
          </p:cNvSpPr>
          <p:nvPr>
            <p:ph type="body"/>
          </p:nvPr>
        </p:nvSpPr>
        <p:spPr/>
        <p:txBody>
          <a:bodyPr lIns="91440" tIns="45720" rIns="91440" bIns="45720" anchor="t"/>
          <a:lstStyle/>
          <a:p>
            <a:pPr lvl="0"/>
            <a:r>
              <a:rPr lang="zh-CN" altLang="en-US"/>
              <a:t>使用方法：</a:t>
            </a:r>
            <a:br>
              <a:rPr lang="zh-CN" altLang="en-US"/>
            </a:br>
            <a:r>
              <a:rPr lang="en-US" altLang="zh-CN"/>
              <a:t>【</a:t>
            </a:r>
            <a:r>
              <a:rPr lang="zh-CN" altLang="en-US"/>
              <a:t>更改文字</a:t>
            </a:r>
            <a:r>
              <a:rPr lang="en-US" altLang="zh-CN"/>
              <a:t>】</a:t>
            </a:r>
            <a:r>
              <a:rPr lang="zh-CN" altLang="en-US"/>
              <a:t>：将标题框及正文框中的文字可直接改为您所需文字</a:t>
            </a:r>
            <a:br>
              <a:rPr lang="zh-CN" altLang="en-US"/>
            </a:br>
            <a:r>
              <a:rPr lang="en-US" altLang="zh-CN"/>
              <a:t>【</a:t>
            </a:r>
            <a:r>
              <a:rPr lang="zh-CN" altLang="en-US"/>
              <a:t>更改图片</a:t>
            </a:r>
            <a:r>
              <a:rPr lang="en-US" altLang="zh-CN"/>
              <a:t>】</a:t>
            </a:r>
            <a:r>
              <a:rPr lang="zh-CN" altLang="en-US"/>
              <a:t>：点中图片</a:t>
            </a:r>
            <a:r>
              <a:rPr lang="en-US" altLang="zh-CN"/>
              <a:t>》</a:t>
            </a:r>
            <a:r>
              <a:rPr lang="zh-CN" altLang="en-US"/>
              <a:t>绘图工具</a:t>
            </a:r>
            <a:r>
              <a:rPr lang="en-US" altLang="zh-CN"/>
              <a:t>》</a:t>
            </a:r>
            <a:r>
              <a:rPr lang="zh-CN" altLang="en-US"/>
              <a:t>格式</a:t>
            </a:r>
            <a:r>
              <a:rPr lang="en-US" altLang="zh-CN"/>
              <a:t>》</a:t>
            </a:r>
            <a:r>
              <a:rPr lang="zh-CN" altLang="en-US"/>
              <a:t>填充</a:t>
            </a:r>
            <a:r>
              <a:rPr lang="en-US" altLang="zh-CN"/>
              <a:t>》</a:t>
            </a:r>
            <a:r>
              <a:rPr lang="zh-CN" altLang="en-US"/>
              <a:t>图片</a:t>
            </a:r>
            <a:r>
              <a:rPr lang="en-US" altLang="zh-CN"/>
              <a:t>》</a:t>
            </a:r>
            <a:r>
              <a:rPr lang="zh-CN" altLang="en-US"/>
              <a:t>选择您需要展示的图片</a:t>
            </a:r>
            <a:br>
              <a:rPr lang="zh-CN" altLang="en-US"/>
            </a:br>
            <a:r>
              <a:rPr lang="en-US" altLang="zh-CN"/>
              <a:t>【</a:t>
            </a:r>
            <a:r>
              <a:rPr lang="zh-CN" altLang="en-US"/>
              <a:t>增加减少图片</a:t>
            </a:r>
            <a:r>
              <a:rPr lang="en-US" altLang="zh-CN"/>
              <a:t>】</a:t>
            </a:r>
            <a:r>
              <a:rPr lang="zh-CN" altLang="en-US"/>
              <a:t>：直接复制粘贴图片来增加图片数，复制后更改方法见</a:t>
            </a:r>
            <a:r>
              <a:rPr lang="en-US" altLang="zh-CN"/>
              <a:t>【</a:t>
            </a:r>
            <a:r>
              <a:rPr lang="zh-CN" altLang="en-US"/>
              <a:t>更改图片</a:t>
            </a:r>
            <a:r>
              <a:rPr lang="en-US" altLang="zh-CN"/>
              <a:t>】</a:t>
            </a:r>
            <a:br>
              <a:rPr lang="en-US" altLang="zh-CN"/>
            </a:br>
            <a:r>
              <a:rPr lang="en-US" altLang="zh-CN"/>
              <a:t>【</a:t>
            </a:r>
            <a:r>
              <a:rPr lang="zh-CN" altLang="en-US"/>
              <a:t>更改图片色彩</a:t>
            </a:r>
            <a:r>
              <a:rPr lang="en-US" altLang="zh-CN"/>
              <a:t>】</a:t>
            </a:r>
            <a:r>
              <a:rPr lang="zh-CN" altLang="en-US"/>
              <a:t>：点中图片</a:t>
            </a:r>
            <a:r>
              <a:rPr lang="en-US" altLang="zh-CN"/>
              <a:t>》</a:t>
            </a:r>
            <a:r>
              <a:rPr lang="zh-CN" altLang="en-US"/>
              <a:t>图片工具</a:t>
            </a:r>
            <a:r>
              <a:rPr lang="en-US" altLang="zh-CN"/>
              <a:t>》</a:t>
            </a:r>
            <a:r>
              <a:rPr lang="zh-CN" altLang="en-US"/>
              <a:t>格式</a:t>
            </a:r>
            <a:r>
              <a:rPr lang="en-US" altLang="zh-CN"/>
              <a:t>》</a:t>
            </a:r>
            <a:r>
              <a:rPr lang="zh-CN" altLang="en-US"/>
              <a:t>色彩（重新着色）</a:t>
            </a:r>
            <a:r>
              <a:rPr lang="en-US" altLang="zh-CN"/>
              <a:t>》</a:t>
            </a:r>
            <a:r>
              <a:rPr lang="zh-CN" altLang="en-US"/>
              <a:t>选择您喜欢的色彩</a:t>
            </a:r>
            <a:br>
              <a:rPr lang="zh-CN" altLang="en-US"/>
            </a:br>
            <a:r>
              <a:rPr lang="zh-CN" altLang="en-US"/>
              <a:t>下载更多模板、视频教程：</a:t>
            </a:r>
            <a:r>
              <a:rPr lang="en-US" altLang="zh-CN"/>
              <a:t>http://www.mysoeasy.com</a:t>
            </a:r>
          </a:p>
        </p:txBody>
      </p:sp>
      <p:sp>
        <p:nvSpPr>
          <p:cNvPr id="3789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Arial" panose="020B0604020202020204" pitchFamily="34" charset="0"/>
                <a:ea typeface="宋体" panose="02010600030101010101" pitchFamily="2" charset="-122"/>
              </a:rPr>
              <a:pPr lvl="0" algn="r"/>
              <a:t>27</a:t>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7BD58E6-DA6B-4ADD-A0A7-16C4960E800B}" type="datetimeFigureOut">
              <a:rPr lang="zh-CN" altLang="en-US" smtClean="0"/>
              <a:t>2019-10-12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039919-19D9-4906-9CE3-4FA9E345BD25}"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7BD58E6-DA6B-4ADD-A0A7-16C4960E800B}" type="datetimeFigureOut">
              <a:rPr lang="zh-CN" altLang="en-US" smtClean="0"/>
              <a:t>2019-10-12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039919-19D9-4906-9CE3-4FA9E345BD25}"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7BD58E6-DA6B-4ADD-A0A7-16C4960E800B}" type="datetimeFigureOut">
              <a:rPr lang="zh-CN" altLang="en-US" smtClean="0"/>
              <a:t>2019-10-12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039919-19D9-4906-9CE3-4FA9E345BD25}"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7BD58E6-DA6B-4ADD-A0A7-16C4960E800B}" type="datetimeFigureOut">
              <a:rPr lang="zh-CN" altLang="en-US" smtClean="0"/>
              <a:t>2019-10-12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039919-19D9-4906-9CE3-4FA9E345BD25}"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67BD58E6-DA6B-4ADD-A0A7-16C4960E800B}" type="datetimeFigureOut">
              <a:rPr lang="zh-CN" altLang="en-US" smtClean="0"/>
              <a:t>2019-10-12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039919-19D9-4906-9CE3-4FA9E345BD25}"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7BD58E6-DA6B-4ADD-A0A7-16C4960E800B}" type="datetimeFigureOut">
              <a:rPr lang="zh-CN" altLang="en-US" smtClean="0"/>
              <a:t>2019-10-12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2039919-19D9-4906-9CE3-4FA9E345BD2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7BD58E6-DA6B-4ADD-A0A7-16C4960E800B}" type="datetimeFigureOut">
              <a:rPr lang="zh-CN" altLang="en-US" smtClean="0"/>
              <a:t>2019-10-12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2039919-19D9-4906-9CE3-4FA9E345BD25}"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7BD58E6-DA6B-4ADD-A0A7-16C4960E800B}" type="datetimeFigureOut">
              <a:rPr lang="zh-CN" altLang="en-US" smtClean="0"/>
              <a:t>2019-10-12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2039919-19D9-4906-9CE3-4FA9E345BD25}"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7BD58E6-DA6B-4ADD-A0A7-16C4960E800B}" type="datetimeFigureOut">
              <a:rPr lang="zh-CN" altLang="en-US" smtClean="0"/>
              <a:t>2019-10-12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2039919-19D9-4906-9CE3-4FA9E345BD25}"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7BD58E6-DA6B-4ADD-A0A7-16C4960E800B}" type="datetimeFigureOut">
              <a:rPr lang="zh-CN" altLang="en-US" smtClean="0"/>
              <a:t>2019-10-12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2039919-19D9-4906-9CE3-4FA9E345BD25}"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7BD58E6-DA6B-4ADD-A0A7-16C4960E800B}" type="datetimeFigureOut">
              <a:rPr lang="zh-CN" altLang="en-US" smtClean="0"/>
              <a:t>2019-10-12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2039919-19D9-4906-9CE3-4FA9E345BD25}"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BD58E6-DA6B-4ADD-A0A7-16C4960E800B}" type="datetimeFigureOut">
              <a:rPr lang="zh-CN" altLang="en-US" smtClean="0"/>
              <a:t>2019-10-12</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039919-19D9-4906-9CE3-4FA9E345BD2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文本框 3076"/>
          <p:cNvSpPr txBox="1"/>
          <p:nvPr/>
        </p:nvSpPr>
        <p:spPr>
          <a:xfrm>
            <a:off x="3915410" y="4777740"/>
            <a:ext cx="1313815" cy="460375"/>
          </a:xfrm>
          <a:prstGeom prst="rect">
            <a:avLst/>
          </a:prstGeom>
          <a:solidFill>
            <a:schemeClr val="bg1"/>
          </a:solidFill>
          <a:ln w="9525">
            <a:noFill/>
          </a:ln>
        </p:spPr>
        <p:txBody>
          <a:bodyPr wrap="square" anchor="t">
            <a:spAutoFit/>
          </a:bodyPr>
          <a:lstStyle/>
          <a:p>
            <a:pPr>
              <a:spcBef>
                <a:spcPct val="50000"/>
              </a:spcBef>
            </a:pPr>
            <a:r>
              <a:rPr lang="zh-CN" altLang="en-US" sz="2400" b="1" dirty="0">
                <a:latin typeface="楷体_GB2312" pitchFamily="49" charset="-122"/>
                <a:ea typeface="楷体_GB2312" pitchFamily="49" charset="-122"/>
              </a:rPr>
              <a:t>厉行威</a:t>
            </a:r>
          </a:p>
        </p:txBody>
      </p:sp>
      <p:sp>
        <p:nvSpPr>
          <p:cNvPr id="10243" name="矩形 3077"/>
          <p:cNvSpPr>
            <a:spLocks noTextEdit="1"/>
          </p:cNvSpPr>
          <p:nvPr/>
        </p:nvSpPr>
        <p:spPr>
          <a:xfrm>
            <a:off x="848360" y="2719705"/>
            <a:ext cx="7886700" cy="1017270"/>
          </a:xfrm>
          <a:prstGeom prst="rect">
            <a:avLst/>
          </a:prstGeom>
        </p:spPr>
        <p:txBody>
          <a:bodyPr wrap="none" fromWordArt="1">
            <a:prstTxWarp prst="textPlain">
              <a:avLst>
                <a:gd name="adj" fmla="val 50000"/>
              </a:avLst>
            </a:prstTxWarp>
            <a:normAutofit/>
          </a:bodyPr>
          <a:lstStyle/>
          <a:p>
            <a:pPr algn="ctr"/>
            <a:r>
              <a:rPr lang="zh-CN" altLang="en-US" sz="3600">
                <a:ln w="9525" cap="flat" cmpd="sng">
                  <a:solidFill>
                    <a:srgbClr val="CC3300"/>
                  </a:solidFill>
                  <a:prstDash val="solid"/>
                  <a:round/>
                  <a:headEnd type="none" w="med" len="med"/>
                  <a:tailEnd type="none" w="med" len="med"/>
                </a:ln>
                <a:solidFill>
                  <a:srgbClr val="CCECFF"/>
                </a:solidFill>
                <a:effectLst>
                  <a:outerShdw dist="53882" dir="2699999" algn="ctr" rotWithShape="0">
                    <a:srgbClr val="C0C0C0">
                      <a:alpha val="75000"/>
                    </a:srgbClr>
                  </a:outerShdw>
                </a:effectLst>
                <a:latin typeface="黑体" panose="02010609060101010101" pitchFamily="49" charset="-122"/>
                <a:ea typeface="黑体" panose="02010609060101010101" pitchFamily="49" charset="-122"/>
              </a:rPr>
              <a:t>新课标背景下高考语文命题走势及一轮教学应对</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文本框 4"/>
          <p:cNvSpPr txBox="1"/>
          <p:nvPr/>
        </p:nvSpPr>
        <p:spPr>
          <a:xfrm>
            <a:off x="2112961" y="255585"/>
            <a:ext cx="4587875" cy="583568"/>
          </a:xfrm>
          <a:prstGeom prst="rect">
            <a:avLst/>
          </a:prstGeom>
          <a:noFill/>
          <a:ln w="9525">
            <a:noFill/>
          </a:ln>
        </p:spPr>
        <p:txBody>
          <a:bodyPr wrap="square" anchor="t">
            <a:spAutoFit/>
          </a:bodyPr>
          <a:lstStyle/>
          <a:p>
            <a:r>
              <a:rPr lang="zh-CN" altLang="en-US" sz="3200" noProof="1">
                <a:gradFill>
                  <a:gsLst>
                    <a:gs pos="0">
                      <a:srgbClr val="14CD68"/>
                    </a:gs>
                    <a:gs pos="100000">
                      <a:srgbClr val="035C7D"/>
                    </a:gs>
                  </a:gsLst>
                  <a:lin scaled="0"/>
                </a:gradFill>
                <a:latin typeface="黑体" panose="02010609060101010101" pitchFamily="49" charset="-122"/>
                <a:ea typeface="黑体" panose="02010609060101010101" pitchFamily="49" charset="-122"/>
                <a:cs typeface="+mn-cs"/>
              </a:rPr>
              <a:t>素养立意：</a:t>
            </a:r>
            <a:r>
              <a:rPr lang="zh-CN" altLang="zh-CN" sz="3200" noProof="1">
                <a:gradFill>
                  <a:gsLst>
                    <a:gs pos="0">
                      <a:srgbClr val="14CD68"/>
                    </a:gs>
                    <a:gs pos="100000">
                      <a:srgbClr val="035C7D"/>
                    </a:gs>
                  </a:gsLst>
                  <a:lin scaled="0"/>
                </a:gradFill>
                <a:latin typeface="黑体" panose="02010609060101010101" pitchFamily="49" charset="-122"/>
                <a:ea typeface="黑体" panose="02010609060101010101" pitchFamily="49" charset="-122"/>
                <a:cs typeface="+mn-cs"/>
              </a:rPr>
              <a:t>试题分析</a:t>
            </a:r>
            <a:endParaRPr lang="zh-CN" altLang="zh-CN" sz="3200" noProof="1">
              <a:gradFill>
                <a:gsLst>
                  <a:gs pos="0">
                    <a:srgbClr val="14CD68"/>
                  </a:gs>
                  <a:gs pos="100000">
                    <a:srgbClr val="035C7D"/>
                  </a:gs>
                </a:gsLst>
                <a:lin scaled="0"/>
              </a:gradFill>
              <a:latin typeface="黑体" panose="02010609060101010101" pitchFamily="49" charset="-122"/>
              <a:ea typeface="黑体" panose="02010609060101010101" pitchFamily="49" charset="-122"/>
            </a:endParaRPr>
          </a:p>
        </p:txBody>
      </p:sp>
      <p:sp>
        <p:nvSpPr>
          <p:cNvPr id="21506" name="文本框 99"/>
          <p:cNvSpPr txBox="1"/>
          <p:nvPr/>
        </p:nvSpPr>
        <p:spPr>
          <a:xfrm>
            <a:off x="488950" y="839788"/>
            <a:ext cx="8426450" cy="460375"/>
          </a:xfrm>
          <a:prstGeom prst="rect">
            <a:avLst/>
          </a:prstGeom>
          <a:noFill/>
          <a:ln w="9525">
            <a:noFill/>
          </a:ln>
        </p:spPr>
        <p:txBody>
          <a:bodyPr wrap="square" anchor="t">
            <a:spAutoFit/>
          </a:bodyPr>
          <a:lstStyle/>
          <a:p>
            <a:r>
              <a:rPr lang="zh-CN" altLang="zh-CN" sz="2400" b="1">
                <a:latin typeface="Arial" panose="020B0604020202020204" pitchFamily="34" charset="0"/>
                <a:ea typeface="宋体" panose="02010600030101010101" pitchFamily="2" charset="-122"/>
              </a:rPr>
              <a:t>1.立德树人，注重核心价值观考查，贯彻全面发展的时代理念；</a:t>
            </a:r>
            <a:endParaRPr lang="zh-CN" altLang="en-US" sz="2400" b="1">
              <a:latin typeface="Arial" panose="020B0604020202020204" pitchFamily="34" charset="0"/>
              <a:ea typeface="宋体" panose="02010600030101010101" pitchFamily="2" charset="-122"/>
            </a:endParaRPr>
          </a:p>
        </p:txBody>
      </p:sp>
      <p:graphicFrame>
        <p:nvGraphicFramePr>
          <p:cNvPr id="4" name="表格 3"/>
          <p:cNvGraphicFramePr/>
          <p:nvPr/>
        </p:nvGraphicFramePr>
        <p:xfrm>
          <a:off x="369570" y="1728470"/>
          <a:ext cx="8392795" cy="3657600"/>
        </p:xfrm>
        <a:graphic>
          <a:graphicData uri="http://schemas.openxmlformats.org/drawingml/2006/table">
            <a:tbl>
              <a:tblPr firstRow="1" bandRow="1">
                <a:tableStyleId>{5940675A-B579-460E-94D1-54222C63F5DA}</a:tableStyleId>
              </a:tblPr>
              <a:tblGrid>
                <a:gridCol w="1228090"/>
                <a:gridCol w="1483995"/>
                <a:gridCol w="2992120"/>
                <a:gridCol w="2688590"/>
              </a:tblGrid>
              <a:tr h="1097280">
                <a:tc rowSpan="4">
                  <a:txBody>
                    <a:bodyPr/>
                    <a:lstStyle/>
                    <a:p>
                      <a:pPr>
                        <a:buNone/>
                      </a:pPr>
                      <a:r>
                        <a:rPr lang="en-US" sz="2000" b="1">
                          <a:latin typeface="宋体" panose="02010600030101010101" pitchFamily="2" charset="-122"/>
                          <a:ea typeface="宋体" panose="02010600030101010101" pitchFamily="2" charset="-122"/>
                          <a:cs typeface="宋体" panose="02010600030101010101" pitchFamily="2" charset="-122"/>
                        </a:rPr>
                        <a:t>2019年卷Ⅲ</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000" b="1">
                          <a:latin typeface="宋体" panose="02010600030101010101" pitchFamily="2" charset="-122"/>
                          <a:ea typeface="宋体" panose="02010600030101010101" pitchFamily="2" charset="-122"/>
                          <a:cs typeface="宋体" panose="02010600030101010101" pitchFamily="2" charset="-122"/>
                        </a:rPr>
                        <a:t>实用类</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000" b="1">
                          <a:latin typeface="宋体" panose="02010600030101010101" pitchFamily="2" charset="-122"/>
                          <a:ea typeface="宋体" panose="02010600030101010101" pitchFamily="2" charset="-122"/>
                          <a:cs typeface="宋体" panose="02010600030101010101" pitchFamily="2" charset="-122"/>
                        </a:rPr>
                        <a:t>“中国志愿服务活动”：6.单车猎人可以看作“新型”的志愿者，请结合材</a:t>
                      </a: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料分析这一说法的根据。(6分)</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000" b="1">
                          <a:latin typeface="宋体" panose="02010600030101010101" pitchFamily="2" charset="-122"/>
                          <a:ea typeface="宋体" panose="02010600030101010101" pitchFamily="2" charset="-122"/>
                          <a:cs typeface="宋体" panose="02010600030101010101" pitchFamily="2" charset="-122"/>
                        </a:rPr>
                        <a:t>奉献社会，公民意识</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5125">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a:buNone/>
                      </a:pPr>
                      <a:r>
                        <a:rPr lang="en-US" sz="2000" b="1">
                          <a:latin typeface="宋体" panose="02010600030101010101" pitchFamily="2" charset="-122"/>
                          <a:ea typeface="宋体" panose="02010600030101010101" pitchFamily="2" charset="-122"/>
                          <a:cs typeface="宋体" panose="02010600030101010101" pitchFamily="2" charset="-122"/>
                        </a:rPr>
                        <a:t>古代诗歌阅读</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000" b="1">
                          <a:latin typeface="宋体" panose="02010600030101010101" pitchFamily="2" charset="-122"/>
                          <a:ea typeface="宋体" panose="02010600030101010101" pitchFamily="2" charset="-122"/>
                          <a:cs typeface="宋体" panose="02010600030101010101" pitchFamily="2" charset="-122"/>
                        </a:rPr>
                        <a:t>刘禹锡《插田歌》</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000" b="1">
                          <a:latin typeface="宋体" panose="02010600030101010101" pitchFamily="2" charset="-122"/>
                          <a:ea typeface="宋体" panose="02010600030101010101" pitchFamily="2" charset="-122"/>
                          <a:cs typeface="宋体" panose="02010600030101010101" pitchFamily="2" charset="-122"/>
                        </a:rPr>
                        <a:t>展现劳动美好，弘扬劳动精神</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rowSpan="2">
                  <a:txBody>
                    <a:bodyPr/>
                    <a:lstStyle/>
                    <a:p>
                      <a:pPr>
                        <a:buNone/>
                      </a:pPr>
                      <a:r>
                        <a:rPr lang="en-US" sz="2000" b="1">
                          <a:latin typeface="宋体" panose="02010600030101010101" pitchFamily="2" charset="-122"/>
                          <a:ea typeface="宋体" panose="02010600030101010101" pitchFamily="2" charset="-122"/>
                          <a:cs typeface="宋体" panose="02010600030101010101" pitchFamily="2" charset="-122"/>
                        </a:rPr>
                        <a:t>语言文字运用</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000" b="1">
                          <a:latin typeface="宋体" panose="02010600030101010101" pitchFamily="2" charset="-122"/>
                          <a:ea typeface="宋体" panose="02010600030101010101" pitchFamily="2" charset="-122"/>
                          <a:cs typeface="宋体" panose="02010600030101010101" pitchFamily="2" charset="-122"/>
                        </a:rPr>
                        <a:t>国际乒联第55届世界乒乓球锦标赛 </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000" b="1">
                          <a:latin typeface="宋体" panose="02010600030101010101" pitchFamily="2" charset="-122"/>
                          <a:ea typeface="宋体" panose="02010600030101010101" pitchFamily="2" charset="-122"/>
                          <a:cs typeface="宋体" panose="02010600030101010101" pitchFamily="2" charset="-122"/>
                        </a:rPr>
                        <a:t>引导考生关注奥运、关注体育，增强参与意识，激发爱国情怀</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a:buNone/>
                      </a:pPr>
                      <a:r>
                        <a:rPr lang="en-US" sz="2000" b="1">
                          <a:latin typeface="宋体" panose="02010600030101010101" pitchFamily="2" charset="-122"/>
                          <a:ea typeface="宋体" panose="02010600030101010101" pitchFamily="2" charset="-122"/>
                          <a:cs typeface="宋体" panose="02010600030101010101" pitchFamily="2" charset="-122"/>
                        </a:rPr>
                        <a:t>“嫦娥四号”携带月球车在月球背面成功软着陆</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000" b="1">
                          <a:latin typeface="宋体" panose="02010600030101010101" pitchFamily="2" charset="-122"/>
                          <a:ea typeface="宋体" panose="02010600030101010101" pitchFamily="2" charset="-122"/>
                          <a:cs typeface="宋体" panose="02010600030101010101" pitchFamily="2" charset="-122"/>
                        </a:rPr>
                        <a:t>中国科技成就，提升民族自信心</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文本框 4"/>
          <p:cNvSpPr txBox="1"/>
          <p:nvPr/>
        </p:nvSpPr>
        <p:spPr>
          <a:xfrm>
            <a:off x="2112961" y="255585"/>
            <a:ext cx="4587875" cy="583568"/>
          </a:xfrm>
          <a:prstGeom prst="rect">
            <a:avLst/>
          </a:prstGeom>
          <a:noFill/>
          <a:ln w="9525">
            <a:noFill/>
          </a:ln>
        </p:spPr>
        <p:txBody>
          <a:bodyPr wrap="square" anchor="t">
            <a:spAutoFit/>
          </a:bodyPr>
          <a:lstStyle/>
          <a:p>
            <a:r>
              <a:rPr lang="zh-CN" altLang="en-US" sz="3200" noProof="1">
                <a:gradFill>
                  <a:gsLst>
                    <a:gs pos="0">
                      <a:srgbClr val="14CD68"/>
                    </a:gs>
                    <a:gs pos="100000">
                      <a:srgbClr val="035C7D"/>
                    </a:gs>
                  </a:gsLst>
                  <a:lin scaled="0"/>
                </a:gradFill>
                <a:latin typeface="黑体" panose="02010609060101010101" pitchFamily="49" charset="-122"/>
                <a:ea typeface="黑体" panose="02010609060101010101" pitchFamily="49" charset="-122"/>
                <a:cs typeface="+mn-cs"/>
              </a:rPr>
              <a:t>素养立意：</a:t>
            </a:r>
            <a:r>
              <a:rPr lang="zh-CN" altLang="zh-CN" sz="3200" noProof="1">
                <a:gradFill>
                  <a:gsLst>
                    <a:gs pos="0">
                      <a:srgbClr val="14CD68"/>
                    </a:gs>
                    <a:gs pos="100000">
                      <a:srgbClr val="035C7D"/>
                    </a:gs>
                  </a:gsLst>
                  <a:lin scaled="0"/>
                </a:gradFill>
                <a:latin typeface="黑体" panose="02010609060101010101" pitchFamily="49" charset="-122"/>
                <a:ea typeface="黑体" panose="02010609060101010101" pitchFamily="49" charset="-122"/>
                <a:cs typeface="+mn-cs"/>
              </a:rPr>
              <a:t>试题分析</a:t>
            </a:r>
            <a:endParaRPr lang="zh-CN" altLang="zh-CN" sz="3200" noProof="1">
              <a:gradFill>
                <a:gsLst>
                  <a:gs pos="0">
                    <a:srgbClr val="14CD68"/>
                  </a:gs>
                  <a:gs pos="100000">
                    <a:srgbClr val="035C7D"/>
                  </a:gs>
                </a:gsLst>
                <a:lin scaled="0"/>
              </a:gradFill>
              <a:latin typeface="黑体" panose="02010609060101010101" pitchFamily="49" charset="-122"/>
              <a:ea typeface="黑体" panose="02010609060101010101" pitchFamily="49" charset="-122"/>
            </a:endParaRPr>
          </a:p>
        </p:txBody>
      </p:sp>
      <p:sp>
        <p:nvSpPr>
          <p:cNvPr id="22530" name="文本框 1"/>
          <p:cNvSpPr txBox="1"/>
          <p:nvPr/>
        </p:nvSpPr>
        <p:spPr>
          <a:xfrm>
            <a:off x="563563" y="982663"/>
            <a:ext cx="7046912" cy="460375"/>
          </a:xfrm>
          <a:prstGeom prst="rect">
            <a:avLst/>
          </a:prstGeom>
          <a:noFill/>
          <a:ln w="9525">
            <a:noFill/>
          </a:ln>
        </p:spPr>
        <p:txBody>
          <a:bodyPr wrap="square" anchor="t">
            <a:spAutoFit/>
          </a:bodyPr>
          <a:lstStyle/>
          <a:p>
            <a:r>
              <a:rPr lang="zh-CN" altLang="zh-CN" sz="2400" b="1">
                <a:latin typeface="Arial" panose="020B0604020202020204" pitchFamily="34" charset="0"/>
                <a:ea typeface="宋体" panose="02010600030101010101" pitchFamily="2" charset="-122"/>
              </a:rPr>
              <a:t>2.古今融通，注重中华优秀传统文化传承发展；</a:t>
            </a:r>
            <a:endParaRPr lang="zh-CN" altLang="en-US" sz="2400" b="1">
              <a:latin typeface="Arial" panose="020B0604020202020204" pitchFamily="34" charset="0"/>
              <a:ea typeface="宋体" panose="02010600030101010101" pitchFamily="2" charset="-122"/>
            </a:endParaRPr>
          </a:p>
        </p:txBody>
      </p:sp>
      <p:graphicFrame>
        <p:nvGraphicFramePr>
          <p:cNvPr id="6" name="表格 5"/>
          <p:cNvGraphicFramePr/>
          <p:nvPr/>
        </p:nvGraphicFramePr>
        <p:xfrm>
          <a:off x="563563" y="1998663"/>
          <a:ext cx="7896860" cy="2743200"/>
        </p:xfrm>
        <a:graphic>
          <a:graphicData uri="http://schemas.openxmlformats.org/drawingml/2006/table">
            <a:tbl>
              <a:tblPr firstRow="1" bandRow="1">
                <a:tableStyleId>{5940675A-B579-460E-94D1-54222C63F5DA}</a:tableStyleId>
              </a:tblPr>
              <a:tblGrid>
                <a:gridCol w="852805"/>
                <a:gridCol w="1215708"/>
                <a:gridCol w="3549650"/>
                <a:gridCol w="2278697"/>
              </a:tblGrid>
              <a:tr h="304800">
                <a:tc>
                  <a:txBody>
                    <a:bodyPr/>
                    <a:lstStyle/>
                    <a:p>
                      <a:pPr>
                        <a:buNone/>
                      </a:pPr>
                      <a:r>
                        <a:rPr lang="en-US" sz="2000" b="1">
                          <a:latin typeface="宋体" panose="02010600030101010101" pitchFamily="2" charset="-122"/>
                          <a:ea typeface="宋体" panose="02010600030101010101" pitchFamily="2" charset="-122"/>
                          <a:cs typeface="宋体" panose="02010600030101010101" pitchFamily="2" charset="-122"/>
                        </a:rPr>
                        <a:t>试卷</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000" b="1">
                          <a:latin typeface="宋体" panose="02010600030101010101" pitchFamily="2" charset="-122"/>
                          <a:ea typeface="宋体" panose="02010600030101010101" pitchFamily="2" charset="-122"/>
                          <a:cs typeface="宋体" panose="02010600030101010101" pitchFamily="2" charset="-122"/>
                        </a:rPr>
                        <a:t>版块</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000" b="1">
                          <a:latin typeface="宋体" panose="02010600030101010101" pitchFamily="2" charset="-122"/>
                          <a:ea typeface="宋体" panose="02010600030101010101" pitchFamily="2" charset="-122"/>
                          <a:cs typeface="宋体" panose="02010600030101010101" pitchFamily="2" charset="-122"/>
                        </a:rPr>
                        <a:t>选材或试题</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000" b="1">
                          <a:latin typeface="宋体" panose="02010600030101010101" pitchFamily="2" charset="-122"/>
                          <a:ea typeface="宋体" panose="02010600030101010101" pitchFamily="2" charset="-122"/>
                          <a:cs typeface="宋体" panose="02010600030101010101" pitchFamily="2" charset="-122"/>
                        </a:rPr>
                        <a:t>评析</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rowSpan="4">
                  <a:txBody>
                    <a:bodyPr/>
                    <a:lstStyle/>
                    <a:p>
                      <a:pPr>
                        <a:buNone/>
                      </a:pPr>
                      <a:r>
                        <a:rPr lang="en-US" sz="2000" b="1">
                          <a:latin typeface="宋体" panose="02010600030101010101" pitchFamily="2" charset="-122"/>
                          <a:ea typeface="宋体" panose="02010600030101010101" pitchFamily="2" charset="-122"/>
                          <a:cs typeface="宋体" panose="02010600030101010101" pitchFamily="2" charset="-122"/>
                        </a:rPr>
                        <a:t>2019年卷Ⅰ</a:t>
                      </a:r>
                    </a:p>
                    <a:p>
                      <a:pPr>
                        <a:buNone/>
                      </a:pPr>
                      <a:r>
                        <a:rPr lang="en-US" altLang="zh-CN" sz="2000" b="1">
                          <a:latin typeface="宋体" panose="02010600030101010101" pitchFamily="2" charset="-122"/>
                          <a:ea typeface="宋体" panose="02010600030101010101" pitchFamily="2" charset="-122"/>
                        </a:rPr>
                        <a:t> </a:t>
                      </a:r>
                    </a:p>
                    <a:p>
                      <a:pPr>
                        <a:buNone/>
                      </a:pPr>
                      <a:r>
                        <a:rPr lang="en-US" altLang="zh-CN" sz="2000" b="1">
                          <a:latin typeface="宋体" panose="02010600030101010101" pitchFamily="2" charset="-122"/>
                          <a:ea typeface="宋体" panose="02010600030101010101" pitchFamily="2" charset="-122"/>
                        </a:rPr>
                        <a:t> </a:t>
                      </a:r>
                    </a:p>
                    <a:p>
                      <a:pPr>
                        <a:buNone/>
                      </a:pPr>
                      <a:r>
                        <a:rPr lang="en-US" altLang="zh-CN" sz="2000" b="1">
                          <a:latin typeface="宋体" panose="02010600030101010101" pitchFamily="2" charset="-122"/>
                          <a:ea typeface="宋体" panose="02010600030101010101" pitchFamily="2" charset="-122"/>
                        </a:rPr>
                        <a:t> </a:t>
                      </a:r>
                      <a:endParaRPr 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000" b="1">
                          <a:latin typeface="宋体" panose="02010600030101010101" pitchFamily="2" charset="-122"/>
                          <a:ea typeface="宋体" panose="02010600030101010101" pitchFamily="2" charset="-122"/>
                          <a:cs typeface="宋体" panose="02010600030101010101" pitchFamily="2" charset="-122"/>
                        </a:rPr>
                        <a:t>文学类文本阅读</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000" b="1">
                          <a:latin typeface="宋体" panose="02010600030101010101" pitchFamily="2" charset="-122"/>
                          <a:ea typeface="宋体" panose="02010600030101010101" pitchFamily="2" charset="-122"/>
                          <a:cs typeface="宋体" panose="02010600030101010101" pitchFamily="2" charset="-122"/>
                        </a:rPr>
                        <a:t>鲁迅《理水（节选）》：“新编”“大禹治水”的“故事” </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000" b="1">
                          <a:latin typeface="宋体" panose="02010600030101010101" pitchFamily="2" charset="-122"/>
                          <a:ea typeface="宋体" panose="02010600030101010101" pitchFamily="2" charset="-122"/>
                          <a:cs typeface="宋体" panose="02010600030101010101" pitchFamily="2" charset="-122"/>
                        </a:rPr>
                        <a:t>以中华传统美德和精神照亮现实</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v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000" b="1">
                          <a:latin typeface="宋体" panose="02010600030101010101" pitchFamily="2" charset="-122"/>
                          <a:ea typeface="宋体" panose="02010600030101010101" pitchFamily="2" charset="-122"/>
                          <a:cs typeface="宋体" panose="02010600030101010101" pitchFamily="2" charset="-122"/>
                        </a:rPr>
                        <a:t>默写</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000" b="1">
                          <a:latin typeface="宋体" panose="02010600030101010101" pitchFamily="2" charset="-122"/>
                          <a:ea typeface="宋体" panose="02010600030101010101" pitchFamily="2" charset="-122"/>
                          <a:cs typeface="宋体" panose="02010600030101010101" pitchFamily="2" charset="-122"/>
                        </a:rPr>
                        <a:t>浊酒一杯家万里，燕然未勒归无计</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000" b="1">
                          <a:latin typeface="宋体" panose="02010600030101010101" pitchFamily="2" charset="-122"/>
                          <a:ea typeface="宋体" panose="02010600030101010101" pitchFamily="2" charset="-122"/>
                          <a:cs typeface="宋体" panose="02010600030101010101" pitchFamily="2" charset="-122"/>
                        </a:rPr>
                        <a:t>为国戍边、牺牲自我的奉献精神</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v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000" b="1">
                          <a:latin typeface="宋体" panose="02010600030101010101" pitchFamily="2" charset="-122"/>
                          <a:ea typeface="宋体" panose="02010600030101010101" pitchFamily="2" charset="-122"/>
                          <a:cs typeface="宋体" panose="02010600030101010101" pitchFamily="2" charset="-122"/>
                        </a:rPr>
                        <a:t>语言文字运用</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000" b="1">
                          <a:latin typeface="宋体" panose="02010600030101010101" pitchFamily="2" charset="-122"/>
                          <a:ea typeface="宋体" panose="02010600030101010101" pitchFamily="2" charset="-122"/>
                          <a:cs typeface="宋体" panose="02010600030101010101" pitchFamily="2" charset="-122"/>
                        </a:rPr>
                        <a:t>古琴艺术；“琴者，心也”“琴者，禁也”</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000" b="1">
                          <a:latin typeface="宋体" panose="02010600030101010101" pitchFamily="2" charset="-122"/>
                          <a:ea typeface="宋体" panose="02010600030101010101" pitchFamily="2" charset="-122"/>
                          <a:cs typeface="宋体" panose="02010600030101010101" pitchFamily="2" charset="-122"/>
                        </a:rPr>
                        <a:t>传统文化精神传承</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v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作文</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000" b="1">
                          <a:solidFill>
                            <a:srgbClr val="000000"/>
                          </a:solidFill>
                          <a:latin typeface="宋体" panose="02010600030101010101" pitchFamily="2" charset="-122"/>
                          <a:ea typeface="宋体" panose="02010600030101010101" pitchFamily="2" charset="-122"/>
                          <a:cs typeface="宋体" panose="02010600030101010101" pitchFamily="2" charset="-122"/>
                        </a:rPr>
                        <a:t>“热爱劳动，从我做起”</a:t>
                      </a:r>
                      <a:endParaRPr lang="en-US" altLang="en-US" sz="20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000" b="1">
                          <a:latin typeface="宋体" panose="02010600030101010101" pitchFamily="2" charset="-122"/>
                          <a:ea typeface="宋体" panose="02010600030101010101" pitchFamily="2" charset="-122"/>
                          <a:cs typeface="宋体" panose="02010600030101010101" pitchFamily="2" charset="-122"/>
                        </a:rPr>
                        <a:t>传承中华民族热爱劳动的优秀传统</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文本框 4"/>
          <p:cNvSpPr txBox="1"/>
          <p:nvPr/>
        </p:nvSpPr>
        <p:spPr>
          <a:xfrm>
            <a:off x="2112961" y="255585"/>
            <a:ext cx="4587875" cy="583568"/>
          </a:xfrm>
          <a:prstGeom prst="rect">
            <a:avLst/>
          </a:prstGeom>
          <a:noFill/>
          <a:ln w="9525">
            <a:noFill/>
          </a:ln>
        </p:spPr>
        <p:txBody>
          <a:bodyPr wrap="square" anchor="t">
            <a:spAutoFit/>
          </a:bodyPr>
          <a:lstStyle/>
          <a:p>
            <a:r>
              <a:rPr lang="zh-CN" altLang="en-US" sz="3200" noProof="1">
                <a:gradFill>
                  <a:gsLst>
                    <a:gs pos="0">
                      <a:srgbClr val="14CD68"/>
                    </a:gs>
                    <a:gs pos="100000">
                      <a:srgbClr val="035C7D"/>
                    </a:gs>
                  </a:gsLst>
                  <a:lin scaled="0"/>
                </a:gradFill>
                <a:latin typeface="黑体" panose="02010609060101010101" pitchFamily="49" charset="-122"/>
                <a:ea typeface="黑体" panose="02010609060101010101" pitchFamily="49" charset="-122"/>
                <a:cs typeface="+mn-cs"/>
              </a:rPr>
              <a:t>素养立意：</a:t>
            </a:r>
            <a:r>
              <a:rPr lang="zh-CN" altLang="zh-CN" sz="3200" noProof="1">
                <a:gradFill>
                  <a:gsLst>
                    <a:gs pos="0">
                      <a:srgbClr val="14CD68"/>
                    </a:gs>
                    <a:gs pos="100000">
                      <a:srgbClr val="035C7D"/>
                    </a:gs>
                  </a:gsLst>
                  <a:lin scaled="0"/>
                </a:gradFill>
                <a:latin typeface="黑体" panose="02010609060101010101" pitchFamily="49" charset="-122"/>
                <a:ea typeface="黑体" panose="02010609060101010101" pitchFamily="49" charset="-122"/>
                <a:cs typeface="+mn-cs"/>
              </a:rPr>
              <a:t>试题分析</a:t>
            </a:r>
            <a:endParaRPr lang="zh-CN" altLang="zh-CN" sz="3200" noProof="1">
              <a:gradFill>
                <a:gsLst>
                  <a:gs pos="0">
                    <a:srgbClr val="14CD68"/>
                  </a:gs>
                  <a:gs pos="100000">
                    <a:srgbClr val="035C7D"/>
                  </a:gs>
                </a:gsLst>
                <a:lin scaled="0"/>
              </a:gradFill>
              <a:latin typeface="黑体" panose="02010609060101010101" pitchFamily="49" charset="-122"/>
              <a:ea typeface="黑体" panose="02010609060101010101" pitchFamily="49" charset="-122"/>
            </a:endParaRPr>
          </a:p>
        </p:txBody>
      </p:sp>
      <p:sp>
        <p:nvSpPr>
          <p:cNvPr id="22530" name="文本框 1"/>
          <p:cNvSpPr txBox="1"/>
          <p:nvPr/>
        </p:nvSpPr>
        <p:spPr>
          <a:xfrm>
            <a:off x="563563" y="982663"/>
            <a:ext cx="7046912" cy="460375"/>
          </a:xfrm>
          <a:prstGeom prst="rect">
            <a:avLst/>
          </a:prstGeom>
          <a:noFill/>
          <a:ln w="9525">
            <a:noFill/>
          </a:ln>
        </p:spPr>
        <p:txBody>
          <a:bodyPr wrap="square" anchor="t">
            <a:spAutoFit/>
          </a:bodyPr>
          <a:lstStyle/>
          <a:p>
            <a:r>
              <a:rPr lang="zh-CN" altLang="zh-CN" sz="2400" b="1">
                <a:latin typeface="Arial" panose="020B0604020202020204" pitchFamily="34" charset="0"/>
                <a:ea typeface="宋体" panose="02010600030101010101" pitchFamily="2" charset="-122"/>
              </a:rPr>
              <a:t>2.古今融通，注重中华优秀传统文化传承发展；</a:t>
            </a:r>
            <a:endParaRPr lang="zh-CN" altLang="en-US" sz="2400" b="1">
              <a:latin typeface="Arial" panose="020B0604020202020204" pitchFamily="34" charset="0"/>
              <a:ea typeface="宋体" panose="02010600030101010101" pitchFamily="2" charset="-122"/>
            </a:endParaRPr>
          </a:p>
        </p:txBody>
      </p:sp>
      <p:graphicFrame>
        <p:nvGraphicFramePr>
          <p:cNvPr id="2" name="表格 1"/>
          <p:cNvGraphicFramePr/>
          <p:nvPr/>
        </p:nvGraphicFramePr>
        <p:xfrm>
          <a:off x="432435" y="2023745"/>
          <a:ext cx="8407400" cy="3474720"/>
        </p:xfrm>
        <a:graphic>
          <a:graphicData uri="http://schemas.openxmlformats.org/drawingml/2006/table">
            <a:tbl>
              <a:tblPr firstRow="1" bandRow="1">
                <a:tableStyleId>{5940675A-B579-460E-94D1-54222C63F5DA}</a:tableStyleId>
              </a:tblPr>
              <a:tblGrid>
                <a:gridCol w="1308100"/>
                <a:gridCol w="1626235"/>
                <a:gridCol w="3362960"/>
                <a:gridCol w="2110105"/>
              </a:tblGrid>
              <a:tr h="1280160">
                <a:tc>
                  <a:txBody>
                    <a:bodyPr/>
                    <a:lstStyle/>
                    <a:p>
                      <a:pPr>
                        <a:buNone/>
                      </a:pPr>
                      <a:r>
                        <a:rPr lang="en-US" sz="2400" b="1">
                          <a:latin typeface="宋体" panose="02010600030101010101" pitchFamily="2" charset="-122"/>
                          <a:ea typeface="宋体" panose="02010600030101010101" pitchFamily="2" charset="-122"/>
                          <a:cs typeface="宋体" panose="02010600030101010101" pitchFamily="2" charset="-122"/>
                        </a:rPr>
                        <a:t>2019年卷Ⅲ</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400" b="1">
                          <a:latin typeface="宋体" panose="02010600030101010101" pitchFamily="2" charset="-122"/>
                          <a:ea typeface="宋体" panose="02010600030101010101" pitchFamily="2" charset="-122"/>
                          <a:cs typeface="宋体" panose="02010600030101010101" pitchFamily="2" charset="-122"/>
                        </a:rPr>
                        <a:t>论述类文本阅读</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400" b="1">
                          <a:latin typeface="宋体" panose="02010600030101010101" pitchFamily="2" charset="-122"/>
                          <a:ea typeface="宋体" panose="02010600030101010101" pitchFamily="2" charset="-122"/>
                          <a:cs typeface="宋体" panose="02010600030101010101" pitchFamily="2" charset="-122"/>
                        </a:rPr>
                        <a:t>李荣启《论传统表演艺术的保护与传承》</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400" b="1">
                          <a:latin typeface="宋体" panose="02010600030101010101" pitchFamily="2" charset="-122"/>
                          <a:ea typeface="宋体" panose="02010600030101010101" pitchFamily="2" charset="-122"/>
                          <a:cs typeface="宋体" panose="02010600030101010101" pitchFamily="2" charset="-122"/>
                        </a:rPr>
                        <a:t>优秀传统文化的传承与创新</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01955">
                <a:tc>
                  <a:txBody>
                    <a:bodyPr/>
                    <a:lstStyle/>
                    <a:p>
                      <a:pPr>
                        <a:buNone/>
                      </a:pPr>
                      <a:r>
                        <a:rPr lang="en-US" sz="2400" b="1">
                          <a:latin typeface="宋体" panose="02010600030101010101" pitchFamily="2" charset="-122"/>
                          <a:ea typeface="宋体" panose="02010600030101010101" pitchFamily="2" charset="-122"/>
                          <a:cs typeface="宋体" panose="02010600030101010101" pitchFamily="2" charset="-122"/>
                        </a:rPr>
                        <a:t> </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400" b="1">
                          <a:latin typeface="宋体" panose="02010600030101010101" pitchFamily="2" charset="-122"/>
                          <a:ea typeface="宋体" panose="02010600030101010101" pitchFamily="2" charset="-122"/>
                          <a:cs typeface="宋体" panose="02010600030101010101" pitchFamily="2" charset="-122"/>
                        </a:rPr>
                        <a:t>文言文阅读</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400" b="1">
                          <a:latin typeface="宋体" panose="02010600030101010101" pitchFamily="2" charset="-122"/>
                          <a:ea typeface="宋体" panose="02010600030101010101" pitchFamily="2" charset="-122"/>
                          <a:cs typeface="宋体" panose="02010600030101010101" pitchFamily="2" charset="-122"/>
                        </a:rPr>
                        <a:t>《史记・孙子吴起列传》</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400" b="1">
                          <a:latin typeface="宋体" panose="02010600030101010101" pitchFamily="2" charset="-122"/>
                          <a:ea typeface="宋体" panose="02010600030101010101" pitchFamily="2" charset="-122"/>
                          <a:cs typeface="宋体" panose="02010600030101010101" pitchFamily="2" charset="-122"/>
                        </a:rPr>
                        <a:t>吴起为国立功，强调以德治国</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01955">
                <a:tc>
                  <a:txBody>
                    <a:bodyPr/>
                    <a:lstStyle/>
                    <a:p>
                      <a:pPr>
                        <a:buNone/>
                      </a:pPr>
                      <a:r>
                        <a:rPr lang="en-US" sz="2400" b="1">
                          <a:latin typeface="宋体" panose="02010600030101010101" pitchFamily="2" charset="-122"/>
                          <a:ea typeface="宋体" panose="02010600030101010101" pitchFamily="2" charset="-122"/>
                          <a:cs typeface="宋体" panose="02010600030101010101" pitchFamily="2" charset="-122"/>
                        </a:rPr>
                        <a:t> </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400" b="1">
                          <a:latin typeface="宋体" panose="02010600030101010101" pitchFamily="2" charset="-122"/>
                          <a:ea typeface="宋体" panose="02010600030101010101" pitchFamily="2" charset="-122"/>
                          <a:cs typeface="宋体" panose="02010600030101010101" pitchFamily="2" charset="-122"/>
                        </a:rPr>
                        <a:t>默写</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400" b="1">
                          <a:latin typeface="宋体" panose="02010600030101010101" pitchFamily="2" charset="-122"/>
                          <a:ea typeface="宋体" panose="02010600030101010101" pitchFamily="2" charset="-122"/>
                          <a:cs typeface="宋体" panose="02010600030101010101" pitchFamily="2" charset="-122"/>
                        </a:rPr>
                        <a:t>三军可夺帅也，匹夫不可夺志也</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400" b="1">
                          <a:latin typeface="宋体" panose="02010600030101010101" pitchFamily="2" charset="-122"/>
                          <a:ea typeface="宋体" panose="02010600030101010101" pitchFamily="2" charset="-122"/>
                          <a:cs typeface="宋体" panose="02010600030101010101" pitchFamily="2" charset="-122"/>
                        </a:rPr>
                        <a:t>要有坚定的理想，要有百折不回的意志。</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文本框 99"/>
          <p:cNvSpPr txBox="1"/>
          <p:nvPr/>
        </p:nvSpPr>
        <p:spPr>
          <a:xfrm>
            <a:off x="457200" y="115888"/>
            <a:ext cx="7770813" cy="460375"/>
          </a:xfrm>
          <a:prstGeom prst="rect">
            <a:avLst/>
          </a:prstGeom>
          <a:noFill/>
          <a:ln w="9525">
            <a:noFill/>
          </a:ln>
        </p:spPr>
        <p:txBody>
          <a:bodyPr wrap="square" anchor="t">
            <a:spAutoFit/>
          </a:bodyPr>
          <a:lstStyle/>
          <a:p>
            <a:r>
              <a:rPr lang="zh-CN" altLang="zh-CN" sz="2400" b="1">
                <a:latin typeface="Arial" panose="020B0604020202020204" pitchFamily="34" charset="0"/>
                <a:ea typeface="宋体" panose="02010600030101010101" pitchFamily="2" charset="-122"/>
              </a:rPr>
              <a:t>3.聚焦能力，注重思维能力发展和思维品质提升；</a:t>
            </a:r>
            <a:endParaRPr lang="zh-CN" altLang="en-US" sz="2400" b="1">
              <a:latin typeface="Arial" panose="020B0604020202020204" pitchFamily="34" charset="0"/>
              <a:ea typeface="宋体" panose="02010600030101010101" pitchFamily="2" charset="-122"/>
            </a:endParaRPr>
          </a:p>
        </p:txBody>
      </p:sp>
      <p:graphicFrame>
        <p:nvGraphicFramePr>
          <p:cNvPr id="2" name="表格 1"/>
          <p:cNvGraphicFramePr/>
          <p:nvPr/>
        </p:nvGraphicFramePr>
        <p:xfrm>
          <a:off x="352425" y="654050"/>
          <a:ext cx="8326120" cy="6309360"/>
        </p:xfrm>
        <a:graphic>
          <a:graphicData uri="http://schemas.openxmlformats.org/drawingml/2006/table">
            <a:tbl>
              <a:tblPr firstRow="1" bandRow="1">
                <a:tableStyleId>{5940675A-B579-460E-94D1-54222C63F5DA}</a:tableStyleId>
              </a:tblPr>
              <a:tblGrid>
                <a:gridCol w="623570"/>
                <a:gridCol w="1124585"/>
                <a:gridCol w="4494530"/>
                <a:gridCol w="2083435"/>
              </a:tblGrid>
              <a:tr h="243840">
                <a:tc>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试卷</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版块</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选材或试题</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评析</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54075">
                <a:tc rowSpan="7">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2019年卷Ⅰ</a:t>
                      </a:r>
                    </a:p>
                    <a:p>
                      <a:pPr>
                        <a:buNone/>
                      </a:pPr>
                      <a:r>
                        <a:rPr lang="en-US" altLang="zh-CN" sz="1800" b="1">
                          <a:latin typeface="宋体" panose="02010600030101010101" pitchFamily="2" charset="-122"/>
                          <a:ea typeface="宋体" panose="02010600030101010101" pitchFamily="2" charset="-122"/>
                        </a:rPr>
                        <a:t> </a:t>
                      </a:r>
                    </a:p>
                    <a:p>
                      <a:pPr>
                        <a:buNone/>
                      </a:pPr>
                      <a:r>
                        <a:rPr lang="en-US" altLang="zh-CN" sz="1800" b="1">
                          <a:latin typeface="宋体" panose="02010600030101010101" pitchFamily="2" charset="-122"/>
                          <a:ea typeface="宋体" panose="02010600030101010101" pitchFamily="2" charset="-122"/>
                        </a:rPr>
                        <a:t> </a:t>
                      </a:r>
                    </a:p>
                    <a:p>
                      <a:pPr>
                        <a:buNone/>
                      </a:pPr>
                      <a:r>
                        <a:rPr lang="en-US" altLang="zh-CN" sz="1800" b="1">
                          <a:latin typeface="宋体" panose="02010600030101010101" pitchFamily="2" charset="-122"/>
                          <a:ea typeface="宋体" panose="02010600030101010101" pitchFamily="2" charset="-122"/>
                        </a:rPr>
                        <a:t> </a:t>
                      </a:r>
                    </a:p>
                    <a:p>
                      <a:pPr>
                        <a:buNone/>
                      </a:pPr>
                      <a:r>
                        <a:rPr lang="en-US" altLang="zh-CN" sz="1800" b="1">
                          <a:latin typeface="宋体" panose="02010600030101010101" pitchFamily="2" charset="-122"/>
                          <a:ea typeface="宋体" panose="02010600030101010101" pitchFamily="2" charset="-122"/>
                        </a:rPr>
                        <a:t> </a:t>
                      </a:r>
                    </a:p>
                    <a:p>
                      <a:pPr>
                        <a:buNone/>
                      </a:pPr>
                      <a:r>
                        <a:rPr lang="en-US" altLang="zh-CN" sz="1800" b="1">
                          <a:latin typeface="宋体" panose="02010600030101010101" pitchFamily="2" charset="-122"/>
                          <a:ea typeface="宋体" panose="02010600030101010101" pitchFamily="2" charset="-122"/>
                        </a:rPr>
                        <a:t> </a:t>
                      </a:r>
                    </a:p>
                    <a:p>
                      <a:pPr>
                        <a:buNone/>
                      </a:pPr>
                      <a:r>
                        <a:rPr lang="en-US" altLang="zh-CN" sz="1800" b="1">
                          <a:latin typeface="宋体" panose="02010600030101010101" pitchFamily="2" charset="-122"/>
                          <a:ea typeface="宋体" panose="02010600030101010101" pitchFamily="2" charset="-122"/>
                        </a:rPr>
                        <a:t> </a:t>
                      </a:r>
                      <a:endParaRPr lang="en-US" altLang="zh-CN"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论述类</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下列对原文论证的相关分析，不正确的一项是（3分）    A．文章采用提出问题、分析问题的方式展开论证，在逻辑上也是逐层递进的。……</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涉及论证的方式、</a:t>
                      </a:r>
                      <a:r>
                        <a:rPr lang="zh-CN" altLang="en-US" sz="1800" b="1">
                          <a:latin typeface="宋体" panose="02010600030101010101" pitchFamily="2" charset="-122"/>
                          <a:ea typeface="宋体" panose="02010600030101010101" pitchFamily="2" charset="-122"/>
                          <a:cs typeface="宋体" panose="02010600030101010101" pitchFamily="2" charset="-122"/>
                        </a:rPr>
                        <a:t>思路、</a:t>
                      </a:r>
                      <a:r>
                        <a:rPr lang="en-US" sz="1800" b="1">
                          <a:latin typeface="宋体" panose="02010600030101010101" pitchFamily="2" charset="-122"/>
                          <a:ea typeface="宋体" panose="02010600030101010101" pitchFamily="2" charset="-122"/>
                          <a:cs typeface="宋体" panose="02010600030101010101" pitchFamily="2" charset="-122"/>
                        </a:rPr>
                        <a:t>支撑、观点等</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02285">
                <a:tc v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实用类文本阅读</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“可移动文化遗产保护”：请结合材料，分析毛里求斯想要修复的档案文件的受损原因。</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对审题能力、分析能力提出要求</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03555">
                <a:tc v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文学类文本阅读</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9.《理水》是鲁迅小说集《故事新编》中的一篇，请从“故事”与“新编”的角度简析本文的基本特征。</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考查阅读理解和审美鉴赏能力，反对“刷题”</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56615">
                <a:tc v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文言文阅读</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12．下列对原文有关内容的概括和分析，不正确的一项是C．贾谊答复询问，重新得到重用。文帝询问鬼神之事，对贾谊的回答很满意，</a:t>
                      </a:r>
                      <a:r>
                        <a:rPr lang="en-US" sz="1800" b="1">
                          <a:solidFill>
                            <a:srgbClr val="C00000"/>
                          </a:solidFill>
                          <a:latin typeface="宋体" panose="02010600030101010101" pitchFamily="2" charset="-122"/>
                          <a:ea typeface="宋体" panose="02010600030101010101" pitchFamily="2" charset="-122"/>
                          <a:cs typeface="宋体" panose="02010600030101010101" pitchFamily="2" charset="-122"/>
                        </a:rPr>
                        <a:t>于是</a:t>
                      </a:r>
                      <a:r>
                        <a:rPr lang="en-US" sz="1800" b="1">
                          <a:latin typeface="宋体" panose="02010600030101010101" pitchFamily="2" charset="-122"/>
                          <a:ea typeface="宋体" panose="02010600030101010101" pitchFamily="2" charset="-122"/>
                          <a:cs typeface="宋体" panose="02010600030101010101" pitchFamily="2" charset="-122"/>
                        </a:rPr>
                        <a:t>任命他为自己钟爱的小儿子梁怀王的太傅，</a:t>
                      </a:r>
                      <a:r>
                        <a:rPr lang="en-US" sz="1800" b="1">
                          <a:solidFill>
                            <a:srgbClr val="C00000"/>
                          </a:solidFill>
                          <a:latin typeface="宋体" panose="02010600030101010101" pitchFamily="2" charset="-122"/>
                          <a:ea typeface="宋体" panose="02010600030101010101" pitchFamily="2" charset="-122"/>
                          <a:cs typeface="宋体" panose="02010600030101010101" pitchFamily="2" charset="-122"/>
                        </a:rPr>
                        <a:t>又</a:t>
                      </a:r>
                      <a:r>
                        <a:rPr lang="en-US" sz="1800" b="1">
                          <a:latin typeface="宋体" panose="02010600030101010101" pitchFamily="2" charset="-122"/>
                          <a:ea typeface="宋体" panose="02010600030101010101" pitchFamily="2" charset="-122"/>
                          <a:cs typeface="宋体" panose="02010600030101010101" pitchFamily="2" charset="-122"/>
                        </a:rPr>
                        <a:t>表示自己比不上贾谊。</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考查逻辑思维能力</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28625">
                <a:tc v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语言文字运用</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补写语句：“肥胖与压力的关系”</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考查</a:t>
                      </a:r>
                      <a:r>
                        <a:rPr lang="zh-CN" altLang="en-US" sz="1800" b="1">
                          <a:latin typeface="宋体" panose="02010600030101010101" pitchFamily="2" charset="-122"/>
                          <a:ea typeface="宋体" panose="02010600030101010101" pitchFamily="2" charset="-122"/>
                          <a:cs typeface="宋体" panose="02010600030101010101" pitchFamily="2" charset="-122"/>
                        </a:rPr>
                        <a:t>语言文字运用和</a:t>
                      </a:r>
                      <a:r>
                        <a:rPr lang="en-US" sz="1800" b="1">
                          <a:latin typeface="宋体" panose="02010600030101010101" pitchFamily="2" charset="-122"/>
                          <a:ea typeface="宋体" panose="02010600030101010101" pitchFamily="2" charset="-122"/>
                          <a:cs typeface="宋体" panose="02010600030101010101" pitchFamily="2" charset="-122"/>
                        </a:rPr>
                        <a:t>逻辑思维能力</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v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语言文字运用</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新闻信息压缩：中欧陶瓷贸易起始时间不晚于唐代</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考查信息</a:t>
                      </a:r>
                      <a:r>
                        <a:rPr lang="zh-CN" altLang="en-US" sz="1800" b="1">
                          <a:latin typeface="宋体" panose="02010600030101010101" pitchFamily="2" charset="-122"/>
                          <a:ea typeface="宋体" panose="02010600030101010101" pitchFamily="2" charset="-122"/>
                          <a:cs typeface="宋体" panose="02010600030101010101" pitchFamily="2" charset="-122"/>
                        </a:rPr>
                        <a:t>辨析、</a:t>
                      </a:r>
                      <a:r>
                        <a:rPr lang="en-US" sz="1800" b="1">
                          <a:latin typeface="宋体" panose="02010600030101010101" pitchFamily="2" charset="-122"/>
                          <a:ea typeface="宋体" panose="02010600030101010101" pitchFamily="2" charset="-122"/>
                          <a:cs typeface="宋体" panose="02010600030101010101" pitchFamily="2" charset="-122"/>
                        </a:rPr>
                        <a:t>提取和加工能力</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28625">
                <a:tc v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作文</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“热爱劳动，从我做起”</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辨析概念、厘清层次等逻辑思维能力</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文本框 99"/>
          <p:cNvSpPr txBox="1"/>
          <p:nvPr/>
        </p:nvSpPr>
        <p:spPr>
          <a:xfrm>
            <a:off x="457200" y="259398"/>
            <a:ext cx="7770813" cy="460375"/>
          </a:xfrm>
          <a:prstGeom prst="rect">
            <a:avLst/>
          </a:prstGeom>
          <a:noFill/>
          <a:ln w="9525">
            <a:noFill/>
          </a:ln>
        </p:spPr>
        <p:txBody>
          <a:bodyPr wrap="square" anchor="t">
            <a:spAutoFit/>
          </a:bodyPr>
          <a:lstStyle/>
          <a:p>
            <a:r>
              <a:rPr lang="zh-CN" altLang="zh-CN" sz="2400" b="1">
                <a:latin typeface="Arial" panose="020B0604020202020204" pitchFamily="34" charset="0"/>
                <a:ea typeface="宋体" panose="02010600030101010101" pitchFamily="2" charset="-122"/>
              </a:rPr>
              <a:t>3.聚焦能力，注重思维能力发展和思维品质提升；</a:t>
            </a:r>
            <a:endParaRPr lang="zh-CN" altLang="en-US" sz="2400" b="1">
              <a:latin typeface="Arial" panose="020B0604020202020204" pitchFamily="34" charset="0"/>
              <a:ea typeface="宋体" panose="02010600030101010101" pitchFamily="2" charset="-122"/>
            </a:endParaRPr>
          </a:p>
        </p:txBody>
      </p:sp>
      <p:graphicFrame>
        <p:nvGraphicFramePr>
          <p:cNvPr id="4" name="表格 3"/>
          <p:cNvGraphicFramePr/>
          <p:nvPr/>
        </p:nvGraphicFramePr>
        <p:xfrm>
          <a:off x="342265" y="1218565"/>
          <a:ext cx="8460105" cy="4023360"/>
        </p:xfrm>
        <a:graphic>
          <a:graphicData uri="http://schemas.openxmlformats.org/drawingml/2006/table">
            <a:tbl>
              <a:tblPr firstRow="1" bandRow="1">
                <a:tableStyleId>{5940675A-B579-460E-94D1-54222C63F5DA}</a:tableStyleId>
              </a:tblPr>
              <a:tblGrid>
                <a:gridCol w="1365250"/>
                <a:gridCol w="1644650"/>
                <a:gridCol w="3171190"/>
                <a:gridCol w="2279015"/>
              </a:tblGrid>
              <a:tr h="1045845">
                <a:tc rowSpan="3">
                  <a:txBody>
                    <a:bodyPr/>
                    <a:lstStyle/>
                    <a:p>
                      <a:pPr>
                        <a:buNone/>
                      </a:pPr>
                      <a:r>
                        <a:rPr lang="en-US" sz="2400" b="1">
                          <a:latin typeface="宋体" panose="02010600030101010101" pitchFamily="2" charset="-122"/>
                          <a:ea typeface="宋体" panose="02010600030101010101" pitchFamily="2" charset="-122"/>
                          <a:cs typeface="宋体" panose="02010600030101010101" pitchFamily="2" charset="-122"/>
                        </a:rPr>
                        <a:t>2019年卷Ⅲ</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400" b="1">
                          <a:latin typeface="宋体" panose="02010600030101010101" pitchFamily="2" charset="-122"/>
                          <a:ea typeface="宋体" panose="02010600030101010101" pitchFamily="2" charset="-122"/>
                          <a:cs typeface="宋体" panose="02010600030101010101" pitchFamily="2" charset="-122"/>
                        </a:rPr>
                        <a:t>论述类文本阅读</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400" b="1">
                          <a:latin typeface="宋体" panose="02010600030101010101" pitchFamily="2" charset="-122"/>
                          <a:ea typeface="宋体" panose="02010600030101010101" pitchFamily="2" charset="-122"/>
                          <a:cs typeface="宋体" panose="02010600030101010101" pitchFamily="2" charset="-122"/>
                        </a:rPr>
                        <a:t>“中国志愿服务活动”：6.单车猎人可以看作“新型”的志愿者，请结合材料分析这一说法的根据。</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400" b="1">
                          <a:latin typeface="宋体" panose="02010600030101010101" pitchFamily="2" charset="-122"/>
                          <a:ea typeface="宋体" panose="02010600030101010101" pitchFamily="2" charset="-122"/>
                          <a:cs typeface="宋体" panose="02010600030101010101" pitchFamily="2" charset="-122"/>
                        </a:rPr>
                        <a:t>考查分析、概括等逻辑思维能力</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8465">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a:buNone/>
                      </a:pPr>
                      <a:r>
                        <a:rPr lang="en-US" sz="2400" b="1">
                          <a:latin typeface="宋体" panose="02010600030101010101" pitchFamily="2" charset="-122"/>
                          <a:ea typeface="宋体" panose="02010600030101010101" pitchFamily="2" charset="-122"/>
                          <a:cs typeface="宋体" panose="02010600030101010101" pitchFamily="2" charset="-122"/>
                        </a:rPr>
                        <a:t>语言文字运用</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400" b="1">
                          <a:latin typeface="宋体" panose="02010600030101010101" pitchFamily="2" charset="-122"/>
                          <a:ea typeface="宋体" panose="02010600030101010101" pitchFamily="2" charset="-122"/>
                          <a:cs typeface="宋体" panose="02010600030101010101" pitchFamily="2" charset="-122"/>
                        </a:rPr>
                        <a:t>补写语句</a:t>
                      </a:r>
                      <a:r>
                        <a:rPr lang="zh-CN" altLang="en-US" sz="2400" b="1">
                          <a:latin typeface="宋体" panose="02010600030101010101" pitchFamily="2" charset="-122"/>
                          <a:ea typeface="宋体" panose="02010600030101010101" pitchFamily="2" charset="-122"/>
                          <a:cs typeface="宋体" panose="02010600030101010101" pitchFamily="2" charset="-122"/>
                        </a:rPr>
                        <a:t>：生物酶与酒精代谢</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400" b="1">
                          <a:latin typeface="宋体" panose="02010600030101010101" pitchFamily="2" charset="-122"/>
                          <a:ea typeface="宋体" panose="02010600030101010101" pitchFamily="2" charset="-122"/>
                          <a:cs typeface="宋体" panose="02010600030101010101" pitchFamily="2" charset="-122"/>
                          <a:sym typeface="+mn-ea"/>
                        </a:rPr>
                        <a:t>考查</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语言文字运用和</a:t>
                      </a:r>
                      <a:r>
                        <a:rPr lang="en-US" sz="2400" b="1">
                          <a:latin typeface="宋体" panose="02010600030101010101" pitchFamily="2" charset="-122"/>
                          <a:ea typeface="宋体" panose="02010600030101010101" pitchFamily="2" charset="-122"/>
                          <a:cs typeface="宋体" panose="02010600030101010101" pitchFamily="2" charset="-122"/>
                          <a:sym typeface="+mn-ea"/>
                        </a:rPr>
                        <a:t>逻辑思维能力</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8465">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a:buNone/>
                      </a:pPr>
                      <a:r>
                        <a:rPr lang="en-US" sz="2400" b="1">
                          <a:latin typeface="宋体" panose="02010600030101010101" pitchFamily="2" charset="-122"/>
                          <a:ea typeface="宋体" panose="02010600030101010101" pitchFamily="2" charset="-122"/>
                          <a:cs typeface="宋体" panose="02010600030101010101" pitchFamily="2" charset="-122"/>
                        </a:rPr>
                        <a:t>作文</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400" b="1">
                          <a:latin typeface="宋体" panose="02010600030101010101" pitchFamily="2" charset="-122"/>
                          <a:ea typeface="宋体" panose="02010600030101010101" pitchFamily="2" charset="-122"/>
                          <a:cs typeface="宋体" panose="02010600030101010101" pitchFamily="2" charset="-122"/>
                        </a:rPr>
                        <a:t>毕业前最后一课</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400" b="1">
                          <a:latin typeface="宋体" panose="02010600030101010101" pitchFamily="2" charset="-122"/>
                          <a:ea typeface="宋体" panose="02010600030101010101" pitchFamily="2" charset="-122"/>
                          <a:cs typeface="宋体" panose="02010600030101010101" pitchFamily="2" charset="-122"/>
                        </a:rPr>
                        <a:t>考查形象思维能力，联想想象能力</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文本框 99"/>
          <p:cNvSpPr txBox="1"/>
          <p:nvPr/>
        </p:nvSpPr>
        <p:spPr>
          <a:xfrm>
            <a:off x="481013" y="-38100"/>
            <a:ext cx="8181975" cy="460375"/>
          </a:xfrm>
          <a:prstGeom prst="rect">
            <a:avLst/>
          </a:prstGeom>
          <a:noFill/>
          <a:ln w="9525">
            <a:noFill/>
          </a:ln>
        </p:spPr>
        <p:txBody>
          <a:bodyPr wrap="square" anchor="t">
            <a:spAutoFit/>
          </a:bodyPr>
          <a:lstStyle/>
          <a:p>
            <a:r>
              <a:rPr lang="zh-CN" altLang="zh-CN" sz="2400" b="1">
                <a:latin typeface="Arial" panose="020B0604020202020204" pitchFamily="34" charset="0"/>
                <a:ea typeface="宋体" panose="02010600030101010101" pitchFamily="2" charset="-122"/>
              </a:rPr>
              <a:t>4.创设情境，凸显考查“四性”</a:t>
            </a:r>
            <a:r>
              <a:rPr lang="zh-CN" altLang="zh-CN" sz="1600" b="1">
                <a:latin typeface="Arial" panose="020B0604020202020204" pitchFamily="34" charset="0"/>
                <a:ea typeface="宋体" panose="02010600030101010101" pitchFamily="2" charset="-122"/>
              </a:rPr>
              <a:t>（基础性、应用性、综合性、创新性）。</a:t>
            </a:r>
            <a:endParaRPr lang="zh-CN" altLang="en-US" sz="1600" b="1">
              <a:latin typeface="Arial" panose="020B0604020202020204" pitchFamily="34" charset="0"/>
              <a:ea typeface="宋体" panose="02010600030101010101" pitchFamily="2" charset="-122"/>
            </a:endParaRPr>
          </a:p>
        </p:txBody>
      </p:sp>
      <p:graphicFrame>
        <p:nvGraphicFramePr>
          <p:cNvPr id="2" name="表格 1"/>
          <p:cNvGraphicFramePr/>
          <p:nvPr/>
        </p:nvGraphicFramePr>
        <p:xfrm>
          <a:off x="273050" y="438150"/>
          <a:ext cx="8623935" cy="6371590"/>
        </p:xfrm>
        <a:graphic>
          <a:graphicData uri="http://schemas.openxmlformats.org/drawingml/2006/table">
            <a:tbl>
              <a:tblPr firstRow="1" bandRow="1">
                <a:tableStyleId>{5940675A-B579-460E-94D1-54222C63F5DA}</a:tableStyleId>
              </a:tblPr>
              <a:tblGrid>
                <a:gridCol w="529590"/>
                <a:gridCol w="795020"/>
                <a:gridCol w="4500245"/>
                <a:gridCol w="2799080"/>
              </a:tblGrid>
              <a:tr h="487680">
                <a:tc>
                  <a:txBody>
                    <a:bodyPr/>
                    <a:lstStyle/>
                    <a:p>
                      <a:pPr>
                        <a:buNone/>
                      </a:pPr>
                      <a:r>
                        <a:rPr lang="en-US" sz="1600" b="1">
                          <a:latin typeface="宋体" panose="02010600030101010101" pitchFamily="2" charset="-122"/>
                          <a:ea typeface="宋体" panose="02010600030101010101" pitchFamily="2" charset="-122"/>
                          <a:cs typeface="宋体" panose="02010600030101010101" pitchFamily="2" charset="-122"/>
                        </a:rPr>
                        <a:t>试卷</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600" b="1">
                          <a:latin typeface="宋体" panose="02010600030101010101" pitchFamily="2" charset="-122"/>
                          <a:ea typeface="宋体" panose="02010600030101010101" pitchFamily="2" charset="-122"/>
                          <a:cs typeface="宋体" panose="02010600030101010101" pitchFamily="2" charset="-122"/>
                        </a:rPr>
                        <a:t>版块</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600" b="1">
                          <a:latin typeface="宋体" panose="02010600030101010101" pitchFamily="2" charset="-122"/>
                          <a:ea typeface="宋体" panose="02010600030101010101" pitchFamily="2" charset="-122"/>
                          <a:cs typeface="宋体" panose="02010600030101010101" pitchFamily="2" charset="-122"/>
                        </a:rPr>
                        <a:t>选材或试题</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600" b="1">
                          <a:latin typeface="宋体" panose="02010600030101010101" pitchFamily="2" charset="-122"/>
                          <a:ea typeface="宋体" panose="02010600030101010101" pitchFamily="2" charset="-122"/>
                          <a:cs typeface="宋体" panose="02010600030101010101" pitchFamily="2" charset="-122"/>
                        </a:rPr>
                        <a:t>评析</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219200">
                <a:tc rowSpan="6">
                  <a:txBody>
                    <a:bodyPr/>
                    <a:lstStyle/>
                    <a:p>
                      <a:pPr>
                        <a:buNone/>
                      </a:pPr>
                      <a:r>
                        <a:rPr lang="en-US" sz="1600" b="1">
                          <a:latin typeface="宋体" panose="02010600030101010101" pitchFamily="2" charset="-122"/>
                          <a:ea typeface="宋体" panose="02010600030101010101" pitchFamily="2" charset="-122"/>
                          <a:cs typeface="宋体" panose="02010600030101010101" pitchFamily="2" charset="-122"/>
                        </a:rPr>
                        <a:t>2019年卷Ⅰ</a:t>
                      </a:r>
                    </a:p>
                    <a:p>
                      <a:pPr>
                        <a:buNone/>
                      </a:pPr>
                      <a:r>
                        <a:rPr lang="en-US" altLang="zh-CN" sz="1600" b="1">
                          <a:latin typeface="宋体" panose="02010600030101010101" pitchFamily="2" charset="-122"/>
                          <a:ea typeface="宋体" panose="02010600030101010101" pitchFamily="2" charset="-122"/>
                        </a:rPr>
                        <a:t> </a:t>
                      </a:r>
                    </a:p>
                    <a:p>
                      <a:pPr>
                        <a:buNone/>
                      </a:pPr>
                      <a:r>
                        <a:rPr lang="en-US" altLang="zh-CN" sz="1600" b="1">
                          <a:latin typeface="宋体" panose="02010600030101010101" pitchFamily="2" charset="-122"/>
                          <a:ea typeface="宋体" panose="02010600030101010101" pitchFamily="2" charset="-122"/>
                        </a:rPr>
                        <a:t> </a:t>
                      </a:r>
                    </a:p>
                    <a:p>
                      <a:pPr>
                        <a:buNone/>
                      </a:pPr>
                      <a:r>
                        <a:rPr lang="en-US" altLang="zh-CN" sz="1600" b="1">
                          <a:latin typeface="宋体" panose="02010600030101010101" pitchFamily="2" charset="-122"/>
                          <a:ea typeface="宋体" panose="02010600030101010101" pitchFamily="2" charset="-122"/>
                        </a:rPr>
                        <a:t> </a:t>
                      </a:r>
                    </a:p>
                    <a:p>
                      <a:pPr>
                        <a:buNone/>
                      </a:pPr>
                      <a:r>
                        <a:rPr lang="en-US" altLang="zh-CN" sz="1600" b="1">
                          <a:latin typeface="宋体" panose="02010600030101010101" pitchFamily="2" charset="-122"/>
                          <a:ea typeface="宋体" panose="02010600030101010101" pitchFamily="2" charset="-122"/>
                        </a:rPr>
                        <a:t> </a:t>
                      </a:r>
                    </a:p>
                    <a:p>
                      <a:pPr>
                        <a:buNone/>
                      </a:pPr>
                      <a:r>
                        <a:rPr lang="en-US" altLang="zh-CN" sz="1600" b="1">
                          <a:latin typeface="宋体" panose="02010600030101010101" pitchFamily="2" charset="-122"/>
                          <a:ea typeface="宋体" panose="02010600030101010101" pitchFamily="2" charset="-122"/>
                        </a:rPr>
                        <a:t> </a:t>
                      </a:r>
                      <a:endParaRPr lang="en-US" altLang="zh-CN"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600" b="1">
                          <a:latin typeface="宋体" panose="02010600030101010101" pitchFamily="2" charset="-122"/>
                          <a:ea typeface="宋体" panose="02010600030101010101" pitchFamily="2" charset="-122"/>
                          <a:cs typeface="宋体" panose="02010600030101010101" pitchFamily="2" charset="-122"/>
                        </a:rPr>
                        <a:t>论述类</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600" b="1">
                          <a:latin typeface="宋体" panose="02010600030101010101" pitchFamily="2" charset="-122"/>
                          <a:ea typeface="宋体" panose="02010600030101010101" pitchFamily="2" charset="-122"/>
                          <a:cs typeface="宋体" panose="02010600030101010101" pitchFamily="2" charset="-122"/>
                        </a:rPr>
                        <a:t>铁凝《照亮和雕刻民族的灵魂》：3．根据原文内容，下列说法不正确的一项是（3分）    C．老舍曾说：“不去与劳动人民结为莫逆的好友，是写不出结结实实的作品的。”这与文中情感共同体的理念是相通的。</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600" b="1">
                          <a:latin typeface="宋体" panose="02010600030101010101" pitchFamily="2" charset="-122"/>
                          <a:ea typeface="宋体" panose="02010600030101010101" pitchFamily="2" charset="-122"/>
                          <a:cs typeface="宋体" panose="02010600030101010101" pitchFamily="2" charset="-122"/>
                        </a:rPr>
                        <a:t>这种综合的探究情境创设可以帮助考生由此及彼，由试题而教材，连点成面，在综合思考中获取新知，实现高考语文对创新性的考查要求</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45515">
                <a:tc v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600" b="1">
                          <a:latin typeface="宋体" panose="02010600030101010101" pitchFamily="2" charset="-122"/>
                          <a:ea typeface="宋体" panose="02010600030101010101" pitchFamily="2" charset="-122"/>
                          <a:cs typeface="宋体" panose="02010600030101010101" pitchFamily="2" charset="-122"/>
                        </a:rPr>
                        <a:t>文学类</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600" b="1">
                          <a:latin typeface="宋体" panose="02010600030101010101" pitchFamily="2" charset="-122"/>
                          <a:ea typeface="宋体" panose="02010600030101010101" pitchFamily="2" charset="-122"/>
                          <a:cs typeface="宋体" panose="02010600030101010101" pitchFamily="2" charset="-122"/>
                        </a:rPr>
                        <a:t>鲁迅《理水》：8．鲁迅说：“我们从古以来，就有埋头苦干的人，有拼命硬干的人，有为民请命的人，有舍身求法的人，</a:t>
                      </a:r>
                      <a:r>
                        <a:rPr lang="en-US" sz="1600" b="1">
                          <a:latin typeface="Arial" panose="020B0604020202020204" pitchFamily="34" charset="0"/>
                          <a:ea typeface="宋体" panose="02010600030101010101" pitchFamily="2" charset="-122"/>
                          <a:cs typeface="宋体" panose="02010600030101010101" pitchFamily="2" charset="-122"/>
                        </a:rPr>
                        <a:t>……</a:t>
                      </a:r>
                      <a:r>
                        <a:rPr lang="en-US" sz="1600" b="1">
                          <a:latin typeface="宋体" panose="02010600030101010101" pitchFamily="2" charset="-122"/>
                          <a:ea typeface="宋体" panose="02010600030101010101" pitchFamily="2" charset="-122"/>
                          <a:cs typeface="宋体" panose="02010600030101010101" pitchFamily="2" charset="-122"/>
                        </a:rPr>
                        <a:t>这就是中国的脊梁。”请谈谈本文是如何具体塑造这样的“中国的脊梁”的。</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600" b="1">
                          <a:latin typeface="宋体" panose="02010600030101010101" pitchFamily="2" charset="-122"/>
                          <a:ea typeface="宋体" panose="02010600030101010101" pitchFamily="2" charset="-122"/>
                          <a:cs typeface="宋体" panose="02010600030101010101" pitchFamily="2" charset="-122"/>
                        </a:rPr>
                        <a:t>引导考生在鲁迅的作品群中进行综合思考，在学科认知情境中凸显考</a:t>
                      </a:r>
                      <a:r>
                        <a:rPr lang="zh-CN" altLang="en-US" sz="1600" b="1">
                          <a:latin typeface="宋体" panose="02010600030101010101" pitchFamily="2" charset="-122"/>
                          <a:ea typeface="宋体" panose="02010600030101010101" pitchFamily="2" charset="-122"/>
                          <a:cs typeface="宋体" panose="02010600030101010101" pitchFamily="2" charset="-122"/>
                        </a:rPr>
                        <a:t>查</a:t>
                      </a:r>
                      <a:r>
                        <a:rPr lang="en-US" sz="1600" b="1">
                          <a:latin typeface="宋体" panose="02010600030101010101" pitchFamily="2" charset="-122"/>
                          <a:ea typeface="宋体" panose="02010600030101010101" pitchFamily="2" charset="-122"/>
                          <a:cs typeface="宋体" panose="02010600030101010101" pitchFamily="2" charset="-122"/>
                        </a:rPr>
                        <a:t>的综合性</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46430">
                <a:tc v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600" b="1">
                          <a:latin typeface="宋体" panose="02010600030101010101" pitchFamily="2" charset="-122"/>
                          <a:ea typeface="宋体" panose="02010600030101010101" pitchFamily="2" charset="-122"/>
                          <a:cs typeface="宋体" panose="02010600030101010101" pitchFamily="2" charset="-122"/>
                        </a:rPr>
                        <a:t>文言文阅读</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600" b="1">
                          <a:latin typeface="宋体" panose="02010600030101010101" pitchFamily="2" charset="-122"/>
                          <a:ea typeface="宋体" panose="02010600030101010101" pitchFamily="2" charset="-122"/>
                          <a:cs typeface="宋体" panose="02010600030101010101" pitchFamily="2" charset="-122"/>
                        </a:rPr>
                        <a:t>《史记</a:t>
                      </a:r>
                      <a:r>
                        <a:rPr lang="en-US" sz="1600" b="1">
                          <a:latin typeface="Arial" panose="020B0604020202020204" pitchFamily="34" charset="0"/>
                          <a:ea typeface="宋体" panose="02010600030101010101" pitchFamily="2" charset="-122"/>
                          <a:cs typeface="宋体" panose="02010600030101010101" pitchFamily="2" charset="-122"/>
                        </a:rPr>
                        <a:t>·</a:t>
                      </a:r>
                      <a:r>
                        <a:rPr lang="en-US" sz="1600" b="1">
                          <a:latin typeface="宋体" panose="02010600030101010101" pitchFamily="2" charset="-122"/>
                          <a:ea typeface="宋体" panose="02010600030101010101" pitchFamily="2" charset="-122"/>
                          <a:cs typeface="宋体" panose="02010600030101010101" pitchFamily="2" charset="-122"/>
                        </a:rPr>
                        <a:t>屈原贾生列传》：11．下列对文中加点词语的相关内容的解说，不正确的一项是“诸子百家”“诏令”“礼乐”“就国”</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600" b="1">
                          <a:latin typeface="宋体" panose="02010600030101010101" pitchFamily="2" charset="-122"/>
                          <a:ea typeface="宋体" panose="02010600030101010101" pitchFamily="2" charset="-122"/>
                          <a:cs typeface="宋体" panose="02010600030101010101" pitchFamily="2" charset="-122"/>
                        </a:rPr>
                        <a:t>在阅读情境中考查文化常识，凸显考</a:t>
                      </a:r>
                      <a:r>
                        <a:rPr lang="zh-CN" altLang="en-US" sz="1600" b="1">
                          <a:latin typeface="宋体" panose="02010600030101010101" pitchFamily="2" charset="-122"/>
                          <a:ea typeface="宋体" panose="02010600030101010101" pitchFamily="2" charset="-122"/>
                          <a:cs typeface="宋体" panose="02010600030101010101" pitchFamily="2" charset="-122"/>
                        </a:rPr>
                        <a:t>查</a:t>
                      </a:r>
                      <a:r>
                        <a:rPr lang="en-US" sz="1600" b="1">
                          <a:latin typeface="宋体" panose="02010600030101010101" pitchFamily="2" charset="-122"/>
                          <a:ea typeface="宋体" panose="02010600030101010101" pitchFamily="2" charset="-122"/>
                          <a:cs typeface="宋体" panose="02010600030101010101" pitchFamily="2" charset="-122"/>
                        </a:rPr>
                        <a:t>的基础性</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62965">
                <a:tc v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600" b="1">
                          <a:latin typeface="宋体" panose="02010600030101010101" pitchFamily="2" charset="-122"/>
                          <a:ea typeface="宋体" panose="02010600030101010101" pitchFamily="2" charset="-122"/>
                          <a:cs typeface="宋体" panose="02010600030101010101" pitchFamily="2" charset="-122"/>
                        </a:rPr>
                        <a:t>诗歌</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600" b="1">
                          <a:latin typeface="宋体" panose="02010600030101010101" pitchFamily="2" charset="-122"/>
                          <a:ea typeface="宋体" panose="02010600030101010101" pitchFamily="2" charset="-122"/>
                          <a:cs typeface="宋体" panose="02010600030101010101" pitchFamily="2" charset="-122"/>
                        </a:rPr>
                        <a:t>陈与义《题许道宁画》：    C．诗人透过一扇小窗远距离欣赏这幅画作，领略其表现的辽阔万里之势。15．诗的尾联有什么含意？从中可以看出诗人对这幅画有什么样的评价？</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600" b="1">
                          <a:latin typeface="宋体" panose="02010600030101010101" pitchFamily="2" charset="-122"/>
                          <a:ea typeface="宋体" panose="02010600030101010101" pitchFamily="2" charset="-122"/>
                          <a:cs typeface="宋体" panose="02010600030101010101" pitchFamily="2" charset="-122"/>
                        </a:rPr>
                        <a:t>在学科认知和个人体验情境中考查字词理解、审美鉴赏能力，凸显基础性</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02335">
                <a:tc v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600" b="1">
                          <a:latin typeface="宋体" panose="02010600030101010101" pitchFamily="2" charset="-122"/>
                          <a:ea typeface="宋体" panose="02010600030101010101" pitchFamily="2" charset="-122"/>
                          <a:cs typeface="宋体" panose="02010600030101010101" pitchFamily="2" charset="-122"/>
                        </a:rPr>
                        <a:t>语言文字运用</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600" b="1">
                          <a:latin typeface="宋体" panose="02010600030101010101" pitchFamily="2" charset="-122"/>
                          <a:ea typeface="宋体" panose="02010600030101010101" pitchFamily="2" charset="-122"/>
                          <a:cs typeface="宋体" panose="02010600030101010101" pitchFamily="2" charset="-122"/>
                        </a:rPr>
                        <a:t>“中英联合考古研究”：要求考生对真实新闻报道进行关键信息提炼。</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600" b="1">
                          <a:latin typeface="宋体" panose="02010600030101010101" pitchFamily="2" charset="-122"/>
                          <a:ea typeface="宋体" panose="02010600030101010101" pitchFamily="2" charset="-122"/>
                          <a:cs typeface="宋体" panose="02010600030101010101" pitchFamily="2" charset="-122"/>
                        </a:rPr>
                        <a:t>这一创新题型引导考生在真实的生活情境中进行信息的获取、筛选、提炼和表达，有助于进一步强化信息处理能力的实用导向</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19430">
                <a:tc v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600" b="1">
                          <a:latin typeface="宋体" panose="02010600030101010101" pitchFamily="2" charset="-122"/>
                          <a:ea typeface="宋体" panose="02010600030101010101" pitchFamily="2" charset="-122"/>
                          <a:cs typeface="宋体" panose="02010600030101010101" pitchFamily="2" charset="-122"/>
                        </a:rPr>
                        <a:t>作文</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600" b="1">
                          <a:latin typeface="宋体" panose="02010600030101010101" pitchFamily="2" charset="-122"/>
                          <a:ea typeface="宋体" panose="02010600030101010101" pitchFamily="2" charset="-122"/>
                          <a:cs typeface="宋体" panose="02010600030101010101" pitchFamily="2" charset="-122"/>
                        </a:rPr>
                        <a:t>热爱劳动，从我做起”要求考生“面向本校同学”写一篇演讲稿</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600" b="1">
                          <a:latin typeface="宋体" panose="02010600030101010101" pitchFamily="2" charset="-122"/>
                          <a:ea typeface="宋体" panose="02010600030101010101" pitchFamily="2" charset="-122"/>
                          <a:cs typeface="宋体" panose="02010600030101010101" pitchFamily="2" charset="-122"/>
                        </a:rPr>
                        <a:t>设置社会生活情境，要求写演讲稿</a:t>
                      </a:r>
                      <a:r>
                        <a:rPr lang="zh-CN" altLang="en-US" sz="1600" b="1">
                          <a:latin typeface="宋体" panose="02010600030101010101" pitchFamily="2" charset="-122"/>
                          <a:ea typeface="宋体" panose="02010600030101010101" pitchFamily="2" charset="-122"/>
                          <a:cs typeface="宋体" panose="02010600030101010101" pitchFamily="2" charset="-122"/>
                        </a:rPr>
                        <a:t>，</a:t>
                      </a:r>
                      <a:r>
                        <a:rPr lang="en-US" sz="1600" b="1">
                          <a:latin typeface="宋体" panose="02010600030101010101" pitchFamily="2" charset="-122"/>
                          <a:ea typeface="宋体" panose="02010600030101010101" pitchFamily="2" charset="-122"/>
                          <a:cs typeface="宋体" panose="02010600030101010101" pitchFamily="2" charset="-122"/>
                        </a:rPr>
                        <a:t>凸显语文的应用性</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文本框 99"/>
          <p:cNvSpPr txBox="1"/>
          <p:nvPr/>
        </p:nvSpPr>
        <p:spPr>
          <a:xfrm>
            <a:off x="481013" y="177165"/>
            <a:ext cx="8181975" cy="460375"/>
          </a:xfrm>
          <a:prstGeom prst="rect">
            <a:avLst/>
          </a:prstGeom>
          <a:noFill/>
          <a:ln w="9525">
            <a:noFill/>
          </a:ln>
        </p:spPr>
        <p:txBody>
          <a:bodyPr wrap="square" anchor="t">
            <a:spAutoFit/>
          </a:bodyPr>
          <a:lstStyle/>
          <a:p>
            <a:r>
              <a:rPr lang="zh-CN" altLang="zh-CN" sz="2400" b="1">
                <a:latin typeface="Arial" panose="020B0604020202020204" pitchFamily="34" charset="0"/>
                <a:ea typeface="宋体" panose="02010600030101010101" pitchFamily="2" charset="-122"/>
              </a:rPr>
              <a:t>4.创设情境，凸显考查“四性”</a:t>
            </a:r>
            <a:r>
              <a:rPr lang="zh-CN" altLang="zh-CN" sz="1600" b="1">
                <a:latin typeface="Arial" panose="020B0604020202020204" pitchFamily="34" charset="0"/>
                <a:ea typeface="宋体" panose="02010600030101010101" pitchFamily="2" charset="-122"/>
              </a:rPr>
              <a:t>（基础性、应用性、综合性、创新性）。</a:t>
            </a:r>
            <a:endParaRPr lang="zh-CN" altLang="en-US" sz="1600" b="1">
              <a:latin typeface="Arial" panose="020B0604020202020204" pitchFamily="34" charset="0"/>
              <a:ea typeface="宋体" panose="02010600030101010101" pitchFamily="2" charset="-122"/>
            </a:endParaRPr>
          </a:p>
        </p:txBody>
      </p:sp>
      <p:graphicFrame>
        <p:nvGraphicFramePr>
          <p:cNvPr id="4" name="表格 3"/>
          <p:cNvGraphicFramePr/>
          <p:nvPr/>
        </p:nvGraphicFramePr>
        <p:xfrm>
          <a:off x="353695" y="927100"/>
          <a:ext cx="8436610" cy="5546090"/>
        </p:xfrm>
        <a:graphic>
          <a:graphicData uri="http://schemas.openxmlformats.org/drawingml/2006/table">
            <a:tbl>
              <a:tblPr firstRow="1" bandRow="1">
                <a:tableStyleId>{5940675A-B579-460E-94D1-54222C63F5DA}</a:tableStyleId>
              </a:tblPr>
              <a:tblGrid>
                <a:gridCol w="923925"/>
                <a:gridCol w="1265555"/>
                <a:gridCol w="1929130"/>
                <a:gridCol w="4318000"/>
              </a:tblGrid>
              <a:tr h="2103755">
                <a:tc rowSpan="3">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2019年卷Ⅲ</a:t>
                      </a:r>
                    </a:p>
                    <a:p>
                      <a:pPr>
                        <a:buNone/>
                      </a:pPr>
                      <a:r>
                        <a:rPr lang="en-US" altLang="zh-CN" sz="1800" b="1">
                          <a:latin typeface="宋体" panose="02010600030101010101" pitchFamily="2" charset="-122"/>
                          <a:ea typeface="宋体" panose="02010600030101010101" pitchFamily="2" charset="-122"/>
                        </a:rPr>
                        <a:t> </a:t>
                      </a:r>
                      <a:endParaRPr 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实用类</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“中国志愿服务活动”：6.单车猎人可以看作“新型”的志愿者，请结合材料分析这一说法的根据。</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新型’的志愿者”这一说法并未直接出现在材料之中，是命题结合生活实际而设定的特殊问题情境，考生必须结合生活实际才能理解考查内容。试题设置都着力于引导考生在更广阔的视野中探究问题，在更开放的情境中解决问题，为考查和提升考生的语文学科素养拓展了更大的空间。</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226820">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古代诗歌阅读</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刘禹锡《插田歌(节选) 》：与《酬乐天扬州初逢席上见赠》相比，这几句诗的语言风格有什么不同?</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使学生置身于刘禹锡的作品群这一特定情境中进行审美感知、理性思考的迁移和整合，凸显考</a:t>
                      </a:r>
                      <a:r>
                        <a:rPr lang="zh-CN" altLang="en-US" sz="1800" b="1">
                          <a:latin typeface="宋体" panose="02010600030101010101" pitchFamily="2" charset="-122"/>
                          <a:ea typeface="宋体" panose="02010600030101010101" pitchFamily="2" charset="-122"/>
                          <a:cs typeface="宋体" panose="02010600030101010101" pitchFamily="2" charset="-122"/>
                        </a:rPr>
                        <a:t>查</a:t>
                      </a:r>
                      <a:r>
                        <a:rPr lang="en-US" sz="1800" b="1">
                          <a:latin typeface="宋体" panose="02010600030101010101" pitchFamily="2" charset="-122"/>
                          <a:ea typeface="宋体" panose="02010600030101010101" pitchFamily="2" charset="-122"/>
                          <a:cs typeface="宋体" panose="02010600030101010101" pitchFamily="2" charset="-122"/>
                        </a:rPr>
                        <a:t>的基础性和综合性。</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31290">
                <a:tc v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语言文字运用</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“第55届世乒锦标赛举行”：要求考生对真实新闻报道进行关键信息提炼。</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这一创新题型引导考生在真实的生活情境中进行信息的获取、筛选、提炼和表达，有助于进一步强化信息处理能力的实用导向。</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文本框 99"/>
          <p:cNvSpPr txBox="1"/>
          <p:nvPr/>
        </p:nvSpPr>
        <p:spPr>
          <a:xfrm>
            <a:off x="466090" y="875030"/>
            <a:ext cx="8212138" cy="5260975"/>
          </a:xfrm>
          <a:prstGeom prst="rect">
            <a:avLst/>
          </a:prstGeom>
          <a:noFill/>
          <a:ln w="9525">
            <a:noFill/>
          </a:ln>
        </p:spPr>
        <p:txBody>
          <a:bodyPr wrap="square" anchor="t">
            <a:spAutoFit/>
          </a:bodyPr>
          <a:lstStyle/>
          <a:p>
            <a:r>
              <a:rPr lang="zh-CN" altLang="zh-CN" sz="2400" dirty="0">
                <a:latin typeface="黑体" panose="02010609060101010101" pitchFamily="49" charset="-122"/>
                <a:ea typeface="黑体" panose="02010609060101010101" pitchFamily="49" charset="-122"/>
              </a:rPr>
              <a:t>教育部考试中心《健全立德树人</a:t>
            </a:r>
            <a:r>
              <a:rPr lang="en-US" altLang="zh-CN" sz="2400" dirty="0">
                <a:latin typeface="黑体" panose="02010609060101010101" pitchFamily="49" charset="-122"/>
                <a:ea typeface="黑体" panose="02010609060101010101" pitchFamily="49" charset="-122"/>
              </a:rPr>
              <a:t>  </a:t>
            </a:r>
            <a:r>
              <a:rPr lang="zh-CN" altLang="zh-CN" sz="2400" dirty="0">
                <a:latin typeface="黑体" panose="02010609060101010101" pitchFamily="49" charset="-122"/>
                <a:ea typeface="黑体" panose="02010609060101010101" pitchFamily="49" charset="-122"/>
              </a:rPr>
              <a:t>促进全面发展</a:t>
            </a:r>
            <a:r>
              <a:rPr lang="en-US" altLang="zh-CN" sz="2400" dirty="0">
                <a:latin typeface="黑体" panose="02010609060101010101" pitchFamily="49" charset="-122"/>
                <a:ea typeface="黑体" panose="02010609060101010101" pitchFamily="49" charset="-122"/>
              </a:rPr>
              <a:t>——</a:t>
            </a:r>
            <a:r>
              <a:rPr lang="zh-CN" altLang="zh-CN" sz="2400" dirty="0">
                <a:latin typeface="黑体" panose="02010609060101010101" pitchFamily="49" charset="-122"/>
                <a:ea typeface="黑体" panose="02010609060101010101" pitchFamily="49" charset="-122"/>
              </a:rPr>
              <a:t>2019年高考语文试题评价》（《中国考试》2019年第7期）纲要：</a:t>
            </a:r>
            <a:endParaRPr lang="en-US" altLang="zh-CN" sz="2400" b="1" dirty="0">
              <a:latin typeface="黑体" panose="02010609060101010101" pitchFamily="49" charset="-122"/>
              <a:ea typeface="黑体" panose="02010609060101010101" pitchFamily="49" charset="-122"/>
            </a:endParaRPr>
          </a:p>
          <a:p>
            <a:r>
              <a:rPr lang="en-US" altLang="zh-CN" sz="2400" b="1" dirty="0">
                <a:latin typeface="宋体" panose="02010600030101010101" pitchFamily="2" charset="-122"/>
                <a:ea typeface="宋体" panose="02010600030101010101" pitchFamily="2" charset="-122"/>
              </a:rPr>
              <a:t>1.</a:t>
            </a:r>
            <a:r>
              <a:rPr lang="zh-CN" altLang="zh-CN" sz="2400" b="1" dirty="0">
                <a:latin typeface="Arial" panose="020B0604020202020204" pitchFamily="34" charset="0"/>
                <a:ea typeface="宋体" panose="02010600030101010101" pitchFamily="2" charset="-122"/>
              </a:rPr>
              <a:t>坚持立德树人导向，致力培养社会主义建设者和接班人</a:t>
            </a:r>
            <a:endParaRPr lang="zh-CN" altLang="zh-CN" sz="2400" dirty="0">
              <a:latin typeface="Arial" panose="020B0604020202020204" pitchFamily="34" charset="0"/>
              <a:ea typeface="宋体" panose="02010600030101010101" pitchFamily="2" charset="-122"/>
            </a:endParaRPr>
          </a:p>
          <a:p>
            <a:r>
              <a:rPr lang="zh-CN" altLang="zh-CN" sz="2400" dirty="0">
                <a:latin typeface="Arial" panose="020B0604020202020204" pitchFamily="34" charset="0"/>
                <a:ea typeface="宋体" panose="02010600030101010101" pitchFamily="2" charset="-122"/>
              </a:rPr>
              <a:t>     1.1厚植理想信念，</a:t>
            </a:r>
            <a:r>
              <a:rPr lang="zh-CN" altLang="zh-CN" sz="2400" dirty="0">
                <a:solidFill>
                  <a:srgbClr val="C00000"/>
                </a:solidFill>
                <a:latin typeface="Arial" panose="020B0604020202020204" pitchFamily="34" charset="0"/>
                <a:ea typeface="宋体" panose="02010600030101010101" pitchFamily="2" charset="-122"/>
              </a:rPr>
              <a:t>树立家国情怀</a:t>
            </a:r>
            <a:endParaRPr lang="en-US" altLang="zh-CN" sz="2400" dirty="0">
              <a:latin typeface="宋体" panose="02010600030101010101" pitchFamily="2" charset="-122"/>
              <a:ea typeface="宋体" panose="02010600030101010101" pitchFamily="2" charset="-122"/>
            </a:endParaRPr>
          </a:p>
          <a:p>
            <a:r>
              <a:rPr lang="en-US" altLang="zh-CN" sz="2400" b="1" dirty="0">
                <a:latin typeface="宋体" panose="02010600030101010101" pitchFamily="2" charset="-122"/>
                <a:ea typeface="宋体" panose="02010600030101010101" pitchFamily="2" charset="-122"/>
              </a:rPr>
              <a:t>   1.2</a:t>
            </a:r>
            <a:r>
              <a:rPr lang="zh-CN" altLang="zh-CN" sz="2400" dirty="0">
                <a:latin typeface="Arial" panose="020B0604020202020204" pitchFamily="34" charset="0"/>
                <a:ea typeface="宋体" panose="02010600030101010101" pitchFamily="2" charset="-122"/>
              </a:rPr>
              <a:t>加强品德修养，</a:t>
            </a:r>
            <a:r>
              <a:rPr lang="zh-CN" altLang="zh-CN" sz="2400" dirty="0">
                <a:solidFill>
                  <a:srgbClr val="C00000"/>
                </a:solidFill>
                <a:latin typeface="Arial" panose="020B0604020202020204" pitchFamily="34" charset="0"/>
                <a:ea typeface="宋体" panose="02010600030101010101" pitchFamily="2" charset="-122"/>
              </a:rPr>
              <a:t>铸就时代先锋</a:t>
            </a:r>
            <a:endParaRPr lang="en-US" altLang="zh-CN" sz="2400" dirty="0">
              <a:latin typeface="宋体" panose="02010600030101010101" pitchFamily="2" charset="-122"/>
              <a:ea typeface="宋体" panose="02010600030101010101" pitchFamily="2" charset="-122"/>
            </a:endParaRPr>
          </a:p>
          <a:p>
            <a:r>
              <a:rPr lang="en-US" altLang="zh-CN" sz="2400" b="1" dirty="0">
                <a:latin typeface="宋体" panose="02010600030101010101" pitchFamily="2" charset="-122"/>
                <a:ea typeface="宋体" panose="02010600030101010101" pitchFamily="2" charset="-122"/>
              </a:rPr>
              <a:t>   1.3</a:t>
            </a:r>
            <a:r>
              <a:rPr lang="zh-CN" altLang="zh-CN" sz="2400" dirty="0">
                <a:latin typeface="Arial" panose="020B0604020202020204" pitchFamily="34" charset="0"/>
                <a:ea typeface="宋体" panose="02010600030101010101" pitchFamily="2" charset="-122"/>
              </a:rPr>
              <a:t>讲述奋斗故事，激励接棒青年</a:t>
            </a:r>
            <a:endParaRPr lang="en-US" altLang="zh-CN" sz="2400" b="1" dirty="0">
              <a:latin typeface="宋体" panose="02010600030101010101" pitchFamily="2" charset="-122"/>
              <a:ea typeface="宋体" panose="02010600030101010101" pitchFamily="2" charset="-122"/>
            </a:endParaRPr>
          </a:p>
          <a:p>
            <a:r>
              <a:rPr lang="en-US" altLang="zh-CN" sz="2400" b="1" dirty="0">
                <a:latin typeface="宋体" panose="02010600030101010101" pitchFamily="2" charset="-122"/>
                <a:ea typeface="宋体" panose="02010600030101010101" pitchFamily="2" charset="-122"/>
              </a:rPr>
              <a:t>2.</a:t>
            </a:r>
            <a:r>
              <a:rPr lang="zh-CN" altLang="zh-CN" sz="2400" b="1" dirty="0">
                <a:latin typeface="Arial" panose="020B0604020202020204" pitchFamily="34" charset="0"/>
                <a:ea typeface="宋体" panose="02010600030101010101" pitchFamily="2" charset="-122"/>
              </a:rPr>
              <a:t>精准落实高考评价体系，持续深化语文科考试内容改革</a:t>
            </a:r>
            <a:endParaRPr lang="en-US" altLang="zh-CN" sz="2400" dirty="0">
              <a:solidFill>
                <a:srgbClr val="C00000"/>
              </a:solidFill>
              <a:latin typeface="宋体" panose="02010600030101010101" pitchFamily="2" charset="-122"/>
              <a:ea typeface="宋体" panose="02010600030101010101" pitchFamily="2" charset="-122"/>
            </a:endParaRPr>
          </a:p>
          <a:p>
            <a:r>
              <a:rPr lang="en-US" altLang="zh-CN" sz="2400" b="1" dirty="0">
                <a:solidFill>
                  <a:srgbClr val="C00000"/>
                </a:solidFill>
                <a:latin typeface="宋体" panose="02010600030101010101" pitchFamily="2" charset="-122"/>
                <a:ea typeface="宋体" panose="02010600030101010101" pitchFamily="2" charset="-122"/>
              </a:rPr>
              <a:t>   2.1</a:t>
            </a:r>
            <a:r>
              <a:rPr lang="zh-CN" altLang="zh-CN" sz="2400" dirty="0">
                <a:solidFill>
                  <a:srgbClr val="C00000"/>
                </a:solidFill>
                <a:latin typeface="Arial" panose="020B0604020202020204" pitchFamily="34" charset="0"/>
                <a:ea typeface="宋体" panose="02010600030101010101" pitchFamily="2" charset="-122"/>
              </a:rPr>
              <a:t>重视基础，增长知识见识下功夫</a:t>
            </a:r>
            <a:endParaRPr lang="en-US" altLang="zh-CN" sz="2400" dirty="0">
              <a:solidFill>
                <a:srgbClr val="C00000"/>
              </a:solidFill>
              <a:latin typeface="宋体" panose="02010600030101010101" pitchFamily="2" charset="-122"/>
              <a:ea typeface="宋体" panose="02010600030101010101" pitchFamily="2" charset="-122"/>
            </a:endParaRPr>
          </a:p>
          <a:p>
            <a:r>
              <a:rPr lang="en-US" altLang="zh-CN" sz="2400" b="1" dirty="0">
                <a:solidFill>
                  <a:srgbClr val="C00000"/>
                </a:solidFill>
                <a:latin typeface="宋体" panose="02010600030101010101" pitchFamily="2" charset="-122"/>
                <a:ea typeface="宋体" panose="02010600030101010101" pitchFamily="2" charset="-122"/>
              </a:rPr>
              <a:t>   2.2</a:t>
            </a:r>
            <a:r>
              <a:rPr lang="zh-CN" altLang="zh-CN" sz="2400" dirty="0">
                <a:solidFill>
                  <a:srgbClr val="C00000"/>
                </a:solidFill>
                <a:latin typeface="Arial" panose="020B0604020202020204" pitchFamily="34" charset="0"/>
                <a:ea typeface="宋体" panose="02010600030101010101" pitchFamily="2" charset="-122"/>
              </a:rPr>
              <a:t>凸显应用，提高关键能力强导向</a:t>
            </a:r>
            <a:endParaRPr lang="en-US" altLang="zh-CN" sz="2400" dirty="0">
              <a:solidFill>
                <a:srgbClr val="C00000"/>
              </a:solidFill>
              <a:latin typeface="宋体" panose="02010600030101010101" pitchFamily="2" charset="-122"/>
              <a:ea typeface="宋体" panose="02010600030101010101" pitchFamily="2" charset="-122"/>
            </a:endParaRPr>
          </a:p>
          <a:p>
            <a:r>
              <a:rPr lang="en-US" altLang="zh-CN" sz="2400" b="1" dirty="0">
                <a:solidFill>
                  <a:srgbClr val="C00000"/>
                </a:solidFill>
                <a:latin typeface="宋体" panose="02010600030101010101" pitchFamily="2" charset="-122"/>
                <a:ea typeface="宋体" panose="02010600030101010101" pitchFamily="2" charset="-122"/>
              </a:rPr>
              <a:t>   2.3</a:t>
            </a:r>
            <a:r>
              <a:rPr lang="zh-CN" altLang="zh-CN" sz="2400" dirty="0">
                <a:solidFill>
                  <a:srgbClr val="C00000"/>
                </a:solidFill>
                <a:latin typeface="Arial" panose="020B0604020202020204" pitchFamily="34" charset="0"/>
                <a:ea typeface="宋体" panose="02010600030101010101" pitchFamily="2" charset="-122"/>
              </a:rPr>
              <a:t>创设情境，聚焦学科素养求创新</a:t>
            </a:r>
            <a:endParaRPr lang="en-US" altLang="zh-CN" sz="2400" b="1" dirty="0">
              <a:latin typeface="宋体" panose="02010600030101010101" pitchFamily="2" charset="-122"/>
              <a:ea typeface="宋体" panose="02010600030101010101" pitchFamily="2" charset="-122"/>
            </a:endParaRPr>
          </a:p>
          <a:p>
            <a:r>
              <a:rPr lang="en-US" altLang="zh-CN" sz="2400" b="1" dirty="0">
                <a:latin typeface="宋体" panose="02010600030101010101" pitchFamily="2" charset="-122"/>
                <a:ea typeface="宋体" panose="02010600030101010101" pitchFamily="2" charset="-122"/>
              </a:rPr>
              <a:t>3.</a:t>
            </a:r>
            <a:r>
              <a:rPr lang="zh-CN" altLang="zh-CN" sz="2400" b="1" dirty="0">
                <a:solidFill>
                  <a:srgbClr val="C00000"/>
                </a:solidFill>
                <a:latin typeface="Arial" panose="020B0604020202020204" pitchFamily="34" charset="0"/>
                <a:ea typeface="宋体" panose="02010600030101010101" pitchFamily="2" charset="-122"/>
              </a:rPr>
              <a:t>强化体美劳教育引导，贯彻全面发展理念</a:t>
            </a:r>
            <a:endParaRPr lang="zh-CN" altLang="zh-CN" sz="2400" dirty="0">
              <a:latin typeface="Arial" panose="020B0604020202020204" pitchFamily="34" charset="0"/>
              <a:ea typeface="宋体" panose="02010600030101010101" pitchFamily="2" charset="-122"/>
            </a:endParaRPr>
          </a:p>
          <a:p>
            <a:r>
              <a:rPr lang="zh-CN" altLang="zh-CN" sz="2400" dirty="0">
                <a:latin typeface="Arial" panose="020B0604020202020204" pitchFamily="34" charset="0"/>
                <a:ea typeface="宋体" panose="02010600030101010101" pitchFamily="2" charset="-122"/>
              </a:rPr>
              <a:t>    3.1博采古今艺术，丰富审美体验，彰显美育化人功能</a:t>
            </a:r>
            <a:endParaRPr lang="en-US" altLang="zh-CN" sz="2400" dirty="0">
              <a:latin typeface="宋体" panose="02010600030101010101" pitchFamily="2" charset="-122"/>
              <a:ea typeface="宋体" panose="02010600030101010101" pitchFamily="2" charset="-122"/>
            </a:endParaRPr>
          </a:p>
          <a:p>
            <a:r>
              <a:rPr lang="en-US" altLang="zh-CN" sz="2400" b="1" dirty="0">
                <a:latin typeface="宋体" panose="02010600030101010101" pitchFamily="2" charset="-122"/>
                <a:ea typeface="宋体" panose="02010600030101010101" pitchFamily="2" charset="-122"/>
              </a:rPr>
              <a:t>  3.2</a:t>
            </a:r>
            <a:r>
              <a:rPr lang="zh-CN" altLang="zh-CN" sz="2400" dirty="0">
                <a:latin typeface="Arial" panose="020B0604020202020204" pitchFamily="34" charset="0"/>
                <a:ea typeface="宋体" panose="02010600030101010101" pitchFamily="2" charset="-122"/>
              </a:rPr>
              <a:t>弘扬劳动精神，倡导劳动实践，落实劳动育人理念</a:t>
            </a:r>
            <a:endParaRPr lang="en-US" altLang="zh-CN" sz="2400" dirty="0">
              <a:latin typeface="宋体" panose="02010600030101010101" pitchFamily="2" charset="-122"/>
              <a:ea typeface="宋体" panose="02010600030101010101" pitchFamily="2" charset="-122"/>
            </a:endParaRPr>
          </a:p>
          <a:p>
            <a:r>
              <a:rPr lang="en-US" altLang="zh-CN" sz="2400" b="1" dirty="0">
                <a:latin typeface="宋体" panose="02010600030101010101" pitchFamily="2" charset="-122"/>
                <a:ea typeface="宋体" panose="02010600030101010101" pitchFamily="2" charset="-122"/>
              </a:rPr>
              <a:t>  3.3</a:t>
            </a:r>
            <a:r>
              <a:rPr lang="zh-CN" altLang="zh-CN" sz="2400" dirty="0">
                <a:latin typeface="Arial" panose="020B0604020202020204" pitchFamily="34" charset="0"/>
                <a:ea typeface="宋体" panose="02010600030101010101" pitchFamily="2" charset="-122"/>
              </a:rPr>
              <a:t>关注体坛热点，激扬体育精神，引领健体励志风尚</a:t>
            </a:r>
            <a:endParaRPr lang="zh-CN" altLang="en-US" sz="2400" dirty="0">
              <a:latin typeface="Arial" panose="020B0604020202020204" pitchFamily="34" charset="0"/>
              <a:ea typeface="宋体" panose="02010600030101010101" pitchFamily="2" charset="-122"/>
            </a:endParaRPr>
          </a:p>
        </p:txBody>
      </p:sp>
      <p:sp>
        <p:nvSpPr>
          <p:cNvPr id="20482" name="文本框 4"/>
          <p:cNvSpPr txBox="1"/>
          <p:nvPr/>
        </p:nvSpPr>
        <p:spPr>
          <a:xfrm>
            <a:off x="2138361" y="224153"/>
            <a:ext cx="4587875" cy="583565"/>
          </a:xfrm>
          <a:prstGeom prst="rect">
            <a:avLst/>
          </a:prstGeom>
          <a:noFill/>
          <a:ln w="9525">
            <a:noFill/>
          </a:ln>
        </p:spPr>
        <p:txBody>
          <a:bodyPr wrap="square" anchor="t">
            <a:spAutoFit/>
          </a:bodyPr>
          <a:lstStyle/>
          <a:p>
            <a:r>
              <a:rPr lang="zh-CN" altLang="en-US" sz="3200" noProof="1">
                <a:gradFill>
                  <a:gsLst>
                    <a:gs pos="0">
                      <a:srgbClr val="14CD68"/>
                    </a:gs>
                    <a:gs pos="100000">
                      <a:srgbClr val="035C7D"/>
                    </a:gs>
                  </a:gsLst>
                  <a:lin scaled="0"/>
                </a:gradFill>
                <a:latin typeface="黑体" panose="02010609060101010101" pitchFamily="49" charset="-122"/>
                <a:ea typeface="黑体" panose="02010609060101010101" pitchFamily="49" charset="-122"/>
                <a:cs typeface="+mn-cs"/>
              </a:rPr>
              <a:t>素养立意：</a:t>
            </a:r>
            <a:r>
              <a:rPr lang="zh-CN" altLang="zh-CN" sz="3200" noProof="1">
                <a:gradFill>
                  <a:gsLst>
                    <a:gs pos="0">
                      <a:srgbClr val="14CD68"/>
                    </a:gs>
                    <a:gs pos="100000">
                      <a:srgbClr val="035C7D"/>
                    </a:gs>
                  </a:gsLst>
                  <a:lin scaled="0"/>
                </a:gradFill>
                <a:latin typeface="黑体" panose="02010609060101010101" pitchFamily="49" charset="-122"/>
                <a:ea typeface="黑体" panose="02010609060101010101" pitchFamily="49" charset="-122"/>
                <a:cs typeface="+mn-cs"/>
              </a:rPr>
              <a:t>评价证明</a:t>
            </a:r>
            <a:endParaRPr lang="zh-CN" altLang="zh-CN" sz="3200" noProof="1">
              <a:gradFill>
                <a:gsLst>
                  <a:gs pos="0">
                    <a:srgbClr val="14CD68"/>
                  </a:gs>
                  <a:gs pos="100000">
                    <a:srgbClr val="035C7D"/>
                  </a:gs>
                </a:gsLst>
                <a:lin scaled="0"/>
              </a:gradFill>
              <a:latin typeface="黑体" panose="02010609060101010101" pitchFamily="49" charset="-122"/>
              <a:ea typeface="黑体" panose="02010609060101010101" pitchFamily="49"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文本框 99"/>
          <p:cNvSpPr txBox="1"/>
          <p:nvPr/>
        </p:nvSpPr>
        <p:spPr>
          <a:xfrm>
            <a:off x="334963" y="587375"/>
            <a:ext cx="8434387" cy="6000750"/>
          </a:xfrm>
          <a:prstGeom prst="rect">
            <a:avLst/>
          </a:prstGeom>
          <a:noFill/>
          <a:ln w="9525">
            <a:noFill/>
          </a:ln>
        </p:spPr>
        <p:txBody>
          <a:bodyPr wrap="square" anchor="t">
            <a:spAutoFit/>
          </a:bodyPr>
          <a:lstStyle/>
          <a:p>
            <a:r>
              <a:rPr lang="zh-CN" altLang="zh-CN" sz="2400" dirty="0">
                <a:latin typeface="黑体" panose="02010609060101010101" pitchFamily="49" charset="-122"/>
                <a:ea typeface="黑体" panose="02010609060101010101" pitchFamily="49" charset="-122"/>
              </a:rPr>
              <a:t>教育部考试中心《精准落实立德树人</a:t>
            </a:r>
            <a:r>
              <a:rPr lang="en-US" altLang="zh-CN" sz="2400" dirty="0">
                <a:latin typeface="黑体" panose="02010609060101010101" pitchFamily="49" charset="-122"/>
                <a:ea typeface="黑体" panose="02010609060101010101" pitchFamily="49" charset="-122"/>
              </a:rPr>
              <a:t>  </a:t>
            </a:r>
            <a:r>
              <a:rPr lang="zh-CN" altLang="zh-CN" sz="2400" dirty="0">
                <a:latin typeface="黑体" panose="02010609060101010101" pitchFamily="49" charset="-122"/>
                <a:ea typeface="黑体" panose="02010609060101010101" pitchFamily="49" charset="-122"/>
              </a:rPr>
              <a:t>大力助推素质教育</a:t>
            </a:r>
            <a:r>
              <a:rPr lang="en-US" altLang="zh-CN" sz="2400" dirty="0">
                <a:latin typeface="黑体" panose="02010609060101010101" pitchFamily="49" charset="-122"/>
                <a:ea typeface="黑体" panose="02010609060101010101" pitchFamily="49" charset="-122"/>
              </a:rPr>
              <a:t>——</a:t>
            </a:r>
            <a:r>
              <a:rPr lang="zh-CN" altLang="zh-CN" sz="2400" dirty="0">
                <a:latin typeface="黑体" panose="02010609060101010101" pitchFamily="49" charset="-122"/>
                <a:ea typeface="黑体" panose="02010609060101010101" pitchFamily="49" charset="-122"/>
              </a:rPr>
              <a:t>2018年高考语文试题评析》（《中国考试》2018年第7期）纲要：</a:t>
            </a:r>
            <a:endParaRPr lang="en-US" altLang="zh-CN" sz="2400" b="1" dirty="0">
              <a:latin typeface="宋体" panose="02010600030101010101" pitchFamily="2" charset="-122"/>
              <a:ea typeface="宋体" panose="02010600030101010101" pitchFamily="2" charset="-122"/>
            </a:endParaRPr>
          </a:p>
          <a:p>
            <a:r>
              <a:rPr lang="en-US" altLang="zh-CN" sz="2400" b="1" dirty="0">
                <a:latin typeface="宋体" panose="02010600030101010101" pitchFamily="2" charset="-122"/>
                <a:ea typeface="宋体" panose="02010600030101010101" pitchFamily="2" charset="-122"/>
              </a:rPr>
              <a:t>1.</a:t>
            </a:r>
            <a:r>
              <a:rPr lang="zh-CN" altLang="zh-CN" sz="2400" b="1" dirty="0">
                <a:latin typeface="Arial" panose="020B0604020202020204" pitchFamily="34" charset="0"/>
                <a:ea typeface="宋体" panose="02010600030101010101" pitchFamily="2" charset="-122"/>
              </a:rPr>
              <a:t>立德树人：扬帆新时代，化育新一代</a:t>
            </a:r>
            <a:endParaRPr lang="zh-CN" altLang="zh-CN" sz="2400" dirty="0">
              <a:latin typeface="Arial" panose="020B0604020202020204" pitchFamily="34" charset="0"/>
              <a:ea typeface="宋体" panose="02010600030101010101" pitchFamily="2" charset="-122"/>
            </a:endParaRPr>
          </a:p>
          <a:p>
            <a:r>
              <a:rPr lang="zh-CN" altLang="zh-CN" sz="2400" dirty="0">
                <a:latin typeface="Arial" panose="020B0604020202020204" pitchFamily="34" charset="0"/>
                <a:ea typeface="宋体" panose="02010600030101010101" pitchFamily="2" charset="-122"/>
              </a:rPr>
              <a:t>    1.1 融会新思想，增强“四个自信”</a:t>
            </a:r>
          </a:p>
          <a:p>
            <a:r>
              <a:rPr lang="zh-CN" altLang="zh-CN" sz="2400" dirty="0">
                <a:latin typeface="Arial" panose="020B0604020202020204" pitchFamily="34" charset="0"/>
                <a:ea typeface="宋体" panose="02010600030101010101" pitchFamily="2" charset="-122"/>
              </a:rPr>
              <a:t>    1.2 讲好改革故事，定位历史坐标</a:t>
            </a:r>
          </a:p>
          <a:p>
            <a:r>
              <a:rPr lang="zh-CN" altLang="zh-CN" sz="2400" dirty="0">
                <a:latin typeface="Arial" panose="020B0604020202020204" pitchFamily="34" charset="0"/>
                <a:ea typeface="宋体" panose="02010600030101010101" pitchFamily="2" charset="-122"/>
              </a:rPr>
              <a:t>    1.3 唤起青春理想，奋起追梦圆梦</a:t>
            </a:r>
            <a:endParaRPr lang="en-US" altLang="zh-CN" sz="2400" b="1" dirty="0">
              <a:latin typeface="宋体" panose="02010600030101010101" pitchFamily="2" charset="-122"/>
              <a:ea typeface="宋体" panose="02010600030101010101" pitchFamily="2" charset="-122"/>
            </a:endParaRPr>
          </a:p>
          <a:p>
            <a:r>
              <a:rPr lang="en-US" altLang="zh-CN" sz="2400" b="1" dirty="0">
                <a:latin typeface="宋体" panose="02010600030101010101" pitchFamily="2" charset="-122"/>
                <a:ea typeface="宋体" panose="02010600030101010101" pitchFamily="2" charset="-122"/>
              </a:rPr>
              <a:t>2.</a:t>
            </a:r>
            <a:r>
              <a:rPr lang="zh-CN" altLang="zh-CN" sz="2400" b="1" dirty="0">
                <a:latin typeface="Arial" panose="020B0604020202020204" pitchFamily="34" charset="0"/>
                <a:ea typeface="宋体" panose="02010600030101010101" pitchFamily="2" charset="-122"/>
              </a:rPr>
              <a:t>育才成人：</a:t>
            </a:r>
            <a:r>
              <a:rPr lang="zh-CN" altLang="zh-CN" sz="2400" b="1" dirty="0">
                <a:solidFill>
                  <a:srgbClr val="6E0000"/>
                </a:solidFill>
                <a:latin typeface="Arial" panose="020B0604020202020204" pitchFamily="34" charset="0"/>
                <a:ea typeface="宋体" panose="02010600030101010101" pitchFamily="2" charset="-122"/>
              </a:rPr>
              <a:t>聚焦关键能力</a:t>
            </a:r>
            <a:r>
              <a:rPr lang="zh-CN" altLang="zh-CN" sz="2400" b="1" dirty="0">
                <a:latin typeface="Arial" panose="020B0604020202020204" pitchFamily="34" charset="0"/>
                <a:ea typeface="宋体" panose="02010600030101010101" pitchFamily="2" charset="-122"/>
              </a:rPr>
              <a:t>，深化内容改革，助推素质教育</a:t>
            </a:r>
            <a:endParaRPr lang="zh-CN" altLang="zh-CN" sz="2400" dirty="0">
              <a:solidFill>
                <a:srgbClr val="C00000"/>
              </a:solidFill>
              <a:latin typeface="Arial" panose="020B0604020202020204" pitchFamily="34" charset="0"/>
              <a:ea typeface="宋体" panose="02010600030101010101" pitchFamily="2" charset="-122"/>
            </a:endParaRPr>
          </a:p>
          <a:p>
            <a:r>
              <a:rPr lang="zh-CN" altLang="zh-CN" sz="2400" dirty="0">
                <a:solidFill>
                  <a:srgbClr val="C00000"/>
                </a:solidFill>
                <a:latin typeface="Arial" panose="020B0604020202020204" pitchFamily="34" charset="0"/>
                <a:ea typeface="宋体" panose="02010600030101010101" pitchFamily="2" charset="-122"/>
              </a:rPr>
              <a:t>    2.1 创设真实情境，突出语文实践</a:t>
            </a:r>
          </a:p>
          <a:p>
            <a:r>
              <a:rPr lang="zh-CN" altLang="zh-CN" sz="2400" dirty="0">
                <a:solidFill>
                  <a:srgbClr val="C00000"/>
                </a:solidFill>
                <a:latin typeface="Arial" panose="020B0604020202020204" pitchFamily="34" charset="0"/>
                <a:ea typeface="宋体" panose="02010600030101010101" pitchFamily="2" charset="-122"/>
              </a:rPr>
              <a:t>    2.2 提升思维品质，促进独立思考</a:t>
            </a:r>
            <a:endParaRPr lang="zh-CN" altLang="zh-CN" sz="2400" dirty="0">
              <a:latin typeface="Arial" panose="020B0604020202020204" pitchFamily="34" charset="0"/>
              <a:ea typeface="宋体" panose="02010600030101010101" pitchFamily="2" charset="-122"/>
            </a:endParaRPr>
          </a:p>
          <a:p>
            <a:r>
              <a:rPr lang="zh-CN" altLang="zh-CN" sz="2400" dirty="0">
                <a:latin typeface="Arial" panose="020B0604020202020204" pitchFamily="34" charset="0"/>
                <a:ea typeface="宋体" panose="02010600030101010101" pitchFamily="2" charset="-122"/>
              </a:rPr>
              <a:t>    </a:t>
            </a:r>
            <a:r>
              <a:rPr lang="zh-CN" altLang="zh-CN" sz="2400" dirty="0">
                <a:solidFill>
                  <a:srgbClr val="6E0000"/>
                </a:solidFill>
                <a:latin typeface="Arial" panose="020B0604020202020204" pitchFamily="34" charset="0"/>
                <a:ea typeface="宋体" panose="02010600030101010101" pitchFamily="2" charset="-122"/>
              </a:rPr>
              <a:t>2.3 关注信息处理，强化探究意识</a:t>
            </a:r>
          </a:p>
          <a:p>
            <a:r>
              <a:rPr lang="zh-CN" altLang="zh-CN" sz="2400" dirty="0">
                <a:solidFill>
                  <a:srgbClr val="6E0000"/>
                </a:solidFill>
                <a:latin typeface="Arial" panose="020B0604020202020204" pitchFamily="34" charset="0"/>
                <a:ea typeface="宋体" panose="02010600030101010101" pitchFamily="2" charset="-122"/>
              </a:rPr>
              <a:t>    2.4 引导自主学习，凸显创新导向</a:t>
            </a:r>
            <a:endParaRPr lang="en-US" altLang="zh-CN" sz="2400" b="1" dirty="0">
              <a:latin typeface="宋体" panose="02010600030101010101" pitchFamily="2" charset="-122"/>
              <a:ea typeface="宋体" panose="02010600030101010101" pitchFamily="2" charset="-122"/>
            </a:endParaRPr>
          </a:p>
          <a:p>
            <a:r>
              <a:rPr lang="en-US" altLang="zh-CN" sz="2400" b="1" dirty="0">
                <a:latin typeface="宋体" panose="02010600030101010101" pitchFamily="2" charset="-122"/>
                <a:ea typeface="宋体" panose="02010600030101010101" pitchFamily="2" charset="-122"/>
              </a:rPr>
              <a:t>3.</a:t>
            </a:r>
            <a:r>
              <a:rPr lang="zh-CN" altLang="zh-CN" sz="2400" b="1" dirty="0">
                <a:latin typeface="Arial" panose="020B0604020202020204" pitchFamily="34" charset="0"/>
                <a:ea typeface="宋体" panose="02010600030101010101" pitchFamily="2" charset="-122"/>
              </a:rPr>
              <a:t>以文化人：彰显文化优势，突出引领功能</a:t>
            </a:r>
            <a:endParaRPr lang="zh-CN" altLang="zh-CN" sz="2400" dirty="0">
              <a:solidFill>
                <a:srgbClr val="C00000"/>
              </a:solidFill>
              <a:latin typeface="Arial" panose="020B0604020202020204" pitchFamily="34" charset="0"/>
              <a:ea typeface="宋体" panose="02010600030101010101" pitchFamily="2" charset="-122"/>
            </a:endParaRPr>
          </a:p>
          <a:p>
            <a:r>
              <a:rPr lang="zh-CN" altLang="zh-CN" sz="2400" dirty="0">
                <a:solidFill>
                  <a:srgbClr val="C00000"/>
                </a:solidFill>
                <a:latin typeface="Arial" panose="020B0604020202020204" pitchFamily="34" charset="0"/>
                <a:ea typeface="宋体" panose="02010600030101010101" pitchFamily="2" charset="-122"/>
              </a:rPr>
              <a:t>    3.1 萃取思想精华，以优秀的文化传统浸润人</a:t>
            </a:r>
            <a:endParaRPr lang="zh-CN" altLang="zh-CN" sz="2400" dirty="0">
              <a:latin typeface="Arial" panose="020B0604020202020204" pitchFamily="34" charset="0"/>
              <a:ea typeface="宋体" panose="02010600030101010101" pitchFamily="2" charset="-122"/>
            </a:endParaRPr>
          </a:p>
          <a:p>
            <a:r>
              <a:rPr lang="zh-CN" altLang="zh-CN" sz="2400" dirty="0">
                <a:latin typeface="Arial" panose="020B0604020202020204" pitchFamily="34" charset="0"/>
                <a:ea typeface="宋体" panose="02010600030101010101" pitchFamily="2" charset="-122"/>
              </a:rPr>
              <a:t>    3.2 博采古今名篇，以精彩的文学作品感召人</a:t>
            </a:r>
          </a:p>
          <a:p>
            <a:r>
              <a:rPr lang="zh-CN" altLang="zh-CN" sz="2400" dirty="0">
                <a:latin typeface="Arial" panose="020B0604020202020204" pitchFamily="34" charset="0"/>
                <a:ea typeface="宋体" panose="02010600030101010101" pitchFamily="2" charset="-122"/>
              </a:rPr>
              <a:t>    3.3 精心选材设题，以优雅的语言文字引导人</a:t>
            </a:r>
            <a:endParaRPr lang="zh-CN" altLang="en-US" sz="2400" dirty="0">
              <a:latin typeface="Arial" panose="020B0604020202020204" pitchFamily="34" charset="0"/>
              <a:ea typeface="宋体"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文本框 99"/>
          <p:cNvSpPr txBox="1"/>
          <p:nvPr/>
        </p:nvSpPr>
        <p:spPr>
          <a:xfrm>
            <a:off x="417513" y="914400"/>
            <a:ext cx="8308975" cy="5630863"/>
          </a:xfrm>
          <a:prstGeom prst="rect">
            <a:avLst/>
          </a:prstGeom>
          <a:noFill/>
          <a:ln w="9525">
            <a:noFill/>
          </a:ln>
        </p:spPr>
        <p:txBody>
          <a:bodyPr wrap="square" anchor="t">
            <a:spAutoFit/>
          </a:bodyPr>
          <a:lstStyle/>
          <a:p>
            <a:r>
              <a:rPr lang="zh-CN" altLang="zh-CN" sz="2400" b="1" dirty="0">
                <a:latin typeface="Arial" panose="020B0604020202020204" pitchFamily="34" charset="0"/>
                <a:ea typeface="宋体" panose="02010600030101010101" pitchFamily="2" charset="-122"/>
              </a:rPr>
              <a:t>教育部考试中心《化人以语</a:t>
            </a:r>
            <a:r>
              <a:rPr lang="en-US" altLang="zh-CN" sz="2400" b="1" dirty="0">
                <a:latin typeface="宋体" panose="02010600030101010101" pitchFamily="2" charset="-122"/>
                <a:ea typeface="宋体" panose="02010600030101010101" pitchFamily="2" charset="-122"/>
              </a:rPr>
              <a:t>  </a:t>
            </a:r>
            <a:r>
              <a:rPr lang="zh-CN" altLang="zh-CN" sz="2400" b="1" dirty="0">
                <a:latin typeface="Arial" panose="020B0604020202020204" pitchFamily="34" charset="0"/>
                <a:ea typeface="宋体" panose="02010600030101010101" pitchFamily="2" charset="-122"/>
              </a:rPr>
              <a:t>育人以文——2017年高考语文试题评析》（《中国考试》2017年第7期）纲要：</a:t>
            </a:r>
            <a:endParaRPr lang="en-US" altLang="zh-CN" sz="2400" b="1" dirty="0">
              <a:latin typeface="宋体" panose="02010600030101010101" pitchFamily="2" charset="-122"/>
              <a:ea typeface="宋体" panose="02010600030101010101" pitchFamily="2" charset="-122"/>
            </a:endParaRPr>
          </a:p>
          <a:p>
            <a:r>
              <a:rPr lang="en-US" altLang="zh-CN" sz="2400" b="1" dirty="0">
                <a:latin typeface="宋体" panose="02010600030101010101" pitchFamily="2" charset="-122"/>
                <a:ea typeface="宋体" panose="02010600030101010101" pitchFamily="2" charset="-122"/>
              </a:rPr>
              <a:t>1.</a:t>
            </a:r>
            <a:r>
              <a:rPr lang="zh-CN" altLang="zh-CN" sz="2400" b="1" dirty="0">
                <a:latin typeface="Arial" panose="020B0604020202020204" pitchFamily="34" charset="0"/>
                <a:ea typeface="宋体" panose="02010600030101010101" pitchFamily="2" charset="-122"/>
              </a:rPr>
              <a:t>科学实施命题设计，精准落实立德树人</a:t>
            </a:r>
            <a:endParaRPr lang="zh-CN" altLang="zh-CN" sz="2400" dirty="0">
              <a:latin typeface="Arial" panose="020B0604020202020204" pitchFamily="34" charset="0"/>
              <a:ea typeface="宋体" panose="02010600030101010101" pitchFamily="2" charset="-122"/>
            </a:endParaRPr>
          </a:p>
          <a:p>
            <a:r>
              <a:rPr lang="zh-CN" altLang="zh-CN" sz="2400" dirty="0">
                <a:latin typeface="Arial" panose="020B0604020202020204" pitchFamily="34" charset="0"/>
                <a:ea typeface="宋体" panose="02010600030101010101" pitchFamily="2" charset="-122"/>
              </a:rPr>
              <a:t>    1.1站得高，看得远，深化“四个正确认识”</a:t>
            </a:r>
            <a:endParaRPr lang="en-US" altLang="zh-CN" sz="2400" dirty="0">
              <a:latin typeface="宋体" panose="02010600030101010101" pitchFamily="2" charset="-122"/>
              <a:ea typeface="宋体" panose="02010600030101010101" pitchFamily="2" charset="-122"/>
            </a:endParaRPr>
          </a:p>
          <a:p>
            <a:r>
              <a:rPr lang="en-US" altLang="zh-CN" sz="2400" dirty="0">
                <a:latin typeface="宋体" panose="02010600030101010101" pitchFamily="2" charset="-122"/>
                <a:ea typeface="宋体" panose="02010600030101010101" pitchFamily="2" charset="-122"/>
              </a:rPr>
              <a:t>  </a:t>
            </a:r>
            <a:r>
              <a:rPr lang="zh-CN" altLang="zh-CN" sz="2400" dirty="0">
                <a:latin typeface="Arial" panose="020B0604020202020204" pitchFamily="34" charset="0"/>
                <a:ea typeface="宋体" panose="02010600030101010101" pitchFamily="2" charset="-122"/>
              </a:rPr>
              <a:t>1.2接地气，落得实，注重价值引领的方式方法</a:t>
            </a:r>
            <a:endParaRPr lang="en-US" altLang="zh-CN" sz="2400" dirty="0">
              <a:latin typeface="宋体" panose="02010600030101010101" pitchFamily="2" charset="-122"/>
              <a:ea typeface="宋体" panose="02010600030101010101" pitchFamily="2" charset="-122"/>
            </a:endParaRPr>
          </a:p>
          <a:p>
            <a:r>
              <a:rPr lang="zh-CN" altLang="zh-CN" sz="2400" dirty="0">
                <a:latin typeface="Arial" panose="020B0604020202020204" pitchFamily="34" charset="0"/>
                <a:ea typeface="宋体" panose="02010600030101010101" pitchFamily="2" charset="-122"/>
              </a:rPr>
              <a:t>    1.3抓热点，顾大局，帮助青年人把握历史坐标</a:t>
            </a:r>
            <a:endParaRPr lang="en-US" altLang="zh-CN" sz="2400" b="1" dirty="0">
              <a:solidFill>
                <a:srgbClr val="C00000"/>
              </a:solidFill>
              <a:latin typeface="宋体" panose="02010600030101010101" pitchFamily="2" charset="-122"/>
              <a:ea typeface="宋体" panose="02010600030101010101" pitchFamily="2" charset="-122"/>
            </a:endParaRPr>
          </a:p>
          <a:p>
            <a:r>
              <a:rPr lang="en-US" altLang="zh-CN" sz="2400" b="1" dirty="0">
                <a:solidFill>
                  <a:srgbClr val="C00000"/>
                </a:solidFill>
                <a:latin typeface="宋体" panose="02010600030101010101" pitchFamily="2" charset="-122"/>
                <a:ea typeface="宋体" panose="02010600030101010101" pitchFamily="2" charset="-122"/>
              </a:rPr>
              <a:t>2.</a:t>
            </a:r>
            <a:r>
              <a:rPr lang="zh-CN" altLang="zh-CN" sz="2400" b="1" dirty="0">
                <a:solidFill>
                  <a:srgbClr val="C00000"/>
                </a:solidFill>
                <a:latin typeface="Arial" panose="020B0604020202020204" pitchFamily="34" charset="0"/>
                <a:ea typeface="宋体" panose="02010600030101010101" pitchFamily="2" charset="-122"/>
              </a:rPr>
              <a:t>聚焦中华优秀文化，全面彰显文化自信</a:t>
            </a:r>
            <a:endParaRPr lang="zh-CN" altLang="zh-CN" sz="2400" dirty="0">
              <a:solidFill>
                <a:srgbClr val="C00000"/>
              </a:solidFill>
              <a:latin typeface="Arial" panose="020B0604020202020204" pitchFamily="34" charset="0"/>
              <a:ea typeface="宋体" panose="02010600030101010101" pitchFamily="2" charset="-122"/>
            </a:endParaRPr>
          </a:p>
          <a:p>
            <a:r>
              <a:rPr lang="zh-CN" altLang="zh-CN" sz="2400" dirty="0">
                <a:solidFill>
                  <a:srgbClr val="C00000"/>
                </a:solidFill>
                <a:latin typeface="Arial" panose="020B0604020202020204" pitchFamily="34" charset="0"/>
                <a:ea typeface="宋体" panose="02010600030101010101" pitchFamily="2" charset="-122"/>
              </a:rPr>
              <a:t>    2.1萃取思想精华，展现中华优秀文化的独特魅力</a:t>
            </a:r>
          </a:p>
          <a:p>
            <a:r>
              <a:rPr lang="zh-CN" altLang="zh-CN" sz="2400" dirty="0">
                <a:solidFill>
                  <a:srgbClr val="C00000"/>
                </a:solidFill>
                <a:latin typeface="Arial" panose="020B0604020202020204" pitchFamily="34" charset="0"/>
                <a:ea typeface="宋体" panose="02010600030101010101" pitchFamily="2" charset="-122"/>
              </a:rPr>
              <a:t>    2.2领会思想内涵，突出中华优秀文化的传承与发展</a:t>
            </a:r>
          </a:p>
          <a:p>
            <a:r>
              <a:rPr lang="zh-CN" altLang="zh-CN" sz="2400" dirty="0">
                <a:solidFill>
                  <a:srgbClr val="C00000"/>
                </a:solidFill>
                <a:latin typeface="Arial" panose="020B0604020202020204" pitchFamily="34" charset="0"/>
                <a:ea typeface="宋体" panose="02010600030101010101" pitchFamily="2" charset="-122"/>
              </a:rPr>
              <a:t>    2.3引导古今融通，激发中华优秀文化的时代精神</a:t>
            </a:r>
            <a:endParaRPr lang="en-US" altLang="zh-CN" sz="2400" dirty="0">
              <a:latin typeface="宋体" panose="02010600030101010101" pitchFamily="2" charset="-122"/>
              <a:ea typeface="宋体" panose="02010600030101010101" pitchFamily="2" charset="-122"/>
            </a:endParaRPr>
          </a:p>
          <a:p>
            <a:r>
              <a:rPr lang="en-US" altLang="zh-CN" sz="2400" b="1" dirty="0">
                <a:latin typeface="宋体" panose="02010600030101010101" pitchFamily="2" charset="-122"/>
                <a:ea typeface="宋体" panose="02010600030101010101" pitchFamily="2" charset="-122"/>
              </a:rPr>
              <a:t>3.</a:t>
            </a:r>
            <a:r>
              <a:rPr lang="zh-CN" altLang="zh-CN" sz="2400" b="1" dirty="0">
                <a:latin typeface="Arial" panose="020B0604020202020204" pitchFamily="34" charset="0"/>
                <a:ea typeface="宋体" panose="02010600030101010101" pitchFamily="2" charset="-122"/>
              </a:rPr>
              <a:t>展现高考改革成果，</a:t>
            </a:r>
            <a:r>
              <a:rPr lang="zh-CN" altLang="zh-CN" sz="2400" b="1" dirty="0">
                <a:solidFill>
                  <a:srgbClr val="C00000"/>
                </a:solidFill>
                <a:latin typeface="Arial" panose="020B0604020202020204" pitchFamily="34" charset="0"/>
                <a:ea typeface="宋体" panose="02010600030101010101" pitchFamily="2" charset="-122"/>
              </a:rPr>
              <a:t>服务选才引导教学</a:t>
            </a:r>
            <a:endParaRPr lang="zh-CN" altLang="zh-CN" sz="2400" dirty="0">
              <a:latin typeface="Arial" panose="020B0604020202020204" pitchFamily="34" charset="0"/>
              <a:ea typeface="宋体" panose="02010600030101010101" pitchFamily="2" charset="-122"/>
            </a:endParaRPr>
          </a:p>
          <a:p>
            <a:r>
              <a:rPr lang="zh-CN" altLang="zh-CN" sz="2400" dirty="0">
                <a:latin typeface="Arial" panose="020B0604020202020204" pitchFamily="34" charset="0"/>
                <a:ea typeface="宋体" panose="02010600030101010101" pitchFamily="2" charset="-122"/>
              </a:rPr>
              <a:t>    3.1落实考试大纲改革要求，</a:t>
            </a:r>
            <a:r>
              <a:rPr lang="zh-CN" altLang="zh-CN" sz="2400" dirty="0">
                <a:solidFill>
                  <a:srgbClr val="C00000"/>
                </a:solidFill>
                <a:latin typeface="Arial" panose="020B0604020202020204" pitchFamily="34" charset="0"/>
                <a:ea typeface="宋体" panose="02010600030101010101" pitchFamily="2" charset="-122"/>
              </a:rPr>
              <a:t>实现“关键能力”与“学科素养”全覆盖</a:t>
            </a:r>
            <a:endParaRPr lang="zh-CN" altLang="zh-CN" sz="2400" dirty="0">
              <a:latin typeface="Arial" panose="020B0604020202020204" pitchFamily="34" charset="0"/>
              <a:ea typeface="宋体" panose="02010600030101010101" pitchFamily="2" charset="-122"/>
            </a:endParaRPr>
          </a:p>
          <a:p>
            <a:r>
              <a:rPr lang="zh-CN" altLang="zh-CN" sz="2400" dirty="0">
                <a:latin typeface="Arial" panose="020B0604020202020204" pitchFamily="34" charset="0"/>
                <a:ea typeface="宋体" panose="02010600030101010101" pitchFamily="2" charset="-122"/>
              </a:rPr>
              <a:t>    3.2调整主客观题型比例，提高考试的信度</a:t>
            </a:r>
            <a:endParaRPr lang="en-US" altLang="zh-CN" sz="2400" dirty="0">
              <a:latin typeface="宋体" panose="02010600030101010101" pitchFamily="2" charset="-122"/>
              <a:ea typeface="宋体" panose="02010600030101010101" pitchFamily="2" charset="-122"/>
            </a:endParaRPr>
          </a:p>
          <a:p>
            <a:r>
              <a:rPr lang="zh-CN" altLang="zh-CN" sz="2400" dirty="0">
                <a:latin typeface="Arial" panose="020B0604020202020204" pitchFamily="34" charset="0"/>
                <a:ea typeface="宋体" panose="02010600030101010101" pitchFamily="2" charset="-122"/>
              </a:rPr>
              <a:t>    3.3</a:t>
            </a:r>
            <a:r>
              <a:rPr lang="zh-CN" altLang="zh-CN" sz="2400" dirty="0">
                <a:solidFill>
                  <a:srgbClr val="C00000"/>
                </a:solidFill>
                <a:latin typeface="Arial" panose="020B0604020202020204" pitchFamily="34" charset="0"/>
                <a:ea typeface="宋体" panose="02010600030101010101" pitchFamily="2" charset="-122"/>
              </a:rPr>
              <a:t>语言运用与思维能力并举</a:t>
            </a:r>
            <a:r>
              <a:rPr lang="zh-CN" altLang="zh-CN" sz="2400" dirty="0">
                <a:latin typeface="Arial" panose="020B0604020202020204" pitchFamily="34" charset="0"/>
                <a:ea typeface="宋体" panose="02010600030101010101" pitchFamily="2" charset="-122"/>
              </a:rPr>
              <a:t>，促进语文学科建设</a:t>
            </a:r>
            <a:endParaRPr lang="zh-CN" altLang="en-US" sz="2400" dirty="0">
              <a:latin typeface="Arial" panose="020B0604020202020204" pitchFamily="34" charset="0"/>
              <a:ea typeface="宋体" panose="02010600030101010101" pitchFamily="2" charset="-122"/>
            </a:endParaRPr>
          </a:p>
        </p:txBody>
      </p:sp>
      <p:sp>
        <p:nvSpPr>
          <p:cNvPr id="20482" name="文本框 4"/>
          <p:cNvSpPr txBox="1"/>
          <p:nvPr/>
        </p:nvSpPr>
        <p:spPr>
          <a:xfrm>
            <a:off x="2138361" y="152400"/>
            <a:ext cx="4587875" cy="583565"/>
          </a:xfrm>
          <a:prstGeom prst="rect">
            <a:avLst/>
          </a:prstGeom>
          <a:noFill/>
          <a:ln w="9525">
            <a:noFill/>
          </a:ln>
        </p:spPr>
        <p:txBody>
          <a:bodyPr wrap="square" anchor="t">
            <a:spAutoFit/>
          </a:bodyPr>
          <a:lstStyle/>
          <a:p>
            <a:r>
              <a:rPr lang="zh-CN" altLang="en-US" sz="3200" noProof="1">
                <a:gradFill>
                  <a:gsLst>
                    <a:gs pos="0">
                      <a:srgbClr val="14CD68"/>
                    </a:gs>
                    <a:gs pos="100000">
                      <a:srgbClr val="035C7D"/>
                    </a:gs>
                  </a:gsLst>
                  <a:lin scaled="0"/>
                </a:gradFill>
                <a:latin typeface="黑体" panose="02010609060101010101" pitchFamily="49" charset="-122"/>
                <a:ea typeface="黑体" panose="02010609060101010101" pitchFamily="49" charset="-122"/>
                <a:cs typeface="+mn-cs"/>
              </a:rPr>
              <a:t>素养立意：</a:t>
            </a:r>
            <a:r>
              <a:rPr lang="zh-CN" altLang="zh-CN" sz="3200" noProof="1">
                <a:gradFill>
                  <a:gsLst>
                    <a:gs pos="0">
                      <a:srgbClr val="14CD68"/>
                    </a:gs>
                    <a:gs pos="100000">
                      <a:srgbClr val="035C7D"/>
                    </a:gs>
                  </a:gsLst>
                  <a:lin scaled="0"/>
                </a:gradFill>
                <a:latin typeface="黑体" panose="02010609060101010101" pitchFamily="49" charset="-122"/>
                <a:ea typeface="黑体" panose="02010609060101010101" pitchFamily="49" charset="-122"/>
                <a:cs typeface="+mn-cs"/>
              </a:rPr>
              <a:t>评价证明</a:t>
            </a:r>
            <a:endParaRPr lang="zh-CN" altLang="zh-CN" sz="3200" noProof="1">
              <a:gradFill>
                <a:gsLst>
                  <a:gs pos="0">
                    <a:srgbClr val="14CD68"/>
                  </a:gs>
                  <a:gs pos="100000">
                    <a:srgbClr val="035C7D"/>
                  </a:gs>
                </a:gsLst>
                <a:lin scaled="0"/>
              </a:gradFill>
              <a:latin typeface="黑体" panose="02010609060101010101" pitchFamily="49" charset="-122"/>
              <a:ea typeface="黑体" panose="02010609060101010101" pitchFamily="49"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矩形 3077"/>
          <p:cNvSpPr>
            <a:spLocks noTextEdit="1"/>
          </p:cNvSpPr>
          <p:nvPr/>
        </p:nvSpPr>
        <p:spPr>
          <a:xfrm>
            <a:off x="2976563" y="822325"/>
            <a:ext cx="3509963" cy="508000"/>
          </a:xfrm>
          <a:prstGeom prst="rect">
            <a:avLst/>
          </a:prstGeom>
        </p:spPr>
        <p:txBody>
          <a:bodyPr wrap="none" fromWordArt="1">
            <a:prstTxWarp prst="textPlain">
              <a:avLst>
                <a:gd name="adj" fmla="val 50000"/>
              </a:avLst>
            </a:prstTxWarp>
            <a:normAutofit fontScale="85000" lnSpcReduction="20000"/>
          </a:bodyPr>
          <a:lstStyle/>
          <a:p>
            <a:pPr algn="ctr" fontAlgn="base"/>
            <a:r>
              <a:rPr lang="zh-CN" altLang="en-US" sz="3600" strike="noStrike" noProof="1">
                <a:ln w="9525" cap="flat" cmpd="sng">
                  <a:solidFill>
                    <a:srgbClr val="CC3300"/>
                  </a:solidFill>
                  <a:prstDash val="solid"/>
                  <a:round/>
                  <a:headEnd type="none" w="med" len="med"/>
                  <a:tailEnd type="none" w="med" len="med"/>
                </a:ln>
                <a:solidFill>
                  <a:srgbClr val="CCECFF"/>
                </a:solidFill>
                <a:effectLst>
                  <a:outerShdw dist="53882" dir="2699999" algn="ctr" rotWithShape="0">
                    <a:srgbClr val="C0C0C0">
                      <a:alpha val="75000"/>
                    </a:srgbClr>
                  </a:outerShdw>
                </a:effectLst>
                <a:latin typeface="黑体" panose="02010609060101010101" pitchFamily="49" charset="-122"/>
                <a:ea typeface="黑体" panose="02010609060101010101" pitchFamily="49" charset="-122"/>
                <a:cs typeface="+mn-cs"/>
              </a:rPr>
              <a:t>提纲</a:t>
            </a:r>
            <a:endParaRPr lang="zh-CN" altLang="en-US" sz="3600" strike="noStrike" noProof="1">
              <a:ln w="9525" cap="flat" cmpd="sng">
                <a:solidFill>
                  <a:srgbClr val="CC3300"/>
                </a:solidFill>
                <a:prstDash val="solid"/>
                <a:round/>
                <a:headEnd type="none" w="med" len="med"/>
                <a:tailEnd type="none" w="med" len="med"/>
              </a:ln>
              <a:solidFill>
                <a:srgbClr val="CCECFF"/>
              </a:solidFill>
              <a:effectLst>
                <a:outerShdw dist="53882" dir="2699999" algn="ctr" rotWithShape="0">
                  <a:srgbClr val="C0C0C0">
                    <a:alpha val="75000"/>
                  </a:srgbClr>
                </a:outerShdw>
              </a:effectLst>
              <a:latin typeface="黑体" panose="02010609060101010101" pitchFamily="49" charset="-122"/>
              <a:ea typeface="黑体" panose="02010609060101010101" pitchFamily="49" charset="-122"/>
            </a:endParaRPr>
          </a:p>
        </p:txBody>
      </p:sp>
      <p:sp>
        <p:nvSpPr>
          <p:cNvPr id="11267" name="文本框 1"/>
          <p:cNvSpPr txBox="1"/>
          <p:nvPr/>
        </p:nvSpPr>
        <p:spPr>
          <a:xfrm>
            <a:off x="1266190" y="1748790"/>
            <a:ext cx="7588250" cy="4831080"/>
          </a:xfrm>
          <a:prstGeom prst="rect">
            <a:avLst/>
          </a:prstGeom>
          <a:noFill/>
          <a:ln w="9525">
            <a:noFill/>
          </a:ln>
        </p:spPr>
        <p:txBody>
          <a:bodyPr wrap="square" anchor="t">
            <a:spAutoFit/>
          </a:bodyPr>
          <a:lstStyle/>
          <a:p>
            <a:r>
              <a:rPr lang="en-US" altLang="zh-CN" sz="2800">
                <a:latin typeface="微软雅黑" panose="020B0503020204020204" charset="-122"/>
                <a:ea typeface="微软雅黑" panose="020B0503020204020204" charset="-122"/>
              </a:rPr>
              <a:t>1.</a:t>
            </a:r>
            <a:r>
              <a:rPr lang="zh-CN" altLang="en-US" sz="2800">
                <a:latin typeface="微软雅黑" panose="020B0503020204020204" charset="-122"/>
                <a:ea typeface="微软雅黑" panose="020B0503020204020204" charset="-122"/>
              </a:rPr>
              <a:t>导入</a:t>
            </a:r>
          </a:p>
          <a:p>
            <a:r>
              <a:rPr lang="en-US" altLang="zh-CN" sz="2800">
                <a:latin typeface="微软雅黑" panose="020B0503020204020204" charset="-122"/>
                <a:ea typeface="微软雅黑" panose="020B0503020204020204" charset="-122"/>
              </a:rPr>
              <a:t>2.</a:t>
            </a:r>
            <a:r>
              <a:rPr lang="zh-CN" altLang="zh-CN" sz="2800">
                <a:latin typeface="微软雅黑" panose="020B0503020204020204" charset="-122"/>
                <a:ea typeface="微软雅黑" panose="020B0503020204020204" charset="-122"/>
              </a:rPr>
              <a:t>2016—2019年高考语文命题走势分析</a:t>
            </a:r>
          </a:p>
          <a:p>
            <a:r>
              <a:rPr lang="en-US" altLang="zh-CN" sz="2800">
                <a:latin typeface="微软雅黑" panose="020B0503020204020204" charset="-122"/>
                <a:ea typeface="微软雅黑" panose="020B0503020204020204" charset="-122"/>
              </a:rPr>
              <a:t>3.</a:t>
            </a:r>
            <a:r>
              <a:rPr lang="zh-CN" altLang="en-US" sz="2800">
                <a:latin typeface="微软雅黑" panose="020B0503020204020204" charset="-122"/>
                <a:ea typeface="微软雅黑" panose="020B0503020204020204" charset="-122"/>
              </a:rPr>
              <a:t>一轮教学应对</a:t>
            </a:r>
          </a:p>
          <a:p>
            <a:r>
              <a:rPr lang="zh-CN" altLang="en-US" sz="2800">
                <a:latin typeface="微软雅黑" panose="020B0503020204020204" charset="-122"/>
                <a:ea typeface="微软雅黑" panose="020B0503020204020204" charset="-122"/>
              </a:rPr>
              <a:t>  （</a:t>
            </a:r>
            <a:r>
              <a:rPr lang="en-US" altLang="zh-CN" sz="2800">
                <a:latin typeface="微软雅黑" panose="020B0503020204020204" charset="-122"/>
                <a:ea typeface="微软雅黑" panose="020B0503020204020204" charset="-122"/>
              </a:rPr>
              <a:t>1</a:t>
            </a:r>
            <a:r>
              <a:rPr lang="zh-CN" altLang="en-US" sz="2800">
                <a:latin typeface="微软雅黑" panose="020B0503020204020204" charset="-122"/>
                <a:ea typeface="微软雅黑" panose="020B0503020204020204" charset="-122"/>
              </a:rPr>
              <a:t>）构建知识系统</a:t>
            </a:r>
          </a:p>
          <a:p>
            <a:r>
              <a:rPr lang="zh-CN" altLang="en-US" sz="2800">
                <a:latin typeface="微软雅黑" panose="020B0503020204020204" charset="-122"/>
                <a:ea typeface="微软雅黑" panose="020B0503020204020204" charset="-122"/>
              </a:rPr>
              <a:t>  （</a:t>
            </a:r>
            <a:r>
              <a:rPr lang="en-US" altLang="zh-CN" sz="2800">
                <a:latin typeface="微软雅黑" panose="020B0503020204020204" charset="-122"/>
                <a:ea typeface="微软雅黑" panose="020B0503020204020204" charset="-122"/>
              </a:rPr>
              <a:t>2</a:t>
            </a:r>
            <a:r>
              <a:rPr lang="zh-CN" altLang="en-US" sz="2800">
                <a:latin typeface="微软雅黑" panose="020B0503020204020204" charset="-122"/>
                <a:ea typeface="微软雅黑" panose="020B0503020204020204" charset="-122"/>
              </a:rPr>
              <a:t>）培养思辨能力</a:t>
            </a:r>
          </a:p>
          <a:p>
            <a:r>
              <a:rPr lang="zh-CN" altLang="en-US" sz="2800">
                <a:latin typeface="微软雅黑" panose="020B0503020204020204" charset="-122"/>
                <a:ea typeface="微软雅黑" panose="020B0503020204020204" charset="-122"/>
              </a:rPr>
              <a:t>  （</a:t>
            </a:r>
            <a:r>
              <a:rPr lang="en-US" altLang="zh-CN" sz="2800">
                <a:latin typeface="微软雅黑" panose="020B0503020204020204" charset="-122"/>
                <a:ea typeface="微软雅黑" panose="020B0503020204020204" charset="-122"/>
              </a:rPr>
              <a:t>3</a:t>
            </a:r>
            <a:r>
              <a:rPr lang="zh-CN" altLang="en-US" sz="2800">
                <a:latin typeface="微软雅黑" panose="020B0503020204020204" charset="-122"/>
                <a:ea typeface="微软雅黑" panose="020B0503020204020204" charset="-122"/>
              </a:rPr>
              <a:t>）注重整体阅读</a:t>
            </a:r>
          </a:p>
          <a:p>
            <a:r>
              <a:rPr lang="zh-CN" altLang="en-US" sz="2800">
                <a:latin typeface="微软雅黑" panose="020B0503020204020204" charset="-122"/>
                <a:ea typeface="微软雅黑" panose="020B0503020204020204" charset="-122"/>
              </a:rPr>
              <a:t>  （</a:t>
            </a:r>
            <a:r>
              <a:rPr lang="en-US" altLang="zh-CN" sz="2800">
                <a:latin typeface="微软雅黑" panose="020B0503020204020204" charset="-122"/>
                <a:ea typeface="微软雅黑" panose="020B0503020204020204" charset="-122"/>
              </a:rPr>
              <a:t>4</a:t>
            </a:r>
            <a:r>
              <a:rPr lang="zh-CN" altLang="en-US" sz="2800">
                <a:latin typeface="微软雅黑" panose="020B0503020204020204" charset="-122"/>
                <a:ea typeface="微软雅黑" panose="020B0503020204020204" charset="-122"/>
              </a:rPr>
              <a:t>）研究高考真题</a:t>
            </a:r>
          </a:p>
          <a:p>
            <a:r>
              <a:rPr lang="zh-CN" altLang="en-US" sz="2800">
                <a:latin typeface="微软雅黑" panose="020B0503020204020204" charset="-122"/>
                <a:ea typeface="微软雅黑" panose="020B0503020204020204" charset="-122"/>
              </a:rPr>
              <a:t>  （</a:t>
            </a:r>
            <a:r>
              <a:rPr lang="en-US" altLang="zh-CN" sz="2800">
                <a:latin typeface="微软雅黑" panose="020B0503020204020204" charset="-122"/>
                <a:ea typeface="微软雅黑" panose="020B0503020204020204" charset="-122"/>
              </a:rPr>
              <a:t>5</a:t>
            </a:r>
            <a:r>
              <a:rPr lang="zh-CN" altLang="en-US" sz="2800">
                <a:latin typeface="微软雅黑" panose="020B0503020204020204" charset="-122"/>
                <a:ea typeface="微软雅黑" panose="020B0503020204020204" charset="-122"/>
              </a:rPr>
              <a:t>）落实作文教学</a:t>
            </a:r>
          </a:p>
          <a:p>
            <a:pPr defTabSz="914400">
              <a:buFont typeface="Arial" panose="020B0604020202020204" pitchFamily="34" charset="0"/>
            </a:pPr>
            <a:r>
              <a:rPr lang="zh-CN" altLang="en-US" sz="2800">
                <a:latin typeface="微软雅黑" panose="020B0503020204020204" charset="-122"/>
                <a:ea typeface="微软雅黑" panose="020B0503020204020204" charset="-122"/>
                <a:sym typeface="+mn-ea"/>
              </a:rPr>
              <a:t>          </a:t>
            </a:r>
            <a:r>
              <a:rPr lang="zh-CN" altLang="en-US" sz="2800" b="1">
                <a:latin typeface="楷体" panose="02010609060101010101" charset="-122"/>
                <a:ea typeface="楷体" panose="02010609060101010101" charset="-122"/>
                <a:cs typeface="楷体" panose="02010609060101010101" charset="-122"/>
                <a:sym typeface="+mn-ea"/>
              </a:rPr>
              <a:t>①树立宇宙意识</a:t>
            </a:r>
          </a:p>
          <a:p>
            <a:pPr defTabSz="914400">
              <a:buFont typeface="Arial" panose="020B0604020202020204" pitchFamily="34" charset="0"/>
            </a:pPr>
            <a:r>
              <a:rPr lang="zh-CN" altLang="en-US" sz="2800" b="1">
                <a:latin typeface="楷体" panose="02010609060101010101" charset="-122"/>
                <a:ea typeface="楷体" panose="02010609060101010101" charset="-122"/>
                <a:cs typeface="楷体" panose="02010609060101010101" charset="-122"/>
                <a:sym typeface="+mn-ea"/>
              </a:rPr>
              <a:t>      ②注重古今融通</a:t>
            </a:r>
            <a:endParaRPr lang="zh-CN" altLang="en-US" sz="2800" b="1" dirty="0">
              <a:latin typeface="楷体" panose="02010609060101010101" charset="-122"/>
              <a:ea typeface="楷体" panose="02010609060101010101" charset="-122"/>
              <a:cs typeface="楷体" panose="02010609060101010101" charset="-122"/>
              <a:sym typeface="+mn-ea"/>
            </a:endParaRPr>
          </a:p>
          <a:p>
            <a:pPr defTabSz="914400">
              <a:buFont typeface="Arial" panose="020B0604020202020204" pitchFamily="34" charset="0"/>
            </a:pPr>
            <a:r>
              <a:rPr lang="zh-CN" altLang="en-US" sz="2800" b="1" dirty="0">
                <a:latin typeface="楷体" panose="02010609060101010101" charset="-122"/>
                <a:ea typeface="楷体" panose="02010609060101010101" charset="-122"/>
                <a:cs typeface="楷体" panose="02010609060101010101" charset="-122"/>
                <a:sym typeface="+mn-ea"/>
              </a:rPr>
              <a:t>      ③强化三个</a:t>
            </a:r>
            <a:r>
              <a:rPr lang="en-US" altLang="zh-CN" sz="2800" b="1" dirty="0">
                <a:latin typeface="楷体" panose="02010609060101010101" charset="-122"/>
                <a:ea typeface="楷体" panose="02010609060101010101" charset="-122"/>
                <a:cs typeface="楷体" panose="02010609060101010101" charset="-122"/>
                <a:sym typeface="+mn-ea"/>
              </a:rPr>
              <a:t>“</a:t>
            </a:r>
            <a:r>
              <a:rPr lang="zh-CN" altLang="en-US" sz="2800" b="1" dirty="0">
                <a:latin typeface="楷体" panose="02010609060101010101" charset="-122"/>
                <a:ea typeface="楷体" panose="02010609060101010101" charset="-122"/>
                <a:cs typeface="楷体" panose="02010609060101010101" charset="-122"/>
                <a:sym typeface="+mn-ea"/>
              </a:rPr>
              <a:t>意识</a:t>
            </a:r>
            <a:r>
              <a:rPr lang="en-US" altLang="zh-CN" sz="2800" b="1" dirty="0">
                <a:latin typeface="楷体" panose="02010609060101010101" charset="-122"/>
                <a:ea typeface="楷体" panose="02010609060101010101" charset="-122"/>
                <a:cs typeface="楷体" panose="02010609060101010101" charset="-122"/>
                <a:sym typeface="+mn-ea"/>
              </a:rPr>
              <a:t>”</a:t>
            </a:r>
            <a:endParaRPr lang="zh-CN" altLang="en-US" sz="2800" b="1">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文本框 99"/>
          <p:cNvSpPr txBox="1"/>
          <p:nvPr/>
        </p:nvSpPr>
        <p:spPr>
          <a:xfrm>
            <a:off x="212725" y="769938"/>
            <a:ext cx="8718550" cy="6122987"/>
          </a:xfrm>
          <a:prstGeom prst="rect">
            <a:avLst/>
          </a:prstGeom>
          <a:noFill/>
          <a:ln w="9525">
            <a:noFill/>
          </a:ln>
        </p:spPr>
        <p:txBody>
          <a:bodyPr wrap="square" anchor="t">
            <a:spAutoFit/>
          </a:bodyPr>
          <a:lstStyle/>
          <a:p>
            <a:r>
              <a:rPr lang="zh-CN" altLang="en-US" sz="2800" dirty="0">
                <a:latin typeface="黑体" panose="02010609060101010101" pitchFamily="49" charset="-122"/>
                <a:ea typeface="黑体" panose="02010609060101010101" pitchFamily="49" charset="-122"/>
              </a:rPr>
              <a:t>（教育部考试中心主任）姜钢《中国高等教育》（</a:t>
            </a:r>
            <a:r>
              <a:rPr lang="en-US" altLang="zh-CN" sz="2800" dirty="0">
                <a:latin typeface="黑体" panose="02010609060101010101" pitchFamily="49" charset="-122"/>
                <a:ea typeface="黑体" panose="02010609060101010101" pitchFamily="49" charset="-122"/>
              </a:rPr>
              <a:t>2014</a:t>
            </a:r>
            <a:r>
              <a:rPr lang="zh-CN" altLang="en-US" sz="2800" dirty="0">
                <a:latin typeface="黑体" panose="02010609060101010101" pitchFamily="49" charset="-122"/>
                <a:ea typeface="黑体" panose="02010609060101010101" pitchFamily="49" charset="-122"/>
              </a:rPr>
              <a:t>年</a:t>
            </a:r>
            <a:r>
              <a:rPr lang="en-US" altLang="zh-CN" sz="2800" dirty="0">
                <a:latin typeface="黑体" panose="02010609060101010101" pitchFamily="49" charset="-122"/>
                <a:ea typeface="黑体" panose="02010609060101010101" pitchFamily="49" charset="-122"/>
              </a:rPr>
              <a:t>23</a:t>
            </a:r>
            <a:r>
              <a:rPr lang="zh-CN" altLang="en-US" sz="2800" dirty="0">
                <a:latin typeface="黑体" panose="02010609060101010101" pitchFamily="49" charset="-122"/>
                <a:ea typeface="黑体" panose="02010609060101010101" pitchFamily="49" charset="-122"/>
              </a:rPr>
              <a:t>期）《深化考试内容与形式改革 助力人才选拔和素质教育》：</a:t>
            </a:r>
            <a:endParaRPr lang="zh-CN" altLang="en-US" sz="2800" b="1" dirty="0">
              <a:latin typeface="楷体" panose="02010609060101010101" charset="-122"/>
              <a:ea typeface="楷体" panose="02010609060101010101" charset="-122"/>
            </a:endParaRPr>
          </a:p>
          <a:p>
            <a:r>
              <a:rPr lang="en-US" altLang="zh-CN" sz="2800" b="1" dirty="0">
                <a:latin typeface="楷体" panose="02010609060101010101" charset="-122"/>
                <a:ea typeface="楷体" panose="02010609060101010101" charset="-122"/>
              </a:rPr>
              <a:t>    “当今世界各种思想文化的交流交融交锋更加频繁，社会思想观念日益活跃，学生的思想意识更加自主，价值追求更加多样。</a:t>
            </a:r>
            <a:r>
              <a:rPr lang="en-US" altLang="zh-CN" sz="2800" b="1" dirty="0">
                <a:solidFill>
                  <a:srgbClr val="C00000"/>
                </a:solidFill>
                <a:latin typeface="楷体" panose="02010609060101010101" charset="-122"/>
                <a:ea typeface="楷体" panose="02010609060101010101" charset="-122"/>
              </a:rPr>
              <a:t>高考既承载着选拔与评价功能，又发挥着重要的育人导向作用。通过命题强调对学生进行社会主义核心价值观的引领和培育，加强法制意识和遵纪守法观念的引导，增强学生对中华优秀传统文化的自信，是时代对高考的内容要求</a:t>
            </a:r>
            <a:r>
              <a:rPr lang="en-US" altLang="zh-CN" sz="2800" b="1" dirty="0" smtClean="0">
                <a:solidFill>
                  <a:srgbClr val="C00000"/>
                </a:solidFill>
                <a:latin typeface="楷体" panose="02010609060101010101" charset="-122"/>
                <a:ea typeface="楷体" panose="02010609060101010101" charset="-122"/>
              </a:rPr>
              <a:t>。</a:t>
            </a:r>
            <a:r>
              <a:rPr lang="en-US" altLang="zh-CN" sz="2800" b="1" dirty="0" smtClean="0">
                <a:latin typeface="楷体" panose="02010609060101010101" charset="-122"/>
                <a:ea typeface="楷体" panose="02010609060101010101" charset="-122"/>
              </a:rPr>
              <a:t>在命题过程中</a:t>
            </a:r>
            <a:r>
              <a:rPr lang="en-US" altLang="zh-CN" sz="2800" b="1" dirty="0">
                <a:latin typeface="楷体" panose="02010609060101010101" charset="-122"/>
                <a:ea typeface="楷体" panose="02010609060101010101" charset="-122"/>
              </a:rPr>
              <a:t>，根据学科特点</a:t>
            </a:r>
            <a:r>
              <a:rPr lang="en-US" altLang="zh-CN" sz="2800" b="1" dirty="0" smtClean="0">
                <a:latin typeface="楷体" panose="02010609060101010101" charset="-122"/>
                <a:ea typeface="楷体" panose="02010609060101010101" charset="-122"/>
              </a:rPr>
              <a:t>，</a:t>
            </a:r>
            <a:r>
              <a:rPr lang="en-US" altLang="zh-CN" sz="2800" b="1" dirty="0" smtClean="0">
                <a:solidFill>
                  <a:srgbClr val="C00000"/>
                </a:solidFill>
                <a:latin typeface="楷体" panose="02010609060101010101" charset="-122"/>
                <a:ea typeface="楷体" panose="02010609060101010101" charset="-122"/>
              </a:rPr>
              <a:t>选取体现社会主义核心价值理念的试题材料创设问题情境</a:t>
            </a:r>
            <a:r>
              <a:rPr lang="en-US" altLang="zh-CN" sz="2800" b="1" dirty="0" smtClean="0">
                <a:latin typeface="楷体" panose="02010609060101010101" charset="-122"/>
                <a:ea typeface="楷体" panose="02010609060101010101" charset="-122"/>
              </a:rPr>
              <a:t>，反映中国特色社会主义经济</a:t>
            </a:r>
            <a:r>
              <a:rPr lang="en-US" altLang="zh-CN" sz="2800" b="1" dirty="0">
                <a:latin typeface="楷体" panose="02010609060101010101" charset="-122"/>
                <a:ea typeface="楷体" panose="02010609060101010101" charset="-122"/>
              </a:rPr>
              <a:t>、政治、</a:t>
            </a:r>
            <a:r>
              <a:rPr lang="en-US" altLang="zh-CN" sz="2800" b="1" dirty="0" smtClean="0">
                <a:latin typeface="楷体" panose="02010609060101010101" charset="-122"/>
                <a:ea typeface="楷体" panose="02010609060101010101" charset="-122"/>
              </a:rPr>
              <a:t>文化和法制建设成就</a:t>
            </a:r>
            <a:r>
              <a:rPr lang="en-US" altLang="zh-CN" sz="2800" b="1" dirty="0">
                <a:latin typeface="楷体" panose="02010609060101010101" charset="-122"/>
                <a:ea typeface="楷体" panose="02010609060101010101" charset="-122"/>
              </a:rPr>
              <a:t>，弘扬以爱国主义为核心的民族精神。</a:t>
            </a:r>
          </a:p>
        </p:txBody>
      </p:sp>
      <p:sp>
        <p:nvSpPr>
          <p:cNvPr id="20482" name="文本框 4"/>
          <p:cNvSpPr txBox="1"/>
          <p:nvPr/>
        </p:nvSpPr>
        <p:spPr>
          <a:xfrm>
            <a:off x="2138361" y="152400"/>
            <a:ext cx="4587875" cy="583565"/>
          </a:xfrm>
          <a:prstGeom prst="rect">
            <a:avLst/>
          </a:prstGeom>
          <a:noFill/>
          <a:ln w="9525">
            <a:noFill/>
          </a:ln>
        </p:spPr>
        <p:txBody>
          <a:bodyPr wrap="square" anchor="t">
            <a:spAutoFit/>
          </a:bodyPr>
          <a:lstStyle/>
          <a:p>
            <a:r>
              <a:rPr lang="zh-CN" altLang="en-US" sz="3200" noProof="1">
                <a:gradFill>
                  <a:gsLst>
                    <a:gs pos="0">
                      <a:srgbClr val="14CD68"/>
                    </a:gs>
                    <a:gs pos="100000">
                      <a:srgbClr val="035C7D"/>
                    </a:gs>
                  </a:gsLst>
                  <a:lin scaled="0"/>
                </a:gradFill>
                <a:latin typeface="黑体" panose="02010609060101010101" pitchFamily="49" charset="-122"/>
                <a:ea typeface="黑体" panose="02010609060101010101" pitchFamily="49" charset="-122"/>
                <a:cs typeface="+mn-cs"/>
              </a:rPr>
              <a:t>素养立意：</a:t>
            </a:r>
            <a:r>
              <a:rPr lang="zh-CN" altLang="zh-CN" sz="3200" noProof="1">
                <a:gradFill>
                  <a:gsLst>
                    <a:gs pos="0">
                      <a:srgbClr val="14CD68"/>
                    </a:gs>
                    <a:gs pos="100000">
                      <a:srgbClr val="035C7D"/>
                    </a:gs>
                  </a:gsLst>
                  <a:lin scaled="0"/>
                </a:gradFill>
                <a:latin typeface="黑体" panose="02010609060101010101" pitchFamily="49" charset="-122"/>
                <a:ea typeface="黑体" panose="02010609060101010101" pitchFamily="49" charset="-122"/>
                <a:cs typeface="+mn-cs"/>
              </a:rPr>
              <a:t>顶层设计</a:t>
            </a:r>
            <a:endParaRPr lang="zh-CN" altLang="zh-CN" sz="3200" noProof="1">
              <a:gradFill>
                <a:gsLst>
                  <a:gs pos="0">
                    <a:srgbClr val="14CD68"/>
                  </a:gs>
                  <a:gs pos="100000">
                    <a:srgbClr val="035C7D"/>
                  </a:gs>
                </a:gsLst>
                <a:lin scaled="0"/>
              </a:gradFill>
              <a:latin typeface="黑体" panose="02010609060101010101" pitchFamily="49" charset="-122"/>
              <a:ea typeface="黑体" panose="02010609060101010101" pitchFamily="49"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图片 72706" descr="2006110207403127632"/>
          <p:cNvPicPr>
            <a:picLocks noChangeAspect="1"/>
          </p:cNvPicPr>
          <p:nvPr/>
        </p:nvPicPr>
        <p:blipFill>
          <a:blip r:embed="rId2" cstate="print"/>
          <a:stretch>
            <a:fillRect/>
          </a:stretch>
        </p:blipFill>
        <p:spPr>
          <a:xfrm>
            <a:off x="7607300" y="6076950"/>
            <a:ext cx="1060450" cy="723900"/>
          </a:xfrm>
          <a:prstGeom prst="rect">
            <a:avLst/>
          </a:prstGeom>
          <a:noFill/>
          <a:ln w="9525">
            <a:noFill/>
          </a:ln>
        </p:spPr>
      </p:pic>
      <p:sp>
        <p:nvSpPr>
          <p:cNvPr id="29698" name="文本框 99"/>
          <p:cNvSpPr txBox="1"/>
          <p:nvPr/>
        </p:nvSpPr>
        <p:spPr>
          <a:xfrm>
            <a:off x="319088" y="247650"/>
            <a:ext cx="8420100" cy="6123940"/>
          </a:xfrm>
          <a:prstGeom prst="rect">
            <a:avLst/>
          </a:prstGeom>
          <a:noFill/>
          <a:ln w="9525">
            <a:noFill/>
          </a:ln>
        </p:spPr>
        <p:txBody>
          <a:bodyPr wrap="square" anchor="t">
            <a:spAutoFit/>
          </a:bodyPr>
          <a:lstStyle/>
          <a:p>
            <a:r>
              <a:rPr lang="en-US" altLang="zh-CN" sz="2800" b="1" dirty="0">
                <a:latin typeface="楷体" panose="02010609060101010101" charset="-122"/>
                <a:ea typeface="楷体" panose="02010609060101010101" charset="-122"/>
              </a:rPr>
              <a:t>    </a:t>
            </a:r>
            <a:r>
              <a:rPr lang="en-US" altLang="zh-CN" sz="2800" b="1" dirty="0" smtClean="0">
                <a:latin typeface="楷体" panose="02010609060101010101" charset="-122"/>
                <a:ea typeface="楷体" panose="02010609060101010101" charset="-122"/>
              </a:rPr>
              <a:t>“……</a:t>
            </a:r>
            <a:r>
              <a:rPr lang="en-US" altLang="zh-CN" sz="2800" b="1" dirty="0">
                <a:latin typeface="楷体" panose="02010609060101010101" charset="-122"/>
                <a:ea typeface="楷体" panose="02010609060101010101" charset="-122"/>
              </a:rPr>
              <a:t>语文是学习发展的工具和文化传承的桥梁及审美体验的载体</a:t>
            </a:r>
            <a:r>
              <a:rPr lang="en-US" altLang="zh-CN" sz="2800" b="1" dirty="0" smtClean="0">
                <a:latin typeface="楷体" panose="02010609060101010101" charset="-122"/>
                <a:ea typeface="楷体" panose="02010609060101010101" charset="-122"/>
              </a:rPr>
              <a:t>。目前高考语文学科主要考查基于字</a:t>
            </a:r>
            <a:r>
              <a:rPr lang="en-US" altLang="zh-CN" sz="2800" b="1" dirty="0">
                <a:latin typeface="楷体" panose="02010609060101010101" charset="-122"/>
                <a:ea typeface="楷体" panose="02010609060101010101" charset="-122"/>
              </a:rPr>
              <a:t>、词、句、篇的表达应用能力和对文学作品的分析、鉴赏以及探究能力，</a:t>
            </a:r>
            <a:r>
              <a:rPr lang="en-US" altLang="zh-CN" sz="2800" b="1" dirty="0">
                <a:solidFill>
                  <a:srgbClr val="910426"/>
                </a:solidFill>
                <a:latin typeface="楷体" panose="02010609060101010101" charset="-122"/>
                <a:ea typeface="楷体" panose="02010609060101010101" charset="-122"/>
              </a:rPr>
              <a:t>在语言实用能力和思维能力的考查方面相对比较薄弱</a:t>
            </a:r>
            <a:r>
              <a:rPr lang="en-US" altLang="zh-CN" sz="2800" b="1" dirty="0">
                <a:latin typeface="楷体" panose="02010609060101010101" charset="-122"/>
                <a:ea typeface="楷体" panose="02010609060101010101" charset="-122"/>
              </a:rPr>
              <a:t>。因此，语文学科考试的改革应充分发挥其在学习发展、文化传承及审美体验的核心功能，在四个方面有所突破：</a:t>
            </a:r>
            <a:r>
              <a:rPr lang="en-US" altLang="zh-CN" sz="2800" b="1" dirty="0">
                <a:solidFill>
                  <a:srgbClr val="C00000"/>
                </a:solidFill>
                <a:latin typeface="楷体" panose="02010609060101010101" charset="-122"/>
                <a:ea typeface="楷体" panose="02010609060101010101" charset="-122"/>
              </a:rPr>
              <a:t>一是突出语文考试的综合性功能。</a:t>
            </a:r>
            <a:r>
              <a:rPr lang="en-US" altLang="zh-CN" sz="2800" b="1" dirty="0">
                <a:latin typeface="楷体" panose="02010609060101010101" charset="-122"/>
                <a:ea typeface="楷体" panose="02010609060101010101" charset="-122"/>
              </a:rPr>
              <a:t>试题中要增加自然科学、 社会科学多个领域和现实生活中的材料，融汇多学科知识内容,从多角度、多层次考查学生获取信息和加工信息的能力。</a:t>
            </a:r>
            <a:r>
              <a:rPr lang="en-US" altLang="zh-CN" sz="2800" b="1" dirty="0">
                <a:solidFill>
                  <a:srgbClr val="C00000"/>
                </a:solidFill>
                <a:latin typeface="楷体" panose="02010609060101010101" charset="-122"/>
                <a:ea typeface="楷体" panose="02010609060101010101" charset="-122"/>
              </a:rPr>
              <a:t>二是突出语文基础性、应用性功能。</a:t>
            </a:r>
            <a:r>
              <a:rPr lang="en-US" altLang="zh-CN" sz="2800" b="1" dirty="0">
                <a:latin typeface="楷体" panose="02010609060101010101" charset="-122"/>
                <a:ea typeface="楷体" panose="02010609060101010101" charset="-122"/>
              </a:rPr>
              <a:t>在试题中增加表格、图片、数据等多种形式的材料，突出考查学生运用语文工具解决不同领域问题的能力。这也是信息化时代的特点和国际大型考试的主流。</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图片 72706" descr="2006110207403127632"/>
          <p:cNvPicPr>
            <a:picLocks noChangeAspect="1"/>
          </p:cNvPicPr>
          <p:nvPr/>
        </p:nvPicPr>
        <p:blipFill>
          <a:blip r:embed="rId2" cstate="print"/>
          <a:stretch>
            <a:fillRect/>
          </a:stretch>
        </p:blipFill>
        <p:spPr>
          <a:xfrm>
            <a:off x="7432675" y="5580063"/>
            <a:ext cx="1281113" cy="874712"/>
          </a:xfrm>
          <a:prstGeom prst="rect">
            <a:avLst/>
          </a:prstGeom>
          <a:noFill/>
          <a:ln w="9525">
            <a:noFill/>
          </a:ln>
        </p:spPr>
      </p:pic>
      <p:sp>
        <p:nvSpPr>
          <p:cNvPr id="30722" name="文本框 99"/>
          <p:cNvSpPr txBox="1"/>
          <p:nvPr/>
        </p:nvSpPr>
        <p:spPr>
          <a:xfrm>
            <a:off x="430213" y="827088"/>
            <a:ext cx="8420100" cy="4400550"/>
          </a:xfrm>
          <a:prstGeom prst="rect">
            <a:avLst/>
          </a:prstGeom>
          <a:noFill/>
          <a:ln w="9525">
            <a:noFill/>
          </a:ln>
        </p:spPr>
        <p:txBody>
          <a:bodyPr wrap="square" anchor="t">
            <a:spAutoFit/>
          </a:bodyPr>
          <a:lstStyle/>
          <a:p>
            <a:r>
              <a:rPr lang="en-US" altLang="zh-CN" sz="2800" b="1" dirty="0">
                <a:latin typeface="楷体" panose="02010609060101010101" charset="-122"/>
                <a:ea typeface="楷体" panose="02010609060101010101" charset="-122"/>
              </a:rPr>
              <a:t>    “</a:t>
            </a:r>
            <a:r>
              <a:rPr lang="en-US" altLang="zh-CN" sz="2800" b="1" dirty="0">
                <a:solidFill>
                  <a:srgbClr val="970943"/>
                </a:solidFill>
                <a:latin typeface="楷体" panose="02010609060101010101" charset="-122"/>
                <a:ea typeface="楷体" panose="02010609060101010101" charset="-122"/>
              </a:rPr>
              <a:t>三是加强文化素养的考查。</a:t>
            </a:r>
            <a:r>
              <a:rPr lang="en-US" altLang="zh-CN" sz="2800" b="1" dirty="0">
                <a:latin typeface="楷体" panose="02010609060101010101" charset="-122"/>
                <a:ea typeface="楷体" panose="02010609060101010101" charset="-122"/>
              </a:rPr>
              <a:t>进一步发掘语</a:t>
            </a:r>
          </a:p>
          <a:p>
            <a:r>
              <a:rPr lang="en-US" altLang="zh-CN" sz="2800" b="1" dirty="0">
                <a:latin typeface="楷体" panose="02010609060101010101" charset="-122"/>
                <a:ea typeface="楷体" panose="02010609060101010101" charset="-122"/>
              </a:rPr>
              <a:t>言文字在文化传承和人格塑造过程中的重要作用，突</a:t>
            </a:r>
          </a:p>
          <a:p>
            <a:r>
              <a:rPr lang="en-US" altLang="zh-CN" sz="2800" b="1" dirty="0">
                <a:latin typeface="楷体" panose="02010609060101010101" charset="-122"/>
                <a:ea typeface="楷体" panose="02010609060101010101" charset="-122"/>
              </a:rPr>
              <a:t>出考查中国传统文化及具有现代社会核心价值的文化</a:t>
            </a:r>
          </a:p>
          <a:p>
            <a:r>
              <a:rPr lang="en-US" altLang="zh-CN" sz="2800" b="1" dirty="0">
                <a:latin typeface="楷体" panose="02010609060101010101" charset="-122"/>
                <a:ea typeface="楷体" panose="02010609060101010101" charset="-122"/>
              </a:rPr>
              <a:t>素养，展现语文考试在促进中外优秀文化传承的核心价值。</a:t>
            </a:r>
            <a:r>
              <a:rPr lang="en-US" altLang="zh-CN" sz="2800" b="1" dirty="0">
                <a:solidFill>
                  <a:srgbClr val="910426"/>
                </a:solidFill>
                <a:latin typeface="楷体" panose="02010609060101010101" charset="-122"/>
                <a:ea typeface="楷体" panose="02010609060101010101" charset="-122"/>
              </a:rPr>
              <a:t>四是加强实际写作能力的考查。</a:t>
            </a:r>
            <a:r>
              <a:rPr lang="en-US" altLang="zh-CN" sz="2800" b="1" dirty="0">
                <a:latin typeface="楷体" panose="02010609060101010101" charset="-122"/>
                <a:ea typeface="楷体" panose="02010609060101010101" charset="-122"/>
              </a:rPr>
              <a:t>现行高考作文不限制写作文体、分值过大，导致高考作文中出现大量介于散文和议论文之间的 “文艺腔”和“高考体”作文，很难反映出考生的真实写作能力。因此，</a:t>
            </a:r>
            <a:r>
              <a:rPr lang="en-US" altLang="zh-CN" sz="2800" b="1" dirty="0">
                <a:solidFill>
                  <a:srgbClr val="6E0000"/>
                </a:solidFill>
                <a:latin typeface="楷体" panose="02010609060101010101" charset="-122"/>
                <a:ea typeface="楷体" panose="02010609060101010101" charset="-122"/>
              </a:rPr>
              <a:t>要增加应用性写作和分析性写作比重，考查学生应用文体的写作能力和辨析论证能力。”</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图片 72706" descr="2006110207403127632"/>
          <p:cNvPicPr>
            <a:picLocks noChangeAspect="1"/>
          </p:cNvPicPr>
          <p:nvPr/>
        </p:nvPicPr>
        <p:blipFill>
          <a:blip r:embed="rId2" cstate="print"/>
          <a:stretch>
            <a:fillRect/>
          </a:stretch>
        </p:blipFill>
        <p:spPr>
          <a:xfrm>
            <a:off x="7607300" y="5889625"/>
            <a:ext cx="1060450" cy="723900"/>
          </a:xfrm>
          <a:prstGeom prst="rect">
            <a:avLst/>
          </a:prstGeom>
          <a:noFill/>
          <a:ln w="9525">
            <a:noFill/>
          </a:ln>
        </p:spPr>
      </p:pic>
      <p:sp>
        <p:nvSpPr>
          <p:cNvPr id="31746" name="文本框 99"/>
          <p:cNvSpPr txBox="1"/>
          <p:nvPr/>
        </p:nvSpPr>
        <p:spPr>
          <a:xfrm>
            <a:off x="361950" y="784225"/>
            <a:ext cx="8420100" cy="5692775"/>
          </a:xfrm>
          <a:prstGeom prst="rect">
            <a:avLst/>
          </a:prstGeom>
          <a:noFill/>
          <a:ln w="9525">
            <a:noFill/>
          </a:ln>
        </p:spPr>
        <p:txBody>
          <a:bodyPr wrap="square" anchor="t">
            <a:spAutoFit/>
          </a:bodyPr>
          <a:lstStyle/>
          <a:p>
            <a:r>
              <a:rPr lang="en-US" altLang="zh-CN" sz="2800" b="1" dirty="0">
                <a:latin typeface="楷体" panose="02010609060101010101" charset="-122"/>
                <a:ea typeface="楷体" panose="02010609060101010101" charset="-122"/>
              </a:rPr>
              <a:t>    </a:t>
            </a:r>
            <a:r>
              <a:rPr lang="zh-CN" altLang="en-US" sz="2800" dirty="0">
                <a:latin typeface="黑体" panose="02010609060101010101" pitchFamily="49" charset="-122"/>
                <a:ea typeface="黑体" panose="02010609060101010101" pitchFamily="49" charset="-122"/>
              </a:rPr>
              <a:t>（教育部考试中心主任）姜钢《中国高等教育》（</a:t>
            </a:r>
            <a:r>
              <a:rPr lang="en-US" altLang="zh-CN" sz="2800" dirty="0">
                <a:latin typeface="黑体" panose="02010609060101010101" pitchFamily="49" charset="-122"/>
                <a:ea typeface="黑体" panose="02010609060101010101" pitchFamily="49" charset="-122"/>
              </a:rPr>
              <a:t>2015</a:t>
            </a:r>
            <a:r>
              <a:rPr lang="zh-CN" altLang="en-US" sz="2800" dirty="0">
                <a:latin typeface="黑体" panose="02010609060101010101" pitchFamily="49" charset="-122"/>
                <a:ea typeface="黑体" panose="02010609060101010101" pitchFamily="49" charset="-122"/>
              </a:rPr>
              <a:t>年</a:t>
            </a:r>
            <a:r>
              <a:rPr lang="en-US" altLang="zh-CN" sz="2800" dirty="0">
                <a:latin typeface="黑体" panose="02010609060101010101" pitchFamily="49" charset="-122"/>
                <a:ea typeface="黑体" panose="02010609060101010101" pitchFamily="49" charset="-122"/>
              </a:rPr>
              <a:t>13/14</a:t>
            </a:r>
            <a:r>
              <a:rPr lang="zh-CN" altLang="en-US" sz="2800" dirty="0">
                <a:latin typeface="黑体" panose="02010609060101010101" pitchFamily="49" charset="-122"/>
                <a:ea typeface="黑体" panose="02010609060101010101" pitchFamily="49" charset="-122"/>
              </a:rPr>
              <a:t>期）《坚持以立德树人为核心 深化高考考试内容改革》：</a:t>
            </a:r>
            <a:endParaRPr lang="zh-CN" altLang="en-US" sz="2800" b="1" dirty="0">
              <a:latin typeface="楷体" panose="02010609060101010101" charset="-122"/>
              <a:ea typeface="楷体" panose="02010609060101010101" charset="-122"/>
            </a:endParaRPr>
          </a:p>
          <a:p>
            <a:r>
              <a:rPr lang="en-US" altLang="zh-CN" sz="2800" b="1" dirty="0">
                <a:latin typeface="楷体" panose="02010609060101010101" charset="-122"/>
                <a:ea typeface="楷体" panose="02010609060101010101" charset="-122"/>
              </a:rPr>
              <a:t>  “ 1.以立德树人为核心，强化高考考试内容改革的育人导向 </a:t>
            </a:r>
          </a:p>
          <a:p>
            <a:r>
              <a:rPr lang="en-US" altLang="zh-CN" sz="2800" b="1" dirty="0">
                <a:latin typeface="楷体" panose="02010609060101010101" charset="-122"/>
                <a:ea typeface="楷体" panose="02010609060101010101" charset="-122"/>
              </a:rPr>
              <a:t>    2.加强社会主义核心价值观的考查，指引学生培养正确的世界观、人生观和价值观</a:t>
            </a:r>
          </a:p>
          <a:p>
            <a:r>
              <a:rPr lang="en-US" altLang="zh-CN" sz="2800" b="1" dirty="0">
                <a:latin typeface="楷体" panose="02010609060101010101" charset="-122"/>
                <a:ea typeface="楷体" panose="02010609060101010101" charset="-122"/>
              </a:rPr>
              <a:t>    3.加强依法治国理念的考查，引导学生树立宪法意识和法治观念 </a:t>
            </a:r>
          </a:p>
          <a:p>
            <a:r>
              <a:rPr lang="en-US" altLang="zh-CN" sz="2800" b="1" dirty="0">
                <a:latin typeface="楷体" panose="02010609060101010101" charset="-122"/>
                <a:ea typeface="楷体" panose="02010609060101010101" charset="-122"/>
              </a:rPr>
              <a:t>    4.加强中国优秀传统文化的考查，引导学生提高人文素养、传承民族精神，树立民族自信心和自豪感</a:t>
            </a:r>
          </a:p>
          <a:p>
            <a:r>
              <a:rPr lang="en-US" altLang="zh-CN" sz="2800" b="1" dirty="0">
                <a:latin typeface="楷体" panose="02010609060101010101" charset="-122"/>
                <a:ea typeface="楷体" panose="02010609060101010101" charset="-122"/>
              </a:rPr>
              <a:t>    5.加强创新能力的考查，提升高考对创新教育与人才培养工作的促进作用”</a:t>
            </a:r>
          </a:p>
        </p:txBody>
      </p:sp>
      <p:sp>
        <p:nvSpPr>
          <p:cNvPr id="20482" name="文本框 4"/>
          <p:cNvSpPr txBox="1"/>
          <p:nvPr/>
        </p:nvSpPr>
        <p:spPr>
          <a:xfrm>
            <a:off x="2138361" y="152400"/>
            <a:ext cx="4587875" cy="583565"/>
          </a:xfrm>
          <a:prstGeom prst="rect">
            <a:avLst/>
          </a:prstGeom>
          <a:noFill/>
          <a:ln w="9525">
            <a:noFill/>
          </a:ln>
        </p:spPr>
        <p:txBody>
          <a:bodyPr wrap="square" anchor="t">
            <a:spAutoFit/>
          </a:bodyPr>
          <a:lstStyle/>
          <a:p>
            <a:r>
              <a:rPr lang="zh-CN" altLang="en-US" sz="3200" noProof="1">
                <a:gradFill>
                  <a:gsLst>
                    <a:gs pos="0">
                      <a:srgbClr val="14CD68"/>
                    </a:gs>
                    <a:gs pos="100000">
                      <a:srgbClr val="035C7D"/>
                    </a:gs>
                  </a:gsLst>
                  <a:lin scaled="0"/>
                </a:gradFill>
                <a:latin typeface="黑体" panose="02010609060101010101" pitchFamily="49" charset="-122"/>
                <a:ea typeface="黑体" panose="02010609060101010101" pitchFamily="49" charset="-122"/>
                <a:cs typeface="+mn-cs"/>
              </a:rPr>
              <a:t>素养立意：</a:t>
            </a:r>
            <a:r>
              <a:rPr lang="zh-CN" altLang="zh-CN" sz="3200" noProof="1">
                <a:gradFill>
                  <a:gsLst>
                    <a:gs pos="0">
                      <a:srgbClr val="14CD68"/>
                    </a:gs>
                    <a:gs pos="100000">
                      <a:srgbClr val="035C7D"/>
                    </a:gs>
                  </a:gsLst>
                  <a:lin scaled="0"/>
                </a:gradFill>
                <a:latin typeface="黑体" panose="02010609060101010101" pitchFamily="49" charset="-122"/>
                <a:ea typeface="黑体" panose="02010609060101010101" pitchFamily="49" charset="-122"/>
                <a:cs typeface="+mn-cs"/>
              </a:rPr>
              <a:t>顶层设计</a:t>
            </a:r>
            <a:endParaRPr lang="zh-CN" altLang="zh-CN" sz="3200" noProof="1">
              <a:gradFill>
                <a:gsLst>
                  <a:gs pos="0">
                    <a:srgbClr val="14CD68"/>
                  </a:gs>
                  <a:gs pos="100000">
                    <a:srgbClr val="035C7D"/>
                  </a:gs>
                </a:gsLst>
                <a:lin scaled="0"/>
              </a:gradFill>
              <a:latin typeface="黑体" panose="02010609060101010101" pitchFamily="49" charset="-122"/>
              <a:ea typeface="黑体" panose="02010609060101010101" pitchFamily="49"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图片 40"/>
          <p:cNvPicPr>
            <a:picLocks noChangeAspect="1"/>
          </p:cNvPicPr>
          <p:nvPr/>
        </p:nvPicPr>
        <p:blipFill>
          <a:blip r:embed="rId3" cstate="print"/>
          <a:stretch>
            <a:fillRect/>
          </a:stretch>
        </p:blipFill>
        <p:spPr>
          <a:xfrm>
            <a:off x="282575" y="2070100"/>
            <a:ext cx="8718550" cy="3571875"/>
          </a:xfrm>
          <a:prstGeom prst="rect">
            <a:avLst/>
          </a:prstGeom>
          <a:noFill/>
          <a:ln w="9525">
            <a:noFill/>
          </a:ln>
        </p:spPr>
      </p:pic>
      <p:sp>
        <p:nvSpPr>
          <p:cNvPr id="32770" name="文本框 41"/>
          <p:cNvSpPr txBox="1"/>
          <p:nvPr/>
        </p:nvSpPr>
        <p:spPr>
          <a:xfrm>
            <a:off x="3233738" y="560388"/>
            <a:ext cx="2325687" cy="584200"/>
          </a:xfrm>
          <a:prstGeom prst="rect">
            <a:avLst/>
          </a:prstGeom>
          <a:noFill/>
          <a:ln w="9525">
            <a:noFill/>
          </a:ln>
        </p:spPr>
        <p:txBody>
          <a:bodyPr wrap="square" anchor="t">
            <a:spAutoFit/>
          </a:bodyPr>
          <a:lstStyle/>
          <a:p>
            <a:r>
              <a:rPr lang="zh-CN" altLang="en-US" sz="3200" dirty="0">
                <a:latin typeface="微软雅黑" panose="020B0503020204020204" charset="-122"/>
                <a:ea typeface="微软雅黑" panose="020B0503020204020204" charset="-122"/>
              </a:rPr>
              <a:t>一点四面</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文本框 2"/>
          <p:cNvSpPr txBox="1"/>
          <p:nvPr/>
        </p:nvSpPr>
        <p:spPr>
          <a:xfrm>
            <a:off x="5710238" y="365125"/>
            <a:ext cx="2325687" cy="460375"/>
          </a:xfrm>
          <a:prstGeom prst="rect">
            <a:avLst/>
          </a:prstGeom>
          <a:noFill/>
          <a:ln w="9525">
            <a:noFill/>
          </a:ln>
        </p:spPr>
        <p:txBody>
          <a:bodyPr wrap="square" anchor="t">
            <a:spAutoFit/>
          </a:bodyPr>
          <a:lstStyle/>
          <a:p>
            <a:r>
              <a:rPr lang="zh-CN" altLang="en-US" sz="2400" dirty="0">
                <a:latin typeface="微软雅黑" panose="020B0503020204020204" charset="-122"/>
                <a:ea typeface="微软雅黑" panose="020B0503020204020204" charset="-122"/>
              </a:rPr>
              <a:t>一体四层四翼</a:t>
            </a:r>
          </a:p>
        </p:txBody>
      </p:sp>
      <p:pic>
        <p:nvPicPr>
          <p:cNvPr id="34818" name="图片 4"/>
          <p:cNvPicPr>
            <a:picLocks noChangeAspect="1"/>
          </p:cNvPicPr>
          <p:nvPr/>
        </p:nvPicPr>
        <p:blipFill>
          <a:blip r:embed="rId2" cstate="print"/>
          <a:stretch>
            <a:fillRect/>
          </a:stretch>
        </p:blipFill>
        <p:spPr>
          <a:xfrm>
            <a:off x="4506913" y="1062038"/>
            <a:ext cx="4446587" cy="4033837"/>
          </a:xfrm>
          <a:prstGeom prst="rect">
            <a:avLst/>
          </a:prstGeom>
          <a:noFill/>
          <a:ln w="9525">
            <a:noFill/>
          </a:ln>
        </p:spPr>
      </p:pic>
      <p:sp>
        <p:nvSpPr>
          <p:cNvPr id="34819" name="矩形 3"/>
          <p:cNvSpPr/>
          <p:nvPr/>
        </p:nvSpPr>
        <p:spPr>
          <a:xfrm>
            <a:off x="150813" y="88900"/>
            <a:ext cx="4568825" cy="6554788"/>
          </a:xfrm>
          <a:prstGeom prst="rect">
            <a:avLst/>
          </a:prstGeom>
          <a:noFill/>
          <a:ln w="9525">
            <a:noFill/>
          </a:ln>
        </p:spPr>
        <p:txBody>
          <a:bodyPr wrap="square" anchor="t">
            <a:spAutoFit/>
          </a:bodyPr>
          <a:lstStyle/>
          <a:p>
            <a:r>
              <a:rPr lang="zh-CN" altLang="zh-CN" sz="2800" b="1" dirty="0">
                <a:latin typeface="楷体" panose="02010609060101010101" charset="-122"/>
                <a:ea typeface="楷体" panose="02010609060101010101" charset="-122"/>
              </a:rPr>
              <a:t>　　通过确立</a:t>
            </a:r>
            <a:r>
              <a:rPr lang="en-US" altLang="zh-CN" sz="2800" b="1" dirty="0">
                <a:latin typeface="楷体" panose="02010609060101010101" charset="-122"/>
                <a:ea typeface="楷体" panose="02010609060101010101" charset="-122"/>
              </a:rPr>
              <a:t>“</a:t>
            </a:r>
            <a:r>
              <a:rPr lang="zh-CN" altLang="zh-CN" sz="2800" b="1" dirty="0">
                <a:latin typeface="楷体" panose="02010609060101010101" charset="-122"/>
                <a:ea typeface="楷体" panose="02010609060101010101" charset="-122"/>
              </a:rPr>
              <a:t>立德树人、服务选拔、导向教学</a:t>
            </a:r>
            <a:r>
              <a:rPr lang="en-US" altLang="zh-CN" sz="2800" b="1" dirty="0">
                <a:latin typeface="楷体" panose="02010609060101010101" charset="-122"/>
                <a:ea typeface="楷体" panose="02010609060101010101" charset="-122"/>
              </a:rPr>
              <a:t>”</a:t>
            </a:r>
            <a:r>
              <a:rPr lang="zh-CN" altLang="zh-CN" sz="2800" b="1" dirty="0">
                <a:latin typeface="楷体" panose="02010609060101010101" charset="-122"/>
                <a:ea typeface="楷体" panose="02010609060101010101" charset="-122"/>
              </a:rPr>
              <a:t>这一高考核心立场，回答了</a:t>
            </a:r>
            <a:r>
              <a:rPr lang="en-US" altLang="zh-CN" sz="2800" b="1" dirty="0">
                <a:latin typeface="楷体" panose="02010609060101010101" charset="-122"/>
                <a:ea typeface="楷体" panose="02010609060101010101" charset="-122"/>
              </a:rPr>
              <a:t>“</a:t>
            </a:r>
            <a:r>
              <a:rPr lang="zh-CN" altLang="zh-CN" sz="2800" b="1" dirty="0">
                <a:latin typeface="楷体" panose="02010609060101010101" charset="-122"/>
                <a:ea typeface="楷体" panose="02010609060101010101" charset="-122"/>
              </a:rPr>
              <a:t>为什么考</a:t>
            </a:r>
            <a:r>
              <a:rPr lang="en-US" altLang="zh-CN" sz="2800" b="1" dirty="0">
                <a:latin typeface="楷体" panose="02010609060101010101" charset="-122"/>
                <a:ea typeface="楷体" panose="02010609060101010101" charset="-122"/>
              </a:rPr>
              <a:t>”</a:t>
            </a:r>
            <a:r>
              <a:rPr lang="zh-CN" altLang="zh-CN" sz="2800" b="1" dirty="0">
                <a:latin typeface="楷体" panose="02010609060101010101" charset="-122"/>
                <a:ea typeface="楷体" panose="02010609060101010101" charset="-122"/>
              </a:rPr>
              <a:t>的问题，通过明确</a:t>
            </a:r>
            <a:r>
              <a:rPr lang="en-US" altLang="zh-CN" sz="2800" b="1" dirty="0">
                <a:latin typeface="楷体" panose="02010609060101010101" charset="-122"/>
                <a:ea typeface="楷体" panose="02010609060101010101" charset="-122"/>
              </a:rPr>
              <a:t>“</a:t>
            </a:r>
            <a:r>
              <a:rPr lang="zh-CN" altLang="zh-CN" sz="2800" b="1" dirty="0">
                <a:latin typeface="楷体" panose="02010609060101010101" charset="-122"/>
                <a:ea typeface="楷体" panose="02010609060101010101" charset="-122"/>
              </a:rPr>
              <a:t>必备知识、关键能力、学科素养、核心价值</a:t>
            </a:r>
            <a:r>
              <a:rPr lang="en-US" altLang="zh-CN" sz="2800" b="1" dirty="0">
                <a:latin typeface="楷体" panose="02010609060101010101" charset="-122"/>
                <a:ea typeface="楷体" panose="02010609060101010101" charset="-122"/>
              </a:rPr>
              <a:t>”</a:t>
            </a:r>
            <a:r>
              <a:rPr lang="zh-CN" altLang="zh-CN" sz="2800" b="1" dirty="0">
                <a:latin typeface="楷体" panose="02010609060101010101" charset="-122"/>
                <a:ea typeface="楷体" panose="02010609060101010101" charset="-122"/>
              </a:rPr>
              <a:t>四层考查目标以及</a:t>
            </a:r>
            <a:r>
              <a:rPr lang="en-US" altLang="zh-CN" sz="2800" b="1" dirty="0">
                <a:latin typeface="楷体" panose="02010609060101010101" charset="-122"/>
                <a:ea typeface="楷体" panose="02010609060101010101" charset="-122"/>
              </a:rPr>
              <a:t>“</a:t>
            </a:r>
            <a:r>
              <a:rPr lang="zh-CN" altLang="zh-CN" sz="2800" b="1" dirty="0">
                <a:latin typeface="楷体" panose="02010609060101010101" charset="-122"/>
                <a:ea typeface="楷体" panose="02010609060101010101" charset="-122"/>
              </a:rPr>
              <a:t>基础性、综合性、应用性、创新性</a:t>
            </a:r>
            <a:r>
              <a:rPr lang="en-US" altLang="zh-CN" sz="2800" b="1" dirty="0">
                <a:latin typeface="楷体" panose="02010609060101010101" charset="-122"/>
                <a:ea typeface="楷体" panose="02010609060101010101" charset="-122"/>
              </a:rPr>
              <a:t>”</a:t>
            </a:r>
            <a:r>
              <a:rPr lang="zh-CN" altLang="zh-CN" sz="2800" b="1" dirty="0">
                <a:latin typeface="楷体" panose="02010609060101010101" charset="-122"/>
                <a:ea typeface="楷体" panose="02010609060101010101" charset="-122"/>
              </a:rPr>
              <a:t>四个方面的考查要求，回答了高考</a:t>
            </a:r>
            <a:r>
              <a:rPr lang="en-US" altLang="zh-CN" sz="2800" b="1" dirty="0">
                <a:latin typeface="楷体" panose="02010609060101010101" charset="-122"/>
                <a:ea typeface="楷体" panose="02010609060101010101" charset="-122"/>
              </a:rPr>
              <a:t>“</a:t>
            </a:r>
            <a:r>
              <a:rPr lang="zh-CN" altLang="zh-CN" sz="2800" b="1" dirty="0">
                <a:latin typeface="楷体" panose="02010609060101010101" charset="-122"/>
                <a:ea typeface="楷体" panose="02010609060101010101" charset="-122"/>
              </a:rPr>
              <a:t>考什么</a:t>
            </a:r>
            <a:r>
              <a:rPr lang="en-US" altLang="zh-CN" sz="2800" b="1" dirty="0">
                <a:latin typeface="楷体" panose="02010609060101010101" charset="-122"/>
                <a:ea typeface="楷体" panose="02010609060101010101" charset="-122"/>
              </a:rPr>
              <a:t>”</a:t>
            </a:r>
            <a:r>
              <a:rPr lang="zh-CN" altLang="zh-CN" sz="2800" b="1" dirty="0">
                <a:latin typeface="楷体" panose="02010609060101010101" charset="-122"/>
                <a:ea typeface="楷体" panose="02010609060101010101" charset="-122"/>
              </a:rPr>
              <a:t>和</a:t>
            </a:r>
            <a:r>
              <a:rPr lang="en-US" altLang="zh-CN" sz="2800" b="1" dirty="0">
                <a:latin typeface="楷体" panose="02010609060101010101" charset="-122"/>
                <a:ea typeface="楷体" panose="02010609060101010101" charset="-122"/>
              </a:rPr>
              <a:t>“</a:t>
            </a:r>
            <a:r>
              <a:rPr lang="zh-CN" altLang="zh-CN" sz="2800" b="1" dirty="0">
                <a:latin typeface="楷体" panose="02010609060101010101" charset="-122"/>
                <a:ea typeface="楷体" panose="02010609060101010101" charset="-122"/>
              </a:rPr>
              <a:t>怎么考</a:t>
            </a:r>
            <a:r>
              <a:rPr lang="en-US" altLang="zh-CN" sz="2800" b="1" dirty="0">
                <a:latin typeface="楷体" panose="02010609060101010101" charset="-122"/>
                <a:ea typeface="楷体" panose="02010609060101010101" charset="-122"/>
              </a:rPr>
              <a:t>”</a:t>
            </a:r>
            <a:r>
              <a:rPr lang="zh-CN" altLang="zh-CN" sz="2800" b="1" dirty="0">
                <a:latin typeface="楷体" panose="02010609060101010101" charset="-122"/>
                <a:ea typeface="楷体" panose="02010609060101010101" charset="-122"/>
              </a:rPr>
              <a:t>的问题。</a:t>
            </a:r>
            <a:r>
              <a:rPr lang="en-US" altLang="zh-CN" sz="2800" b="1" dirty="0">
                <a:latin typeface="楷体" panose="02010609060101010101" charset="-122"/>
                <a:ea typeface="楷体" panose="02010609060101010101" charset="-122"/>
              </a:rPr>
              <a:t>“</a:t>
            </a:r>
            <a:r>
              <a:rPr lang="zh-CN" altLang="zh-CN" sz="2800" b="1" dirty="0">
                <a:latin typeface="楷体" panose="02010609060101010101" charset="-122"/>
                <a:ea typeface="楷体" panose="02010609060101010101" charset="-122"/>
              </a:rPr>
              <a:t>一体</a:t>
            </a:r>
            <a:r>
              <a:rPr lang="en-US" altLang="zh-CN" sz="2800" b="1" dirty="0">
                <a:latin typeface="楷体" panose="02010609060101010101" charset="-122"/>
                <a:ea typeface="楷体" panose="02010609060101010101" charset="-122"/>
              </a:rPr>
              <a:t>”</a:t>
            </a:r>
            <a:r>
              <a:rPr lang="zh-CN" altLang="zh-CN" sz="2800" b="1" dirty="0">
                <a:latin typeface="楷体" panose="02010609060101010101" charset="-122"/>
                <a:ea typeface="楷体" panose="02010609060101010101" charset="-122"/>
              </a:rPr>
              <a:t>是总体框架，</a:t>
            </a:r>
            <a:r>
              <a:rPr lang="en-US" altLang="zh-CN" sz="2800" b="1" dirty="0">
                <a:latin typeface="楷体" panose="02010609060101010101" charset="-122"/>
                <a:ea typeface="楷体" panose="02010609060101010101" charset="-122"/>
              </a:rPr>
              <a:t>“</a:t>
            </a:r>
            <a:r>
              <a:rPr lang="zh-CN" altLang="zh-CN" sz="2800" b="1" dirty="0">
                <a:latin typeface="楷体" panose="02010609060101010101" charset="-122"/>
                <a:ea typeface="楷体" panose="02010609060101010101" charset="-122"/>
              </a:rPr>
              <a:t>四层</a:t>
            </a:r>
            <a:r>
              <a:rPr lang="en-US" altLang="zh-CN" sz="2800" b="1" dirty="0">
                <a:latin typeface="楷体" panose="02010609060101010101" charset="-122"/>
                <a:ea typeface="楷体" panose="02010609060101010101" charset="-122"/>
              </a:rPr>
              <a:t>”</a:t>
            </a:r>
            <a:r>
              <a:rPr lang="zh-CN" altLang="zh-CN" sz="2800" b="1" dirty="0">
                <a:latin typeface="楷体" panose="02010609060101010101" charset="-122"/>
                <a:ea typeface="楷体" panose="02010609060101010101" charset="-122"/>
              </a:rPr>
              <a:t>与</a:t>
            </a:r>
            <a:r>
              <a:rPr lang="en-US" altLang="zh-CN" sz="2800" b="1" dirty="0">
                <a:latin typeface="楷体" panose="02010609060101010101" charset="-122"/>
                <a:ea typeface="楷体" panose="02010609060101010101" charset="-122"/>
              </a:rPr>
              <a:t>“</a:t>
            </a:r>
            <a:r>
              <a:rPr lang="zh-CN" altLang="zh-CN" sz="2800" b="1" dirty="0">
                <a:latin typeface="楷体" panose="02010609060101010101" charset="-122"/>
                <a:ea typeface="楷体" panose="02010609060101010101" charset="-122"/>
              </a:rPr>
              <a:t>四翼</a:t>
            </a:r>
            <a:r>
              <a:rPr lang="en-US" altLang="zh-CN" sz="2800" b="1" dirty="0">
                <a:latin typeface="楷体" panose="02010609060101010101" charset="-122"/>
                <a:ea typeface="楷体" panose="02010609060101010101" charset="-122"/>
              </a:rPr>
              <a:t>”</a:t>
            </a:r>
            <a:r>
              <a:rPr lang="zh-CN" altLang="zh-CN" sz="2800" b="1" dirty="0">
                <a:latin typeface="楷体" panose="02010609060101010101" charset="-122"/>
                <a:ea typeface="楷体" panose="02010609060101010101" charset="-122"/>
              </a:rPr>
              <a:t>是</a:t>
            </a:r>
            <a:r>
              <a:rPr lang="en-US" altLang="zh-CN" sz="2800" b="1" dirty="0">
                <a:latin typeface="楷体" panose="02010609060101010101" charset="-122"/>
                <a:ea typeface="楷体" panose="02010609060101010101" charset="-122"/>
              </a:rPr>
              <a:t>“</a:t>
            </a:r>
            <a:r>
              <a:rPr lang="zh-CN" altLang="zh-CN" sz="2800" b="1" dirty="0">
                <a:latin typeface="楷体" panose="02010609060101010101" charset="-122"/>
                <a:ea typeface="楷体" panose="02010609060101010101" charset="-122"/>
              </a:rPr>
              <a:t>一体</a:t>
            </a:r>
            <a:r>
              <a:rPr lang="en-US" altLang="zh-CN" sz="2800" b="1" dirty="0">
                <a:latin typeface="楷体" panose="02010609060101010101" charset="-122"/>
                <a:ea typeface="楷体" panose="02010609060101010101" charset="-122"/>
              </a:rPr>
              <a:t>”</a:t>
            </a:r>
            <a:r>
              <a:rPr lang="zh-CN" altLang="zh-CN" sz="2800" b="1" dirty="0">
                <a:latin typeface="楷体" panose="02010609060101010101" charset="-122"/>
                <a:ea typeface="楷体" panose="02010609060101010101" charset="-122"/>
              </a:rPr>
              <a:t>的有机组成部分，共同构成了实现高考评价功能的理论体系。</a:t>
            </a:r>
            <a:endParaRPr lang="zh-CN" altLang="en-US" sz="2800" b="1" dirty="0">
              <a:latin typeface="楷体" panose="02010609060101010101" charset="-122"/>
              <a:ea typeface="楷体" panose="02010609060101010101" charset="-122"/>
            </a:endParaRPr>
          </a:p>
        </p:txBody>
      </p:sp>
      <p:sp>
        <p:nvSpPr>
          <p:cNvPr id="34820" name="文本框 1"/>
          <p:cNvSpPr txBox="1"/>
          <p:nvPr/>
        </p:nvSpPr>
        <p:spPr>
          <a:xfrm>
            <a:off x="5091113" y="5214938"/>
            <a:ext cx="3297237" cy="1476375"/>
          </a:xfrm>
          <a:prstGeom prst="rect">
            <a:avLst/>
          </a:prstGeom>
          <a:noFill/>
          <a:ln w="9525">
            <a:noFill/>
          </a:ln>
        </p:spPr>
        <p:txBody>
          <a:bodyPr wrap="square" anchor="t">
            <a:spAutoFit/>
          </a:bodyPr>
          <a:lstStyle/>
          <a:p>
            <a:r>
              <a:rPr lang="en-US" altLang="zh-CN" b="1" dirty="0">
                <a:latin typeface="Arial" panose="020B0604020202020204" pitchFamily="34" charset="0"/>
                <a:ea typeface="宋体" panose="02010600030101010101" pitchFamily="2" charset="-122"/>
              </a:rPr>
              <a:t>         </a:t>
            </a:r>
            <a:r>
              <a:rPr lang="zh-CN" altLang="en-US" b="1" dirty="0">
                <a:latin typeface="Arial" panose="020B0604020202020204" pitchFamily="34" charset="0"/>
                <a:ea typeface="宋体" panose="02010600030101010101" pitchFamily="2" charset="-122"/>
              </a:rPr>
              <a:t>教育部考试中心主任姜钢《探索构建高考评价体系，全方位推进高考内容改革》（中国教育报/2016年//10月//11日/第003版）</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5"/>
          <p:cNvSpPr/>
          <p:nvPr/>
        </p:nvSpPr>
        <p:spPr>
          <a:xfrm>
            <a:off x="796925" y="1325563"/>
            <a:ext cx="996950" cy="422275"/>
          </a:xfrm>
          <a:prstGeom prst="rect">
            <a:avLst/>
          </a:prstGeom>
          <a:noFill/>
          <a:ln w="9525">
            <a:noFill/>
          </a:ln>
        </p:spPr>
        <p:txBody>
          <a:bodyPr anchor="ctr"/>
          <a:lstStyle/>
          <a:p>
            <a:pPr algn="ctr"/>
            <a:r>
              <a:rPr lang="zh-CN" altLang="en-US" sz="2400" dirty="0">
                <a:solidFill>
                  <a:srgbClr val="002060"/>
                </a:solidFill>
                <a:latin typeface="隶书" charset="-122"/>
                <a:ea typeface="隶书" charset="-122"/>
              </a:rPr>
              <a:t>四层</a:t>
            </a:r>
            <a:endParaRPr lang="en-US" altLang="zh-CN" sz="2400" dirty="0">
              <a:solidFill>
                <a:srgbClr val="002060"/>
              </a:solidFill>
              <a:latin typeface="隶书" charset="-122"/>
              <a:ea typeface="隶书" charset="-122"/>
            </a:endParaRPr>
          </a:p>
        </p:txBody>
      </p:sp>
      <p:pic>
        <p:nvPicPr>
          <p:cNvPr id="35842" name="图片 17"/>
          <p:cNvPicPr>
            <a:picLocks noChangeAspect="1"/>
          </p:cNvPicPr>
          <p:nvPr/>
        </p:nvPicPr>
        <p:blipFill>
          <a:blip r:embed="rId2" cstate="print"/>
          <a:stretch>
            <a:fillRect/>
          </a:stretch>
        </p:blipFill>
        <p:spPr>
          <a:xfrm>
            <a:off x="434975" y="1222375"/>
            <a:ext cx="8272463" cy="4178300"/>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图片 1"/>
          <p:cNvPicPr>
            <a:picLocks noChangeAspect="1"/>
          </p:cNvPicPr>
          <p:nvPr/>
        </p:nvPicPr>
        <p:blipFill>
          <a:blip r:embed="rId3" cstate="print"/>
          <a:stretch>
            <a:fillRect/>
          </a:stretch>
        </p:blipFill>
        <p:spPr>
          <a:xfrm>
            <a:off x="863600" y="1085850"/>
            <a:ext cx="7580313" cy="4616450"/>
          </a:xfrm>
          <a:prstGeom prst="rect">
            <a:avLst/>
          </a:prstGeom>
          <a:noFill/>
          <a:ln w="9525">
            <a:noFill/>
          </a:ln>
        </p:spPr>
      </p:pic>
      <p:sp>
        <p:nvSpPr>
          <p:cNvPr id="36866" name="Rectangle 25"/>
          <p:cNvSpPr/>
          <p:nvPr/>
        </p:nvSpPr>
        <p:spPr>
          <a:xfrm>
            <a:off x="863600" y="5040313"/>
            <a:ext cx="1235075" cy="422275"/>
          </a:xfrm>
          <a:prstGeom prst="rect">
            <a:avLst/>
          </a:prstGeom>
          <a:noFill/>
          <a:ln w="9525">
            <a:noFill/>
          </a:ln>
        </p:spPr>
        <p:txBody>
          <a:bodyPr anchor="ctr"/>
          <a:lstStyle/>
          <a:p>
            <a:pPr algn="ctr"/>
            <a:r>
              <a:rPr lang="zh-CN" altLang="en-US" sz="2800" dirty="0">
                <a:solidFill>
                  <a:srgbClr val="002060"/>
                </a:solidFill>
                <a:latin typeface="隶书" charset="-122"/>
                <a:ea typeface="隶书" charset="-122"/>
              </a:rPr>
              <a:t>四翼</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文本框 99"/>
          <p:cNvSpPr txBox="1"/>
          <p:nvPr/>
        </p:nvSpPr>
        <p:spPr>
          <a:xfrm>
            <a:off x="414338" y="1169988"/>
            <a:ext cx="8316912" cy="4398962"/>
          </a:xfrm>
          <a:prstGeom prst="rect">
            <a:avLst/>
          </a:prstGeom>
          <a:noFill/>
          <a:ln w="9525">
            <a:noFill/>
          </a:ln>
        </p:spPr>
        <p:txBody>
          <a:bodyPr wrap="square" anchor="t">
            <a:spAutoFit/>
          </a:bodyPr>
          <a:lstStyle/>
          <a:p>
            <a:r>
              <a:rPr lang="zh-CN" altLang="zh-CN" sz="2800" dirty="0">
                <a:latin typeface="黑体" panose="02010609060101010101" pitchFamily="49" charset="-122"/>
                <a:ea typeface="黑体" panose="02010609060101010101" pitchFamily="49" charset="-122"/>
              </a:rPr>
              <a:t>姜</a:t>
            </a:r>
            <a:r>
              <a:rPr lang="en-US" altLang="zh-CN" sz="2800" dirty="0">
                <a:latin typeface="黑体" panose="02010609060101010101" pitchFamily="49" charset="-122"/>
                <a:ea typeface="黑体" panose="02010609060101010101" pitchFamily="49" charset="-122"/>
              </a:rPr>
              <a:t> </a:t>
            </a:r>
            <a:r>
              <a:rPr lang="zh-CN" altLang="zh-CN" sz="2800" dirty="0">
                <a:latin typeface="黑体" panose="02010609060101010101" pitchFamily="49" charset="-122"/>
                <a:ea typeface="黑体" panose="02010609060101010101" pitchFamily="49" charset="-122"/>
              </a:rPr>
              <a:t>钢《论高考“立德树人、服务选才、引导教学”的核心功能》（《中国高等教育》2018年第11期）：</a:t>
            </a:r>
            <a:endParaRPr lang="en-US" altLang="zh-CN" sz="2800" b="1" dirty="0">
              <a:latin typeface="楷体" panose="02010609060101010101" charset="-122"/>
              <a:ea typeface="楷体" panose="02010609060101010101" charset="-122"/>
            </a:endParaRPr>
          </a:p>
          <a:p>
            <a:r>
              <a:rPr lang="zh-CN" altLang="zh-CN" sz="2800" b="1" dirty="0">
                <a:latin typeface="楷体" panose="02010609060101010101" charset="-122"/>
                <a:ea typeface="楷体" panose="02010609060101010101" charset="-122"/>
              </a:rPr>
              <a:t>    “坚持</a:t>
            </a:r>
            <a:r>
              <a:rPr lang="zh-CN" altLang="zh-CN" sz="2800" b="1" dirty="0">
                <a:solidFill>
                  <a:srgbClr val="C00000"/>
                </a:solidFill>
                <a:latin typeface="楷体" panose="02010609060101010101" charset="-122"/>
                <a:ea typeface="楷体" panose="02010609060101010101" charset="-122"/>
              </a:rPr>
              <a:t>以立德树人为核心</a:t>
            </a:r>
            <a:r>
              <a:rPr lang="zh-CN" altLang="zh-CN" sz="2800" b="1" dirty="0">
                <a:latin typeface="楷体" panose="02010609060101010101" charset="-122"/>
                <a:ea typeface="楷体" panose="02010609060101010101" charset="-122"/>
              </a:rPr>
              <a:t>，全面深化考试内容改革，着力</a:t>
            </a:r>
            <a:r>
              <a:rPr lang="zh-CN" altLang="zh-CN" sz="2800" b="1" dirty="0">
                <a:solidFill>
                  <a:srgbClr val="C00000"/>
                </a:solidFill>
                <a:latin typeface="楷体" panose="02010609060101010101" charset="-122"/>
                <a:ea typeface="楷体" panose="02010609060101010101" charset="-122"/>
              </a:rPr>
              <a:t>考查社会主义核心价值观</a:t>
            </a:r>
            <a:r>
              <a:rPr lang="zh-CN" altLang="zh-CN" sz="2800" b="1" dirty="0">
                <a:latin typeface="楷体" panose="02010609060101010101" charset="-122"/>
                <a:ea typeface="楷体" panose="02010609060101010101" charset="-122"/>
              </a:rPr>
              <a:t>，弘扬</a:t>
            </a:r>
            <a:r>
              <a:rPr lang="zh-CN" altLang="zh-CN" sz="2800" b="1" dirty="0">
                <a:solidFill>
                  <a:srgbClr val="C00000"/>
                </a:solidFill>
                <a:latin typeface="楷体" panose="02010609060101010101" charset="-122"/>
                <a:ea typeface="楷体" panose="02010609060101010101" charset="-122"/>
              </a:rPr>
              <a:t>以爱国主义</a:t>
            </a:r>
            <a:r>
              <a:rPr lang="zh-CN" altLang="zh-CN" sz="2800" b="1" dirty="0">
                <a:latin typeface="楷体" panose="02010609060101010101" charset="-122"/>
                <a:ea typeface="楷体" panose="02010609060101010101" charset="-122"/>
              </a:rPr>
              <a:t>为核心的</a:t>
            </a:r>
            <a:r>
              <a:rPr lang="zh-CN" altLang="zh-CN" sz="2800" b="1" dirty="0">
                <a:solidFill>
                  <a:srgbClr val="C00000"/>
                </a:solidFill>
                <a:latin typeface="楷体" panose="02010609060101010101" charset="-122"/>
                <a:ea typeface="楷体" panose="02010609060101010101" charset="-122"/>
              </a:rPr>
              <a:t>民族精神</a:t>
            </a:r>
            <a:r>
              <a:rPr lang="zh-CN" altLang="zh-CN" sz="2800" b="1" dirty="0">
                <a:latin typeface="楷体" panose="02010609060101010101" charset="-122"/>
                <a:ea typeface="楷体" panose="02010609060101010101" charset="-122"/>
              </a:rPr>
              <a:t>和以</a:t>
            </a:r>
            <a:r>
              <a:rPr lang="zh-CN" altLang="zh-CN" sz="2800" b="1" dirty="0">
                <a:solidFill>
                  <a:srgbClr val="C00000"/>
                </a:solidFill>
                <a:latin typeface="楷体" panose="02010609060101010101" charset="-122"/>
                <a:ea typeface="楷体" panose="02010609060101010101" charset="-122"/>
              </a:rPr>
              <a:t>改革创新</a:t>
            </a:r>
            <a:r>
              <a:rPr lang="zh-CN" altLang="zh-CN" sz="2800" b="1" dirty="0">
                <a:latin typeface="楷体" panose="02010609060101010101" charset="-122"/>
                <a:ea typeface="楷体" panose="02010609060101010101" charset="-122"/>
              </a:rPr>
              <a:t>为核心的</a:t>
            </a:r>
            <a:r>
              <a:rPr lang="zh-CN" altLang="zh-CN" sz="2800" b="1" dirty="0">
                <a:solidFill>
                  <a:srgbClr val="C00000"/>
                </a:solidFill>
                <a:latin typeface="楷体" panose="02010609060101010101" charset="-122"/>
                <a:ea typeface="楷体" panose="02010609060101010101" charset="-122"/>
              </a:rPr>
              <a:t>时代精神</a:t>
            </a:r>
            <a:r>
              <a:rPr lang="zh-CN" altLang="zh-CN" sz="2800" b="1" dirty="0">
                <a:latin typeface="楷体" panose="02010609060101010101" charset="-122"/>
                <a:ea typeface="楷体" panose="02010609060101010101" charset="-122"/>
              </a:rPr>
              <a:t>，</a:t>
            </a:r>
            <a:r>
              <a:rPr lang="zh-CN" altLang="zh-CN" sz="2800" b="1" dirty="0">
                <a:solidFill>
                  <a:srgbClr val="C00000"/>
                </a:solidFill>
                <a:latin typeface="楷体" panose="02010609060101010101" charset="-122"/>
                <a:ea typeface="楷体" panose="02010609060101010101" charset="-122"/>
              </a:rPr>
              <a:t>加强对中华优秀传统文化</a:t>
            </a:r>
            <a:r>
              <a:rPr lang="zh-CN" altLang="zh-CN" sz="2800" b="1" dirty="0">
                <a:latin typeface="楷体" panose="02010609060101010101" charset="-122"/>
                <a:ea typeface="楷体" panose="02010609060101010101" charset="-122"/>
              </a:rPr>
              <a:t>、革命文化和社会主义先进文化的考查，</a:t>
            </a:r>
            <a:r>
              <a:rPr lang="zh-CN" altLang="zh-CN" sz="2800" b="1" dirty="0">
                <a:solidFill>
                  <a:srgbClr val="6E0000"/>
                </a:solidFill>
                <a:latin typeface="楷体" panose="02010609060101010101" charset="-122"/>
                <a:ea typeface="楷体" panose="02010609060101010101" charset="-122"/>
              </a:rPr>
              <a:t>引导学生增强宪法意识、国家意识和社会责任感</a:t>
            </a:r>
            <a:r>
              <a:rPr lang="zh-CN" altLang="zh-CN" sz="2800" b="1" dirty="0">
                <a:latin typeface="楷体" panose="02010609060101010101" charset="-122"/>
                <a:ea typeface="楷体" panose="02010609060101010101" charset="-122"/>
              </a:rPr>
              <a:t>，树立中国特色社会主义共同理想，增强中国特色社会主义道路自信、理论自信、制度自信、文化自信。”</a:t>
            </a:r>
            <a:endParaRPr lang="zh-CN" altLang="en-US" sz="2800" b="1" dirty="0">
              <a:latin typeface="楷体" panose="02010609060101010101" charset="-122"/>
              <a:ea typeface="楷体" panose="02010609060101010101"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文本框 99"/>
          <p:cNvSpPr txBox="1"/>
          <p:nvPr/>
        </p:nvSpPr>
        <p:spPr>
          <a:xfrm>
            <a:off x="600075" y="863600"/>
            <a:ext cx="8120063" cy="4830763"/>
          </a:xfrm>
          <a:prstGeom prst="rect">
            <a:avLst/>
          </a:prstGeom>
          <a:noFill/>
          <a:ln w="9525">
            <a:noFill/>
          </a:ln>
        </p:spPr>
        <p:txBody>
          <a:bodyPr wrap="square" anchor="t">
            <a:spAutoFit/>
          </a:bodyPr>
          <a:lstStyle/>
          <a:p>
            <a:r>
              <a:rPr lang="zh-CN" altLang="zh-CN" sz="2800">
                <a:solidFill>
                  <a:srgbClr val="333333"/>
                </a:solidFill>
                <a:latin typeface="黑体" panose="02010609060101010101" pitchFamily="49" charset="-122"/>
                <a:ea typeface="黑体" panose="02010609060101010101" pitchFamily="49" charset="-122"/>
              </a:rPr>
              <a:t>姜钢《发挥高考内容改革导向作用　助力推进教育评价改革》（《中国考试》</a:t>
            </a:r>
            <a:r>
              <a:rPr lang="en-US" altLang="zh-CN" sz="2800">
                <a:solidFill>
                  <a:srgbClr val="333333"/>
                </a:solidFill>
                <a:latin typeface="黑体" panose="02010609060101010101" pitchFamily="49" charset="-122"/>
                <a:ea typeface="黑体" panose="02010609060101010101" pitchFamily="49" charset="-122"/>
              </a:rPr>
              <a:t>2019</a:t>
            </a:r>
            <a:r>
              <a:rPr lang="zh-CN" altLang="en-US" sz="2800">
                <a:solidFill>
                  <a:srgbClr val="333333"/>
                </a:solidFill>
                <a:latin typeface="黑体" panose="02010609060101010101" pitchFamily="49" charset="-122"/>
                <a:ea typeface="黑体" panose="02010609060101010101" pitchFamily="49" charset="-122"/>
              </a:rPr>
              <a:t>年第</a:t>
            </a:r>
            <a:r>
              <a:rPr lang="en-US" altLang="zh-CN" sz="2800">
                <a:solidFill>
                  <a:srgbClr val="333333"/>
                </a:solidFill>
                <a:latin typeface="黑体" panose="02010609060101010101" pitchFamily="49" charset="-122"/>
                <a:ea typeface="黑体" panose="02010609060101010101" pitchFamily="49" charset="-122"/>
              </a:rPr>
              <a:t>6</a:t>
            </a:r>
            <a:r>
              <a:rPr lang="zh-CN" altLang="en-US" sz="2800">
                <a:solidFill>
                  <a:srgbClr val="333333"/>
                </a:solidFill>
                <a:latin typeface="黑体" panose="02010609060101010101" pitchFamily="49" charset="-122"/>
                <a:ea typeface="黑体" panose="02010609060101010101" pitchFamily="49" charset="-122"/>
              </a:rPr>
              <a:t>期</a:t>
            </a:r>
            <a:r>
              <a:rPr lang="zh-CN" altLang="zh-CN" sz="2800">
                <a:solidFill>
                  <a:srgbClr val="333333"/>
                </a:solidFill>
                <a:latin typeface="黑体" panose="02010609060101010101" pitchFamily="49" charset="-122"/>
                <a:ea typeface="黑体" panose="02010609060101010101" pitchFamily="49" charset="-122"/>
              </a:rPr>
              <a:t>）：</a:t>
            </a:r>
            <a:endParaRPr lang="zh-CN" altLang="zh-CN" sz="2800" b="1">
              <a:solidFill>
                <a:srgbClr val="333333"/>
              </a:solidFill>
              <a:latin typeface="楷体" panose="02010609060101010101" charset="-122"/>
              <a:ea typeface="楷体" panose="02010609060101010101" charset="-122"/>
            </a:endParaRPr>
          </a:p>
          <a:p>
            <a:r>
              <a:rPr lang="en-US" altLang="zh-CN" sz="2800" b="1">
                <a:latin typeface="楷体" panose="02010609060101010101" charset="-122"/>
                <a:ea typeface="楷体" panose="02010609060101010101" charset="-122"/>
              </a:rPr>
              <a:t>    “1.全面贯彻党的教育方针，</a:t>
            </a:r>
            <a:r>
              <a:rPr lang="en-US" altLang="zh-CN" sz="2800" b="1">
                <a:solidFill>
                  <a:srgbClr val="C00000"/>
                </a:solidFill>
                <a:latin typeface="楷体" panose="02010609060101010101" charset="-122"/>
                <a:ea typeface="楷体" panose="02010609060101010101" charset="-122"/>
              </a:rPr>
              <a:t>落实德智体美劳全面培养要求</a:t>
            </a:r>
            <a:r>
              <a:rPr lang="en-US" altLang="zh-CN" sz="2800" b="1">
                <a:latin typeface="楷体" panose="02010609060101010101" charset="-122"/>
                <a:ea typeface="楷体" panose="02010609060101010101" charset="-122"/>
              </a:rPr>
              <a:t>……一要进一步深化对德育的考查……</a:t>
            </a:r>
            <a:r>
              <a:rPr lang="en-US" altLang="zh-CN" sz="2800" b="1">
                <a:solidFill>
                  <a:srgbClr val="C00000"/>
                </a:solidFill>
                <a:latin typeface="楷体" panose="02010609060101010101" charset="-122"/>
                <a:ea typeface="楷体" panose="02010609060101010101" charset="-122"/>
              </a:rPr>
              <a:t>二要加强对体美劳的考查和引导</a:t>
            </a:r>
            <a:r>
              <a:rPr lang="en-US" altLang="zh-CN" sz="2800" b="1">
                <a:latin typeface="楷体" panose="02010609060101010101" charset="-122"/>
                <a:ea typeface="楷体" panose="02010609060101010101" charset="-122"/>
              </a:rPr>
              <a:t>……把</a:t>
            </a:r>
            <a:r>
              <a:rPr lang="en-US" altLang="zh-CN" sz="2800" b="1">
                <a:solidFill>
                  <a:srgbClr val="C00000"/>
                </a:solidFill>
                <a:latin typeface="楷体" panose="02010609060101010101" charset="-122"/>
                <a:ea typeface="楷体" panose="02010609060101010101" charset="-122"/>
              </a:rPr>
              <a:t>健康观念和意识、审美能力和修养、劳动精神和实践</a:t>
            </a:r>
            <a:r>
              <a:rPr lang="en-US" altLang="zh-CN" sz="2800" b="1">
                <a:latin typeface="楷体" panose="02010609060101010101" charset="-122"/>
                <a:ea typeface="楷体" panose="02010609060101010101" charset="-122"/>
              </a:rPr>
              <a:t>等方面的内容纳入考查范围，加强考查实验操作技能和社会实践能力方面的试题设计，引导学生重视体育、美育和劳动教育，引导基础教育教学破除“唯智”的不良倾向，</a:t>
            </a:r>
            <a:r>
              <a:rPr lang="en-US" altLang="zh-CN" sz="2800" b="1">
                <a:solidFill>
                  <a:srgbClr val="C00000"/>
                </a:solidFill>
                <a:latin typeface="楷体" panose="02010609060101010101" charset="-122"/>
                <a:ea typeface="楷体" panose="02010609060101010101" charset="-122"/>
              </a:rPr>
              <a:t>夯实学生全面成长的基础，促进综合素养的全面提升</a:t>
            </a:r>
            <a:r>
              <a:rPr lang="en-US" altLang="zh-CN" sz="2800" b="1">
                <a:latin typeface="楷体" panose="02010609060101010101" charset="-122"/>
                <a:ea typeface="楷体" panose="02010609060101010101" charset="-122"/>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矩形 3077"/>
          <p:cNvSpPr>
            <a:spLocks noTextEdit="1"/>
          </p:cNvSpPr>
          <p:nvPr/>
        </p:nvSpPr>
        <p:spPr>
          <a:xfrm>
            <a:off x="1933575" y="3178175"/>
            <a:ext cx="5470525" cy="752475"/>
          </a:xfrm>
          <a:prstGeom prst="rect">
            <a:avLst/>
          </a:prstGeom>
        </p:spPr>
        <p:txBody>
          <a:bodyPr wrap="none" fromWordArt="1">
            <a:prstTxWarp prst="textPlain">
              <a:avLst>
                <a:gd name="adj" fmla="val 50000"/>
              </a:avLst>
            </a:prstTxWarp>
            <a:normAutofit/>
          </a:bodyPr>
          <a:lstStyle/>
          <a:p>
            <a:pPr algn="ctr"/>
            <a:r>
              <a:rPr lang="zh-CN" altLang="en-US" sz="3600">
                <a:ln w="9525" cap="flat" cmpd="sng">
                  <a:solidFill>
                    <a:srgbClr val="CC3300"/>
                  </a:solidFill>
                  <a:prstDash val="solid"/>
                  <a:round/>
                  <a:headEnd type="none" w="med" len="med"/>
                  <a:tailEnd type="none" w="med" len="med"/>
                </a:ln>
                <a:solidFill>
                  <a:srgbClr val="CCECFF"/>
                </a:solidFill>
                <a:effectLst>
                  <a:outerShdw dist="53882" dir="2699999" algn="ctr" rotWithShape="0">
                    <a:srgbClr val="C0C0C0">
                      <a:alpha val="75000"/>
                    </a:srgbClr>
                  </a:outerShdw>
                </a:effectLst>
                <a:latin typeface="黑体" panose="02010609060101010101" pitchFamily="49" charset="-122"/>
                <a:ea typeface="黑体" panose="02010609060101010101" pitchFamily="49" charset="-122"/>
              </a:rPr>
              <a:t>导入</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文本框 99"/>
          <p:cNvSpPr txBox="1"/>
          <p:nvPr/>
        </p:nvSpPr>
        <p:spPr>
          <a:xfrm>
            <a:off x="381000" y="906463"/>
            <a:ext cx="8626475" cy="5692775"/>
          </a:xfrm>
          <a:prstGeom prst="rect">
            <a:avLst/>
          </a:prstGeom>
          <a:noFill/>
          <a:ln w="9525">
            <a:noFill/>
          </a:ln>
        </p:spPr>
        <p:txBody>
          <a:bodyPr wrap="square" anchor="t">
            <a:spAutoFit/>
          </a:bodyPr>
          <a:lstStyle/>
          <a:p>
            <a:r>
              <a:rPr lang="en-US" altLang="zh-CN" sz="2800" b="1" dirty="0">
                <a:latin typeface="楷体" panose="02010609060101010101" charset="-122"/>
                <a:ea typeface="楷体" panose="02010609060101010101" charset="-122"/>
              </a:rPr>
              <a:t>    </a:t>
            </a:r>
            <a:r>
              <a:rPr lang="zh-CN" altLang="en-US" sz="2800" b="1" dirty="0">
                <a:latin typeface="楷体" panose="02010609060101010101" charset="-122"/>
                <a:ea typeface="楷体" panose="02010609060101010101" charset="-122"/>
              </a:rPr>
              <a:t>《</a:t>
            </a:r>
            <a:r>
              <a:rPr lang="zh-CN" altLang="zh-CN" sz="2800" b="1" dirty="0">
                <a:latin typeface="楷体" panose="02010609060101010101" charset="-122"/>
                <a:ea typeface="楷体" panose="02010609060101010101" charset="-122"/>
              </a:rPr>
              <a:t>中共中央关于全面深化改革若干重大问题的决定》(2013年11月12日中国共产党第十八届中央委员会第三次全体会议通过)</a:t>
            </a:r>
            <a:r>
              <a:rPr lang="zh-CN" altLang="en-US" sz="2800" b="1" dirty="0">
                <a:latin typeface="楷体" panose="02010609060101010101" charset="-122"/>
                <a:ea typeface="楷体" panose="02010609060101010101" charset="-122"/>
              </a:rPr>
              <a:t>：(42)深化教育领域综合改革。</a:t>
            </a:r>
            <a:r>
              <a:rPr lang="en-US" altLang="zh-CN" sz="2800" b="1" dirty="0">
                <a:latin typeface="楷体" panose="02010609060101010101" charset="-122"/>
                <a:ea typeface="楷体" panose="02010609060101010101" charset="-122"/>
              </a:rPr>
              <a:t>……</a:t>
            </a:r>
            <a:r>
              <a:rPr lang="zh-CN" altLang="en-US" sz="2800" b="1" dirty="0">
                <a:solidFill>
                  <a:srgbClr val="C00000"/>
                </a:solidFill>
                <a:latin typeface="楷体" panose="02010609060101010101" charset="-122"/>
                <a:ea typeface="楷体" panose="02010609060101010101" charset="-122"/>
              </a:rPr>
              <a:t>推进考试招生制度改革，探索招生和考试相对分离、学生考试多次选择、学校依法自主招生、专业机构组织实施、政府宏观管理、社会参与监督的运行机制，从根本上解决一考定终身的弊端。</a:t>
            </a:r>
            <a:r>
              <a:rPr lang="zh-CN" altLang="en-US" sz="2800" b="1" dirty="0">
                <a:latin typeface="楷体" panose="02010609060101010101" charset="-122"/>
                <a:ea typeface="楷体" panose="02010609060101010101" charset="-122"/>
              </a:rPr>
              <a:t>义务教育免试就近入学，试行学区制和九年一贯对口招生。推行初高中学业水平考试和综合素质评价。加快推进职业院校分类招考或注册入学。逐步推行普通高校基于统一高考和高中学业水平考试成绩的综合评价多元录取机制。探索全国统考减少科目、不分文理科、外语等科目社会化考试一年多考。</a:t>
            </a:r>
          </a:p>
        </p:txBody>
      </p:sp>
      <p:sp>
        <p:nvSpPr>
          <p:cNvPr id="20482" name="文本框 4"/>
          <p:cNvSpPr txBox="1"/>
          <p:nvPr/>
        </p:nvSpPr>
        <p:spPr>
          <a:xfrm>
            <a:off x="2138361" y="152400"/>
            <a:ext cx="4587875" cy="583565"/>
          </a:xfrm>
          <a:prstGeom prst="rect">
            <a:avLst/>
          </a:prstGeom>
          <a:noFill/>
          <a:ln w="9525">
            <a:noFill/>
          </a:ln>
        </p:spPr>
        <p:txBody>
          <a:bodyPr wrap="square" anchor="t">
            <a:spAutoFit/>
          </a:bodyPr>
          <a:lstStyle/>
          <a:p>
            <a:r>
              <a:rPr lang="zh-CN" altLang="en-US" sz="3200" noProof="1">
                <a:gradFill>
                  <a:gsLst>
                    <a:gs pos="0">
                      <a:srgbClr val="14CD68"/>
                    </a:gs>
                    <a:gs pos="100000">
                      <a:srgbClr val="035C7D"/>
                    </a:gs>
                  </a:gsLst>
                  <a:lin scaled="0"/>
                </a:gradFill>
                <a:latin typeface="黑体" panose="02010609060101010101" pitchFamily="49" charset="-122"/>
                <a:ea typeface="黑体" panose="02010609060101010101" pitchFamily="49" charset="-122"/>
                <a:cs typeface="+mn-cs"/>
              </a:rPr>
              <a:t>素养立意：</a:t>
            </a:r>
            <a:r>
              <a:rPr lang="zh-CN" altLang="zh-CN" sz="3200" noProof="1">
                <a:gradFill>
                  <a:gsLst>
                    <a:gs pos="0">
                      <a:srgbClr val="14CD68"/>
                    </a:gs>
                    <a:gs pos="100000">
                      <a:srgbClr val="035C7D"/>
                    </a:gs>
                  </a:gsLst>
                  <a:lin scaled="0"/>
                </a:gradFill>
                <a:latin typeface="黑体" panose="02010609060101010101" pitchFamily="49" charset="-122"/>
                <a:ea typeface="黑体" panose="02010609060101010101" pitchFamily="49" charset="-122"/>
                <a:cs typeface="+mn-cs"/>
              </a:rPr>
              <a:t>顶层设计</a:t>
            </a:r>
            <a:endParaRPr lang="zh-CN" altLang="zh-CN" sz="3200" noProof="1">
              <a:gradFill>
                <a:gsLst>
                  <a:gs pos="0">
                    <a:srgbClr val="14CD68"/>
                  </a:gs>
                  <a:gs pos="100000">
                    <a:srgbClr val="035C7D"/>
                  </a:gs>
                </a:gsLst>
                <a:lin scaled="0"/>
              </a:gradFill>
              <a:latin typeface="黑体" panose="02010609060101010101" pitchFamily="49" charset="-122"/>
              <a:ea typeface="黑体" panose="02010609060101010101" pitchFamily="49"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文本框 99"/>
          <p:cNvSpPr txBox="1"/>
          <p:nvPr/>
        </p:nvSpPr>
        <p:spPr>
          <a:xfrm>
            <a:off x="292100" y="868363"/>
            <a:ext cx="8559800" cy="5692775"/>
          </a:xfrm>
          <a:prstGeom prst="rect">
            <a:avLst/>
          </a:prstGeom>
          <a:noFill/>
          <a:ln w="9525">
            <a:noFill/>
          </a:ln>
        </p:spPr>
        <p:txBody>
          <a:bodyPr wrap="square" anchor="t">
            <a:spAutoFit/>
          </a:bodyPr>
          <a:lstStyle/>
          <a:p>
            <a:r>
              <a:rPr lang="en-US" altLang="zh-CN" sz="2800" b="1" dirty="0">
                <a:latin typeface="楷体" panose="02010609060101010101" charset="-122"/>
                <a:ea typeface="楷体" panose="02010609060101010101" charset="-122"/>
              </a:rPr>
              <a:t>    </a:t>
            </a:r>
            <a:r>
              <a:rPr lang="zh-CN" altLang="en-US" sz="2800" b="1" dirty="0">
                <a:latin typeface="楷体" panose="02010609060101010101" charset="-122"/>
                <a:ea typeface="楷体" panose="02010609060101010101" charset="-122"/>
              </a:rPr>
              <a:t>《国务院关于深化考试招生制度改革的实施意见》（国发〔2014〕35号）：</a:t>
            </a:r>
          </a:p>
          <a:p>
            <a:r>
              <a:rPr lang="zh-CN" altLang="en-US" sz="2800" b="1" dirty="0">
                <a:latin typeface="楷体" panose="02010609060101010101" charset="-122"/>
                <a:ea typeface="楷体" panose="02010609060101010101" charset="-122"/>
              </a:rPr>
              <a:t>二、主要任务和措施</a:t>
            </a:r>
          </a:p>
          <a:p>
            <a:r>
              <a:rPr lang="zh-CN" altLang="en-US" sz="2800" b="1" dirty="0">
                <a:latin typeface="楷体" panose="02010609060101010101" charset="-122"/>
                <a:ea typeface="楷体" panose="02010609060101010101" charset="-122"/>
              </a:rPr>
              <a:t>　　（一）改进招生计划分配方式。（二）改革考试形式和内容。1.完善高中学业水平考试。2.规范高中学生综合素质评价。3.加快推进高职院校分类考试。4.深化高考考试内容改革。</a:t>
            </a:r>
            <a:r>
              <a:rPr lang="zh-CN" altLang="en-US" sz="2800" b="1" dirty="0">
                <a:solidFill>
                  <a:srgbClr val="C00000"/>
                </a:solidFill>
                <a:latin typeface="楷体" panose="02010609060101010101" charset="-122"/>
                <a:ea typeface="楷体" panose="02010609060101010101" charset="-122"/>
              </a:rPr>
              <a:t>依据高校人才选拔要求和国家课程标准</a:t>
            </a:r>
            <a:r>
              <a:rPr lang="zh-CN" altLang="en-US" sz="2800" b="1" dirty="0">
                <a:latin typeface="楷体" panose="02010609060101010101" charset="-122"/>
                <a:ea typeface="楷体" panose="02010609060101010101" charset="-122"/>
              </a:rPr>
              <a:t>，科学设计命题内容，</a:t>
            </a:r>
            <a:r>
              <a:rPr lang="zh-CN" altLang="en-US" sz="2800" b="1" dirty="0">
                <a:solidFill>
                  <a:srgbClr val="910426"/>
                </a:solidFill>
                <a:latin typeface="楷体" panose="02010609060101010101" charset="-122"/>
                <a:ea typeface="楷体" panose="02010609060101010101" charset="-122"/>
              </a:rPr>
              <a:t>增强基础性、综合性，着重考查学生独立思考和运用所学知识分析问题、解决问题的能力。</a:t>
            </a:r>
            <a:r>
              <a:rPr lang="zh-CN" altLang="en-US" sz="2800" b="1" dirty="0">
                <a:latin typeface="楷体" panose="02010609060101010101" charset="-122"/>
                <a:ea typeface="楷体" panose="02010609060101010101" charset="-122"/>
              </a:rPr>
              <a:t>改进评分方式，加强评卷管理，完善成绩报告。加强国家教育考试机构、国家题库和外语能力测评体系建设。2015年起增加使用全国统一命题试卷的省份。</a:t>
            </a:r>
          </a:p>
        </p:txBody>
      </p:sp>
      <p:sp>
        <p:nvSpPr>
          <p:cNvPr id="20482" name="文本框 4"/>
          <p:cNvSpPr txBox="1"/>
          <p:nvPr/>
        </p:nvSpPr>
        <p:spPr>
          <a:xfrm>
            <a:off x="2138361" y="152400"/>
            <a:ext cx="4587875" cy="583565"/>
          </a:xfrm>
          <a:prstGeom prst="rect">
            <a:avLst/>
          </a:prstGeom>
          <a:noFill/>
          <a:ln w="9525">
            <a:noFill/>
          </a:ln>
        </p:spPr>
        <p:txBody>
          <a:bodyPr wrap="square" anchor="t">
            <a:spAutoFit/>
          </a:bodyPr>
          <a:lstStyle/>
          <a:p>
            <a:r>
              <a:rPr lang="zh-CN" altLang="en-US" sz="3200" noProof="1">
                <a:gradFill>
                  <a:gsLst>
                    <a:gs pos="0">
                      <a:srgbClr val="14CD68"/>
                    </a:gs>
                    <a:gs pos="100000">
                      <a:srgbClr val="035C7D"/>
                    </a:gs>
                  </a:gsLst>
                  <a:lin scaled="0"/>
                </a:gradFill>
                <a:latin typeface="黑体" panose="02010609060101010101" pitchFamily="49" charset="-122"/>
                <a:ea typeface="黑体" panose="02010609060101010101" pitchFamily="49" charset="-122"/>
                <a:cs typeface="+mn-cs"/>
              </a:rPr>
              <a:t>素养立意：</a:t>
            </a:r>
            <a:r>
              <a:rPr lang="zh-CN" altLang="zh-CN" sz="3200" noProof="1">
                <a:gradFill>
                  <a:gsLst>
                    <a:gs pos="0">
                      <a:srgbClr val="14CD68"/>
                    </a:gs>
                    <a:gs pos="100000">
                      <a:srgbClr val="035C7D"/>
                    </a:gs>
                  </a:gsLst>
                  <a:lin scaled="0"/>
                </a:gradFill>
                <a:latin typeface="黑体" panose="02010609060101010101" pitchFamily="49" charset="-122"/>
                <a:ea typeface="黑体" panose="02010609060101010101" pitchFamily="49" charset="-122"/>
                <a:cs typeface="+mn-cs"/>
              </a:rPr>
              <a:t>顶层设计</a:t>
            </a:r>
            <a:endParaRPr lang="zh-CN" altLang="zh-CN" sz="3200" noProof="1">
              <a:gradFill>
                <a:gsLst>
                  <a:gs pos="0">
                    <a:srgbClr val="14CD68"/>
                  </a:gs>
                  <a:gs pos="100000">
                    <a:srgbClr val="035C7D"/>
                  </a:gs>
                </a:gsLst>
                <a:lin scaled="0"/>
              </a:gradFill>
              <a:latin typeface="黑体" panose="02010609060101010101" pitchFamily="49" charset="-122"/>
              <a:ea typeface="黑体" panose="02010609060101010101" pitchFamily="49"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文本框 4"/>
          <p:cNvSpPr txBox="1"/>
          <p:nvPr/>
        </p:nvSpPr>
        <p:spPr>
          <a:xfrm>
            <a:off x="2278061" y="423861"/>
            <a:ext cx="4587875" cy="644525"/>
          </a:xfrm>
          <a:prstGeom prst="rect">
            <a:avLst/>
          </a:prstGeom>
          <a:noFill/>
          <a:ln w="9525">
            <a:noFill/>
          </a:ln>
        </p:spPr>
        <p:txBody>
          <a:bodyPr wrap="square" anchor="t">
            <a:spAutoFit/>
          </a:bodyPr>
          <a:lstStyle/>
          <a:p>
            <a:r>
              <a:rPr lang="zh-CN" altLang="en-US" sz="3600" noProof="1">
                <a:gradFill>
                  <a:gsLst>
                    <a:gs pos="0">
                      <a:srgbClr val="14CD68"/>
                    </a:gs>
                    <a:gs pos="100000">
                      <a:srgbClr val="035C7D"/>
                    </a:gs>
                  </a:gsLst>
                  <a:lin scaled="0"/>
                </a:gradFill>
                <a:latin typeface="黑体" panose="02010609060101010101" pitchFamily="49" charset="-122"/>
                <a:ea typeface="黑体" panose="02010609060101010101" pitchFamily="49" charset="-122"/>
                <a:cs typeface="+mn-cs"/>
              </a:rPr>
              <a:t>素养立意：</a:t>
            </a:r>
            <a:r>
              <a:rPr lang="zh-CN" altLang="zh-CN" sz="3600" noProof="1">
                <a:gradFill>
                  <a:gsLst>
                    <a:gs pos="0">
                      <a:srgbClr val="14CD68"/>
                    </a:gs>
                    <a:gs pos="100000">
                      <a:srgbClr val="035C7D"/>
                    </a:gs>
                  </a:gsLst>
                  <a:lin scaled="0"/>
                </a:gradFill>
                <a:latin typeface="黑体" panose="02010609060101010101" pitchFamily="49" charset="-122"/>
                <a:ea typeface="黑体" panose="02010609060101010101" pitchFamily="49" charset="-122"/>
                <a:cs typeface="+mn-cs"/>
              </a:rPr>
              <a:t>对接课标</a:t>
            </a:r>
            <a:endParaRPr lang="zh-CN" altLang="zh-CN" sz="3600" noProof="1">
              <a:gradFill>
                <a:gsLst>
                  <a:gs pos="0">
                    <a:srgbClr val="14CD68"/>
                  </a:gs>
                  <a:gs pos="100000">
                    <a:srgbClr val="035C7D"/>
                  </a:gs>
                </a:gsLst>
                <a:lin scaled="0"/>
              </a:gradFill>
              <a:latin typeface="黑体" panose="02010609060101010101" pitchFamily="49" charset="-122"/>
              <a:ea typeface="黑体" panose="02010609060101010101" pitchFamily="49" charset="-122"/>
            </a:endParaRPr>
          </a:p>
        </p:txBody>
      </p:sp>
      <p:sp>
        <p:nvSpPr>
          <p:cNvPr id="43010" name="文本框 99"/>
          <p:cNvSpPr txBox="1"/>
          <p:nvPr/>
        </p:nvSpPr>
        <p:spPr>
          <a:xfrm>
            <a:off x="1638300" y="2324100"/>
            <a:ext cx="6289675" cy="2676525"/>
          </a:xfrm>
          <a:prstGeom prst="rect">
            <a:avLst/>
          </a:prstGeom>
          <a:noFill/>
          <a:ln w="9525">
            <a:noFill/>
          </a:ln>
        </p:spPr>
        <p:txBody>
          <a:bodyPr wrap="square" anchor="t">
            <a:spAutoFit/>
          </a:bodyPr>
          <a:lstStyle/>
          <a:p>
            <a:r>
              <a:rPr lang="zh-CN" altLang="zh-CN" sz="2800" b="1" dirty="0">
                <a:latin typeface="楷体" panose="02010609060101010101" charset="-122"/>
                <a:ea typeface="楷体" panose="02010609060101010101" charset="-122"/>
              </a:rPr>
              <a:t>凝练了语文核心素养；</a:t>
            </a:r>
          </a:p>
          <a:p>
            <a:r>
              <a:rPr lang="zh-CN" altLang="zh-CN" sz="2800" b="1" dirty="0">
                <a:latin typeface="楷体" panose="02010609060101010101" charset="-122"/>
                <a:ea typeface="楷体" panose="02010609060101010101" charset="-122"/>
              </a:rPr>
              <a:t>设计了</a:t>
            </a:r>
            <a:r>
              <a:rPr lang="en-US" altLang="zh-CN" sz="2800" b="1" dirty="0">
                <a:latin typeface="楷体" panose="02010609060101010101" charset="-122"/>
                <a:ea typeface="楷体" panose="02010609060101010101" charset="-122"/>
              </a:rPr>
              <a:t>18</a:t>
            </a:r>
            <a:r>
              <a:rPr lang="zh-CN" altLang="en-US" sz="2800" b="1" dirty="0">
                <a:latin typeface="楷体" panose="02010609060101010101" charset="-122"/>
                <a:ea typeface="楷体" panose="02010609060101010101" charset="-122"/>
              </a:rPr>
              <a:t>个</a:t>
            </a:r>
            <a:r>
              <a:rPr lang="zh-CN" altLang="zh-CN" sz="2800" b="1" dirty="0">
                <a:latin typeface="楷体" panose="02010609060101010101" charset="-122"/>
                <a:ea typeface="楷体" panose="02010609060101010101" charset="-122"/>
              </a:rPr>
              <a:t>学习任务群；</a:t>
            </a:r>
          </a:p>
          <a:p>
            <a:r>
              <a:rPr lang="zh-CN" altLang="zh-CN" sz="2800" b="1" dirty="0">
                <a:latin typeface="楷体" panose="02010609060101010101" charset="-122"/>
                <a:ea typeface="楷体" panose="02010609060101010101" charset="-122"/>
              </a:rPr>
              <a:t>提出了“质量描述”和高考命题建议；</a:t>
            </a:r>
          </a:p>
          <a:p>
            <a:r>
              <a:rPr lang="en-US" altLang="zh-CN" sz="2800" b="1" dirty="0">
                <a:latin typeface="楷体" panose="02010609060101010101" charset="-122"/>
                <a:ea typeface="楷体" panose="02010609060101010101" charset="-122"/>
              </a:rPr>
              <a:t> </a:t>
            </a:r>
            <a:endParaRPr lang="zh-CN" altLang="zh-CN" sz="2800" b="1" dirty="0">
              <a:latin typeface="楷体" panose="02010609060101010101" charset="-122"/>
              <a:ea typeface="楷体" panose="02010609060101010101" charset="-122"/>
            </a:endParaRPr>
          </a:p>
          <a:p>
            <a:r>
              <a:rPr lang="zh-CN" altLang="zh-CN" sz="2800" b="1" dirty="0">
                <a:latin typeface="楷体" panose="02010609060101010101" charset="-122"/>
                <a:ea typeface="楷体" panose="02010609060101010101" charset="-122"/>
              </a:rPr>
              <a:t>注重情境设计，强调语文学习的实践性和综合性。</a:t>
            </a:r>
            <a:endParaRPr lang="zh-CN" altLang="en-US" sz="2800" b="1" dirty="0">
              <a:latin typeface="楷体" panose="02010609060101010101" charset="-122"/>
              <a:ea typeface="楷体" panose="02010609060101010101" charset="-122"/>
            </a:endParaRPr>
          </a:p>
        </p:txBody>
      </p:sp>
      <p:sp>
        <p:nvSpPr>
          <p:cNvPr id="43011" name="文本框 1"/>
          <p:cNvSpPr txBox="1"/>
          <p:nvPr/>
        </p:nvSpPr>
        <p:spPr>
          <a:xfrm>
            <a:off x="2757488" y="1355725"/>
            <a:ext cx="3027362" cy="582613"/>
          </a:xfrm>
          <a:prstGeom prst="rect">
            <a:avLst/>
          </a:prstGeom>
          <a:noFill/>
          <a:ln w="9525">
            <a:noFill/>
          </a:ln>
        </p:spPr>
        <p:txBody>
          <a:bodyPr wrap="none" anchor="t">
            <a:spAutoFit/>
          </a:bodyPr>
          <a:lstStyle/>
          <a:p>
            <a:r>
              <a:rPr lang="en-US" altLang="zh-CN" sz="3200">
                <a:latin typeface="微软雅黑" panose="020B0503020204020204" charset="-122"/>
                <a:ea typeface="微软雅黑" panose="020B0503020204020204" charset="-122"/>
              </a:rPr>
              <a:t>“</a:t>
            </a:r>
            <a:r>
              <a:rPr lang="zh-CN" altLang="zh-CN" sz="3200">
                <a:latin typeface="微软雅黑" panose="020B0503020204020204" charset="-122"/>
                <a:ea typeface="微软雅黑" panose="020B0503020204020204" charset="-122"/>
              </a:rPr>
              <a:t>新课标</a:t>
            </a:r>
            <a:r>
              <a:rPr lang="en-US" altLang="zh-CN" sz="3200">
                <a:latin typeface="微软雅黑" panose="020B0503020204020204" charset="-122"/>
                <a:ea typeface="微软雅黑" panose="020B0503020204020204" charset="-122"/>
              </a:rPr>
              <a:t>”</a:t>
            </a:r>
            <a:r>
              <a:rPr lang="zh-CN" altLang="zh-CN" sz="3200">
                <a:latin typeface="微软雅黑" panose="020B0503020204020204" charset="-122"/>
                <a:ea typeface="微软雅黑" panose="020B0503020204020204" charset="-122"/>
              </a:rPr>
              <a:t>特点</a:t>
            </a:r>
          </a:p>
        </p:txBody>
      </p:sp>
      <p:pic>
        <p:nvPicPr>
          <p:cNvPr id="43012" name="图片 6147" descr="dot"/>
          <p:cNvPicPr>
            <a:picLocks noChangeAspect="1"/>
          </p:cNvPicPr>
          <p:nvPr/>
        </p:nvPicPr>
        <p:blipFill>
          <a:blip r:embed="rId2" cstate="print"/>
          <a:stretch>
            <a:fillRect/>
          </a:stretch>
        </p:blipFill>
        <p:spPr>
          <a:xfrm>
            <a:off x="1368425" y="2503488"/>
            <a:ext cx="354013" cy="354012"/>
          </a:xfrm>
          <a:prstGeom prst="rect">
            <a:avLst/>
          </a:prstGeom>
          <a:noFill/>
          <a:ln w="9525">
            <a:noFill/>
          </a:ln>
        </p:spPr>
      </p:pic>
      <p:pic>
        <p:nvPicPr>
          <p:cNvPr id="43013" name="图片 6147" descr="dot"/>
          <p:cNvPicPr>
            <a:picLocks noChangeAspect="1"/>
          </p:cNvPicPr>
          <p:nvPr/>
        </p:nvPicPr>
        <p:blipFill>
          <a:blip r:embed="rId2" cstate="print"/>
          <a:stretch>
            <a:fillRect/>
          </a:stretch>
        </p:blipFill>
        <p:spPr>
          <a:xfrm>
            <a:off x="1385888" y="2892425"/>
            <a:ext cx="354012" cy="354013"/>
          </a:xfrm>
          <a:prstGeom prst="rect">
            <a:avLst/>
          </a:prstGeom>
          <a:noFill/>
          <a:ln w="9525">
            <a:noFill/>
          </a:ln>
        </p:spPr>
      </p:pic>
      <p:pic>
        <p:nvPicPr>
          <p:cNvPr id="43014" name="图片 6147" descr="dot"/>
          <p:cNvPicPr>
            <a:picLocks noChangeAspect="1"/>
          </p:cNvPicPr>
          <p:nvPr/>
        </p:nvPicPr>
        <p:blipFill>
          <a:blip r:embed="rId2" cstate="print"/>
          <a:stretch>
            <a:fillRect/>
          </a:stretch>
        </p:blipFill>
        <p:spPr>
          <a:xfrm>
            <a:off x="1368425" y="3306763"/>
            <a:ext cx="354013" cy="354012"/>
          </a:xfrm>
          <a:prstGeom prst="rect">
            <a:avLst/>
          </a:prstGeom>
          <a:noFill/>
          <a:ln w="9525">
            <a:noFill/>
          </a:ln>
        </p:spPr>
      </p:pic>
      <p:sp>
        <p:nvSpPr>
          <p:cNvPr id="43015" name="椭圆 3"/>
          <p:cNvSpPr/>
          <p:nvPr/>
        </p:nvSpPr>
        <p:spPr>
          <a:xfrm>
            <a:off x="1492250" y="4210050"/>
            <a:ext cx="228600" cy="228600"/>
          </a:xfrm>
          <a:prstGeom prst="ellipse">
            <a:avLst/>
          </a:prstGeom>
          <a:gradFill rotWithShape="1">
            <a:gsLst>
              <a:gs pos="0">
                <a:srgbClr val="00FFFF"/>
              </a:gs>
              <a:gs pos="100000">
                <a:srgbClr val="CC3300"/>
              </a:gs>
            </a:gsLst>
            <a:lin ang="5400000" scaled="1"/>
            <a:tileRect/>
          </a:gradFill>
          <a:ln w="9525" cap="flat" cmpd="sng">
            <a:solidFill>
              <a:srgbClr val="99FFCC"/>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图片 2"/>
          <p:cNvPicPr>
            <a:picLocks noChangeAspect="1"/>
          </p:cNvPicPr>
          <p:nvPr/>
        </p:nvPicPr>
        <p:blipFill>
          <a:blip r:embed="rId2" cstate="print"/>
          <a:srcRect l="13658" t="17525" r="11627" b="7286"/>
          <a:stretch>
            <a:fillRect/>
          </a:stretch>
        </p:blipFill>
        <p:spPr>
          <a:xfrm>
            <a:off x="274638" y="717550"/>
            <a:ext cx="4222750" cy="5949950"/>
          </a:xfrm>
          <a:prstGeom prst="rect">
            <a:avLst/>
          </a:prstGeom>
          <a:noFill/>
          <a:ln w="9525">
            <a:noFill/>
          </a:ln>
        </p:spPr>
      </p:pic>
      <p:pic>
        <p:nvPicPr>
          <p:cNvPr id="44034" name="图片 3"/>
          <p:cNvPicPr>
            <a:picLocks noChangeAspect="1"/>
          </p:cNvPicPr>
          <p:nvPr/>
        </p:nvPicPr>
        <p:blipFill>
          <a:blip r:embed="rId3" cstate="print"/>
          <a:srcRect l="11064" t="54401" r="10689" b="5994"/>
          <a:stretch>
            <a:fillRect/>
          </a:stretch>
        </p:blipFill>
        <p:spPr>
          <a:xfrm>
            <a:off x="4497388" y="774700"/>
            <a:ext cx="4497387" cy="3187700"/>
          </a:xfrm>
          <a:prstGeom prst="rect">
            <a:avLst/>
          </a:prstGeom>
          <a:noFill/>
          <a:ln w="9525">
            <a:noFill/>
          </a:ln>
        </p:spPr>
      </p:pic>
      <p:pic>
        <p:nvPicPr>
          <p:cNvPr id="44035" name="图片 4"/>
          <p:cNvPicPr>
            <a:picLocks noChangeAspect="1"/>
          </p:cNvPicPr>
          <p:nvPr/>
        </p:nvPicPr>
        <p:blipFill>
          <a:blip r:embed="rId4" cstate="print"/>
          <a:srcRect l="14978" t="62321" r="13249" b="7666"/>
          <a:stretch>
            <a:fillRect/>
          </a:stretch>
        </p:blipFill>
        <p:spPr>
          <a:xfrm>
            <a:off x="4514850" y="4086225"/>
            <a:ext cx="4202113" cy="2571750"/>
          </a:xfrm>
          <a:prstGeom prst="rect">
            <a:avLst/>
          </a:prstGeom>
          <a:noFill/>
          <a:ln w="9525">
            <a:noFill/>
          </a:ln>
        </p:spPr>
      </p:pic>
      <p:sp>
        <p:nvSpPr>
          <p:cNvPr id="44036" name="文本框 5"/>
          <p:cNvSpPr txBox="1"/>
          <p:nvPr/>
        </p:nvSpPr>
        <p:spPr>
          <a:xfrm>
            <a:off x="647700" y="242888"/>
            <a:ext cx="7931150" cy="522287"/>
          </a:xfrm>
          <a:prstGeom prst="rect">
            <a:avLst/>
          </a:prstGeom>
          <a:noFill/>
          <a:ln w="9525">
            <a:noFill/>
          </a:ln>
        </p:spPr>
        <p:txBody>
          <a:bodyPr wrap="square" anchor="t">
            <a:spAutoFit/>
          </a:bodyPr>
          <a:lstStyle/>
          <a:p>
            <a:r>
              <a:rPr lang="zh-CN" altLang="zh-CN" sz="2800">
                <a:latin typeface="微软雅黑" panose="020B0503020204020204" charset="-122"/>
                <a:ea typeface="微软雅黑" panose="020B0503020204020204" charset="-122"/>
                <a:sym typeface="宋体" panose="02010600030101010101" pitchFamily="2" charset="-122"/>
              </a:rPr>
              <a:t>提出了“质量描述”和高考命题建议</a:t>
            </a:r>
            <a:endParaRPr lang="zh-CN" altLang="en-US" sz="2800">
              <a:latin typeface="微软雅黑" panose="020B0503020204020204" charset="-122"/>
              <a:ea typeface="微软雅黑" panose="020B0503020204020204" charset="-122"/>
              <a:sym typeface="宋体" panose="02010600030101010101" pitchFamily="2" charset="-122"/>
            </a:endParaRPr>
          </a:p>
        </p:txBody>
      </p:sp>
      <p:pic>
        <p:nvPicPr>
          <p:cNvPr id="44037" name="图片 6147" descr="dot"/>
          <p:cNvPicPr>
            <a:picLocks noChangeAspect="1"/>
          </p:cNvPicPr>
          <p:nvPr/>
        </p:nvPicPr>
        <p:blipFill>
          <a:blip r:embed="rId5" cstate="print"/>
          <a:stretch>
            <a:fillRect/>
          </a:stretch>
        </p:blipFill>
        <p:spPr>
          <a:xfrm>
            <a:off x="293688" y="363538"/>
            <a:ext cx="354012" cy="354012"/>
          </a:xfrm>
          <a:prstGeom prst="rect">
            <a:avLst/>
          </a:prstGeom>
          <a:noFill/>
          <a:ln w="9525">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文本框 99"/>
          <p:cNvSpPr txBox="1"/>
          <p:nvPr/>
        </p:nvSpPr>
        <p:spPr>
          <a:xfrm>
            <a:off x="371475" y="1374775"/>
            <a:ext cx="8307388" cy="4830763"/>
          </a:xfrm>
          <a:prstGeom prst="rect">
            <a:avLst/>
          </a:prstGeom>
          <a:noFill/>
          <a:ln w="9525">
            <a:noFill/>
          </a:ln>
        </p:spPr>
        <p:txBody>
          <a:bodyPr wrap="square" anchor="t">
            <a:spAutoFit/>
          </a:bodyPr>
          <a:lstStyle/>
          <a:p>
            <a:r>
              <a:rPr lang="zh-CN" altLang="zh-CN" sz="2800" b="1" dirty="0">
                <a:latin typeface="楷体" panose="02010609060101010101" charset="-122"/>
                <a:ea typeface="楷体" panose="02010609060101010101" charset="-122"/>
              </a:rPr>
              <a:t>《普通高中语文课程标准（2017年版）·质量描述》：</a:t>
            </a:r>
          </a:p>
          <a:p>
            <a:r>
              <a:rPr lang="zh-CN" altLang="zh-CN" sz="2800" b="1" dirty="0">
                <a:latin typeface="楷体" panose="02010609060101010101" charset="-122"/>
                <a:ea typeface="楷体" panose="02010609060101010101" charset="-122"/>
              </a:rPr>
              <a:t>    “4-3  能比较两个以上的文学作品在主题、表现形式、作品风格上的异同，能对同一个文学作品的不同阐释提出自己的看法或质疑。”</a:t>
            </a:r>
          </a:p>
          <a:p>
            <a:r>
              <a:rPr lang="zh-CN" altLang="zh-CN" sz="2800" b="1" dirty="0">
                <a:latin typeface="楷体" panose="02010609060101010101" charset="-122"/>
                <a:ea typeface="楷体" panose="02010609060101010101" charset="-122"/>
              </a:rPr>
              <a:t>《评价建议》：</a:t>
            </a:r>
          </a:p>
          <a:p>
            <a:r>
              <a:rPr lang="zh-CN" altLang="zh-CN" sz="2800" b="1" dirty="0">
                <a:latin typeface="楷体" panose="02010609060101010101" charset="-122"/>
                <a:ea typeface="楷体" panose="02010609060101010101" charset="-122"/>
              </a:rPr>
              <a:t>   </a:t>
            </a:r>
            <a:r>
              <a:rPr lang="zh-CN" altLang="zh-CN" sz="2800" b="1" dirty="0" smtClean="0">
                <a:latin typeface="楷体" panose="02010609060101010101" charset="-122"/>
                <a:ea typeface="楷体" panose="02010609060101010101" charset="-122"/>
              </a:rPr>
              <a:t>“</a:t>
            </a:r>
            <a:r>
              <a:rPr lang="zh-CN" altLang="zh-CN" sz="2800" b="1" dirty="0">
                <a:latin typeface="楷体" panose="02010609060101010101" charset="-122"/>
                <a:ea typeface="楷体" panose="02010609060101010101" charset="-122"/>
              </a:rPr>
              <a:t>语文课程评价的根本目的在于全面提高学生的语文学科核心素养。</a:t>
            </a:r>
            <a:r>
              <a:rPr lang="zh-CN" altLang="zh-CN" sz="2800" b="1" dirty="0">
                <a:solidFill>
                  <a:srgbClr val="6E0000"/>
                </a:solidFill>
                <a:latin typeface="楷体" panose="02010609060101010101" charset="-122"/>
                <a:ea typeface="楷体" panose="02010609060101010101" charset="-122"/>
              </a:rPr>
              <a:t>评价的过程即学生学习的过程</a:t>
            </a:r>
            <a:r>
              <a:rPr lang="zh-CN" altLang="zh-CN" sz="2800" b="1" dirty="0">
                <a:latin typeface="楷体" panose="02010609060101010101" charset="-122"/>
                <a:ea typeface="楷体" panose="02010609060101010101" charset="-122"/>
              </a:rPr>
              <a:t>，应围绕阅读与鉴赏、表达与交流、梳理与探究等学习活动，</a:t>
            </a:r>
            <a:r>
              <a:rPr lang="zh-CN" altLang="zh-CN" sz="2800" b="1" dirty="0">
                <a:solidFill>
                  <a:srgbClr val="C00000"/>
                </a:solidFill>
                <a:latin typeface="楷体" panose="02010609060101010101" charset="-122"/>
                <a:ea typeface="楷体" panose="02010609060101010101" charset="-122"/>
              </a:rPr>
              <a:t>在具体的语文学习情境和活动任务中</a:t>
            </a:r>
            <a:r>
              <a:rPr lang="zh-CN" altLang="zh-CN" sz="2800" b="1" dirty="0">
                <a:latin typeface="楷体" panose="02010609060101010101" charset="-122"/>
                <a:ea typeface="楷体" panose="02010609060101010101" charset="-122"/>
              </a:rPr>
              <a:t>，全面</a:t>
            </a:r>
            <a:r>
              <a:rPr lang="zh-CN" altLang="zh-CN" sz="2800" b="1" dirty="0">
                <a:solidFill>
                  <a:srgbClr val="C00000"/>
                </a:solidFill>
                <a:latin typeface="楷体" panose="02010609060101010101" charset="-122"/>
                <a:ea typeface="楷体" panose="02010609060101010101" charset="-122"/>
              </a:rPr>
              <a:t>考查学生核心素养</a:t>
            </a:r>
            <a:r>
              <a:rPr lang="zh-CN" altLang="zh-CN" sz="2800" b="1" dirty="0">
                <a:latin typeface="楷体" panose="02010609060101010101" charset="-122"/>
                <a:ea typeface="楷体" panose="02010609060101010101" charset="-122"/>
              </a:rPr>
              <a:t>的发展情况。</a:t>
            </a:r>
            <a:r>
              <a:rPr lang="en-US" altLang="zh-CN" sz="2800" b="1" dirty="0">
                <a:latin typeface="楷体" panose="02010609060101010101" charset="-122"/>
                <a:ea typeface="楷体" panose="02010609060101010101" charset="-122"/>
              </a:rPr>
              <a:t>”</a:t>
            </a:r>
            <a:endParaRPr lang="en-US" altLang="en-US" sz="2800" b="1" dirty="0">
              <a:latin typeface="楷体" panose="02010609060101010101" charset="-122"/>
              <a:ea typeface="楷体" panose="02010609060101010101" charset="-122"/>
            </a:endParaRPr>
          </a:p>
        </p:txBody>
      </p:sp>
      <p:sp>
        <p:nvSpPr>
          <p:cNvPr id="45058" name="文本框 1"/>
          <p:cNvSpPr txBox="1"/>
          <p:nvPr/>
        </p:nvSpPr>
        <p:spPr>
          <a:xfrm>
            <a:off x="863600" y="387350"/>
            <a:ext cx="7827963" cy="520700"/>
          </a:xfrm>
          <a:prstGeom prst="rect">
            <a:avLst/>
          </a:prstGeom>
          <a:noFill/>
          <a:ln w="9525">
            <a:noFill/>
          </a:ln>
        </p:spPr>
        <p:txBody>
          <a:bodyPr wrap="square" anchor="t">
            <a:spAutoFit/>
          </a:bodyPr>
          <a:lstStyle/>
          <a:p>
            <a:r>
              <a:rPr lang="zh-CN" altLang="zh-CN" sz="2800">
                <a:latin typeface="微软雅黑" panose="020B0503020204020204" charset="-122"/>
                <a:ea typeface="微软雅黑" panose="020B0503020204020204" charset="-122"/>
              </a:rPr>
              <a:t>提出了“质量描述”和高考命题建议</a:t>
            </a:r>
            <a:endParaRPr lang="zh-CN" altLang="en-US" sz="2800">
              <a:latin typeface="微软雅黑" panose="020B0503020204020204" charset="-122"/>
              <a:ea typeface="微软雅黑" panose="020B0503020204020204" charset="-122"/>
            </a:endParaRPr>
          </a:p>
        </p:txBody>
      </p:sp>
      <p:pic>
        <p:nvPicPr>
          <p:cNvPr id="45059" name="图片 6147" descr="dot"/>
          <p:cNvPicPr>
            <a:picLocks noChangeAspect="1"/>
          </p:cNvPicPr>
          <p:nvPr/>
        </p:nvPicPr>
        <p:blipFill>
          <a:blip r:embed="rId2" cstate="print"/>
          <a:stretch>
            <a:fillRect/>
          </a:stretch>
        </p:blipFill>
        <p:spPr>
          <a:xfrm>
            <a:off x="581025" y="508000"/>
            <a:ext cx="354013" cy="354013"/>
          </a:xfrm>
          <a:prstGeom prst="rect">
            <a:avLst/>
          </a:prstGeom>
          <a:noFill/>
          <a:ln w="9525">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文本框 99"/>
          <p:cNvSpPr txBox="1"/>
          <p:nvPr/>
        </p:nvSpPr>
        <p:spPr>
          <a:xfrm>
            <a:off x="311150" y="1119188"/>
            <a:ext cx="8589963" cy="5262562"/>
          </a:xfrm>
          <a:prstGeom prst="rect">
            <a:avLst/>
          </a:prstGeom>
          <a:noFill/>
          <a:ln w="9525">
            <a:noFill/>
          </a:ln>
        </p:spPr>
        <p:txBody>
          <a:bodyPr wrap="square" anchor="t">
            <a:spAutoFit/>
          </a:bodyPr>
          <a:lstStyle/>
          <a:p>
            <a:r>
              <a:rPr lang="zh-CN" altLang="zh-CN" sz="2800" b="1" dirty="0">
                <a:latin typeface="楷体" panose="02010609060101010101" charset="-122"/>
                <a:ea typeface="楷体" panose="02010609060101010101" charset="-122"/>
              </a:rPr>
              <a:t>《学业水平考试与高考命题建议》：</a:t>
            </a:r>
          </a:p>
          <a:p>
            <a:r>
              <a:rPr lang="zh-CN" altLang="zh-CN" sz="2800" b="1" dirty="0">
                <a:latin typeface="楷体" panose="02010609060101010101" charset="-122"/>
                <a:ea typeface="楷体" panose="02010609060101010101" charset="-122"/>
              </a:rPr>
              <a:t>    “1．测评与考试目的</a:t>
            </a:r>
          </a:p>
          <a:p>
            <a:r>
              <a:rPr lang="zh-CN" altLang="zh-CN" sz="2800" b="1" dirty="0">
                <a:latin typeface="楷体" panose="02010609060101010101" charset="-122"/>
                <a:ea typeface="楷体" panose="02010609060101010101" charset="-122"/>
              </a:rPr>
              <a:t>    测评与考试是语文课程评价的重要组成部分，应真实反映学生语文学科核心素养的发展过程与现有水平，准确判断学生核心素养发展过程中的问题及其原因，</a:t>
            </a:r>
            <a:r>
              <a:rPr lang="zh-CN" altLang="zh-CN" sz="2800" b="1" dirty="0">
                <a:solidFill>
                  <a:srgbClr val="C00000"/>
                </a:solidFill>
                <a:latin typeface="楷体" panose="02010609060101010101" charset="-122"/>
                <a:ea typeface="楷体" panose="02010609060101010101" charset="-122"/>
              </a:rPr>
              <a:t>对高中语文教学改革发挥积极的引领和导向作用。</a:t>
            </a:r>
            <a:endParaRPr lang="zh-CN" altLang="zh-CN" sz="2800" b="1" dirty="0">
              <a:latin typeface="楷体" panose="02010609060101010101" charset="-122"/>
              <a:ea typeface="楷体" panose="02010609060101010101" charset="-122"/>
            </a:endParaRPr>
          </a:p>
          <a:p>
            <a:r>
              <a:rPr lang="zh-CN" altLang="zh-CN" sz="2800" b="1" dirty="0">
                <a:latin typeface="楷体" panose="02010609060101010101" charset="-122"/>
                <a:ea typeface="楷体" panose="02010609060101010101" charset="-122"/>
              </a:rPr>
              <a:t>    2．命题思路和框架</a:t>
            </a:r>
          </a:p>
          <a:p>
            <a:r>
              <a:rPr lang="zh-CN" altLang="zh-CN" sz="2800" b="1" dirty="0">
                <a:latin typeface="楷体" panose="02010609060101010101" charset="-122"/>
                <a:ea typeface="楷体" panose="02010609060101010101" charset="-122"/>
              </a:rPr>
              <a:t>    语文学科核心素养是在具体的阅读与鉴赏、表达与交流、梳理与探究等语文实践活动中形成和发展，并通过具体、多样的实践活动表现、展示出来的。</a:t>
            </a:r>
            <a:r>
              <a:rPr lang="zh-CN" altLang="zh-CN" sz="2800" b="1" dirty="0">
                <a:solidFill>
                  <a:srgbClr val="C00000"/>
                </a:solidFill>
                <a:latin typeface="楷体" panose="02010609060101010101" charset="-122"/>
                <a:ea typeface="楷体" panose="02010609060101010101" charset="-122"/>
              </a:rPr>
              <a:t>考试、测评题目应以具体的情境为载体，以典型任务为主要内容。”</a:t>
            </a:r>
          </a:p>
        </p:txBody>
      </p:sp>
      <p:sp>
        <p:nvSpPr>
          <p:cNvPr id="46082" name="文本框 1"/>
          <p:cNvSpPr txBox="1"/>
          <p:nvPr/>
        </p:nvSpPr>
        <p:spPr>
          <a:xfrm>
            <a:off x="863600" y="242888"/>
            <a:ext cx="7827963" cy="522287"/>
          </a:xfrm>
          <a:prstGeom prst="rect">
            <a:avLst/>
          </a:prstGeom>
          <a:noFill/>
          <a:ln w="9525">
            <a:noFill/>
          </a:ln>
        </p:spPr>
        <p:txBody>
          <a:bodyPr wrap="square" anchor="t">
            <a:spAutoFit/>
          </a:bodyPr>
          <a:lstStyle/>
          <a:p>
            <a:r>
              <a:rPr lang="zh-CN" altLang="zh-CN" sz="2800">
                <a:latin typeface="微软雅黑" panose="020B0503020204020204" charset="-122"/>
                <a:ea typeface="微软雅黑" panose="020B0503020204020204" charset="-122"/>
                <a:sym typeface="宋体" panose="02010600030101010101" pitchFamily="2" charset="-122"/>
              </a:rPr>
              <a:t>提出了“质量描述”和高考命题建议</a:t>
            </a:r>
            <a:endParaRPr lang="zh-CN" altLang="en-US" sz="2800">
              <a:latin typeface="微软雅黑" panose="020B0503020204020204" charset="-122"/>
              <a:ea typeface="微软雅黑" panose="020B0503020204020204" charset="-122"/>
              <a:sym typeface="宋体" panose="02010600030101010101" pitchFamily="2" charset="-122"/>
            </a:endParaRPr>
          </a:p>
        </p:txBody>
      </p:sp>
      <p:pic>
        <p:nvPicPr>
          <p:cNvPr id="46083" name="图片 6147" descr="dot"/>
          <p:cNvPicPr>
            <a:picLocks noChangeAspect="1"/>
          </p:cNvPicPr>
          <p:nvPr/>
        </p:nvPicPr>
        <p:blipFill>
          <a:blip r:embed="rId2" cstate="print"/>
          <a:stretch>
            <a:fillRect/>
          </a:stretch>
        </p:blipFill>
        <p:spPr>
          <a:xfrm>
            <a:off x="581025" y="363538"/>
            <a:ext cx="354013" cy="354012"/>
          </a:xfrm>
          <a:prstGeom prst="rect">
            <a:avLst/>
          </a:prstGeom>
          <a:noFill/>
          <a:ln w="9525">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文本框 99"/>
          <p:cNvSpPr txBox="1"/>
          <p:nvPr/>
        </p:nvSpPr>
        <p:spPr>
          <a:xfrm>
            <a:off x="977900" y="351155"/>
            <a:ext cx="7694613" cy="520700"/>
          </a:xfrm>
          <a:prstGeom prst="rect">
            <a:avLst/>
          </a:prstGeom>
          <a:noFill/>
          <a:ln w="9525">
            <a:noFill/>
          </a:ln>
        </p:spPr>
        <p:txBody>
          <a:bodyPr wrap="square" anchor="t">
            <a:spAutoFit/>
          </a:bodyPr>
          <a:lstStyle/>
          <a:p>
            <a:r>
              <a:rPr lang="zh-CN" altLang="zh-CN" sz="2800">
                <a:latin typeface="微软雅黑" panose="020B0503020204020204" charset="-122"/>
                <a:ea typeface="微软雅黑" panose="020B0503020204020204" charset="-122"/>
              </a:rPr>
              <a:t>注重情境创设，强调语文学习的实践性和综合性</a:t>
            </a:r>
            <a:endParaRPr lang="zh-CN" altLang="en-US" sz="2800">
              <a:latin typeface="微软雅黑" panose="020B0503020204020204" charset="-122"/>
              <a:ea typeface="微软雅黑" panose="020B0503020204020204" charset="-122"/>
            </a:endParaRPr>
          </a:p>
        </p:txBody>
      </p:sp>
      <p:sp>
        <p:nvSpPr>
          <p:cNvPr id="47106" name="椭圆 3"/>
          <p:cNvSpPr/>
          <p:nvPr/>
        </p:nvSpPr>
        <p:spPr>
          <a:xfrm>
            <a:off x="703263" y="478155"/>
            <a:ext cx="228600" cy="228600"/>
          </a:xfrm>
          <a:prstGeom prst="ellipse">
            <a:avLst/>
          </a:prstGeom>
          <a:gradFill rotWithShape="1">
            <a:gsLst>
              <a:gs pos="0">
                <a:srgbClr val="00FFFF"/>
              </a:gs>
              <a:gs pos="100000">
                <a:srgbClr val="CC3300"/>
              </a:gs>
            </a:gsLst>
            <a:lin ang="5400000" scaled="1"/>
            <a:tileRect/>
          </a:gradFill>
          <a:ln w="9525" cap="flat" cmpd="sng">
            <a:solidFill>
              <a:srgbClr val="99FFCC"/>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47107" name="文本框 2"/>
          <p:cNvSpPr txBox="1"/>
          <p:nvPr/>
        </p:nvSpPr>
        <p:spPr>
          <a:xfrm>
            <a:off x="255588" y="1268413"/>
            <a:ext cx="8562975" cy="4830762"/>
          </a:xfrm>
          <a:prstGeom prst="rect">
            <a:avLst/>
          </a:prstGeom>
          <a:noFill/>
          <a:ln w="9525">
            <a:noFill/>
          </a:ln>
        </p:spPr>
        <p:txBody>
          <a:bodyPr wrap="square" anchor="t">
            <a:spAutoFit/>
          </a:bodyPr>
          <a:lstStyle/>
          <a:p>
            <a:pPr indent="266700"/>
            <a:r>
              <a:rPr lang="zh-CN" altLang="zh-CN" sz="2800" b="1" dirty="0" smtClean="0">
                <a:latin typeface="楷体" panose="02010609060101010101" charset="-122"/>
                <a:ea typeface="楷体" panose="02010609060101010101" charset="-122"/>
              </a:rPr>
              <a:t>《</a:t>
            </a:r>
            <a:r>
              <a:rPr lang="zh-CN" altLang="zh-CN" sz="2800" b="1" dirty="0">
                <a:latin typeface="楷体" panose="02010609060101010101" charset="-122"/>
                <a:ea typeface="楷体" panose="02010609060101010101" charset="-122"/>
              </a:rPr>
              <a:t>普通高中语文课程标准（2017年版）·课程性质》：</a:t>
            </a:r>
            <a:endParaRPr lang="en-US" altLang="zh-CN" sz="2800" b="1" dirty="0">
              <a:latin typeface="楷体" panose="02010609060101010101" charset="-122"/>
              <a:ea typeface="楷体" panose="02010609060101010101" charset="-122"/>
            </a:endParaRPr>
          </a:p>
          <a:p>
            <a:pPr indent="266700"/>
            <a:r>
              <a:rPr lang="en-US" altLang="zh-CN" sz="2800" b="1" dirty="0">
                <a:latin typeface="楷体" panose="02010609060101010101" charset="-122"/>
                <a:ea typeface="楷体" panose="02010609060101010101" charset="-122"/>
              </a:rPr>
              <a:t>   </a:t>
            </a:r>
            <a:r>
              <a:rPr lang="en-US" altLang="zh-CN" sz="2800" b="1" dirty="0" smtClean="0">
                <a:latin typeface="楷体" panose="02010609060101010101" charset="-122"/>
                <a:ea typeface="楷体" panose="02010609060101010101" charset="-122"/>
              </a:rPr>
              <a:t>“</a:t>
            </a:r>
            <a:r>
              <a:rPr lang="zh-CN" altLang="zh-CN" sz="2800" b="1" dirty="0">
                <a:latin typeface="楷体" panose="02010609060101010101" charset="-122"/>
                <a:ea typeface="楷体" panose="02010609060101010101" charset="-122"/>
              </a:rPr>
              <a:t>语文课程是一门学习祖国语言文字运用的</a:t>
            </a:r>
            <a:r>
              <a:rPr lang="zh-CN" altLang="zh-CN" sz="2800" b="1" dirty="0">
                <a:solidFill>
                  <a:srgbClr val="C00000"/>
                </a:solidFill>
                <a:latin typeface="楷体" panose="02010609060101010101" charset="-122"/>
                <a:ea typeface="楷体" panose="02010609060101010101" charset="-122"/>
              </a:rPr>
              <a:t>综合性、实践性课程</a:t>
            </a:r>
            <a:r>
              <a:rPr lang="zh-CN" altLang="zh-CN" sz="2800" b="1" dirty="0">
                <a:latin typeface="楷体" panose="02010609060101010101" charset="-122"/>
                <a:ea typeface="楷体" panose="02010609060101010101" charset="-122"/>
              </a:rPr>
              <a:t>。工具性与人文性的统一，是语文课程的基本特点。</a:t>
            </a:r>
            <a:r>
              <a:rPr lang="zh-CN" altLang="zh-CN" sz="2800" b="1" dirty="0">
                <a:solidFill>
                  <a:srgbClr val="C00000"/>
                </a:solidFill>
                <a:latin typeface="楷体" panose="02010609060101010101" charset="-122"/>
                <a:ea typeface="楷体" panose="02010609060101010101" charset="-122"/>
              </a:rPr>
              <a:t>语文课程应引导学生在真实的语言运用情境中，通过自主的语言实践活动</a:t>
            </a:r>
            <a:r>
              <a:rPr lang="zh-CN" altLang="zh-CN" sz="2800" b="1" dirty="0">
                <a:latin typeface="楷体" panose="02010609060101010101" charset="-122"/>
                <a:ea typeface="楷体" panose="02010609060101010101" charset="-122"/>
              </a:rPr>
              <a:t>，积累言语经验，把握祖国语言文字的特点和运用规律，加深对祖国语言文字的理解与热爱，培养运用祖国语言文字的能力；同时，发展思辨能力，提升思维品质，培育社会主义核心价值观，培养高尚的审美情趣，积累丰厚的文化底蕴，理解文化多样性。</a:t>
            </a:r>
            <a:r>
              <a:rPr lang="en-US" altLang="zh-CN" sz="2800" b="1" dirty="0">
                <a:latin typeface="楷体" panose="02010609060101010101" charset="-122"/>
                <a:ea typeface="楷体" panose="02010609060101010101" charset="-122"/>
              </a:rPr>
              <a:t>”</a:t>
            </a:r>
            <a:endParaRPr lang="zh-CN" altLang="en-US" sz="2800" b="1" dirty="0">
              <a:latin typeface="楷体" panose="02010609060101010101" charset="-122"/>
              <a:ea typeface="楷体" panose="02010609060101010101"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文本框 99"/>
          <p:cNvSpPr txBox="1"/>
          <p:nvPr/>
        </p:nvSpPr>
        <p:spPr>
          <a:xfrm>
            <a:off x="977900" y="279400"/>
            <a:ext cx="7694613" cy="520700"/>
          </a:xfrm>
          <a:prstGeom prst="rect">
            <a:avLst/>
          </a:prstGeom>
          <a:noFill/>
          <a:ln w="9525">
            <a:noFill/>
          </a:ln>
        </p:spPr>
        <p:txBody>
          <a:bodyPr wrap="square" anchor="t">
            <a:spAutoFit/>
          </a:bodyPr>
          <a:lstStyle/>
          <a:p>
            <a:r>
              <a:rPr lang="zh-CN" altLang="zh-CN" sz="2800" dirty="0">
                <a:latin typeface="微软雅黑" panose="020B0503020204020204" charset="-122"/>
                <a:ea typeface="微软雅黑" panose="020B0503020204020204" charset="-122"/>
              </a:rPr>
              <a:t>注重情境创设，强调语文学习的实践性和综合性</a:t>
            </a:r>
            <a:endParaRPr lang="zh-CN" altLang="en-US" sz="2800" dirty="0">
              <a:latin typeface="微软雅黑" panose="020B0503020204020204" charset="-122"/>
              <a:ea typeface="微软雅黑" panose="020B0503020204020204" charset="-122"/>
            </a:endParaRPr>
          </a:p>
        </p:txBody>
      </p:sp>
      <p:sp>
        <p:nvSpPr>
          <p:cNvPr id="48130" name="椭圆 3"/>
          <p:cNvSpPr/>
          <p:nvPr/>
        </p:nvSpPr>
        <p:spPr>
          <a:xfrm>
            <a:off x="703263" y="406400"/>
            <a:ext cx="228600" cy="228600"/>
          </a:xfrm>
          <a:prstGeom prst="ellipse">
            <a:avLst/>
          </a:prstGeom>
          <a:gradFill rotWithShape="1">
            <a:gsLst>
              <a:gs pos="0">
                <a:srgbClr val="00FFFF"/>
              </a:gs>
              <a:gs pos="100000">
                <a:srgbClr val="CC3300"/>
              </a:gs>
            </a:gsLst>
            <a:lin ang="5400000" scaled="1"/>
            <a:tileRect/>
          </a:gradFill>
          <a:ln w="9525" cap="flat" cmpd="sng">
            <a:solidFill>
              <a:srgbClr val="99FFCC"/>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48131" name="文本框 2"/>
          <p:cNvSpPr txBox="1"/>
          <p:nvPr/>
        </p:nvSpPr>
        <p:spPr>
          <a:xfrm>
            <a:off x="293688" y="838200"/>
            <a:ext cx="8512175" cy="5692775"/>
          </a:xfrm>
          <a:prstGeom prst="rect">
            <a:avLst/>
          </a:prstGeom>
          <a:noFill/>
          <a:ln w="9525">
            <a:noFill/>
          </a:ln>
        </p:spPr>
        <p:txBody>
          <a:bodyPr wrap="square" anchor="t">
            <a:spAutoFit/>
          </a:bodyPr>
          <a:lstStyle/>
          <a:p>
            <a:pPr indent="266700"/>
            <a:r>
              <a:rPr lang="en-US" altLang="zh-CN" sz="2800" b="1" dirty="0">
                <a:latin typeface="楷体" panose="02010609060101010101" charset="-122"/>
                <a:ea typeface="楷体" panose="02010609060101010101" charset="-122"/>
              </a:rPr>
              <a:t>  </a:t>
            </a:r>
            <a:r>
              <a:rPr lang="zh-CN" altLang="zh-CN" sz="2800" b="1" dirty="0">
                <a:latin typeface="楷体" panose="02010609060101010101" charset="-122"/>
                <a:ea typeface="楷体" panose="02010609060101010101" charset="-122"/>
              </a:rPr>
              <a:t>《学科核心素养与课程目标》：</a:t>
            </a:r>
          </a:p>
          <a:p>
            <a:pPr indent="266700"/>
            <a:r>
              <a:rPr lang="zh-CN" altLang="zh-CN" sz="2800" b="1" dirty="0">
                <a:latin typeface="楷体" panose="02010609060101010101" charset="-122"/>
                <a:ea typeface="楷体" panose="02010609060101010101" charset="-122"/>
              </a:rPr>
              <a:t>   “2．语言表达与交流。能凭借语感和对语言运用规律的把握，</a:t>
            </a:r>
            <a:r>
              <a:rPr lang="zh-CN" altLang="zh-CN" sz="2800" b="1" dirty="0">
                <a:solidFill>
                  <a:srgbClr val="C00000"/>
                </a:solidFill>
                <a:latin typeface="楷体" panose="02010609060101010101" charset="-122"/>
                <a:ea typeface="楷体" panose="02010609060101010101" charset="-122"/>
              </a:rPr>
              <a:t>根据具体的语言情境和不同的对象</a:t>
            </a:r>
            <a:r>
              <a:rPr lang="zh-CN" altLang="zh-CN" sz="2800" b="1" dirty="0">
                <a:latin typeface="楷体" panose="02010609060101010101" charset="-122"/>
                <a:ea typeface="楷体" panose="02010609060101010101" charset="-122"/>
              </a:rPr>
              <a:t>，运用口头和书面语言文明得体地进行表达与交流；</a:t>
            </a:r>
            <a:r>
              <a:rPr lang="zh-CN" altLang="zh-CN" sz="2800" b="1" dirty="0">
                <a:solidFill>
                  <a:srgbClr val="C00000"/>
                </a:solidFill>
                <a:latin typeface="楷体" panose="02010609060101010101" charset="-122"/>
                <a:ea typeface="楷体" panose="02010609060101010101" charset="-122"/>
              </a:rPr>
              <a:t>能将具体的语言文字作品置于特定的交际情境和历史文化情境中理解</a:t>
            </a:r>
            <a:r>
              <a:rPr lang="zh-CN" altLang="zh-CN" sz="2800" b="1" dirty="0" smtClean="0">
                <a:solidFill>
                  <a:srgbClr val="C00000"/>
                </a:solidFill>
                <a:latin typeface="楷体" panose="02010609060101010101" charset="-122"/>
                <a:ea typeface="楷体" panose="02010609060101010101" charset="-122"/>
              </a:rPr>
              <a:t>、分析和评价。</a:t>
            </a:r>
            <a:r>
              <a:rPr lang="zh-CN" altLang="zh-CN" sz="2800" b="1" dirty="0" smtClean="0">
                <a:latin typeface="楷体" panose="02010609060101010101" charset="-122"/>
                <a:ea typeface="楷体" panose="02010609060101010101" charset="-122"/>
              </a:rPr>
              <a:t>”</a:t>
            </a:r>
            <a:endParaRPr lang="zh-CN" altLang="zh-CN" sz="2800" b="1" dirty="0">
              <a:latin typeface="楷体" panose="02010609060101010101" charset="-122"/>
              <a:ea typeface="楷体" panose="02010609060101010101" charset="-122"/>
            </a:endParaRPr>
          </a:p>
          <a:p>
            <a:pPr indent="266700"/>
            <a:r>
              <a:rPr lang="zh-CN" altLang="zh-CN" sz="2800" b="1" dirty="0">
                <a:latin typeface="楷体" panose="02010609060101010101" charset="-122"/>
                <a:ea typeface="楷体" panose="02010609060101010101" charset="-122"/>
              </a:rPr>
              <a:t>   《课程结构</a:t>
            </a:r>
            <a:r>
              <a:rPr lang="zh-CN" altLang="zh-CN" sz="2800" b="1" dirty="0" smtClean="0">
                <a:latin typeface="楷体" panose="02010609060101010101" charset="-122"/>
                <a:ea typeface="楷体" panose="02010609060101010101" charset="-122"/>
              </a:rPr>
              <a:t>》：</a:t>
            </a:r>
            <a:endParaRPr lang="zh-CN" altLang="zh-CN" sz="2800" b="1" dirty="0">
              <a:latin typeface="楷体" panose="02010609060101010101" charset="-122"/>
              <a:ea typeface="楷体" panose="02010609060101010101" charset="-122"/>
            </a:endParaRPr>
          </a:p>
          <a:p>
            <a:pPr indent="266700"/>
            <a:r>
              <a:rPr lang="zh-CN" altLang="zh-CN" sz="2800" b="1" dirty="0">
                <a:latin typeface="楷体" panose="02010609060101010101" charset="-122"/>
                <a:ea typeface="楷体" panose="02010609060101010101" charset="-122"/>
              </a:rPr>
              <a:t>   “从祖国语文的特点和高中生学习语文的规律出发，</a:t>
            </a:r>
            <a:r>
              <a:rPr lang="zh-CN" altLang="zh-CN" sz="2800" b="1" dirty="0">
                <a:solidFill>
                  <a:srgbClr val="C00000"/>
                </a:solidFill>
                <a:latin typeface="楷体" panose="02010609060101010101" charset="-122"/>
                <a:ea typeface="楷体" panose="02010609060101010101" charset="-122"/>
              </a:rPr>
              <a:t>以语文学科核心素养为纲，以学生的语文实践为主线</a:t>
            </a:r>
            <a:r>
              <a:rPr lang="zh-CN" altLang="zh-CN" sz="2800" b="1" dirty="0">
                <a:latin typeface="楷体" panose="02010609060101010101" charset="-122"/>
                <a:ea typeface="楷体" panose="02010609060101010101" charset="-122"/>
              </a:rPr>
              <a:t>，设计“语文学习任务群”。“语文学习任务群”</a:t>
            </a:r>
            <a:r>
              <a:rPr lang="zh-CN" altLang="zh-CN" sz="2800" b="1" dirty="0">
                <a:solidFill>
                  <a:srgbClr val="C00000"/>
                </a:solidFill>
                <a:latin typeface="楷体" panose="02010609060101010101" charset="-122"/>
                <a:ea typeface="楷体" panose="02010609060101010101" charset="-122"/>
              </a:rPr>
              <a:t>以任务为导向，以学习项目为载体，整合学习情境、学习内容、学习方法和学习资源，引导学生在运用语言的过程中提升语文素养。</a:t>
            </a:r>
            <a:r>
              <a:rPr lang="zh-CN" altLang="zh-CN" sz="2800" b="1" dirty="0">
                <a:latin typeface="楷体" panose="02010609060101010101" charset="-122"/>
                <a:ea typeface="楷体" panose="02010609060101010101" charset="-122"/>
              </a:rPr>
              <a:t>”</a:t>
            </a:r>
            <a:endParaRPr lang="zh-CN" altLang="en-US" sz="2800" b="1" dirty="0">
              <a:latin typeface="楷体" panose="02010609060101010101" charset="-122"/>
              <a:ea typeface="楷体" panose="02010609060101010101"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文本框 99"/>
          <p:cNvSpPr txBox="1"/>
          <p:nvPr/>
        </p:nvSpPr>
        <p:spPr>
          <a:xfrm>
            <a:off x="4578350" y="1587500"/>
            <a:ext cx="4146550" cy="3108325"/>
          </a:xfrm>
          <a:prstGeom prst="rect">
            <a:avLst/>
          </a:prstGeom>
          <a:noFill/>
          <a:ln w="9525">
            <a:noFill/>
          </a:ln>
        </p:spPr>
        <p:txBody>
          <a:bodyPr wrap="square" anchor="t">
            <a:spAutoFit/>
          </a:bodyPr>
          <a:lstStyle/>
          <a:p>
            <a:r>
              <a:rPr lang="zh-CN" altLang="zh-CN" sz="2800" b="1">
                <a:solidFill>
                  <a:srgbClr val="0070C0"/>
                </a:solidFill>
                <a:latin typeface="宋体" panose="02010600030101010101" pitchFamily="2" charset="-122"/>
                <a:ea typeface="宋体" panose="02010600030101010101" pitchFamily="2" charset="-122"/>
              </a:rPr>
              <a:t>◎</a:t>
            </a:r>
            <a:r>
              <a:rPr lang="zh-CN" altLang="zh-CN" sz="2800" b="1">
                <a:latin typeface="楷体" panose="02010609060101010101" charset="-122"/>
                <a:ea typeface="楷体" panose="02010609060101010101" charset="-122"/>
              </a:rPr>
              <a:t>凝练了语文核心素养；</a:t>
            </a:r>
          </a:p>
          <a:p>
            <a:r>
              <a:rPr lang="zh-CN" altLang="zh-CN" sz="2800" b="1">
                <a:solidFill>
                  <a:srgbClr val="0070C0"/>
                </a:solidFill>
                <a:latin typeface="宋体" panose="02010600030101010101" pitchFamily="2" charset="-122"/>
                <a:ea typeface="宋体" panose="02010600030101010101" pitchFamily="2" charset="-122"/>
              </a:rPr>
              <a:t>◎</a:t>
            </a:r>
            <a:r>
              <a:rPr lang="zh-CN" altLang="zh-CN" sz="2800" b="1">
                <a:latin typeface="楷体" panose="02010609060101010101" charset="-122"/>
                <a:ea typeface="楷体" panose="02010609060101010101" charset="-122"/>
              </a:rPr>
              <a:t>设计了</a:t>
            </a:r>
            <a:r>
              <a:rPr lang="en-US" altLang="zh-CN" sz="2800" b="1">
                <a:latin typeface="楷体" panose="02010609060101010101" charset="-122"/>
                <a:ea typeface="楷体" panose="02010609060101010101" charset="-122"/>
              </a:rPr>
              <a:t>18</a:t>
            </a:r>
            <a:r>
              <a:rPr lang="zh-CN" altLang="en-US" sz="2800" b="1">
                <a:latin typeface="楷体" panose="02010609060101010101" charset="-122"/>
                <a:ea typeface="楷体" panose="02010609060101010101" charset="-122"/>
              </a:rPr>
              <a:t>个</a:t>
            </a:r>
            <a:r>
              <a:rPr lang="zh-CN" altLang="zh-CN" sz="2800" b="1">
                <a:latin typeface="楷体" panose="02010609060101010101" charset="-122"/>
                <a:ea typeface="楷体" panose="02010609060101010101" charset="-122"/>
              </a:rPr>
              <a:t>学习任务群；</a:t>
            </a:r>
          </a:p>
          <a:p>
            <a:r>
              <a:rPr lang="zh-CN" altLang="zh-CN" sz="2800" b="1">
                <a:solidFill>
                  <a:srgbClr val="0070C0"/>
                </a:solidFill>
                <a:latin typeface="宋体" panose="02010600030101010101" pitchFamily="2" charset="-122"/>
                <a:ea typeface="宋体" panose="02010600030101010101" pitchFamily="2" charset="-122"/>
              </a:rPr>
              <a:t>◎</a:t>
            </a:r>
            <a:r>
              <a:rPr lang="zh-CN" altLang="zh-CN" sz="2800" b="1">
                <a:latin typeface="楷体" panose="02010609060101010101" charset="-122"/>
                <a:ea typeface="楷体" panose="02010609060101010101" charset="-122"/>
              </a:rPr>
              <a:t>提出了“质量描述”和高考命题建议；</a:t>
            </a:r>
          </a:p>
          <a:p>
            <a:r>
              <a:rPr lang="en-US" altLang="zh-CN" sz="2800" b="1">
                <a:latin typeface="楷体" panose="02010609060101010101" charset="-122"/>
                <a:ea typeface="楷体" panose="02010609060101010101" charset="-122"/>
              </a:rPr>
              <a:t> </a:t>
            </a:r>
            <a:endParaRPr lang="zh-CN" altLang="zh-CN" sz="2800" b="1">
              <a:latin typeface="楷体" panose="02010609060101010101" charset="-122"/>
              <a:ea typeface="楷体" panose="02010609060101010101" charset="-122"/>
            </a:endParaRPr>
          </a:p>
          <a:p>
            <a:r>
              <a:rPr lang="zh-CN" altLang="zh-CN" sz="2800" b="1">
                <a:solidFill>
                  <a:srgbClr val="0070C0"/>
                </a:solidFill>
                <a:latin typeface="宋体" panose="02010600030101010101" pitchFamily="2" charset="-122"/>
                <a:ea typeface="宋体" panose="02010600030101010101" pitchFamily="2" charset="-122"/>
              </a:rPr>
              <a:t>◎</a:t>
            </a:r>
            <a:r>
              <a:rPr lang="zh-CN" altLang="zh-CN" sz="2800" b="1">
                <a:latin typeface="楷体" panose="02010609060101010101" charset="-122"/>
                <a:ea typeface="楷体" panose="02010609060101010101" charset="-122"/>
              </a:rPr>
              <a:t>注重情境设计，强调语文学习的实践性和综合性。</a:t>
            </a:r>
            <a:endParaRPr lang="zh-CN" altLang="en-US" sz="2800" b="1">
              <a:latin typeface="楷体" panose="02010609060101010101" charset="-122"/>
              <a:ea typeface="楷体" panose="02010609060101010101" charset="-122"/>
            </a:endParaRPr>
          </a:p>
        </p:txBody>
      </p:sp>
      <p:sp>
        <p:nvSpPr>
          <p:cNvPr id="49154" name="文本框 1"/>
          <p:cNvSpPr txBox="1"/>
          <p:nvPr/>
        </p:nvSpPr>
        <p:spPr>
          <a:xfrm>
            <a:off x="4622800" y="552450"/>
            <a:ext cx="3027363" cy="584200"/>
          </a:xfrm>
          <a:prstGeom prst="rect">
            <a:avLst/>
          </a:prstGeom>
          <a:noFill/>
          <a:ln w="9525">
            <a:noFill/>
          </a:ln>
        </p:spPr>
        <p:txBody>
          <a:bodyPr wrap="none" anchor="t">
            <a:spAutoFit/>
          </a:bodyPr>
          <a:lstStyle/>
          <a:p>
            <a:r>
              <a:rPr lang="en-US" altLang="zh-CN" sz="3200">
                <a:latin typeface="微软雅黑" panose="020B0503020204020204" charset="-122"/>
                <a:ea typeface="微软雅黑" panose="020B0503020204020204" charset="-122"/>
                <a:sym typeface="宋体" panose="02010600030101010101" pitchFamily="2" charset="-122"/>
              </a:rPr>
              <a:t>“</a:t>
            </a:r>
            <a:r>
              <a:rPr lang="zh-CN" altLang="zh-CN" sz="3200">
                <a:latin typeface="微软雅黑" panose="020B0503020204020204" charset="-122"/>
                <a:ea typeface="微软雅黑" panose="020B0503020204020204" charset="-122"/>
                <a:sym typeface="宋体" panose="02010600030101010101" pitchFamily="2" charset="-122"/>
              </a:rPr>
              <a:t>新课标</a:t>
            </a:r>
            <a:r>
              <a:rPr lang="en-US" altLang="zh-CN" sz="3200">
                <a:latin typeface="微软雅黑" panose="020B0503020204020204" charset="-122"/>
                <a:ea typeface="微软雅黑" panose="020B0503020204020204" charset="-122"/>
                <a:sym typeface="宋体" panose="02010600030101010101" pitchFamily="2" charset="-122"/>
              </a:rPr>
              <a:t>”</a:t>
            </a:r>
            <a:r>
              <a:rPr lang="zh-CN" altLang="zh-CN" sz="3200">
                <a:latin typeface="微软雅黑" panose="020B0503020204020204" charset="-122"/>
                <a:ea typeface="微软雅黑" panose="020B0503020204020204" charset="-122"/>
                <a:sym typeface="宋体" panose="02010600030101010101" pitchFamily="2" charset="-122"/>
              </a:rPr>
              <a:t>特点</a:t>
            </a:r>
          </a:p>
        </p:txBody>
      </p:sp>
      <p:sp>
        <p:nvSpPr>
          <p:cNvPr id="49155" name="文本框 99"/>
          <p:cNvSpPr txBox="1"/>
          <p:nvPr/>
        </p:nvSpPr>
        <p:spPr>
          <a:xfrm>
            <a:off x="390525" y="1473200"/>
            <a:ext cx="3727450" cy="4522788"/>
          </a:xfrm>
          <a:prstGeom prst="rect">
            <a:avLst/>
          </a:prstGeom>
          <a:noFill/>
          <a:ln w="9525">
            <a:noFill/>
          </a:ln>
        </p:spPr>
        <p:txBody>
          <a:bodyPr wrap="square" anchor="t">
            <a:spAutoFit/>
          </a:bodyPr>
          <a:lstStyle/>
          <a:p>
            <a:r>
              <a:rPr lang="en-US" altLang="zh-CN" sz="2400" b="1" dirty="0">
                <a:latin typeface="楷体" panose="02010609060101010101" charset="-122"/>
                <a:ea typeface="楷体" panose="02010609060101010101" charset="-122"/>
              </a:rPr>
              <a:t>    </a:t>
            </a:r>
            <a:r>
              <a:rPr lang="en-US" altLang="zh-CN" sz="2400" b="1" dirty="0">
                <a:solidFill>
                  <a:srgbClr val="C00000"/>
                </a:solidFill>
                <a:latin typeface="宋体" panose="02010600030101010101" pitchFamily="2" charset="-122"/>
                <a:ea typeface="宋体" panose="02010600030101010101" pitchFamily="2" charset="-122"/>
              </a:rPr>
              <a:t>◎</a:t>
            </a:r>
            <a:r>
              <a:rPr lang="zh-CN" altLang="zh-CN" sz="2400" b="1" dirty="0">
                <a:latin typeface="楷体" panose="02010609060101010101" charset="-122"/>
                <a:ea typeface="楷体" panose="02010609060101010101" charset="-122"/>
              </a:rPr>
              <a:t>立德树人，注重核心价值观考查，贯彻全面发展的时代理念；</a:t>
            </a:r>
          </a:p>
          <a:p>
            <a:r>
              <a:rPr lang="zh-CN" altLang="zh-CN" sz="2400" b="1" dirty="0">
                <a:latin typeface="楷体" panose="02010609060101010101" charset="-122"/>
                <a:ea typeface="楷体" panose="02010609060101010101" charset="-122"/>
              </a:rPr>
              <a:t>    </a:t>
            </a:r>
            <a:r>
              <a:rPr lang="zh-CN" altLang="zh-CN" sz="2400" b="1" dirty="0">
                <a:solidFill>
                  <a:srgbClr val="C00000"/>
                </a:solidFill>
                <a:latin typeface="宋体" panose="02010600030101010101" pitchFamily="2" charset="-122"/>
                <a:ea typeface="宋体" panose="02010600030101010101" pitchFamily="2" charset="-122"/>
              </a:rPr>
              <a:t>◎</a:t>
            </a:r>
            <a:r>
              <a:rPr lang="zh-CN" altLang="zh-CN" sz="2400" b="1" dirty="0">
                <a:latin typeface="楷体" panose="02010609060101010101" charset="-122"/>
                <a:ea typeface="楷体" panose="02010609060101010101" charset="-122"/>
              </a:rPr>
              <a:t>古今融通，注重中华优秀传统文化传承发展；</a:t>
            </a:r>
          </a:p>
          <a:p>
            <a:r>
              <a:rPr lang="zh-CN" altLang="zh-CN" sz="2400" b="1" dirty="0">
                <a:latin typeface="楷体" panose="02010609060101010101" charset="-122"/>
                <a:ea typeface="楷体" panose="02010609060101010101" charset="-122"/>
              </a:rPr>
              <a:t>    </a:t>
            </a:r>
            <a:r>
              <a:rPr lang="zh-CN" altLang="zh-CN" sz="2400" b="1" dirty="0">
                <a:solidFill>
                  <a:srgbClr val="C00000"/>
                </a:solidFill>
                <a:latin typeface="宋体" panose="02010600030101010101" pitchFamily="2" charset="-122"/>
                <a:ea typeface="宋体" panose="02010600030101010101" pitchFamily="2" charset="-122"/>
              </a:rPr>
              <a:t>◎</a:t>
            </a:r>
            <a:r>
              <a:rPr lang="zh-CN" altLang="zh-CN" sz="2400" b="1" dirty="0">
                <a:latin typeface="楷体" panose="02010609060101010101" charset="-122"/>
                <a:ea typeface="楷体" panose="02010609060101010101" charset="-122"/>
              </a:rPr>
              <a:t>聚焦能力，注重思维能力发展和思维品质提升；</a:t>
            </a:r>
          </a:p>
          <a:p>
            <a:r>
              <a:rPr lang="zh-CN" altLang="zh-CN" sz="2400" b="1" dirty="0">
                <a:latin typeface="楷体" panose="02010609060101010101" charset="-122"/>
                <a:ea typeface="楷体" panose="02010609060101010101" charset="-122"/>
              </a:rPr>
              <a:t>      </a:t>
            </a:r>
          </a:p>
          <a:p>
            <a:r>
              <a:rPr lang="zh-CN" altLang="zh-CN" sz="2400" b="1" dirty="0">
                <a:latin typeface="楷体" panose="02010609060101010101" charset="-122"/>
                <a:ea typeface="楷体" panose="02010609060101010101" charset="-122"/>
              </a:rPr>
              <a:t>    </a:t>
            </a:r>
            <a:r>
              <a:rPr lang="zh-CN" altLang="zh-CN" sz="2400" b="1" dirty="0">
                <a:solidFill>
                  <a:srgbClr val="C00000"/>
                </a:solidFill>
                <a:latin typeface="宋体" panose="02010600030101010101" pitchFamily="2" charset="-122"/>
                <a:ea typeface="宋体" panose="02010600030101010101" pitchFamily="2" charset="-122"/>
              </a:rPr>
              <a:t>◎</a:t>
            </a:r>
            <a:r>
              <a:rPr lang="zh-CN" altLang="zh-CN" sz="2400" b="1" dirty="0">
                <a:latin typeface="楷体" panose="02010609060101010101" charset="-122"/>
                <a:ea typeface="楷体" panose="02010609060101010101" charset="-122"/>
              </a:rPr>
              <a:t>创设情境，凸显考查“四性”（基础性、应用性、综合性、创新性）。</a:t>
            </a:r>
          </a:p>
        </p:txBody>
      </p:sp>
      <p:sp>
        <p:nvSpPr>
          <p:cNvPr id="49156" name="文本框 2"/>
          <p:cNvSpPr txBox="1"/>
          <p:nvPr/>
        </p:nvSpPr>
        <p:spPr>
          <a:xfrm>
            <a:off x="731838" y="608013"/>
            <a:ext cx="3027362" cy="582612"/>
          </a:xfrm>
          <a:prstGeom prst="rect">
            <a:avLst/>
          </a:prstGeom>
          <a:noFill/>
          <a:ln w="9525">
            <a:noFill/>
          </a:ln>
        </p:spPr>
        <p:txBody>
          <a:bodyPr wrap="none" anchor="t">
            <a:spAutoFit/>
          </a:bodyPr>
          <a:lstStyle/>
          <a:p>
            <a:r>
              <a:rPr lang="en-US" altLang="zh-CN" sz="3200">
                <a:latin typeface="微软雅黑" panose="020B0503020204020204" charset="-122"/>
                <a:ea typeface="微软雅黑" panose="020B0503020204020204" charset="-122"/>
                <a:sym typeface="宋体" panose="02010600030101010101" pitchFamily="2" charset="-122"/>
              </a:rPr>
              <a:t>“</a:t>
            </a:r>
            <a:r>
              <a:rPr lang="zh-CN" altLang="zh-CN" sz="3200">
                <a:latin typeface="微软雅黑" panose="020B0503020204020204" charset="-122"/>
                <a:ea typeface="微软雅黑" panose="020B0503020204020204" charset="-122"/>
                <a:sym typeface="宋体" panose="02010600030101010101" pitchFamily="2" charset="-122"/>
              </a:rPr>
              <a:t>新高考</a:t>
            </a:r>
            <a:r>
              <a:rPr lang="en-US" altLang="zh-CN" sz="3200">
                <a:latin typeface="微软雅黑" panose="020B0503020204020204" charset="-122"/>
                <a:ea typeface="微软雅黑" panose="020B0503020204020204" charset="-122"/>
                <a:sym typeface="宋体" panose="02010600030101010101" pitchFamily="2" charset="-122"/>
              </a:rPr>
              <a:t>”</a:t>
            </a:r>
            <a:r>
              <a:rPr lang="zh-CN" altLang="en-US" sz="3200">
                <a:latin typeface="微软雅黑" panose="020B0503020204020204" charset="-122"/>
                <a:ea typeface="微软雅黑" panose="020B0503020204020204" charset="-122"/>
                <a:sym typeface="宋体" panose="02010600030101010101" pitchFamily="2" charset="-122"/>
              </a:rPr>
              <a:t>走势</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文本框 99"/>
          <p:cNvSpPr txBox="1"/>
          <p:nvPr/>
        </p:nvSpPr>
        <p:spPr>
          <a:xfrm>
            <a:off x="584200" y="1255713"/>
            <a:ext cx="7958138" cy="4830762"/>
          </a:xfrm>
          <a:prstGeom prst="rect">
            <a:avLst/>
          </a:prstGeom>
          <a:noFill/>
          <a:ln w="9525">
            <a:noFill/>
          </a:ln>
        </p:spPr>
        <p:txBody>
          <a:bodyPr wrap="square" anchor="t">
            <a:spAutoFit/>
          </a:bodyPr>
          <a:lstStyle/>
          <a:p>
            <a:r>
              <a:rPr lang="en-US" altLang="zh-CN" sz="2800" b="1" dirty="0">
                <a:latin typeface="楷体" panose="02010609060101010101" charset="-122"/>
                <a:ea typeface="楷体" panose="02010609060101010101" charset="-122"/>
              </a:rPr>
              <a:t>    </a:t>
            </a:r>
            <a:r>
              <a:rPr lang="zh-CN" altLang="zh-CN" sz="2800" b="1" dirty="0">
                <a:latin typeface="楷体" panose="02010609060101010101" charset="-122"/>
                <a:ea typeface="楷体" panose="02010609060101010101" charset="-122"/>
              </a:rPr>
              <a:t>高考命题的设计、理念与实践，依据“课标（实验版）”，但对接“新课标”，较为充分反应“新课标理念”，“素养立意”，并且不断向前发展。</a:t>
            </a:r>
            <a:endParaRPr lang="en-US" altLang="zh-CN" sz="2800" b="1" dirty="0">
              <a:latin typeface="楷体" panose="02010609060101010101" charset="-122"/>
              <a:ea typeface="楷体" panose="02010609060101010101" charset="-122"/>
            </a:endParaRPr>
          </a:p>
          <a:p>
            <a:r>
              <a:rPr lang="en-US" altLang="zh-CN" sz="2800" b="1" dirty="0">
                <a:latin typeface="楷体" panose="02010609060101010101" charset="-122"/>
                <a:ea typeface="楷体" panose="02010609060101010101" charset="-122"/>
              </a:rPr>
              <a:t> </a:t>
            </a:r>
          </a:p>
          <a:p>
            <a:r>
              <a:rPr lang="zh-CN" altLang="zh-CN" sz="2800" b="1" dirty="0">
                <a:latin typeface="楷体" panose="02010609060101010101" charset="-122"/>
                <a:ea typeface="楷体" panose="02010609060101010101" charset="-122"/>
              </a:rPr>
              <a:t>    语文教育教学要落实“新课标”理念，创设情境，在语文实践活动中培养学生的语文核心素养，这是语文教育教学实施的总的宗旨。用“新课标”的话说，就是：“语文课程应引导学生在真实的语言运用</a:t>
            </a:r>
            <a:r>
              <a:rPr lang="zh-CN" altLang="zh-CN" sz="2800" b="1" dirty="0">
                <a:solidFill>
                  <a:srgbClr val="6E0000"/>
                </a:solidFill>
                <a:latin typeface="楷体" panose="02010609060101010101" charset="-122"/>
                <a:ea typeface="楷体" panose="02010609060101010101" charset="-122"/>
              </a:rPr>
              <a:t>情境</a:t>
            </a:r>
            <a:r>
              <a:rPr lang="zh-CN" altLang="zh-CN" sz="2800" b="1" dirty="0">
                <a:latin typeface="楷体" panose="02010609060101010101" charset="-122"/>
                <a:ea typeface="楷体" panose="02010609060101010101" charset="-122"/>
              </a:rPr>
              <a:t>中，通过自主的语言</a:t>
            </a:r>
            <a:r>
              <a:rPr lang="zh-CN" altLang="zh-CN" sz="2800" b="1" dirty="0">
                <a:solidFill>
                  <a:srgbClr val="6E0000"/>
                </a:solidFill>
                <a:latin typeface="楷体" panose="02010609060101010101" charset="-122"/>
                <a:ea typeface="楷体" panose="02010609060101010101" charset="-122"/>
              </a:rPr>
              <a:t>实践</a:t>
            </a:r>
            <a:r>
              <a:rPr lang="zh-CN" altLang="zh-CN" sz="2800" b="1" dirty="0">
                <a:latin typeface="楷体" panose="02010609060101010101" charset="-122"/>
                <a:ea typeface="楷体" panose="02010609060101010101" charset="-122"/>
              </a:rPr>
              <a:t>活动”，发展学生的语文核心</a:t>
            </a:r>
            <a:r>
              <a:rPr lang="zh-CN" altLang="zh-CN" sz="2800" b="1" dirty="0">
                <a:solidFill>
                  <a:srgbClr val="6E0000"/>
                </a:solidFill>
                <a:latin typeface="楷体" panose="02010609060101010101" charset="-122"/>
                <a:ea typeface="楷体" panose="02010609060101010101" charset="-122"/>
              </a:rPr>
              <a:t>素养</a:t>
            </a:r>
            <a:r>
              <a:rPr lang="zh-CN" altLang="zh-CN" sz="2800" b="1" dirty="0">
                <a:latin typeface="楷体" panose="02010609060101010101" charset="-122"/>
                <a:ea typeface="楷体" panose="02010609060101010101" charset="-122"/>
              </a:rPr>
              <a:t>。</a:t>
            </a:r>
            <a:endParaRPr lang="zh-CN" altLang="en-US" sz="2800" b="1" dirty="0">
              <a:latin typeface="楷体" panose="02010609060101010101" charset="-122"/>
              <a:ea typeface="楷体" panose="02010609060101010101" charset="-122"/>
            </a:endParaRPr>
          </a:p>
        </p:txBody>
      </p:sp>
      <p:sp>
        <p:nvSpPr>
          <p:cNvPr id="50178" name="椭圆 3"/>
          <p:cNvSpPr/>
          <p:nvPr/>
        </p:nvSpPr>
        <p:spPr>
          <a:xfrm>
            <a:off x="1062038" y="1339850"/>
            <a:ext cx="228600" cy="228600"/>
          </a:xfrm>
          <a:prstGeom prst="ellipse">
            <a:avLst/>
          </a:prstGeom>
          <a:gradFill rotWithShape="1">
            <a:gsLst>
              <a:gs pos="0">
                <a:srgbClr val="00FFFF"/>
              </a:gs>
              <a:gs pos="100000">
                <a:srgbClr val="CC3300"/>
              </a:gs>
            </a:gsLst>
            <a:lin ang="5400000" scaled="1"/>
            <a:tileRect/>
          </a:gradFill>
          <a:ln w="9525" cap="flat" cmpd="sng">
            <a:solidFill>
              <a:srgbClr val="99FFCC"/>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50179" name="椭圆 3"/>
          <p:cNvSpPr/>
          <p:nvPr/>
        </p:nvSpPr>
        <p:spPr>
          <a:xfrm>
            <a:off x="1117600" y="3548063"/>
            <a:ext cx="228600" cy="228600"/>
          </a:xfrm>
          <a:prstGeom prst="ellipse">
            <a:avLst/>
          </a:prstGeom>
          <a:gradFill rotWithShape="1">
            <a:gsLst>
              <a:gs pos="0">
                <a:srgbClr val="00FFFF"/>
              </a:gs>
              <a:gs pos="100000">
                <a:srgbClr val="CC3300"/>
              </a:gs>
            </a:gsLst>
            <a:lin ang="5400000" scaled="1"/>
            <a:tileRect/>
          </a:gradFill>
          <a:ln w="9525" cap="flat" cmpd="sng">
            <a:solidFill>
              <a:srgbClr val="99FFCC"/>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50180" name="文本框 2"/>
          <p:cNvSpPr txBox="1"/>
          <p:nvPr/>
        </p:nvSpPr>
        <p:spPr>
          <a:xfrm>
            <a:off x="3717925" y="392113"/>
            <a:ext cx="1890713" cy="582612"/>
          </a:xfrm>
          <a:prstGeom prst="rect">
            <a:avLst/>
          </a:prstGeom>
          <a:noFill/>
          <a:ln w="9525">
            <a:noFill/>
          </a:ln>
        </p:spPr>
        <p:txBody>
          <a:bodyPr wrap="square" anchor="t">
            <a:spAutoFit/>
          </a:bodyPr>
          <a:lstStyle/>
          <a:p>
            <a:r>
              <a:rPr lang="zh-CN" altLang="en-US" sz="3200">
                <a:solidFill>
                  <a:srgbClr val="0070C0"/>
                </a:solidFill>
                <a:latin typeface="微软雅黑" panose="020B0503020204020204" charset="-122"/>
                <a:ea typeface="微软雅黑" panose="020B0503020204020204" charset="-122"/>
              </a:rPr>
              <a:t>小  结</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文本框 1"/>
          <p:cNvSpPr txBox="1"/>
          <p:nvPr/>
        </p:nvSpPr>
        <p:spPr>
          <a:xfrm>
            <a:off x="269875" y="152400"/>
            <a:ext cx="8707438" cy="6553200"/>
          </a:xfrm>
          <a:prstGeom prst="rect">
            <a:avLst/>
          </a:prstGeom>
          <a:noFill/>
          <a:ln w="9525">
            <a:noFill/>
          </a:ln>
        </p:spPr>
        <p:txBody>
          <a:bodyPr wrap="square" anchor="t">
            <a:spAutoFit/>
          </a:bodyPr>
          <a:lstStyle/>
          <a:p>
            <a:r>
              <a:rPr lang="en-US" altLang="zh-CN" sz="2800">
                <a:latin typeface="微软雅黑" panose="020B0503020204020204" charset="-122"/>
                <a:ea typeface="微软雅黑" panose="020B0503020204020204" charset="-122"/>
              </a:rPr>
              <a:t>           </a:t>
            </a:r>
            <a:r>
              <a:rPr lang="zh-CN" altLang="en-US" sz="2800">
                <a:latin typeface="微软雅黑" panose="020B0503020204020204" charset="-122"/>
                <a:ea typeface="微软雅黑" panose="020B0503020204020204" charset="-122"/>
              </a:rPr>
              <a:t>厉行威《于涵主任湖南调研会发言整理》</a:t>
            </a:r>
            <a:endParaRPr lang="zh-CN" altLang="en-US" sz="2800" b="1">
              <a:latin typeface="楷体" panose="02010609060101010101" charset="-122"/>
              <a:ea typeface="楷体" panose="02010609060101010101" charset="-122"/>
            </a:endParaRPr>
          </a:p>
          <a:p>
            <a:r>
              <a:rPr lang="zh-CN" altLang="en-US" sz="2800" b="1">
                <a:latin typeface="楷体" panose="02010609060101010101" charset="-122"/>
                <a:ea typeface="楷体" panose="02010609060101010101" charset="-122"/>
              </a:rPr>
              <a:t>    对2016年至今的高考语文全国卷非常赞赏，以素养立意的理念在命题实践中得到了很好的落实，并且逐年有着稳健的进步和长足的发展。</a:t>
            </a:r>
          </a:p>
          <a:p>
            <a:r>
              <a:rPr lang="zh-CN" altLang="en-US" sz="2800" b="1">
                <a:latin typeface="楷体" panose="02010609060101010101" charset="-122"/>
                <a:ea typeface="楷体" panose="02010609060101010101" charset="-122"/>
              </a:rPr>
              <a:t>    近四年的全国高考语文卷鲜明反对题海战术，反对刷题出分，强调基于较高的语文素养才能获得较高分数，充分发挥“引导教学一面旗”的功能。比如：2019年高考语文卷Ⅰ的第9题要求“从‘故事’与‘新编’的角度简析本文的基本特征”，因文设题，切实考查学生的阅读理解和分析鉴赏能力；类似如2017年全国卷Ⅰ《天嚣》第5题“小说以‘渴’为中心谋篇布局，这有什么好处？请简要说明”，2016年全国卷Ⅱ《丹青引赠曹将军霸》第9题“为了突出曹霸的高超画技，诗人作了哪些铺垫?请简要分析”等。这一类试题都是因文（诗）设题，考生只有在真正读懂文</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文本框 1"/>
          <p:cNvSpPr txBox="1"/>
          <p:nvPr/>
        </p:nvSpPr>
        <p:spPr>
          <a:xfrm>
            <a:off x="304800" y="123825"/>
            <a:ext cx="8535988" cy="6554788"/>
          </a:xfrm>
          <a:prstGeom prst="rect">
            <a:avLst/>
          </a:prstGeom>
          <a:noFill/>
          <a:ln w="9525">
            <a:noFill/>
          </a:ln>
        </p:spPr>
        <p:txBody>
          <a:bodyPr wrap="square" anchor="t">
            <a:spAutoFit/>
          </a:bodyPr>
          <a:lstStyle/>
          <a:p>
            <a:r>
              <a:rPr lang="zh-CN" altLang="en-US" sz="2800" b="1">
                <a:latin typeface="楷体" panose="02010609060101010101" charset="-122"/>
                <a:ea typeface="楷体" panose="02010609060101010101" charset="-122"/>
              </a:rPr>
              <a:t>本的基础上才能准确全面做答，如果想要依赖所谓的“答题套路”“答题模板”来获取高分，无异缘木求鱼。</a:t>
            </a:r>
          </a:p>
          <a:p>
            <a:r>
              <a:rPr lang="zh-CN" altLang="en-US" sz="2800" b="1">
                <a:latin typeface="楷体" panose="02010609060101010101" charset="-122"/>
                <a:ea typeface="楷体" panose="02010609060101010101" charset="-122"/>
              </a:rPr>
              <a:t>    另如语言文字运用板块的命题作为高考命题的“试验田”，每年都在《考纲》规定范围内变化命题形式，反对师生依靠机械做题训练来应对高考的意图明显，较好落实了素养立意的命题理念。</a:t>
            </a:r>
          </a:p>
          <a:p>
            <a:r>
              <a:rPr lang="zh-CN" altLang="en-US" sz="2800" b="1">
                <a:latin typeface="楷体" panose="02010609060101010101" charset="-122"/>
                <a:ea typeface="楷体" panose="02010609060101010101" charset="-122"/>
              </a:rPr>
              <a:t>    诸多试题或明或暗勾连教材内容或课后习题，力图联通学、教、考，对中学语文教学落实日常教学，立足于课堂教学提高语文素养，有很好的导向作用。</a:t>
            </a:r>
          </a:p>
          <a:p>
            <a:r>
              <a:rPr lang="zh-CN" altLang="en-US" sz="2800" b="1">
                <a:latin typeface="楷体" panose="02010609060101010101" charset="-122"/>
                <a:ea typeface="楷体" panose="02010609060101010101" charset="-122"/>
              </a:rPr>
              <a:t>    试卷结构和选材虽有固化之嫌，但在目前国情下也只能渐变。选材既经典厚重又鲜活新颖，诸多选材和命题（如2017全国卷Ⅰ《礼部贡院阅进士就试》）在对考生进行“立德树人一堂课”的教育的同时，也满含对考生的激励与美好祝愿。</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文本框 1"/>
          <p:cNvSpPr txBox="1"/>
          <p:nvPr/>
        </p:nvSpPr>
        <p:spPr>
          <a:xfrm>
            <a:off x="722313" y="841375"/>
            <a:ext cx="8008937" cy="3970338"/>
          </a:xfrm>
          <a:prstGeom prst="rect">
            <a:avLst/>
          </a:prstGeom>
          <a:noFill/>
          <a:ln w="9525">
            <a:noFill/>
          </a:ln>
        </p:spPr>
        <p:txBody>
          <a:bodyPr wrap="square" anchor="t">
            <a:spAutoFit/>
          </a:bodyPr>
          <a:lstStyle/>
          <a:p>
            <a:r>
              <a:rPr lang="en-US" altLang="zh-CN" sz="2800" b="1">
                <a:latin typeface="楷体" panose="02010609060101010101" charset="-122"/>
                <a:ea typeface="楷体" panose="02010609060101010101" charset="-122"/>
              </a:rPr>
              <a:t>    </a:t>
            </a:r>
            <a:r>
              <a:rPr lang="zh-CN" altLang="en-US" sz="2800" b="1">
                <a:latin typeface="楷体" panose="02010609060101010101" charset="-122"/>
                <a:ea typeface="楷体" panose="02010609060101010101" charset="-122"/>
              </a:rPr>
              <a:t>这两年逐步降低论述类文本阅读的难度，很有必要；如2015年全国卷Ⅰ《宋代信用的特点与影响》第3题的难度偏大。</a:t>
            </a:r>
          </a:p>
          <a:p>
            <a:r>
              <a:rPr lang="zh-CN" altLang="en-US" sz="2800" b="1">
                <a:latin typeface="楷体" panose="02010609060101010101" charset="-122"/>
                <a:ea typeface="楷体" panose="02010609060101010101" charset="-122"/>
              </a:rPr>
              <a:t>    《理水》的命题及情境化试题的设置等，均很好回应了《普通高中语文课程标准（2017年版）》“以语文学科核心素养为纲，以学生的语文实践为主线”“整合学习情境、学习内容、学习方法和学习资源，引导学生在运用语言的过程中提升语文素养”的理念。</a:t>
            </a:r>
          </a:p>
        </p:txBody>
      </p:sp>
      <p:pic>
        <p:nvPicPr>
          <p:cNvPr id="18434" name="图片 72706" descr="2006110207403127632"/>
          <p:cNvPicPr>
            <a:picLocks noChangeAspect="1"/>
          </p:cNvPicPr>
          <p:nvPr/>
        </p:nvPicPr>
        <p:blipFill>
          <a:blip r:embed="rId2" cstate="print"/>
          <a:stretch>
            <a:fillRect/>
          </a:stretch>
        </p:blipFill>
        <p:spPr>
          <a:xfrm>
            <a:off x="6127750" y="5218113"/>
            <a:ext cx="2117725" cy="1228725"/>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3077"/>
          <p:cNvSpPr>
            <a:spLocks noTextEdit="1"/>
          </p:cNvSpPr>
          <p:nvPr/>
        </p:nvSpPr>
        <p:spPr>
          <a:xfrm>
            <a:off x="2287588" y="2992438"/>
            <a:ext cx="5665787" cy="752475"/>
          </a:xfrm>
          <a:prstGeom prst="rect">
            <a:avLst/>
          </a:prstGeom>
        </p:spPr>
        <p:txBody>
          <a:bodyPr wrap="none" fromWordArt="1">
            <a:prstTxWarp prst="textPlain">
              <a:avLst>
                <a:gd name="adj" fmla="val 50000"/>
              </a:avLst>
            </a:prstTxWarp>
            <a:normAutofit/>
          </a:bodyPr>
          <a:lstStyle/>
          <a:p>
            <a:pPr algn="ctr"/>
            <a:r>
              <a:rPr lang="zh-CN" altLang="en-US" sz="3600">
                <a:ln w="9525" cap="flat" cmpd="sng">
                  <a:solidFill>
                    <a:srgbClr val="CC3300"/>
                  </a:solidFill>
                  <a:prstDash val="solid"/>
                  <a:round/>
                  <a:headEnd type="none" w="med" len="med"/>
                  <a:tailEnd type="none" w="med" len="med"/>
                </a:ln>
                <a:solidFill>
                  <a:srgbClr val="CCECFF"/>
                </a:solidFill>
                <a:effectLst>
                  <a:outerShdw dist="53882" dir="2699999" algn="ctr" rotWithShape="0">
                    <a:srgbClr val="C0C0C0">
                      <a:alpha val="75000"/>
                    </a:srgbClr>
                  </a:outerShdw>
                </a:effectLst>
                <a:latin typeface="黑体" panose="02010609060101010101" pitchFamily="49" charset="-122"/>
                <a:ea typeface="黑体" panose="02010609060101010101" pitchFamily="49" charset="-122"/>
              </a:rPr>
              <a:t>对接课标  素养立意   </a:t>
            </a:r>
          </a:p>
        </p:txBody>
      </p:sp>
      <p:sp>
        <p:nvSpPr>
          <p:cNvPr id="19459" name="文本框 1"/>
          <p:cNvSpPr txBox="1"/>
          <p:nvPr/>
        </p:nvSpPr>
        <p:spPr>
          <a:xfrm>
            <a:off x="1804988" y="4565650"/>
            <a:ext cx="6816725" cy="522288"/>
          </a:xfrm>
          <a:prstGeom prst="rect">
            <a:avLst/>
          </a:prstGeom>
          <a:noFill/>
          <a:ln w="9525">
            <a:noFill/>
          </a:ln>
        </p:spPr>
        <p:txBody>
          <a:bodyPr wrap="square" anchor="t">
            <a:spAutoFit/>
          </a:bodyPr>
          <a:lstStyle/>
          <a:p>
            <a:r>
              <a:rPr lang="zh-CN" altLang="zh-CN" sz="2800" b="1">
                <a:latin typeface="新宋体" panose="02010609030101010101" charset="-122"/>
                <a:ea typeface="新宋体" panose="02010609030101010101" charset="-122"/>
              </a:rPr>
              <a:t>——2016—2019年高考语文命题走势分析</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文本框 99"/>
          <p:cNvSpPr txBox="1"/>
          <p:nvPr/>
        </p:nvSpPr>
        <p:spPr>
          <a:xfrm>
            <a:off x="374650" y="1320800"/>
            <a:ext cx="8394700" cy="4522788"/>
          </a:xfrm>
          <a:prstGeom prst="rect">
            <a:avLst/>
          </a:prstGeom>
          <a:noFill/>
          <a:ln w="9525">
            <a:noFill/>
          </a:ln>
        </p:spPr>
        <p:txBody>
          <a:bodyPr wrap="square" anchor="t">
            <a:spAutoFit/>
          </a:bodyPr>
          <a:lstStyle/>
          <a:p>
            <a:r>
              <a:rPr lang="en-US" altLang="zh-CN" sz="3200">
                <a:latin typeface="微软雅黑" panose="020B0503020204020204" charset="-122"/>
                <a:ea typeface="微软雅黑" panose="020B0503020204020204" charset="-122"/>
              </a:rPr>
              <a:t>       </a:t>
            </a:r>
            <a:r>
              <a:rPr lang="zh-CN" altLang="zh-CN" sz="3200">
                <a:latin typeface="微软雅黑" panose="020B0503020204020204" charset="-122"/>
                <a:ea typeface="微软雅黑" panose="020B0503020204020204" charset="-122"/>
              </a:rPr>
              <a:t>立德树人，注重核心价值观考查，贯彻全面发展的时代理念；</a:t>
            </a:r>
          </a:p>
          <a:p>
            <a:r>
              <a:rPr lang="zh-CN" altLang="zh-CN" sz="3200">
                <a:latin typeface="微软雅黑" panose="020B0503020204020204" charset="-122"/>
                <a:ea typeface="微软雅黑" panose="020B0503020204020204" charset="-122"/>
              </a:rPr>
              <a:t>       古今融通，注重中华优秀传统文化传承发展；</a:t>
            </a:r>
          </a:p>
          <a:p>
            <a:r>
              <a:rPr lang="zh-CN" altLang="zh-CN" sz="3200">
                <a:latin typeface="微软雅黑" panose="020B0503020204020204" charset="-122"/>
                <a:ea typeface="微软雅黑" panose="020B0503020204020204" charset="-122"/>
              </a:rPr>
              <a:t>       聚焦能力，注重思维能力发展和思维品质提升；</a:t>
            </a:r>
          </a:p>
          <a:p>
            <a:r>
              <a:rPr lang="zh-CN" altLang="zh-CN" sz="3200">
                <a:latin typeface="微软雅黑" panose="020B0503020204020204" charset="-122"/>
                <a:ea typeface="微软雅黑" panose="020B0503020204020204" charset="-122"/>
              </a:rPr>
              <a:t>      </a:t>
            </a:r>
          </a:p>
          <a:p>
            <a:r>
              <a:rPr lang="zh-CN" altLang="zh-CN" sz="3200">
                <a:latin typeface="微软雅黑" panose="020B0503020204020204" charset="-122"/>
                <a:ea typeface="微软雅黑" panose="020B0503020204020204" charset="-122"/>
              </a:rPr>
              <a:t>       创设情境，凸显考查“四性”（基础性、应用性、综合性、创新性）。</a:t>
            </a:r>
            <a:endParaRPr lang="zh-CN" altLang="en-US" sz="3200">
              <a:latin typeface="微软雅黑" panose="020B0503020204020204" charset="-122"/>
              <a:ea typeface="微软雅黑" panose="020B0503020204020204" charset="-122"/>
            </a:endParaRPr>
          </a:p>
        </p:txBody>
      </p:sp>
      <p:pic>
        <p:nvPicPr>
          <p:cNvPr id="20482" name="图片 6147" descr="dot"/>
          <p:cNvPicPr>
            <a:picLocks noChangeAspect="1"/>
          </p:cNvPicPr>
          <p:nvPr/>
        </p:nvPicPr>
        <p:blipFill>
          <a:blip r:embed="rId2" cstate="print"/>
          <a:stretch>
            <a:fillRect/>
          </a:stretch>
        </p:blipFill>
        <p:spPr>
          <a:xfrm>
            <a:off x="992188" y="1511300"/>
            <a:ext cx="354012" cy="354013"/>
          </a:xfrm>
          <a:prstGeom prst="rect">
            <a:avLst/>
          </a:prstGeom>
          <a:noFill/>
          <a:ln w="9525">
            <a:noFill/>
          </a:ln>
        </p:spPr>
      </p:pic>
      <p:pic>
        <p:nvPicPr>
          <p:cNvPr id="20483" name="图片 1" descr="dot"/>
          <p:cNvPicPr>
            <a:picLocks noChangeAspect="1"/>
          </p:cNvPicPr>
          <p:nvPr/>
        </p:nvPicPr>
        <p:blipFill>
          <a:blip r:embed="rId2" cstate="print"/>
          <a:stretch>
            <a:fillRect/>
          </a:stretch>
        </p:blipFill>
        <p:spPr>
          <a:xfrm>
            <a:off x="992188" y="2524125"/>
            <a:ext cx="354012" cy="354013"/>
          </a:xfrm>
          <a:prstGeom prst="rect">
            <a:avLst/>
          </a:prstGeom>
          <a:noFill/>
          <a:ln w="9525">
            <a:noFill/>
          </a:ln>
        </p:spPr>
      </p:pic>
      <p:pic>
        <p:nvPicPr>
          <p:cNvPr id="20484" name="图片 2" descr="dot"/>
          <p:cNvPicPr>
            <a:picLocks noChangeAspect="1"/>
          </p:cNvPicPr>
          <p:nvPr/>
        </p:nvPicPr>
        <p:blipFill>
          <a:blip r:embed="rId2" cstate="print"/>
          <a:stretch>
            <a:fillRect/>
          </a:stretch>
        </p:blipFill>
        <p:spPr>
          <a:xfrm>
            <a:off x="939800" y="3405188"/>
            <a:ext cx="354013" cy="354012"/>
          </a:xfrm>
          <a:prstGeom prst="rect">
            <a:avLst/>
          </a:prstGeom>
          <a:noFill/>
          <a:ln w="9525">
            <a:noFill/>
          </a:ln>
        </p:spPr>
      </p:pic>
      <p:sp>
        <p:nvSpPr>
          <p:cNvPr id="20485" name="椭圆 3"/>
          <p:cNvSpPr/>
          <p:nvPr/>
        </p:nvSpPr>
        <p:spPr>
          <a:xfrm>
            <a:off x="990600" y="4927600"/>
            <a:ext cx="228600" cy="228600"/>
          </a:xfrm>
          <a:prstGeom prst="ellipse">
            <a:avLst/>
          </a:prstGeom>
          <a:gradFill rotWithShape="1">
            <a:gsLst>
              <a:gs pos="0">
                <a:srgbClr val="00FFFF"/>
              </a:gs>
              <a:gs pos="100000">
                <a:srgbClr val="CC3300"/>
              </a:gs>
            </a:gsLst>
            <a:lin ang="5400000" scaled="1"/>
            <a:tileRect/>
          </a:gradFill>
          <a:ln w="9525" cap="flat" cmpd="sng">
            <a:solidFill>
              <a:srgbClr val="99FFCC"/>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20486" name="文本框 4"/>
          <p:cNvSpPr txBox="1"/>
          <p:nvPr/>
        </p:nvSpPr>
        <p:spPr>
          <a:xfrm>
            <a:off x="374650" y="314325"/>
            <a:ext cx="8667750" cy="646113"/>
          </a:xfrm>
          <a:prstGeom prst="rect">
            <a:avLst/>
          </a:prstGeom>
          <a:noFill/>
          <a:ln w="9525">
            <a:noFill/>
          </a:ln>
        </p:spPr>
        <p:txBody>
          <a:bodyPr wrap="square" anchor="t">
            <a:spAutoFit/>
          </a:bodyPr>
          <a:lstStyle/>
          <a:p>
            <a:r>
              <a:rPr lang="zh-CN" altLang="en-US" sz="3600">
                <a:solidFill>
                  <a:srgbClr val="0070C0"/>
                </a:solidFill>
                <a:latin typeface="黑体" panose="02010609060101010101" pitchFamily="49" charset="-122"/>
                <a:ea typeface="黑体" panose="02010609060101010101" pitchFamily="49" charset="-122"/>
              </a:rPr>
              <a:t>素养立意：</a:t>
            </a:r>
            <a:r>
              <a:rPr lang="en-US" altLang="zh-CN" sz="3600">
                <a:solidFill>
                  <a:srgbClr val="0070C0"/>
                </a:solidFill>
                <a:latin typeface="黑体" panose="02010609060101010101" pitchFamily="49" charset="-122"/>
                <a:ea typeface="黑体" panose="02010609060101010101" pitchFamily="49" charset="-122"/>
              </a:rPr>
              <a:t>2016</a:t>
            </a:r>
            <a:r>
              <a:rPr lang="zh-CN" altLang="en-US" sz="3600">
                <a:solidFill>
                  <a:srgbClr val="0070C0"/>
                </a:solidFill>
                <a:latin typeface="黑体" panose="02010609060101010101" pitchFamily="49" charset="-122"/>
                <a:ea typeface="黑体" panose="02010609060101010101" pitchFamily="49" charset="-122"/>
              </a:rPr>
              <a:t>年以来高考语文命题走势</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文本框 4"/>
          <p:cNvSpPr txBox="1"/>
          <p:nvPr/>
        </p:nvSpPr>
        <p:spPr>
          <a:xfrm>
            <a:off x="2112961" y="255585"/>
            <a:ext cx="4587875" cy="583568"/>
          </a:xfrm>
          <a:prstGeom prst="rect">
            <a:avLst/>
          </a:prstGeom>
          <a:noFill/>
          <a:ln w="9525">
            <a:noFill/>
          </a:ln>
        </p:spPr>
        <p:txBody>
          <a:bodyPr wrap="square" anchor="t">
            <a:spAutoFit/>
          </a:bodyPr>
          <a:lstStyle/>
          <a:p>
            <a:r>
              <a:rPr lang="zh-CN" altLang="en-US" sz="3200" noProof="1">
                <a:gradFill>
                  <a:gsLst>
                    <a:gs pos="0">
                      <a:srgbClr val="14CD68"/>
                    </a:gs>
                    <a:gs pos="100000">
                      <a:srgbClr val="035C7D"/>
                    </a:gs>
                  </a:gsLst>
                  <a:lin scaled="0"/>
                </a:gradFill>
                <a:latin typeface="黑体" panose="02010609060101010101" pitchFamily="49" charset="-122"/>
                <a:ea typeface="黑体" panose="02010609060101010101" pitchFamily="49" charset="-122"/>
                <a:cs typeface="+mn-cs"/>
              </a:rPr>
              <a:t>素养立意：</a:t>
            </a:r>
            <a:r>
              <a:rPr lang="zh-CN" altLang="zh-CN" sz="3200" noProof="1">
                <a:gradFill>
                  <a:gsLst>
                    <a:gs pos="0">
                      <a:srgbClr val="14CD68"/>
                    </a:gs>
                    <a:gs pos="100000">
                      <a:srgbClr val="035C7D"/>
                    </a:gs>
                  </a:gsLst>
                  <a:lin scaled="0"/>
                </a:gradFill>
                <a:latin typeface="黑体" panose="02010609060101010101" pitchFamily="49" charset="-122"/>
                <a:ea typeface="黑体" panose="02010609060101010101" pitchFamily="49" charset="-122"/>
                <a:cs typeface="+mn-cs"/>
              </a:rPr>
              <a:t>试题分析</a:t>
            </a:r>
            <a:endParaRPr lang="zh-CN" altLang="zh-CN" sz="3200" noProof="1">
              <a:gradFill>
                <a:gsLst>
                  <a:gs pos="0">
                    <a:srgbClr val="14CD68"/>
                  </a:gs>
                  <a:gs pos="100000">
                    <a:srgbClr val="035C7D"/>
                  </a:gs>
                </a:gsLst>
                <a:lin scaled="0"/>
              </a:gradFill>
              <a:latin typeface="黑体" panose="02010609060101010101" pitchFamily="49" charset="-122"/>
              <a:ea typeface="黑体" panose="02010609060101010101" pitchFamily="49" charset="-122"/>
            </a:endParaRPr>
          </a:p>
        </p:txBody>
      </p:sp>
      <p:sp>
        <p:nvSpPr>
          <p:cNvPr id="21506" name="文本框 99"/>
          <p:cNvSpPr txBox="1"/>
          <p:nvPr/>
        </p:nvSpPr>
        <p:spPr>
          <a:xfrm>
            <a:off x="488950" y="839788"/>
            <a:ext cx="8426450" cy="460375"/>
          </a:xfrm>
          <a:prstGeom prst="rect">
            <a:avLst/>
          </a:prstGeom>
          <a:noFill/>
          <a:ln w="9525">
            <a:noFill/>
          </a:ln>
        </p:spPr>
        <p:txBody>
          <a:bodyPr wrap="square" anchor="t">
            <a:spAutoFit/>
          </a:bodyPr>
          <a:lstStyle/>
          <a:p>
            <a:r>
              <a:rPr lang="zh-CN" altLang="zh-CN" sz="2400" b="1">
                <a:latin typeface="Arial" panose="020B0604020202020204" pitchFamily="34" charset="0"/>
                <a:ea typeface="宋体" panose="02010600030101010101" pitchFamily="2" charset="-122"/>
              </a:rPr>
              <a:t>1.立德树人，注重核心价值观考查，贯彻全面发展的时代理念；</a:t>
            </a:r>
            <a:endParaRPr lang="zh-CN" altLang="en-US" sz="2400" b="1">
              <a:latin typeface="Arial" panose="020B0604020202020204" pitchFamily="34" charset="0"/>
              <a:ea typeface="宋体" panose="02010600030101010101" pitchFamily="2" charset="-122"/>
            </a:endParaRPr>
          </a:p>
        </p:txBody>
      </p:sp>
      <p:graphicFrame>
        <p:nvGraphicFramePr>
          <p:cNvPr id="3" name="表格 2"/>
          <p:cNvGraphicFramePr/>
          <p:nvPr/>
        </p:nvGraphicFramePr>
        <p:xfrm>
          <a:off x="488950" y="1404938"/>
          <a:ext cx="8374380" cy="5466715"/>
        </p:xfrm>
        <a:graphic>
          <a:graphicData uri="http://schemas.openxmlformats.org/drawingml/2006/table">
            <a:tbl>
              <a:tblPr firstRow="1" bandRow="1">
                <a:tableStyleId>{5940675A-B579-460E-94D1-54222C63F5DA}</a:tableStyleId>
              </a:tblPr>
              <a:tblGrid>
                <a:gridCol w="635000"/>
                <a:gridCol w="1040765"/>
                <a:gridCol w="3898900"/>
                <a:gridCol w="2799715"/>
              </a:tblGrid>
              <a:tr h="316865">
                <a:tc>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试卷</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版块</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选材或试题</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评析</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75360">
                <a:tc rowSpan="7">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2019年卷Ⅰ</a:t>
                      </a:r>
                    </a:p>
                    <a:p>
                      <a:pPr>
                        <a:buNone/>
                      </a:pPr>
                      <a:r>
                        <a:rPr lang="en-US" altLang="zh-CN" sz="1800" b="1">
                          <a:latin typeface="宋体" panose="02010600030101010101" pitchFamily="2" charset="-122"/>
                          <a:ea typeface="宋体" panose="02010600030101010101" pitchFamily="2" charset="-122"/>
                        </a:rPr>
                        <a:t> </a:t>
                      </a:r>
                    </a:p>
                    <a:p>
                      <a:pPr>
                        <a:buNone/>
                      </a:pPr>
                      <a:r>
                        <a:rPr lang="en-US" altLang="zh-CN" sz="1800" b="1">
                          <a:latin typeface="宋体" panose="02010600030101010101" pitchFamily="2" charset="-122"/>
                          <a:ea typeface="宋体" panose="02010600030101010101" pitchFamily="2" charset="-122"/>
                        </a:rPr>
                        <a:t> </a:t>
                      </a:r>
                    </a:p>
                    <a:p>
                      <a:pPr>
                        <a:buNone/>
                      </a:pPr>
                      <a:r>
                        <a:rPr lang="en-US" altLang="zh-CN" sz="1800" b="1">
                          <a:latin typeface="宋体" panose="02010600030101010101" pitchFamily="2" charset="-122"/>
                          <a:ea typeface="宋体" panose="02010600030101010101" pitchFamily="2" charset="-122"/>
                        </a:rPr>
                        <a:t> </a:t>
                      </a:r>
                    </a:p>
                    <a:p>
                      <a:pPr>
                        <a:buNone/>
                      </a:pPr>
                      <a:r>
                        <a:rPr lang="en-US" altLang="zh-CN" sz="1800" b="1">
                          <a:latin typeface="宋体" panose="02010600030101010101" pitchFamily="2" charset="-122"/>
                          <a:ea typeface="宋体" panose="02010600030101010101" pitchFamily="2" charset="-122"/>
                        </a:rPr>
                        <a:t> </a:t>
                      </a:r>
                    </a:p>
                    <a:p>
                      <a:pPr>
                        <a:buNone/>
                      </a:pPr>
                      <a:r>
                        <a:rPr lang="en-US" altLang="zh-CN" sz="1800" b="1">
                          <a:latin typeface="宋体" panose="02010600030101010101" pitchFamily="2" charset="-122"/>
                          <a:ea typeface="宋体" panose="02010600030101010101" pitchFamily="2" charset="-122"/>
                        </a:rPr>
                        <a:t> </a:t>
                      </a:r>
                    </a:p>
                    <a:p>
                      <a:pPr>
                        <a:buNone/>
                      </a:pPr>
                      <a:r>
                        <a:rPr lang="en-US" altLang="zh-CN" sz="1800" b="1">
                          <a:latin typeface="宋体" panose="02010600030101010101" pitchFamily="2" charset="-122"/>
                          <a:ea typeface="宋体" panose="02010600030101010101" pitchFamily="2" charset="-122"/>
                        </a:rPr>
                        <a:t> </a:t>
                      </a:r>
                      <a:endParaRPr lang="en-US" altLang="zh-CN"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论述类文本阅读</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铁凝《照亮和雕刻民族的灵魂》：创作源于人民，为了人民</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要“把自己看成人民的儿子，积极投身于人们争取美好未来的壮阔征程”</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49325">
                <a:tc v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实用类文本阅读</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“可移动文化遗产保护”</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中国文化遗产保护可以造就“魔术般的变化”，引导树立民族自信心</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49325">
                <a:tc v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文学类文本阅读</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鲁迅《理水（节选）》：塑造艰苦卓绝的奋斗者和改革者形象</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砥砺奋斗品格，弘扬改革精神</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32460">
                <a:tc v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文言文阅读</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《史记</a:t>
                      </a:r>
                      <a:r>
                        <a:rPr lang="en-US" sz="1800" b="1">
                          <a:latin typeface="Arial" panose="020B0604020202020204" pitchFamily="34" charset="0"/>
                          <a:ea typeface="宋体" panose="02010600030101010101" pitchFamily="2" charset="-122"/>
                          <a:cs typeface="宋体" panose="02010600030101010101" pitchFamily="2" charset="-122"/>
                        </a:rPr>
                        <a:t>·</a:t>
                      </a:r>
                      <a:r>
                        <a:rPr lang="en-US" sz="1800" b="1">
                          <a:latin typeface="宋体" panose="02010600030101010101" pitchFamily="2" charset="-122"/>
                          <a:ea typeface="宋体" panose="02010600030101010101" pitchFamily="2" charset="-122"/>
                          <a:cs typeface="宋体" panose="02010600030101010101" pitchFamily="2" charset="-122"/>
                        </a:rPr>
                        <a:t>屈原贾生列传》：贾谊的志向、才能与命运</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吸取人生智慧，升华人生境界</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32460">
                <a:tc v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语言文字运用 </a:t>
                      </a:r>
                    </a:p>
                    <a:p>
                      <a:pPr>
                        <a:buNone/>
                      </a:pPr>
                      <a:r>
                        <a:rPr lang="en-US" altLang="zh-CN" sz="1800" b="1">
                          <a:latin typeface="宋体" panose="02010600030101010101" pitchFamily="2" charset="-122"/>
                          <a:ea typeface="宋体" panose="02010600030101010101" pitchFamily="2" charset="-122"/>
                        </a:rPr>
                        <a:t> </a:t>
                      </a:r>
                      <a:endParaRPr 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新闻信息压缩：中欧陶瓷贸易起始时间不晚于唐代</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树立文化自信</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78460">
                <a:tc v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补写语句：“肥胖与压力的关系”</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养成良好习惯，健康生活</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32460">
                <a:tc v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作文</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800" b="1">
                          <a:solidFill>
                            <a:srgbClr val="000000"/>
                          </a:solidFill>
                          <a:latin typeface="宋体" panose="02010600030101010101" pitchFamily="2" charset="-122"/>
                          <a:ea typeface="宋体" panose="02010600030101010101" pitchFamily="2" charset="-122"/>
                          <a:cs typeface="宋体" panose="02010600030101010101" pitchFamily="2" charset="-122"/>
                        </a:rPr>
                        <a:t>热爱劳动，从我做起</a:t>
                      </a:r>
                      <a:endParaRPr lang="en-US"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800" b="1">
                          <a:latin typeface="宋体" panose="02010600030101010101" pitchFamily="2" charset="-122"/>
                          <a:ea typeface="宋体" panose="02010600030101010101" pitchFamily="2" charset="-122"/>
                          <a:cs typeface="宋体" panose="02010600030101010101" pitchFamily="2" charset="-122"/>
                        </a:rPr>
                        <a:t>培养全面发展的建设者和接班人</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5126</Words>
  <Application>Microsoft Office PowerPoint</Application>
  <PresentationFormat>全屏显示(4:3)</PresentationFormat>
  <Paragraphs>321</Paragraphs>
  <Slides>39</Slides>
  <Notes>3</Notes>
  <HiddenSlides>0</HiddenSlides>
  <MMClips>0</MMClips>
  <ScaleCrop>false</ScaleCrop>
  <HeadingPairs>
    <vt:vector size="4" baseType="variant">
      <vt:variant>
        <vt:lpstr>主题</vt:lpstr>
      </vt:variant>
      <vt:variant>
        <vt:i4>1</vt:i4>
      </vt:variant>
      <vt:variant>
        <vt:lpstr>幻灯片标题</vt:lpstr>
      </vt:variant>
      <vt:variant>
        <vt:i4>39</vt:i4>
      </vt:variant>
    </vt:vector>
  </HeadingPairs>
  <TitlesOfParts>
    <vt:vector size="40"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1</cp:revision>
  <dcterms:created xsi:type="dcterms:W3CDTF">2019-10-12T01:35:02Z</dcterms:created>
  <dcterms:modified xsi:type="dcterms:W3CDTF">2019-10-12T01:35:50Z</dcterms:modified>
</cp:coreProperties>
</file>