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94" r:id="rId2"/>
    <p:sldId id="437" r:id="rId3"/>
    <p:sldId id="436" r:id="rId4"/>
    <p:sldId id="438" r:id="rId5"/>
    <p:sldId id="439" r:id="rId6"/>
    <p:sldId id="440" r:id="rId7"/>
    <p:sldId id="441" r:id="rId8"/>
    <p:sldId id="442" r:id="rId9"/>
    <p:sldId id="443" r:id="rId10"/>
    <p:sldId id="449" r:id="rId11"/>
    <p:sldId id="471" r:id="rId12"/>
    <p:sldId id="271" r:id="rId13"/>
    <p:sldId id="269" r:id="rId14"/>
    <p:sldId id="270" r:id="rId15"/>
    <p:sldId id="453" r:id="rId16"/>
    <p:sldId id="444" r:id="rId17"/>
    <p:sldId id="450" r:id="rId18"/>
    <p:sldId id="451" r:id="rId19"/>
    <p:sldId id="452" r:id="rId20"/>
    <p:sldId id="454" r:id="rId21"/>
    <p:sldId id="456" r:id="rId22"/>
    <p:sldId id="459" r:id="rId23"/>
    <p:sldId id="460" r:id="rId24"/>
    <p:sldId id="461" r:id="rId25"/>
    <p:sldId id="445" r:id="rId26"/>
    <p:sldId id="457" r:id="rId27"/>
    <p:sldId id="464" r:id="rId28"/>
    <p:sldId id="447" r:id="rId29"/>
    <p:sldId id="446" r:id="rId30"/>
    <p:sldId id="448" r:id="rId31"/>
    <p:sldId id="469" r:id="rId32"/>
    <p:sldId id="468" r:id="rId33"/>
    <p:sldId id="465" r:id="rId34"/>
    <p:sldId id="472" r:id="rId35"/>
    <p:sldId id="466" r:id="rId36"/>
    <p:sldId id="467" r:id="rId37"/>
    <p:sldId id="473" r:id="rId38"/>
    <p:sldId id="474" r:id="rId39"/>
    <p:sldId id="475" r:id="rId40"/>
    <p:sldId id="476" r:id="rId41"/>
    <p:sldId id="482" r:id="rId42"/>
    <p:sldId id="483" r:id="rId43"/>
    <p:sldId id="477" r:id="rId44"/>
    <p:sldId id="484" r:id="rId45"/>
    <p:sldId id="485" r:id="rId46"/>
    <p:sldId id="486" r:id="rId47"/>
    <p:sldId id="487" r:id="rId48"/>
    <p:sldId id="478" r:id="rId49"/>
    <p:sldId id="479" r:id="rId50"/>
    <p:sldId id="491" r:id="rId51"/>
    <p:sldId id="480" r:id="rId52"/>
    <p:sldId id="488" r:id="rId53"/>
    <p:sldId id="492" r:id="rId54"/>
    <p:sldId id="493" r:id="rId55"/>
    <p:sldId id="489" r:id="rId56"/>
    <p:sldId id="490" r:id="rId57"/>
    <p:sldId id="494" r:id="rId58"/>
    <p:sldId id="340"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080"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0FF6F-228B-4352-965A-53FECED6D3E8}" type="datetimeFigureOut">
              <a:rPr lang="zh-CN" altLang="en-US" smtClean="0"/>
              <a:pPr/>
              <a:t>2019/1/3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683EA-4339-469D-8801-CD4290828445}" type="slidenum">
              <a:rPr lang="zh-CN" altLang="en-US" smtClean="0"/>
              <a:pPr/>
              <a:t>‹#›</a:t>
            </a:fld>
            <a:endParaRPr lang="zh-CN" altLang="en-US"/>
          </a:p>
        </p:txBody>
      </p:sp>
    </p:spTree>
    <p:extLst>
      <p:ext uri="{BB962C8B-B14F-4D97-AF65-F5344CB8AC3E}">
        <p14:creationId xmlns:p14="http://schemas.microsoft.com/office/powerpoint/2010/main" xmlns="" val="398213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864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3A387ADD-50D8-4C26-A36F-82DC07C6FF79}"/>
              </a:ext>
            </a:extLst>
          </p:cNvPr>
          <p:cNvCxnSpPr>
            <a:cxnSpLocks/>
          </p:cNvCxnSpPr>
          <p:nvPr userDrawn="1"/>
        </p:nvCxnSpPr>
        <p:spPr>
          <a:xfrm>
            <a:off x="0" y="698820"/>
            <a:ext cx="192021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xmlns="" id="{09EEBA7C-2D4F-4ABB-8877-4EEAEC19C433}"/>
              </a:ext>
            </a:extLst>
          </p:cNvPr>
          <p:cNvCxnSpPr/>
          <p:nvPr userDrawn="1"/>
        </p:nvCxnSpPr>
        <p:spPr>
          <a:xfrm>
            <a:off x="0" y="640159"/>
            <a:ext cx="643271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xmlns="" id="{0961C92D-9FF8-45C0-B9CF-58A7032432C9}"/>
              </a:ext>
            </a:extLst>
          </p:cNvPr>
          <p:cNvCxnSpPr>
            <a:cxnSpLocks/>
          </p:cNvCxnSpPr>
          <p:nvPr userDrawn="1"/>
        </p:nvCxnSpPr>
        <p:spPr>
          <a:xfrm flipV="1">
            <a:off x="239349" y="476672"/>
            <a:ext cx="0" cy="32420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0C21F456-556B-49E8-A4E9-6A31BB9436F2}"/>
              </a:ext>
            </a:extLst>
          </p:cNvPr>
          <p:cNvSpPr/>
          <p:nvPr userDrawn="1"/>
        </p:nvSpPr>
        <p:spPr>
          <a:xfrm>
            <a:off x="52147" y="558419"/>
            <a:ext cx="374404" cy="28080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375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descr="校名.jpg"/>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0" y="6364181"/>
            <a:ext cx="2400740" cy="493819"/>
          </a:xfrm>
          <a:prstGeom prst="rect">
            <a:avLst/>
          </a:prstGeom>
        </p:spPr>
      </p:pic>
      <p:pic>
        <p:nvPicPr>
          <p:cNvPr id="3" name="图片 2">
            <a:extLst>
              <a:ext uri="{FF2B5EF4-FFF2-40B4-BE49-F238E27FC236}">
                <a16:creationId xmlns:a16="http://schemas.microsoft.com/office/drawing/2014/main" xmlns="" id="{4A72BA85-FBF6-4816-AE61-4D4ADE85769F}"/>
              </a:ext>
            </a:extLst>
          </p:cNvPr>
          <p:cNvPicPr>
            <a:picLocks noChangeAspect="1"/>
          </p:cNvPicPr>
          <p:nvPr userDrawn="1"/>
        </p:nvPicPr>
        <p:blipFill>
          <a:blip r:embed="rId6" cstate="print"/>
          <a:stretch>
            <a:fillRect/>
          </a:stretch>
        </p:blipFill>
        <p:spPr>
          <a:xfrm>
            <a:off x="2242466" y="6364181"/>
            <a:ext cx="9949534" cy="65232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KB17-8-6.TI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643FAD7-2784-4BC9-B271-8DD99A67B9B1}"/>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12189044" cy="6286396"/>
          </a:xfrm>
          <a:prstGeom prst="rect">
            <a:avLst/>
          </a:prstGeom>
        </p:spPr>
      </p:pic>
      <p:pic>
        <p:nvPicPr>
          <p:cNvPr id="8" name="图片 7">
            <a:extLst>
              <a:ext uri="{FF2B5EF4-FFF2-40B4-BE49-F238E27FC236}">
                <a16:creationId xmlns:a16="http://schemas.microsoft.com/office/drawing/2014/main" xmlns="" id="{C25CBAF4-BB25-4914-B861-4D5EC65D22B4}"/>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340084" y="767870"/>
            <a:ext cx="5695409" cy="648072"/>
          </a:xfrm>
          <a:prstGeom prst="rect">
            <a:avLst/>
          </a:prstGeom>
        </p:spPr>
      </p:pic>
      <p:pic>
        <p:nvPicPr>
          <p:cNvPr id="5" name="图片 4">
            <a:extLst>
              <a:ext uri="{FF2B5EF4-FFF2-40B4-BE49-F238E27FC236}">
                <a16:creationId xmlns:a16="http://schemas.microsoft.com/office/drawing/2014/main" xmlns="" id="{E94B5910-3D2B-44A2-964C-C1ECE85BD35C}"/>
              </a:ext>
            </a:extLst>
          </p:cNvPr>
          <p:cNvPicPr>
            <a:picLocks noChangeAspect="1"/>
          </p:cNvPicPr>
          <p:nvPr/>
        </p:nvPicPr>
        <p:blipFill>
          <a:blip r:embed="rId4" cstate="print"/>
          <a:stretch>
            <a:fillRect/>
          </a:stretch>
        </p:blipFill>
        <p:spPr>
          <a:xfrm>
            <a:off x="2279576" y="1988840"/>
            <a:ext cx="7145131" cy="1018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AFA37043-1708-4D86-81A8-EA3549402A65}"/>
              </a:ext>
            </a:extLst>
          </p:cNvPr>
          <p:cNvSpPr/>
          <p:nvPr/>
        </p:nvSpPr>
        <p:spPr>
          <a:xfrm>
            <a:off x="383704" y="908720"/>
            <a:ext cx="6096000" cy="4966103"/>
          </a:xfrm>
          <a:prstGeom prst="rect">
            <a:avLst/>
          </a:prstGeom>
        </p:spPr>
        <p:txBody>
          <a:bodyPr>
            <a:spAutoFit/>
          </a:bodyPr>
          <a:lstStyle/>
          <a:p>
            <a:pPr indent="304800" algn="just">
              <a:lnSpc>
                <a:spcPts val="3200"/>
              </a:lnSpc>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2015</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湖北卷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阅读下面这首宋诗，然后回答问题。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劳停驿</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欧阳修</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孤舟转山曲</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豁尔见平川。</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树杪帆初落</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峰头月正圆。</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荒</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烟几家聚</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瘦</a:t>
            </a:r>
            <a:r>
              <a:rPr lang="zh-CN" altLang="zh-CN" sz="2400" kern="100" dirty="0">
                <a:latin typeface="黑体" panose="02010609060101010101" pitchFamily="49" charset="-122"/>
                <a:ea typeface="黑体" panose="02010609060101010101" pitchFamily="49" charset="-122"/>
                <a:cs typeface="楷体_GB2312"/>
              </a:rPr>
              <a:t>野一刀田。</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楷体_GB2312"/>
              </a:rPr>
              <a:t>行客愁明发</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惊滩鸟道前。</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此诗为欧阳修被贬峡州夷陵令时作。劳停驿</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驿站名。</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200"/>
              </a:lnSpc>
              <a:spcAft>
                <a:spcPts val="0"/>
              </a:spcAft>
            </a:pP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简要分析第三联中</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荒</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瘦</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二字的妙处。</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(4</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分</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endPar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文本框 3">
            <a:extLst>
              <a:ext uri="{FF2B5EF4-FFF2-40B4-BE49-F238E27FC236}">
                <a16:creationId xmlns:a16="http://schemas.microsoft.com/office/drawing/2014/main" xmlns="" id="{3137A1B4-2A65-48DA-995E-C481ADD7F7F6}"/>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cxnSp>
        <p:nvCxnSpPr>
          <p:cNvPr id="5" name="直接连接符 4">
            <a:extLst>
              <a:ext uri="{FF2B5EF4-FFF2-40B4-BE49-F238E27FC236}">
                <a16:creationId xmlns:a16="http://schemas.microsoft.com/office/drawing/2014/main" xmlns="" id="{B0F415F2-6BF9-4DC4-8325-76796E12B1A6}"/>
              </a:ext>
            </a:extLst>
          </p:cNvPr>
          <p:cNvCxnSpPr/>
          <p:nvPr/>
        </p:nvCxnSpPr>
        <p:spPr>
          <a:xfrm>
            <a:off x="6546343" y="980728"/>
            <a:ext cx="0" cy="4536504"/>
          </a:xfrm>
          <a:prstGeom prst="line">
            <a:avLst/>
          </a:prstGeom>
        </p:spPr>
        <p:style>
          <a:lnRef idx="3">
            <a:schemeClr val="accent5"/>
          </a:lnRef>
          <a:fillRef idx="0">
            <a:schemeClr val="accent5"/>
          </a:fillRef>
          <a:effectRef idx="2">
            <a:schemeClr val="accent5"/>
          </a:effectRef>
          <a:fontRef idx="minor">
            <a:schemeClr val="tx1"/>
          </a:fontRef>
        </p:style>
      </p:cxnSp>
      <p:sp>
        <p:nvSpPr>
          <p:cNvPr id="7" name="椭圆 6">
            <a:extLst>
              <a:ext uri="{FF2B5EF4-FFF2-40B4-BE49-F238E27FC236}">
                <a16:creationId xmlns:a16="http://schemas.microsoft.com/office/drawing/2014/main" xmlns="" id="{9DF3D7D5-6078-4129-900E-7A6FC73FA01F}"/>
              </a:ext>
            </a:extLst>
          </p:cNvPr>
          <p:cNvSpPr/>
          <p:nvPr/>
        </p:nvSpPr>
        <p:spPr>
          <a:xfrm>
            <a:off x="8472264" y="33265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8" name="椭圆 7">
            <a:extLst>
              <a:ext uri="{FF2B5EF4-FFF2-40B4-BE49-F238E27FC236}">
                <a16:creationId xmlns:a16="http://schemas.microsoft.com/office/drawing/2014/main" xmlns="" id="{66638271-FCC0-43B0-9220-2FD0585A3AF8}"/>
              </a:ext>
            </a:extLst>
          </p:cNvPr>
          <p:cNvSpPr/>
          <p:nvPr/>
        </p:nvSpPr>
        <p:spPr>
          <a:xfrm>
            <a:off x="9984432" y="33265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9" name="直接连接符 8">
            <a:extLst>
              <a:ext uri="{FF2B5EF4-FFF2-40B4-BE49-F238E27FC236}">
                <a16:creationId xmlns:a16="http://schemas.microsoft.com/office/drawing/2014/main" xmlns="" id="{B811938C-7B37-403B-850E-76E720B5C81B}"/>
              </a:ext>
            </a:extLst>
          </p:cNvPr>
          <p:cNvCxnSpPr/>
          <p:nvPr/>
        </p:nvCxnSpPr>
        <p:spPr>
          <a:xfrm>
            <a:off x="8400256" y="1028968"/>
            <a:ext cx="2280488"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矩形 1">
            <a:extLst>
              <a:ext uri="{FF2B5EF4-FFF2-40B4-BE49-F238E27FC236}">
                <a16:creationId xmlns:a16="http://schemas.microsoft.com/office/drawing/2014/main" xmlns="" id="{D36F2964-96A6-4879-B349-E36FB333F87D}"/>
              </a:ext>
            </a:extLst>
          </p:cNvPr>
          <p:cNvSpPr/>
          <p:nvPr/>
        </p:nvSpPr>
        <p:spPr>
          <a:xfrm>
            <a:off x="6960096" y="1289622"/>
            <a:ext cx="5040560" cy="4524315"/>
          </a:xfrm>
          <a:prstGeom prst="rect">
            <a:avLst/>
          </a:prstGeom>
        </p:spPr>
        <p:txBody>
          <a:bodyPr wrap="square">
            <a:spAutoFit/>
          </a:bodyPr>
          <a:lstStyle/>
          <a:p>
            <a:pPr indent="457200"/>
            <a:r>
              <a:rPr lang="en-US"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步骤一</a:t>
            </a:r>
            <a:r>
              <a:rPr lang="en-US" altLang="zh-CN" sz="2400" kern="100" dirty="0">
                <a:solidFill>
                  <a:srgbClr val="FF0000"/>
                </a:solidFill>
                <a:highlight>
                  <a:srgbClr val="FFFF00"/>
                </a:highlight>
                <a:latin typeface="黑体" panose="02010609060101010101" pitchFamily="49" charset="-122"/>
                <a:ea typeface="黑体" panose="02010609060101010101" pitchFamily="49" charset="-122"/>
              </a:rPr>
              <a:t>)</a:t>
            </a:r>
            <a:r>
              <a:rPr lang="en-US"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荒</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瘦</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二字，包含地僻、田瘦等多重意义。</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457200"/>
            <a:r>
              <a:rPr lang="en-US"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步骤二</a:t>
            </a:r>
            <a:r>
              <a:rPr lang="en-US"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主要描绘出数缕荒烟、几户人家，在暮色笼罩之下，尤显荒凉冷落；瘦野薄田，狭促如刀，瘦瘠之至。</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457200"/>
            <a:r>
              <a:rPr lang="en-US"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步骤三</a:t>
            </a:r>
            <a:r>
              <a:rPr lang="en-US"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作者用词十分贴切，显得自然而工稳，具有很强的感染力。作者这样写，寄寓了诗人对山民的怜悯、关切，以及诗人被贬蛮荒的失意，极好地丰富了全诗的情感内涵。</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97278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0251C19-45FC-4F61-AF5C-07778F5BAF8B}"/>
              </a:ext>
            </a:extLst>
          </p:cNvPr>
          <p:cNvPicPr>
            <a:picLocks noChangeAspect="1"/>
          </p:cNvPicPr>
          <p:nvPr/>
        </p:nvPicPr>
        <p:blipFill>
          <a:blip r:embed="rId2" cstate="print"/>
          <a:stretch>
            <a:fillRect/>
          </a:stretch>
        </p:blipFill>
        <p:spPr>
          <a:xfrm>
            <a:off x="2014736" y="571761"/>
            <a:ext cx="7834039" cy="1109568"/>
          </a:xfrm>
          <a:prstGeom prst="rect">
            <a:avLst/>
          </a:prstGeom>
        </p:spPr>
      </p:pic>
      <p:pic>
        <p:nvPicPr>
          <p:cNvPr id="8" name="图片 7">
            <a:extLst>
              <a:ext uri="{FF2B5EF4-FFF2-40B4-BE49-F238E27FC236}">
                <a16:creationId xmlns:a16="http://schemas.microsoft.com/office/drawing/2014/main" xmlns="" id="{ED778BED-9BA1-4CA7-AEBB-9FB16C3D773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67608" y="1988840"/>
            <a:ext cx="6728296" cy="3742615"/>
          </a:xfrm>
          <a:prstGeom prst="rect">
            <a:avLst/>
          </a:prstGeom>
        </p:spPr>
      </p:pic>
    </p:spTree>
    <p:extLst>
      <p:ext uri="{BB962C8B-B14F-4D97-AF65-F5344CB8AC3E}">
        <p14:creationId xmlns:p14="http://schemas.microsoft.com/office/powerpoint/2010/main" xmlns="" val="94418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6" descr="Img350013434">
            <a:extLst>
              <a:ext uri="{FF2B5EF4-FFF2-40B4-BE49-F238E27FC236}">
                <a16:creationId xmlns:a16="http://schemas.microsoft.com/office/drawing/2014/main" xmlns="" id="{0A6800B1-7B8F-49EA-8E7D-DD864A3B474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32304" y="1660246"/>
            <a:ext cx="3151661" cy="4505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 Box 4">
            <a:extLst>
              <a:ext uri="{FF2B5EF4-FFF2-40B4-BE49-F238E27FC236}">
                <a16:creationId xmlns:a16="http://schemas.microsoft.com/office/drawing/2014/main" xmlns="" id="{0D98688E-06C4-4C95-8136-8ED4F61ECE66}"/>
              </a:ext>
            </a:extLst>
          </p:cNvPr>
          <p:cNvSpPr txBox="1">
            <a:spLocks noChangeArrowheads="1"/>
          </p:cNvSpPr>
          <p:nvPr/>
        </p:nvSpPr>
        <p:spPr bwMode="auto">
          <a:xfrm>
            <a:off x="623392" y="7142"/>
            <a:ext cx="3962400" cy="584775"/>
          </a:xfrm>
          <a:prstGeom prst="rect">
            <a:avLst/>
          </a:prstGeom>
          <a:gradFill rotWithShape="1">
            <a:gsLst>
              <a:gs pos="0">
                <a:schemeClr val="folHlink"/>
              </a:gs>
              <a:gs pos="50000">
                <a:schemeClr val="bg1"/>
              </a:gs>
              <a:gs pos="100000">
                <a:schemeClr val="folHlink"/>
              </a:gs>
            </a:gsLst>
            <a:lin ang="5400000" scaled="1"/>
          </a:gradFill>
          <a:ln w="57150" cmpd="thinThick">
            <a:solidFill>
              <a:srgbClr val="33CC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zh-CN" sz="3200" b="1">
                <a:effectLst>
                  <a:outerShdw blurRad="38100" dist="38100" dir="2700000" algn="tl">
                    <a:srgbClr val="FFFFFF"/>
                  </a:outerShdw>
                </a:effectLst>
                <a:latin typeface="黑体" panose="02010609060101010101" pitchFamily="49" charset="-122"/>
                <a:ea typeface="黑体" panose="02010609060101010101" pitchFamily="49" charset="-122"/>
              </a:rPr>
              <a:t> </a:t>
            </a:r>
            <a:r>
              <a:rPr lang="zh-CN" altLang="en-US" sz="3200" b="1">
                <a:effectLst>
                  <a:outerShdw blurRad="38100" dist="38100" dir="2700000" algn="tl">
                    <a:srgbClr val="FFFFFF"/>
                  </a:outerShdw>
                </a:effectLst>
                <a:latin typeface="黑体" panose="02010609060101010101" pitchFamily="49" charset="-122"/>
                <a:ea typeface="黑体" panose="02010609060101010101" pitchFamily="49" charset="-122"/>
              </a:rPr>
              <a:t>何 为 炼 字 ？</a:t>
            </a:r>
          </a:p>
        </p:txBody>
      </p:sp>
      <p:sp>
        <p:nvSpPr>
          <p:cNvPr id="6148" name="Text Box 5">
            <a:extLst>
              <a:ext uri="{FF2B5EF4-FFF2-40B4-BE49-F238E27FC236}">
                <a16:creationId xmlns:a16="http://schemas.microsoft.com/office/drawing/2014/main" xmlns="" id="{60DD4FC7-58CE-41C5-8554-A125CC6E8638}"/>
              </a:ext>
            </a:extLst>
          </p:cNvPr>
          <p:cNvSpPr txBox="1">
            <a:spLocks noChangeArrowheads="1"/>
          </p:cNvSpPr>
          <p:nvPr/>
        </p:nvSpPr>
        <p:spPr bwMode="auto">
          <a:xfrm>
            <a:off x="623392" y="836130"/>
            <a:ext cx="9001000" cy="2734595"/>
          </a:xfrm>
          <a:prstGeom prst="rect">
            <a:avLst/>
          </a:prstGeom>
          <a:solidFill>
            <a:schemeClr val="bg1">
              <a:alpha val="34117"/>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20000"/>
              </a:spcBef>
              <a:buClr>
                <a:schemeClr val="tx2"/>
              </a:buClr>
            </a:pPr>
            <a:r>
              <a:rPr lang="en-US" altLang="zh-CN" sz="3200" b="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3200" b="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所谓炼字，就是为了表达的需要，</a:t>
            </a:r>
            <a:r>
              <a:rPr lang="zh-CN" altLang="en-US" sz="3200" b="0" dirty="0">
                <a:solidFill>
                  <a:srgbClr val="CC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在用字遣词时进行精细的锤炼推敲和创造性的搭配</a:t>
            </a:r>
            <a:r>
              <a:rPr lang="zh-CN" altLang="en-US" sz="3200" b="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，使所用的字词获得简练精美、形象生动、含蓄深刻的表达效果。这种</a:t>
            </a:r>
            <a:r>
              <a:rPr lang="zh-CN" altLang="en-US" sz="3200" b="0" dirty="0">
                <a:solidFill>
                  <a:srgbClr val="CC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对字词进行艺术化加工</a:t>
            </a:r>
            <a:r>
              <a:rPr lang="zh-CN" altLang="en-US" sz="3200" b="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的方法，就叫做炼字。</a:t>
            </a:r>
          </a:p>
        </p:txBody>
      </p:sp>
      <p:pic>
        <p:nvPicPr>
          <p:cNvPr id="6149" name="Picture 7" descr="res19_attpic_brief_副本">
            <a:extLst>
              <a:ext uri="{FF2B5EF4-FFF2-40B4-BE49-F238E27FC236}">
                <a16:creationId xmlns:a16="http://schemas.microsoft.com/office/drawing/2014/main" xmlns="" id="{F8757D27-001B-4160-BEE1-8EEF6F4342B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9536" y="3601065"/>
            <a:ext cx="4901055" cy="2584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12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6" descr="2180355_143244098719_2">
            <a:extLst>
              <a:ext uri="{FF2B5EF4-FFF2-40B4-BE49-F238E27FC236}">
                <a16:creationId xmlns:a16="http://schemas.microsoft.com/office/drawing/2014/main" xmlns="" id="{55039790-BD63-4970-9E18-4C6251A8F20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8088" y="35913"/>
            <a:ext cx="5105400" cy="316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 Box 4">
            <a:extLst>
              <a:ext uri="{FF2B5EF4-FFF2-40B4-BE49-F238E27FC236}">
                <a16:creationId xmlns:a16="http://schemas.microsoft.com/office/drawing/2014/main" xmlns="" id="{4A3B1B57-2D62-46F8-A5B8-9358381A9DFC}"/>
              </a:ext>
            </a:extLst>
          </p:cNvPr>
          <p:cNvSpPr txBox="1">
            <a:spLocks noChangeArrowheads="1"/>
          </p:cNvSpPr>
          <p:nvPr/>
        </p:nvSpPr>
        <p:spPr bwMode="auto">
          <a:xfrm>
            <a:off x="438915" y="35913"/>
            <a:ext cx="3962400" cy="584775"/>
          </a:xfrm>
          <a:prstGeom prst="rect">
            <a:avLst/>
          </a:prstGeom>
          <a:gradFill rotWithShape="1">
            <a:gsLst>
              <a:gs pos="0">
                <a:schemeClr val="folHlink"/>
              </a:gs>
              <a:gs pos="50000">
                <a:schemeClr val="bg1"/>
              </a:gs>
              <a:gs pos="100000">
                <a:schemeClr val="folHlink"/>
              </a:gs>
            </a:gsLst>
            <a:lin ang="5400000" scaled="1"/>
          </a:gradFill>
          <a:ln w="57150" cmpd="thinThick">
            <a:solidFill>
              <a:srgbClr val="33CC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CN" altLang="en-US" sz="3200" b="1">
                <a:effectLst>
                  <a:outerShdw blurRad="38100" dist="38100" dir="2700000" algn="tl">
                    <a:srgbClr val="FFFFFF"/>
                  </a:outerShdw>
                </a:effectLst>
                <a:latin typeface="黑体" panose="02010609060101010101" pitchFamily="49" charset="-122"/>
                <a:ea typeface="黑体" panose="02010609060101010101" pitchFamily="49" charset="-122"/>
              </a:rPr>
              <a:t>炼 字 小 故 事</a:t>
            </a:r>
          </a:p>
        </p:txBody>
      </p:sp>
      <p:sp>
        <p:nvSpPr>
          <p:cNvPr id="4100" name="Text Box 5">
            <a:extLst>
              <a:ext uri="{FF2B5EF4-FFF2-40B4-BE49-F238E27FC236}">
                <a16:creationId xmlns:a16="http://schemas.microsoft.com/office/drawing/2014/main" xmlns="" id="{09F32092-C48B-49C8-A4B7-AC63BD4DB9EC}"/>
              </a:ext>
            </a:extLst>
          </p:cNvPr>
          <p:cNvSpPr txBox="1">
            <a:spLocks noChangeArrowheads="1"/>
          </p:cNvSpPr>
          <p:nvPr/>
        </p:nvSpPr>
        <p:spPr bwMode="auto">
          <a:xfrm>
            <a:off x="407368" y="1123105"/>
            <a:ext cx="6336704" cy="1999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lnSpc>
                <a:spcPts val="5100"/>
              </a:lnSpc>
            </a:pPr>
            <a:r>
              <a:rPr kumimoji="1" lang="zh-CN" altLang="en-US" sz="3600" dirty="0">
                <a:ea typeface="黑体" panose="02010609060101010101" pitchFamily="49" charset="-122"/>
              </a:rPr>
              <a:t>前村深雪里，</a:t>
            </a:r>
          </a:p>
          <a:p>
            <a:pPr eaLnBrk="1" hangingPunct="1">
              <a:lnSpc>
                <a:spcPts val="5100"/>
              </a:lnSpc>
            </a:pPr>
            <a:r>
              <a:rPr kumimoji="1" lang="zh-CN" altLang="en-US" sz="3600" dirty="0">
                <a:ea typeface="黑体" panose="02010609060101010101" pitchFamily="49" charset="-122"/>
              </a:rPr>
              <a:t>               昨夜数枝开。</a:t>
            </a:r>
          </a:p>
          <a:p>
            <a:pPr eaLnBrk="1" hangingPunct="1">
              <a:lnSpc>
                <a:spcPts val="5100"/>
              </a:lnSpc>
            </a:pPr>
            <a:r>
              <a:rPr kumimoji="1" lang="zh-CN" altLang="en-US" sz="3600" dirty="0"/>
              <a:t>                     </a:t>
            </a:r>
            <a:r>
              <a:rPr kumimoji="1" lang="en-US" altLang="zh-CN" sz="3600" dirty="0"/>
              <a:t>—— </a:t>
            </a:r>
            <a:r>
              <a:rPr kumimoji="1" lang="zh-CN" altLang="en-US" sz="3600" dirty="0">
                <a:ea typeface="楷体_GB2312" pitchFamily="49" charset="-122"/>
              </a:rPr>
              <a:t>齐己</a:t>
            </a:r>
            <a:r>
              <a:rPr kumimoji="1" lang="en-US" altLang="zh-CN" sz="3600" dirty="0">
                <a:ea typeface="楷体_GB2312" pitchFamily="49" charset="-122"/>
              </a:rPr>
              <a:t>《</a:t>
            </a:r>
            <a:r>
              <a:rPr kumimoji="1" lang="zh-CN" altLang="en-US" sz="3600" dirty="0">
                <a:ea typeface="楷体_GB2312" pitchFamily="49" charset="-122"/>
              </a:rPr>
              <a:t>早梅</a:t>
            </a:r>
            <a:r>
              <a:rPr kumimoji="1" lang="en-US" altLang="zh-CN" sz="3600" dirty="0">
                <a:ea typeface="楷体_GB2312" pitchFamily="49" charset="-122"/>
              </a:rPr>
              <a:t>》</a:t>
            </a:r>
          </a:p>
        </p:txBody>
      </p:sp>
      <p:sp>
        <p:nvSpPr>
          <p:cNvPr id="22535" name="Oval 7">
            <a:extLst>
              <a:ext uri="{FF2B5EF4-FFF2-40B4-BE49-F238E27FC236}">
                <a16:creationId xmlns:a16="http://schemas.microsoft.com/office/drawing/2014/main" xmlns="" id="{82AB1940-33BF-4DF2-B590-821679C4A4F7}"/>
              </a:ext>
            </a:extLst>
          </p:cNvPr>
          <p:cNvSpPr>
            <a:spLocks noChangeArrowheads="1"/>
          </p:cNvSpPr>
          <p:nvPr/>
        </p:nvSpPr>
        <p:spPr bwMode="auto">
          <a:xfrm>
            <a:off x="3791744" y="1799802"/>
            <a:ext cx="504056" cy="621086"/>
          </a:xfrm>
          <a:prstGeom prst="ellipse">
            <a:avLst/>
          </a:prstGeom>
          <a:gradFill rotWithShape="1">
            <a:gsLst>
              <a:gs pos="0">
                <a:schemeClr val="hlink"/>
              </a:gs>
              <a:gs pos="100000">
                <a:schemeClr val="bg1"/>
              </a:gs>
            </a:gsLst>
            <a:path path="shape">
              <a:fillToRect l="50000" t="50000" r="50000" b="50000"/>
            </a:path>
          </a:gradFill>
          <a:ln w="38100">
            <a:solidFill>
              <a:srgbClr val="0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r>
              <a:rPr lang="zh-CN" altLang="en-US" sz="4000">
                <a:solidFill>
                  <a:srgbClr val="FF0000"/>
                </a:solidFill>
                <a:effectLst>
                  <a:outerShdw blurRad="38100" dist="38100" dir="2700000" algn="tl">
                    <a:srgbClr val="000000"/>
                  </a:outerShdw>
                </a:effectLst>
                <a:ea typeface="黑体" panose="02010609060101010101" pitchFamily="49" charset="-122"/>
              </a:rPr>
              <a:t>一</a:t>
            </a:r>
          </a:p>
        </p:txBody>
      </p:sp>
      <p:sp>
        <p:nvSpPr>
          <p:cNvPr id="22536" name="Text Box 8">
            <a:extLst>
              <a:ext uri="{FF2B5EF4-FFF2-40B4-BE49-F238E27FC236}">
                <a16:creationId xmlns:a16="http://schemas.microsoft.com/office/drawing/2014/main" xmlns="" id="{3F979719-3871-42BB-AF62-D647A8D84C7F}"/>
              </a:ext>
            </a:extLst>
          </p:cNvPr>
          <p:cNvSpPr txBox="1">
            <a:spLocks noChangeArrowheads="1"/>
          </p:cNvSpPr>
          <p:nvPr/>
        </p:nvSpPr>
        <p:spPr bwMode="auto">
          <a:xfrm>
            <a:off x="839416" y="3735117"/>
            <a:ext cx="10369152"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kumimoji="1"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郑谷将“数”改为“一”，因为题为“早梅”，如果开了数枝，说明花已开久，不能算是“早梅”了，齐己佩服不已，尊称郑谷为“一字师”。</a:t>
            </a:r>
          </a:p>
        </p:txBody>
      </p:sp>
    </p:spTree>
    <p:extLst>
      <p:ext uri="{BB962C8B-B14F-4D97-AF65-F5344CB8AC3E}">
        <p14:creationId xmlns:p14="http://schemas.microsoft.com/office/powerpoint/2010/main" xmlns="" val="3984344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22535"/>
                                        </p:tgtEl>
                                        <p:attrNameLst>
                                          <p:attrName>style.visibility</p:attrName>
                                        </p:attrNameLst>
                                      </p:cBhvr>
                                      <p:to>
                                        <p:strVal val="visible"/>
                                      </p:to>
                                    </p:set>
                                    <p:animEffect transition="in" filter="checkerboard(across)">
                                      <p:cBhvr>
                                        <p:cTn id="7" dur="500"/>
                                        <p:tgtEl>
                                          <p:spTgt spid="22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mph" presetSubtype="0" fill="hold" grpId="1" nodeType="clickEffect">
                                  <p:stCondLst>
                                    <p:cond delay="0"/>
                                  </p:stCondLst>
                                  <p:iterate type="lt">
                                    <p:tmPct val="10000"/>
                                  </p:iterate>
                                  <p:childTnLst>
                                    <p:animMotion origin="layout" path="M -3.33333E-6 0 L -3.33333E-6 -0.07222 " pathEditMode="relative" rAng="0" ptsTypes="AA">
                                      <p:cBhvr>
                                        <p:cTn id="11" dur="250" accel="50000" decel="50000" autoRev="1" fill="hold">
                                          <p:stCondLst>
                                            <p:cond delay="0"/>
                                          </p:stCondLst>
                                        </p:cTn>
                                        <p:tgtEl>
                                          <p:spTgt spid="22535"/>
                                        </p:tgtEl>
                                        <p:attrNameLst>
                                          <p:attrName>ppt_x</p:attrName>
                                          <p:attrName>ppt_y</p:attrName>
                                        </p:attrNameLst>
                                      </p:cBhvr>
                                      <p:rCtr x="0" y="-3611"/>
                                    </p:animMotion>
                                    <p:animRot by="1500000">
                                      <p:cBhvr>
                                        <p:cTn id="12" dur="125" fill="hold">
                                          <p:stCondLst>
                                            <p:cond delay="0"/>
                                          </p:stCondLst>
                                        </p:cTn>
                                        <p:tgtEl>
                                          <p:spTgt spid="22535"/>
                                        </p:tgtEl>
                                        <p:attrNameLst>
                                          <p:attrName>r</p:attrName>
                                        </p:attrNameLst>
                                      </p:cBhvr>
                                    </p:animRot>
                                    <p:animRot by="-1500000">
                                      <p:cBhvr>
                                        <p:cTn id="13" dur="125" fill="hold">
                                          <p:stCondLst>
                                            <p:cond delay="125"/>
                                          </p:stCondLst>
                                        </p:cTn>
                                        <p:tgtEl>
                                          <p:spTgt spid="22535"/>
                                        </p:tgtEl>
                                        <p:attrNameLst>
                                          <p:attrName>r</p:attrName>
                                        </p:attrNameLst>
                                      </p:cBhvr>
                                    </p:animRot>
                                    <p:animRot by="-1500000">
                                      <p:cBhvr>
                                        <p:cTn id="14" dur="125" fill="hold">
                                          <p:stCondLst>
                                            <p:cond delay="250"/>
                                          </p:stCondLst>
                                        </p:cTn>
                                        <p:tgtEl>
                                          <p:spTgt spid="22535"/>
                                        </p:tgtEl>
                                        <p:attrNameLst>
                                          <p:attrName>r</p:attrName>
                                        </p:attrNameLst>
                                      </p:cBhvr>
                                    </p:animRot>
                                    <p:animRot by="1500000">
                                      <p:cBhvr>
                                        <p:cTn id="15" dur="125" fill="hold">
                                          <p:stCondLst>
                                            <p:cond delay="375"/>
                                          </p:stCondLst>
                                        </p:cTn>
                                        <p:tgtEl>
                                          <p:spTgt spid="22535"/>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536"/>
                                        </p:tgtEl>
                                        <p:attrNameLst>
                                          <p:attrName>style.visibility</p:attrName>
                                        </p:attrNameLst>
                                      </p:cBhvr>
                                      <p:to>
                                        <p:strVal val="visible"/>
                                      </p:to>
                                    </p:set>
                                    <p:animEffect transition="in" filter="box(in)">
                                      <p:cBhvr>
                                        <p:cTn id="20"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P spid="22535" grpId="1" animBg="1"/>
      <p:bldP spid="225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8" descr="2004323101758jia_副本">
            <a:extLst>
              <a:ext uri="{FF2B5EF4-FFF2-40B4-BE49-F238E27FC236}">
                <a16:creationId xmlns:a16="http://schemas.microsoft.com/office/drawing/2014/main" xmlns="" id="{DFF774AA-DA3F-4FAC-A97E-D0EC6050BD0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51431" y="3583446"/>
            <a:ext cx="5023943" cy="2706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2" name="Text Box 10">
            <a:extLst>
              <a:ext uri="{FF2B5EF4-FFF2-40B4-BE49-F238E27FC236}">
                <a16:creationId xmlns:a16="http://schemas.microsoft.com/office/drawing/2014/main" xmlns="" id="{D9A541BF-88D9-4A01-86D1-3B74476A4591}"/>
              </a:ext>
            </a:extLst>
          </p:cNvPr>
          <p:cNvSpPr txBox="1">
            <a:spLocks noChangeArrowheads="1"/>
          </p:cNvSpPr>
          <p:nvPr/>
        </p:nvSpPr>
        <p:spPr bwMode="auto">
          <a:xfrm>
            <a:off x="497873" y="46039"/>
            <a:ext cx="3962400" cy="523220"/>
          </a:xfrm>
          <a:prstGeom prst="rect">
            <a:avLst/>
          </a:prstGeom>
          <a:gradFill rotWithShape="1">
            <a:gsLst>
              <a:gs pos="0">
                <a:schemeClr val="folHlink"/>
              </a:gs>
              <a:gs pos="50000">
                <a:schemeClr val="bg1"/>
              </a:gs>
              <a:gs pos="100000">
                <a:schemeClr val="folHlink"/>
              </a:gs>
            </a:gsLst>
            <a:lin ang="5400000" scaled="1"/>
          </a:gradFill>
          <a:ln w="57150" cmpd="thinThick">
            <a:solidFill>
              <a:srgbClr val="33CC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CN" altLang="en-US" sz="2800" b="1">
                <a:effectLst>
                  <a:outerShdw blurRad="38100" dist="38100" dir="2700000" algn="tl">
                    <a:srgbClr val="FFFFFF"/>
                  </a:outerShdw>
                </a:effectLst>
                <a:latin typeface="黑体" panose="02010609060101010101" pitchFamily="49" charset="-122"/>
                <a:ea typeface="黑体" panose="02010609060101010101" pitchFamily="49" charset="-122"/>
              </a:rPr>
              <a:t>炼 字 名 人 句</a:t>
            </a:r>
          </a:p>
        </p:txBody>
      </p:sp>
      <p:grpSp>
        <p:nvGrpSpPr>
          <p:cNvPr id="23568" name="Group 16">
            <a:extLst>
              <a:ext uri="{FF2B5EF4-FFF2-40B4-BE49-F238E27FC236}">
                <a16:creationId xmlns:a16="http://schemas.microsoft.com/office/drawing/2014/main" xmlns="" id="{1A69B325-A105-4AA1-AC06-0FA63E68BEC1}"/>
              </a:ext>
            </a:extLst>
          </p:cNvPr>
          <p:cNvGrpSpPr>
            <a:grpSpLocks/>
          </p:cNvGrpSpPr>
          <p:nvPr/>
        </p:nvGrpSpPr>
        <p:grpSpPr bwMode="auto">
          <a:xfrm>
            <a:off x="475184" y="2394408"/>
            <a:ext cx="7709048" cy="1295400"/>
            <a:chOff x="96" y="1488"/>
            <a:chExt cx="5280" cy="816"/>
          </a:xfrm>
        </p:grpSpPr>
        <p:sp>
          <p:nvSpPr>
            <p:cNvPr id="5131" name="Text Box 8">
              <a:extLst>
                <a:ext uri="{FF2B5EF4-FFF2-40B4-BE49-F238E27FC236}">
                  <a16:creationId xmlns:a16="http://schemas.microsoft.com/office/drawing/2014/main" xmlns="" id="{0A24356A-9298-496E-A674-0FE6DFC919E4}"/>
                </a:ext>
              </a:extLst>
            </p:cNvPr>
            <p:cNvSpPr txBox="1">
              <a:spLocks noChangeArrowheads="1"/>
            </p:cNvSpPr>
            <p:nvPr/>
          </p:nvSpPr>
          <p:spPr bwMode="auto">
            <a:xfrm>
              <a:off x="960" y="1488"/>
              <a:ext cx="4416" cy="749"/>
            </a:xfrm>
            <a:prstGeom prst="rect">
              <a:avLst/>
            </a:prstGeom>
            <a:noFill/>
            <a:ln w="28575">
              <a:solidFill>
                <a:srgbClr val="008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latin typeface="楷体_GB2312" pitchFamily="49" charset="-122"/>
                  <a:ea typeface="楷体_GB2312" pitchFamily="49" charset="-122"/>
                </a:rPr>
                <a:t>吟安一个字，捻断数茎须。</a:t>
              </a:r>
            </a:p>
            <a:p>
              <a:pPr eaLnBrk="1" hangingPunct="1">
                <a:spcBef>
                  <a:spcPct val="50000"/>
                </a:spcBef>
              </a:pPr>
              <a:r>
                <a:rPr lang="zh-CN" altLang="en-US" sz="2800">
                  <a:latin typeface="楷体_GB2312" pitchFamily="49" charset="-122"/>
                  <a:ea typeface="楷体_GB2312" pitchFamily="49" charset="-122"/>
                </a:rPr>
                <a:t>                     </a:t>
              </a:r>
              <a:r>
                <a:rPr lang="en-US" altLang="zh-CN" sz="2800">
                  <a:latin typeface="华文中宋" panose="02010600040101010101" pitchFamily="2" charset="-122"/>
                  <a:ea typeface="楷体_GB2312" pitchFamily="49" charset="-122"/>
                </a:rPr>
                <a:t>——</a:t>
              </a:r>
              <a:r>
                <a:rPr lang="zh-CN" altLang="en-US" sz="2800">
                  <a:latin typeface="楷体_GB2312" pitchFamily="49" charset="-122"/>
                  <a:ea typeface="楷体_GB2312" pitchFamily="49" charset="-122"/>
                </a:rPr>
                <a:t>卢延让（唐）</a:t>
              </a:r>
            </a:p>
          </p:txBody>
        </p:sp>
        <p:sp>
          <p:nvSpPr>
            <p:cNvPr id="5132" name="Oval 11" descr="1259048494">
              <a:extLst>
                <a:ext uri="{FF2B5EF4-FFF2-40B4-BE49-F238E27FC236}">
                  <a16:creationId xmlns:a16="http://schemas.microsoft.com/office/drawing/2014/main" xmlns="" id="{0F992BC0-FA0A-4D5D-8B2B-E970530E2C3F}"/>
                </a:ext>
              </a:extLst>
            </p:cNvPr>
            <p:cNvSpPr>
              <a:spLocks noChangeArrowheads="1"/>
            </p:cNvSpPr>
            <p:nvPr/>
          </p:nvSpPr>
          <p:spPr bwMode="auto">
            <a:xfrm>
              <a:off x="96" y="1488"/>
              <a:ext cx="816" cy="816"/>
            </a:xfrm>
            <a:prstGeom prst="ellipse">
              <a:avLst/>
            </a:prstGeom>
            <a:blipFill dpi="0" rotWithShape="1">
              <a:blip r:embed="rId3" cstate="print"/>
              <a:srcRect/>
              <a:stretch>
                <a:fillRect/>
              </a:stretch>
            </a:blipFill>
            <a:ln w="28575">
              <a:solidFill>
                <a:srgbClr val="0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23567" name="Group 15">
            <a:extLst>
              <a:ext uri="{FF2B5EF4-FFF2-40B4-BE49-F238E27FC236}">
                <a16:creationId xmlns:a16="http://schemas.microsoft.com/office/drawing/2014/main" xmlns="" id="{A6AEB796-5854-45F9-BB40-A04DB2A877E4}"/>
              </a:ext>
            </a:extLst>
          </p:cNvPr>
          <p:cNvGrpSpPr>
            <a:grpSpLocks/>
          </p:cNvGrpSpPr>
          <p:nvPr/>
        </p:nvGrpSpPr>
        <p:grpSpPr bwMode="auto">
          <a:xfrm>
            <a:off x="478132" y="918924"/>
            <a:ext cx="8382000" cy="1295400"/>
            <a:chOff x="96" y="576"/>
            <a:chExt cx="5280" cy="816"/>
          </a:xfrm>
        </p:grpSpPr>
        <p:sp>
          <p:nvSpPr>
            <p:cNvPr id="5129" name="Text Box 5">
              <a:extLst>
                <a:ext uri="{FF2B5EF4-FFF2-40B4-BE49-F238E27FC236}">
                  <a16:creationId xmlns:a16="http://schemas.microsoft.com/office/drawing/2014/main" xmlns="" id="{7475E730-7E8F-4360-AAC3-61D4E28F18CE}"/>
                </a:ext>
              </a:extLst>
            </p:cNvPr>
            <p:cNvSpPr txBox="1">
              <a:spLocks noChangeArrowheads="1"/>
            </p:cNvSpPr>
            <p:nvPr/>
          </p:nvSpPr>
          <p:spPr bwMode="auto">
            <a:xfrm>
              <a:off x="960" y="624"/>
              <a:ext cx="4416" cy="749"/>
            </a:xfrm>
            <a:prstGeom prst="rect">
              <a:avLst/>
            </a:prstGeom>
            <a:noFill/>
            <a:ln w="28575">
              <a:solidFill>
                <a:srgbClr val="008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latin typeface="楷体_GB2312" pitchFamily="49" charset="-122"/>
                  <a:ea typeface="楷体_GB2312" pitchFamily="49" charset="-122"/>
                </a:rPr>
                <a:t>为人性僻耽佳句，语不惊人死不休。</a:t>
              </a:r>
            </a:p>
            <a:p>
              <a:pPr eaLnBrk="1" hangingPunct="1">
                <a:spcBef>
                  <a:spcPct val="50000"/>
                </a:spcBef>
              </a:pPr>
              <a:r>
                <a:rPr lang="zh-CN" altLang="en-US" sz="2800">
                  <a:latin typeface="楷体_GB2312" pitchFamily="49" charset="-122"/>
                  <a:ea typeface="楷体_GB2312" pitchFamily="49" charset="-122"/>
                </a:rPr>
                <a:t>                         </a:t>
              </a:r>
              <a:r>
                <a:rPr lang="en-US" altLang="zh-CN" sz="2800">
                  <a:latin typeface="华文中宋" panose="02010600040101010101" pitchFamily="2" charset="-122"/>
                  <a:ea typeface="楷体_GB2312" pitchFamily="49" charset="-122"/>
                </a:rPr>
                <a:t>——</a:t>
              </a:r>
              <a:r>
                <a:rPr lang="zh-CN" altLang="en-US" sz="2800">
                  <a:latin typeface="楷体_GB2312" pitchFamily="49" charset="-122"/>
                  <a:ea typeface="楷体_GB2312" pitchFamily="49" charset="-122"/>
                </a:rPr>
                <a:t>杜甫</a:t>
              </a:r>
            </a:p>
          </p:txBody>
        </p:sp>
        <p:sp>
          <p:nvSpPr>
            <p:cNvPr id="5130" name="Oval 12" descr="dufu_副本">
              <a:extLst>
                <a:ext uri="{FF2B5EF4-FFF2-40B4-BE49-F238E27FC236}">
                  <a16:creationId xmlns:a16="http://schemas.microsoft.com/office/drawing/2014/main" xmlns="" id="{FD4F522A-FFF7-44D9-B6D0-617259FB8B94}"/>
                </a:ext>
              </a:extLst>
            </p:cNvPr>
            <p:cNvSpPr>
              <a:spLocks noChangeArrowheads="1"/>
            </p:cNvSpPr>
            <p:nvPr/>
          </p:nvSpPr>
          <p:spPr bwMode="auto">
            <a:xfrm>
              <a:off x="96" y="576"/>
              <a:ext cx="816" cy="816"/>
            </a:xfrm>
            <a:prstGeom prst="ellipse">
              <a:avLst/>
            </a:prstGeom>
            <a:blipFill dpi="0" rotWithShape="1">
              <a:blip r:embed="rId4" cstate="print"/>
              <a:srcRect/>
              <a:stretch>
                <a:fillRect/>
              </a:stretch>
            </a:blipFill>
            <a:ln w="28575">
              <a:solidFill>
                <a:srgbClr val="0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23569" name="Group 17">
            <a:extLst>
              <a:ext uri="{FF2B5EF4-FFF2-40B4-BE49-F238E27FC236}">
                <a16:creationId xmlns:a16="http://schemas.microsoft.com/office/drawing/2014/main" xmlns="" id="{1F76CF2D-1C34-413A-82D2-97918FF95774}"/>
              </a:ext>
            </a:extLst>
          </p:cNvPr>
          <p:cNvGrpSpPr>
            <a:grpSpLocks/>
          </p:cNvGrpSpPr>
          <p:nvPr/>
        </p:nvGrpSpPr>
        <p:grpSpPr bwMode="auto">
          <a:xfrm>
            <a:off x="551384" y="3810000"/>
            <a:ext cx="6336704" cy="1295400"/>
            <a:chOff x="96" y="2352"/>
            <a:chExt cx="3840" cy="816"/>
          </a:xfrm>
        </p:grpSpPr>
        <p:sp>
          <p:nvSpPr>
            <p:cNvPr id="5127" name="Text Box 13">
              <a:extLst>
                <a:ext uri="{FF2B5EF4-FFF2-40B4-BE49-F238E27FC236}">
                  <a16:creationId xmlns:a16="http://schemas.microsoft.com/office/drawing/2014/main" xmlns="" id="{4E82F1EB-9A5E-4AC0-A410-A4DA12F08345}"/>
                </a:ext>
              </a:extLst>
            </p:cNvPr>
            <p:cNvSpPr txBox="1">
              <a:spLocks noChangeArrowheads="1"/>
            </p:cNvSpPr>
            <p:nvPr/>
          </p:nvSpPr>
          <p:spPr bwMode="auto">
            <a:xfrm>
              <a:off x="960" y="2352"/>
              <a:ext cx="2976" cy="749"/>
            </a:xfrm>
            <a:prstGeom prst="rect">
              <a:avLst/>
            </a:prstGeom>
            <a:noFill/>
            <a:ln w="28575">
              <a:solidFill>
                <a:srgbClr val="008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latin typeface="楷体_GB2312" pitchFamily="49" charset="-122"/>
                  <a:ea typeface="楷体_GB2312" pitchFamily="49" charset="-122"/>
                </a:rPr>
                <a:t>两句三年得，一吟双泪流。</a:t>
              </a:r>
            </a:p>
            <a:p>
              <a:pPr eaLnBrk="1" hangingPunct="1">
                <a:spcBef>
                  <a:spcPct val="50000"/>
                </a:spcBef>
              </a:pPr>
              <a:r>
                <a:rPr lang="zh-CN" altLang="en-US" sz="2800">
                  <a:latin typeface="楷体_GB2312" pitchFamily="49" charset="-122"/>
                  <a:ea typeface="楷体_GB2312" pitchFamily="49" charset="-122"/>
                </a:rPr>
                <a:t>                       </a:t>
              </a:r>
              <a:r>
                <a:rPr lang="en-US" altLang="zh-CN" sz="2800">
                  <a:latin typeface="华文中宋" panose="02010600040101010101" pitchFamily="2" charset="-122"/>
                  <a:ea typeface="楷体_GB2312" pitchFamily="49" charset="-122"/>
                </a:rPr>
                <a:t>——</a:t>
              </a:r>
              <a:r>
                <a:rPr lang="zh-CN" altLang="en-US" sz="2800">
                  <a:latin typeface="楷体_GB2312" pitchFamily="49" charset="-122"/>
                  <a:ea typeface="楷体_GB2312" pitchFamily="49" charset="-122"/>
                </a:rPr>
                <a:t>贾 岛 </a:t>
              </a:r>
            </a:p>
          </p:txBody>
        </p:sp>
        <p:sp>
          <p:nvSpPr>
            <p:cNvPr id="5128" name="Oval 14" descr="jd1_副本">
              <a:extLst>
                <a:ext uri="{FF2B5EF4-FFF2-40B4-BE49-F238E27FC236}">
                  <a16:creationId xmlns:a16="http://schemas.microsoft.com/office/drawing/2014/main" xmlns="" id="{5FC26E4A-325B-4840-9E2A-27F5A587515B}"/>
                </a:ext>
              </a:extLst>
            </p:cNvPr>
            <p:cNvSpPr>
              <a:spLocks noChangeArrowheads="1"/>
            </p:cNvSpPr>
            <p:nvPr/>
          </p:nvSpPr>
          <p:spPr bwMode="auto">
            <a:xfrm>
              <a:off x="96" y="2352"/>
              <a:ext cx="816" cy="816"/>
            </a:xfrm>
            <a:prstGeom prst="ellipse">
              <a:avLst/>
            </a:prstGeom>
            <a:blipFill dpi="0" rotWithShape="1">
              <a:blip r:embed="rId5" cstate="print"/>
              <a:srcRect/>
              <a:stretch>
                <a:fillRect/>
              </a:stretch>
            </a:blipFill>
            <a:ln w="28575">
              <a:solidFill>
                <a:srgbClr val="0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Tree>
    <p:extLst>
      <p:ext uri="{BB962C8B-B14F-4D97-AF65-F5344CB8AC3E}">
        <p14:creationId xmlns:p14="http://schemas.microsoft.com/office/powerpoint/2010/main" xmlns="" val="1859001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box(in)">
                                      <p:cBhvr>
                                        <p:cTn id="7" dur="500"/>
                                        <p:tgtEl>
                                          <p:spTgt spid="235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68"/>
                                        </p:tgtEl>
                                        <p:attrNameLst>
                                          <p:attrName>style.visibility</p:attrName>
                                        </p:attrNameLst>
                                      </p:cBhvr>
                                      <p:to>
                                        <p:strVal val="visible"/>
                                      </p:to>
                                    </p:set>
                                    <p:animEffect transition="in" filter="fade">
                                      <p:cBhvr>
                                        <p:cTn id="12" dur="2000"/>
                                        <p:tgtEl>
                                          <p:spTgt spid="235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3569"/>
                                        </p:tgtEl>
                                        <p:attrNameLst>
                                          <p:attrName>style.visibility</p:attrName>
                                        </p:attrNameLst>
                                      </p:cBhvr>
                                      <p:to>
                                        <p:strVal val="visible"/>
                                      </p:to>
                                    </p:set>
                                    <p:animEffect transition="in" filter="diamond(in)">
                                      <p:cBhvr>
                                        <p:cTn id="17" dur="20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炼动词</a:t>
            </a:r>
          </a:p>
        </p:txBody>
      </p:sp>
      <p:sp>
        <p:nvSpPr>
          <p:cNvPr id="3" name="矩形 2">
            <a:extLst>
              <a:ext uri="{FF2B5EF4-FFF2-40B4-BE49-F238E27FC236}">
                <a16:creationId xmlns:a16="http://schemas.microsoft.com/office/drawing/2014/main" xmlns="" id="{FB99B3E1-15A9-4620-8424-261E440C247A}"/>
              </a:ext>
            </a:extLst>
          </p:cNvPr>
          <p:cNvSpPr/>
          <p:nvPr/>
        </p:nvSpPr>
        <p:spPr>
          <a:xfrm>
            <a:off x="383704" y="836712"/>
            <a:ext cx="6000328" cy="4893647"/>
          </a:xfrm>
          <a:prstGeom prst="rect">
            <a:avLst/>
          </a:prstGeom>
        </p:spPr>
        <p:txBody>
          <a:bodyPr wrap="square">
            <a:spAutoFit/>
          </a:bodyPr>
          <a:lstStyle/>
          <a:p>
            <a:pPr indent="306070" algn="just">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1</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．阅读下面这首宋诗，完成题目。</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 </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500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行舟忆永和兄弟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500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周必大</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一挂吴帆不计程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几回系缆几回行。</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天寒有日云犹冻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江阔无风浪自生。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楷体_GB2312"/>
              </a:rPr>
              <a:t>数点家山常在眼</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一声寒雁正关情。</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楷体_GB2312"/>
              </a:rPr>
              <a:t>长年</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楷体_GB2312"/>
              </a:rPr>
              <a:t>忽得南来鲤</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恐有音书作急烹！</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周必大：南宋诗人</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江西庐陵人。此诗写于作者乘舟奔赴吴地</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今江苏</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途中。</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长年：古时对船工的称呼。</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本诗的颔联哪两个字用得精妙？为什么？</a:t>
            </a:r>
            <a:endPar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FA57B468-54C9-4938-8FD0-4C01AA16106C}"/>
              </a:ext>
            </a:extLst>
          </p:cNvPr>
          <p:cNvSpPr/>
          <p:nvPr/>
        </p:nvSpPr>
        <p:spPr>
          <a:xfrm>
            <a:off x="6744072" y="1340768"/>
            <a:ext cx="5184576" cy="46647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457200" algn="just">
              <a:lnSpc>
                <a:spcPts val="3000"/>
              </a:lnSpc>
              <a:spcAft>
                <a:spcPts val="0"/>
              </a:spcAft>
            </a:pPr>
            <a:r>
              <a:rPr lang="zh-CN" altLang="en-US" sz="2400" kern="100" dirty="0">
                <a:latin typeface="黑体" panose="02010609060101010101" pitchFamily="49" charset="-122"/>
                <a:ea typeface="黑体" panose="02010609060101010101" pitchFamily="49" charset="-122"/>
                <a:cs typeface="Times New Roman" panose="02020603050405020304" pitchFamily="18" charset="0"/>
              </a:rPr>
              <a:t>挂上向吴地进发的帆船，也不知道此去有几多路程。一次次系上缆绳抛锚，一次次解开缆绳启程，走走又停停。天气寒冷，虽然有太阳，天上的云却像是被冻住了一样。江水辽阔，虽然没有风，却也波浪起伏。家乡的山早已看不见了，却仿佛还在眼前。一声大雁的鸣叫，顿时引发了思乡之情。船工忽然捕到一条鲤鱼，它应该是从南方游来的吧，恐怕它的腹中有兄弟寄给我的书信吧，赶紧把它烹饪了吧。</a:t>
            </a:r>
            <a:endParaRPr lang="zh-CN" altLang="zh-CN"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5" name="文本框 4">
            <a:extLst>
              <a:ext uri="{FF2B5EF4-FFF2-40B4-BE49-F238E27FC236}">
                <a16:creationId xmlns:a16="http://schemas.microsoft.com/office/drawing/2014/main" xmlns="" id="{61B8E760-9EB2-41E9-BC9E-9C3E507C7A81}"/>
              </a:ext>
            </a:extLst>
          </p:cNvPr>
          <p:cNvSpPr txBox="1"/>
          <p:nvPr/>
        </p:nvSpPr>
        <p:spPr>
          <a:xfrm>
            <a:off x="7140116" y="629399"/>
            <a:ext cx="43924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sz="2800" dirty="0">
                <a:latin typeface="黑体" panose="02010609060101010101" pitchFamily="49" charset="-122"/>
                <a:ea typeface="黑体" panose="02010609060101010101" pitchFamily="49" charset="-122"/>
              </a:rPr>
              <a:t>翻译</a:t>
            </a:r>
          </a:p>
        </p:txBody>
      </p:sp>
      <p:cxnSp>
        <p:nvCxnSpPr>
          <p:cNvPr id="6" name="直接连接符 5">
            <a:extLst>
              <a:ext uri="{FF2B5EF4-FFF2-40B4-BE49-F238E27FC236}">
                <a16:creationId xmlns:a16="http://schemas.microsoft.com/office/drawing/2014/main" xmlns="" id="{A76824A7-DC37-488F-AFD8-767BA047E424}"/>
              </a:ext>
            </a:extLst>
          </p:cNvPr>
          <p:cNvCxnSpPr/>
          <p:nvPr/>
        </p:nvCxnSpPr>
        <p:spPr>
          <a:xfrm>
            <a:off x="6528048" y="98072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185162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炼动词</a:t>
            </a:r>
          </a:p>
        </p:txBody>
      </p:sp>
      <p:sp>
        <p:nvSpPr>
          <p:cNvPr id="3" name="矩形 2">
            <a:extLst>
              <a:ext uri="{FF2B5EF4-FFF2-40B4-BE49-F238E27FC236}">
                <a16:creationId xmlns:a16="http://schemas.microsoft.com/office/drawing/2014/main" xmlns="" id="{FB99B3E1-15A9-4620-8424-261E440C247A}"/>
              </a:ext>
            </a:extLst>
          </p:cNvPr>
          <p:cNvSpPr/>
          <p:nvPr/>
        </p:nvSpPr>
        <p:spPr>
          <a:xfrm>
            <a:off x="383704" y="836712"/>
            <a:ext cx="6000328" cy="4893647"/>
          </a:xfrm>
          <a:prstGeom prst="rect">
            <a:avLst/>
          </a:prstGeom>
        </p:spPr>
        <p:txBody>
          <a:bodyPr wrap="square">
            <a:spAutoFit/>
          </a:bodyPr>
          <a:lstStyle/>
          <a:p>
            <a:pPr indent="306070" algn="just">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1</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．阅读下面这首宋诗，完成题目。</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 </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500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行舟忆永和兄弟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500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周必大</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一挂吴帆不计程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几回系缆几回行。</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天寒有日云犹</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江阔无风浪自</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生</a:t>
            </a:r>
            <a:r>
              <a:rPr lang="zh-CN" altLang="zh-CN" sz="2400" kern="100" dirty="0">
                <a:latin typeface="黑体" panose="02010609060101010101" pitchFamily="49" charset="-122"/>
                <a:ea typeface="黑体" panose="02010609060101010101" pitchFamily="49" charset="-122"/>
                <a:cs typeface="楷体_GB2312"/>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楷体_GB2312"/>
              </a:rPr>
              <a:t>数点家山常在眼</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一声</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寒</a:t>
            </a:r>
            <a:r>
              <a:rPr lang="zh-CN" altLang="zh-CN" sz="2400" kern="100" dirty="0">
                <a:latin typeface="黑体" panose="02010609060101010101" pitchFamily="49" charset="-122"/>
                <a:ea typeface="黑体" panose="02010609060101010101" pitchFamily="49" charset="-122"/>
                <a:cs typeface="楷体_GB2312"/>
              </a:rPr>
              <a:t>雁正关情。</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楷体_GB2312"/>
              </a:rPr>
              <a:t>长年</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楷体_GB2312"/>
              </a:rPr>
              <a:t>忽得南来鲤</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恐有音书作急烹！</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周必大：南宋诗人</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江西庐陵人。此诗写于作者乘舟奔赴吴地</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今江苏</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途中。</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长年：古时对船工的称呼。</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本诗的颔联哪两个字用得精妙？为什么？</a:t>
            </a:r>
            <a:endPar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FA57B468-54C9-4938-8FD0-4C01AA16106C}"/>
              </a:ext>
            </a:extLst>
          </p:cNvPr>
          <p:cNvSpPr/>
          <p:nvPr/>
        </p:nvSpPr>
        <p:spPr>
          <a:xfrm>
            <a:off x="6744072" y="1412776"/>
            <a:ext cx="5184576" cy="439543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457200" algn="just">
              <a:lnSpc>
                <a:spcPts val="3400"/>
              </a:lnSpc>
              <a:spcAft>
                <a:spcPts val="0"/>
              </a:spcAft>
            </a:pP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颔联上句中的动词</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冻</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不仅写景</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而且言情</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比形容词</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寒</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表达的意蕴更丰富</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下句的</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生</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也是如此。分析</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冻</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时既要知道其体现了云的凝滞阴沉</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又要看出其表达了诗人内心的阴郁黯淡</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还要联系注释中诗人离家远行的背景</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说明诗人为什么有如此心情。分析“</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生</a:t>
            </a:r>
            <a:r>
              <a:rPr lang="zh-CN" altLang="zh-CN" sz="2400" kern="100" dirty="0">
                <a:latin typeface="黑体" panose="02010609060101010101" pitchFamily="49" charset="-122"/>
                <a:ea typeface="黑体" panose="02010609060101010101" pitchFamily="49" charset="-122"/>
                <a:cs typeface="楷体_GB2312"/>
              </a:rPr>
              <a:t>”时既要知道其写出了江面的开阔</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又要看出其表现了诗人内心的不平静。</a:t>
            </a:r>
            <a:endParaRPr lang="zh-CN" altLang="zh-CN"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5" name="文本框 4">
            <a:extLst>
              <a:ext uri="{FF2B5EF4-FFF2-40B4-BE49-F238E27FC236}">
                <a16:creationId xmlns:a16="http://schemas.microsoft.com/office/drawing/2014/main" xmlns="" id="{61B8E760-9EB2-41E9-BC9E-9C3E507C7A81}"/>
              </a:ext>
            </a:extLst>
          </p:cNvPr>
          <p:cNvSpPr txBox="1"/>
          <p:nvPr/>
        </p:nvSpPr>
        <p:spPr>
          <a:xfrm>
            <a:off x="7140116" y="629399"/>
            <a:ext cx="43924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sz="2800" dirty="0">
                <a:latin typeface="黑体" panose="02010609060101010101" pitchFamily="49" charset="-122"/>
                <a:ea typeface="黑体" panose="02010609060101010101" pitchFamily="49" charset="-122"/>
              </a:rPr>
              <a:t>解析</a:t>
            </a:r>
          </a:p>
        </p:txBody>
      </p:sp>
      <p:cxnSp>
        <p:nvCxnSpPr>
          <p:cNvPr id="6" name="直接连接符 5">
            <a:extLst>
              <a:ext uri="{FF2B5EF4-FFF2-40B4-BE49-F238E27FC236}">
                <a16:creationId xmlns:a16="http://schemas.microsoft.com/office/drawing/2014/main" xmlns="" id="{A3E05D05-EFFB-4D34-8394-EB3880DFA2C8}"/>
              </a:ext>
            </a:extLst>
          </p:cNvPr>
          <p:cNvCxnSpPr/>
          <p:nvPr/>
        </p:nvCxnSpPr>
        <p:spPr>
          <a:xfrm>
            <a:off x="6600056" y="98072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138420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炼动词</a:t>
            </a:r>
          </a:p>
        </p:txBody>
      </p:sp>
      <p:sp>
        <p:nvSpPr>
          <p:cNvPr id="3" name="矩形 2">
            <a:extLst>
              <a:ext uri="{FF2B5EF4-FFF2-40B4-BE49-F238E27FC236}">
                <a16:creationId xmlns:a16="http://schemas.microsoft.com/office/drawing/2014/main" xmlns="" id="{A99AFCD1-AE54-4C2B-BBF5-BFA5CA0D177B}"/>
              </a:ext>
            </a:extLst>
          </p:cNvPr>
          <p:cNvSpPr/>
          <p:nvPr/>
        </p:nvSpPr>
        <p:spPr>
          <a:xfrm>
            <a:off x="383704" y="836712"/>
            <a:ext cx="6000328" cy="4893647"/>
          </a:xfrm>
          <a:prstGeom prst="rect">
            <a:avLst/>
          </a:prstGeom>
        </p:spPr>
        <p:txBody>
          <a:bodyPr wrap="square">
            <a:spAutoFit/>
          </a:bodyPr>
          <a:lstStyle/>
          <a:p>
            <a:pPr indent="306070" algn="just">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1</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．阅读下面这首宋诗，完成题目。</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 </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500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行舟忆永和兄弟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500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周必大</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一挂吴帆不计程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几回系缆几回行。</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天寒有日云犹冻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江阔无风浪自生。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楷体_GB2312"/>
              </a:rPr>
              <a:t>数点家山常在眼</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一声寒雁正关情。</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楷体_GB2312"/>
              </a:rPr>
              <a:t>长年</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楷体_GB2312"/>
              </a:rPr>
              <a:t>忽得南来鲤</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恐有音书作急烹！</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周必大：南宋诗人</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江西庐陵人。此诗写于作者乘舟奔赴吴地</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今江苏</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途中。</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长年：古时对船工的称呼。</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本诗的颔联哪两个字用得精妙？为什么？</a:t>
            </a:r>
            <a:endPar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0F8E0139-1A63-4B33-AB75-F9C3E9405DC1}"/>
              </a:ext>
            </a:extLst>
          </p:cNvPr>
          <p:cNvSpPr/>
          <p:nvPr/>
        </p:nvSpPr>
        <p:spPr>
          <a:xfrm>
            <a:off x="6672064" y="1916832"/>
            <a:ext cx="5256584" cy="36344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40000"/>
              </a:lnSpc>
              <a:spcAft>
                <a:spcPts val="0"/>
              </a:spcAft>
            </a:pP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颔联</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冻</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和</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生</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用得精妙。</a:t>
            </a:r>
            <a:r>
              <a:rPr lang="zh-CN" altLang="en-US"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天空有日，却说云</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冻</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，以景写情，既写出了云的阴沉、凝滞，也写出了诗人离家远行时内心的阴郁黯淡；</a:t>
            </a:r>
            <a:r>
              <a:rPr lang="zh-CN" altLang="en-US"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③</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江上无风，却说浪</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生</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，既写出了江面的开阔，也写出了诗人内心的不平静。</a:t>
            </a:r>
            <a:endParaRPr lang="zh-CN" altLang="zh-CN"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5" name="椭圆 4">
            <a:extLst>
              <a:ext uri="{FF2B5EF4-FFF2-40B4-BE49-F238E27FC236}">
                <a16:creationId xmlns:a16="http://schemas.microsoft.com/office/drawing/2014/main" xmlns="" id="{F3335AFB-46BE-40DE-8F0C-DB4E0E0CC1BE}"/>
              </a:ext>
            </a:extLst>
          </p:cNvPr>
          <p:cNvSpPr/>
          <p:nvPr/>
        </p:nvSpPr>
        <p:spPr>
          <a:xfrm>
            <a:off x="8112224" y="105273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6" name="椭圆 5">
            <a:extLst>
              <a:ext uri="{FF2B5EF4-FFF2-40B4-BE49-F238E27FC236}">
                <a16:creationId xmlns:a16="http://schemas.microsoft.com/office/drawing/2014/main" xmlns="" id="{00BBCEE8-11D4-4402-8A66-B7F015236FDD}"/>
              </a:ext>
            </a:extLst>
          </p:cNvPr>
          <p:cNvSpPr/>
          <p:nvPr/>
        </p:nvSpPr>
        <p:spPr>
          <a:xfrm>
            <a:off x="9624392" y="105273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7" name="直接连接符 6">
            <a:extLst>
              <a:ext uri="{FF2B5EF4-FFF2-40B4-BE49-F238E27FC236}">
                <a16:creationId xmlns:a16="http://schemas.microsoft.com/office/drawing/2014/main" xmlns="" id="{D0B8DA05-FEFA-490E-BD90-0F2A46FAA24D}"/>
              </a:ext>
            </a:extLst>
          </p:cNvPr>
          <p:cNvCxnSpPr/>
          <p:nvPr/>
        </p:nvCxnSpPr>
        <p:spPr>
          <a:xfrm>
            <a:off x="8040216" y="1749048"/>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直接连接符 7">
            <a:extLst>
              <a:ext uri="{FF2B5EF4-FFF2-40B4-BE49-F238E27FC236}">
                <a16:creationId xmlns:a16="http://schemas.microsoft.com/office/drawing/2014/main" xmlns="" id="{40A7A404-DB8B-4117-8E4C-E39FA83D7B71}"/>
              </a:ext>
            </a:extLst>
          </p:cNvPr>
          <p:cNvCxnSpPr/>
          <p:nvPr/>
        </p:nvCxnSpPr>
        <p:spPr>
          <a:xfrm>
            <a:off x="6456040" y="98072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86669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7056784"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炼形容词</a:t>
            </a:r>
          </a:p>
        </p:txBody>
      </p:sp>
      <p:sp>
        <p:nvSpPr>
          <p:cNvPr id="3" name="矩形 2">
            <a:extLst>
              <a:ext uri="{FF2B5EF4-FFF2-40B4-BE49-F238E27FC236}">
                <a16:creationId xmlns:a16="http://schemas.microsoft.com/office/drawing/2014/main" xmlns="" id="{F5C7644B-57FE-4FE5-9EB9-B7E2F5F044C5}"/>
              </a:ext>
            </a:extLst>
          </p:cNvPr>
          <p:cNvSpPr/>
          <p:nvPr/>
        </p:nvSpPr>
        <p:spPr>
          <a:xfrm>
            <a:off x="623392" y="836712"/>
            <a:ext cx="10945216" cy="2746906"/>
          </a:xfrm>
          <a:prstGeom prst="rect">
            <a:avLst/>
          </a:prstGeom>
        </p:spPr>
        <p:txBody>
          <a:bodyPr wrap="square">
            <a:spAutoFit/>
          </a:bodyPr>
          <a:lstStyle/>
          <a:p>
            <a:pPr indent="304800" algn="just">
              <a:lnSpc>
                <a:spcPct val="140000"/>
              </a:lnSpc>
              <a:spcAft>
                <a:spcPts val="0"/>
              </a:spcAft>
            </a:pPr>
            <a:r>
              <a:rPr lang="en-US" altLang="zh-CN" sz="32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形容词是表现人</a:t>
            </a:r>
            <a:r>
              <a:rPr lang="en-US" altLang="zh-CN" sz="32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物</a:t>
            </a:r>
            <a:r>
              <a:rPr lang="en-US" altLang="zh-CN" sz="32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32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特点、性质、状态</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等的词语，起修饰作用。所以形容词作为</a:t>
            </a:r>
            <a:r>
              <a:rPr lang="en-US" altLang="zh-CN" sz="32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32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炼字</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”的对象时，</a:t>
            </a:r>
            <a:r>
              <a:rPr lang="zh-CN" altLang="zh-CN" sz="3200" b="1" u="sng"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要注意其修饰的生动传神和语意双关，同时注意所用的修辞或形容词活用</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情况。</a:t>
            </a:r>
            <a:endParaRPr lang="zh-CN" altLang="zh-CN" sz="3200" kern="100" dirty="0">
              <a:latin typeface="黑体" panose="02010609060101010101" pitchFamily="49" charset="-122"/>
              <a:ea typeface="黑体" panose="02010609060101010101" pitchFamily="49" charset="-122"/>
              <a:cs typeface="Courier New" panose="02070309020205020404" pitchFamily="49" charset="0"/>
            </a:endParaRPr>
          </a:p>
        </p:txBody>
      </p:sp>
      <p:pic>
        <p:nvPicPr>
          <p:cNvPr id="5" name="图片 4">
            <a:extLst>
              <a:ext uri="{FF2B5EF4-FFF2-40B4-BE49-F238E27FC236}">
                <a16:creationId xmlns:a16="http://schemas.microsoft.com/office/drawing/2014/main" xmlns="" id="{B7A55A2D-62B7-402F-90B2-EC0A4C3FB67F}"/>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ackgroundRemoval t="9898" b="93857" l="4667" r="92000">
                        <a14:foregroundMark x1="33833" y1="25597" x2="25000" y2="31741"/>
                        <a14:foregroundMark x1="25000" y1="31741" x2="18333" y2="41297"/>
                        <a14:foregroundMark x1="18333" y1="41297" x2="17833" y2="43686"/>
                        <a14:foregroundMark x1="31000" y1="19454" x2="48333" y2="14676"/>
                        <a14:foregroundMark x1="48333" y1="14676" x2="58500" y2="15700"/>
                        <a14:foregroundMark x1="68333" y1="17747" x2="75833" y2="25597"/>
                        <a14:foregroundMark x1="75833" y1="25597" x2="80167" y2="34471"/>
                        <a14:foregroundMark x1="84000" y1="43686" x2="88667" y2="62799"/>
                        <a14:foregroundMark x1="92000" y1="68259" x2="87167" y2="71672"/>
                        <a14:foregroundMark x1="10667" y1="60410" x2="27500" y2="47099"/>
                        <a14:foregroundMark x1="27500" y1="47099" x2="27667" y2="46758"/>
                        <a14:foregroundMark x1="8667" y1="64846" x2="30500" y2="73379"/>
                        <a14:foregroundMark x1="32000" y1="85666" x2="44667" y2="73038"/>
                        <a14:foregroundMark x1="25000" y1="82594" x2="29167" y2="84300"/>
                        <a14:foregroundMark x1="20500" y1="80546" x2="26333" y2="82594"/>
                        <a14:foregroundMark x1="32333" y1="88737" x2="35333" y2="89761"/>
                        <a14:foregroundMark x1="39667" y1="83959" x2="59333" y2="73379"/>
                        <a14:foregroundMark x1="60667" y1="78840" x2="66833" y2="88055"/>
                        <a14:foregroundMark x1="66833" y1="88055" x2="66833" y2="88055"/>
                        <a14:foregroundMark x1="76333" y1="83276" x2="73167" y2="85666"/>
                        <a14:foregroundMark x1="23000" y1="27986" x2="12000" y2="49147"/>
                        <a14:foregroundMark x1="12000" y1="49147" x2="6167" y2="66894"/>
                        <a14:foregroundMark x1="4833" y1="67918" x2="7500" y2="65529"/>
                        <a14:foregroundMark x1="6667" y1="62457" x2="24833" y2="25597"/>
                        <a14:foregroundMark x1="23833" y1="24232" x2="17333" y2="33447"/>
                        <a14:foregroundMark x1="17333" y1="33447" x2="6667" y2="60751"/>
                        <a14:foregroundMark x1="53167" y1="11604" x2="49833" y2="11604"/>
                        <a14:foregroundMark x1="38000" y1="86689" x2="35000" y2="90444"/>
                        <a14:foregroundMark x1="38667" y1="87372" x2="36000" y2="93857"/>
                      </a14:backgroundRemoval>
                    </a14:imgEffect>
                  </a14:imgLayer>
                </a14:imgProps>
              </a:ext>
              <a:ext uri="{28A0092B-C50C-407E-A947-70E740481C1C}">
                <a14:useLocalDpi xmlns:a14="http://schemas.microsoft.com/office/drawing/2010/main" xmlns="" val="0"/>
              </a:ext>
            </a:extLst>
          </a:blip>
          <a:stretch>
            <a:fillRect/>
          </a:stretch>
        </p:blipFill>
        <p:spPr>
          <a:xfrm>
            <a:off x="2423592" y="3068960"/>
            <a:ext cx="6759163" cy="3300725"/>
          </a:xfrm>
          <a:prstGeom prst="rect">
            <a:avLst/>
          </a:prstGeom>
        </p:spPr>
      </p:pic>
    </p:spTree>
    <p:extLst>
      <p:ext uri="{BB962C8B-B14F-4D97-AF65-F5344CB8AC3E}">
        <p14:creationId xmlns:p14="http://schemas.microsoft.com/office/powerpoint/2010/main" xmlns="" val="142353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840760"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炼形容词</a:t>
            </a:r>
          </a:p>
        </p:txBody>
      </p:sp>
      <p:sp>
        <p:nvSpPr>
          <p:cNvPr id="3" name="矩形 2">
            <a:extLst>
              <a:ext uri="{FF2B5EF4-FFF2-40B4-BE49-F238E27FC236}">
                <a16:creationId xmlns:a16="http://schemas.microsoft.com/office/drawing/2014/main" xmlns="" id="{94F8D68A-24DD-4447-9F3B-26240559810E}"/>
              </a:ext>
            </a:extLst>
          </p:cNvPr>
          <p:cNvSpPr/>
          <p:nvPr/>
        </p:nvSpPr>
        <p:spPr>
          <a:xfrm>
            <a:off x="363965" y="836712"/>
            <a:ext cx="6452115" cy="5262979"/>
          </a:xfrm>
          <a:prstGeom prst="rect">
            <a:avLst/>
          </a:prstGeom>
        </p:spPr>
        <p:txBody>
          <a:bodyPr wrap="square">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2015</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广东卷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早过大通驿</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查慎行</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夙雾才醒后</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朝阳未吐间。</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翠烟遥辨市</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红树忽移湾。</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风软一江水</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云轻九子山。</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画家浓淡意</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斟酌在荆关。</a:t>
            </a:r>
            <a:r>
              <a:rPr lang="en-US"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大通驿：在安徽铜陵</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大通河由此入长江</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作者乘船途经此地。</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荆关：五代后梁画家荆浩、关仝</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二人擅长山水画。</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第三联的</a:t>
            </a:r>
            <a:r>
              <a:rPr lang="en-US"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软</a:t>
            </a:r>
            <a:r>
              <a:rPr lang="en-US"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字在艺术表现上很有特色，请作赏析。</a:t>
            </a:r>
            <a:endPar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AB1B7918-0884-4097-86F4-56C3A7A92578}"/>
              </a:ext>
            </a:extLst>
          </p:cNvPr>
          <p:cNvSpPr/>
          <p:nvPr/>
        </p:nvSpPr>
        <p:spPr>
          <a:xfrm>
            <a:off x="7104112" y="1988840"/>
            <a:ext cx="4896544" cy="36461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457200">
              <a:lnSpc>
                <a:spcPts val="3500"/>
              </a:lnSpc>
            </a:pPr>
            <a:r>
              <a:rPr lang="zh-CN" altLang="en-US" sz="2400" dirty="0">
                <a:latin typeface="黑体" panose="02010609060101010101" pitchFamily="49" charset="-122"/>
                <a:ea typeface="黑体" panose="02010609060101010101" pitchFamily="49" charset="-122"/>
              </a:rPr>
              <a:t>早雾刚刚散去，朝阳尚未升起。遥望青烟袅袅，市镇依稀可辨；朝霞映红树木，仿佛忽然移到了河湾。清风吹拂，江水泛起微微涟漪，像轻绸软缎在波动；九子山巅高出云表，像“轻轻”浮在银色的海面。即便是荆关再世，要描画这山光水色，也得为笔墨浓淡费一番斟酌吧！</a:t>
            </a:r>
          </a:p>
        </p:txBody>
      </p:sp>
      <p:sp>
        <p:nvSpPr>
          <p:cNvPr id="5" name="椭圆 4">
            <a:extLst>
              <a:ext uri="{FF2B5EF4-FFF2-40B4-BE49-F238E27FC236}">
                <a16:creationId xmlns:a16="http://schemas.microsoft.com/office/drawing/2014/main" xmlns="" id="{F0D3E82B-23F8-4F4C-BEA3-B9F13288B0D1}"/>
              </a:ext>
            </a:extLst>
          </p:cNvPr>
          <p:cNvSpPr/>
          <p:nvPr/>
        </p:nvSpPr>
        <p:spPr>
          <a:xfrm>
            <a:off x="8472264" y="105273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C963DF26-DB8D-46D4-B6B0-C939567C4914}"/>
              </a:ext>
            </a:extLst>
          </p:cNvPr>
          <p:cNvSpPr/>
          <p:nvPr/>
        </p:nvSpPr>
        <p:spPr>
          <a:xfrm>
            <a:off x="9984432" y="105273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4357F2FF-861F-44F4-B893-1A737686C6DB}"/>
              </a:ext>
            </a:extLst>
          </p:cNvPr>
          <p:cNvCxnSpPr/>
          <p:nvPr/>
        </p:nvCxnSpPr>
        <p:spPr>
          <a:xfrm>
            <a:off x="8400256" y="1749048"/>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直接连接符 7">
            <a:extLst>
              <a:ext uri="{FF2B5EF4-FFF2-40B4-BE49-F238E27FC236}">
                <a16:creationId xmlns:a16="http://schemas.microsoft.com/office/drawing/2014/main" xmlns="" id="{EE9A20D6-9866-42AC-85ED-19EA682CBDB9}"/>
              </a:ext>
            </a:extLst>
          </p:cNvPr>
          <p:cNvCxnSpPr/>
          <p:nvPr/>
        </p:nvCxnSpPr>
        <p:spPr>
          <a:xfrm>
            <a:off x="6888088" y="98072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43604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0B352835-6E3E-4998-BC9A-AF1BB71425B0}"/>
              </a:ext>
            </a:extLst>
          </p:cNvPr>
          <p:cNvGraphicFramePr>
            <a:graphicFrameLocks noGrp="1"/>
          </p:cNvGraphicFramePr>
          <p:nvPr>
            <p:extLst>
              <p:ext uri="{D42A27DB-BD31-4B8C-83A1-F6EECF244321}">
                <p14:modId xmlns:p14="http://schemas.microsoft.com/office/powerpoint/2010/main" xmlns="" val="530165543"/>
              </p:ext>
            </p:extLst>
          </p:nvPr>
        </p:nvGraphicFramePr>
        <p:xfrm>
          <a:off x="407368" y="836712"/>
          <a:ext cx="11521280" cy="5518369"/>
        </p:xfrm>
        <a:graphic>
          <a:graphicData uri="http://schemas.openxmlformats.org/drawingml/2006/table">
            <a:tbl>
              <a:tblPr>
                <a:tableStyleId>{0505E3EF-67EA-436B-97B2-0124C06EBD24}</a:tableStyleId>
              </a:tblPr>
              <a:tblGrid>
                <a:gridCol w="1453986">
                  <a:extLst>
                    <a:ext uri="{9D8B030D-6E8A-4147-A177-3AD203B41FA5}">
                      <a16:colId xmlns:a16="http://schemas.microsoft.com/office/drawing/2014/main" xmlns="" val="3785118418"/>
                    </a:ext>
                  </a:extLst>
                </a:gridCol>
                <a:gridCol w="10067294">
                  <a:extLst>
                    <a:ext uri="{9D8B030D-6E8A-4147-A177-3AD203B41FA5}">
                      <a16:colId xmlns:a16="http://schemas.microsoft.com/office/drawing/2014/main" xmlns="" val="2717149125"/>
                    </a:ext>
                  </a:extLst>
                </a:gridCol>
              </a:tblGrid>
              <a:tr h="367891">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词　类</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　说</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970728082"/>
                  </a:ext>
                </a:extLst>
              </a:tr>
              <a:tr h="1839456">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动词</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solidFill>
                            <a:srgbClr val="0000FF"/>
                          </a:solidFill>
                          <a:effectLst/>
                          <a:latin typeface="黑体" panose="02010609060101010101" pitchFamily="49" charset="-122"/>
                          <a:ea typeface="黑体" panose="02010609060101010101" pitchFamily="49" charset="-122"/>
                        </a:rPr>
                        <a:t>动词的提炼是诗歌炼字的主要内容。诗歌中的动词，一是</a:t>
                      </a:r>
                      <a:r>
                        <a:rPr 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一般动词</a:t>
                      </a:r>
                      <a:r>
                        <a:rPr lang="zh-CN" sz="2400" kern="100" dirty="0">
                          <a:solidFill>
                            <a:srgbClr val="0000FF"/>
                          </a:solidFill>
                          <a:effectLst/>
                          <a:latin typeface="黑体" panose="02010609060101010101" pitchFamily="49" charset="-122"/>
                          <a:ea typeface="黑体" panose="02010609060101010101" pitchFamily="49" charset="-122"/>
                        </a:rPr>
                        <a:t>，二是</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活用动词</a:t>
                      </a:r>
                      <a:r>
                        <a:rPr lang="zh-CN" sz="2400" kern="100" dirty="0">
                          <a:solidFill>
                            <a:srgbClr val="0000FF"/>
                          </a:solidFill>
                          <a:effectLst/>
                          <a:latin typeface="黑体" panose="02010609060101010101" pitchFamily="49" charset="-122"/>
                          <a:ea typeface="黑体" panose="02010609060101010101" pitchFamily="49" charset="-122"/>
                        </a:rPr>
                        <a:t>，即由其他词性的词活用过来的动词。如宋祁的《玉楼春》：</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绿杨烟外晓寒轻，红杏枝头春意</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闹</a:t>
                      </a:r>
                      <a:r>
                        <a:rPr lang="zh-CN" sz="2400" kern="100" dirty="0">
                          <a:solidFill>
                            <a:srgbClr val="0000FF"/>
                          </a:solidFill>
                          <a:effectLst/>
                          <a:latin typeface="黑体" panose="02010609060101010101" pitchFamily="49" charset="-122"/>
                          <a:ea typeface="黑体" panose="02010609060101010101" pitchFamily="49" charset="-122"/>
                        </a:rPr>
                        <a:t>。</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闹</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字既是</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绘景</a:t>
                      </a:r>
                      <a:r>
                        <a:rPr lang="zh-CN" sz="2400" kern="100" dirty="0">
                          <a:solidFill>
                            <a:srgbClr val="0000FF"/>
                          </a:solidFill>
                          <a:effectLst/>
                          <a:latin typeface="黑体" panose="02010609060101010101" pitchFamily="49" charset="-122"/>
                          <a:ea typeface="黑体" panose="02010609060101010101" pitchFamily="49" charset="-122"/>
                        </a:rPr>
                        <a:t>，又是</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写情</a:t>
                      </a:r>
                      <a:r>
                        <a:rPr lang="zh-CN" sz="2400" kern="100" dirty="0">
                          <a:solidFill>
                            <a:srgbClr val="0000FF"/>
                          </a:solidFill>
                          <a:effectLst/>
                          <a:latin typeface="黑体" panose="02010609060101010101" pitchFamily="49" charset="-122"/>
                          <a:ea typeface="黑体" panose="02010609060101010101" pitchFamily="49" charset="-122"/>
                        </a:rPr>
                        <a:t>，它</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不仅描绘出了</a:t>
                      </a:r>
                      <a:r>
                        <a:rPr lang="zh-CN" sz="2400" kern="100" dirty="0">
                          <a:solidFill>
                            <a:srgbClr val="0000FF"/>
                          </a:solidFill>
                          <a:effectLst/>
                          <a:latin typeface="黑体" panose="02010609060101010101" pitchFamily="49" charset="-122"/>
                          <a:ea typeface="黑体" panose="02010609060101010101" pitchFamily="49" charset="-122"/>
                        </a:rPr>
                        <a:t>杏花盛开的</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艳丽景色</a:t>
                      </a:r>
                      <a:r>
                        <a:rPr lang="zh-CN"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还写出了</a:t>
                      </a:r>
                      <a:r>
                        <a:rPr lang="zh-CN" sz="2400" kern="100" dirty="0">
                          <a:solidFill>
                            <a:srgbClr val="0000FF"/>
                          </a:solidFill>
                          <a:effectLst/>
                          <a:latin typeface="黑体" panose="02010609060101010101" pitchFamily="49" charset="-122"/>
                          <a:ea typeface="黑体" panose="02010609060101010101" pitchFamily="49" charset="-122"/>
                        </a:rPr>
                        <a:t>在春风吹拂下，杏枝摇曳，</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花儿微动的活泼神情</a:t>
                      </a:r>
                      <a:r>
                        <a:rPr lang="zh-CN" sz="2400" kern="100" dirty="0">
                          <a:solidFill>
                            <a:srgbClr val="0000FF"/>
                          </a:solidFill>
                          <a:effectLst/>
                          <a:latin typeface="黑体" panose="02010609060101010101" pitchFamily="49" charset="-122"/>
                          <a:ea typeface="黑体" panose="02010609060101010101" pitchFamily="49" charset="-122"/>
                        </a:rPr>
                        <a:t>。</a:t>
                      </a:r>
                      <a:endParaRPr lang="zh-CN" sz="24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1268925993"/>
                  </a:ext>
                </a:extLst>
              </a:tr>
              <a:tr h="1103674">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形容词</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solidFill>
                            <a:srgbClr val="0000FF"/>
                          </a:solidFill>
                          <a:effectLst/>
                          <a:latin typeface="黑体" panose="02010609060101010101" pitchFamily="49" charset="-122"/>
                          <a:ea typeface="黑体" panose="02010609060101010101" pitchFamily="49" charset="-122"/>
                        </a:rPr>
                        <a:t>如王维的《使至塞上》：</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大</a:t>
                      </a:r>
                      <a:r>
                        <a:rPr lang="zh-CN" sz="2400" kern="100" dirty="0">
                          <a:solidFill>
                            <a:srgbClr val="0000FF"/>
                          </a:solidFill>
                          <a:effectLst/>
                          <a:latin typeface="黑体" panose="02010609060101010101" pitchFamily="49" charset="-122"/>
                          <a:ea typeface="黑体" panose="02010609060101010101" pitchFamily="49" charset="-122"/>
                        </a:rPr>
                        <a:t>漠</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孤</a:t>
                      </a:r>
                      <a:r>
                        <a:rPr lang="zh-CN" sz="2400" kern="100" dirty="0">
                          <a:solidFill>
                            <a:srgbClr val="0000FF"/>
                          </a:solidFill>
                          <a:effectLst/>
                          <a:latin typeface="黑体" panose="02010609060101010101" pitchFamily="49" charset="-122"/>
                          <a:ea typeface="黑体" panose="02010609060101010101" pitchFamily="49" charset="-122"/>
                        </a:rPr>
                        <a:t>烟直，</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长</a:t>
                      </a:r>
                      <a:r>
                        <a:rPr lang="zh-CN" sz="2400" kern="100" dirty="0">
                          <a:solidFill>
                            <a:srgbClr val="0000FF"/>
                          </a:solidFill>
                          <a:effectLst/>
                          <a:latin typeface="黑体" panose="02010609060101010101" pitchFamily="49" charset="-122"/>
                          <a:ea typeface="黑体" panose="02010609060101010101" pitchFamily="49" charset="-122"/>
                        </a:rPr>
                        <a:t>河落日圆。</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描写茫茫沙漠，“</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大</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字</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状其景观</a:t>
                      </a:r>
                      <a:r>
                        <a:rPr lang="zh-CN"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烽火燃起</a:t>
                      </a:r>
                      <a:r>
                        <a:rPr lang="zh-CN"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孤</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字状其</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醒目</a:t>
                      </a:r>
                      <a:r>
                        <a:rPr lang="zh-CN" sz="2400" kern="100" dirty="0">
                          <a:solidFill>
                            <a:srgbClr val="0000FF"/>
                          </a:solidFill>
                          <a:effectLst/>
                          <a:latin typeface="黑体" panose="02010609060101010101" pitchFamily="49" charset="-122"/>
                          <a:ea typeface="黑体" panose="02010609060101010101" pitchFamily="49" charset="-122"/>
                        </a:rPr>
                        <a:t>；</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长</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状其视野所及，黄河杳无尽头</a:t>
                      </a:r>
                      <a:r>
                        <a:rPr lang="zh-CN" sz="2400" kern="100" dirty="0">
                          <a:solidFill>
                            <a:srgbClr val="0000FF"/>
                          </a:solidFill>
                          <a:effectLst/>
                          <a:latin typeface="黑体" panose="02010609060101010101" pitchFamily="49" charset="-122"/>
                          <a:ea typeface="黑体" panose="02010609060101010101" pitchFamily="49" charset="-122"/>
                        </a:rPr>
                        <a:t>。</a:t>
                      </a:r>
                      <a:endParaRPr lang="zh-CN" sz="24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1656418823"/>
                  </a:ext>
                </a:extLst>
              </a:tr>
              <a:tr h="2207348">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数量词</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solidFill>
                            <a:srgbClr val="0000FF"/>
                          </a:solidFill>
                          <a:effectLst/>
                          <a:latin typeface="黑体" panose="02010609060101010101" pitchFamily="49" charset="-122"/>
                          <a:ea typeface="黑体" panose="02010609060101010101" pitchFamily="49" charset="-122"/>
                        </a:rPr>
                        <a:t>如杜牧的《江南春》：</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千里</a:t>
                      </a:r>
                      <a:r>
                        <a:rPr lang="zh-CN" sz="2400" kern="100" dirty="0">
                          <a:solidFill>
                            <a:srgbClr val="0000FF"/>
                          </a:solidFill>
                          <a:effectLst/>
                          <a:latin typeface="黑体" panose="02010609060101010101" pitchFamily="49" charset="-122"/>
                          <a:ea typeface="黑体" panose="02010609060101010101" pitchFamily="49" charset="-122"/>
                        </a:rPr>
                        <a:t>莺啼绿映红，水村山郭酒旗风。南朝四百八十寺，多少楼台烟雨中。</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这首诗既写了江南春景的丰富多彩，又写了江南的广阔、深邃和迷离。</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千里</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二字正表现了这些。诗人在这里用两副耳目来听、来看江南春，一是生理的耳目，二是心理的耳目。生理的耳目实听实见，心理的耳目虚听虚见，虚实结合，驰骋千里，才能写出“江南春”。</a:t>
                      </a:r>
                      <a:endParaRPr lang="zh-CN" sz="24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249660574"/>
                  </a:ext>
                </a:extLst>
              </a:tr>
            </a:tbl>
          </a:graphicData>
        </a:graphic>
      </p:graphicFrame>
      <p:sp>
        <p:nvSpPr>
          <p:cNvPr id="3" name="矩形 2">
            <a:extLst>
              <a:ext uri="{FF2B5EF4-FFF2-40B4-BE49-F238E27FC236}">
                <a16:creationId xmlns:a16="http://schemas.microsoft.com/office/drawing/2014/main" xmlns="" id="{DFC19003-37A3-4323-A637-9AD5FCF7DFDB}"/>
              </a:ext>
            </a:extLst>
          </p:cNvPr>
          <p:cNvSpPr/>
          <p:nvPr/>
        </p:nvSpPr>
        <p:spPr>
          <a:xfrm>
            <a:off x="124748" y="77118"/>
            <a:ext cx="5827236" cy="584775"/>
          </a:xfrm>
          <a:prstGeom prst="rect">
            <a:avLst/>
          </a:prstGeom>
        </p:spPr>
        <p:txBody>
          <a:bodyPr wrap="none">
            <a:spAutoFit/>
          </a:bodyPr>
          <a:lstStyle/>
          <a:p>
            <a:pPr indent="304800" algn="ctr">
              <a:spcAft>
                <a:spcPts val="0"/>
              </a:spcAft>
            </a:pPr>
            <a:r>
              <a:rPr lang="zh-CN" altLang="zh-CN" sz="32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古代诗歌中常见的炼字的类别</a:t>
            </a:r>
            <a:endParaRPr lang="zh-CN" alt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xmlns="" val="203487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732104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炼形容词</a:t>
            </a:r>
          </a:p>
        </p:txBody>
      </p:sp>
      <p:sp>
        <p:nvSpPr>
          <p:cNvPr id="3" name="矩形 2">
            <a:extLst>
              <a:ext uri="{FF2B5EF4-FFF2-40B4-BE49-F238E27FC236}">
                <a16:creationId xmlns:a16="http://schemas.microsoft.com/office/drawing/2014/main" xmlns="" id="{94F8D68A-24DD-4447-9F3B-26240559810E}"/>
              </a:ext>
            </a:extLst>
          </p:cNvPr>
          <p:cNvSpPr/>
          <p:nvPr/>
        </p:nvSpPr>
        <p:spPr>
          <a:xfrm>
            <a:off x="363965" y="836712"/>
            <a:ext cx="6452115" cy="5262979"/>
          </a:xfrm>
          <a:prstGeom prst="rect">
            <a:avLst/>
          </a:prstGeom>
        </p:spPr>
        <p:txBody>
          <a:bodyPr wrap="square">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2015</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广东卷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早过大通驿</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查慎行</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夙雾才醒后</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朝阳未吐间。</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翠烟遥辨市</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红树忽移湾。</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风</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软</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一江水</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云轻九子山。</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画家浓淡意</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斟酌在荆关。</a:t>
            </a:r>
            <a:r>
              <a:rPr lang="en-US"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大通驿：在安徽铜陵</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大通河由此入长江</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作者乘船途经此地。</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荆关：五代后梁画家荆浩、关仝</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二人擅长山水画。</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第三联的</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软</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字在艺术表现上很有特色，请作赏析。</a:t>
            </a:r>
          </a:p>
        </p:txBody>
      </p:sp>
      <p:sp>
        <p:nvSpPr>
          <p:cNvPr id="4" name="矩形 3">
            <a:extLst>
              <a:ext uri="{FF2B5EF4-FFF2-40B4-BE49-F238E27FC236}">
                <a16:creationId xmlns:a16="http://schemas.microsoft.com/office/drawing/2014/main" xmlns="" id="{AB1B7918-0884-4097-86F4-56C3A7A92578}"/>
              </a:ext>
            </a:extLst>
          </p:cNvPr>
          <p:cNvSpPr/>
          <p:nvPr/>
        </p:nvSpPr>
        <p:spPr>
          <a:xfrm>
            <a:off x="7248128" y="1409447"/>
            <a:ext cx="4752528" cy="206787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457200">
              <a:lnSpc>
                <a:spcPts val="4000"/>
              </a:lnSpc>
            </a:pPr>
            <a:r>
              <a:rPr lang="zh-CN" altLang="en-US" sz="2400" dirty="0">
                <a:latin typeface="黑体" panose="02010609060101010101" pitchFamily="49" charset="-122"/>
                <a:ea typeface="黑体" panose="02010609060101010101" pitchFamily="49" charset="-122"/>
              </a:rPr>
              <a:t>首先分析“</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软</a:t>
            </a:r>
            <a:r>
              <a:rPr lang="zh-CN" altLang="en-US" sz="2400" dirty="0">
                <a:latin typeface="黑体" panose="02010609060101010101" pitchFamily="49" charset="-122"/>
                <a:ea typeface="黑体" panose="02010609060101010101" pitchFamily="49" charset="-122"/>
              </a:rPr>
              <a:t>”字在诗句中的作用，然后结合诗句，分析对景物的表达效果。“软”字是使动用法，要点出它的双关意义。</a:t>
            </a:r>
          </a:p>
        </p:txBody>
      </p:sp>
      <p:sp>
        <p:nvSpPr>
          <p:cNvPr id="5" name="椭圆 4">
            <a:extLst>
              <a:ext uri="{FF2B5EF4-FFF2-40B4-BE49-F238E27FC236}">
                <a16:creationId xmlns:a16="http://schemas.microsoft.com/office/drawing/2014/main" xmlns="" id="{F0D3E82B-23F8-4F4C-BEA3-B9F13288B0D1}"/>
              </a:ext>
            </a:extLst>
          </p:cNvPr>
          <p:cNvSpPr/>
          <p:nvPr/>
        </p:nvSpPr>
        <p:spPr>
          <a:xfrm>
            <a:off x="8472264" y="62068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6" name="椭圆 5">
            <a:extLst>
              <a:ext uri="{FF2B5EF4-FFF2-40B4-BE49-F238E27FC236}">
                <a16:creationId xmlns:a16="http://schemas.microsoft.com/office/drawing/2014/main" xmlns="" id="{C963DF26-DB8D-46D4-B6B0-C939567C4914}"/>
              </a:ext>
            </a:extLst>
          </p:cNvPr>
          <p:cNvSpPr/>
          <p:nvPr/>
        </p:nvSpPr>
        <p:spPr>
          <a:xfrm>
            <a:off x="9984432" y="62068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7" name="直接连接符 6">
            <a:extLst>
              <a:ext uri="{FF2B5EF4-FFF2-40B4-BE49-F238E27FC236}">
                <a16:creationId xmlns:a16="http://schemas.microsoft.com/office/drawing/2014/main" xmlns="" id="{4357F2FF-861F-44F4-B893-1A737686C6DB}"/>
              </a:ext>
            </a:extLst>
          </p:cNvPr>
          <p:cNvCxnSpPr/>
          <p:nvPr/>
        </p:nvCxnSpPr>
        <p:spPr>
          <a:xfrm>
            <a:off x="8400256" y="1317000"/>
            <a:ext cx="2280488" cy="0"/>
          </a:xfrm>
          <a:prstGeom prst="line">
            <a:avLst/>
          </a:prstGeom>
        </p:spPr>
        <p:style>
          <a:lnRef idx="3">
            <a:schemeClr val="accent5"/>
          </a:lnRef>
          <a:fillRef idx="0">
            <a:schemeClr val="accent5"/>
          </a:fillRef>
          <a:effectRef idx="2">
            <a:schemeClr val="accent5"/>
          </a:effectRef>
          <a:fontRef idx="minor">
            <a:schemeClr val="tx1"/>
          </a:fontRef>
        </p:style>
      </p:cxnSp>
      <p:pic>
        <p:nvPicPr>
          <p:cNvPr id="9" name="图片 8">
            <a:extLst>
              <a:ext uri="{FF2B5EF4-FFF2-40B4-BE49-F238E27FC236}">
                <a16:creationId xmlns:a16="http://schemas.microsoft.com/office/drawing/2014/main" xmlns="" id="{68862498-06FE-4D88-B5F8-C9C0715731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64152" y="3569767"/>
            <a:ext cx="4104456" cy="2732220"/>
          </a:xfrm>
          <a:prstGeom prst="rect">
            <a:avLst/>
          </a:prstGeom>
        </p:spPr>
      </p:pic>
      <p:cxnSp>
        <p:nvCxnSpPr>
          <p:cNvPr id="10" name="直接连接符 9">
            <a:extLst>
              <a:ext uri="{FF2B5EF4-FFF2-40B4-BE49-F238E27FC236}">
                <a16:creationId xmlns:a16="http://schemas.microsoft.com/office/drawing/2014/main" xmlns="" id="{72FB8EBB-E1F6-48E2-9AE9-B4A62F5D64C6}"/>
              </a:ext>
            </a:extLst>
          </p:cNvPr>
          <p:cNvCxnSpPr/>
          <p:nvPr/>
        </p:nvCxnSpPr>
        <p:spPr>
          <a:xfrm>
            <a:off x="6960096" y="1209069"/>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97801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768752"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炼形容词</a:t>
            </a:r>
          </a:p>
        </p:txBody>
      </p:sp>
      <p:sp>
        <p:nvSpPr>
          <p:cNvPr id="3" name="矩形 2">
            <a:extLst>
              <a:ext uri="{FF2B5EF4-FFF2-40B4-BE49-F238E27FC236}">
                <a16:creationId xmlns:a16="http://schemas.microsoft.com/office/drawing/2014/main" xmlns="" id="{94F8D68A-24DD-4447-9F3B-26240559810E}"/>
              </a:ext>
            </a:extLst>
          </p:cNvPr>
          <p:cNvSpPr/>
          <p:nvPr/>
        </p:nvSpPr>
        <p:spPr>
          <a:xfrm>
            <a:off x="363965" y="836712"/>
            <a:ext cx="6452115" cy="5262979"/>
          </a:xfrm>
          <a:prstGeom prst="rect">
            <a:avLst/>
          </a:prstGeom>
        </p:spPr>
        <p:txBody>
          <a:bodyPr wrap="square">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2015</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广东卷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早过大通驿</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查慎行</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夙雾才醒后</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朝阳未吐间。</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翠烟遥辨市</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红树忽移湾。</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风软一江水</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云轻九子山。</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画家浓淡意</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斟酌在荆关。</a:t>
            </a:r>
            <a:r>
              <a:rPr lang="en-US"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大通驿：在安徽铜陵</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大通河由此入长江</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作者乘船途经此地。</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荆关：五代后梁画家荆浩、关仝</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二人擅长山水画。</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第三联的</a:t>
            </a:r>
            <a:r>
              <a:rPr lang="en-US"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软</a:t>
            </a:r>
            <a:r>
              <a:rPr lang="en-US"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字在艺术表现上很有特色，请作赏析。</a:t>
            </a:r>
            <a:endPar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AB1B7918-0884-4097-86F4-56C3A7A92578}"/>
              </a:ext>
            </a:extLst>
          </p:cNvPr>
          <p:cNvSpPr/>
          <p:nvPr/>
        </p:nvSpPr>
        <p:spPr>
          <a:xfrm>
            <a:off x="7104112" y="1988840"/>
            <a:ext cx="4896544" cy="31739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457200">
              <a:lnSpc>
                <a:spcPts val="35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软”字一语双关，既是写风软，也是写江水之软。写出了微风轻柔，温软拂面，也写出了软风吹拂江水，使江水也变得温柔绵软，微波轻漾。展现了一幅风吹波澜、风和水暖的清晨美景，生动形象，具有艺术感染力。</a:t>
            </a:r>
          </a:p>
        </p:txBody>
      </p:sp>
      <p:sp>
        <p:nvSpPr>
          <p:cNvPr id="5" name="椭圆 4">
            <a:extLst>
              <a:ext uri="{FF2B5EF4-FFF2-40B4-BE49-F238E27FC236}">
                <a16:creationId xmlns:a16="http://schemas.microsoft.com/office/drawing/2014/main" xmlns="" id="{F0D3E82B-23F8-4F4C-BEA3-B9F13288B0D1}"/>
              </a:ext>
            </a:extLst>
          </p:cNvPr>
          <p:cNvSpPr/>
          <p:nvPr/>
        </p:nvSpPr>
        <p:spPr>
          <a:xfrm>
            <a:off x="8472264" y="105273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6" name="椭圆 5">
            <a:extLst>
              <a:ext uri="{FF2B5EF4-FFF2-40B4-BE49-F238E27FC236}">
                <a16:creationId xmlns:a16="http://schemas.microsoft.com/office/drawing/2014/main" xmlns="" id="{C963DF26-DB8D-46D4-B6B0-C939567C4914}"/>
              </a:ext>
            </a:extLst>
          </p:cNvPr>
          <p:cNvSpPr/>
          <p:nvPr/>
        </p:nvSpPr>
        <p:spPr>
          <a:xfrm>
            <a:off x="9984432" y="105273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7" name="直接连接符 6">
            <a:extLst>
              <a:ext uri="{FF2B5EF4-FFF2-40B4-BE49-F238E27FC236}">
                <a16:creationId xmlns:a16="http://schemas.microsoft.com/office/drawing/2014/main" xmlns="" id="{4357F2FF-861F-44F4-B893-1A737686C6DB}"/>
              </a:ext>
            </a:extLst>
          </p:cNvPr>
          <p:cNvCxnSpPr/>
          <p:nvPr/>
        </p:nvCxnSpPr>
        <p:spPr>
          <a:xfrm>
            <a:off x="8400256" y="1749048"/>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直接连接符 7">
            <a:extLst>
              <a:ext uri="{FF2B5EF4-FFF2-40B4-BE49-F238E27FC236}">
                <a16:creationId xmlns:a16="http://schemas.microsoft.com/office/drawing/2014/main" xmlns="" id="{D510BFD7-4286-4516-BEAF-503E4C1C826C}"/>
              </a:ext>
            </a:extLst>
          </p:cNvPr>
          <p:cNvCxnSpPr/>
          <p:nvPr/>
        </p:nvCxnSpPr>
        <p:spPr>
          <a:xfrm>
            <a:off x="6960096" y="116074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13691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408712"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炼副词</a:t>
            </a:r>
          </a:p>
        </p:txBody>
      </p:sp>
      <p:sp>
        <p:nvSpPr>
          <p:cNvPr id="3" name="矩形 2">
            <a:extLst>
              <a:ext uri="{FF2B5EF4-FFF2-40B4-BE49-F238E27FC236}">
                <a16:creationId xmlns:a16="http://schemas.microsoft.com/office/drawing/2014/main" xmlns="" id="{F101C541-A00E-45DB-86D2-9DAE041E3F19}"/>
              </a:ext>
            </a:extLst>
          </p:cNvPr>
          <p:cNvSpPr/>
          <p:nvPr/>
        </p:nvSpPr>
        <p:spPr>
          <a:xfrm>
            <a:off x="491716" y="908720"/>
            <a:ext cx="5964324" cy="5267468"/>
          </a:xfrm>
          <a:prstGeom prst="rect">
            <a:avLst/>
          </a:prstGeom>
        </p:spPr>
        <p:txBody>
          <a:bodyPr wrap="square">
            <a:spAutoFit/>
          </a:bodyPr>
          <a:lstStyle/>
          <a:p>
            <a:pPr indent="306070" algn="just">
              <a:lnSpc>
                <a:spcPts val="3400"/>
              </a:lnSpc>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3</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．阅读下面这首元诗，然后回答问题。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子　规</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曹伯启</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蜀魄曾为古帝王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千声万血送年芳。</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贪夫倦听空低首</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远客初闻已断肠。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楷体_GB2312"/>
              </a:rPr>
              <a:t>锦水春残花似雨</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楚天梦觉月如霜。</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楷体_GB2312"/>
              </a:rPr>
              <a:t>催归催得谁归去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唯有东郊农事忙。</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子规：即杜鹃</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又名蜀魄、蜀魂、催归</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相传为古蜀王杜宇所化。</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ts val="3400"/>
              </a:lnSpc>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400"/>
              </a:lnSpc>
              <a:spcAft>
                <a:spcPts val="0"/>
              </a:spcAft>
            </a:pP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本诗第二联中的</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空</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字极富韵味。请结合诗句简要赏析。</a:t>
            </a:r>
            <a:endPar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C10D28AE-2E54-4BC0-B185-6CFA27596DA3}"/>
              </a:ext>
            </a:extLst>
          </p:cNvPr>
          <p:cNvSpPr/>
          <p:nvPr/>
        </p:nvSpPr>
        <p:spPr>
          <a:xfrm>
            <a:off x="6744072" y="1796784"/>
            <a:ext cx="5184576" cy="439543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lnSpc>
                <a:spcPts val="3400"/>
              </a:lnSpc>
            </a:pPr>
            <a:r>
              <a:rPr lang="zh-CN" altLang="en-US" sz="2400" dirty="0">
                <a:solidFill>
                  <a:srgbClr val="0000FF"/>
                </a:solidFill>
                <a:latin typeface="黑体" panose="02010609060101010101" pitchFamily="49" charset="-122"/>
                <a:ea typeface="黑体" panose="02010609060101010101" pitchFamily="49" charset="-122"/>
              </a:rPr>
              <a:t>杜宇魂化为啼血的杜鹃鸟，年年啼鸣，声声沥血。不管是厌倦了杜鹃的啼鸣，还是第一次听到子规的哀怨客居他乡的游子无不低眉惆怅、寸断肝肠。春已残，花飘零。水春景黯然失色，乱红如雨。春夜难寐举头望月清光如霜。声声子规啼鸣，好像在催远行的游子快快回家：这里东郊的农事正忙。可是此时却难以归去。心思凄凉。</a:t>
            </a:r>
          </a:p>
        </p:txBody>
      </p:sp>
      <p:sp>
        <p:nvSpPr>
          <p:cNvPr id="5" name="椭圆 4">
            <a:extLst>
              <a:ext uri="{FF2B5EF4-FFF2-40B4-BE49-F238E27FC236}">
                <a16:creationId xmlns:a16="http://schemas.microsoft.com/office/drawing/2014/main" xmlns="" id="{D22DAF04-B80B-4779-88CA-BFC46B7C5655}"/>
              </a:ext>
            </a:extLst>
          </p:cNvPr>
          <p:cNvSpPr/>
          <p:nvPr/>
        </p:nvSpPr>
        <p:spPr>
          <a:xfrm>
            <a:off x="8328248" y="76470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8C10473F-43F9-46AB-B020-07D056243255}"/>
              </a:ext>
            </a:extLst>
          </p:cNvPr>
          <p:cNvSpPr/>
          <p:nvPr/>
        </p:nvSpPr>
        <p:spPr>
          <a:xfrm>
            <a:off x="9840416" y="76470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74E83159-1173-4F4A-BB3D-80ED10905E7A}"/>
              </a:ext>
            </a:extLst>
          </p:cNvPr>
          <p:cNvCxnSpPr/>
          <p:nvPr/>
        </p:nvCxnSpPr>
        <p:spPr>
          <a:xfrm>
            <a:off x="8256240" y="1461016"/>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直接连接符 7">
            <a:extLst>
              <a:ext uri="{FF2B5EF4-FFF2-40B4-BE49-F238E27FC236}">
                <a16:creationId xmlns:a16="http://schemas.microsoft.com/office/drawing/2014/main" xmlns="" id="{91C2A185-72DC-43EB-BE4A-D38FFAF4E48E}"/>
              </a:ext>
            </a:extLst>
          </p:cNvPr>
          <p:cNvCxnSpPr/>
          <p:nvPr/>
        </p:nvCxnSpPr>
        <p:spPr>
          <a:xfrm>
            <a:off x="6600056" y="116074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86074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408712"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炼副词</a:t>
            </a:r>
          </a:p>
        </p:txBody>
      </p:sp>
      <p:sp>
        <p:nvSpPr>
          <p:cNvPr id="3" name="矩形 2">
            <a:extLst>
              <a:ext uri="{FF2B5EF4-FFF2-40B4-BE49-F238E27FC236}">
                <a16:creationId xmlns:a16="http://schemas.microsoft.com/office/drawing/2014/main" xmlns="" id="{F101C541-A00E-45DB-86D2-9DAE041E3F19}"/>
              </a:ext>
            </a:extLst>
          </p:cNvPr>
          <p:cNvSpPr/>
          <p:nvPr/>
        </p:nvSpPr>
        <p:spPr>
          <a:xfrm>
            <a:off x="491716" y="908720"/>
            <a:ext cx="5964324" cy="5267468"/>
          </a:xfrm>
          <a:prstGeom prst="rect">
            <a:avLst/>
          </a:prstGeom>
        </p:spPr>
        <p:txBody>
          <a:bodyPr wrap="square">
            <a:spAutoFit/>
          </a:bodyPr>
          <a:lstStyle/>
          <a:p>
            <a:pPr indent="306070" algn="just">
              <a:lnSpc>
                <a:spcPts val="3400"/>
              </a:lnSpc>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3</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．阅读下面这首元诗，然后回答问题。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子　规</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曹伯启</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蜀魄曾为古帝王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千声万血送年芳。</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贪夫倦听空低首</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远客初闻已断肠。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楷体_GB2312"/>
              </a:rPr>
              <a:t>锦水春残花似雨</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楚天梦觉月如霜。</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楷体_GB2312"/>
              </a:rPr>
              <a:t>催归催得谁归去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唯有东郊农事忙。</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子规：即杜鹃</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又名蜀魄、蜀魂、催归</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相传为古蜀王杜宇所化。</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ts val="3400"/>
              </a:lnSpc>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400"/>
              </a:lnSpc>
              <a:spcAft>
                <a:spcPts val="0"/>
              </a:spcAft>
            </a:pP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本诗第二联中的</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空</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字极富韵味。请结合诗句简要赏析。</a:t>
            </a:r>
            <a:endPar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C10D28AE-2E54-4BC0-B185-6CFA27596DA3}"/>
              </a:ext>
            </a:extLst>
          </p:cNvPr>
          <p:cNvSpPr/>
          <p:nvPr/>
        </p:nvSpPr>
        <p:spPr>
          <a:xfrm>
            <a:off x="6744072" y="1796784"/>
            <a:ext cx="5184576" cy="352340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lnSpc>
                <a:spcPts val="3400"/>
              </a:lnSpc>
            </a:pPr>
            <a:r>
              <a:rPr lang="zh-CN" altLang="en-US" sz="2400" dirty="0">
                <a:solidFill>
                  <a:srgbClr val="0000FF"/>
                </a:solidFill>
                <a:latin typeface="黑体" panose="02010609060101010101" pitchFamily="49" charset="-122"/>
                <a:ea typeface="黑体" panose="02010609060101010101" pitchFamily="49" charset="-122"/>
              </a:rPr>
              <a:t>解答这道题，要立足诗歌，从写法角度以及表达效果上回答。第一步应先通读全诗，把握这首诗的主题及内容大意；第二步分析第二联的诗句含意以及“空”字在诗句中的含义及对描写人物情态的作用；第三步从诗歌的思想感情角度来分析“空”字对人物思想情感的作用。</a:t>
            </a:r>
          </a:p>
        </p:txBody>
      </p:sp>
      <p:sp>
        <p:nvSpPr>
          <p:cNvPr id="5" name="椭圆 4">
            <a:extLst>
              <a:ext uri="{FF2B5EF4-FFF2-40B4-BE49-F238E27FC236}">
                <a16:creationId xmlns:a16="http://schemas.microsoft.com/office/drawing/2014/main" xmlns="" id="{D22DAF04-B80B-4779-88CA-BFC46B7C5655}"/>
              </a:ext>
            </a:extLst>
          </p:cNvPr>
          <p:cNvSpPr/>
          <p:nvPr/>
        </p:nvSpPr>
        <p:spPr>
          <a:xfrm>
            <a:off x="8328248" y="76470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6" name="椭圆 5">
            <a:extLst>
              <a:ext uri="{FF2B5EF4-FFF2-40B4-BE49-F238E27FC236}">
                <a16:creationId xmlns:a16="http://schemas.microsoft.com/office/drawing/2014/main" xmlns="" id="{8C10473F-43F9-46AB-B020-07D056243255}"/>
              </a:ext>
            </a:extLst>
          </p:cNvPr>
          <p:cNvSpPr/>
          <p:nvPr/>
        </p:nvSpPr>
        <p:spPr>
          <a:xfrm>
            <a:off x="9840416" y="76470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7" name="直接连接符 6">
            <a:extLst>
              <a:ext uri="{FF2B5EF4-FFF2-40B4-BE49-F238E27FC236}">
                <a16:creationId xmlns:a16="http://schemas.microsoft.com/office/drawing/2014/main" xmlns="" id="{74E83159-1173-4F4A-BB3D-80ED10905E7A}"/>
              </a:ext>
            </a:extLst>
          </p:cNvPr>
          <p:cNvCxnSpPr/>
          <p:nvPr/>
        </p:nvCxnSpPr>
        <p:spPr>
          <a:xfrm>
            <a:off x="8256240" y="1461016"/>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直接连接符 7">
            <a:extLst>
              <a:ext uri="{FF2B5EF4-FFF2-40B4-BE49-F238E27FC236}">
                <a16:creationId xmlns:a16="http://schemas.microsoft.com/office/drawing/2014/main" xmlns="" id="{90EFE57E-20D0-4FD7-8880-31D36C38304C}"/>
              </a:ext>
            </a:extLst>
          </p:cNvPr>
          <p:cNvCxnSpPr/>
          <p:nvPr/>
        </p:nvCxnSpPr>
        <p:spPr>
          <a:xfrm>
            <a:off x="6600056" y="116074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397237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408712"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炼副词</a:t>
            </a:r>
          </a:p>
        </p:txBody>
      </p:sp>
      <p:sp>
        <p:nvSpPr>
          <p:cNvPr id="3" name="矩形 2">
            <a:extLst>
              <a:ext uri="{FF2B5EF4-FFF2-40B4-BE49-F238E27FC236}">
                <a16:creationId xmlns:a16="http://schemas.microsoft.com/office/drawing/2014/main" xmlns="" id="{F101C541-A00E-45DB-86D2-9DAE041E3F19}"/>
              </a:ext>
            </a:extLst>
          </p:cNvPr>
          <p:cNvSpPr/>
          <p:nvPr/>
        </p:nvSpPr>
        <p:spPr>
          <a:xfrm>
            <a:off x="491716" y="908720"/>
            <a:ext cx="5964324" cy="5267468"/>
          </a:xfrm>
          <a:prstGeom prst="rect">
            <a:avLst/>
          </a:prstGeom>
        </p:spPr>
        <p:txBody>
          <a:bodyPr wrap="square">
            <a:spAutoFit/>
          </a:bodyPr>
          <a:lstStyle/>
          <a:p>
            <a:pPr indent="306070" algn="just">
              <a:lnSpc>
                <a:spcPts val="3400"/>
              </a:lnSpc>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3</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．阅读下面这首元诗，然后回答问题。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子　规</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曹伯启</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蜀魄曾为古帝王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千声万血送年芳。</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贪夫倦听空低首</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远客初闻已断肠。</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楷体_GB2312"/>
              </a:rPr>
              <a:t>锦水春残花似雨</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楚天梦觉月如霜。</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400"/>
              </a:lnSpc>
              <a:spcAft>
                <a:spcPts val="0"/>
              </a:spcAft>
            </a:pPr>
            <a:r>
              <a:rPr lang="zh-CN" altLang="zh-CN" sz="2400" kern="100" dirty="0">
                <a:latin typeface="黑体" panose="02010609060101010101" pitchFamily="49" charset="-122"/>
                <a:ea typeface="黑体" panose="02010609060101010101" pitchFamily="49" charset="-122"/>
                <a:cs typeface="楷体_GB2312"/>
              </a:rPr>
              <a:t>催归催得谁归去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唯有东郊农事忙。</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ts val="34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子规：即杜鹃</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又名蜀魄、蜀魂、催归</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相传为古蜀王杜宇所化。</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ts val="3400"/>
              </a:lnSpc>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400"/>
              </a:lnSpc>
              <a:spcAft>
                <a:spcPts val="0"/>
              </a:spcAft>
            </a:pP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本诗第二联中的</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空</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字极富韵味。请结合诗句简要赏析。</a:t>
            </a:r>
            <a:endPar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C10D28AE-2E54-4BC0-B185-6CFA27596DA3}"/>
              </a:ext>
            </a:extLst>
          </p:cNvPr>
          <p:cNvSpPr/>
          <p:nvPr/>
        </p:nvSpPr>
        <p:spPr>
          <a:xfrm>
            <a:off x="6744072" y="1796784"/>
            <a:ext cx="5184576" cy="177933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lnSpc>
                <a:spcPts val="3400"/>
              </a:lnSpc>
            </a:pPr>
            <a:r>
              <a:rPr lang="zh-CN" altLang="en-US" sz="2400" dirty="0">
                <a:solidFill>
                  <a:srgbClr val="0000FF"/>
                </a:solidFill>
                <a:latin typeface="黑体" panose="02010609060101010101" pitchFamily="49" charset="-122"/>
                <a:ea typeface="黑体" panose="02010609060101010101" pitchFamily="49" charset="-122"/>
              </a:rPr>
              <a:t>“空”即“徒然地”，它既传神地描绘出贪夫倦听却不得不听的矛盾之态，又形象地表达出了贪夫徒劳无奈、难以排遣的惆怅之情。</a:t>
            </a:r>
          </a:p>
        </p:txBody>
      </p:sp>
      <p:sp>
        <p:nvSpPr>
          <p:cNvPr id="5" name="椭圆 4">
            <a:extLst>
              <a:ext uri="{FF2B5EF4-FFF2-40B4-BE49-F238E27FC236}">
                <a16:creationId xmlns:a16="http://schemas.microsoft.com/office/drawing/2014/main" xmlns="" id="{D22DAF04-B80B-4779-88CA-BFC46B7C5655}"/>
              </a:ext>
            </a:extLst>
          </p:cNvPr>
          <p:cNvSpPr/>
          <p:nvPr/>
        </p:nvSpPr>
        <p:spPr>
          <a:xfrm>
            <a:off x="8328248" y="76470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6" name="椭圆 5">
            <a:extLst>
              <a:ext uri="{FF2B5EF4-FFF2-40B4-BE49-F238E27FC236}">
                <a16:creationId xmlns:a16="http://schemas.microsoft.com/office/drawing/2014/main" xmlns="" id="{8C10473F-43F9-46AB-B020-07D056243255}"/>
              </a:ext>
            </a:extLst>
          </p:cNvPr>
          <p:cNvSpPr/>
          <p:nvPr/>
        </p:nvSpPr>
        <p:spPr>
          <a:xfrm>
            <a:off x="9840416" y="76470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7" name="直接连接符 6">
            <a:extLst>
              <a:ext uri="{FF2B5EF4-FFF2-40B4-BE49-F238E27FC236}">
                <a16:creationId xmlns:a16="http://schemas.microsoft.com/office/drawing/2014/main" xmlns="" id="{74E83159-1173-4F4A-BB3D-80ED10905E7A}"/>
              </a:ext>
            </a:extLst>
          </p:cNvPr>
          <p:cNvCxnSpPr/>
          <p:nvPr/>
        </p:nvCxnSpPr>
        <p:spPr>
          <a:xfrm>
            <a:off x="8256240" y="1461016"/>
            <a:ext cx="2280488" cy="0"/>
          </a:xfrm>
          <a:prstGeom prst="line">
            <a:avLst/>
          </a:prstGeom>
        </p:spPr>
        <p:style>
          <a:lnRef idx="3">
            <a:schemeClr val="accent5"/>
          </a:lnRef>
          <a:fillRef idx="0">
            <a:schemeClr val="accent5"/>
          </a:fillRef>
          <a:effectRef idx="2">
            <a:schemeClr val="accent5"/>
          </a:effectRef>
          <a:fontRef idx="minor">
            <a:schemeClr val="tx1"/>
          </a:fontRef>
        </p:style>
      </p:cxnSp>
      <p:pic>
        <p:nvPicPr>
          <p:cNvPr id="9" name="图片 8">
            <a:extLst>
              <a:ext uri="{FF2B5EF4-FFF2-40B4-BE49-F238E27FC236}">
                <a16:creationId xmlns:a16="http://schemas.microsoft.com/office/drawing/2014/main" xmlns="" id="{8481B254-A5A0-4A3B-8371-A991D6D84AF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9456" t="11615" r="5627" b="12712"/>
          <a:stretch/>
        </p:blipFill>
        <p:spPr>
          <a:xfrm>
            <a:off x="8222710" y="3786252"/>
            <a:ext cx="2736304" cy="2389936"/>
          </a:xfrm>
          <a:prstGeom prst="rect">
            <a:avLst/>
          </a:prstGeom>
        </p:spPr>
      </p:pic>
      <p:cxnSp>
        <p:nvCxnSpPr>
          <p:cNvPr id="10" name="直接连接符 9">
            <a:extLst>
              <a:ext uri="{FF2B5EF4-FFF2-40B4-BE49-F238E27FC236}">
                <a16:creationId xmlns:a16="http://schemas.microsoft.com/office/drawing/2014/main" xmlns="" id="{FC219863-D7A0-4338-9F66-792D09C8D534}"/>
              </a:ext>
            </a:extLst>
          </p:cNvPr>
          <p:cNvCxnSpPr/>
          <p:nvPr/>
        </p:nvCxnSpPr>
        <p:spPr>
          <a:xfrm>
            <a:off x="6600056" y="98072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4165201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480720"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四</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炼数量词</a:t>
            </a:r>
          </a:p>
        </p:txBody>
      </p:sp>
      <p:sp>
        <p:nvSpPr>
          <p:cNvPr id="3" name="矩形 2">
            <a:extLst>
              <a:ext uri="{FF2B5EF4-FFF2-40B4-BE49-F238E27FC236}">
                <a16:creationId xmlns:a16="http://schemas.microsoft.com/office/drawing/2014/main" xmlns="" id="{95CC7724-F710-43A5-A59F-8DD5D4720FB6}"/>
              </a:ext>
            </a:extLst>
          </p:cNvPr>
          <p:cNvSpPr/>
          <p:nvPr/>
        </p:nvSpPr>
        <p:spPr>
          <a:xfrm>
            <a:off x="527720" y="836712"/>
            <a:ext cx="11328920" cy="1200329"/>
          </a:xfrm>
          <a:prstGeom prst="rect">
            <a:avLst/>
          </a:prstGeom>
        </p:spPr>
        <p:txBody>
          <a:bodyPr wrap="square">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经过诗人精心选择提炼的</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数量词</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，往往可以产生</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丰富隽永的诗情</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。值得注意的是，古诗中用的</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数量词，虚指、泛指的多，实指的少</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；并且与数量词的使用相关联的是，这些数量词</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常常采用夸张、对比和比拟等修辞手法</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kern="100" dirty="0">
              <a:latin typeface="黑体" panose="02010609060101010101" pitchFamily="49" charset="-122"/>
              <a:ea typeface="黑体" panose="02010609060101010101" pitchFamily="49" charset="-122"/>
              <a:cs typeface="Courier New" panose="02070309020205020404" pitchFamily="49" charset="0"/>
            </a:endParaRPr>
          </a:p>
        </p:txBody>
      </p:sp>
      <p:graphicFrame>
        <p:nvGraphicFramePr>
          <p:cNvPr id="4" name="表格 3">
            <a:extLst>
              <a:ext uri="{FF2B5EF4-FFF2-40B4-BE49-F238E27FC236}">
                <a16:creationId xmlns:a16="http://schemas.microsoft.com/office/drawing/2014/main" xmlns="" id="{4951AFBD-D900-4580-AC58-75A6B51C40FD}"/>
              </a:ext>
            </a:extLst>
          </p:cNvPr>
          <p:cNvGraphicFramePr>
            <a:graphicFrameLocks noGrp="1"/>
          </p:cNvGraphicFramePr>
          <p:nvPr>
            <p:extLst>
              <p:ext uri="{D42A27DB-BD31-4B8C-83A1-F6EECF244321}">
                <p14:modId xmlns:p14="http://schemas.microsoft.com/office/powerpoint/2010/main" xmlns="" val="2764788591"/>
              </p:ext>
            </p:extLst>
          </p:nvPr>
        </p:nvGraphicFramePr>
        <p:xfrm>
          <a:off x="532648" y="2248546"/>
          <a:ext cx="11323992" cy="3844750"/>
        </p:xfrm>
        <a:graphic>
          <a:graphicData uri="http://schemas.openxmlformats.org/drawingml/2006/table">
            <a:tbl>
              <a:tblPr>
                <a:tableStyleId>{5DA37D80-6434-44D0-A028-1B22A696006F}</a:tableStyleId>
              </a:tblPr>
              <a:tblGrid>
                <a:gridCol w="1569161">
                  <a:extLst>
                    <a:ext uri="{9D8B030D-6E8A-4147-A177-3AD203B41FA5}">
                      <a16:colId xmlns:a16="http://schemas.microsoft.com/office/drawing/2014/main" xmlns="" val="2117157101"/>
                    </a:ext>
                  </a:extLst>
                </a:gridCol>
                <a:gridCol w="9754831">
                  <a:extLst>
                    <a:ext uri="{9D8B030D-6E8A-4147-A177-3AD203B41FA5}">
                      <a16:colId xmlns:a16="http://schemas.microsoft.com/office/drawing/2014/main" xmlns="" val="2764657116"/>
                    </a:ext>
                  </a:extLst>
                </a:gridCol>
              </a:tblGrid>
              <a:tr h="1098500">
                <a:tc>
                  <a:txBody>
                    <a:bodyPr/>
                    <a:lstStyle/>
                    <a:p>
                      <a:pPr algn="ctr">
                        <a:lnSpc>
                          <a:spcPct val="10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夸张</a:t>
                      </a:r>
                      <a:endPar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effectLst/>
                          <a:latin typeface="黑体" panose="02010609060101010101" pitchFamily="49" charset="-122"/>
                          <a:ea typeface="黑体" panose="02010609060101010101" pitchFamily="49" charset="-122"/>
                        </a:rPr>
                        <a:t>李白《秋浦歌十七首</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其十五</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a:t>
                      </a:r>
                      <a:r>
                        <a:rPr lang="en-US" sz="2400" kern="100" dirty="0">
                          <a:effectLst/>
                          <a:latin typeface="黑体" panose="02010609060101010101" pitchFamily="49" charset="-122"/>
                          <a:ea typeface="黑体" panose="02010609060101010101" pitchFamily="49" charset="-122"/>
                        </a:rPr>
                        <a:t>“</a:t>
                      </a:r>
                      <a:r>
                        <a:rPr 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白发三千丈，缘愁似个长</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，“三千丈</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运用</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夸张的修辞手法，表现出了忧愁之深</a:t>
                      </a:r>
                      <a:r>
                        <a:rPr lang="zh-CN" sz="2400" kern="100" dirty="0">
                          <a:effectLst/>
                          <a:latin typeface="黑体" panose="02010609060101010101" pitchFamily="49" charset="-122"/>
                          <a:ea typeface="黑体" panose="02010609060101010101" pitchFamily="49" charset="-122"/>
                        </a:rPr>
                        <a:t>。</a:t>
                      </a:r>
                      <a:endParaRPr lang="zh-CN" sz="24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15241440"/>
                  </a:ext>
                </a:extLst>
              </a:tr>
              <a:tr h="1647750">
                <a:tc>
                  <a:txBody>
                    <a:bodyPr/>
                    <a:lstStyle/>
                    <a:p>
                      <a:pPr algn="ctr">
                        <a:lnSpc>
                          <a:spcPct val="10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对比</a:t>
                      </a:r>
                      <a:endPar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effectLst/>
                          <a:latin typeface="黑体" panose="02010609060101010101" pitchFamily="49" charset="-122"/>
                          <a:ea typeface="黑体" panose="02010609060101010101" pitchFamily="49" charset="-122"/>
                        </a:rPr>
                        <a:t>白居易《长恨歌》</a:t>
                      </a:r>
                      <a:r>
                        <a:rPr lang="en-US" sz="2400" kern="100" dirty="0">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回眸一笑百媚生，六宫粉黛无颜色</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后宫佳丽三千人，三千宠爱在一身</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将杨贵妃的美貌、风度、多情、得到的宠爱都融入对比的数字中。</a:t>
                      </a:r>
                    </a:p>
                  </a:txBody>
                  <a:tcPr marL="68580" marR="68580" marT="0" marB="0" anchor="ctr"/>
                </a:tc>
                <a:extLst>
                  <a:ext uri="{0D108BD9-81ED-4DB2-BD59-A6C34878D82A}">
                    <a16:rowId xmlns:a16="http://schemas.microsoft.com/office/drawing/2014/main" xmlns="" val="2045047640"/>
                  </a:ext>
                </a:extLst>
              </a:tr>
              <a:tr h="1098500">
                <a:tc>
                  <a:txBody>
                    <a:bodyPr/>
                    <a:lstStyle/>
                    <a:p>
                      <a:pPr algn="ctr">
                        <a:lnSpc>
                          <a:spcPct val="10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比拟</a:t>
                      </a:r>
                      <a:endPar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effectLst/>
                          <a:latin typeface="黑体" panose="02010609060101010101" pitchFamily="49" charset="-122"/>
                          <a:ea typeface="黑体" panose="02010609060101010101" pitchFamily="49" charset="-122"/>
                        </a:rPr>
                        <a:t>李白《月下独酌四首</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其一</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a:t>
                      </a:r>
                      <a:r>
                        <a:rPr lang="en-US" sz="2400" kern="100" dirty="0">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举杯邀明月，对影成三人</a:t>
                      </a:r>
                      <a:r>
                        <a:rPr lang="en-US" sz="2400" kern="100" dirty="0">
                          <a:effectLst/>
                          <a:latin typeface="黑体" panose="02010609060101010101" pitchFamily="49" charset="-122"/>
                          <a:ea typeface="黑体" panose="02010609060101010101" pitchFamily="49" charset="-122"/>
                        </a:rPr>
                        <a:t>”</a:t>
                      </a:r>
                      <a:r>
                        <a:rPr lang="zh-CN" sz="2400" kern="100" dirty="0">
                          <a:effectLst/>
                          <a:latin typeface="黑体" panose="02010609060101010101" pitchFamily="49" charset="-122"/>
                          <a:ea typeface="黑体" panose="02010609060101010101" pitchFamily="49" charset="-122"/>
                        </a:rPr>
                        <a:t>一句，运用</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拟人</a:t>
                      </a:r>
                      <a:r>
                        <a:rPr lang="zh-CN" sz="2400" kern="100" dirty="0">
                          <a:effectLst/>
                          <a:latin typeface="黑体" panose="02010609060101010101" pitchFamily="49" charset="-122"/>
                          <a:ea typeface="黑体" panose="02010609060101010101" pitchFamily="49" charset="-122"/>
                        </a:rPr>
                        <a:t>的修辞手法，巧用</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数量词将冷清的画面写活了</a:t>
                      </a:r>
                      <a:r>
                        <a:rPr lang="zh-CN" sz="2400" kern="100" dirty="0">
                          <a:effectLst/>
                          <a:latin typeface="黑体" panose="02010609060101010101" pitchFamily="49" charset="-122"/>
                          <a:ea typeface="黑体" panose="02010609060101010101" pitchFamily="49" charset="-122"/>
                        </a:rPr>
                        <a:t>。</a:t>
                      </a:r>
                      <a:endParaRPr lang="zh-CN" sz="24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4037375307"/>
                  </a:ext>
                </a:extLst>
              </a:tr>
            </a:tbl>
          </a:graphicData>
        </a:graphic>
      </p:graphicFrame>
    </p:spTree>
    <p:extLst>
      <p:ext uri="{BB962C8B-B14F-4D97-AF65-F5344CB8AC3E}">
        <p14:creationId xmlns:p14="http://schemas.microsoft.com/office/powerpoint/2010/main" xmlns="" val="3912375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A5F3798-17FE-4CF1-BB1A-B7F7E5B96107}"/>
              </a:ext>
            </a:extLst>
          </p:cNvPr>
          <p:cNvSpPr txBox="1"/>
          <p:nvPr/>
        </p:nvSpPr>
        <p:spPr>
          <a:xfrm>
            <a:off x="335360" y="44624"/>
            <a:ext cx="6480720"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四</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炼数量词</a:t>
            </a:r>
          </a:p>
        </p:txBody>
      </p:sp>
      <p:sp>
        <p:nvSpPr>
          <p:cNvPr id="4" name="矩形 3">
            <a:extLst>
              <a:ext uri="{FF2B5EF4-FFF2-40B4-BE49-F238E27FC236}">
                <a16:creationId xmlns:a16="http://schemas.microsoft.com/office/drawing/2014/main" xmlns="" id="{5FBFA14D-A418-4202-80B5-9B75AF72A0D3}"/>
              </a:ext>
            </a:extLst>
          </p:cNvPr>
          <p:cNvSpPr/>
          <p:nvPr/>
        </p:nvSpPr>
        <p:spPr>
          <a:xfrm>
            <a:off x="527720" y="836712"/>
            <a:ext cx="6096000" cy="5107167"/>
          </a:xfrm>
          <a:prstGeom prst="rect">
            <a:avLst/>
          </a:prstGeom>
        </p:spPr>
        <p:txBody>
          <a:bodyPr>
            <a:spAutoFit/>
          </a:bodyPr>
          <a:lstStyle/>
          <a:p>
            <a:pPr indent="306070" algn="just">
              <a:lnSpc>
                <a:spcPts val="3600"/>
              </a:lnSpc>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4</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阅读下面这首唐诗，然后回答问题。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别舍弟宗一</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柳宗元</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零落残魂倍黯然</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双垂别泪越江边。</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一身去国六千里</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万死投荒十二年。</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桂岭瘴来云似墨</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洞庭春尽水如天。</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欲知此后相思梦</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长在荆门郢树烟。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元和十一年</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(816)</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春</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柳宗元堂弟宗一从柳州到江陵</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柳宗元写诗送别。此时柳宗元已被贬为柳州刺史。</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600"/>
              </a:lnSpc>
              <a:spcAft>
                <a:spcPts val="0"/>
              </a:spcAft>
            </a:pP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赏析本诗颔联中数量词运用的妙处</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5" name="矩形 4">
            <a:extLst>
              <a:ext uri="{FF2B5EF4-FFF2-40B4-BE49-F238E27FC236}">
                <a16:creationId xmlns:a16="http://schemas.microsoft.com/office/drawing/2014/main" xmlns="" id="{7F80EF80-CA36-4E35-9EDE-8D72D286DF4A}"/>
              </a:ext>
            </a:extLst>
          </p:cNvPr>
          <p:cNvSpPr/>
          <p:nvPr/>
        </p:nvSpPr>
        <p:spPr>
          <a:xfrm>
            <a:off x="6960096" y="1984705"/>
            <a:ext cx="4968552" cy="39209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ts val="3800"/>
              </a:lnSpc>
            </a:pPr>
            <a:r>
              <a:rPr lang="zh-CN" altLang="en-US" sz="2400" dirty="0">
                <a:latin typeface="黑体" panose="02010609060101010101" pitchFamily="49" charset="-122"/>
                <a:ea typeface="黑体" panose="02010609060101010101" pitchFamily="49" charset="-122"/>
              </a:rPr>
              <a:t>生离死别人间事，残魂孤影倍伤神；</a:t>
            </a:r>
          </a:p>
          <a:p>
            <a:pPr>
              <a:lnSpc>
                <a:spcPts val="3800"/>
              </a:lnSpc>
            </a:pPr>
            <a:r>
              <a:rPr lang="zh-CN" altLang="en-US" sz="2400" dirty="0">
                <a:latin typeface="黑体" panose="02010609060101010101" pitchFamily="49" charset="-122"/>
                <a:ea typeface="黑体" panose="02010609060101010101" pitchFamily="49" charset="-122"/>
              </a:rPr>
              <a:t>柳江河畔双垂泪，兄弟涕泣依依情。</a:t>
            </a:r>
          </a:p>
          <a:p>
            <a:pPr>
              <a:lnSpc>
                <a:spcPts val="3800"/>
              </a:lnSpc>
            </a:pPr>
            <a:r>
              <a:rPr lang="zh-CN" altLang="en-US" sz="2400" dirty="0">
                <a:latin typeface="黑体" panose="02010609060101010101" pitchFamily="49" charset="-122"/>
                <a:ea typeface="黑体" panose="02010609060101010101" pitchFamily="49" charset="-122"/>
              </a:rPr>
              <a:t>奸党弄权离京都，六千里外暂栖身；</a:t>
            </a:r>
          </a:p>
          <a:p>
            <a:pPr>
              <a:lnSpc>
                <a:spcPts val="3800"/>
              </a:lnSpc>
            </a:pPr>
            <a:r>
              <a:rPr lang="zh-CN" altLang="en-US" sz="2400" dirty="0">
                <a:latin typeface="黑体" panose="02010609060101010101" pitchFamily="49" charset="-122"/>
                <a:ea typeface="黑体" panose="02010609060101010101" pitchFamily="49" charset="-122"/>
              </a:rPr>
              <a:t>投荒百越十二载，面容憔悴穷余生。</a:t>
            </a:r>
          </a:p>
          <a:p>
            <a:pPr>
              <a:lnSpc>
                <a:spcPts val="3800"/>
              </a:lnSpc>
            </a:pPr>
            <a:r>
              <a:rPr lang="zh-CN" altLang="en-US" sz="2400" dirty="0">
                <a:latin typeface="黑体" panose="02010609060101010101" pitchFamily="49" charset="-122"/>
                <a:ea typeface="黑体" panose="02010609060101010101" pitchFamily="49" charset="-122"/>
              </a:rPr>
              <a:t>桂岭瘴气山林起，乌云低垂百疫行；</a:t>
            </a:r>
          </a:p>
          <a:p>
            <a:pPr>
              <a:lnSpc>
                <a:spcPts val="3800"/>
              </a:lnSpc>
            </a:pPr>
            <a:r>
              <a:rPr lang="zh-CN" altLang="en-US" sz="2400" dirty="0">
                <a:latin typeface="黑体" panose="02010609060101010101" pitchFamily="49" charset="-122"/>
                <a:ea typeface="黑体" panose="02010609060101010101" pitchFamily="49" charset="-122"/>
              </a:rPr>
              <a:t>欣闻洞庭春色好，水天浩淼伴前程。</a:t>
            </a:r>
          </a:p>
          <a:p>
            <a:pPr>
              <a:lnSpc>
                <a:spcPts val="3800"/>
              </a:lnSpc>
            </a:pPr>
            <a:r>
              <a:rPr lang="zh-CN" altLang="en-US" sz="2400" dirty="0">
                <a:latin typeface="黑体" panose="02010609060101010101" pitchFamily="49" charset="-122"/>
                <a:ea typeface="黑体" panose="02010609060101010101" pitchFamily="49" charset="-122"/>
              </a:rPr>
              <a:t>聚会惟赖南柯梦，相思愿眠不醒枕；</a:t>
            </a:r>
          </a:p>
          <a:p>
            <a:pPr>
              <a:lnSpc>
                <a:spcPts val="3800"/>
              </a:lnSpc>
            </a:pPr>
            <a:r>
              <a:rPr lang="zh-CN" altLang="en-US" sz="2400" dirty="0">
                <a:latin typeface="黑体" panose="02010609060101010101" pitchFamily="49" charset="-122"/>
                <a:ea typeface="黑体" panose="02010609060101010101" pitchFamily="49" charset="-122"/>
              </a:rPr>
              <a:t>神游依稀荆门现，云烟缭绕恍若真。</a:t>
            </a:r>
          </a:p>
        </p:txBody>
      </p:sp>
      <p:sp>
        <p:nvSpPr>
          <p:cNvPr id="6" name="椭圆 5">
            <a:extLst>
              <a:ext uri="{FF2B5EF4-FFF2-40B4-BE49-F238E27FC236}">
                <a16:creationId xmlns:a16="http://schemas.microsoft.com/office/drawing/2014/main" xmlns="" id="{50DF624B-67B7-4044-ACA8-3D0BD5B16CB3}"/>
              </a:ext>
            </a:extLst>
          </p:cNvPr>
          <p:cNvSpPr/>
          <p:nvPr/>
        </p:nvSpPr>
        <p:spPr>
          <a:xfrm>
            <a:off x="8352016" y="86048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7" name="椭圆 6">
            <a:extLst>
              <a:ext uri="{FF2B5EF4-FFF2-40B4-BE49-F238E27FC236}">
                <a16:creationId xmlns:a16="http://schemas.microsoft.com/office/drawing/2014/main" xmlns="" id="{ECFA4BB0-9D98-45FC-8089-77E7CF7A2531}"/>
              </a:ext>
            </a:extLst>
          </p:cNvPr>
          <p:cNvSpPr/>
          <p:nvPr/>
        </p:nvSpPr>
        <p:spPr>
          <a:xfrm>
            <a:off x="9864184" y="86048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8" name="直接连接符 7">
            <a:extLst>
              <a:ext uri="{FF2B5EF4-FFF2-40B4-BE49-F238E27FC236}">
                <a16:creationId xmlns:a16="http://schemas.microsoft.com/office/drawing/2014/main" xmlns="" id="{8D1ABD67-772F-4AD4-BDFC-707E2D632B4D}"/>
              </a:ext>
            </a:extLst>
          </p:cNvPr>
          <p:cNvCxnSpPr/>
          <p:nvPr/>
        </p:nvCxnSpPr>
        <p:spPr>
          <a:xfrm>
            <a:off x="8280008" y="1556792"/>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直接连接符 8">
            <a:extLst>
              <a:ext uri="{FF2B5EF4-FFF2-40B4-BE49-F238E27FC236}">
                <a16:creationId xmlns:a16="http://schemas.microsoft.com/office/drawing/2014/main" xmlns="" id="{27EA1C3B-AFD1-4D36-B362-1FCC7C930E93}"/>
              </a:ext>
            </a:extLst>
          </p:cNvPr>
          <p:cNvCxnSpPr/>
          <p:nvPr/>
        </p:nvCxnSpPr>
        <p:spPr>
          <a:xfrm>
            <a:off x="6744072" y="1407375"/>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94326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A5F3798-17FE-4CF1-BB1A-B7F7E5B96107}"/>
              </a:ext>
            </a:extLst>
          </p:cNvPr>
          <p:cNvSpPr txBox="1"/>
          <p:nvPr/>
        </p:nvSpPr>
        <p:spPr>
          <a:xfrm>
            <a:off x="335360" y="44624"/>
            <a:ext cx="6480720"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四</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炼数量词</a:t>
            </a:r>
          </a:p>
        </p:txBody>
      </p:sp>
      <p:sp>
        <p:nvSpPr>
          <p:cNvPr id="4" name="矩形 3">
            <a:extLst>
              <a:ext uri="{FF2B5EF4-FFF2-40B4-BE49-F238E27FC236}">
                <a16:creationId xmlns:a16="http://schemas.microsoft.com/office/drawing/2014/main" xmlns="" id="{5FBFA14D-A418-4202-80B5-9B75AF72A0D3}"/>
              </a:ext>
            </a:extLst>
          </p:cNvPr>
          <p:cNvSpPr/>
          <p:nvPr/>
        </p:nvSpPr>
        <p:spPr>
          <a:xfrm>
            <a:off x="527720" y="836712"/>
            <a:ext cx="6096000" cy="5107167"/>
          </a:xfrm>
          <a:prstGeom prst="rect">
            <a:avLst/>
          </a:prstGeom>
        </p:spPr>
        <p:txBody>
          <a:bodyPr>
            <a:spAutoFit/>
          </a:bodyPr>
          <a:lstStyle/>
          <a:p>
            <a:pPr indent="306070" algn="just">
              <a:lnSpc>
                <a:spcPts val="3600"/>
              </a:lnSpc>
              <a:spcAft>
                <a:spcPts val="0"/>
              </a:spcAft>
            </a:pP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4</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阅读下面这首唐诗，然后回答问题。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别舍弟宗一</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柳宗元</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零落残魂倍黯然</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双垂别泪越江边。</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一身</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去国</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六千里</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万死</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投荒</a:t>
            </a: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十二年</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桂岭瘴来云似墨</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洞庭春尽水如天。</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欲知此后相思梦</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长在荆门郢树烟。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ts val="36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元和十一年</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(816)</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春</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柳宗元堂弟宗一从柳州到江陵</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柳宗元写诗送别。此时柳宗元已被贬为柳州刺史。</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600"/>
              </a:lnSpc>
              <a:spcAft>
                <a:spcPts val="0"/>
              </a:spcAft>
            </a:pPr>
            <a:r>
              <a:rPr lang="zh-CN" altLang="zh-CN"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赏析本诗颔联中数量词运用的妙处</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5" name="矩形 4">
            <a:extLst>
              <a:ext uri="{FF2B5EF4-FFF2-40B4-BE49-F238E27FC236}">
                <a16:creationId xmlns:a16="http://schemas.microsoft.com/office/drawing/2014/main" xmlns="" id="{7F80EF80-CA36-4E35-9EDE-8D72D286DF4A}"/>
              </a:ext>
            </a:extLst>
          </p:cNvPr>
          <p:cNvSpPr/>
          <p:nvPr/>
        </p:nvSpPr>
        <p:spPr>
          <a:xfrm>
            <a:off x="6960096" y="1984705"/>
            <a:ext cx="4968552" cy="34336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ts val="3800"/>
              </a:lnSpc>
            </a:pPr>
            <a:r>
              <a:rPr lang="zh-CN" altLang="en-US" sz="2400" dirty="0">
                <a:latin typeface="黑体" panose="02010609060101010101" pitchFamily="49" charset="-122"/>
                <a:ea typeface="黑体" panose="02010609060101010101" pitchFamily="49" charset="-122"/>
              </a:rPr>
              <a:t>    “一身”指孤身一人，概括了诗人孤苦零落的凄惨现状；“万死”运用夸张手法，写出了诗人屡遭不幸的残酷人生；“六千里”与“十二年”从空间、时间上高度概括了诗人被贬距离遥远和时间之长。读来令人震撼，极富感染力。</a:t>
            </a:r>
          </a:p>
        </p:txBody>
      </p:sp>
      <p:sp>
        <p:nvSpPr>
          <p:cNvPr id="6" name="椭圆 5">
            <a:extLst>
              <a:ext uri="{FF2B5EF4-FFF2-40B4-BE49-F238E27FC236}">
                <a16:creationId xmlns:a16="http://schemas.microsoft.com/office/drawing/2014/main" xmlns="" id="{50DF624B-67B7-4044-ACA8-3D0BD5B16CB3}"/>
              </a:ext>
            </a:extLst>
          </p:cNvPr>
          <p:cNvSpPr/>
          <p:nvPr/>
        </p:nvSpPr>
        <p:spPr>
          <a:xfrm>
            <a:off x="8352016" y="86048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7" name="椭圆 6">
            <a:extLst>
              <a:ext uri="{FF2B5EF4-FFF2-40B4-BE49-F238E27FC236}">
                <a16:creationId xmlns:a16="http://schemas.microsoft.com/office/drawing/2014/main" xmlns="" id="{ECFA4BB0-9D98-45FC-8089-77E7CF7A2531}"/>
              </a:ext>
            </a:extLst>
          </p:cNvPr>
          <p:cNvSpPr/>
          <p:nvPr/>
        </p:nvSpPr>
        <p:spPr>
          <a:xfrm>
            <a:off x="9864184" y="86048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8" name="直接连接符 7">
            <a:extLst>
              <a:ext uri="{FF2B5EF4-FFF2-40B4-BE49-F238E27FC236}">
                <a16:creationId xmlns:a16="http://schemas.microsoft.com/office/drawing/2014/main" xmlns="" id="{8D1ABD67-772F-4AD4-BDFC-707E2D632B4D}"/>
              </a:ext>
            </a:extLst>
          </p:cNvPr>
          <p:cNvCxnSpPr/>
          <p:nvPr/>
        </p:nvCxnSpPr>
        <p:spPr>
          <a:xfrm>
            <a:off x="8280008" y="1556792"/>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直接连接符 8">
            <a:extLst>
              <a:ext uri="{FF2B5EF4-FFF2-40B4-BE49-F238E27FC236}">
                <a16:creationId xmlns:a16="http://schemas.microsoft.com/office/drawing/2014/main" xmlns="" id="{9F7E91D6-10B2-4920-8F84-C34A1C6A864A}"/>
              </a:ext>
            </a:extLst>
          </p:cNvPr>
          <p:cNvCxnSpPr/>
          <p:nvPr/>
        </p:nvCxnSpPr>
        <p:spPr>
          <a:xfrm>
            <a:off x="6816080" y="1407375"/>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97829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91276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（五）炼叠词</a:t>
            </a:r>
          </a:p>
        </p:txBody>
      </p:sp>
      <p:sp>
        <p:nvSpPr>
          <p:cNvPr id="3" name="矩形 2">
            <a:extLst>
              <a:ext uri="{FF2B5EF4-FFF2-40B4-BE49-F238E27FC236}">
                <a16:creationId xmlns:a16="http://schemas.microsoft.com/office/drawing/2014/main" xmlns="" id="{5F9BA4CF-FA59-4191-9E74-78CEBAD071B0}"/>
              </a:ext>
            </a:extLst>
          </p:cNvPr>
          <p:cNvSpPr/>
          <p:nvPr/>
        </p:nvSpPr>
        <p:spPr>
          <a:xfrm>
            <a:off x="623392" y="996122"/>
            <a:ext cx="6096000" cy="4865756"/>
          </a:xfrm>
          <a:prstGeom prst="rect">
            <a:avLst/>
          </a:prstGeom>
        </p:spPr>
        <p:txBody>
          <a:bodyPr>
            <a:spAutoFit/>
          </a:bodyPr>
          <a:lstStyle/>
          <a:p>
            <a:pPr indent="457200">
              <a:lnSpc>
                <a:spcPts val="4200"/>
              </a:lnSpc>
            </a:pPr>
            <a:r>
              <a:rPr lang="zh-CN" altLang="en-US" sz="2800" dirty="0">
                <a:latin typeface="黑体" panose="02010609060101010101" pitchFamily="49" charset="-122"/>
                <a:ea typeface="黑体" panose="02010609060101010101" pitchFamily="49" charset="-122"/>
              </a:rPr>
              <a:t> </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叠词</a:t>
            </a:r>
            <a:r>
              <a:rPr lang="zh-CN" altLang="en-US" sz="2800" dirty="0">
                <a:latin typeface="黑体" panose="02010609060101010101" pitchFamily="49" charset="-122"/>
                <a:ea typeface="黑体" panose="02010609060101010101" pitchFamily="49" charset="-122"/>
              </a:rPr>
              <a:t>具有</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强调</a:t>
            </a:r>
            <a:r>
              <a:rPr lang="zh-CN" altLang="en-US" sz="2800" dirty="0">
                <a:latin typeface="黑体" panose="02010609060101010101" pitchFamily="49" charset="-122"/>
                <a:ea typeface="黑体" panose="02010609060101010101" pitchFamily="49" charset="-122"/>
              </a:rPr>
              <a:t>作用，能使描写更加</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生动形象</a:t>
            </a:r>
            <a:r>
              <a:rPr lang="zh-CN" altLang="en-US" sz="2800" dirty="0">
                <a:latin typeface="黑体" panose="02010609060101010101" pitchFamily="49" charset="-122"/>
                <a:ea typeface="黑体" panose="02010609060101010101" pitchFamily="49" charset="-122"/>
              </a:rPr>
              <a:t>，使</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感情更加绵密曲折</a:t>
            </a:r>
            <a:r>
              <a:rPr lang="zh-CN" altLang="en-US" sz="2800" dirty="0">
                <a:latin typeface="黑体" panose="02010609060101010101" pitchFamily="49" charset="-122"/>
                <a:ea typeface="黑体" panose="02010609060101010101" pitchFamily="49" charset="-122"/>
              </a:rPr>
              <a:t>，在形式上形成</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节奏感与韵律感</a:t>
            </a:r>
            <a:r>
              <a:rPr lang="zh-CN" altLang="en-US" sz="2800" dirty="0">
                <a:latin typeface="黑体" panose="02010609060101010101" pitchFamily="49" charset="-122"/>
                <a:ea typeface="黑体" panose="02010609060101010101" pitchFamily="49" charset="-122"/>
              </a:rPr>
              <a:t>，富有</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音乐美</a:t>
            </a:r>
            <a:r>
              <a:rPr lang="zh-CN" altLang="en-US" sz="2800" dirty="0">
                <a:latin typeface="黑体" panose="02010609060101010101" pitchFamily="49" charset="-122"/>
                <a:ea typeface="黑体" panose="02010609060101010101" pitchFamily="49" charset="-122"/>
              </a:rPr>
              <a:t>。如：李清照的</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声声慢</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中的“</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寻寻觅觅，冷冷清清，凄凄惨惨戚戚</a:t>
            </a:r>
            <a:r>
              <a:rPr lang="zh-CN" altLang="en-US" sz="2800" dirty="0">
                <a:latin typeface="黑体" panose="02010609060101010101" pitchFamily="49" charset="-122"/>
                <a:ea typeface="黑体" panose="02010609060101010101" pitchFamily="49" charset="-122"/>
              </a:rPr>
              <a:t>”，“</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寻寻觅觅</a:t>
            </a:r>
            <a:r>
              <a:rPr lang="zh-CN" altLang="en-US" sz="2800" dirty="0">
                <a:latin typeface="黑体" panose="02010609060101010101" pitchFamily="49" charset="-122"/>
                <a:ea typeface="黑体" panose="02010609060101010101" pitchFamily="49" charset="-122"/>
              </a:rPr>
              <a:t>”写词人内心空虚，若有所失；“</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冷冷清清</a:t>
            </a:r>
            <a:r>
              <a:rPr lang="zh-CN" altLang="en-US" sz="2800" dirty="0">
                <a:latin typeface="黑体" panose="02010609060101010101" pitchFamily="49" charset="-122"/>
                <a:ea typeface="黑体" panose="02010609060101010101" pitchFamily="49" charset="-122"/>
              </a:rPr>
              <a:t>”写处境的孤独，形单影只，无人相伴；“</a:t>
            </a:r>
            <a:r>
              <a:rPr lang="zh-CN" altLang="en-US"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凄凄惨惨戚戚</a:t>
            </a:r>
            <a:r>
              <a:rPr lang="zh-CN" altLang="en-US" sz="2800" dirty="0">
                <a:latin typeface="黑体" panose="02010609060101010101" pitchFamily="49" charset="-122"/>
                <a:ea typeface="黑体" panose="02010609060101010101" pitchFamily="49" charset="-122"/>
              </a:rPr>
              <a:t>”则极言心情之悲怆。</a:t>
            </a:r>
          </a:p>
        </p:txBody>
      </p:sp>
      <p:pic>
        <p:nvPicPr>
          <p:cNvPr id="5" name="图片 4">
            <a:extLst>
              <a:ext uri="{FF2B5EF4-FFF2-40B4-BE49-F238E27FC236}">
                <a16:creationId xmlns:a16="http://schemas.microsoft.com/office/drawing/2014/main" xmlns="" id="{1DC19571-D9E6-4942-8352-D764ECC6CADD}"/>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7032104" y="1263003"/>
            <a:ext cx="4751068" cy="4579399"/>
          </a:xfrm>
          <a:prstGeom prst="rect">
            <a:avLst/>
          </a:prstGeom>
        </p:spPr>
      </p:pic>
    </p:spTree>
    <p:extLst>
      <p:ext uri="{BB962C8B-B14F-4D97-AF65-F5344CB8AC3E}">
        <p14:creationId xmlns:p14="http://schemas.microsoft.com/office/powerpoint/2010/main" xmlns="" val="4747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A6F85B5D-FF90-4027-9273-B3924F4D36BB}"/>
              </a:ext>
            </a:extLst>
          </p:cNvPr>
          <p:cNvSpPr txBox="1"/>
          <p:nvPr/>
        </p:nvSpPr>
        <p:spPr>
          <a:xfrm>
            <a:off x="263352" y="0"/>
            <a:ext cx="6480720"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五</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炼叠词</a:t>
            </a:r>
          </a:p>
        </p:txBody>
      </p:sp>
      <p:cxnSp>
        <p:nvCxnSpPr>
          <p:cNvPr id="4" name="直接连接符 3">
            <a:extLst>
              <a:ext uri="{FF2B5EF4-FFF2-40B4-BE49-F238E27FC236}">
                <a16:creationId xmlns:a16="http://schemas.microsoft.com/office/drawing/2014/main" xmlns="" id="{48FEB4ED-9BEF-4EDD-83EB-5FC8C6CC927B}"/>
              </a:ext>
            </a:extLst>
          </p:cNvPr>
          <p:cNvCxnSpPr/>
          <p:nvPr/>
        </p:nvCxnSpPr>
        <p:spPr>
          <a:xfrm>
            <a:off x="6744072" y="1407375"/>
            <a:ext cx="0" cy="4536504"/>
          </a:xfrm>
          <a:prstGeom prst="line">
            <a:avLst/>
          </a:prstGeom>
        </p:spPr>
        <p:style>
          <a:lnRef idx="3">
            <a:schemeClr val="accent5"/>
          </a:lnRef>
          <a:fillRef idx="0">
            <a:schemeClr val="accent5"/>
          </a:fillRef>
          <a:effectRef idx="2">
            <a:schemeClr val="accent5"/>
          </a:effectRef>
          <a:fontRef idx="minor">
            <a:schemeClr val="tx1"/>
          </a:fontRef>
        </p:style>
      </p:cxnSp>
      <p:sp>
        <p:nvSpPr>
          <p:cNvPr id="5" name="矩形 4">
            <a:extLst>
              <a:ext uri="{FF2B5EF4-FFF2-40B4-BE49-F238E27FC236}">
                <a16:creationId xmlns:a16="http://schemas.microsoft.com/office/drawing/2014/main" xmlns="" id="{4DE40FFC-1F7B-4AF9-B68F-F80741A46605}"/>
              </a:ext>
            </a:extLst>
          </p:cNvPr>
          <p:cNvSpPr/>
          <p:nvPr/>
        </p:nvSpPr>
        <p:spPr>
          <a:xfrm>
            <a:off x="455712" y="1012954"/>
            <a:ext cx="6096000" cy="4832092"/>
          </a:xfrm>
          <a:prstGeom prst="rect">
            <a:avLst/>
          </a:prstGeom>
        </p:spPr>
        <p:txBody>
          <a:bodyPr>
            <a:spAutoFit/>
          </a:bodyPr>
          <a:lstStyle/>
          <a:p>
            <a:pPr indent="306070" algn="just">
              <a:spcAft>
                <a:spcPts val="0"/>
              </a:spcAft>
            </a:pP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5</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．阅读下面这首明诗，然后回答问题。</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黄氏延绿轩</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高　启</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ctr">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葱葱溪树暗</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靡靡江芜湿。</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雨过晓开帘</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一时放春入。</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【注】　芜</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丛生的草。</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endParaRPr lang="en-US" altLang="zh-CN" sz="28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just">
              <a:spcAft>
                <a:spcPts val="0"/>
              </a:spcAft>
            </a:pPr>
            <a:r>
              <a:rPr lang="zh-CN" altLang="zh-CN" sz="28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“葱葱</a:t>
            </a:r>
            <a:r>
              <a:rPr lang="en-US" altLang="zh-CN" sz="28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“靡靡”两个叠音词有什么作用？</a:t>
            </a:r>
            <a:endParaRPr lang="zh-CN" altLang="zh-CN" sz="28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6" name="矩形 5">
            <a:extLst>
              <a:ext uri="{FF2B5EF4-FFF2-40B4-BE49-F238E27FC236}">
                <a16:creationId xmlns:a16="http://schemas.microsoft.com/office/drawing/2014/main" xmlns="" id="{930E5EB7-1372-48AE-BE1F-60026253D65E}"/>
              </a:ext>
            </a:extLst>
          </p:cNvPr>
          <p:cNvSpPr/>
          <p:nvPr/>
        </p:nvSpPr>
        <p:spPr>
          <a:xfrm>
            <a:off x="6936433" y="1028968"/>
            <a:ext cx="5064221" cy="53451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40000"/>
              </a:lnSpc>
              <a:spcAft>
                <a:spcPts val="0"/>
              </a:spcAft>
            </a:pPr>
            <a:r>
              <a:rPr lang="en-US"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葱葱</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指</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郁郁葱葱</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，形容树木苍翠茂盛，充满生机；</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靡靡</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写江边丛草的繁密。</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葱葱</a:t>
            </a:r>
            <a:r>
              <a:rPr lang="en-US" altLang="zh-CN"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zh-CN"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靡靡</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b="1" u="sng" kern="10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写出</a:t>
            </a:r>
            <a:r>
              <a:rPr lang="zh-CN" altLang="zh-CN"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春雨后水边草木茂盛之貌。通过写春雨后水边草木之貌，</a:t>
            </a:r>
            <a:r>
              <a:rPr lang="zh-CN" altLang="zh-CN" sz="2800" b="1" u="sng" kern="10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表达了</a:t>
            </a:r>
            <a:r>
              <a:rPr lang="zh-CN" altLang="zh-CN" sz="28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诗人看到浓重春色后的欣喜之情。妙用叠音词，富有音律美，增强表达效果。</a:t>
            </a:r>
          </a:p>
        </p:txBody>
      </p:sp>
      <p:sp>
        <p:nvSpPr>
          <p:cNvPr id="7" name="椭圆 6">
            <a:extLst>
              <a:ext uri="{FF2B5EF4-FFF2-40B4-BE49-F238E27FC236}">
                <a16:creationId xmlns:a16="http://schemas.microsoft.com/office/drawing/2014/main" xmlns="" id="{B8CAF114-F17D-47F0-A505-BDA100CA1714}"/>
              </a:ext>
            </a:extLst>
          </p:cNvPr>
          <p:cNvSpPr/>
          <p:nvPr/>
        </p:nvSpPr>
        <p:spPr>
          <a:xfrm>
            <a:off x="8544272" y="33265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8" name="椭圆 7">
            <a:extLst>
              <a:ext uri="{FF2B5EF4-FFF2-40B4-BE49-F238E27FC236}">
                <a16:creationId xmlns:a16="http://schemas.microsoft.com/office/drawing/2014/main" xmlns="" id="{D553A04D-8954-44A5-8A78-77CDB1602F47}"/>
              </a:ext>
            </a:extLst>
          </p:cNvPr>
          <p:cNvSpPr/>
          <p:nvPr/>
        </p:nvSpPr>
        <p:spPr>
          <a:xfrm>
            <a:off x="10056440" y="33265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9" name="直接连接符 8">
            <a:extLst>
              <a:ext uri="{FF2B5EF4-FFF2-40B4-BE49-F238E27FC236}">
                <a16:creationId xmlns:a16="http://schemas.microsoft.com/office/drawing/2014/main" xmlns="" id="{EC2CB6C1-510F-4ED8-B207-51885999E83D}"/>
              </a:ext>
            </a:extLst>
          </p:cNvPr>
          <p:cNvCxnSpPr/>
          <p:nvPr/>
        </p:nvCxnSpPr>
        <p:spPr>
          <a:xfrm>
            <a:off x="8472264" y="1028968"/>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87769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263352" y="0"/>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古代诗歌中常见的炼字的类别</a:t>
            </a:r>
          </a:p>
        </p:txBody>
      </p:sp>
      <p:graphicFrame>
        <p:nvGraphicFramePr>
          <p:cNvPr id="4" name="表格 3">
            <a:extLst>
              <a:ext uri="{FF2B5EF4-FFF2-40B4-BE49-F238E27FC236}">
                <a16:creationId xmlns:a16="http://schemas.microsoft.com/office/drawing/2014/main" xmlns="" id="{0C69D5F2-31EA-4CE7-B04F-80ABBB85E3C8}"/>
              </a:ext>
            </a:extLst>
          </p:cNvPr>
          <p:cNvGraphicFramePr>
            <a:graphicFrameLocks noGrp="1"/>
          </p:cNvGraphicFramePr>
          <p:nvPr>
            <p:extLst>
              <p:ext uri="{D42A27DB-BD31-4B8C-83A1-F6EECF244321}">
                <p14:modId xmlns:p14="http://schemas.microsoft.com/office/powerpoint/2010/main" xmlns="" val="237503135"/>
              </p:ext>
            </p:extLst>
          </p:nvPr>
        </p:nvGraphicFramePr>
        <p:xfrm>
          <a:off x="407368" y="1196752"/>
          <a:ext cx="11377264" cy="5040560"/>
        </p:xfrm>
        <a:graphic>
          <a:graphicData uri="http://schemas.openxmlformats.org/drawingml/2006/table">
            <a:tbl>
              <a:tblPr>
                <a:tableStyleId>{BC89EF96-8CEA-46FF-86C4-4CE0E7609802}</a:tableStyleId>
              </a:tblPr>
              <a:tblGrid>
                <a:gridCol w="1435811">
                  <a:extLst>
                    <a:ext uri="{9D8B030D-6E8A-4147-A177-3AD203B41FA5}">
                      <a16:colId xmlns:a16="http://schemas.microsoft.com/office/drawing/2014/main" xmlns="" val="2873550989"/>
                    </a:ext>
                  </a:extLst>
                </a:gridCol>
                <a:gridCol w="9941453">
                  <a:extLst>
                    <a:ext uri="{9D8B030D-6E8A-4147-A177-3AD203B41FA5}">
                      <a16:colId xmlns:a16="http://schemas.microsoft.com/office/drawing/2014/main" xmlns="" val="4043972095"/>
                    </a:ext>
                  </a:extLst>
                </a:gridCol>
              </a:tblGrid>
              <a:tr h="2040227">
                <a:tc>
                  <a:txBody>
                    <a:bodyPr/>
                    <a:lstStyle/>
                    <a:p>
                      <a:pPr algn="ctr">
                        <a:lnSpc>
                          <a:spcPct val="10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叠音词</a:t>
                      </a:r>
                      <a:endParaRPr lang="zh-CN" sz="18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solidFill>
                            <a:srgbClr val="0000FF"/>
                          </a:solidFill>
                          <a:effectLst/>
                          <a:latin typeface="黑体" panose="02010609060101010101" pitchFamily="49" charset="-122"/>
                          <a:ea typeface="黑体" panose="02010609060101010101" pitchFamily="49" charset="-122"/>
                        </a:rPr>
                        <a:t>如杜甫的《江畔独步寻花七绝句</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其六</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黄四娘家花满蹊，千朵万朵压枝低。留连戏蝶</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时时</a:t>
                      </a:r>
                      <a:r>
                        <a:rPr lang="zh-CN" sz="2400" kern="100" dirty="0">
                          <a:solidFill>
                            <a:srgbClr val="0000FF"/>
                          </a:solidFill>
                          <a:effectLst/>
                          <a:latin typeface="黑体" panose="02010609060101010101" pitchFamily="49" charset="-122"/>
                          <a:ea typeface="黑体" panose="02010609060101010101" pitchFamily="49" charset="-122"/>
                        </a:rPr>
                        <a:t>舞，自在娇莺</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恰恰</a:t>
                      </a:r>
                      <a:r>
                        <a:rPr lang="zh-CN" sz="2400" kern="100" dirty="0">
                          <a:solidFill>
                            <a:srgbClr val="0000FF"/>
                          </a:solidFill>
                          <a:effectLst/>
                          <a:latin typeface="黑体" panose="02010609060101010101" pitchFamily="49" charset="-122"/>
                          <a:ea typeface="黑体" panose="02010609060101010101" pitchFamily="49" charset="-122"/>
                        </a:rPr>
                        <a:t>啼。</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诗中</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时时</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恰恰</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为叠字。</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时时</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表明</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不是偶尔一见</a:t>
                      </a:r>
                      <a:r>
                        <a:rPr lang="zh-CN" sz="2400" kern="100" dirty="0">
                          <a:solidFill>
                            <a:srgbClr val="0000FF"/>
                          </a:solidFill>
                          <a:effectLst/>
                          <a:latin typeface="黑体" panose="02010609060101010101" pitchFamily="49" charset="-122"/>
                          <a:ea typeface="黑体" panose="02010609060101010101" pitchFamily="49" charset="-122"/>
                        </a:rPr>
                        <a:t>，把</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春意闹的情趣渲染出来</a:t>
                      </a:r>
                      <a:r>
                        <a:rPr lang="zh-CN" sz="2400" kern="100" dirty="0">
                          <a:solidFill>
                            <a:srgbClr val="0000FF"/>
                          </a:solidFill>
                          <a:effectLst/>
                          <a:latin typeface="黑体" panose="02010609060101010101" pitchFamily="49" charset="-122"/>
                          <a:ea typeface="黑体" panose="02010609060101010101" pitchFamily="49" charset="-122"/>
                        </a:rPr>
                        <a:t>；</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恰恰</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为</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象声词</a:t>
                      </a:r>
                      <a:r>
                        <a:rPr lang="zh-CN" sz="2400" kern="100" dirty="0">
                          <a:solidFill>
                            <a:srgbClr val="0000FF"/>
                          </a:solidFill>
                          <a:effectLst/>
                          <a:latin typeface="黑体" panose="02010609060101010101" pitchFamily="49" charset="-122"/>
                          <a:ea typeface="黑体" panose="02010609060101010101" pitchFamily="49" charset="-122"/>
                        </a:rPr>
                        <a:t>，形容</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娇莺啼鸣的婉转清脆</a:t>
                      </a:r>
                      <a:r>
                        <a:rPr lang="zh-CN" sz="2400" kern="100" dirty="0">
                          <a:solidFill>
                            <a:srgbClr val="0000FF"/>
                          </a:solidFill>
                          <a:effectLst/>
                          <a:latin typeface="黑体" panose="02010609060101010101" pitchFamily="49" charset="-122"/>
                          <a:ea typeface="黑体" panose="02010609060101010101" pitchFamily="49" charset="-122"/>
                        </a:rPr>
                        <a:t>，给人一种身</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临其境</a:t>
                      </a:r>
                      <a:r>
                        <a:rPr lang="zh-CN" sz="2400" kern="100" dirty="0">
                          <a:solidFill>
                            <a:srgbClr val="0000FF"/>
                          </a:solidFill>
                          <a:effectLst/>
                          <a:latin typeface="黑体" panose="02010609060101010101" pitchFamily="49" charset="-122"/>
                          <a:ea typeface="黑体" panose="02010609060101010101" pitchFamily="49" charset="-122"/>
                        </a:rPr>
                        <a:t>的听觉感受。</a:t>
                      </a:r>
                      <a:endParaRPr lang="zh-CN" sz="1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472560706"/>
                  </a:ext>
                </a:extLst>
              </a:tr>
              <a:tr h="3000333">
                <a:tc>
                  <a:txBody>
                    <a:bodyPr/>
                    <a:lstStyle/>
                    <a:p>
                      <a:pPr algn="ctr">
                        <a:lnSpc>
                          <a:spcPct val="10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拟声词</a:t>
                      </a:r>
                      <a:endParaRPr lang="zh-CN" sz="18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400" kern="100" dirty="0">
                          <a:solidFill>
                            <a:srgbClr val="0000FF"/>
                          </a:solidFill>
                          <a:effectLst/>
                          <a:latin typeface="黑体" panose="02010609060101010101" pitchFamily="49" charset="-122"/>
                          <a:ea typeface="黑体" panose="02010609060101010101" pitchFamily="49" charset="-122"/>
                        </a:rPr>
                        <a:t>如白居易的《琵琶行　并序》：</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大弦</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嘈嘈</a:t>
                      </a:r>
                      <a:r>
                        <a:rPr lang="zh-CN" sz="2400" kern="100" dirty="0">
                          <a:solidFill>
                            <a:srgbClr val="0000FF"/>
                          </a:solidFill>
                          <a:effectLst/>
                          <a:latin typeface="黑体" panose="02010609060101010101" pitchFamily="49" charset="-122"/>
                          <a:ea typeface="黑体" panose="02010609060101010101" pitchFamily="49" charset="-122"/>
                        </a:rPr>
                        <a:t>如急雨，小弦</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切切</a:t>
                      </a:r>
                      <a:r>
                        <a:rPr lang="zh-CN" sz="2400" kern="100" dirty="0">
                          <a:solidFill>
                            <a:srgbClr val="0000FF"/>
                          </a:solidFill>
                          <a:effectLst/>
                          <a:latin typeface="黑体" panose="02010609060101010101" pitchFamily="49" charset="-122"/>
                          <a:ea typeface="黑体" panose="02010609060101010101" pitchFamily="49" charset="-122"/>
                        </a:rPr>
                        <a:t>如私语。嘈嘈切切错杂弹，大珠小珠落玉盘。</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间关</a:t>
                      </a:r>
                      <a:r>
                        <a:rPr lang="zh-CN" sz="2400" kern="100" dirty="0">
                          <a:solidFill>
                            <a:srgbClr val="0000FF"/>
                          </a:solidFill>
                          <a:effectLst/>
                          <a:latin typeface="黑体" panose="02010609060101010101" pitchFamily="49" charset="-122"/>
                          <a:ea typeface="黑体" panose="02010609060101010101" pitchFamily="49" charset="-122"/>
                        </a:rPr>
                        <a:t>莺语花底滑，幽咽泉流冰下难。冰泉冷涩弦凝绝，凝绝不通声暂歇。</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呕哑嘲哳</a:t>
                      </a:r>
                      <a:r>
                        <a:rPr lang="zh-CN" sz="2400" kern="100" dirty="0">
                          <a:solidFill>
                            <a:srgbClr val="0000FF"/>
                          </a:solidFill>
                          <a:effectLst/>
                          <a:latin typeface="黑体" panose="02010609060101010101" pitchFamily="49" charset="-122"/>
                          <a:ea typeface="黑体" panose="02010609060101010101" pitchFamily="49" charset="-122"/>
                        </a:rPr>
                        <a:t>难为听。</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诗中用了</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嘈嘈</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切切</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间关</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呕哑</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嘲哳</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等拟声词，</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把抽象无形的乐声写得生动传神、具体实在，使人顿生如闻其声、如临其境的逼真感受</a:t>
                      </a:r>
                      <a:r>
                        <a:rPr lang="zh-CN" sz="2400" kern="100" dirty="0">
                          <a:solidFill>
                            <a:srgbClr val="0000FF"/>
                          </a:solidFill>
                          <a:effectLst/>
                          <a:latin typeface="黑体" panose="02010609060101010101" pitchFamily="49" charset="-122"/>
                          <a:ea typeface="黑体" panose="02010609060101010101" pitchFamily="49" charset="-122"/>
                        </a:rPr>
                        <a:t>。</a:t>
                      </a:r>
                      <a:endParaRPr lang="zh-CN" sz="1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4010236267"/>
                  </a:ext>
                </a:extLst>
              </a:tr>
            </a:tbl>
          </a:graphicData>
        </a:graphic>
      </p:graphicFrame>
      <p:graphicFrame>
        <p:nvGraphicFramePr>
          <p:cNvPr id="5" name="表格 4">
            <a:extLst>
              <a:ext uri="{FF2B5EF4-FFF2-40B4-BE49-F238E27FC236}">
                <a16:creationId xmlns:a16="http://schemas.microsoft.com/office/drawing/2014/main" xmlns="" id="{882126A8-ECC2-40B7-9217-D353DFCBF410}"/>
              </a:ext>
            </a:extLst>
          </p:cNvPr>
          <p:cNvGraphicFramePr>
            <a:graphicFrameLocks noGrp="1"/>
          </p:cNvGraphicFramePr>
          <p:nvPr>
            <p:extLst>
              <p:ext uri="{D42A27DB-BD31-4B8C-83A1-F6EECF244321}">
                <p14:modId xmlns:p14="http://schemas.microsoft.com/office/powerpoint/2010/main" xmlns="" val="1287872839"/>
              </p:ext>
            </p:extLst>
          </p:nvPr>
        </p:nvGraphicFramePr>
        <p:xfrm>
          <a:off x="383681" y="828861"/>
          <a:ext cx="11400951" cy="367891"/>
        </p:xfrm>
        <a:graphic>
          <a:graphicData uri="http://schemas.openxmlformats.org/drawingml/2006/table">
            <a:tbl>
              <a:tblPr>
                <a:tableStyleId>{0505E3EF-67EA-436B-97B2-0124C06EBD24}</a:tableStyleId>
              </a:tblPr>
              <a:tblGrid>
                <a:gridCol w="1463847">
                  <a:extLst>
                    <a:ext uri="{9D8B030D-6E8A-4147-A177-3AD203B41FA5}">
                      <a16:colId xmlns:a16="http://schemas.microsoft.com/office/drawing/2014/main" xmlns="" val="1504516749"/>
                    </a:ext>
                  </a:extLst>
                </a:gridCol>
                <a:gridCol w="9937104">
                  <a:extLst>
                    <a:ext uri="{9D8B030D-6E8A-4147-A177-3AD203B41FA5}">
                      <a16:colId xmlns:a16="http://schemas.microsoft.com/office/drawing/2014/main" xmlns="" val="1359384233"/>
                    </a:ext>
                  </a:extLst>
                </a:gridCol>
              </a:tblGrid>
              <a:tr h="367891">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词　类</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　说</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983823421"/>
                  </a:ext>
                </a:extLst>
              </a:tr>
            </a:tbl>
          </a:graphicData>
        </a:graphic>
      </p:graphicFrame>
    </p:spTree>
    <p:extLst>
      <p:ext uri="{BB962C8B-B14F-4D97-AF65-F5344CB8AC3E}">
        <p14:creationId xmlns:p14="http://schemas.microsoft.com/office/powerpoint/2010/main" xmlns="" val="775894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六</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炼字眼</a:t>
            </a:r>
          </a:p>
        </p:txBody>
      </p:sp>
      <p:sp>
        <p:nvSpPr>
          <p:cNvPr id="3" name="矩形 2">
            <a:extLst>
              <a:ext uri="{FF2B5EF4-FFF2-40B4-BE49-F238E27FC236}">
                <a16:creationId xmlns:a16="http://schemas.microsoft.com/office/drawing/2014/main" xmlns="" id="{6DA2B16D-D271-45D8-AE9E-FA67DC4474B2}"/>
              </a:ext>
            </a:extLst>
          </p:cNvPr>
          <p:cNvSpPr/>
          <p:nvPr/>
        </p:nvSpPr>
        <p:spPr>
          <a:xfrm>
            <a:off x="383704" y="764704"/>
            <a:ext cx="6936432" cy="5632311"/>
          </a:xfrm>
          <a:prstGeom prst="rect">
            <a:avLst/>
          </a:prstGeom>
        </p:spPr>
        <p:txBody>
          <a:bodyPr wrap="square">
            <a:spAutoFit/>
          </a:bodyPr>
          <a:lstStyle/>
          <a:p>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．阅读下面一首宋诗，然后回答问题。</a:t>
            </a:r>
          </a:p>
          <a:p>
            <a:pPr algn="ctr"/>
            <a:r>
              <a:rPr lang="zh-CN" altLang="en-US" sz="2400" dirty="0">
                <a:latin typeface="黑体" panose="02010609060101010101" pitchFamily="49" charset="-122"/>
                <a:ea typeface="黑体" panose="02010609060101010101" pitchFamily="49" charset="-122"/>
              </a:rPr>
              <a:t>日长简仲咸</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p>
          <a:p>
            <a:pPr algn="ctr"/>
            <a:r>
              <a:rPr lang="zh-CN" altLang="en-US" sz="2400" dirty="0">
                <a:latin typeface="黑体" panose="02010609060101010101" pitchFamily="49" charset="-122"/>
                <a:ea typeface="黑体" panose="02010609060101010101" pitchFamily="49" charset="-122"/>
              </a:rPr>
              <a:t>王禹偁</a:t>
            </a:r>
          </a:p>
          <a:p>
            <a:pPr algn="ctr"/>
            <a:r>
              <a:rPr lang="zh-CN" altLang="en-US" sz="2400" dirty="0">
                <a:latin typeface="黑体" panose="02010609060101010101" pitchFamily="49" charset="-122"/>
                <a:ea typeface="黑体" panose="02010609060101010101" pitchFamily="49" charset="-122"/>
              </a:rPr>
              <a:t>日长何计到黄昏？郡僻官闲昼掩门。</a:t>
            </a:r>
          </a:p>
          <a:p>
            <a:pPr algn="ctr"/>
            <a:r>
              <a:rPr lang="zh-CN" altLang="en-US" sz="2400" dirty="0">
                <a:latin typeface="黑体" panose="02010609060101010101" pitchFamily="49" charset="-122"/>
                <a:ea typeface="黑体" panose="02010609060101010101" pitchFamily="49" charset="-122"/>
              </a:rPr>
              <a:t>子美集开诗世界，伯阳书见道根源。</a:t>
            </a:r>
          </a:p>
          <a:p>
            <a:pPr algn="ctr"/>
            <a:r>
              <a:rPr lang="zh-CN" altLang="en-US" sz="2400" dirty="0">
                <a:latin typeface="黑体" panose="02010609060101010101" pitchFamily="49" charset="-122"/>
                <a:ea typeface="黑体" panose="02010609060101010101" pitchFamily="49" charset="-122"/>
              </a:rPr>
              <a:t>风飘北院花千片，月上东楼酒一樽。</a:t>
            </a:r>
          </a:p>
          <a:p>
            <a:pPr algn="ctr"/>
            <a:r>
              <a:rPr lang="zh-CN" altLang="en-US" sz="2400" dirty="0">
                <a:latin typeface="黑体" panose="02010609060101010101" pitchFamily="49" charset="-122"/>
                <a:ea typeface="黑体" panose="02010609060101010101" pitchFamily="49" charset="-122"/>
              </a:rPr>
              <a:t>不是同年来主郡，此心牢落共谁论。</a:t>
            </a:r>
          </a:p>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本诗作于诗人因有志改革反被诬告而获罪被贬谪到商州任团练副使时。仲咸，指冯伉，与王禹偁是同年进士，在商州时屡与王禹偁唱和。简，书信，这里是“寄”的意思。</a:t>
            </a:r>
          </a:p>
          <a:p>
            <a:pPr indent="457200"/>
            <a:r>
              <a:rPr lang="zh-CN" altLang="en-US" sz="2400" dirty="0">
                <a:solidFill>
                  <a:srgbClr val="FF0000"/>
                </a:solidFill>
                <a:latin typeface="黑体" panose="02010609060101010101" pitchFamily="49" charset="-122"/>
                <a:ea typeface="黑体" panose="02010609060101010101" pitchFamily="49" charset="-122"/>
              </a:rPr>
              <a:t>古人评诗常有“诗眼”的说法，所谓“诗眼”往往是指一句诗中最精练传神的一个字。你认为第二句的“诗眼”是哪一个字？为什么？请结合全诗简要赏析。</a:t>
            </a:r>
          </a:p>
        </p:txBody>
      </p:sp>
      <p:sp>
        <p:nvSpPr>
          <p:cNvPr id="4" name="矩形 3">
            <a:extLst>
              <a:ext uri="{FF2B5EF4-FFF2-40B4-BE49-F238E27FC236}">
                <a16:creationId xmlns:a16="http://schemas.microsoft.com/office/drawing/2014/main" xmlns="" id="{F2960AC5-4047-49BF-A709-61177B0C7C40}"/>
              </a:ext>
            </a:extLst>
          </p:cNvPr>
          <p:cNvSpPr/>
          <p:nvPr/>
        </p:nvSpPr>
        <p:spPr>
          <a:xfrm>
            <a:off x="7314837" y="1134036"/>
            <a:ext cx="4752528" cy="52629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r>
              <a:rPr lang="zh-CN" altLang="en-US" sz="2800" dirty="0">
                <a:latin typeface="黑体" panose="02010609060101010101" pitchFamily="49" charset="-122"/>
                <a:ea typeface="黑体" panose="02010609060101010101" pitchFamily="49" charset="-122"/>
              </a:rPr>
              <a:t>白天变长了，黄昏前的时光怎么打发呢？偏僻的州郡里，官衙闲寂，尽日掩门。</a:t>
            </a:r>
          </a:p>
          <a:p>
            <a:pPr indent="457200"/>
            <a:r>
              <a:rPr lang="zh-CN" altLang="en-US" sz="2800" dirty="0">
                <a:latin typeface="黑体" panose="02010609060101010101" pitchFamily="49" charset="-122"/>
                <a:ea typeface="黑体" panose="02010609060101010101" pitchFamily="49" charset="-122"/>
              </a:rPr>
              <a:t>翻开杜甫的集子，在诗的世界里徜徉，从老子的著作（道德经）中窥见道的本原。</a:t>
            </a:r>
          </a:p>
          <a:p>
            <a:pPr indent="457200"/>
            <a:r>
              <a:rPr lang="zh-CN" altLang="en-US" sz="2800" dirty="0">
                <a:latin typeface="黑体" panose="02010609060101010101" pitchFamily="49" charset="-122"/>
                <a:ea typeface="黑体" panose="02010609060101010101" pitchFamily="49" charset="-122"/>
              </a:rPr>
              <a:t>北院繁花千片随风飘落，月亮升起时在东楼有美酒相伴。</a:t>
            </a:r>
          </a:p>
          <a:p>
            <a:pPr indent="457200"/>
            <a:r>
              <a:rPr lang="zh-CN" altLang="en-US" sz="2800">
                <a:latin typeface="黑体" panose="02010609060101010101" pitchFamily="49" charset="-122"/>
                <a:ea typeface="黑体" panose="02010609060101010101" pitchFamily="49" charset="-122"/>
              </a:rPr>
              <a:t>若不是和我同年考中进士的你在商州主持政务，我寥落的情怀又能向谁述说呢？</a:t>
            </a:r>
            <a:endParaRPr lang="zh-CN" altLang="en-US" sz="2800" dirty="0">
              <a:latin typeface="黑体" panose="02010609060101010101" pitchFamily="49" charset="-122"/>
              <a:ea typeface="黑体" panose="02010609060101010101" pitchFamily="49" charset="-122"/>
            </a:endParaRPr>
          </a:p>
        </p:txBody>
      </p:sp>
      <p:sp>
        <p:nvSpPr>
          <p:cNvPr id="5" name="椭圆 4">
            <a:extLst>
              <a:ext uri="{FF2B5EF4-FFF2-40B4-BE49-F238E27FC236}">
                <a16:creationId xmlns:a16="http://schemas.microsoft.com/office/drawing/2014/main" xmlns="" id="{62897ADD-AD96-4ECC-8898-D0EDBD59058B}"/>
              </a:ext>
            </a:extLst>
          </p:cNvPr>
          <p:cNvSpPr/>
          <p:nvPr/>
        </p:nvSpPr>
        <p:spPr>
          <a:xfrm>
            <a:off x="8640048" y="33265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99B2FE36-3B51-447B-B43E-E8BB96B0843F}"/>
              </a:ext>
            </a:extLst>
          </p:cNvPr>
          <p:cNvSpPr/>
          <p:nvPr/>
        </p:nvSpPr>
        <p:spPr>
          <a:xfrm>
            <a:off x="10152216" y="33265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447A60C1-CD66-4E28-B726-E3E872FA8733}"/>
              </a:ext>
            </a:extLst>
          </p:cNvPr>
          <p:cNvCxnSpPr/>
          <p:nvPr/>
        </p:nvCxnSpPr>
        <p:spPr>
          <a:xfrm>
            <a:off x="8568040" y="1028968"/>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79335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六</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炼字眼</a:t>
            </a:r>
          </a:p>
        </p:txBody>
      </p:sp>
      <p:sp>
        <p:nvSpPr>
          <p:cNvPr id="3" name="矩形 2">
            <a:extLst>
              <a:ext uri="{FF2B5EF4-FFF2-40B4-BE49-F238E27FC236}">
                <a16:creationId xmlns:a16="http://schemas.microsoft.com/office/drawing/2014/main" xmlns="" id="{6DA2B16D-D271-45D8-AE9E-FA67DC4474B2}"/>
              </a:ext>
            </a:extLst>
          </p:cNvPr>
          <p:cNvSpPr/>
          <p:nvPr/>
        </p:nvSpPr>
        <p:spPr>
          <a:xfrm>
            <a:off x="383704" y="764704"/>
            <a:ext cx="6936432" cy="5632311"/>
          </a:xfrm>
          <a:prstGeom prst="rect">
            <a:avLst/>
          </a:prstGeom>
        </p:spPr>
        <p:txBody>
          <a:bodyPr wrap="square">
            <a:spAutoFit/>
          </a:bodyPr>
          <a:lstStyle/>
          <a:p>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．阅读下面一首宋诗，然后回答问题。</a:t>
            </a:r>
          </a:p>
          <a:p>
            <a:pPr algn="ctr"/>
            <a:r>
              <a:rPr lang="zh-CN" altLang="en-US" sz="2400" dirty="0">
                <a:latin typeface="黑体" panose="02010609060101010101" pitchFamily="49" charset="-122"/>
                <a:ea typeface="黑体" panose="02010609060101010101" pitchFamily="49" charset="-122"/>
              </a:rPr>
              <a:t>日长简仲咸</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p>
          <a:p>
            <a:pPr algn="ctr"/>
            <a:r>
              <a:rPr lang="zh-CN" altLang="en-US" sz="2400" dirty="0">
                <a:latin typeface="黑体" panose="02010609060101010101" pitchFamily="49" charset="-122"/>
                <a:ea typeface="黑体" panose="02010609060101010101" pitchFamily="49" charset="-122"/>
              </a:rPr>
              <a:t>王禹偁</a:t>
            </a:r>
          </a:p>
          <a:p>
            <a:pPr algn="ctr"/>
            <a:r>
              <a:rPr lang="zh-CN" altLang="en-US" sz="2400" dirty="0">
                <a:latin typeface="黑体" panose="02010609060101010101" pitchFamily="49" charset="-122"/>
                <a:ea typeface="黑体" panose="02010609060101010101" pitchFamily="49" charset="-122"/>
              </a:rPr>
              <a:t>日长何计到黄昏？郡僻官闲昼掩门。</a:t>
            </a:r>
          </a:p>
          <a:p>
            <a:pPr algn="ctr"/>
            <a:r>
              <a:rPr lang="zh-CN" altLang="en-US" sz="2400" dirty="0">
                <a:latin typeface="黑体" panose="02010609060101010101" pitchFamily="49" charset="-122"/>
                <a:ea typeface="黑体" panose="02010609060101010101" pitchFamily="49" charset="-122"/>
              </a:rPr>
              <a:t>子美集开诗世界，伯阳书见道根源。</a:t>
            </a:r>
          </a:p>
          <a:p>
            <a:pPr algn="ctr"/>
            <a:r>
              <a:rPr lang="zh-CN" altLang="en-US" sz="2400" dirty="0">
                <a:latin typeface="黑体" panose="02010609060101010101" pitchFamily="49" charset="-122"/>
                <a:ea typeface="黑体" panose="02010609060101010101" pitchFamily="49" charset="-122"/>
              </a:rPr>
              <a:t>风飘北院花千片，月上东楼酒一樽。</a:t>
            </a:r>
          </a:p>
          <a:p>
            <a:pPr algn="ctr"/>
            <a:r>
              <a:rPr lang="zh-CN" altLang="en-US" sz="2400" dirty="0">
                <a:latin typeface="黑体" panose="02010609060101010101" pitchFamily="49" charset="-122"/>
                <a:ea typeface="黑体" panose="02010609060101010101" pitchFamily="49" charset="-122"/>
              </a:rPr>
              <a:t>不是同年来主郡，此心牢落共谁论。</a:t>
            </a:r>
          </a:p>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本诗作于诗人因有志改革反被诬告而获罪被贬谪到商州任团练副使时。仲咸，指冯伉，与王禹偁是同年进士，在商州时屡与王禹偁唱和。简，书信，这里是“寄”的意思。</a:t>
            </a:r>
          </a:p>
          <a:p>
            <a:pPr indent="457200"/>
            <a:r>
              <a:rPr lang="zh-CN" altLang="en-US" sz="2400" dirty="0">
                <a:solidFill>
                  <a:srgbClr val="FF0000"/>
                </a:solidFill>
                <a:latin typeface="黑体" panose="02010609060101010101" pitchFamily="49" charset="-122"/>
                <a:ea typeface="黑体" panose="02010609060101010101" pitchFamily="49" charset="-122"/>
              </a:rPr>
              <a:t>古人评诗常有“诗眼”的说法，所谓“诗眼”往往是指一句诗中最精练传神的一个字。你认为第二句的“诗眼”是哪一个字？为什么？请结合全诗简要赏析。</a:t>
            </a:r>
          </a:p>
        </p:txBody>
      </p:sp>
      <p:sp>
        <p:nvSpPr>
          <p:cNvPr id="4" name="矩形 3">
            <a:extLst>
              <a:ext uri="{FF2B5EF4-FFF2-40B4-BE49-F238E27FC236}">
                <a16:creationId xmlns:a16="http://schemas.microsoft.com/office/drawing/2014/main" xmlns="" id="{F2960AC5-4047-49BF-A709-61177B0C7C40}"/>
              </a:ext>
            </a:extLst>
          </p:cNvPr>
          <p:cNvSpPr/>
          <p:nvPr/>
        </p:nvSpPr>
        <p:spPr>
          <a:xfrm>
            <a:off x="7536160" y="1556792"/>
            <a:ext cx="4536504" cy="45243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r>
              <a:rPr lang="zh-CN" altLang="en-US" sz="2400" dirty="0">
                <a:latin typeface="黑体" panose="02010609060101010101" pitchFamily="49" charset="-122"/>
                <a:ea typeface="黑体" panose="02010609060101010101" pitchFamily="49" charset="-122"/>
              </a:rPr>
              <a:t>解答本题时，首先要明确指出其诗眼，然后结合注释和全诗内容进行具体说明。诗人口中说“闲”，正是心中不肯闲之故。结合诗歌注释可知，他为官清正，有志改革，然而因为被人诬陷而获罪，被贬谪商州。故一“闲”字，凝聚着作者满腔的不满和惆怅以及苦闷和孤独。另外，诗歌中“郡僻”“昼掩门”对“闲”字作了进一步渲染，后面三联也均承此而来。</a:t>
            </a:r>
          </a:p>
        </p:txBody>
      </p:sp>
      <p:sp>
        <p:nvSpPr>
          <p:cNvPr id="5" name="椭圆 4">
            <a:extLst>
              <a:ext uri="{FF2B5EF4-FFF2-40B4-BE49-F238E27FC236}">
                <a16:creationId xmlns:a16="http://schemas.microsoft.com/office/drawing/2014/main" xmlns="" id="{62897ADD-AD96-4ECC-8898-D0EDBD59058B}"/>
              </a:ext>
            </a:extLst>
          </p:cNvPr>
          <p:cNvSpPr/>
          <p:nvPr/>
        </p:nvSpPr>
        <p:spPr>
          <a:xfrm>
            <a:off x="8640048" y="69269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6" name="椭圆 5">
            <a:extLst>
              <a:ext uri="{FF2B5EF4-FFF2-40B4-BE49-F238E27FC236}">
                <a16:creationId xmlns:a16="http://schemas.microsoft.com/office/drawing/2014/main" xmlns="" id="{99B2FE36-3B51-447B-B43E-E8BB96B0843F}"/>
              </a:ext>
            </a:extLst>
          </p:cNvPr>
          <p:cNvSpPr/>
          <p:nvPr/>
        </p:nvSpPr>
        <p:spPr>
          <a:xfrm>
            <a:off x="10152216" y="69269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7" name="直接连接符 6">
            <a:extLst>
              <a:ext uri="{FF2B5EF4-FFF2-40B4-BE49-F238E27FC236}">
                <a16:creationId xmlns:a16="http://schemas.microsoft.com/office/drawing/2014/main" xmlns="" id="{447A60C1-CD66-4E28-B726-E3E872FA8733}"/>
              </a:ext>
            </a:extLst>
          </p:cNvPr>
          <p:cNvCxnSpPr/>
          <p:nvPr/>
        </p:nvCxnSpPr>
        <p:spPr>
          <a:xfrm>
            <a:off x="8568040" y="1389008"/>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832502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六</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炼字眼</a:t>
            </a:r>
          </a:p>
        </p:txBody>
      </p:sp>
      <p:sp>
        <p:nvSpPr>
          <p:cNvPr id="3" name="矩形 2">
            <a:extLst>
              <a:ext uri="{FF2B5EF4-FFF2-40B4-BE49-F238E27FC236}">
                <a16:creationId xmlns:a16="http://schemas.microsoft.com/office/drawing/2014/main" xmlns="" id="{6DA2B16D-D271-45D8-AE9E-FA67DC4474B2}"/>
              </a:ext>
            </a:extLst>
          </p:cNvPr>
          <p:cNvSpPr/>
          <p:nvPr/>
        </p:nvSpPr>
        <p:spPr>
          <a:xfrm>
            <a:off x="383704" y="764704"/>
            <a:ext cx="6936432" cy="5632311"/>
          </a:xfrm>
          <a:prstGeom prst="rect">
            <a:avLst/>
          </a:prstGeom>
        </p:spPr>
        <p:txBody>
          <a:bodyPr wrap="square">
            <a:spAutoFit/>
          </a:bodyPr>
          <a:lstStyle/>
          <a:p>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．阅读下面一首宋诗，然后回答问题。</a:t>
            </a:r>
          </a:p>
          <a:p>
            <a:pPr algn="ctr"/>
            <a:r>
              <a:rPr lang="zh-CN" altLang="en-US" sz="2400" dirty="0">
                <a:latin typeface="黑体" panose="02010609060101010101" pitchFamily="49" charset="-122"/>
                <a:ea typeface="黑体" panose="02010609060101010101" pitchFamily="49" charset="-122"/>
              </a:rPr>
              <a:t>日长简仲咸</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p>
          <a:p>
            <a:pPr algn="ctr"/>
            <a:r>
              <a:rPr lang="zh-CN" altLang="en-US" sz="2400" dirty="0">
                <a:latin typeface="黑体" panose="02010609060101010101" pitchFamily="49" charset="-122"/>
                <a:ea typeface="黑体" panose="02010609060101010101" pitchFamily="49" charset="-122"/>
              </a:rPr>
              <a:t>王禹偁</a:t>
            </a:r>
          </a:p>
          <a:p>
            <a:pPr algn="ctr"/>
            <a:r>
              <a:rPr lang="zh-CN" altLang="en-US" sz="2400" dirty="0">
                <a:latin typeface="黑体" panose="02010609060101010101" pitchFamily="49" charset="-122"/>
                <a:ea typeface="黑体" panose="02010609060101010101" pitchFamily="49" charset="-122"/>
              </a:rPr>
              <a:t>日长何计到黄昏？郡僻官闲昼掩门。</a:t>
            </a:r>
          </a:p>
          <a:p>
            <a:pPr algn="ctr"/>
            <a:r>
              <a:rPr lang="zh-CN" altLang="en-US" sz="2400" dirty="0">
                <a:latin typeface="黑体" panose="02010609060101010101" pitchFamily="49" charset="-122"/>
                <a:ea typeface="黑体" panose="02010609060101010101" pitchFamily="49" charset="-122"/>
              </a:rPr>
              <a:t>子美集开诗世界，伯阳书见道根源。</a:t>
            </a:r>
          </a:p>
          <a:p>
            <a:pPr algn="ctr"/>
            <a:r>
              <a:rPr lang="zh-CN" altLang="en-US" sz="2400" dirty="0">
                <a:latin typeface="黑体" panose="02010609060101010101" pitchFamily="49" charset="-122"/>
                <a:ea typeface="黑体" panose="02010609060101010101" pitchFamily="49" charset="-122"/>
              </a:rPr>
              <a:t>风飘北院花千片，月上东楼酒一樽。</a:t>
            </a:r>
          </a:p>
          <a:p>
            <a:pPr algn="ctr"/>
            <a:r>
              <a:rPr lang="zh-CN" altLang="en-US" sz="2400" dirty="0">
                <a:latin typeface="黑体" panose="02010609060101010101" pitchFamily="49" charset="-122"/>
                <a:ea typeface="黑体" panose="02010609060101010101" pitchFamily="49" charset="-122"/>
              </a:rPr>
              <a:t>不是同年来主郡，此心牢落共谁论。</a:t>
            </a:r>
          </a:p>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本诗作于诗人因有志改革反被诬告而获罪被贬谪到商州任团练副使时。仲咸，指冯伉，与王禹偁是同年进士，在商州时屡与王禹偁唱和。简，书信，这里是“寄”的意思。</a:t>
            </a:r>
          </a:p>
          <a:p>
            <a:pPr indent="457200"/>
            <a:r>
              <a:rPr lang="zh-CN" altLang="en-US" sz="2400" dirty="0">
                <a:solidFill>
                  <a:srgbClr val="FF0000"/>
                </a:solidFill>
                <a:latin typeface="黑体" panose="02010609060101010101" pitchFamily="49" charset="-122"/>
                <a:ea typeface="黑体" panose="02010609060101010101" pitchFamily="49" charset="-122"/>
              </a:rPr>
              <a:t>古人评诗常有“诗眼”的说法，所谓“诗眼”往往是指一句诗中最精练传神的一个字。你认为第二句的“诗眼”是哪一个字？为什么？请结合全诗简要赏析。</a:t>
            </a:r>
          </a:p>
        </p:txBody>
      </p:sp>
      <p:sp>
        <p:nvSpPr>
          <p:cNvPr id="4" name="矩形 3">
            <a:extLst>
              <a:ext uri="{FF2B5EF4-FFF2-40B4-BE49-F238E27FC236}">
                <a16:creationId xmlns:a16="http://schemas.microsoft.com/office/drawing/2014/main" xmlns="" id="{F2960AC5-4047-49BF-A709-61177B0C7C40}"/>
              </a:ext>
            </a:extLst>
          </p:cNvPr>
          <p:cNvSpPr/>
          <p:nvPr/>
        </p:nvSpPr>
        <p:spPr>
          <a:xfrm>
            <a:off x="7536160" y="1556792"/>
            <a:ext cx="4392488" cy="443775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lnSpc>
                <a:spcPct val="150000"/>
              </a:lnSpc>
            </a:pPr>
            <a:r>
              <a:rPr lang="zh-CN" altLang="en-US" sz="2400" dirty="0">
                <a:latin typeface="黑体" panose="02010609060101010101" pitchFamily="49" charset="-122"/>
                <a:ea typeface="黑体" panose="02010609060101010101" pitchFamily="49" charset="-122"/>
              </a:rPr>
              <a:t>诗眼是“闲”。“闲”为一篇之眼目，“郡僻”“昼掩门”对“闲”字作了进一步渲染，后三联也均承此而来。诗人有志改革反被诬告而获罪，被贬谪到商州，故一“闲”字，凝聚着诗人的不满和惆怅以及苦闷和孤独。</a:t>
            </a:r>
          </a:p>
        </p:txBody>
      </p:sp>
      <p:sp>
        <p:nvSpPr>
          <p:cNvPr id="5" name="椭圆 4">
            <a:extLst>
              <a:ext uri="{FF2B5EF4-FFF2-40B4-BE49-F238E27FC236}">
                <a16:creationId xmlns:a16="http://schemas.microsoft.com/office/drawing/2014/main" xmlns="" id="{62897ADD-AD96-4ECC-8898-D0EDBD59058B}"/>
              </a:ext>
            </a:extLst>
          </p:cNvPr>
          <p:cNvSpPr/>
          <p:nvPr/>
        </p:nvSpPr>
        <p:spPr>
          <a:xfrm>
            <a:off x="8640048" y="69269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6" name="椭圆 5">
            <a:extLst>
              <a:ext uri="{FF2B5EF4-FFF2-40B4-BE49-F238E27FC236}">
                <a16:creationId xmlns:a16="http://schemas.microsoft.com/office/drawing/2014/main" xmlns="" id="{99B2FE36-3B51-447B-B43E-E8BB96B0843F}"/>
              </a:ext>
            </a:extLst>
          </p:cNvPr>
          <p:cNvSpPr/>
          <p:nvPr/>
        </p:nvSpPr>
        <p:spPr>
          <a:xfrm>
            <a:off x="10152216" y="69269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7" name="直接连接符 6">
            <a:extLst>
              <a:ext uri="{FF2B5EF4-FFF2-40B4-BE49-F238E27FC236}">
                <a16:creationId xmlns:a16="http://schemas.microsoft.com/office/drawing/2014/main" xmlns="" id="{447A60C1-CD66-4E28-B726-E3E872FA8733}"/>
              </a:ext>
            </a:extLst>
          </p:cNvPr>
          <p:cNvCxnSpPr/>
          <p:nvPr/>
        </p:nvCxnSpPr>
        <p:spPr>
          <a:xfrm>
            <a:off x="8568040" y="1389008"/>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3410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6F654FF-8375-449F-B40E-DB85C668104B}"/>
              </a:ext>
            </a:extLst>
          </p:cNvPr>
          <p:cNvPicPr>
            <a:picLocks noChangeAspect="1"/>
          </p:cNvPicPr>
          <p:nvPr/>
        </p:nvPicPr>
        <p:blipFill>
          <a:blip r:embed="rId2" cstate="print"/>
          <a:stretch>
            <a:fillRect/>
          </a:stretch>
        </p:blipFill>
        <p:spPr>
          <a:xfrm>
            <a:off x="1991544" y="764704"/>
            <a:ext cx="7827942" cy="1103472"/>
          </a:xfrm>
          <a:prstGeom prst="rect">
            <a:avLst/>
          </a:prstGeom>
        </p:spPr>
      </p:pic>
      <p:pic>
        <p:nvPicPr>
          <p:cNvPr id="7" name="图片 6">
            <a:extLst>
              <a:ext uri="{FF2B5EF4-FFF2-40B4-BE49-F238E27FC236}">
                <a16:creationId xmlns:a16="http://schemas.microsoft.com/office/drawing/2014/main" xmlns="" id="{6860FB4D-A780-4698-B985-FCB956DB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9887" y="2325528"/>
            <a:ext cx="5052225" cy="3429000"/>
          </a:xfrm>
          <a:prstGeom prst="rect">
            <a:avLst/>
          </a:prstGeom>
        </p:spPr>
      </p:pic>
    </p:spTree>
    <p:extLst>
      <p:ext uri="{BB962C8B-B14F-4D97-AF65-F5344CB8AC3E}">
        <p14:creationId xmlns:p14="http://schemas.microsoft.com/office/powerpoint/2010/main" xmlns="" val="305822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7DF8CF5-987A-49B2-9D7C-33744D561720}"/>
              </a:ext>
            </a:extLst>
          </p:cNvPr>
          <p:cNvSpPr/>
          <p:nvPr/>
        </p:nvSpPr>
        <p:spPr>
          <a:xfrm>
            <a:off x="-9872" y="29845"/>
            <a:ext cx="4185761" cy="584775"/>
          </a:xfrm>
          <a:prstGeom prst="rect">
            <a:avLst/>
          </a:prstGeom>
        </p:spPr>
        <p:txBody>
          <a:bodyPr wrap="none">
            <a:spAutoFit/>
          </a:bodyPr>
          <a:lstStyle/>
          <a:p>
            <a:pPr indent="304800" algn="ctr">
              <a:spcAft>
                <a:spcPts val="0"/>
              </a:spcAft>
            </a:pPr>
            <a:r>
              <a:rPr lang="zh-CN" altLang="zh-CN" sz="32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古诗词中常见的句式</a:t>
            </a:r>
            <a:endParaRPr lang="zh-CN" altLang="zh-CN" sz="2400" b="1" kern="100" dirty="0">
              <a:solidFill>
                <a:srgbClr val="FF0000"/>
              </a:solidFill>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p:txBody>
      </p:sp>
      <p:sp>
        <p:nvSpPr>
          <p:cNvPr id="3" name="矩形 2">
            <a:extLst>
              <a:ext uri="{FF2B5EF4-FFF2-40B4-BE49-F238E27FC236}">
                <a16:creationId xmlns:a16="http://schemas.microsoft.com/office/drawing/2014/main" xmlns="" id="{FF4D62FC-3523-4F2F-B2CB-1AC145D63854}"/>
              </a:ext>
            </a:extLst>
          </p:cNvPr>
          <p:cNvSpPr/>
          <p:nvPr/>
        </p:nvSpPr>
        <p:spPr>
          <a:xfrm>
            <a:off x="263352" y="908720"/>
            <a:ext cx="11665296" cy="5262979"/>
          </a:xfrm>
          <a:prstGeom prst="rect">
            <a:avLst/>
          </a:prstGeom>
        </p:spPr>
        <p:txBody>
          <a:bodyPr wrap="square">
            <a:spAutoFit/>
          </a:bodyPr>
          <a:lstStyle/>
          <a:p>
            <a:pPr indent="457200"/>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省略</a:t>
            </a:r>
            <a:r>
              <a:rPr lang="zh-CN" altLang="en-US" sz="2800" dirty="0">
                <a:latin typeface="黑体" panose="02010609060101010101" pitchFamily="49" charset="-122"/>
                <a:ea typeface="黑体" panose="02010609060101010101" pitchFamily="49" charset="-122"/>
              </a:rPr>
              <a:t>。</a:t>
            </a:r>
            <a:r>
              <a:rPr lang="zh-CN" altLang="en-US" sz="2800" u="sng" dirty="0">
                <a:solidFill>
                  <a:srgbClr val="0000FF"/>
                </a:solidFill>
                <a:latin typeface="黑体" panose="02010609060101010101" pitchFamily="49" charset="-122"/>
                <a:ea typeface="黑体" panose="02010609060101010101" pitchFamily="49" charset="-122"/>
              </a:rPr>
              <a:t>古诗词中省略主语、宾语、动词、介词、连词等是常见的现象。</a:t>
            </a:r>
            <a:r>
              <a:rPr lang="zh-CN" altLang="en-US" sz="2800" dirty="0">
                <a:latin typeface="黑体" panose="02010609060101010101" pitchFamily="49" charset="-122"/>
                <a:ea typeface="黑体" panose="02010609060101010101" pitchFamily="49" charset="-122"/>
              </a:rPr>
              <a:t>如：“</a:t>
            </a:r>
            <a:r>
              <a:rPr lang="zh-CN" altLang="en-US" sz="2800" u="sng" dirty="0">
                <a:solidFill>
                  <a:srgbClr val="FF0000"/>
                </a:solidFill>
                <a:latin typeface="黑体" panose="02010609060101010101" pitchFamily="49" charset="-122"/>
                <a:ea typeface="黑体" panose="02010609060101010101" pitchFamily="49" charset="-122"/>
              </a:rPr>
              <a:t>蓬头稚子学垂纶，侧坐莓苔草映身。路人借问遥招手，怕得鱼惊不应人</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胡令能</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小儿垂钓</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其中，“遥招手”的主语“蓬头稚子”就被省略了。</a:t>
            </a:r>
          </a:p>
          <a:p>
            <a:pPr indent="457200"/>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对仗</a:t>
            </a:r>
            <a:r>
              <a:rPr lang="zh-CN" altLang="en-US" sz="2800" dirty="0">
                <a:latin typeface="黑体" panose="02010609060101010101" pitchFamily="49" charset="-122"/>
                <a:ea typeface="黑体" panose="02010609060101010101" pitchFamily="49" charset="-122"/>
              </a:rPr>
              <a:t>。</a:t>
            </a:r>
            <a:r>
              <a:rPr lang="zh-CN" altLang="en-US" sz="2800" u="sng" dirty="0">
                <a:solidFill>
                  <a:srgbClr val="0000FF"/>
                </a:solidFill>
                <a:latin typeface="黑体" panose="02010609060101010101" pitchFamily="49" charset="-122"/>
                <a:ea typeface="黑体" panose="02010609060101010101" pitchFamily="49" charset="-122"/>
              </a:rPr>
              <a:t>律诗一般由八句组成，其中颔联与颈联一定要对仗</a:t>
            </a:r>
            <a:r>
              <a:rPr lang="zh-CN" altLang="en-US" sz="2800" dirty="0">
                <a:latin typeface="黑体" panose="02010609060101010101" pitchFamily="49" charset="-122"/>
                <a:ea typeface="黑体" panose="02010609060101010101" pitchFamily="49" charset="-122"/>
              </a:rPr>
              <a:t>。</a:t>
            </a:r>
          </a:p>
          <a:p>
            <a:pPr indent="457200"/>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倒装</a:t>
            </a:r>
            <a:r>
              <a:rPr lang="zh-CN" altLang="en-US" sz="2800" dirty="0">
                <a:latin typeface="黑体" panose="02010609060101010101" pitchFamily="49" charset="-122"/>
                <a:ea typeface="黑体" panose="02010609060101010101" pitchFamily="49" charset="-122"/>
              </a:rPr>
              <a:t>。</a:t>
            </a:r>
            <a:r>
              <a:rPr lang="zh-CN" altLang="en-US" sz="2800" u="sng" dirty="0">
                <a:solidFill>
                  <a:srgbClr val="0000FF"/>
                </a:solidFill>
                <a:latin typeface="黑体" panose="02010609060101010101" pitchFamily="49" charset="-122"/>
                <a:ea typeface="黑体" panose="02010609060101010101" pitchFamily="49" charset="-122"/>
              </a:rPr>
              <a:t>为了适应格律的要求，或者为了取得特殊的效果，句子里常有语序倒置的现象</a:t>
            </a:r>
            <a:r>
              <a:rPr lang="zh-CN" altLang="en-US" sz="2800" dirty="0">
                <a:latin typeface="黑体" panose="02010609060101010101" pitchFamily="49" charset="-122"/>
                <a:ea typeface="黑体" panose="02010609060101010101" pitchFamily="49" charset="-122"/>
              </a:rPr>
              <a:t>：①</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定语与中心词倒置</a:t>
            </a:r>
            <a:r>
              <a:rPr lang="zh-CN" altLang="en-US" sz="2800" dirty="0">
                <a:latin typeface="黑体" panose="02010609060101010101" pitchFamily="49" charset="-122"/>
                <a:ea typeface="黑体" panose="02010609060101010101" pitchFamily="49" charset="-122"/>
              </a:rPr>
              <a:t>，如“疏影横斜水清浅，暗香浮动月黄昏”</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林逋</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山园小梅</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，“水清浅”即“清浅水”，“月黄昏”即“黄昏月”；②</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主语与宾语倒置</a:t>
            </a:r>
            <a:r>
              <a:rPr lang="zh-CN" altLang="en-US" sz="2800" dirty="0">
                <a:latin typeface="黑体" panose="02010609060101010101" pitchFamily="49" charset="-122"/>
                <a:ea typeface="黑体" panose="02010609060101010101" pitchFamily="49" charset="-122"/>
              </a:rPr>
              <a:t>，如“泉声咽危石，日色冷青松”</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王维</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过香积寺</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，上句即“危石咽泉声”，下句即“青松冷日色”；③</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动词和宾语倒置</a:t>
            </a:r>
            <a:r>
              <a:rPr lang="zh-CN" altLang="en-US" sz="2800" dirty="0">
                <a:latin typeface="黑体" panose="02010609060101010101" pitchFamily="49" charset="-122"/>
                <a:ea typeface="黑体" panose="02010609060101010101" pitchFamily="49" charset="-122"/>
              </a:rPr>
              <a:t>，如“故国神游，多情应笑我”</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苏轼</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念奴娇</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赤壁怀古</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，即“神游故国，应笑我多情”。</a:t>
            </a:r>
          </a:p>
        </p:txBody>
      </p:sp>
    </p:spTree>
    <p:extLst>
      <p:ext uri="{BB962C8B-B14F-4D97-AF65-F5344CB8AC3E}">
        <p14:creationId xmlns:p14="http://schemas.microsoft.com/office/powerpoint/2010/main" xmlns="" val="737313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556E5E1C-415A-4106-98E2-AFC32D90F0B1}"/>
              </a:ext>
            </a:extLst>
          </p:cNvPr>
          <p:cNvSpPr/>
          <p:nvPr/>
        </p:nvSpPr>
        <p:spPr>
          <a:xfrm>
            <a:off x="432048" y="836712"/>
            <a:ext cx="11568608" cy="5253682"/>
          </a:xfrm>
          <a:prstGeom prst="rect">
            <a:avLst/>
          </a:prstGeom>
        </p:spPr>
        <p:txBody>
          <a:bodyPr wrap="square">
            <a:spAutoFit/>
          </a:bodyPr>
          <a:lstStyle/>
          <a:p>
            <a:pPr indent="457200">
              <a:lnSpc>
                <a:spcPts val="3700"/>
              </a:lnSpc>
            </a:pP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互文</a:t>
            </a:r>
            <a:r>
              <a:rPr lang="zh-CN" altLang="en-US" sz="2800" dirty="0">
                <a:latin typeface="黑体" panose="02010609060101010101" pitchFamily="49" charset="-122"/>
                <a:ea typeface="黑体" panose="02010609060101010101" pitchFamily="49" charset="-122"/>
              </a:rPr>
              <a:t>。</a:t>
            </a:r>
            <a:r>
              <a:rPr lang="zh-CN" altLang="en-US" sz="2800" u="sng"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古诗因受字数的限制，或从章节、对仗等方面考虑，常把一个完整的意思拆开分置</a:t>
            </a:r>
            <a:r>
              <a:rPr lang="zh-CN" altLang="en-US" sz="2800" dirty="0">
                <a:latin typeface="黑体" panose="02010609060101010101" pitchFamily="49" charset="-122"/>
                <a:ea typeface="黑体" panose="02010609060101010101" pitchFamily="49" charset="-122"/>
              </a:rPr>
              <a:t>。读时必须前后互为补充，或互相拼合。如“</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秦时明月汉时关</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王昌龄</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出塞</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主人下马客在船</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白居易</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琵琶行　并序</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迢迢牵牛星，皎皎河汉女</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古诗十九首</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，都是互文见义。</a:t>
            </a:r>
          </a:p>
          <a:p>
            <a:pPr indent="457200">
              <a:lnSpc>
                <a:spcPts val="3700"/>
              </a:lnSpc>
            </a:pPr>
            <a:r>
              <a:rPr lang="en-US" altLang="zh-CN" sz="2800" dirty="0">
                <a:latin typeface="黑体" panose="02010609060101010101" pitchFamily="49" charset="-122"/>
                <a:ea typeface="黑体" panose="02010609060101010101" pitchFamily="49" charset="-122"/>
              </a:rPr>
              <a:t>5</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列锦</a:t>
            </a:r>
            <a:r>
              <a:rPr lang="zh-CN" altLang="en-US" sz="2800" dirty="0">
                <a:latin typeface="黑体" panose="02010609060101010101" pitchFamily="49" charset="-122"/>
                <a:ea typeface="黑体" panose="02010609060101010101" pitchFamily="49" charset="-122"/>
              </a:rPr>
              <a:t>。</a:t>
            </a:r>
            <a:r>
              <a:rPr lang="zh-CN" altLang="en-US" sz="2800" u="sng"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限于篇幅的制约，诗人要想表达复杂的思想感情，往往将几个相互关联的名词罗列起来，构成意象的组合与叠加，营造特定的情景和境界，让读者去感知画面间的流动和联系，从而使读者把握作者所描绘的复杂事物和抒发的复杂感情</a:t>
            </a:r>
            <a:r>
              <a:rPr lang="zh-CN" altLang="en-US" sz="2800" dirty="0">
                <a:latin typeface="黑体" panose="02010609060101010101" pitchFamily="49" charset="-122"/>
                <a:ea typeface="黑体" panose="02010609060101010101" pitchFamily="49" charset="-122"/>
              </a:rPr>
              <a:t>。如：“</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烟柳画桥，风帘翠幕</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柳永</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望海潮</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枯藤老树昏鸦，小桥流水人家，古道西风瘦马</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马致远</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天净沙</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秋思</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鸡声茅店月，人迹板桥霜</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温庭筠</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商山早行</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a:t>
            </a:r>
          </a:p>
        </p:txBody>
      </p:sp>
      <p:sp>
        <p:nvSpPr>
          <p:cNvPr id="4" name="矩形 3">
            <a:extLst>
              <a:ext uri="{FF2B5EF4-FFF2-40B4-BE49-F238E27FC236}">
                <a16:creationId xmlns:a16="http://schemas.microsoft.com/office/drawing/2014/main" xmlns="" id="{51085FCA-9B67-47F8-9CFA-C123865FDD31}"/>
              </a:ext>
            </a:extLst>
          </p:cNvPr>
          <p:cNvSpPr/>
          <p:nvPr/>
        </p:nvSpPr>
        <p:spPr>
          <a:xfrm>
            <a:off x="-9872" y="29845"/>
            <a:ext cx="4185761" cy="584775"/>
          </a:xfrm>
          <a:prstGeom prst="rect">
            <a:avLst/>
          </a:prstGeom>
        </p:spPr>
        <p:txBody>
          <a:bodyPr wrap="none">
            <a:spAutoFit/>
          </a:bodyPr>
          <a:lstStyle/>
          <a:p>
            <a:pPr indent="304800" algn="ctr">
              <a:spcAft>
                <a:spcPts val="0"/>
              </a:spcAft>
            </a:pPr>
            <a:r>
              <a:rPr lang="zh-CN" altLang="zh-CN" sz="32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古诗词中常见的句式</a:t>
            </a:r>
            <a:endParaRPr lang="zh-CN" altLang="zh-CN" sz="2400" b="1" kern="100" dirty="0">
              <a:solidFill>
                <a:srgbClr val="FF0000"/>
              </a:solidFill>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xmlns="" val="408849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常见设问</a:t>
            </a:r>
          </a:p>
        </p:txBody>
      </p:sp>
      <p:graphicFrame>
        <p:nvGraphicFramePr>
          <p:cNvPr id="3" name="表格 2">
            <a:extLst>
              <a:ext uri="{FF2B5EF4-FFF2-40B4-BE49-F238E27FC236}">
                <a16:creationId xmlns:a16="http://schemas.microsoft.com/office/drawing/2014/main" xmlns="" id="{F389016B-9F6E-445C-B3BF-76504303C0D4}"/>
              </a:ext>
            </a:extLst>
          </p:cNvPr>
          <p:cNvGraphicFramePr>
            <a:graphicFrameLocks noGrp="1"/>
          </p:cNvGraphicFramePr>
          <p:nvPr>
            <p:extLst>
              <p:ext uri="{D42A27DB-BD31-4B8C-83A1-F6EECF244321}">
                <p14:modId xmlns:p14="http://schemas.microsoft.com/office/powerpoint/2010/main" xmlns="" val="1714927131"/>
              </p:ext>
            </p:extLst>
          </p:nvPr>
        </p:nvGraphicFramePr>
        <p:xfrm>
          <a:off x="623392" y="853440"/>
          <a:ext cx="6984776" cy="5151120"/>
        </p:xfrm>
        <a:graphic>
          <a:graphicData uri="http://schemas.openxmlformats.org/drawingml/2006/table">
            <a:tbl>
              <a:tblPr>
                <a:tableStyleId>{ED083AE6-46FA-4A59-8FB0-9F97EB10719F}</a:tableStyleId>
              </a:tblPr>
              <a:tblGrid>
                <a:gridCol w="6984776">
                  <a:extLst>
                    <a:ext uri="{9D8B030D-6E8A-4147-A177-3AD203B41FA5}">
                      <a16:colId xmlns:a16="http://schemas.microsoft.com/office/drawing/2014/main" xmlns="" val="2495677280"/>
                    </a:ext>
                  </a:extLst>
                </a:gridCol>
              </a:tblGrid>
              <a:tr h="0">
                <a:tc>
                  <a:txBody>
                    <a:bodyPr/>
                    <a:lstStyle/>
                    <a:p>
                      <a:pPr indent="457200" algn="l">
                        <a:lnSpc>
                          <a:spcPct val="200000"/>
                        </a:lnSpc>
                        <a:spcAft>
                          <a:spcPts val="0"/>
                        </a:spcAft>
                      </a:pPr>
                      <a:r>
                        <a:rPr lang="zh-CN" altLang="en-US" sz="3200" kern="100" dirty="0">
                          <a:solidFill>
                            <a:srgbClr val="FF0000"/>
                          </a:solidFill>
                          <a:effectLst/>
                          <a:latin typeface="黑体" panose="02010609060101010101" pitchFamily="49" charset="-122"/>
                          <a:ea typeface="黑体" panose="02010609060101010101" pitchFamily="49" charset="-122"/>
                        </a:rPr>
                        <a:t>★</a:t>
                      </a:r>
                      <a:r>
                        <a:rPr lang="zh-CN" sz="3200" kern="100" dirty="0">
                          <a:solidFill>
                            <a:srgbClr val="0000FF"/>
                          </a:solidFill>
                          <a:effectLst/>
                          <a:latin typeface="黑体" panose="02010609060101010101" pitchFamily="49" charset="-122"/>
                          <a:ea typeface="黑体" panose="02010609060101010101" pitchFamily="49" charset="-122"/>
                        </a:rPr>
                        <a:t>分析某一诗句的含意</a:t>
                      </a:r>
                      <a:r>
                        <a:rPr lang="zh-CN" sz="3200" kern="100" dirty="0">
                          <a:solidFill>
                            <a:srgbClr val="FF0000"/>
                          </a:solidFill>
                          <a:effectLst/>
                          <a:latin typeface="黑体" panose="02010609060101010101" pitchFamily="49" charset="-122"/>
                          <a:ea typeface="黑体" panose="02010609060101010101" pitchFamily="49" charset="-122"/>
                        </a:rPr>
                        <a:t>。</a:t>
                      </a:r>
                      <a:endParaRPr lang="zh-CN" sz="2400"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255366496"/>
                  </a:ext>
                </a:extLst>
              </a:tr>
              <a:tr h="0">
                <a:tc>
                  <a:txBody>
                    <a:bodyPr/>
                    <a:lstStyle/>
                    <a:p>
                      <a:pPr indent="457200" algn="l">
                        <a:lnSpc>
                          <a:spcPct val="200000"/>
                        </a:lnSpc>
                        <a:spcAft>
                          <a:spcPts val="0"/>
                        </a:spcAft>
                      </a:pPr>
                      <a:r>
                        <a:rPr lang="zh-CN" altLang="en-US" sz="3200" kern="100" dirty="0">
                          <a:solidFill>
                            <a:srgbClr val="FF0000"/>
                          </a:solidFill>
                          <a:effectLst/>
                          <a:latin typeface="黑体" panose="02010609060101010101" pitchFamily="49" charset="-122"/>
                          <a:ea typeface="黑体" panose="02010609060101010101" pitchFamily="49" charset="-122"/>
                        </a:rPr>
                        <a:t>★</a:t>
                      </a:r>
                      <a:r>
                        <a:rPr lang="zh-CN" altLang="en-US" sz="3200" kern="100" dirty="0">
                          <a:solidFill>
                            <a:srgbClr val="0000FF"/>
                          </a:solidFill>
                          <a:effectLst/>
                          <a:latin typeface="黑体" panose="02010609060101010101" pitchFamily="49" charset="-122"/>
                          <a:ea typeface="黑体" panose="02010609060101010101" pitchFamily="49" charset="-122"/>
                          <a:cs typeface="+mn-cs"/>
                        </a:rPr>
                        <a:t>请简要赏析这首诗的首句</a:t>
                      </a:r>
                      <a:r>
                        <a:rPr lang="en-US" sz="3200" kern="100" dirty="0">
                          <a:solidFill>
                            <a:srgbClr val="0000FF"/>
                          </a:solidFill>
                          <a:effectLst/>
                          <a:latin typeface="黑体" panose="02010609060101010101" pitchFamily="49" charset="-122"/>
                          <a:ea typeface="黑体" panose="02010609060101010101" pitchFamily="49" charset="-122"/>
                          <a:cs typeface="+mn-cs"/>
                        </a:rPr>
                        <a:t>(</a:t>
                      </a:r>
                      <a:r>
                        <a:rPr lang="zh-CN" altLang="en-US" sz="3200" kern="100" dirty="0">
                          <a:solidFill>
                            <a:srgbClr val="0000FF"/>
                          </a:solidFill>
                          <a:effectLst/>
                          <a:latin typeface="黑体" panose="02010609060101010101" pitchFamily="49" charset="-122"/>
                          <a:ea typeface="黑体" panose="02010609060101010101" pitchFamily="49" charset="-122"/>
                          <a:cs typeface="+mn-cs"/>
                        </a:rPr>
                        <a:t>承上启下句或结句</a:t>
                      </a:r>
                      <a:r>
                        <a:rPr lang="en-US" sz="3200" kern="100" dirty="0">
                          <a:solidFill>
                            <a:srgbClr val="0000FF"/>
                          </a:solidFill>
                          <a:effectLst/>
                          <a:latin typeface="黑体" panose="02010609060101010101" pitchFamily="49" charset="-122"/>
                          <a:ea typeface="黑体" panose="02010609060101010101" pitchFamily="49" charset="-122"/>
                          <a:cs typeface="+mn-cs"/>
                        </a:rPr>
                        <a:t>)</a:t>
                      </a:r>
                      <a:r>
                        <a:rPr lang="zh-CN" altLang="en-US" sz="3200" kern="100" dirty="0">
                          <a:solidFill>
                            <a:srgbClr val="0000FF"/>
                          </a:solidFill>
                          <a:effectLst/>
                          <a:latin typeface="黑体" panose="02010609060101010101" pitchFamily="49" charset="-122"/>
                          <a:ea typeface="黑体" panose="02010609060101010101" pitchFamily="49" charset="-122"/>
                          <a:cs typeface="+mn-cs"/>
                        </a:rPr>
                        <a:t>。</a:t>
                      </a:r>
                    </a:p>
                  </a:txBody>
                  <a:tcPr marL="68580" marR="68580" marT="0" marB="0" anchor="ctr"/>
                </a:tc>
                <a:extLst>
                  <a:ext uri="{0D108BD9-81ED-4DB2-BD59-A6C34878D82A}">
                    <a16:rowId xmlns:a16="http://schemas.microsoft.com/office/drawing/2014/main" xmlns="" val="223447716"/>
                  </a:ext>
                </a:extLst>
              </a:tr>
              <a:tr h="0">
                <a:tc>
                  <a:txBody>
                    <a:bodyPr/>
                    <a:lstStyle/>
                    <a:p>
                      <a:pPr indent="457200" algn="l">
                        <a:lnSpc>
                          <a:spcPct val="200000"/>
                        </a:lnSpc>
                        <a:spcAft>
                          <a:spcPts val="0"/>
                        </a:spcAft>
                      </a:pPr>
                      <a:r>
                        <a:rPr lang="zh-CN" altLang="en-US" sz="3200" kern="100" dirty="0">
                          <a:solidFill>
                            <a:srgbClr val="FF0000"/>
                          </a:solidFill>
                          <a:effectLst/>
                          <a:latin typeface="黑体" panose="02010609060101010101" pitchFamily="49" charset="-122"/>
                          <a:ea typeface="黑体" panose="02010609060101010101" pitchFamily="49" charset="-122"/>
                        </a:rPr>
                        <a:t>★</a:t>
                      </a:r>
                      <a:r>
                        <a:rPr lang="zh-CN" altLang="en-US" sz="3200" kern="100" dirty="0">
                          <a:solidFill>
                            <a:srgbClr val="0000FF"/>
                          </a:solidFill>
                          <a:effectLst/>
                          <a:latin typeface="黑体" panose="02010609060101010101" pitchFamily="49" charset="-122"/>
                          <a:ea typeface="黑体" panose="02010609060101010101" pitchFamily="49" charset="-122"/>
                          <a:cs typeface="+mn-cs"/>
                        </a:rPr>
                        <a:t>请对这首诗的第几联进行赏析。</a:t>
                      </a:r>
                    </a:p>
                  </a:txBody>
                  <a:tcPr marL="68580" marR="68580" marT="0" marB="0" anchor="ctr"/>
                </a:tc>
                <a:extLst>
                  <a:ext uri="{0D108BD9-81ED-4DB2-BD59-A6C34878D82A}">
                    <a16:rowId xmlns:a16="http://schemas.microsoft.com/office/drawing/2014/main" xmlns="" val="2243413682"/>
                  </a:ext>
                </a:extLst>
              </a:tr>
              <a:tr h="0">
                <a:tc>
                  <a:txBody>
                    <a:bodyPr/>
                    <a:lstStyle/>
                    <a:p>
                      <a:pPr indent="457200" algn="l">
                        <a:lnSpc>
                          <a:spcPct val="200000"/>
                        </a:lnSpc>
                        <a:spcAft>
                          <a:spcPts val="0"/>
                        </a:spcAft>
                      </a:pPr>
                      <a:r>
                        <a:rPr lang="zh-CN" altLang="en-US" sz="3200" kern="100" dirty="0">
                          <a:solidFill>
                            <a:srgbClr val="FF0000"/>
                          </a:solidFill>
                          <a:effectLst/>
                          <a:latin typeface="黑体" panose="02010609060101010101" pitchFamily="49" charset="-122"/>
                          <a:ea typeface="黑体" panose="02010609060101010101" pitchFamily="49" charset="-122"/>
                        </a:rPr>
                        <a:t>★</a:t>
                      </a:r>
                      <a:r>
                        <a:rPr lang="zh-CN" altLang="en-US" sz="3200" kern="100" dirty="0">
                          <a:solidFill>
                            <a:srgbClr val="0000FF"/>
                          </a:solidFill>
                          <a:effectLst/>
                          <a:latin typeface="黑体" panose="02010609060101010101" pitchFamily="49" charset="-122"/>
                          <a:ea typeface="黑体" panose="02010609060101010101" pitchFamily="49" charset="-122"/>
                          <a:cs typeface="+mn-cs"/>
                        </a:rPr>
                        <a:t>结合全诗，简要分析某一诗句的妙处。</a:t>
                      </a:r>
                    </a:p>
                  </a:txBody>
                  <a:tcPr marL="68580" marR="68580" marT="0" marB="0" anchor="ctr"/>
                </a:tc>
                <a:extLst>
                  <a:ext uri="{0D108BD9-81ED-4DB2-BD59-A6C34878D82A}">
                    <a16:rowId xmlns:a16="http://schemas.microsoft.com/office/drawing/2014/main" xmlns="" val="2090260477"/>
                  </a:ext>
                </a:extLst>
              </a:tr>
            </a:tbl>
          </a:graphicData>
        </a:graphic>
      </p:graphicFrame>
      <p:pic>
        <p:nvPicPr>
          <p:cNvPr id="5" name="图片 4">
            <a:extLst>
              <a:ext uri="{FF2B5EF4-FFF2-40B4-BE49-F238E27FC236}">
                <a16:creationId xmlns:a16="http://schemas.microsoft.com/office/drawing/2014/main" xmlns="" id="{278BDC36-2F17-4398-91B2-DE8C1EB1CD8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7114"/>
          <a:stretch/>
        </p:blipFill>
        <p:spPr>
          <a:xfrm>
            <a:off x="8040216" y="341298"/>
            <a:ext cx="3855697" cy="5684295"/>
          </a:xfrm>
          <a:prstGeom prst="rect">
            <a:avLst/>
          </a:prstGeom>
        </p:spPr>
      </p:pic>
    </p:spTree>
    <p:extLst>
      <p:ext uri="{BB962C8B-B14F-4D97-AF65-F5344CB8AC3E}">
        <p14:creationId xmlns:p14="http://schemas.microsoft.com/office/powerpoint/2010/main" xmlns="" val="956882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6DFB20FF-8532-40DC-8AB5-A371DAD80D26}"/>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鉴赏方法</a:t>
            </a:r>
          </a:p>
        </p:txBody>
      </p:sp>
      <p:sp>
        <p:nvSpPr>
          <p:cNvPr id="4" name="矩形 3">
            <a:extLst>
              <a:ext uri="{FF2B5EF4-FFF2-40B4-BE49-F238E27FC236}">
                <a16:creationId xmlns:a16="http://schemas.microsoft.com/office/drawing/2014/main" xmlns="" id="{6F7F6FC8-0B21-487B-BA0B-9C6DF6CDF4F3}"/>
              </a:ext>
            </a:extLst>
          </p:cNvPr>
          <p:cNvSpPr/>
          <p:nvPr/>
        </p:nvSpPr>
        <p:spPr>
          <a:xfrm>
            <a:off x="479376" y="908720"/>
            <a:ext cx="11449272" cy="4815164"/>
          </a:xfrm>
          <a:prstGeom prst="rect">
            <a:avLst/>
          </a:prstGeom>
        </p:spPr>
        <p:txBody>
          <a:bodyPr wrap="square">
            <a:spAutoFit/>
          </a:bodyPr>
          <a:lstStyle/>
          <a:p>
            <a:pPr indent="304800" algn="just">
              <a:lnSpc>
                <a:spcPct val="140000"/>
              </a:lnSpc>
              <a:spcAft>
                <a:spcPts val="0"/>
              </a:spcAft>
            </a:pPr>
            <a:r>
              <a:rPr lang="en-US" altLang="zh-CN" sz="3200" kern="100" dirty="0">
                <a:latin typeface="黑体" panose="02010609060101010101" pitchFamily="49" charset="-122"/>
                <a:ea typeface="黑体" panose="02010609060101010101" pitchFamily="49" charset="-122"/>
                <a:cs typeface="Courier New" panose="02070309020205020404" pitchFamily="49" charset="0"/>
              </a:rPr>
              <a:t> </a:t>
            </a:r>
            <a:r>
              <a:rPr lang="en-US" altLang="zh-CN" sz="3200" u="sng" kern="100" dirty="0">
                <a:solidFill>
                  <a:srgbClr val="FF0000"/>
                </a:solidFill>
                <a:latin typeface="黑体" panose="02010609060101010101" pitchFamily="49" charset="-122"/>
                <a:ea typeface="黑体" panose="02010609060101010101" pitchFamily="49" charset="-122"/>
                <a:cs typeface="Courier New" panose="02070309020205020404" pitchFamily="49" charset="0"/>
              </a:rPr>
              <a:t>(1)</a:t>
            </a:r>
            <a:r>
              <a:rPr lang="zh-CN" altLang="zh-CN" sz="3200" u="sng"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注意先弄懂所给句子的基本意思</a:t>
            </a:r>
            <a:r>
              <a:rPr lang="zh-CN" altLang="zh-CN" sz="3200" u="sng" kern="100" dirty="0">
                <a:solidFill>
                  <a:srgbClr val="FF0000"/>
                </a:solidFill>
                <a:latin typeface="黑体" panose="02010609060101010101" pitchFamily="49" charset="-122"/>
                <a:ea typeface="黑体" panose="02010609060101010101" pitchFamily="49" charset="-122"/>
                <a:cs typeface="MingLiU_HKSCS" panose="02020500000000000000" pitchFamily="18" charset="-120"/>
              </a:rPr>
              <a:t>，</a:t>
            </a:r>
            <a:r>
              <a:rPr lang="zh-CN" altLang="zh-CN" sz="3200" u="sng"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进而把握住其内容、情感的内涵。这是从句子的内容、情感方面出发的，也是赏析句子的前提。</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对于个别句子，尤其是脍炙人口的句子，其内容有精深之处，情感有共通性，它们本身就是赏析的对象。</a:t>
            </a:r>
            <a:endParaRPr lang="zh-CN" altLang="zh-CN" sz="32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ct val="140000"/>
              </a:lnSpc>
              <a:spcAft>
                <a:spcPts val="0"/>
              </a:spcAft>
            </a:pPr>
            <a:r>
              <a:rPr lang="en-US" altLang="zh-CN" sz="3200" kern="100" dirty="0">
                <a:latin typeface="黑体" panose="02010609060101010101" pitchFamily="49" charset="-122"/>
                <a:ea typeface="黑体" panose="02010609060101010101" pitchFamily="49" charset="-122"/>
                <a:cs typeface="Courier New" panose="02070309020205020404" pitchFamily="49" charset="0"/>
              </a:rPr>
              <a:t> </a:t>
            </a:r>
            <a:r>
              <a:rPr lang="en-US" altLang="zh-CN" sz="3200" u="sng" kern="100" dirty="0">
                <a:solidFill>
                  <a:srgbClr val="FF0000"/>
                </a:solidFill>
                <a:latin typeface="黑体" panose="02010609060101010101" pitchFamily="49" charset="-122"/>
                <a:ea typeface="黑体" panose="02010609060101010101" pitchFamily="49" charset="-122"/>
                <a:cs typeface="Courier New" panose="02070309020205020404" pitchFamily="49" charset="0"/>
              </a:rPr>
              <a:t>(2)</a:t>
            </a:r>
            <a:r>
              <a:rPr lang="zh-CN" altLang="zh-CN" sz="3200" u="sng" kern="100" dirty="0">
                <a:solidFill>
                  <a:srgbClr val="FF0000"/>
                </a:solidFill>
                <a:latin typeface="黑体" panose="02010609060101010101" pitchFamily="49" charset="-122"/>
                <a:ea typeface="黑体" panose="02010609060101010101" pitchFamily="49" charset="-122"/>
                <a:cs typeface="Courier New" panose="02070309020205020404" pitchFamily="49" charset="0"/>
              </a:rPr>
              <a:t>注意从语言特点出发：</a:t>
            </a:r>
            <a:r>
              <a:rPr lang="zh-CN" altLang="zh-CN" sz="3200" kern="100" dirty="0">
                <a:latin typeface="黑体" panose="02010609060101010101" pitchFamily="49" charset="-122"/>
                <a:ea typeface="黑体" panose="02010609060101010101" pitchFamily="49" charset="-122"/>
                <a:cs typeface="Times New Roman" panose="02020603050405020304" pitchFamily="18" charset="0"/>
              </a:rPr>
              <a:t>有的句子倒装，有种错位的美；有的句子对仗，有种整饬的美；有的句子互文，有种开合的美；有的句子长于炼字，有种凝练的美。</a:t>
            </a:r>
            <a:endParaRPr lang="zh-CN" altLang="zh-CN" sz="3200" kern="100" dirty="0">
              <a:latin typeface="黑体" panose="02010609060101010101" pitchFamily="49" charset="-122"/>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xmlns="" val="321970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鉴赏方法</a:t>
            </a:r>
          </a:p>
        </p:txBody>
      </p:sp>
      <p:sp>
        <p:nvSpPr>
          <p:cNvPr id="3" name="矩形 2">
            <a:extLst>
              <a:ext uri="{FF2B5EF4-FFF2-40B4-BE49-F238E27FC236}">
                <a16:creationId xmlns:a16="http://schemas.microsoft.com/office/drawing/2014/main" xmlns="" id="{22BD0668-6F73-46FB-8C0E-824B3947F11F}"/>
              </a:ext>
            </a:extLst>
          </p:cNvPr>
          <p:cNvSpPr/>
          <p:nvPr/>
        </p:nvSpPr>
        <p:spPr>
          <a:xfrm>
            <a:off x="551384" y="764704"/>
            <a:ext cx="11377264" cy="5431295"/>
          </a:xfrm>
          <a:prstGeom prst="rect">
            <a:avLst/>
          </a:prstGeom>
        </p:spPr>
        <p:txBody>
          <a:bodyPr wrap="square">
            <a:spAutoFit/>
          </a:bodyPr>
          <a:lstStyle/>
          <a:p>
            <a:pPr indent="304800" algn="just">
              <a:lnSpc>
                <a:spcPct val="140000"/>
              </a:lnSpc>
              <a:spcAft>
                <a:spcPts val="0"/>
              </a:spcAft>
            </a:pPr>
            <a:r>
              <a:rPr lang="en-US"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(3)</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注意从表达技巧出发：有的运用修辞手法，有的运用表现手法</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。一般而言，高考选取的句子，都是在表达上有特色的句子。鉴赏时就是要看出其在表达上的特别之处。</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ct val="140000"/>
              </a:lnSpc>
              <a:spcAft>
                <a:spcPts val="0"/>
              </a:spcAft>
            </a:pPr>
            <a:r>
              <a:rPr lang="en-US" altLang="zh-CN" sz="28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4)</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注意从句子的位置出发：把它放在全诗整体的框架内，做到句不离篇。</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句子处在诗中不同的位置，其作用甚至手法都有所不同。高考所选句子的位置一般有三处：首句，有点题、开篇、奠定基调之妙；中间句</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主要指绝句的第三句、词的中间句</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，有转折文意、承上启下之用；尾句，或卒章显志，或另辟新境，尤其是以景结情句，有含蓄隽永之妙。总之，要关注句子位置，联系全篇赏析。</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xmlns="" val="1805250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答题步骤</a:t>
            </a:r>
          </a:p>
        </p:txBody>
      </p:sp>
      <p:sp>
        <p:nvSpPr>
          <p:cNvPr id="3" name="矩形 2">
            <a:extLst>
              <a:ext uri="{FF2B5EF4-FFF2-40B4-BE49-F238E27FC236}">
                <a16:creationId xmlns:a16="http://schemas.microsoft.com/office/drawing/2014/main" xmlns="" id="{BA6A77DD-F0D7-439B-A896-4C67BFAED2EA}"/>
              </a:ext>
            </a:extLst>
          </p:cNvPr>
          <p:cNvSpPr/>
          <p:nvPr/>
        </p:nvSpPr>
        <p:spPr>
          <a:xfrm>
            <a:off x="623392" y="1014973"/>
            <a:ext cx="6840760" cy="4828053"/>
          </a:xfrm>
          <a:prstGeom prst="rect">
            <a:avLst/>
          </a:prstGeom>
        </p:spPr>
        <p:txBody>
          <a:bodyPr wrap="square">
            <a:spAutoFit/>
          </a:bodyPr>
          <a:lstStyle/>
          <a:p>
            <a:pPr indent="304800" algn="just">
              <a:lnSpc>
                <a:spcPct val="140000"/>
              </a:lnSpc>
              <a:spcAft>
                <a:spcPts val="0"/>
              </a:spcAft>
            </a:pPr>
            <a:r>
              <a:rPr lang="zh-CN" altLang="zh-CN" sz="2800" b="1"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步骤一</a:t>
            </a:r>
            <a:r>
              <a:rPr lang="zh-CN" altLang="zh-CN" sz="2800" b="1" kern="100"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理解诗句含意</a:t>
            </a:r>
            <a:r>
              <a:rPr lang="zh-CN" altLang="zh-CN" sz="2800" b="1" kern="100" dirty="0">
                <a:solidFill>
                  <a:srgbClr val="0000FF"/>
                </a:solidFill>
                <a:effectLst>
                  <a:outerShdw blurRad="38100" dist="38100" dir="2700000" algn="tl">
                    <a:srgbClr val="000000">
                      <a:alpha val="43137"/>
                    </a:srgbClr>
                  </a:outerShdw>
                </a:effectLst>
                <a:latin typeface="宋体" panose="02010600030101010101" pitchFamily="2" charset="-122"/>
                <a:cs typeface="Times New Roman" panose="02020603050405020304" pitchFamily="18" charset="0"/>
              </a:rPr>
              <a:t>，</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描述诗句</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内容</a:t>
            </a:r>
            <a:r>
              <a:rPr lang="zh-CN" altLang="zh-CN" sz="2800" b="1"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zh-CN" sz="2800" b="1" kern="100" dirty="0">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a:p>
            <a:pPr indent="304800" algn="just">
              <a:lnSpc>
                <a:spcPct val="140000"/>
              </a:lnSpc>
              <a:spcAft>
                <a:spcPts val="0"/>
              </a:spcAft>
            </a:pPr>
            <a:r>
              <a:rPr lang="zh-CN" altLang="zh-CN" sz="2800" b="1"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步骤二</a:t>
            </a:r>
            <a:r>
              <a:rPr lang="zh-CN" altLang="zh-CN" sz="2800" b="1" kern="100"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指明诗句在炼字、词法、句法、章法上的特点，尤其是运用了什么</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表现手法</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，并分析其</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作用</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及表达</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效果</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indent="304800" algn="just">
              <a:lnSpc>
                <a:spcPct val="140000"/>
              </a:lnSpc>
              <a:spcAft>
                <a:spcPts val="0"/>
              </a:spcAft>
            </a:pPr>
            <a:r>
              <a:rPr lang="zh-CN" altLang="zh-CN" sz="2800" b="1"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步骤三</a:t>
            </a:r>
            <a:r>
              <a:rPr lang="zh-CN" altLang="zh-CN" sz="2800" b="1" kern="100"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根据诗句在全诗中所处的位置，分析诗句在全诗的</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结构</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上所起的</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作用</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indent="304800" algn="just">
              <a:lnSpc>
                <a:spcPct val="140000"/>
              </a:lnSpc>
              <a:spcAft>
                <a:spcPts val="0"/>
              </a:spcAft>
            </a:pPr>
            <a:r>
              <a:rPr lang="zh-CN" altLang="zh-CN" sz="2800" b="1"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步骤四</a:t>
            </a:r>
            <a:r>
              <a:rPr lang="zh-CN" altLang="zh-CN" sz="2800" b="1" kern="100"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点出诗句营造了怎样的</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意境</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，或表达了诗人怎样的</a:t>
            </a:r>
            <a:r>
              <a:rPr lang="zh-CN" altLang="zh-CN" sz="2800" b="1" u="sng"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感情</a:t>
            </a:r>
            <a:r>
              <a:rPr lang="zh-CN" altLang="zh-CN" sz="2800" b="1" kern="1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5" name="图片 4">
            <a:extLst>
              <a:ext uri="{FF2B5EF4-FFF2-40B4-BE49-F238E27FC236}">
                <a16:creationId xmlns:a16="http://schemas.microsoft.com/office/drawing/2014/main" xmlns="" id="{D05CCE63-651A-4B04-A022-CACF6A202B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6936" y="908720"/>
            <a:ext cx="3611227" cy="4934306"/>
          </a:xfrm>
          <a:prstGeom prst="rect">
            <a:avLst/>
          </a:prstGeom>
        </p:spPr>
      </p:pic>
    </p:spTree>
    <p:extLst>
      <p:ext uri="{BB962C8B-B14F-4D97-AF65-F5344CB8AC3E}">
        <p14:creationId xmlns:p14="http://schemas.microsoft.com/office/powerpoint/2010/main" xmlns="" val="247936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p>
        </p:txBody>
      </p:sp>
      <p:graphicFrame>
        <p:nvGraphicFramePr>
          <p:cNvPr id="3" name="表格 2">
            <a:extLst>
              <a:ext uri="{FF2B5EF4-FFF2-40B4-BE49-F238E27FC236}">
                <a16:creationId xmlns:a16="http://schemas.microsoft.com/office/drawing/2014/main" xmlns="" id="{BED5551F-1C1A-4108-9D7E-B4A17FEECE09}"/>
              </a:ext>
            </a:extLst>
          </p:cNvPr>
          <p:cNvGraphicFramePr>
            <a:graphicFrameLocks noGrp="1"/>
          </p:cNvGraphicFramePr>
          <p:nvPr>
            <p:extLst>
              <p:ext uri="{D42A27DB-BD31-4B8C-83A1-F6EECF244321}">
                <p14:modId xmlns:p14="http://schemas.microsoft.com/office/powerpoint/2010/main" xmlns="" val="1477691031"/>
              </p:ext>
            </p:extLst>
          </p:nvPr>
        </p:nvGraphicFramePr>
        <p:xfrm>
          <a:off x="383681" y="828861"/>
          <a:ext cx="11400951" cy="367891"/>
        </p:xfrm>
        <a:graphic>
          <a:graphicData uri="http://schemas.openxmlformats.org/drawingml/2006/table">
            <a:tbl>
              <a:tblPr>
                <a:tableStyleId>{0505E3EF-67EA-436B-97B2-0124C06EBD24}</a:tableStyleId>
              </a:tblPr>
              <a:tblGrid>
                <a:gridCol w="1463847">
                  <a:extLst>
                    <a:ext uri="{9D8B030D-6E8A-4147-A177-3AD203B41FA5}">
                      <a16:colId xmlns:a16="http://schemas.microsoft.com/office/drawing/2014/main" xmlns="" val="1504516749"/>
                    </a:ext>
                  </a:extLst>
                </a:gridCol>
                <a:gridCol w="9937104">
                  <a:extLst>
                    <a:ext uri="{9D8B030D-6E8A-4147-A177-3AD203B41FA5}">
                      <a16:colId xmlns:a16="http://schemas.microsoft.com/office/drawing/2014/main" xmlns="" val="1359384233"/>
                    </a:ext>
                  </a:extLst>
                </a:gridCol>
              </a:tblGrid>
              <a:tr h="367891">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词　类</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ctr">
                        <a:lnSpc>
                          <a:spcPct val="100000"/>
                        </a:lnSpc>
                        <a:spcAft>
                          <a:spcPts val="0"/>
                        </a:spcAft>
                      </a:pPr>
                      <a:r>
                        <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　说</a:t>
                      </a:r>
                      <a:endParaRPr lang="zh-CN" sz="2400"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983823421"/>
                  </a:ext>
                </a:extLst>
              </a:tr>
            </a:tbl>
          </a:graphicData>
        </a:graphic>
      </p:graphicFrame>
      <p:graphicFrame>
        <p:nvGraphicFramePr>
          <p:cNvPr id="4" name="表格 3">
            <a:extLst>
              <a:ext uri="{FF2B5EF4-FFF2-40B4-BE49-F238E27FC236}">
                <a16:creationId xmlns:a16="http://schemas.microsoft.com/office/drawing/2014/main" xmlns="" id="{6D8D4087-1837-496F-BFB2-00B75C6897B7}"/>
              </a:ext>
            </a:extLst>
          </p:cNvPr>
          <p:cNvGraphicFramePr>
            <a:graphicFrameLocks noGrp="1"/>
          </p:cNvGraphicFramePr>
          <p:nvPr>
            <p:extLst>
              <p:ext uri="{D42A27DB-BD31-4B8C-83A1-F6EECF244321}">
                <p14:modId xmlns:p14="http://schemas.microsoft.com/office/powerpoint/2010/main" xmlns="" val="4193082306"/>
              </p:ext>
            </p:extLst>
          </p:nvPr>
        </p:nvGraphicFramePr>
        <p:xfrm>
          <a:off x="383681" y="1214752"/>
          <a:ext cx="11400950" cy="4814387"/>
        </p:xfrm>
        <a:graphic>
          <a:graphicData uri="http://schemas.openxmlformats.org/drawingml/2006/table">
            <a:tbl>
              <a:tblPr>
                <a:tableStyleId>{BC89EF96-8CEA-46FF-86C4-4CE0E7609802}</a:tableStyleId>
              </a:tblPr>
              <a:tblGrid>
                <a:gridCol w="1463847">
                  <a:extLst>
                    <a:ext uri="{9D8B030D-6E8A-4147-A177-3AD203B41FA5}">
                      <a16:colId xmlns:a16="http://schemas.microsoft.com/office/drawing/2014/main" xmlns="" val="3891489695"/>
                    </a:ext>
                  </a:extLst>
                </a:gridCol>
                <a:gridCol w="9937103">
                  <a:extLst>
                    <a:ext uri="{9D8B030D-6E8A-4147-A177-3AD203B41FA5}">
                      <a16:colId xmlns:a16="http://schemas.microsoft.com/office/drawing/2014/main" xmlns="" val="2382418160"/>
                    </a:ext>
                  </a:extLst>
                </a:gridCol>
              </a:tblGrid>
              <a:tr h="3042750">
                <a:tc>
                  <a:txBody>
                    <a:bodyPr/>
                    <a:lstStyle/>
                    <a:p>
                      <a:pPr algn="ctr">
                        <a:lnSpc>
                          <a:spcPct val="14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渲染颜</a:t>
                      </a:r>
                    </a:p>
                    <a:p>
                      <a:pPr algn="ctr">
                        <a:lnSpc>
                          <a:spcPct val="14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色的词</a:t>
                      </a:r>
                      <a:endPar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40000"/>
                        </a:lnSpc>
                        <a:spcAft>
                          <a:spcPts val="0"/>
                        </a:spcAft>
                      </a:pPr>
                      <a:r>
                        <a:rPr lang="zh-CN" sz="2400" kern="100" dirty="0">
                          <a:solidFill>
                            <a:srgbClr val="0000FF"/>
                          </a:solidFill>
                          <a:effectLst/>
                          <a:latin typeface="黑体" panose="02010609060101010101" pitchFamily="49" charset="-122"/>
                          <a:ea typeface="黑体" panose="02010609060101010101" pitchFamily="49" charset="-122"/>
                        </a:rPr>
                        <a:t>表现</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颜色的词语</a:t>
                      </a:r>
                      <a:r>
                        <a:rPr lang="zh-CN" sz="2400" kern="100" dirty="0">
                          <a:solidFill>
                            <a:srgbClr val="0000FF"/>
                          </a:solidFill>
                          <a:effectLst/>
                          <a:latin typeface="黑体" panose="02010609060101010101" pitchFamily="49" charset="-122"/>
                          <a:ea typeface="黑体" panose="02010609060101010101" pitchFamily="49" charset="-122"/>
                        </a:rPr>
                        <a:t>可以</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增强描写的色彩感和画面感</a:t>
                      </a:r>
                      <a:r>
                        <a:rPr lang="zh-CN"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渲染气氛，烘托感情</a:t>
                      </a:r>
                      <a:r>
                        <a:rPr lang="zh-CN" sz="2400" kern="100" dirty="0">
                          <a:solidFill>
                            <a:srgbClr val="0000FF"/>
                          </a:solidFill>
                          <a:effectLst/>
                          <a:latin typeface="黑体" panose="02010609060101010101" pitchFamily="49" charset="-122"/>
                          <a:ea typeface="黑体" panose="02010609060101010101" pitchFamily="49" charset="-122"/>
                        </a:rPr>
                        <a:t>。欣赏时，首先要善于抓住能表现鲜明对比色彩的词语，体会诗歌流露的感情色彩。如姜夔的《扬州慢》：</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过春风十里，尽荠麦</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青青</a:t>
                      </a:r>
                      <a:r>
                        <a:rPr lang="zh-CN" sz="2400" kern="100" dirty="0">
                          <a:solidFill>
                            <a:srgbClr val="0000FF"/>
                          </a:solidFill>
                          <a:effectLst/>
                          <a:latin typeface="黑体" panose="02010609060101010101" pitchFamily="49" charset="-122"/>
                          <a:ea typeface="黑体" panose="02010609060101010101" pitchFamily="49" charset="-122"/>
                        </a:rPr>
                        <a:t>。</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昔日十里扬州路上的歌女青楼与如今的荠麦青青形成鲜明的对比，以突出眼前的荒凉。</a:t>
                      </a:r>
                      <a:r>
                        <a:rPr 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青青</a:t>
                      </a:r>
                      <a:r>
                        <a:rPr 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所特有的一种凄艳色彩更增加青山故国之情。</a:t>
                      </a:r>
                    </a:p>
                  </a:txBody>
                  <a:tcPr marL="68580" marR="68580" marT="0" marB="0" anchor="ctr"/>
                </a:tc>
                <a:extLst>
                  <a:ext uri="{0D108BD9-81ED-4DB2-BD59-A6C34878D82A}">
                    <a16:rowId xmlns:a16="http://schemas.microsoft.com/office/drawing/2014/main" xmlns="" val="2942653758"/>
                  </a:ext>
                </a:extLst>
              </a:tr>
              <a:tr h="1771637">
                <a:tc>
                  <a:txBody>
                    <a:bodyPr/>
                    <a:lstStyle/>
                    <a:p>
                      <a:pPr algn="ctr">
                        <a:lnSpc>
                          <a:spcPct val="14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含有修</a:t>
                      </a:r>
                    </a:p>
                    <a:p>
                      <a:pPr algn="ctr">
                        <a:lnSpc>
                          <a:spcPct val="14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辞手法</a:t>
                      </a:r>
                    </a:p>
                    <a:p>
                      <a:pPr algn="ctr">
                        <a:lnSpc>
                          <a:spcPct val="140000"/>
                        </a:lnSpc>
                        <a:spcAft>
                          <a:spcPts val="0"/>
                        </a:spcAft>
                      </a:pPr>
                      <a:r>
                        <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的词</a:t>
                      </a:r>
                      <a:endParaRPr 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40000"/>
                        </a:lnSpc>
                        <a:spcAft>
                          <a:spcPts val="0"/>
                        </a:spcAft>
                      </a:pPr>
                      <a:r>
                        <a:rPr lang="zh-CN" sz="2400" kern="100" dirty="0">
                          <a:solidFill>
                            <a:srgbClr val="0000FF"/>
                          </a:solidFill>
                          <a:effectLst/>
                          <a:latin typeface="黑体" panose="02010609060101010101" pitchFamily="49" charset="-122"/>
                          <a:ea typeface="黑体" panose="02010609060101010101" pitchFamily="49" charset="-122"/>
                        </a:rPr>
                        <a:t>如</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云破月来花</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弄</a:t>
                      </a:r>
                      <a:r>
                        <a:rPr lang="zh-CN" sz="2400" kern="100" dirty="0">
                          <a:solidFill>
                            <a:srgbClr val="0000FF"/>
                          </a:solidFill>
                          <a:effectLst/>
                          <a:latin typeface="黑体" panose="02010609060101010101" pitchFamily="49" charset="-122"/>
                          <a:ea typeface="黑体" panose="02010609060101010101" pitchFamily="49" charset="-122"/>
                        </a:rPr>
                        <a:t>影</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，一个</a:t>
                      </a:r>
                      <a:r>
                        <a:rPr lang="en-US"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弄</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字</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写活了月下之</a:t>
                      </a:r>
                      <a:r>
                        <a:rPr 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花</a:t>
                      </a:r>
                      <a:r>
                        <a:rPr lang="en-US" sz="2400" kern="100" dirty="0">
                          <a:solidFill>
                            <a:srgbClr val="0000FF"/>
                          </a:solidFill>
                          <a:effectLst/>
                          <a:latin typeface="黑体" panose="02010609060101010101" pitchFamily="49" charset="-122"/>
                          <a:ea typeface="黑体" panose="02010609060101010101" pitchFamily="49" charset="-122"/>
                        </a:rPr>
                        <a:t>”</a:t>
                      </a:r>
                      <a:r>
                        <a:rPr lang="zh-CN" sz="2400" kern="100" dirty="0">
                          <a:solidFill>
                            <a:srgbClr val="0000FF"/>
                          </a:solidFill>
                          <a:effectLst/>
                          <a:latin typeface="黑体" panose="02010609060101010101" pitchFamily="49" charset="-122"/>
                          <a:ea typeface="黑体" panose="02010609060101010101" pitchFamily="49" charset="-122"/>
                        </a:rPr>
                        <a:t>，</a:t>
                      </a:r>
                      <a:r>
                        <a:rPr lang="zh-CN" altLang="en-US" sz="2400" b="1"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尽显拟人之妙处。</a:t>
                      </a:r>
                    </a:p>
                  </a:txBody>
                  <a:tcPr marL="68580" marR="68580" marT="0" marB="0" anchor="ctr"/>
                </a:tc>
                <a:extLst>
                  <a:ext uri="{0D108BD9-81ED-4DB2-BD59-A6C34878D82A}">
                    <a16:rowId xmlns:a16="http://schemas.microsoft.com/office/drawing/2014/main" xmlns="" val="418844825"/>
                  </a:ext>
                </a:extLst>
              </a:tr>
            </a:tbl>
          </a:graphicData>
        </a:graphic>
      </p:graphicFrame>
    </p:spTree>
    <p:extLst>
      <p:ext uri="{BB962C8B-B14F-4D97-AF65-F5344CB8AC3E}">
        <p14:creationId xmlns:p14="http://schemas.microsoft.com/office/powerpoint/2010/main" xmlns="" val="604979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3" name="矩形 2">
            <a:extLst>
              <a:ext uri="{FF2B5EF4-FFF2-40B4-BE49-F238E27FC236}">
                <a16:creationId xmlns:a16="http://schemas.microsoft.com/office/drawing/2014/main" xmlns="" id="{72F9D1FE-A939-48CD-B0D5-5E98B2AB5B62}"/>
              </a:ext>
            </a:extLst>
          </p:cNvPr>
          <p:cNvSpPr/>
          <p:nvPr/>
        </p:nvSpPr>
        <p:spPr>
          <a:xfrm>
            <a:off x="479376" y="764704"/>
            <a:ext cx="5760640" cy="5632311"/>
          </a:xfrm>
          <a:prstGeom prst="rect">
            <a:avLst/>
          </a:prstGeom>
        </p:spPr>
        <p:txBody>
          <a:bodyPr wrap="square">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2016·</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浙江卷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阅读下面两首诗，完成后面的题目。</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北来人二首</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en-US" altLang="zh-CN" sz="2400" kern="100" dirty="0">
                <a:solidFill>
                  <a:srgbClr val="000000"/>
                </a:solidFill>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宋</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刘克庄</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试说东都</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添人白发多。</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u="sng" kern="100" dirty="0">
                <a:latin typeface="黑体" panose="02010609060101010101" pitchFamily="49" charset="-122"/>
                <a:ea typeface="黑体" panose="02010609060101010101" pitchFamily="49" charset="-122"/>
                <a:cs typeface="Times New Roman" panose="02020603050405020304" pitchFamily="18" charset="0"/>
              </a:rPr>
              <a:t>寝园残石马</a:t>
            </a:r>
            <a:r>
              <a:rPr lang="zh-CN" altLang="zh-CN" sz="2400" u="sng"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u="sng" kern="100" dirty="0">
                <a:latin typeface="黑体" panose="02010609060101010101" pitchFamily="49" charset="-122"/>
                <a:ea typeface="黑体" panose="02010609060101010101" pitchFamily="49" charset="-122"/>
                <a:cs typeface="Times New Roman" panose="02020603050405020304" pitchFamily="18" charset="0"/>
              </a:rPr>
              <a:t>废殿泣铜驼</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胡运占难久</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边情听易讹。</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凄凉旧京女</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妆髻尚宣和</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十口同离仳</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今成独雁飞！</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饥锄荒寺菜</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贫著陷蕃衣。</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甲第歌钟沸</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沙场探骑稀。</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老身闽地死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不见翠銮归！</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东都：指北宋都城汴梁。</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宣和：宋徽宗年号。</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just">
              <a:spcAft>
                <a:spcPts val="0"/>
              </a:spcAft>
            </a:pP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赏析第一首中的画线句。</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(3</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分</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75CF274C-5BD8-4C8E-9B0A-A989EE5F4D71}"/>
              </a:ext>
            </a:extLst>
          </p:cNvPr>
          <p:cNvSpPr/>
          <p:nvPr/>
        </p:nvSpPr>
        <p:spPr>
          <a:xfrm>
            <a:off x="6330216" y="1052736"/>
            <a:ext cx="5760639"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zh-CN" altLang="en-US" sz="2400" dirty="0">
                <a:latin typeface="黑体" panose="02010609060101010101" pitchFamily="49" charset="-122"/>
                <a:ea typeface="黑体" panose="02010609060101010101" pitchFamily="49" charset="-122"/>
              </a:rPr>
              <a:t>一提起东都汴梁之事，人们便徒增许多白发。皇家陵园的石马残破不全，废弃的宫殿前，铜铸的骆驼正在哭泣。料想胡人的命运也不会长久，听来的边地消息，特别容易以讹传讹。叫人多么地感到凄凉啊</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旧京的女子，还保留着宣和年间的发饰。</a:t>
            </a:r>
          </a:p>
          <a:p>
            <a:pPr indent="457200"/>
            <a:r>
              <a:rPr lang="zh-CN" altLang="en-US" sz="2400" dirty="0">
                <a:latin typeface="黑体" panose="02010609060101010101" pitchFamily="49" charset="-122"/>
                <a:ea typeface="黑体" panose="02010609060101010101" pitchFamily="49" charset="-122"/>
              </a:rPr>
              <a:t>　</a:t>
            </a:r>
            <a:endParaRPr lang="en-US" altLang="zh-CN" sz="2400" dirty="0">
              <a:latin typeface="黑体" panose="02010609060101010101" pitchFamily="49" charset="-122"/>
              <a:ea typeface="黑体" panose="02010609060101010101" pitchFamily="49" charset="-122"/>
            </a:endParaRPr>
          </a:p>
          <a:p>
            <a:pPr indent="457200"/>
            <a:r>
              <a:rPr lang="zh-CN" altLang="en-US" sz="2400" dirty="0">
                <a:latin typeface="黑体" panose="02010609060101010101" pitchFamily="49" charset="-122"/>
                <a:ea typeface="黑体" panose="02010609060101010101" pitchFamily="49" charset="-122"/>
              </a:rPr>
              <a:t>十口之家一同离别之后，如今成了独飞的孤雁。饥荒难耐，只好到荒芜的寺院里锄来野菜；贫寒无衣，只能穿上沦陷后蕃人穿的衣衫。豪门贵族歌舞喧闹，沙场将士一天天稀少无人。眼看就要老死在闽南之地，也不见銮驾回转恢复中原。</a:t>
            </a:r>
          </a:p>
        </p:txBody>
      </p:sp>
      <p:sp>
        <p:nvSpPr>
          <p:cNvPr id="5" name="椭圆 4">
            <a:extLst>
              <a:ext uri="{FF2B5EF4-FFF2-40B4-BE49-F238E27FC236}">
                <a16:creationId xmlns:a16="http://schemas.microsoft.com/office/drawing/2014/main" xmlns="" id="{531A267A-9D53-439E-8DA9-61BE9AF53F44}"/>
              </a:ext>
            </a:extLst>
          </p:cNvPr>
          <p:cNvSpPr/>
          <p:nvPr/>
        </p:nvSpPr>
        <p:spPr>
          <a:xfrm>
            <a:off x="8400256"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30BD6018-3949-4551-A17A-F43B7F2B6414}"/>
              </a:ext>
            </a:extLst>
          </p:cNvPr>
          <p:cNvSpPr/>
          <p:nvPr/>
        </p:nvSpPr>
        <p:spPr>
          <a:xfrm>
            <a:off x="9912424"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42581DED-EE86-4DF1-8185-4822767AE0D8}"/>
              </a:ext>
            </a:extLst>
          </p:cNvPr>
          <p:cNvCxnSpPr/>
          <p:nvPr/>
        </p:nvCxnSpPr>
        <p:spPr>
          <a:xfrm>
            <a:off x="8328248" y="956960"/>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267000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3" name="矩形 2">
            <a:extLst>
              <a:ext uri="{FF2B5EF4-FFF2-40B4-BE49-F238E27FC236}">
                <a16:creationId xmlns:a16="http://schemas.microsoft.com/office/drawing/2014/main" xmlns="" id="{72F9D1FE-A939-48CD-B0D5-5E98B2AB5B62}"/>
              </a:ext>
            </a:extLst>
          </p:cNvPr>
          <p:cNvSpPr/>
          <p:nvPr/>
        </p:nvSpPr>
        <p:spPr>
          <a:xfrm>
            <a:off x="479376" y="764704"/>
            <a:ext cx="5760640" cy="5632311"/>
          </a:xfrm>
          <a:prstGeom prst="rect">
            <a:avLst/>
          </a:prstGeom>
        </p:spPr>
        <p:txBody>
          <a:bodyPr wrap="square">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2016·</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浙江卷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阅读下面两首诗，完成后面的题目。</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北来人二首</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en-US" altLang="zh-CN" sz="2400" kern="100" dirty="0">
                <a:solidFill>
                  <a:srgbClr val="000000"/>
                </a:solidFill>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宋</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刘克庄</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试说东都</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添人白发多。</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u="sng" kern="100" dirty="0">
                <a:latin typeface="黑体" panose="02010609060101010101" pitchFamily="49" charset="-122"/>
                <a:ea typeface="黑体" panose="02010609060101010101" pitchFamily="49" charset="-122"/>
                <a:cs typeface="Times New Roman" panose="02020603050405020304" pitchFamily="18" charset="0"/>
              </a:rPr>
              <a:t>寝园残石马</a:t>
            </a:r>
            <a:r>
              <a:rPr lang="zh-CN" altLang="zh-CN" sz="2400" u="sng"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u="sng" kern="100" dirty="0">
                <a:latin typeface="黑体" panose="02010609060101010101" pitchFamily="49" charset="-122"/>
                <a:ea typeface="黑体" panose="02010609060101010101" pitchFamily="49" charset="-122"/>
                <a:cs typeface="Times New Roman" panose="02020603050405020304" pitchFamily="18" charset="0"/>
              </a:rPr>
              <a:t>废殿泣铜驼</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胡运占难久</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边情听易讹。</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凄凉旧京女</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妆髻尚宣和</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十口同离仳</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今成独雁飞！</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饥锄荒寺菜</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贫著陷蕃衣。</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甲第歌钟沸</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沙场探骑稀。</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老身闽地死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不见翠銮归！</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东都：指北宋都城汴梁。</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宣和：宋徽宗年号。</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just">
              <a:spcAft>
                <a:spcPts val="0"/>
              </a:spcAft>
            </a:pP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赏析第一首中的画线句。</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(3</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分</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75CF274C-5BD8-4C8E-9B0A-A989EE5F4D71}"/>
              </a:ext>
            </a:extLst>
          </p:cNvPr>
          <p:cNvSpPr/>
          <p:nvPr/>
        </p:nvSpPr>
        <p:spPr>
          <a:xfrm>
            <a:off x="6330216" y="1052736"/>
            <a:ext cx="5760639" cy="51071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ts val="3600"/>
              </a:lnSpc>
            </a:pPr>
            <a:r>
              <a:rPr lang="zh-CN" altLang="en-US" sz="2400" dirty="0">
                <a:solidFill>
                  <a:srgbClr val="FF0000"/>
                </a:solidFill>
                <a:highlight>
                  <a:srgbClr val="FFFF00"/>
                </a:highlight>
                <a:latin typeface="黑体" panose="02010609060101010101" pitchFamily="49" charset="-122"/>
                <a:ea typeface="黑体" panose="02010609060101010101" pitchFamily="49" charset="-122"/>
              </a:rPr>
              <a:t>第一步</a:t>
            </a:r>
            <a:r>
              <a:rPr lang="zh-CN" altLang="en-US" sz="2400" dirty="0">
                <a:latin typeface="黑体" panose="02010609060101010101" pitchFamily="49" charset="-122"/>
                <a:ea typeface="黑体" panose="02010609060101010101" pitchFamily="49" charset="-122"/>
              </a:rPr>
              <a:t>：</a:t>
            </a:r>
            <a:r>
              <a:rPr lang="zh-CN" altLang="en-US" sz="2400" u="sng" dirty="0">
                <a:solidFill>
                  <a:srgbClr val="0000FF"/>
                </a:solidFill>
                <a:latin typeface="黑体" panose="02010609060101010101" pitchFamily="49" charset="-122"/>
                <a:ea typeface="黑体" panose="02010609060101010101" pitchFamily="49" charset="-122"/>
              </a:rPr>
              <a:t>这句诗主要写皇家陵园的石马残破不全，废弃的宫殿前，铜铸的骆驼正在哭泣。</a:t>
            </a:r>
          </a:p>
          <a:p>
            <a:pPr indent="457200">
              <a:lnSpc>
                <a:spcPts val="3600"/>
              </a:lnSpc>
            </a:pPr>
            <a:r>
              <a:rPr lang="zh-CN" altLang="en-US" sz="2400" dirty="0">
                <a:solidFill>
                  <a:srgbClr val="FF0000"/>
                </a:solidFill>
                <a:highlight>
                  <a:srgbClr val="FFFF00"/>
                </a:highlight>
                <a:latin typeface="黑体" panose="02010609060101010101" pitchFamily="49" charset="-122"/>
                <a:ea typeface="黑体" panose="02010609060101010101" pitchFamily="49" charset="-122"/>
              </a:rPr>
              <a:t>第二步</a:t>
            </a:r>
            <a:r>
              <a:rPr lang="zh-CN" altLang="en-US" sz="2400" dirty="0">
                <a:latin typeface="黑体" panose="02010609060101010101" pitchFamily="49" charset="-122"/>
                <a:ea typeface="黑体" panose="02010609060101010101" pitchFamily="49" charset="-122"/>
              </a:rPr>
              <a:t>：</a:t>
            </a:r>
            <a:r>
              <a:rPr lang="zh-CN" altLang="en-US" sz="2400" u="sng" dirty="0">
                <a:solidFill>
                  <a:srgbClr val="0000FF"/>
                </a:solidFill>
                <a:latin typeface="黑体" panose="02010609060101010101" pitchFamily="49" charset="-122"/>
                <a:ea typeface="黑体" panose="02010609060101010101" pitchFamily="49" charset="-122"/>
              </a:rPr>
              <a:t>“寝园”对“废殿”，“残”对“泣”，“石马”对“铜驼”，主要运用了对仗手法；“泣”又运用了拟人手法。这句诗借景抒情，感慨古今之变。</a:t>
            </a:r>
          </a:p>
          <a:p>
            <a:pPr indent="457200">
              <a:lnSpc>
                <a:spcPts val="3600"/>
              </a:lnSpc>
            </a:pPr>
            <a:r>
              <a:rPr lang="zh-CN" altLang="en-US" sz="2400" dirty="0">
                <a:solidFill>
                  <a:srgbClr val="FF0000"/>
                </a:solidFill>
                <a:highlight>
                  <a:srgbClr val="FFFF00"/>
                </a:highlight>
                <a:latin typeface="黑体" panose="02010609060101010101" pitchFamily="49" charset="-122"/>
                <a:ea typeface="黑体" panose="02010609060101010101" pitchFamily="49" charset="-122"/>
              </a:rPr>
              <a:t>第三步</a:t>
            </a:r>
            <a:r>
              <a:rPr lang="zh-CN" altLang="en-US" sz="2400" dirty="0">
                <a:latin typeface="黑体" panose="02010609060101010101" pitchFamily="49" charset="-122"/>
                <a:ea typeface="黑体" panose="02010609060101010101" pitchFamily="49" charset="-122"/>
              </a:rPr>
              <a:t>：</a:t>
            </a:r>
            <a:r>
              <a:rPr lang="zh-CN" altLang="en-US" sz="2400" u="sng" dirty="0">
                <a:solidFill>
                  <a:srgbClr val="0000FF"/>
                </a:solidFill>
                <a:latin typeface="黑体" panose="02010609060101010101" pitchFamily="49" charset="-122"/>
                <a:ea typeface="黑体" panose="02010609060101010101" pitchFamily="49" charset="-122"/>
              </a:rPr>
              <a:t>从全诗来看，作者写景，意在为下文叙事、抒情的展开作铺垫。</a:t>
            </a:r>
          </a:p>
          <a:p>
            <a:pPr indent="457200">
              <a:lnSpc>
                <a:spcPts val="3600"/>
              </a:lnSpc>
            </a:pPr>
            <a:r>
              <a:rPr lang="zh-CN" altLang="en-US" sz="2400" dirty="0">
                <a:solidFill>
                  <a:srgbClr val="FF0000"/>
                </a:solidFill>
                <a:highlight>
                  <a:srgbClr val="FFFF00"/>
                </a:highlight>
                <a:latin typeface="黑体" panose="02010609060101010101" pitchFamily="49" charset="-122"/>
                <a:ea typeface="黑体" panose="02010609060101010101" pitchFamily="49" charset="-122"/>
              </a:rPr>
              <a:t>第四步</a:t>
            </a:r>
            <a:r>
              <a:rPr lang="zh-CN" altLang="en-US" sz="2400" dirty="0">
                <a:latin typeface="黑体" panose="02010609060101010101" pitchFamily="49" charset="-122"/>
                <a:ea typeface="黑体" panose="02010609060101010101" pitchFamily="49" charset="-122"/>
              </a:rPr>
              <a:t>：</a:t>
            </a:r>
            <a:r>
              <a:rPr lang="zh-CN" altLang="en-US" sz="2400" u="sng" dirty="0">
                <a:solidFill>
                  <a:srgbClr val="0000FF"/>
                </a:solidFill>
                <a:latin typeface="黑体" panose="02010609060101010101" pitchFamily="49" charset="-122"/>
                <a:ea typeface="黑体" panose="02010609060101010101" pitchFamily="49" charset="-122"/>
              </a:rPr>
              <a:t>作者营造荒凉、凄清的氛围，意在抒写亡国之痛。</a:t>
            </a:r>
          </a:p>
        </p:txBody>
      </p:sp>
      <p:sp>
        <p:nvSpPr>
          <p:cNvPr id="5" name="椭圆 4">
            <a:extLst>
              <a:ext uri="{FF2B5EF4-FFF2-40B4-BE49-F238E27FC236}">
                <a16:creationId xmlns:a16="http://schemas.microsoft.com/office/drawing/2014/main" xmlns="" id="{531A267A-9D53-439E-8DA9-61BE9AF53F44}"/>
              </a:ext>
            </a:extLst>
          </p:cNvPr>
          <p:cNvSpPr/>
          <p:nvPr/>
        </p:nvSpPr>
        <p:spPr>
          <a:xfrm>
            <a:off x="8400256"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6" name="椭圆 5">
            <a:extLst>
              <a:ext uri="{FF2B5EF4-FFF2-40B4-BE49-F238E27FC236}">
                <a16:creationId xmlns:a16="http://schemas.microsoft.com/office/drawing/2014/main" xmlns="" id="{30BD6018-3949-4551-A17A-F43B7F2B6414}"/>
              </a:ext>
            </a:extLst>
          </p:cNvPr>
          <p:cNvSpPr/>
          <p:nvPr/>
        </p:nvSpPr>
        <p:spPr>
          <a:xfrm>
            <a:off x="9912424"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7" name="直接连接符 6">
            <a:extLst>
              <a:ext uri="{FF2B5EF4-FFF2-40B4-BE49-F238E27FC236}">
                <a16:creationId xmlns:a16="http://schemas.microsoft.com/office/drawing/2014/main" xmlns="" id="{42581DED-EE86-4DF1-8185-4822767AE0D8}"/>
              </a:ext>
            </a:extLst>
          </p:cNvPr>
          <p:cNvCxnSpPr/>
          <p:nvPr/>
        </p:nvCxnSpPr>
        <p:spPr>
          <a:xfrm>
            <a:off x="8328248" y="956960"/>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91448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3" name="矩形 2">
            <a:extLst>
              <a:ext uri="{FF2B5EF4-FFF2-40B4-BE49-F238E27FC236}">
                <a16:creationId xmlns:a16="http://schemas.microsoft.com/office/drawing/2014/main" xmlns="" id="{72F9D1FE-A939-48CD-B0D5-5E98B2AB5B62}"/>
              </a:ext>
            </a:extLst>
          </p:cNvPr>
          <p:cNvSpPr/>
          <p:nvPr/>
        </p:nvSpPr>
        <p:spPr>
          <a:xfrm>
            <a:off x="479376" y="764704"/>
            <a:ext cx="5760640" cy="5632311"/>
          </a:xfrm>
          <a:prstGeom prst="rect">
            <a:avLst/>
          </a:prstGeom>
        </p:spPr>
        <p:txBody>
          <a:bodyPr wrap="square">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2016·</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浙江卷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阅读下面两首诗，完成后面的题目。</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北来人二首</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en-US" altLang="zh-CN" sz="2400" kern="100" dirty="0">
                <a:solidFill>
                  <a:srgbClr val="000000"/>
                </a:solidFill>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宋</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刘克庄</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试说东都</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事</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添人白发多。</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u="sng" kern="100" dirty="0">
                <a:latin typeface="黑体" panose="02010609060101010101" pitchFamily="49" charset="-122"/>
                <a:ea typeface="黑体" panose="02010609060101010101" pitchFamily="49" charset="-122"/>
                <a:cs typeface="Times New Roman" panose="02020603050405020304" pitchFamily="18" charset="0"/>
              </a:rPr>
              <a:t>寝园残石马</a:t>
            </a:r>
            <a:r>
              <a:rPr lang="zh-CN" altLang="zh-CN" sz="2400" u="sng"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u="sng" kern="100" dirty="0">
                <a:latin typeface="黑体" panose="02010609060101010101" pitchFamily="49" charset="-122"/>
                <a:ea typeface="黑体" panose="02010609060101010101" pitchFamily="49" charset="-122"/>
                <a:cs typeface="Times New Roman" panose="02020603050405020304" pitchFamily="18" charset="0"/>
              </a:rPr>
              <a:t>废殿泣铜驼</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胡运占难久</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边情听易讹。</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凄凉旧京女</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妆髻尚宣和</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十口同离仳</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今成独雁飞！</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饥锄荒寺菜</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贫著陷蕃衣。</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甲第歌钟沸</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沙场探骑稀。</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老身闽地死</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不见翠銮归！</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东都：指北宋都城汴梁。</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宣和：宋徽宗年号。</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indent="304800" algn="just">
              <a:spcAft>
                <a:spcPts val="0"/>
              </a:spcAft>
            </a:pP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赏析第一首中的画线句。</a:t>
            </a:r>
            <a:r>
              <a:rPr lang="en-US"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(3</a:t>
            </a:r>
            <a:r>
              <a:rPr lang="zh-CN" altLang="zh-CN" sz="2400" b="1"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分</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75CF274C-5BD8-4C8E-9B0A-A989EE5F4D71}"/>
              </a:ext>
            </a:extLst>
          </p:cNvPr>
          <p:cNvSpPr/>
          <p:nvPr/>
        </p:nvSpPr>
        <p:spPr>
          <a:xfrm>
            <a:off x="6403647" y="1347484"/>
            <a:ext cx="5760639" cy="46413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ts val="4000"/>
              </a:lnSpc>
            </a:pP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步骤一</a:t>
            </a: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作者写皇家陵园的石马破败不堪，废弃的宫殿前，铜铸的骆驼正在哭泣；</a:t>
            </a:r>
            <a:endParaRPr lang="en-US" altLang="zh-CN" sz="2800" dirty="0">
              <a:latin typeface="黑体" panose="02010609060101010101" pitchFamily="49" charset="-122"/>
              <a:ea typeface="黑体" panose="02010609060101010101" pitchFamily="49" charset="-122"/>
            </a:endParaRPr>
          </a:p>
          <a:p>
            <a:pPr indent="457200">
              <a:lnSpc>
                <a:spcPts val="4000"/>
              </a:lnSpc>
            </a:pP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步骤二</a:t>
            </a: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诗中运用对仗</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对偶</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、拟人的手法；</a:t>
            </a:r>
            <a:endParaRPr lang="en-US" altLang="zh-CN" sz="2800" dirty="0">
              <a:latin typeface="黑体" panose="02010609060101010101" pitchFamily="49" charset="-122"/>
              <a:ea typeface="黑体" panose="02010609060101010101" pitchFamily="49" charset="-122"/>
            </a:endParaRPr>
          </a:p>
          <a:p>
            <a:pPr indent="457200">
              <a:lnSpc>
                <a:spcPts val="4000"/>
              </a:lnSpc>
            </a:pP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步骤三</a:t>
            </a: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写眼前之景，为下文抒情作铺垫；</a:t>
            </a:r>
            <a:endParaRPr lang="en-US" altLang="zh-CN" sz="2800" dirty="0">
              <a:latin typeface="黑体" panose="02010609060101010101" pitchFamily="49" charset="-122"/>
              <a:ea typeface="黑体" panose="02010609060101010101" pitchFamily="49" charset="-122"/>
            </a:endParaRPr>
          </a:p>
          <a:p>
            <a:pPr indent="457200">
              <a:lnSpc>
                <a:spcPts val="4000"/>
              </a:lnSpc>
            </a:pP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步骤四</a:t>
            </a:r>
            <a:r>
              <a:rPr lang="en-US" altLang="zh-CN" sz="28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借陵园、宫殿的荒凉残破之景，抒亡国之痛，情景交融。</a:t>
            </a:r>
          </a:p>
        </p:txBody>
      </p:sp>
      <p:sp>
        <p:nvSpPr>
          <p:cNvPr id="5" name="椭圆 4">
            <a:extLst>
              <a:ext uri="{FF2B5EF4-FFF2-40B4-BE49-F238E27FC236}">
                <a16:creationId xmlns:a16="http://schemas.microsoft.com/office/drawing/2014/main" xmlns="" id="{531A267A-9D53-439E-8DA9-61BE9AF53F44}"/>
              </a:ext>
            </a:extLst>
          </p:cNvPr>
          <p:cNvSpPr/>
          <p:nvPr/>
        </p:nvSpPr>
        <p:spPr>
          <a:xfrm>
            <a:off x="8400256"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6" name="椭圆 5">
            <a:extLst>
              <a:ext uri="{FF2B5EF4-FFF2-40B4-BE49-F238E27FC236}">
                <a16:creationId xmlns:a16="http://schemas.microsoft.com/office/drawing/2014/main" xmlns="" id="{30BD6018-3949-4551-A17A-F43B7F2B6414}"/>
              </a:ext>
            </a:extLst>
          </p:cNvPr>
          <p:cNvSpPr/>
          <p:nvPr/>
        </p:nvSpPr>
        <p:spPr>
          <a:xfrm>
            <a:off x="9912424"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7" name="直接连接符 6">
            <a:extLst>
              <a:ext uri="{FF2B5EF4-FFF2-40B4-BE49-F238E27FC236}">
                <a16:creationId xmlns:a16="http://schemas.microsoft.com/office/drawing/2014/main" xmlns="" id="{42581DED-EE86-4DF1-8185-4822767AE0D8}"/>
              </a:ext>
            </a:extLst>
          </p:cNvPr>
          <p:cNvCxnSpPr/>
          <p:nvPr/>
        </p:nvCxnSpPr>
        <p:spPr>
          <a:xfrm>
            <a:off x="8328248" y="956960"/>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1646137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对点训练</a:t>
            </a:r>
          </a:p>
        </p:txBody>
      </p:sp>
      <p:sp>
        <p:nvSpPr>
          <p:cNvPr id="3" name="矩形 2">
            <a:extLst>
              <a:ext uri="{FF2B5EF4-FFF2-40B4-BE49-F238E27FC236}">
                <a16:creationId xmlns:a16="http://schemas.microsoft.com/office/drawing/2014/main" xmlns="" id="{5810CB74-3B26-4B0F-A0CE-9AAF6316FADC}"/>
              </a:ext>
            </a:extLst>
          </p:cNvPr>
          <p:cNvSpPr/>
          <p:nvPr/>
        </p:nvSpPr>
        <p:spPr>
          <a:xfrm>
            <a:off x="479376" y="1012954"/>
            <a:ext cx="6608854" cy="4832092"/>
          </a:xfrm>
          <a:prstGeom prst="rect">
            <a:avLst/>
          </a:prstGeom>
        </p:spPr>
        <p:txBody>
          <a:bodyPr wrap="square">
            <a:spAutoFit/>
          </a:bodyPr>
          <a:lstStyle/>
          <a:p>
            <a:r>
              <a:rPr lang="en-US" altLang="zh-CN" sz="2800" dirty="0">
                <a:latin typeface="黑体" panose="02010609060101010101" pitchFamily="49" charset="-122"/>
                <a:ea typeface="黑体" panose="02010609060101010101" pitchFamily="49" charset="-122"/>
              </a:rPr>
              <a:t>(2017·</a:t>
            </a:r>
            <a:r>
              <a:rPr lang="zh-CN" altLang="en-US" sz="2800" dirty="0">
                <a:latin typeface="黑体" panose="02010609060101010101" pitchFamily="49" charset="-122"/>
                <a:ea typeface="黑体" panose="02010609060101010101" pitchFamily="49" charset="-122"/>
              </a:rPr>
              <a:t>全国卷</a:t>
            </a:r>
            <a:r>
              <a:rPr lang="en-US" altLang="zh-CN" sz="2800" dirty="0">
                <a:latin typeface="黑体" panose="02010609060101010101" pitchFamily="49" charset="-122"/>
                <a:ea typeface="黑体" panose="02010609060101010101" pitchFamily="49" charset="-122"/>
              </a:rPr>
              <a:t>Ⅰ</a:t>
            </a:r>
            <a:r>
              <a:rPr lang="zh-CN" altLang="en-US" sz="2800" dirty="0">
                <a:latin typeface="黑体" panose="02010609060101010101" pitchFamily="49" charset="-122"/>
                <a:ea typeface="黑体" panose="02010609060101010101" pitchFamily="49" charset="-122"/>
              </a:rPr>
              <a:t>，改造</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阅读下面这首宋诗，完成后面的题目。 </a:t>
            </a:r>
          </a:p>
          <a:p>
            <a:pPr algn="ctr"/>
            <a:r>
              <a:rPr lang="zh-CN" altLang="en-US" sz="2800" dirty="0">
                <a:latin typeface="黑体" panose="02010609060101010101" pitchFamily="49" charset="-122"/>
                <a:ea typeface="黑体" panose="02010609060101010101" pitchFamily="49" charset="-122"/>
              </a:rPr>
              <a:t>礼部贡院阅进士就试</a:t>
            </a:r>
          </a:p>
          <a:p>
            <a:pPr algn="ctr"/>
            <a:r>
              <a:rPr lang="zh-CN" altLang="en-US" sz="2800" dirty="0">
                <a:latin typeface="黑体" panose="02010609060101010101" pitchFamily="49" charset="-122"/>
                <a:ea typeface="黑体" panose="02010609060101010101" pitchFamily="49" charset="-122"/>
              </a:rPr>
              <a:t>欧阳修</a:t>
            </a:r>
          </a:p>
          <a:p>
            <a:pPr algn="ctr"/>
            <a:r>
              <a:rPr lang="zh-CN" altLang="en-US" sz="2800" dirty="0">
                <a:latin typeface="黑体" panose="02010609060101010101" pitchFamily="49" charset="-122"/>
                <a:ea typeface="黑体" panose="02010609060101010101" pitchFamily="49" charset="-122"/>
              </a:rPr>
              <a:t>紫案焚香暖吹轻，广庭清晓席群英。</a:t>
            </a:r>
          </a:p>
          <a:p>
            <a:pPr algn="ctr"/>
            <a:r>
              <a:rPr lang="zh-CN" altLang="en-US" sz="2800" dirty="0">
                <a:latin typeface="黑体" panose="02010609060101010101" pitchFamily="49" charset="-122"/>
                <a:ea typeface="黑体" panose="02010609060101010101" pitchFamily="49" charset="-122"/>
              </a:rPr>
              <a:t>无哗战士衔枚勇，下笔春蚕食叶声。</a:t>
            </a:r>
          </a:p>
          <a:p>
            <a:pPr algn="ctr"/>
            <a:r>
              <a:rPr lang="zh-CN" altLang="en-US" sz="2800" dirty="0">
                <a:latin typeface="黑体" panose="02010609060101010101" pitchFamily="49" charset="-122"/>
                <a:ea typeface="黑体" panose="02010609060101010101" pitchFamily="49" charset="-122"/>
              </a:rPr>
              <a:t>乡里献贤先德行，朝廷列爵待公卿。</a:t>
            </a:r>
          </a:p>
          <a:p>
            <a:pPr algn="ctr"/>
            <a:r>
              <a:rPr lang="zh-CN" altLang="en-US" sz="2800" dirty="0">
                <a:latin typeface="黑体" panose="02010609060101010101" pitchFamily="49" charset="-122"/>
                <a:ea typeface="黑体" panose="02010609060101010101" pitchFamily="49" charset="-122"/>
              </a:rPr>
              <a:t>自惭衰病心神耗，赖有群公鉴裁精。</a:t>
            </a:r>
            <a:endParaRPr lang="en-US" altLang="zh-CN" sz="2800" dirty="0">
              <a:latin typeface="黑体" panose="02010609060101010101" pitchFamily="49" charset="-122"/>
              <a:ea typeface="黑体" panose="02010609060101010101" pitchFamily="49" charset="-122"/>
            </a:endParaRPr>
          </a:p>
          <a:p>
            <a:pPr algn="ctr"/>
            <a:endParaRPr lang="zh-CN" altLang="en-US" sz="2800" dirty="0">
              <a:latin typeface="黑体" panose="02010609060101010101" pitchFamily="49" charset="-122"/>
              <a:ea typeface="黑体" panose="02010609060101010101" pitchFamily="49" charset="-122"/>
            </a:endParaRPr>
          </a:p>
          <a:p>
            <a:r>
              <a:rPr lang="en-US" altLang="zh-CN" sz="2800" dirty="0">
                <a:solidFill>
                  <a:srgbClr val="FF0000"/>
                </a:solidFill>
                <a:latin typeface="黑体" panose="02010609060101010101" pitchFamily="49" charset="-122"/>
                <a:ea typeface="黑体" panose="02010609060101010101" pitchFamily="49" charset="-122"/>
              </a:rPr>
              <a:t>(1)</a:t>
            </a:r>
            <a:r>
              <a:rPr lang="zh-CN" altLang="en-US" sz="2800" dirty="0">
                <a:solidFill>
                  <a:srgbClr val="FF0000"/>
                </a:solidFill>
                <a:latin typeface="黑体" panose="02010609060101010101" pitchFamily="49" charset="-122"/>
                <a:ea typeface="黑体" panose="02010609060101010101" pitchFamily="49" charset="-122"/>
              </a:rPr>
              <a:t>本诗的第四句“下笔春蚕食叶声”广受后世称道，请赏析这一句的精妙</a:t>
            </a:r>
          </a:p>
        </p:txBody>
      </p:sp>
      <p:sp>
        <p:nvSpPr>
          <p:cNvPr id="4" name="矩形 3">
            <a:extLst>
              <a:ext uri="{FF2B5EF4-FFF2-40B4-BE49-F238E27FC236}">
                <a16:creationId xmlns:a16="http://schemas.microsoft.com/office/drawing/2014/main" xmlns="" id="{7EFB3159-E4C2-4A34-9CFE-8D77BBD21BE1}"/>
              </a:ext>
            </a:extLst>
          </p:cNvPr>
          <p:cNvSpPr/>
          <p:nvPr/>
        </p:nvSpPr>
        <p:spPr>
          <a:xfrm>
            <a:off x="7088230" y="1041093"/>
            <a:ext cx="4912426" cy="51071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ts val="3600"/>
              </a:lnSpc>
            </a:pPr>
            <a:r>
              <a:rPr lang="zh-CN" altLang="en-US" sz="2400" dirty="0">
                <a:latin typeface="黑体" panose="02010609060101010101" pitchFamily="49" charset="-122"/>
                <a:ea typeface="黑体" panose="02010609060101010101" pitchFamily="49" charset="-122"/>
              </a:rPr>
              <a:t>贡院里香烟缭绕，春天的和风又暖又轻，宽阔的庭中一清早就坐满了各地来应试的精英。举子们紧张肃穆地战斗，如同衔枚疾走的士兵，只听见笔在纸上沙沙作响，仿佛是春蚕嚼食桑叶的声音。郡县里向京都献上贤才，首先重视的是品德操行，朝廷中分等授予官职，依赖着执政大臣。我感到惭愧的是身体衰病心神已尽，选拔超群的英才，全仗诸位来识别辨明。</a:t>
            </a:r>
          </a:p>
        </p:txBody>
      </p:sp>
      <p:sp>
        <p:nvSpPr>
          <p:cNvPr id="5" name="椭圆 4">
            <a:extLst>
              <a:ext uri="{FF2B5EF4-FFF2-40B4-BE49-F238E27FC236}">
                <a16:creationId xmlns:a16="http://schemas.microsoft.com/office/drawing/2014/main" xmlns="" id="{BD74B8C7-83EB-4823-92F9-52573B7005AF}"/>
              </a:ext>
            </a:extLst>
          </p:cNvPr>
          <p:cNvSpPr/>
          <p:nvPr/>
        </p:nvSpPr>
        <p:spPr>
          <a:xfrm>
            <a:off x="8400256"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00210ECE-0C8A-4758-B819-49FAE2CA0915}"/>
              </a:ext>
            </a:extLst>
          </p:cNvPr>
          <p:cNvSpPr/>
          <p:nvPr/>
        </p:nvSpPr>
        <p:spPr>
          <a:xfrm>
            <a:off x="9912424"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1303BBB9-7C09-4613-9688-DEE1955EEA57}"/>
              </a:ext>
            </a:extLst>
          </p:cNvPr>
          <p:cNvCxnSpPr/>
          <p:nvPr/>
        </p:nvCxnSpPr>
        <p:spPr>
          <a:xfrm>
            <a:off x="8328248" y="956960"/>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527256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对点训练</a:t>
            </a:r>
          </a:p>
        </p:txBody>
      </p:sp>
      <p:sp>
        <p:nvSpPr>
          <p:cNvPr id="3" name="矩形 2">
            <a:extLst>
              <a:ext uri="{FF2B5EF4-FFF2-40B4-BE49-F238E27FC236}">
                <a16:creationId xmlns:a16="http://schemas.microsoft.com/office/drawing/2014/main" xmlns="" id="{5810CB74-3B26-4B0F-A0CE-9AAF6316FADC}"/>
              </a:ext>
            </a:extLst>
          </p:cNvPr>
          <p:cNvSpPr/>
          <p:nvPr/>
        </p:nvSpPr>
        <p:spPr>
          <a:xfrm>
            <a:off x="479376" y="1012954"/>
            <a:ext cx="6608854" cy="4832092"/>
          </a:xfrm>
          <a:prstGeom prst="rect">
            <a:avLst/>
          </a:prstGeom>
        </p:spPr>
        <p:txBody>
          <a:bodyPr wrap="square">
            <a:spAutoFit/>
          </a:bodyPr>
          <a:lstStyle/>
          <a:p>
            <a:r>
              <a:rPr lang="en-US" altLang="zh-CN" sz="2800" dirty="0">
                <a:latin typeface="黑体" panose="02010609060101010101" pitchFamily="49" charset="-122"/>
                <a:ea typeface="黑体" panose="02010609060101010101" pitchFamily="49" charset="-122"/>
              </a:rPr>
              <a:t>(2017·</a:t>
            </a:r>
            <a:r>
              <a:rPr lang="zh-CN" altLang="en-US" sz="2800" dirty="0">
                <a:latin typeface="黑体" panose="02010609060101010101" pitchFamily="49" charset="-122"/>
                <a:ea typeface="黑体" panose="02010609060101010101" pitchFamily="49" charset="-122"/>
              </a:rPr>
              <a:t>全国卷</a:t>
            </a:r>
            <a:r>
              <a:rPr lang="en-US" altLang="zh-CN" sz="2800" dirty="0">
                <a:latin typeface="黑体" panose="02010609060101010101" pitchFamily="49" charset="-122"/>
                <a:ea typeface="黑体" panose="02010609060101010101" pitchFamily="49" charset="-122"/>
              </a:rPr>
              <a:t>Ⅰ</a:t>
            </a:r>
            <a:r>
              <a:rPr lang="zh-CN" altLang="en-US" sz="2800" dirty="0">
                <a:latin typeface="黑体" panose="02010609060101010101" pitchFamily="49" charset="-122"/>
                <a:ea typeface="黑体" panose="02010609060101010101" pitchFamily="49" charset="-122"/>
              </a:rPr>
              <a:t>，改造</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阅读下面这首宋诗，完成后面的题目。 </a:t>
            </a:r>
          </a:p>
          <a:p>
            <a:pPr algn="ctr"/>
            <a:r>
              <a:rPr lang="zh-CN" altLang="en-US" sz="2800" dirty="0">
                <a:latin typeface="黑体" panose="02010609060101010101" pitchFamily="49" charset="-122"/>
                <a:ea typeface="黑体" panose="02010609060101010101" pitchFamily="49" charset="-122"/>
              </a:rPr>
              <a:t>礼部贡院阅进士就试</a:t>
            </a:r>
          </a:p>
          <a:p>
            <a:pPr algn="ctr"/>
            <a:r>
              <a:rPr lang="zh-CN" altLang="en-US" sz="2800" dirty="0">
                <a:latin typeface="黑体" panose="02010609060101010101" pitchFamily="49" charset="-122"/>
                <a:ea typeface="黑体" panose="02010609060101010101" pitchFamily="49" charset="-122"/>
              </a:rPr>
              <a:t>欧阳修</a:t>
            </a:r>
          </a:p>
          <a:p>
            <a:pPr algn="ctr"/>
            <a:r>
              <a:rPr lang="zh-CN" altLang="en-US" sz="2800" dirty="0">
                <a:latin typeface="黑体" panose="02010609060101010101" pitchFamily="49" charset="-122"/>
                <a:ea typeface="黑体" panose="02010609060101010101" pitchFamily="49" charset="-122"/>
              </a:rPr>
              <a:t>紫案焚香暖吹轻，广庭清晓席群英。</a:t>
            </a:r>
          </a:p>
          <a:p>
            <a:pPr algn="ctr"/>
            <a:r>
              <a:rPr lang="zh-CN" altLang="en-US" sz="2800" dirty="0">
                <a:latin typeface="黑体" panose="02010609060101010101" pitchFamily="49" charset="-122"/>
                <a:ea typeface="黑体" panose="02010609060101010101" pitchFamily="49" charset="-122"/>
              </a:rPr>
              <a:t>无哗战士衔枚勇，下笔春蚕食叶声。</a:t>
            </a:r>
          </a:p>
          <a:p>
            <a:pPr algn="ctr"/>
            <a:r>
              <a:rPr lang="zh-CN" altLang="en-US" sz="2800" dirty="0">
                <a:latin typeface="黑体" panose="02010609060101010101" pitchFamily="49" charset="-122"/>
                <a:ea typeface="黑体" panose="02010609060101010101" pitchFamily="49" charset="-122"/>
              </a:rPr>
              <a:t>乡里献贤先德行，朝廷列爵待公卿。</a:t>
            </a:r>
          </a:p>
          <a:p>
            <a:pPr algn="ctr"/>
            <a:r>
              <a:rPr lang="zh-CN" altLang="en-US" sz="2800" dirty="0">
                <a:latin typeface="黑体" panose="02010609060101010101" pitchFamily="49" charset="-122"/>
                <a:ea typeface="黑体" panose="02010609060101010101" pitchFamily="49" charset="-122"/>
              </a:rPr>
              <a:t>自惭衰病心神耗，赖有群公鉴裁精。</a:t>
            </a:r>
            <a:endParaRPr lang="en-US" altLang="zh-CN" sz="2800" dirty="0">
              <a:latin typeface="黑体" panose="02010609060101010101" pitchFamily="49" charset="-122"/>
              <a:ea typeface="黑体" panose="02010609060101010101" pitchFamily="49" charset="-122"/>
            </a:endParaRPr>
          </a:p>
          <a:p>
            <a:pPr algn="ctr"/>
            <a:endParaRPr lang="zh-CN" altLang="en-US" sz="2800" dirty="0">
              <a:latin typeface="黑体" panose="02010609060101010101" pitchFamily="49" charset="-122"/>
              <a:ea typeface="黑体" panose="02010609060101010101" pitchFamily="49" charset="-122"/>
            </a:endParaRPr>
          </a:p>
          <a:p>
            <a:r>
              <a:rPr lang="en-US" altLang="zh-CN" sz="2800" dirty="0">
                <a:solidFill>
                  <a:srgbClr val="FF0000"/>
                </a:solidFill>
                <a:latin typeface="黑体" panose="02010609060101010101" pitchFamily="49" charset="-122"/>
                <a:ea typeface="黑体" panose="02010609060101010101" pitchFamily="49" charset="-122"/>
              </a:rPr>
              <a:t>(1)</a:t>
            </a:r>
            <a:r>
              <a:rPr lang="zh-CN" altLang="en-US" sz="2800" dirty="0">
                <a:solidFill>
                  <a:srgbClr val="FF0000"/>
                </a:solidFill>
                <a:latin typeface="黑体" panose="02010609060101010101" pitchFamily="49" charset="-122"/>
                <a:ea typeface="黑体" panose="02010609060101010101" pitchFamily="49" charset="-122"/>
              </a:rPr>
              <a:t>本诗的第四句“下笔春蚕食叶声”广受后世称道，请赏析这一句的精妙</a:t>
            </a:r>
          </a:p>
        </p:txBody>
      </p:sp>
      <p:sp>
        <p:nvSpPr>
          <p:cNvPr id="4" name="矩形 3">
            <a:extLst>
              <a:ext uri="{FF2B5EF4-FFF2-40B4-BE49-F238E27FC236}">
                <a16:creationId xmlns:a16="http://schemas.microsoft.com/office/drawing/2014/main" xmlns="" id="{7EFB3159-E4C2-4A34-9CFE-8D77BBD21BE1}"/>
              </a:ext>
            </a:extLst>
          </p:cNvPr>
          <p:cNvSpPr/>
          <p:nvPr/>
        </p:nvSpPr>
        <p:spPr>
          <a:xfrm>
            <a:off x="7088230" y="1041093"/>
            <a:ext cx="4912426" cy="51071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ts val="3600"/>
              </a:lnSpc>
            </a:pP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首先</a:t>
            </a:r>
            <a:r>
              <a:rPr lang="zh-CN" altLang="en-US" sz="2400" dirty="0">
                <a:solidFill>
                  <a:srgbClr val="0000FF"/>
                </a:solidFill>
                <a:latin typeface="黑体" panose="02010609060101010101" pitchFamily="49" charset="-122"/>
                <a:ea typeface="黑体" panose="02010609060101010101" pitchFamily="49" charset="-122"/>
              </a:rPr>
              <a:t>观察诗句，有特殊</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表现手法</a:t>
            </a:r>
            <a:r>
              <a:rPr lang="zh-CN" altLang="en-US" sz="2400" dirty="0">
                <a:solidFill>
                  <a:srgbClr val="0000FF"/>
                </a:solidFill>
                <a:latin typeface="黑体" panose="02010609060101010101" pitchFamily="49" charset="-122"/>
                <a:ea typeface="黑体" panose="02010609060101010101" pitchFamily="49" charset="-122"/>
              </a:rPr>
              <a:t>的要指出，并进行分析。本句“下笔春蚕食叶声”，先点出其修辞手法</a:t>
            </a:r>
            <a:r>
              <a:rPr lang="en-US" altLang="zh-CN" sz="2400" dirty="0">
                <a:solidFill>
                  <a:srgbClr val="0000FF"/>
                </a:solidFill>
                <a:latin typeface="黑体" panose="02010609060101010101" pitchFamily="49" charset="-122"/>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比喻，将考生们写字的声音比作春蚕嚼桑叶的声音；</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再表述</a:t>
            </a:r>
            <a:r>
              <a:rPr lang="zh-CN" altLang="en-US" sz="2400" dirty="0">
                <a:solidFill>
                  <a:srgbClr val="0000FF"/>
                </a:solidFill>
                <a:latin typeface="黑体" panose="02010609060101010101" pitchFamily="49" charset="-122"/>
                <a:ea typeface="黑体" panose="02010609060101010101" pitchFamily="49" charset="-122"/>
              </a:rPr>
              <a:t>这样写的</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作用</a:t>
            </a:r>
            <a:r>
              <a:rPr lang="zh-CN" altLang="en-US" sz="2400" dirty="0">
                <a:solidFill>
                  <a:srgbClr val="0000FF"/>
                </a:solidFill>
                <a:latin typeface="黑体" panose="02010609060101010101" pitchFamily="49" charset="-122"/>
                <a:ea typeface="黑体" panose="02010609060101010101" pitchFamily="49" charset="-122"/>
              </a:rPr>
              <a:t>和表达</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效果</a:t>
            </a:r>
            <a:r>
              <a:rPr lang="zh-CN" altLang="en-US" sz="2400" dirty="0">
                <a:solidFill>
                  <a:srgbClr val="0000FF"/>
                </a:solidFill>
                <a:latin typeface="黑体" panose="02010609060101010101" pitchFamily="49" charset="-122"/>
                <a:ea typeface="黑体" panose="02010609060101010101" pitchFamily="49" charset="-122"/>
              </a:rPr>
              <a:t>，即生动地写出考生们应考的情形，以声音衬托考场的寂静庄严；</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最后</a:t>
            </a:r>
            <a:r>
              <a:rPr lang="zh-CN" altLang="en-US" sz="2400" dirty="0">
                <a:solidFill>
                  <a:srgbClr val="0000FF"/>
                </a:solidFill>
                <a:latin typeface="黑体" panose="02010609060101010101" pitchFamily="49" charset="-122"/>
                <a:ea typeface="黑体" panose="02010609060101010101" pitchFamily="49" charset="-122"/>
              </a:rPr>
              <a:t>，</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点出</a:t>
            </a:r>
            <a:r>
              <a:rPr lang="zh-CN" altLang="en-US" sz="2400" dirty="0">
                <a:solidFill>
                  <a:srgbClr val="0000FF"/>
                </a:solidFill>
                <a:latin typeface="黑体" panose="02010609060101010101" pitchFamily="49" charset="-122"/>
                <a:ea typeface="黑体" panose="02010609060101010101" pitchFamily="49" charset="-122"/>
              </a:rPr>
              <a:t>这样写所表现出的</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诗人的情感</a:t>
            </a:r>
            <a:r>
              <a:rPr lang="en-US" altLang="zh-CN" sz="2400" dirty="0">
                <a:solidFill>
                  <a:srgbClr val="0000FF"/>
                </a:solidFill>
                <a:latin typeface="黑体" panose="02010609060101010101" pitchFamily="49" charset="-122"/>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看到才华横溢的考生们内心流露出的喜悦之情。</a:t>
            </a:r>
          </a:p>
        </p:txBody>
      </p:sp>
      <p:sp>
        <p:nvSpPr>
          <p:cNvPr id="5" name="椭圆 4">
            <a:extLst>
              <a:ext uri="{FF2B5EF4-FFF2-40B4-BE49-F238E27FC236}">
                <a16:creationId xmlns:a16="http://schemas.microsoft.com/office/drawing/2014/main" xmlns="" id="{BD74B8C7-83EB-4823-92F9-52573B7005AF}"/>
              </a:ext>
            </a:extLst>
          </p:cNvPr>
          <p:cNvSpPr/>
          <p:nvPr/>
        </p:nvSpPr>
        <p:spPr>
          <a:xfrm>
            <a:off x="8400256"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6" name="椭圆 5">
            <a:extLst>
              <a:ext uri="{FF2B5EF4-FFF2-40B4-BE49-F238E27FC236}">
                <a16:creationId xmlns:a16="http://schemas.microsoft.com/office/drawing/2014/main" xmlns="" id="{00210ECE-0C8A-4758-B819-49FAE2CA0915}"/>
              </a:ext>
            </a:extLst>
          </p:cNvPr>
          <p:cNvSpPr/>
          <p:nvPr/>
        </p:nvSpPr>
        <p:spPr>
          <a:xfrm>
            <a:off x="9912424"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7" name="直接连接符 6">
            <a:extLst>
              <a:ext uri="{FF2B5EF4-FFF2-40B4-BE49-F238E27FC236}">
                <a16:creationId xmlns:a16="http://schemas.microsoft.com/office/drawing/2014/main" xmlns="" id="{1303BBB9-7C09-4613-9688-DEE1955EEA57}"/>
              </a:ext>
            </a:extLst>
          </p:cNvPr>
          <p:cNvCxnSpPr/>
          <p:nvPr/>
        </p:nvCxnSpPr>
        <p:spPr>
          <a:xfrm>
            <a:off x="8328248" y="956960"/>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682637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对点训练</a:t>
            </a:r>
          </a:p>
        </p:txBody>
      </p:sp>
      <p:sp>
        <p:nvSpPr>
          <p:cNvPr id="3" name="矩形 2">
            <a:extLst>
              <a:ext uri="{FF2B5EF4-FFF2-40B4-BE49-F238E27FC236}">
                <a16:creationId xmlns:a16="http://schemas.microsoft.com/office/drawing/2014/main" xmlns="" id="{5810CB74-3B26-4B0F-A0CE-9AAF6316FADC}"/>
              </a:ext>
            </a:extLst>
          </p:cNvPr>
          <p:cNvSpPr/>
          <p:nvPr/>
        </p:nvSpPr>
        <p:spPr>
          <a:xfrm>
            <a:off x="479376" y="1012954"/>
            <a:ext cx="6608854" cy="4832092"/>
          </a:xfrm>
          <a:prstGeom prst="rect">
            <a:avLst/>
          </a:prstGeom>
        </p:spPr>
        <p:txBody>
          <a:bodyPr wrap="square">
            <a:spAutoFit/>
          </a:bodyPr>
          <a:lstStyle/>
          <a:p>
            <a:r>
              <a:rPr lang="en-US" altLang="zh-CN" sz="2800" dirty="0">
                <a:latin typeface="黑体" panose="02010609060101010101" pitchFamily="49" charset="-122"/>
                <a:ea typeface="黑体" panose="02010609060101010101" pitchFamily="49" charset="-122"/>
              </a:rPr>
              <a:t>(2017·</a:t>
            </a:r>
            <a:r>
              <a:rPr lang="zh-CN" altLang="en-US" sz="2800" dirty="0">
                <a:latin typeface="黑体" panose="02010609060101010101" pitchFamily="49" charset="-122"/>
                <a:ea typeface="黑体" panose="02010609060101010101" pitchFamily="49" charset="-122"/>
              </a:rPr>
              <a:t>全国卷</a:t>
            </a:r>
            <a:r>
              <a:rPr lang="en-US" altLang="zh-CN" sz="2800" dirty="0">
                <a:latin typeface="黑体" panose="02010609060101010101" pitchFamily="49" charset="-122"/>
                <a:ea typeface="黑体" panose="02010609060101010101" pitchFamily="49" charset="-122"/>
              </a:rPr>
              <a:t>Ⅰ</a:t>
            </a:r>
            <a:r>
              <a:rPr lang="zh-CN" altLang="en-US" sz="2800" dirty="0">
                <a:latin typeface="黑体" panose="02010609060101010101" pitchFamily="49" charset="-122"/>
                <a:ea typeface="黑体" panose="02010609060101010101" pitchFamily="49" charset="-122"/>
              </a:rPr>
              <a:t>，改造</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阅读下面这首宋诗，完成后面的题目。 </a:t>
            </a:r>
          </a:p>
          <a:p>
            <a:pPr algn="ctr"/>
            <a:r>
              <a:rPr lang="zh-CN" altLang="en-US" sz="2800" dirty="0">
                <a:latin typeface="黑体" panose="02010609060101010101" pitchFamily="49" charset="-122"/>
                <a:ea typeface="黑体" panose="02010609060101010101" pitchFamily="49" charset="-122"/>
              </a:rPr>
              <a:t>礼部贡院阅进士就试</a:t>
            </a:r>
          </a:p>
          <a:p>
            <a:pPr algn="ctr"/>
            <a:r>
              <a:rPr lang="zh-CN" altLang="en-US" sz="2800" dirty="0">
                <a:latin typeface="黑体" panose="02010609060101010101" pitchFamily="49" charset="-122"/>
                <a:ea typeface="黑体" panose="02010609060101010101" pitchFamily="49" charset="-122"/>
              </a:rPr>
              <a:t>欧阳修</a:t>
            </a:r>
          </a:p>
          <a:p>
            <a:pPr algn="ctr"/>
            <a:r>
              <a:rPr lang="zh-CN" altLang="en-US" sz="2800" dirty="0">
                <a:latin typeface="黑体" panose="02010609060101010101" pitchFamily="49" charset="-122"/>
                <a:ea typeface="黑体" panose="02010609060101010101" pitchFamily="49" charset="-122"/>
              </a:rPr>
              <a:t>紫案焚香暖吹轻，广庭清晓席群英。</a:t>
            </a:r>
          </a:p>
          <a:p>
            <a:pPr algn="ctr"/>
            <a:r>
              <a:rPr lang="zh-CN" altLang="en-US" sz="2800" dirty="0">
                <a:latin typeface="黑体" panose="02010609060101010101" pitchFamily="49" charset="-122"/>
                <a:ea typeface="黑体" panose="02010609060101010101" pitchFamily="49" charset="-122"/>
              </a:rPr>
              <a:t>无哗战士衔枚勇，下笔春蚕食叶声。</a:t>
            </a:r>
          </a:p>
          <a:p>
            <a:pPr algn="ctr"/>
            <a:r>
              <a:rPr lang="zh-CN" altLang="en-US" sz="2800" dirty="0">
                <a:latin typeface="黑体" panose="02010609060101010101" pitchFamily="49" charset="-122"/>
                <a:ea typeface="黑体" panose="02010609060101010101" pitchFamily="49" charset="-122"/>
              </a:rPr>
              <a:t>乡里献贤先德行，朝廷列爵待公卿。</a:t>
            </a:r>
          </a:p>
          <a:p>
            <a:pPr algn="ctr"/>
            <a:r>
              <a:rPr lang="zh-CN" altLang="en-US" sz="2800" dirty="0">
                <a:latin typeface="黑体" panose="02010609060101010101" pitchFamily="49" charset="-122"/>
                <a:ea typeface="黑体" panose="02010609060101010101" pitchFamily="49" charset="-122"/>
              </a:rPr>
              <a:t>自惭衰病心神耗，赖有群公鉴裁精。</a:t>
            </a:r>
            <a:endParaRPr lang="en-US" altLang="zh-CN" sz="2800" dirty="0">
              <a:latin typeface="黑体" panose="02010609060101010101" pitchFamily="49" charset="-122"/>
              <a:ea typeface="黑体" panose="02010609060101010101" pitchFamily="49" charset="-122"/>
            </a:endParaRPr>
          </a:p>
          <a:p>
            <a:pPr algn="ctr"/>
            <a:endParaRPr lang="zh-CN" altLang="en-US" sz="2800" dirty="0">
              <a:latin typeface="黑体" panose="02010609060101010101" pitchFamily="49" charset="-122"/>
              <a:ea typeface="黑体" panose="02010609060101010101" pitchFamily="49" charset="-122"/>
            </a:endParaRPr>
          </a:p>
          <a:p>
            <a:r>
              <a:rPr lang="en-US" altLang="zh-CN" sz="2800" dirty="0">
                <a:solidFill>
                  <a:srgbClr val="FF0000"/>
                </a:solidFill>
                <a:latin typeface="黑体" panose="02010609060101010101" pitchFamily="49" charset="-122"/>
                <a:ea typeface="黑体" panose="02010609060101010101" pitchFamily="49" charset="-122"/>
              </a:rPr>
              <a:t>(1)</a:t>
            </a:r>
            <a:r>
              <a:rPr lang="zh-CN" altLang="en-US" sz="2800" dirty="0">
                <a:solidFill>
                  <a:srgbClr val="FF0000"/>
                </a:solidFill>
                <a:latin typeface="黑体" panose="02010609060101010101" pitchFamily="49" charset="-122"/>
                <a:ea typeface="黑体" panose="02010609060101010101" pitchFamily="49" charset="-122"/>
              </a:rPr>
              <a:t>本诗的第四句“下笔春蚕食叶声”广受后世称道，请赏析这一句的精妙</a:t>
            </a:r>
          </a:p>
        </p:txBody>
      </p:sp>
      <p:sp>
        <p:nvSpPr>
          <p:cNvPr id="4" name="矩形 3">
            <a:extLst>
              <a:ext uri="{FF2B5EF4-FFF2-40B4-BE49-F238E27FC236}">
                <a16:creationId xmlns:a16="http://schemas.microsoft.com/office/drawing/2014/main" xmlns="" id="{7EFB3159-E4C2-4A34-9CFE-8D77BBD21BE1}"/>
              </a:ext>
            </a:extLst>
          </p:cNvPr>
          <p:cNvSpPr/>
          <p:nvPr/>
        </p:nvSpPr>
        <p:spPr>
          <a:xfrm>
            <a:off x="7088230" y="1041093"/>
            <a:ext cx="4912426" cy="23371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ts val="3600"/>
              </a:lnSpc>
            </a:pPr>
            <a:r>
              <a:rPr lang="zh-CN" altLang="en-US" sz="2400" dirty="0">
                <a:latin typeface="黑体" panose="02010609060101010101" pitchFamily="49" charset="-122"/>
                <a:ea typeface="黑体" panose="02010609060101010101" pitchFamily="49" charset="-122"/>
              </a:rPr>
              <a:t>①用春蚕食叶描摹考场内考生落笔纸上的声响，生动贴切；</a:t>
            </a:r>
            <a:endParaRPr lang="en-US" altLang="zh-CN" sz="2400" dirty="0">
              <a:latin typeface="黑体" panose="02010609060101010101" pitchFamily="49" charset="-122"/>
              <a:ea typeface="黑体" panose="02010609060101010101" pitchFamily="49" charset="-122"/>
            </a:endParaRPr>
          </a:p>
          <a:p>
            <a:pPr indent="457200">
              <a:lnSpc>
                <a:spcPts val="3600"/>
              </a:lnSpc>
            </a:pPr>
            <a:r>
              <a:rPr lang="zh-CN" altLang="en-US" sz="2400" dirty="0">
                <a:latin typeface="黑体" panose="02010609060101010101" pitchFamily="49" charset="-122"/>
                <a:ea typeface="黑体" panose="02010609060101010101" pitchFamily="49" charset="-122"/>
              </a:rPr>
              <a:t>②动中见静，越发见出考场的庄严寂静；</a:t>
            </a:r>
            <a:endParaRPr lang="en-US" altLang="zh-CN" sz="2400" dirty="0">
              <a:latin typeface="黑体" panose="02010609060101010101" pitchFamily="49" charset="-122"/>
              <a:ea typeface="黑体" panose="02010609060101010101" pitchFamily="49" charset="-122"/>
            </a:endParaRPr>
          </a:p>
          <a:p>
            <a:pPr indent="457200">
              <a:lnSpc>
                <a:spcPts val="3600"/>
              </a:lnSpc>
            </a:pPr>
            <a:r>
              <a:rPr lang="zh-CN" altLang="en-US" sz="2400" dirty="0">
                <a:latin typeface="黑体" panose="02010609060101010101" pitchFamily="49" charset="-122"/>
                <a:ea typeface="黑体" panose="02010609060101010101" pitchFamily="49" charset="-122"/>
              </a:rPr>
              <a:t>③强化作者充满希望的喜悦之情。</a:t>
            </a:r>
          </a:p>
        </p:txBody>
      </p:sp>
      <p:sp>
        <p:nvSpPr>
          <p:cNvPr id="5" name="椭圆 4">
            <a:extLst>
              <a:ext uri="{FF2B5EF4-FFF2-40B4-BE49-F238E27FC236}">
                <a16:creationId xmlns:a16="http://schemas.microsoft.com/office/drawing/2014/main" xmlns="" id="{BD74B8C7-83EB-4823-92F9-52573B7005AF}"/>
              </a:ext>
            </a:extLst>
          </p:cNvPr>
          <p:cNvSpPr/>
          <p:nvPr/>
        </p:nvSpPr>
        <p:spPr>
          <a:xfrm>
            <a:off x="8400256"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6" name="椭圆 5">
            <a:extLst>
              <a:ext uri="{FF2B5EF4-FFF2-40B4-BE49-F238E27FC236}">
                <a16:creationId xmlns:a16="http://schemas.microsoft.com/office/drawing/2014/main" xmlns="" id="{00210ECE-0C8A-4758-B819-49FAE2CA0915}"/>
              </a:ext>
            </a:extLst>
          </p:cNvPr>
          <p:cNvSpPr/>
          <p:nvPr/>
        </p:nvSpPr>
        <p:spPr>
          <a:xfrm>
            <a:off x="9912424"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7" name="直接连接符 6">
            <a:extLst>
              <a:ext uri="{FF2B5EF4-FFF2-40B4-BE49-F238E27FC236}">
                <a16:creationId xmlns:a16="http://schemas.microsoft.com/office/drawing/2014/main" xmlns="" id="{1303BBB9-7C09-4613-9688-DEE1955EEA57}"/>
              </a:ext>
            </a:extLst>
          </p:cNvPr>
          <p:cNvCxnSpPr/>
          <p:nvPr/>
        </p:nvCxnSpPr>
        <p:spPr>
          <a:xfrm>
            <a:off x="8328248" y="956960"/>
            <a:ext cx="2280488" cy="0"/>
          </a:xfrm>
          <a:prstGeom prst="line">
            <a:avLst/>
          </a:prstGeom>
        </p:spPr>
        <p:style>
          <a:lnRef idx="3">
            <a:schemeClr val="accent5"/>
          </a:lnRef>
          <a:fillRef idx="0">
            <a:schemeClr val="accent5"/>
          </a:fillRef>
          <a:effectRef idx="2">
            <a:schemeClr val="accent5"/>
          </a:effectRef>
          <a:fontRef idx="minor">
            <a:schemeClr val="tx1"/>
          </a:fontRef>
        </p:style>
      </p:cxnSp>
      <p:pic>
        <p:nvPicPr>
          <p:cNvPr id="9" name="图片 8">
            <a:extLst>
              <a:ext uri="{FF2B5EF4-FFF2-40B4-BE49-F238E27FC236}">
                <a16:creationId xmlns:a16="http://schemas.microsoft.com/office/drawing/2014/main" xmlns="" id="{E5EB17A9-FBC3-41EF-BD62-BD66B1A185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7261" y="3479730"/>
            <a:ext cx="3822462" cy="2722339"/>
          </a:xfrm>
          <a:prstGeom prst="rect">
            <a:avLst/>
          </a:prstGeom>
        </p:spPr>
      </p:pic>
    </p:spTree>
    <p:extLst>
      <p:ext uri="{BB962C8B-B14F-4D97-AF65-F5344CB8AC3E}">
        <p14:creationId xmlns:p14="http://schemas.microsoft.com/office/powerpoint/2010/main" xmlns="" val="3856572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诗歌鉴赏之语言炼句</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对点训练</a:t>
            </a:r>
          </a:p>
        </p:txBody>
      </p:sp>
      <p:sp>
        <p:nvSpPr>
          <p:cNvPr id="3" name="矩形 2">
            <a:extLst>
              <a:ext uri="{FF2B5EF4-FFF2-40B4-BE49-F238E27FC236}">
                <a16:creationId xmlns:a16="http://schemas.microsoft.com/office/drawing/2014/main" xmlns="" id="{5810CB74-3B26-4B0F-A0CE-9AAF6316FADC}"/>
              </a:ext>
            </a:extLst>
          </p:cNvPr>
          <p:cNvSpPr/>
          <p:nvPr/>
        </p:nvSpPr>
        <p:spPr>
          <a:xfrm>
            <a:off x="479376" y="1012954"/>
            <a:ext cx="6120680" cy="4832092"/>
          </a:xfrm>
          <a:prstGeom prst="rect">
            <a:avLst/>
          </a:prstGeom>
        </p:spPr>
        <p:txBody>
          <a:bodyPr wrap="square">
            <a:spAutoFit/>
          </a:bodyPr>
          <a:lstStyle/>
          <a:p>
            <a:r>
              <a:rPr lang="en-US" altLang="zh-CN" sz="2800" dirty="0">
                <a:latin typeface="黑体" panose="02010609060101010101" pitchFamily="49" charset="-122"/>
                <a:ea typeface="黑体" panose="02010609060101010101" pitchFamily="49" charset="-122"/>
              </a:rPr>
              <a:t>(2017·</a:t>
            </a:r>
            <a:r>
              <a:rPr lang="zh-CN" altLang="en-US" sz="2800" dirty="0">
                <a:latin typeface="黑体" panose="02010609060101010101" pitchFamily="49" charset="-122"/>
                <a:ea typeface="黑体" panose="02010609060101010101" pitchFamily="49" charset="-122"/>
              </a:rPr>
              <a:t>全国卷</a:t>
            </a:r>
            <a:r>
              <a:rPr lang="en-US" altLang="zh-CN" sz="2800" dirty="0">
                <a:latin typeface="黑体" panose="02010609060101010101" pitchFamily="49" charset="-122"/>
                <a:ea typeface="黑体" panose="02010609060101010101" pitchFamily="49" charset="-122"/>
              </a:rPr>
              <a:t>Ⅰ</a:t>
            </a:r>
            <a:r>
              <a:rPr lang="zh-CN" altLang="en-US" sz="2800" dirty="0">
                <a:latin typeface="黑体" panose="02010609060101010101" pitchFamily="49" charset="-122"/>
                <a:ea typeface="黑体" panose="02010609060101010101" pitchFamily="49" charset="-122"/>
              </a:rPr>
              <a:t>，改造</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阅读下面这首宋诗，完成后面的题目。 </a:t>
            </a:r>
          </a:p>
          <a:p>
            <a:pPr algn="ctr"/>
            <a:r>
              <a:rPr lang="zh-CN" altLang="en-US" sz="2800" dirty="0">
                <a:latin typeface="黑体" panose="02010609060101010101" pitchFamily="49" charset="-122"/>
                <a:ea typeface="黑体" panose="02010609060101010101" pitchFamily="49" charset="-122"/>
              </a:rPr>
              <a:t>礼部贡院阅进士就试</a:t>
            </a:r>
          </a:p>
          <a:p>
            <a:pPr algn="ctr"/>
            <a:r>
              <a:rPr lang="zh-CN" altLang="en-US" sz="2800" dirty="0">
                <a:latin typeface="黑体" panose="02010609060101010101" pitchFamily="49" charset="-122"/>
                <a:ea typeface="黑体" panose="02010609060101010101" pitchFamily="49" charset="-122"/>
              </a:rPr>
              <a:t>欧阳修</a:t>
            </a:r>
          </a:p>
          <a:p>
            <a:pPr algn="ctr"/>
            <a:r>
              <a:rPr lang="zh-CN" altLang="en-US" sz="2800" dirty="0">
                <a:latin typeface="黑体" panose="02010609060101010101" pitchFamily="49" charset="-122"/>
                <a:ea typeface="黑体" panose="02010609060101010101" pitchFamily="49" charset="-122"/>
              </a:rPr>
              <a:t>紫案焚香暖吹轻，广庭清晓席群英。</a:t>
            </a:r>
          </a:p>
          <a:p>
            <a:pPr algn="ctr"/>
            <a:r>
              <a:rPr lang="zh-CN" altLang="en-US" sz="2800" dirty="0">
                <a:latin typeface="黑体" panose="02010609060101010101" pitchFamily="49" charset="-122"/>
                <a:ea typeface="黑体" panose="02010609060101010101" pitchFamily="49" charset="-122"/>
              </a:rPr>
              <a:t>无哗战士衔枚勇，下笔春蚕食叶声。</a:t>
            </a:r>
          </a:p>
          <a:p>
            <a:pPr algn="ctr"/>
            <a:r>
              <a:rPr lang="zh-CN" altLang="en-US" sz="2800" dirty="0">
                <a:latin typeface="黑体" panose="02010609060101010101" pitchFamily="49" charset="-122"/>
                <a:ea typeface="黑体" panose="02010609060101010101" pitchFamily="49" charset="-122"/>
              </a:rPr>
              <a:t>乡里献贤先德行，朝廷列爵待公卿。</a:t>
            </a:r>
          </a:p>
          <a:p>
            <a:pPr algn="ctr"/>
            <a:r>
              <a:rPr lang="zh-CN" altLang="en-US" sz="2800" dirty="0">
                <a:latin typeface="黑体" panose="02010609060101010101" pitchFamily="49" charset="-122"/>
                <a:ea typeface="黑体" panose="02010609060101010101" pitchFamily="49" charset="-122"/>
              </a:rPr>
              <a:t>自惭衰病心神耗，赖有群公鉴裁精。</a:t>
            </a:r>
            <a:endParaRPr lang="en-US" altLang="zh-CN" sz="2800" dirty="0">
              <a:latin typeface="黑体" panose="02010609060101010101" pitchFamily="49" charset="-122"/>
              <a:ea typeface="黑体" panose="02010609060101010101" pitchFamily="49" charset="-122"/>
            </a:endParaRPr>
          </a:p>
          <a:p>
            <a:pPr algn="ctr"/>
            <a:endParaRPr lang="zh-CN" altLang="en-US" sz="2800" dirty="0">
              <a:latin typeface="黑体" panose="02010609060101010101" pitchFamily="49" charset="-122"/>
              <a:ea typeface="黑体" panose="02010609060101010101" pitchFamily="49" charset="-122"/>
            </a:endParaRPr>
          </a:p>
          <a:p>
            <a:r>
              <a:rPr lang="en-US" altLang="zh-CN" sz="2800" dirty="0">
                <a:solidFill>
                  <a:srgbClr val="FF0000"/>
                </a:solidFill>
                <a:latin typeface="黑体" panose="02010609060101010101" pitchFamily="49" charset="-122"/>
                <a:ea typeface="黑体" panose="02010609060101010101" pitchFamily="49" charset="-122"/>
              </a:rPr>
              <a:t>(2)</a:t>
            </a:r>
            <a:r>
              <a:rPr lang="zh-CN" altLang="en-US" sz="2800" dirty="0">
                <a:solidFill>
                  <a:srgbClr val="FF0000"/>
                </a:solidFill>
                <a:latin typeface="黑体" panose="02010609060101010101" pitchFamily="49" charset="-122"/>
                <a:ea typeface="黑体" panose="02010609060101010101" pitchFamily="49" charset="-122"/>
              </a:rPr>
              <a:t>请简要</a:t>
            </a:r>
            <a:r>
              <a:rPr lang="zh-CN" altLang="en-US" sz="2800" b="1" u="sng" dirty="0">
                <a:solidFill>
                  <a:srgbClr val="0000FF"/>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rPr>
              <a:t>赏析</a:t>
            </a:r>
            <a:r>
              <a:rPr lang="zh-CN" altLang="en-US" sz="2800" dirty="0">
                <a:solidFill>
                  <a:srgbClr val="FF0000"/>
                </a:solidFill>
                <a:latin typeface="黑体" panose="02010609060101010101" pitchFamily="49" charset="-122"/>
                <a:ea typeface="黑体" panose="02010609060101010101" pitchFamily="49" charset="-122"/>
              </a:rPr>
              <a:t>这首诗的尾联“</a:t>
            </a:r>
            <a:r>
              <a:rPr lang="zh-CN" altLang="en-US" sz="2800" u="sng"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自惭衰病心神耗，赖有群公鉴裁精</a:t>
            </a:r>
            <a:r>
              <a:rPr lang="zh-CN" altLang="en-US" sz="2800" dirty="0">
                <a:solidFill>
                  <a:srgbClr val="FF0000"/>
                </a:solidFill>
                <a:latin typeface="黑体" panose="02010609060101010101" pitchFamily="49" charset="-122"/>
                <a:ea typeface="黑体" panose="02010609060101010101" pitchFamily="49" charset="-122"/>
              </a:rPr>
              <a:t>”。</a:t>
            </a:r>
          </a:p>
        </p:txBody>
      </p:sp>
      <p:sp>
        <p:nvSpPr>
          <p:cNvPr id="4" name="矩形 3">
            <a:extLst>
              <a:ext uri="{FF2B5EF4-FFF2-40B4-BE49-F238E27FC236}">
                <a16:creationId xmlns:a16="http://schemas.microsoft.com/office/drawing/2014/main" xmlns="" id="{7EFB3159-E4C2-4A34-9CFE-8D77BBD21BE1}"/>
              </a:ext>
            </a:extLst>
          </p:cNvPr>
          <p:cNvSpPr/>
          <p:nvPr/>
        </p:nvSpPr>
        <p:spPr>
          <a:xfrm>
            <a:off x="6600056" y="1041093"/>
            <a:ext cx="5400600" cy="18755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ts val="3600"/>
              </a:lnSpc>
            </a:pPr>
            <a:r>
              <a:rPr lang="zh-CN" altLang="en-US" sz="2400" dirty="0">
                <a:solidFill>
                  <a:srgbClr val="0000FF"/>
                </a:solidFill>
                <a:latin typeface="黑体" panose="02010609060101010101" pitchFamily="49" charset="-122"/>
                <a:ea typeface="黑体" panose="02010609060101010101" pitchFamily="49" charset="-122"/>
              </a:rPr>
              <a:t>先结合全诗理解这句诗的具体含意，弄清楚这是作者的自谦之辞，从这个角度出发，体会欧阳修所要表达的思想情感。</a:t>
            </a:r>
          </a:p>
        </p:txBody>
      </p:sp>
      <p:sp>
        <p:nvSpPr>
          <p:cNvPr id="5" name="椭圆 4">
            <a:extLst>
              <a:ext uri="{FF2B5EF4-FFF2-40B4-BE49-F238E27FC236}">
                <a16:creationId xmlns:a16="http://schemas.microsoft.com/office/drawing/2014/main" xmlns="" id="{BD74B8C7-83EB-4823-92F9-52573B7005AF}"/>
              </a:ext>
            </a:extLst>
          </p:cNvPr>
          <p:cNvSpPr/>
          <p:nvPr/>
        </p:nvSpPr>
        <p:spPr>
          <a:xfrm>
            <a:off x="8400256"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6" name="椭圆 5">
            <a:extLst>
              <a:ext uri="{FF2B5EF4-FFF2-40B4-BE49-F238E27FC236}">
                <a16:creationId xmlns:a16="http://schemas.microsoft.com/office/drawing/2014/main" xmlns="" id="{00210ECE-0C8A-4758-B819-49FAE2CA0915}"/>
              </a:ext>
            </a:extLst>
          </p:cNvPr>
          <p:cNvSpPr/>
          <p:nvPr/>
        </p:nvSpPr>
        <p:spPr>
          <a:xfrm>
            <a:off x="9912424"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7" name="直接连接符 6">
            <a:extLst>
              <a:ext uri="{FF2B5EF4-FFF2-40B4-BE49-F238E27FC236}">
                <a16:creationId xmlns:a16="http://schemas.microsoft.com/office/drawing/2014/main" xmlns="" id="{1303BBB9-7C09-4613-9688-DEE1955EEA57}"/>
              </a:ext>
            </a:extLst>
          </p:cNvPr>
          <p:cNvCxnSpPr/>
          <p:nvPr/>
        </p:nvCxnSpPr>
        <p:spPr>
          <a:xfrm>
            <a:off x="8328248" y="956960"/>
            <a:ext cx="2280488"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矩形 7">
            <a:extLst>
              <a:ext uri="{FF2B5EF4-FFF2-40B4-BE49-F238E27FC236}">
                <a16:creationId xmlns:a16="http://schemas.microsoft.com/office/drawing/2014/main" xmlns="" id="{480064F4-96C8-49D8-BB86-2EC8433A0BF3}"/>
              </a:ext>
            </a:extLst>
          </p:cNvPr>
          <p:cNvSpPr/>
          <p:nvPr/>
        </p:nvSpPr>
        <p:spPr>
          <a:xfrm>
            <a:off x="6600082" y="3664723"/>
            <a:ext cx="5400600" cy="2677656"/>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　</a:t>
            </a:r>
            <a:r>
              <a:rPr lang="en-US" altLang="zh-CN"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步骤一</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诗人自称身体衰病，心神耗尽，将评阅考卷、辨识精英、擢拔裁断的事务，托付给各位同僚。</a:t>
            </a:r>
            <a:r>
              <a:rPr lang="en-US" altLang="zh-CN"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步骤二</a:t>
            </a:r>
            <a:r>
              <a:rPr lang="en-US" altLang="zh-CN"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既是自谦的说辞，更是殷殷嘱托：作为朝廷重大会试，选拔治国贤才，我们每位主考官员都理应殚精竭虑，慧眼识珠，以不辱使命。</a:t>
            </a:r>
          </a:p>
        </p:txBody>
      </p:sp>
      <p:sp>
        <p:nvSpPr>
          <p:cNvPr id="10" name="椭圆 9">
            <a:extLst>
              <a:ext uri="{FF2B5EF4-FFF2-40B4-BE49-F238E27FC236}">
                <a16:creationId xmlns:a16="http://schemas.microsoft.com/office/drawing/2014/main" xmlns="" id="{6A1CF448-6095-4C46-9493-D5A21DACBCD5}"/>
              </a:ext>
            </a:extLst>
          </p:cNvPr>
          <p:cNvSpPr/>
          <p:nvPr/>
        </p:nvSpPr>
        <p:spPr>
          <a:xfrm>
            <a:off x="8328248" y="292494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11" name="椭圆 10">
            <a:extLst>
              <a:ext uri="{FF2B5EF4-FFF2-40B4-BE49-F238E27FC236}">
                <a16:creationId xmlns:a16="http://schemas.microsoft.com/office/drawing/2014/main" xmlns="" id="{89239412-F5C1-4008-B8EF-2730E8953F04}"/>
              </a:ext>
            </a:extLst>
          </p:cNvPr>
          <p:cNvSpPr/>
          <p:nvPr/>
        </p:nvSpPr>
        <p:spPr>
          <a:xfrm>
            <a:off x="9840416" y="292494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12" name="直接连接符 11">
            <a:extLst>
              <a:ext uri="{FF2B5EF4-FFF2-40B4-BE49-F238E27FC236}">
                <a16:creationId xmlns:a16="http://schemas.microsoft.com/office/drawing/2014/main" xmlns="" id="{0555719F-A796-409A-9E10-EAFD5B366C4F}"/>
              </a:ext>
            </a:extLst>
          </p:cNvPr>
          <p:cNvCxnSpPr/>
          <p:nvPr/>
        </p:nvCxnSpPr>
        <p:spPr>
          <a:xfrm>
            <a:off x="8256240" y="3621256"/>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4178830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4AE3C4DF-80B6-4237-AF46-AD1E866528BD}"/>
              </a:ext>
            </a:extLst>
          </p:cNvPr>
          <p:cNvSpPr/>
          <p:nvPr/>
        </p:nvSpPr>
        <p:spPr>
          <a:xfrm>
            <a:off x="1330912" y="980728"/>
            <a:ext cx="9530173" cy="1107996"/>
          </a:xfrm>
          <a:prstGeom prst="rect">
            <a:avLst/>
          </a:prstGeom>
          <a:noFill/>
        </p:spPr>
        <p:txBody>
          <a:bodyPr wrap="none" lIns="91440" tIns="45720" rIns="91440" bIns="45720">
            <a:spAutoFit/>
          </a:bodyPr>
          <a:lstStyle/>
          <a:p>
            <a:pPr algn="ctr"/>
            <a:r>
              <a:rPr lang="zh-CN" altLang="en-US" sz="6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方正琥珀简体" panose="02010601030101010101" pitchFamily="2" charset="-122"/>
                <a:ea typeface="方正琥珀简体" panose="02010601030101010101" pitchFamily="2" charset="-122"/>
              </a:rPr>
              <a:t>诗歌鉴赏语言之语言风格</a:t>
            </a:r>
          </a:p>
        </p:txBody>
      </p:sp>
      <p:pic>
        <p:nvPicPr>
          <p:cNvPr id="4" name="图片 3">
            <a:extLst>
              <a:ext uri="{FF2B5EF4-FFF2-40B4-BE49-F238E27FC236}">
                <a16:creationId xmlns:a16="http://schemas.microsoft.com/office/drawing/2014/main" xmlns="" id="{9D3C8B15-38BF-44A7-9E87-1B26EC694C4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7896"/>
          <a:stretch/>
        </p:blipFill>
        <p:spPr>
          <a:xfrm>
            <a:off x="3164210" y="2492896"/>
            <a:ext cx="5863580" cy="3600400"/>
          </a:xfrm>
          <a:prstGeom prst="rect">
            <a:avLst/>
          </a:prstGeom>
        </p:spPr>
      </p:pic>
    </p:spTree>
    <p:extLst>
      <p:ext uri="{BB962C8B-B14F-4D97-AF65-F5344CB8AC3E}">
        <p14:creationId xmlns:p14="http://schemas.microsoft.com/office/powerpoint/2010/main" xmlns="" val="8586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古代诗歌中几种常见的语言风格</a:t>
            </a:r>
          </a:p>
        </p:txBody>
      </p:sp>
      <p:graphicFrame>
        <p:nvGraphicFramePr>
          <p:cNvPr id="3" name="表格 2">
            <a:extLst>
              <a:ext uri="{FF2B5EF4-FFF2-40B4-BE49-F238E27FC236}">
                <a16:creationId xmlns:a16="http://schemas.microsoft.com/office/drawing/2014/main" xmlns="" id="{797008F4-EC47-4CF8-A2E0-A5497E75DC22}"/>
              </a:ext>
            </a:extLst>
          </p:cNvPr>
          <p:cNvGraphicFramePr>
            <a:graphicFrameLocks noGrp="1"/>
          </p:cNvGraphicFramePr>
          <p:nvPr>
            <p:extLst>
              <p:ext uri="{D42A27DB-BD31-4B8C-83A1-F6EECF244321}">
                <p14:modId xmlns:p14="http://schemas.microsoft.com/office/powerpoint/2010/main" xmlns="" val="2984673481"/>
              </p:ext>
            </p:extLst>
          </p:nvPr>
        </p:nvGraphicFramePr>
        <p:xfrm>
          <a:off x="551384" y="836712"/>
          <a:ext cx="11089232" cy="5400600"/>
        </p:xfrm>
        <a:graphic>
          <a:graphicData uri="http://schemas.openxmlformats.org/drawingml/2006/table">
            <a:tbl>
              <a:tblPr>
                <a:tableStyleId>{5DA37D80-6434-44D0-A028-1B22A696006F}</a:tableStyleId>
              </a:tblPr>
              <a:tblGrid>
                <a:gridCol w="1609537">
                  <a:extLst>
                    <a:ext uri="{9D8B030D-6E8A-4147-A177-3AD203B41FA5}">
                      <a16:colId xmlns:a16="http://schemas.microsoft.com/office/drawing/2014/main" xmlns="" val="2022836364"/>
                    </a:ext>
                  </a:extLst>
                </a:gridCol>
                <a:gridCol w="9479695">
                  <a:extLst>
                    <a:ext uri="{9D8B030D-6E8A-4147-A177-3AD203B41FA5}">
                      <a16:colId xmlns:a16="http://schemas.microsoft.com/office/drawing/2014/main" xmlns="" val="3804822904"/>
                    </a:ext>
                  </a:extLst>
                </a:gridCol>
              </a:tblGrid>
              <a:tr h="490964">
                <a:tc>
                  <a:txBody>
                    <a:bodyPr/>
                    <a:lstStyle/>
                    <a:p>
                      <a:pPr algn="ctr">
                        <a:lnSpc>
                          <a:spcPct val="100000"/>
                        </a:lnSpc>
                        <a:spcAft>
                          <a:spcPts val="0"/>
                        </a:spcAft>
                      </a:pPr>
                      <a:r>
                        <a:rPr lang="zh-CN" sz="2800" kern="100" dirty="0">
                          <a:solidFill>
                            <a:srgbClr val="FF0000"/>
                          </a:solidFill>
                          <a:effectLst/>
                          <a:latin typeface="黑体" panose="02010609060101010101" pitchFamily="49" charset="-122"/>
                          <a:ea typeface="黑体" panose="02010609060101010101" pitchFamily="49" charset="-122"/>
                        </a:rPr>
                        <a:t>风格类型</a:t>
                      </a:r>
                      <a:endParaRPr lang="zh-CN" sz="2800"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ctr">
                        <a:lnSpc>
                          <a:spcPct val="100000"/>
                        </a:lnSpc>
                        <a:spcAft>
                          <a:spcPts val="0"/>
                        </a:spcAft>
                      </a:pPr>
                      <a:r>
                        <a:rPr lang="zh-CN" sz="2800" kern="100" dirty="0">
                          <a:solidFill>
                            <a:srgbClr val="FF0000"/>
                          </a:solidFill>
                          <a:effectLst/>
                          <a:latin typeface="黑体" panose="02010609060101010101" pitchFamily="49" charset="-122"/>
                          <a:ea typeface="黑体" panose="02010609060101010101" pitchFamily="49" charset="-122"/>
                        </a:rPr>
                        <a:t>具体解说</a:t>
                      </a:r>
                      <a:endParaRPr lang="zh-CN" sz="2800"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304419288"/>
                  </a:ext>
                </a:extLst>
              </a:tr>
              <a:tr h="981927">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豪迈雄奇</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a:effectLst/>
                          <a:latin typeface="黑体" panose="02010609060101010101" pitchFamily="49" charset="-122"/>
                          <a:ea typeface="黑体" panose="02010609060101010101" pitchFamily="49" charset="-122"/>
                        </a:rPr>
                        <a:t>多用气势磅礴和节奏奔放的语言来塑造豪迈博大的形象，营造恢弘阔远的意境，表现积极向上的思想感情。</a:t>
                      </a:r>
                      <a:endParaRPr lang="zh-CN" sz="2800" kern="10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270350989"/>
                  </a:ext>
                </a:extLst>
              </a:tr>
              <a:tr h="981927">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沉郁顿挫</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a:effectLst/>
                          <a:latin typeface="黑体" panose="02010609060101010101" pitchFamily="49" charset="-122"/>
                          <a:ea typeface="黑体" panose="02010609060101010101" pitchFamily="49" charset="-122"/>
                        </a:rPr>
                        <a:t>指诗文的风格深沉蕴藉，语势停顿转折。沉郁的诗，作者似乎有千言万语积压在胸，而后沉吟再三，勃发于笔端。</a:t>
                      </a:r>
                      <a:endParaRPr lang="zh-CN" sz="2800" kern="10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083494468"/>
                  </a:ext>
                </a:extLst>
              </a:tr>
              <a:tr h="1472891">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悲壮慷慨</a:t>
                      </a:r>
                    </a:p>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苍凉</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dirty="0">
                          <a:effectLst/>
                          <a:latin typeface="黑体" panose="02010609060101010101" pitchFamily="49" charset="-122"/>
                          <a:ea typeface="黑体" panose="02010609060101010101" pitchFamily="49" charset="-122"/>
                        </a:rPr>
                        <a:t>此种风格的作品，含思悲壮，出语高昂，充满着对时代的感慨，或雄才不得施展，或感时伤乱，忧国忧民，心中郁结，愤慨不平。</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1248965747"/>
                  </a:ext>
                </a:extLst>
              </a:tr>
              <a:tr h="1472891">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朴素自然</a:t>
                      </a:r>
                    </a:p>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朴实直白</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dirty="0">
                          <a:effectLst/>
                          <a:latin typeface="黑体" panose="02010609060101010101" pitchFamily="49" charset="-122"/>
                          <a:ea typeface="黑体" panose="02010609060101010101" pitchFamily="49" charset="-122"/>
                        </a:rPr>
                        <a:t>指语言表达上不堆砌辞藻，不搬弄典故，不矫揉造作，不露雕琢涂饰的痕迹，所谓</a:t>
                      </a:r>
                      <a:r>
                        <a:rPr lang="en-US" sz="2800" kern="100" dirty="0">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清水出芙蓉，天然去雕饰</a:t>
                      </a:r>
                      <a:r>
                        <a:rPr lang="en-US" sz="2800" kern="100" dirty="0">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，显现出质朴无华的特点，但于平淡中蕴含着深意。</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114910085"/>
                  </a:ext>
                </a:extLst>
              </a:tr>
            </a:tbl>
          </a:graphicData>
        </a:graphic>
      </p:graphicFrame>
    </p:spTree>
    <p:extLst>
      <p:ext uri="{BB962C8B-B14F-4D97-AF65-F5344CB8AC3E}">
        <p14:creationId xmlns:p14="http://schemas.microsoft.com/office/powerpoint/2010/main" xmlns="" val="3722430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496F6338-F305-4F12-870B-3DEDEB41006F}"/>
              </a:ext>
            </a:extLst>
          </p:cNvPr>
          <p:cNvGraphicFramePr>
            <a:graphicFrameLocks noGrp="1"/>
          </p:cNvGraphicFramePr>
          <p:nvPr>
            <p:extLst>
              <p:ext uri="{D42A27DB-BD31-4B8C-83A1-F6EECF244321}">
                <p14:modId xmlns:p14="http://schemas.microsoft.com/office/powerpoint/2010/main" xmlns="" val="2973827176"/>
              </p:ext>
            </p:extLst>
          </p:nvPr>
        </p:nvGraphicFramePr>
        <p:xfrm>
          <a:off x="551384" y="764704"/>
          <a:ext cx="11089232" cy="490964"/>
        </p:xfrm>
        <a:graphic>
          <a:graphicData uri="http://schemas.openxmlformats.org/drawingml/2006/table">
            <a:tbl>
              <a:tblPr>
                <a:tableStyleId>{5DA37D80-6434-44D0-A028-1B22A696006F}</a:tableStyleId>
              </a:tblPr>
              <a:tblGrid>
                <a:gridCol w="1609537">
                  <a:extLst>
                    <a:ext uri="{9D8B030D-6E8A-4147-A177-3AD203B41FA5}">
                      <a16:colId xmlns:a16="http://schemas.microsoft.com/office/drawing/2014/main" xmlns="" val="2270043314"/>
                    </a:ext>
                  </a:extLst>
                </a:gridCol>
                <a:gridCol w="9479695">
                  <a:extLst>
                    <a:ext uri="{9D8B030D-6E8A-4147-A177-3AD203B41FA5}">
                      <a16:colId xmlns:a16="http://schemas.microsoft.com/office/drawing/2014/main" xmlns="" val="1166220353"/>
                    </a:ext>
                  </a:extLst>
                </a:gridCol>
              </a:tblGrid>
              <a:tr h="490964">
                <a:tc>
                  <a:txBody>
                    <a:bodyPr/>
                    <a:lstStyle/>
                    <a:p>
                      <a:pPr algn="ctr">
                        <a:lnSpc>
                          <a:spcPct val="100000"/>
                        </a:lnSpc>
                        <a:spcAft>
                          <a:spcPts val="0"/>
                        </a:spcAft>
                      </a:pPr>
                      <a:r>
                        <a:rPr lang="zh-CN" sz="2800" kern="100" dirty="0">
                          <a:solidFill>
                            <a:srgbClr val="FF0000"/>
                          </a:solidFill>
                          <a:effectLst/>
                          <a:latin typeface="黑体" panose="02010609060101010101" pitchFamily="49" charset="-122"/>
                          <a:ea typeface="黑体" panose="02010609060101010101" pitchFamily="49" charset="-122"/>
                        </a:rPr>
                        <a:t>风格类型</a:t>
                      </a:r>
                      <a:endParaRPr lang="zh-CN" sz="2800"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ctr">
                        <a:lnSpc>
                          <a:spcPct val="100000"/>
                        </a:lnSpc>
                        <a:spcAft>
                          <a:spcPts val="0"/>
                        </a:spcAft>
                      </a:pPr>
                      <a:r>
                        <a:rPr lang="zh-CN" sz="2800" kern="100" dirty="0">
                          <a:solidFill>
                            <a:srgbClr val="FF0000"/>
                          </a:solidFill>
                          <a:effectLst/>
                          <a:latin typeface="黑体" panose="02010609060101010101" pitchFamily="49" charset="-122"/>
                          <a:ea typeface="黑体" panose="02010609060101010101" pitchFamily="49" charset="-122"/>
                        </a:rPr>
                        <a:t>具体解说</a:t>
                      </a:r>
                      <a:endParaRPr lang="zh-CN" sz="2800"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582030098"/>
                  </a:ext>
                </a:extLst>
              </a:tr>
            </a:tbl>
          </a:graphicData>
        </a:graphic>
      </p:graphicFrame>
      <p:graphicFrame>
        <p:nvGraphicFramePr>
          <p:cNvPr id="4" name="表格 3">
            <a:extLst>
              <a:ext uri="{FF2B5EF4-FFF2-40B4-BE49-F238E27FC236}">
                <a16:creationId xmlns:a16="http://schemas.microsoft.com/office/drawing/2014/main" xmlns="" id="{1D416591-F52E-4D86-870A-4467AE25F7E2}"/>
              </a:ext>
            </a:extLst>
          </p:cNvPr>
          <p:cNvGraphicFramePr>
            <a:graphicFrameLocks noGrp="1"/>
          </p:cNvGraphicFramePr>
          <p:nvPr>
            <p:extLst>
              <p:ext uri="{D42A27DB-BD31-4B8C-83A1-F6EECF244321}">
                <p14:modId xmlns:p14="http://schemas.microsoft.com/office/powerpoint/2010/main" xmlns="" val="4256410319"/>
              </p:ext>
            </p:extLst>
          </p:nvPr>
        </p:nvGraphicFramePr>
        <p:xfrm>
          <a:off x="551384" y="1255668"/>
          <a:ext cx="11089232" cy="4981643"/>
        </p:xfrm>
        <a:graphic>
          <a:graphicData uri="http://schemas.openxmlformats.org/drawingml/2006/table">
            <a:tbl>
              <a:tblPr>
                <a:tableStyleId>{5DA37D80-6434-44D0-A028-1B22A696006F}</a:tableStyleId>
              </a:tblPr>
              <a:tblGrid>
                <a:gridCol w="1760970">
                  <a:extLst>
                    <a:ext uri="{9D8B030D-6E8A-4147-A177-3AD203B41FA5}">
                      <a16:colId xmlns:a16="http://schemas.microsoft.com/office/drawing/2014/main" xmlns="" val="2273131992"/>
                    </a:ext>
                  </a:extLst>
                </a:gridCol>
                <a:gridCol w="9328262">
                  <a:extLst>
                    <a:ext uri="{9D8B030D-6E8A-4147-A177-3AD203B41FA5}">
                      <a16:colId xmlns:a16="http://schemas.microsoft.com/office/drawing/2014/main" xmlns="" val="875424407"/>
                    </a:ext>
                  </a:extLst>
                </a:gridCol>
              </a:tblGrid>
              <a:tr h="996329">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婉约细腻</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a:effectLst/>
                          <a:latin typeface="黑体" panose="02010609060101010101" pitchFamily="49" charset="-122"/>
                          <a:ea typeface="黑体" panose="02010609060101010101" pitchFamily="49" charset="-122"/>
                        </a:rPr>
                        <a:t>这种风格往往体现出</a:t>
                      </a:r>
                      <a:r>
                        <a:rPr lang="en-US" sz="2800" kern="100">
                          <a:effectLst/>
                          <a:latin typeface="黑体" panose="02010609060101010101" pitchFamily="49" charset="-122"/>
                          <a:ea typeface="黑体" panose="02010609060101010101" pitchFamily="49" charset="-122"/>
                        </a:rPr>
                        <a:t>“</a:t>
                      </a:r>
                      <a:r>
                        <a:rPr lang="zh-CN" sz="2800" kern="100">
                          <a:effectLst/>
                          <a:latin typeface="黑体" panose="02010609060101010101" pitchFamily="49" charset="-122"/>
                          <a:ea typeface="黑体" panose="02010609060101010101" pitchFamily="49" charset="-122"/>
                        </a:rPr>
                        <a:t>曲、细、柔</a:t>
                      </a:r>
                      <a:r>
                        <a:rPr lang="en-US" sz="2800" kern="100">
                          <a:effectLst/>
                          <a:latin typeface="黑体" panose="02010609060101010101" pitchFamily="49" charset="-122"/>
                          <a:ea typeface="黑体" panose="02010609060101010101" pitchFamily="49" charset="-122"/>
                        </a:rPr>
                        <a:t>”</a:t>
                      </a:r>
                      <a:r>
                        <a:rPr lang="zh-CN" sz="2800" kern="100">
                          <a:effectLst/>
                          <a:latin typeface="黑体" panose="02010609060101010101" pitchFamily="49" charset="-122"/>
                          <a:ea typeface="黑体" panose="02010609060101010101" pitchFamily="49" charset="-122"/>
                        </a:rPr>
                        <a:t>的特点，曲径通幽，情调缠绵，表达感情细如抽丝。</a:t>
                      </a:r>
                      <a:endParaRPr lang="zh-CN" sz="2800" kern="10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445592320"/>
                  </a:ext>
                </a:extLst>
              </a:tr>
              <a:tr h="996329">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含蓄委婉</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dirty="0">
                          <a:effectLst/>
                          <a:latin typeface="黑体" panose="02010609060101010101" pitchFamily="49" charset="-122"/>
                          <a:ea typeface="黑体" panose="02010609060101010101" pitchFamily="49" charset="-122"/>
                        </a:rPr>
                        <a:t>即含有深意，藏而不露。这种风格往往不把意思直接说出来，而是藏在形象中，让读者自己展开想象，思而得之。</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644331452"/>
                  </a:ext>
                </a:extLst>
              </a:tr>
              <a:tr h="1992657">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清新明丽</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a:effectLst/>
                          <a:latin typeface="黑体" panose="02010609060101010101" pitchFamily="49" charset="-122"/>
                          <a:ea typeface="黑体" panose="02010609060101010101" pitchFamily="49" charset="-122"/>
                        </a:rPr>
                        <a:t>这是一种清朗明净、令人耳目一新的风格特色，主要表现于意境和语言上。一般以新颖轻巧的构思、生动活泼的语言，描摹大自然的清幽秀美，抒写轻快隽永的情思。这种风格要求不蹈袭，不做作，少粉饰，有新意。</a:t>
                      </a:r>
                      <a:endParaRPr lang="zh-CN" sz="2800" kern="10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011430805"/>
                  </a:ext>
                </a:extLst>
              </a:tr>
              <a:tr h="498164">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幽默讽刺</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a:effectLst/>
                          <a:latin typeface="黑体" panose="02010609060101010101" pitchFamily="49" charset="-122"/>
                          <a:ea typeface="黑体" panose="02010609060101010101" pitchFamily="49" charset="-122"/>
                        </a:rPr>
                        <a:t>在诗中多指诙谐、风趣或辛辣的笔调和趣味。</a:t>
                      </a:r>
                      <a:endParaRPr lang="zh-CN" sz="2800" kern="10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178062690"/>
                  </a:ext>
                </a:extLst>
              </a:tr>
              <a:tr h="498164">
                <a:tc>
                  <a:txBody>
                    <a:bodyPr/>
                    <a:lstStyle/>
                    <a:p>
                      <a:pPr algn="ctr">
                        <a:lnSpc>
                          <a:spcPct val="100000"/>
                        </a:lnSpc>
                        <a:spcAft>
                          <a:spcPts val="0"/>
                        </a:spcAft>
                      </a:pPr>
                      <a:r>
                        <a:rPr lang="zh-CN" sz="2800" kern="100" dirty="0">
                          <a:solidFill>
                            <a:srgbClr val="0000FF"/>
                          </a:solidFill>
                          <a:effectLst/>
                          <a:latin typeface="黑体" panose="02010609060101010101" pitchFamily="49" charset="-122"/>
                          <a:ea typeface="黑体" panose="02010609060101010101" pitchFamily="49" charset="-122"/>
                        </a:rPr>
                        <a:t>飘逸洒脱</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tc>
                  <a:txBody>
                    <a:bodyPr/>
                    <a:lstStyle/>
                    <a:p>
                      <a:pPr algn="l">
                        <a:lnSpc>
                          <a:spcPct val="100000"/>
                        </a:lnSpc>
                        <a:spcAft>
                          <a:spcPts val="0"/>
                        </a:spcAft>
                      </a:pPr>
                      <a:r>
                        <a:rPr lang="zh-CN" sz="2800" kern="100" dirty="0">
                          <a:effectLst/>
                          <a:latin typeface="黑体" panose="02010609060101010101" pitchFamily="49" charset="-122"/>
                          <a:ea typeface="黑体" panose="02010609060101010101" pitchFamily="49" charset="-122"/>
                        </a:rPr>
                        <a:t>色彩缤纷、景象绮丽、变幻莫测，具有飘逸洒脱之美。</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918846863"/>
                  </a:ext>
                </a:extLst>
              </a:tr>
            </a:tbl>
          </a:graphicData>
        </a:graphic>
      </p:graphicFrame>
      <p:sp>
        <p:nvSpPr>
          <p:cNvPr id="5" name="文本框 4">
            <a:extLst>
              <a:ext uri="{FF2B5EF4-FFF2-40B4-BE49-F238E27FC236}">
                <a16:creationId xmlns:a16="http://schemas.microsoft.com/office/drawing/2014/main" xmlns="" id="{BE08705D-C232-4C90-88AD-45B3ABD001F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古代诗歌中几种常见的语言风格</a:t>
            </a:r>
          </a:p>
        </p:txBody>
      </p:sp>
    </p:spTree>
    <p:extLst>
      <p:ext uri="{BB962C8B-B14F-4D97-AF65-F5344CB8AC3E}">
        <p14:creationId xmlns:p14="http://schemas.microsoft.com/office/powerpoint/2010/main" xmlns="" val="232882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常见设问</a:t>
            </a:r>
          </a:p>
        </p:txBody>
      </p:sp>
      <p:graphicFrame>
        <p:nvGraphicFramePr>
          <p:cNvPr id="3" name="表格 2">
            <a:extLst>
              <a:ext uri="{FF2B5EF4-FFF2-40B4-BE49-F238E27FC236}">
                <a16:creationId xmlns:a16="http://schemas.microsoft.com/office/drawing/2014/main" xmlns="" id="{47C8B366-4D54-4654-B6A0-53DBED87FDDD}"/>
              </a:ext>
            </a:extLst>
          </p:cNvPr>
          <p:cNvGraphicFramePr>
            <a:graphicFrameLocks noGrp="1"/>
          </p:cNvGraphicFramePr>
          <p:nvPr>
            <p:extLst>
              <p:ext uri="{D42A27DB-BD31-4B8C-83A1-F6EECF244321}">
                <p14:modId xmlns:p14="http://schemas.microsoft.com/office/powerpoint/2010/main" xmlns="" val="3036411182"/>
              </p:ext>
            </p:extLst>
          </p:nvPr>
        </p:nvGraphicFramePr>
        <p:xfrm>
          <a:off x="479376" y="908720"/>
          <a:ext cx="7272808" cy="5256585"/>
        </p:xfrm>
        <a:graphic>
          <a:graphicData uri="http://schemas.openxmlformats.org/drawingml/2006/table">
            <a:tbl>
              <a:tblPr>
                <a:tableStyleId>{5DA37D80-6434-44D0-A028-1B22A696006F}</a:tableStyleId>
              </a:tblPr>
              <a:tblGrid>
                <a:gridCol w="7272808">
                  <a:extLst>
                    <a:ext uri="{9D8B030D-6E8A-4147-A177-3AD203B41FA5}">
                      <a16:colId xmlns:a16="http://schemas.microsoft.com/office/drawing/2014/main" xmlns="" val="1591913653"/>
                    </a:ext>
                  </a:extLst>
                </a:gridCol>
              </a:tblGrid>
              <a:tr h="1168130">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某一联中</a:t>
                      </a:r>
                      <a:r>
                        <a:rPr 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最精练传神</a:t>
                      </a:r>
                      <a:r>
                        <a:rPr lang="zh-CN" sz="2800" kern="100" dirty="0">
                          <a:effectLst/>
                          <a:latin typeface="黑体" panose="02010609060101010101" pitchFamily="49" charset="-122"/>
                          <a:ea typeface="黑体" panose="02010609060101010101" pitchFamily="49" charset="-122"/>
                        </a:rPr>
                        <a:t>的是哪个</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字</a:t>
                      </a:r>
                      <a:r>
                        <a:rPr lang="zh-CN" sz="2800" kern="100" dirty="0">
                          <a:effectLst/>
                          <a:latin typeface="黑体" panose="02010609060101010101" pitchFamily="49" charset="-122"/>
                          <a:ea typeface="黑体" panose="02010609060101010101" pitchFamily="49" charset="-122"/>
                        </a:rPr>
                        <a:t>？请简要</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赏析</a:t>
                      </a:r>
                      <a:r>
                        <a:rPr lang="zh-CN" sz="2800" kern="100" dirty="0">
                          <a:effectLst/>
                          <a:latin typeface="黑体" panose="02010609060101010101" pitchFamily="49" charset="-122"/>
                          <a:ea typeface="黑体" panose="02010609060101010101" pitchFamily="49" charset="-122"/>
                        </a:rPr>
                        <a:t>。</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179171429"/>
                  </a:ext>
                </a:extLst>
              </a:tr>
              <a:tr h="584065">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某</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字</a:t>
                      </a:r>
                      <a:r>
                        <a:rPr lang="zh-CN" sz="2800" kern="100" dirty="0">
                          <a:effectLst/>
                          <a:latin typeface="黑体" panose="02010609060101010101" pitchFamily="49" charset="-122"/>
                          <a:ea typeface="黑体" panose="02010609060101010101" pitchFamily="49" charset="-122"/>
                        </a:rPr>
                        <a:t>历来被人称道，你认为它</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好在哪里</a:t>
                      </a:r>
                      <a:r>
                        <a:rPr lang="zh-CN" sz="2800" kern="100" dirty="0">
                          <a:effectLst/>
                          <a:latin typeface="黑体" panose="02010609060101010101" pitchFamily="49" charset="-122"/>
                          <a:ea typeface="黑体" panose="02010609060101010101" pitchFamily="49" charset="-122"/>
                        </a:rPr>
                        <a:t>？</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770740375"/>
                  </a:ext>
                </a:extLst>
              </a:tr>
              <a:tr h="1168130">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这首诗中的</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某字</a:t>
                      </a:r>
                      <a:r>
                        <a:rPr lang="zh-CN" sz="2800" kern="100" dirty="0">
                          <a:effectLst/>
                          <a:latin typeface="黑体" panose="02010609060101010101" pitchFamily="49" charset="-122"/>
                          <a:ea typeface="黑体" panose="02010609060101010101" pitchFamily="49" charset="-122"/>
                        </a:rPr>
                        <a:t>可否</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换成另一字</a:t>
                      </a:r>
                      <a:r>
                        <a:rPr lang="zh-CN" sz="2800" kern="100" dirty="0">
                          <a:effectLst/>
                          <a:latin typeface="黑体" panose="02010609060101010101" pitchFamily="49" charset="-122"/>
                          <a:ea typeface="黑体" panose="02010609060101010101" pitchFamily="49" charset="-122"/>
                        </a:rPr>
                        <a:t>？请简述</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理由</a:t>
                      </a:r>
                      <a:r>
                        <a:rPr lang="zh-CN" sz="2800" kern="100" dirty="0">
                          <a:effectLst/>
                          <a:latin typeface="黑体" panose="02010609060101010101" pitchFamily="49" charset="-122"/>
                          <a:ea typeface="黑体" panose="02010609060101010101" pitchFamily="49" charset="-122"/>
                        </a:rPr>
                        <a:t>。</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724586382"/>
                  </a:ext>
                </a:extLst>
              </a:tr>
              <a:tr h="584065">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请对某句中某</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字</a:t>
                      </a:r>
                      <a:r>
                        <a:rPr lang="zh-CN" sz="2800" kern="100" dirty="0">
                          <a:effectLst/>
                          <a:latin typeface="黑体" panose="02010609060101010101" pitchFamily="49" charset="-122"/>
                          <a:ea typeface="黑体" panose="02010609060101010101" pitchFamily="49" charset="-122"/>
                        </a:rPr>
                        <a:t>的</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妙处</a:t>
                      </a:r>
                      <a:r>
                        <a:rPr lang="zh-CN" sz="2800" kern="100" dirty="0">
                          <a:effectLst/>
                          <a:latin typeface="黑体" panose="02010609060101010101" pitchFamily="49" charset="-122"/>
                          <a:ea typeface="黑体" panose="02010609060101010101" pitchFamily="49" charset="-122"/>
                        </a:rPr>
                        <a:t>加以</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赏析</a:t>
                      </a:r>
                      <a:r>
                        <a:rPr lang="zh-CN" sz="2800" kern="100" dirty="0">
                          <a:effectLst/>
                          <a:latin typeface="黑体" panose="02010609060101010101" pitchFamily="49" charset="-122"/>
                          <a:ea typeface="黑体" panose="02010609060101010101" pitchFamily="49" charset="-122"/>
                        </a:rPr>
                        <a:t>。</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647465707"/>
                  </a:ext>
                </a:extLst>
              </a:tr>
              <a:tr h="584065">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某句中的某</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字</a:t>
                      </a:r>
                      <a:r>
                        <a:rPr lang="zh-CN" sz="2800" kern="100" dirty="0">
                          <a:effectLst/>
                          <a:latin typeface="黑体" panose="02010609060101010101" pitchFamily="49" charset="-122"/>
                          <a:ea typeface="黑体" panose="02010609060101010101" pitchFamily="49" charset="-122"/>
                        </a:rPr>
                        <a:t>带给你怎样的</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感觉</a:t>
                      </a:r>
                      <a:r>
                        <a:rPr lang="zh-CN" sz="2800" kern="100" dirty="0">
                          <a:effectLst/>
                          <a:latin typeface="黑体" panose="02010609060101010101" pitchFamily="49" charset="-122"/>
                          <a:ea typeface="黑体" panose="02010609060101010101" pitchFamily="49" charset="-122"/>
                        </a:rPr>
                        <a:t>？</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406808574"/>
                  </a:ext>
                </a:extLst>
              </a:tr>
              <a:tr h="1168130">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effectLst/>
                          <a:latin typeface="黑体" panose="02010609060101010101" pitchFamily="49" charset="-122"/>
                          <a:ea typeface="黑体" panose="02010609060101010101" pitchFamily="49" charset="-122"/>
                        </a:rPr>
                        <a:t>某</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字</a:t>
                      </a:r>
                      <a:r>
                        <a:rPr lang="zh-CN" sz="2800" kern="100" dirty="0">
                          <a:effectLst/>
                          <a:latin typeface="黑体" panose="02010609060101010101" pitchFamily="49" charset="-122"/>
                          <a:ea typeface="黑体" panose="02010609060101010101" pitchFamily="49" charset="-122"/>
                        </a:rPr>
                        <a:t>另一版作</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另一字</a:t>
                      </a:r>
                      <a:r>
                        <a:rPr lang="zh-CN" sz="2800" kern="100" dirty="0">
                          <a:effectLst/>
                          <a:latin typeface="黑体" panose="02010609060101010101" pitchFamily="49" charset="-122"/>
                          <a:ea typeface="黑体" panose="02010609060101010101" pitchFamily="49" charset="-122"/>
                        </a:rPr>
                        <a:t>，你</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认为哪个字更恰当</a:t>
                      </a:r>
                      <a:r>
                        <a:rPr lang="zh-CN" sz="2800" kern="100" dirty="0">
                          <a:effectLst/>
                          <a:latin typeface="黑体" panose="02010609060101010101" pitchFamily="49" charset="-122"/>
                          <a:ea typeface="黑体" panose="02010609060101010101" pitchFamily="49" charset="-122"/>
                        </a:rPr>
                        <a:t>？为</a:t>
                      </a:r>
                      <a:r>
                        <a:rPr lang="zh-CN" altLang="en-US"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什么</a:t>
                      </a:r>
                      <a:r>
                        <a:rPr lang="zh-CN" sz="2800" kern="100" dirty="0">
                          <a:effectLst/>
                          <a:latin typeface="黑体" panose="02010609060101010101" pitchFamily="49" charset="-122"/>
                          <a:ea typeface="黑体" panose="02010609060101010101" pitchFamily="49" charset="-122"/>
                        </a:rPr>
                        <a:t>？</a:t>
                      </a:r>
                      <a:endParaRPr lang="zh-CN" sz="2800" kern="100" dirty="0">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1307551109"/>
                  </a:ext>
                </a:extLst>
              </a:tr>
            </a:tbl>
          </a:graphicData>
        </a:graphic>
      </p:graphicFrame>
      <p:pic>
        <p:nvPicPr>
          <p:cNvPr id="5" name="图片 4">
            <a:extLst>
              <a:ext uri="{FF2B5EF4-FFF2-40B4-BE49-F238E27FC236}">
                <a16:creationId xmlns:a16="http://schemas.microsoft.com/office/drawing/2014/main" xmlns="" id="{41FBF06E-5868-4D98-B844-DAA15E8538D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48878" r="5964"/>
          <a:stretch/>
        </p:blipFill>
        <p:spPr>
          <a:xfrm>
            <a:off x="8472264" y="836712"/>
            <a:ext cx="3240360" cy="5458902"/>
          </a:xfrm>
          <a:prstGeom prst="rect">
            <a:avLst/>
          </a:prstGeom>
        </p:spPr>
      </p:pic>
    </p:spTree>
    <p:extLst>
      <p:ext uri="{BB962C8B-B14F-4D97-AF65-F5344CB8AC3E}">
        <p14:creationId xmlns:p14="http://schemas.microsoft.com/office/powerpoint/2010/main" xmlns="" val="1901208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常见设问</a:t>
            </a:r>
          </a:p>
        </p:txBody>
      </p:sp>
      <p:graphicFrame>
        <p:nvGraphicFramePr>
          <p:cNvPr id="3" name="表格 2">
            <a:extLst>
              <a:ext uri="{FF2B5EF4-FFF2-40B4-BE49-F238E27FC236}">
                <a16:creationId xmlns:a16="http://schemas.microsoft.com/office/drawing/2014/main" xmlns="" id="{6FDA2CEF-A3B6-49C8-8B35-950B888EAB82}"/>
              </a:ext>
            </a:extLst>
          </p:cNvPr>
          <p:cNvGraphicFramePr>
            <a:graphicFrameLocks noGrp="1"/>
          </p:cNvGraphicFramePr>
          <p:nvPr>
            <p:extLst>
              <p:ext uri="{D42A27DB-BD31-4B8C-83A1-F6EECF244321}">
                <p14:modId xmlns:p14="http://schemas.microsoft.com/office/powerpoint/2010/main" xmlns="" val="3718862792"/>
              </p:ext>
            </p:extLst>
          </p:nvPr>
        </p:nvGraphicFramePr>
        <p:xfrm>
          <a:off x="551384" y="836712"/>
          <a:ext cx="5688632" cy="5472607"/>
        </p:xfrm>
        <a:graphic>
          <a:graphicData uri="http://schemas.openxmlformats.org/drawingml/2006/table">
            <a:tbl>
              <a:tblPr>
                <a:tableStyleId>{8799B23B-EC83-4686-B30A-512413B5E67A}</a:tableStyleId>
              </a:tblPr>
              <a:tblGrid>
                <a:gridCol w="5688632">
                  <a:extLst>
                    <a:ext uri="{9D8B030D-6E8A-4147-A177-3AD203B41FA5}">
                      <a16:colId xmlns:a16="http://schemas.microsoft.com/office/drawing/2014/main" xmlns="" val="3264718583"/>
                    </a:ext>
                  </a:extLst>
                </a:gridCol>
              </a:tblGrid>
              <a:tr h="1053935">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请简要分析这首诗</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词</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的语言特色。</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63127720"/>
                  </a:ext>
                </a:extLst>
              </a:tr>
              <a:tr h="981927">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这首诗</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词</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的某特点主要表现在哪些方面？请作简要分析。</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327864773"/>
                  </a:ext>
                </a:extLst>
              </a:tr>
              <a:tr h="981927">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这首诗</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词</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的风格是</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，请结合诗句具体分析。</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2061186590"/>
                  </a:ext>
                </a:extLst>
              </a:tr>
              <a:tr h="1472891">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前人对这首诗</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词</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的评价是</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，你是否同意？请结合诗句作简要赏析。</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1640905648"/>
                  </a:ext>
                </a:extLst>
              </a:tr>
              <a:tr h="981927">
                <a:tc>
                  <a:txBody>
                    <a:bodyPr/>
                    <a:lstStyle/>
                    <a:p>
                      <a:pPr indent="457200" algn="l">
                        <a:lnSpc>
                          <a:spcPct val="100000"/>
                        </a:lnSpc>
                        <a:spcAft>
                          <a:spcPts val="0"/>
                        </a:spcAft>
                      </a:pPr>
                      <a:r>
                        <a:rPr lang="zh-CN" altLang="en-US" sz="2800" kern="100" dirty="0">
                          <a:solidFill>
                            <a:srgbClr val="FF0000"/>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这首诗</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词</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是如何体现</a:t>
                      </a:r>
                      <a:r>
                        <a:rPr lang="en-US" sz="2800" kern="100" dirty="0">
                          <a:solidFill>
                            <a:srgbClr val="0000FF"/>
                          </a:solidFill>
                          <a:effectLst/>
                          <a:latin typeface="黑体" panose="02010609060101010101" pitchFamily="49" charset="-122"/>
                          <a:ea typeface="黑体" panose="02010609060101010101" pitchFamily="49" charset="-122"/>
                        </a:rPr>
                        <a:t>……</a:t>
                      </a:r>
                      <a:r>
                        <a:rPr lang="zh-CN" sz="2800" kern="100" dirty="0">
                          <a:solidFill>
                            <a:srgbClr val="0000FF"/>
                          </a:solidFill>
                          <a:effectLst/>
                          <a:latin typeface="黑体" panose="02010609060101010101" pitchFamily="49" charset="-122"/>
                          <a:ea typeface="黑体" panose="02010609060101010101" pitchFamily="49" charset="-122"/>
                        </a:rPr>
                        <a:t>风格特点的？请简要分析。</a:t>
                      </a:r>
                      <a:endParaRPr lang="zh-CN" sz="2800" kern="100" dirty="0">
                        <a:solidFill>
                          <a:srgbClr val="0000FF"/>
                        </a:solidFill>
                        <a:effectLst/>
                        <a:latin typeface="黑体" panose="02010609060101010101" pitchFamily="49" charset="-122"/>
                        <a:ea typeface="黑体" panose="02010609060101010101" pitchFamily="49" charset="-122"/>
                        <a:cs typeface="Courier New" panose="02070309020205020404" pitchFamily="49" charset="0"/>
                      </a:endParaRPr>
                    </a:p>
                  </a:txBody>
                  <a:tcPr marL="68580" marR="68580" marT="0" marB="0" anchor="ctr"/>
                </a:tc>
                <a:extLst>
                  <a:ext uri="{0D108BD9-81ED-4DB2-BD59-A6C34878D82A}">
                    <a16:rowId xmlns:a16="http://schemas.microsoft.com/office/drawing/2014/main" xmlns="" val="3049200041"/>
                  </a:ext>
                </a:extLst>
              </a:tr>
            </a:tbl>
          </a:graphicData>
        </a:graphic>
      </p:graphicFrame>
      <p:pic>
        <p:nvPicPr>
          <p:cNvPr id="5" name="图片 4">
            <a:extLst>
              <a:ext uri="{FF2B5EF4-FFF2-40B4-BE49-F238E27FC236}">
                <a16:creationId xmlns:a16="http://schemas.microsoft.com/office/drawing/2014/main" xmlns="" id="{2B42ADAD-8C1C-4FFC-AA44-7BCF11B896A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7463"/>
          <a:stretch/>
        </p:blipFill>
        <p:spPr>
          <a:xfrm>
            <a:off x="6816080" y="1095297"/>
            <a:ext cx="5040560" cy="4853983"/>
          </a:xfrm>
          <a:prstGeom prst="rect">
            <a:avLst/>
          </a:prstGeom>
        </p:spPr>
      </p:pic>
    </p:spTree>
    <p:extLst>
      <p:ext uri="{BB962C8B-B14F-4D97-AF65-F5344CB8AC3E}">
        <p14:creationId xmlns:p14="http://schemas.microsoft.com/office/powerpoint/2010/main" xmlns="" val="4108320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907300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鉴赏方法及答题步骤</a:t>
            </a:r>
          </a:p>
        </p:txBody>
      </p:sp>
      <p:sp>
        <p:nvSpPr>
          <p:cNvPr id="3" name="矩形 2">
            <a:extLst>
              <a:ext uri="{FF2B5EF4-FFF2-40B4-BE49-F238E27FC236}">
                <a16:creationId xmlns:a16="http://schemas.microsoft.com/office/drawing/2014/main" xmlns="" id="{73577920-7664-4678-9C7D-68A429B8A110}"/>
              </a:ext>
            </a:extLst>
          </p:cNvPr>
          <p:cNvSpPr/>
          <p:nvPr/>
        </p:nvSpPr>
        <p:spPr>
          <a:xfrm>
            <a:off x="551384" y="908720"/>
            <a:ext cx="11377264" cy="5267468"/>
          </a:xfrm>
          <a:prstGeom prst="rect">
            <a:avLst/>
          </a:prstGeom>
        </p:spPr>
        <p:txBody>
          <a:bodyPr wrap="square">
            <a:spAutoFit/>
          </a:bodyPr>
          <a:lstStyle/>
          <a:p>
            <a:pPr indent="304800" algn="just">
              <a:lnSpc>
                <a:spcPts val="3400"/>
              </a:lnSpc>
              <a:spcAft>
                <a:spcPts val="0"/>
              </a:spcAft>
            </a:pPr>
            <a:r>
              <a:rPr lang="en-US" altLang="zh-CN" sz="2400"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ea typeface="黑体" panose="02010609060101010101" pitchFamily="49" charset="-122"/>
                <a:cs typeface="Courier New" panose="02070309020205020404" pitchFamily="49" charset="0"/>
              </a:rPr>
              <a:t>1.</a:t>
            </a:r>
            <a:r>
              <a:rPr lang="zh-CN" altLang="en-US" sz="2400"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ea typeface="黑体" panose="02010609060101010101" pitchFamily="49" charset="-122"/>
                <a:cs typeface="Courier New" panose="02070309020205020404" pitchFamily="49" charset="0"/>
              </a:rPr>
              <a:t>鉴赏方法</a:t>
            </a:r>
            <a:endParaRPr lang="en-US" altLang="zh-CN" sz="2400"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ea typeface="黑体" panose="02010609060101010101" pitchFamily="49" charset="-122"/>
              <a:cs typeface="Courier New" panose="02070309020205020404" pitchFamily="49" charset="0"/>
            </a:endParaRPr>
          </a:p>
          <a:p>
            <a:pPr indent="304800" algn="just">
              <a:lnSpc>
                <a:spcPts val="3400"/>
              </a:lnSpc>
              <a:spcAft>
                <a:spcPts val="0"/>
              </a:spcAft>
            </a:pPr>
            <a:r>
              <a:rPr lang="en-US"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(1)</a:t>
            </a:r>
            <a:r>
              <a:rPr lang="zh-CN"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整体感知</a:t>
            </a:r>
            <a:endParaRPr lang="zh-CN" altLang="zh-CN" sz="2400" u="sng" kern="100" dirty="0">
              <a:solidFill>
                <a:srgbClr val="FF0000"/>
              </a:solidFill>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a:p>
            <a:pPr indent="304800" algn="just">
              <a:lnSpc>
                <a:spcPts val="3400"/>
              </a:lnSpc>
              <a:spcAft>
                <a:spcPts val="0"/>
              </a:spcAft>
            </a:pP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鉴赏语言风格应立足于全诗</a:t>
            </a:r>
            <a:r>
              <a:rPr lang="zh-CN" altLang="zh-CN" sz="2400" kern="100" dirty="0">
                <a:effectLst>
                  <a:outerShdw blurRad="38100" dist="38100" dir="2700000" algn="tl">
                    <a:srgbClr val="000000">
                      <a:alpha val="43137"/>
                    </a:srgbClr>
                  </a:outerShdw>
                </a:effectLst>
                <a:latin typeface="宋体" panose="02010600030101010101" pitchFamily="2"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不是揣摩个别字词的巧妙。</a:t>
            </a:r>
            <a:endParaRPr lang="zh-CN" altLang="zh-CN" sz="2400" kern="100" dirty="0">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a:p>
            <a:pPr indent="304800" algn="just">
              <a:lnSpc>
                <a:spcPts val="3400"/>
              </a:lnSpc>
            </a:pPr>
            <a:r>
              <a:rPr lang="en-US"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(2)</a:t>
            </a:r>
            <a:r>
              <a:rPr lang="zh-CN"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联系主旨</a:t>
            </a:r>
          </a:p>
          <a:p>
            <a:pPr indent="304800" algn="just">
              <a:lnSpc>
                <a:spcPts val="3400"/>
              </a:lnSpc>
              <a:spcAft>
                <a:spcPts val="0"/>
              </a:spcAft>
            </a:pP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语言是为内容服务的</a:t>
            </a:r>
            <a:r>
              <a:rPr lang="zh-CN" altLang="zh-CN" sz="2400" kern="100" dirty="0">
                <a:effectLst>
                  <a:outerShdw blurRad="38100" dist="38100" dir="2700000" algn="tl">
                    <a:srgbClr val="000000">
                      <a:alpha val="43137"/>
                    </a:srgbClr>
                  </a:outerShdw>
                </a:effectLst>
                <a:latin typeface="宋体" panose="02010600030101010101" pitchFamily="2"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内容决定语言风格</a:t>
            </a:r>
            <a:r>
              <a:rPr lang="zh-CN" altLang="zh-CN" sz="2400" kern="100" dirty="0">
                <a:effectLst>
                  <a:outerShdw blurRad="38100" dist="38100" dir="2700000" algn="tl">
                    <a:srgbClr val="000000">
                      <a:alpha val="43137"/>
                    </a:srgbClr>
                  </a:outerShdw>
                </a:effectLst>
                <a:latin typeface="宋体" panose="02010600030101010101" pitchFamily="2"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切忌脱离诗歌主旨而空谈语言。</a:t>
            </a:r>
            <a:endParaRPr lang="zh-CN" altLang="zh-CN" sz="2400" kern="100" dirty="0">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a:p>
            <a:pPr indent="304800" algn="just">
              <a:lnSpc>
                <a:spcPts val="3400"/>
              </a:lnSpc>
            </a:pPr>
            <a:r>
              <a:rPr lang="en-US"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(3)</a:t>
            </a:r>
            <a:r>
              <a:rPr lang="zh-CN"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多角度入手</a:t>
            </a:r>
          </a:p>
          <a:p>
            <a:pPr indent="304800" algn="just">
              <a:lnSpc>
                <a:spcPts val="3400"/>
              </a:lnSpc>
              <a:spcAft>
                <a:spcPts val="0"/>
              </a:spcAft>
            </a:pP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鉴赏语言风格</a:t>
            </a:r>
            <a:r>
              <a:rPr lang="zh-CN" altLang="zh-CN" sz="2400" kern="100" dirty="0">
                <a:effectLst>
                  <a:outerShdw blurRad="38100" dist="38100" dir="2700000" algn="tl">
                    <a:srgbClr val="000000">
                      <a:alpha val="43137"/>
                    </a:srgbClr>
                  </a:outerShdw>
                </a:effectLst>
                <a:latin typeface="宋体" panose="02010600030101010101" pitchFamily="2"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要从诗歌语言的格调、色彩、境界等角度入手。</a:t>
            </a:r>
            <a:endParaRPr lang="zh-CN" altLang="zh-CN" sz="2400" kern="100" dirty="0">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a:p>
            <a:pPr indent="304800" algn="just">
              <a:lnSpc>
                <a:spcPts val="3400"/>
              </a:lnSpc>
            </a:pPr>
            <a:r>
              <a:rPr lang="en-US" altLang="zh-CN" sz="2400"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ea typeface="黑体" panose="02010609060101010101" pitchFamily="49" charset="-122"/>
                <a:cs typeface="Courier New" panose="02070309020205020404" pitchFamily="49" charset="0"/>
              </a:rPr>
              <a:t>．答题步骤</a:t>
            </a:r>
          </a:p>
          <a:p>
            <a:pPr indent="304800" algn="just">
              <a:lnSpc>
                <a:spcPts val="3400"/>
              </a:lnSpc>
              <a:spcAft>
                <a:spcPts val="0"/>
              </a:spcAft>
            </a:pPr>
            <a:r>
              <a:rPr lang="zh-CN"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步骤一</a:t>
            </a:r>
            <a:r>
              <a:rPr lang="zh-CN" altLang="zh-CN" sz="2400" kern="100"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用一两个词或一两句话</a:t>
            </a:r>
            <a:r>
              <a:rPr lang="zh-CN" altLang="zh-CN" sz="2400" kern="100" dirty="0">
                <a:effectLst>
                  <a:outerShdw blurRad="38100" dist="38100" dir="2700000" algn="tl">
                    <a:srgbClr val="000000">
                      <a:alpha val="43137"/>
                    </a:srgbClr>
                  </a:outerShdw>
                </a:effectLst>
                <a:latin typeface="宋体" panose="02010600030101010101" pitchFamily="2"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准确点明语言特色</a:t>
            </a:r>
            <a:r>
              <a:rPr lang="en-US" altLang="zh-CN" sz="2400" kern="100" dirty="0">
                <a:effectLst>
                  <a:outerShdw blurRad="38100" dist="38100" dir="2700000" algn="tl">
                    <a:srgbClr val="000000">
                      <a:alpha val="43137"/>
                    </a:srgbClr>
                  </a:outerShdw>
                </a:effectLst>
                <a:latin typeface="Times New Roman" panose="02020603050405020304" pitchFamily="18" charset="0"/>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豪迈雄奇、飘逸洒脱、沉郁顿挫、悲壮慷慨、朴素自然、婉约细腻、含蓄委婉、清新明丽、幽默讽刺等</a:t>
            </a:r>
            <a:r>
              <a:rPr lang="en-US" altLang="zh-CN" sz="2400" kern="100" dirty="0">
                <a:effectLst>
                  <a:outerShdw blurRad="38100" dist="38100" dir="2700000" algn="tl">
                    <a:srgbClr val="000000">
                      <a:alpha val="43137"/>
                    </a:srgbClr>
                  </a:outerShdw>
                </a:effectLst>
                <a:latin typeface="Times New Roman" panose="02020603050405020304" pitchFamily="18" charset="0"/>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zh-CN" sz="2400" kern="100" dirty="0">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a:p>
            <a:pPr indent="304800" algn="just">
              <a:lnSpc>
                <a:spcPts val="3400"/>
              </a:lnSpc>
              <a:spcAft>
                <a:spcPts val="0"/>
              </a:spcAft>
            </a:pPr>
            <a:r>
              <a:rPr lang="zh-CN"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步骤二</a:t>
            </a:r>
            <a:r>
              <a:rPr lang="zh-CN" altLang="zh-CN" sz="2400" kern="100"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结合诗中有关语句具体分析这种特色。</a:t>
            </a:r>
            <a:endParaRPr lang="zh-CN" altLang="zh-CN" sz="2400" kern="100" dirty="0">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a:p>
            <a:pPr indent="304800" algn="just">
              <a:lnSpc>
                <a:spcPts val="3400"/>
              </a:lnSpc>
              <a:spcAft>
                <a:spcPts val="0"/>
              </a:spcAft>
            </a:pPr>
            <a:r>
              <a:rPr lang="zh-CN" altLang="zh-CN" sz="2400" u="sng"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Courier New" panose="02070309020205020404" pitchFamily="49" charset="0"/>
              </a:rPr>
              <a:t>步骤三</a:t>
            </a:r>
            <a:r>
              <a:rPr lang="zh-CN" altLang="zh-CN" sz="2400" kern="100"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kern="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阐述诗中用语表达了诗人怎样的感情。</a:t>
            </a:r>
            <a:endParaRPr lang="zh-CN" altLang="zh-CN" sz="2400" kern="100" dirty="0">
              <a:effectLst>
                <a:outerShdw blurRad="38100" dist="38100" dir="2700000" algn="tl">
                  <a:srgbClr val="000000">
                    <a:alpha val="43137"/>
                  </a:srgbClr>
                </a:outerShdw>
              </a:effectLst>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xmlns="" val="2853087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3" name="矩形 2">
            <a:extLst>
              <a:ext uri="{FF2B5EF4-FFF2-40B4-BE49-F238E27FC236}">
                <a16:creationId xmlns:a16="http://schemas.microsoft.com/office/drawing/2014/main" xmlns="" id="{6EBC6405-730B-412A-9EE1-8ED1AA82B3FA}"/>
              </a:ext>
            </a:extLst>
          </p:cNvPr>
          <p:cNvSpPr/>
          <p:nvPr/>
        </p:nvSpPr>
        <p:spPr>
          <a:xfrm>
            <a:off x="309532" y="764704"/>
            <a:ext cx="6650564" cy="5632311"/>
          </a:xfrm>
          <a:prstGeom prst="rect">
            <a:avLst/>
          </a:prstGeom>
        </p:spPr>
        <p:txBody>
          <a:bodyPr wrap="square">
            <a:spAutoFit/>
          </a:bodyPr>
          <a:lstStyle/>
          <a:p>
            <a:r>
              <a:rPr lang="en-US" altLang="zh-CN" sz="2400" dirty="0">
                <a:latin typeface="黑体" panose="02010609060101010101" pitchFamily="49" charset="-122"/>
                <a:ea typeface="黑体" panose="02010609060101010101" pitchFamily="49" charset="-122"/>
              </a:rPr>
              <a:t>(2013·</a:t>
            </a:r>
            <a:r>
              <a:rPr lang="zh-CN" altLang="en-US" sz="2400" dirty="0">
                <a:latin typeface="黑体" panose="02010609060101010101" pitchFamily="49" charset="-122"/>
                <a:ea typeface="黑体" panose="02010609060101010101" pitchFamily="49" charset="-122"/>
              </a:rPr>
              <a:t>湖北卷</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阅读下面这首宋词，然后回答问题。</a:t>
            </a:r>
          </a:p>
          <a:p>
            <a:pPr algn="ctr"/>
            <a:r>
              <a:rPr lang="zh-CN" altLang="en-US" sz="2400" dirty="0">
                <a:latin typeface="黑体" panose="02010609060101010101" pitchFamily="49" charset="-122"/>
                <a:ea typeface="黑体" panose="02010609060101010101" pitchFamily="49" charset="-122"/>
              </a:rPr>
              <a:t>临江仙    欧阳修</a:t>
            </a:r>
          </a:p>
          <a:p>
            <a:pPr indent="457200"/>
            <a:r>
              <a:rPr lang="zh-CN" altLang="en-US" sz="2400" dirty="0">
                <a:latin typeface="黑体" panose="02010609060101010101" pitchFamily="49" charset="-122"/>
                <a:ea typeface="黑体" panose="02010609060101010101" pitchFamily="49" charset="-122"/>
              </a:rPr>
              <a:t>记得金銮同唱第，春风上国繁华。如今薄宦老天涯。十年歧路，空负曲江花。　　闻说阆山通阆苑，楼高不见君家。孤城寒日等闲斜。离愁难尽，红树远连霞。</a:t>
            </a:r>
          </a:p>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欧阳修贬任滁州太守期间，一位同榜及第的朋友将赴任阆州</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今四川阆中</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通判，远道来访，欧阳修席上作此词相送。词中的“曲江花”代指新科进士的宴会，“阆苑”指传说中神仙居住的地方。 </a:t>
            </a:r>
          </a:p>
          <a:p>
            <a:pPr indent="457200"/>
            <a:r>
              <a:rPr lang="zh-CN" altLang="en-US" sz="2400" dirty="0">
                <a:solidFill>
                  <a:srgbClr val="FF0000"/>
                </a:solidFill>
                <a:latin typeface="黑体" panose="02010609060101010101" pitchFamily="49" charset="-122"/>
                <a:ea typeface="黑体" panose="02010609060101010101" pitchFamily="49" charset="-122"/>
              </a:rPr>
              <a:t>前人评此词，称其“飘逸”。请结合“闻说阆山通阆苑，楼高不见君家”两句作简要赏析。</a:t>
            </a:r>
            <a:r>
              <a:rPr lang="en-US" altLang="zh-CN" sz="2400" dirty="0">
                <a:solidFill>
                  <a:srgbClr val="FF0000"/>
                </a:solidFill>
                <a:latin typeface="黑体" panose="02010609060101010101" pitchFamily="49" charset="-122"/>
                <a:ea typeface="黑体" panose="02010609060101010101" pitchFamily="49" charset="-122"/>
              </a:rPr>
              <a:t>(5</a:t>
            </a:r>
            <a:r>
              <a:rPr lang="zh-CN" altLang="en-US" sz="2400" dirty="0">
                <a:solidFill>
                  <a:srgbClr val="FF0000"/>
                </a:solidFill>
                <a:latin typeface="黑体" panose="02010609060101010101" pitchFamily="49" charset="-122"/>
                <a:ea typeface="黑体" panose="02010609060101010101" pitchFamily="49" charset="-122"/>
              </a:rPr>
              <a:t>分</a:t>
            </a:r>
            <a:r>
              <a:rPr lang="en-US" altLang="zh-CN" sz="2400" dirty="0">
                <a:solidFill>
                  <a:srgbClr val="FF0000"/>
                </a:solidFill>
                <a:latin typeface="黑体" panose="02010609060101010101" pitchFamily="49" charset="-122"/>
                <a:ea typeface="黑体" panose="02010609060101010101" pitchFamily="49" charset="-122"/>
              </a:rPr>
              <a:t>)</a:t>
            </a:r>
          </a:p>
        </p:txBody>
      </p:sp>
      <p:sp>
        <p:nvSpPr>
          <p:cNvPr id="4" name="矩形 3">
            <a:extLst>
              <a:ext uri="{FF2B5EF4-FFF2-40B4-BE49-F238E27FC236}">
                <a16:creationId xmlns:a16="http://schemas.microsoft.com/office/drawing/2014/main" xmlns="" id="{CE5C071D-EBAB-41FD-B7A8-2B2127CE369E}"/>
              </a:ext>
            </a:extLst>
          </p:cNvPr>
          <p:cNvSpPr/>
          <p:nvPr/>
        </p:nvSpPr>
        <p:spPr>
          <a:xfrm>
            <a:off x="6960096" y="1414752"/>
            <a:ext cx="5040560" cy="466884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ts val="3600"/>
              </a:lnSpc>
            </a:pPr>
            <a:r>
              <a:rPr lang="zh-CN" altLang="en-US" sz="2400" dirty="0">
                <a:latin typeface="黑体" panose="02010609060101010101" pitchFamily="49" charset="-122"/>
                <a:ea typeface="黑体" panose="02010609060101010101" pitchFamily="49" charset="-122"/>
              </a:rPr>
              <a:t>还记得当年刚刚进士登第时，春风得意，自以为前途似锦。可如今却是官职卑微身老天涯。分别十年以来我一事无成，白白辜负了当年新科进士的宴会。听说您要到的阆州有阆山可以通往神仙阆苑，可我登上高楼却望不到您的家。独处孤城寒日无端西斜，离别愁绪难以说尽，只见那经霜的红树连接着远处的红霞。</a:t>
            </a:r>
          </a:p>
        </p:txBody>
      </p:sp>
      <p:sp>
        <p:nvSpPr>
          <p:cNvPr id="5" name="椭圆 4">
            <a:extLst>
              <a:ext uri="{FF2B5EF4-FFF2-40B4-BE49-F238E27FC236}">
                <a16:creationId xmlns:a16="http://schemas.microsoft.com/office/drawing/2014/main" xmlns="" id="{CDA28ECA-2A17-464F-B5A7-511AC26F6C3B}"/>
              </a:ext>
            </a:extLst>
          </p:cNvPr>
          <p:cNvSpPr/>
          <p:nvPr/>
        </p:nvSpPr>
        <p:spPr>
          <a:xfrm>
            <a:off x="8400256" y="50044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DE8B5615-02DE-4909-9AB1-2EC77BBE078D}"/>
              </a:ext>
            </a:extLst>
          </p:cNvPr>
          <p:cNvSpPr/>
          <p:nvPr/>
        </p:nvSpPr>
        <p:spPr>
          <a:xfrm>
            <a:off x="9912424" y="50044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80594FE4-4FAA-4B5A-B14C-C696BF16EC7E}"/>
              </a:ext>
            </a:extLst>
          </p:cNvPr>
          <p:cNvCxnSpPr/>
          <p:nvPr/>
        </p:nvCxnSpPr>
        <p:spPr>
          <a:xfrm>
            <a:off x="8328248" y="1196752"/>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1341289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3" name="矩形 2">
            <a:extLst>
              <a:ext uri="{FF2B5EF4-FFF2-40B4-BE49-F238E27FC236}">
                <a16:creationId xmlns:a16="http://schemas.microsoft.com/office/drawing/2014/main" xmlns="" id="{6EBC6405-730B-412A-9EE1-8ED1AA82B3FA}"/>
              </a:ext>
            </a:extLst>
          </p:cNvPr>
          <p:cNvSpPr/>
          <p:nvPr/>
        </p:nvSpPr>
        <p:spPr>
          <a:xfrm>
            <a:off x="309532" y="764704"/>
            <a:ext cx="6650564" cy="5632311"/>
          </a:xfrm>
          <a:prstGeom prst="rect">
            <a:avLst/>
          </a:prstGeom>
        </p:spPr>
        <p:txBody>
          <a:bodyPr wrap="square">
            <a:spAutoFit/>
          </a:bodyPr>
          <a:lstStyle/>
          <a:p>
            <a:r>
              <a:rPr lang="en-US" altLang="zh-CN" sz="2400" dirty="0">
                <a:latin typeface="黑体" panose="02010609060101010101" pitchFamily="49" charset="-122"/>
                <a:ea typeface="黑体" panose="02010609060101010101" pitchFamily="49" charset="-122"/>
              </a:rPr>
              <a:t>(2013·</a:t>
            </a:r>
            <a:r>
              <a:rPr lang="zh-CN" altLang="en-US" sz="2400" dirty="0">
                <a:latin typeface="黑体" panose="02010609060101010101" pitchFamily="49" charset="-122"/>
                <a:ea typeface="黑体" panose="02010609060101010101" pitchFamily="49" charset="-122"/>
              </a:rPr>
              <a:t>湖北卷</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阅读下面这首宋词，然后回答问题。</a:t>
            </a:r>
          </a:p>
          <a:p>
            <a:pPr algn="ctr"/>
            <a:r>
              <a:rPr lang="zh-CN" altLang="en-US" sz="2400" dirty="0">
                <a:latin typeface="黑体" panose="02010609060101010101" pitchFamily="49" charset="-122"/>
                <a:ea typeface="黑体" panose="02010609060101010101" pitchFamily="49" charset="-122"/>
              </a:rPr>
              <a:t>临江仙    欧阳修</a:t>
            </a:r>
          </a:p>
          <a:p>
            <a:pPr indent="457200"/>
            <a:r>
              <a:rPr lang="zh-CN" altLang="en-US" sz="2400" dirty="0">
                <a:latin typeface="黑体" panose="02010609060101010101" pitchFamily="49" charset="-122"/>
                <a:ea typeface="黑体" panose="02010609060101010101" pitchFamily="49" charset="-122"/>
              </a:rPr>
              <a:t>记得金銮同唱第，春风上国繁华。如今薄宦老天涯。十年歧路，空负曲江花。　　闻说阆山通阆苑，楼高不见君家。孤城寒日等闲斜。离愁难尽，红树远连霞。</a:t>
            </a:r>
          </a:p>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欧阳修贬任滁州太守期间，一位同榜及第的朋友将赴任阆州</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今四川阆中</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通判，远道来访，欧阳修席上作此词相送。词中的“曲江花”代指新科进士的宴会，“阆苑”指传说中神仙居住的地方。 </a:t>
            </a:r>
          </a:p>
          <a:p>
            <a:pPr indent="457200"/>
            <a:r>
              <a:rPr lang="zh-CN" altLang="en-US" sz="2400" dirty="0">
                <a:solidFill>
                  <a:srgbClr val="FF0000"/>
                </a:solidFill>
                <a:latin typeface="黑体" panose="02010609060101010101" pitchFamily="49" charset="-122"/>
                <a:ea typeface="黑体" panose="02010609060101010101" pitchFamily="49" charset="-122"/>
              </a:rPr>
              <a:t>前人评此词，称其“飘逸”。请结合“闻说阆山通阆苑，楼高不见君家”两句作简要赏析。</a:t>
            </a:r>
            <a:r>
              <a:rPr lang="en-US" altLang="zh-CN" sz="2400" dirty="0">
                <a:solidFill>
                  <a:srgbClr val="FF0000"/>
                </a:solidFill>
                <a:latin typeface="黑体" panose="02010609060101010101" pitchFamily="49" charset="-122"/>
                <a:ea typeface="黑体" panose="02010609060101010101" pitchFamily="49" charset="-122"/>
              </a:rPr>
              <a:t>(5</a:t>
            </a:r>
            <a:r>
              <a:rPr lang="zh-CN" altLang="en-US" sz="2400" dirty="0">
                <a:solidFill>
                  <a:srgbClr val="FF0000"/>
                </a:solidFill>
                <a:latin typeface="黑体" panose="02010609060101010101" pitchFamily="49" charset="-122"/>
                <a:ea typeface="黑体" panose="02010609060101010101" pitchFamily="49" charset="-122"/>
              </a:rPr>
              <a:t>分</a:t>
            </a:r>
            <a:r>
              <a:rPr lang="en-US" altLang="zh-CN" sz="2400" dirty="0">
                <a:solidFill>
                  <a:srgbClr val="FF0000"/>
                </a:solidFill>
                <a:latin typeface="黑体" panose="02010609060101010101" pitchFamily="49" charset="-122"/>
                <a:ea typeface="黑体" panose="02010609060101010101" pitchFamily="49" charset="-122"/>
              </a:rPr>
              <a:t>)</a:t>
            </a:r>
          </a:p>
        </p:txBody>
      </p:sp>
      <p:sp>
        <p:nvSpPr>
          <p:cNvPr id="4" name="矩形 3">
            <a:extLst>
              <a:ext uri="{FF2B5EF4-FFF2-40B4-BE49-F238E27FC236}">
                <a16:creationId xmlns:a16="http://schemas.microsoft.com/office/drawing/2014/main" xmlns="" id="{CE5C071D-EBAB-41FD-B7A8-2B2127CE369E}"/>
              </a:ext>
            </a:extLst>
          </p:cNvPr>
          <p:cNvSpPr/>
          <p:nvPr/>
        </p:nvSpPr>
        <p:spPr>
          <a:xfrm>
            <a:off x="6960096" y="1331718"/>
            <a:ext cx="5040560"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r>
              <a:rPr lang="zh-CN" altLang="en-US" sz="2400" dirty="0">
                <a:solidFill>
                  <a:srgbClr val="FF0000"/>
                </a:solidFill>
                <a:highlight>
                  <a:srgbClr val="FFFF00"/>
                </a:highlight>
                <a:latin typeface="黑体" panose="02010609060101010101" pitchFamily="49" charset="-122"/>
                <a:ea typeface="黑体" panose="02010609060101010101" pitchFamily="49" charset="-122"/>
              </a:rPr>
              <a:t>第一步</a:t>
            </a:r>
            <a:r>
              <a:rPr lang="zh-CN" altLang="en-US" sz="2400" dirty="0">
                <a:latin typeface="黑体" panose="02010609060101010101" pitchFamily="49" charset="-122"/>
                <a:ea typeface="黑体" panose="02010609060101010101" pitchFamily="49" charset="-122"/>
              </a:rPr>
              <a:t>：理解什么是“飘逸”的风格。</a:t>
            </a:r>
          </a:p>
          <a:p>
            <a:pPr indent="457200"/>
            <a:r>
              <a:rPr lang="zh-CN" altLang="en-US" sz="2400" dirty="0">
                <a:solidFill>
                  <a:srgbClr val="FF0000"/>
                </a:solidFill>
                <a:highlight>
                  <a:srgbClr val="FFFF00"/>
                </a:highlight>
                <a:latin typeface="黑体" panose="02010609060101010101" pitchFamily="49" charset="-122"/>
                <a:ea typeface="黑体" panose="02010609060101010101" pitchFamily="49" charset="-122"/>
              </a:rPr>
              <a:t>第二步</a:t>
            </a:r>
            <a:r>
              <a:rPr lang="zh-CN" altLang="en-US" sz="2400" dirty="0">
                <a:latin typeface="黑体" panose="02010609060101010101" pitchFamily="49" charset="-122"/>
                <a:ea typeface="黑体" panose="02010609060101010101" pitchFamily="49" charset="-122"/>
              </a:rPr>
              <a:t>：结合词中有关语句具体分析这种特色。在这两句中，“阆山”是友人将去赴任的地方，实实在在存在于现实生活之中，而“阆苑”则指传说中神仙居住的地方。词人将本来荒僻的阆州点化为神仙阆苑，赋予阆州神话般的美丽，可谓想象独特，现实与想象虚实结合，富有浪漫色彩。展示了词作的飘逸之姿。</a:t>
            </a:r>
          </a:p>
          <a:p>
            <a:pPr indent="457200"/>
            <a:r>
              <a:rPr lang="zh-CN" altLang="en-US" sz="2400" dirty="0">
                <a:solidFill>
                  <a:srgbClr val="FF0000"/>
                </a:solidFill>
                <a:highlight>
                  <a:srgbClr val="FFFF00"/>
                </a:highlight>
                <a:latin typeface="黑体" panose="02010609060101010101" pitchFamily="49" charset="-122"/>
                <a:ea typeface="黑体" panose="02010609060101010101" pitchFamily="49" charset="-122"/>
              </a:rPr>
              <a:t>第三步</a:t>
            </a:r>
            <a:r>
              <a:rPr lang="zh-CN" altLang="en-US" sz="2400" dirty="0">
                <a:latin typeface="黑体" panose="02010609060101010101" pitchFamily="49" charset="-122"/>
                <a:ea typeface="黑体" panose="02010609060101010101" pitchFamily="49" charset="-122"/>
              </a:rPr>
              <a:t>：组织答案。</a:t>
            </a:r>
          </a:p>
        </p:txBody>
      </p:sp>
      <p:sp>
        <p:nvSpPr>
          <p:cNvPr id="5" name="椭圆 4">
            <a:extLst>
              <a:ext uri="{FF2B5EF4-FFF2-40B4-BE49-F238E27FC236}">
                <a16:creationId xmlns:a16="http://schemas.microsoft.com/office/drawing/2014/main" xmlns="" id="{CDA28ECA-2A17-464F-B5A7-511AC26F6C3B}"/>
              </a:ext>
            </a:extLst>
          </p:cNvPr>
          <p:cNvSpPr/>
          <p:nvPr/>
        </p:nvSpPr>
        <p:spPr>
          <a:xfrm>
            <a:off x="8400256" y="50044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6" name="椭圆 5">
            <a:extLst>
              <a:ext uri="{FF2B5EF4-FFF2-40B4-BE49-F238E27FC236}">
                <a16:creationId xmlns:a16="http://schemas.microsoft.com/office/drawing/2014/main" xmlns="" id="{DE8B5615-02DE-4909-9AB1-2EC77BBE078D}"/>
              </a:ext>
            </a:extLst>
          </p:cNvPr>
          <p:cNvSpPr/>
          <p:nvPr/>
        </p:nvSpPr>
        <p:spPr>
          <a:xfrm>
            <a:off x="9912424" y="50044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7" name="直接连接符 6">
            <a:extLst>
              <a:ext uri="{FF2B5EF4-FFF2-40B4-BE49-F238E27FC236}">
                <a16:creationId xmlns:a16="http://schemas.microsoft.com/office/drawing/2014/main" xmlns="" id="{80594FE4-4FAA-4B5A-B14C-C696BF16EC7E}"/>
              </a:ext>
            </a:extLst>
          </p:cNvPr>
          <p:cNvCxnSpPr/>
          <p:nvPr/>
        </p:nvCxnSpPr>
        <p:spPr>
          <a:xfrm>
            <a:off x="8328248" y="1196752"/>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88714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3" name="矩形 2">
            <a:extLst>
              <a:ext uri="{FF2B5EF4-FFF2-40B4-BE49-F238E27FC236}">
                <a16:creationId xmlns:a16="http://schemas.microsoft.com/office/drawing/2014/main" xmlns="" id="{6EBC6405-730B-412A-9EE1-8ED1AA82B3FA}"/>
              </a:ext>
            </a:extLst>
          </p:cNvPr>
          <p:cNvSpPr/>
          <p:nvPr/>
        </p:nvSpPr>
        <p:spPr>
          <a:xfrm>
            <a:off x="309532" y="764704"/>
            <a:ext cx="6650564" cy="5632311"/>
          </a:xfrm>
          <a:prstGeom prst="rect">
            <a:avLst/>
          </a:prstGeom>
        </p:spPr>
        <p:txBody>
          <a:bodyPr wrap="square">
            <a:spAutoFit/>
          </a:bodyPr>
          <a:lstStyle/>
          <a:p>
            <a:r>
              <a:rPr lang="en-US" altLang="zh-CN" sz="2400" dirty="0">
                <a:latin typeface="黑体" panose="02010609060101010101" pitchFamily="49" charset="-122"/>
                <a:ea typeface="黑体" panose="02010609060101010101" pitchFamily="49" charset="-122"/>
              </a:rPr>
              <a:t>(2013·</a:t>
            </a:r>
            <a:r>
              <a:rPr lang="zh-CN" altLang="en-US" sz="2400" dirty="0">
                <a:latin typeface="黑体" panose="02010609060101010101" pitchFamily="49" charset="-122"/>
                <a:ea typeface="黑体" panose="02010609060101010101" pitchFamily="49" charset="-122"/>
              </a:rPr>
              <a:t>湖北卷</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阅读下面这首宋词，然后回答问题。</a:t>
            </a:r>
          </a:p>
          <a:p>
            <a:pPr algn="ctr"/>
            <a:r>
              <a:rPr lang="zh-CN" altLang="en-US" sz="2400" dirty="0">
                <a:latin typeface="黑体" panose="02010609060101010101" pitchFamily="49" charset="-122"/>
                <a:ea typeface="黑体" panose="02010609060101010101" pitchFamily="49" charset="-122"/>
              </a:rPr>
              <a:t>临江仙    欧阳修</a:t>
            </a:r>
          </a:p>
          <a:p>
            <a:pPr indent="457200"/>
            <a:r>
              <a:rPr lang="zh-CN" altLang="en-US" sz="2400" dirty="0">
                <a:latin typeface="黑体" panose="02010609060101010101" pitchFamily="49" charset="-122"/>
                <a:ea typeface="黑体" panose="02010609060101010101" pitchFamily="49" charset="-122"/>
              </a:rPr>
              <a:t>记得金銮同唱第，春风上国繁华。如今薄宦老天涯。十年歧路，空负曲江花。　　闻说阆山通阆苑，楼高不见君家。孤城寒日等闲斜。离愁难尽，红树远连霞。</a:t>
            </a:r>
          </a:p>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欧阳修贬任滁州太守期间，一位同榜及第的朋友将赴任阆州</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今四川阆中</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通判，远道来访，欧阳修席上作此词相送。词中的“曲江花”代指新科进士的宴会，“阆苑”指传说中神仙居住的地方。 </a:t>
            </a:r>
          </a:p>
          <a:p>
            <a:pPr indent="457200"/>
            <a:r>
              <a:rPr lang="zh-CN" altLang="en-US" sz="2400" dirty="0">
                <a:solidFill>
                  <a:srgbClr val="FF0000"/>
                </a:solidFill>
                <a:latin typeface="黑体" panose="02010609060101010101" pitchFamily="49" charset="-122"/>
                <a:ea typeface="黑体" panose="02010609060101010101" pitchFamily="49" charset="-122"/>
              </a:rPr>
              <a:t>前人评此词，称其“飘逸”。请结合“闻说阆山通阆苑，楼高不见君家”两句作简要赏析。</a:t>
            </a:r>
            <a:r>
              <a:rPr lang="en-US" altLang="zh-CN" sz="2400" dirty="0">
                <a:solidFill>
                  <a:srgbClr val="FF0000"/>
                </a:solidFill>
                <a:latin typeface="黑体" panose="02010609060101010101" pitchFamily="49" charset="-122"/>
                <a:ea typeface="黑体" panose="02010609060101010101" pitchFamily="49" charset="-122"/>
              </a:rPr>
              <a:t>(5</a:t>
            </a:r>
            <a:r>
              <a:rPr lang="zh-CN" altLang="en-US" sz="2400" dirty="0">
                <a:solidFill>
                  <a:srgbClr val="FF0000"/>
                </a:solidFill>
                <a:latin typeface="黑体" panose="02010609060101010101" pitchFamily="49" charset="-122"/>
                <a:ea typeface="黑体" panose="02010609060101010101" pitchFamily="49" charset="-122"/>
              </a:rPr>
              <a:t>分</a:t>
            </a:r>
            <a:r>
              <a:rPr lang="en-US" altLang="zh-CN" sz="2400" dirty="0">
                <a:solidFill>
                  <a:srgbClr val="FF0000"/>
                </a:solidFill>
                <a:latin typeface="黑体" panose="02010609060101010101" pitchFamily="49" charset="-122"/>
                <a:ea typeface="黑体" panose="02010609060101010101" pitchFamily="49" charset="-122"/>
              </a:rPr>
              <a:t>)</a:t>
            </a:r>
          </a:p>
        </p:txBody>
      </p:sp>
      <p:sp>
        <p:nvSpPr>
          <p:cNvPr id="4" name="矩形 3">
            <a:extLst>
              <a:ext uri="{FF2B5EF4-FFF2-40B4-BE49-F238E27FC236}">
                <a16:creationId xmlns:a16="http://schemas.microsoft.com/office/drawing/2014/main" xmlns="" id="{CE5C071D-EBAB-41FD-B7A8-2B2127CE369E}"/>
              </a:ext>
            </a:extLst>
          </p:cNvPr>
          <p:cNvSpPr/>
          <p:nvPr/>
        </p:nvSpPr>
        <p:spPr>
          <a:xfrm>
            <a:off x="6960096" y="1325711"/>
            <a:ext cx="5040560" cy="466884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ts val="3600"/>
              </a:lnSpc>
            </a:pPr>
            <a:r>
              <a:rPr lang="en-US" altLang="zh-CN"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步骤一</a:t>
            </a:r>
            <a:r>
              <a:rPr lang="en-US" altLang="zh-CN"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这首词语言风格“飘逸”，富有浪漫色彩。</a:t>
            </a:r>
            <a:endParaRPr lang="en-US" altLang="zh-CN" sz="2400" dirty="0">
              <a:solidFill>
                <a:srgbClr val="0000FF"/>
              </a:solidFill>
              <a:latin typeface="黑体" panose="02010609060101010101" pitchFamily="49" charset="-122"/>
              <a:ea typeface="黑体" panose="02010609060101010101" pitchFamily="49" charset="-122"/>
            </a:endParaRPr>
          </a:p>
          <a:p>
            <a:pPr indent="457200">
              <a:lnSpc>
                <a:spcPts val="3600"/>
              </a:lnSpc>
            </a:pPr>
            <a:r>
              <a:rPr lang="en-US" altLang="zh-CN"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步骤二</a:t>
            </a:r>
            <a:r>
              <a:rPr lang="en-US" altLang="zh-CN" sz="2400" b="1" u="sng"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飘逸”风格首先体现在想象奇特，虚实相生。词人忽发奇想，将本来荒僻的阆州点化为神仙阆苑，赋予阆州神话般的美丽，富有浪漫色彩。其次，体现在境界缥缈开阔，语言洒脱灵动。“闻说”二字导入传说，忽又接以“楼高”句设想将来，灵动超逸，挥洒自如。</a:t>
            </a:r>
          </a:p>
        </p:txBody>
      </p:sp>
      <p:sp>
        <p:nvSpPr>
          <p:cNvPr id="5" name="椭圆 4">
            <a:extLst>
              <a:ext uri="{FF2B5EF4-FFF2-40B4-BE49-F238E27FC236}">
                <a16:creationId xmlns:a16="http://schemas.microsoft.com/office/drawing/2014/main" xmlns="" id="{CDA28ECA-2A17-464F-B5A7-511AC26F6C3B}"/>
              </a:ext>
            </a:extLst>
          </p:cNvPr>
          <p:cNvSpPr/>
          <p:nvPr/>
        </p:nvSpPr>
        <p:spPr>
          <a:xfrm>
            <a:off x="8400256" y="50044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6" name="椭圆 5">
            <a:extLst>
              <a:ext uri="{FF2B5EF4-FFF2-40B4-BE49-F238E27FC236}">
                <a16:creationId xmlns:a16="http://schemas.microsoft.com/office/drawing/2014/main" xmlns="" id="{DE8B5615-02DE-4909-9AB1-2EC77BBE078D}"/>
              </a:ext>
            </a:extLst>
          </p:cNvPr>
          <p:cNvSpPr/>
          <p:nvPr/>
        </p:nvSpPr>
        <p:spPr>
          <a:xfrm>
            <a:off x="9912424" y="500440"/>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7" name="直接连接符 6">
            <a:extLst>
              <a:ext uri="{FF2B5EF4-FFF2-40B4-BE49-F238E27FC236}">
                <a16:creationId xmlns:a16="http://schemas.microsoft.com/office/drawing/2014/main" xmlns="" id="{80594FE4-4FAA-4B5A-B14C-C696BF16EC7E}"/>
              </a:ext>
            </a:extLst>
          </p:cNvPr>
          <p:cNvCxnSpPr/>
          <p:nvPr/>
        </p:nvCxnSpPr>
        <p:spPr>
          <a:xfrm>
            <a:off x="8328248" y="1196752"/>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469916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45D0C85-93D9-461E-8031-BE11101175E9}"/>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对点训练</a:t>
            </a:r>
          </a:p>
        </p:txBody>
      </p:sp>
      <p:sp>
        <p:nvSpPr>
          <p:cNvPr id="3" name="矩形 2">
            <a:extLst>
              <a:ext uri="{FF2B5EF4-FFF2-40B4-BE49-F238E27FC236}">
                <a16:creationId xmlns:a16="http://schemas.microsoft.com/office/drawing/2014/main" xmlns="" id="{709EF3FC-C1BC-4A40-804B-354D7DF0FDD2}"/>
              </a:ext>
            </a:extLst>
          </p:cNvPr>
          <p:cNvSpPr/>
          <p:nvPr/>
        </p:nvSpPr>
        <p:spPr>
          <a:xfrm>
            <a:off x="335360" y="836712"/>
            <a:ext cx="6096000" cy="5431295"/>
          </a:xfrm>
          <a:prstGeom prst="rect">
            <a:avLst/>
          </a:prstGeom>
        </p:spPr>
        <p:txBody>
          <a:bodyPr>
            <a:spAutoFit/>
          </a:bodyPr>
          <a:lstStyle/>
          <a:p>
            <a:pP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阅读下面一首唐诗，完成后面的题目。</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览　镜</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刘希夷</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青楼挂明镜</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临照不胜悲。</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白发今如此</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人生能几时。</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秋风下山路</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明月上春期。</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叹息君恩尽</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容颜不可思。</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ct val="140000"/>
              </a:lnSpc>
              <a:spcAft>
                <a:spcPts val="0"/>
              </a:spcAft>
            </a:pP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这首诗语言有怎样的特点？结合诗句分析。</a:t>
            </a:r>
            <a:endPar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矩形 3">
            <a:extLst>
              <a:ext uri="{FF2B5EF4-FFF2-40B4-BE49-F238E27FC236}">
                <a16:creationId xmlns:a16="http://schemas.microsoft.com/office/drawing/2014/main" xmlns="" id="{4783CE74-0031-4955-AB79-AEC5DE554A33}"/>
              </a:ext>
            </a:extLst>
          </p:cNvPr>
          <p:cNvSpPr/>
          <p:nvPr/>
        </p:nvSpPr>
        <p:spPr>
          <a:xfrm>
            <a:off x="6672064" y="1196752"/>
            <a:ext cx="5304928"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注释</a:t>
            </a:r>
            <a:r>
              <a:rPr lang="en-US" altLang="zh-CN" sz="2400" dirty="0">
                <a:latin typeface="黑体" panose="02010609060101010101" pitchFamily="49" charset="-122"/>
                <a:ea typeface="黑体" panose="02010609060101010101" pitchFamily="49" charset="-122"/>
              </a:rPr>
              <a:t>】</a:t>
            </a:r>
          </a:p>
          <a:p>
            <a:pPr indent="457200"/>
            <a:r>
              <a:rPr lang="zh-CN" altLang="en-US" sz="2400" dirty="0">
                <a:latin typeface="黑体" panose="02010609060101010101" pitchFamily="49" charset="-122"/>
                <a:ea typeface="黑体" panose="02010609060101010101" pitchFamily="49" charset="-122"/>
              </a:rPr>
              <a:t>①青楼：豪华精致的雅舍，高大的厅堂，此指高堂、正堂。后来，李白创作</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将进酒</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，有句“君不见高堂明镜悲白发，朝如青丝暮成雪”，类似前四句。②春朝：春日、春天。③君恩：皇恩。④容颜不可思：容颜苍老憔悴让人不敢想象。</a:t>
            </a:r>
          </a:p>
          <a:p>
            <a:pPr indent="457200"/>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译文</a:t>
            </a:r>
            <a:r>
              <a:rPr lang="en-US" altLang="zh-CN" sz="2400" dirty="0">
                <a:latin typeface="黑体" panose="02010609060101010101" pitchFamily="49" charset="-122"/>
                <a:ea typeface="黑体" panose="02010609060101010101" pitchFamily="49" charset="-122"/>
              </a:rPr>
              <a:t>】</a:t>
            </a:r>
          </a:p>
          <a:p>
            <a:pPr indent="457200"/>
            <a:r>
              <a:rPr lang="zh-CN" altLang="en-US" sz="2400" dirty="0">
                <a:latin typeface="黑体" panose="02010609060101010101" pitchFamily="49" charset="-122"/>
                <a:ea typeface="黑体" panose="02010609060101010101" pitchFamily="49" charset="-122"/>
              </a:rPr>
              <a:t>明镜悬挂高堂，临照不胜悲伤。</a:t>
            </a:r>
          </a:p>
          <a:p>
            <a:pPr indent="457200"/>
            <a:r>
              <a:rPr lang="zh-CN" altLang="en-US" sz="2400" dirty="0">
                <a:latin typeface="黑体" panose="02010609060101010101" pitchFamily="49" charset="-122"/>
                <a:ea typeface="黑体" panose="02010609060101010101" pitchFamily="49" charset="-122"/>
              </a:rPr>
              <a:t>如此白发满头，人生几许时光？</a:t>
            </a:r>
          </a:p>
          <a:p>
            <a:pPr indent="457200"/>
            <a:r>
              <a:rPr lang="zh-CN" altLang="en-US" sz="2400" dirty="0">
                <a:latin typeface="黑体" panose="02010609060101010101" pitchFamily="49" charset="-122"/>
                <a:ea typeface="黑体" panose="02010609060101010101" pitchFamily="49" charset="-122"/>
              </a:rPr>
              <a:t>下山秋风萧瑟，升空春日月亮。</a:t>
            </a:r>
          </a:p>
          <a:p>
            <a:pPr indent="457200"/>
            <a:r>
              <a:rPr lang="zh-CN" altLang="en-US" sz="2400" dirty="0">
                <a:latin typeface="黑体" panose="02010609060101010101" pitchFamily="49" charset="-122"/>
                <a:ea typeface="黑体" panose="02010609060101010101" pitchFamily="49" charset="-122"/>
              </a:rPr>
              <a:t>叹息君恩不再，颓颜不可想象。</a:t>
            </a:r>
          </a:p>
        </p:txBody>
      </p:sp>
      <p:sp>
        <p:nvSpPr>
          <p:cNvPr id="5" name="椭圆 4">
            <a:extLst>
              <a:ext uri="{FF2B5EF4-FFF2-40B4-BE49-F238E27FC236}">
                <a16:creationId xmlns:a16="http://schemas.microsoft.com/office/drawing/2014/main" xmlns="" id="{4D84CFD9-55D7-4C00-A6D0-518EB3C9B5A6}"/>
              </a:ext>
            </a:extLst>
          </p:cNvPr>
          <p:cNvSpPr/>
          <p:nvPr/>
        </p:nvSpPr>
        <p:spPr>
          <a:xfrm>
            <a:off x="8400256" y="40466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8C43DC0A-2CFB-406C-AA03-B8D6E38D6627}"/>
              </a:ext>
            </a:extLst>
          </p:cNvPr>
          <p:cNvSpPr/>
          <p:nvPr/>
        </p:nvSpPr>
        <p:spPr>
          <a:xfrm>
            <a:off x="9912424" y="404664"/>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9C45C0C4-F408-42DC-A2FF-E586120C8D78}"/>
              </a:ext>
            </a:extLst>
          </p:cNvPr>
          <p:cNvCxnSpPr/>
          <p:nvPr/>
        </p:nvCxnSpPr>
        <p:spPr>
          <a:xfrm>
            <a:off x="8328248" y="1100976"/>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722150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BFB54C3-233A-49A5-BBA4-1184D3802BAA}"/>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对点训练</a:t>
            </a:r>
          </a:p>
        </p:txBody>
      </p:sp>
      <p:sp>
        <p:nvSpPr>
          <p:cNvPr id="4" name="矩形 3">
            <a:extLst>
              <a:ext uri="{FF2B5EF4-FFF2-40B4-BE49-F238E27FC236}">
                <a16:creationId xmlns:a16="http://schemas.microsoft.com/office/drawing/2014/main" xmlns="" id="{409C940E-29F8-488A-8E61-DABFDA856722}"/>
              </a:ext>
            </a:extLst>
          </p:cNvPr>
          <p:cNvSpPr/>
          <p:nvPr/>
        </p:nvSpPr>
        <p:spPr>
          <a:xfrm>
            <a:off x="335360" y="836712"/>
            <a:ext cx="6096000" cy="5431295"/>
          </a:xfrm>
          <a:prstGeom prst="rect">
            <a:avLst/>
          </a:prstGeom>
        </p:spPr>
        <p:txBody>
          <a:bodyPr>
            <a:spAutoFit/>
          </a:bodyPr>
          <a:lstStyle/>
          <a:p>
            <a:pP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阅读下面一首唐诗，完成后面的题目。</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览　镜</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刘希夷</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青楼挂明镜</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临照不胜悲。</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白发今如此</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人生能几时。</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秋风下山路</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明月上春期。</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叹息君恩尽</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容颜不可思。</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ct val="140000"/>
              </a:lnSpc>
              <a:spcAft>
                <a:spcPts val="0"/>
              </a:spcAft>
            </a:pP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这首诗语言有怎样的特点？结合诗句分析。</a:t>
            </a:r>
            <a:endPar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5" name="矩形 4">
            <a:extLst>
              <a:ext uri="{FF2B5EF4-FFF2-40B4-BE49-F238E27FC236}">
                <a16:creationId xmlns:a16="http://schemas.microsoft.com/office/drawing/2014/main" xmlns="" id="{4F81722E-2350-4BE5-A707-A4F2BE945FFD}"/>
              </a:ext>
            </a:extLst>
          </p:cNvPr>
          <p:cNvSpPr/>
          <p:nvPr/>
        </p:nvSpPr>
        <p:spPr>
          <a:xfrm>
            <a:off x="6696323" y="1037728"/>
            <a:ext cx="5184576" cy="50292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ts val="3900"/>
              </a:lnSpc>
            </a:pPr>
            <a:r>
              <a:rPr lang="zh-CN" altLang="en-US" sz="2800" dirty="0">
                <a:latin typeface="黑体" panose="02010609060101010101" pitchFamily="49" charset="-122"/>
                <a:ea typeface="黑体" panose="02010609060101010101" pitchFamily="49" charset="-122"/>
              </a:rPr>
              <a:t>这首诗中，“临照不胜悲”“人生能几时”“叹息君恩尽”“容颜不可思”等都直接表达了作者对人生老去的悲叹，不得君王宠信的悲伤，语言朴实直白；而颈联中以“秋风”“明月”烘托自己对君恩的向往以及君恩已尽的悲伤，则是间接表达情感，语言生动形象。如此分析，稍加概括，便可得出答案。</a:t>
            </a:r>
          </a:p>
        </p:txBody>
      </p:sp>
      <p:sp>
        <p:nvSpPr>
          <p:cNvPr id="6" name="椭圆 5">
            <a:extLst>
              <a:ext uri="{FF2B5EF4-FFF2-40B4-BE49-F238E27FC236}">
                <a16:creationId xmlns:a16="http://schemas.microsoft.com/office/drawing/2014/main" xmlns="" id="{7E1540A1-A915-4447-B128-22017CBEDE87}"/>
              </a:ext>
            </a:extLst>
          </p:cNvPr>
          <p:cNvSpPr/>
          <p:nvPr/>
        </p:nvSpPr>
        <p:spPr>
          <a:xfrm>
            <a:off x="8400256" y="281243"/>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7" name="椭圆 6">
            <a:extLst>
              <a:ext uri="{FF2B5EF4-FFF2-40B4-BE49-F238E27FC236}">
                <a16:creationId xmlns:a16="http://schemas.microsoft.com/office/drawing/2014/main" xmlns="" id="{33196DC1-766F-4B2C-99A0-5EE2A350BECC}"/>
              </a:ext>
            </a:extLst>
          </p:cNvPr>
          <p:cNvSpPr/>
          <p:nvPr/>
        </p:nvSpPr>
        <p:spPr>
          <a:xfrm>
            <a:off x="9912424" y="281243"/>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8" name="直接连接符 7">
            <a:extLst>
              <a:ext uri="{FF2B5EF4-FFF2-40B4-BE49-F238E27FC236}">
                <a16:creationId xmlns:a16="http://schemas.microsoft.com/office/drawing/2014/main" xmlns="" id="{674B4B2F-4B07-4ED1-8596-DF529B615EC4}"/>
              </a:ext>
            </a:extLst>
          </p:cNvPr>
          <p:cNvCxnSpPr/>
          <p:nvPr/>
        </p:nvCxnSpPr>
        <p:spPr>
          <a:xfrm>
            <a:off x="8328248" y="977555"/>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331424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BFB54C3-233A-49A5-BBA4-1184D3802BAA}"/>
              </a:ext>
            </a:extLst>
          </p:cNvPr>
          <p:cNvSpPr txBox="1"/>
          <p:nvPr/>
        </p:nvSpPr>
        <p:spPr>
          <a:xfrm>
            <a:off x="335360" y="44624"/>
            <a:ext cx="7704856"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诗歌鉴赏之语言风格</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对点训练</a:t>
            </a:r>
          </a:p>
        </p:txBody>
      </p:sp>
      <p:sp>
        <p:nvSpPr>
          <p:cNvPr id="4" name="矩形 3">
            <a:extLst>
              <a:ext uri="{FF2B5EF4-FFF2-40B4-BE49-F238E27FC236}">
                <a16:creationId xmlns:a16="http://schemas.microsoft.com/office/drawing/2014/main" xmlns="" id="{409C940E-29F8-488A-8E61-DABFDA856722}"/>
              </a:ext>
            </a:extLst>
          </p:cNvPr>
          <p:cNvSpPr/>
          <p:nvPr/>
        </p:nvSpPr>
        <p:spPr>
          <a:xfrm>
            <a:off x="335360" y="836712"/>
            <a:ext cx="6096000" cy="5431295"/>
          </a:xfrm>
          <a:prstGeom prst="rect">
            <a:avLst/>
          </a:prstGeom>
        </p:spPr>
        <p:txBody>
          <a:bodyPr>
            <a:spAutoFit/>
          </a:bodyPr>
          <a:lstStyle/>
          <a:p>
            <a:pP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阅读下面一首唐诗，完成后面的题目。</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览　镜</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刘希夷</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青楼挂明镜</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临照不胜悲。</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白发今如此</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人生能几时。</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秋风下山路</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明月上春期。</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ct val="140000"/>
              </a:lnSpc>
              <a:spcAft>
                <a:spcPts val="0"/>
              </a:spcAf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叹息君恩尽</a:t>
            </a:r>
            <a:r>
              <a:rPr lang="zh-CN" altLang="zh-CN" sz="28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容颜不可思。</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ct val="140000"/>
              </a:lnSpc>
              <a:spcAft>
                <a:spcPts val="0"/>
              </a:spcAft>
            </a:pP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这首诗语言有怎样的特点？结合诗句分析。</a:t>
            </a:r>
            <a:endPar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5" name="矩形 4">
            <a:extLst>
              <a:ext uri="{FF2B5EF4-FFF2-40B4-BE49-F238E27FC236}">
                <a16:creationId xmlns:a16="http://schemas.microsoft.com/office/drawing/2014/main" xmlns="" id="{4F81722E-2350-4BE5-A707-A4F2BE945FFD}"/>
              </a:ext>
            </a:extLst>
          </p:cNvPr>
          <p:cNvSpPr/>
          <p:nvPr/>
        </p:nvSpPr>
        <p:spPr>
          <a:xfrm>
            <a:off x="6876204" y="1916832"/>
            <a:ext cx="5184576" cy="35288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ts val="3900"/>
              </a:lnSpc>
            </a:pPr>
            <a:r>
              <a:rPr lang="zh-CN" altLang="en-US" sz="2800" dirty="0">
                <a:solidFill>
                  <a:srgbClr val="0000FF"/>
                </a:solidFill>
                <a:latin typeface="黑体" panose="02010609060101010101" pitchFamily="49" charset="-122"/>
                <a:ea typeface="黑体" panose="02010609060101010101" pitchFamily="49" charset="-122"/>
              </a:rPr>
              <a:t>语言朴实直白，又不乏形象生动。首联直接表现临照之悲；颔联以“白发”这一大众化的意象表达垂老之悲；颈联以“秋风”“明月”渲染凄清悲凉的气氛；尾联直抒胸臆，叹息不受君王宠信的悲伤。</a:t>
            </a:r>
          </a:p>
        </p:txBody>
      </p:sp>
      <p:sp>
        <p:nvSpPr>
          <p:cNvPr id="6" name="椭圆 5">
            <a:extLst>
              <a:ext uri="{FF2B5EF4-FFF2-40B4-BE49-F238E27FC236}">
                <a16:creationId xmlns:a16="http://schemas.microsoft.com/office/drawing/2014/main" xmlns="" id="{7E1540A1-A915-4447-B128-22017CBEDE87}"/>
              </a:ext>
            </a:extLst>
          </p:cNvPr>
          <p:cNvSpPr/>
          <p:nvPr/>
        </p:nvSpPr>
        <p:spPr>
          <a:xfrm>
            <a:off x="8400256" y="788472"/>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a:t>
            </a:r>
          </a:p>
        </p:txBody>
      </p:sp>
      <p:sp>
        <p:nvSpPr>
          <p:cNvPr id="7" name="椭圆 6">
            <a:extLst>
              <a:ext uri="{FF2B5EF4-FFF2-40B4-BE49-F238E27FC236}">
                <a16:creationId xmlns:a16="http://schemas.microsoft.com/office/drawing/2014/main" xmlns="" id="{33196DC1-766F-4B2C-99A0-5EE2A350BECC}"/>
              </a:ext>
            </a:extLst>
          </p:cNvPr>
          <p:cNvSpPr/>
          <p:nvPr/>
        </p:nvSpPr>
        <p:spPr>
          <a:xfrm>
            <a:off x="9912424" y="788472"/>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案</a:t>
            </a:r>
          </a:p>
        </p:txBody>
      </p:sp>
      <p:cxnSp>
        <p:nvCxnSpPr>
          <p:cNvPr id="8" name="直接连接符 7">
            <a:extLst>
              <a:ext uri="{FF2B5EF4-FFF2-40B4-BE49-F238E27FC236}">
                <a16:creationId xmlns:a16="http://schemas.microsoft.com/office/drawing/2014/main" xmlns="" id="{674B4B2F-4B07-4ED1-8596-DF529B615EC4}"/>
              </a:ext>
            </a:extLst>
          </p:cNvPr>
          <p:cNvCxnSpPr/>
          <p:nvPr/>
        </p:nvCxnSpPr>
        <p:spPr>
          <a:xfrm>
            <a:off x="8328248" y="1484784"/>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970919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45E92D3-58A2-46D8-AB70-CE673BEF16CF}"/>
              </a:ext>
            </a:extLst>
          </p:cNvPr>
          <p:cNvPicPr>
            <a:picLocks noChangeAspect="1"/>
          </p:cNvPicPr>
          <p:nvPr/>
        </p:nvPicPr>
        <p:blipFill>
          <a:blip r:embed="rId2" cstate="print">
            <a:alphaModFix/>
            <a:extLst>
              <a:ext uri="{28A0092B-C50C-407E-A947-70E740481C1C}">
                <a14:useLocalDpi xmlns:a14="http://schemas.microsoft.com/office/drawing/2010/main" xmlns="" val="0"/>
              </a:ext>
            </a:extLst>
          </a:blip>
          <a:stretch>
            <a:fillRect/>
          </a:stretch>
        </p:blipFill>
        <p:spPr>
          <a:xfrm>
            <a:off x="119336" y="68905"/>
            <a:ext cx="12070922" cy="6384431"/>
          </a:xfrm>
          <a:prstGeom prst="rect">
            <a:avLst/>
          </a:prstGeom>
        </p:spPr>
      </p:pic>
      <p:pic>
        <p:nvPicPr>
          <p:cNvPr id="8" name="图片 7">
            <a:extLst>
              <a:ext uri="{FF2B5EF4-FFF2-40B4-BE49-F238E27FC236}">
                <a16:creationId xmlns:a16="http://schemas.microsoft.com/office/drawing/2014/main" xmlns="" id="{C79DD9B8-E175-488B-8A11-E60B6C900C9C}"/>
              </a:ext>
            </a:extLst>
          </p:cNvPr>
          <p:cNvPicPr>
            <a:picLocks noChangeAspect="1"/>
          </p:cNvPicPr>
          <p:nvPr/>
        </p:nvPicPr>
        <p:blipFill>
          <a:blip r:embed="rId3" cstate="print"/>
          <a:stretch>
            <a:fillRect/>
          </a:stretch>
        </p:blipFill>
        <p:spPr>
          <a:xfrm>
            <a:off x="1991544" y="1052736"/>
            <a:ext cx="8687553" cy="1012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鉴赏方法</a:t>
            </a:r>
          </a:p>
        </p:txBody>
      </p:sp>
      <p:sp>
        <p:nvSpPr>
          <p:cNvPr id="3" name="矩形 2">
            <a:extLst>
              <a:ext uri="{FF2B5EF4-FFF2-40B4-BE49-F238E27FC236}">
                <a16:creationId xmlns:a16="http://schemas.microsoft.com/office/drawing/2014/main" xmlns="" id="{0D8FC9EB-662E-4C4E-AAAD-509995E8BE74}"/>
              </a:ext>
            </a:extLst>
          </p:cNvPr>
          <p:cNvSpPr/>
          <p:nvPr/>
        </p:nvSpPr>
        <p:spPr>
          <a:xfrm>
            <a:off x="407368" y="908720"/>
            <a:ext cx="11665296" cy="5212966"/>
          </a:xfrm>
          <a:prstGeom prst="rect">
            <a:avLst/>
          </a:prstGeom>
        </p:spPr>
        <p:txBody>
          <a:bodyPr wrap="square">
            <a:spAutoFit/>
          </a:bodyPr>
          <a:lstStyle/>
          <a:p>
            <a:pPr indent="304800" algn="just">
              <a:lnSpc>
                <a:spcPts val="3100"/>
              </a:lnSpc>
              <a:spcAft>
                <a:spcPts val="0"/>
              </a:spcAft>
            </a:pP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(1)</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看字词是否传神。</a:t>
            </a:r>
            <a:endPar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a:p>
            <a:pPr indent="304800" algn="just">
              <a:lnSpc>
                <a:spcPts val="31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所谓</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传神</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就是要分析词语在诗歌中所表现出来的凝练传神、鲜明生动的特点。特别要注重对</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动词、形容词、副词</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的咀嚼。在鉴字赏词中要学会结合语境去揣摩词语的生动形象、凝练传神，进而体会词语在全句或整篇中的表达效果。</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100"/>
              </a:lnSpc>
            </a:pP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(2)</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看字词是否表情。</a:t>
            </a:r>
            <a:endPar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1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所谓</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表情</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就是要</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分析词语所传达出来</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的</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情感意向</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。诗歌语言既注重生动形象、凝练传神，更注重借助动词、副词来表情达意。要善于结合全诗来揣摩诗人所要表达的情感意愿。</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100"/>
              </a:lnSpc>
            </a:pP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(3)</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看字词是否造境。</a:t>
            </a:r>
            <a:endPar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1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所谓</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造境</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就是利用词语的凝练与含蓄来</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营造诗歌的意境</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。古人写诗很讲究意境，而词的妙用就能给全诗创造美好的意境。</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100"/>
              </a:lnSpc>
            </a:pP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(4)</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看字词是否显性。</a:t>
            </a:r>
            <a:endPar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1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所谓</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显性</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就是词语能</a:t>
            </a:r>
            <a:r>
              <a:rPr lang="zh-CN" altLang="zh-CN" sz="28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凸显的人物的性格特征</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xmlns="" val="240068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答题步骤</a:t>
            </a:r>
          </a:p>
        </p:txBody>
      </p:sp>
      <p:pic>
        <p:nvPicPr>
          <p:cNvPr id="8194" name="图片 257" descr="KB17-8-6.TIF">
            <a:extLst>
              <a:ext uri="{FF2B5EF4-FFF2-40B4-BE49-F238E27FC236}">
                <a16:creationId xmlns:a16="http://schemas.microsoft.com/office/drawing/2014/main" xmlns="" id="{898C15EB-41C6-49B5-BE27-D7A1042BE6B7}"/>
              </a:ext>
            </a:extLst>
          </p:cNvPr>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2999656" y="836715"/>
            <a:ext cx="7174076" cy="2592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a:extLst>
              <a:ext uri="{FF2B5EF4-FFF2-40B4-BE49-F238E27FC236}">
                <a16:creationId xmlns:a16="http://schemas.microsoft.com/office/drawing/2014/main" xmlns="" id="{24FE80AD-953F-4687-A566-D51E22E3C469}"/>
              </a:ext>
            </a:extLst>
          </p:cNvPr>
          <p:cNvSpPr/>
          <p:nvPr/>
        </p:nvSpPr>
        <p:spPr>
          <a:xfrm>
            <a:off x="695400" y="1700808"/>
            <a:ext cx="1980029" cy="523220"/>
          </a:xfrm>
          <a:prstGeom prst="rect">
            <a:avLst/>
          </a:prstGeom>
        </p:spPr>
        <p:txBody>
          <a:bodyPr wrap="none">
            <a:spAutoFit/>
          </a:bodyPr>
          <a:lstStyle/>
          <a:p>
            <a:r>
              <a:rPr lang="zh-CN" altLang="zh-CN" sz="2800"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鉴赏炼字型</a:t>
            </a:r>
            <a:endParaRPr lang="zh-CN" altLang="en-US" sz="2800" dirty="0">
              <a:solidFill>
                <a:srgbClr val="FF0000"/>
              </a:solidFill>
              <a:effectLst>
                <a:outerShdw blurRad="38100" dist="38100" dir="2700000" algn="tl">
                  <a:srgbClr val="000000">
                    <a:alpha val="43137"/>
                  </a:srgbClr>
                </a:outerShdw>
              </a:effectLst>
            </a:endParaRPr>
          </a:p>
        </p:txBody>
      </p:sp>
      <p:sp>
        <p:nvSpPr>
          <p:cNvPr id="4" name="矩形 3">
            <a:extLst>
              <a:ext uri="{FF2B5EF4-FFF2-40B4-BE49-F238E27FC236}">
                <a16:creationId xmlns:a16="http://schemas.microsoft.com/office/drawing/2014/main" xmlns="" id="{60E239B3-42AE-4A00-ABD5-E7E7B2A54B37}"/>
              </a:ext>
            </a:extLst>
          </p:cNvPr>
          <p:cNvSpPr/>
          <p:nvPr/>
        </p:nvSpPr>
        <p:spPr>
          <a:xfrm>
            <a:off x="2927648" y="4149080"/>
            <a:ext cx="8784976" cy="1582677"/>
          </a:xfrm>
          <a:prstGeom prst="rect">
            <a:avLst/>
          </a:prstGeom>
        </p:spPr>
        <p:txBody>
          <a:bodyPr wrap="square">
            <a:spAutoFit/>
          </a:bodyPr>
          <a:lstStyle/>
          <a:p>
            <a:pPr indent="304800" algn="just">
              <a:lnSpc>
                <a:spcPct val="140000"/>
              </a:lnSpc>
              <a:spcAft>
                <a:spcPts val="0"/>
              </a:spcAft>
            </a:pP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步骤一：指出该字</a:t>
            </a:r>
            <a:r>
              <a:rPr lang="en-US"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该词</a:t>
            </a:r>
            <a:r>
              <a:rPr lang="en-US"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在表达主旨上所起的作用。</a:t>
            </a:r>
            <a:endPar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p>
            <a:pPr indent="304800" algn="just">
              <a:lnSpc>
                <a:spcPct val="140000"/>
              </a:lnSpc>
              <a:spcAft>
                <a:spcPts val="0"/>
              </a:spcAft>
            </a:pP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步骤二：结合诗句梳理，围绕该字</a:t>
            </a:r>
            <a:r>
              <a:rPr lang="en-US"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该词</a:t>
            </a:r>
            <a:r>
              <a:rPr lang="en-US"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写了哪些内容。</a:t>
            </a:r>
            <a:endPar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a:p>
            <a:pPr indent="304800" algn="just">
              <a:lnSpc>
                <a:spcPct val="140000"/>
              </a:lnSpc>
              <a:spcAft>
                <a:spcPts val="0"/>
              </a:spcAft>
            </a:pP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步骤三：分析该字</a:t>
            </a:r>
            <a:r>
              <a:rPr lang="en-US"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该词</a:t>
            </a:r>
            <a:r>
              <a:rPr lang="en-US"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在诗歌结构上所起的作用。</a:t>
            </a:r>
            <a:endParaRPr lang="zh-CN" altLang="zh-CN" sz="2400"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5" name="矩形 4">
            <a:extLst>
              <a:ext uri="{FF2B5EF4-FFF2-40B4-BE49-F238E27FC236}">
                <a16:creationId xmlns:a16="http://schemas.microsoft.com/office/drawing/2014/main" xmlns="" id="{6F9E9FEF-F3DD-4695-84BB-3664E8002E66}"/>
              </a:ext>
            </a:extLst>
          </p:cNvPr>
          <p:cNvSpPr/>
          <p:nvPr/>
        </p:nvSpPr>
        <p:spPr>
          <a:xfrm>
            <a:off x="767408" y="4725144"/>
            <a:ext cx="1980029" cy="523220"/>
          </a:xfrm>
          <a:prstGeom prst="rect">
            <a:avLst/>
          </a:prstGeom>
        </p:spPr>
        <p:txBody>
          <a:bodyPr wrap="none">
            <a:spAutoFit/>
          </a:bodyPr>
          <a:lstStyle/>
          <a:p>
            <a:r>
              <a:rPr lang="zh-CN" altLang="zh-CN" sz="2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鉴赏诗眼型</a:t>
            </a:r>
            <a:endParaRPr lang="zh-CN" altLang="en-US" sz="2800" b="1" dirty="0">
              <a:solidFill>
                <a:srgbClr val="FF0000"/>
              </a:solidFill>
              <a:effectLst>
                <a:outerShdw blurRad="38100" dist="38100" dir="2700000" algn="tl">
                  <a:srgbClr val="000000">
                    <a:alpha val="43137"/>
                  </a:srgbClr>
                </a:outerShdw>
              </a:effectLst>
            </a:endParaRPr>
          </a:p>
        </p:txBody>
      </p:sp>
      <p:cxnSp>
        <p:nvCxnSpPr>
          <p:cNvPr id="7" name="直接连接符 6">
            <a:extLst>
              <a:ext uri="{FF2B5EF4-FFF2-40B4-BE49-F238E27FC236}">
                <a16:creationId xmlns:a16="http://schemas.microsoft.com/office/drawing/2014/main" xmlns="" id="{AE0400DF-E750-4509-B3C2-D85F95730AA8}"/>
              </a:ext>
            </a:extLst>
          </p:cNvPr>
          <p:cNvCxnSpPr/>
          <p:nvPr/>
        </p:nvCxnSpPr>
        <p:spPr>
          <a:xfrm>
            <a:off x="1317646" y="3645024"/>
            <a:ext cx="9145016"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9794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D8E013D-87CE-43FE-9444-8F6706A9D6BC}"/>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3" name="矩形 2">
            <a:extLst>
              <a:ext uri="{FF2B5EF4-FFF2-40B4-BE49-F238E27FC236}">
                <a16:creationId xmlns:a16="http://schemas.microsoft.com/office/drawing/2014/main" xmlns="" id="{EE8AA185-F7C3-458B-95EF-E35E3178F83D}"/>
              </a:ext>
            </a:extLst>
          </p:cNvPr>
          <p:cNvSpPr/>
          <p:nvPr/>
        </p:nvSpPr>
        <p:spPr>
          <a:xfrm>
            <a:off x="383704" y="908720"/>
            <a:ext cx="6096000" cy="4893647"/>
          </a:xfrm>
          <a:prstGeom prst="rect">
            <a:avLst/>
          </a:prstGeom>
        </p:spPr>
        <p:txBody>
          <a:bodyPr>
            <a:spAutoFit/>
          </a:bodyPr>
          <a:lstStyle/>
          <a:p>
            <a:pPr indent="304800" algn="just">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2015</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湖北卷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阅读下面这首宋诗，然后回答问题。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劳停驿</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欧阳修</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孤舟转山曲</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豁尔见平川。</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树杪帆初落</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峰头月正圆。</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荒烟几家聚</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瘦野一刀田。</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spcAft>
                <a:spcPts val="0"/>
              </a:spcAft>
            </a:pPr>
            <a:r>
              <a:rPr lang="zh-CN" altLang="zh-CN" sz="2400" kern="100" dirty="0">
                <a:latin typeface="黑体" panose="02010609060101010101" pitchFamily="49" charset="-122"/>
                <a:ea typeface="黑体" panose="02010609060101010101" pitchFamily="49" charset="-122"/>
                <a:cs typeface="楷体_GB2312"/>
              </a:rPr>
              <a:t>行客愁明发</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惊滩鸟道前。</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此诗为欧阳修被贬峡州夷陵令时作。劳停驿</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驿站名。</a:t>
            </a:r>
            <a:endParaRPr lang="en-US" altLang="zh-CN" sz="2400" kern="100" dirty="0">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简要分析第三联中</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荒</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瘦</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二字的妙处。</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(4</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分</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endPar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文本框 3">
            <a:extLst>
              <a:ext uri="{FF2B5EF4-FFF2-40B4-BE49-F238E27FC236}">
                <a16:creationId xmlns:a16="http://schemas.microsoft.com/office/drawing/2014/main" xmlns="" id="{FAF0C2B3-E330-40BE-89CF-50A10466EE1E}"/>
              </a:ext>
            </a:extLst>
          </p:cNvPr>
          <p:cNvSpPr txBox="1"/>
          <p:nvPr/>
        </p:nvSpPr>
        <p:spPr>
          <a:xfrm>
            <a:off x="6768192" y="1628800"/>
            <a:ext cx="5256584" cy="439543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indent="457200">
              <a:lnSpc>
                <a:spcPts val="3400"/>
              </a:lnSpc>
            </a:pPr>
            <a:r>
              <a:rPr lang="zh-CN" altLang="en-US" sz="2400" dirty="0">
                <a:latin typeface="黑体" panose="02010609060101010101" pitchFamily="49" charset="-122"/>
                <a:ea typeface="黑体" panose="02010609060101010101" pitchFamily="49" charset="-122"/>
              </a:rPr>
              <a:t>一只孤舟转过山中弯曲的的山路，一片开阔的平川便出现在眼前。</a:t>
            </a:r>
          </a:p>
          <a:p>
            <a:pPr indent="457200">
              <a:lnSpc>
                <a:spcPts val="3400"/>
              </a:lnSpc>
            </a:pPr>
            <a:r>
              <a:rPr lang="zh-CN" altLang="en-US" sz="2400" dirty="0">
                <a:latin typeface="黑体" panose="02010609060101010101" pitchFamily="49" charset="-122"/>
                <a:ea typeface="黑体" panose="02010609060101010101" pitchFamily="49" charset="-122"/>
              </a:rPr>
              <a:t>抬头看见船帆好似从树梢降落，远山顶上圆月当空。</a:t>
            </a:r>
          </a:p>
          <a:p>
            <a:pPr indent="457200">
              <a:lnSpc>
                <a:spcPts val="3400"/>
              </a:lnSpc>
            </a:pPr>
            <a:r>
              <a:rPr lang="zh-CN" altLang="en-US" sz="2400" dirty="0">
                <a:latin typeface="黑体" panose="02010609060101010101" pitchFamily="49" charset="-122"/>
                <a:ea typeface="黑体" panose="02010609060101010101" pitchFamily="49" charset="-122"/>
              </a:rPr>
              <a:t>山间聚集着几户人家，炊烟缭绕，更显荒芜</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瘦野薄田，狭促如刀，贫瘠之至。</a:t>
            </a:r>
          </a:p>
          <a:p>
            <a:pPr indent="457200">
              <a:lnSpc>
                <a:spcPts val="3400"/>
              </a:lnSpc>
            </a:pPr>
            <a:r>
              <a:rPr lang="zh-CN" altLang="en-US" sz="2400" dirty="0">
                <a:latin typeface="黑体" panose="02010609060101010101" pitchFamily="49" charset="-122"/>
                <a:ea typeface="黑体" panose="02010609060101010101" pitchFamily="49" charset="-122"/>
              </a:rPr>
              <a:t>在这弯曲的险滩、狭窄的水道前，我这个漂泊之人正在发愁明早要如何渡过这茫茫前路。</a:t>
            </a:r>
          </a:p>
        </p:txBody>
      </p:sp>
      <p:sp>
        <p:nvSpPr>
          <p:cNvPr id="5" name="椭圆 4">
            <a:extLst>
              <a:ext uri="{FF2B5EF4-FFF2-40B4-BE49-F238E27FC236}">
                <a16:creationId xmlns:a16="http://schemas.microsoft.com/office/drawing/2014/main" xmlns="" id="{E4F2CC9B-1EF8-4E81-90D0-3E36510B4F12}"/>
              </a:ext>
            </a:extLst>
          </p:cNvPr>
          <p:cNvSpPr/>
          <p:nvPr/>
        </p:nvSpPr>
        <p:spPr>
          <a:xfrm>
            <a:off x="8328248" y="69269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翻</a:t>
            </a:r>
          </a:p>
        </p:txBody>
      </p:sp>
      <p:sp>
        <p:nvSpPr>
          <p:cNvPr id="6" name="椭圆 5">
            <a:extLst>
              <a:ext uri="{FF2B5EF4-FFF2-40B4-BE49-F238E27FC236}">
                <a16:creationId xmlns:a16="http://schemas.microsoft.com/office/drawing/2014/main" xmlns="" id="{FADD05CB-E2D3-479A-B686-F6840F201EA5}"/>
              </a:ext>
            </a:extLst>
          </p:cNvPr>
          <p:cNvSpPr/>
          <p:nvPr/>
        </p:nvSpPr>
        <p:spPr>
          <a:xfrm>
            <a:off x="9840416" y="692696"/>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a:t>
            </a:r>
          </a:p>
        </p:txBody>
      </p:sp>
      <p:cxnSp>
        <p:nvCxnSpPr>
          <p:cNvPr id="7" name="直接连接符 6">
            <a:extLst>
              <a:ext uri="{FF2B5EF4-FFF2-40B4-BE49-F238E27FC236}">
                <a16:creationId xmlns:a16="http://schemas.microsoft.com/office/drawing/2014/main" xmlns="" id="{EC76ADFF-7975-4E1C-82C6-028FD9272D21}"/>
              </a:ext>
            </a:extLst>
          </p:cNvPr>
          <p:cNvCxnSpPr/>
          <p:nvPr/>
        </p:nvCxnSpPr>
        <p:spPr>
          <a:xfrm>
            <a:off x="8256240" y="1389008"/>
            <a:ext cx="228048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52791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AFA37043-1708-4D86-81A8-EA3549402A65}"/>
              </a:ext>
            </a:extLst>
          </p:cNvPr>
          <p:cNvSpPr/>
          <p:nvPr/>
        </p:nvSpPr>
        <p:spPr>
          <a:xfrm>
            <a:off x="383704" y="908720"/>
            <a:ext cx="5784304" cy="4966103"/>
          </a:xfrm>
          <a:prstGeom prst="rect">
            <a:avLst/>
          </a:prstGeom>
        </p:spPr>
        <p:txBody>
          <a:bodyPr wrap="square">
            <a:spAutoFit/>
          </a:bodyPr>
          <a:lstStyle/>
          <a:p>
            <a:pPr indent="304800" algn="just">
              <a:lnSpc>
                <a:spcPts val="3200"/>
              </a:lnSpc>
              <a:spcAft>
                <a:spcPts val="0"/>
              </a:spcAft>
            </a:pP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en-US" altLang="zh-CN" sz="2400" b="1" kern="100" dirty="0">
                <a:latin typeface="黑体" panose="02010609060101010101" pitchFamily="49" charset="-122"/>
                <a:ea typeface="黑体" panose="02010609060101010101" pitchFamily="49" charset="-122"/>
                <a:cs typeface="Courier New" panose="02070309020205020404" pitchFamily="49" charset="0"/>
              </a:rPr>
              <a:t>2015</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湖北卷</a:t>
            </a:r>
            <a:r>
              <a:rPr lang="en-US" altLang="zh-CN" sz="2400" kern="100" dirty="0">
                <a:latin typeface="黑体" panose="02010609060101010101" pitchFamily="49" charset="-122"/>
                <a:ea typeface="黑体" panose="02010609060101010101" pitchFamily="49" charset="-122"/>
                <a:cs typeface="Courier New" panose="02070309020205020404" pitchFamily="49"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阅读下面这首宋诗，然后回答问题。</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劳停驿</a:t>
            </a:r>
            <a:r>
              <a:rPr lang="zh-CN" altLang="zh-CN" sz="2400" kern="100" baseline="30000" dirty="0">
                <a:latin typeface="黑体" panose="02010609060101010101" pitchFamily="49" charset="-122"/>
                <a:ea typeface="黑体" panose="02010609060101010101" pitchFamily="49" charset="-122"/>
                <a:cs typeface="Times New Roman" panose="02020603050405020304" pitchFamily="18" charset="0"/>
              </a:rPr>
              <a:t>【注】</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欧阳修</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孤舟转山曲</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豁尔见平川。</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树杪帆初落</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峰头月正圆。</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荒烟几家聚</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瘦野一刀田。</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ctr">
              <a:lnSpc>
                <a:spcPts val="3200"/>
              </a:lnSpc>
              <a:spcAft>
                <a:spcPts val="0"/>
              </a:spcAft>
            </a:pPr>
            <a:r>
              <a:rPr lang="zh-CN" altLang="zh-CN" sz="2400" kern="100" dirty="0">
                <a:latin typeface="黑体" panose="02010609060101010101" pitchFamily="49" charset="-122"/>
                <a:ea typeface="黑体" panose="02010609060101010101" pitchFamily="49" charset="-122"/>
                <a:cs typeface="楷体_GB2312"/>
              </a:rPr>
              <a:t>行客愁明发</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楷体_GB2312"/>
              </a:rPr>
              <a:t>惊滩鸟道前。</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ts val="3200"/>
              </a:lnSpc>
              <a:spcAft>
                <a:spcPts val="0"/>
              </a:spcAft>
            </a:pP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【注】　此诗为欧阳修被贬峡州夷陵令时作。劳停驿</a:t>
            </a:r>
            <a:r>
              <a:rPr lang="zh-CN" altLang="zh-CN" sz="2400" kern="100" dirty="0">
                <a:latin typeface="黑体" panose="02010609060101010101" pitchFamily="49" charset="-122"/>
                <a:ea typeface="黑体" panose="02010609060101010101" pitchFamily="49" charset="-122"/>
                <a:cs typeface="MingLiU_HKSCS" panose="02020500000000000000" pitchFamily="18" charset="-12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驿站名。</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lnSpc>
                <a:spcPts val="3200"/>
              </a:lnSpc>
              <a:spcAft>
                <a:spcPts val="0"/>
              </a:spcAft>
            </a:pP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简要分析第三联中</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荒</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瘦</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二字的妙处。</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(4</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分</a:t>
            </a:r>
            <a:r>
              <a:rPr lang="en-US"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rPr>
              <a:t>)</a:t>
            </a:r>
            <a:endPar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Courier New" panose="02070309020205020404" pitchFamily="49" charset="0"/>
            </a:endParaRPr>
          </a:p>
        </p:txBody>
      </p:sp>
      <p:sp>
        <p:nvSpPr>
          <p:cNvPr id="4" name="文本框 3">
            <a:extLst>
              <a:ext uri="{FF2B5EF4-FFF2-40B4-BE49-F238E27FC236}">
                <a16:creationId xmlns:a16="http://schemas.microsoft.com/office/drawing/2014/main" xmlns="" id="{3137A1B4-2A65-48DA-995E-C481ADD7F7F6}"/>
              </a:ext>
            </a:extLst>
          </p:cNvPr>
          <p:cNvSpPr txBox="1"/>
          <p:nvPr/>
        </p:nvSpPr>
        <p:spPr>
          <a:xfrm>
            <a:off x="335360" y="44624"/>
            <a:ext cx="6192688" cy="584775"/>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诗歌鉴赏之语言</a:t>
            </a: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真题示法</a:t>
            </a:r>
          </a:p>
        </p:txBody>
      </p:sp>
      <p:sp>
        <p:nvSpPr>
          <p:cNvPr id="5" name="矩形 4">
            <a:extLst>
              <a:ext uri="{FF2B5EF4-FFF2-40B4-BE49-F238E27FC236}">
                <a16:creationId xmlns:a16="http://schemas.microsoft.com/office/drawing/2014/main" xmlns="" id="{23F18518-01B6-4E2D-8C88-EFEEE23BC95A}"/>
              </a:ext>
            </a:extLst>
          </p:cNvPr>
          <p:cNvSpPr/>
          <p:nvPr/>
        </p:nvSpPr>
        <p:spPr>
          <a:xfrm>
            <a:off x="6744072" y="980728"/>
            <a:ext cx="5231904" cy="5262979"/>
          </a:xfrm>
          <a:prstGeom prst="rect">
            <a:avLst/>
          </a:prstGeom>
        </p:spPr>
        <p:txBody>
          <a:bodyPr wrap="square">
            <a:spAutoFit/>
          </a:bodyPr>
          <a:lstStyle/>
          <a:p>
            <a:pPr algn="just">
              <a:spcAft>
                <a:spcPts val="0"/>
              </a:spcAft>
            </a:pP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第一步：释含义</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。对所要鉴赏的关键字进行解释，“荒</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意为</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偏僻，荒远</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瘦</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意为</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贫瘠</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第二步：结合诗歌相关内容描绘该字所呈现的景象。</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荒</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瘦</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二字，描绘出数缕荒烟、几户人家，在暮色笼罩之下，尤显荒凉冷落；瘦野薄田，狭促如刀，瘦瘠之至。</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a:p>
            <a:pPr indent="304800" algn="just">
              <a:spcAft>
                <a:spcPts val="0"/>
              </a:spcAft>
            </a:pP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400" u="sng" kern="1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第三步：指出该关键字的表达效果，主要包括具体形象、生动传神地描绘了什么景色，写了什么内容，表达了什么情感等。</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荒</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瘦</a:t>
            </a:r>
            <a:r>
              <a:rPr lang="en-US" altLang="zh-CN" sz="2400"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kern="100" dirty="0">
                <a:latin typeface="黑体" panose="02010609060101010101" pitchFamily="49" charset="-122"/>
                <a:ea typeface="黑体" panose="02010609060101010101" pitchFamily="49" charset="-122"/>
                <a:cs typeface="Times New Roman" panose="02020603050405020304" pitchFamily="18" charset="0"/>
              </a:rPr>
              <a:t>二字，寄寓了诗人对山民的怜悯、关切，以及被贬蛮荒的孤独失意之感。</a:t>
            </a:r>
            <a:endParaRPr lang="zh-CN" altLang="zh-CN" sz="2400" kern="100" dirty="0">
              <a:latin typeface="黑体" panose="02010609060101010101" pitchFamily="49" charset="-122"/>
              <a:ea typeface="黑体" panose="02010609060101010101" pitchFamily="49" charset="-122"/>
              <a:cs typeface="Courier New" panose="02070309020205020404" pitchFamily="49" charset="0"/>
            </a:endParaRPr>
          </a:p>
        </p:txBody>
      </p:sp>
      <p:sp>
        <p:nvSpPr>
          <p:cNvPr id="6" name="椭圆 5">
            <a:extLst>
              <a:ext uri="{FF2B5EF4-FFF2-40B4-BE49-F238E27FC236}">
                <a16:creationId xmlns:a16="http://schemas.microsoft.com/office/drawing/2014/main" xmlns="" id="{EDDD93E8-9937-4CCE-83A0-062D3B328CEB}"/>
              </a:ext>
            </a:extLst>
          </p:cNvPr>
          <p:cNvSpPr/>
          <p:nvPr/>
        </p:nvSpPr>
        <p:spPr>
          <a:xfrm>
            <a:off x="8544272"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解</a:t>
            </a:r>
          </a:p>
        </p:txBody>
      </p:sp>
      <p:sp>
        <p:nvSpPr>
          <p:cNvPr id="7" name="椭圆 6">
            <a:extLst>
              <a:ext uri="{FF2B5EF4-FFF2-40B4-BE49-F238E27FC236}">
                <a16:creationId xmlns:a16="http://schemas.microsoft.com/office/drawing/2014/main" xmlns="" id="{D2C8516E-7493-4D12-B4AF-FD6BEAEFF2DD}"/>
              </a:ext>
            </a:extLst>
          </p:cNvPr>
          <p:cNvSpPr/>
          <p:nvPr/>
        </p:nvSpPr>
        <p:spPr>
          <a:xfrm>
            <a:off x="10056440" y="260648"/>
            <a:ext cx="696312" cy="6963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析</a:t>
            </a:r>
          </a:p>
        </p:txBody>
      </p:sp>
      <p:cxnSp>
        <p:nvCxnSpPr>
          <p:cNvPr id="8" name="直接连接符 7">
            <a:extLst>
              <a:ext uri="{FF2B5EF4-FFF2-40B4-BE49-F238E27FC236}">
                <a16:creationId xmlns:a16="http://schemas.microsoft.com/office/drawing/2014/main" xmlns="" id="{FD6F01C8-F99C-4852-8C8D-3371AA41D4B3}"/>
              </a:ext>
            </a:extLst>
          </p:cNvPr>
          <p:cNvCxnSpPr/>
          <p:nvPr/>
        </p:nvCxnSpPr>
        <p:spPr>
          <a:xfrm>
            <a:off x="8472264" y="956960"/>
            <a:ext cx="228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直接连接符 9">
            <a:extLst>
              <a:ext uri="{FF2B5EF4-FFF2-40B4-BE49-F238E27FC236}">
                <a16:creationId xmlns:a16="http://schemas.microsoft.com/office/drawing/2014/main" xmlns="" id="{BC654BFF-2F6D-49CB-BDA9-503B769909F9}"/>
              </a:ext>
            </a:extLst>
          </p:cNvPr>
          <p:cNvCxnSpPr/>
          <p:nvPr/>
        </p:nvCxnSpPr>
        <p:spPr>
          <a:xfrm>
            <a:off x="6456040" y="980728"/>
            <a:ext cx="0" cy="45365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18390568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10939</Words>
  <Application>Microsoft Office PowerPoint</Application>
  <PresentationFormat>自定义</PresentationFormat>
  <Paragraphs>590</Paragraphs>
  <Slides>58</Slides>
  <Notes>0</Notes>
  <HiddenSlides>0</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243</cp:revision>
  <dcterms:created xsi:type="dcterms:W3CDTF">2017-08-20T07:29:24Z</dcterms:created>
  <dcterms:modified xsi:type="dcterms:W3CDTF">2019-01-03T00:18:50Z</dcterms:modified>
</cp:coreProperties>
</file>