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57" r:id="rId4"/>
    <p:sldId id="282" r:id="rId5"/>
    <p:sldId id="275" r:id="rId6"/>
    <p:sldId id="279" r:id="rId7"/>
    <p:sldId id="258" r:id="rId8"/>
    <p:sldId id="259" r:id="rId9"/>
    <p:sldId id="260" r:id="rId10"/>
    <p:sldId id="285" r:id="rId11"/>
    <p:sldId id="284" r:id="rId12"/>
    <p:sldId id="261" r:id="rId13"/>
    <p:sldId id="262" r:id="rId14"/>
    <p:sldId id="280" r:id="rId15"/>
    <p:sldId id="283" r:id="rId16"/>
    <p:sldId id="281" r:id="rId17"/>
  </p:sldIdLst>
  <p:sldSz cx="9901238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2" y="-72"/>
      </p:cViewPr>
      <p:guideLst>
        <p:guide orient="horz" pos="2160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2" name="Freeform 50"/>
          <p:cNvSpPr>
            <a:spLocks/>
          </p:cNvSpPr>
          <p:nvPr/>
        </p:nvSpPr>
        <p:spPr bwMode="blackWhite">
          <a:xfrm>
            <a:off x="22347" y="12702"/>
            <a:ext cx="963308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85186" y="1511300"/>
            <a:ext cx="6930867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7710" y="4051300"/>
            <a:ext cx="6532067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42593" y="6248400"/>
            <a:ext cx="2062758" cy="457200"/>
          </a:xfrm>
        </p:spPr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2923" y="6248400"/>
            <a:ext cx="3135392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5887" y="6248400"/>
            <a:ext cx="2062758" cy="457200"/>
          </a:xfrm>
        </p:spPr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211434" y="234950"/>
            <a:ext cx="4101450" cy="1778000"/>
            <a:chOff x="123" y="148"/>
            <a:chExt cx="2386" cy="1120"/>
          </a:xfrm>
        </p:grpSpPr>
        <p:sp>
          <p:nvSpPr>
            <p:cNvPr id="3100" name="Freeform 28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1" name="Freeform 29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2" name="Freeform 30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" name="Group 57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103" name="Freeform 31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04" name="Freeform 32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05" name="Freeform 33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06" name="Freeform 34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07" name="Freeform 35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8570759" y="4368802"/>
            <a:ext cx="804476" cy="1058863"/>
            <a:chOff x="4986" y="2752"/>
            <a:chExt cx="468" cy="667"/>
          </a:xfrm>
        </p:grpSpPr>
        <p:sp>
          <p:nvSpPr>
            <p:cNvPr id="3109" name="Freeform 37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0" name="Freeform 38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112" name="Freeform 40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3" name="Freeform 41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4" name="Freeform 42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5" name="Freeform 43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6" name="Freeform 44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117" name="Freeform 45"/>
          <p:cNvSpPr>
            <a:spLocks/>
          </p:cNvSpPr>
          <p:nvPr/>
        </p:nvSpPr>
        <p:spPr bwMode="auto">
          <a:xfrm>
            <a:off x="976372" y="5054602"/>
            <a:ext cx="7370922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121" name="Freeform 49"/>
          <p:cNvSpPr>
            <a:spLocks/>
          </p:cNvSpPr>
          <p:nvPr/>
        </p:nvSpPr>
        <p:spPr bwMode="auto">
          <a:xfrm>
            <a:off x="4414302" y="1930400"/>
            <a:ext cx="96262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92749" y="152400"/>
            <a:ext cx="2083386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42593" y="152400"/>
            <a:ext cx="6085136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130" y="4406902"/>
            <a:ext cx="841605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130" y="2906713"/>
            <a:ext cx="8416052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42592" y="1828800"/>
            <a:ext cx="4084261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91874" y="1828800"/>
            <a:ext cx="4084261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062" y="274638"/>
            <a:ext cx="891111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061" y="1535113"/>
            <a:ext cx="437476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061" y="2174875"/>
            <a:ext cx="437476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29692" y="1535113"/>
            <a:ext cx="4376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29692" y="2174875"/>
            <a:ext cx="4376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062" y="273050"/>
            <a:ext cx="3257439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1109" y="273052"/>
            <a:ext cx="55350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062" y="1435102"/>
            <a:ext cx="32574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0712" y="4800600"/>
            <a:ext cx="5940743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0712" y="612775"/>
            <a:ext cx="594074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0712" y="5367338"/>
            <a:ext cx="594074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Freeform 24"/>
          <p:cNvSpPr>
            <a:spLocks/>
          </p:cNvSpPr>
          <p:nvPr/>
        </p:nvSpPr>
        <p:spPr bwMode="auto">
          <a:xfrm rot="-3172564">
            <a:off x="8470186" y="-101388"/>
            <a:ext cx="1162050" cy="2257001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592" y="152400"/>
            <a:ext cx="743968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593" y="1828800"/>
            <a:ext cx="8333542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85186" y="6248400"/>
            <a:ext cx="206275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宋体" pitchFamily="2" charset="-122"/>
              </a:defRPr>
            </a:lvl1pPr>
          </a:lstStyle>
          <a:p>
            <a:fld id="{1ED6BBC8-C45F-4459-9F05-335B44F3F3CF}" type="datetimeFigureOut">
              <a:rPr lang="zh-CN" altLang="en-US" smtClean="0"/>
              <a:pPr/>
              <a:t>2019-11-19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50482" y="6248400"/>
            <a:ext cx="313539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宋体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4660" y="6248400"/>
            <a:ext cx="206275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宋体" pitchFamily="2" charset="-122"/>
              </a:defRPr>
            </a:lvl1pPr>
          </a:lstStyle>
          <a:p>
            <a:fld id="{BE06F4B4-B6AA-436A-854B-5889FD77051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51" name="Freeform 27"/>
          <p:cNvSpPr>
            <a:spLocks/>
          </p:cNvSpPr>
          <p:nvPr/>
        </p:nvSpPr>
        <p:spPr bwMode="auto">
          <a:xfrm rot="-3172564">
            <a:off x="8564861" y="-62226"/>
            <a:ext cx="1165225" cy="2270753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auto">
          <a:xfrm rot="-3172564">
            <a:off x="8522119" y="127014"/>
            <a:ext cx="1025525" cy="170177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142"/>
          <p:cNvGrpSpPr>
            <a:grpSpLocks/>
          </p:cNvGrpSpPr>
          <p:nvPr/>
        </p:nvGrpSpPr>
        <p:grpSpPr bwMode="auto">
          <a:xfrm>
            <a:off x="8596" y="5540375"/>
            <a:ext cx="1932116" cy="1246188"/>
            <a:chOff x="5" y="3490"/>
            <a:chExt cx="1124" cy="785"/>
          </a:xfrm>
        </p:grpSpPr>
        <p:sp>
          <p:nvSpPr>
            <p:cNvPr id="1046" name="Freeform 22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9" name="Freeform 25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0" name="Freeform 26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7" name="Freeform 33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8" name="Freeform 34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9" name="Freeform 35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0" name="Freeform 36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1" name="Freeform 37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" name="Group 137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128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3" name="Freeform 49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7" name="Freeform 5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80" name="Freeform 56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70" name="Freeform 46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4" name="Freeform 50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5" name="Freeform 51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5" name="Group 126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56" name="Freeform 32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9" name="Freeform 45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1" name="Freeform 47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2" name="Freeform 48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6" name="Freeform 52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8" name="Freeform 5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9" name="Freeform 5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81" name="Freeform 57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6" name="Group 136"/>
          <p:cNvGrpSpPr>
            <a:grpSpLocks/>
          </p:cNvGrpSpPr>
          <p:nvPr/>
        </p:nvGrpSpPr>
        <p:grpSpPr bwMode="auto">
          <a:xfrm>
            <a:off x="9399301" y="2116140"/>
            <a:ext cx="417709" cy="4308475"/>
            <a:chOff x="5468" y="1333"/>
            <a:chExt cx="243" cy="2714"/>
          </a:xfrm>
        </p:grpSpPr>
        <p:sp>
          <p:nvSpPr>
            <p:cNvPr id="1052" name="Freeform 2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3" name="Freeform 5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" name="Group 141"/>
          <p:cNvGrpSpPr>
            <a:grpSpLocks/>
          </p:cNvGrpSpPr>
          <p:nvPr/>
        </p:nvGrpSpPr>
        <p:grpSpPr bwMode="auto">
          <a:xfrm>
            <a:off x="7924429" y="90488"/>
            <a:ext cx="2310289" cy="1911350"/>
            <a:chOff x="4610" y="57"/>
            <a:chExt cx="1344" cy="1204"/>
          </a:xfrm>
        </p:grpSpPr>
        <p:grpSp>
          <p:nvGrpSpPr>
            <p:cNvPr id="8" name="Group 132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54" name="Freeform 30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9" name="Group 131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55" name="Freeform 31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2" name="Freeform 38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3" name="Freeform 39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4" name="Freeform 40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6" name="Freeform 42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7" name="Freeform 43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64" name="Line 140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94235" y="2924944"/>
            <a:ext cx="7499998" cy="1050801"/>
          </a:xfrm>
        </p:spPr>
        <p:txBody>
          <a:bodyPr/>
          <a:lstStyle/>
          <a:p>
            <a:pPr>
              <a:defRPr/>
            </a:pPr>
            <a:r>
              <a:rPr kumimoji="1" lang="zh-CN" altLang="en-US" sz="5400" b="1" dirty="0" smtClean="0">
                <a:solidFill>
                  <a:srgbClr val="FF0066"/>
                </a:solidFill>
                <a:effectLst/>
                <a:latin typeface="黑体" pitchFamily="49" charset="-122"/>
                <a:ea typeface="黑体" pitchFamily="49" charset="-122"/>
              </a:rPr>
              <a:t>评价题型的规范答题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998291" y="1988840"/>
            <a:ext cx="686210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000" b="1" dirty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古代诗歌鉴</a:t>
            </a:r>
            <a:r>
              <a:rPr lang="zh-CN" altLang="en-US" sz="60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赏之</a:t>
            </a:r>
            <a:endParaRPr lang="en-US" altLang="zh-CN" sz="6000" b="1" dirty="0">
              <a:solidFill>
                <a:schemeClr val="accent2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302712" y="1316038"/>
            <a:ext cx="18564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 sz="240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94849" y="1285876"/>
            <a:ext cx="6854703" cy="1323975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8000" b="1" dirty="0" smtClean="0">
                <a:solidFill>
                  <a:srgbClr val="990099"/>
                </a:solidFill>
                <a:ea typeface="华文新魏" pitchFamily="2" charset="-122"/>
              </a:rPr>
              <a:t>练习操作</a:t>
            </a:r>
            <a:endParaRPr lang="zh-CN" altLang="en-US" sz="8000" b="1" dirty="0">
              <a:solidFill>
                <a:srgbClr val="990099"/>
              </a:solidFill>
              <a:ea typeface="华文新魏" pitchFamily="2" charset="-122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094493" y="3286125"/>
          <a:ext cx="5940743" cy="3352800"/>
        </p:xfrm>
        <a:graphic>
          <a:graphicData uri="http://schemas.openxmlformats.org/presentationml/2006/ole">
            <p:oleObj spid="_x0000_s72706" name="Photo Editor 照片" r:id="rId3" imgW="3572374" imgH="2381582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270099" y="260648"/>
            <a:ext cx="9271099" cy="302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kumimoji="1" lang="zh-CN" altLang="en-US" sz="28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江亭夜月送别　</a:t>
            </a:r>
            <a:endParaRPr kumimoji="1" lang="en-US" altLang="zh-CN" sz="2800" b="1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  <a:p>
            <a:pPr algn="ctr" eaLnBrk="1" hangingPunct="1">
              <a:spcBef>
                <a:spcPct val="20000"/>
              </a:spcBef>
            </a:pPr>
            <a:r>
              <a:rPr kumimoji="1" lang="zh-CN" altLang="en-US" sz="2800" b="1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唐 </a:t>
            </a:r>
            <a:r>
              <a:rPr kumimoji="1" lang="zh-CN" altLang="en-US" sz="28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王勃</a:t>
            </a:r>
            <a:endParaRPr kumimoji="1" lang="zh-CN" altLang="en-US" sz="2800" b="1" dirty="0">
              <a:latin typeface="黑体" pitchFamily="49" charset="-122"/>
              <a:ea typeface="黑体" pitchFamily="49" charset="-122"/>
            </a:endParaRPr>
          </a:p>
          <a:p>
            <a:pPr algn="ctr">
              <a:spcBef>
                <a:spcPct val="20000"/>
              </a:spcBef>
            </a:pPr>
            <a:r>
              <a:rPr kumimoji="1" lang="zh-CN" altLang="en-US" sz="28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乱烟笼碧砌，飞月向南端。</a:t>
            </a:r>
            <a:endParaRPr kumimoji="1" lang="zh-CN" altLang="en-US" sz="2800" b="1" dirty="0">
              <a:latin typeface="黑体" pitchFamily="49" charset="-122"/>
              <a:ea typeface="黑体" pitchFamily="49" charset="-122"/>
            </a:endParaRPr>
          </a:p>
          <a:p>
            <a:pPr algn="ctr">
              <a:spcBef>
                <a:spcPct val="20000"/>
              </a:spcBef>
            </a:pPr>
            <a:r>
              <a:rPr kumimoji="1" lang="zh-CN" altLang="en-US" sz="28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寂寞离亭掩，江山此夜</a:t>
            </a:r>
            <a:r>
              <a:rPr kumimoji="1" lang="zh-CN" altLang="en-US" sz="2800" b="1" dirty="0">
                <a:solidFill>
                  <a:srgbClr val="0000B0"/>
                </a:solidFill>
                <a:latin typeface="黑体" pitchFamily="49" charset="-122"/>
                <a:ea typeface="黑体" pitchFamily="49" charset="-122"/>
              </a:rPr>
              <a:t>寒</a:t>
            </a:r>
            <a:r>
              <a:rPr kumimoji="1" lang="zh-CN" altLang="en-US" sz="28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kumimoji="1" lang="zh-CN" altLang="en-US" sz="2800" b="1" dirty="0"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20000"/>
              </a:spcBef>
            </a:pPr>
            <a:r>
              <a:rPr kumimoji="1" lang="zh-CN" altLang="en-US" sz="2800" b="1" dirty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《唐诗笺注》中称赞此诗末句的“寒”字说“一片离情,俱从此字托出”。你同意吗？为什么?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247532" y="228601"/>
            <a:ext cx="1897737" cy="584775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1" lang="zh-CN" altLang="en-US" sz="32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练习操作</a:t>
            </a:r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/>
        </p:nvGraphicFramePr>
        <p:xfrm>
          <a:off x="7425929" y="381000"/>
          <a:ext cx="2227778" cy="1074738"/>
        </p:xfrm>
        <a:graphic>
          <a:graphicData uri="http://schemas.openxmlformats.org/presentationml/2006/ole">
            <p:oleObj spid="_x0000_s71682" name="Photo Editor 照片" r:id="rId3" imgW="1066667" imgH="1000000" progId="">
              <p:embed/>
            </p:oleObj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98091" y="3501008"/>
            <a:ext cx="9703147" cy="3168352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</a:rPr>
              <a:t>赤  壁  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itchFamily="49" charset="-122"/>
              <a:ea typeface="黑体" pitchFamily="49" charset="-122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</a:rPr>
              <a:t>杜牧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</a:rPr>
              <a:t>折戟沉沙铁未销，自将磨洗认前朝。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</a:rPr>
              <a:t>东风不与周郎便，铜雀春深锁二乔。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  <a:cs typeface="+mn-cs"/>
              </a:rPr>
              <a:t>问：有人曾引“一粒沙里见世界，半瓣花上说人情”来概括这首诗的艺术特色。你同意这种观点吗？请作简要说明。</a:t>
            </a:r>
          </a:p>
        </p:txBody>
      </p:sp>
      <p:graphicFrame>
        <p:nvGraphicFramePr>
          <p:cNvPr id="71684" name="Object 6"/>
          <p:cNvGraphicFramePr>
            <a:graphicFrameLocks noChangeAspect="1"/>
          </p:cNvGraphicFramePr>
          <p:nvPr/>
        </p:nvGraphicFramePr>
        <p:xfrm>
          <a:off x="247650" y="914400"/>
          <a:ext cx="1979613" cy="1257300"/>
        </p:xfrm>
        <a:graphic>
          <a:graphicData uri="http://schemas.openxmlformats.org/presentationml/2006/ole">
            <p:oleObj spid="_x0000_s71684" name="Photo Editor 照片" r:id="rId4" imgW="1523810" imgH="952633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838201"/>
            <a:ext cx="9901238" cy="344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kumimoji="1" lang="zh-CN" altLang="en-US" sz="3200" b="1" dirty="0">
                <a:solidFill>
                  <a:srgbClr val="000000"/>
                </a:solidFill>
                <a:latin typeface="宋体" pitchFamily="2" charset="-122"/>
              </a:rPr>
              <a:t>江亭夜月送别　</a:t>
            </a:r>
            <a:endParaRPr kumimoji="1" lang="en-US" altLang="zh-CN" sz="32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algn="ctr" eaLnBrk="1" hangingPunct="1">
              <a:spcBef>
                <a:spcPct val="20000"/>
              </a:spcBef>
            </a:pPr>
            <a:r>
              <a:rPr kumimoji="1" lang="zh-CN" altLang="en-US" sz="3200" b="1" dirty="0" smtClean="0">
                <a:solidFill>
                  <a:srgbClr val="000000"/>
                </a:solidFill>
                <a:latin typeface="宋体" pitchFamily="2" charset="-122"/>
              </a:rPr>
              <a:t>唐 </a:t>
            </a:r>
            <a:r>
              <a:rPr kumimoji="1" lang="zh-CN" altLang="en-US" sz="3200" b="1" dirty="0">
                <a:solidFill>
                  <a:srgbClr val="000000"/>
                </a:solidFill>
                <a:latin typeface="宋体" pitchFamily="2" charset="-122"/>
              </a:rPr>
              <a:t>王勃</a:t>
            </a:r>
            <a:endParaRPr kumimoji="1" lang="zh-CN" altLang="en-US" sz="3200" b="1" dirty="0"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kumimoji="1" lang="zh-CN" altLang="en-US" sz="3200" b="1" dirty="0">
                <a:solidFill>
                  <a:srgbClr val="000000"/>
                </a:solidFill>
                <a:latin typeface="Times New Roman" pitchFamily="18" charset="0"/>
                <a:ea typeface="楷体_GB2312" pitchFamily="49" charset="-122"/>
              </a:rPr>
              <a:t>乱烟笼碧砌，飞月向南端。</a:t>
            </a:r>
            <a:endParaRPr kumimoji="1" lang="zh-CN" altLang="en-US" sz="3200" b="1" dirty="0"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kumimoji="1" lang="zh-CN" altLang="en-US" sz="3200" b="1" dirty="0">
                <a:solidFill>
                  <a:srgbClr val="000000"/>
                </a:solidFill>
                <a:latin typeface="Times New Roman" pitchFamily="18" charset="0"/>
                <a:ea typeface="楷体_GB2312" pitchFamily="49" charset="-122"/>
              </a:rPr>
              <a:t>寂寞离亭掩，江山此夜</a:t>
            </a:r>
            <a:r>
              <a:rPr kumimoji="1" lang="zh-CN" altLang="en-US" sz="3200" b="1" dirty="0">
                <a:solidFill>
                  <a:srgbClr val="0000B0"/>
                </a:solidFill>
                <a:latin typeface="Times New Roman" pitchFamily="18" charset="0"/>
                <a:ea typeface="楷体_GB2312" pitchFamily="49" charset="-122"/>
              </a:rPr>
              <a:t>寒</a:t>
            </a:r>
            <a:r>
              <a:rPr kumimoji="1" lang="zh-CN" altLang="en-US" sz="3200" b="1" dirty="0">
                <a:solidFill>
                  <a:srgbClr val="000000"/>
                </a:solidFill>
                <a:latin typeface="Times New Roman" pitchFamily="18" charset="0"/>
                <a:ea typeface="楷体_GB2312" pitchFamily="49" charset="-122"/>
              </a:rPr>
              <a:t>。</a:t>
            </a:r>
            <a:endParaRPr kumimoji="1" lang="zh-CN" altLang="en-US" sz="32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kumimoji="1" lang="zh-CN" altLang="en-US" sz="3200" b="1" dirty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《唐诗笺注》中称赞此诗末句的“寒”字说“一片离情,俱从此字托出”。你同意吗？为什么?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247532" y="228601"/>
            <a:ext cx="1897737" cy="584775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1" lang="zh-CN" altLang="en-US" sz="32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练习操作</a:t>
            </a:r>
          </a:p>
        </p:txBody>
      </p:sp>
      <p:sp>
        <p:nvSpPr>
          <p:cNvPr id="350212" name="Text Box 4"/>
          <p:cNvSpPr txBox="1">
            <a:spLocks noChangeArrowheads="1"/>
          </p:cNvSpPr>
          <p:nvPr/>
        </p:nvSpPr>
        <p:spPr bwMode="auto">
          <a:xfrm>
            <a:off x="414115" y="4581128"/>
            <a:ext cx="8856984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zh-CN" altLang="en-US" sz="2800" b="1" dirty="0">
                <a:solidFill>
                  <a:srgbClr val="0000B0"/>
                </a:solidFill>
                <a:latin typeface="Times New Roman" pitchFamily="18" charset="0"/>
                <a:ea typeface="楷体_GB2312" pitchFamily="49" charset="-122"/>
              </a:rPr>
              <a:t>同意。“乱烟”写出了迷蒙夜色，也写出了诗人剪不断理还乱的愁绪，因为与友人分别，心随月光伴友去，只剩下满亭寂寞离情。可见，“寒”字明写江山此夜寒冷，更是诗人心理感受，写出友人离去后心情的沉重与冷寂。</a:t>
            </a:r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/>
        </p:nvGraphicFramePr>
        <p:xfrm>
          <a:off x="7425929" y="381000"/>
          <a:ext cx="2227778" cy="1074738"/>
        </p:xfrm>
        <a:graphic>
          <a:graphicData uri="http://schemas.openxmlformats.org/presentationml/2006/ole">
            <p:oleObj spid="_x0000_s2050" name="Photo Editor 照片" r:id="rId3" imgW="1066667" imgH="1000000" progId="">
              <p:embed/>
            </p:oleObj>
          </a:graphicData>
        </a:graphic>
      </p:graphicFrame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247532" y="914400"/>
          <a:ext cx="1980248" cy="1257300"/>
        </p:xfrm>
        <a:graphic>
          <a:graphicData uri="http://schemas.openxmlformats.org/presentationml/2006/ole">
            <p:oleObj spid="_x0000_s2051" name="Photo Editor 照片" r:id="rId4" imgW="1523810" imgH="952633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3"/>
          <p:cNvSpPr>
            <a:spLocks noGrp="1" noChangeArrowheads="1"/>
          </p:cNvSpPr>
          <p:nvPr>
            <p:ph idx="1"/>
          </p:nvPr>
        </p:nvSpPr>
        <p:spPr>
          <a:xfrm>
            <a:off x="-17933" y="188642"/>
            <a:ext cx="9586667" cy="6130925"/>
          </a:xfrm>
        </p:spPr>
        <p:txBody>
          <a:bodyPr/>
          <a:lstStyle/>
          <a:p>
            <a:r>
              <a:rPr lang="en-US" altLang="zh-CN" sz="2800" b="1" dirty="0" smtClean="0"/>
              <a:t>                  </a:t>
            </a:r>
            <a:r>
              <a:rPr lang="en-US" altLang="zh-CN" sz="2800" dirty="0" smtClean="0"/>
              <a:t> </a:t>
            </a:r>
            <a:r>
              <a:rPr lang="zh-CN" altLang="en-US" b="1" dirty="0" smtClean="0"/>
              <a:t>赤壁  </a:t>
            </a:r>
            <a:r>
              <a:rPr lang="zh-CN" altLang="en-US" sz="2400" b="1" dirty="0" smtClean="0"/>
              <a:t>杜牧</a:t>
            </a:r>
            <a:endParaRPr lang="zh-CN" altLang="en-US" b="1" dirty="0" smtClean="0"/>
          </a:p>
          <a:p>
            <a:r>
              <a:rPr lang="zh-CN" altLang="en-US" b="1" dirty="0" smtClean="0"/>
              <a:t>   折戟沉沙铁未销，自将磨洗认前朝。</a:t>
            </a:r>
          </a:p>
          <a:p>
            <a:r>
              <a:rPr lang="zh-CN" altLang="en-US" b="1" dirty="0" smtClean="0"/>
              <a:t>   东风不与周郎便，铜雀春深锁二乔。</a:t>
            </a:r>
          </a:p>
          <a:p>
            <a:r>
              <a:rPr lang="zh-CN" altLang="en-US" b="1" u="sng" dirty="0" smtClean="0">
                <a:latin typeface="楷体" pitchFamily="49" charset="-122"/>
                <a:ea typeface="楷体" pitchFamily="49" charset="-122"/>
              </a:rPr>
              <a:t>问：有人曾引“一粒沙里见世界，半瓣花上说人情”来概括这首诗的艺术特色。你同意这种观点吗？请作简要说明。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3E4C0-AA20-43C2-AA30-33EEB9AF7260}" type="datetime10">
              <a:rPr lang="zh-CN" altLang="en-US" smtClean="0"/>
              <a:pPr>
                <a:defRPr/>
              </a:pPr>
              <a:t>16:00</a:t>
            </a:fld>
            <a:endParaRPr lang="en-US" altLang="zh-CN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21CE5-3BC8-48FF-A0A0-C9CA3A4D3175}" type="slidenum">
              <a:rPr lang="en-US" altLang="zh-CN" smtClean="0"/>
              <a:pPr>
                <a:defRPr/>
              </a:pPr>
              <a:t>13</a:t>
            </a:fld>
            <a:endParaRPr lang="en-US" altLang="zh-CN" smtClean="0"/>
          </a:p>
        </p:txBody>
      </p:sp>
      <p:sp>
        <p:nvSpPr>
          <p:cNvPr id="327684" name="Rectangle 4"/>
          <p:cNvSpPr>
            <a:spLocks noChangeArrowheads="1"/>
          </p:cNvSpPr>
          <p:nvPr/>
        </p:nvSpPr>
        <p:spPr bwMode="auto">
          <a:xfrm>
            <a:off x="531161" y="3448052"/>
            <a:ext cx="9040036" cy="3273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同意。这首咏史诗抒发的是对国家兴亡的感慨，可谓大主题，但诗人却通过一个小小的文物“折戟”，联想到汉未赤壁大战中的英雄人物，可谓说是“一粒沙里见世界”。后两句把“二乔”不曾被捉这件小事与东吴霸业、三国鼎立的大主题联系起来，写得具体可感，有情味，有风韵，可谓’“半瓣花上说人情”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533400"/>
            <a:ext cx="990123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266700" algn="just" eaLnBrk="1" hangingPunct="1"/>
            <a:r>
              <a:rPr kumimoji="1" lang="zh-CN" altLang="en-US" sz="2800" b="1" dirty="0">
                <a:latin typeface="Times New Roman" pitchFamily="18" charset="0"/>
              </a:rPr>
              <a:t>.阅读下面这首唐诗，然后回答问题</a:t>
            </a:r>
            <a:r>
              <a:rPr kumimoji="1" lang="zh-CN" altLang="en-US" sz="2800" b="1" dirty="0" smtClean="0">
                <a:latin typeface="Times New Roman" pitchFamily="18" charset="0"/>
              </a:rPr>
              <a:t>。（</a:t>
            </a:r>
            <a:r>
              <a:rPr kumimoji="1" lang="en-US" altLang="zh-CN" sz="2800" b="1" dirty="0" smtClean="0">
                <a:latin typeface="Times New Roman" pitchFamily="18" charset="0"/>
              </a:rPr>
              <a:t>6</a:t>
            </a:r>
            <a:r>
              <a:rPr kumimoji="1" lang="zh-CN" altLang="en-US" sz="2800" b="1" dirty="0" smtClean="0">
                <a:latin typeface="Times New Roman" pitchFamily="18" charset="0"/>
              </a:rPr>
              <a:t>分</a:t>
            </a:r>
            <a:r>
              <a:rPr kumimoji="1" lang="zh-CN" altLang="en-US" sz="2800" b="1" dirty="0">
                <a:latin typeface="Times New Roman" pitchFamily="18" charset="0"/>
              </a:rPr>
              <a:t>）</a:t>
            </a:r>
          </a:p>
          <a:p>
            <a:pPr indent="266700" algn="ctr"/>
            <a:r>
              <a:rPr kumimoji="1" lang="zh-CN" altLang="en-US" sz="2800" b="1" dirty="0">
                <a:latin typeface="Times New Roman" pitchFamily="18" charset="0"/>
              </a:rPr>
              <a:t>                 江南春               杜牧</a:t>
            </a:r>
          </a:p>
          <a:p>
            <a:pPr indent="266700" algn="ctr"/>
            <a:r>
              <a:rPr kumimoji="1" lang="zh-CN" altLang="en-US" sz="2800" b="1" dirty="0">
                <a:latin typeface="Times New Roman" pitchFamily="18" charset="0"/>
                <a:ea typeface="楷体_GB2312" pitchFamily="49" charset="-122"/>
              </a:rPr>
              <a:t>千里莺啼绿映红，水村山郭酒旗风。</a:t>
            </a:r>
            <a:endParaRPr kumimoji="1" lang="zh-CN" altLang="en-US" sz="2800" b="1" dirty="0">
              <a:latin typeface="Times New Roman" pitchFamily="18" charset="0"/>
            </a:endParaRPr>
          </a:p>
          <a:p>
            <a:pPr indent="266700" algn="ctr"/>
            <a:r>
              <a:rPr kumimoji="1" lang="zh-CN" altLang="en-US" sz="2800" b="1" dirty="0">
                <a:latin typeface="Times New Roman" pitchFamily="18" charset="0"/>
                <a:ea typeface="楷体_GB2312" pitchFamily="49" charset="-122"/>
              </a:rPr>
              <a:t> 南朝四百八十寺，多少楼台烟雨中。</a:t>
            </a:r>
            <a:endParaRPr kumimoji="1" lang="zh-CN" altLang="en-US" sz="2800" b="1" dirty="0">
              <a:latin typeface="Times New Roman" pitchFamily="18" charset="0"/>
            </a:endParaRPr>
          </a:p>
          <a:p>
            <a:pPr indent="266700" algn="just"/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 明朝杨慎在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升庵诗话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中评论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江南春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说：“千里莺啼，谁人听得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?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千里绿映红，谁人见得？若作十里，则莺啼绿红之景，村郭、楼台、僧寺、酒旗，皆在其中矣。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”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对此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说说你的理解</a:t>
            </a:r>
            <a:r>
              <a:rPr kumimoji="1" lang="zh-CN" altLang="en-US" sz="2800" b="1" dirty="0" smtClean="0">
                <a:solidFill>
                  <a:schemeClr val="accent2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kumimoji="1" lang="zh-CN" altLang="en-US" sz="2800" b="1" dirty="0">
              <a:solidFill>
                <a:schemeClr val="accent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342107" y="4180344"/>
            <a:ext cx="9241155" cy="2246769"/>
          </a:xfrm>
          <a:prstGeom prst="rect">
            <a:avLst/>
          </a:prstGeom>
          <a:solidFill>
            <a:srgbClr val="FFFFCC"/>
          </a:solidFill>
          <a:ln w="38100" cmpd="dbl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1" lang="zh-CN" altLang="en-US" sz="2800" b="1" dirty="0">
                <a:solidFill>
                  <a:srgbClr val="0000FF"/>
                </a:solidFill>
                <a:latin typeface="宋体" pitchFamily="2" charset="-122"/>
              </a:rPr>
              <a:t>    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宋体" pitchFamily="2" charset="-122"/>
              </a:rPr>
              <a:t>杨慎的评价有失偏颇。这</a:t>
            </a:r>
            <a:r>
              <a:rPr kumimoji="1" lang="zh-CN" altLang="en-US" sz="2800" b="1" dirty="0">
                <a:solidFill>
                  <a:srgbClr val="0000FF"/>
                </a:solidFill>
                <a:latin typeface="宋体" pitchFamily="2" charset="-122"/>
              </a:rPr>
              <a:t>首诗既写了江南春景的丰富多彩,也写了江南的广阔、深邃和迷离。诗题为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kumimoji="1" lang="zh-CN" altLang="en-US" sz="2800" b="1" dirty="0">
                <a:solidFill>
                  <a:srgbClr val="0000FF"/>
                </a:solidFill>
                <a:latin typeface="宋体" pitchFamily="2" charset="-122"/>
              </a:rPr>
              <a:t>江南春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”</a:t>
            </a:r>
            <a:r>
              <a:rPr kumimoji="1" lang="zh-CN" altLang="en-US" sz="2800" b="1" dirty="0">
                <a:solidFill>
                  <a:srgbClr val="0000FF"/>
                </a:solidFill>
                <a:latin typeface="宋体" pitchFamily="2" charset="-122"/>
              </a:rPr>
              <a:t>不专指某一处，所以只有用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kumimoji="1" lang="zh-CN" altLang="en-US" sz="2800" b="1" dirty="0">
                <a:solidFill>
                  <a:srgbClr val="0000FF"/>
                </a:solidFill>
                <a:latin typeface="宋体" pitchFamily="2" charset="-122"/>
              </a:rPr>
              <a:t>千里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”</a:t>
            </a:r>
            <a:r>
              <a:rPr kumimoji="1" lang="zh-CN" altLang="en-US" sz="2800" b="1" dirty="0">
                <a:solidFill>
                  <a:srgbClr val="0000FF"/>
                </a:solidFill>
                <a:latin typeface="宋体" pitchFamily="2" charset="-122"/>
              </a:rPr>
              <a:t>才能写出江南之广阔、深邃，才能与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kumimoji="1" lang="zh-CN" altLang="en-US" sz="2800" b="1" dirty="0">
                <a:solidFill>
                  <a:srgbClr val="0000FF"/>
                </a:solidFill>
                <a:latin typeface="宋体" pitchFamily="2" charset="-122"/>
              </a:rPr>
              <a:t>四百八十寺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”</a:t>
            </a:r>
            <a:r>
              <a:rPr kumimoji="1" lang="zh-CN" altLang="en-US" sz="2800" b="1" dirty="0">
                <a:solidFill>
                  <a:srgbClr val="0000FF"/>
                </a:solidFill>
                <a:latin typeface="宋体" pitchFamily="2" charset="-122"/>
              </a:rPr>
              <a:t>和谐一致。如用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kumimoji="1" lang="zh-CN" altLang="en-US" sz="2800" b="1" dirty="0">
                <a:solidFill>
                  <a:srgbClr val="0000FF"/>
                </a:solidFill>
                <a:latin typeface="宋体" pitchFamily="2" charset="-122"/>
              </a:rPr>
              <a:t>十里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” 则既不能体现江南广大，又非听力所能及，不伦不类，显得荒唐。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8003501" y="249238"/>
          <a:ext cx="1485186" cy="1198562"/>
        </p:xfrm>
        <a:graphic>
          <a:graphicData uri="http://schemas.openxmlformats.org/presentationml/2006/ole">
            <p:oleObj spid="_x0000_s48130" name="Photo Editor 照片" r:id="rId3" imgW="657317" imgH="590476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808840" y="2060848"/>
            <a:ext cx="62381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①旗帜鲜明表态，不能模棱两可</a:t>
            </a:r>
            <a:endParaRPr kumimoji="1"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782267" y="3068960"/>
            <a:ext cx="6933385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20000"/>
              </a:spcBef>
              <a:defRPr/>
            </a:pPr>
            <a:r>
              <a:rPr kumimoji="1" lang="zh-CN" alt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②</a:t>
            </a:r>
            <a:r>
              <a:rPr kumimoji="1" lang="zh-CN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抓住诗句具体分析一句一句说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1782267" y="3965203"/>
            <a:ext cx="748437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20000"/>
              </a:spcBef>
              <a:defRPr/>
            </a:pPr>
            <a:r>
              <a:rPr kumimoji="1" lang="zh-CN" alt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③</a:t>
            </a:r>
            <a:r>
              <a:rPr kumimoji="1" lang="zh-CN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要有一个归纳总结，扣住古人评价要点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2507" y="764704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itchFamily="49" charset="-122"/>
                <a:ea typeface="黑体" pitchFamily="49" charset="-122"/>
              </a:rPr>
              <a:t>小  结</a:t>
            </a:r>
            <a:endParaRPr lang="zh-CN" altLang="en-US" sz="40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630139" y="2348880"/>
            <a:ext cx="800219" cy="211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eaLnBrk="1" hangingPunct="1"/>
            <a:r>
              <a:rPr kumimoji="1" lang="zh-CN" altLang="en-US" sz="4000" b="1" dirty="0">
                <a:latin typeface="黑体" pitchFamily="49" charset="-122"/>
                <a:ea typeface="黑体" pitchFamily="49" charset="-122"/>
              </a:rPr>
              <a:t>答题步骤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 autoUpdateAnimBg="0"/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302712" y="1316038"/>
            <a:ext cx="18564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 sz="240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94849" y="1285876"/>
            <a:ext cx="6854703" cy="1323975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8000" b="1" dirty="0" smtClean="0">
                <a:solidFill>
                  <a:srgbClr val="990099"/>
                </a:solidFill>
                <a:ea typeface="华文新魏" pitchFamily="2" charset="-122"/>
              </a:rPr>
              <a:t>巩</a:t>
            </a:r>
            <a:r>
              <a:rPr lang="zh-CN" altLang="en-US" sz="8000" b="1" dirty="0">
                <a:solidFill>
                  <a:srgbClr val="990099"/>
                </a:solidFill>
                <a:ea typeface="华文新魏" pitchFamily="2" charset="-122"/>
              </a:rPr>
              <a:t>固练习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094493" y="3286125"/>
          <a:ext cx="5940743" cy="3352800"/>
        </p:xfrm>
        <a:graphic>
          <a:graphicData uri="http://schemas.openxmlformats.org/presentationml/2006/ole">
            <p:oleObj spid="_x0000_s49154" name="Photo Editor 照片" r:id="rId3" imgW="3572374" imgH="2381582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58331" y="3645024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完</a:t>
            </a:r>
            <a:r>
              <a:rPr lang="zh-CN" altLang="en-US" sz="3200" b="1" dirty="0" smtClean="0"/>
              <a:t>成课时作业（十）一、二题</a:t>
            </a:r>
            <a:endParaRPr lang="zh-CN" altLang="en-US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8" descr="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1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7" descr="0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0206" y="4343402"/>
            <a:ext cx="82510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734244" y="1752600"/>
            <a:ext cx="1015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隶书" pitchFamily="49" charset="-122"/>
              </a:rPr>
              <a:t>考试说明</a:t>
            </a:r>
          </a:p>
        </p:txBody>
      </p:sp>
      <p:sp>
        <p:nvSpPr>
          <p:cNvPr id="21509" name="Rectangle 11"/>
          <p:cNvSpPr>
            <a:spLocks noChangeArrowheads="1"/>
          </p:cNvSpPr>
          <p:nvPr/>
        </p:nvSpPr>
        <p:spPr bwMode="auto">
          <a:xfrm>
            <a:off x="2456401" y="1628777"/>
            <a:ext cx="6765846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kumimoji="1" lang="zh-CN" altLang="en-US" sz="3200" b="1">
                <a:latin typeface="Times New Roman" pitchFamily="18" charset="0"/>
              </a:rPr>
              <a:t>①鉴赏古代诗歌的</a:t>
            </a:r>
            <a:r>
              <a:rPr kumimoji="1" lang="zh-CN" altLang="en-US" sz="3200" b="1">
                <a:solidFill>
                  <a:srgbClr val="FF0066"/>
                </a:solidFill>
                <a:latin typeface="Times New Roman" pitchFamily="18" charset="0"/>
              </a:rPr>
              <a:t>形象、语言、 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kumimoji="1" lang="zh-CN" altLang="en-US" sz="3200" b="1">
                <a:solidFill>
                  <a:srgbClr val="FF0066"/>
                </a:solidFill>
                <a:latin typeface="Times New Roman" pitchFamily="18" charset="0"/>
              </a:rPr>
              <a:t>表达技巧</a:t>
            </a:r>
            <a:r>
              <a:rPr kumimoji="1" lang="zh-CN" altLang="en-US" sz="3200" b="1">
                <a:latin typeface="Times New Roman" pitchFamily="18" charset="0"/>
              </a:rPr>
              <a:t>；</a:t>
            </a:r>
          </a:p>
          <a:p>
            <a:pPr eaLnBrk="1" hangingPunct="1">
              <a:spcBef>
                <a:spcPct val="5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kumimoji="1" lang="zh-CN" altLang="en-US" sz="3200" b="1">
                <a:latin typeface="Times New Roman" pitchFamily="18" charset="0"/>
              </a:rPr>
              <a:t>②评价古代诗歌的</a:t>
            </a:r>
            <a:r>
              <a:rPr kumimoji="1" lang="zh-CN" altLang="en-US" sz="3200" b="1">
                <a:solidFill>
                  <a:srgbClr val="FF0066"/>
                </a:solidFill>
                <a:latin typeface="Times New Roman" pitchFamily="18" charset="0"/>
              </a:rPr>
              <a:t>思想内容</a:t>
            </a:r>
            <a:r>
              <a:rPr kumimoji="1" lang="zh-CN" altLang="en-US" sz="3200" b="1">
                <a:latin typeface="Times New Roman" pitchFamily="18" charset="0"/>
              </a:rPr>
              <a:t>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8" descr="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1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5634" name="Rectangle 2"/>
          <p:cNvSpPr>
            <a:spLocks noGrp="1" noChangeArrowheads="1"/>
          </p:cNvSpPr>
          <p:nvPr>
            <p:ph idx="1"/>
          </p:nvPr>
        </p:nvSpPr>
        <p:spPr>
          <a:xfrm>
            <a:off x="2143550" y="620713"/>
            <a:ext cx="6977278" cy="56642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CC3300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b="1" dirty="0" smtClean="0">
                <a:solidFill>
                  <a:srgbClr val="CC3300"/>
                </a:solidFill>
                <a:latin typeface="黑体" pitchFamily="49" charset="-122"/>
                <a:ea typeface="黑体" pitchFamily="49" charset="-122"/>
              </a:rPr>
              <a:t>．提问方式：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评价题是先列举出一首或几首诗词，再引用一段古代诗词评论家或后世人对诗词特点的评论语，要求你先判断这个评论是否正确，是否合理，然后阐明理由。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b="1" dirty="0" smtClean="0">
                <a:solidFill>
                  <a:srgbClr val="CC3300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b="1" dirty="0" smtClean="0">
                <a:solidFill>
                  <a:srgbClr val="CC3300"/>
                </a:solidFill>
                <a:latin typeface="黑体" pitchFamily="49" charset="-122"/>
                <a:ea typeface="黑体" pitchFamily="49" charset="-122"/>
              </a:rPr>
              <a:t>．解题分析：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这种题型酷似政史考试中的判断说理题。其实这类题型只是意境、技巧、语言、思想内容等分析题型的变体，没有直接提出问题，需要学生自己分析问的是内容、主旨，还是表达技巧，然后结合问题和诗歌进行恰当的表述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ADF2B2-065D-495F-959C-3840864215F0}" type="datetime10">
              <a:rPr lang="zh-CN" altLang="en-US" smtClean="0"/>
              <a:pPr>
                <a:defRPr/>
              </a:pPr>
              <a:t>16:00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2342A-7581-44EC-9939-7CF09E3CA21B}" type="slidenum">
              <a:rPr lang="en-US" altLang="zh-CN" smtClean="0"/>
              <a:pPr>
                <a:defRPr/>
              </a:pPr>
              <a:t>3</a:t>
            </a:fld>
            <a:endParaRPr lang="en-US" altLang="zh-CN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818228" y="1773240"/>
            <a:ext cx="75978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评价题型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ChangeArrowheads="1"/>
          </p:cNvSpPr>
          <p:nvPr/>
        </p:nvSpPr>
        <p:spPr bwMode="auto">
          <a:xfrm>
            <a:off x="0" y="692696"/>
            <a:ext cx="9901237" cy="44012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【2018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年全国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Ⅲ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卷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阅读下面这首唐诗，完成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14-15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题。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精卫词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王建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精卫谁教尔填海，海边石子青累累。 </a:t>
            </a: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但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得海水作枯地，海中鱼龙何所为？ </a:t>
            </a:r>
          </a:p>
          <a:p>
            <a:pPr algn="ctr"/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口穿岂为空衔石，山中草木无全枝。 </a:t>
            </a:r>
          </a:p>
          <a:p>
            <a:pPr algn="ctr"/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朝在树头暮海里，飞多羽折时堕水。 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高山未尽海未平，愿我身死子还生。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15.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一般认为，诗最后两句的内容是以精卫的口吻表达的，你是否同意这种解读？请结合诗句说明你的理由 。（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6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分）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247532" y="228601"/>
            <a:ext cx="1832553" cy="584775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zh-CN" altLang="en-US" sz="3200" b="1" dirty="0" smtClean="0">
                <a:solidFill>
                  <a:schemeClr val="bg1"/>
                </a:solidFill>
                <a:latin typeface="Times New Roman" pitchFamily="18" charset="0"/>
              </a:rPr>
              <a:t>高考示</a:t>
            </a:r>
            <a:r>
              <a:rPr kumimoji="1" lang="zh-CN" altLang="en-US" sz="3200" b="1" dirty="0">
                <a:solidFill>
                  <a:schemeClr val="bg1"/>
                </a:solidFill>
                <a:latin typeface="Times New Roman" pitchFamily="18" charset="0"/>
              </a:rPr>
              <a:t>例</a:t>
            </a:r>
          </a:p>
        </p:txBody>
      </p:sp>
      <p:graphicFrame>
        <p:nvGraphicFramePr>
          <p:cNvPr id="9218" name="Object 18"/>
          <p:cNvGraphicFramePr>
            <a:graphicFrameLocks noChangeAspect="1"/>
          </p:cNvGraphicFramePr>
          <p:nvPr/>
        </p:nvGraphicFramePr>
        <p:xfrm>
          <a:off x="3217903" y="0"/>
          <a:ext cx="6188274" cy="609600"/>
        </p:xfrm>
        <a:graphic>
          <a:graphicData uri="http://schemas.openxmlformats.org/presentationml/2006/ole">
            <p:oleObj spid="_x0000_s50178" name="Photo Editor 照片" r:id="rId3" imgW="5714286" imgH="609524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ChangeArrowheads="1"/>
          </p:cNvSpPr>
          <p:nvPr/>
        </p:nvSpPr>
        <p:spPr bwMode="auto">
          <a:xfrm>
            <a:off x="0" y="692696"/>
            <a:ext cx="9901237" cy="44012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【2018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年全国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Ⅲ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卷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阅读下面这首唐诗，完成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14-15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题。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精卫词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王建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精卫谁教尔填海，海边石子青磊磊。 </a:t>
            </a: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但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得海水作枯地，海中鱼龙何所为？ </a:t>
            </a:r>
          </a:p>
          <a:p>
            <a:pPr algn="ctr"/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口穿岂为空衔石，山中草木无全枝。 </a:t>
            </a:r>
          </a:p>
          <a:p>
            <a:pPr algn="ctr"/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朝在树头暮海里，飞多羽折时堕水。 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高山未尽海未平，愿我身死子还生。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15.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一般认为，诗最后两句的内容是以精卫的口吻表达的，你是否同意这种解读？请结合诗句说明你的理由 。（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6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分）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247532" y="228601"/>
            <a:ext cx="1832553" cy="584775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zh-CN" altLang="en-US" sz="3200" b="1" dirty="0" smtClean="0">
                <a:solidFill>
                  <a:schemeClr val="bg1"/>
                </a:solidFill>
                <a:latin typeface="Times New Roman" pitchFamily="18" charset="0"/>
              </a:rPr>
              <a:t>高考示</a:t>
            </a:r>
            <a:r>
              <a:rPr kumimoji="1" lang="zh-CN" altLang="en-US" sz="3200" b="1" dirty="0">
                <a:solidFill>
                  <a:schemeClr val="bg1"/>
                </a:solidFill>
                <a:latin typeface="Times New Roman" pitchFamily="18" charset="0"/>
              </a:rPr>
              <a:t>例</a:t>
            </a:r>
          </a:p>
        </p:txBody>
      </p:sp>
      <p:graphicFrame>
        <p:nvGraphicFramePr>
          <p:cNvPr id="9218" name="Object 18"/>
          <p:cNvGraphicFramePr>
            <a:graphicFrameLocks noChangeAspect="1"/>
          </p:cNvGraphicFramePr>
          <p:nvPr/>
        </p:nvGraphicFramePr>
        <p:xfrm>
          <a:off x="3217903" y="0"/>
          <a:ext cx="6188274" cy="609600"/>
        </p:xfrm>
        <a:graphic>
          <a:graphicData uri="http://schemas.openxmlformats.org/presentationml/2006/ole">
            <p:oleObj spid="_x0000_s8194" name="Photo Editor 照片" r:id="rId3" imgW="5714286" imgH="609524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107" y="5042118"/>
            <a:ext cx="9145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观点一：同意。①这两句诗是精卫坚忍不拔、前赴后继奋斗精神的自我抒发；②意为即使自己在有生之年不能完成移山填海的事业，也希望子孙后代能够继承遗志，填海不止。</a:t>
            </a:r>
            <a:endParaRPr lang="zh-CN" altLang="en-US" sz="24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ChangeArrowheads="1"/>
          </p:cNvSpPr>
          <p:nvPr/>
        </p:nvSpPr>
        <p:spPr bwMode="auto">
          <a:xfrm>
            <a:off x="0" y="692696"/>
            <a:ext cx="9901237" cy="44012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【2018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年全国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Ⅲ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卷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阅读下面这首唐诗，完成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14-15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题。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精卫词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王建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精卫谁教尔填海，海边石子青累累。 </a:t>
            </a: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但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得海水作枯地，海中鱼龙何所为？ </a:t>
            </a:r>
          </a:p>
          <a:p>
            <a:pPr algn="ctr"/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口穿岂为空衔石，山中草木无全枝。 </a:t>
            </a:r>
          </a:p>
          <a:p>
            <a:pPr algn="ctr"/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朝在树头暮海里，飞多羽折时堕水。 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高山未尽海未平，愿我身死子还生。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15.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一般认为，诗最后两句的内容是以精卫的口吻表达的，你是否同意这种解读？请结合诗句说明你的理由 。（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6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分）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247532" y="228601"/>
            <a:ext cx="1832553" cy="584775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zh-CN" altLang="en-US" sz="3200" b="1" dirty="0" smtClean="0">
                <a:solidFill>
                  <a:schemeClr val="bg1"/>
                </a:solidFill>
                <a:latin typeface="Times New Roman" pitchFamily="18" charset="0"/>
              </a:rPr>
              <a:t>高考示</a:t>
            </a:r>
            <a:r>
              <a:rPr kumimoji="1" lang="zh-CN" altLang="en-US" sz="3200" b="1" dirty="0">
                <a:solidFill>
                  <a:schemeClr val="bg1"/>
                </a:solidFill>
                <a:latin typeface="Times New Roman" pitchFamily="18" charset="0"/>
              </a:rPr>
              <a:t>例</a:t>
            </a:r>
          </a:p>
        </p:txBody>
      </p:sp>
      <p:graphicFrame>
        <p:nvGraphicFramePr>
          <p:cNvPr id="9218" name="Object 18"/>
          <p:cNvGraphicFramePr>
            <a:graphicFrameLocks noChangeAspect="1"/>
          </p:cNvGraphicFramePr>
          <p:nvPr/>
        </p:nvGraphicFramePr>
        <p:xfrm>
          <a:off x="3217903" y="0"/>
          <a:ext cx="6188274" cy="609600"/>
        </p:xfrm>
        <a:graphic>
          <a:graphicData uri="http://schemas.openxmlformats.org/presentationml/2006/ole">
            <p:oleObj spid="_x0000_s36866" name="Photo Editor 照片" r:id="rId3" imgW="5714286" imgH="609524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107" y="5042118"/>
            <a:ext cx="914501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观点二：不同意。①这两句诗是作者对精卫的同情与崇敬之情的表达；②意为移山填海的事业尚未完成，我愿牺牲生命来帮助精卫，以自己的生命来换精卫的生命。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8" descr="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1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6658" name="Rectangle 2"/>
          <p:cNvSpPr>
            <a:spLocks noGrp="1" noChangeArrowheads="1"/>
          </p:cNvSpPr>
          <p:nvPr>
            <p:ph idx="1"/>
          </p:nvPr>
        </p:nvSpPr>
        <p:spPr>
          <a:xfrm>
            <a:off x="1832417" y="692152"/>
            <a:ext cx="7613296" cy="5586413"/>
          </a:xfrm>
        </p:spPr>
        <p:txBody>
          <a:bodyPr/>
          <a:lstStyle/>
          <a:p>
            <a:r>
              <a:rPr lang="en-US" altLang="zh-CN" sz="4400" b="1" dirty="0" smtClean="0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 3</a:t>
            </a:r>
            <a:r>
              <a:rPr lang="zh-CN" altLang="en-US" sz="4400" b="1" dirty="0" smtClean="0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．答题思路 ：</a:t>
            </a: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（１）认真审题</a:t>
            </a: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（２）深入阅读理解诗词</a:t>
            </a: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（３）结合诗歌内容，结合评论答题</a:t>
            </a:r>
          </a:p>
          <a:p>
            <a:r>
              <a:rPr lang="en-US" altLang="zh-CN" sz="4400" b="1" dirty="0" smtClean="0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sz="4400" b="1" dirty="0" smtClean="0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答题注意：</a:t>
            </a: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紧扣诗文内容，点面结合地分析；阐明理由时，紧扣评论关键词</a:t>
            </a:r>
          </a:p>
          <a:p>
            <a:pPr>
              <a:buFontTx/>
              <a:buNone/>
            </a:pP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239FC0-5682-4124-B125-7572930D7AAC}" type="datetime10">
              <a:rPr lang="zh-CN" altLang="en-US" smtClean="0"/>
              <a:pPr>
                <a:defRPr/>
              </a:pPr>
              <a:t>16:00</a:t>
            </a:fld>
            <a:endParaRPr lang="en-US" altLang="zh-CN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DB18B-16CC-4164-81B2-3F449A047D19}" type="slidenum">
              <a:rPr lang="en-US" altLang="zh-CN" smtClean="0"/>
              <a:pPr>
                <a:defRPr/>
              </a:pPr>
              <a:t>7</a:t>
            </a:fld>
            <a:endParaRPr lang="en-US" altLang="zh-CN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661802" y="1844677"/>
            <a:ext cx="90245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评价题型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6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6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6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6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6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8" grpId="0" build="p" autoUpdateAnimBg="0" advAuto="1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ChangeArrowheads="1"/>
          </p:cNvSpPr>
          <p:nvPr/>
        </p:nvSpPr>
        <p:spPr bwMode="auto">
          <a:xfrm>
            <a:off x="247531" y="404814"/>
            <a:ext cx="9653707" cy="23083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04800">
              <a:defRPr/>
            </a:pPr>
            <a:r>
              <a:rPr kumimoji="1" lang="zh-CN" alt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     </a:t>
            </a:r>
            <a:r>
              <a:rPr kumimoji="1" lang="zh-CN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</a:t>
            </a:r>
            <a:r>
              <a:rPr kumimoji="1"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蝶恋花   苏轼 </a:t>
            </a:r>
          </a:p>
          <a:p>
            <a:pPr indent="304800">
              <a:defRPr/>
            </a:pPr>
            <a:r>
              <a:rPr kumimoji="1"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  </a:t>
            </a:r>
            <a:r>
              <a:rPr kumimoji="1" lang="zh-CN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花</a:t>
            </a:r>
            <a:r>
              <a:rPr kumimoji="1"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褪残红青杏小。燕子飞时，绿水人家绕。枝上柳绵吹又少，天涯何处无芳草？   </a:t>
            </a:r>
            <a:r>
              <a:rPr kumimoji="1" lang="zh-CN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墙</a:t>
            </a:r>
            <a:r>
              <a:rPr kumimoji="1"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里秋千墙外道。墙外行人，墙里佳人笑。笑渐不闻声渐悄，多情却被无情恼。</a:t>
            </a:r>
          </a:p>
          <a:p>
            <a:pPr indent="304800">
              <a:defRPr/>
            </a:pPr>
            <a:r>
              <a:rPr kumimoji="1" lang="zh-CN" alt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  <a:r>
              <a:rPr kumimoji="1" lang="zh-CN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俞</a:t>
            </a:r>
            <a:r>
              <a:rPr kumimoji="1" lang="zh-CN" alt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陛云在《宋词选释》中对这首词的上阕作过这样的评价： </a:t>
            </a:r>
            <a:r>
              <a:rPr kumimoji="1" lang="zh-CN" alt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“</a:t>
            </a:r>
            <a:r>
              <a:rPr kumimoji="1" lang="zh-CN" altLang="en-US" sz="2400" b="1" dirty="0">
                <a:solidFill>
                  <a:srgbClr val="00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絮飞花落，每易伤春，此独作旷达语</a:t>
            </a:r>
            <a:r>
              <a:rPr kumimoji="1" lang="zh-CN" alt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。</a:t>
            </a:r>
            <a:r>
              <a:rPr kumimoji="1" lang="zh-CN" alt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”</a:t>
            </a:r>
            <a:r>
              <a:rPr kumimoji="1" lang="zh-CN" alt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你同意这看法吗?</a:t>
            </a:r>
          </a:p>
        </p:txBody>
      </p:sp>
      <p:sp>
        <p:nvSpPr>
          <p:cNvPr id="348163" name="Rectangle 3"/>
          <p:cNvSpPr>
            <a:spLocks noChangeArrowheads="1"/>
          </p:cNvSpPr>
          <p:nvPr/>
        </p:nvSpPr>
        <p:spPr bwMode="auto">
          <a:xfrm>
            <a:off x="198091" y="2636838"/>
            <a:ext cx="95050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304800" algn="just" eaLnBrk="1" hangingPunct="1">
              <a:spcBef>
                <a:spcPct val="50000"/>
              </a:spcBef>
              <a:defRPr/>
            </a:pPr>
            <a:r>
              <a:rPr kumimoji="1" lang="zh-CN" altLang="en-US" sz="2400" b="1" dirty="0">
                <a:solidFill>
                  <a:srgbClr val="AC1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答：</a:t>
            </a:r>
            <a:r>
              <a:rPr kumimoji="1" lang="zh-CN" alt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①同意。 </a:t>
            </a:r>
            <a:r>
              <a:rPr kumimoji="1"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②起句</a:t>
            </a:r>
            <a:r>
              <a:rPr kumimoji="1"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“</a:t>
            </a:r>
            <a:r>
              <a:rPr kumimoji="1"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花褪残红青杏小</a:t>
            </a:r>
            <a:r>
              <a:rPr kumimoji="1"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”</a:t>
            </a:r>
            <a:r>
              <a:rPr kumimoji="1"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，虽写了花之凋零，却又写了青杏新生，显示出生机与活力；二、三句则又移向更广阔的空间，燕子轻飞，给画面带来了盎然生气，而绿水绕人家也饶有情趣，这样一来，人的心情也自然随之敞阔；末句虽言萋萋芳草，却以</a:t>
            </a:r>
            <a:r>
              <a:rPr kumimoji="1"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“</a:t>
            </a:r>
            <a:r>
              <a:rPr kumimoji="1"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天涯</a:t>
            </a:r>
            <a:r>
              <a:rPr kumimoji="1"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”</a:t>
            </a:r>
            <a:r>
              <a:rPr kumimoji="1"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起笔，意境开阔。</a:t>
            </a:r>
            <a:r>
              <a:rPr kumimoji="1" lang="zh-CN" altLang="en-US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kumimoji="1" lang="zh-CN" altLang="en-US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③</a:t>
            </a:r>
            <a:r>
              <a:rPr kumimoji="1" lang="zh-CN" altLang="en-US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总之，词的上片虽写</a:t>
            </a:r>
            <a:r>
              <a:rPr kumimoji="1" lang="zh-CN" altLang="en-US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“</a:t>
            </a:r>
            <a:r>
              <a:rPr kumimoji="1" lang="zh-CN" altLang="en-US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絮飞花落</a:t>
            </a:r>
            <a:r>
              <a:rPr kumimoji="1" lang="zh-CN" altLang="en-US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”</a:t>
            </a:r>
            <a:r>
              <a:rPr kumimoji="1" lang="zh-CN" altLang="en-US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的暮春之景，却处处可见旷达之语。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4800600"/>
            <a:ext cx="99012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0" y="5440363"/>
            <a:ext cx="99012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0" y="6080125"/>
            <a:ext cx="99012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247532" y="228601"/>
            <a:ext cx="1832553" cy="584775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zh-CN" altLang="en-US" sz="3200" b="1" dirty="0" smtClean="0">
                <a:solidFill>
                  <a:schemeClr val="bg1"/>
                </a:solidFill>
                <a:latin typeface="Times New Roman" pitchFamily="18" charset="0"/>
              </a:rPr>
              <a:t>例析解题</a:t>
            </a:r>
            <a:endParaRPr kumimoji="1" lang="zh-CN" altLang="en-US" sz="3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48168" name="Rectangle 8"/>
          <p:cNvSpPr>
            <a:spLocks noChangeArrowheads="1"/>
          </p:cNvSpPr>
          <p:nvPr/>
        </p:nvSpPr>
        <p:spPr bwMode="auto">
          <a:xfrm>
            <a:off x="1208434" y="5084764"/>
            <a:ext cx="6238123" cy="369332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04800">
              <a:spcBef>
                <a:spcPct val="50000"/>
              </a:spcBef>
              <a:defRPr/>
            </a:pPr>
            <a:r>
              <a:rPr kumimoji="1" lang="zh-CN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①旗帜鲜明表态，不能模棱两可</a:t>
            </a:r>
            <a:endParaRPr kumimoji="1" lang="zh-CN" altLang="en-US" b="1" dirty="0">
              <a:latin typeface="Times New Roman" pitchFamily="18" charset="0"/>
            </a:endParaRPr>
          </a:p>
        </p:txBody>
      </p:sp>
      <p:sp>
        <p:nvSpPr>
          <p:cNvPr id="348169" name="Rectangle 9"/>
          <p:cNvSpPr>
            <a:spLocks noChangeArrowheads="1"/>
          </p:cNvSpPr>
          <p:nvPr/>
        </p:nvSpPr>
        <p:spPr bwMode="auto">
          <a:xfrm>
            <a:off x="1832417" y="5661025"/>
            <a:ext cx="5925273" cy="369332"/>
          </a:xfrm>
          <a:prstGeom prst="rect">
            <a:avLst/>
          </a:prstGeom>
          <a:solidFill>
            <a:schemeClr val="bg1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20000"/>
              </a:spcBef>
              <a:defRPr/>
            </a:pPr>
            <a:r>
              <a:rPr kumimoji="1"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kumimoji="1"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②抓住诗句具体分析一句一句说</a:t>
            </a:r>
          </a:p>
        </p:txBody>
      </p:sp>
      <p:sp>
        <p:nvSpPr>
          <p:cNvPr id="348170" name="Rectangle 10"/>
          <p:cNvSpPr>
            <a:spLocks noChangeArrowheads="1"/>
          </p:cNvSpPr>
          <p:nvPr/>
        </p:nvSpPr>
        <p:spPr bwMode="auto">
          <a:xfrm>
            <a:off x="1442213" y="6269039"/>
            <a:ext cx="7484373" cy="36933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20000"/>
              </a:spcBef>
              <a:defRPr/>
            </a:pPr>
            <a:r>
              <a:rPr kumimoji="1" lang="zh-CN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③要有一个归纳总结，扣住古人评价要点</a:t>
            </a:r>
          </a:p>
        </p:txBody>
      </p:sp>
      <p:sp>
        <p:nvSpPr>
          <p:cNvPr id="348171" name="Text Box 11"/>
          <p:cNvSpPr txBox="1">
            <a:spLocks noChangeArrowheads="1"/>
          </p:cNvSpPr>
          <p:nvPr/>
        </p:nvSpPr>
        <p:spPr bwMode="auto">
          <a:xfrm>
            <a:off x="321612" y="5013326"/>
            <a:ext cx="677108" cy="170816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eaLnBrk="1" hangingPunct="1"/>
            <a:r>
              <a:rPr kumimoji="1" lang="zh-CN" altLang="en-US" sz="3200" b="1" dirty="0">
                <a:latin typeface="Times New Roman" pitchFamily="18" charset="0"/>
                <a:ea typeface="楷体_GB2312" pitchFamily="49" charset="-122"/>
              </a:rPr>
              <a:t>答题步骤</a:t>
            </a:r>
          </a:p>
        </p:txBody>
      </p:sp>
      <p:sp>
        <p:nvSpPr>
          <p:cNvPr id="348172" name="Line 12"/>
          <p:cNvSpPr>
            <a:spLocks noChangeShapeType="1"/>
          </p:cNvSpPr>
          <p:nvPr/>
        </p:nvSpPr>
        <p:spPr bwMode="auto">
          <a:xfrm>
            <a:off x="1281274" y="3068638"/>
            <a:ext cx="990124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173" name="Line 13"/>
          <p:cNvSpPr>
            <a:spLocks noChangeShapeType="1"/>
          </p:cNvSpPr>
          <p:nvPr/>
        </p:nvSpPr>
        <p:spPr bwMode="auto">
          <a:xfrm flipH="1" flipV="1">
            <a:off x="2299975" y="3068638"/>
            <a:ext cx="495062" cy="2201862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174" name="Line 14"/>
          <p:cNvSpPr>
            <a:spLocks noChangeShapeType="1"/>
          </p:cNvSpPr>
          <p:nvPr/>
        </p:nvSpPr>
        <p:spPr bwMode="auto">
          <a:xfrm flipV="1">
            <a:off x="4639487" y="2997200"/>
            <a:ext cx="1155145" cy="2952750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175" name="Line 15"/>
          <p:cNvSpPr>
            <a:spLocks noChangeShapeType="1"/>
          </p:cNvSpPr>
          <p:nvPr/>
        </p:nvSpPr>
        <p:spPr bwMode="auto">
          <a:xfrm flipV="1">
            <a:off x="8225248" y="4508502"/>
            <a:ext cx="233779" cy="216217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176" name="Line 16"/>
          <p:cNvSpPr>
            <a:spLocks noChangeShapeType="1"/>
          </p:cNvSpPr>
          <p:nvPr/>
        </p:nvSpPr>
        <p:spPr bwMode="auto">
          <a:xfrm>
            <a:off x="4374554" y="4509120"/>
            <a:ext cx="5006971" cy="72009"/>
          </a:xfrm>
          <a:prstGeom prst="line">
            <a:avLst/>
          </a:prstGeom>
          <a:noFill/>
          <a:ln w="38100">
            <a:solidFill>
              <a:srgbClr val="0000D6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177" name="Line 17"/>
          <p:cNvSpPr>
            <a:spLocks noChangeShapeType="1"/>
          </p:cNvSpPr>
          <p:nvPr/>
        </p:nvSpPr>
        <p:spPr bwMode="auto">
          <a:xfrm flipV="1">
            <a:off x="507095" y="4869161"/>
            <a:ext cx="2089605" cy="149"/>
          </a:xfrm>
          <a:prstGeom prst="line">
            <a:avLst/>
          </a:prstGeom>
          <a:noFill/>
          <a:ln w="38100">
            <a:solidFill>
              <a:srgbClr val="0000D6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9218" name="Object 18"/>
          <p:cNvGraphicFramePr>
            <a:graphicFrameLocks noChangeAspect="1"/>
          </p:cNvGraphicFramePr>
          <p:nvPr/>
        </p:nvGraphicFramePr>
        <p:xfrm>
          <a:off x="3217903" y="0"/>
          <a:ext cx="6188274" cy="609600"/>
        </p:xfrm>
        <a:graphic>
          <a:graphicData uri="http://schemas.openxmlformats.org/presentationml/2006/ole">
            <p:oleObj spid="_x0000_s1026" name="Photo Editor 照片" r:id="rId3" imgW="5714286" imgH="609524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8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8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8" grpId="0" animBg="1" autoUpdateAnimBg="0"/>
      <p:bldP spid="348169" grpId="0" animBg="1" autoUpdateAnimBg="0"/>
      <p:bldP spid="348170" grpId="0" animBg="1" autoUpdateAnimBg="0"/>
      <p:bldP spid="348171" grpId="0" animBg="1" autoUpdateAnimBg="0"/>
      <p:bldP spid="348172" grpId="0" animBg="1"/>
      <p:bldP spid="348173" grpId="0" animBg="1"/>
      <p:bldP spid="348174" grpId="0" animBg="1"/>
      <p:bldP spid="348175" grpId="0" animBg="1"/>
      <p:bldP spid="348176" grpId="0" animBg="1"/>
      <p:bldP spid="3481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Text Box 2"/>
          <p:cNvSpPr txBox="1">
            <a:spLocks noChangeArrowheads="1"/>
          </p:cNvSpPr>
          <p:nvPr/>
        </p:nvSpPr>
        <p:spPr bwMode="auto">
          <a:xfrm>
            <a:off x="198091" y="2564904"/>
            <a:ext cx="94182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①</a:t>
            </a:r>
            <a:r>
              <a:rPr kumimoji="1" lang="zh-CN" altLang="en-US" sz="2400" b="1" dirty="0">
                <a:solidFill>
                  <a:srgbClr val="0000FF"/>
                </a:solidFill>
                <a:latin typeface="Times New Roman" pitchFamily="18" charset="0"/>
              </a:rPr>
              <a:t>不同意。</a:t>
            </a:r>
            <a:r>
              <a:rPr kumimoji="1"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②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起句写花之凋零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青杏酸涩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为整首词投下悲凉的阴影；二三句写燕子翻飞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绿水环绕人家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虽富有情趣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也不乏暖意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但却是以乐景衬哀情；四句说柳絮飘飞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着一“又”字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则又表明词人之看絮飞花落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不止一次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伤春之感、惜春之情自然流出；“芳草”在古诗词中常用来写愁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此处亦然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,“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天涯何处无芳草”即言愁情无限。</a:t>
            </a:r>
            <a:r>
              <a:rPr kumimoji="1" lang="zh-CN" altLang="en-US" sz="24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③</a:t>
            </a:r>
            <a:r>
              <a:rPr kumimoji="1" lang="zh-CN" altLang="en-US" sz="2400" b="1" dirty="0">
                <a:solidFill>
                  <a:srgbClr val="D60093"/>
                </a:solidFill>
                <a:latin typeface="Times New Roman" pitchFamily="18" charset="0"/>
              </a:rPr>
              <a:t>因此</a:t>
            </a:r>
            <a:r>
              <a:rPr kumimoji="1" lang="en-US" altLang="zh-CN" sz="2400" b="1" dirty="0">
                <a:solidFill>
                  <a:srgbClr val="D60093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D60093"/>
                </a:solidFill>
                <a:latin typeface="Times New Roman" pitchFamily="18" charset="0"/>
              </a:rPr>
              <a:t>这首词中对“絮飞花落”等景物的描写</a:t>
            </a:r>
            <a:r>
              <a:rPr kumimoji="1" lang="en-US" altLang="zh-CN" sz="2400" b="1" dirty="0">
                <a:solidFill>
                  <a:srgbClr val="D60093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D60093"/>
                </a:solidFill>
                <a:latin typeface="Times New Roman" pitchFamily="18" charset="0"/>
              </a:rPr>
              <a:t>依然浸透着伤春之情</a:t>
            </a:r>
            <a:r>
              <a:rPr kumimoji="1" lang="en-US" altLang="zh-CN" sz="2400" b="1" dirty="0">
                <a:solidFill>
                  <a:srgbClr val="D60093"/>
                </a:solidFill>
                <a:latin typeface="Times New Roman" pitchFamily="18" charset="0"/>
              </a:rPr>
              <a:t>,</a:t>
            </a:r>
            <a:r>
              <a:rPr kumimoji="1" lang="zh-CN" altLang="en-US" sz="2400" b="1" dirty="0">
                <a:solidFill>
                  <a:srgbClr val="D60093"/>
                </a:solidFill>
                <a:latin typeface="Times New Roman" pitchFamily="18" charset="0"/>
              </a:rPr>
              <a:t>并非旷达之语。</a:t>
            </a:r>
          </a:p>
        </p:txBody>
      </p:sp>
      <p:sp>
        <p:nvSpPr>
          <p:cNvPr id="349187" name="Line 3"/>
          <p:cNvSpPr>
            <a:spLocks noChangeShapeType="1"/>
          </p:cNvSpPr>
          <p:nvPr/>
        </p:nvSpPr>
        <p:spPr bwMode="auto">
          <a:xfrm flipH="1" flipV="1">
            <a:off x="1129361" y="2832583"/>
            <a:ext cx="1091542" cy="2449513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9188" name="Line 4"/>
          <p:cNvSpPr>
            <a:spLocks noChangeShapeType="1"/>
          </p:cNvSpPr>
          <p:nvPr/>
        </p:nvSpPr>
        <p:spPr bwMode="auto">
          <a:xfrm>
            <a:off x="818228" y="1824519"/>
            <a:ext cx="990124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9189" name="Line 5"/>
          <p:cNvSpPr>
            <a:spLocks noChangeShapeType="1"/>
          </p:cNvSpPr>
          <p:nvPr/>
        </p:nvSpPr>
        <p:spPr bwMode="auto">
          <a:xfrm flipH="1" flipV="1">
            <a:off x="5261754" y="2832583"/>
            <a:ext cx="235497" cy="3097213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9190" name="Line 6"/>
          <p:cNvSpPr>
            <a:spLocks noChangeShapeType="1"/>
          </p:cNvSpPr>
          <p:nvPr/>
        </p:nvSpPr>
        <p:spPr bwMode="auto">
          <a:xfrm>
            <a:off x="6993161" y="4437112"/>
            <a:ext cx="2493962" cy="39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9191" name="Line 7"/>
          <p:cNvSpPr>
            <a:spLocks noChangeShapeType="1"/>
          </p:cNvSpPr>
          <p:nvPr/>
        </p:nvSpPr>
        <p:spPr bwMode="auto">
          <a:xfrm flipV="1">
            <a:off x="350669" y="4797152"/>
            <a:ext cx="82003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9192" name="Line 8"/>
          <p:cNvSpPr>
            <a:spLocks noChangeShapeType="1"/>
          </p:cNvSpPr>
          <p:nvPr/>
        </p:nvSpPr>
        <p:spPr bwMode="auto">
          <a:xfrm flipV="1">
            <a:off x="7133704" y="4417403"/>
            <a:ext cx="309299" cy="2015629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1285785" y="5137631"/>
            <a:ext cx="6353295" cy="523220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04800">
              <a:spcBef>
                <a:spcPct val="50000"/>
              </a:spcBef>
              <a:defRPr/>
            </a:pPr>
            <a:r>
              <a:rPr kumimoji="1"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①旗帜鲜明表态，不能模棱两可</a:t>
            </a:r>
            <a:endParaRPr kumimoji="1" lang="zh-CN" alt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49194" name="Rectangle 10"/>
          <p:cNvSpPr>
            <a:spLocks noChangeArrowheads="1"/>
          </p:cNvSpPr>
          <p:nvPr/>
        </p:nvSpPr>
        <p:spPr bwMode="auto">
          <a:xfrm>
            <a:off x="1832416" y="5713895"/>
            <a:ext cx="4620578" cy="52322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20000"/>
              </a:spcBef>
              <a:defRPr/>
            </a:pPr>
            <a:r>
              <a:rPr kumimoji="1" lang="zh-CN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kumimoji="1"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②抓住诗句具体分析</a:t>
            </a:r>
          </a:p>
        </p:txBody>
      </p:sp>
      <p:sp>
        <p:nvSpPr>
          <p:cNvPr id="349195" name="Rectangle 11"/>
          <p:cNvSpPr>
            <a:spLocks noChangeArrowheads="1"/>
          </p:cNvSpPr>
          <p:nvPr/>
        </p:nvSpPr>
        <p:spPr bwMode="auto">
          <a:xfrm>
            <a:off x="1675992" y="6290156"/>
            <a:ext cx="7838480" cy="52322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20000"/>
              </a:spcBef>
              <a:defRPr/>
            </a:pPr>
            <a:r>
              <a:rPr kumimoji="1" lang="zh-CN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</a:t>
            </a:r>
            <a:r>
              <a:rPr kumimoji="1"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③要有一个归纳总结，扣住古人评价要点</a:t>
            </a:r>
          </a:p>
        </p:txBody>
      </p:sp>
      <p:sp>
        <p:nvSpPr>
          <p:cNvPr id="349196" name="Rectangle 12"/>
          <p:cNvSpPr>
            <a:spLocks noChangeArrowheads="1"/>
          </p:cNvSpPr>
          <p:nvPr/>
        </p:nvSpPr>
        <p:spPr bwMode="auto">
          <a:xfrm>
            <a:off x="1" y="1"/>
            <a:ext cx="9901238" cy="24314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304800">
              <a:defRPr/>
            </a:pPr>
            <a:r>
              <a:rPr kumimoji="1" lang="zh-CN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                      蝶</a:t>
            </a:r>
            <a:r>
              <a:rPr kumimoji="1"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恋花   苏轼 </a:t>
            </a:r>
          </a:p>
          <a:p>
            <a:pPr indent="304800">
              <a:defRPr/>
            </a:pPr>
            <a:r>
              <a:rPr kumimoji="1"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 </a:t>
            </a:r>
            <a:r>
              <a:rPr kumimoji="1" lang="zh-CN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 花</a:t>
            </a:r>
            <a:r>
              <a:rPr kumimoji="1"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褪残红青杏小。燕子飞时，绿水人家绕。枝上柳绵吹又少，天涯何处无芳草？   </a:t>
            </a:r>
            <a:r>
              <a:rPr kumimoji="1" lang="zh-CN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墙</a:t>
            </a:r>
            <a:r>
              <a:rPr kumimoji="1"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里秋千墙外道。墙外行人，墙里佳人笑。笑渐不闻声渐悄，多情却被无情恼。</a:t>
            </a:r>
          </a:p>
          <a:p>
            <a:pPr indent="304800">
              <a:defRPr/>
            </a:pPr>
            <a:r>
              <a:rPr kumimoji="1" lang="zh-CN" alt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  <a:r>
              <a:rPr kumimoji="1" lang="zh-CN" alt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俞</a:t>
            </a:r>
            <a:r>
              <a:rPr kumimoji="1"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陛云在《宋词选释》中对这首词的上阕作过这样的评价： “</a:t>
            </a:r>
            <a:r>
              <a:rPr kumimoji="1" lang="zh-CN" altLang="en-US" sz="2800" b="1" dirty="0">
                <a:solidFill>
                  <a:srgbClr val="00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絮飞花落，每易伤春，此独作旷达语</a:t>
            </a:r>
            <a:r>
              <a:rPr kumimoji="1"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。”你同意这看法吗?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9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9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9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9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9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9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7" grpId="0" animBg="1"/>
      <p:bldP spid="349188" grpId="0" animBg="1"/>
      <p:bldP spid="349189" grpId="0" animBg="1"/>
      <p:bldP spid="349190" grpId="0" animBg="1"/>
      <p:bldP spid="349191" grpId="0" animBg="1"/>
      <p:bldP spid="349192" grpId="0" animBg="1"/>
      <p:bldP spid="349193" grpId="0" animBg="1" autoUpdateAnimBg="0"/>
      <p:bldP spid="349194" grpId="0" animBg="1" autoUpdateAnimBg="0"/>
      <p:bldP spid="349195" grpId="0" animBg="1" autoUpdateAnimBg="0"/>
    </p:bldLst>
  </p:timing>
</p:sld>
</file>

<file path=ppt/theme/theme1.xml><?xml version="1.0" encoding="utf-8"?>
<a:theme xmlns:a="http://schemas.openxmlformats.org/drawingml/2006/main" name="Crayons">
  <a:themeElements>
    <a:clrScheme name="Office 主题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 主题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523</TotalTime>
  <Words>2093</Words>
  <Application>Microsoft Office PowerPoint</Application>
  <PresentationFormat>自定义</PresentationFormat>
  <Paragraphs>107</Paragraphs>
  <Slides>16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Crayons</vt:lpstr>
      <vt:lpstr>Photo Editor 照片</vt:lpstr>
      <vt:lpstr>评价题型的规范答题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规范答题</dc:title>
  <dc:creator>Administrator</dc:creator>
  <cp:lastModifiedBy>Administrator</cp:lastModifiedBy>
  <cp:revision>11</cp:revision>
  <dcterms:created xsi:type="dcterms:W3CDTF">2019-11-12T12:53:47Z</dcterms:created>
  <dcterms:modified xsi:type="dcterms:W3CDTF">2019-11-19T08:01:15Z</dcterms:modified>
</cp:coreProperties>
</file>