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54" r:id="rId2"/>
    <p:sldId id="343" r:id="rId3"/>
    <p:sldId id="344" r:id="rId4"/>
    <p:sldId id="355" r:id="rId5"/>
    <p:sldId id="356" r:id="rId6"/>
    <p:sldId id="357" r:id="rId7"/>
    <p:sldId id="358" r:id="rId8"/>
    <p:sldId id="367" r:id="rId9"/>
    <p:sldId id="382" r:id="rId10"/>
    <p:sldId id="368" r:id="rId11"/>
    <p:sldId id="369" r:id="rId12"/>
    <p:sldId id="333" r:id="rId13"/>
    <p:sldId id="370" r:id="rId14"/>
    <p:sldId id="371" r:id="rId15"/>
    <p:sldId id="373" r:id="rId16"/>
    <p:sldId id="383" r:id="rId17"/>
    <p:sldId id="384" r:id="rId18"/>
    <p:sldId id="374" r:id="rId19"/>
    <p:sldId id="375" r:id="rId20"/>
    <p:sldId id="376" r:id="rId21"/>
    <p:sldId id="377" r:id="rId22"/>
    <p:sldId id="378" r:id="rId23"/>
    <p:sldId id="381" r:id="rId24"/>
    <p:sldId id="379" r:id="rId25"/>
    <p:sldId id="380" r:id="rId26"/>
    <p:sldId id="35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A0000"/>
    <a:srgbClr val="343434"/>
    <a:srgbClr val="F6F4F7"/>
    <a:srgbClr val="B80000"/>
    <a:srgbClr val="BC0000"/>
    <a:srgbClr val="254061"/>
    <a:srgbClr val="124062"/>
    <a:srgbClr val="537285"/>
    <a:srgbClr val="FEFE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20" autoAdjust="0"/>
    <p:restoredTop sz="95317" autoAdjust="0"/>
  </p:normalViewPr>
  <p:slideViewPr>
    <p:cSldViewPr snapToGrid="0">
      <p:cViewPr varScale="1">
        <p:scale>
          <a:sx n="61" d="100"/>
          <a:sy n="61" d="100"/>
        </p:scale>
        <p:origin x="-102" y="-2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5CAC1-9625-4378-942F-06327CAF8CD8}" type="datetimeFigureOut">
              <a:rPr lang="zh-CN" altLang="en-US" smtClean="0"/>
              <a:pPr/>
              <a:t>2019/10/24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532B1-D51B-4065-979B-CDD6B40756D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4207552-905F-4F66-BA6C-57A5F303BA5F}" type="slidenum">
              <a:rPr lang="zh-CN" altLang="en-US" smtClean="0"/>
              <a:pPr/>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pPr/>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697820"/>
            <a:ext cx="3603171" cy="592137"/>
          </a:xfrm>
          <a:prstGeom prst="rect">
            <a:avLst/>
          </a:prstGeom>
        </p:spPr>
        <p:txBody>
          <a:bodyPr anchor="b"/>
          <a:lstStyle>
            <a:lvl1pPr algn="ctr">
              <a:defRPr sz="3200"/>
            </a:lvl1p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BF58DE-56F1-449D-9AED-5DFEE2408EDD}" type="datetimeFigureOut">
              <a:rPr lang="zh-CN" altLang="en-US" smtClean="0"/>
              <a:pPr/>
              <a:t>2019/10/24</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DC4B5B-4AA2-48AC-AA1C-32C9F13A2356}"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
        <p:nvSpPr>
          <p:cNvPr id="11" name="矩形 10"/>
          <p:cNvSpPr/>
          <p:nvPr userDrawn="1"/>
        </p:nvSpPr>
        <p:spPr>
          <a:xfrm>
            <a:off x="1658420" y="5714153"/>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pPr/>
              <a:t>2019/10/24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4"/>
          <a:stretch>
            <a:fillRect/>
          </a:stretch>
        </p:blipFill>
        <p:spPr>
          <a:xfrm>
            <a:off x="0" y="0"/>
            <a:ext cx="12191999" cy="3795586"/>
          </a:xfrm>
          <a:prstGeom prst="rect">
            <a:avLst/>
          </a:prstGeom>
        </p:spPr>
      </p:pic>
      <p:sp>
        <p:nvSpPr>
          <p:cNvPr id="10" name="矩形 9"/>
          <p:cNvSpPr/>
          <p:nvPr userDrawn="1"/>
        </p:nvSpPr>
        <p:spPr>
          <a:xfrm>
            <a:off x="548640" y="548640"/>
            <a:ext cx="11064240"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8190" y="5385641"/>
            <a:ext cx="8522023" cy="769441"/>
          </a:xfrm>
          <a:prstGeom prst="rect">
            <a:avLst/>
          </a:prstGeom>
          <a:noFill/>
        </p:spPr>
        <p:txBody>
          <a:bodyPr wrap="square" rtlCol="0" anchor="t">
            <a:spAutoFit/>
          </a:bodyPr>
          <a:lstStyle/>
          <a:p>
            <a:r>
              <a:rPr lang="zh-CN" altLang="en-US" sz="4400" b="1" dirty="0">
                <a:latin typeface="+mn-ea"/>
              </a:rPr>
              <a:t>伪自由民主极权主导的港式祸乱</a:t>
            </a:r>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7667" y="510413"/>
            <a:ext cx="6735583" cy="465367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516194" y="510412"/>
            <a:ext cx="4266683" cy="4653671"/>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952546" y="2279887"/>
            <a:ext cx="10286908" cy="2677656"/>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   建国之父们所要解决的中心问题，是如何使这个国家的“权力结构”配置合理又运转正常的问题。这个问题又包括三个层次：</a:t>
            </a:r>
            <a:r>
              <a:rPr lang="zh-CN" altLang="en-US" sz="2800" b="1" dirty="0">
                <a:solidFill>
                  <a:srgbClr val="0033CC"/>
                </a:solidFill>
                <a:latin typeface="楷体" panose="02010609060101010101" pitchFamily="49" charset="-122"/>
                <a:ea typeface="楷体" panose="02010609060101010101" pitchFamily="49" charset="-122"/>
              </a:rPr>
              <a:t>一是中央与地方的关系</a:t>
            </a:r>
            <a:r>
              <a:rPr lang="zh-CN" altLang="en-US" sz="2800" b="1" dirty="0">
                <a:latin typeface="楷体" panose="02010609060101010101" pitchFamily="49" charset="-122"/>
                <a:ea typeface="楷体" panose="02010609060101010101" pitchFamily="49" charset="-122"/>
              </a:rPr>
              <a:t>，其实质是如何处理“州权”的问题；</a:t>
            </a:r>
            <a:r>
              <a:rPr lang="zh-CN" altLang="en-US" sz="2800" b="1" dirty="0">
                <a:solidFill>
                  <a:srgbClr val="0033CC"/>
                </a:solidFill>
                <a:latin typeface="楷体" panose="02010609060101010101" pitchFamily="49" charset="-122"/>
                <a:ea typeface="楷体" panose="02010609060101010101" pitchFamily="49" charset="-122"/>
              </a:rPr>
              <a:t>二是中央政府内部行政、司法和立法部门的关系</a:t>
            </a:r>
            <a:r>
              <a:rPr lang="zh-CN" altLang="en-US" sz="2800" b="1" dirty="0">
                <a:latin typeface="楷体" panose="02010609060101010101" pitchFamily="49" charset="-122"/>
                <a:ea typeface="楷体" panose="02010609060101010101" pitchFamily="49" charset="-122"/>
              </a:rPr>
              <a:t>；</a:t>
            </a:r>
            <a:r>
              <a:rPr lang="zh-CN" altLang="en-US" sz="2800" b="1" dirty="0">
                <a:solidFill>
                  <a:srgbClr val="0033CC"/>
                </a:solidFill>
                <a:latin typeface="楷体" panose="02010609060101010101" pitchFamily="49" charset="-122"/>
                <a:ea typeface="楷体" panose="02010609060101010101" pitchFamily="49" charset="-122"/>
              </a:rPr>
              <a:t>三是国家与国民的关系</a:t>
            </a:r>
            <a:r>
              <a:rPr lang="zh-CN" altLang="en-US" sz="2800" b="1" dirty="0">
                <a:latin typeface="楷体" panose="02010609060101010101" pitchFamily="49" charset="-122"/>
                <a:ea typeface="楷体" panose="02010609060101010101" pitchFamily="49" charset="-122"/>
              </a:rPr>
              <a:t>，其实质是关于国家权力的来源问题。</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美国文明三部曲</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 name="文本框 8"/>
          <p:cNvSpPr txBox="1">
            <a:spLocks noChangeArrowheads="1"/>
          </p:cNvSpPr>
          <p:nvPr/>
        </p:nvSpPr>
        <p:spPr bwMode="auto">
          <a:xfrm>
            <a:off x="952546" y="4868225"/>
            <a:ext cx="10286907" cy="1308692"/>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dirty="0">
                <a:solidFill>
                  <a:srgbClr val="FF0000"/>
                </a:solidFill>
                <a:latin typeface="华文中宋" panose="02010600040101010101" pitchFamily="2" charset="-122"/>
                <a:ea typeface="华文中宋" panose="02010600040101010101" pitchFamily="2" charset="-122"/>
              </a:rPr>
              <a:t>      研读</a:t>
            </a:r>
            <a:r>
              <a:rPr lang="en-US" altLang="zh-CN" sz="2800" b="1" dirty="0">
                <a:solidFill>
                  <a:srgbClr val="FF0000"/>
                </a:solidFill>
                <a:latin typeface="华文中宋" panose="02010600040101010101" pitchFamily="2" charset="-122"/>
                <a:ea typeface="华文中宋" panose="02010600040101010101" pitchFamily="2" charset="-122"/>
              </a:rPr>
              <a:t>1787</a:t>
            </a:r>
            <a:r>
              <a:rPr lang="zh-CN" altLang="en-US" sz="2800" b="1" dirty="0">
                <a:solidFill>
                  <a:srgbClr val="FF0000"/>
                </a:solidFill>
                <a:latin typeface="华文中宋" panose="02010600040101010101" pitchFamily="2" charset="-122"/>
                <a:ea typeface="华文中宋" panose="02010600040101010101" pitchFamily="2" charset="-122"/>
              </a:rPr>
              <a:t>年宪法主要内容，分析材料中制宪会议争论的这些问题是如何在宪法中得到解决的？</a:t>
            </a:r>
          </a:p>
        </p:txBody>
      </p:sp>
      <p:sp>
        <p:nvSpPr>
          <p:cNvPr id="4" name="文本框 3"/>
          <p:cNvSpPr txBox="1"/>
          <p:nvPr/>
        </p:nvSpPr>
        <p:spPr>
          <a:xfrm>
            <a:off x="668396" y="1204945"/>
            <a:ext cx="6984776" cy="523220"/>
          </a:xfrm>
          <a:prstGeom prst="rect">
            <a:avLst/>
          </a:prstGeom>
          <a:noFill/>
        </p:spPr>
        <p:txBody>
          <a:bodyPr wrap="square" rtlCol="0">
            <a:spAutoFit/>
          </a:bodyPr>
          <a:lstStyle/>
          <a:p>
            <a:r>
              <a:rPr lang="zh-CN" altLang="en-US" sz="2800" b="1" dirty="0"/>
              <a:t>（二）脱困之方：</a:t>
            </a:r>
            <a:r>
              <a:rPr lang="en-US" altLang="zh-CN" sz="2800" b="1" dirty="0"/>
              <a:t>1787</a:t>
            </a:r>
            <a:r>
              <a:rPr lang="zh-CN" altLang="en-US" sz="2800" b="1" dirty="0"/>
              <a:t>年宪法</a:t>
            </a:r>
          </a:p>
        </p:txBody>
      </p:sp>
      <p:sp>
        <p:nvSpPr>
          <p:cNvPr id="5" name="标题 1"/>
          <p:cNvSpPr txBox="1">
            <a:spLocks noChangeArrowheads="1"/>
          </p:cNvSpPr>
          <p:nvPr/>
        </p:nvSpPr>
        <p:spPr>
          <a:xfrm>
            <a:off x="838509" y="639917"/>
            <a:ext cx="9144000" cy="641441"/>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二、建国探索</a:t>
            </a:r>
          </a:p>
        </p:txBody>
      </p:sp>
      <p:sp>
        <p:nvSpPr>
          <p:cNvPr id="6" name="矩形 5"/>
          <p:cNvSpPr/>
          <p:nvPr/>
        </p:nvSpPr>
        <p:spPr>
          <a:xfrm>
            <a:off x="1467763" y="1728165"/>
            <a:ext cx="7885492" cy="523220"/>
          </a:xfrm>
          <a:prstGeom prst="rect">
            <a:avLst/>
          </a:prstGeom>
        </p:spPr>
        <p:txBody>
          <a:bodyPr wrap="none">
            <a:spAutoFit/>
          </a:bodyPr>
          <a:lstStyle/>
          <a:p>
            <a:pPr indent="266700" algn="just">
              <a:spcAft>
                <a:spcPts val="0"/>
              </a:spcAft>
            </a:pPr>
            <a:r>
              <a:rPr lang="en-US" altLang="zh-CN" sz="2800" b="1" kern="100" dirty="0">
                <a:latin typeface="Calibri" panose="020F0502020204030204" pitchFamily="34" charset="0"/>
                <a:cs typeface="Times New Roman" panose="02020603050405020304" pitchFamily="18" charset="0"/>
              </a:rPr>
              <a:t>2.</a:t>
            </a:r>
            <a:r>
              <a:rPr lang="zh-CN" altLang="zh-CN" sz="2800" b="1" kern="100" dirty="0">
                <a:latin typeface="Calibri" panose="020F0502020204030204" pitchFamily="34" charset="0"/>
                <a:cs typeface="宋体" panose="02010600030101010101" pitchFamily="2" charset="-122"/>
              </a:rPr>
              <a:t>再探美国</a:t>
            </a:r>
            <a:r>
              <a:rPr lang="en-US" altLang="zh-CN" sz="2800" b="1" kern="100" dirty="0">
                <a:latin typeface="Calibri" panose="020F0502020204030204" pitchFamily="34" charset="0"/>
                <a:cs typeface="宋体" panose="02010600030101010101" pitchFamily="2" charset="-122"/>
              </a:rPr>
              <a:t>1787</a:t>
            </a:r>
            <a:r>
              <a:rPr lang="zh-CN" altLang="zh-CN" sz="2800" b="1" kern="100" dirty="0">
                <a:latin typeface="Calibri" panose="020F0502020204030204" pitchFamily="34" charset="0"/>
                <a:cs typeface="宋体" panose="02010600030101010101" pitchFamily="2" charset="-122"/>
              </a:rPr>
              <a:t>年宪法</a:t>
            </a:r>
            <a:r>
              <a:rPr lang="en-US" altLang="zh-CN" sz="2800" b="1" kern="100" dirty="0">
                <a:latin typeface="Calibri" panose="020F0502020204030204" pitchFamily="34" charset="0"/>
                <a:cs typeface="宋体" panose="02010600030101010101" pitchFamily="2" charset="-122"/>
              </a:rPr>
              <a:t>——</a:t>
            </a:r>
            <a:r>
              <a:rPr lang="zh-CN" altLang="en-US" sz="2800" b="1" kern="100" dirty="0">
                <a:latin typeface="Calibri" panose="020F0502020204030204" pitchFamily="34" charset="0"/>
                <a:cs typeface="宋体" panose="02010600030101010101" pitchFamily="2" charset="-122"/>
              </a:rPr>
              <a:t>理解美国的建国理念</a:t>
            </a:r>
            <a:endParaRPr lang="zh-CN" altLang="zh-CN" sz="2800" b="1" kern="100"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7710" y="847215"/>
            <a:ext cx="6595075" cy="584775"/>
          </a:xfrm>
          <a:prstGeom prst="rect">
            <a:avLst/>
          </a:prstGeom>
        </p:spPr>
        <p:txBody>
          <a:bodyPr wrap="none">
            <a:spAutoFit/>
          </a:bodyPr>
          <a:lstStyle/>
          <a:p>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）如何处理中央与地方的关系？</a:t>
            </a:r>
            <a:endParaRPr lang="zh-CN" altLang="en-US" sz="3200" dirty="0">
              <a:latin typeface="华文中宋" panose="02010600040101010101" pitchFamily="2" charset="-122"/>
              <a:ea typeface="华文中宋" panose="02010600040101010101" pitchFamily="2" charset="-122"/>
            </a:endParaRPr>
          </a:p>
        </p:txBody>
      </p:sp>
      <p:sp>
        <p:nvSpPr>
          <p:cNvPr id="3" name="文本框 1"/>
          <p:cNvSpPr txBox="1">
            <a:spLocks noChangeArrowheads="1"/>
          </p:cNvSpPr>
          <p:nvPr/>
        </p:nvSpPr>
        <p:spPr bwMode="auto">
          <a:xfrm>
            <a:off x="837804" y="2275759"/>
            <a:ext cx="10517168" cy="3969385"/>
          </a:xfrm>
          <a:prstGeom prst="rect">
            <a:avLst/>
          </a:prstGeom>
          <a:noFill/>
          <a:ln w="9525">
            <a:noFill/>
            <a:miter lim="800000"/>
          </a:ln>
        </p:spPr>
        <p:txBody>
          <a:bodyPr wrap="square">
            <a:spAutoFit/>
          </a:bodyPr>
          <a:lstStyle/>
          <a:p>
            <a:r>
              <a:rPr lang="zh-CN" altLang="en-US" sz="2800" b="1" dirty="0">
                <a:latin typeface="楷体" panose="02010609060101010101" pitchFamily="49" charset="-122"/>
                <a:ea typeface="楷体" panose="02010609060101010101" pitchFamily="49" charset="-122"/>
              </a:rPr>
              <a:t>材料一：</a:t>
            </a:r>
            <a:r>
              <a:rPr lang="en-US" altLang="zh-CN" sz="2800" b="1" dirty="0">
                <a:latin typeface="楷体" panose="02010609060101010101" pitchFamily="49" charset="-122"/>
                <a:ea typeface="楷体" panose="02010609060101010101" pitchFamily="49" charset="-122"/>
              </a:rPr>
              <a:t>    </a:t>
            </a:r>
          </a:p>
          <a:p>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各州不得缔结任何条约、结盟或组织邦联；不得铸造货币 ；不得发行纸币；…不得通过任何褫夺公权的法案、追溯既往的法律和损害契约义务的法律；也不得颁发任何贵族爵位。</a:t>
            </a:r>
            <a:endParaRPr lang="en-US" altLang="zh-CN" sz="2800" b="1" dirty="0">
              <a:latin typeface="楷体" panose="02010609060101010101" pitchFamily="49" charset="-122"/>
              <a:ea typeface="楷体" panose="02010609060101010101" pitchFamily="49" charset="-122"/>
            </a:endParaRPr>
          </a:p>
          <a:p>
            <a:endParaRPr lang="zh-CN"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未经国会同意</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各州不得对进口货物或出口货物征收任何税款</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但为了执行该州的检查法律而有绝对的必要时</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不在此限； 所有这一类的检查法律</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国会对之有修正和监督之权。 </a:t>
            </a:r>
          </a:p>
          <a:p>
            <a:pPr defTabSz="914400"/>
            <a:r>
              <a:rPr lang="en-US" altLang="zh-CN" sz="2800" b="1" dirty="0">
                <a:latin typeface="楷体" panose="02010609060101010101" pitchFamily="49" charset="-122"/>
                <a:ea typeface="楷体" panose="02010609060101010101" pitchFamily="49" charset="-122"/>
                <a:sym typeface="+mn-ea"/>
              </a:rPr>
              <a:t>                        </a:t>
            </a:r>
            <a:r>
              <a:rPr lang="en-US" altLang="zh-CN" sz="2800" b="1" dirty="0" smtClean="0">
                <a:latin typeface="楷体" panose="02010609060101010101" pitchFamily="49" charset="-122"/>
                <a:ea typeface="楷体" panose="02010609060101010101" pitchFamily="49" charset="-122"/>
                <a:sym typeface="+mn-ea"/>
              </a:rPr>
              <a:t>——《</a:t>
            </a:r>
            <a:r>
              <a:rPr lang="zh-CN" altLang="en-US" sz="2800" b="1" dirty="0" smtClean="0">
                <a:latin typeface="楷体" panose="02010609060101010101" pitchFamily="49" charset="-122"/>
                <a:ea typeface="楷体" panose="02010609060101010101" pitchFamily="49" charset="-122"/>
                <a:sym typeface="+mn-ea"/>
              </a:rPr>
              <a:t>美利坚合众国宪法</a:t>
            </a:r>
            <a:r>
              <a:rPr lang="en-US" altLang="zh-CN" sz="2800" b="1" dirty="0" smtClean="0">
                <a:latin typeface="楷体" panose="02010609060101010101" pitchFamily="49" charset="-122"/>
                <a:ea typeface="楷体" panose="02010609060101010101" pitchFamily="49" charset="-122"/>
                <a:sym typeface="+mn-ea"/>
              </a:rPr>
              <a:t>》1787</a:t>
            </a:r>
            <a:r>
              <a:rPr lang="zh-CN" altLang="en-US" sz="2800" b="1" dirty="0" smtClean="0">
                <a:latin typeface="楷体" panose="02010609060101010101" pitchFamily="49" charset="-122"/>
                <a:ea typeface="楷体" panose="02010609060101010101" pitchFamily="49" charset="-122"/>
                <a:sym typeface="+mn-ea"/>
              </a:rPr>
              <a:t>年</a:t>
            </a:r>
            <a:endParaRPr lang="zh-CN" altLang="en-US" sz="2800" b="1" dirty="0">
              <a:latin typeface="楷体" panose="02010609060101010101" pitchFamily="49" charset="-122"/>
              <a:ea typeface="楷体" panose="02010609060101010101" pitchFamily="49" charset="-122"/>
              <a:sym typeface="+mn-ea"/>
            </a:endParaRPr>
          </a:p>
        </p:txBody>
      </p:sp>
      <p:sp>
        <p:nvSpPr>
          <p:cNvPr id="4" name="TextBox 9"/>
          <p:cNvSpPr txBox="1">
            <a:spLocks noChangeArrowheads="1"/>
          </p:cNvSpPr>
          <p:nvPr/>
        </p:nvSpPr>
        <p:spPr bwMode="auto">
          <a:xfrm>
            <a:off x="1955076" y="1575386"/>
            <a:ext cx="2772308"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00"/>
                </a:solidFill>
                <a:latin typeface="+mj-ea"/>
                <a:ea typeface="+mj-ea"/>
              </a:rPr>
              <a:t>实行联邦制</a:t>
            </a:r>
          </a:p>
        </p:txBody>
      </p:sp>
      <p:sp>
        <p:nvSpPr>
          <p:cNvPr id="5" name="矩形 4"/>
          <p:cNvSpPr/>
          <p:nvPr/>
        </p:nvSpPr>
        <p:spPr>
          <a:xfrm>
            <a:off x="4474892" y="1594189"/>
            <a:ext cx="5979452" cy="584775"/>
          </a:xfrm>
          <a:prstGeom prst="rect">
            <a:avLst/>
          </a:prstGeom>
        </p:spPr>
        <p:txBody>
          <a:bodyPr wrap="square">
            <a:spAutoFit/>
          </a:bodyPr>
          <a:lstStyle/>
          <a:p>
            <a:r>
              <a:rPr lang="zh-CN" altLang="en-US" sz="3200" b="1" dirty="0">
                <a:solidFill>
                  <a:srgbClr val="0033CC"/>
                </a:solidFill>
                <a:latin typeface="+mj-ea"/>
              </a:rPr>
              <a:t>中央集权与地方分权相结合</a:t>
            </a:r>
            <a:endParaRPr lang="zh-CN" altLang="en-US" sz="3200" dirty="0">
              <a:solidFill>
                <a:srgbClr val="0033CC"/>
              </a:solidFill>
            </a:endParaRPr>
          </a:p>
        </p:txBody>
      </p:sp>
      <p:cxnSp>
        <p:nvCxnSpPr>
          <p:cNvPr id="7" name="直接连接符 6"/>
          <p:cNvCxnSpPr/>
          <p:nvPr/>
        </p:nvCxnSpPr>
        <p:spPr>
          <a:xfrm flipV="1">
            <a:off x="1620741" y="3144023"/>
            <a:ext cx="186855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352845" y="3104267"/>
            <a:ext cx="1139687" cy="33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71993" y="3534963"/>
            <a:ext cx="1139687" cy="33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45535" y="3568342"/>
            <a:ext cx="1139687" cy="33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331350" y="3978911"/>
            <a:ext cx="1139687" cy="33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60497" y="4853553"/>
            <a:ext cx="385638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1089" y="765734"/>
            <a:ext cx="7005444" cy="584775"/>
          </a:xfrm>
          <a:prstGeom prst="rect">
            <a:avLst/>
          </a:prstGeom>
        </p:spPr>
        <p:txBody>
          <a:bodyPr wrap="none">
            <a:spAutoFit/>
          </a:bodyPr>
          <a:lstStyle/>
          <a:p>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）如何处理国家权力分配的问题？</a:t>
            </a:r>
            <a:endParaRPr lang="zh-CN" altLang="en-US" sz="3200" dirty="0">
              <a:latin typeface="华文中宋" panose="02010600040101010101" pitchFamily="2" charset="-122"/>
              <a:ea typeface="华文中宋" panose="02010600040101010101" pitchFamily="2" charset="-122"/>
            </a:endParaRPr>
          </a:p>
        </p:txBody>
      </p:sp>
      <p:sp>
        <p:nvSpPr>
          <p:cNvPr id="8" name="文本框 7"/>
          <p:cNvSpPr txBox="1"/>
          <p:nvPr/>
        </p:nvSpPr>
        <p:spPr>
          <a:xfrm>
            <a:off x="901089" y="1939955"/>
            <a:ext cx="10423403" cy="3538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材料二：   </a:t>
            </a:r>
          </a:p>
          <a:p>
            <a:r>
              <a:rPr lang="zh-CN" altLang="en-US" sz="2800" b="1" dirty="0">
                <a:latin typeface="楷体" panose="02010609060101010101" pitchFamily="49" charset="-122"/>
                <a:ea typeface="楷体" panose="02010609060101010101" pitchFamily="49" charset="-122"/>
              </a:rPr>
              <a:t>   第一条 本宪法授予的全国立法权，属于由参议院和众议院组成的合众国会。</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第二条 行政权属于美利坚合众国总统。</a:t>
            </a:r>
            <a:r>
              <a:rPr lang="en-US" altLang="zh-CN" sz="2800" b="1" dirty="0" err="1">
                <a:latin typeface="楷体" panose="02010609060101010101" pitchFamily="49" charset="-122"/>
                <a:ea typeface="楷体" panose="02010609060101010101" pitchFamily="49" charset="-122"/>
              </a:rPr>
              <a:t>总统为合众国陆海</a:t>
            </a:r>
            <a:r>
              <a:rPr lang="zh-CN" altLang="en-US" sz="2800" b="1" dirty="0">
                <a:latin typeface="楷体" panose="02010609060101010101" pitchFamily="49" charset="-122"/>
                <a:ea typeface="楷体" panose="02010609060101010101" pitchFamily="49" charset="-122"/>
              </a:rPr>
              <a:t>空</a:t>
            </a:r>
            <a:r>
              <a:rPr lang="en-US" altLang="zh-CN" sz="2800" b="1" dirty="0" err="1">
                <a:latin typeface="楷体" panose="02010609060101010101" pitchFamily="49" charset="-122"/>
                <a:ea typeface="楷体" panose="02010609060101010101" pitchFamily="49" charset="-122"/>
              </a:rPr>
              <a:t>军总司令</a:t>
            </a:r>
            <a:r>
              <a:rPr lang="zh-CN" altLang="en-US" sz="2800" b="1" dirty="0">
                <a:latin typeface="楷体" panose="02010609060101010101" pitchFamily="49" charset="-122"/>
                <a:ea typeface="楷体" panose="02010609060101010101" pitchFamily="49" charset="-122"/>
              </a:rPr>
              <a:t>。总统应该经常向国会报告联邦的情况。</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第三条 </a:t>
            </a:r>
            <a:r>
              <a:rPr lang="zh-CN" altLang="zh-CN" sz="2800" b="1" dirty="0">
                <a:latin typeface="楷体" panose="02010609060101010101" pitchFamily="49" charset="-122"/>
                <a:ea typeface="楷体" panose="02010609060101010101" pitchFamily="49" charset="-122"/>
                <a:sym typeface="+mn-ea"/>
              </a:rPr>
              <a:t>合众国的司法权属于一个最高法院以及由国会随时下令设立的低级法院。</a:t>
            </a:r>
            <a:r>
              <a:rPr lang="en-US" altLang="zh-CN" sz="2800" b="1" dirty="0">
                <a:latin typeface="楷体" panose="02010609060101010101" pitchFamily="49" charset="-122"/>
                <a:ea typeface="楷体" panose="02010609060101010101" pitchFamily="49" charset="-122"/>
              </a:rPr>
              <a:t>                         </a:t>
            </a:r>
          </a:p>
          <a:p>
            <a:r>
              <a:rPr lang="en-US" altLang="zh-CN" sz="2800" b="1" dirty="0" smtClean="0">
                <a:latin typeface="楷体" panose="02010609060101010101" pitchFamily="49" charset="-122"/>
                <a:ea typeface="楷体" panose="02010609060101010101" pitchFamily="49" charset="-122"/>
                <a:sym typeface="+mn-ea"/>
              </a:rPr>
              <a:t>                       ——《</a:t>
            </a:r>
            <a:r>
              <a:rPr lang="zh-CN" altLang="en-US" sz="2800" b="1" dirty="0" smtClean="0">
                <a:latin typeface="楷体" panose="02010609060101010101" pitchFamily="49" charset="-122"/>
                <a:ea typeface="楷体" panose="02010609060101010101" pitchFamily="49" charset="-122"/>
                <a:sym typeface="+mn-ea"/>
              </a:rPr>
              <a:t>美利坚合众国宪法</a:t>
            </a:r>
            <a:r>
              <a:rPr lang="en-US" altLang="zh-CN" sz="2800" b="1" dirty="0" smtClean="0">
                <a:latin typeface="楷体" panose="02010609060101010101" pitchFamily="49" charset="-122"/>
                <a:ea typeface="楷体" panose="02010609060101010101" pitchFamily="49" charset="-122"/>
                <a:sym typeface="+mn-ea"/>
              </a:rPr>
              <a:t>》1787</a:t>
            </a:r>
            <a:r>
              <a:rPr lang="zh-CN" altLang="en-US" sz="2800" b="1" dirty="0" smtClean="0">
                <a:latin typeface="楷体" panose="02010609060101010101" pitchFamily="49" charset="-122"/>
                <a:ea typeface="楷体" panose="02010609060101010101" pitchFamily="49" charset="-122"/>
                <a:sym typeface="+mn-ea"/>
              </a:rPr>
              <a:t>年</a:t>
            </a:r>
            <a:endParaRPr lang="zh-CN" altLang="en-US" sz="2800" b="1" dirty="0">
              <a:latin typeface="楷体" panose="02010609060101010101" pitchFamily="49" charset="-122"/>
              <a:ea typeface="楷体" panose="02010609060101010101" pitchFamily="49" charset="-122"/>
            </a:endParaRPr>
          </a:p>
        </p:txBody>
      </p:sp>
      <p:sp>
        <p:nvSpPr>
          <p:cNvPr id="9" name="TextBox 9"/>
          <p:cNvSpPr txBox="1">
            <a:spLocks noChangeArrowheads="1"/>
          </p:cNvSpPr>
          <p:nvPr/>
        </p:nvSpPr>
        <p:spPr bwMode="auto">
          <a:xfrm>
            <a:off x="2770239" y="1351736"/>
            <a:ext cx="3384376"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00"/>
                </a:solidFill>
                <a:latin typeface="+mj-ea"/>
                <a:ea typeface="+mj-ea"/>
              </a:rPr>
              <a:t>三权分立与制衡</a:t>
            </a:r>
          </a:p>
        </p:txBody>
      </p:sp>
      <p:sp>
        <p:nvSpPr>
          <p:cNvPr id="5" name="TextBox 4"/>
          <p:cNvSpPr txBox="1"/>
          <p:nvPr/>
        </p:nvSpPr>
        <p:spPr>
          <a:xfrm>
            <a:off x="1024877" y="5623052"/>
            <a:ext cx="1014280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00" b="1" dirty="0">
                <a:latin typeface="楷体" panose="02010609060101010101" pitchFamily="49" charset="-122"/>
                <a:ea typeface="楷体" panose="02010609060101010101" pitchFamily="49" charset="-122"/>
              </a:rPr>
              <a:t>    要防止滥用权力，就必须用权力来约束权力，形成一种能联合各种权力的政体。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孟德斯鸠</a:t>
            </a:r>
          </a:p>
        </p:txBody>
      </p:sp>
      <p:sp>
        <p:nvSpPr>
          <p:cNvPr id="6" name="椭圆 5"/>
          <p:cNvSpPr/>
          <p:nvPr/>
        </p:nvSpPr>
        <p:spPr>
          <a:xfrm>
            <a:off x="5605863" y="2325950"/>
            <a:ext cx="1272209" cy="5367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600546" y="3233310"/>
            <a:ext cx="1371600"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40808" y="3978910"/>
            <a:ext cx="1205947" cy="6029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2005330" y="3213625"/>
            <a:ext cx="1311965" cy="19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669212" y="3695811"/>
            <a:ext cx="788504" cy="26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669598" y="4542348"/>
            <a:ext cx="1769165" cy="397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P spid="6" grpId="0" bldLvl="0" animBg="1"/>
      <p:bldP spid="7"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609690" y="4426929"/>
            <a:ext cx="1828800" cy="2133600"/>
            <a:chOff x="768" y="2304"/>
            <a:chExt cx="1152" cy="1344"/>
          </a:xfrm>
        </p:grpSpPr>
        <p:sp>
          <p:nvSpPr>
            <p:cNvPr id="3" name="Text Box 3"/>
            <p:cNvSpPr txBox="1">
              <a:spLocks noChangeArrowheads="1"/>
            </p:cNvSpPr>
            <p:nvPr/>
          </p:nvSpPr>
          <p:spPr bwMode="auto">
            <a:xfrm>
              <a:off x="908" y="2880"/>
              <a:ext cx="892" cy="29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rgbClr val="0033CC"/>
                  </a:solidFill>
                  <a:latin typeface="华文中宋" panose="02010600040101010101" pitchFamily="2" charset="-122"/>
                  <a:ea typeface="华文中宋" panose="02010600040101010101" pitchFamily="2" charset="-122"/>
                </a:rPr>
                <a:t>参众两院</a:t>
              </a:r>
            </a:p>
          </p:txBody>
        </p:sp>
        <p:sp>
          <p:nvSpPr>
            <p:cNvPr id="4" name="Line 4"/>
            <p:cNvSpPr>
              <a:spLocks noChangeShapeType="1"/>
            </p:cNvSpPr>
            <p:nvPr/>
          </p:nvSpPr>
          <p:spPr bwMode="auto">
            <a:xfrm>
              <a:off x="768" y="3312"/>
              <a:ext cx="1152" cy="0"/>
            </a:xfrm>
            <a:prstGeom prst="line">
              <a:avLst/>
            </a:prstGeom>
            <a:noFill/>
            <a:ln w="38100">
              <a:noFill/>
              <a:round/>
            </a:ln>
            <a:extLst>
              <a:ext uri="{909E8E84-426E-40DD-AFC4-6F175D3DCCD1}">
                <a14:hiddenFill xmlns="" xmlns:a14="http://schemas.microsoft.com/office/drawing/2010/main">
                  <a:noFill/>
                </a14:hiddenFill>
              </a:ext>
            </a:extLst>
          </p:spPr>
          <p:txBody>
            <a:bodyPr/>
            <a:lstStyle/>
            <a:p>
              <a:endParaRPr lang="zh-CN" altLang="en-US" sz="2400" b="1" dirty="0">
                <a:latin typeface="华文中宋" panose="02010600040101010101" pitchFamily="2" charset="-122"/>
                <a:ea typeface="华文中宋" panose="02010600040101010101" pitchFamily="2" charset="-122"/>
              </a:endParaRPr>
            </a:p>
          </p:txBody>
        </p:sp>
        <p:sp>
          <p:nvSpPr>
            <p:cNvPr id="5" name="Rectangle 5"/>
            <p:cNvSpPr>
              <a:spLocks noChangeArrowheads="1"/>
            </p:cNvSpPr>
            <p:nvPr/>
          </p:nvSpPr>
          <p:spPr bwMode="auto">
            <a:xfrm>
              <a:off x="768" y="2304"/>
              <a:ext cx="1152" cy="1344"/>
            </a:xfrm>
            <a:prstGeom prst="rect">
              <a:avLst/>
            </a:prstGeom>
            <a:noFill/>
            <a:ln w="28575">
              <a:noFill/>
              <a:miter lim="800000"/>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b="1">
                <a:latin typeface="华文中宋" panose="02010600040101010101" pitchFamily="2" charset="-122"/>
                <a:ea typeface="华文中宋" panose="02010600040101010101" pitchFamily="2" charset="-122"/>
              </a:endParaRPr>
            </a:p>
          </p:txBody>
        </p:sp>
        <p:pic>
          <p:nvPicPr>
            <p:cNvPr id="6" name="Picture 6" descr="美国白宫"/>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8" y="2304"/>
              <a:ext cx="990" cy="62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nvGrpSpPr>
          <p:cNvPr id="7" name="Group 7"/>
          <p:cNvGrpSpPr/>
          <p:nvPr/>
        </p:nvGrpSpPr>
        <p:grpSpPr bwMode="auto">
          <a:xfrm>
            <a:off x="5077479" y="1084237"/>
            <a:ext cx="1857375" cy="2057400"/>
            <a:chOff x="2160" y="96"/>
            <a:chExt cx="1170" cy="1296"/>
          </a:xfrm>
        </p:grpSpPr>
        <p:sp>
          <p:nvSpPr>
            <p:cNvPr id="8" name="Text Box 8"/>
            <p:cNvSpPr txBox="1">
              <a:spLocks noChangeArrowheads="1"/>
            </p:cNvSpPr>
            <p:nvPr/>
          </p:nvSpPr>
          <p:spPr bwMode="auto">
            <a:xfrm>
              <a:off x="2205" y="726"/>
              <a:ext cx="1125" cy="29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rgbClr val="0033CC"/>
                  </a:solidFill>
                  <a:latin typeface="华文中宋" panose="02010600040101010101" pitchFamily="2" charset="-122"/>
                  <a:ea typeface="华文中宋" panose="02010600040101010101" pitchFamily="2" charset="-122"/>
                </a:rPr>
                <a:t>总统  内阁</a:t>
              </a:r>
            </a:p>
          </p:txBody>
        </p:sp>
        <p:pic>
          <p:nvPicPr>
            <p:cNvPr id="9" name="Picture 9" descr="白宫"/>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0" y="108"/>
              <a:ext cx="990" cy="6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0" name="Rectangle 10"/>
            <p:cNvSpPr>
              <a:spLocks noChangeArrowheads="1"/>
            </p:cNvSpPr>
            <p:nvPr/>
          </p:nvSpPr>
          <p:spPr bwMode="auto">
            <a:xfrm>
              <a:off x="2160" y="96"/>
              <a:ext cx="1152" cy="1296"/>
            </a:xfrm>
            <a:prstGeom prst="rect">
              <a:avLst/>
            </a:prstGeom>
            <a:noFill/>
            <a:ln w="28575">
              <a:noFill/>
              <a:miter lim="800000"/>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b="1">
                <a:latin typeface="华文中宋" panose="02010600040101010101" pitchFamily="2" charset="-122"/>
                <a:ea typeface="华文中宋" panose="02010600040101010101" pitchFamily="2" charset="-122"/>
              </a:endParaRPr>
            </a:p>
          </p:txBody>
        </p:sp>
        <p:sp>
          <p:nvSpPr>
            <p:cNvPr id="11" name="Line 11"/>
            <p:cNvSpPr>
              <a:spLocks noChangeShapeType="1"/>
            </p:cNvSpPr>
            <p:nvPr/>
          </p:nvSpPr>
          <p:spPr bwMode="auto">
            <a:xfrm>
              <a:off x="2160" y="1056"/>
              <a:ext cx="1152" cy="0"/>
            </a:xfrm>
            <a:prstGeom prst="line">
              <a:avLst/>
            </a:prstGeom>
            <a:noFill/>
            <a:ln w="38100">
              <a:noFill/>
              <a:round/>
            </a:ln>
            <a:extLst>
              <a:ext uri="{909E8E84-426E-40DD-AFC4-6F175D3DCCD1}">
                <a14:hiddenFill xmlns="" xmlns:a14="http://schemas.microsoft.com/office/drawing/2010/main">
                  <a:noFill/>
                </a14:hiddenFill>
              </a:ext>
            </a:extLst>
          </p:spPr>
          <p:txBody>
            <a:bodyPr/>
            <a:lstStyle/>
            <a:p>
              <a:endParaRPr lang="zh-CN" altLang="en-US" sz="2400" b="1">
                <a:latin typeface="华文中宋" panose="02010600040101010101" pitchFamily="2" charset="-122"/>
                <a:ea typeface="华文中宋" panose="02010600040101010101" pitchFamily="2" charset="-122"/>
              </a:endParaRPr>
            </a:p>
          </p:txBody>
        </p:sp>
      </p:grpSp>
      <p:grpSp>
        <p:nvGrpSpPr>
          <p:cNvPr id="12" name="Group 12"/>
          <p:cNvGrpSpPr/>
          <p:nvPr/>
        </p:nvGrpSpPr>
        <p:grpSpPr bwMode="auto">
          <a:xfrm>
            <a:off x="8037061" y="4498366"/>
            <a:ext cx="1828800" cy="2133600"/>
            <a:chOff x="4080" y="2304"/>
            <a:chExt cx="1152" cy="1344"/>
          </a:xfrm>
        </p:grpSpPr>
        <p:sp>
          <p:nvSpPr>
            <p:cNvPr id="13" name="Text Box 13"/>
            <p:cNvSpPr txBox="1">
              <a:spLocks noChangeArrowheads="1"/>
            </p:cNvSpPr>
            <p:nvPr/>
          </p:nvSpPr>
          <p:spPr bwMode="auto">
            <a:xfrm>
              <a:off x="4306" y="2898"/>
              <a:ext cx="892" cy="29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rgbClr val="0033CC"/>
                  </a:solidFill>
                  <a:latin typeface="华文中宋" panose="02010600040101010101" pitchFamily="2" charset="-122"/>
                  <a:ea typeface="华文中宋" panose="02010600040101010101" pitchFamily="2" charset="-122"/>
                </a:rPr>
                <a:t>最高法院</a:t>
              </a:r>
            </a:p>
          </p:txBody>
        </p:sp>
        <p:sp>
          <p:nvSpPr>
            <p:cNvPr id="14" name="Line 14"/>
            <p:cNvSpPr>
              <a:spLocks noChangeShapeType="1"/>
            </p:cNvSpPr>
            <p:nvPr/>
          </p:nvSpPr>
          <p:spPr bwMode="auto">
            <a:xfrm>
              <a:off x="4080" y="3312"/>
              <a:ext cx="1152" cy="0"/>
            </a:xfrm>
            <a:prstGeom prst="line">
              <a:avLst/>
            </a:prstGeom>
            <a:noFill/>
            <a:ln w="38100">
              <a:noFill/>
              <a:round/>
            </a:ln>
            <a:extLst>
              <a:ext uri="{909E8E84-426E-40DD-AFC4-6F175D3DCCD1}">
                <a14:hiddenFill xmlns="" xmlns:a14="http://schemas.microsoft.com/office/drawing/2010/main">
                  <a:noFill/>
                </a14:hiddenFill>
              </a:ext>
            </a:extLst>
          </p:spPr>
          <p:txBody>
            <a:bodyPr/>
            <a:lstStyle/>
            <a:p>
              <a:endParaRPr lang="zh-CN" altLang="en-US" sz="2400" b="1">
                <a:latin typeface="华文中宋" panose="02010600040101010101" pitchFamily="2" charset="-122"/>
                <a:ea typeface="华文中宋" panose="02010600040101010101" pitchFamily="2" charset="-122"/>
              </a:endParaRPr>
            </a:p>
          </p:txBody>
        </p:sp>
        <p:sp>
          <p:nvSpPr>
            <p:cNvPr id="15" name="Rectangle 15"/>
            <p:cNvSpPr>
              <a:spLocks noChangeArrowheads="1"/>
            </p:cNvSpPr>
            <p:nvPr/>
          </p:nvSpPr>
          <p:spPr bwMode="auto">
            <a:xfrm>
              <a:off x="4080" y="2304"/>
              <a:ext cx="1152" cy="1344"/>
            </a:xfrm>
            <a:prstGeom prst="rect">
              <a:avLst/>
            </a:prstGeom>
            <a:noFill/>
            <a:ln w="28575">
              <a:noFill/>
              <a:miter lim="800000"/>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400" b="1">
                <a:latin typeface="华文中宋" panose="02010600040101010101" pitchFamily="2" charset="-122"/>
                <a:ea typeface="华文中宋" panose="02010600040101010101" pitchFamily="2" charset="-122"/>
              </a:endParaRPr>
            </a:p>
          </p:txBody>
        </p:sp>
        <p:pic>
          <p:nvPicPr>
            <p:cNvPr id="16" name="Picture 16" descr="联邦法院"/>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86" y="2304"/>
              <a:ext cx="946" cy="62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nvGrpSpPr>
          <p:cNvPr id="17" name="Group 17"/>
          <p:cNvGrpSpPr/>
          <p:nvPr/>
        </p:nvGrpSpPr>
        <p:grpSpPr bwMode="auto">
          <a:xfrm>
            <a:off x="2505711" y="1167052"/>
            <a:ext cx="2571909" cy="3589763"/>
            <a:chOff x="498" y="-218"/>
            <a:chExt cx="1910" cy="3480"/>
          </a:xfrm>
        </p:grpSpPr>
        <p:sp>
          <p:nvSpPr>
            <p:cNvPr id="18" name="Line 18"/>
            <p:cNvSpPr>
              <a:spLocks noChangeShapeType="1"/>
            </p:cNvSpPr>
            <p:nvPr/>
          </p:nvSpPr>
          <p:spPr bwMode="auto">
            <a:xfrm flipH="1">
              <a:off x="498" y="325"/>
              <a:ext cx="1910" cy="2632"/>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19" name="Text Box 19"/>
            <p:cNvSpPr txBox="1">
              <a:spLocks noChangeArrowheads="1"/>
            </p:cNvSpPr>
            <p:nvPr/>
          </p:nvSpPr>
          <p:spPr bwMode="auto">
            <a:xfrm rot="18823239">
              <a:off x="-401" y="1362"/>
              <a:ext cx="3480" cy="320"/>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200" b="1" dirty="0">
                  <a:latin typeface="+mn-ea"/>
                  <a:ea typeface="+mn-ea"/>
                </a:rPr>
                <a:t>总统可否决国会通过的法律</a:t>
              </a:r>
            </a:p>
          </p:txBody>
        </p:sp>
      </p:grpSp>
      <p:grpSp>
        <p:nvGrpSpPr>
          <p:cNvPr id="20" name="Group 20"/>
          <p:cNvGrpSpPr/>
          <p:nvPr/>
        </p:nvGrpSpPr>
        <p:grpSpPr bwMode="auto">
          <a:xfrm>
            <a:off x="2790697" y="1895822"/>
            <a:ext cx="2286853" cy="3022307"/>
            <a:chOff x="996" y="1115"/>
            <a:chExt cx="1223" cy="1994"/>
          </a:xfrm>
        </p:grpSpPr>
        <p:sp>
          <p:nvSpPr>
            <p:cNvPr id="21" name="Line 21"/>
            <p:cNvSpPr>
              <a:spLocks noChangeShapeType="1"/>
            </p:cNvSpPr>
            <p:nvPr/>
          </p:nvSpPr>
          <p:spPr bwMode="auto">
            <a:xfrm flipV="1">
              <a:off x="996" y="1145"/>
              <a:ext cx="1223" cy="1602"/>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22" name="Text Box 22"/>
            <p:cNvSpPr txBox="1">
              <a:spLocks noChangeArrowheads="1"/>
            </p:cNvSpPr>
            <p:nvPr/>
          </p:nvSpPr>
          <p:spPr bwMode="auto">
            <a:xfrm rot="18723139">
              <a:off x="761" y="1906"/>
              <a:ext cx="1994" cy="41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200" b="1" dirty="0">
                  <a:latin typeface="+mn-ea"/>
                  <a:ea typeface="+mn-ea"/>
                </a:rPr>
                <a:t>国会可以三分之二多数</a:t>
              </a:r>
            </a:p>
            <a:p>
              <a:pPr algn="ctr"/>
              <a:r>
                <a:rPr lang="zh-CN" altLang="en-US" sz="2200" b="1" dirty="0">
                  <a:latin typeface="+mn-ea"/>
                  <a:ea typeface="+mn-ea"/>
                </a:rPr>
                <a:t>通过总统所否决的法律</a:t>
              </a:r>
            </a:p>
          </p:txBody>
        </p:sp>
      </p:grpSp>
      <p:grpSp>
        <p:nvGrpSpPr>
          <p:cNvPr id="23" name="Group 23"/>
          <p:cNvGrpSpPr/>
          <p:nvPr/>
        </p:nvGrpSpPr>
        <p:grpSpPr bwMode="auto">
          <a:xfrm>
            <a:off x="6791915" y="1422100"/>
            <a:ext cx="2214539" cy="3305663"/>
            <a:chOff x="2437" y="-1227"/>
            <a:chExt cx="2588" cy="4196"/>
          </a:xfrm>
        </p:grpSpPr>
        <p:sp>
          <p:nvSpPr>
            <p:cNvPr id="24" name="Line 24"/>
            <p:cNvSpPr>
              <a:spLocks noChangeShapeType="1"/>
            </p:cNvSpPr>
            <p:nvPr/>
          </p:nvSpPr>
          <p:spPr bwMode="auto">
            <a:xfrm flipH="1" flipV="1">
              <a:off x="2437" y="-568"/>
              <a:ext cx="2588" cy="3174"/>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25" name="Text Box 25"/>
            <p:cNvSpPr txBox="1">
              <a:spLocks noChangeArrowheads="1"/>
            </p:cNvSpPr>
            <p:nvPr/>
          </p:nvSpPr>
          <p:spPr bwMode="auto">
            <a:xfrm rot="2934108">
              <a:off x="1975" y="619"/>
              <a:ext cx="4196" cy="504"/>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200" b="1" dirty="0">
                  <a:latin typeface="+mn-ea"/>
                  <a:ea typeface="+mn-ea"/>
                </a:rPr>
                <a:t>最高法院可宣布总统违宪</a:t>
              </a:r>
            </a:p>
          </p:txBody>
        </p:sp>
      </p:grpSp>
      <p:grpSp>
        <p:nvGrpSpPr>
          <p:cNvPr id="26" name="Group 26"/>
          <p:cNvGrpSpPr/>
          <p:nvPr/>
        </p:nvGrpSpPr>
        <p:grpSpPr bwMode="auto">
          <a:xfrm>
            <a:off x="6791992" y="2084369"/>
            <a:ext cx="2142420" cy="2650762"/>
            <a:chOff x="3559" y="960"/>
            <a:chExt cx="1247" cy="2043"/>
          </a:xfrm>
        </p:grpSpPr>
        <p:sp>
          <p:nvSpPr>
            <p:cNvPr id="27" name="Line 27"/>
            <p:cNvSpPr>
              <a:spLocks noChangeShapeType="1"/>
            </p:cNvSpPr>
            <p:nvPr/>
          </p:nvSpPr>
          <p:spPr bwMode="auto">
            <a:xfrm>
              <a:off x="3559" y="960"/>
              <a:ext cx="1247" cy="1872"/>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28" name="Text Box 28"/>
            <p:cNvSpPr txBox="1">
              <a:spLocks noChangeArrowheads="1"/>
            </p:cNvSpPr>
            <p:nvPr/>
          </p:nvSpPr>
          <p:spPr bwMode="auto">
            <a:xfrm rot="2925051">
              <a:off x="3137" y="1931"/>
              <a:ext cx="1892" cy="25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200" b="1" dirty="0">
                  <a:latin typeface="+mn-ea"/>
                  <a:ea typeface="+mn-ea"/>
                </a:rPr>
                <a:t>总统任命联邦法官</a:t>
              </a:r>
            </a:p>
          </p:txBody>
        </p:sp>
      </p:grpSp>
      <p:grpSp>
        <p:nvGrpSpPr>
          <p:cNvPr id="29" name="Group 29"/>
          <p:cNvGrpSpPr/>
          <p:nvPr/>
        </p:nvGrpSpPr>
        <p:grpSpPr bwMode="auto">
          <a:xfrm>
            <a:off x="3434405" y="4584699"/>
            <a:ext cx="5008676" cy="484188"/>
            <a:chOff x="1299" y="2863"/>
            <a:chExt cx="3253" cy="305"/>
          </a:xfrm>
        </p:grpSpPr>
        <p:sp>
          <p:nvSpPr>
            <p:cNvPr id="30" name="Line 30"/>
            <p:cNvSpPr>
              <a:spLocks noChangeShapeType="1"/>
            </p:cNvSpPr>
            <p:nvPr/>
          </p:nvSpPr>
          <p:spPr bwMode="auto">
            <a:xfrm>
              <a:off x="1344" y="3168"/>
              <a:ext cx="3072" cy="0"/>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31" name="Text Box 31"/>
            <p:cNvSpPr txBox="1">
              <a:spLocks noChangeArrowheads="1"/>
            </p:cNvSpPr>
            <p:nvPr/>
          </p:nvSpPr>
          <p:spPr bwMode="auto">
            <a:xfrm>
              <a:off x="1299" y="2863"/>
              <a:ext cx="3253" cy="27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200" b="1" dirty="0">
                  <a:latin typeface="+mn-ea"/>
                  <a:ea typeface="+mn-ea"/>
                </a:rPr>
                <a:t>总统任命的司法官员必须经参议院确认</a:t>
              </a:r>
            </a:p>
          </p:txBody>
        </p:sp>
      </p:grpSp>
      <p:grpSp>
        <p:nvGrpSpPr>
          <p:cNvPr id="32" name="Group 32"/>
          <p:cNvGrpSpPr/>
          <p:nvPr/>
        </p:nvGrpSpPr>
        <p:grpSpPr bwMode="auto">
          <a:xfrm>
            <a:off x="3434405" y="5209788"/>
            <a:ext cx="4786346" cy="430214"/>
            <a:chOff x="1372" y="3508"/>
            <a:chExt cx="3072" cy="271"/>
          </a:xfrm>
        </p:grpSpPr>
        <p:sp>
          <p:nvSpPr>
            <p:cNvPr id="33" name="Line 33"/>
            <p:cNvSpPr>
              <a:spLocks noChangeShapeType="1"/>
            </p:cNvSpPr>
            <p:nvPr/>
          </p:nvSpPr>
          <p:spPr bwMode="auto">
            <a:xfrm flipH="1" flipV="1">
              <a:off x="1372" y="3519"/>
              <a:ext cx="3072" cy="0"/>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34" name="Rectangle 34"/>
            <p:cNvSpPr>
              <a:spLocks noChangeArrowheads="1"/>
            </p:cNvSpPr>
            <p:nvPr/>
          </p:nvSpPr>
          <p:spPr bwMode="auto">
            <a:xfrm>
              <a:off x="1594" y="3508"/>
              <a:ext cx="2486" cy="271"/>
            </a:xfrm>
            <a:prstGeom prst="rect">
              <a:avLst/>
            </a:prstGeom>
            <a:noFill/>
            <a:ln w="9525">
              <a:no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200" b="1" dirty="0">
                  <a:latin typeface="+mn-ea"/>
                  <a:ea typeface="+mn-ea"/>
                </a:rPr>
                <a:t>最高法院可宣布法律不合宪法</a:t>
              </a:r>
            </a:p>
          </p:txBody>
        </p:sp>
      </p:grpSp>
      <p:sp>
        <p:nvSpPr>
          <p:cNvPr id="35" name="矩形 34"/>
          <p:cNvSpPr/>
          <p:nvPr/>
        </p:nvSpPr>
        <p:spPr>
          <a:xfrm>
            <a:off x="1752565" y="4684494"/>
            <a:ext cx="1571625" cy="584775"/>
          </a:xfrm>
          <a:prstGeom prst="rect">
            <a:avLst/>
          </a:prstGeom>
          <a:solidFill>
            <a:schemeClr val="accent1">
              <a:lumMod val="20000"/>
              <a:lumOff val="80000"/>
            </a:schemeClr>
          </a:solidFill>
        </p:spPr>
        <p:txBody>
          <a:bodyPr wrap="square">
            <a:spAutoFit/>
          </a:bodyPr>
          <a:lstStyle/>
          <a:p>
            <a:pPr algn="ctr"/>
            <a:r>
              <a:rPr lang="zh-CN" altLang="en-US" sz="3200" b="1" dirty="0">
                <a:solidFill>
                  <a:srgbClr val="FF3300"/>
                </a:solidFill>
                <a:latin typeface="华文中宋" panose="02010600040101010101" pitchFamily="2" charset="-122"/>
                <a:ea typeface="华文中宋" panose="02010600040101010101" pitchFamily="2" charset="-122"/>
              </a:rPr>
              <a:t>立  法</a:t>
            </a:r>
            <a:endParaRPr lang="en-US" altLang="zh-CN" sz="3200" b="1" dirty="0">
              <a:solidFill>
                <a:srgbClr val="FFFF99"/>
              </a:solidFill>
              <a:latin typeface="华文中宋" panose="02010600040101010101" pitchFamily="2" charset="-122"/>
              <a:ea typeface="华文中宋" panose="02010600040101010101" pitchFamily="2" charset="-122"/>
            </a:endParaRPr>
          </a:p>
        </p:txBody>
      </p:sp>
      <p:sp>
        <p:nvSpPr>
          <p:cNvPr id="36" name="矩形 35"/>
          <p:cNvSpPr/>
          <p:nvPr/>
        </p:nvSpPr>
        <p:spPr>
          <a:xfrm>
            <a:off x="8351157" y="4686714"/>
            <a:ext cx="1522460" cy="584775"/>
          </a:xfrm>
          <a:prstGeom prst="rect">
            <a:avLst/>
          </a:prstGeom>
          <a:solidFill>
            <a:schemeClr val="accent1">
              <a:lumMod val="20000"/>
              <a:lumOff val="80000"/>
            </a:schemeClr>
          </a:solidFill>
        </p:spPr>
        <p:txBody>
          <a:bodyPr wrap="square">
            <a:spAutoFit/>
          </a:bodyPr>
          <a:lstStyle/>
          <a:p>
            <a:pPr algn="ctr"/>
            <a:r>
              <a:rPr lang="zh-CN" altLang="en-US" sz="3200" b="1" dirty="0">
                <a:solidFill>
                  <a:srgbClr val="FF3300"/>
                </a:solidFill>
                <a:latin typeface="华文中宋" panose="02010600040101010101" pitchFamily="2" charset="-122"/>
                <a:ea typeface="华文中宋" panose="02010600040101010101" pitchFamily="2" charset="-122"/>
              </a:rPr>
              <a:t>司  法</a:t>
            </a:r>
          </a:p>
        </p:txBody>
      </p:sp>
      <p:sp>
        <p:nvSpPr>
          <p:cNvPr id="37" name="矩形 36"/>
          <p:cNvSpPr/>
          <p:nvPr/>
        </p:nvSpPr>
        <p:spPr>
          <a:xfrm>
            <a:off x="5220276" y="1361218"/>
            <a:ext cx="1571625" cy="584775"/>
          </a:xfrm>
          <a:prstGeom prst="rect">
            <a:avLst/>
          </a:prstGeom>
          <a:solidFill>
            <a:schemeClr val="accent1">
              <a:lumMod val="20000"/>
              <a:lumOff val="80000"/>
            </a:schemeClr>
          </a:solidFill>
        </p:spPr>
        <p:txBody>
          <a:bodyPr wrap="square">
            <a:spAutoFit/>
          </a:bodyPr>
          <a:lstStyle/>
          <a:p>
            <a:pPr algn="ctr"/>
            <a:r>
              <a:rPr lang="zh-CN" altLang="en-US" sz="3200" b="1" dirty="0">
                <a:solidFill>
                  <a:srgbClr val="FF3300"/>
                </a:solidFill>
                <a:latin typeface="华文中宋" panose="02010600040101010101" pitchFamily="2" charset="-122"/>
                <a:ea typeface="华文中宋" panose="02010600040101010101" pitchFamily="2" charset="-122"/>
              </a:rPr>
              <a:t>行  政</a:t>
            </a:r>
          </a:p>
        </p:txBody>
      </p:sp>
      <p:sp>
        <p:nvSpPr>
          <p:cNvPr id="38" name="矩形 37"/>
          <p:cNvSpPr/>
          <p:nvPr/>
        </p:nvSpPr>
        <p:spPr>
          <a:xfrm>
            <a:off x="1814654" y="226034"/>
            <a:ext cx="840721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4000" b="1" dirty="0">
                <a:latin typeface="华文中宋" panose="02010600040101010101" pitchFamily="2" charset="-122"/>
                <a:ea typeface="华文中宋" panose="02010600040101010101" pitchFamily="2" charset="-122"/>
              </a:rPr>
              <a:t>美国联邦政府</a:t>
            </a:r>
            <a:r>
              <a:rPr lang="zh-CN" altLang="en-US" sz="4000" b="1" dirty="0">
                <a:solidFill>
                  <a:srgbClr val="FF0000"/>
                </a:solidFill>
                <a:latin typeface="华文中宋" panose="02010600040101010101" pitchFamily="2" charset="-122"/>
                <a:ea typeface="华文中宋" panose="02010600040101010101" pitchFamily="2" charset="-122"/>
              </a:rPr>
              <a:t>分权与制衡</a:t>
            </a:r>
            <a:r>
              <a:rPr lang="zh-CN" altLang="en-US" sz="4000" b="1" dirty="0">
                <a:latin typeface="华文中宋" panose="02010600040101010101" pitchFamily="2" charset="-122"/>
                <a:ea typeface="华文中宋" panose="02010600040101010101" pitchFamily="2" charset="-122"/>
              </a:rPr>
              <a:t>示意图</a:t>
            </a:r>
          </a:p>
        </p:txBody>
      </p:sp>
      <p:sp>
        <p:nvSpPr>
          <p:cNvPr id="39" name="Line 33"/>
          <p:cNvSpPr>
            <a:spLocks noChangeShapeType="1"/>
          </p:cNvSpPr>
          <p:nvPr/>
        </p:nvSpPr>
        <p:spPr bwMode="auto">
          <a:xfrm flipH="1">
            <a:off x="2050512" y="5690183"/>
            <a:ext cx="352566" cy="313105"/>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40" name="Line 33"/>
          <p:cNvSpPr>
            <a:spLocks noChangeShapeType="1"/>
          </p:cNvSpPr>
          <p:nvPr/>
        </p:nvSpPr>
        <p:spPr bwMode="auto">
          <a:xfrm>
            <a:off x="2482453" y="5707642"/>
            <a:ext cx="352566" cy="281808"/>
          </a:xfrm>
          <a:prstGeom prst="line">
            <a:avLst/>
          </a:prstGeom>
          <a:noFill/>
          <a:ln w="38100">
            <a:solidFill>
              <a:schemeClr val="tx1"/>
            </a:solidFill>
            <a:round/>
            <a:tailEnd type="triangle" w="sm" len="lg"/>
          </a:ln>
          <a:extLst>
            <a:ext uri="{909E8E84-426E-40DD-AFC4-6F175D3DCCD1}">
              <a14:hiddenFill xmlns="" xmlns:a14="http://schemas.microsoft.com/office/drawing/2010/main">
                <a:noFill/>
              </a14:hiddenFill>
            </a:ext>
          </a:extLst>
        </p:spPr>
        <p:txBody>
          <a:bodyPr/>
          <a:lstStyle/>
          <a:p>
            <a:endParaRPr lang="zh-CN" altLang="en-US" sz="2200" b="1">
              <a:latin typeface="+mn-ea"/>
            </a:endParaRPr>
          </a:p>
        </p:txBody>
      </p:sp>
      <p:sp>
        <p:nvSpPr>
          <p:cNvPr id="41" name="文本框 40"/>
          <p:cNvSpPr txBox="1"/>
          <p:nvPr/>
        </p:nvSpPr>
        <p:spPr>
          <a:xfrm>
            <a:off x="911107" y="5908222"/>
            <a:ext cx="13043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dirty="0">
                <a:solidFill>
                  <a:srgbClr val="0033CC"/>
                </a:solidFill>
                <a:latin typeface="+mn-ea"/>
              </a:rPr>
              <a:t>参议院</a:t>
            </a:r>
          </a:p>
        </p:txBody>
      </p:sp>
      <p:sp>
        <p:nvSpPr>
          <p:cNvPr id="42" name="文本框 41"/>
          <p:cNvSpPr txBox="1"/>
          <p:nvPr/>
        </p:nvSpPr>
        <p:spPr>
          <a:xfrm>
            <a:off x="2683273" y="5895019"/>
            <a:ext cx="128183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dirty="0">
                <a:solidFill>
                  <a:srgbClr val="0033CC"/>
                </a:solidFill>
                <a:latin typeface="+mn-ea"/>
              </a:rPr>
              <a:t>众议院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3716" y="861830"/>
            <a:ext cx="6595075" cy="584775"/>
          </a:xfrm>
          <a:prstGeom prst="rect">
            <a:avLst/>
          </a:prstGeom>
        </p:spPr>
        <p:txBody>
          <a:bodyPr wrap="none">
            <a:spAutoFit/>
          </a:bodyPr>
          <a:lstStyle/>
          <a:p>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3</a:t>
            </a:r>
            <a:r>
              <a:rPr lang="zh-CN" altLang="en-US" sz="3200" b="1" dirty="0">
                <a:latin typeface="华文中宋" panose="02010600040101010101" pitchFamily="2" charset="-122"/>
                <a:ea typeface="华文中宋" panose="02010600040101010101" pitchFamily="2" charset="-122"/>
              </a:rPr>
              <a:t>）如何处理国家与国民的关系？</a:t>
            </a:r>
            <a:endParaRPr lang="zh-CN" altLang="en-US" sz="3200" dirty="0">
              <a:latin typeface="华文中宋" panose="02010600040101010101" pitchFamily="2" charset="-122"/>
              <a:ea typeface="华文中宋" panose="02010600040101010101" pitchFamily="2" charset="-122"/>
            </a:endParaRPr>
          </a:p>
        </p:txBody>
      </p:sp>
      <p:grpSp>
        <p:nvGrpSpPr>
          <p:cNvPr id="3" name="组合 2"/>
          <p:cNvGrpSpPr/>
          <p:nvPr/>
        </p:nvGrpSpPr>
        <p:grpSpPr>
          <a:xfrm>
            <a:off x="8941074" y="2284460"/>
            <a:ext cx="2568150" cy="3880005"/>
            <a:chOff x="5766888" y="120092"/>
            <a:chExt cx="3013756" cy="4728625"/>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66888" y="120092"/>
              <a:ext cx="3013756" cy="374095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文本框 4"/>
            <p:cNvSpPr txBox="1"/>
            <p:nvPr/>
          </p:nvSpPr>
          <p:spPr>
            <a:xfrm>
              <a:off x="5895899" y="3835967"/>
              <a:ext cx="2835336" cy="1012750"/>
            </a:xfrm>
            <a:prstGeom prst="rect">
              <a:avLst/>
            </a:prstGeom>
            <a:noFill/>
          </p:spPr>
          <p:txBody>
            <a:bodyPr wrap="square" rtlCol="0">
              <a:spAutoFit/>
            </a:bodyPr>
            <a:lstStyle/>
            <a:p>
              <a:pPr algn="ctr"/>
              <a:r>
                <a:rPr lang="zh-CN" altLang="en-US" sz="2400" b="1" dirty="0">
                  <a:latin typeface="仿宋" panose="02010609060101010101" pitchFamily="49" charset="-122"/>
                  <a:ea typeface="仿宋" panose="02010609060101010101" pitchFamily="49" charset="-122"/>
                </a:rPr>
                <a:t>美国第一任总统 华盛顿</a:t>
              </a:r>
            </a:p>
          </p:txBody>
        </p:sp>
      </p:grpSp>
      <p:sp>
        <p:nvSpPr>
          <p:cNvPr id="6" name="TextBox 9"/>
          <p:cNvSpPr txBox="1">
            <a:spLocks noChangeArrowheads="1"/>
          </p:cNvSpPr>
          <p:nvPr/>
        </p:nvSpPr>
        <p:spPr bwMode="auto">
          <a:xfrm>
            <a:off x="2445974" y="1642887"/>
            <a:ext cx="3456384"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rgbClr val="FF0000"/>
                </a:solidFill>
                <a:latin typeface="+mj-ea"/>
                <a:ea typeface="+mj-ea"/>
              </a:rPr>
              <a:t>人民主权的原则</a:t>
            </a:r>
          </a:p>
        </p:txBody>
      </p:sp>
      <p:sp>
        <p:nvSpPr>
          <p:cNvPr id="7" name="矩形 6"/>
          <p:cNvSpPr/>
          <p:nvPr/>
        </p:nvSpPr>
        <p:spPr>
          <a:xfrm>
            <a:off x="1044679" y="2227730"/>
            <a:ext cx="7748301" cy="3969385"/>
          </a:xfrm>
          <a:prstGeom prst="rect">
            <a:avLst/>
          </a:prstGeom>
        </p:spPr>
        <p:txBody>
          <a:bodyPr wrap="square">
            <a:spAutoFit/>
          </a:bodyPr>
          <a:lstStyle/>
          <a:p>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材料三：   </a:t>
            </a:r>
          </a:p>
          <a:p>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   第一条  众议院应由各州人民每两年选举一次之议员组成。参议院由每州的州议会选举两名参议员组成之。</a:t>
            </a:r>
            <a:endParaRPr lang="en-US" altLang="zh-CN" sz="2800" b="1" dirty="0">
              <a:solidFill>
                <a:schemeClr val="tx1">
                  <a:lumMod val="95000"/>
                  <a:lumOff val="5000"/>
                </a:schemeClr>
              </a:solidFill>
              <a:latin typeface="楷体" panose="02010609060101010101" pitchFamily="49" charset="-122"/>
              <a:ea typeface="楷体" panose="02010609060101010101" pitchFamily="49" charset="-122"/>
            </a:endParaRPr>
          </a:p>
          <a:p>
            <a:endParaRPr lang="en-US" altLang="zh-CN" sz="2800" b="1" dirty="0">
              <a:solidFill>
                <a:schemeClr val="tx1">
                  <a:lumMod val="95000"/>
                  <a:lumOff val="5000"/>
                </a:schemeClr>
              </a:solidFill>
              <a:latin typeface="楷体" panose="02010609060101010101" pitchFamily="49" charset="-122"/>
              <a:ea typeface="楷体" panose="02010609060101010101" pitchFamily="49" charset="-122"/>
            </a:endParaRPr>
          </a:p>
          <a:p>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   第二条  总统应照下列手续选举 </a:t>
            </a:r>
            <a:r>
              <a:rPr lang="en-US" altLang="zh-CN" sz="2800" b="1"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每州指定选举人若干名</a:t>
            </a:r>
            <a:r>
              <a:rPr lang="en-US" altLang="zh-CN" sz="2800" b="1"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投票选举</a:t>
            </a:r>
            <a:r>
              <a:rPr lang="en-US" altLang="zh-CN" sz="2800" b="1"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得票最多者</a:t>
            </a:r>
            <a:r>
              <a:rPr lang="en-US" altLang="zh-CN" sz="2800" b="1"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2800" b="1" dirty="0">
                <a:solidFill>
                  <a:schemeClr val="tx1">
                    <a:lumMod val="95000"/>
                    <a:lumOff val="5000"/>
                  </a:schemeClr>
                </a:solidFill>
                <a:latin typeface="楷体" panose="02010609060101010101" pitchFamily="49" charset="-122"/>
                <a:ea typeface="楷体" panose="02010609060101010101" pitchFamily="49" charset="-122"/>
              </a:rPr>
              <a:t>即当选为总统。</a:t>
            </a:r>
            <a:r>
              <a:rPr lang="en-US" altLang="zh-CN" sz="2800" b="1" dirty="0">
                <a:solidFill>
                  <a:schemeClr val="tx1">
                    <a:lumMod val="95000"/>
                    <a:lumOff val="5000"/>
                  </a:schemeClr>
                </a:solidFill>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                      </a:t>
            </a:r>
          </a:p>
          <a:p>
            <a:r>
              <a:rPr lang="en-US" altLang="zh-CN" sz="2800" b="1" dirty="0" smtClean="0">
                <a:latin typeface="楷体" panose="02010609060101010101" pitchFamily="49" charset="-122"/>
                <a:ea typeface="楷体" panose="02010609060101010101" pitchFamily="49" charset="-122"/>
                <a:sym typeface="+mn-ea"/>
              </a:rPr>
              <a:t>          ——《</a:t>
            </a:r>
            <a:r>
              <a:rPr lang="zh-CN" altLang="en-US" sz="2800" b="1" dirty="0" smtClean="0">
                <a:latin typeface="楷体" panose="02010609060101010101" pitchFamily="49" charset="-122"/>
                <a:ea typeface="楷体" panose="02010609060101010101" pitchFamily="49" charset="-122"/>
                <a:sym typeface="+mn-ea"/>
              </a:rPr>
              <a:t>美利坚合众国宪法</a:t>
            </a:r>
            <a:r>
              <a:rPr lang="en-US" altLang="zh-CN" sz="2800" b="1" dirty="0" smtClean="0">
                <a:latin typeface="楷体" panose="02010609060101010101" pitchFamily="49" charset="-122"/>
                <a:ea typeface="楷体" panose="02010609060101010101" pitchFamily="49" charset="-122"/>
                <a:sym typeface="+mn-ea"/>
              </a:rPr>
              <a:t>》1787</a:t>
            </a:r>
            <a:r>
              <a:rPr lang="zh-CN" altLang="en-US" sz="2800" b="1" dirty="0" smtClean="0">
                <a:latin typeface="楷体" panose="02010609060101010101" pitchFamily="49" charset="-122"/>
                <a:ea typeface="楷体" panose="02010609060101010101" pitchFamily="49" charset="-122"/>
                <a:sym typeface="+mn-ea"/>
              </a:rPr>
              <a:t>年</a:t>
            </a:r>
            <a:endParaRPr lang="zh-CN" altLang="en-US" sz="2800" b="1" dirty="0">
              <a:latin typeface="楷体" panose="02010609060101010101" pitchFamily="49" charset="-122"/>
              <a:ea typeface="楷体" panose="02010609060101010101" pitchFamily="49" charset="-122"/>
            </a:endParaRPr>
          </a:p>
        </p:txBody>
      </p:sp>
      <p:sp>
        <p:nvSpPr>
          <p:cNvPr id="11" name="椭圆 10"/>
          <p:cNvSpPr/>
          <p:nvPr/>
        </p:nvSpPr>
        <p:spPr>
          <a:xfrm>
            <a:off x="7355840" y="2583180"/>
            <a:ext cx="822960"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902325" y="4300220"/>
            <a:ext cx="822960" cy="536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7148" y="1052736"/>
            <a:ext cx="8541600" cy="707886"/>
          </a:xfrm>
          <a:prstGeom prst="rect">
            <a:avLst/>
          </a:prstGeom>
          <a:noFill/>
        </p:spPr>
        <p:txBody>
          <a:bodyPr wrap="square" rtlCol="0">
            <a:spAutoFit/>
          </a:bodyPr>
          <a:lstStyle/>
          <a:p>
            <a:r>
              <a:rPr lang="zh-CN" altLang="en-US" sz="4000" b="1" dirty="0">
                <a:solidFill>
                  <a:srgbClr val="FF0000"/>
                </a:solidFill>
                <a:latin typeface="华文中宋" panose="02010600040101010101" pitchFamily="2" charset="-122"/>
                <a:ea typeface="华文中宋" panose="02010600040101010101" pitchFamily="2" charset="-122"/>
              </a:rPr>
              <a:t>归纳要点：</a:t>
            </a:r>
            <a:r>
              <a:rPr lang="en-US" altLang="zh-CN" sz="4000" b="1" dirty="0">
                <a:solidFill>
                  <a:srgbClr val="FF0000"/>
                </a:solidFill>
                <a:latin typeface="华文中宋" panose="02010600040101010101" pitchFamily="2" charset="-122"/>
                <a:ea typeface="华文中宋" panose="02010600040101010101" pitchFamily="2" charset="-122"/>
              </a:rPr>
              <a:t>1787</a:t>
            </a:r>
            <a:r>
              <a:rPr lang="zh-CN" altLang="en-US" sz="4000" b="1" dirty="0">
                <a:solidFill>
                  <a:srgbClr val="FF0000"/>
                </a:solidFill>
                <a:latin typeface="华文中宋" panose="02010600040101010101" pitchFamily="2" charset="-122"/>
                <a:ea typeface="华文中宋" panose="02010600040101010101" pitchFamily="2" charset="-122"/>
              </a:rPr>
              <a:t>年宪法体现的原则</a:t>
            </a:r>
          </a:p>
        </p:txBody>
      </p:sp>
      <p:sp>
        <p:nvSpPr>
          <p:cNvPr id="3" name="文本框 2"/>
          <p:cNvSpPr txBox="1"/>
          <p:nvPr/>
        </p:nvSpPr>
        <p:spPr>
          <a:xfrm>
            <a:off x="2494730" y="1994323"/>
            <a:ext cx="6624736" cy="3676648"/>
          </a:xfrm>
          <a:prstGeom prst="rect">
            <a:avLst/>
          </a:prstGeom>
          <a:noFill/>
        </p:spPr>
        <p:txBody>
          <a:bodyPr wrap="square" rtlCol="0">
            <a:spAutoFit/>
          </a:bodyPr>
          <a:lstStyle/>
          <a:p>
            <a:pPr>
              <a:lnSpc>
                <a:spcPct val="150000"/>
              </a:lnSpc>
            </a:pPr>
            <a:r>
              <a:rPr lang="en-US" altLang="zh-CN" sz="4000" b="1" dirty="0">
                <a:latin typeface="华文中宋" panose="02010600040101010101" pitchFamily="2" charset="-122"/>
                <a:ea typeface="华文中宋" panose="02010600040101010101" pitchFamily="2" charset="-122"/>
              </a:rPr>
              <a:t>1.</a:t>
            </a:r>
            <a:r>
              <a:rPr lang="zh-CN" altLang="en-US" sz="4000" b="1" dirty="0">
                <a:latin typeface="华文中宋" panose="02010600040101010101" pitchFamily="2" charset="-122"/>
                <a:ea typeface="华文中宋" panose="02010600040101010101" pitchFamily="2" charset="-122"/>
              </a:rPr>
              <a:t>人民主权原则</a:t>
            </a:r>
            <a:endParaRPr lang="en-US" altLang="zh-CN" sz="4000" b="1" dirty="0">
              <a:latin typeface="华文中宋" panose="02010600040101010101" pitchFamily="2" charset="-122"/>
              <a:ea typeface="华文中宋" panose="02010600040101010101" pitchFamily="2" charset="-122"/>
            </a:endParaRPr>
          </a:p>
          <a:p>
            <a:pPr>
              <a:lnSpc>
                <a:spcPct val="150000"/>
              </a:lnSpc>
            </a:pPr>
            <a:r>
              <a:rPr lang="en-US" altLang="zh-CN" sz="4000" b="1" dirty="0">
                <a:latin typeface="华文中宋" panose="02010600040101010101" pitchFamily="2" charset="-122"/>
                <a:ea typeface="华文中宋" panose="02010600040101010101" pitchFamily="2" charset="-122"/>
              </a:rPr>
              <a:t>2.</a:t>
            </a:r>
            <a:r>
              <a:rPr lang="zh-CN" altLang="en-US" sz="4000" b="1" dirty="0">
                <a:latin typeface="华文中宋" panose="02010600040101010101" pitchFamily="2" charset="-122"/>
                <a:ea typeface="华文中宋" panose="02010600040101010101" pitchFamily="2" charset="-122"/>
              </a:rPr>
              <a:t>联邦制原则</a:t>
            </a:r>
            <a:endParaRPr lang="en-US" altLang="zh-CN" sz="4000" b="1" dirty="0">
              <a:latin typeface="华文中宋" panose="02010600040101010101" pitchFamily="2" charset="-122"/>
              <a:ea typeface="华文中宋" panose="02010600040101010101" pitchFamily="2" charset="-122"/>
            </a:endParaRPr>
          </a:p>
          <a:p>
            <a:pPr>
              <a:lnSpc>
                <a:spcPct val="150000"/>
              </a:lnSpc>
            </a:pPr>
            <a:r>
              <a:rPr lang="en-US" altLang="zh-CN" sz="4000" b="1" dirty="0">
                <a:latin typeface="华文中宋" panose="02010600040101010101" pitchFamily="2" charset="-122"/>
                <a:ea typeface="华文中宋" panose="02010600040101010101" pitchFamily="2" charset="-122"/>
              </a:rPr>
              <a:t>3.</a:t>
            </a:r>
            <a:r>
              <a:rPr lang="zh-CN" altLang="en-US" sz="4000" b="1" dirty="0">
                <a:latin typeface="华文中宋" panose="02010600040101010101" pitchFamily="2" charset="-122"/>
                <a:ea typeface="华文中宋" panose="02010600040101010101" pitchFamily="2" charset="-122"/>
              </a:rPr>
              <a:t>分权与制衡原则</a:t>
            </a:r>
            <a:endParaRPr lang="en-US" altLang="zh-CN" sz="4000" b="1" dirty="0">
              <a:latin typeface="华文中宋" panose="02010600040101010101" pitchFamily="2" charset="-122"/>
              <a:ea typeface="华文中宋" panose="02010600040101010101" pitchFamily="2" charset="-122"/>
            </a:endParaRPr>
          </a:p>
          <a:p>
            <a:pPr>
              <a:lnSpc>
                <a:spcPct val="150000"/>
              </a:lnSpc>
            </a:pPr>
            <a:r>
              <a:rPr lang="en-US" altLang="zh-CN" sz="4000" b="1" dirty="0">
                <a:latin typeface="华文中宋" panose="02010600040101010101" pitchFamily="2" charset="-122"/>
                <a:ea typeface="华文中宋" panose="02010600040101010101" pitchFamily="2" charset="-122"/>
              </a:rPr>
              <a:t>4.</a:t>
            </a:r>
            <a:r>
              <a:rPr lang="zh-CN" altLang="en-US" sz="4000" b="1" dirty="0">
                <a:latin typeface="华文中宋" panose="02010600040101010101" pitchFamily="2" charset="-122"/>
                <a:ea typeface="华文中宋" panose="02010600040101010101" pitchFamily="2" charset="-122"/>
              </a:rPr>
              <a:t>共和制原则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04041" y="1276804"/>
          <a:ext cx="10499835" cy="4937760"/>
        </p:xfrm>
        <a:graphic>
          <a:graphicData uri="http://schemas.openxmlformats.org/drawingml/2006/table">
            <a:tbl>
              <a:tblPr/>
              <a:tblGrid>
                <a:gridCol w="2711669"/>
                <a:gridCol w="3596330"/>
                <a:gridCol w="4191836"/>
              </a:tblGrid>
              <a:tr h="458974">
                <a:tc>
                  <a:txBody>
                    <a:bodyPr/>
                    <a:lstStyle/>
                    <a:p>
                      <a:pPr algn="ctr">
                        <a:lnSpc>
                          <a:spcPct val="150000"/>
                        </a:lnSpc>
                      </a:pPr>
                      <a:r>
                        <a:rPr lang="zh-CN" sz="2400" b="1" dirty="0">
                          <a:latin typeface="Times New Roman" panose="02020603050405020304"/>
                          <a:ea typeface="宋体" panose="02010600030101010101" pitchFamily="2" charset="-122"/>
                          <a:cs typeface="华文仿宋" panose="02010600040101010101" pitchFamily="2" charset="-122"/>
                        </a:rPr>
                        <a:t>项目</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美国总统共和制</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英国君主立宪制</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国家元首产生方式</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国家元首的任期</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国家元首的权力</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政府首脑</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政府产生方式</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国家权力中心</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议会与政府的关系</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424827" y="579963"/>
            <a:ext cx="5109091" cy="584775"/>
          </a:xfrm>
          <a:prstGeom prst="rect">
            <a:avLst/>
          </a:prstGeom>
        </p:spPr>
        <p:txBody>
          <a:bodyPr wrap="none">
            <a:spAutoFit/>
          </a:bodyPr>
          <a:lstStyle/>
          <a:p>
            <a:r>
              <a:rPr lang="zh-CN" altLang="en-US" sz="3200" b="1" dirty="0">
                <a:solidFill>
                  <a:srgbClr val="FF0000"/>
                </a:solidFill>
                <a:latin typeface="华文中宋" panose="02010600040101010101" pitchFamily="2" charset="-122"/>
                <a:ea typeface="华文中宋" panose="02010600040101010101" pitchFamily="2" charset="-122"/>
              </a:rPr>
              <a:t>英美两国代议制政体的</a:t>
            </a:r>
            <a:r>
              <a:rPr lang="zh-CN" altLang="en-US" sz="3200" b="1" dirty="0" smtClean="0">
                <a:solidFill>
                  <a:srgbClr val="FF0000"/>
                </a:solidFill>
                <a:latin typeface="华文中宋" panose="02010600040101010101" pitchFamily="2" charset="-122"/>
                <a:ea typeface="华文中宋" panose="02010600040101010101" pitchFamily="2" charset="-122"/>
              </a:rPr>
              <a:t>不同</a:t>
            </a:r>
            <a:endParaRPr lang="zh-CN" altLang="en-US" sz="3200" dirty="0">
              <a:solidFill>
                <a:srgbClr val="FF0000"/>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04041" y="1276804"/>
          <a:ext cx="10499835" cy="4937760"/>
        </p:xfrm>
        <a:graphic>
          <a:graphicData uri="http://schemas.openxmlformats.org/drawingml/2006/table">
            <a:tbl>
              <a:tblPr/>
              <a:tblGrid>
                <a:gridCol w="2711669"/>
                <a:gridCol w="3596330"/>
                <a:gridCol w="4191836"/>
              </a:tblGrid>
              <a:tr h="458974">
                <a:tc>
                  <a:txBody>
                    <a:bodyPr/>
                    <a:lstStyle/>
                    <a:p>
                      <a:pPr algn="ctr">
                        <a:lnSpc>
                          <a:spcPct val="150000"/>
                        </a:lnSpc>
                      </a:pPr>
                      <a:r>
                        <a:rPr lang="zh-CN" sz="2400" b="1" dirty="0">
                          <a:latin typeface="Times New Roman" panose="02020603050405020304"/>
                          <a:ea typeface="宋体" panose="02010600030101010101" pitchFamily="2" charset="-122"/>
                          <a:cs typeface="华文仿宋" panose="02010600040101010101" pitchFamily="2" charset="-122"/>
                        </a:rPr>
                        <a:t>项目</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美国总统共和制</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英国君主立宪制</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总统</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国王</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国家元首产生方式</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选民间接选举产生</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世袭</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国家元首的任期</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任期制</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终身制</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国家元首的权力</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掌握国家实权</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“统而不治”的虚君</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政府首脑</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总统</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首相</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政府产生方式</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总统任命</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议会产生</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国家权力中心</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总统</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议会</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974">
                <a:tc>
                  <a:txBody>
                    <a:bodyPr/>
                    <a:lstStyle/>
                    <a:p>
                      <a:pPr algn="ctr">
                        <a:lnSpc>
                          <a:spcPct val="150000"/>
                        </a:lnSpc>
                      </a:pPr>
                      <a:r>
                        <a:rPr lang="zh-CN" sz="2400" b="1">
                          <a:latin typeface="Times New Roman" panose="02020603050405020304"/>
                          <a:ea typeface="宋体" panose="02010600030101010101" pitchFamily="2" charset="-122"/>
                          <a:cs typeface="华文仿宋" panose="02010600040101010101" pitchFamily="2" charset="-122"/>
                        </a:rPr>
                        <a:t>议会与政府的关系</a:t>
                      </a:r>
                      <a:endParaRPr lang="zh-CN" sz="2400" b="1">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分权制衡</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altLang="en-US" sz="2400" b="1" dirty="0">
                          <a:latin typeface="Times New Roman" panose="02020603050405020304"/>
                          <a:ea typeface="宋体" panose="02010600030101010101" pitchFamily="2" charset="-122"/>
                          <a:cs typeface="Times New Roman" panose="02020603050405020304"/>
                        </a:rPr>
                        <a:t>政府对议会负责</a:t>
                      </a:r>
                      <a:endParaRPr lang="zh-CN" sz="2400" b="1"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424827" y="579963"/>
            <a:ext cx="5109091" cy="584775"/>
          </a:xfrm>
          <a:prstGeom prst="rect">
            <a:avLst/>
          </a:prstGeom>
        </p:spPr>
        <p:txBody>
          <a:bodyPr wrap="none">
            <a:spAutoFit/>
          </a:bodyPr>
          <a:lstStyle/>
          <a:p>
            <a:r>
              <a:rPr lang="zh-CN" altLang="en-US" sz="3200" b="1" dirty="0">
                <a:solidFill>
                  <a:srgbClr val="FF0000"/>
                </a:solidFill>
                <a:latin typeface="华文中宋" panose="02010600040101010101" pitchFamily="2" charset="-122"/>
                <a:ea typeface="华文中宋" panose="02010600040101010101" pitchFamily="2" charset="-122"/>
              </a:rPr>
              <a:t>英美两国代议制政体的</a:t>
            </a:r>
            <a:r>
              <a:rPr lang="zh-CN" altLang="en-US" sz="3200" b="1" dirty="0" smtClean="0">
                <a:solidFill>
                  <a:srgbClr val="FF0000"/>
                </a:solidFill>
                <a:latin typeface="华文中宋" panose="02010600040101010101" pitchFamily="2" charset="-122"/>
                <a:ea typeface="华文中宋" panose="02010600040101010101" pitchFamily="2" charset="-122"/>
              </a:rPr>
              <a:t>不同</a:t>
            </a:r>
            <a:endParaRPr lang="zh-CN" altLang="en-US" sz="3200" dirty="0">
              <a:solidFill>
                <a:srgbClr val="FF0000"/>
              </a:solidFill>
              <a:latin typeface="华文中宋" panose="02010600040101010101" pitchFamily="2" charset="-122"/>
              <a:ea typeface="华文中宋" panose="02010600040101010101" pitchFamily="2" charset="-122"/>
            </a:endParaRPr>
          </a:p>
        </p:txBody>
      </p:sp>
      <p:sp>
        <p:nvSpPr>
          <p:cNvPr id="4" name="文本框 3"/>
          <p:cNvSpPr txBox="1"/>
          <p:nvPr/>
        </p:nvSpPr>
        <p:spPr>
          <a:xfrm>
            <a:off x="834520" y="6211669"/>
            <a:ext cx="1049983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3600" b="1" dirty="0">
                <a:solidFill>
                  <a:srgbClr val="FF0000"/>
                </a:solidFill>
                <a:latin typeface="华文中宋" panose="02010600040101010101" pitchFamily="2" charset="-122"/>
                <a:ea typeface="华文中宋" panose="02010600040101010101" pitchFamily="2" charset="-122"/>
              </a:rPr>
              <a:t>人类政治文明具有统一性和多样性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97583" y="837883"/>
            <a:ext cx="10396834" cy="14711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hlink"/>
              </a:buClr>
              <a:buSzPct val="75000"/>
            </a:pPr>
            <a:r>
              <a:rPr lang="zh-CN" altLang="en-US" sz="2800" b="1" dirty="0">
                <a:latin typeface="楷体" panose="02010609060101010101" pitchFamily="49" charset="-122"/>
                <a:ea typeface="楷体" panose="02010609060101010101" pitchFamily="49" charset="-122"/>
                <a:sym typeface="+mn-ea"/>
              </a:rPr>
              <a:t>   美国</a:t>
            </a:r>
            <a:r>
              <a:rPr lang="en-US" altLang="zh-CN" sz="2800" b="1" dirty="0">
                <a:latin typeface="楷体" panose="02010609060101010101" pitchFamily="49" charset="-122"/>
                <a:ea typeface="楷体" panose="02010609060101010101" pitchFamily="49" charset="-122"/>
                <a:sym typeface="+mn-ea"/>
              </a:rPr>
              <a:t>1787</a:t>
            </a:r>
            <a:r>
              <a:rPr lang="zh-CN" altLang="en-US" sz="2800" b="1" dirty="0">
                <a:latin typeface="楷体" panose="02010609060101010101" pitchFamily="49" charset="-122"/>
                <a:ea typeface="楷体" panose="02010609060101010101" pitchFamily="49" charset="-122"/>
                <a:sym typeface="+mn-ea"/>
              </a:rPr>
              <a:t>年宪法是迄今为止在特定的历史时期人类智慧和意志所创造出的最美妙的杰作。</a:t>
            </a:r>
          </a:p>
          <a:p>
            <a:pPr eaLnBrk="1" hangingPunct="1">
              <a:spcBef>
                <a:spcPct val="20000"/>
              </a:spcBef>
              <a:buClr>
                <a:schemeClr val="hlink"/>
              </a:buClr>
              <a:buSzPct val="75000"/>
            </a:pPr>
            <a:r>
              <a:rPr lang="en-US" altLang="zh-CN" sz="2800" b="1" dirty="0">
                <a:latin typeface="楷体" panose="02010609060101010101" pitchFamily="49" charset="-122"/>
                <a:ea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sym typeface="+mn-ea"/>
              </a:rPr>
              <a:t>英</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威廉</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格莱斯顿</a:t>
            </a:r>
            <a:endParaRPr lang="en-US" altLang="zh-CN" sz="2800" b="1" dirty="0">
              <a:latin typeface="楷体" panose="02010609060101010101" pitchFamily="49" charset="-122"/>
              <a:ea typeface="楷体" panose="02010609060101010101" pitchFamily="49" charset="-122"/>
              <a:sym typeface="+mn-ea"/>
            </a:endParaRPr>
          </a:p>
        </p:txBody>
      </p:sp>
      <p:sp>
        <p:nvSpPr>
          <p:cNvPr id="3" name="Text Box 4"/>
          <p:cNvSpPr txBox="1">
            <a:spLocks noChangeArrowheads="1"/>
          </p:cNvSpPr>
          <p:nvPr/>
        </p:nvSpPr>
        <p:spPr bwMode="auto">
          <a:xfrm>
            <a:off x="897582" y="5048266"/>
            <a:ext cx="1060460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33CC"/>
                </a:solidFill>
                <a:latin typeface="+mj-ea"/>
                <a:ea typeface="+mj-ea"/>
              </a:rPr>
              <a:t>局限性：</a:t>
            </a:r>
            <a:endParaRPr lang="en-US" altLang="zh-CN" sz="2400" b="1" dirty="0">
              <a:solidFill>
                <a:srgbClr val="0033CC"/>
              </a:solidFill>
              <a:latin typeface="+mj-ea"/>
              <a:ea typeface="+mj-ea"/>
            </a:endParaRPr>
          </a:p>
          <a:p>
            <a:pPr eaLnBrk="1" hangingPunct="1"/>
            <a:r>
              <a:rPr lang="en-US" altLang="en-US" sz="2400" b="1" dirty="0">
                <a:latin typeface="+mj-ea"/>
                <a:ea typeface="+mj-ea"/>
              </a:rPr>
              <a:t>①</a:t>
            </a:r>
            <a:r>
              <a:rPr lang="zh-CN" altLang="en-US" sz="2400" b="1" dirty="0">
                <a:solidFill>
                  <a:srgbClr val="000000"/>
                </a:solidFill>
                <a:latin typeface="+mj-ea"/>
                <a:ea typeface="+mj-ea"/>
              </a:rPr>
              <a:t>没有充分反映人民的权益 </a:t>
            </a:r>
            <a:r>
              <a:rPr lang="en-US" altLang="en-US" sz="2400" b="1" dirty="0">
                <a:latin typeface="+mj-ea"/>
                <a:ea typeface="+mj-ea"/>
              </a:rPr>
              <a:t>②</a:t>
            </a:r>
            <a:r>
              <a:rPr lang="zh-CN" altLang="en-US" sz="2400" b="1" dirty="0">
                <a:solidFill>
                  <a:srgbClr val="000000"/>
                </a:solidFill>
                <a:latin typeface="+mj-ea"/>
                <a:ea typeface="+mj-ea"/>
              </a:rPr>
              <a:t>有种族歧视的烙印</a:t>
            </a:r>
            <a:r>
              <a:rPr lang="en-US" altLang="en-US" sz="2400" b="1" dirty="0">
                <a:latin typeface="+mj-ea"/>
                <a:ea typeface="+mj-ea"/>
              </a:rPr>
              <a:t>③</a:t>
            </a:r>
            <a:r>
              <a:rPr lang="zh-CN" altLang="en-US" sz="2400" b="1" dirty="0">
                <a:solidFill>
                  <a:srgbClr val="000000"/>
                </a:solidFill>
                <a:latin typeface="+mj-ea"/>
                <a:ea typeface="+mj-ea"/>
              </a:rPr>
              <a:t>没有真正解决人权问题</a:t>
            </a:r>
          </a:p>
        </p:txBody>
      </p:sp>
      <p:sp>
        <p:nvSpPr>
          <p:cNvPr id="4" name="Text Box 10"/>
          <p:cNvSpPr txBox="1">
            <a:spLocks noChangeArrowheads="1"/>
          </p:cNvSpPr>
          <p:nvPr/>
        </p:nvSpPr>
        <p:spPr bwMode="auto">
          <a:xfrm>
            <a:off x="897582" y="2309055"/>
            <a:ext cx="10059175"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b="1" dirty="0">
                <a:solidFill>
                  <a:srgbClr val="FF0000"/>
                </a:solidFill>
                <a:latin typeface="+mj-ea"/>
                <a:ea typeface="+mj-ea"/>
              </a:rPr>
              <a:t>1787</a:t>
            </a:r>
            <a:r>
              <a:rPr lang="zh-CN" altLang="en-US" sz="2800" b="1" dirty="0">
                <a:solidFill>
                  <a:srgbClr val="FF0000"/>
                </a:solidFill>
                <a:latin typeface="+mj-ea"/>
                <a:ea typeface="+mj-ea"/>
              </a:rPr>
              <a:t>年宪法的评价：</a:t>
            </a:r>
            <a:endParaRPr lang="en-US" altLang="zh-CN" sz="2800" b="1" dirty="0">
              <a:solidFill>
                <a:srgbClr val="FF0000"/>
              </a:solidFill>
              <a:latin typeface="+mj-ea"/>
              <a:ea typeface="+mj-ea"/>
            </a:endParaRPr>
          </a:p>
          <a:p>
            <a:pPr eaLnBrk="1" hangingPunct="1">
              <a:spcBef>
                <a:spcPct val="20000"/>
              </a:spcBef>
            </a:pPr>
            <a:r>
              <a:rPr lang="zh-CN" altLang="en-US" sz="2400" b="1" dirty="0">
                <a:solidFill>
                  <a:srgbClr val="0033CC"/>
                </a:solidFill>
                <a:latin typeface="+mj-ea"/>
                <a:ea typeface="+mj-ea"/>
              </a:rPr>
              <a:t>进步性：</a:t>
            </a:r>
            <a:r>
              <a:rPr lang="en-US" altLang="en-US" sz="2400" b="1" dirty="0">
                <a:latin typeface="+mj-ea"/>
                <a:ea typeface="+mj-ea"/>
              </a:rPr>
              <a:t>①</a:t>
            </a:r>
            <a:r>
              <a:rPr lang="zh-CN" altLang="en-US" sz="2400" b="1" dirty="0">
                <a:latin typeface="+mj-ea"/>
                <a:ea typeface="+mj-ea"/>
              </a:rPr>
              <a:t>性质：世界上第一部较完整的资产阶级成文宪法</a:t>
            </a:r>
          </a:p>
          <a:p>
            <a:pPr eaLnBrk="1" hangingPunct="1">
              <a:spcBef>
                <a:spcPct val="20000"/>
              </a:spcBef>
            </a:pPr>
            <a:r>
              <a:rPr lang="en-US" altLang="en-US" sz="2400" b="1" dirty="0">
                <a:latin typeface="+mj-ea"/>
                <a:ea typeface="+mj-ea"/>
              </a:rPr>
              <a:t>②</a:t>
            </a:r>
            <a:r>
              <a:rPr lang="zh-CN" altLang="en-US" sz="2400" b="1" dirty="0">
                <a:latin typeface="+mj-ea"/>
                <a:ea typeface="+mj-ea"/>
              </a:rPr>
              <a:t>社会：给美国带来长期的稳定</a:t>
            </a:r>
          </a:p>
          <a:p>
            <a:pPr eaLnBrk="1" hangingPunct="1">
              <a:spcBef>
                <a:spcPct val="20000"/>
              </a:spcBef>
            </a:pPr>
            <a:r>
              <a:rPr lang="en-US" altLang="en-US" sz="2400" b="1" dirty="0">
                <a:latin typeface="+mj-ea"/>
                <a:ea typeface="+mj-ea"/>
              </a:rPr>
              <a:t>③</a:t>
            </a:r>
            <a:r>
              <a:rPr lang="zh-CN" altLang="en-US" sz="2400" b="1" dirty="0">
                <a:latin typeface="+mj-ea"/>
                <a:ea typeface="+mj-ea"/>
              </a:rPr>
              <a:t>经济：有利于美国资本主义的发展</a:t>
            </a:r>
          </a:p>
          <a:p>
            <a:pPr eaLnBrk="1" hangingPunct="1">
              <a:spcBef>
                <a:spcPct val="20000"/>
              </a:spcBef>
            </a:pPr>
            <a:r>
              <a:rPr lang="en-US" altLang="en-US" sz="2400" b="1" dirty="0">
                <a:latin typeface="+mj-ea"/>
                <a:ea typeface="+mj-ea"/>
              </a:rPr>
              <a:t>④</a:t>
            </a:r>
            <a:r>
              <a:rPr lang="zh-CN" altLang="en-US" sz="2400" b="1" dirty="0">
                <a:latin typeface="+mj-ea"/>
                <a:ea typeface="+mj-ea"/>
              </a:rPr>
              <a:t>政治：防止专制，反映一定的民主精神</a:t>
            </a:r>
          </a:p>
          <a:p>
            <a:pPr eaLnBrk="1" hangingPunct="1">
              <a:spcBef>
                <a:spcPct val="20000"/>
              </a:spcBef>
            </a:pPr>
            <a:r>
              <a:rPr lang="en-US" altLang="en-US" sz="2400" b="1" dirty="0">
                <a:latin typeface="+mj-ea"/>
                <a:ea typeface="+mj-ea"/>
              </a:rPr>
              <a:t>⑤</a:t>
            </a:r>
            <a:r>
              <a:rPr lang="zh-CN" altLang="en-US" sz="2400" b="1" dirty="0">
                <a:latin typeface="+mj-ea"/>
                <a:ea typeface="+mj-ea"/>
              </a:rPr>
              <a:t>世界：对其他资本主义国家起示范作用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090047" y="2086740"/>
            <a:ext cx="10011906"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latin typeface="楷体" panose="02010609060101010101" pitchFamily="49" charset="-122"/>
                <a:ea typeface="楷体" panose="02010609060101010101" pitchFamily="49" charset="-122"/>
              </a:rPr>
              <a:t>   1791</a:t>
            </a:r>
            <a:r>
              <a:rPr lang="zh-CN" altLang="en-US" sz="2800" b="1" dirty="0">
                <a:latin typeface="楷体" panose="02010609060101010101" pitchFamily="49" charset="-122"/>
                <a:ea typeface="楷体" panose="02010609060101010101" pitchFamily="49" charset="-122"/>
              </a:rPr>
              <a:t>年国会通过的宪法前十条修正案规定了公民的若干自由权（如言论、集会、出版、宗教信仰自由）  </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第十三修正案（</a:t>
            </a:r>
            <a:r>
              <a:rPr lang="en-US" altLang="zh-CN" sz="2800" b="1" dirty="0">
                <a:latin typeface="楷体" panose="02010609060101010101" pitchFamily="49" charset="-122"/>
                <a:ea typeface="楷体" panose="02010609060101010101" pitchFamily="49" charset="-122"/>
              </a:rPr>
              <a:t>1865</a:t>
            </a:r>
            <a:r>
              <a:rPr lang="zh-CN" altLang="en-US" sz="2800" b="1" dirty="0">
                <a:latin typeface="楷体" panose="02010609060101010101" pitchFamily="49" charset="-122"/>
                <a:ea typeface="楷体" panose="02010609060101010101" pitchFamily="49" charset="-122"/>
              </a:rPr>
              <a:t>） 废除奴隶制和强迫劳逸，除非是作为犯罪的惩罚。</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第十五修正案（</a:t>
            </a:r>
            <a:r>
              <a:rPr lang="en-US" altLang="zh-CN" sz="2800" b="1" dirty="0">
                <a:latin typeface="楷体" panose="02010609060101010101" pitchFamily="49" charset="-122"/>
                <a:ea typeface="楷体" panose="02010609060101010101" pitchFamily="49" charset="-122"/>
              </a:rPr>
              <a:t>1870</a:t>
            </a:r>
            <a:r>
              <a:rPr lang="zh-CN" altLang="en-US" sz="2800" b="1" dirty="0">
                <a:latin typeface="楷体" panose="02010609060101010101" pitchFamily="49" charset="-122"/>
                <a:ea typeface="楷体" panose="02010609060101010101" pitchFamily="49" charset="-122"/>
              </a:rPr>
              <a:t>） 选举权不能由于种族、肤色、或以前曾服劳役而遭受剥夺，此时尚不包括性别。</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第十九修正案（</a:t>
            </a:r>
            <a:r>
              <a:rPr lang="en-US" altLang="zh-CN" sz="2800" b="1" dirty="0">
                <a:latin typeface="楷体" panose="02010609060101010101" pitchFamily="49" charset="-122"/>
                <a:ea typeface="楷体" panose="02010609060101010101" pitchFamily="49" charset="-122"/>
              </a:rPr>
              <a:t>1920</a:t>
            </a:r>
            <a:r>
              <a:rPr lang="zh-CN" altLang="en-US" sz="2800" b="1" dirty="0">
                <a:latin typeface="楷体" panose="02010609060101010101" pitchFamily="49" charset="-122"/>
                <a:ea typeface="楷体" panose="02010609060101010101" pitchFamily="49" charset="-122"/>
              </a:rPr>
              <a:t>） 公民的选举权不因性别受限，妇女有权投票参与政治。</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  第二十六修正案（</a:t>
            </a:r>
            <a:r>
              <a:rPr lang="en-US" altLang="zh-CN" sz="2800" b="1" dirty="0">
                <a:latin typeface="楷体" panose="02010609060101010101" pitchFamily="49" charset="-122"/>
                <a:ea typeface="楷体" panose="02010609060101010101" pitchFamily="49" charset="-122"/>
              </a:rPr>
              <a:t>1971</a:t>
            </a:r>
            <a:r>
              <a:rPr lang="zh-CN" altLang="en-US" sz="2800" b="1" dirty="0">
                <a:latin typeface="楷体" panose="02010609060101010101" pitchFamily="49" charset="-122"/>
                <a:ea typeface="楷体" panose="02010609060101010101" pitchFamily="49" charset="-122"/>
              </a:rPr>
              <a:t>）确立年龄</a:t>
            </a:r>
            <a:r>
              <a:rPr lang="en-US" altLang="zh-CN" sz="2800" b="1" dirty="0">
                <a:latin typeface="楷体" panose="02010609060101010101" pitchFamily="49" charset="-122"/>
                <a:ea typeface="楷体" panose="02010609060101010101" pitchFamily="49" charset="-122"/>
              </a:rPr>
              <a:t>18</a:t>
            </a:r>
            <a:r>
              <a:rPr lang="zh-CN" altLang="en-US" sz="2800" b="1" dirty="0">
                <a:latin typeface="楷体" panose="02010609060101010101" pitchFamily="49" charset="-122"/>
                <a:ea typeface="楷体" panose="02010609060101010101" pitchFamily="49" charset="-122"/>
              </a:rPr>
              <a:t>岁以上之人的投票权。</a:t>
            </a:r>
            <a:endParaRPr lang="en-US" altLang="zh-CN" sz="2800" b="1" dirty="0">
              <a:latin typeface="楷体" panose="02010609060101010101" pitchFamily="49" charset="-122"/>
              <a:ea typeface="楷体" panose="02010609060101010101" pitchFamily="49" charset="-122"/>
            </a:endParaRPr>
          </a:p>
        </p:txBody>
      </p:sp>
      <p:sp>
        <p:nvSpPr>
          <p:cNvPr id="5" name="文本框 4"/>
          <p:cNvSpPr txBox="1"/>
          <p:nvPr/>
        </p:nvSpPr>
        <p:spPr>
          <a:xfrm>
            <a:off x="789437" y="800942"/>
            <a:ext cx="6984776" cy="523220"/>
          </a:xfrm>
          <a:prstGeom prst="rect">
            <a:avLst/>
          </a:prstGeom>
          <a:noFill/>
        </p:spPr>
        <p:txBody>
          <a:bodyPr wrap="square" rtlCol="0">
            <a:spAutoFit/>
          </a:bodyPr>
          <a:lstStyle/>
          <a:p>
            <a:r>
              <a:rPr lang="zh-CN" altLang="en-US" sz="2800" b="1" dirty="0"/>
              <a:t>（三）完善之路：</a:t>
            </a:r>
          </a:p>
        </p:txBody>
      </p:sp>
      <p:sp>
        <p:nvSpPr>
          <p:cNvPr id="7" name="文本框 6"/>
          <p:cNvSpPr txBox="1"/>
          <p:nvPr/>
        </p:nvSpPr>
        <p:spPr>
          <a:xfrm>
            <a:off x="1843392" y="1331666"/>
            <a:ext cx="4392488" cy="664862"/>
          </a:xfrm>
          <a:prstGeom prst="rect">
            <a:avLst/>
          </a:prstGeom>
          <a:noFill/>
        </p:spPr>
        <p:txBody>
          <a:bodyPr wrap="square" rtlCol="0">
            <a:spAutoFit/>
          </a:bodyPr>
          <a:lstStyle/>
          <a:p>
            <a:pPr>
              <a:lnSpc>
                <a:spcPct val="150000"/>
              </a:lnSpc>
            </a:pPr>
            <a:r>
              <a:rPr lang="en-US" altLang="zh-CN" sz="2800" b="1" dirty="0"/>
              <a:t>1.</a:t>
            </a:r>
            <a:r>
              <a:rPr lang="zh-CN" altLang="en-US" sz="2800" b="1" dirty="0"/>
              <a:t>宪法修正案的颁布</a:t>
            </a:r>
            <a:endParaRPr lang="en-US" altLang="zh-CN" sz="2800" b="1" dirty="0"/>
          </a:p>
        </p:txBody>
      </p:sp>
      <p:cxnSp>
        <p:nvCxnSpPr>
          <p:cNvPr id="3" name="直接连接符 2"/>
          <p:cNvCxnSpPr/>
          <p:nvPr/>
        </p:nvCxnSpPr>
        <p:spPr>
          <a:xfrm flipV="1">
            <a:off x="8577580" y="2541270"/>
            <a:ext cx="2055495" cy="48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219200" y="2991485"/>
            <a:ext cx="868680" cy="139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169535" y="3408680"/>
            <a:ext cx="1962150" cy="273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169535" y="4196080"/>
            <a:ext cx="5222875" cy="260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846310" y="5127625"/>
            <a:ext cx="915670" cy="165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219200" y="5527675"/>
            <a:ext cx="915670" cy="165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341745" y="5944235"/>
            <a:ext cx="2075180" cy="25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042785" y="1499664"/>
            <a:ext cx="7959344"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矩形 9"/>
          <p:cNvSpPr/>
          <p:nvPr/>
        </p:nvSpPr>
        <p:spPr>
          <a:xfrm>
            <a:off x="2833780" y="5687915"/>
            <a:ext cx="6096000" cy="461665"/>
          </a:xfrm>
          <a:prstGeom prst="rect">
            <a:avLst/>
          </a:prstGeom>
        </p:spPr>
        <p:txBody>
          <a:bodyPr>
            <a:spAutoFit/>
          </a:bodyPr>
          <a:lstStyle/>
          <a:p>
            <a:pPr algn="ctr"/>
            <a:r>
              <a:rPr lang="zh-CN" altLang="en-US" sz="2400" b="1" dirty="0">
                <a:latin typeface="楷体" panose="02010609060101010101" pitchFamily="49" charset="-122"/>
                <a:ea typeface="楷体" panose="02010609060101010101" pitchFamily="49" charset="-122"/>
                <a:sym typeface="思源黑体旧字形 ExtraLight" panose="020B0200000000000000" pitchFamily="34" charset="-128"/>
              </a:rPr>
              <a:t>湖南省醴</a:t>
            </a:r>
            <a:r>
              <a:rPr lang="zh-CN" altLang="en-US" sz="2400" b="1" dirty="0" smtClean="0">
                <a:latin typeface="楷体" panose="02010609060101010101" pitchFamily="49" charset="-122"/>
                <a:ea typeface="楷体" panose="02010609060101010101" pitchFamily="49" charset="-122"/>
                <a:sym typeface="思源黑体旧字形 ExtraLight" panose="020B0200000000000000" pitchFamily="34" charset="-128"/>
              </a:rPr>
              <a:t>陵第一</a:t>
            </a:r>
            <a:r>
              <a:rPr lang="zh-CN" altLang="en-US" sz="2400" b="1" dirty="0">
                <a:latin typeface="楷体" panose="02010609060101010101" pitchFamily="49" charset="-122"/>
                <a:ea typeface="楷体" panose="02010609060101010101" pitchFamily="49" charset="-122"/>
                <a:sym typeface="思源黑体旧字形 ExtraLight" panose="020B0200000000000000" pitchFamily="34" charset="-128"/>
              </a:rPr>
              <a:t>中学 历史教研组 陈康</a:t>
            </a:r>
          </a:p>
        </p:txBody>
      </p:sp>
      <p:sp>
        <p:nvSpPr>
          <p:cNvPr id="2" name="矩形 1"/>
          <p:cNvSpPr/>
          <p:nvPr/>
        </p:nvSpPr>
        <p:spPr>
          <a:xfrm>
            <a:off x="1839023" y="837599"/>
            <a:ext cx="8392041" cy="584775"/>
          </a:xfrm>
          <a:prstGeom prst="rect">
            <a:avLst/>
          </a:prstGeom>
        </p:spPr>
        <p:txBody>
          <a:bodyPr wrap="none">
            <a:spAutoFit/>
          </a:bodyPr>
          <a:lstStyle/>
          <a:p>
            <a:r>
              <a:rPr lang="zh-CN" altLang="en-US" sz="3200" b="1" dirty="0">
                <a:latin typeface="华文中宋" panose="02010600040101010101" pitchFamily="2" charset="-122"/>
                <a:ea typeface="华文中宋" panose="02010600040101010101" pitchFamily="2" charset="-122"/>
              </a:rPr>
              <a:t>历史核心素养培育下的史料教学范式探究案例</a:t>
            </a:r>
          </a:p>
        </p:txBody>
      </p:sp>
      <p:sp>
        <p:nvSpPr>
          <p:cNvPr id="13" name="标题 1"/>
          <p:cNvSpPr txBox="1"/>
          <p:nvPr/>
        </p:nvSpPr>
        <p:spPr>
          <a:xfrm>
            <a:off x="2229729" y="1853817"/>
            <a:ext cx="7772400"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6600" b="1" dirty="0">
                <a:latin typeface="华文中宋" panose="02010600040101010101" pitchFamily="2" charset="-122"/>
                <a:ea typeface="华文中宋" panose="02010600040101010101" pitchFamily="2" charset="-122"/>
              </a:rPr>
              <a:t>美国联邦政府的建立</a:t>
            </a:r>
          </a:p>
        </p:txBody>
      </p:sp>
      <p:grpSp>
        <p:nvGrpSpPr>
          <p:cNvPr id="14" name="组合 13"/>
          <p:cNvGrpSpPr/>
          <p:nvPr/>
        </p:nvGrpSpPr>
        <p:grpSpPr>
          <a:xfrm>
            <a:off x="2307102" y="2971179"/>
            <a:ext cx="7455885" cy="2441135"/>
            <a:chOff x="-67615" y="3226488"/>
            <a:chExt cx="9565337" cy="3573770"/>
          </a:xfrm>
        </p:grpSpPr>
        <p:pic>
          <p:nvPicPr>
            <p:cNvPr id="1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1290152">
              <a:off x="6416661" y="3226488"/>
              <a:ext cx="2155120" cy="308984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4"/>
            <a:stretch>
              <a:fillRect/>
            </a:stretch>
          </p:blipFill>
          <p:spPr>
            <a:xfrm>
              <a:off x="770920" y="3361406"/>
              <a:ext cx="1967561" cy="2719070"/>
            </a:xfrm>
            <a:prstGeom prst="rect">
              <a:avLst/>
            </a:prstGeom>
          </p:spPr>
        </p:pic>
        <p:pic>
          <p:nvPicPr>
            <p:cNvPr id="17" name="图片 16"/>
            <p:cNvPicPr>
              <a:picLocks noChangeAspect="1"/>
            </p:cNvPicPr>
            <p:nvPr/>
          </p:nvPicPr>
          <p:blipFill>
            <a:blip r:embed="rId5"/>
            <a:stretch>
              <a:fillRect/>
            </a:stretch>
          </p:blipFill>
          <p:spPr>
            <a:xfrm>
              <a:off x="3749394" y="3361405"/>
              <a:ext cx="1839182" cy="2700491"/>
            </a:xfrm>
            <a:prstGeom prst="rect">
              <a:avLst/>
            </a:prstGeom>
          </p:spPr>
        </p:pic>
        <p:sp>
          <p:nvSpPr>
            <p:cNvPr id="18" name="文本框 17"/>
            <p:cNvSpPr txBox="1"/>
            <p:nvPr/>
          </p:nvSpPr>
          <p:spPr>
            <a:xfrm>
              <a:off x="-67615" y="6124390"/>
              <a:ext cx="9565337" cy="675868"/>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rPr>
                <a:t>   《</a:t>
              </a:r>
              <a:r>
                <a:rPr lang="zh-CN" altLang="en-US" sz="2400" b="1" dirty="0">
                  <a:latin typeface="华文中宋" panose="02010600040101010101" pitchFamily="2" charset="-122"/>
                  <a:ea typeface="华文中宋" panose="02010600040101010101" pitchFamily="2" charset="-122"/>
                </a:rPr>
                <a:t>独立宣言</a:t>
              </a:r>
              <a:r>
                <a:rPr lang="en-US" altLang="zh-CN" sz="2400" b="1" dirty="0">
                  <a:latin typeface="华文中宋" panose="02010600040101010101" pitchFamily="2" charset="-122"/>
                  <a:ea typeface="华文中宋" panose="02010600040101010101" pitchFamily="2" charset="-122"/>
                </a:rPr>
                <a:t>》     《</a:t>
              </a:r>
              <a:r>
                <a:rPr lang="zh-CN" altLang="en-US" sz="2400" b="1" dirty="0">
                  <a:latin typeface="华文中宋" panose="02010600040101010101" pitchFamily="2" charset="-122"/>
                  <a:ea typeface="华文中宋" panose="02010600040101010101" pitchFamily="2" charset="-122"/>
                </a:rPr>
                <a:t>邦联条例</a:t>
              </a:r>
              <a:r>
                <a:rPr lang="en-US" altLang="zh-CN" sz="2400" b="1" dirty="0">
                  <a:latin typeface="华文中宋" panose="02010600040101010101" pitchFamily="2" charset="-122"/>
                  <a:ea typeface="华文中宋" panose="02010600040101010101" pitchFamily="2" charset="-122"/>
                </a:rPr>
                <a:t>》    《1787</a:t>
              </a:r>
              <a:r>
                <a:rPr lang="zh-CN" altLang="en-US" sz="2400" b="1" dirty="0">
                  <a:latin typeface="华文中宋" panose="02010600040101010101" pitchFamily="2" charset="-122"/>
                  <a:ea typeface="华文中宋" panose="02010600040101010101" pitchFamily="2" charset="-122"/>
                </a:rPr>
                <a:t>年宪法</a:t>
              </a:r>
              <a:r>
                <a:rPr lang="en-US" altLang="zh-CN" sz="2400" b="1" dirty="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85" decel="100000"/>
                                        <p:tgtEl>
                                          <p:spTgt spid="13"/>
                                        </p:tgtEl>
                                      </p:cBhvr>
                                    </p:animEffect>
                                    <p:animScale>
                                      <p:cBhvr>
                                        <p:cTn id="8" dur="385" decel="100000"/>
                                        <p:tgtEl>
                                          <p:spTgt spid="13"/>
                                        </p:tgtEl>
                                      </p:cBhvr>
                                      <p:from x="10000" y="10000"/>
                                      <p:to x="200000" y="450000"/>
                                    </p:animScale>
                                    <p:animScale>
                                      <p:cBhvr>
                                        <p:cTn id="9" dur="615" accel="100000" fill="hold">
                                          <p:stCondLst>
                                            <p:cond delay="385"/>
                                          </p:stCondLst>
                                        </p:cTn>
                                        <p:tgtEl>
                                          <p:spTgt spid="13"/>
                                        </p:tgtEl>
                                      </p:cBhvr>
                                      <p:from x="200000" y="450000"/>
                                      <p:to x="100000" y="100000"/>
                                    </p:animScale>
                                    <p:set>
                                      <p:cBhvr>
                                        <p:cTn id="10" dur="385" fill="hold"/>
                                        <p:tgtEl>
                                          <p:spTgt spid="13"/>
                                        </p:tgtEl>
                                        <p:attrNameLst>
                                          <p:attrName>ppt_x</p:attrName>
                                        </p:attrNameLst>
                                      </p:cBhvr>
                                      <p:to>
                                        <p:strVal val="(0.5)"/>
                                      </p:to>
                                    </p:set>
                                    <p:anim from="(0.5)" to="(#ppt_x)" calcmode="lin" valueType="num">
                                      <p:cBhvr>
                                        <p:cTn id="11" dur="615" accel="100000" fill="hold">
                                          <p:stCondLst>
                                            <p:cond delay="385"/>
                                          </p:stCondLst>
                                        </p:cTn>
                                        <p:tgtEl>
                                          <p:spTgt spid="13"/>
                                        </p:tgtEl>
                                        <p:attrNameLst>
                                          <p:attrName>ppt_x</p:attrName>
                                        </p:attrNameLst>
                                      </p:cBhvr>
                                    </p:anim>
                                    <p:set>
                                      <p:cBhvr>
                                        <p:cTn id="12" dur="385" fill="hold"/>
                                        <p:tgtEl>
                                          <p:spTgt spid="13"/>
                                        </p:tgtEl>
                                        <p:attrNameLst>
                                          <p:attrName>ppt_y</p:attrName>
                                        </p:attrNameLst>
                                      </p:cBhvr>
                                      <p:to>
                                        <p:strVal val="(#ppt_y+0.4)"/>
                                      </p:to>
                                    </p:set>
                                    <p:anim from="(#ppt_y+0.4)" to="(#ppt_y)" calcmode="lin" valueType="num">
                                      <p:cBhvr>
                                        <p:cTn id="13" dur="615" accel="100000" fill="hold">
                                          <p:stCondLst>
                                            <p:cond delay="385"/>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181458" y="2890435"/>
            <a:ext cx="8389937" cy="523220"/>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b="1" dirty="0">
                <a:solidFill>
                  <a:srgbClr val="0033CC"/>
                </a:solidFill>
                <a:latin typeface="+mn-ea"/>
                <a:ea typeface="+mn-ea"/>
              </a:rPr>
              <a:t>两党对垒，交替执政，是美国共和政体的一大特色。</a:t>
            </a:r>
            <a:endParaRPr lang="en-US" altLang="zh-CN" sz="2800" b="1" dirty="0">
              <a:solidFill>
                <a:srgbClr val="0033CC"/>
              </a:solidFill>
              <a:latin typeface="+mn-ea"/>
              <a:ea typeface="+mn-ea"/>
            </a:endParaRPr>
          </a:p>
        </p:txBody>
      </p:sp>
      <p:sp>
        <p:nvSpPr>
          <p:cNvPr id="5" name="Text Box 11"/>
          <p:cNvSpPr txBox="1">
            <a:spLocks noChangeArrowheads="1"/>
          </p:cNvSpPr>
          <p:nvPr/>
        </p:nvSpPr>
        <p:spPr bwMode="auto">
          <a:xfrm>
            <a:off x="2181458" y="3554493"/>
            <a:ext cx="6500812" cy="437043"/>
          </a:xfrm>
          <a:prstGeom prst="rect">
            <a:avLst/>
          </a:prstGeom>
          <a:noFill/>
          <a:ln w="9525">
            <a:noFill/>
            <a:miter lim="800000"/>
          </a:ln>
          <a:effectLst/>
        </p:spPr>
        <p:txBody>
          <a:bodyPr>
            <a:spAutoFit/>
          </a:bodyPr>
          <a:lstStyle/>
          <a:p>
            <a:pPr fontAlgn="auto">
              <a:lnSpc>
                <a:spcPct val="80000"/>
              </a:lnSpc>
              <a:spcBef>
                <a:spcPct val="20000"/>
              </a:spcBef>
              <a:spcAft>
                <a:spcPts val="0"/>
              </a:spcAft>
              <a:buClr>
                <a:schemeClr val="tx1"/>
              </a:buClr>
              <a:buSzPct val="70000"/>
              <a:buFont typeface="Wingdings" panose="05000000000000000000" pitchFamily="2" charset="2"/>
              <a:buNone/>
              <a:defRPr/>
            </a:pPr>
            <a:r>
              <a:rPr lang="zh-CN" altLang="en-US" sz="2800" b="1" dirty="0">
                <a:solidFill>
                  <a:srgbClr val="0033CC"/>
                </a:solidFill>
                <a:latin typeface="+mn-ea"/>
                <a:ea typeface="+mn-ea"/>
              </a:rPr>
              <a:t>本质上都是资产阶级政党。</a:t>
            </a:r>
          </a:p>
        </p:txBody>
      </p:sp>
      <p:grpSp>
        <p:nvGrpSpPr>
          <p:cNvPr id="6" name="组合 5"/>
          <p:cNvGrpSpPr/>
          <p:nvPr/>
        </p:nvGrpSpPr>
        <p:grpSpPr>
          <a:xfrm>
            <a:off x="7050937" y="3734991"/>
            <a:ext cx="4247027" cy="2636110"/>
            <a:chOff x="4427984" y="3947892"/>
            <a:chExt cx="4247027" cy="2636110"/>
          </a:xfrm>
        </p:grpSpPr>
        <p:pic>
          <p:nvPicPr>
            <p:cNvPr id="7"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7984" y="3985915"/>
              <a:ext cx="4247027" cy="259808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文本框 7"/>
            <p:cNvSpPr txBox="1"/>
            <p:nvPr/>
          </p:nvSpPr>
          <p:spPr>
            <a:xfrm>
              <a:off x="4427984" y="3973407"/>
              <a:ext cx="432048" cy="1015663"/>
            </a:xfrm>
            <a:prstGeom prst="rect">
              <a:avLst/>
            </a:prstGeom>
            <a:noFill/>
          </p:spPr>
          <p:txBody>
            <a:bodyPr wrap="square" rtlCol="0">
              <a:spAutoFit/>
            </a:bodyPr>
            <a:lstStyle/>
            <a:p>
              <a:r>
                <a:rPr lang="zh-CN" altLang="en-US" sz="2000" b="1" dirty="0"/>
                <a:t>民主党</a:t>
              </a:r>
            </a:p>
          </p:txBody>
        </p:sp>
        <p:sp>
          <p:nvSpPr>
            <p:cNvPr id="9" name="文本框 8"/>
            <p:cNvSpPr txBox="1"/>
            <p:nvPr/>
          </p:nvSpPr>
          <p:spPr>
            <a:xfrm>
              <a:off x="8125041" y="3947892"/>
              <a:ext cx="432048" cy="1015663"/>
            </a:xfrm>
            <a:prstGeom prst="rect">
              <a:avLst/>
            </a:prstGeom>
            <a:noFill/>
          </p:spPr>
          <p:txBody>
            <a:bodyPr wrap="square" rtlCol="0">
              <a:spAutoFit/>
            </a:bodyPr>
            <a:lstStyle/>
            <a:p>
              <a:r>
                <a:rPr lang="zh-CN" altLang="en-US" sz="2000" b="1" dirty="0"/>
                <a:t>共和党</a:t>
              </a:r>
            </a:p>
          </p:txBody>
        </p:sp>
      </p:grpSp>
      <p:sp>
        <p:nvSpPr>
          <p:cNvPr id="10" name="文本框 9"/>
          <p:cNvSpPr txBox="1"/>
          <p:nvPr/>
        </p:nvSpPr>
        <p:spPr>
          <a:xfrm>
            <a:off x="4553165" y="4715515"/>
            <a:ext cx="2596973" cy="707886"/>
          </a:xfrm>
          <a:prstGeom prst="rect">
            <a:avLst/>
          </a:prstGeom>
          <a:noFill/>
        </p:spPr>
        <p:txBody>
          <a:bodyPr wrap="square" rtlCol="0">
            <a:spAutoFit/>
          </a:bodyPr>
          <a:lstStyle/>
          <a:p>
            <a:r>
              <a:rPr lang="zh-CN" altLang="en-US" sz="4000" b="1" dirty="0">
                <a:solidFill>
                  <a:srgbClr val="FF0000"/>
                </a:solidFill>
                <a:latin typeface="华文中宋" panose="02010600040101010101" pitchFamily="2" charset="-122"/>
                <a:ea typeface="华文中宋" panose="02010600040101010101" pitchFamily="2" charset="-122"/>
              </a:rPr>
              <a:t>驴象之争</a:t>
            </a:r>
          </a:p>
        </p:txBody>
      </p:sp>
      <p:sp>
        <p:nvSpPr>
          <p:cNvPr id="11" name="文本框 10"/>
          <p:cNvSpPr txBox="1"/>
          <p:nvPr/>
        </p:nvSpPr>
        <p:spPr>
          <a:xfrm>
            <a:off x="789437" y="800942"/>
            <a:ext cx="6984776" cy="523220"/>
          </a:xfrm>
          <a:prstGeom prst="rect">
            <a:avLst/>
          </a:prstGeom>
          <a:noFill/>
        </p:spPr>
        <p:txBody>
          <a:bodyPr wrap="square" rtlCol="0">
            <a:spAutoFit/>
          </a:bodyPr>
          <a:lstStyle/>
          <a:p>
            <a:r>
              <a:rPr lang="zh-CN" altLang="en-US" sz="2800" b="1" dirty="0"/>
              <a:t>（三）完善之路：</a:t>
            </a:r>
          </a:p>
        </p:txBody>
      </p:sp>
      <p:sp>
        <p:nvSpPr>
          <p:cNvPr id="12" name="文本框 11"/>
          <p:cNvSpPr txBox="1"/>
          <p:nvPr/>
        </p:nvSpPr>
        <p:spPr>
          <a:xfrm>
            <a:off x="1843392" y="1331666"/>
            <a:ext cx="4392488" cy="1311193"/>
          </a:xfrm>
          <a:prstGeom prst="rect">
            <a:avLst/>
          </a:prstGeom>
          <a:noFill/>
        </p:spPr>
        <p:txBody>
          <a:bodyPr wrap="square" rtlCol="0">
            <a:spAutoFit/>
          </a:bodyPr>
          <a:lstStyle/>
          <a:p>
            <a:pPr>
              <a:lnSpc>
                <a:spcPct val="150000"/>
              </a:lnSpc>
            </a:pPr>
            <a:r>
              <a:rPr lang="en-US" altLang="zh-CN" sz="2800" b="1" dirty="0"/>
              <a:t>1.</a:t>
            </a:r>
            <a:r>
              <a:rPr lang="zh-CN" altLang="en-US" sz="2800" b="1" dirty="0"/>
              <a:t>宪法修正案的颁布</a:t>
            </a:r>
            <a:endParaRPr lang="en-US" altLang="zh-CN" sz="2800" b="1" dirty="0"/>
          </a:p>
          <a:p>
            <a:pPr>
              <a:lnSpc>
                <a:spcPct val="150000"/>
              </a:lnSpc>
            </a:pPr>
            <a:r>
              <a:rPr lang="en-US" altLang="zh-CN" sz="2800" b="1" dirty="0"/>
              <a:t>2.</a:t>
            </a:r>
            <a:r>
              <a:rPr lang="zh-CN" altLang="en-US" sz="2800" b="1" dirty="0"/>
              <a:t>两党制的形成和发展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19636" y="2810129"/>
            <a:ext cx="6552728" cy="923330"/>
          </a:xfrm>
          <a:prstGeom prst="rect">
            <a:avLst/>
          </a:prstGeom>
          <a:noFill/>
        </p:spPr>
        <p:txBody>
          <a:bodyPr wrap="square" rtlCol="0">
            <a:spAutoFit/>
          </a:bodyPr>
          <a:lstStyle/>
          <a:p>
            <a:r>
              <a:rPr lang="zh-CN" altLang="en-US" sz="5400" b="1" dirty="0">
                <a:latin typeface="华文中宋" panose="02010600040101010101" pitchFamily="2" charset="-122"/>
                <a:ea typeface="华文中宋" panose="02010600040101010101" pitchFamily="2" charset="-122"/>
              </a:rPr>
              <a:t>资产阶级的民主自由</a:t>
            </a:r>
          </a:p>
        </p:txBody>
      </p:sp>
      <p:pic>
        <p:nvPicPr>
          <p:cNvPr id="2" name="Picture 6" descr="https://timgsa.baidu.com/timg?image&amp;quality=80&amp;size=b9999_10000&amp;sec=1571680908864&amp;di=cdf8d1fb1b4aa54f4c17dc6d0d2068e6&amp;imgtype=0&amp;src=http%3A%2F%2Fphotocdn.sohu.com%2F20160614%2FImg454240644.jpg"/>
          <p:cNvPicPr>
            <a:picLocks noChangeAspect="1" noChangeArrowheads="1"/>
          </p:cNvPicPr>
          <p:nvPr/>
        </p:nvPicPr>
        <p:blipFill>
          <a:blip r:embed="rId2"/>
          <a:srcRect/>
          <a:stretch>
            <a:fillRect/>
          </a:stretch>
        </p:blipFill>
        <p:spPr bwMode="auto">
          <a:xfrm>
            <a:off x="489196" y="3114589"/>
            <a:ext cx="5367919" cy="3286124"/>
          </a:xfrm>
          <a:prstGeom prst="rect">
            <a:avLst/>
          </a:prstGeom>
          <a:noFill/>
        </p:spPr>
      </p:pic>
      <p:pic>
        <p:nvPicPr>
          <p:cNvPr id="3" name="Picture 8" descr="https://timgsa.baidu.com/timg?image&amp;quality=80&amp;size=b9999_10000&amp;sec=1571680767950&amp;di=2ae1dd6ac9d104fbf3ee65d80cc50454&amp;imgtype=0&amp;src=http%3A%2F%2Fwww.myleguan.com%2Flf%2Fpic%2F20190121%2F2089581988901768r4150.jpg"/>
          <p:cNvPicPr>
            <a:picLocks noChangeAspect="1" noChangeArrowheads="1"/>
          </p:cNvPicPr>
          <p:nvPr/>
        </p:nvPicPr>
        <p:blipFill>
          <a:blip r:embed="rId3"/>
          <a:srcRect/>
          <a:stretch>
            <a:fillRect/>
          </a:stretch>
        </p:blipFill>
        <p:spPr bwMode="auto">
          <a:xfrm>
            <a:off x="5857117" y="529389"/>
            <a:ext cx="5761089" cy="2899610"/>
          </a:xfrm>
          <a:prstGeom prst="rect">
            <a:avLst/>
          </a:prstGeom>
          <a:noFill/>
        </p:spPr>
      </p:pic>
      <p:pic>
        <p:nvPicPr>
          <p:cNvPr id="4" name="Picture 4" descr="https://timgsa.baidu.com/timg?image&amp;quality=80&amp;size=b9999_10000&amp;sec=1571680926511&amp;di=a68d77844f4de647257de2ff3bd7895c&amp;imgtype=0&amp;src=http%3A%2F%2Fupload.mnw.cn%2F2016%2F0613%2F1465777831552.jpg"/>
          <p:cNvPicPr>
            <a:picLocks noChangeAspect="1" noChangeArrowheads="1"/>
          </p:cNvPicPr>
          <p:nvPr/>
        </p:nvPicPr>
        <p:blipFill>
          <a:blip r:embed="rId4"/>
          <a:srcRect/>
          <a:stretch>
            <a:fillRect/>
          </a:stretch>
        </p:blipFill>
        <p:spPr bwMode="auto">
          <a:xfrm>
            <a:off x="5857116" y="3428999"/>
            <a:ext cx="5761090" cy="2899611"/>
          </a:xfrm>
          <a:prstGeom prst="rect">
            <a:avLst/>
          </a:prstGeom>
          <a:noFill/>
        </p:spPr>
      </p:pic>
      <p:pic>
        <p:nvPicPr>
          <p:cNvPr id="5" name="Picture 10" descr="https://timgsa.baidu.com/timg?image&amp;quality=80&amp;size=b9999_10000&amp;sec=1571681889788&amp;di=9c106638fa525790fa84f49ccdde5e95&amp;imgtype=0&amp;src=http%3A%2F%2Fp3.img.cctvpic.com%2Fphotoworkspace%2Fcontentimg%2F2013%2F04%2F23%2F2013042309435272905.jpg"/>
          <p:cNvPicPr>
            <a:picLocks noChangeAspect="1" noChangeArrowheads="1"/>
          </p:cNvPicPr>
          <p:nvPr/>
        </p:nvPicPr>
        <p:blipFill>
          <a:blip r:embed="rId5"/>
          <a:srcRect/>
          <a:stretch>
            <a:fillRect/>
          </a:stretch>
        </p:blipFill>
        <p:spPr bwMode="auto">
          <a:xfrm>
            <a:off x="489197" y="529390"/>
            <a:ext cx="5367919" cy="2899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1000"/>
                                        <p:tgtEl>
                                          <p:spTgt spid="5"/>
                                        </p:tgtEl>
                                      </p:cBhvr>
                                    </p:animEffect>
                                  </p:childTnLst>
                                </p:cTn>
                              </p:par>
                              <p:par>
                                <p:cTn id="19" presetID="4"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1026693" y="754132"/>
            <a:ext cx="9144000" cy="85725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三、建国之鉴</a:t>
            </a:r>
          </a:p>
        </p:txBody>
      </p:sp>
      <p:sp>
        <p:nvSpPr>
          <p:cNvPr id="3" name="文本框 2"/>
          <p:cNvSpPr txBox="1"/>
          <p:nvPr/>
        </p:nvSpPr>
        <p:spPr>
          <a:xfrm>
            <a:off x="1026693" y="4289038"/>
            <a:ext cx="10972801" cy="2246769"/>
          </a:xfrm>
          <a:prstGeom prst="rect">
            <a:avLst/>
          </a:prstGeom>
          <a:noFill/>
        </p:spPr>
        <p:txBody>
          <a:bodyPr wrap="square" rtlCol="0">
            <a:spAutoFit/>
          </a:bodyPr>
          <a:lstStyle>
            <a:defPPr>
              <a:defRPr lang="zh-CN"/>
            </a:defPPr>
            <a:lvl1pPr>
              <a:defRPr sz="2800" b="1">
                <a:solidFill>
                  <a:srgbClr val="C00000"/>
                </a:solidFill>
                <a:latin typeface="华文中宋" panose="02010600040101010101" pitchFamily="2" charset="-122"/>
                <a:ea typeface="华文中宋" panose="02010600040101010101" pitchFamily="2" charset="-122"/>
              </a:defRPr>
            </a:lvl1pPr>
          </a:lstStyle>
          <a:p>
            <a:r>
              <a:rPr lang="en-US" altLang="zh-CN" dirty="0">
                <a:solidFill>
                  <a:srgbClr val="FF0000"/>
                </a:solidFill>
              </a:rPr>
              <a:t>【</a:t>
            </a:r>
            <a:r>
              <a:rPr lang="zh-CN" altLang="en-US" dirty="0">
                <a:solidFill>
                  <a:srgbClr val="FF0000"/>
                </a:solidFill>
              </a:rPr>
              <a:t>探究讨论</a:t>
            </a:r>
            <a:r>
              <a:rPr lang="en-US" altLang="zh-CN" dirty="0">
                <a:solidFill>
                  <a:srgbClr val="FF0000"/>
                </a:solidFill>
              </a:rPr>
              <a:t>】 </a:t>
            </a:r>
          </a:p>
          <a:p>
            <a:r>
              <a:rPr lang="zh-CN" altLang="en-US" dirty="0">
                <a:solidFill>
                  <a:srgbClr val="FF0000"/>
                </a:solidFill>
              </a:rPr>
              <a:t>结合古今中外的相关史实，谈谈你认为应该如何看待：</a:t>
            </a:r>
            <a:endParaRPr lang="en-US" altLang="zh-CN" dirty="0">
              <a:solidFill>
                <a:srgbClr val="FF0000"/>
              </a:solidFill>
            </a:endParaRPr>
          </a:p>
          <a:p>
            <a:r>
              <a:rPr lang="zh-CN" altLang="en-US" dirty="0">
                <a:solidFill>
                  <a:srgbClr val="FF0000"/>
                </a:solidFill>
              </a:rPr>
              <a:t>①中央与地方之间的关系  ②国家权威与个人权利自由之间的关系</a:t>
            </a:r>
            <a:endParaRPr lang="en-US" altLang="zh-CN" dirty="0">
              <a:solidFill>
                <a:srgbClr val="FF0000"/>
              </a:solidFill>
            </a:endParaRPr>
          </a:p>
          <a:p>
            <a:r>
              <a:rPr lang="zh-CN" altLang="zh-CN" dirty="0">
                <a:solidFill>
                  <a:srgbClr val="FF0000"/>
                </a:solidFill>
              </a:rPr>
              <a:t>（要求：观点明确，运用相关史实论证你的观点）</a:t>
            </a:r>
          </a:p>
          <a:p>
            <a:endParaRPr lang="zh-CN" altLang="en-US" dirty="0">
              <a:solidFill>
                <a:srgbClr val="FF0000"/>
              </a:solidFill>
            </a:endParaRPr>
          </a:p>
        </p:txBody>
      </p:sp>
      <p:sp>
        <p:nvSpPr>
          <p:cNvPr id="4" name="文本框 3"/>
          <p:cNvSpPr txBox="1"/>
          <p:nvPr/>
        </p:nvSpPr>
        <p:spPr>
          <a:xfrm>
            <a:off x="887008" y="1611382"/>
            <a:ext cx="10417984" cy="2677656"/>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   建国之父们所要解决的中心问题，是如何使这个国家的“权力结构”配置合理又运转正常的问题。这个问题又包括三个层次：一是中央与地方的关系，其实质是如何处理“州权”的问题；二是中央政府内部行政、司法和立法部门的关系；三是国家与国民的关系，其实质是关于国家权力的来源问题。</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美国文明三部曲</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338" y="662153"/>
            <a:ext cx="10468303" cy="5509200"/>
          </a:xfrm>
          <a:prstGeom prst="rect">
            <a:avLst/>
          </a:prstGeom>
          <a:noFill/>
        </p:spPr>
        <p:txBody>
          <a:bodyPr wrap="square" rtlCol="0">
            <a:spAutoFit/>
          </a:bodyPr>
          <a:lstStyle/>
          <a:p>
            <a:r>
              <a:rPr lang="zh-CN" altLang="en-US" sz="3200" b="1" dirty="0">
                <a:latin typeface="华文中宋" panose="02010600040101010101" pitchFamily="2" charset="-122"/>
                <a:ea typeface="华文中宋" panose="02010600040101010101" pitchFamily="2" charset="-122"/>
              </a:rPr>
              <a:t>参  考：</a:t>
            </a:r>
            <a:endParaRPr lang="en-US" altLang="zh-CN" sz="3200" b="1" dirty="0">
              <a:latin typeface="华文中宋" panose="02010600040101010101" pitchFamily="2" charset="-122"/>
              <a:ea typeface="华文中宋" panose="02010600040101010101" pitchFamily="2" charset="-122"/>
            </a:endParaRPr>
          </a:p>
          <a:p>
            <a:r>
              <a:rPr lang="zh-CN" altLang="en-US" sz="3200" b="1" dirty="0">
                <a:latin typeface="华文中宋" panose="02010600040101010101" pitchFamily="2" charset="-122"/>
                <a:ea typeface="华文中宋" panose="02010600040101010101" pitchFamily="2" charset="-122"/>
              </a:rPr>
              <a:t>       要建立强有力的中央政府，才能维护国家的统一、稳定和发展，同时要避免过度集权，抑制地方的积极性；要尊重地方实际情况，给予地方一定的自主和权力，但绝不容许地方分裂的存在。</a:t>
            </a:r>
            <a:endParaRPr lang="en-US" altLang="zh-CN" sz="3200" b="1" dirty="0">
              <a:latin typeface="华文中宋" panose="02010600040101010101" pitchFamily="2" charset="-122"/>
              <a:ea typeface="华文中宋" panose="02010600040101010101" pitchFamily="2" charset="-122"/>
            </a:endParaRPr>
          </a:p>
          <a:p>
            <a:r>
              <a:rPr lang="zh-CN" altLang="en-US" sz="3200" b="1" dirty="0">
                <a:latin typeface="华文中宋" panose="02010600040101010101" pitchFamily="2" charset="-122"/>
                <a:ea typeface="华文中宋" panose="02010600040101010101" pitchFamily="2" charset="-122"/>
              </a:rPr>
              <a:t>       我们提倡民主、自由和人权，但自由和民主不是无限的，个人行使自由民主权利必须在法律允许的范围下进行，并且应该自觉地维护国家神圣的权威。国家权力来源于人民、服务于人民，要防止国家权力侵犯个人自由权利， “将权力关进笼子里”，使国家权力更好地保障人民的自由权利和幸福。</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imgsa.baidu.com/timg?image&amp;quality=80&amp;size=b9999_10000&amp;sec=1571681502500&amp;di=b90c755e6646d3777ee836b0aaf91948&amp;imgtype=0&amp;src=http%3A%2F%2Fs9.rr.itc.cn%2Fr%2FwapChange%2F201611_8_15%2Fa0dubx4638421835325.jpg"/>
          <p:cNvPicPr>
            <a:picLocks noChangeAspect="1" noChangeArrowheads="1"/>
          </p:cNvPicPr>
          <p:nvPr/>
        </p:nvPicPr>
        <p:blipFill>
          <a:blip r:embed="rId2"/>
          <a:srcRect/>
          <a:stretch>
            <a:fillRect/>
          </a:stretch>
        </p:blipFill>
        <p:spPr bwMode="auto">
          <a:xfrm>
            <a:off x="6096000" y="548640"/>
            <a:ext cx="5547361" cy="3247183"/>
          </a:xfrm>
          <a:prstGeom prst="rect">
            <a:avLst/>
          </a:prstGeom>
          <a:noFill/>
          <a:ln>
            <a:solidFill>
              <a:schemeClr val="tx1">
                <a:lumMod val="95000"/>
                <a:lumOff val="5000"/>
              </a:schemeClr>
            </a:solidFill>
          </a:ln>
        </p:spPr>
      </p:pic>
      <p:pic>
        <p:nvPicPr>
          <p:cNvPr id="4" name="Picture 8" descr="https://timgsa.baidu.com/timg?image&amp;quality=80&amp;size=b9999_10000&amp;sec=1571681663233&amp;di=58fb8cbf3555900a763f472f569cde37&amp;imgtype=0&amp;src=http%3A%2F%2Fimg2.cache.netease.com%2Fcnews%2F2014%2F7%2F13%2F20140713191308dd1c5.jpg"/>
          <p:cNvPicPr>
            <a:picLocks noChangeAspect="1" noChangeArrowheads="1"/>
          </p:cNvPicPr>
          <p:nvPr/>
        </p:nvPicPr>
        <p:blipFill>
          <a:blip r:embed="rId3"/>
          <a:srcRect/>
          <a:stretch>
            <a:fillRect/>
          </a:stretch>
        </p:blipFill>
        <p:spPr bwMode="auto">
          <a:xfrm>
            <a:off x="6095998" y="3795823"/>
            <a:ext cx="5547359" cy="2578851"/>
          </a:xfrm>
          <a:prstGeom prst="rect">
            <a:avLst/>
          </a:prstGeom>
          <a:noFill/>
        </p:spPr>
      </p:pic>
      <p:pic>
        <p:nvPicPr>
          <p:cNvPr id="5" name="Picture 2" descr="https://timgsa.baidu.com/timg?image&amp;quality=80&amp;size=b9999_10000&amp;sec=1571681438865&amp;di=5b75d3bdc033e7a149f10ce976ff62cf&amp;imgtype=0&amp;src=http%3A%2F%2Fimg2.utuku.china.com%2F600x0%2Fmili%2F20161027%2F4086740a-ca23-4221-a7fa-f37ea81f3b15.jpg"/>
          <p:cNvPicPr>
            <a:picLocks noChangeAspect="1" noChangeArrowheads="1"/>
          </p:cNvPicPr>
          <p:nvPr/>
        </p:nvPicPr>
        <p:blipFill>
          <a:blip r:embed="rId4"/>
          <a:srcRect/>
          <a:stretch>
            <a:fillRect/>
          </a:stretch>
        </p:blipFill>
        <p:spPr bwMode="auto">
          <a:xfrm>
            <a:off x="548639" y="3795823"/>
            <a:ext cx="5547360" cy="2578851"/>
          </a:xfrm>
          <a:prstGeom prst="rect">
            <a:avLst/>
          </a:prstGeom>
          <a:noFill/>
          <a:ln>
            <a:solidFill>
              <a:schemeClr val="tx1">
                <a:lumMod val="95000"/>
                <a:lumOff val="5000"/>
              </a:schemeClr>
            </a:solidFill>
          </a:ln>
        </p:spPr>
      </p:pic>
      <p:pic>
        <p:nvPicPr>
          <p:cNvPr id="6" name="图片 5"/>
          <p:cNvPicPr>
            <a:picLocks noChangeAspect="1"/>
          </p:cNvPicPr>
          <p:nvPr/>
        </p:nvPicPr>
        <p:blipFill>
          <a:blip r:embed="rId5"/>
          <a:stretch>
            <a:fillRect/>
          </a:stretch>
        </p:blipFill>
        <p:spPr>
          <a:xfrm>
            <a:off x="516255" y="510540"/>
            <a:ext cx="5579745" cy="328612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4"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par>
                                <p:cTn id="15" presetID="1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4"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1691680" y="785794"/>
            <a:ext cx="7238038" cy="492443"/>
          </a:xfrm>
          <a:prstGeom prst="rect">
            <a:avLst/>
          </a:prstGeom>
          <a:noFill/>
          <a:ln w="12700">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600" b="1" dirty="0">
                <a:latin typeface="黑体" panose="02010609060101010101" charset="-122"/>
                <a:ea typeface="黑体" panose="02010609060101010101" charset="-122"/>
                <a:sym typeface="+mn-ea"/>
              </a:rPr>
              <a:t>    </a:t>
            </a:r>
            <a:endParaRPr lang="zh-CN" altLang="en-US" sz="2600" b="1" dirty="0">
              <a:latin typeface="楷体" panose="02010609060101010101" pitchFamily="49" charset="-122"/>
              <a:ea typeface="楷体" panose="02010609060101010101" pitchFamily="49" charset="-122"/>
              <a:sym typeface="+mn-ea"/>
            </a:endParaRPr>
          </a:p>
        </p:txBody>
      </p:sp>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8198" y="503377"/>
            <a:ext cx="5937007" cy="13180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1082853" y="2003413"/>
            <a:ext cx="10026294" cy="4154984"/>
          </a:xfrm>
          <a:prstGeom prst="rect">
            <a:avLst/>
          </a:prstGeom>
        </p:spPr>
        <p:txBody>
          <a:bodyPr wrap="square">
            <a:spAutoFit/>
          </a:bodyPr>
          <a:lstStyle/>
          <a:p>
            <a:pPr>
              <a:defRPr/>
            </a:pPr>
            <a:r>
              <a:rPr lang="zh-CN" altLang="en-US" sz="4400" b="1" dirty="0">
                <a:solidFill>
                  <a:srgbClr val="FF0000"/>
                </a:solidFill>
                <a:latin typeface="楷体" panose="02010609060101010101" pitchFamily="49" charset="-122"/>
                <a:ea typeface="楷体" panose="02010609060101010101" pitchFamily="49" charset="-122"/>
                <a:sym typeface="+mn-ea"/>
              </a:rPr>
              <a:t>    世界上不存在完全相同的政治制度，也不存在适用于一切国家的政治制度模式。要尊重文化的多样性。</a:t>
            </a:r>
            <a:endParaRPr lang="en-US" altLang="zh-CN" sz="4400" b="1" dirty="0">
              <a:solidFill>
                <a:srgbClr val="FF0000"/>
              </a:solidFill>
              <a:latin typeface="楷体" panose="02010609060101010101" pitchFamily="49" charset="-122"/>
              <a:ea typeface="楷体" panose="02010609060101010101" pitchFamily="49" charset="-122"/>
              <a:sym typeface="+mn-ea"/>
            </a:endParaRPr>
          </a:p>
          <a:p>
            <a:pPr>
              <a:defRPr/>
            </a:pPr>
            <a:r>
              <a:rPr lang="zh-CN" altLang="en-US" sz="4400" b="1" dirty="0">
                <a:solidFill>
                  <a:srgbClr val="FF0000"/>
                </a:solidFill>
                <a:latin typeface="楷体" panose="02010609060101010101" pitchFamily="49" charset="-122"/>
                <a:ea typeface="楷体" panose="02010609060101010101" pitchFamily="49" charset="-122"/>
              </a:rPr>
              <a:t>        </a:t>
            </a:r>
            <a:endParaRPr lang="en-US" altLang="zh-CN" sz="4400" b="1" dirty="0">
              <a:solidFill>
                <a:srgbClr val="FF0000"/>
              </a:solidFill>
              <a:latin typeface="楷体" panose="02010609060101010101" pitchFamily="49" charset="-122"/>
              <a:ea typeface="楷体" panose="02010609060101010101" pitchFamily="49" charset="-122"/>
            </a:endParaRPr>
          </a:p>
          <a:p>
            <a:pPr>
              <a:defRPr/>
            </a:pPr>
            <a:r>
              <a:rPr lang="zh-CN" altLang="en-US" sz="4400" b="1" dirty="0">
                <a:solidFill>
                  <a:srgbClr val="FF0000"/>
                </a:solidFill>
                <a:latin typeface="楷体" panose="02010609060101010101" pitchFamily="49" charset="-122"/>
                <a:ea typeface="楷体" panose="02010609060101010101" pitchFamily="49" charset="-122"/>
              </a:rPr>
              <a:t>    要坚定道路自信、理论自信、制度自信、文化自信！</a:t>
            </a:r>
            <a:endParaRPr lang="zh-CN" altLang="en-US" sz="4400" b="1" dirty="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1、普通尺寸03"/>
          <p:cNvPicPr>
            <a:picLocks noChangeAspect="1"/>
          </p:cNvPicPr>
          <p:nvPr/>
        </p:nvPicPr>
        <p:blipFill>
          <a:blip r:embed="rId3"/>
          <a:stretch>
            <a:fillRect/>
          </a:stretch>
        </p:blipFill>
        <p:spPr>
          <a:xfrm>
            <a:off x="0" y="-14246"/>
            <a:ext cx="12192000" cy="6858000"/>
          </a:xfrm>
          <a:prstGeom prst="rect">
            <a:avLst/>
          </a:prstGeom>
          <a:noFill/>
          <a:ln w="9525">
            <a:noFill/>
          </a:ln>
        </p:spPr>
      </p:pic>
      <p:sp>
        <p:nvSpPr>
          <p:cNvPr id="2" name="文本框 33"/>
          <p:cNvSpPr txBox="1"/>
          <p:nvPr/>
        </p:nvSpPr>
        <p:spPr>
          <a:xfrm>
            <a:off x="1907442" y="2319357"/>
            <a:ext cx="8764172" cy="1198880"/>
          </a:xfrm>
          <a:prstGeom prst="rect">
            <a:avLst/>
          </a:prstGeom>
          <a:noFill/>
        </p:spPr>
        <p:txBody>
          <a:bodyPr wrap="square" rtlCol="0">
            <a:spAutoFit/>
          </a:bodyPr>
          <a:lstStyle/>
          <a:p>
            <a:pPr lvl="0" algn="ctr" defTabSz="914400"/>
            <a:r>
              <a:rPr kumimoji="0" lang="zh-CN" altLang="en-US" sz="7200" b="1" i="0" u="none" strike="noStrike" kern="0" cap="none" spc="30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sym typeface="思源黑体旧字形 ExtraLight" panose="020B0200000000000000" pitchFamily="34" charset="-128"/>
              </a:rPr>
              <a:t>谢谢指导！</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3050" y="3774977"/>
            <a:ext cx="10874319" cy="25717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矩形 1"/>
          <p:cNvSpPr/>
          <p:nvPr/>
        </p:nvSpPr>
        <p:spPr>
          <a:xfrm>
            <a:off x="1006039" y="942908"/>
            <a:ext cx="9873772" cy="2718052"/>
          </a:xfrm>
          <a:prstGeom prst="rect">
            <a:avLst/>
          </a:prstGeom>
        </p:spPr>
        <p:txBody>
          <a:bodyPr wrap="square">
            <a:spAutoFit/>
          </a:bodyPr>
          <a:lstStyle/>
          <a:p>
            <a:pPr>
              <a:lnSpc>
                <a:spcPct val="150000"/>
              </a:lnSpc>
            </a:pPr>
            <a:r>
              <a:rPr lang="zh-CN" altLang="en-US" sz="4000" b="1" dirty="0">
                <a:solidFill>
                  <a:srgbClr val="000000"/>
                </a:solidFill>
                <a:latin typeface="楷体" panose="02010609060101010101" pitchFamily="49" charset="-122"/>
                <a:ea typeface="楷体" panose="02010609060101010101" pitchFamily="49" charset="-122"/>
              </a:rPr>
              <a:t>    现代文明的美国历史，是由一次伟大的、真正解放的，真正革命的</a:t>
            </a:r>
            <a:r>
              <a:rPr lang="zh-CN" altLang="en-US" sz="4000" b="1" dirty="0">
                <a:solidFill>
                  <a:srgbClr val="FF0000"/>
                </a:solidFill>
                <a:latin typeface="楷体" panose="02010609060101010101" pitchFamily="49" charset="-122"/>
                <a:ea typeface="楷体" panose="02010609060101010101" pitchFamily="49" charset="-122"/>
              </a:rPr>
              <a:t>战争</a:t>
            </a:r>
            <a:r>
              <a:rPr lang="zh-CN" altLang="en-US" sz="4000" b="1" dirty="0">
                <a:solidFill>
                  <a:srgbClr val="000000"/>
                </a:solidFill>
                <a:latin typeface="楷体" panose="02010609060101010101" pitchFamily="49" charset="-122"/>
                <a:ea typeface="楷体" panose="02010609060101010101" pitchFamily="49" charset="-122"/>
              </a:rPr>
              <a:t>开始的。</a:t>
            </a:r>
            <a:endParaRPr lang="en-US" altLang="zh-CN" sz="4000" b="1" dirty="0">
              <a:solidFill>
                <a:srgbClr val="000000"/>
              </a:solidFill>
              <a:latin typeface="楷体" panose="02010609060101010101" pitchFamily="49" charset="-122"/>
              <a:ea typeface="楷体" panose="02010609060101010101" pitchFamily="49" charset="-122"/>
            </a:endParaRPr>
          </a:p>
          <a:p>
            <a:pPr>
              <a:lnSpc>
                <a:spcPct val="150000"/>
              </a:lnSpc>
            </a:pPr>
            <a:r>
              <a:rPr lang="en-US" altLang="zh-CN" sz="4000" b="1" dirty="0">
                <a:solidFill>
                  <a:srgbClr val="000000"/>
                </a:solidFill>
                <a:latin typeface="楷体" panose="02010609060101010101" pitchFamily="49" charset="-122"/>
                <a:ea typeface="楷体" panose="02010609060101010101" pitchFamily="49" charset="-122"/>
              </a:rPr>
              <a:t>                       ——</a:t>
            </a:r>
            <a:r>
              <a:rPr lang="zh-CN" altLang="en-US" sz="4000" b="1" dirty="0">
                <a:solidFill>
                  <a:srgbClr val="000000"/>
                </a:solidFill>
                <a:latin typeface="楷体" panose="02010609060101010101" pitchFamily="49" charset="-122"/>
                <a:ea typeface="楷体" panose="02010609060101010101" pitchFamily="49" charset="-122"/>
              </a:rPr>
              <a:t>列宁</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81360" y="823413"/>
            <a:ext cx="9144000" cy="85725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 一、建国理想</a:t>
            </a:r>
          </a:p>
        </p:txBody>
      </p:sp>
      <p:sp>
        <p:nvSpPr>
          <p:cNvPr id="3" name="TextBox 5"/>
          <p:cNvSpPr txBox="1"/>
          <p:nvPr/>
        </p:nvSpPr>
        <p:spPr>
          <a:xfrm>
            <a:off x="1781460" y="1452699"/>
            <a:ext cx="8143900" cy="3250185"/>
          </a:xfrm>
          <a:prstGeom prst="rect">
            <a:avLst/>
          </a:prstGeom>
          <a:noFill/>
        </p:spPr>
        <p:txBody>
          <a:bodyPr wrap="square" rtlCol="0">
            <a:spAutoFit/>
          </a:bodyPr>
          <a:lstStyle/>
          <a:p>
            <a:pPr>
              <a:lnSpc>
                <a:spcPct val="150000"/>
              </a:lnSpc>
            </a:pPr>
            <a:r>
              <a:rPr lang="zh-CN" altLang="en-US" sz="2800" b="1" dirty="0">
                <a:solidFill>
                  <a:srgbClr val="FF0000"/>
                </a:solidFill>
              </a:rPr>
              <a:t>美国独立战争</a:t>
            </a:r>
            <a:endParaRPr lang="en-US" altLang="zh-CN" sz="2800" b="1" dirty="0">
              <a:solidFill>
                <a:srgbClr val="FF0000"/>
              </a:solidFill>
            </a:endParaRPr>
          </a:p>
          <a:p>
            <a:pPr>
              <a:lnSpc>
                <a:spcPct val="150000"/>
              </a:lnSpc>
            </a:pPr>
            <a:r>
              <a:rPr lang="en-US" altLang="zh-CN" sz="2800" b="1" dirty="0"/>
              <a:t>       1775</a:t>
            </a:r>
            <a:r>
              <a:rPr lang="zh-CN" altLang="en-US" sz="2800" b="1" dirty="0"/>
              <a:t>年  莱克星顿的枪声</a:t>
            </a:r>
            <a:endParaRPr lang="en-US" altLang="zh-CN" sz="2800" b="1" dirty="0"/>
          </a:p>
          <a:p>
            <a:pPr>
              <a:lnSpc>
                <a:spcPct val="150000"/>
              </a:lnSpc>
            </a:pPr>
            <a:r>
              <a:rPr lang="en-US" altLang="zh-CN" sz="2800" b="1" dirty="0"/>
              <a:t>       1776</a:t>
            </a:r>
            <a:r>
              <a:rPr lang="zh-CN" altLang="en-US" sz="2800" b="1" dirty="0"/>
              <a:t>年 </a:t>
            </a:r>
            <a:r>
              <a:rPr lang="en-US" altLang="zh-CN" sz="2800" b="1" dirty="0"/>
              <a:t>《</a:t>
            </a:r>
            <a:r>
              <a:rPr lang="zh-CN" altLang="en-US" sz="2800" b="1" dirty="0"/>
              <a:t>独立宣言</a:t>
            </a:r>
            <a:r>
              <a:rPr lang="en-US" altLang="zh-CN" sz="2800" b="1" dirty="0"/>
              <a:t>》</a:t>
            </a:r>
            <a:r>
              <a:rPr lang="zh-CN" altLang="en-US" sz="2800" b="1" dirty="0"/>
              <a:t>发表</a:t>
            </a:r>
            <a:endParaRPr lang="en-US" altLang="zh-CN" sz="2800" b="1" dirty="0"/>
          </a:p>
          <a:p>
            <a:pPr>
              <a:lnSpc>
                <a:spcPct val="150000"/>
              </a:lnSpc>
            </a:pPr>
            <a:r>
              <a:rPr lang="en-US" altLang="zh-CN" sz="2800" b="1" dirty="0"/>
              <a:t>       1781</a:t>
            </a:r>
            <a:r>
              <a:rPr lang="zh-CN" altLang="en-US" sz="2800" b="1" dirty="0"/>
              <a:t>年  英军在约克镇投降</a:t>
            </a:r>
            <a:endParaRPr lang="en-US" altLang="zh-CN" sz="2800" b="1" dirty="0"/>
          </a:p>
          <a:p>
            <a:pPr>
              <a:lnSpc>
                <a:spcPct val="150000"/>
              </a:lnSpc>
            </a:pPr>
            <a:r>
              <a:rPr lang="en-US" altLang="zh-CN" sz="2800" b="1" dirty="0"/>
              <a:t>       1783</a:t>
            </a:r>
            <a:r>
              <a:rPr lang="zh-CN" altLang="en-US" sz="2800" b="1" dirty="0"/>
              <a:t>年  英国承认美国独立</a:t>
            </a:r>
            <a:endParaRPr lang="en-US" altLang="zh-CN" sz="2800" b="1" dirty="0"/>
          </a:p>
        </p:txBody>
      </p:sp>
      <p:pic>
        <p:nvPicPr>
          <p:cNvPr id="4" name="Picture 5" descr="英属北美殖民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64488" y="568065"/>
            <a:ext cx="2630659" cy="334268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英军投向The Surrender of Lord Cornwallis at Yorktown, John Trumbu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7984019" y="4069448"/>
            <a:ext cx="3611128" cy="228037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矩形 5"/>
          <p:cNvSpPr/>
          <p:nvPr/>
        </p:nvSpPr>
        <p:spPr>
          <a:xfrm>
            <a:off x="1480208" y="4739627"/>
            <a:ext cx="6035040" cy="1311193"/>
          </a:xfrm>
          <a:prstGeom prst="rect">
            <a:avLst/>
          </a:prstGeom>
        </p:spPr>
        <p:txBody>
          <a:bodyPr wrap="square">
            <a:spAutoFit/>
          </a:bodyPr>
          <a:lstStyle/>
          <a:p>
            <a:pPr>
              <a:lnSpc>
                <a:spcPct val="150000"/>
              </a:lnSpc>
            </a:pPr>
            <a:r>
              <a:rPr lang="zh-CN" altLang="en-US" sz="2800" b="1" dirty="0">
                <a:solidFill>
                  <a:srgbClr val="0033CC"/>
                </a:solidFill>
              </a:rPr>
              <a:t>       独立战争是一场民族解放战争，也是一场资产阶级革命。</a:t>
            </a:r>
            <a:endParaRPr lang="en-US" altLang="zh-CN" sz="2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84782" y="1703320"/>
            <a:ext cx="10027167" cy="3280898"/>
          </a:xfrm>
          <a:prstGeom prst="rect">
            <a:avLst/>
          </a:prstGeom>
          <a:noFill/>
          <a:ln w="9525">
            <a:noFill/>
            <a:miter lim="800000"/>
          </a:ln>
          <a:effectLst/>
        </p:spPr>
        <p:txBody>
          <a:bodyPr wrap="square">
            <a:spAutoFit/>
          </a:bodyPr>
          <a:lstStyle/>
          <a:p>
            <a:pPr>
              <a:spcBef>
                <a:spcPct val="20000"/>
              </a:spcBef>
              <a:buSzPct val="85000"/>
            </a:pPr>
            <a:r>
              <a:rPr kumimoji="1" lang="en-US" altLang="zh-CN" sz="2800" b="1" dirty="0">
                <a:latin typeface="楷体" panose="02010609060101010101" pitchFamily="49" charset="-122"/>
                <a:ea typeface="楷体" panose="02010609060101010101" pitchFamily="49" charset="-122"/>
              </a:rPr>
              <a:t>   </a:t>
            </a:r>
            <a:r>
              <a:rPr kumimoji="1" lang="zh-CN" altLang="en-US" sz="2800" b="1" dirty="0">
                <a:latin typeface="楷体" panose="02010609060101010101" pitchFamily="49" charset="-122"/>
                <a:ea typeface="楷体" panose="02010609060101010101" pitchFamily="49" charset="-122"/>
              </a:rPr>
              <a:t>我们认为下面这些真理是不言而喻的：</a:t>
            </a:r>
            <a:endParaRPr kumimoji="1" lang="en-US" altLang="zh-CN" sz="2800" b="1" dirty="0">
              <a:latin typeface="楷体" panose="02010609060101010101" pitchFamily="49" charset="-122"/>
              <a:ea typeface="楷体" panose="02010609060101010101" pitchFamily="49" charset="-122"/>
            </a:endParaRPr>
          </a:p>
          <a:p>
            <a:pPr>
              <a:spcBef>
                <a:spcPct val="20000"/>
              </a:spcBef>
              <a:buSzPct val="85000"/>
            </a:pPr>
            <a:r>
              <a:rPr kumimoji="1" lang="en-US" altLang="zh-CN" sz="2800" b="1" dirty="0">
                <a:latin typeface="楷体" panose="02010609060101010101" pitchFamily="49" charset="-122"/>
                <a:ea typeface="楷体" panose="02010609060101010101" pitchFamily="49" charset="-122"/>
              </a:rPr>
              <a:t>   </a:t>
            </a:r>
            <a:r>
              <a:rPr kumimoji="1" lang="zh-CN" altLang="en-US" sz="2800" b="1" dirty="0">
                <a:latin typeface="楷体" panose="02010609060101010101" pitchFamily="49" charset="-122"/>
                <a:ea typeface="楷体" panose="02010609060101010101" pitchFamily="49" charset="-122"/>
              </a:rPr>
              <a:t>人人生而平等，造物主赋予他们若干不可剥夺的权利，其中包括生命权、自由权和追求幸福的权利。为了保障这些权利，所以才在人们中间成立政府。而政府的正当权力，系得自被统治者的同意。如果遇有任何一种形式的政府变成是损害这些目的的，那么，人民就有权利来改变它或废除它。             </a:t>
            </a:r>
            <a:endParaRPr kumimoji="1" lang="en-US" altLang="zh-CN" sz="2800" b="1" dirty="0">
              <a:latin typeface="楷体" panose="02010609060101010101" pitchFamily="49" charset="-122"/>
              <a:ea typeface="楷体" panose="02010609060101010101" pitchFamily="49" charset="-122"/>
            </a:endParaRPr>
          </a:p>
          <a:p>
            <a:pPr>
              <a:spcBef>
                <a:spcPct val="20000"/>
              </a:spcBef>
              <a:buSzPct val="85000"/>
            </a:pPr>
            <a:r>
              <a:rPr kumimoji="1" lang="en-US" altLang="zh-CN" sz="2800" b="1" dirty="0">
                <a:latin typeface="楷体" panose="02010609060101010101" pitchFamily="49" charset="-122"/>
                <a:ea typeface="楷体" panose="02010609060101010101" pitchFamily="49" charset="-122"/>
              </a:rPr>
              <a:t>           </a:t>
            </a:r>
            <a:r>
              <a:rPr kumimoji="1" lang="zh-CN" altLang="en-US" sz="2800" b="1" dirty="0">
                <a:latin typeface="楷体" panose="02010609060101010101" pitchFamily="49" charset="-122"/>
                <a:ea typeface="楷体" panose="02010609060101010101" pitchFamily="49" charset="-122"/>
              </a:rPr>
              <a:t>               </a:t>
            </a:r>
            <a:r>
              <a:rPr kumimoji="1" lang="en-US" altLang="zh-CN" sz="2800" b="1" dirty="0">
                <a:latin typeface="楷体" panose="02010609060101010101" pitchFamily="49" charset="-122"/>
                <a:ea typeface="楷体" panose="02010609060101010101" pitchFamily="49" charset="-122"/>
              </a:rPr>
              <a:t>——《</a:t>
            </a:r>
            <a:r>
              <a:rPr kumimoji="1" lang="zh-CN" altLang="en-US" sz="2800" b="1" dirty="0">
                <a:latin typeface="楷体" panose="02010609060101010101" pitchFamily="49" charset="-122"/>
                <a:ea typeface="楷体" panose="02010609060101010101" pitchFamily="49" charset="-122"/>
              </a:rPr>
              <a:t>独立宣言</a:t>
            </a:r>
            <a:r>
              <a:rPr kumimoji="1" lang="en-US" altLang="zh-CN" sz="2800" b="1" dirty="0">
                <a:latin typeface="楷体" panose="02010609060101010101" pitchFamily="49" charset="-122"/>
                <a:ea typeface="楷体" panose="02010609060101010101" pitchFamily="49" charset="-122"/>
              </a:rPr>
              <a:t>》</a:t>
            </a:r>
            <a:r>
              <a:rPr kumimoji="1" lang="zh-CN" altLang="en-US" sz="2800" b="1" dirty="0">
                <a:latin typeface="楷体" panose="02010609060101010101" pitchFamily="49" charset="-122"/>
                <a:ea typeface="楷体" panose="02010609060101010101" pitchFamily="49" charset="-122"/>
              </a:rPr>
              <a:t>节选</a:t>
            </a:r>
            <a:endParaRPr kumimoji="1" lang="en-US" altLang="zh-CN" sz="2800" b="1" dirty="0">
              <a:latin typeface="楷体" panose="02010609060101010101" pitchFamily="49" charset="-122"/>
              <a:ea typeface="楷体" panose="02010609060101010101" pitchFamily="49" charset="-122"/>
            </a:endParaRPr>
          </a:p>
        </p:txBody>
      </p:sp>
      <p:sp>
        <p:nvSpPr>
          <p:cNvPr id="3" name="文本框 8"/>
          <p:cNvSpPr txBox="1">
            <a:spLocks noChangeArrowheads="1"/>
          </p:cNvSpPr>
          <p:nvPr/>
        </p:nvSpPr>
        <p:spPr bwMode="auto">
          <a:xfrm>
            <a:off x="1552474" y="4984218"/>
            <a:ext cx="9291782" cy="662361"/>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2800" b="1" dirty="0">
                <a:solidFill>
                  <a:srgbClr val="FF0000"/>
                </a:solidFill>
                <a:latin typeface="华文中宋" panose="02010600040101010101" pitchFamily="2" charset="-122"/>
                <a:ea typeface="华文中宋" panose="02010600040101010101" pitchFamily="2" charset="-122"/>
              </a:rPr>
              <a:t>《</a:t>
            </a:r>
            <a:r>
              <a:rPr lang="zh-CN" altLang="en-US" sz="2800" b="1" dirty="0">
                <a:solidFill>
                  <a:srgbClr val="FF0000"/>
                </a:solidFill>
                <a:latin typeface="华文中宋" panose="02010600040101010101" pitchFamily="2" charset="-122"/>
                <a:ea typeface="华文中宋" panose="02010600040101010101" pitchFamily="2" charset="-122"/>
              </a:rPr>
              <a:t>独立宣言</a:t>
            </a:r>
            <a:r>
              <a:rPr lang="en-US" altLang="zh-CN" sz="2800" b="1" dirty="0">
                <a:solidFill>
                  <a:srgbClr val="FF0000"/>
                </a:solidFill>
                <a:latin typeface="华文中宋" panose="02010600040101010101" pitchFamily="2" charset="-122"/>
                <a:ea typeface="华文中宋" panose="02010600040101010101" pitchFamily="2" charset="-122"/>
              </a:rPr>
              <a:t>》</a:t>
            </a:r>
            <a:r>
              <a:rPr lang="zh-CN" altLang="en-US" sz="2800" b="1" dirty="0">
                <a:solidFill>
                  <a:srgbClr val="FF0000"/>
                </a:solidFill>
                <a:latin typeface="华文中宋" panose="02010600040101010101" pitchFamily="2" charset="-122"/>
                <a:ea typeface="华文中宋" panose="02010600040101010101" pitchFamily="2" charset="-122"/>
              </a:rPr>
              <a:t>反映美国建国者们想要建立一个怎样的国家？</a:t>
            </a:r>
            <a:endParaRPr lang="en-US" altLang="zh-CN" sz="2800" b="1" dirty="0">
              <a:solidFill>
                <a:srgbClr val="FF0000"/>
              </a:solidFill>
              <a:latin typeface="华文中宋" panose="02010600040101010101" pitchFamily="2" charset="-122"/>
              <a:ea typeface="华文中宋" panose="02010600040101010101" pitchFamily="2" charset="-122"/>
            </a:endParaRPr>
          </a:p>
        </p:txBody>
      </p:sp>
      <p:sp>
        <p:nvSpPr>
          <p:cNvPr id="4" name="标题 1"/>
          <p:cNvSpPr txBox="1">
            <a:spLocks noChangeArrowheads="1"/>
          </p:cNvSpPr>
          <p:nvPr/>
        </p:nvSpPr>
        <p:spPr>
          <a:xfrm>
            <a:off x="854762" y="846070"/>
            <a:ext cx="9144000" cy="85725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 一、建国理想</a:t>
            </a:r>
          </a:p>
        </p:txBody>
      </p:sp>
      <p:sp>
        <p:nvSpPr>
          <p:cNvPr id="5" name="椭圆 4"/>
          <p:cNvSpPr/>
          <p:nvPr/>
        </p:nvSpPr>
        <p:spPr>
          <a:xfrm>
            <a:off x="1798320" y="2209800"/>
            <a:ext cx="2286000" cy="518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420870" y="2209800"/>
            <a:ext cx="5577840" cy="441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996440" y="2727960"/>
            <a:ext cx="115824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83280" y="2651760"/>
            <a:ext cx="1158240" cy="456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93615" y="2651760"/>
            <a:ext cx="2613025" cy="456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201410" y="3115310"/>
            <a:ext cx="883920" cy="456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ldLvl="0" animBg="1"/>
      <p:bldP spid="6" grpId="0" bldLvl="0" animBg="1"/>
      <p:bldP spid="7" grpId="0" bldLvl="0" animBg="1"/>
      <p:bldP spid="8" grpId="0" bldLvl="0" animBg="1"/>
      <p:bldP spid="9"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827582" y="688594"/>
            <a:ext cx="9144000" cy="641441"/>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二、建国探索</a:t>
            </a:r>
          </a:p>
        </p:txBody>
      </p:sp>
      <p:sp>
        <p:nvSpPr>
          <p:cNvPr id="3" name="文本框 2"/>
          <p:cNvSpPr txBox="1"/>
          <p:nvPr/>
        </p:nvSpPr>
        <p:spPr>
          <a:xfrm>
            <a:off x="710069" y="1301987"/>
            <a:ext cx="6984776" cy="523220"/>
          </a:xfrm>
          <a:prstGeom prst="rect">
            <a:avLst/>
          </a:prstGeom>
          <a:noFill/>
        </p:spPr>
        <p:txBody>
          <a:bodyPr wrap="square" rtlCol="0">
            <a:spAutoFit/>
          </a:bodyPr>
          <a:lstStyle/>
          <a:p>
            <a:r>
              <a:rPr lang="zh-CN" altLang="en-US" sz="2800" b="1" dirty="0"/>
              <a:t>（一）立国之困：邦联制下的美国</a:t>
            </a:r>
          </a:p>
        </p:txBody>
      </p:sp>
      <p:sp>
        <p:nvSpPr>
          <p:cNvPr id="4" name="文本框 3"/>
          <p:cNvSpPr txBox="1"/>
          <p:nvPr/>
        </p:nvSpPr>
        <p:spPr>
          <a:xfrm>
            <a:off x="1789907" y="1859536"/>
            <a:ext cx="9164617" cy="523220"/>
          </a:xfrm>
          <a:prstGeom prst="rect">
            <a:avLst/>
          </a:prstGeom>
          <a:noFill/>
        </p:spPr>
        <p:txBody>
          <a:bodyPr wrap="square" rtlCol="0">
            <a:spAutoFit/>
          </a:bodyPr>
          <a:lstStyle/>
          <a:p>
            <a:r>
              <a:rPr lang="zh-CN" altLang="en-US" sz="2800" b="1" dirty="0">
                <a:solidFill>
                  <a:srgbClr val="FF0000"/>
                </a:solidFill>
              </a:rPr>
              <a:t>邦联制有什么特征？邦联政府能有效保护国民的权利吗？</a:t>
            </a:r>
          </a:p>
        </p:txBody>
      </p:sp>
      <p:sp>
        <p:nvSpPr>
          <p:cNvPr id="5" name="矩形 4"/>
          <p:cNvSpPr/>
          <p:nvPr/>
        </p:nvSpPr>
        <p:spPr>
          <a:xfrm>
            <a:off x="896788" y="2459504"/>
            <a:ext cx="10595581" cy="1938992"/>
          </a:xfrm>
          <a:prstGeom prst="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  第二条：各州均保留其主权、自由与独立，凡未经本条款明示授给合众国之各项权力，司法权及权利，均由各州保留之。</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第九条：除非经九个州一致同意，邦联议会不得从事战争，或签订条约、缔结同盟，或铸造货币，或议定征召陆海军之数量。</a:t>
            </a:r>
            <a:r>
              <a:rPr lang="en-US" altLang="zh-CN" sz="2400" b="1" dirty="0">
                <a:latin typeface="楷体" panose="02010609060101010101" pitchFamily="49" charset="-122"/>
                <a:ea typeface="楷体" panose="02010609060101010101" pitchFamily="49" charset="-122"/>
              </a:rPr>
              <a:t>            </a:t>
            </a:r>
          </a:p>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摘录自</a:t>
            </a:r>
            <a:r>
              <a:rPr lang="en-US" altLang="zh-CN" sz="2400" b="1" dirty="0">
                <a:latin typeface="楷体" panose="02010609060101010101" pitchFamily="49" charset="-122"/>
                <a:ea typeface="楷体" panose="02010609060101010101" pitchFamily="49" charset="-122"/>
              </a:rPr>
              <a:t>1777</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邦联条例</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6" name="矩形 5"/>
          <p:cNvSpPr/>
          <p:nvPr/>
        </p:nvSpPr>
        <p:spPr>
          <a:xfrm>
            <a:off x="873904" y="4467340"/>
            <a:ext cx="10595581" cy="1938992"/>
          </a:xfrm>
          <a:prstGeom prst="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    独立后的美国欠下巨额公债，邦联议会无权征税，无力偿还债权人的债务，军人的军饷也发不出来；十三个州各自为政，市场货币不统一；战后粮食需求减少，粮价下跌，农民收入锐减，到期无力还债被法院清算。</a:t>
            </a:r>
            <a:r>
              <a:rPr lang="en-US" altLang="zh-CN" sz="2400" b="1" dirty="0">
                <a:latin typeface="楷体" panose="02010609060101010101" pitchFamily="49" charset="-122"/>
                <a:ea typeface="楷体" panose="02010609060101010101" pitchFamily="49" charset="-122"/>
              </a:rPr>
              <a:t>1786</a:t>
            </a:r>
            <a:r>
              <a:rPr lang="zh-CN" altLang="en-US" sz="2400" b="1" dirty="0">
                <a:latin typeface="楷体" panose="02010609060101010101" pitchFamily="49" charset="-122"/>
                <a:ea typeface="楷体" panose="02010609060101010101" pitchFamily="49" charset="-122"/>
              </a:rPr>
              <a:t>年，马萨诸塞州爆发谢司起义，破产农民围攻法院与州政府，当场打死三人。</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林达</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如彗星划过夜空</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cxnSp>
        <p:nvCxnSpPr>
          <p:cNvPr id="8" name="直接连接符 7"/>
          <p:cNvCxnSpPr/>
          <p:nvPr/>
        </p:nvCxnSpPr>
        <p:spPr>
          <a:xfrm flipV="1">
            <a:off x="2604052" y="2882348"/>
            <a:ext cx="4154557" cy="19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16695" y="3591339"/>
            <a:ext cx="5254488" cy="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991985" y="3081020"/>
            <a:ext cx="842645" cy="511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088005" y="2386965"/>
            <a:ext cx="1119505"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829965" y="749334"/>
            <a:ext cx="9144000" cy="641441"/>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二、建国探索</a:t>
            </a:r>
          </a:p>
        </p:txBody>
      </p:sp>
      <p:grpSp>
        <p:nvGrpSpPr>
          <p:cNvPr id="3" name="组合 2"/>
          <p:cNvGrpSpPr/>
          <p:nvPr/>
        </p:nvGrpSpPr>
        <p:grpSpPr>
          <a:xfrm>
            <a:off x="2555240" y="1508125"/>
            <a:ext cx="7191375" cy="3513603"/>
            <a:chOff x="1432034" y="1052736"/>
            <a:chExt cx="6831274" cy="3744574"/>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32034" y="1052736"/>
              <a:ext cx="6500858" cy="374441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文本框 4"/>
            <p:cNvSpPr txBox="1"/>
            <p:nvPr/>
          </p:nvSpPr>
          <p:spPr>
            <a:xfrm>
              <a:off x="4022763" y="4306672"/>
              <a:ext cx="4240545" cy="490638"/>
            </a:xfrm>
            <a:prstGeom prst="rect">
              <a:avLst/>
            </a:prstGeom>
            <a:noFill/>
          </p:spPr>
          <p:txBody>
            <a:bodyPr wrap="square" rtlCol="0">
              <a:spAutoFit/>
            </a:bodyPr>
            <a:lstStyle/>
            <a:p>
              <a:r>
                <a:rPr lang="en-US" altLang="zh-CN" sz="2400" b="1" dirty="0">
                  <a:solidFill>
                    <a:schemeClr val="bg1"/>
                  </a:solidFill>
                  <a:latin typeface="华文中宋" panose="02010600040101010101" pitchFamily="2" charset="-122"/>
                  <a:ea typeface="华文中宋" panose="02010600040101010101" pitchFamily="2" charset="-122"/>
                </a:rPr>
                <a:t>1787</a:t>
              </a:r>
              <a:r>
                <a:rPr lang="zh-CN" altLang="en-US" sz="2400" b="1" dirty="0">
                  <a:solidFill>
                    <a:schemeClr val="bg1"/>
                  </a:solidFill>
                  <a:latin typeface="华文中宋" panose="02010600040101010101" pitchFamily="2" charset="-122"/>
                  <a:ea typeface="华文中宋" panose="02010600040101010101" pitchFamily="2" charset="-122"/>
                </a:rPr>
                <a:t>年美国费城  制宪会议</a:t>
              </a:r>
            </a:p>
          </p:txBody>
        </p:sp>
      </p:grpSp>
      <p:sp>
        <p:nvSpPr>
          <p:cNvPr id="6" name="文本框 5"/>
          <p:cNvSpPr txBox="1"/>
          <p:nvPr/>
        </p:nvSpPr>
        <p:spPr>
          <a:xfrm>
            <a:off x="2555240" y="5021580"/>
            <a:ext cx="8962390" cy="1198880"/>
          </a:xfrm>
          <a:prstGeom prst="rect">
            <a:avLst/>
          </a:prstGeom>
          <a:noFill/>
        </p:spPr>
        <p:txBody>
          <a:bodyPr wrap="square" rtlCol="0">
            <a:spAutoFit/>
          </a:bodyPr>
          <a:lstStyle/>
          <a:p>
            <a:r>
              <a:rPr lang="zh-CN" altLang="en-US" b="1"/>
              <a:t>时间：</a:t>
            </a:r>
            <a:r>
              <a:rPr lang="en-US" altLang="zh-CN" b="1"/>
              <a:t>1787</a:t>
            </a:r>
            <a:r>
              <a:rPr lang="zh-CN" altLang="en-US" b="1"/>
              <a:t>年</a:t>
            </a:r>
            <a:r>
              <a:rPr lang="en-US" altLang="zh-CN" b="1"/>
              <a:t>5——9</a:t>
            </a:r>
            <a:r>
              <a:rPr lang="zh-CN" altLang="en-US" b="1"/>
              <a:t>月（</a:t>
            </a:r>
            <a:r>
              <a:rPr lang="en-US" altLang="zh-CN" b="1"/>
              <a:t>116</a:t>
            </a:r>
            <a:r>
              <a:rPr lang="zh-CN" altLang="en-US" b="1"/>
              <a:t>天）</a:t>
            </a:r>
          </a:p>
          <a:p>
            <a:r>
              <a:rPr lang="zh-CN" altLang="en-US" b="1"/>
              <a:t>表决：</a:t>
            </a:r>
            <a:r>
              <a:rPr lang="en-US" altLang="zh-CN" b="1"/>
              <a:t>569</a:t>
            </a:r>
            <a:r>
              <a:rPr lang="zh-CN" altLang="en-US" b="1"/>
              <a:t>次</a:t>
            </a:r>
          </a:p>
          <a:p>
            <a:r>
              <a:rPr lang="zh-CN" altLang="en-US" b="1"/>
              <a:t>参与者：麦迪逊、华盛顿等各州代表</a:t>
            </a:r>
          </a:p>
          <a:p>
            <a:r>
              <a:rPr lang="zh-CN" altLang="en-US" b="1"/>
              <a:t>（正式代表</a:t>
            </a:r>
            <a:r>
              <a:rPr lang="en-US" altLang="zh-CN" b="1"/>
              <a:t>74</a:t>
            </a:r>
            <a:r>
              <a:rPr lang="zh-CN" altLang="en-US" b="1"/>
              <a:t>人、到场</a:t>
            </a:r>
            <a:r>
              <a:rPr lang="en-US" altLang="zh-CN" b="1"/>
              <a:t>55</a:t>
            </a:r>
            <a:r>
              <a:rPr lang="zh-CN" altLang="en-US" b="1"/>
              <a:t>人、退场</a:t>
            </a:r>
            <a:r>
              <a:rPr lang="en-US" altLang="zh-CN" b="1"/>
              <a:t>13</a:t>
            </a:r>
            <a:r>
              <a:rPr lang="zh-CN" altLang="en-US" b="1"/>
              <a:t>人、坚持到底</a:t>
            </a:r>
            <a:r>
              <a:rPr lang="en-US" altLang="zh-CN" b="1"/>
              <a:t>42</a:t>
            </a:r>
            <a:r>
              <a:rPr lang="zh-CN" altLang="en-US" b="1"/>
              <a:t>、签字</a:t>
            </a:r>
            <a:r>
              <a:rPr lang="en-US" altLang="zh-CN" b="1"/>
              <a:t>39</a:t>
            </a:r>
            <a:r>
              <a:rPr lang="zh-CN" altLang="en-US" b="1"/>
              <a:t>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067431" y="2262097"/>
          <a:ext cx="10313332" cy="4092857"/>
        </p:xfrm>
        <a:graphic>
          <a:graphicData uri="http://schemas.openxmlformats.org/drawingml/2006/table">
            <a:tbl>
              <a:tblPr firstRow="1" firstCol="1" bandRow="1">
                <a:tableStyleId>{5C22544A-7EE6-4342-B048-85BDC9FD1C3A}</a:tableStyleId>
              </a:tblPr>
              <a:tblGrid>
                <a:gridCol w="958317"/>
                <a:gridCol w="874457"/>
                <a:gridCol w="1080952"/>
                <a:gridCol w="3390314"/>
                <a:gridCol w="1956103"/>
                <a:gridCol w="2053189"/>
              </a:tblGrid>
              <a:tr h="327200">
                <a:tc>
                  <a:txBody>
                    <a:bodyPr/>
                    <a:lstStyle/>
                    <a:p>
                      <a:pPr algn="ctr">
                        <a:spcAft>
                          <a:spcPts val="0"/>
                        </a:spcAft>
                      </a:pPr>
                      <a:r>
                        <a:rPr lang="en-US" sz="2400" b="1" kern="100" dirty="0">
                          <a:solidFill>
                            <a:schemeClr val="tx1"/>
                          </a:solidFill>
                          <a:effectLst/>
                        </a:rPr>
                        <a:t> </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CN" sz="2400" b="1" kern="100">
                          <a:solidFill>
                            <a:schemeClr val="tx1"/>
                          </a:solidFill>
                          <a:effectLst/>
                        </a:rPr>
                        <a:t>权力机构</a:t>
                      </a:r>
                      <a:endParaRPr lang="zh-CN" sz="2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algn="ctr">
                        <a:spcAft>
                          <a:spcPts val="0"/>
                        </a:spcAft>
                      </a:pPr>
                      <a:r>
                        <a:rPr lang="zh-CN" sz="2400" b="1" kern="100">
                          <a:solidFill>
                            <a:schemeClr val="tx1"/>
                          </a:solidFill>
                          <a:effectLst/>
                        </a:rPr>
                        <a:t>产生方法</a:t>
                      </a:r>
                      <a:endParaRPr lang="zh-CN" sz="2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sz="2400" b="1" kern="100" dirty="0">
                          <a:solidFill>
                            <a:schemeClr val="tx1"/>
                          </a:solidFill>
                          <a:effectLst/>
                        </a:rPr>
                        <a:t>任期</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sz="2400" b="1" kern="100" dirty="0">
                          <a:solidFill>
                            <a:schemeClr val="tx1"/>
                          </a:solidFill>
                          <a:effectLst/>
                        </a:rPr>
                        <a:t>权力</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4400">
                <a:tc rowSpan="4">
                  <a:txBody>
                    <a:bodyPr/>
                    <a:lstStyle/>
                    <a:p>
                      <a:pPr algn="l">
                        <a:spcAft>
                          <a:spcPts val="0"/>
                        </a:spcAft>
                      </a:pPr>
                      <a:r>
                        <a:rPr lang="en-US" sz="2400" b="1" kern="100" dirty="0">
                          <a:solidFill>
                            <a:schemeClr val="tx1"/>
                          </a:solidFill>
                          <a:effectLst/>
                        </a:rPr>
                        <a:t>             </a:t>
                      </a:r>
                      <a:r>
                        <a:rPr lang="zh-CN" sz="2400" b="1" kern="100" dirty="0">
                          <a:solidFill>
                            <a:schemeClr val="tx1"/>
                          </a:solidFill>
                          <a:effectLst/>
                        </a:rPr>
                        <a:t>中央：联邦政府</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en-US" sz="2200" b="1" kern="100" dirty="0">
                          <a:solidFill>
                            <a:schemeClr val="tx1"/>
                          </a:solidFill>
                          <a:effectLst/>
                        </a:rPr>
                        <a:t> </a:t>
                      </a:r>
                      <a:endParaRPr lang="zh-CN" sz="2200" b="1" kern="100" dirty="0">
                        <a:solidFill>
                          <a:schemeClr val="tx1"/>
                        </a:solidFill>
                        <a:effectLst/>
                      </a:endParaRPr>
                    </a:p>
                    <a:p>
                      <a:pPr algn="ctr">
                        <a:spcAft>
                          <a:spcPts val="0"/>
                        </a:spcAft>
                      </a:pPr>
                      <a:r>
                        <a:rPr lang="zh-CN" altLang="en-US"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国会</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altLang="en-US" sz="2200" b="1" kern="100" dirty="0">
                          <a:solidFill>
                            <a:schemeClr val="tx1"/>
                          </a:solidFill>
                          <a:effectLst/>
                        </a:rPr>
                        <a:t>参议院</a:t>
                      </a:r>
                      <a:r>
                        <a:rPr lang="en-US" sz="2200" b="1" kern="100" dirty="0">
                          <a:solidFill>
                            <a:schemeClr val="tx1"/>
                          </a:solidFill>
                          <a:effectLst/>
                        </a:rPr>
                        <a:t> </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spcAft>
                          <a:spcPts val="0"/>
                        </a:spcAft>
                      </a:pPr>
                      <a:r>
                        <a:rPr lang="en-US" sz="2200" b="1" kern="100" dirty="0">
                          <a:solidFill>
                            <a:schemeClr val="tx1"/>
                          </a:solidFill>
                          <a:effectLst/>
                        </a:rPr>
                        <a:t> </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5918">
                <a:tc vMerge="1">
                  <a:txBody>
                    <a:bodyPr/>
                    <a:lstStyle/>
                    <a:p>
                      <a:endParaRPr lang="zh-CN"/>
                    </a:p>
                  </a:txBody>
                  <a:tcPr/>
                </a:tc>
                <a:tc vMerge="1">
                  <a:txBody>
                    <a:bodyPr/>
                    <a:lstStyle/>
                    <a:p>
                      <a:endParaRPr lang="zh-CN"/>
                    </a:p>
                  </a:txBody>
                  <a:tcPr/>
                </a:tc>
                <a:tc>
                  <a:txBody>
                    <a:bodyPr/>
                    <a:lstStyle/>
                    <a:p>
                      <a:pPr algn="ctr">
                        <a:spcAft>
                          <a:spcPts val="0"/>
                        </a:spcAft>
                      </a:pPr>
                      <a:r>
                        <a:rPr lang="en-US" sz="2200" b="1" kern="100" dirty="0">
                          <a:solidFill>
                            <a:schemeClr val="tx1"/>
                          </a:solidFill>
                          <a:effectLst/>
                        </a:rPr>
                        <a:t> </a:t>
                      </a:r>
                      <a:r>
                        <a:rPr lang="zh-CN" altLang="en-US" sz="2200" b="1" kern="100" dirty="0">
                          <a:solidFill>
                            <a:schemeClr val="tx1"/>
                          </a:solidFill>
                          <a:effectLst/>
                        </a:rPr>
                        <a:t>众议院</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0453">
                <a:tc vMerge="1">
                  <a:txBody>
                    <a:bodyPr/>
                    <a:lstStyle/>
                    <a:p>
                      <a:endParaRPr lang="zh-CN"/>
                    </a:p>
                  </a:txBody>
                  <a:tcPr/>
                </a:tc>
                <a:tc gridSpan="2">
                  <a:txBody>
                    <a:bodyPr/>
                    <a:lstStyle/>
                    <a:p>
                      <a:pPr algn="ctr">
                        <a:spcAft>
                          <a:spcPts val="0"/>
                        </a:spcAft>
                      </a:pPr>
                      <a:r>
                        <a:rPr lang="zh-CN" sz="2200" b="1" kern="100" dirty="0">
                          <a:solidFill>
                            <a:schemeClr val="tx1"/>
                          </a:solidFill>
                          <a:effectLst/>
                        </a:rPr>
                        <a:t>总统</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4400">
                <a:tc vMerge="1">
                  <a:txBody>
                    <a:bodyPr/>
                    <a:lstStyle/>
                    <a:p>
                      <a:endParaRPr lang="zh-CN"/>
                    </a:p>
                  </a:txBody>
                  <a:tcPr/>
                </a:tc>
                <a:tc gridSpan="2">
                  <a:txBody>
                    <a:bodyPr/>
                    <a:lstStyle/>
                    <a:p>
                      <a:pPr algn="ctr">
                        <a:spcAft>
                          <a:spcPts val="0"/>
                        </a:spcAft>
                      </a:pPr>
                      <a:r>
                        <a:rPr lang="en-US" sz="2200" b="1" kern="100" dirty="0">
                          <a:solidFill>
                            <a:schemeClr val="tx1"/>
                          </a:solidFill>
                          <a:effectLst/>
                        </a:rPr>
                        <a:t> </a:t>
                      </a:r>
                      <a:r>
                        <a:rPr lang="zh-CN" sz="2200" b="1" kern="100" dirty="0">
                          <a:solidFill>
                            <a:schemeClr val="tx1"/>
                          </a:solidFill>
                          <a:effectLst/>
                        </a:rPr>
                        <a:t>联邦法院</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41926">
                <a:tc>
                  <a:txBody>
                    <a:bodyPr/>
                    <a:lstStyle/>
                    <a:p>
                      <a:pPr algn="l">
                        <a:spcAft>
                          <a:spcPts val="0"/>
                        </a:spcAft>
                      </a:pPr>
                      <a:endParaRPr lang="en-US" altLang="zh-CN" sz="2400" b="1" kern="100" dirty="0">
                        <a:solidFill>
                          <a:schemeClr val="tx1"/>
                        </a:solidFill>
                        <a:effectLst/>
                      </a:endParaRPr>
                    </a:p>
                    <a:p>
                      <a:pPr algn="l">
                        <a:spcAft>
                          <a:spcPts val="0"/>
                        </a:spcAft>
                      </a:pPr>
                      <a:r>
                        <a:rPr lang="zh-CN" sz="2400" b="1" kern="100" dirty="0">
                          <a:solidFill>
                            <a:schemeClr val="tx1"/>
                          </a:solidFill>
                          <a:effectLst/>
                        </a:rPr>
                        <a:t>地方：各州</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spcAft>
                          <a:spcPts val="0"/>
                        </a:spcAft>
                      </a:pPr>
                      <a:r>
                        <a:rPr lang="en-US" sz="2200" b="1" kern="100" dirty="0">
                          <a:solidFill>
                            <a:schemeClr val="tx1"/>
                          </a:solidFill>
                          <a:effectLst/>
                        </a:rPr>
                        <a:t>  </a:t>
                      </a:r>
                      <a:endParaRPr lang="zh-CN" sz="2200" b="1" kern="100" dirty="0">
                        <a:solidFill>
                          <a:schemeClr val="tx1"/>
                        </a:solidFill>
                        <a:effectLst/>
                      </a:endParaRPr>
                    </a:p>
                    <a:p>
                      <a:pPr algn="l">
                        <a:spcAft>
                          <a:spcPts val="0"/>
                        </a:spcAft>
                      </a:pPr>
                      <a:r>
                        <a:rPr lang="en-US" altLang="zh-CN" sz="2200" b="1" kern="100" dirty="0">
                          <a:solidFill>
                            <a:schemeClr val="tx1"/>
                          </a:solidFill>
                          <a:effectLst/>
                        </a:rPr>
                        <a:t>                     </a:t>
                      </a:r>
                    </a:p>
                    <a:p>
                      <a:pPr algn="l">
                        <a:spcAft>
                          <a:spcPts val="0"/>
                        </a:spcAft>
                      </a:pPr>
                      <a:r>
                        <a:rPr lang="en-US" altLang="zh-CN" sz="2400" b="1" kern="100" dirty="0">
                          <a:solidFill>
                            <a:schemeClr val="tx1"/>
                          </a:solidFill>
                          <a:effectLst/>
                        </a:rPr>
                        <a:t>                               </a:t>
                      </a:r>
                      <a:r>
                        <a:rPr lang="zh-CN" sz="2400" b="1" kern="100" dirty="0">
                          <a:solidFill>
                            <a:schemeClr val="tx1"/>
                          </a:solidFill>
                          <a:effectLst/>
                        </a:rPr>
                        <a:t>州</a:t>
                      </a:r>
                      <a:r>
                        <a:rPr lang="zh-CN" altLang="en-US" sz="2400" b="1" kern="100" dirty="0">
                          <a:solidFill>
                            <a:schemeClr val="tx1"/>
                          </a:solidFill>
                          <a:effectLst/>
                        </a:rPr>
                        <a:t>议会</a:t>
                      </a:r>
                      <a:r>
                        <a:rPr lang="zh-CN" sz="2400" b="1" kern="100" dirty="0">
                          <a:solidFill>
                            <a:schemeClr val="tx1"/>
                          </a:solidFill>
                          <a:effectLst/>
                        </a:rPr>
                        <a:t>、州长、州法院</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矩形 6"/>
          <p:cNvSpPr/>
          <p:nvPr/>
        </p:nvSpPr>
        <p:spPr>
          <a:xfrm>
            <a:off x="1628904" y="1728165"/>
            <a:ext cx="9751859" cy="523220"/>
          </a:xfrm>
          <a:prstGeom prst="rect">
            <a:avLst/>
          </a:prstGeom>
        </p:spPr>
        <p:txBody>
          <a:bodyPr wrap="square">
            <a:spAutoFit/>
          </a:bodyPr>
          <a:lstStyle/>
          <a:p>
            <a:pPr algn="just"/>
            <a:r>
              <a:rPr lang="en-US" altLang="zh-CN" sz="2800" b="1" kern="100" dirty="0">
                <a:latin typeface="Calibri" panose="020F0502020204030204" pitchFamily="34" charset="0"/>
                <a:ea typeface="华文仿宋" panose="02010600040101010101" pitchFamily="2" charset="-122"/>
                <a:cs typeface="华文仿宋" panose="02010600040101010101" pitchFamily="2" charset="-122"/>
              </a:rPr>
              <a:t>1.</a:t>
            </a:r>
            <a:r>
              <a:rPr lang="zh-CN" altLang="zh-CN" sz="2800" b="1" kern="100" dirty="0">
                <a:latin typeface="Calibri" panose="020F0502020204030204" pitchFamily="34" charset="0"/>
                <a:ea typeface="华文仿宋" panose="02010600040101010101" pitchFamily="2" charset="-122"/>
                <a:cs typeface="华文仿宋" panose="02010600040101010101" pitchFamily="2" charset="-122"/>
              </a:rPr>
              <a:t> </a:t>
            </a:r>
            <a:r>
              <a:rPr lang="zh-CN" altLang="zh-CN" sz="2800" b="1" kern="100" dirty="0">
                <a:latin typeface="Calibri" panose="020F0502020204030204" pitchFamily="34" charset="0"/>
                <a:cs typeface="宋体" panose="02010600030101010101" pitchFamily="2" charset="-122"/>
              </a:rPr>
              <a:t>初探美国</a:t>
            </a:r>
            <a:r>
              <a:rPr lang="en-US" altLang="zh-CN" sz="2800" b="1" kern="100" dirty="0">
                <a:latin typeface="Calibri" panose="020F0502020204030204" pitchFamily="34" charset="0"/>
                <a:cs typeface="宋体" panose="02010600030101010101" pitchFamily="2" charset="-122"/>
              </a:rPr>
              <a:t>1787</a:t>
            </a:r>
            <a:r>
              <a:rPr lang="zh-CN" altLang="zh-CN" sz="2800" b="1" kern="100" dirty="0">
                <a:latin typeface="Calibri" panose="020F0502020204030204" pitchFamily="34" charset="0"/>
                <a:cs typeface="宋体" panose="02010600030101010101" pitchFamily="2" charset="-122"/>
              </a:rPr>
              <a:t>年宪法内容——了解美国联邦政府的建立</a:t>
            </a:r>
          </a:p>
        </p:txBody>
      </p:sp>
      <p:sp>
        <p:nvSpPr>
          <p:cNvPr id="8" name="文本框 7"/>
          <p:cNvSpPr txBox="1"/>
          <p:nvPr/>
        </p:nvSpPr>
        <p:spPr>
          <a:xfrm>
            <a:off x="668396" y="1204945"/>
            <a:ext cx="6984776" cy="523220"/>
          </a:xfrm>
          <a:prstGeom prst="rect">
            <a:avLst/>
          </a:prstGeom>
          <a:noFill/>
        </p:spPr>
        <p:txBody>
          <a:bodyPr wrap="square" rtlCol="0">
            <a:spAutoFit/>
          </a:bodyPr>
          <a:lstStyle/>
          <a:p>
            <a:r>
              <a:rPr lang="zh-CN" altLang="en-US" sz="2800" b="1" dirty="0"/>
              <a:t>（二）脱困之方：</a:t>
            </a:r>
            <a:r>
              <a:rPr lang="en-US" altLang="zh-CN" sz="2800" b="1" dirty="0"/>
              <a:t>1787</a:t>
            </a:r>
            <a:r>
              <a:rPr lang="zh-CN" altLang="en-US" sz="2800" b="1" dirty="0"/>
              <a:t>年宪法</a:t>
            </a:r>
          </a:p>
        </p:txBody>
      </p:sp>
      <p:sp>
        <p:nvSpPr>
          <p:cNvPr id="9" name="标题 1"/>
          <p:cNvSpPr txBox="1">
            <a:spLocks noChangeArrowheads="1"/>
          </p:cNvSpPr>
          <p:nvPr/>
        </p:nvSpPr>
        <p:spPr>
          <a:xfrm>
            <a:off x="838509" y="639917"/>
            <a:ext cx="9144000" cy="641441"/>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二、建国探索</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28904" y="1728165"/>
            <a:ext cx="9751859" cy="523220"/>
          </a:xfrm>
          <a:prstGeom prst="rect">
            <a:avLst/>
          </a:prstGeom>
        </p:spPr>
        <p:txBody>
          <a:bodyPr wrap="square">
            <a:spAutoFit/>
          </a:bodyPr>
          <a:lstStyle/>
          <a:p>
            <a:pPr algn="just"/>
            <a:r>
              <a:rPr lang="en-US" altLang="zh-CN" sz="2800" b="1" kern="100" dirty="0">
                <a:latin typeface="Calibri" panose="020F0502020204030204" pitchFamily="34" charset="0"/>
                <a:ea typeface="华文仿宋" panose="02010600040101010101" pitchFamily="2" charset="-122"/>
                <a:cs typeface="华文仿宋" panose="02010600040101010101" pitchFamily="2" charset="-122"/>
              </a:rPr>
              <a:t>1.</a:t>
            </a:r>
            <a:r>
              <a:rPr lang="zh-CN" altLang="zh-CN" sz="2800" b="1" kern="100" dirty="0">
                <a:latin typeface="Calibri" panose="020F0502020204030204" pitchFamily="34" charset="0"/>
                <a:ea typeface="华文仿宋" panose="02010600040101010101" pitchFamily="2" charset="-122"/>
                <a:cs typeface="华文仿宋" panose="02010600040101010101" pitchFamily="2" charset="-122"/>
              </a:rPr>
              <a:t> </a:t>
            </a:r>
            <a:r>
              <a:rPr lang="zh-CN" altLang="zh-CN" sz="2800" b="1" kern="100" dirty="0">
                <a:latin typeface="Calibri" panose="020F0502020204030204" pitchFamily="34" charset="0"/>
                <a:cs typeface="宋体" panose="02010600030101010101" pitchFamily="2" charset="-122"/>
              </a:rPr>
              <a:t>初探美国</a:t>
            </a:r>
            <a:r>
              <a:rPr lang="en-US" altLang="zh-CN" sz="2800" b="1" kern="100" dirty="0">
                <a:latin typeface="Calibri" panose="020F0502020204030204" pitchFamily="34" charset="0"/>
                <a:cs typeface="宋体" panose="02010600030101010101" pitchFamily="2" charset="-122"/>
              </a:rPr>
              <a:t>1787</a:t>
            </a:r>
            <a:r>
              <a:rPr lang="zh-CN" altLang="zh-CN" sz="2800" b="1" kern="100" dirty="0">
                <a:latin typeface="Calibri" panose="020F0502020204030204" pitchFamily="34" charset="0"/>
                <a:cs typeface="宋体" panose="02010600030101010101" pitchFamily="2" charset="-122"/>
              </a:rPr>
              <a:t>年宪法内容——了解美国联邦政府的建立</a:t>
            </a:r>
          </a:p>
        </p:txBody>
      </p:sp>
      <p:graphicFrame>
        <p:nvGraphicFramePr>
          <p:cNvPr id="6" name="表格 5"/>
          <p:cNvGraphicFramePr>
            <a:graphicFrameLocks noGrp="1"/>
          </p:cNvGraphicFramePr>
          <p:nvPr/>
        </p:nvGraphicFramePr>
        <p:xfrm>
          <a:off x="1067431" y="2262097"/>
          <a:ext cx="10313332" cy="4125177"/>
        </p:xfrm>
        <a:graphic>
          <a:graphicData uri="http://schemas.openxmlformats.org/drawingml/2006/table">
            <a:tbl>
              <a:tblPr firstRow="1" firstCol="1" bandRow="1">
                <a:tableStyleId>{5C22544A-7EE6-4342-B048-85BDC9FD1C3A}</a:tableStyleId>
              </a:tblPr>
              <a:tblGrid>
                <a:gridCol w="958317"/>
                <a:gridCol w="874457"/>
                <a:gridCol w="1080952"/>
                <a:gridCol w="3390314"/>
                <a:gridCol w="1956103"/>
                <a:gridCol w="2053189"/>
              </a:tblGrid>
              <a:tr h="327200">
                <a:tc>
                  <a:txBody>
                    <a:bodyPr/>
                    <a:lstStyle/>
                    <a:p>
                      <a:pPr algn="ctr">
                        <a:spcAft>
                          <a:spcPts val="0"/>
                        </a:spcAft>
                      </a:pPr>
                      <a:r>
                        <a:rPr lang="en-US" sz="2400" b="1" kern="100" dirty="0">
                          <a:solidFill>
                            <a:schemeClr val="tx1"/>
                          </a:solidFill>
                          <a:effectLst/>
                        </a:rPr>
                        <a:t> </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CN" sz="2400" b="1" kern="100">
                          <a:solidFill>
                            <a:schemeClr val="tx1"/>
                          </a:solidFill>
                          <a:effectLst/>
                        </a:rPr>
                        <a:t>权力机构</a:t>
                      </a:r>
                      <a:endParaRPr lang="zh-CN" sz="2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algn="ctr">
                        <a:spcAft>
                          <a:spcPts val="0"/>
                        </a:spcAft>
                      </a:pPr>
                      <a:r>
                        <a:rPr lang="zh-CN" sz="2400" b="1" kern="100">
                          <a:solidFill>
                            <a:schemeClr val="tx1"/>
                          </a:solidFill>
                          <a:effectLst/>
                        </a:rPr>
                        <a:t>产生方法</a:t>
                      </a:r>
                      <a:endParaRPr lang="zh-CN" sz="2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sz="2400" b="1" kern="100" dirty="0">
                          <a:solidFill>
                            <a:schemeClr val="tx1"/>
                          </a:solidFill>
                          <a:effectLst/>
                        </a:rPr>
                        <a:t>任期</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sz="2400" b="1" kern="100" dirty="0">
                          <a:solidFill>
                            <a:schemeClr val="tx1"/>
                          </a:solidFill>
                          <a:effectLst/>
                        </a:rPr>
                        <a:t>权力</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4400">
                <a:tc rowSpan="4">
                  <a:txBody>
                    <a:bodyPr/>
                    <a:lstStyle/>
                    <a:p>
                      <a:pPr algn="l">
                        <a:spcAft>
                          <a:spcPts val="0"/>
                        </a:spcAft>
                      </a:pPr>
                      <a:r>
                        <a:rPr lang="en-US" sz="2400" b="1" kern="100" dirty="0">
                          <a:solidFill>
                            <a:schemeClr val="tx1"/>
                          </a:solidFill>
                          <a:effectLst/>
                        </a:rPr>
                        <a:t>             </a:t>
                      </a:r>
                      <a:r>
                        <a:rPr lang="zh-CN" sz="2400" b="1" kern="100" dirty="0">
                          <a:solidFill>
                            <a:schemeClr val="tx1"/>
                          </a:solidFill>
                          <a:effectLst/>
                        </a:rPr>
                        <a:t>中央：联邦政府</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Aft>
                          <a:spcPts val="0"/>
                        </a:spcAft>
                      </a:pPr>
                      <a:r>
                        <a:rPr lang="en-US" sz="2200" b="1" kern="100" dirty="0">
                          <a:solidFill>
                            <a:schemeClr val="tx1"/>
                          </a:solidFill>
                          <a:effectLst/>
                        </a:rPr>
                        <a:t> </a:t>
                      </a:r>
                      <a:endParaRPr lang="zh-CN" sz="2200" b="1" kern="100" dirty="0">
                        <a:solidFill>
                          <a:schemeClr val="tx1"/>
                        </a:solidFill>
                        <a:effectLst/>
                      </a:endParaRPr>
                    </a:p>
                    <a:p>
                      <a:pPr algn="ctr">
                        <a:spcAft>
                          <a:spcPts val="0"/>
                        </a:spcAft>
                      </a:pPr>
                      <a:r>
                        <a:rPr lang="zh-CN" altLang="en-US"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国会</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CN" altLang="en-US" sz="2200" b="1" kern="100" dirty="0">
                          <a:solidFill>
                            <a:schemeClr val="tx1"/>
                          </a:solidFill>
                          <a:effectLst/>
                        </a:rPr>
                        <a:t>参议院</a:t>
                      </a:r>
                      <a:r>
                        <a:rPr lang="en-US" sz="2200" b="1" kern="100" dirty="0">
                          <a:solidFill>
                            <a:schemeClr val="tx1"/>
                          </a:solidFill>
                          <a:effectLst/>
                        </a:rPr>
                        <a:t> </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各州议会选出，每州两名</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200" b="1" kern="100" dirty="0">
                          <a:solidFill>
                            <a:schemeClr val="tx1"/>
                          </a:solidFill>
                          <a:effectLst/>
                        </a:rPr>
                        <a:t>六年，每年改选三分之一</a:t>
                      </a:r>
                      <a:r>
                        <a:rPr lang="en-US" altLang="zh-CN" sz="2200" b="1" kern="100" dirty="0">
                          <a:solidFill>
                            <a:schemeClr val="tx1"/>
                          </a:solidFill>
                          <a:effectLst/>
                        </a:rPr>
                        <a:t> </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200" b="1" kern="1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200" b="1" kern="100" dirty="0">
                          <a:solidFill>
                            <a:schemeClr val="tx1"/>
                          </a:solidFill>
                          <a:effectLst/>
                        </a:rPr>
                        <a:t>立法权</a:t>
                      </a:r>
                      <a:r>
                        <a:rPr lang="en-US" altLang="zh-CN" sz="2200" b="1" kern="100" dirty="0">
                          <a:solidFill>
                            <a:schemeClr val="tx1"/>
                          </a:solidFill>
                          <a:effectLst/>
                        </a:rPr>
                        <a:t> </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p>
                      <a:pPr algn="l">
                        <a:spcAft>
                          <a:spcPts val="0"/>
                        </a:spcAft>
                      </a:pP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5918">
                <a:tc vMerge="1">
                  <a:txBody>
                    <a:bodyPr/>
                    <a:lstStyle/>
                    <a:p>
                      <a:endParaRPr lang="zh-CN"/>
                    </a:p>
                  </a:txBody>
                  <a:tcPr/>
                </a:tc>
                <a:tc vMerge="1">
                  <a:txBody>
                    <a:bodyPr/>
                    <a:lstStyle/>
                    <a:p>
                      <a:endParaRPr lang="zh-CN"/>
                    </a:p>
                  </a:txBody>
                  <a:tcPr/>
                </a:tc>
                <a:tc>
                  <a:txBody>
                    <a:bodyPr/>
                    <a:lstStyle/>
                    <a:p>
                      <a:pPr algn="ctr">
                        <a:spcAft>
                          <a:spcPts val="0"/>
                        </a:spcAft>
                      </a:pPr>
                      <a:r>
                        <a:rPr lang="en-US" sz="2200" b="1" kern="100" dirty="0">
                          <a:solidFill>
                            <a:schemeClr val="tx1"/>
                          </a:solidFill>
                          <a:effectLst/>
                        </a:rPr>
                        <a:t> </a:t>
                      </a:r>
                      <a:r>
                        <a:rPr lang="zh-CN" altLang="en-US" sz="2200" b="1" kern="100" dirty="0">
                          <a:solidFill>
                            <a:schemeClr val="tx1"/>
                          </a:solidFill>
                          <a:effectLst/>
                        </a:rPr>
                        <a:t>众议院</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各州按人口比例直接选</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两年</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0453">
                <a:tc vMerge="1">
                  <a:txBody>
                    <a:bodyPr/>
                    <a:lstStyle/>
                    <a:p>
                      <a:endParaRPr lang="zh-CN"/>
                    </a:p>
                  </a:txBody>
                  <a:tcPr/>
                </a:tc>
                <a:tc gridSpan="2">
                  <a:txBody>
                    <a:bodyPr/>
                    <a:lstStyle/>
                    <a:p>
                      <a:pPr algn="ctr">
                        <a:spcAft>
                          <a:spcPts val="0"/>
                        </a:spcAft>
                      </a:pPr>
                      <a:r>
                        <a:rPr lang="zh-CN" sz="2200" b="1" kern="100" dirty="0">
                          <a:solidFill>
                            <a:schemeClr val="tx1"/>
                          </a:solidFill>
                          <a:effectLst/>
                        </a:rPr>
                        <a:t>总统</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选民间接选举</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CN" altLang="en-US" sz="2200" b="1" kern="100" dirty="0">
                          <a:solidFill>
                            <a:schemeClr val="tx1"/>
                          </a:solidFill>
                          <a:effectLst/>
                        </a:rPr>
                        <a:t>每届任期四年</a:t>
                      </a:r>
                      <a:r>
                        <a:rPr lang="en-US" altLang="zh-CN" sz="2200" b="1" kern="100" dirty="0">
                          <a:solidFill>
                            <a:schemeClr val="tx1"/>
                          </a:solidFill>
                          <a:effectLst/>
                        </a:rPr>
                        <a:t> </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200" b="1" kern="100" dirty="0">
                          <a:solidFill>
                            <a:schemeClr val="tx1"/>
                          </a:solidFill>
                          <a:effectLst/>
                        </a:rPr>
                        <a:t>行政权</a:t>
                      </a:r>
                      <a:r>
                        <a:rPr lang="en-US" altLang="zh-CN" sz="2200" b="1" kern="100" dirty="0">
                          <a:solidFill>
                            <a:schemeClr val="tx1"/>
                          </a:solidFill>
                          <a:effectLst/>
                        </a:rPr>
                        <a:t> </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4400">
                <a:tc vMerge="1">
                  <a:txBody>
                    <a:bodyPr/>
                    <a:lstStyle/>
                    <a:p>
                      <a:endParaRPr lang="zh-CN"/>
                    </a:p>
                  </a:txBody>
                  <a:tcPr/>
                </a:tc>
                <a:tc gridSpan="2">
                  <a:txBody>
                    <a:bodyPr/>
                    <a:lstStyle/>
                    <a:p>
                      <a:pPr algn="ctr">
                        <a:spcAft>
                          <a:spcPts val="0"/>
                        </a:spcAft>
                      </a:pPr>
                      <a:r>
                        <a:rPr lang="en-US" sz="2200" b="1" kern="100" dirty="0">
                          <a:solidFill>
                            <a:schemeClr val="tx1"/>
                          </a:solidFill>
                          <a:effectLst/>
                        </a:rPr>
                        <a:t> </a:t>
                      </a:r>
                      <a:r>
                        <a:rPr lang="zh-CN" sz="2200" b="1" kern="100" dirty="0">
                          <a:solidFill>
                            <a:schemeClr val="tx1"/>
                          </a:solidFill>
                          <a:effectLst/>
                        </a:rPr>
                        <a:t>联邦法院</a:t>
                      </a:r>
                      <a:endParaRPr lang="zh-CN" sz="2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大法官由总统提名，参议院批准</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kern="100" dirty="0">
                          <a:solidFill>
                            <a:schemeClr val="tx1"/>
                          </a:solidFill>
                          <a:effectLst/>
                        </a:rPr>
                        <a:t> </a:t>
                      </a:r>
                      <a:r>
                        <a:rPr lang="zh-CN" altLang="en-US" sz="2200" b="1" kern="100" dirty="0">
                          <a:solidFill>
                            <a:schemeClr val="tx1"/>
                          </a:solidFill>
                          <a:effectLst/>
                        </a:rPr>
                        <a:t>除非犯罪，终身任职</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200" b="1" kern="100" dirty="0">
                          <a:solidFill>
                            <a:schemeClr val="tx1"/>
                          </a:solidFill>
                          <a:effectLst/>
                        </a:rPr>
                        <a:t>司法权</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41926">
                <a:tc>
                  <a:txBody>
                    <a:bodyPr/>
                    <a:lstStyle/>
                    <a:p>
                      <a:pPr algn="l">
                        <a:spcAft>
                          <a:spcPts val="0"/>
                        </a:spcAft>
                      </a:pPr>
                      <a:endParaRPr lang="en-US" altLang="zh-CN" sz="2400" b="1" kern="100" dirty="0">
                        <a:solidFill>
                          <a:schemeClr val="tx1"/>
                        </a:solidFill>
                        <a:effectLst/>
                      </a:endParaRPr>
                    </a:p>
                    <a:p>
                      <a:pPr algn="l">
                        <a:spcAft>
                          <a:spcPts val="0"/>
                        </a:spcAft>
                      </a:pPr>
                      <a:r>
                        <a:rPr lang="zh-CN" sz="2400" b="1" kern="100" dirty="0">
                          <a:solidFill>
                            <a:schemeClr val="tx1"/>
                          </a:solidFill>
                          <a:effectLst/>
                        </a:rPr>
                        <a:t>地方：各州</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spcAft>
                          <a:spcPts val="0"/>
                        </a:spcAft>
                      </a:pPr>
                      <a:r>
                        <a:rPr lang="en-US" sz="2200" b="1" kern="100" dirty="0">
                          <a:solidFill>
                            <a:schemeClr val="tx1"/>
                          </a:solidFill>
                          <a:effectLst/>
                        </a:rPr>
                        <a:t>  </a:t>
                      </a:r>
                      <a:endParaRPr lang="zh-CN" sz="2200" b="1" kern="100" dirty="0">
                        <a:solidFill>
                          <a:schemeClr val="tx1"/>
                        </a:solidFill>
                        <a:effectLst/>
                      </a:endParaRPr>
                    </a:p>
                    <a:p>
                      <a:pPr algn="l">
                        <a:spcAft>
                          <a:spcPts val="0"/>
                        </a:spcAft>
                      </a:pPr>
                      <a:r>
                        <a:rPr lang="en-US" altLang="zh-CN" sz="2200" b="1" kern="100" dirty="0">
                          <a:solidFill>
                            <a:schemeClr val="tx1"/>
                          </a:solidFill>
                          <a:effectLst/>
                        </a:rPr>
                        <a:t>                     </a:t>
                      </a:r>
                    </a:p>
                    <a:p>
                      <a:pPr algn="l">
                        <a:spcAft>
                          <a:spcPts val="0"/>
                        </a:spcAft>
                      </a:pPr>
                      <a:r>
                        <a:rPr lang="en-US" altLang="zh-CN" sz="2400" b="1" kern="100" dirty="0">
                          <a:solidFill>
                            <a:schemeClr val="tx1"/>
                          </a:solidFill>
                          <a:effectLst/>
                        </a:rPr>
                        <a:t>                               </a:t>
                      </a:r>
                      <a:r>
                        <a:rPr lang="zh-CN" sz="2400" b="1" kern="100" dirty="0">
                          <a:solidFill>
                            <a:schemeClr val="tx1"/>
                          </a:solidFill>
                          <a:effectLst/>
                        </a:rPr>
                        <a:t>州</a:t>
                      </a:r>
                      <a:r>
                        <a:rPr lang="zh-CN" altLang="en-US" sz="2400" b="1" kern="100" dirty="0">
                          <a:solidFill>
                            <a:schemeClr val="tx1"/>
                          </a:solidFill>
                          <a:effectLst/>
                        </a:rPr>
                        <a:t>议会</a:t>
                      </a:r>
                      <a:r>
                        <a:rPr lang="zh-CN" sz="2400" b="1" kern="100" dirty="0">
                          <a:solidFill>
                            <a:schemeClr val="tx1"/>
                          </a:solidFill>
                          <a:effectLst/>
                        </a:rPr>
                        <a:t>、州长、州法院</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200" b="1" kern="100" dirty="0">
                          <a:solidFill>
                            <a:schemeClr val="tx1"/>
                          </a:solidFill>
                          <a:effectLst/>
                        </a:rPr>
                        <a:t>有一定自治权，可以在不违背宪法的前提下制定地方法律</a:t>
                      </a:r>
                      <a:r>
                        <a:rPr lang="en-US" altLang="zh-CN" sz="2200" b="1" kern="100" dirty="0">
                          <a:solidFill>
                            <a:schemeClr val="tx1"/>
                          </a:solidFill>
                          <a:effectLst/>
                        </a:rPr>
                        <a:t> </a:t>
                      </a:r>
                      <a:endParaRPr lang="zh-CN" altLang="zh-CN" sz="2200" b="1" kern="100" dirty="0">
                        <a:solidFill>
                          <a:schemeClr val="tx1"/>
                        </a:solidFill>
                        <a:effectLst/>
                        <a:latin typeface="Calibri" panose="020F0502020204030204" pitchFamily="34" charset="0"/>
                        <a:ea typeface="+mn-ea"/>
                        <a:cs typeface="Times New Roman" panose="02020603050405020304" pitchFamily="18" charset="0"/>
                      </a:endParaRPr>
                    </a:p>
                  </a:txBody>
                  <a:tcPr marL="65673" marR="656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文本框 6"/>
          <p:cNvSpPr txBox="1"/>
          <p:nvPr/>
        </p:nvSpPr>
        <p:spPr>
          <a:xfrm>
            <a:off x="668396" y="1204945"/>
            <a:ext cx="6984776" cy="523220"/>
          </a:xfrm>
          <a:prstGeom prst="rect">
            <a:avLst/>
          </a:prstGeom>
          <a:noFill/>
        </p:spPr>
        <p:txBody>
          <a:bodyPr wrap="square" rtlCol="0">
            <a:spAutoFit/>
          </a:bodyPr>
          <a:lstStyle/>
          <a:p>
            <a:r>
              <a:rPr lang="zh-CN" altLang="en-US" sz="2800" b="1" dirty="0"/>
              <a:t>（二）脱困之方：</a:t>
            </a:r>
            <a:r>
              <a:rPr lang="en-US" altLang="zh-CN" sz="2800" b="1" dirty="0"/>
              <a:t>1787</a:t>
            </a:r>
            <a:r>
              <a:rPr lang="zh-CN" altLang="en-US" sz="2800" b="1" dirty="0"/>
              <a:t>年宪法</a:t>
            </a:r>
          </a:p>
        </p:txBody>
      </p:sp>
      <p:sp>
        <p:nvSpPr>
          <p:cNvPr id="8" name="标题 1"/>
          <p:cNvSpPr txBox="1">
            <a:spLocks noChangeArrowheads="1"/>
          </p:cNvSpPr>
          <p:nvPr/>
        </p:nvSpPr>
        <p:spPr>
          <a:xfrm>
            <a:off x="838509" y="639917"/>
            <a:ext cx="9144000" cy="641441"/>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mj-cs"/>
              </a:rPr>
              <a:t>二、建国探索</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D887FC51-113B-474D-AFA4-5AA31D743C06"/>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1892</Words>
  <Application>WPS 演示</Application>
  <PresentationFormat>自定义</PresentationFormat>
  <Paragraphs>224</Paragraphs>
  <Slides>26</Slides>
  <Notes>4</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创业融资</dc:title>
  <dc:creator>第一PPT</dc:creator>
  <cp:keywords>www.1ppt.com</cp:keywords>
  <dc:description>www.1ppt.com</dc:description>
  <cp:lastModifiedBy>Windows 用户</cp:lastModifiedBy>
  <cp:revision>239</cp:revision>
  <dcterms:created xsi:type="dcterms:W3CDTF">2017-02-19T15:11:00Z</dcterms:created>
  <dcterms:modified xsi:type="dcterms:W3CDTF">2019-10-24T02:30:21Z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2052-11.1.0.9069</vt:lpwstr>
  </property>
</Properties>
</file>