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61" r:id="rId6"/>
    <p:sldId id="267" r:id="rId7"/>
    <p:sldId id="270" r:id="rId8"/>
    <p:sldId id="268" r:id="rId9"/>
    <p:sldId id="263" r:id="rId10"/>
    <p:sldId id="269" r:id="rId11"/>
    <p:sldId id="260" r:id="rId12"/>
    <p:sldId id="262" r:id="rId13"/>
    <p:sldId id="264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 showGuides="1">
      <p:cViewPr varScale="1">
        <p:scale>
          <a:sx n="52" d="100"/>
          <a:sy n="52" d="100"/>
        </p:scale>
        <p:origin x="96" y="342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AD4EEB-BB2E-469C-BF45-C46C8E412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E3077F-7B6F-42C5-A56F-61AD6BAE4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3A5565-E697-43F6-B31D-1F53AE912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C152-D921-4AE5-9CEB-4A94E6479BED}" type="datetimeFigureOut">
              <a:rPr lang="zh-CN" altLang="en-US" smtClean="0"/>
              <a:t>2019-09-09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6859B4-7452-4CDF-805A-9AF4E15DD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58262A-39FB-4091-AA97-DF606D608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31C3-663D-4DF1-9B97-1430AE32B1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7014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8D2C14-C344-416C-92A2-F5FCF617A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CD08BF3-1B8F-47C5-B560-1B5AFB713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371E18-1E12-417F-AB95-D3F3E3CA7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C152-D921-4AE5-9CEB-4A94E6479BED}" type="datetimeFigureOut">
              <a:rPr lang="zh-CN" altLang="en-US" smtClean="0"/>
              <a:t>2019-09-09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26A21C-5EC5-4D0F-ACFC-67633C19E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434659-56A9-410E-9D4F-F12598864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31C3-663D-4DF1-9B97-1430AE32B1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15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DB938A5-0BFA-46A4-AC99-3594E0910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CA0C1D7-9E61-46F2-8BB0-6B25C1284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3A2C50-E0D0-4EDC-8E22-B7321A5E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C152-D921-4AE5-9CEB-4A94E6479BED}" type="datetimeFigureOut">
              <a:rPr lang="zh-CN" altLang="en-US" smtClean="0"/>
              <a:t>2019-09-09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8743E0-BCDE-468C-9412-5866AD39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2EC550-BC4F-4242-A248-5F7C1D93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31C3-663D-4DF1-9B97-1430AE32B1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19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22B289-F293-42AE-9854-D8E2BD04F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116D88-E2A1-40B1-95E7-46247743B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50F592-A49E-467F-A191-4AC61D9B5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C152-D921-4AE5-9CEB-4A94E6479BED}" type="datetimeFigureOut">
              <a:rPr lang="zh-CN" altLang="en-US" smtClean="0"/>
              <a:t>2019-09-09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656362-1908-4103-B7DE-2B5F00336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311A7F-66D7-4522-A791-57AF63C4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31C3-663D-4DF1-9B97-1430AE32B1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680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FE3C09-7CDE-4966-913E-78BF2470C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77FB997-C0DB-4D45-BDEB-BFE417376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E1B656-AA13-4552-9C7B-4E3995225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C152-D921-4AE5-9CEB-4A94E6479BED}" type="datetimeFigureOut">
              <a:rPr lang="zh-CN" altLang="en-US" smtClean="0"/>
              <a:t>2019-09-09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6F3663-C4EE-4E06-8DBC-51A5698A5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0120F0-9610-4949-9930-AEE845B28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31C3-663D-4DF1-9B97-1430AE32B1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069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014883-804D-4032-A548-7FE6821A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E1E91A-9A20-40F8-81D9-CE2888035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B77AEA2-6874-4B0C-8C0E-F9A0E17CF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5334340-7D25-4FFA-934A-8473E0C63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C152-D921-4AE5-9CEB-4A94E6479BED}" type="datetimeFigureOut">
              <a:rPr lang="zh-CN" altLang="en-US" smtClean="0"/>
              <a:t>2019-09-09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EF8AD7-5B6F-484E-A9A5-501AD3938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24E9F2-177C-46DE-8499-5E3641730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31C3-663D-4DF1-9B97-1430AE32B1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22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8AD0A-600B-4344-BB14-20BD7F9DE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75160B8-AE54-4A04-BBA5-066434012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B0A3F13-C77C-45BF-84E0-31F1049E5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1DCDD39-4B2C-4D41-B340-1823BC94FA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9299BB2-CE5C-4358-A58C-0F7F3F5BF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88BCF39-5429-4895-9470-CC2216115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C152-D921-4AE5-9CEB-4A94E6479BED}" type="datetimeFigureOut">
              <a:rPr lang="zh-CN" altLang="en-US" smtClean="0"/>
              <a:t>2019-09-09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0EF6992-A0A2-4588-B18F-E65431CA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A1FC876-2B58-48E8-96D1-B44D2E680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31C3-663D-4DF1-9B97-1430AE32B1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51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C53263-843E-4831-9E64-9D09C7F7A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0485A05-BBB9-48ED-9DAE-C426C365C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C152-D921-4AE5-9CEB-4A94E6479BED}" type="datetimeFigureOut">
              <a:rPr lang="zh-CN" altLang="en-US" smtClean="0"/>
              <a:t>2019-09-09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C9A562B-7018-46F7-9752-E74E3468C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711A8BB-311A-467C-8B3A-F00C96138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31C3-663D-4DF1-9B97-1430AE32B1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75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9E4C08B-EBB5-4C3C-AC7F-D20EB6B30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C152-D921-4AE5-9CEB-4A94E6479BED}" type="datetimeFigureOut">
              <a:rPr lang="zh-CN" altLang="en-US" smtClean="0"/>
              <a:t>2019-09-09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FADC899-E63B-40DD-8DAE-EB3F447D2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53A407-922E-44C0-B156-C48BC384A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31C3-663D-4DF1-9B97-1430AE32B1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47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071003-C7A4-49A6-9365-F460A700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F7C6F8-97AA-47A4-8CC4-4C943E0A1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A06177-BD34-46CC-95EB-3497DA9DB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95C2B4-A782-43B0-96E3-5EE71EA73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C152-D921-4AE5-9CEB-4A94E6479BED}" type="datetimeFigureOut">
              <a:rPr lang="zh-CN" altLang="en-US" smtClean="0"/>
              <a:t>2019-09-09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4E1A7D-B3CE-4A7C-B993-EABFEE341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9493A4-E629-41B0-AE0D-8F9232022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31C3-663D-4DF1-9B97-1430AE32B1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13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534687-D646-44C1-9AE4-F6F80CCB5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A20F866-8800-4D55-B681-5B132E2F2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DF11B8B-71BD-4D96-8940-0DDBB27B7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B71670-1FAA-40F9-9259-CA81168BB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C152-D921-4AE5-9CEB-4A94E6479BED}" type="datetimeFigureOut">
              <a:rPr lang="zh-CN" altLang="en-US" smtClean="0"/>
              <a:t>2019-09-09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2D571B4-FAEE-4A06-8F05-6C778A09B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F389BE-2048-4B1D-9A28-EEC786860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31C3-663D-4DF1-9B97-1430AE32B1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74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BDF675F-7CDB-4D42-A8ED-2994F58A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7D4465B-B0D7-45E2-974F-054DFE5C1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116C13-0680-4025-86CE-B4BD8CB04B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1C152-D921-4AE5-9CEB-4A94E6479BED}" type="datetimeFigureOut">
              <a:rPr lang="zh-CN" altLang="en-US" smtClean="0"/>
              <a:t>2019-09-09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F1919F-CD5D-4F8C-B2EB-713B038C13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FAB953-6426-4722-A0A1-806AD1C7A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231C3-663D-4DF1-9B97-1430AE32B1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02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1">
            <a:extLst>
              <a:ext uri="{FF2B5EF4-FFF2-40B4-BE49-F238E27FC236}">
                <a16:creationId xmlns:a16="http://schemas.microsoft.com/office/drawing/2014/main" id="{D2CDB043-97F3-46B7-A174-0B8C09541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77" y="1410653"/>
            <a:ext cx="11534775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使用高倍镜观察的步骤：首先用低倍镜观察，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要观察的物像，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4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视野的中央，</a:t>
            </a:r>
            <a:r>
              <a:rPr lang="zh-CN" altLang="en-US" sz="24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转换器，用高倍镜观察，并</a:t>
            </a:r>
            <a:r>
              <a:rPr lang="zh-CN" altLang="en-US" sz="24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细准焦螺旋，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直到看清楚材料为止。</a:t>
            </a:r>
          </a:p>
        </p:txBody>
      </p:sp>
      <p:sp>
        <p:nvSpPr>
          <p:cNvPr id="3" name="矩形 11">
            <a:extLst>
              <a:ext uri="{FF2B5EF4-FFF2-40B4-BE49-F238E27FC236}">
                <a16:creationId xmlns:a16="http://schemas.microsoft.com/office/drawing/2014/main" id="{DAC5E65F-939D-4E9E-BD2D-EF3A6B23D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14" y="453668"/>
            <a:ext cx="10993438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动物细胞与植物共同的结构有：</a:t>
            </a:r>
            <a:r>
              <a:rPr lang="zh-CN" altLang="en-US" sz="24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植物细胞还有</a:t>
            </a:r>
            <a:r>
              <a:rPr lang="zh-CN" altLang="en-US" sz="2400" b="1" u="sng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，人的成熟红细胞没有</a:t>
            </a:r>
            <a:r>
              <a:rPr lang="zh-CN" altLang="en-US" sz="2400" b="1" u="sng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0986211-8A29-4771-9BD1-569C2F9AA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0827" y="453668"/>
            <a:ext cx="3570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细胞膜、细胞质和细胞核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F90ABA6-4895-4A03-B210-5F8676BEC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2004" y="893588"/>
            <a:ext cx="1108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细胞壁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FD25BFA-26D1-4AB8-9A82-3371804EF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804" y="893588"/>
            <a:ext cx="1108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细胞核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E5C6BC4-A485-4C6C-A048-8AF50286A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8677" y="1396366"/>
            <a:ext cx="892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找到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E229DD7-2147-4B73-9D1A-5A79A1516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7827" y="1394778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移到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E0B552C-53A8-45E7-A708-043706153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339" y="1880553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转动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0BB952C-5CEA-41F3-A8CE-B059EF255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902" y="1847216"/>
            <a:ext cx="801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调动</a:t>
            </a:r>
            <a:endParaRPr lang="zh-CN" altLang="en-US" sz="2400">
              <a:solidFill>
                <a:srgbClr val="FF0000"/>
              </a:solidFill>
            </a:endParaRP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9B829BE9-D6DA-43BE-BBB4-21E45F346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536666"/>
              </p:ext>
            </p:extLst>
          </p:nvPr>
        </p:nvGraphicFramePr>
        <p:xfrm>
          <a:off x="207335" y="2501453"/>
          <a:ext cx="10642600" cy="29260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5629">
                  <a:extLst>
                    <a:ext uri="{9D8B030D-6E8A-4147-A177-3AD203B41FA5}">
                      <a16:colId xmlns:a16="http://schemas.microsoft.com/office/drawing/2014/main" val="1812611205"/>
                    </a:ext>
                  </a:extLst>
                </a:gridCol>
                <a:gridCol w="4546460">
                  <a:extLst>
                    <a:ext uri="{9D8B030D-6E8A-4147-A177-3AD203B41FA5}">
                      <a16:colId xmlns:a16="http://schemas.microsoft.com/office/drawing/2014/main" val="569733248"/>
                    </a:ext>
                  </a:extLst>
                </a:gridCol>
                <a:gridCol w="4590511">
                  <a:extLst>
                    <a:ext uri="{9D8B030D-6E8A-4147-A177-3AD203B41FA5}">
                      <a16:colId xmlns:a16="http://schemas.microsoft.com/office/drawing/2014/main" val="3524899567"/>
                    </a:ext>
                  </a:extLst>
                </a:gridCol>
              </a:tblGrid>
              <a:tr h="457147">
                <a:tc>
                  <a:txBody>
                    <a:bodyPr/>
                    <a:lstStyle/>
                    <a:p>
                      <a:r>
                        <a:rPr lang="zh-CN" altLang="en-US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</a:p>
                  </a:txBody>
                  <a:tcPr marL="91437" marR="91437" marT="45711" marB="45711"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原核细胞</a:t>
                      </a:r>
                      <a:endParaRPr lang="zh-CN" altLang="en-US" sz="2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 marT="45711" marB="45711"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真核细胞</a:t>
                      </a:r>
                      <a:endParaRPr lang="zh-CN" altLang="en-US" sz="2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 marT="45711" marB="45711"/>
                </a:tc>
                <a:extLst>
                  <a:ext uri="{0D108BD9-81ED-4DB2-BD59-A6C34878D82A}">
                    <a16:rowId xmlns:a16="http://schemas.microsoft.com/office/drawing/2014/main" val="829173134"/>
                  </a:ext>
                </a:extLst>
              </a:tr>
              <a:tr h="822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24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细胞核</a:t>
                      </a:r>
                      <a:endParaRPr lang="zh-CN" altLang="zh-CN" sz="24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endParaRPr lang="zh-CN" altLang="en-US" sz="2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 marT="45711" marB="45711"/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 marT="45711" marB="45711"/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 marT="45711" marB="45711"/>
                </a:tc>
                <a:extLst>
                  <a:ext uri="{0D108BD9-81ED-4DB2-BD59-A6C34878D82A}">
                    <a16:rowId xmlns:a16="http://schemas.microsoft.com/office/drawing/2014/main" val="430716188"/>
                  </a:ext>
                </a:extLst>
              </a:tr>
              <a:tr h="822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24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细胞质</a:t>
                      </a:r>
                      <a:endParaRPr lang="zh-CN" altLang="zh-CN" sz="24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endParaRPr lang="zh-CN" altLang="en-US" sz="2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 marT="45711" marB="45711"/>
                </a:tc>
                <a:tc>
                  <a:txBody>
                    <a:bodyPr/>
                    <a:lstStyle/>
                    <a:p>
                      <a:endParaRPr lang="zh-CN" altLang="en-US" sz="24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 marT="45711" marB="45711"/>
                </a:tc>
                <a:tc>
                  <a:txBody>
                    <a:bodyPr/>
                    <a:lstStyle/>
                    <a:p>
                      <a:endParaRPr lang="zh-CN" altLang="en-US" sz="24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 marT="45711" marB="45711"/>
                </a:tc>
                <a:extLst>
                  <a:ext uri="{0D108BD9-81ED-4DB2-BD59-A6C34878D82A}">
                    <a16:rowId xmlns:a16="http://schemas.microsoft.com/office/drawing/2014/main" val="3810054039"/>
                  </a:ext>
                </a:extLst>
              </a:tr>
              <a:tr h="822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24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生物类群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endParaRPr lang="zh-CN" altLang="en-US" sz="2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 marT="45711" marB="45711"/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 marT="45711" marB="45711"/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 marT="45711" marB="45711"/>
                </a:tc>
                <a:extLst>
                  <a:ext uri="{0D108BD9-81ED-4DB2-BD59-A6C34878D82A}">
                    <a16:rowId xmlns:a16="http://schemas.microsoft.com/office/drawing/2014/main" val="831181472"/>
                  </a:ext>
                </a:extLst>
              </a:tr>
            </a:tbl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D1581785-A559-4232-8C93-A4B8D503F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533" y="3070911"/>
            <a:ext cx="43068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无成形的细胞核，无核膜，</a:t>
            </a:r>
            <a:endParaRPr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无核仁，无染色体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DNA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裸露</a:t>
            </a:r>
            <a:endParaRPr lang="zh-CN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224E544-D066-4C84-AD0F-D083613FA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821" y="3028048"/>
            <a:ext cx="32623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有成形的细胞核，</a:t>
            </a:r>
            <a:endParaRPr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有核膜、核仁和染色体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DA1CF25-1378-40FC-B46C-8367D9046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533" y="4064686"/>
            <a:ext cx="1416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有核糖体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60B17B0-91AC-46EA-89EC-04F34B8E3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9946" y="3859898"/>
            <a:ext cx="41846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有核糖体、线粒体等，</a:t>
            </a:r>
            <a:endParaRPr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植物细胞还有叶绿体和液泡等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8C767A2-C059-4C46-958B-08E755872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533" y="4720323"/>
            <a:ext cx="1724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细菌、蓝藻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076BD52-8194-4007-ADE6-A83DAEF36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9946" y="4720323"/>
            <a:ext cx="2646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真菌、植物、动物</a:t>
            </a:r>
          </a:p>
        </p:txBody>
      </p:sp>
      <p:sp>
        <p:nvSpPr>
          <p:cNvPr id="18" name="矩形 1">
            <a:extLst>
              <a:ext uri="{FF2B5EF4-FFF2-40B4-BE49-F238E27FC236}">
                <a16:creationId xmlns:a16="http://schemas.microsoft.com/office/drawing/2014/main" id="{5792DC1B-C5E3-49A9-9DD1-FF21A072D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46" y="5486933"/>
            <a:ext cx="30019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、细胞学说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869B238-A763-4468-8C64-BD37E8548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2237" y="6351367"/>
            <a:ext cx="5816601" cy="49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新细胞可以</a:t>
            </a:r>
            <a:r>
              <a:rPr lang="zh-CN" altLang="en-US" sz="24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                    中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产生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175773A-2676-47A3-A395-C92B9CB6C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2238" y="5896882"/>
            <a:ext cx="55800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细胞是一个相对独立的单位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AD8C5FA-9A2F-4D80-9BB9-D331D1F7E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2238" y="5444531"/>
            <a:ext cx="8907463" cy="49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动植物都由</a:t>
            </a:r>
            <a:r>
              <a:rPr lang="zh-CN" altLang="en-US" sz="24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发育而来，并由</a:t>
            </a:r>
            <a:r>
              <a:rPr lang="zh-CN" altLang="en-US" sz="24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所构成</a:t>
            </a:r>
          </a:p>
        </p:txBody>
      </p:sp>
      <p:sp>
        <p:nvSpPr>
          <p:cNvPr id="22" name="矩形 37">
            <a:extLst>
              <a:ext uri="{FF2B5EF4-FFF2-40B4-BE49-F238E27FC236}">
                <a16:creationId xmlns:a16="http://schemas.microsoft.com/office/drawing/2014/main" id="{2E1F9D21-C742-4B98-9696-48FC7CB76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639" y="0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复习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5B24378-9A31-4140-A43C-F0B3AEA44F85}"/>
              </a:ext>
            </a:extLst>
          </p:cNvPr>
          <p:cNvSpPr/>
          <p:nvPr/>
        </p:nvSpPr>
        <p:spPr>
          <a:xfrm>
            <a:off x="4124496" y="545198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细胞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F3E8CA2-1890-47FA-8F1A-9EFF163B3BC6}"/>
              </a:ext>
            </a:extLst>
          </p:cNvPr>
          <p:cNvSpPr/>
          <p:nvPr/>
        </p:nvSpPr>
        <p:spPr>
          <a:xfrm>
            <a:off x="7682301" y="5527550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细胞和细胞产物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FA067BA-7A37-4381-B39D-DB870AF469E3}"/>
              </a:ext>
            </a:extLst>
          </p:cNvPr>
          <p:cNvSpPr/>
          <p:nvPr/>
        </p:nvSpPr>
        <p:spPr>
          <a:xfrm>
            <a:off x="4706495" y="6389581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老细胞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0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23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0816EAD-9D87-4040-8F87-A6D8BD4B344B}"/>
              </a:ext>
            </a:extLst>
          </p:cNvPr>
          <p:cNvSpPr/>
          <p:nvPr/>
        </p:nvSpPr>
        <p:spPr>
          <a:xfrm>
            <a:off x="5556063" y="55983"/>
            <a:ext cx="1117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  结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93148C1-B152-448B-982D-C3E713979DBC}"/>
              </a:ext>
            </a:extLst>
          </p:cNvPr>
          <p:cNvSpPr/>
          <p:nvPr/>
        </p:nvSpPr>
        <p:spPr>
          <a:xfrm>
            <a:off x="363602" y="723120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一、组成细胞的元素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CB1C7F9-5A43-46D0-9DCC-C10DECC85C86}"/>
              </a:ext>
            </a:extLst>
          </p:cNvPr>
          <p:cNvSpPr/>
          <p:nvPr/>
        </p:nvSpPr>
        <p:spPr>
          <a:xfrm>
            <a:off x="589227" y="1646450"/>
            <a:ext cx="1503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微量元素</a:t>
            </a:r>
            <a:r>
              <a:rPr lang="en-US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5F50FD6-4BE7-496E-9A6D-3CD35B35DEBD}"/>
              </a:ext>
            </a:extLst>
          </p:cNvPr>
          <p:cNvSpPr/>
          <p:nvPr/>
        </p:nvSpPr>
        <p:spPr>
          <a:xfrm>
            <a:off x="589227" y="1184785"/>
            <a:ext cx="1503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大量元素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2109050-F41D-4A3A-8958-49CD28F1AE44}"/>
              </a:ext>
            </a:extLst>
          </p:cNvPr>
          <p:cNvSpPr/>
          <p:nvPr/>
        </p:nvSpPr>
        <p:spPr>
          <a:xfrm>
            <a:off x="363602" y="2108115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二、组成细胞的化合物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40020C5-9CF8-402A-AA90-004AD018E2FA}"/>
              </a:ext>
            </a:extLst>
          </p:cNvPr>
          <p:cNvSpPr/>
          <p:nvPr/>
        </p:nvSpPr>
        <p:spPr>
          <a:xfrm>
            <a:off x="5422516" y="1242322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无机物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29750D6-BF81-416A-8DF0-E344DB26590B}"/>
              </a:ext>
            </a:extLst>
          </p:cNvPr>
          <p:cNvSpPr/>
          <p:nvPr/>
        </p:nvSpPr>
        <p:spPr>
          <a:xfrm>
            <a:off x="5389872" y="2705861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有机物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36105AD-D8FB-4362-BD1F-3FA33B6A6C5D}"/>
              </a:ext>
            </a:extLst>
          </p:cNvPr>
          <p:cNvSpPr/>
          <p:nvPr/>
        </p:nvSpPr>
        <p:spPr>
          <a:xfrm>
            <a:off x="6793474" y="107091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3A13A64-80C2-4CB3-BAAC-1324DF8B2ED4}"/>
              </a:ext>
            </a:extLst>
          </p:cNvPr>
          <p:cNvSpPr/>
          <p:nvPr/>
        </p:nvSpPr>
        <p:spPr>
          <a:xfrm>
            <a:off x="6769485" y="1466803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无机盐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87D458D-1A28-4C23-8982-78195F9899DE}"/>
              </a:ext>
            </a:extLst>
          </p:cNvPr>
          <p:cNvSpPr/>
          <p:nvPr/>
        </p:nvSpPr>
        <p:spPr>
          <a:xfrm>
            <a:off x="6793474" y="2009113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蛋白质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5CCA0E2-C18A-4E3B-AEA8-032BC51F7F89}"/>
              </a:ext>
            </a:extLst>
          </p:cNvPr>
          <p:cNvSpPr/>
          <p:nvPr/>
        </p:nvSpPr>
        <p:spPr>
          <a:xfrm>
            <a:off x="6793474" y="247269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脂质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7961642-2CA8-4111-9E61-83CDDF4ACE7F}"/>
              </a:ext>
            </a:extLst>
          </p:cNvPr>
          <p:cNvSpPr/>
          <p:nvPr/>
        </p:nvSpPr>
        <p:spPr>
          <a:xfrm>
            <a:off x="6793474" y="293627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糖类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18F060E-2169-4CE9-81BE-0297859F8C5C}"/>
              </a:ext>
            </a:extLst>
          </p:cNvPr>
          <p:cNvSpPr/>
          <p:nvPr/>
        </p:nvSpPr>
        <p:spPr>
          <a:xfrm>
            <a:off x="6793474" y="339985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核酸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C1D7BF9-62BE-4DE4-A377-6650854BF513}"/>
              </a:ext>
            </a:extLst>
          </p:cNvPr>
          <p:cNvSpPr/>
          <p:nvPr/>
        </p:nvSpPr>
        <p:spPr>
          <a:xfrm>
            <a:off x="4376632" y="1605821"/>
            <a:ext cx="4924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化</a:t>
            </a:r>
            <a:endParaRPr lang="en-US" altLang="zh-CN" sz="2400" b="1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合</a:t>
            </a:r>
            <a:endParaRPr lang="en-US" altLang="zh-CN" sz="2400" b="1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左大括号 15">
            <a:extLst>
              <a:ext uri="{FF2B5EF4-FFF2-40B4-BE49-F238E27FC236}">
                <a16:creationId xmlns:a16="http://schemas.microsoft.com/office/drawing/2014/main" id="{B0639A8F-F390-4AAC-A4A2-2067F6CB2F5C}"/>
              </a:ext>
            </a:extLst>
          </p:cNvPr>
          <p:cNvSpPr/>
          <p:nvPr/>
        </p:nvSpPr>
        <p:spPr>
          <a:xfrm>
            <a:off x="5037621" y="1351663"/>
            <a:ext cx="394479" cy="1809693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左大括号 16">
            <a:extLst>
              <a:ext uri="{FF2B5EF4-FFF2-40B4-BE49-F238E27FC236}">
                <a16:creationId xmlns:a16="http://schemas.microsoft.com/office/drawing/2014/main" id="{C0B7868A-30CF-4B6B-9D98-911A7B13F700}"/>
              </a:ext>
            </a:extLst>
          </p:cNvPr>
          <p:cNvSpPr/>
          <p:nvPr/>
        </p:nvSpPr>
        <p:spPr>
          <a:xfrm>
            <a:off x="6675141" y="1223747"/>
            <a:ext cx="162616" cy="605132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左大括号 17">
            <a:extLst>
              <a:ext uri="{FF2B5EF4-FFF2-40B4-BE49-F238E27FC236}">
                <a16:creationId xmlns:a16="http://schemas.microsoft.com/office/drawing/2014/main" id="{7C7AB9DC-C26F-4ACB-8475-1C07A30092B7}"/>
              </a:ext>
            </a:extLst>
          </p:cNvPr>
          <p:cNvSpPr/>
          <p:nvPr/>
        </p:nvSpPr>
        <p:spPr>
          <a:xfrm>
            <a:off x="6630858" y="2196210"/>
            <a:ext cx="162616" cy="1562908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CCE7C13-A118-4889-AA3F-9814034EBB54}"/>
              </a:ext>
            </a:extLst>
          </p:cNvPr>
          <p:cNvSpPr/>
          <p:nvPr/>
        </p:nvSpPr>
        <p:spPr>
          <a:xfrm>
            <a:off x="363602" y="3953988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三、实验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1A7D9F6-0974-4394-A504-6B24D485D80C}"/>
              </a:ext>
            </a:extLst>
          </p:cNvPr>
          <p:cNvSpPr/>
          <p:nvPr/>
        </p:nvSpPr>
        <p:spPr>
          <a:xfrm>
            <a:off x="589227" y="4385526"/>
            <a:ext cx="1912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、实验原理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7A92F7D-4D1E-4585-900D-B692CE3894C9}"/>
              </a:ext>
            </a:extLst>
          </p:cNvPr>
          <p:cNvSpPr/>
          <p:nvPr/>
        </p:nvSpPr>
        <p:spPr>
          <a:xfrm>
            <a:off x="5088988" y="4813597"/>
            <a:ext cx="3120550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生成红色的</a:t>
            </a:r>
            <a:r>
              <a:rPr lang="en-US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Cu</a:t>
            </a:r>
            <a:r>
              <a:rPr lang="en-US" altLang="zh-CN" sz="2400" b="1" kern="1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沉淀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7FFEC37-320F-4969-8A5F-C8196F6E229E}"/>
              </a:ext>
            </a:extLst>
          </p:cNvPr>
          <p:cNvSpPr/>
          <p:nvPr/>
        </p:nvSpPr>
        <p:spPr>
          <a:xfrm>
            <a:off x="3989990" y="470916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加热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ADBD3E5-2C0B-4156-B58D-736E868F5D42}"/>
              </a:ext>
            </a:extLst>
          </p:cNvPr>
          <p:cNvSpPr/>
          <p:nvPr/>
        </p:nvSpPr>
        <p:spPr>
          <a:xfrm>
            <a:off x="5088988" y="6122079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紫色络合物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37FE691-2DD6-4951-8190-9793978C1F7C}"/>
              </a:ext>
            </a:extLst>
          </p:cNvPr>
          <p:cNvSpPr/>
          <p:nvPr/>
        </p:nvSpPr>
        <p:spPr>
          <a:xfrm>
            <a:off x="575120" y="4931043"/>
            <a:ext cx="1342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还原糖</a:t>
            </a:r>
            <a:r>
              <a:rPr lang="en-US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7FA04DF-D9B5-48AE-BC62-094E3E60EDB1}"/>
              </a:ext>
            </a:extLst>
          </p:cNvPr>
          <p:cNvSpPr/>
          <p:nvPr/>
        </p:nvSpPr>
        <p:spPr>
          <a:xfrm>
            <a:off x="575120" y="5536089"/>
            <a:ext cx="1308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脂肪</a:t>
            </a:r>
            <a:r>
              <a:rPr lang="en-US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+</a:t>
            </a:r>
            <a:endParaRPr lang="zh-CN" altLang="en-US" sz="2400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ED28734-110D-448C-9429-D2CC081920A9}"/>
              </a:ext>
            </a:extLst>
          </p:cNvPr>
          <p:cNvSpPr/>
          <p:nvPr/>
        </p:nvSpPr>
        <p:spPr>
          <a:xfrm>
            <a:off x="575120" y="6141134"/>
            <a:ext cx="1494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蛋白质</a:t>
            </a:r>
            <a:r>
              <a:rPr lang="en-US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endParaRPr lang="zh-CN" altLang="en-US" sz="2400" dirty="0"/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45257DFE-8EBC-4666-9722-0910A229C283}"/>
              </a:ext>
            </a:extLst>
          </p:cNvPr>
          <p:cNvCxnSpPr>
            <a:cxnSpLocks/>
          </p:cNvCxnSpPr>
          <p:nvPr/>
        </p:nvCxnSpPr>
        <p:spPr>
          <a:xfrm flipV="1">
            <a:off x="3827182" y="5153309"/>
            <a:ext cx="1193136" cy="26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>
            <a:extLst>
              <a:ext uri="{FF2B5EF4-FFF2-40B4-BE49-F238E27FC236}">
                <a16:creationId xmlns:a16="http://schemas.microsoft.com/office/drawing/2014/main" id="{81B654A9-A06D-48BB-B0E5-A2D335752D80}"/>
              </a:ext>
            </a:extLst>
          </p:cNvPr>
          <p:cNvSpPr/>
          <p:nvPr/>
        </p:nvSpPr>
        <p:spPr>
          <a:xfrm>
            <a:off x="1917475" y="493104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斐林试剂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3563A518-54D0-44C5-8948-9800E4BD6CEB}"/>
              </a:ext>
            </a:extLst>
          </p:cNvPr>
          <p:cNvSpPr/>
          <p:nvPr/>
        </p:nvSpPr>
        <p:spPr>
          <a:xfrm>
            <a:off x="1917475" y="6167235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双缩脲试剂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08F9C09E-27A5-41A8-A477-BB08DFE94D7E}"/>
              </a:ext>
            </a:extLst>
          </p:cNvPr>
          <p:cNvCxnSpPr>
            <a:cxnSpLocks/>
          </p:cNvCxnSpPr>
          <p:nvPr/>
        </p:nvCxnSpPr>
        <p:spPr>
          <a:xfrm flipV="1">
            <a:off x="3827182" y="6369363"/>
            <a:ext cx="1193136" cy="26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FB4A60E1-DB44-4879-B679-4C6C66BD4F97}"/>
              </a:ext>
            </a:extLst>
          </p:cNvPr>
          <p:cNvSpPr/>
          <p:nvPr/>
        </p:nvSpPr>
        <p:spPr>
          <a:xfrm>
            <a:off x="1917475" y="554270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苏丹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Ⅳ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3CF7E4CC-3787-4173-96D7-0D3318A68B98}"/>
              </a:ext>
            </a:extLst>
          </p:cNvPr>
          <p:cNvCxnSpPr>
            <a:cxnSpLocks/>
          </p:cNvCxnSpPr>
          <p:nvPr/>
        </p:nvCxnSpPr>
        <p:spPr>
          <a:xfrm flipV="1">
            <a:off x="3827182" y="5787539"/>
            <a:ext cx="1193136" cy="26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4BB7E05E-4648-45FA-8339-DF25E7C9FC64}"/>
              </a:ext>
            </a:extLst>
          </p:cNvPr>
          <p:cNvSpPr/>
          <p:nvPr/>
        </p:nvSpPr>
        <p:spPr>
          <a:xfrm>
            <a:off x="5088988" y="5608413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橘黄（红）</a:t>
            </a:r>
          </a:p>
        </p:txBody>
      </p:sp>
    </p:spTree>
    <p:extLst>
      <p:ext uri="{BB962C8B-B14F-4D97-AF65-F5344CB8AC3E}">
        <p14:creationId xmlns:p14="http://schemas.microsoft.com/office/powerpoint/2010/main" val="267949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1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245319E-E1D8-4E90-B5CB-A19A0FCE5A1E}"/>
              </a:ext>
            </a:extLst>
          </p:cNvPr>
          <p:cNvSpPr/>
          <p:nvPr/>
        </p:nvSpPr>
        <p:spPr>
          <a:xfrm>
            <a:off x="890179" y="1371841"/>
            <a:ext cx="104080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三）练习</a:t>
            </a:r>
          </a:p>
          <a:p>
            <a:r>
              <a:rPr lang="zh-CN" altLang="en-US" sz="24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基础题</a:t>
            </a:r>
          </a:p>
          <a:p>
            <a:r>
              <a:rPr lang="en-US" altLang="zh-CN" sz="24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）；（</a:t>
            </a:r>
            <a:r>
              <a:rPr lang="en-US" altLang="zh-CN" sz="24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）√。</a:t>
            </a:r>
          </a:p>
          <a:p>
            <a:r>
              <a:rPr lang="en-US" altLang="zh-CN" sz="24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3.B</a:t>
            </a:r>
            <a:r>
              <a:rPr lang="zh-CN" altLang="en-US" sz="24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endParaRPr lang="en-US" altLang="zh-CN" sz="2400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拓展题</a:t>
            </a:r>
          </a:p>
          <a:p>
            <a:r>
              <a:rPr lang="en-US" altLang="zh-CN" sz="24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提示：细胞是有生命的，它可以主动地从环境中获取生命活动需要的元素。这是生物与非生物的区别之一。</a:t>
            </a:r>
          </a:p>
          <a:p>
            <a:r>
              <a:rPr lang="en-US" altLang="zh-CN" sz="24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提示：不能。生命系统内部有严谨有序的结构，不是物质随意堆砌而成的。</a:t>
            </a:r>
          </a:p>
        </p:txBody>
      </p:sp>
    </p:spTree>
    <p:extLst>
      <p:ext uri="{BB962C8B-B14F-4D97-AF65-F5344CB8AC3E}">
        <p14:creationId xmlns:p14="http://schemas.microsoft.com/office/powerpoint/2010/main" val="1584160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E669DD5-4218-4F6B-B741-1E8185098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70" y="1826061"/>
            <a:ext cx="1140751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【例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1】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人们经常食用的牛、羊、猪等肉类和白菜、土豆等蔬菜，消化吸收后，其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中的成分大多被转化为人体自身的一部分，其根本原因是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组成生物体细胞的化学元素在无机自然界都能找到</a:t>
            </a: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在不同生物的细胞内，组成它们的化学元素和化合物的种类大体相同</a:t>
            </a: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组成生物体细胞的基本元素是碳</a:t>
            </a: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D.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不同生物的细胞内，组成它们的化学元素的含量大体相同</a:t>
            </a: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易错点提示　误认为组成细胞的化学元素是生命特有的。</a:t>
            </a: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46346AB-DB5E-4E82-8E9B-3DA7EEA74B23}"/>
              </a:ext>
            </a:extLst>
          </p:cNvPr>
          <p:cNvSpPr/>
          <p:nvPr/>
        </p:nvSpPr>
        <p:spPr>
          <a:xfrm>
            <a:off x="8129661" y="2241002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898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77669DD4-A8CE-4B77-97D5-4F0910496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784" y="1314995"/>
            <a:ext cx="11831216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【例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2】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生活在沙漠中的仙人掌细胞中含量最多的化合物是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蛋白质               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．糖类             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水                 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．无机盐</a:t>
            </a: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3】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若以鸡蛋蛋白液为材料进行蛋白质的鉴定实验，发现蛋白液与双缩脲试剂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发生反应后会粘固在试管壁上。下列关于这一现象形成原因的描述中，正确的是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鸡蛋蛋白液稀释不够，搅拌不匀</a:t>
            </a: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只添加了双缩脲试剂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，未添加双缩脲试剂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鸡蛋蛋白液不是合适的实验材料</a:t>
            </a: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D.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蛋白液与双缩脲试剂的反应时间不够长</a:t>
            </a: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89CE4B6-0563-41C4-948A-6809EC6D72E3}"/>
              </a:ext>
            </a:extLst>
          </p:cNvPr>
          <p:cNvSpPr/>
          <p:nvPr/>
        </p:nvSpPr>
        <p:spPr>
          <a:xfrm>
            <a:off x="8804513" y="1755777"/>
            <a:ext cx="391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F78A353-5C30-4179-9707-BCE50F6845BC}"/>
              </a:ext>
            </a:extLst>
          </p:cNvPr>
          <p:cNvSpPr/>
          <p:nvPr/>
        </p:nvSpPr>
        <p:spPr>
          <a:xfrm>
            <a:off x="11170813" y="3535729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519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D79660B-21F4-4815-8FEB-D0651BCB9BF9}"/>
              </a:ext>
            </a:extLst>
          </p:cNvPr>
          <p:cNvSpPr/>
          <p:nvPr/>
        </p:nvSpPr>
        <p:spPr>
          <a:xfrm>
            <a:off x="1801729" y="1371500"/>
            <a:ext cx="85667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　细胞中的元素和化合物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FD804CC-FCC4-4750-A458-E8CCCF09DAE8}"/>
              </a:ext>
            </a:extLst>
          </p:cNvPr>
          <p:cNvSpPr/>
          <p:nvPr/>
        </p:nvSpPr>
        <p:spPr>
          <a:xfrm>
            <a:off x="1878767" y="2720318"/>
            <a:ext cx="84344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 教学目标 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简述组成细胞的主要元素。说出构成细胞的基本元素是碳。</a:t>
            </a:r>
          </a:p>
          <a:p>
            <a:r>
              <a:rPr lang="en-US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尝试检测生物组织中的糖类、脂肪和蛋白质，探讨细胞中主要化合物的种类。</a:t>
            </a:r>
          </a:p>
          <a:p>
            <a:r>
              <a:rPr lang="en-US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认同生命的物质性。</a:t>
            </a:r>
          </a:p>
        </p:txBody>
      </p:sp>
    </p:spTree>
    <p:extLst>
      <p:ext uri="{BB962C8B-B14F-4D97-AF65-F5344CB8AC3E}">
        <p14:creationId xmlns:p14="http://schemas.microsoft.com/office/powerpoint/2010/main" val="8631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843575E-3813-4237-9A44-A452D1A043F3}"/>
              </a:ext>
            </a:extLst>
          </p:cNvPr>
          <p:cNvSpPr/>
          <p:nvPr/>
        </p:nvSpPr>
        <p:spPr>
          <a:xfrm>
            <a:off x="382263" y="79208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一、组成细胞的元素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28B0C77-E34B-4C4C-9D9A-19A39A27D6CC}"/>
              </a:ext>
            </a:extLst>
          </p:cNvPr>
          <p:cNvSpPr/>
          <p:nvPr/>
        </p:nvSpPr>
        <p:spPr>
          <a:xfrm>
            <a:off x="1052978" y="4020574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组成人体细胞的主要元素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C02599A-1120-4D36-9912-40E87AC0BD14}"/>
              </a:ext>
            </a:extLst>
          </p:cNvPr>
          <p:cNvSpPr/>
          <p:nvPr/>
        </p:nvSpPr>
        <p:spPr>
          <a:xfrm>
            <a:off x="7398337" y="4020574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组成人体细胞的主要元素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50CC5E5-86E6-438C-923F-BE5F21B6421F}"/>
              </a:ext>
            </a:extLst>
          </p:cNvPr>
          <p:cNvSpPr/>
          <p:nvPr/>
        </p:nvSpPr>
        <p:spPr>
          <a:xfrm>
            <a:off x="2437973" y="444133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鲜重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0F279EC-EA95-4D00-88A3-A515A51036C0}"/>
              </a:ext>
            </a:extLst>
          </p:cNvPr>
          <p:cNvSpPr/>
          <p:nvPr/>
        </p:nvSpPr>
        <p:spPr>
          <a:xfrm>
            <a:off x="8608168" y="444133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干重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1E4DB6E-3169-4384-8A50-601C8D6D8D0D}"/>
              </a:ext>
            </a:extLst>
          </p:cNvPr>
          <p:cNvSpPr/>
          <p:nvPr/>
        </p:nvSpPr>
        <p:spPr>
          <a:xfrm>
            <a:off x="542189" y="5829467"/>
            <a:ext cx="1503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微量元素</a:t>
            </a:r>
            <a:r>
              <a:rPr lang="en-US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567078C-954B-4BAE-84CA-158359E0DF36}"/>
              </a:ext>
            </a:extLst>
          </p:cNvPr>
          <p:cNvSpPr/>
          <p:nvPr/>
        </p:nvSpPr>
        <p:spPr>
          <a:xfrm>
            <a:off x="6470253" y="5100624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碳为什么是构成细胞的基本元素？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179192D-1B41-49A2-9EE6-492A1AE88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11" y="705573"/>
            <a:ext cx="4301023" cy="331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00345AB-3A8B-4146-8E0A-E4766CD01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colorTemperature colorTemp="11000"/>
                    </a14:imgEffect>
                    <a14:imgEffect>
                      <a14:saturation sat="90000"/>
                    </a14:imgEffect>
                    <a14:imgEffect>
                      <a14:brightnessContrast bright="-2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81" b="24563"/>
          <a:stretch/>
        </p:blipFill>
        <p:spPr bwMode="auto">
          <a:xfrm>
            <a:off x="6429423" y="705573"/>
            <a:ext cx="5246874" cy="331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CBD91B03-CC8D-434C-9D75-623FEE0783F0}"/>
              </a:ext>
            </a:extLst>
          </p:cNvPr>
          <p:cNvSpPr/>
          <p:nvPr/>
        </p:nvSpPr>
        <p:spPr>
          <a:xfrm>
            <a:off x="2168006" y="5100624"/>
            <a:ext cx="4126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   H  O N  P  S  K  Ca Mg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3A38788-9A94-4FFA-BACD-0B64C6B67BA1}"/>
              </a:ext>
            </a:extLst>
          </p:cNvPr>
          <p:cNvSpPr/>
          <p:nvPr/>
        </p:nvSpPr>
        <p:spPr>
          <a:xfrm>
            <a:off x="2168006" y="5829466"/>
            <a:ext cx="3587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Zn </a:t>
            </a:r>
            <a:r>
              <a:rPr lang="en-US" altLang="zh-CN" sz="24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Fe 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    Cu  Mo   Mn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1F8DDBD-7A59-47C2-8CB8-629563848156}"/>
              </a:ext>
            </a:extLst>
          </p:cNvPr>
          <p:cNvSpPr/>
          <p:nvPr/>
        </p:nvSpPr>
        <p:spPr>
          <a:xfrm>
            <a:off x="542189" y="5100624"/>
            <a:ext cx="1503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大量元素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3047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DF2F091-C76C-42E8-9D09-CC492702A39C}"/>
              </a:ext>
            </a:extLst>
          </p:cNvPr>
          <p:cNvSpPr/>
          <p:nvPr/>
        </p:nvSpPr>
        <p:spPr>
          <a:xfrm>
            <a:off x="403406" y="189171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二、组成细胞的化合物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0CCBC64-7632-48D0-907F-04F07B7E4690}"/>
              </a:ext>
            </a:extLst>
          </p:cNvPr>
          <p:cNvSpPr/>
          <p:nvPr/>
        </p:nvSpPr>
        <p:spPr>
          <a:xfrm>
            <a:off x="6096000" y="288876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思考与讨论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C17FBFE-5B1F-4B65-A51E-144E91B9DA5D}"/>
              </a:ext>
            </a:extLst>
          </p:cNvPr>
          <p:cNvSpPr/>
          <p:nvPr/>
        </p:nvSpPr>
        <p:spPr>
          <a:xfrm>
            <a:off x="6096000" y="899289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提示：有机化合物和无机化合物的区别主要看它们的分子组成中</a:t>
            </a:r>
            <a:r>
              <a:rPr lang="zh-CN" altLang="en-US" sz="24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是否有碳元素</a:t>
            </a:r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，如糖类是有机化合物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2A67CD4-FB3A-4877-949D-6ED87B9563B3}"/>
              </a:ext>
            </a:extLst>
          </p:cNvPr>
          <p:cNvSpPr/>
          <p:nvPr/>
        </p:nvSpPr>
        <p:spPr>
          <a:xfrm>
            <a:off x="6096000" y="247919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提示：细胞中</a:t>
            </a:r>
            <a:r>
              <a:rPr lang="zh-CN" altLang="en-US" sz="24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最多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的化合物</a:t>
            </a:r>
            <a:endParaRPr lang="en-US" altLang="zh-CN" sz="2400" b="1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无机化合物是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水（鲜重）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有机化合物是</a:t>
            </a:r>
            <a:r>
              <a:rPr lang="zh-CN" altLang="en-US" sz="24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蛋白质（干重）</a:t>
            </a:r>
            <a:endParaRPr lang="en-US" altLang="zh-CN" sz="2400" b="1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94DBE62-81E7-4997-AD0D-D11C190B84B4}"/>
              </a:ext>
            </a:extLst>
          </p:cNvPr>
          <p:cNvSpPr/>
          <p:nvPr/>
        </p:nvSpPr>
        <p:spPr>
          <a:xfrm>
            <a:off x="6096000" y="429068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禾谷类</a:t>
            </a:r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的果实、种子中含</a:t>
            </a:r>
            <a:r>
              <a:rPr lang="zh-CN" altLang="en-US" sz="24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淀粉</a:t>
            </a:r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较多  </a:t>
            </a:r>
            <a:endParaRPr lang="en-US" altLang="zh-CN" sz="2400" b="1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甘蔗的茎和甜菜的根含蔗糖多</a:t>
            </a:r>
            <a:endParaRPr lang="en-US" altLang="zh-CN" sz="2400" b="1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花生、芝麻</a:t>
            </a:r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种子中含</a:t>
            </a:r>
            <a:r>
              <a:rPr lang="zh-CN" altLang="en-US" sz="24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脂质</a:t>
            </a:r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多</a:t>
            </a:r>
            <a:endParaRPr lang="en-US" altLang="zh-CN" sz="2400" b="1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豆类</a:t>
            </a:r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种子中含</a:t>
            </a:r>
            <a:r>
              <a:rPr lang="zh-CN" altLang="en-US" sz="24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蛋白质</a:t>
            </a:r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多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EB90392-F386-4959-9842-84BEACE7F587}"/>
              </a:ext>
            </a:extLst>
          </p:cNvPr>
          <p:cNvSpPr/>
          <p:nvPr/>
        </p:nvSpPr>
        <p:spPr>
          <a:xfrm>
            <a:off x="1848903" y="1971308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无机物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C7DB248-3228-4A7C-9A2A-CFD0D064AB9A}"/>
              </a:ext>
            </a:extLst>
          </p:cNvPr>
          <p:cNvSpPr/>
          <p:nvPr/>
        </p:nvSpPr>
        <p:spPr>
          <a:xfrm>
            <a:off x="1800218" y="3795551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有机物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0C707EE-D993-4493-B541-8165CCAD8B7A}"/>
              </a:ext>
            </a:extLst>
          </p:cNvPr>
          <p:cNvSpPr/>
          <p:nvPr/>
        </p:nvSpPr>
        <p:spPr>
          <a:xfrm>
            <a:off x="3215990" y="149945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80671B4-68DD-48DB-AE7A-EEC8867A6D79}"/>
              </a:ext>
            </a:extLst>
          </p:cNvPr>
          <p:cNvSpPr/>
          <p:nvPr/>
        </p:nvSpPr>
        <p:spPr>
          <a:xfrm>
            <a:off x="3215990" y="2178593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无机盐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73E00D-225E-4F13-8CDC-764C100A171A}"/>
              </a:ext>
            </a:extLst>
          </p:cNvPr>
          <p:cNvSpPr/>
          <p:nvPr/>
        </p:nvSpPr>
        <p:spPr>
          <a:xfrm>
            <a:off x="3215990" y="3052247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蛋白质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B975661-2BFC-46D9-A4F6-D04500765761}"/>
              </a:ext>
            </a:extLst>
          </p:cNvPr>
          <p:cNvSpPr/>
          <p:nvPr/>
        </p:nvSpPr>
        <p:spPr>
          <a:xfrm>
            <a:off x="3215990" y="357578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脂质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B14DEA4-922B-46B2-9F8A-7C2396027774}"/>
              </a:ext>
            </a:extLst>
          </p:cNvPr>
          <p:cNvSpPr/>
          <p:nvPr/>
        </p:nvSpPr>
        <p:spPr>
          <a:xfrm>
            <a:off x="3215990" y="409932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糖类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EA568BD-0401-4F39-9C49-E31A1A79DF36}"/>
              </a:ext>
            </a:extLst>
          </p:cNvPr>
          <p:cNvSpPr/>
          <p:nvPr/>
        </p:nvSpPr>
        <p:spPr>
          <a:xfrm>
            <a:off x="3215990" y="462286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核酸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F74B129-B5DE-4547-BD5F-C7A956AD2C33}"/>
              </a:ext>
            </a:extLst>
          </p:cNvPr>
          <p:cNvSpPr/>
          <p:nvPr/>
        </p:nvSpPr>
        <p:spPr>
          <a:xfrm>
            <a:off x="799148" y="2828835"/>
            <a:ext cx="4924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化</a:t>
            </a:r>
            <a:endParaRPr lang="en-US" altLang="zh-CN" sz="2400" b="1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合</a:t>
            </a:r>
            <a:endParaRPr lang="en-US" altLang="zh-CN" sz="2400" b="1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左大括号 15">
            <a:extLst>
              <a:ext uri="{FF2B5EF4-FFF2-40B4-BE49-F238E27FC236}">
                <a16:creationId xmlns:a16="http://schemas.microsoft.com/office/drawing/2014/main" id="{C796A751-85D9-4814-A6E0-D64599135C3F}"/>
              </a:ext>
            </a:extLst>
          </p:cNvPr>
          <p:cNvSpPr/>
          <p:nvPr/>
        </p:nvSpPr>
        <p:spPr>
          <a:xfrm>
            <a:off x="1460137" y="1807820"/>
            <a:ext cx="518442" cy="2830708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左大括号 16">
            <a:extLst>
              <a:ext uri="{FF2B5EF4-FFF2-40B4-BE49-F238E27FC236}">
                <a16:creationId xmlns:a16="http://schemas.microsoft.com/office/drawing/2014/main" id="{F3271D41-CAB7-4640-8B98-E71E412703FA}"/>
              </a:ext>
            </a:extLst>
          </p:cNvPr>
          <p:cNvSpPr/>
          <p:nvPr/>
        </p:nvSpPr>
        <p:spPr>
          <a:xfrm>
            <a:off x="3097657" y="1652286"/>
            <a:ext cx="118333" cy="1039513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左大括号 17">
            <a:extLst>
              <a:ext uri="{FF2B5EF4-FFF2-40B4-BE49-F238E27FC236}">
                <a16:creationId xmlns:a16="http://schemas.microsoft.com/office/drawing/2014/main" id="{F5D50D3E-5347-4D33-B205-8207E6B2E930}"/>
              </a:ext>
            </a:extLst>
          </p:cNvPr>
          <p:cNvSpPr/>
          <p:nvPr/>
        </p:nvSpPr>
        <p:spPr>
          <a:xfrm>
            <a:off x="3053374" y="3070637"/>
            <a:ext cx="162616" cy="1911495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29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096A438-1E67-480D-A84B-A176652A3601}"/>
              </a:ext>
            </a:extLst>
          </p:cNvPr>
          <p:cNvSpPr/>
          <p:nvPr/>
        </p:nvSpPr>
        <p:spPr>
          <a:xfrm>
            <a:off x="310310" y="2769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三、实验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47B6CC2-0DB6-47F3-A858-3017E20E2379}"/>
              </a:ext>
            </a:extLst>
          </p:cNvPr>
          <p:cNvSpPr/>
          <p:nvPr/>
        </p:nvSpPr>
        <p:spPr>
          <a:xfrm>
            <a:off x="4359485" y="908234"/>
            <a:ext cx="4076822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生成红色的</a:t>
            </a:r>
            <a:r>
              <a:rPr lang="en-US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Cu</a:t>
            </a:r>
            <a:r>
              <a:rPr lang="en-US" altLang="zh-CN" sz="2400" b="1" kern="1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沉淀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89069E7-81A7-4E78-BF03-A91EA36E2089}"/>
              </a:ext>
            </a:extLst>
          </p:cNvPr>
          <p:cNvSpPr/>
          <p:nvPr/>
        </p:nvSpPr>
        <p:spPr>
          <a:xfrm>
            <a:off x="3599666" y="72780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加热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318E3DE-7349-40E5-B223-B32F11CF14A3}"/>
              </a:ext>
            </a:extLst>
          </p:cNvPr>
          <p:cNvSpPr/>
          <p:nvPr/>
        </p:nvSpPr>
        <p:spPr>
          <a:xfrm>
            <a:off x="310310" y="908234"/>
            <a:ext cx="1342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还原糖</a:t>
            </a:r>
            <a:r>
              <a:rPr lang="en-US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36BA4992-8B28-4059-AFF9-98A105A5E482}"/>
              </a:ext>
            </a:extLst>
          </p:cNvPr>
          <p:cNvCxnSpPr>
            <a:cxnSpLocks/>
          </p:cNvCxnSpPr>
          <p:nvPr/>
        </p:nvCxnSpPr>
        <p:spPr>
          <a:xfrm flipV="1">
            <a:off x="3499047" y="1217968"/>
            <a:ext cx="1193136" cy="26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C75C27A6-18BF-46F3-89D7-86C37F7CB179}"/>
              </a:ext>
            </a:extLst>
          </p:cNvPr>
          <p:cNvSpPr/>
          <p:nvPr/>
        </p:nvSpPr>
        <p:spPr>
          <a:xfrm>
            <a:off x="1667655" y="90823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斐林试剂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2400D8CB-BAC5-4114-A8AB-855F9CA2F6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39" t="28916" r="54110" b="25637"/>
          <a:stretch/>
        </p:blipFill>
        <p:spPr>
          <a:xfrm>
            <a:off x="6676378" y="1753845"/>
            <a:ext cx="3267560" cy="326756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70DF63C-65B0-452A-BC61-C419699611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46" t="29594" r="57542" b="18629"/>
          <a:stretch/>
        </p:blipFill>
        <p:spPr>
          <a:xfrm>
            <a:off x="404731" y="1753845"/>
            <a:ext cx="3161654" cy="3321187"/>
          </a:xfrm>
          <a:prstGeom prst="rect">
            <a:avLst/>
          </a:prstGeom>
        </p:spPr>
      </p:pic>
      <p:sp>
        <p:nvSpPr>
          <p:cNvPr id="30" name="箭头: 右 29">
            <a:extLst>
              <a:ext uri="{FF2B5EF4-FFF2-40B4-BE49-F238E27FC236}">
                <a16:creationId xmlns:a16="http://schemas.microsoft.com/office/drawing/2014/main" id="{75B56A22-8E44-4148-BE19-2218BE49A403}"/>
              </a:ext>
            </a:extLst>
          </p:cNvPr>
          <p:cNvSpPr/>
          <p:nvPr/>
        </p:nvSpPr>
        <p:spPr>
          <a:xfrm>
            <a:off x="3747537" y="3132940"/>
            <a:ext cx="2577546" cy="989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7BD22736-F1B6-4B66-A075-4AC134506899}"/>
              </a:ext>
            </a:extLst>
          </p:cNvPr>
          <p:cNvSpPr/>
          <p:nvPr/>
        </p:nvSpPr>
        <p:spPr>
          <a:xfrm>
            <a:off x="9926295" y="2422743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加</a:t>
            </a:r>
            <a:endParaRPr lang="en-US" altLang="zh-CN" sz="2400" b="1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热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70F25AC-6230-4FB8-93B9-772CADCB75A2}"/>
              </a:ext>
            </a:extLst>
          </p:cNvPr>
          <p:cNvSpPr/>
          <p:nvPr/>
        </p:nvSpPr>
        <p:spPr>
          <a:xfrm>
            <a:off x="3284876" y="1217968"/>
            <a:ext cx="1508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50~65</a:t>
            </a:r>
            <a:r>
              <a:rPr lang="en-US" altLang="zh-CN" sz="2400" b="1" kern="100" baseline="5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en-US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655C000F-D27D-48B8-B530-37094B2B91D6}"/>
              </a:ext>
            </a:extLst>
          </p:cNvPr>
          <p:cNvSpPr/>
          <p:nvPr/>
        </p:nvSpPr>
        <p:spPr>
          <a:xfrm>
            <a:off x="320349" y="459231"/>
            <a:ext cx="1912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、实验原理</a:t>
            </a:r>
          </a:p>
        </p:txBody>
      </p:sp>
    </p:spTree>
    <p:extLst>
      <p:ext uri="{BB962C8B-B14F-4D97-AF65-F5344CB8AC3E}">
        <p14:creationId xmlns:p14="http://schemas.microsoft.com/office/powerpoint/2010/main" val="8669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347B6CC2-0DB6-47F3-A858-3017E20E2379}"/>
              </a:ext>
            </a:extLst>
          </p:cNvPr>
          <p:cNvSpPr/>
          <p:nvPr/>
        </p:nvSpPr>
        <p:spPr>
          <a:xfrm>
            <a:off x="4749226" y="893244"/>
            <a:ext cx="3200400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生成红色的</a:t>
            </a:r>
            <a:r>
              <a:rPr lang="en-US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Cu</a:t>
            </a:r>
            <a:r>
              <a:rPr lang="en-US" altLang="zh-CN" sz="2400" b="1" kern="1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沉淀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89069E7-81A7-4E78-BF03-A91EA36E2089}"/>
              </a:ext>
            </a:extLst>
          </p:cNvPr>
          <p:cNvSpPr/>
          <p:nvPr/>
        </p:nvSpPr>
        <p:spPr>
          <a:xfrm>
            <a:off x="3755160" y="66889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加热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318E3DE-7349-40E5-B223-B32F11CF14A3}"/>
              </a:ext>
            </a:extLst>
          </p:cNvPr>
          <p:cNvSpPr/>
          <p:nvPr/>
        </p:nvSpPr>
        <p:spPr>
          <a:xfrm>
            <a:off x="310310" y="893244"/>
            <a:ext cx="1342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还原糖</a:t>
            </a:r>
            <a:r>
              <a:rPr lang="en-US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9E6E247-2A50-486E-B441-5061A81D3EC0}"/>
              </a:ext>
            </a:extLst>
          </p:cNvPr>
          <p:cNvSpPr/>
          <p:nvPr/>
        </p:nvSpPr>
        <p:spPr>
          <a:xfrm>
            <a:off x="310310" y="1579790"/>
            <a:ext cx="1308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脂肪</a:t>
            </a:r>
            <a:r>
              <a:rPr lang="en-US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+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36BA4992-8B28-4059-AFF9-98A105A5E482}"/>
              </a:ext>
            </a:extLst>
          </p:cNvPr>
          <p:cNvCxnSpPr>
            <a:cxnSpLocks/>
          </p:cNvCxnSpPr>
          <p:nvPr/>
        </p:nvCxnSpPr>
        <p:spPr>
          <a:xfrm flipV="1">
            <a:off x="3529027" y="1113036"/>
            <a:ext cx="1193136" cy="26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C75C27A6-18BF-46F3-89D7-86C37F7CB179}"/>
              </a:ext>
            </a:extLst>
          </p:cNvPr>
          <p:cNvSpPr/>
          <p:nvPr/>
        </p:nvSpPr>
        <p:spPr>
          <a:xfrm>
            <a:off x="1667655" y="89324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斐林试剂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0332EAF-6635-4849-9AD2-F0EDA45361EB}"/>
              </a:ext>
            </a:extLst>
          </p:cNvPr>
          <p:cNvSpPr/>
          <p:nvPr/>
        </p:nvSpPr>
        <p:spPr>
          <a:xfrm>
            <a:off x="1667655" y="157979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苏丹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Ⅳ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5B6A4381-95DD-4553-9CAD-BCEF4FF5AC56}"/>
              </a:ext>
            </a:extLst>
          </p:cNvPr>
          <p:cNvCxnSpPr>
            <a:cxnSpLocks/>
          </p:cNvCxnSpPr>
          <p:nvPr/>
        </p:nvCxnSpPr>
        <p:spPr>
          <a:xfrm flipV="1">
            <a:off x="3529027" y="1915215"/>
            <a:ext cx="1193136" cy="26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444BA244-3FB6-4CF6-BE02-E5DF4BD26BEE}"/>
              </a:ext>
            </a:extLst>
          </p:cNvPr>
          <p:cNvSpPr/>
          <p:nvPr/>
        </p:nvSpPr>
        <p:spPr>
          <a:xfrm>
            <a:off x="4749226" y="157979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橘黄（红）</a:t>
            </a: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F352510F-0BE8-4DEC-A1EC-62B0A4142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08" y="81027"/>
            <a:ext cx="4151900" cy="334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49EED6EF-1670-4B28-840A-AB0C24A6E84D}"/>
              </a:ext>
            </a:extLst>
          </p:cNvPr>
          <p:cNvSpPr/>
          <p:nvPr/>
        </p:nvSpPr>
        <p:spPr>
          <a:xfrm>
            <a:off x="310310" y="2769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三、实验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1F6D7C21-7CE8-48D9-94D9-A49CC762CC01}"/>
              </a:ext>
            </a:extLst>
          </p:cNvPr>
          <p:cNvSpPr/>
          <p:nvPr/>
        </p:nvSpPr>
        <p:spPr>
          <a:xfrm>
            <a:off x="320349" y="459231"/>
            <a:ext cx="1912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、实验原理</a:t>
            </a:r>
          </a:p>
        </p:txBody>
      </p:sp>
    </p:spTree>
    <p:extLst>
      <p:ext uri="{BB962C8B-B14F-4D97-AF65-F5344CB8AC3E}">
        <p14:creationId xmlns:p14="http://schemas.microsoft.com/office/powerpoint/2010/main" val="2484722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347B6CC2-0DB6-47F3-A858-3017E20E2379}"/>
              </a:ext>
            </a:extLst>
          </p:cNvPr>
          <p:cNvSpPr/>
          <p:nvPr/>
        </p:nvSpPr>
        <p:spPr>
          <a:xfrm>
            <a:off x="4749226" y="893244"/>
            <a:ext cx="3200400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生成红色的</a:t>
            </a:r>
            <a:r>
              <a:rPr lang="en-US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Cu</a:t>
            </a:r>
            <a:r>
              <a:rPr lang="en-US" altLang="zh-CN" sz="2400" b="1" kern="1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沉淀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89069E7-81A7-4E78-BF03-A91EA36E2089}"/>
              </a:ext>
            </a:extLst>
          </p:cNvPr>
          <p:cNvSpPr/>
          <p:nvPr/>
        </p:nvSpPr>
        <p:spPr>
          <a:xfrm>
            <a:off x="3755160" y="66889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加热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ABF4782-8E01-4BE4-B0F4-BB556DE4E749}"/>
              </a:ext>
            </a:extLst>
          </p:cNvPr>
          <p:cNvSpPr/>
          <p:nvPr/>
        </p:nvSpPr>
        <p:spPr>
          <a:xfrm>
            <a:off x="4749226" y="2264745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紫色络合物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318E3DE-7349-40E5-B223-B32F11CF14A3}"/>
              </a:ext>
            </a:extLst>
          </p:cNvPr>
          <p:cNvSpPr/>
          <p:nvPr/>
        </p:nvSpPr>
        <p:spPr>
          <a:xfrm>
            <a:off x="310310" y="893244"/>
            <a:ext cx="1342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还原糖</a:t>
            </a:r>
            <a:r>
              <a:rPr lang="en-US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9E6E247-2A50-486E-B441-5061A81D3EC0}"/>
              </a:ext>
            </a:extLst>
          </p:cNvPr>
          <p:cNvSpPr/>
          <p:nvPr/>
        </p:nvSpPr>
        <p:spPr>
          <a:xfrm>
            <a:off x="310310" y="1579790"/>
            <a:ext cx="1308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脂肪</a:t>
            </a:r>
            <a:r>
              <a:rPr lang="en-US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+</a:t>
            </a:r>
            <a:endParaRPr lang="zh-CN" altLang="en-US" sz="24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022347E-F2AF-43D8-A8A4-F5F65D2CEB28}"/>
              </a:ext>
            </a:extLst>
          </p:cNvPr>
          <p:cNvSpPr/>
          <p:nvPr/>
        </p:nvSpPr>
        <p:spPr>
          <a:xfrm>
            <a:off x="310310" y="2264745"/>
            <a:ext cx="1494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蛋白质</a:t>
            </a:r>
            <a:r>
              <a:rPr lang="en-US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36BA4992-8B28-4059-AFF9-98A105A5E482}"/>
              </a:ext>
            </a:extLst>
          </p:cNvPr>
          <p:cNvCxnSpPr>
            <a:cxnSpLocks/>
          </p:cNvCxnSpPr>
          <p:nvPr/>
        </p:nvCxnSpPr>
        <p:spPr>
          <a:xfrm flipV="1">
            <a:off x="3529027" y="1113036"/>
            <a:ext cx="1193136" cy="26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C75C27A6-18BF-46F3-89D7-86C37F7CB179}"/>
              </a:ext>
            </a:extLst>
          </p:cNvPr>
          <p:cNvSpPr/>
          <p:nvPr/>
        </p:nvSpPr>
        <p:spPr>
          <a:xfrm>
            <a:off x="1667655" y="89324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斐林试剂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9413595-3EA5-42CE-9071-7582C7769736}"/>
              </a:ext>
            </a:extLst>
          </p:cNvPr>
          <p:cNvSpPr/>
          <p:nvPr/>
        </p:nvSpPr>
        <p:spPr>
          <a:xfrm>
            <a:off x="1667655" y="2264745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双缩脲试剂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1DA11F1C-F23D-4046-B7BD-7F883E21D23F}"/>
              </a:ext>
            </a:extLst>
          </p:cNvPr>
          <p:cNvCxnSpPr>
            <a:cxnSpLocks/>
          </p:cNvCxnSpPr>
          <p:nvPr/>
        </p:nvCxnSpPr>
        <p:spPr>
          <a:xfrm flipV="1">
            <a:off x="3529027" y="2497039"/>
            <a:ext cx="1193136" cy="26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F0332EAF-6635-4849-9AD2-F0EDA45361EB}"/>
              </a:ext>
            </a:extLst>
          </p:cNvPr>
          <p:cNvSpPr/>
          <p:nvPr/>
        </p:nvSpPr>
        <p:spPr>
          <a:xfrm>
            <a:off x="1667655" y="157979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苏丹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Ⅳ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5B6A4381-95DD-4553-9CAD-BCEF4FF5AC56}"/>
              </a:ext>
            </a:extLst>
          </p:cNvPr>
          <p:cNvCxnSpPr>
            <a:cxnSpLocks/>
          </p:cNvCxnSpPr>
          <p:nvPr/>
        </p:nvCxnSpPr>
        <p:spPr>
          <a:xfrm flipV="1">
            <a:off x="3529027" y="1915215"/>
            <a:ext cx="1193136" cy="26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444BA244-3FB6-4CF6-BE02-E5DF4BD26BEE}"/>
              </a:ext>
            </a:extLst>
          </p:cNvPr>
          <p:cNvSpPr/>
          <p:nvPr/>
        </p:nvSpPr>
        <p:spPr>
          <a:xfrm>
            <a:off x="4749226" y="157979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橘黄（红）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B8D3D655-8D8A-4D16-A223-6CE3A2CFD7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73" t="39317" r="58814" b="28803"/>
          <a:stretch/>
        </p:blipFill>
        <p:spPr>
          <a:xfrm>
            <a:off x="134319" y="3536814"/>
            <a:ext cx="3027336" cy="288415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A05DFFFD-5B74-4A18-B954-6190B0BB7C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04" t="28465" r="54364" b="29480"/>
          <a:stretch/>
        </p:blipFill>
        <p:spPr>
          <a:xfrm>
            <a:off x="6338808" y="3590440"/>
            <a:ext cx="3200400" cy="2918013"/>
          </a:xfrm>
          <a:prstGeom prst="rect">
            <a:avLst/>
          </a:prstGeom>
        </p:spPr>
      </p:pic>
      <p:sp>
        <p:nvSpPr>
          <p:cNvPr id="30" name="箭头: 右 29">
            <a:extLst>
              <a:ext uri="{FF2B5EF4-FFF2-40B4-BE49-F238E27FC236}">
                <a16:creationId xmlns:a16="http://schemas.microsoft.com/office/drawing/2014/main" id="{981B4B45-DFBE-4474-A2E5-1790BC8209D6}"/>
              </a:ext>
            </a:extLst>
          </p:cNvPr>
          <p:cNvSpPr/>
          <p:nvPr/>
        </p:nvSpPr>
        <p:spPr>
          <a:xfrm>
            <a:off x="3342807" y="4554770"/>
            <a:ext cx="2577546" cy="989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9EED6EF-1670-4B28-840A-AB0C24A6E84D}"/>
              </a:ext>
            </a:extLst>
          </p:cNvPr>
          <p:cNvSpPr/>
          <p:nvPr/>
        </p:nvSpPr>
        <p:spPr>
          <a:xfrm>
            <a:off x="310310" y="2769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三、实验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1F6D7C21-7CE8-48D9-94D9-A49CC762CC01}"/>
              </a:ext>
            </a:extLst>
          </p:cNvPr>
          <p:cNvSpPr/>
          <p:nvPr/>
        </p:nvSpPr>
        <p:spPr>
          <a:xfrm>
            <a:off x="320349" y="459231"/>
            <a:ext cx="1912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、实验原理</a:t>
            </a:r>
          </a:p>
        </p:txBody>
      </p:sp>
    </p:spTree>
    <p:extLst>
      <p:ext uri="{BB962C8B-B14F-4D97-AF65-F5344CB8AC3E}">
        <p14:creationId xmlns:p14="http://schemas.microsoft.com/office/powerpoint/2010/main" val="67412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2" grpId="0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0BBA79D9-D513-4730-972D-77180BDC9BF6}"/>
              </a:ext>
            </a:extLst>
          </p:cNvPr>
          <p:cNvSpPr/>
          <p:nvPr/>
        </p:nvSpPr>
        <p:spPr>
          <a:xfrm>
            <a:off x="301896" y="342900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材料选择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7978036-9DDF-448A-BAE9-367D6D0B4F62}"/>
              </a:ext>
            </a:extLst>
          </p:cNvPr>
          <p:cNvSpPr/>
          <p:nvPr/>
        </p:nvSpPr>
        <p:spPr>
          <a:xfrm>
            <a:off x="301896" y="3892618"/>
            <a:ext cx="5109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还原糖的</a:t>
            </a:r>
            <a:r>
              <a:rPr lang="zh-CN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含量</a:t>
            </a:r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、生物细胞中有无</a:t>
            </a:r>
            <a:r>
              <a:rPr lang="zh-CN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色素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15CE728-1AB3-47CB-BE35-AB85E7BE2A77}"/>
              </a:ext>
            </a:extLst>
          </p:cNvPr>
          <p:cNvSpPr/>
          <p:nvPr/>
        </p:nvSpPr>
        <p:spPr>
          <a:xfrm>
            <a:off x="6096000" y="389261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要选择还原糖含量高、细胞颜色较浅或近于白色的植物，如苹果、梨、白萝卜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DA242F4-4336-4756-BBF3-4FB8F3858C5F}"/>
              </a:ext>
            </a:extLst>
          </p:cNvPr>
          <p:cNvSpPr/>
          <p:nvPr/>
        </p:nvSpPr>
        <p:spPr>
          <a:xfrm>
            <a:off x="301896" y="482017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鉴定脂肪材料最好选择</a:t>
            </a:r>
            <a:r>
              <a:rPr lang="zh-CN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富含</a:t>
            </a:r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脂肪的种子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446A068-0EA4-418A-861B-757BF05498A7}"/>
              </a:ext>
            </a:extLst>
          </p:cNvPr>
          <p:cNvSpPr/>
          <p:nvPr/>
        </p:nvSpPr>
        <p:spPr>
          <a:xfrm>
            <a:off x="301896" y="573787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鉴定蛋白质的实验材料最好选择</a:t>
            </a:r>
            <a:r>
              <a:rPr lang="zh-CN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富含</a:t>
            </a:r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endParaRPr lang="en-US" altLang="zh-CN" sz="24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生物细胞</a:t>
            </a:r>
            <a:r>
              <a:rPr lang="en-US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或器官</a:t>
            </a:r>
            <a:r>
              <a:rPr lang="en-US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041A048-4D4E-4BEF-93CF-76273C45966F}"/>
              </a:ext>
            </a:extLst>
          </p:cNvPr>
          <p:cNvSpPr/>
          <p:nvPr/>
        </p:nvSpPr>
        <p:spPr>
          <a:xfrm>
            <a:off x="6285930" y="5737870"/>
            <a:ext cx="29546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如大豆、鸡蛋</a:t>
            </a:r>
            <a:endParaRPr lang="en-US" altLang="zh-CN" sz="24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用蛋清，并注意稀释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9BFB1BF-08F6-45E3-8AB0-1248D7759DF9}"/>
              </a:ext>
            </a:extLst>
          </p:cNvPr>
          <p:cNvSpPr/>
          <p:nvPr/>
        </p:nvSpPr>
        <p:spPr>
          <a:xfrm>
            <a:off x="6285930" y="6463288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粘附试管壁，不易清洗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47B6CC2-0DB6-47F3-A858-3017E20E2379}"/>
              </a:ext>
            </a:extLst>
          </p:cNvPr>
          <p:cNvSpPr/>
          <p:nvPr/>
        </p:nvSpPr>
        <p:spPr>
          <a:xfrm>
            <a:off x="4359485" y="773324"/>
            <a:ext cx="4076822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生成红色的</a:t>
            </a:r>
            <a:r>
              <a:rPr lang="en-US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Cu</a:t>
            </a:r>
            <a:r>
              <a:rPr lang="en-US" altLang="zh-CN" sz="2400" b="1" kern="1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沉淀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89069E7-81A7-4E78-BF03-A91EA36E2089}"/>
              </a:ext>
            </a:extLst>
          </p:cNvPr>
          <p:cNvSpPr/>
          <p:nvPr/>
        </p:nvSpPr>
        <p:spPr>
          <a:xfrm>
            <a:off x="3755160" y="66889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加热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ABF4782-8E01-4BE4-B0F4-BB556DE4E749}"/>
              </a:ext>
            </a:extLst>
          </p:cNvPr>
          <p:cNvSpPr/>
          <p:nvPr/>
        </p:nvSpPr>
        <p:spPr>
          <a:xfrm>
            <a:off x="4919920" y="2249755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紫色络合物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CAEA1CD-56C2-42A7-A784-A44AE967CA38}"/>
              </a:ext>
            </a:extLst>
          </p:cNvPr>
          <p:cNvSpPr/>
          <p:nvPr/>
        </p:nvSpPr>
        <p:spPr>
          <a:xfrm>
            <a:off x="6096000" y="4820173"/>
            <a:ext cx="51090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如花生种子，取其子叶，但必须提前</a:t>
            </a:r>
            <a:endParaRPr lang="en-US" altLang="zh-CN" sz="24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浸泡</a:t>
            </a:r>
            <a:r>
              <a:rPr lang="en-US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4h </a:t>
            </a:r>
            <a:endParaRPr lang="zh-CN" altLang="en-US" sz="24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318E3DE-7349-40E5-B223-B32F11CF14A3}"/>
              </a:ext>
            </a:extLst>
          </p:cNvPr>
          <p:cNvSpPr/>
          <p:nvPr/>
        </p:nvSpPr>
        <p:spPr>
          <a:xfrm>
            <a:off x="310310" y="890770"/>
            <a:ext cx="1342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还原糖</a:t>
            </a:r>
            <a:r>
              <a:rPr lang="en-US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9E6E247-2A50-486E-B441-5061A81D3EC0}"/>
              </a:ext>
            </a:extLst>
          </p:cNvPr>
          <p:cNvSpPr/>
          <p:nvPr/>
        </p:nvSpPr>
        <p:spPr>
          <a:xfrm>
            <a:off x="310310" y="1606034"/>
            <a:ext cx="1308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脂肪</a:t>
            </a:r>
            <a:r>
              <a:rPr lang="en-US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+</a:t>
            </a:r>
            <a:endParaRPr lang="zh-CN" altLang="en-US" sz="24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022347E-F2AF-43D8-A8A4-F5F65D2CEB28}"/>
              </a:ext>
            </a:extLst>
          </p:cNvPr>
          <p:cNvSpPr/>
          <p:nvPr/>
        </p:nvSpPr>
        <p:spPr>
          <a:xfrm>
            <a:off x="310310" y="2268810"/>
            <a:ext cx="1494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蛋白质</a:t>
            </a:r>
            <a:r>
              <a:rPr lang="en-US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endParaRPr lang="zh-CN" altLang="en-US" sz="2400" dirty="0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36BA4992-8B28-4059-AFF9-98A105A5E482}"/>
              </a:ext>
            </a:extLst>
          </p:cNvPr>
          <p:cNvCxnSpPr>
            <a:cxnSpLocks/>
          </p:cNvCxnSpPr>
          <p:nvPr/>
        </p:nvCxnSpPr>
        <p:spPr>
          <a:xfrm flipV="1">
            <a:off x="3499047" y="1113036"/>
            <a:ext cx="1193136" cy="26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C75C27A6-18BF-46F3-89D7-86C37F7CB179}"/>
              </a:ext>
            </a:extLst>
          </p:cNvPr>
          <p:cNvSpPr/>
          <p:nvPr/>
        </p:nvSpPr>
        <p:spPr>
          <a:xfrm>
            <a:off x="1667655" y="89076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斐林试剂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9413595-3EA5-42CE-9071-7582C7769736}"/>
              </a:ext>
            </a:extLst>
          </p:cNvPr>
          <p:cNvSpPr/>
          <p:nvPr/>
        </p:nvSpPr>
        <p:spPr>
          <a:xfrm>
            <a:off x="1667655" y="2294911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双缩脲试剂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1DA11F1C-F23D-4046-B7BD-7F883E21D23F}"/>
              </a:ext>
            </a:extLst>
          </p:cNvPr>
          <p:cNvCxnSpPr>
            <a:cxnSpLocks/>
          </p:cNvCxnSpPr>
          <p:nvPr/>
        </p:nvCxnSpPr>
        <p:spPr>
          <a:xfrm flipV="1">
            <a:off x="3499047" y="2497039"/>
            <a:ext cx="1193136" cy="26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F0332EAF-6635-4849-9AD2-F0EDA45361EB}"/>
              </a:ext>
            </a:extLst>
          </p:cNvPr>
          <p:cNvSpPr/>
          <p:nvPr/>
        </p:nvSpPr>
        <p:spPr>
          <a:xfrm>
            <a:off x="1667655" y="167038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苏丹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Ⅳ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5B6A4381-95DD-4553-9CAD-BCEF4FF5AC56}"/>
              </a:ext>
            </a:extLst>
          </p:cNvPr>
          <p:cNvCxnSpPr>
            <a:cxnSpLocks/>
          </p:cNvCxnSpPr>
          <p:nvPr/>
        </p:nvCxnSpPr>
        <p:spPr>
          <a:xfrm flipV="1">
            <a:off x="3499047" y="1915215"/>
            <a:ext cx="1193136" cy="26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444BA244-3FB6-4CF6-BE02-E5DF4BD26BEE}"/>
              </a:ext>
            </a:extLst>
          </p:cNvPr>
          <p:cNvSpPr/>
          <p:nvPr/>
        </p:nvSpPr>
        <p:spPr>
          <a:xfrm>
            <a:off x="4919921" y="1736089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橘黄（红）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2A3BB2D1-5A2A-46E6-B0A6-06677A9BBAB8}"/>
              </a:ext>
            </a:extLst>
          </p:cNvPr>
          <p:cNvSpPr/>
          <p:nvPr/>
        </p:nvSpPr>
        <p:spPr>
          <a:xfrm>
            <a:off x="310310" y="2769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三、实验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1FF628A6-4924-4A33-8E68-201258FF9B01}"/>
              </a:ext>
            </a:extLst>
          </p:cNvPr>
          <p:cNvSpPr/>
          <p:nvPr/>
        </p:nvSpPr>
        <p:spPr>
          <a:xfrm>
            <a:off x="320349" y="459231"/>
            <a:ext cx="1912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、实验原理</a:t>
            </a:r>
          </a:p>
        </p:txBody>
      </p:sp>
    </p:spTree>
    <p:extLst>
      <p:ext uri="{BB962C8B-B14F-4D97-AF65-F5344CB8AC3E}">
        <p14:creationId xmlns:p14="http://schemas.microsoft.com/office/powerpoint/2010/main" val="350982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D1766F37-8735-4B95-B4F6-F33DCF445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585785"/>
              </p:ext>
            </p:extLst>
          </p:nvPr>
        </p:nvGraphicFramePr>
        <p:xfrm>
          <a:off x="333935" y="512265"/>
          <a:ext cx="11354274" cy="50145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2430">
                  <a:extLst>
                    <a:ext uri="{9D8B030D-6E8A-4147-A177-3AD203B41FA5}">
                      <a16:colId xmlns:a16="http://schemas.microsoft.com/office/drawing/2014/main" val="1573595572"/>
                    </a:ext>
                  </a:extLst>
                </a:gridCol>
                <a:gridCol w="4671392">
                  <a:extLst>
                    <a:ext uri="{9D8B030D-6E8A-4147-A177-3AD203B41FA5}">
                      <a16:colId xmlns:a16="http://schemas.microsoft.com/office/drawing/2014/main" val="2660057194"/>
                    </a:ext>
                  </a:extLst>
                </a:gridCol>
                <a:gridCol w="4790452">
                  <a:extLst>
                    <a:ext uri="{9D8B030D-6E8A-4147-A177-3AD203B41FA5}">
                      <a16:colId xmlns:a16="http://schemas.microsoft.com/office/drawing/2014/main" val="2719291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934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altLang="zh-CN" dirty="0"/>
                    </a:p>
                    <a:p>
                      <a:pPr>
                        <a:lnSpc>
                          <a:spcPct val="200000"/>
                        </a:lnSpc>
                      </a:pPr>
                      <a:endParaRPr lang="en-US" altLang="zh-CN" dirty="0"/>
                    </a:p>
                    <a:p>
                      <a:pPr>
                        <a:lnSpc>
                          <a:spcPct val="200000"/>
                        </a:lnSpc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783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altLang="zh-CN" dirty="0"/>
                    </a:p>
                    <a:p>
                      <a:pPr>
                        <a:lnSpc>
                          <a:spcPct val="200000"/>
                        </a:lnSpc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486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altLang="zh-CN" dirty="0"/>
                    </a:p>
                    <a:p>
                      <a:pPr>
                        <a:lnSpc>
                          <a:spcPct val="200000"/>
                        </a:lnSpc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704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625068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38ADD1F9-6C95-44FD-81DF-6D09F0E9A3B1}"/>
              </a:ext>
            </a:extLst>
          </p:cNvPr>
          <p:cNvSpPr/>
          <p:nvPr/>
        </p:nvSpPr>
        <p:spPr>
          <a:xfrm>
            <a:off x="3434907" y="47536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斐林试剂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A49D108-FCCC-406E-85DB-F799AB464E45}"/>
              </a:ext>
            </a:extLst>
          </p:cNvPr>
          <p:cNvSpPr/>
          <p:nvPr/>
        </p:nvSpPr>
        <p:spPr>
          <a:xfrm>
            <a:off x="7341323" y="512265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双缩脲试剂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3488394-4E96-4A12-93B3-41E1121693BA}"/>
              </a:ext>
            </a:extLst>
          </p:cNvPr>
          <p:cNvSpPr/>
          <p:nvPr/>
        </p:nvSpPr>
        <p:spPr>
          <a:xfrm>
            <a:off x="562680" y="107387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鉴定原理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255573B-8A69-4DDB-AE37-E4C2A66688C0}"/>
              </a:ext>
            </a:extLst>
          </p:cNvPr>
          <p:cNvSpPr/>
          <p:nvPr/>
        </p:nvSpPr>
        <p:spPr>
          <a:xfrm>
            <a:off x="503791" y="487817"/>
            <a:ext cx="1415773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试剂名称</a:t>
            </a:r>
            <a:endParaRPr lang="zh-CN" altLang="zh-CN" sz="24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963F481-F715-4848-B60D-0E9D6FFB9EB9}"/>
              </a:ext>
            </a:extLst>
          </p:cNvPr>
          <p:cNvSpPr/>
          <p:nvPr/>
        </p:nvSpPr>
        <p:spPr>
          <a:xfrm>
            <a:off x="562680" y="2847943"/>
            <a:ext cx="1415773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试剂浓度</a:t>
            </a:r>
            <a:endParaRPr lang="zh-CN" altLang="zh-CN" sz="24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D0D82AE-6012-4FC8-AC00-EDD2F21F30B1}"/>
              </a:ext>
            </a:extLst>
          </p:cNvPr>
          <p:cNvSpPr/>
          <p:nvPr/>
        </p:nvSpPr>
        <p:spPr>
          <a:xfrm>
            <a:off x="562680" y="3914296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使用方法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748DBDA-90B7-42DF-B73E-7CFCD6597E7C}"/>
              </a:ext>
            </a:extLst>
          </p:cNvPr>
          <p:cNvSpPr/>
          <p:nvPr/>
        </p:nvSpPr>
        <p:spPr>
          <a:xfrm>
            <a:off x="562680" y="499537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使用条件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47DBD33-91E2-44C9-84B2-1BEAEE922682}"/>
              </a:ext>
            </a:extLst>
          </p:cNvPr>
          <p:cNvSpPr/>
          <p:nvPr/>
        </p:nvSpPr>
        <p:spPr>
          <a:xfrm>
            <a:off x="2414071" y="1073877"/>
            <a:ext cx="40141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还原糖中的醛基在加热条件</a:t>
            </a:r>
            <a:endParaRPr lang="en-US" altLang="zh-CN" sz="2400" b="1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CN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下能将</a:t>
            </a:r>
            <a:r>
              <a:rPr lang="en-US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Cu</a:t>
            </a:r>
            <a:r>
              <a:rPr lang="en-US" altLang="zh-CN" sz="2400" b="1" kern="1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b="1" kern="1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还原成</a:t>
            </a:r>
            <a:r>
              <a:rPr lang="en-US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Cu</a:t>
            </a:r>
            <a:r>
              <a:rPr lang="zh-CN" altLang="zh-CN" sz="2400" b="1" kern="1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，从</a:t>
            </a:r>
            <a:endParaRPr lang="en-US" altLang="zh-CN" sz="2400" b="1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CN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而生成红色的</a:t>
            </a:r>
            <a:r>
              <a:rPr lang="en-US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Cu</a:t>
            </a:r>
            <a:r>
              <a:rPr lang="en-US" altLang="zh-CN" sz="2400" b="1" kern="1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zh-CN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沉淀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6BE1989-7B88-4FFD-8493-D1B6D3640D9F}"/>
              </a:ext>
            </a:extLst>
          </p:cNvPr>
          <p:cNvSpPr/>
          <p:nvPr/>
        </p:nvSpPr>
        <p:spPr>
          <a:xfrm>
            <a:off x="7043355" y="107387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双缩脲在碱性溶液中能与</a:t>
            </a:r>
            <a:r>
              <a:rPr lang="en-US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Cu</a:t>
            </a:r>
            <a:r>
              <a:rPr lang="en-US" altLang="zh-CN" sz="2400" b="1" kern="1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b="1" kern="1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结合</a:t>
            </a:r>
            <a:endParaRPr lang="en-US" altLang="zh-CN" sz="2400" b="1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CN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成紫色络合物，蛋白质分子中含有</a:t>
            </a:r>
            <a:endParaRPr lang="en-US" altLang="zh-CN" sz="2400" b="1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CN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与双缩脲结构相似的肽键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17838AC-F7CC-41FA-B508-013F5F389FF0}"/>
              </a:ext>
            </a:extLst>
          </p:cNvPr>
          <p:cNvSpPr/>
          <p:nvPr/>
        </p:nvSpPr>
        <p:spPr>
          <a:xfrm>
            <a:off x="2414071" y="284794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甲液：</a:t>
            </a:r>
            <a:r>
              <a:rPr lang="en-US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0.1 g/mL</a:t>
            </a:r>
            <a:r>
              <a:rPr lang="zh-CN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NaOH</a:t>
            </a:r>
            <a:r>
              <a:rPr lang="zh-CN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的溶液</a:t>
            </a:r>
            <a:endParaRPr lang="en-US" altLang="zh-CN" sz="2400" b="1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乙液：</a:t>
            </a:r>
            <a:r>
              <a:rPr lang="en-US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0.05 g/mL</a:t>
            </a:r>
            <a:r>
              <a:rPr lang="zh-CN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CuSO</a:t>
            </a:r>
            <a:r>
              <a:rPr lang="en-US" altLang="zh-CN" sz="2400" b="1" kern="1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AAFD07A2-7E7E-4026-AAD6-87B9721DF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3355" y="2847943"/>
            <a:ext cx="45640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液：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0.1 g/mL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NaOH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液：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0.01 g/mL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CuSO</a:t>
            </a:r>
            <a:r>
              <a:rPr kumimoji="0" lang="en-US" altLang="zh-CN" sz="2400" b="1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9A97682-915F-475A-AB68-F1D1C8915979}"/>
              </a:ext>
            </a:extLst>
          </p:cNvPr>
          <p:cNvSpPr/>
          <p:nvPr/>
        </p:nvSpPr>
        <p:spPr>
          <a:xfrm>
            <a:off x="2414071" y="3914296"/>
            <a:ext cx="41857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甲液、乙液等量混合均匀后，</a:t>
            </a:r>
            <a:endParaRPr lang="en-US" altLang="zh-CN" sz="2400" b="1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再加入样液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DB5AEAC-E861-4CA5-84C4-F7AAE3000227}"/>
              </a:ext>
            </a:extLst>
          </p:cNvPr>
          <p:cNvSpPr/>
          <p:nvPr/>
        </p:nvSpPr>
        <p:spPr>
          <a:xfrm>
            <a:off x="7043355" y="3914296"/>
            <a:ext cx="41088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先加入</a:t>
            </a:r>
            <a:r>
              <a:rPr lang="en-US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液形成碱性环境后，</a:t>
            </a:r>
            <a:endParaRPr lang="en-US" altLang="zh-CN" sz="2400" b="1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再加</a:t>
            </a:r>
            <a:r>
              <a:rPr lang="en-US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液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9DD15CC-2407-4B57-BA98-D396E16CF7A0}"/>
              </a:ext>
            </a:extLst>
          </p:cNvPr>
          <p:cNvSpPr/>
          <p:nvPr/>
        </p:nvSpPr>
        <p:spPr>
          <a:xfrm>
            <a:off x="2414071" y="499537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加热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183C920-D50F-4325-BB4D-1AA81B89585D}"/>
              </a:ext>
            </a:extLst>
          </p:cNvPr>
          <p:cNvSpPr/>
          <p:nvPr/>
        </p:nvSpPr>
        <p:spPr>
          <a:xfrm>
            <a:off x="7043355" y="499537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不加热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12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876</Words>
  <Application>Microsoft Office PowerPoint</Application>
  <PresentationFormat>宽屏</PresentationFormat>
  <Paragraphs>205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等线</vt:lpstr>
      <vt:lpstr>等线 Light</vt:lpstr>
      <vt:lpstr>宋体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34</cp:revision>
  <dcterms:created xsi:type="dcterms:W3CDTF">2019-08-31T23:29:37Z</dcterms:created>
  <dcterms:modified xsi:type="dcterms:W3CDTF">2019-09-09T03:14:06Z</dcterms:modified>
</cp:coreProperties>
</file>