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8" r:id="rId4"/>
    <p:sldId id="257" r:id="rId5"/>
    <p:sldId id="266" r:id="rId6"/>
    <p:sldId id="263" r:id="rId7"/>
    <p:sldId id="264" r:id="rId8"/>
    <p:sldId id="269" r:id="rId9"/>
    <p:sldId id="270" r:id="rId10"/>
    <p:sldId id="259" r:id="rId11"/>
    <p:sldId id="262" r:id="rId12"/>
    <p:sldId id="26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6" y="96"/>
      </p:cViewPr>
      <p:guideLst>
        <p:guide orient="horz" pos="272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5DEA2D-F250-43DE-B786-28DDAB813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D852B11-FB6C-4A47-AEB4-2C68F9BD1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04679B-093B-40EB-8644-421A75BC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FF6813-5B80-45F8-87BE-B425D96B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D0638F-D7C3-4822-B128-0B786945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23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2B69E6-C0DE-4788-B9CF-265AF645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2755317-CC2D-477D-BAFE-48876E6D2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3774C0-0231-46C4-B8B9-29A8B1E3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39836B-D45D-40D6-8278-5E19B5EA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DDC5E2-5C71-4010-B526-4C86FBD3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89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33BFC96-6801-4275-A7C3-F0715A712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48062D-AA4E-4421-8297-27B55C563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115C0D-F484-4133-A089-B6E01575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7ED150-A203-433D-B798-A28FF8BAF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C6EA09-5D2D-4B88-8E24-0E7243D3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02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85FA3A-5BF1-4766-A2C2-72255575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1EF387-70A0-4B1C-96F9-98F5F6BD8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0D56C0-BC61-4623-8C93-48C6DC966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AD326F-7DB7-46C8-9A5B-D59C7BBF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1D25E2-B4DB-45A1-AAB1-7E53118F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4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7E70EC-7412-48A7-B721-208B17EA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0591C1-FBFF-4CF3-AA5F-6B316ED93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C90E00-1504-4DCD-B7A6-0AB208AF2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8ABA42-0240-4EF4-BA1B-BD29B864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EF6D82-E501-4F3E-A44A-1FD9CF2C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63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651D06-FAF7-4C76-A47D-BC3BCD469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0863CF-5FBF-4090-ADDF-FC06756CB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A26A460-A655-454C-9522-D4278EC8E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568FEB-074D-4620-B03F-6676A888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64C508-979A-4340-A839-5BAB1FCE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1D905A4-8FA7-4233-BDAA-4BF75CAA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95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52D7D-F406-46AE-961C-298680D9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ACBE5D-C932-4160-9604-0C7837CBE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F8686C-687C-4B86-9128-1DB684A3C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334B56B-59D0-4AF3-9884-033D11920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7B9EB8F-6B32-4C5F-9997-6B0F37353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8BCBA80-9553-4783-9C7C-EEC7570E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C4FDEB6-2D35-43B6-94D3-26D6A9A0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4C45EFD-B535-4AEE-A4FC-EA547E9F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42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DE38B-73E0-485C-B4EE-12CBA991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886AD7-B3A2-46A6-86E5-9B1E5700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6EB52E-FF5B-473C-B605-F97632C3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41C485F-E729-4A31-A307-0914B1F84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11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5FA34B2-DC34-4F84-90F7-7ACAFB7DC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1A2CE84-46CA-4921-8398-342ECA1F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F72D67-F96F-42E8-9912-AB5C61F2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7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3649DC-023F-4764-8A73-ECFD811CC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ABA44A-BB3E-4993-993F-53BE278D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86A579-75E0-48AA-A05E-8D4C070F0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8A5B11-C2A9-41BB-855A-B2FE41380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EEDDF7-D704-4C2F-A835-253BEC03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D7CD5A-2E73-4859-947D-BEEF7DB9A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06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8B1A40-84F2-4DFD-8EE7-66716994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BF829D9-2BFB-478D-90EB-E9ABCA7524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76734E7-993E-4604-9BA4-F2C0C25F3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DCF80A-D84E-4579-8EC3-FAE19E18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967F15-4BFA-44E6-BAE9-5B19DACF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27C3-4D22-4CFE-9B87-07B8C0D8E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45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7A7AF3-00D6-4F8D-845B-4F1839545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170D12-C7FA-4FC6-97F0-F5E20DECD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786052-69A4-4F6C-A336-254A3E3D2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722B9-1FCC-46E6-B5D3-8DACD7D63C9D}" type="datetimeFigureOut">
              <a:rPr lang="zh-CN" altLang="en-US" smtClean="0"/>
              <a:t>2019-09-16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E087B6-0BC6-43EA-940D-077BCEB5D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70D633-CFE9-489C-B763-D4B02438F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323A6-69AF-4C10-8769-14015200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05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F:\&#31859;&#26133;\2018\&#21516;&#27493;\&#29983;&#29289;\&#29983;&#29289;%20&#20154;&#25945;&#36890;&#29992;%20&#24517;&#20462;1\PPT\&#26032;&#24314;&#25991;&#20214;&#22841;\T15.TIF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file:///F:\&#31859;&#26133;\2018\&#21516;&#27493;\&#29983;&#29289;\&#29983;&#29289;%20&#20154;&#25945;&#36890;&#29992;%20&#24517;&#20462;1\PPT\&#26032;&#24314;&#25991;&#20214;&#22841;\T14.TIF" TargetMode="Externa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file:///F:\&#31859;&#26133;\2018\&#21516;&#27493;\&#29983;&#29289;\&#29983;&#29289;%20&#20154;&#25945;&#36890;&#29992;%20&#24517;&#20462;1\PPT\&#26032;&#24314;&#25991;&#20214;&#22841;\T15.TIF" TargetMode="External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file:///F:\&#31859;&#26133;\2018\&#21516;&#27493;\&#29983;&#29289;\&#29983;&#29289;%20&#20154;&#25945;&#36890;&#29992;%20&#24517;&#20462;1\PPT\&#26032;&#24314;&#25991;&#20214;&#22841;\T14.TIF" TargetMode="External"/><Relationship Id="rId10" Type="http://schemas.openxmlformats.org/officeDocument/2006/relationships/image" Target="../media/image26.jpe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AA400143-FB5C-4B84-B96C-54D7F5621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" y="1344930"/>
            <a:ext cx="979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ea typeface="微软雅黑" panose="020B0503020204020204" pitchFamily="34" charset="-122"/>
              </a:rPr>
              <a:t>组成细胞的元素，大量元素有</a:t>
            </a:r>
            <a:r>
              <a:rPr lang="zh-CN" altLang="en-US" sz="2400" b="1" u="sng" dirty="0">
                <a:ea typeface="微软雅黑" panose="020B0503020204020204" pitchFamily="34" charset="-122"/>
              </a:rPr>
              <a:t>                                                       。</a:t>
            </a:r>
            <a:endParaRPr lang="zh-CN" altLang="en-US" sz="2400" b="1" dirty="0">
              <a:ea typeface="微软雅黑" panose="020B0503020204020204" pitchFamily="34" charset="-122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B6F056C5-B10C-40E5-B945-0339A2968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73" y="1284605"/>
            <a:ext cx="51323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Mg</a:t>
            </a:r>
          </a:p>
        </p:txBody>
      </p:sp>
      <p:sp>
        <p:nvSpPr>
          <p:cNvPr id="4" name="矩形 6">
            <a:extLst>
              <a:ext uri="{FF2B5EF4-FFF2-40B4-BE49-F238E27FC236}">
                <a16:creationId xmlns:a16="http://schemas.microsoft.com/office/drawing/2014/main" id="{BABA6FC5-07A9-4F91-931F-D38B24CF7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210" y="1898968"/>
            <a:ext cx="6200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ea typeface="微软雅黑" panose="020B0503020204020204" pitchFamily="34" charset="-122"/>
              </a:rPr>
              <a:t>微量元素有</a:t>
            </a:r>
            <a:r>
              <a:rPr lang="zh-CN" altLang="en-US" sz="2400" b="1" u="sng">
                <a:ea typeface="微软雅黑" panose="020B0503020204020204" pitchFamily="34" charset="-122"/>
              </a:rPr>
              <a:t>                                                 </a:t>
            </a: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5" name="矩形 7">
            <a:extLst>
              <a:ext uri="{FF2B5EF4-FFF2-40B4-BE49-F238E27FC236}">
                <a16:creationId xmlns:a16="http://schemas.microsoft.com/office/drawing/2014/main" id="{9B42B2A1-FB01-44A8-B458-0ED44F833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" y="2498090"/>
            <a:ext cx="10998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400" b="1" dirty="0"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ea typeface="微软雅黑" panose="020B0503020204020204" pitchFamily="34" charset="-122"/>
              </a:rPr>
              <a:t>组成细胞的化合物中，含量占鲜重最多的是</a:t>
            </a:r>
            <a:r>
              <a:rPr lang="zh-CN" altLang="en-US" sz="2400" b="1" u="sng" dirty="0">
                <a:ea typeface="微软雅黑" panose="020B0503020204020204" pitchFamily="34" charset="-122"/>
              </a:rPr>
              <a:t>         </a:t>
            </a:r>
            <a:r>
              <a:rPr lang="zh-CN" altLang="en-US" sz="2400" b="1" dirty="0">
                <a:ea typeface="微软雅黑" panose="020B0503020204020204" pitchFamily="34" charset="-122"/>
              </a:rPr>
              <a:t>，占干重最多的是</a:t>
            </a:r>
            <a:r>
              <a:rPr lang="zh-CN" altLang="en-US" sz="2400" b="1" u="sng" dirty="0">
                <a:ea typeface="微软雅黑" panose="020B0503020204020204" pitchFamily="34" charset="-122"/>
              </a:rPr>
              <a:t>             </a:t>
            </a:r>
            <a:r>
              <a:rPr lang="zh-CN" altLang="en-US" sz="2400" b="1" dirty="0"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695A597-8052-43F4-856D-9EC7D90D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" y="3006090"/>
            <a:ext cx="11339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ea typeface="微软雅黑" panose="020B0503020204020204" pitchFamily="34" charset="-122"/>
              </a:rPr>
              <a:t>3.</a:t>
            </a:r>
            <a:r>
              <a:rPr lang="zh-CN" altLang="en-US" sz="2400" b="1">
                <a:ea typeface="微软雅黑" panose="020B0503020204020204" pitchFamily="34" charset="-122"/>
              </a:rPr>
              <a:t>组成细胞的元素中，含量占鲜重最多的是</a:t>
            </a:r>
            <a:r>
              <a:rPr lang="zh-CN" altLang="en-US" sz="2400" b="1" u="sng">
                <a:ea typeface="微软雅黑" panose="020B0503020204020204" pitchFamily="34" charset="-122"/>
              </a:rPr>
              <a:t>         </a:t>
            </a:r>
            <a:r>
              <a:rPr lang="zh-CN" altLang="en-US" sz="2400" b="1">
                <a:ea typeface="微软雅黑" panose="020B0503020204020204" pitchFamily="34" charset="-122"/>
              </a:rPr>
              <a:t>，占干重</a:t>
            </a:r>
            <a:r>
              <a:rPr lang="zh-CN" altLang="en-US" sz="2400" b="1" u="sng">
                <a:ea typeface="微软雅黑" panose="020B0503020204020204" pitchFamily="34" charset="-122"/>
              </a:rPr>
              <a:t>    </a:t>
            </a:r>
            <a:r>
              <a:rPr lang="zh-CN" altLang="en-US" sz="2400" b="1">
                <a:ea typeface="微软雅黑" panose="020B0503020204020204" pitchFamily="34" charset="-122"/>
              </a:rPr>
              <a:t>；数量最多的是</a:t>
            </a:r>
            <a:r>
              <a:rPr lang="zh-CN" altLang="en-US" sz="2400" b="1" u="sng">
                <a:ea typeface="微软雅黑" panose="020B0503020204020204" pitchFamily="34" charset="-122"/>
              </a:rPr>
              <a:t>     。</a:t>
            </a:r>
            <a:endParaRPr lang="zh-CN" altLang="en-US" sz="2400" b="1">
              <a:ea typeface="微软雅黑" panose="020B0503020204020204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D62CF66-85AF-46B9-A91B-C725720898B9}"/>
              </a:ext>
            </a:extLst>
          </p:cNvPr>
          <p:cNvSpPr/>
          <p:nvPr/>
        </p:nvSpPr>
        <p:spPr>
          <a:xfrm>
            <a:off x="5152073" y="1898968"/>
            <a:ext cx="4121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Zn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Cu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Mn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2BF6FC5-8E8F-432C-AE00-42CD33DFB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348" y="2426653"/>
            <a:ext cx="49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ea typeface="微软雅黑" panose="020B0503020204020204" pitchFamily="34" charset="-122"/>
              </a:rPr>
              <a:t>水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1A172E-508E-44FE-8862-9D3387019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810" y="2437765"/>
            <a:ext cx="1108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ea typeface="微软雅黑" panose="020B0503020204020204" pitchFamily="34" charset="-122"/>
              </a:rPr>
              <a:t>蛋白质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FF40E6-FABD-4E09-AD6D-8A1D18495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9360" y="2948940"/>
            <a:ext cx="436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ea typeface="微软雅黑" panose="020B0503020204020204" pitchFamily="34" charset="-122"/>
              </a:rPr>
              <a:t>O</a:t>
            </a:r>
            <a:endParaRPr lang="zh-CN" altLang="en-US" sz="24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FF71FBD-F521-4867-9DCF-6C15BA6B0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1685" y="3006090"/>
            <a:ext cx="392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ea typeface="微软雅黑" panose="020B0503020204020204" pitchFamily="34" charset="-122"/>
              </a:rPr>
              <a:t>C</a:t>
            </a:r>
            <a:endParaRPr lang="zh-CN" altLang="en-US" sz="24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BFB4202-95E8-4DA4-94E4-7E568FFB0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0885" y="2960053"/>
            <a:ext cx="436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FF0000"/>
                </a:solidFill>
                <a:ea typeface="微软雅黑" panose="020B0503020204020204" pitchFamily="34" charset="-122"/>
              </a:rPr>
              <a:t>H</a:t>
            </a:r>
            <a:endParaRPr lang="zh-CN" altLang="en-US" sz="2400" b="1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3CDF4AC9-5CFA-4D4F-9AC7-1FB7DD39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35" y="3618548"/>
            <a:ext cx="9394825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4.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实验原理：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(1)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还原糖</a:t>
            </a: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+_________                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砖红色沉淀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(2)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脂肪</a:t>
            </a: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+_______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染液→橘黄色</a:t>
            </a: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或红色</a:t>
            </a: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(3)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蛋白质</a:t>
            </a:r>
            <a:r>
              <a:rPr lang="en-US" altLang="zh-CN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+___________→</a:t>
            </a:r>
            <a:r>
              <a:rPr lang="zh-CN" altLang="en-US" sz="2400" b="1" dirty="0">
                <a:solidFill>
                  <a:srgbClr val="000000"/>
                </a:solidFill>
                <a:ea typeface="微软雅黑" panose="020B0503020204020204" pitchFamily="34" charset="-122"/>
              </a:rPr>
              <a:t>紫色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8BEA9873-8251-4248-B201-176DF32AA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298" y="3940810"/>
            <a:ext cx="33115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ea typeface="微软雅黑" panose="020B0503020204020204" pitchFamily="34" charset="-122"/>
              </a:rPr>
              <a:t>斐林试剂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DDD336FA-E09F-4B0A-BB44-64C6A702D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635" y="4334510"/>
            <a:ext cx="2578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ea typeface="微软雅黑" panose="020B0503020204020204" pitchFamily="34" charset="-122"/>
              </a:rPr>
              <a:t>苏丹</a:t>
            </a:r>
            <a:r>
              <a:rPr lang="en-US" altLang="zh-CN" sz="2400" b="1">
                <a:solidFill>
                  <a:srgbClr val="FF0000"/>
                </a:solidFill>
                <a:ea typeface="微软雅黑" panose="020B0503020204020204" pitchFamily="34" charset="-122"/>
              </a:rPr>
              <a:t>Ⅲ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0AF1E210-6125-42AA-BCB4-927DC954C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410" y="4709160"/>
            <a:ext cx="40449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FF0000"/>
                </a:solidFill>
                <a:ea typeface="微软雅黑" panose="020B0503020204020204" pitchFamily="34" charset="-122"/>
              </a:rPr>
              <a:t>双缩脲试剂</a:t>
            </a: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61FE36E0-F3E9-4720-B546-C89C34EAF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7060" y="3755708"/>
            <a:ext cx="1765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微软雅黑" panose="020B0503020204020204" pitchFamily="34" charset="-122"/>
                <a:ea typeface="等线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ea typeface="微软雅黑" panose="020B0503020204020204" pitchFamily="34" charset="-122"/>
              </a:rPr>
              <a:t>50</a:t>
            </a:r>
            <a:r>
              <a:rPr lang="zh-CN" altLang="en-US" sz="2400" b="1" dirty="0">
                <a:solidFill>
                  <a:srgbClr val="FF0000"/>
                </a:solidFill>
                <a:ea typeface="微软雅黑" panose="020B0503020204020204" pitchFamily="34" charset="-122"/>
              </a:rPr>
              <a:t>～</a:t>
            </a:r>
            <a:r>
              <a:rPr lang="en-US" altLang="zh-CN" sz="2400" b="1" dirty="0">
                <a:solidFill>
                  <a:srgbClr val="FF0000"/>
                </a:solidFill>
                <a:ea typeface="微软雅黑" panose="020B0503020204020204" pitchFamily="34" charset="-122"/>
              </a:rPr>
              <a:t>65℃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AA55772-0528-49B3-BC5B-D8D36AD75A83}"/>
              </a:ext>
            </a:extLst>
          </p:cNvPr>
          <p:cNvCxnSpPr>
            <a:cxnSpLocks/>
          </p:cNvCxnSpPr>
          <p:nvPr/>
        </p:nvCxnSpPr>
        <p:spPr>
          <a:xfrm>
            <a:off x="3383598" y="4221480"/>
            <a:ext cx="131762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3018E8A4-762D-4E61-AA42-F3D80B6CD59F}"/>
              </a:ext>
            </a:extLst>
          </p:cNvPr>
          <p:cNvSpPr/>
          <p:nvPr/>
        </p:nvSpPr>
        <p:spPr>
          <a:xfrm>
            <a:off x="20377" y="161853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检测：</a:t>
            </a:r>
          </a:p>
        </p:txBody>
      </p:sp>
    </p:spTree>
    <p:extLst>
      <p:ext uri="{BB962C8B-B14F-4D97-AF65-F5344CB8AC3E}">
        <p14:creationId xmlns:p14="http://schemas.microsoft.com/office/powerpoint/2010/main" val="147930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2C5195A-4FF6-4415-9BA6-EF788ABFD233}"/>
              </a:ext>
            </a:extLst>
          </p:cNvPr>
          <p:cNvSpPr/>
          <p:nvPr/>
        </p:nvSpPr>
        <p:spPr>
          <a:xfrm>
            <a:off x="762000" y="1060996"/>
            <a:ext cx="88087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（三）练习</a:t>
            </a:r>
          </a:p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基础题</a:t>
            </a:r>
          </a:p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）√；（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）√；（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）√。</a:t>
            </a:r>
          </a:p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2.C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3.C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05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ED6F2362-E18A-4006-814B-68FFFBC58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1289050"/>
            <a:ext cx="7939087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一、核酸的结构和功能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1.</a:t>
            </a:r>
            <a:r>
              <a:rPr lang="zh-CN" altLang="en-US" dirty="0"/>
              <a:t>核酸的结构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(1)</a:t>
            </a:r>
            <a:r>
              <a:rPr lang="zh-CN" altLang="en-US" dirty="0"/>
              <a:t>化学元素：</a:t>
            </a:r>
            <a:r>
              <a:rPr lang="en-US" altLang="zh-CN" dirty="0"/>
              <a:t>______________</a:t>
            </a:r>
            <a:r>
              <a:rPr lang="zh-CN" altLang="en-US" dirty="0"/>
              <a:t>。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(2)</a:t>
            </a:r>
            <a:r>
              <a:rPr lang="zh-CN" altLang="en-US" dirty="0"/>
              <a:t>单体</a:t>
            </a:r>
            <a:r>
              <a:rPr lang="en-US" altLang="zh-CN" dirty="0"/>
              <a:t>——__________</a:t>
            </a:r>
            <a:endParaRPr lang="en-US" altLang="zh-CN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/>
              <a:t>①</a:t>
            </a:r>
            <a:r>
              <a:rPr lang="zh-CN" altLang="en-US" dirty="0"/>
              <a:t>填写单体的组成成分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a.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_____</a:t>
            </a:r>
            <a:r>
              <a:rPr lang="zh-CN" altLang="en-US" dirty="0"/>
              <a:t>、</a:t>
            </a:r>
            <a:r>
              <a:rPr lang="en-US" altLang="zh-CN" dirty="0"/>
              <a:t>b. _______</a:t>
            </a:r>
            <a:r>
              <a:rPr lang="zh-CN" altLang="en-US" dirty="0"/>
              <a:t>、</a:t>
            </a:r>
            <a:r>
              <a:rPr lang="en-US" altLang="zh-CN" dirty="0"/>
              <a:t>c. _________</a:t>
            </a:r>
            <a:r>
              <a:rPr lang="zh-CN" altLang="en-US" dirty="0"/>
              <a:t>。</a:t>
            </a:r>
          </a:p>
          <a:p>
            <a:pPr algn="l">
              <a:lnSpc>
                <a:spcPct val="150000"/>
              </a:lnSpc>
            </a:pPr>
            <a:r>
              <a:rPr lang="zh-CN" altLang="en-US" dirty="0"/>
              <a:t>②填写有关组成成分的种类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b.__</a:t>
            </a:r>
            <a:r>
              <a:rPr lang="zh-CN" altLang="en-US" dirty="0"/>
              <a:t>种，</a:t>
            </a:r>
            <a:r>
              <a:rPr lang="en-US" altLang="zh-CN" dirty="0"/>
              <a:t>c.__</a:t>
            </a:r>
            <a:r>
              <a:rPr lang="zh-CN" altLang="en-US" dirty="0"/>
              <a:t>种。  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id="{5BECE39C-0077-49FB-8833-FA2761293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2366963"/>
            <a:ext cx="27320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C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N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597E7FA5-9137-44A3-908A-11B531E82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0" y="2854325"/>
            <a:ext cx="16430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核苷酸</a:t>
            </a:r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452D63E1-EA6A-48E4-8043-CE98F00BD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磷酸</a:t>
            </a:r>
          </a:p>
        </p:txBody>
      </p:sp>
      <p:sp>
        <p:nvSpPr>
          <p:cNvPr id="6" name="Text Box 27">
            <a:extLst>
              <a:ext uri="{FF2B5EF4-FFF2-40B4-BE49-F238E27FC236}">
                <a16:creationId xmlns:a16="http://schemas.microsoft.com/office/drawing/2014/main" id="{AE46B986-0990-4729-9416-846BD0B7D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五碳糖</a:t>
            </a:r>
          </a:p>
        </p:txBody>
      </p:sp>
      <p:sp>
        <p:nvSpPr>
          <p:cNvPr id="7" name="Text Box 28">
            <a:extLst>
              <a:ext uri="{FF2B5EF4-FFF2-40B4-BE49-F238E27FC236}">
                <a16:creationId xmlns:a16="http://schemas.microsoft.com/office/drawing/2014/main" id="{3C8C5AAB-5974-48CF-B679-12AEC724B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含氮碱基</a:t>
            </a: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0DFA4642-EE46-4B17-80FA-1A9421ADB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26075"/>
            <a:ext cx="7635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56D1EB4E-4D0C-4285-9B9F-4C419E7C4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5432425"/>
            <a:ext cx="5556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10" name="Picture 23">
            <a:extLst>
              <a:ext uri="{FF2B5EF4-FFF2-40B4-BE49-F238E27FC236}">
                <a16:creationId xmlns:a16="http://schemas.microsoft.com/office/drawing/2014/main" id="{35B39D92-9507-42C6-A927-A305C73B6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3071813"/>
            <a:ext cx="23241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52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AABE1FF-2F80-47FE-963B-2E6022FCE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1289050"/>
            <a:ext cx="7939087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一、核酸的结构和功能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1.</a:t>
            </a:r>
            <a:r>
              <a:rPr lang="zh-CN" altLang="en-US" dirty="0"/>
              <a:t>核酸的结构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(1)</a:t>
            </a:r>
            <a:r>
              <a:rPr lang="zh-CN" altLang="en-US" dirty="0"/>
              <a:t>化学元素：</a:t>
            </a:r>
            <a:r>
              <a:rPr lang="en-US" altLang="zh-CN" dirty="0"/>
              <a:t>______________</a:t>
            </a:r>
            <a:r>
              <a:rPr lang="zh-CN" altLang="en-US" dirty="0"/>
              <a:t>。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(2)</a:t>
            </a:r>
            <a:r>
              <a:rPr lang="zh-CN" altLang="en-US" dirty="0"/>
              <a:t>单体</a:t>
            </a:r>
            <a:r>
              <a:rPr lang="en-US" altLang="zh-CN" dirty="0"/>
              <a:t>——__________</a:t>
            </a:r>
            <a:endParaRPr lang="en-US" altLang="zh-CN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/>
              <a:t>①</a:t>
            </a:r>
            <a:r>
              <a:rPr lang="zh-CN" altLang="en-US" dirty="0"/>
              <a:t>填写单体的组成成分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a.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_____</a:t>
            </a:r>
            <a:r>
              <a:rPr lang="zh-CN" altLang="en-US" dirty="0"/>
              <a:t>、</a:t>
            </a:r>
            <a:r>
              <a:rPr lang="en-US" altLang="zh-CN" dirty="0"/>
              <a:t>b. _______</a:t>
            </a:r>
            <a:r>
              <a:rPr lang="zh-CN" altLang="en-US" dirty="0"/>
              <a:t>、</a:t>
            </a:r>
            <a:r>
              <a:rPr lang="en-US" altLang="zh-CN" dirty="0"/>
              <a:t>c. _________</a:t>
            </a:r>
            <a:r>
              <a:rPr lang="zh-CN" altLang="en-US" dirty="0"/>
              <a:t>。</a:t>
            </a:r>
          </a:p>
          <a:p>
            <a:pPr algn="l">
              <a:lnSpc>
                <a:spcPct val="150000"/>
              </a:lnSpc>
            </a:pPr>
            <a:r>
              <a:rPr lang="zh-CN" altLang="en-US" dirty="0"/>
              <a:t>②填写有关组成成分的种类</a:t>
            </a:r>
          </a:p>
          <a:p>
            <a:pPr algn="l">
              <a:lnSpc>
                <a:spcPct val="150000"/>
              </a:lnSpc>
            </a:pPr>
            <a:r>
              <a:rPr lang="en-US" altLang="zh-CN" dirty="0"/>
              <a:t>b.__</a:t>
            </a:r>
            <a:r>
              <a:rPr lang="zh-CN" altLang="en-US" dirty="0"/>
              <a:t>种，</a:t>
            </a:r>
            <a:r>
              <a:rPr lang="en-US" altLang="zh-CN" dirty="0"/>
              <a:t>c.__</a:t>
            </a:r>
            <a:r>
              <a:rPr lang="zh-CN" altLang="en-US" dirty="0"/>
              <a:t>种。  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id="{750ABFC3-7F94-4C8D-8844-CF4F1AC6A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2366963"/>
            <a:ext cx="27320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C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H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N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113765D0-CC4A-44AE-8D41-57B510798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0" y="2854325"/>
            <a:ext cx="16430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核苷酸</a:t>
            </a:r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AA344107-1391-4FD9-AD5A-FBB8FA79F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磷酸</a:t>
            </a:r>
          </a:p>
        </p:txBody>
      </p:sp>
      <p:sp>
        <p:nvSpPr>
          <p:cNvPr id="6" name="Text Box 27">
            <a:extLst>
              <a:ext uri="{FF2B5EF4-FFF2-40B4-BE49-F238E27FC236}">
                <a16:creationId xmlns:a16="http://schemas.microsoft.com/office/drawing/2014/main" id="{0871CFF6-6CF6-4EE0-8EFE-079589AC1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五碳糖</a:t>
            </a:r>
          </a:p>
        </p:txBody>
      </p:sp>
      <p:sp>
        <p:nvSpPr>
          <p:cNvPr id="7" name="Text Box 28">
            <a:extLst>
              <a:ext uri="{FF2B5EF4-FFF2-40B4-BE49-F238E27FC236}">
                <a16:creationId xmlns:a16="http://schemas.microsoft.com/office/drawing/2014/main" id="{92E2D04F-5594-46C9-B1D2-E2771861E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4414838"/>
            <a:ext cx="16430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>
                <a:solidFill>
                  <a:srgbClr val="FF0000"/>
                </a:solidFill>
              </a:rPr>
              <a:t>含氮碱基</a:t>
            </a: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A7C0D364-7807-4D36-B3F9-77DC48EB1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26075"/>
            <a:ext cx="7635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3C795483-03B1-494F-8EDB-69329A3B6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5432425"/>
            <a:ext cx="5556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zh-CN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708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4D76827-669F-48A9-8E8E-F7BA0EA6CE08}"/>
              </a:ext>
            </a:extLst>
          </p:cNvPr>
          <p:cNvSpPr/>
          <p:nvPr/>
        </p:nvSpPr>
        <p:spPr>
          <a:xfrm>
            <a:off x="2072521" y="1185595"/>
            <a:ext cx="8061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3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　遗传信息的携带者  ──  核酸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D7AA52A-2CEA-467D-A4D8-1FC746FD5767}"/>
              </a:ext>
            </a:extLst>
          </p:cNvPr>
          <p:cNvSpPr/>
          <p:nvPr/>
        </p:nvSpPr>
        <p:spPr>
          <a:xfrm>
            <a:off x="1508641" y="2106246"/>
            <a:ext cx="9235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 教学目标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说出核酸的种类，简述核酸的结构和功能。</a:t>
            </a:r>
          </a:p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以特定的染色剂染色，观察并区分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RNA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在细胞中的分布。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B31D02B-96B5-402D-9110-6162DD9AE952}"/>
              </a:ext>
            </a:extLst>
          </p:cNvPr>
          <p:cNvSpPr/>
          <p:nvPr/>
        </p:nvSpPr>
        <p:spPr>
          <a:xfrm>
            <a:off x="7757041" y="247557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重点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FE477DA-8096-4D06-A8F1-DF2CFD8145AF}"/>
              </a:ext>
            </a:extLst>
          </p:cNvPr>
          <p:cNvSpPr/>
          <p:nvPr/>
        </p:nvSpPr>
        <p:spPr>
          <a:xfrm>
            <a:off x="10500241" y="284491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难点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217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8BB8E0F4-1B17-4988-AE28-F6717D2F0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370568" cy="4511030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C6AFF33A-CD44-4B60-B6C9-B29008ECFE14}"/>
              </a:ext>
            </a:extLst>
          </p:cNvPr>
          <p:cNvGrpSpPr/>
          <p:nvPr/>
        </p:nvGrpSpPr>
        <p:grpSpPr>
          <a:xfrm>
            <a:off x="4447494" y="70840"/>
            <a:ext cx="2638824" cy="5697186"/>
            <a:chOff x="4447494" y="70840"/>
            <a:chExt cx="2638824" cy="5697186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43D80148-899B-455D-AC91-96E63984DB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5250" t="40662" r="41500" b="36439"/>
            <a:stretch/>
          </p:blipFill>
          <p:spPr>
            <a:xfrm rot="5400000">
              <a:off x="3750709" y="852575"/>
              <a:ext cx="4117344" cy="2553874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D0702747-47CF-4640-AFD5-C6226AD8E7A8}"/>
                </a:ext>
              </a:extLst>
            </p:cNvPr>
            <p:cNvSpPr/>
            <p:nvPr/>
          </p:nvSpPr>
          <p:spPr>
            <a:xfrm>
              <a:off x="6509349" y="4567697"/>
              <a:ext cx="492443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受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害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者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3C26C08-44B9-4E63-A115-024952D090A8}"/>
                </a:ext>
              </a:extLst>
            </p:cNvPr>
            <p:cNvSpPr/>
            <p:nvPr/>
          </p:nvSpPr>
          <p:spPr>
            <a:xfrm>
              <a:off x="5900821" y="4198366"/>
              <a:ext cx="492443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现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场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提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取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F73512F-09BE-493F-9CA5-BCF0CE3C68E4}"/>
                </a:ext>
              </a:extLst>
            </p:cNvPr>
            <p:cNvSpPr/>
            <p:nvPr/>
          </p:nvSpPr>
          <p:spPr>
            <a:xfrm>
              <a:off x="4785679" y="4937029"/>
              <a:ext cx="80021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怀疑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对象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AB611BD-8E80-479D-BEED-37A52EBFB343}"/>
                </a:ext>
              </a:extLst>
            </p:cNvPr>
            <p:cNvSpPr/>
            <p:nvPr/>
          </p:nvSpPr>
          <p:spPr>
            <a:xfrm>
              <a:off x="4447494" y="4346317"/>
              <a:ext cx="3738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B4C9686-86E0-40CE-B54B-68B61B5EBB36}"/>
                </a:ext>
              </a:extLst>
            </p:cNvPr>
            <p:cNvSpPr/>
            <p:nvPr/>
          </p:nvSpPr>
          <p:spPr>
            <a:xfrm>
              <a:off x="4892396" y="4322906"/>
              <a:ext cx="3738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4AF8073-C9E8-4C91-B9A7-70B17B1252FC}"/>
                </a:ext>
              </a:extLst>
            </p:cNvPr>
            <p:cNvSpPr/>
            <p:nvPr/>
          </p:nvSpPr>
          <p:spPr>
            <a:xfrm>
              <a:off x="5269009" y="4346317"/>
              <a:ext cx="3738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21B49281-6FD9-4043-ACE7-207DC54F3174}"/>
              </a:ext>
            </a:extLst>
          </p:cNvPr>
          <p:cNvSpPr/>
          <p:nvPr/>
        </p:nvSpPr>
        <p:spPr>
          <a:xfrm>
            <a:off x="80024" y="4643926"/>
            <a:ext cx="4132571" cy="120032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1984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年，英国 Jefferys  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A分子实验方法在胶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片上看到图纹，“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A指纹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CD5C430-2F73-43F6-A09D-55DB8DD27977}"/>
              </a:ext>
            </a:extLst>
          </p:cNvPr>
          <p:cNvSpPr/>
          <p:nvPr/>
        </p:nvSpPr>
        <p:spPr>
          <a:xfrm>
            <a:off x="3978972" y="5920484"/>
            <a:ext cx="3501389" cy="830997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1986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年用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指纹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证明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一名嫌疑男子不是凶手。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66A4975-E9C7-43BC-AC1F-87D77E4FB27E}"/>
              </a:ext>
            </a:extLst>
          </p:cNvPr>
          <p:cNvSpPr/>
          <p:nvPr/>
        </p:nvSpPr>
        <p:spPr>
          <a:xfrm>
            <a:off x="7190409" y="70840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问题探讨：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0829F39-C8D4-4214-8808-73B1360E9BA2}"/>
              </a:ext>
            </a:extLst>
          </p:cNvPr>
          <p:cNvSpPr/>
          <p:nvPr/>
        </p:nvSpPr>
        <p:spPr>
          <a:xfrm>
            <a:off x="7190409" y="647437"/>
            <a:ext cx="50460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提示：</a:t>
            </a:r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脱氧核糖核酸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是遗传物质，而每个人都有所区别。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C312F20-D29A-4097-8E4B-01B047101F67}"/>
              </a:ext>
            </a:extLst>
          </p:cNvPr>
          <p:cNvSpPr/>
          <p:nvPr/>
        </p:nvSpPr>
        <p:spPr>
          <a:xfrm>
            <a:off x="7190409" y="1617058"/>
            <a:ext cx="50460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提示：</a:t>
            </a:r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亲子鉴定、在研究人类起源、不同类群生物的亲缘关系、</a:t>
            </a:r>
            <a:r>
              <a:rPr lang="en-US" altLang="zh-CN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鉴定技术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0EC1B0A-5080-4169-9D39-367E891D228B}"/>
              </a:ext>
            </a:extLst>
          </p:cNvPr>
          <p:cNvSpPr/>
          <p:nvPr/>
        </p:nvSpPr>
        <p:spPr>
          <a:xfrm>
            <a:off x="7157400" y="2941370"/>
            <a:ext cx="503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提示：需要。因为只是提供了犯罪嫌疑人的遗传物质方面的信息，还需要有作案动机、时间，现场，证人等其他证据。</a:t>
            </a:r>
          </a:p>
        </p:txBody>
      </p:sp>
    </p:spTree>
    <p:extLst>
      <p:ext uri="{BB962C8B-B14F-4D97-AF65-F5344CB8AC3E}">
        <p14:creationId xmlns:p14="http://schemas.microsoft.com/office/powerpoint/2010/main" val="79600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4D4E3EC-10EE-438F-B2E2-2BF9E5BF782B}"/>
              </a:ext>
            </a:extLst>
          </p:cNvPr>
          <p:cNvSpPr/>
          <p:nvPr/>
        </p:nvSpPr>
        <p:spPr>
          <a:xfrm>
            <a:off x="175096" y="181094"/>
            <a:ext cx="5320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一、观察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RNA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在细胞中的分布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D93234B-89F7-4EDE-AB7A-973EF4234365}"/>
              </a:ext>
            </a:extLst>
          </p:cNvPr>
          <p:cNvSpPr/>
          <p:nvPr/>
        </p:nvSpPr>
        <p:spPr>
          <a:xfrm>
            <a:off x="175096" y="642759"/>
            <a:ext cx="12016904" cy="360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1.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实验原理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(1)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使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DNA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呈现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色，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使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呈现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色。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(2)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盐酸的作用：能够改变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，加速染色剂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，同时使染色质中的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        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分离，有利于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与染色剂结合。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2.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实验步骤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取口腔上皮细胞制片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→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→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冲洗涂片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→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→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观察。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3.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实验现象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细胞核呈现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色，细胞质呈现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色。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CF7C297-E615-4CF0-8642-9A1B5F9411EC}"/>
              </a:ext>
            </a:extLst>
          </p:cNvPr>
          <p:cNvSpPr/>
          <p:nvPr/>
        </p:nvSpPr>
        <p:spPr>
          <a:xfrm>
            <a:off x="789454" y="1065514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甲基绿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6BCC951-C2DE-4278-9A84-9C13448D1FAE}"/>
              </a:ext>
            </a:extLst>
          </p:cNvPr>
          <p:cNvSpPr/>
          <p:nvPr/>
        </p:nvSpPr>
        <p:spPr>
          <a:xfrm>
            <a:off x="3905505" y="1500441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细胞膜的通透性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EA9D88E-90D2-4798-8090-AF9F2090C15F}"/>
              </a:ext>
            </a:extLst>
          </p:cNvPr>
          <p:cNvSpPr/>
          <p:nvPr/>
        </p:nvSpPr>
        <p:spPr>
          <a:xfrm>
            <a:off x="4719325" y="1065514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吡罗红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9B012B2-5B15-47BA-B18B-2CC7648D1A14}"/>
              </a:ext>
            </a:extLst>
          </p:cNvPr>
          <p:cNvSpPr/>
          <p:nvPr/>
        </p:nvSpPr>
        <p:spPr>
          <a:xfrm>
            <a:off x="7399030" y="106551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红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F1041F5-C573-4AFA-A166-81816DF8882D}"/>
              </a:ext>
            </a:extLst>
          </p:cNvPr>
          <p:cNvSpPr/>
          <p:nvPr/>
        </p:nvSpPr>
        <p:spPr>
          <a:xfrm>
            <a:off x="8178753" y="150044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进入细胞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6A60FD4-AC46-4BD2-A8D0-765D4FB2269A}"/>
              </a:ext>
            </a:extLst>
          </p:cNvPr>
          <p:cNvSpPr/>
          <p:nvPr/>
        </p:nvSpPr>
        <p:spPr>
          <a:xfrm>
            <a:off x="681839" y="2000446"/>
            <a:ext cx="215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DNA</a:t>
            </a: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与蛋白质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A7BAB1E-CF02-4D76-98C3-33EA644EC035}"/>
              </a:ext>
            </a:extLst>
          </p:cNvPr>
          <p:cNvSpPr/>
          <p:nvPr/>
        </p:nvSpPr>
        <p:spPr>
          <a:xfrm>
            <a:off x="4813100" y="2000446"/>
            <a:ext cx="920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DNA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701E79E-6664-4D92-B231-7221A4A0C65B}"/>
              </a:ext>
            </a:extLst>
          </p:cNvPr>
          <p:cNvSpPr/>
          <p:nvPr/>
        </p:nvSpPr>
        <p:spPr>
          <a:xfrm>
            <a:off x="4386167" y="375663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红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91CA501-9BA7-42F0-A2B7-4F472FFD2B41}"/>
              </a:ext>
            </a:extLst>
          </p:cNvPr>
          <p:cNvSpPr/>
          <p:nvPr/>
        </p:nvSpPr>
        <p:spPr>
          <a:xfrm>
            <a:off x="3360858" y="285018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水解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77940E3-D0C7-4124-A48F-64E20DFFAB73}"/>
              </a:ext>
            </a:extLst>
          </p:cNvPr>
          <p:cNvSpPr/>
          <p:nvPr/>
        </p:nvSpPr>
        <p:spPr>
          <a:xfrm>
            <a:off x="6058098" y="287177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染色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D05B7F3-D41F-4B95-B47D-48B921D486AE}"/>
              </a:ext>
            </a:extLst>
          </p:cNvPr>
          <p:cNvSpPr/>
          <p:nvPr/>
        </p:nvSpPr>
        <p:spPr>
          <a:xfrm>
            <a:off x="3514747" y="106551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绿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CE1A308-6754-4E2D-A156-A55CDBD1AEAA}"/>
              </a:ext>
            </a:extLst>
          </p:cNvPr>
          <p:cNvSpPr/>
          <p:nvPr/>
        </p:nvSpPr>
        <p:spPr>
          <a:xfrm>
            <a:off x="1785224" y="375663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绿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B0B20A1-BF94-43F0-A598-DD008D8159C6}"/>
              </a:ext>
            </a:extLst>
          </p:cNvPr>
          <p:cNvSpPr/>
          <p:nvPr/>
        </p:nvSpPr>
        <p:spPr>
          <a:xfrm>
            <a:off x="145218" y="4326698"/>
            <a:ext cx="11482902" cy="941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4.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实验结论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真核细胞的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DNA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主要分布在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中，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主要分布在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AEA9AA6-5644-4319-9328-98902BC05A0E}"/>
              </a:ext>
            </a:extLst>
          </p:cNvPr>
          <p:cNvSpPr/>
          <p:nvPr/>
        </p:nvSpPr>
        <p:spPr>
          <a:xfrm>
            <a:off x="4007190" y="4621175"/>
            <a:ext cx="1107996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细胞核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019EA90-ED1C-4DAF-81F1-72D214301F9A}"/>
              </a:ext>
            </a:extLst>
          </p:cNvPr>
          <p:cNvSpPr/>
          <p:nvPr/>
        </p:nvSpPr>
        <p:spPr>
          <a:xfrm>
            <a:off x="7973298" y="4659049"/>
            <a:ext cx="1107996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细胞质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538E30A-9911-4EF0-BE2F-AB7E9183C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6" t="47334" r="3708" b="19167"/>
          <a:stretch/>
        </p:blipFill>
        <p:spPr bwMode="auto">
          <a:xfrm>
            <a:off x="29878" y="1104424"/>
            <a:ext cx="12016904" cy="366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51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8AF3398-1CAF-4A2C-A108-0330A2B0FF5B}"/>
              </a:ext>
            </a:extLst>
          </p:cNvPr>
          <p:cNvSpPr/>
          <p:nvPr/>
        </p:nvSpPr>
        <p:spPr>
          <a:xfrm>
            <a:off x="327496" y="150614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solidFill>
                  <a:srgbClr val="FF0000"/>
                </a:solidFill>
                <a:latin typeface="Times New Roman"/>
                <a:ea typeface="微软雅黑" pitchFamily="34" charset="-122"/>
                <a:cs typeface="Times New Roman"/>
              </a:rPr>
              <a:t>二、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/>
                <a:ea typeface="微软雅黑" pitchFamily="34" charset="-122"/>
                <a:cs typeface="Times New Roman"/>
              </a:rPr>
              <a:t>核酸的种类、功能和分子组成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C13685E-CA7D-4FF6-8163-E6FA99F0CF62}"/>
              </a:ext>
            </a:extLst>
          </p:cNvPr>
          <p:cNvSpPr/>
          <p:nvPr/>
        </p:nvSpPr>
        <p:spPr>
          <a:xfrm>
            <a:off x="190550" y="662647"/>
            <a:ext cx="6425436" cy="335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1.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种类：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一类是脱氧核糖核酸，简称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；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另一类是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，简称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2.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功能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(1)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细胞内携带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的物质。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(2)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在生物体的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     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具有极其重要的作用。</a:t>
            </a:r>
            <a:endParaRPr lang="zh-CN" altLang="en-US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3.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结构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2DA2C83-1B0E-49C6-B3DC-D33DCC8619BB}"/>
              </a:ext>
            </a:extLst>
          </p:cNvPr>
          <p:cNvSpPr/>
          <p:nvPr/>
        </p:nvSpPr>
        <p:spPr>
          <a:xfrm>
            <a:off x="3097485" y="186434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遗传信息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ADA2CE8-6E70-41E1-BC92-984CA9FC9C24}"/>
              </a:ext>
            </a:extLst>
          </p:cNvPr>
          <p:cNvSpPr/>
          <p:nvPr/>
        </p:nvSpPr>
        <p:spPr>
          <a:xfrm>
            <a:off x="5108236" y="802635"/>
            <a:ext cx="920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DNA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A15EC40-3A7F-4528-AB36-E4ED1E2C4B99}"/>
              </a:ext>
            </a:extLst>
          </p:cNvPr>
          <p:cNvSpPr/>
          <p:nvPr/>
        </p:nvSpPr>
        <p:spPr>
          <a:xfrm>
            <a:off x="2307708" y="2373670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遗传、变异和蛋白质合成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C139220-BE3A-4EC8-BBCC-9E53E3ABB17C}"/>
              </a:ext>
            </a:extLst>
          </p:cNvPr>
          <p:cNvSpPr/>
          <p:nvPr/>
        </p:nvSpPr>
        <p:spPr>
          <a:xfrm>
            <a:off x="1617746" y="133317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核糖核酸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F2F1CC36-ADB7-4AC9-BD2C-61BBC35B6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90" b="529"/>
          <a:stretch/>
        </p:blipFill>
        <p:spPr bwMode="auto">
          <a:xfrm>
            <a:off x="6394768" y="0"/>
            <a:ext cx="4600448" cy="320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087984DE-9283-45C1-AF5C-FEB94EB33E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-2695"/>
          <a:stretch/>
        </p:blipFill>
        <p:spPr bwMode="auto">
          <a:xfrm>
            <a:off x="6400276" y="3209708"/>
            <a:ext cx="4514258" cy="323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B57C491D-4B0D-4D8D-9651-BA110C5BD1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13"/>
          <a:stretch/>
        </p:blipFill>
        <p:spPr bwMode="auto">
          <a:xfrm>
            <a:off x="6297951" y="3209708"/>
            <a:ext cx="4938363" cy="354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0A3422F6-3833-4CE5-B32F-F410C87CCADA}"/>
              </a:ext>
            </a:extLst>
          </p:cNvPr>
          <p:cNvSpPr txBox="1"/>
          <p:nvPr/>
        </p:nvSpPr>
        <p:spPr>
          <a:xfrm>
            <a:off x="327496" y="4013693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）元素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9184B01-A4BB-4585-9820-F2435EEEEB6E}"/>
              </a:ext>
            </a:extLst>
          </p:cNvPr>
          <p:cNvSpPr txBox="1"/>
          <p:nvPr/>
        </p:nvSpPr>
        <p:spPr>
          <a:xfrm>
            <a:off x="327496" y="4621144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）单位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0807CC1F-EDA1-47A2-A162-EAD28604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008892"/>
            <a:ext cx="272019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5184FF7A-FE03-41B5-BC40-98CA6BEBE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693738"/>
            <a:ext cx="132954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427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098E0E39-A477-4EE2-A08A-C76911837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3941" y="3281223"/>
            <a:ext cx="2083257" cy="168951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540E93B-8D3A-4B80-933A-7CE525133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393" y="1181743"/>
            <a:ext cx="3035965" cy="1092469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F42E34D-A25A-4B47-B0E9-5F3B71C54E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5015"/>
          <a:stretch/>
        </p:blipFill>
        <p:spPr>
          <a:xfrm>
            <a:off x="6841077" y="5371801"/>
            <a:ext cx="4393743" cy="1321125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78AF3398-1CAF-4A2C-A108-0330A2B0FF5B}"/>
              </a:ext>
            </a:extLst>
          </p:cNvPr>
          <p:cNvSpPr/>
          <p:nvPr/>
        </p:nvSpPr>
        <p:spPr>
          <a:xfrm>
            <a:off x="327496" y="150614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latin typeface="Times New Roman"/>
                <a:ea typeface="微软雅黑" pitchFamily="34" charset="-122"/>
                <a:cs typeface="Times New Roman"/>
              </a:rPr>
              <a:t>核酸的种类、功能和分子组成</a:t>
            </a:r>
            <a:endParaRPr lang="zh-CN" altLang="en-US" sz="24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C13685E-CA7D-4FF6-8163-E6FA99F0CF62}"/>
              </a:ext>
            </a:extLst>
          </p:cNvPr>
          <p:cNvSpPr/>
          <p:nvPr/>
        </p:nvSpPr>
        <p:spPr>
          <a:xfrm>
            <a:off x="190550" y="662647"/>
            <a:ext cx="6425436" cy="335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1.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种类：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一类是脱氧核糖核酸，简称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；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另一类是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，简称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2.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功能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(1)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细胞内携带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的物质。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(2)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在生物体的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     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具有极其重要的作用。</a:t>
            </a:r>
            <a:endParaRPr lang="zh-CN" altLang="en-US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3.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结构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2DA2C83-1B0E-49C6-B3DC-D33DCC8619BB}"/>
              </a:ext>
            </a:extLst>
          </p:cNvPr>
          <p:cNvSpPr/>
          <p:nvPr/>
        </p:nvSpPr>
        <p:spPr>
          <a:xfrm>
            <a:off x="3097485" y="186434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遗传信息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ADA2CE8-6E70-41E1-BC92-984CA9FC9C24}"/>
              </a:ext>
            </a:extLst>
          </p:cNvPr>
          <p:cNvSpPr/>
          <p:nvPr/>
        </p:nvSpPr>
        <p:spPr>
          <a:xfrm>
            <a:off x="5108236" y="802635"/>
            <a:ext cx="920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DNA</a:t>
            </a:r>
            <a:endParaRPr lang="zh-CN" altLang="en-US" sz="2400" b="1" kern="1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A15EC40-3A7F-4528-AB36-E4ED1E2C4B99}"/>
              </a:ext>
            </a:extLst>
          </p:cNvPr>
          <p:cNvSpPr/>
          <p:nvPr/>
        </p:nvSpPr>
        <p:spPr>
          <a:xfrm>
            <a:off x="2307708" y="2373670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遗传、变异和蛋白质合成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C139220-BE3A-4EC8-BBCC-9E53E3ABB17C}"/>
              </a:ext>
            </a:extLst>
          </p:cNvPr>
          <p:cNvSpPr/>
          <p:nvPr/>
        </p:nvSpPr>
        <p:spPr>
          <a:xfrm>
            <a:off x="1617746" y="133317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核糖核酸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610BD27-A98A-4B50-8097-51EDF39CD8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7239" y="457646"/>
            <a:ext cx="673248" cy="800297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29C3CD7-60AB-43ED-B624-22B0994384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3640" y="597039"/>
            <a:ext cx="342975" cy="31757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1BFD4F0-2C66-466F-8221-6D69A079AB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74288" y="514809"/>
            <a:ext cx="1206764" cy="68596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D5E26F0C-F375-45DA-83FE-B1BABC818A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12735" y="1152976"/>
            <a:ext cx="2438934" cy="48271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B4372CE-C79D-403A-B980-ACA5DA0277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17169" y="1553598"/>
            <a:ext cx="1549740" cy="635156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563AD258-4B7F-4E94-A825-D00AA9BF2B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5480" y="2374681"/>
            <a:ext cx="1905418" cy="825703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04B8A4CE-4BDA-4A47-A5F0-C3F098A141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28579" y="3178793"/>
            <a:ext cx="457300" cy="4065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5DC6740-7ED2-446B-A874-D8972AAEE4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78895" y="4911016"/>
            <a:ext cx="444597" cy="635156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58539ACC-176D-4BF3-BBA7-2566DED67E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34919" y="2219234"/>
            <a:ext cx="457300" cy="406500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4CF7196E-5DED-45EC-A693-D9C8ABE7996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20232" y="2625734"/>
            <a:ext cx="254056" cy="419203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ECFB8FC7-E127-424C-B716-61DEECE4F6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9410" y="535426"/>
            <a:ext cx="342975" cy="317578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09F51342-E569-4075-B794-BCF412C5B7AF}"/>
              </a:ext>
            </a:extLst>
          </p:cNvPr>
          <p:cNvSpPr txBox="1"/>
          <p:nvPr/>
        </p:nvSpPr>
        <p:spPr>
          <a:xfrm>
            <a:off x="327496" y="4013693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）元素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8766CE6-4B85-44B0-9395-F2402C6D869F}"/>
              </a:ext>
            </a:extLst>
          </p:cNvPr>
          <p:cNvSpPr txBox="1"/>
          <p:nvPr/>
        </p:nvSpPr>
        <p:spPr>
          <a:xfrm>
            <a:off x="327496" y="4621144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）单位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D108B73-C70C-47D8-9036-FB0124A8474A}"/>
              </a:ext>
            </a:extLst>
          </p:cNvPr>
          <p:cNvSpPr txBox="1"/>
          <p:nvPr/>
        </p:nvSpPr>
        <p:spPr>
          <a:xfrm>
            <a:off x="306942" y="5228594"/>
            <a:ext cx="222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）结构层次</a:t>
            </a: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4A344768-60D4-4490-ADFC-3CFB468C3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008892"/>
            <a:ext cx="272019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4D19CD28-5367-4974-AA25-C4B17C40D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621144"/>
            <a:ext cx="132954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3BB55F-5863-44D5-B469-0D237839A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81021" y="2650796"/>
            <a:ext cx="132954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 Box 11">
            <a:extLst>
              <a:ext uri="{FF2B5EF4-FFF2-40B4-BE49-F238E27FC236}">
                <a16:creationId xmlns:a16="http://schemas.microsoft.com/office/drawing/2014/main" id="{3B4BD541-BEE3-48E2-9591-C8D4DC6E9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268" y="51677"/>
            <a:ext cx="49217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磷酸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 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五碳糖  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      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碱基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DE35A0FB-4EAA-41B3-B826-BBF8E4EEB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6502" y="4009190"/>
            <a:ext cx="1684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核苷酸链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E01A0C58-7A3F-4CE3-A180-6AEC736AF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7142" y="5570699"/>
            <a:ext cx="95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核酸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DBE0A49F-3940-46FB-B761-A70786F2B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0240" y="1586620"/>
            <a:ext cx="86767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EC9A8DA1-E54E-4D70-A5D3-EF676F00D5C3}"/>
              </a:ext>
            </a:extLst>
          </p:cNvPr>
          <p:cNvSpPr/>
          <p:nvPr/>
        </p:nvSpPr>
        <p:spPr>
          <a:xfrm>
            <a:off x="11551440" y="2102989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箭头: 下 35">
            <a:extLst>
              <a:ext uri="{FF2B5EF4-FFF2-40B4-BE49-F238E27FC236}">
                <a16:creationId xmlns:a16="http://schemas.microsoft.com/office/drawing/2014/main" id="{6F1A0DAE-C2D0-464E-AF0E-233C939C5748}"/>
              </a:ext>
            </a:extLst>
          </p:cNvPr>
          <p:cNvSpPr/>
          <p:nvPr/>
        </p:nvSpPr>
        <p:spPr>
          <a:xfrm>
            <a:off x="11551440" y="3302916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箭头: 下 36">
            <a:extLst>
              <a:ext uri="{FF2B5EF4-FFF2-40B4-BE49-F238E27FC236}">
                <a16:creationId xmlns:a16="http://schemas.microsoft.com/office/drawing/2014/main" id="{CB20BC34-37C0-48CC-B7EC-D3929D08D459}"/>
              </a:ext>
            </a:extLst>
          </p:cNvPr>
          <p:cNvSpPr/>
          <p:nvPr/>
        </p:nvSpPr>
        <p:spPr>
          <a:xfrm>
            <a:off x="11551440" y="4690177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9A04CAB-AA1D-41EA-B6BC-40BE47D09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069" y="102516"/>
            <a:ext cx="28575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CFFA97C-BF9B-48B8-B6C7-06B0318704B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62655" y="338750"/>
            <a:ext cx="749464" cy="90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5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2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D5E8D60-5ABD-4E9F-BEE3-F5FFE52AE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0411"/>
              </p:ext>
            </p:extLst>
          </p:nvPr>
        </p:nvGraphicFramePr>
        <p:xfrm>
          <a:off x="158926" y="310357"/>
          <a:ext cx="11396313" cy="5672407"/>
        </p:xfrm>
        <a:graphic>
          <a:graphicData uri="http://schemas.openxmlformats.org/drawingml/2006/table">
            <a:tbl>
              <a:tblPr/>
              <a:tblGrid>
                <a:gridCol w="501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7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9087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比较项目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DNA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RNA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1515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组成单位</a:t>
                      </a: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50000"/>
                        </a:lnSpc>
                      </a:pPr>
                      <a:endParaRPr lang="zh-CN" altLang="en-US" sz="2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2800" kern="100">
                        <a:effectLst/>
                        <a:latin typeface="Times New Roman"/>
                        <a:ea typeface="华文细黑"/>
                        <a:cs typeface="宋体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148">
                <a:tc rowSpan="4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组成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无机酸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1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五碳糖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08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含氮</a:t>
                      </a: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碱基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特有</a:t>
                      </a: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特有</a:t>
                      </a: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0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共有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A</a:t>
                      </a: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、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G</a:t>
                      </a: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、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C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4D7AEB3B-C093-4C15-8276-839C1723C087}"/>
              </a:ext>
            </a:extLst>
          </p:cNvPr>
          <p:cNvSpPr/>
          <p:nvPr/>
        </p:nvSpPr>
        <p:spPr>
          <a:xfrm>
            <a:off x="6401607" y="3207091"/>
            <a:ext cx="800219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磷酸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8C757AB-832C-4727-BDE8-49767E203C8B}"/>
              </a:ext>
            </a:extLst>
          </p:cNvPr>
          <p:cNvSpPr/>
          <p:nvPr/>
        </p:nvSpPr>
        <p:spPr>
          <a:xfrm>
            <a:off x="4220382" y="3861450"/>
            <a:ext cx="1415772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脱氧核糖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056346E-07AF-4A0A-9675-E1BD3D65045E}"/>
              </a:ext>
            </a:extLst>
          </p:cNvPr>
          <p:cNvSpPr/>
          <p:nvPr/>
        </p:nvSpPr>
        <p:spPr>
          <a:xfrm>
            <a:off x="5246304" y="468441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T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FEBE34B-D52F-4EF0-8433-6F6CF1AE45BB}"/>
              </a:ext>
            </a:extLst>
          </p:cNvPr>
          <p:cNvSpPr/>
          <p:nvPr/>
        </p:nvSpPr>
        <p:spPr>
          <a:xfrm>
            <a:off x="9885962" y="4646761"/>
            <a:ext cx="423514" cy="497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U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396406-29BC-41C8-897C-4D2BF8315207}"/>
              </a:ext>
            </a:extLst>
          </p:cNvPr>
          <p:cNvSpPr/>
          <p:nvPr/>
        </p:nvSpPr>
        <p:spPr>
          <a:xfrm>
            <a:off x="9297500" y="3810000"/>
            <a:ext cx="800219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核糖</a:t>
            </a:r>
          </a:p>
        </p:txBody>
      </p:sp>
      <p:pic>
        <p:nvPicPr>
          <p:cNvPr id="8" name="Picture 3" descr="F:\米昕\2018\同步\生物\生物 人教通用 必修1\PPT\新建文件夹\T15.TIF">
            <a:extLst>
              <a:ext uri="{FF2B5EF4-FFF2-40B4-BE49-F238E27FC236}">
                <a16:creationId xmlns:a16="http://schemas.microsoft.com/office/drawing/2014/main" id="{DD130085-FC68-411A-9F44-57F143BD4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826" y="1075024"/>
            <a:ext cx="3679534" cy="200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F:\米昕\2018\同步\生物\生物 人教通用 必修1\PPT\新建文件夹\T14.TIF">
            <a:extLst>
              <a:ext uri="{FF2B5EF4-FFF2-40B4-BE49-F238E27FC236}">
                <a16:creationId xmlns:a16="http://schemas.microsoft.com/office/drawing/2014/main" id="{57F60F65-D73B-42CB-9FB9-9BD8ED57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984" y="1154902"/>
            <a:ext cx="3459616" cy="182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4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D5E8D60-5ABD-4E9F-BEE3-F5FFE52AEC7B}"/>
              </a:ext>
            </a:extLst>
          </p:cNvPr>
          <p:cNvGraphicFramePr>
            <a:graphicFrameLocks noGrp="1"/>
          </p:cNvGraphicFramePr>
          <p:nvPr/>
        </p:nvGraphicFramePr>
        <p:xfrm>
          <a:off x="158926" y="310357"/>
          <a:ext cx="11396313" cy="5672407"/>
        </p:xfrm>
        <a:graphic>
          <a:graphicData uri="http://schemas.openxmlformats.org/drawingml/2006/table">
            <a:tbl>
              <a:tblPr/>
              <a:tblGrid>
                <a:gridCol w="501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7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9087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比较项目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DNA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RNA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800" kern="100">
                        <a:effectLst/>
                        <a:latin typeface="宋体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1515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组成单位</a:t>
                      </a: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>
                        <a:lnSpc>
                          <a:spcPct val="150000"/>
                        </a:lnSpc>
                      </a:pPr>
                      <a:endParaRPr lang="zh-CN" altLang="en-US" sz="2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2800" kern="100">
                        <a:effectLst/>
                        <a:latin typeface="Times New Roman"/>
                        <a:ea typeface="华文细黑"/>
                        <a:cs typeface="宋体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148">
                <a:tc rowSpan="4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组成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无机酸</a:t>
                      </a:r>
                      <a:endParaRPr lang="zh-CN" sz="2400" b="1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1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五碳糖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08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含氮</a:t>
                      </a:r>
                      <a:endParaRPr lang="en-US" alt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碱基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特有</a:t>
                      </a: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</a:t>
                      </a:r>
                      <a:endParaRPr lang="zh-CN" sz="2400" b="1" u="none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特有</a:t>
                      </a:r>
                      <a:r>
                        <a:rPr lang="en-US" altLang="zh-CN" sz="2400" b="1" u="none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___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0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共有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A</a:t>
                      </a: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、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G</a:t>
                      </a:r>
                      <a:r>
                        <a:rPr lang="zh-CN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、</a:t>
                      </a:r>
                      <a:r>
                        <a:rPr lang="en-US" sz="2400" b="1" kern="1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ourier New"/>
                        </a:rPr>
                        <a:t>C</a:t>
                      </a:r>
                      <a:endParaRPr lang="zh-CN" sz="2400" b="1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ourier New"/>
                      </a:endParaRPr>
                    </a:p>
                  </a:txBody>
                  <a:tcPr marL="22050" marR="22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4D7AEB3B-C093-4C15-8276-839C1723C087}"/>
              </a:ext>
            </a:extLst>
          </p:cNvPr>
          <p:cNvSpPr/>
          <p:nvPr/>
        </p:nvSpPr>
        <p:spPr>
          <a:xfrm>
            <a:off x="6401607" y="3207091"/>
            <a:ext cx="800219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磷酸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8C757AB-832C-4727-BDE8-49767E203C8B}"/>
              </a:ext>
            </a:extLst>
          </p:cNvPr>
          <p:cNvSpPr/>
          <p:nvPr/>
        </p:nvSpPr>
        <p:spPr>
          <a:xfrm>
            <a:off x="4220382" y="3861450"/>
            <a:ext cx="1415772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脱氧核糖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056346E-07AF-4A0A-9675-E1BD3D65045E}"/>
              </a:ext>
            </a:extLst>
          </p:cNvPr>
          <p:cNvSpPr/>
          <p:nvPr/>
        </p:nvSpPr>
        <p:spPr>
          <a:xfrm>
            <a:off x="5246304" y="468441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T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FEBE34B-D52F-4EF0-8433-6F6CF1AE45BB}"/>
              </a:ext>
            </a:extLst>
          </p:cNvPr>
          <p:cNvSpPr/>
          <p:nvPr/>
        </p:nvSpPr>
        <p:spPr>
          <a:xfrm>
            <a:off x="9885962" y="4646761"/>
            <a:ext cx="423514" cy="497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U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396406-29BC-41C8-897C-4D2BF8315207}"/>
              </a:ext>
            </a:extLst>
          </p:cNvPr>
          <p:cNvSpPr/>
          <p:nvPr/>
        </p:nvSpPr>
        <p:spPr>
          <a:xfrm>
            <a:off x="9297500" y="3810000"/>
            <a:ext cx="800219" cy="496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核糖</a:t>
            </a:r>
          </a:p>
        </p:txBody>
      </p:sp>
      <p:pic>
        <p:nvPicPr>
          <p:cNvPr id="8" name="Picture 3" descr="F:\米昕\2018\同步\生物\生物 人教通用 必修1\PPT\新建文件夹\T15.TIF">
            <a:extLst>
              <a:ext uri="{FF2B5EF4-FFF2-40B4-BE49-F238E27FC236}">
                <a16:creationId xmlns:a16="http://schemas.microsoft.com/office/drawing/2014/main" id="{DD130085-FC68-411A-9F44-57F143BD4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826" y="1075024"/>
            <a:ext cx="3679534" cy="200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F:\米昕\2018\同步\生物\生物 人教通用 必修1\PPT\新建文件夹\T14.TIF">
            <a:extLst>
              <a:ext uri="{FF2B5EF4-FFF2-40B4-BE49-F238E27FC236}">
                <a16:creationId xmlns:a16="http://schemas.microsoft.com/office/drawing/2014/main" id="{57F60F65-D73B-42CB-9FB9-9BD8ED57A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984" y="1154902"/>
            <a:ext cx="3459616" cy="182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851C00CF-223C-4FAE-8C4D-6A1F29CA972B}"/>
              </a:ext>
            </a:extLst>
          </p:cNvPr>
          <p:cNvSpPr/>
          <p:nvPr/>
        </p:nvSpPr>
        <p:spPr>
          <a:xfrm>
            <a:off x="121920" y="1075024"/>
            <a:ext cx="11433319" cy="33662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89C8C94B-3CF3-4C99-B35F-F5F902928D9B}"/>
              </a:ext>
            </a:extLst>
          </p:cNvPr>
          <p:cNvGrpSpPr/>
          <p:nvPr/>
        </p:nvGrpSpPr>
        <p:grpSpPr>
          <a:xfrm>
            <a:off x="6497535" y="1562854"/>
            <a:ext cx="2340000" cy="2817965"/>
            <a:chOff x="8395130" y="3627768"/>
            <a:chExt cx="3068868" cy="3773828"/>
          </a:xfrm>
        </p:grpSpPr>
        <p:pic>
          <p:nvPicPr>
            <p:cNvPr id="14" name="Picture 6">
              <a:extLst>
                <a:ext uri="{FF2B5EF4-FFF2-40B4-BE49-F238E27FC236}">
                  <a16:creationId xmlns:a16="http://schemas.microsoft.com/office/drawing/2014/main" id="{9B823844-430D-4591-AA0A-D29CBC952E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5130" y="3627768"/>
              <a:ext cx="3068868" cy="3068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063C97DB-B73F-4ED8-B676-544FDDB2D544}"/>
                </a:ext>
              </a:extLst>
            </p:cNvPr>
            <p:cNvSpPr txBox="1"/>
            <p:nvPr/>
          </p:nvSpPr>
          <p:spPr>
            <a:xfrm>
              <a:off x="9031070" y="6700898"/>
              <a:ext cx="2420179" cy="7006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</a:t>
              </a: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胸腺嘧啶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CDE3799B-3C20-415F-BC94-B99AD85F2BA7}"/>
              </a:ext>
            </a:extLst>
          </p:cNvPr>
          <p:cNvGrpSpPr/>
          <p:nvPr/>
        </p:nvGrpSpPr>
        <p:grpSpPr>
          <a:xfrm>
            <a:off x="8957472" y="1542532"/>
            <a:ext cx="2340000" cy="2830972"/>
            <a:chOff x="4121600" y="1751471"/>
            <a:chExt cx="2552700" cy="4708141"/>
          </a:xfrm>
          <a:solidFill>
            <a:srgbClr val="FFFFFF"/>
          </a:solidFill>
        </p:grpSpPr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28082735-4F6B-4910-B9EB-D8ACE3D9B0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1600" y="1751471"/>
              <a:ext cx="2552700" cy="3409949"/>
            </a:xfrm>
            <a:prstGeom prst="rect">
              <a:avLst/>
            </a:prstGeom>
            <a:grpFill/>
          </p:spPr>
        </p:pic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51F7FC0-0235-4AFE-B713-E75D293EC8F8}"/>
                </a:ext>
              </a:extLst>
            </p:cNvPr>
            <p:cNvSpPr txBox="1"/>
            <p:nvPr/>
          </p:nvSpPr>
          <p:spPr>
            <a:xfrm>
              <a:off x="4411808" y="5589454"/>
              <a:ext cx="1680861" cy="87015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U</a:t>
              </a: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尿嘧啶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80F3BC65-4B8C-49DB-817F-8598529E071A}"/>
              </a:ext>
            </a:extLst>
          </p:cNvPr>
          <p:cNvGrpSpPr/>
          <p:nvPr/>
        </p:nvGrpSpPr>
        <p:grpSpPr>
          <a:xfrm>
            <a:off x="4386688" y="1542532"/>
            <a:ext cx="2340000" cy="2685440"/>
            <a:chOff x="232038" y="3575768"/>
            <a:chExt cx="3068868" cy="3837411"/>
          </a:xfrm>
        </p:grpSpPr>
        <p:pic>
          <p:nvPicPr>
            <p:cNvPr id="20" name="Picture 8">
              <a:extLst>
                <a:ext uri="{FF2B5EF4-FFF2-40B4-BE49-F238E27FC236}">
                  <a16:creationId xmlns:a16="http://schemas.microsoft.com/office/drawing/2014/main" id="{122F070F-A408-404B-B26E-9F99E4BD12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026"/>
            <a:stretch/>
          </p:blipFill>
          <p:spPr bwMode="auto">
            <a:xfrm>
              <a:off x="232038" y="3575768"/>
              <a:ext cx="3068868" cy="32008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2AD5CA6-D0A1-49CF-BAFE-AE53036694CD}"/>
                </a:ext>
              </a:extLst>
            </p:cNvPr>
            <p:cNvSpPr txBox="1"/>
            <p:nvPr/>
          </p:nvSpPr>
          <p:spPr>
            <a:xfrm>
              <a:off x="895885" y="6889959"/>
              <a:ext cx="15039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胞嘧啶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269123F1-38C1-4A31-B625-4C45A6929411}"/>
              </a:ext>
            </a:extLst>
          </p:cNvPr>
          <p:cNvGrpSpPr/>
          <p:nvPr/>
        </p:nvGrpSpPr>
        <p:grpSpPr>
          <a:xfrm>
            <a:off x="2335584" y="1542532"/>
            <a:ext cx="2340000" cy="2698708"/>
            <a:chOff x="7330305" y="117003"/>
            <a:chExt cx="3968754" cy="3791515"/>
          </a:xfrm>
        </p:grpSpPr>
        <p:pic>
          <p:nvPicPr>
            <p:cNvPr id="11" name="Picture 12">
              <a:extLst>
                <a:ext uri="{FF2B5EF4-FFF2-40B4-BE49-F238E27FC236}">
                  <a16:creationId xmlns:a16="http://schemas.microsoft.com/office/drawing/2014/main" id="{039D3C1D-ED37-4064-AFB1-5D1D7D1926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0305" y="117003"/>
              <a:ext cx="3968754" cy="3287550"/>
            </a:xfrm>
            <a:prstGeom prst="rect">
              <a:avLst/>
            </a:prstGeom>
            <a:solidFill>
              <a:srgbClr val="FFFFFF"/>
            </a:solidFill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5914D5E-81ED-4A9F-8B79-400109B68CEB}"/>
                </a:ext>
              </a:extLst>
            </p:cNvPr>
            <p:cNvSpPr txBox="1"/>
            <p:nvPr/>
          </p:nvSpPr>
          <p:spPr>
            <a:xfrm>
              <a:off x="8177380" y="3385297"/>
              <a:ext cx="1535998" cy="52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G</a:t>
              </a: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鸟嘌呤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F0A71C1B-010D-4BCF-979D-49100D0164A9}"/>
              </a:ext>
            </a:extLst>
          </p:cNvPr>
          <p:cNvGrpSpPr/>
          <p:nvPr/>
        </p:nvGrpSpPr>
        <p:grpSpPr>
          <a:xfrm>
            <a:off x="365760" y="1542532"/>
            <a:ext cx="1755141" cy="2735212"/>
            <a:chOff x="892941" y="196156"/>
            <a:chExt cx="2452503" cy="3723203"/>
          </a:xfrm>
          <a:solidFill>
            <a:srgbClr val="FFFFFF"/>
          </a:solidFill>
        </p:grpSpPr>
        <p:pic>
          <p:nvPicPr>
            <p:cNvPr id="23" name="Picture 10">
              <a:extLst>
                <a:ext uri="{FF2B5EF4-FFF2-40B4-BE49-F238E27FC236}">
                  <a16:creationId xmlns:a16="http://schemas.microsoft.com/office/drawing/2014/main" id="{A3C8BA92-4D11-4785-B93D-3DFE405AD4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941" y="196156"/>
              <a:ext cx="2452503" cy="3155267"/>
            </a:xfrm>
            <a:prstGeom prst="rect">
              <a:avLst/>
            </a:prstGeom>
            <a:grpFill/>
          </p:spPr>
        </p:pic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38FDC275-6A62-4B0B-B723-FFABF5EB1505}"/>
                </a:ext>
              </a:extLst>
            </p:cNvPr>
            <p:cNvSpPr txBox="1"/>
            <p:nvPr/>
          </p:nvSpPr>
          <p:spPr>
            <a:xfrm>
              <a:off x="1183416" y="3396139"/>
              <a:ext cx="1531189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腺嘌呤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92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FDC00B9-BA7D-43E6-84B2-A2C72DEC7671}"/>
              </a:ext>
            </a:extLst>
          </p:cNvPr>
          <p:cNvSpPr txBox="1"/>
          <p:nvPr/>
        </p:nvSpPr>
        <p:spPr>
          <a:xfrm>
            <a:off x="5175221" y="11506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课堂总结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73822A-FE09-402D-980D-6025AB287722}"/>
              </a:ext>
            </a:extLst>
          </p:cNvPr>
          <p:cNvSpPr/>
          <p:nvPr/>
        </p:nvSpPr>
        <p:spPr>
          <a:xfrm>
            <a:off x="304421" y="682557"/>
            <a:ext cx="5320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一、观察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RNA</a:t>
            </a:r>
            <a:r>
              <a:rPr lang="zh-CN" altLang="en-US" sz="24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在细胞中的分布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D05BF81-2E54-48C9-898F-628CD8561F2C}"/>
              </a:ext>
            </a:extLst>
          </p:cNvPr>
          <p:cNvSpPr/>
          <p:nvPr/>
        </p:nvSpPr>
        <p:spPr>
          <a:xfrm>
            <a:off x="354549" y="1144222"/>
            <a:ext cx="11482902" cy="49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真核细胞的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DNA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主要分布在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中，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主要分布在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E4AE36E-E5EA-492A-81D0-562E5D240A23}"/>
              </a:ext>
            </a:extLst>
          </p:cNvPr>
          <p:cNvSpPr/>
          <p:nvPr/>
        </p:nvSpPr>
        <p:spPr>
          <a:xfrm>
            <a:off x="4216521" y="1014961"/>
            <a:ext cx="1107996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细胞核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C73934C-BEBD-45FC-8B23-D332FCDFD25F}"/>
              </a:ext>
            </a:extLst>
          </p:cNvPr>
          <p:cNvSpPr/>
          <p:nvPr/>
        </p:nvSpPr>
        <p:spPr>
          <a:xfrm>
            <a:off x="8182629" y="1052835"/>
            <a:ext cx="1107996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tabLst>
                <a:tab pos="2430780" algn="l"/>
              </a:tabLst>
            </a:pPr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细胞质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28AC6AA-D172-4543-99B1-27B1810F81D2}"/>
              </a:ext>
            </a:extLst>
          </p:cNvPr>
          <p:cNvSpPr/>
          <p:nvPr/>
        </p:nvSpPr>
        <p:spPr>
          <a:xfrm>
            <a:off x="304421" y="1612067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100" dirty="0">
                <a:latin typeface="Times New Roman"/>
                <a:ea typeface="微软雅黑" pitchFamily="34" charset="-122"/>
                <a:cs typeface="Times New Roman"/>
              </a:rPr>
              <a:t>二、</a:t>
            </a:r>
            <a:r>
              <a:rPr lang="zh-CN" altLang="zh-CN" sz="2400" b="1" kern="100" dirty="0">
                <a:latin typeface="Times New Roman"/>
                <a:ea typeface="微软雅黑" pitchFamily="34" charset="-122"/>
                <a:cs typeface="Times New Roman"/>
              </a:rPr>
              <a:t>核酸的种类、功能和分子组成</a:t>
            </a:r>
            <a:endParaRPr lang="zh-CN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4A6D35A-3AFF-467A-8F08-9249B836AEA5}"/>
              </a:ext>
            </a:extLst>
          </p:cNvPr>
          <p:cNvSpPr/>
          <p:nvPr/>
        </p:nvSpPr>
        <p:spPr>
          <a:xfrm>
            <a:off x="304421" y="2073732"/>
            <a:ext cx="11533030" cy="2243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1.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种类：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一类是脱氧核糖核酸，简称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；另一类是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，简称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RNA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2.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功能</a:t>
            </a: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(1)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细胞内携带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的物质。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(2)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在生物体的</a:t>
            </a:r>
            <a:r>
              <a:rPr lang="en-US" altLang="zh-CN" sz="24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                                         </a:t>
            </a:r>
            <a:r>
              <a:rPr lang="zh-CN" altLang="zh-CN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中具有极其重要的作用。</a:t>
            </a:r>
            <a:endParaRPr lang="zh-CN" altLang="en-US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/>
              </a:rPr>
              <a:t>3.</a:t>
            </a:r>
            <a:r>
              <a:rPr lang="zh-CN" altLang="zh-CN" sz="24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结构</a:t>
            </a:r>
            <a:endParaRPr lang="zh-CN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Courier New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5FB9ACB-C34B-465F-98D8-DDB3449D7621}"/>
              </a:ext>
            </a:extLst>
          </p:cNvPr>
          <p:cNvSpPr/>
          <p:nvPr/>
        </p:nvSpPr>
        <p:spPr>
          <a:xfrm>
            <a:off x="3211356" y="2717882"/>
            <a:ext cx="2541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遗传信息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702A404-17A9-42A7-9762-C1DA783F1434}"/>
              </a:ext>
            </a:extLst>
          </p:cNvPr>
          <p:cNvSpPr/>
          <p:nvPr/>
        </p:nvSpPr>
        <p:spPr>
          <a:xfrm>
            <a:off x="5222107" y="2213720"/>
            <a:ext cx="16521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DNA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CEFA8F0-900E-4B27-98F9-7CE382C9A458}"/>
              </a:ext>
            </a:extLst>
          </p:cNvPr>
          <p:cNvSpPr/>
          <p:nvPr/>
        </p:nvSpPr>
        <p:spPr>
          <a:xfrm>
            <a:off x="2421578" y="3227203"/>
            <a:ext cx="6408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遗传、变异和蛋白质合成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EC6ABC8-5B2D-4FD0-820B-2F2E97D9F8B8}"/>
              </a:ext>
            </a:extLst>
          </p:cNvPr>
          <p:cNvSpPr/>
          <p:nvPr/>
        </p:nvSpPr>
        <p:spPr>
          <a:xfrm>
            <a:off x="7559167" y="2103844"/>
            <a:ext cx="2541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/>
              </a:rPr>
              <a:t>核糖核酸</a:t>
            </a:r>
            <a:endParaRPr lang="zh-CN" altLang="en-US" sz="2400" b="1" kern="1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80656FA-5BEC-48DE-AAB4-D291E0B20D87}"/>
              </a:ext>
            </a:extLst>
          </p:cNvPr>
          <p:cNvSpPr txBox="1"/>
          <p:nvPr/>
        </p:nvSpPr>
        <p:spPr>
          <a:xfrm>
            <a:off x="327496" y="4259016"/>
            <a:ext cx="516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）元素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F31B8BD-7545-4910-A6DC-18D84D6CBF09}"/>
              </a:ext>
            </a:extLst>
          </p:cNvPr>
          <p:cNvSpPr txBox="1"/>
          <p:nvPr/>
        </p:nvSpPr>
        <p:spPr>
          <a:xfrm>
            <a:off x="327496" y="4744547"/>
            <a:ext cx="516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）单位</a:t>
            </a:r>
            <a:r>
              <a:rPr lang="zh-CN" altLang="en-US" sz="2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9C867018-2400-405C-821F-543301EA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254215"/>
            <a:ext cx="272019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CE30C9D9-B95C-4A39-A981-4CE2164FD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354" y="4750235"/>
            <a:ext cx="132954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FC62E3C-0E4A-4EA8-A65B-7627D29DA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2168" y="5270712"/>
            <a:ext cx="1329546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CDB43EC7-B32C-4FAC-8C40-D995051F8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7701" y="5271010"/>
            <a:ext cx="1684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核苷酸链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B538FC31-0BCC-489F-8C10-CDDDFDE84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7753" y="5284677"/>
            <a:ext cx="95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核酸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9B4A913E-A3C9-4C41-B453-958A4D69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2" y="5270712"/>
            <a:ext cx="86767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核苷</a:t>
            </a:r>
            <a:endParaRPr lang="en-US" altLang="zh-CN" sz="24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B94C6579-28FD-4435-B748-F4CE3D229EE5}"/>
              </a:ext>
            </a:extLst>
          </p:cNvPr>
          <p:cNvSpPr/>
          <p:nvPr/>
        </p:nvSpPr>
        <p:spPr>
          <a:xfrm rot="-5400000">
            <a:off x="5419742" y="5221131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2C1916A4-17A6-424E-B149-DCC202FF7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677" y="5270712"/>
            <a:ext cx="30008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碱基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五碳糖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磷酸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974D020B-58F4-4562-A97B-616D2B63294A}"/>
              </a:ext>
            </a:extLst>
          </p:cNvPr>
          <p:cNvSpPr/>
          <p:nvPr/>
        </p:nvSpPr>
        <p:spPr>
          <a:xfrm rot="-5400000">
            <a:off x="6703408" y="5221131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箭头: 下 25">
            <a:extLst>
              <a:ext uri="{FF2B5EF4-FFF2-40B4-BE49-F238E27FC236}">
                <a16:creationId xmlns:a16="http://schemas.microsoft.com/office/drawing/2014/main" id="{3E684B94-7192-4459-B6E5-0AC7EF7756A4}"/>
              </a:ext>
            </a:extLst>
          </p:cNvPr>
          <p:cNvSpPr/>
          <p:nvPr/>
        </p:nvSpPr>
        <p:spPr>
          <a:xfrm rot="-5400000">
            <a:off x="8448941" y="5221131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箭头: 下 26">
            <a:extLst>
              <a:ext uri="{FF2B5EF4-FFF2-40B4-BE49-F238E27FC236}">
                <a16:creationId xmlns:a16="http://schemas.microsoft.com/office/drawing/2014/main" id="{3F214E00-9032-413E-8E86-B41BE28ECD23}"/>
              </a:ext>
            </a:extLst>
          </p:cNvPr>
          <p:cNvSpPr/>
          <p:nvPr/>
        </p:nvSpPr>
        <p:spPr>
          <a:xfrm rot="-5400000">
            <a:off x="10548993" y="5221131"/>
            <a:ext cx="301534" cy="561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BD9A383-8C8D-4810-AE8D-C6CEA2D68844}"/>
              </a:ext>
            </a:extLst>
          </p:cNvPr>
          <p:cNvSpPr txBox="1"/>
          <p:nvPr/>
        </p:nvSpPr>
        <p:spPr>
          <a:xfrm>
            <a:off x="327496" y="5233242"/>
            <a:ext cx="222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）结构层次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1255BE2-4C4F-4828-8C3B-7C30F1F7E4C0}"/>
              </a:ext>
            </a:extLst>
          </p:cNvPr>
          <p:cNvSpPr txBox="1"/>
          <p:nvPr/>
        </p:nvSpPr>
        <p:spPr>
          <a:xfrm>
            <a:off x="354549" y="5720704"/>
            <a:ext cx="366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DNA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RNA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不同点</a:t>
            </a:r>
          </a:p>
        </p:txBody>
      </p:sp>
    </p:spTree>
    <p:extLst>
      <p:ext uri="{BB962C8B-B14F-4D97-AF65-F5344CB8AC3E}">
        <p14:creationId xmlns:p14="http://schemas.microsoft.com/office/powerpoint/2010/main" val="42309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3" grpId="0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994</Words>
  <Application>Microsoft Office PowerPoint</Application>
  <PresentationFormat>宽屏</PresentationFormat>
  <Paragraphs>215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51</cp:revision>
  <dcterms:created xsi:type="dcterms:W3CDTF">2019-09-11T03:06:09Z</dcterms:created>
  <dcterms:modified xsi:type="dcterms:W3CDTF">2019-09-16T03:14:05Z</dcterms:modified>
</cp:coreProperties>
</file>