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3" r:id="rId3"/>
    <p:sldId id="265" r:id="rId4"/>
    <p:sldId id="270" r:id="rId5"/>
    <p:sldId id="274" r:id="rId6"/>
    <p:sldId id="275" r:id="rId7"/>
    <p:sldId id="278" r:id="rId8"/>
    <p:sldId id="276" r:id="rId9"/>
    <p:sldId id="266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91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9A97D45F-5733-4698-9665-10BEDB4F0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BDD94129-9931-4538-8706-9EC33F23A7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E19A9FA4-86E2-4843-BA91-620B9D9C0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E3B7-34B8-47E7-9DC4-B5E7AD5BABE0}" type="datetimeFigureOut">
              <a:rPr lang="zh-CN" altLang="en-US" smtClean="0"/>
              <a:pPr/>
              <a:t>2020/2/16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9002ACCA-62B3-42CD-9353-239FD3D92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44909947-6B34-4384-8788-F47B46AC6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8226-8996-47BD-BF0C-1BE42A5D85E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7654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1972E8C-A15A-4420-B83E-D874BCAB5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503C391A-A21A-481B-924F-1E930502F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B696FA64-F571-48CB-8A3F-14FF5286E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E3B7-34B8-47E7-9DC4-B5E7AD5BABE0}" type="datetimeFigureOut">
              <a:rPr lang="zh-CN" altLang="en-US" smtClean="0"/>
              <a:pPr/>
              <a:t>2020/2/16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FD07EC58-BC67-4196-AC72-1E0D679B4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9A8AC6E8-A228-4DCF-A70F-8E00AB1D7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8226-8996-47BD-BF0C-1BE42A5D85E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25879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a16="http://schemas.microsoft.com/office/drawing/2014/main" id="{6B3D1CB6-929E-4C1D-B64E-C302EEF03E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9B3F2EA9-B4CA-42C7-8673-C99A0A7BE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724389D1-4192-414C-BEC0-082656782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E3B7-34B8-47E7-9DC4-B5E7AD5BABE0}" type="datetimeFigureOut">
              <a:rPr lang="zh-CN" altLang="en-US" smtClean="0"/>
              <a:pPr/>
              <a:t>2020/2/16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C672E233-9D35-4853-B355-A23727B9D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4467FE91-C84A-410E-A678-5AD44FB42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8226-8996-47BD-BF0C-1BE42A5D85E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88576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E62926D9-A5BF-4802-ACF6-9BABAF848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C97C7BD4-8E94-47C9-A81C-219A0EC8E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E8305B5D-8BD4-498E-9A37-798021876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E3B7-34B8-47E7-9DC4-B5E7AD5BABE0}" type="datetimeFigureOut">
              <a:rPr lang="zh-CN" altLang="en-US" smtClean="0"/>
              <a:pPr/>
              <a:t>2020/2/16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F2BE9F69-13F8-4013-B78B-FE1FA3DA9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DF2A30CF-4432-412D-995E-E90F384E7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8226-8996-47BD-BF0C-1BE42A5D85E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967543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2D182D06-43A3-48E9-A77A-DE27E9A4B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75E8A90E-1AD4-4062-81DB-B400DCB5B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A48DE9A7-077B-4331-8E67-25E042F57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E3B7-34B8-47E7-9DC4-B5E7AD5BABE0}" type="datetimeFigureOut">
              <a:rPr lang="zh-CN" altLang="en-US" smtClean="0"/>
              <a:pPr/>
              <a:t>2020/2/16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03E27754-1FCB-43DD-948F-413565B3A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7F8634A1-B7AF-4F2C-99E2-4CAE85F1C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8226-8996-47BD-BF0C-1BE42A5D85E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06152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2DD47C3-73BA-4EA9-97B4-8FED06FB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5A047EF8-5657-4555-AC2D-145920BA87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1F9C4A79-42E3-4ECE-981F-2E5A6EFFC4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9CAE1836-35FC-411F-B0B1-0F10BBD6E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E3B7-34B8-47E7-9DC4-B5E7AD5BABE0}" type="datetimeFigureOut">
              <a:rPr lang="zh-CN" altLang="en-US" smtClean="0"/>
              <a:pPr/>
              <a:t>2020/2/16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E3187476-2133-4CB6-9C57-E0C531196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8EEB8F2B-9726-4893-B0B3-70BA0CB00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8226-8996-47BD-BF0C-1BE42A5D85E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843954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B7D891A8-1BDE-4C73-AA60-56A04C58A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E814E225-9CBB-41C5-BD62-388F0BE70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BCB4BF66-C178-4442-A0AA-87DE6A6D65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5E674A5A-BEA7-48A9-8733-412D50499C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65819686-9FDA-4B44-B57E-4803E73C15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C8D9C4C5-4F89-4F27-8BA6-8C12758DC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E3B7-34B8-47E7-9DC4-B5E7AD5BABE0}" type="datetimeFigureOut">
              <a:rPr lang="zh-CN" altLang="en-US" smtClean="0"/>
              <a:pPr/>
              <a:t>2020/2/16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7A4781D9-76D6-4676-AFBF-3A27D35DE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EA467076-46C9-49F1-8E7F-9E947368C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8226-8996-47BD-BF0C-1BE42A5D85E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953125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696293EF-DA9D-424F-BA0C-A8EFF9FD6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5D0C83E1-A99B-4E4A-B88D-8785C1BB1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E3B7-34B8-47E7-9DC4-B5E7AD5BABE0}" type="datetimeFigureOut">
              <a:rPr lang="zh-CN" altLang="en-US" smtClean="0"/>
              <a:pPr/>
              <a:t>2020/2/16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DC87E6E6-F613-49BB-8710-26C5F4DFD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D81E6BB0-A0A1-4254-B439-BBF0C1DB3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8226-8996-47BD-BF0C-1BE42A5D85E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096512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a16="http://schemas.microsoft.com/office/drawing/2014/main" id="{14592C01-600E-4661-B1BF-2F7155342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E3B7-34B8-47E7-9DC4-B5E7AD5BABE0}" type="datetimeFigureOut">
              <a:rPr lang="zh-CN" altLang="en-US" smtClean="0"/>
              <a:pPr/>
              <a:t>2020/2/16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a16="http://schemas.microsoft.com/office/drawing/2014/main" id="{5321A292-0345-40A3-A69D-3885A74E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75F1CD0A-1D5D-4A99-A90B-126FE048B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8226-8996-47BD-BF0C-1BE42A5D85E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880335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ADA1522-145F-43D3-AA5B-E4EC7D5A2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4A541E90-0F93-472C-ABB9-F2347F1C9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11912B18-A221-4F61-BDE1-8C97F97E94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30B8B4BC-A5CD-4E0D-94C5-FE6FB5282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E3B7-34B8-47E7-9DC4-B5E7AD5BABE0}" type="datetimeFigureOut">
              <a:rPr lang="zh-CN" altLang="en-US" smtClean="0"/>
              <a:pPr/>
              <a:t>2020/2/16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195BA800-597B-4292-9849-44413752C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DDBE9B55-4B10-42F9-9CB4-A80F1DD22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8226-8996-47BD-BF0C-1BE42A5D85E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96384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F94EFDA-FB50-4019-A67A-C078B0EF5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a16="http://schemas.microsoft.com/office/drawing/2014/main" id="{36E67E56-A8E0-4E70-A95F-CF9A9C0155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BEA4D789-E662-4DC8-A961-8BAA01C7CF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0F4A655E-0D03-4DE6-BC55-8E06F545E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E3B7-34B8-47E7-9DC4-B5E7AD5BABE0}" type="datetimeFigureOut">
              <a:rPr lang="zh-CN" altLang="en-US" smtClean="0"/>
              <a:pPr/>
              <a:t>2020/2/16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91FCD6E5-9563-4B05-9292-A5FAC0F01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E1FC9231-2968-4B99-BAF7-CD45A491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8226-8996-47BD-BF0C-1BE42A5D85E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180384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06FFBC8F-CF05-4BFD-BCE8-B473E9FD9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A352DE06-5885-477D-BC92-E9B27CA57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8CED1905-999E-4099-A670-E95FE020EC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9E3B7-34B8-47E7-9DC4-B5E7AD5BABE0}" type="datetimeFigureOut">
              <a:rPr lang="zh-CN" altLang="en-US" smtClean="0"/>
              <a:pPr/>
              <a:t>2020/2/16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760819D7-53CD-40D5-9D89-D97ADACE4A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06827CFB-9219-4247-96F1-A5BC52960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8226-8996-47BD-BF0C-1BE42A5D85E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09619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4.bin"/><Relationship Id="rId9" Type="http://schemas.openxmlformats.org/officeDocument/2006/relationships/oleObject" Target="../embeddings/oleObject3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9D909DCF-D68F-45DC-8BCB-A29BBA684BED}"/>
              </a:ext>
            </a:extLst>
          </p:cNvPr>
          <p:cNvSpPr txBox="1"/>
          <p:nvPr/>
        </p:nvSpPr>
        <p:spPr>
          <a:xfrm>
            <a:off x="9672083" y="6262664"/>
            <a:ext cx="2519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华文行楷" panose="02010800040101010101" pitchFamily="2" charset="-122"/>
                <a:ea typeface="华文行楷" panose="02010800040101010101" pitchFamily="2" charset="-122"/>
              </a:rPr>
              <a:t>仁  朴  精  勇</a:t>
            </a:r>
          </a:p>
        </p:txBody>
      </p:sp>
      <p:grpSp>
        <p:nvGrpSpPr>
          <p:cNvPr id="38" name="组合 37"/>
          <p:cNvGrpSpPr/>
          <p:nvPr/>
        </p:nvGrpSpPr>
        <p:grpSpPr>
          <a:xfrm>
            <a:off x="334298" y="943897"/>
            <a:ext cx="11272683" cy="3323306"/>
            <a:chOff x="496530" y="1047135"/>
            <a:chExt cx="11272683" cy="3323306"/>
          </a:xfrm>
        </p:grpSpPr>
        <p:grpSp>
          <p:nvGrpSpPr>
            <p:cNvPr id="30" name="组合 29"/>
            <p:cNvGrpSpPr/>
            <p:nvPr/>
          </p:nvGrpSpPr>
          <p:grpSpPr>
            <a:xfrm>
              <a:off x="496530" y="1047135"/>
              <a:ext cx="11272683" cy="3323306"/>
              <a:chOff x="1843548" y="1032388"/>
              <a:chExt cx="12334569" cy="2939847"/>
            </a:xfrm>
          </p:grpSpPr>
          <p:sp>
            <p:nvSpPr>
              <p:cNvPr id="15" name="弦形 14"/>
              <p:cNvSpPr/>
              <p:nvPr/>
            </p:nvSpPr>
            <p:spPr>
              <a:xfrm>
                <a:off x="1843548" y="1032388"/>
                <a:ext cx="1769808" cy="2905434"/>
              </a:xfrm>
              <a:prstGeom prst="chord">
                <a:avLst>
                  <a:gd name="adj1" fmla="val 10819215"/>
                  <a:gd name="adj2" fmla="val 3634"/>
                </a:avLst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scene3d>
                <a:camera prst="orthographicFront"/>
                <a:lightRig rig="threePt" dir="t"/>
              </a:scene3d>
              <a:sp3d>
                <a:bevelB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弦形 16"/>
              <p:cNvSpPr/>
              <p:nvPr/>
            </p:nvSpPr>
            <p:spPr>
              <a:xfrm rot="10800000">
                <a:off x="3598604" y="1042214"/>
                <a:ext cx="1764891" cy="2866107"/>
              </a:xfrm>
              <a:prstGeom prst="chord">
                <a:avLst>
                  <a:gd name="adj1" fmla="val 10840093"/>
                  <a:gd name="adj2" fmla="val 19731"/>
                </a:avLst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81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5" name="弦形 24"/>
              <p:cNvSpPr/>
              <p:nvPr/>
            </p:nvSpPr>
            <p:spPr>
              <a:xfrm>
                <a:off x="5358581" y="1037304"/>
                <a:ext cx="1769808" cy="2905434"/>
              </a:xfrm>
              <a:prstGeom prst="chord">
                <a:avLst>
                  <a:gd name="adj1" fmla="val 10819215"/>
                  <a:gd name="adj2" fmla="val 3634"/>
                </a:avLst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scene3d>
                <a:camera prst="orthographicFront"/>
                <a:lightRig rig="threePt" dir="t"/>
              </a:scene3d>
              <a:sp3d>
                <a:bevelB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6" name="弦形 25"/>
              <p:cNvSpPr/>
              <p:nvPr/>
            </p:nvSpPr>
            <p:spPr>
              <a:xfrm>
                <a:off x="8883445" y="1066801"/>
                <a:ext cx="1769808" cy="2905434"/>
              </a:xfrm>
              <a:prstGeom prst="chord">
                <a:avLst>
                  <a:gd name="adj1" fmla="val 10819215"/>
                  <a:gd name="adj2" fmla="val 3634"/>
                </a:avLst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scene3d>
                <a:camera prst="orthographicFront"/>
                <a:lightRig rig="threePt" dir="t"/>
              </a:scene3d>
              <a:sp3d>
                <a:bevelB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7" name="弦形 26"/>
              <p:cNvSpPr/>
              <p:nvPr/>
            </p:nvSpPr>
            <p:spPr>
              <a:xfrm rot="10800000">
                <a:off x="10653250" y="1061879"/>
                <a:ext cx="1764891" cy="2866107"/>
              </a:xfrm>
              <a:prstGeom prst="chord">
                <a:avLst>
                  <a:gd name="adj1" fmla="val 10840093"/>
                  <a:gd name="adj2" fmla="val 19731"/>
                </a:avLst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81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8" name="弦形 27"/>
              <p:cNvSpPr/>
              <p:nvPr/>
            </p:nvSpPr>
            <p:spPr>
              <a:xfrm rot="10800000">
                <a:off x="7133301" y="1037298"/>
                <a:ext cx="1764891" cy="2866107"/>
              </a:xfrm>
              <a:prstGeom prst="chord">
                <a:avLst>
                  <a:gd name="adj1" fmla="val 10840093"/>
                  <a:gd name="adj2" fmla="val 19731"/>
                </a:avLst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81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" name="弦形 28"/>
              <p:cNvSpPr/>
              <p:nvPr/>
            </p:nvSpPr>
            <p:spPr>
              <a:xfrm>
                <a:off x="12408309" y="1066801"/>
                <a:ext cx="1769808" cy="2905434"/>
              </a:xfrm>
              <a:prstGeom prst="chord">
                <a:avLst>
                  <a:gd name="adj1" fmla="val 10819215"/>
                  <a:gd name="adj2" fmla="val 3634"/>
                </a:avLst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scene3d>
                <a:camera prst="orthographicFront"/>
                <a:lightRig rig="threePt" dir="t"/>
              </a:scene3d>
              <a:sp3d>
                <a:bevelB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781664" y="1356851"/>
              <a:ext cx="89965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7200" dirty="0" smtClean="0">
                  <a:latin typeface="隶书" pitchFamily="49" charset="-122"/>
                  <a:ea typeface="隶书" pitchFamily="49" charset="-122"/>
                </a:rPr>
                <a:t>化</a:t>
              </a:r>
              <a:endParaRPr lang="zh-CN" altLang="en-US" sz="7200" dirty="0">
                <a:latin typeface="隶书" pitchFamily="49" charset="-122"/>
                <a:ea typeface="隶书" pitchFamily="49" charset="-122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084142" y="1509251"/>
              <a:ext cx="89965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7200" dirty="0" smtClean="0">
                  <a:latin typeface="隶书" pitchFamily="49" charset="-122"/>
                  <a:ea typeface="隶书" pitchFamily="49" charset="-122"/>
                </a:rPr>
                <a:t>角</a:t>
              </a:r>
              <a:endParaRPr lang="zh-CN" altLang="en-US" sz="7200" dirty="0">
                <a:latin typeface="隶书" pitchFamily="49" charset="-122"/>
                <a:ea typeface="隶书" pitchFamily="49" charset="-122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658464" y="1440425"/>
              <a:ext cx="89965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7200" dirty="0" smtClean="0">
                  <a:latin typeface="隶书" pitchFamily="49" charset="-122"/>
                  <a:ea typeface="隶书" pitchFamily="49" charset="-122"/>
                </a:rPr>
                <a:t>三</a:t>
              </a:r>
              <a:endParaRPr lang="zh-CN" altLang="en-US" sz="7200" dirty="0">
                <a:latin typeface="隶书" pitchFamily="49" charset="-122"/>
                <a:ea typeface="隶书" pitchFamily="49" charset="-122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982064" y="1474838"/>
              <a:ext cx="89965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7200" dirty="0" smtClean="0">
                  <a:latin typeface="隶书" pitchFamily="49" charset="-122"/>
                  <a:ea typeface="隶书" pitchFamily="49" charset="-122"/>
                </a:rPr>
                <a:t>名</a:t>
              </a:r>
              <a:endParaRPr lang="zh-CN" altLang="en-US" sz="7200" dirty="0">
                <a:latin typeface="隶书" pitchFamily="49" charset="-122"/>
                <a:ea typeface="隶书" pitchFamily="49" charset="-122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364658" y="1406012"/>
              <a:ext cx="89965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7200" dirty="0" smtClean="0">
                  <a:latin typeface="隶书" pitchFamily="49" charset="-122"/>
                  <a:ea typeface="隶书" pitchFamily="49" charset="-122"/>
                </a:rPr>
                <a:t>同</a:t>
              </a:r>
              <a:endParaRPr lang="zh-CN" altLang="en-US" sz="7200" dirty="0">
                <a:latin typeface="隶书" pitchFamily="49" charset="-122"/>
                <a:ea typeface="隶书" pitchFamily="49" charset="-122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0436941" y="1410928"/>
              <a:ext cx="89965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7200" dirty="0" smtClean="0">
                  <a:latin typeface="隶书" pitchFamily="49" charset="-122"/>
                  <a:ea typeface="隶书" pitchFamily="49" charset="-122"/>
                </a:rPr>
                <a:t>数</a:t>
              </a:r>
              <a:endParaRPr lang="zh-CN" altLang="en-US" sz="7200" dirty="0">
                <a:latin typeface="隶书" pitchFamily="49" charset="-122"/>
                <a:ea typeface="隶书" pitchFamily="49" charset="-122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903109" y="1499419"/>
              <a:ext cx="89965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7200" dirty="0" smtClean="0">
                  <a:latin typeface="隶书" pitchFamily="49" charset="-122"/>
                  <a:ea typeface="隶书" pitchFamily="49" charset="-122"/>
                </a:rPr>
                <a:t>函</a:t>
              </a:r>
              <a:endParaRPr lang="zh-CN" altLang="en-US" sz="7200" dirty="0">
                <a:latin typeface="隶书" pitchFamily="49" charset="-122"/>
                <a:ea typeface="隶书" pitchFamily="49" charset="-122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4144297" y="3170904"/>
            <a:ext cx="4011561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同角三角函数关系</a:t>
            </a:r>
            <a:endParaRPr lang="zh-CN" altLang="en-US" sz="36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119717" y="4016478"/>
            <a:ext cx="4011561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二倍角公式</a:t>
            </a:r>
            <a:endParaRPr lang="zh-CN" altLang="en-US" sz="36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080387" y="4847303"/>
            <a:ext cx="4011561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降幂公式</a:t>
            </a:r>
            <a:endParaRPr lang="zh-CN" altLang="en-US" sz="36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085303" y="5796117"/>
            <a:ext cx="4011561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辅助角公式</a:t>
            </a:r>
            <a:endParaRPr lang="zh-CN" altLang="en-US" sz="36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2706240"/>
      </p:ext>
    </p:extLst>
  </p:cSld>
  <p:clrMapOvr>
    <a:masterClrMapping/>
  </p:clrMapOvr>
  <p:transition advTm="2000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9D909DCF-D68F-45DC-8BCB-A29BBA684BED}"/>
              </a:ext>
            </a:extLst>
          </p:cNvPr>
          <p:cNvSpPr txBox="1"/>
          <p:nvPr/>
        </p:nvSpPr>
        <p:spPr>
          <a:xfrm>
            <a:off x="9672083" y="6262664"/>
            <a:ext cx="2519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华文行楷" panose="02010800040101010101" pitchFamily="2" charset="-122"/>
                <a:ea typeface="华文行楷" panose="02010800040101010101" pitchFamily="2" charset="-122"/>
              </a:rPr>
              <a:t>仁  朴  精  勇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DAC7E572-EA6D-4423-90C0-54EBD85C498E}"/>
              </a:ext>
            </a:extLst>
          </p:cNvPr>
          <p:cNvSpPr txBox="1"/>
          <p:nvPr/>
        </p:nvSpPr>
        <p:spPr>
          <a:xfrm>
            <a:off x="4960856" y="0"/>
            <a:ext cx="2590318" cy="707886"/>
          </a:xfrm>
          <a:prstGeom prst="rect">
            <a:avLst/>
          </a:prstGeom>
          <a:gradFill>
            <a:gsLst>
              <a:gs pos="22281">
                <a:srgbClr val="AEC2E5"/>
              </a:gs>
              <a:gs pos="21562">
                <a:srgbClr val="B0C4E6"/>
              </a:gs>
              <a:gs pos="20125">
                <a:srgbClr val="B5C7E7"/>
              </a:gs>
              <a:gs pos="17250">
                <a:srgbClr val="BECEEA"/>
              </a:gs>
              <a:gs pos="9000">
                <a:srgbClr val="D1DCF0"/>
              </a:gs>
              <a:gs pos="48000">
                <a:schemeClr val="accent1">
                  <a:lumMod val="45000"/>
                  <a:lumOff val="55000"/>
                </a:schemeClr>
              </a:gs>
              <a:gs pos="73000">
                <a:schemeClr val="accent5">
                  <a:lumMod val="60000"/>
                  <a:lumOff val="4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公式回顾</a:t>
            </a:r>
            <a:endParaRPr lang="zh-CN" altLang="en-US" sz="4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3458" y="870155"/>
            <a:ext cx="4011561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同角三角函数关系</a:t>
            </a:r>
            <a:endParaRPr lang="zh-CN" altLang="en-US" sz="3600" b="1" dirty="0">
              <a:latin typeface="华文楷体" pitchFamily="2" charset="-122"/>
              <a:ea typeface="华文楷体" pitchFamily="2" charset="-122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65073" y="1637072"/>
          <a:ext cx="3069942" cy="564587"/>
        </p:xfrm>
        <a:graphic>
          <a:graphicData uri="http://schemas.openxmlformats.org/presentationml/2006/ole">
            <p:oleObj spid="_x0000_s1027" name="Equation" r:id="rId3" imgW="1104840" imgH="20304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827843" y="1467088"/>
          <a:ext cx="1956415" cy="933059"/>
        </p:xfrm>
        <a:graphic>
          <a:graphicData uri="http://schemas.openxmlformats.org/presentationml/2006/ole">
            <p:oleObj spid="_x0000_s1028" name="Equation" r:id="rId4" imgW="825480" imgH="39348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2117" y="2379407"/>
            <a:ext cx="4011561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二倍角公式</a:t>
            </a:r>
            <a:endParaRPr lang="zh-CN" altLang="en-US" sz="3600" b="1" dirty="0">
              <a:latin typeface="华文楷体" pitchFamily="2" charset="-122"/>
              <a:ea typeface="华文楷体" pitchFamily="2" charset="-122"/>
            </a:endParaRP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12877" y="3244645"/>
          <a:ext cx="3442378" cy="463397"/>
        </p:xfrm>
        <a:graphic>
          <a:graphicData uri="http://schemas.openxmlformats.org/presentationml/2006/ole">
            <p:oleObj spid="_x0000_s1029" name="Equation" r:id="rId5" imgW="1320480" imgH="177480" progId="Equation.DSMT4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4773765" y="3156154"/>
          <a:ext cx="3779073" cy="535090"/>
        </p:xfrm>
        <a:graphic>
          <a:graphicData uri="http://schemas.openxmlformats.org/presentationml/2006/ole">
            <p:oleObj spid="_x0000_s1030" name="Equation" r:id="rId6" imgW="1434960" imgH="20304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5931157" y="3731035"/>
          <a:ext cx="1787525" cy="447675"/>
        </p:xfrm>
        <a:graphic>
          <a:graphicData uri="http://schemas.openxmlformats.org/presentationml/2006/ole">
            <p:oleObj spid="_x0000_s1031" name="Equation" r:id="rId7" imgW="812520" imgH="203040" progId="Equation.DSMT4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5923525" y="4232787"/>
          <a:ext cx="2016329" cy="520343"/>
        </p:xfrm>
        <a:graphic>
          <a:graphicData uri="http://schemas.openxmlformats.org/presentationml/2006/ole">
            <p:oleObj spid="_x0000_s1032" name="Equation" r:id="rId8" imgW="787320" imgH="203040" progId="Equation.DSMT4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8872384" y="2964425"/>
          <a:ext cx="2857651" cy="984302"/>
        </p:xfrm>
        <a:graphic>
          <a:graphicData uri="http://schemas.openxmlformats.org/presentationml/2006/ole">
            <p:oleObj spid="_x0000_s1033" name="Equation" r:id="rId9" imgW="1143000" imgH="393480" progId="Equation.DSMT4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22786" y="3991896"/>
            <a:ext cx="4011561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降幂公式</a:t>
            </a:r>
            <a:endParaRPr lang="zh-CN" altLang="en-US" sz="3600" b="1" dirty="0">
              <a:latin typeface="华文楷体" pitchFamily="2" charset="-122"/>
              <a:ea typeface="华文楷体" pitchFamily="2" charset="-122"/>
            </a:endParaRPr>
          </a:p>
        </p:txBody>
      </p:sp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526639" y="5043949"/>
          <a:ext cx="3190515" cy="999050"/>
        </p:xfrm>
        <a:graphic>
          <a:graphicData uri="http://schemas.openxmlformats.org/presentationml/2006/ole">
            <p:oleObj spid="_x0000_s1034" name="Equation" r:id="rId10" imgW="1257120" imgH="393480" progId="Equation.DSMT4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4683841" y="5073446"/>
          <a:ext cx="3114557" cy="1072792"/>
        </p:xfrm>
        <a:graphic>
          <a:graphicData uri="http://schemas.openxmlformats.org/presentationml/2006/ole">
            <p:oleObj spid="_x0000_s1035" name="Equation" r:id="rId11" imgW="1143000" imgH="393480" progId="Equation.DSMT4">
              <p:embed/>
            </p:oleObj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8476227" y="5102942"/>
          <a:ext cx="2789844" cy="940056"/>
        </p:xfrm>
        <a:graphic>
          <a:graphicData uri="http://schemas.openxmlformats.org/presentationml/2006/ole">
            <p:oleObj spid="_x0000_s1036" name="Equation" r:id="rId12" imgW="1168200" imgH="393480" progId="Equation.DSMT4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964426" y="2403986"/>
            <a:ext cx="3038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降角升幂</a:t>
            </a:r>
            <a:endParaRPr lang="zh-CN" altLang="en-US" sz="4000" b="1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36606" y="4001728"/>
            <a:ext cx="3038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降幂升角</a:t>
            </a:r>
            <a:endParaRPr lang="zh-CN" altLang="en-US" sz="4000" b="1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2706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9D909DCF-D68F-45DC-8BCB-A29BBA684BED}"/>
              </a:ext>
            </a:extLst>
          </p:cNvPr>
          <p:cNvSpPr txBox="1"/>
          <p:nvPr/>
        </p:nvSpPr>
        <p:spPr>
          <a:xfrm>
            <a:off x="9672083" y="6262664"/>
            <a:ext cx="2519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华文行楷" panose="02010800040101010101" pitchFamily="2" charset="-122"/>
                <a:ea typeface="华文行楷" panose="02010800040101010101" pitchFamily="2" charset="-122"/>
              </a:rPr>
              <a:t>仁  朴  精  勇</a:t>
            </a:r>
          </a:p>
        </p:txBody>
      </p:sp>
      <p:sp>
        <p:nvSpPr>
          <p:cNvPr id="9" name="文本框 5">
            <a:extLst>
              <a:ext uri="{FF2B5EF4-FFF2-40B4-BE49-F238E27FC236}">
                <a16:creationId xmlns="" xmlns:a16="http://schemas.microsoft.com/office/drawing/2014/main" id="{DAC7E572-EA6D-4423-90C0-54EBD85C498E}"/>
              </a:ext>
            </a:extLst>
          </p:cNvPr>
          <p:cNvSpPr txBox="1"/>
          <p:nvPr/>
        </p:nvSpPr>
        <p:spPr>
          <a:xfrm>
            <a:off x="4960856" y="0"/>
            <a:ext cx="2590318" cy="707886"/>
          </a:xfrm>
          <a:prstGeom prst="rect">
            <a:avLst/>
          </a:prstGeom>
          <a:gradFill>
            <a:gsLst>
              <a:gs pos="22281">
                <a:srgbClr val="AEC2E5"/>
              </a:gs>
              <a:gs pos="21562">
                <a:srgbClr val="B0C4E6"/>
              </a:gs>
              <a:gs pos="20125">
                <a:srgbClr val="B5C7E7"/>
              </a:gs>
              <a:gs pos="17250">
                <a:srgbClr val="BECEEA"/>
              </a:gs>
              <a:gs pos="9000">
                <a:srgbClr val="D1DCF0"/>
              </a:gs>
              <a:gs pos="48000">
                <a:schemeClr val="accent1">
                  <a:lumMod val="45000"/>
                  <a:lumOff val="55000"/>
                </a:schemeClr>
              </a:gs>
              <a:gs pos="73000">
                <a:schemeClr val="accent5">
                  <a:lumMod val="60000"/>
                  <a:lumOff val="4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公式回顾</a:t>
            </a:r>
            <a:endParaRPr lang="zh-CN" altLang="en-US" sz="4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6697" y="1002891"/>
            <a:ext cx="4011561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辅助角公式</a:t>
            </a:r>
            <a:endParaRPr lang="zh-CN" altLang="en-US" sz="3600" b="1" dirty="0">
              <a:latin typeface="华文楷体" pitchFamily="2" charset="-122"/>
              <a:ea typeface="华文楷体" pitchFamily="2" charset="-122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09191" y="2050026"/>
          <a:ext cx="2937176" cy="478145"/>
        </p:xfrm>
        <a:graphic>
          <a:graphicData uri="http://schemas.openxmlformats.org/presentationml/2006/ole">
            <p:oleObj spid="_x0000_s2050" name="Equation" r:id="rId3" imgW="1091880" imgH="177480" progId="Equation.DSMT4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538588" y="1858297"/>
          <a:ext cx="6342825" cy="1062345"/>
        </p:xfrm>
        <a:graphic>
          <a:graphicData uri="http://schemas.openxmlformats.org/presentationml/2006/ole">
            <p:oleObj spid="_x0000_s2051" name="Equation" r:id="rId4" imgW="2577960" imgH="431640" progId="Equation.DSMT4">
              <p:embed/>
            </p:oleObj>
          </a:graphicData>
        </a:graphic>
      </p:graphicFrame>
      <p:grpSp>
        <p:nvGrpSpPr>
          <p:cNvPr id="15" name="组合 14"/>
          <p:cNvGrpSpPr/>
          <p:nvPr/>
        </p:nvGrpSpPr>
        <p:grpSpPr>
          <a:xfrm>
            <a:off x="1238865" y="2949678"/>
            <a:ext cx="5410334" cy="944358"/>
            <a:chOff x="1238865" y="2949678"/>
            <a:chExt cx="5410334" cy="944358"/>
          </a:xfrm>
        </p:grpSpPr>
        <p:graphicFrame>
          <p:nvGraphicFramePr>
            <p:cNvPr id="2053" name="Object 5"/>
            <p:cNvGraphicFramePr>
              <a:graphicFrameLocks noChangeAspect="1"/>
            </p:cNvGraphicFramePr>
            <p:nvPr/>
          </p:nvGraphicFramePr>
          <p:xfrm>
            <a:off x="1955184" y="2949678"/>
            <a:ext cx="4694015" cy="944358"/>
          </p:xfrm>
          <a:graphic>
            <a:graphicData uri="http://schemas.openxmlformats.org/presentationml/2006/ole">
              <p:oleObj spid="_x0000_s2053" name="Equation" r:id="rId5" imgW="2145960" imgH="431640" progId="Equation.DSMT4">
                <p:embed/>
              </p:oleObj>
            </a:graphicData>
          </a:graphic>
        </p:graphicFrame>
        <p:sp>
          <p:nvSpPr>
            <p:cNvPr id="14" name="TextBox 13"/>
            <p:cNvSpPr txBox="1"/>
            <p:nvPr/>
          </p:nvSpPr>
          <p:spPr>
            <a:xfrm>
              <a:off x="1238865" y="3097161"/>
              <a:ext cx="94389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 smtClean="0">
                  <a:latin typeface="华文楷体" pitchFamily="2" charset="-122"/>
                  <a:ea typeface="华文楷体" pitchFamily="2" charset="-122"/>
                </a:rPr>
                <a:t>令</a:t>
              </a:r>
              <a:endParaRPr lang="zh-CN" altLang="en-US" sz="3200" b="1" dirty="0">
                <a:latin typeface="华文楷体" pitchFamily="2" charset="-122"/>
                <a:ea typeface="华文楷体" pitchFamily="2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7020232" y="2904562"/>
            <a:ext cx="2020529" cy="955676"/>
            <a:chOff x="7020232" y="2904562"/>
            <a:chExt cx="2020529" cy="955676"/>
          </a:xfrm>
        </p:grpSpPr>
        <p:sp>
          <p:nvSpPr>
            <p:cNvPr id="16" name="TextBox 15"/>
            <p:cNvSpPr txBox="1"/>
            <p:nvPr/>
          </p:nvSpPr>
          <p:spPr>
            <a:xfrm>
              <a:off x="7020232" y="3097162"/>
              <a:ext cx="57518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 smtClean="0">
                  <a:latin typeface="华文楷体" pitchFamily="2" charset="-122"/>
                  <a:ea typeface="华文楷体" pitchFamily="2" charset="-122"/>
                </a:rPr>
                <a:t>即</a:t>
              </a:r>
              <a:endParaRPr lang="zh-CN" altLang="en-US" sz="3200" b="1" dirty="0">
                <a:latin typeface="华文楷体" pitchFamily="2" charset="-122"/>
                <a:ea typeface="华文楷体" pitchFamily="2" charset="-122"/>
              </a:endParaRPr>
            </a:p>
          </p:txBody>
        </p:sp>
        <p:graphicFrame>
          <p:nvGraphicFramePr>
            <p:cNvPr id="2054" name="Object 6"/>
            <p:cNvGraphicFramePr>
              <a:graphicFrameLocks noChangeAspect="1"/>
            </p:cNvGraphicFramePr>
            <p:nvPr/>
          </p:nvGraphicFramePr>
          <p:xfrm>
            <a:off x="7561005" y="2904562"/>
            <a:ext cx="1479756" cy="955676"/>
          </p:xfrm>
          <a:graphic>
            <a:graphicData uri="http://schemas.openxmlformats.org/presentationml/2006/ole">
              <p:oleObj spid="_x0000_s2054" name="Equation" r:id="rId6" imgW="609480" imgH="393480" progId="Equation.DSMT4">
                <p:embed/>
              </p:oleObj>
            </a:graphicData>
          </a:graphic>
        </p:graphicFrame>
      </p:grp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2667000" y="4026310"/>
          <a:ext cx="6502020" cy="758569"/>
        </p:xfrm>
        <a:graphic>
          <a:graphicData uri="http://schemas.openxmlformats.org/presentationml/2006/ole">
            <p:oleObj spid="_x0000_s2055" name="Equation" r:id="rId7" imgW="2286000" imgH="266400" progId="Equation.DSMT4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2692400" y="4955458"/>
          <a:ext cx="3610647" cy="729073"/>
        </p:xfrm>
        <a:graphic>
          <a:graphicData uri="http://schemas.openxmlformats.org/presentationml/2006/ole">
            <p:oleObj spid="_x0000_s2056" name="Equation" r:id="rId8" imgW="1320480" imgH="266400" progId="Equation.DSMT4">
              <p:embed/>
            </p:oleObj>
          </a:graphicData>
        </a:graphic>
      </p:graphicFrame>
      <p:cxnSp>
        <p:nvCxnSpPr>
          <p:cNvPr id="22" name="直接箭头连接符 21"/>
          <p:cNvCxnSpPr/>
          <p:nvPr/>
        </p:nvCxnSpPr>
        <p:spPr>
          <a:xfrm flipV="1">
            <a:off x="6297561" y="5397910"/>
            <a:ext cx="678426" cy="13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组合 26"/>
          <p:cNvGrpSpPr/>
          <p:nvPr/>
        </p:nvGrpSpPr>
        <p:grpSpPr>
          <a:xfrm>
            <a:off x="7034980" y="5002288"/>
            <a:ext cx="3628103" cy="670681"/>
            <a:chOff x="7034980" y="5002288"/>
            <a:chExt cx="3628103" cy="670681"/>
          </a:xfrm>
        </p:grpSpPr>
        <p:graphicFrame>
          <p:nvGraphicFramePr>
            <p:cNvPr id="2057" name="Object 9"/>
            <p:cNvGraphicFramePr>
              <a:graphicFrameLocks noChangeAspect="1"/>
            </p:cNvGraphicFramePr>
            <p:nvPr/>
          </p:nvGraphicFramePr>
          <p:xfrm>
            <a:off x="7068983" y="5002288"/>
            <a:ext cx="3417120" cy="635743"/>
          </p:xfrm>
          <a:graphic>
            <a:graphicData uri="http://schemas.openxmlformats.org/presentationml/2006/ole">
              <p:oleObj spid="_x0000_s2057" name="Equation" r:id="rId9" imgW="1091880" imgH="203040" progId="Equation.DSMT4">
                <p:embed/>
              </p:oleObj>
            </a:graphicData>
          </a:graphic>
        </p:graphicFrame>
        <p:sp>
          <p:nvSpPr>
            <p:cNvPr id="26" name="TextBox 25"/>
            <p:cNvSpPr txBox="1"/>
            <p:nvPr/>
          </p:nvSpPr>
          <p:spPr>
            <a:xfrm>
              <a:off x="7034980" y="5088194"/>
              <a:ext cx="3628103" cy="58477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endParaRPr lang="zh-CN" altLang="en-US" sz="32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146334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9D909DCF-D68F-45DC-8BCB-A29BBA684BED}"/>
              </a:ext>
            </a:extLst>
          </p:cNvPr>
          <p:cNvSpPr txBox="1"/>
          <p:nvPr/>
        </p:nvSpPr>
        <p:spPr>
          <a:xfrm>
            <a:off x="9672083" y="6262664"/>
            <a:ext cx="2519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华文行楷" panose="02010800040101010101" pitchFamily="2" charset="-122"/>
                <a:ea typeface="华文行楷" panose="02010800040101010101" pitchFamily="2" charset="-122"/>
              </a:rPr>
              <a:t>仁  朴  精  勇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DAC7E572-EA6D-4423-90C0-54EBD85C498E}"/>
              </a:ext>
            </a:extLst>
          </p:cNvPr>
          <p:cNvSpPr txBox="1"/>
          <p:nvPr/>
        </p:nvSpPr>
        <p:spPr>
          <a:xfrm>
            <a:off x="3913720" y="0"/>
            <a:ext cx="5377764" cy="707886"/>
          </a:xfrm>
          <a:prstGeom prst="rect">
            <a:avLst/>
          </a:prstGeom>
          <a:gradFill>
            <a:gsLst>
              <a:gs pos="22281">
                <a:srgbClr val="AEC2E5"/>
              </a:gs>
              <a:gs pos="21562">
                <a:srgbClr val="B0C4E6"/>
              </a:gs>
              <a:gs pos="20125">
                <a:srgbClr val="B5C7E7"/>
              </a:gs>
              <a:gs pos="17250">
                <a:srgbClr val="BECEEA"/>
              </a:gs>
              <a:gs pos="9000">
                <a:srgbClr val="D1DCF0"/>
              </a:gs>
              <a:gs pos="48000">
                <a:schemeClr val="accent1">
                  <a:lumMod val="45000"/>
                  <a:lumOff val="55000"/>
                </a:schemeClr>
              </a:gs>
              <a:gs pos="73000">
                <a:schemeClr val="accent5">
                  <a:lumMod val="60000"/>
                  <a:lumOff val="4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二倍角公式、降幂公式</a:t>
            </a:r>
            <a:endParaRPr lang="zh-CN" altLang="en-US" sz="4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2452" y="914401"/>
            <a:ext cx="4011561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类型一、化简求值</a:t>
            </a:r>
            <a:endParaRPr lang="zh-CN" altLang="en-US" sz="3600" b="1" dirty="0">
              <a:latin typeface="华文楷体" pitchFamily="2" charset="-122"/>
              <a:ea typeface="华文楷体" pitchFamily="2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575186" y="1902542"/>
            <a:ext cx="10014155" cy="836817"/>
            <a:chOff x="575186" y="1902542"/>
            <a:chExt cx="10014155" cy="836817"/>
          </a:xfrm>
        </p:grpSpPr>
        <p:sp>
          <p:nvSpPr>
            <p:cNvPr id="10" name="TextBox 9"/>
            <p:cNvSpPr txBox="1"/>
            <p:nvPr/>
          </p:nvSpPr>
          <p:spPr>
            <a:xfrm>
              <a:off x="575186" y="2079523"/>
              <a:ext cx="100141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>
                  <a:latin typeface="华文楷体" pitchFamily="2" charset="-122"/>
                  <a:ea typeface="华文楷体" pitchFamily="2" charset="-122"/>
                </a:rPr>
                <a:t>例</a:t>
              </a:r>
              <a:r>
                <a:rPr lang="en-US" altLang="zh-CN" sz="2800" b="1" dirty="0" smtClean="0">
                  <a:latin typeface="华文楷体" pitchFamily="2" charset="-122"/>
                  <a:ea typeface="华文楷体" pitchFamily="2" charset="-122"/>
                </a:rPr>
                <a:t>1</a:t>
              </a:r>
              <a:r>
                <a:rPr lang="zh-CN" altLang="en-US" sz="2800" b="1" dirty="0" smtClean="0">
                  <a:latin typeface="华文楷体" pitchFamily="2" charset="-122"/>
                  <a:ea typeface="华文楷体" pitchFamily="2" charset="-122"/>
                </a:rPr>
                <a:t>、已知                  ，求                                               的值。</a:t>
              </a:r>
              <a:endParaRPr lang="zh-CN" altLang="en-US" sz="2800" b="1" dirty="0">
                <a:latin typeface="华文楷体" pitchFamily="2" charset="-122"/>
                <a:ea typeface="华文楷体" pitchFamily="2" charset="-122"/>
              </a:endParaRPr>
            </a:p>
          </p:txBody>
        </p:sp>
        <p:graphicFrame>
          <p:nvGraphicFramePr>
            <p:cNvPr id="4098" name="Object 2"/>
            <p:cNvGraphicFramePr>
              <a:graphicFrameLocks noChangeAspect="1"/>
            </p:cNvGraphicFramePr>
            <p:nvPr/>
          </p:nvGraphicFramePr>
          <p:xfrm>
            <a:off x="2316930" y="2094271"/>
            <a:ext cx="1605201" cy="478145"/>
          </p:xfrm>
          <a:graphic>
            <a:graphicData uri="http://schemas.openxmlformats.org/presentationml/2006/ole">
              <p:oleObj spid="_x0000_s4098" name="Equation" r:id="rId3" imgW="596880" imgH="177480" progId="Equation.DSMT4">
                <p:embed/>
              </p:oleObj>
            </a:graphicData>
          </a:graphic>
        </p:graphicFrame>
        <p:graphicFrame>
          <p:nvGraphicFramePr>
            <p:cNvPr id="4099" name="Object 3"/>
            <p:cNvGraphicFramePr>
              <a:graphicFrameLocks noChangeAspect="1"/>
            </p:cNvGraphicFramePr>
            <p:nvPr/>
          </p:nvGraphicFramePr>
          <p:xfrm>
            <a:off x="4553358" y="1902542"/>
            <a:ext cx="4238074" cy="836817"/>
          </p:xfrm>
          <a:graphic>
            <a:graphicData uri="http://schemas.openxmlformats.org/presentationml/2006/ole">
              <p:oleObj spid="_x0000_s4099" name="Equation" r:id="rId4" imgW="1993680" imgH="393480" progId="Equation.DSMT4">
                <p:embed/>
              </p:oleObj>
            </a:graphicData>
          </a:graphic>
        </p:graphicFrame>
      </p:grpSp>
      <p:grpSp>
        <p:nvGrpSpPr>
          <p:cNvPr id="13" name="组合 12"/>
          <p:cNvGrpSpPr/>
          <p:nvPr/>
        </p:nvGrpSpPr>
        <p:grpSpPr>
          <a:xfrm>
            <a:off x="634181" y="3190782"/>
            <a:ext cx="8141110" cy="979171"/>
            <a:chOff x="634181" y="3190782"/>
            <a:chExt cx="8141110" cy="979171"/>
          </a:xfrm>
        </p:grpSpPr>
        <p:sp>
          <p:nvSpPr>
            <p:cNvPr id="12" name="TextBox 11"/>
            <p:cNvSpPr txBox="1"/>
            <p:nvPr/>
          </p:nvSpPr>
          <p:spPr>
            <a:xfrm>
              <a:off x="634181" y="3451122"/>
              <a:ext cx="814111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>
                  <a:latin typeface="华文楷体" pitchFamily="2" charset="-122"/>
                  <a:ea typeface="华文楷体" pitchFamily="2" charset="-122"/>
                </a:rPr>
                <a:t>例</a:t>
              </a:r>
              <a:r>
                <a:rPr lang="en-US" altLang="zh-CN" sz="2800" b="1" dirty="0" smtClean="0">
                  <a:latin typeface="华文楷体" pitchFamily="2" charset="-122"/>
                  <a:ea typeface="华文楷体" pitchFamily="2" charset="-122"/>
                </a:rPr>
                <a:t>2</a:t>
              </a:r>
              <a:r>
                <a:rPr lang="zh-CN" altLang="en-US" sz="2800" b="1" dirty="0" smtClean="0">
                  <a:latin typeface="华文楷体" pitchFamily="2" charset="-122"/>
                  <a:ea typeface="华文楷体" pitchFamily="2" charset="-122"/>
                </a:rPr>
                <a:t>、求                          的值。</a:t>
              </a:r>
            </a:p>
          </p:txBody>
        </p:sp>
        <p:graphicFrame>
          <p:nvGraphicFramePr>
            <p:cNvPr id="4100" name="Object 4"/>
            <p:cNvGraphicFramePr>
              <a:graphicFrameLocks noChangeAspect="1"/>
            </p:cNvGraphicFramePr>
            <p:nvPr/>
          </p:nvGraphicFramePr>
          <p:xfrm>
            <a:off x="2190134" y="3190782"/>
            <a:ext cx="1895169" cy="979171"/>
          </p:xfrm>
          <a:graphic>
            <a:graphicData uri="http://schemas.openxmlformats.org/presentationml/2006/ole">
              <p:oleObj spid="_x0000_s4100" name="Equation" r:id="rId5" imgW="761760" imgH="393480" progId="Equation.DSMT4">
                <p:embed/>
              </p:oleObj>
            </a:graphicData>
          </a:graphic>
        </p:graphicFrame>
      </p:grpSp>
    </p:spTree>
    <p:extLst>
      <p:ext uri="{BB962C8B-B14F-4D97-AF65-F5344CB8AC3E}">
        <p14:creationId xmlns="" xmlns:p14="http://schemas.microsoft.com/office/powerpoint/2010/main" val="3932465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9D909DCF-D68F-45DC-8BCB-A29BBA684BED}"/>
              </a:ext>
            </a:extLst>
          </p:cNvPr>
          <p:cNvSpPr txBox="1"/>
          <p:nvPr/>
        </p:nvSpPr>
        <p:spPr>
          <a:xfrm>
            <a:off x="9672083" y="6262664"/>
            <a:ext cx="2519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华文行楷" panose="02010800040101010101" pitchFamily="2" charset="-122"/>
                <a:ea typeface="华文行楷" panose="02010800040101010101" pitchFamily="2" charset="-122"/>
              </a:rPr>
              <a:t>仁  朴  精  勇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DAC7E572-EA6D-4423-90C0-54EBD85C498E}"/>
              </a:ext>
            </a:extLst>
          </p:cNvPr>
          <p:cNvSpPr txBox="1"/>
          <p:nvPr/>
        </p:nvSpPr>
        <p:spPr>
          <a:xfrm>
            <a:off x="3913720" y="0"/>
            <a:ext cx="5377764" cy="707886"/>
          </a:xfrm>
          <a:prstGeom prst="rect">
            <a:avLst/>
          </a:prstGeom>
          <a:gradFill>
            <a:gsLst>
              <a:gs pos="22281">
                <a:srgbClr val="AEC2E5"/>
              </a:gs>
              <a:gs pos="21562">
                <a:srgbClr val="B0C4E6"/>
              </a:gs>
              <a:gs pos="20125">
                <a:srgbClr val="B5C7E7"/>
              </a:gs>
              <a:gs pos="17250">
                <a:srgbClr val="BECEEA"/>
              </a:gs>
              <a:gs pos="9000">
                <a:srgbClr val="D1DCF0"/>
              </a:gs>
              <a:gs pos="48000">
                <a:schemeClr val="accent1">
                  <a:lumMod val="45000"/>
                  <a:lumOff val="55000"/>
                </a:schemeClr>
              </a:gs>
              <a:gs pos="73000">
                <a:schemeClr val="accent5">
                  <a:lumMod val="60000"/>
                  <a:lumOff val="4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二倍角公式、降幂公式</a:t>
            </a:r>
            <a:endParaRPr lang="zh-CN" altLang="en-US" sz="4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2452" y="914401"/>
            <a:ext cx="4173793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类型二、证明恒等</a:t>
            </a:r>
            <a:endParaRPr lang="zh-CN" altLang="en-US" sz="36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5186" y="2079523"/>
            <a:ext cx="10014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例</a:t>
            </a:r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、证明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293578" y="1843548"/>
          <a:ext cx="6114605" cy="938008"/>
        </p:xfrm>
        <a:graphic>
          <a:graphicData uri="http://schemas.openxmlformats.org/presentationml/2006/ole">
            <p:oleObj spid="_x0000_s5123" name="Equation" r:id="rId3" imgW="2730240" imgH="41904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93246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9D909DCF-D68F-45DC-8BCB-A29BBA684BED}"/>
              </a:ext>
            </a:extLst>
          </p:cNvPr>
          <p:cNvSpPr txBox="1"/>
          <p:nvPr/>
        </p:nvSpPr>
        <p:spPr>
          <a:xfrm>
            <a:off x="9672083" y="6262664"/>
            <a:ext cx="2519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华文行楷" panose="02010800040101010101" pitchFamily="2" charset="-122"/>
                <a:ea typeface="华文行楷" panose="02010800040101010101" pitchFamily="2" charset="-122"/>
              </a:rPr>
              <a:t>仁  朴  精  勇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DAC7E572-EA6D-4423-90C0-54EBD85C498E}"/>
              </a:ext>
            </a:extLst>
          </p:cNvPr>
          <p:cNvSpPr txBox="1"/>
          <p:nvPr/>
        </p:nvSpPr>
        <p:spPr>
          <a:xfrm>
            <a:off x="3913720" y="0"/>
            <a:ext cx="5377764" cy="707886"/>
          </a:xfrm>
          <a:prstGeom prst="rect">
            <a:avLst/>
          </a:prstGeom>
          <a:gradFill>
            <a:gsLst>
              <a:gs pos="22281">
                <a:srgbClr val="AEC2E5"/>
              </a:gs>
              <a:gs pos="21562">
                <a:srgbClr val="B0C4E6"/>
              </a:gs>
              <a:gs pos="20125">
                <a:srgbClr val="B5C7E7"/>
              </a:gs>
              <a:gs pos="17250">
                <a:srgbClr val="BECEEA"/>
              </a:gs>
              <a:gs pos="9000">
                <a:srgbClr val="D1DCF0"/>
              </a:gs>
              <a:gs pos="48000">
                <a:schemeClr val="accent1">
                  <a:lumMod val="45000"/>
                  <a:lumOff val="55000"/>
                </a:schemeClr>
              </a:gs>
              <a:gs pos="73000">
                <a:schemeClr val="accent5">
                  <a:lumMod val="60000"/>
                  <a:lumOff val="4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二倍角公式、降幂公式</a:t>
            </a:r>
            <a:endParaRPr lang="zh-CN" altLang="en-US" sz="4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2452" y="914401"/>
            <a:ext cx="4173793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类型三、综合问题</a:t>
            </a:r>
            <a:endParaRPr lang="zh-CN" altLang="en-US" sz="3600" b="1" dirty="0">
              <a:latin typeface="华文楷体" pitchFamily="2" charset="-122"/>
              <a:ea typeface="华文楷体" pitchFamily="2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501444" y="1489588"/>
            <a:ext cx="11027367" cy="2739359"/>
            <a:chOff x="501444" y="1489588"/>
            <a:chExt cx="11027367" cy="2739359"/>
          </a:xfrm>
        </p:grpSpPr>
        <p:sp>
          <p:nvSpPr>
            <p:cNvPr id="10" name="TextBox 9"/>
            <p:cNvSpPr txBox="1"/>
            <p:nvPr/>
          </p:nvSpPr>
          <p:spPr>
            <a:xfrm>
              <a:off x="501444" y="1769807"/>
              <a:ext cx="10014155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>
                  <a:latin typeface="华文楷体" pitchFamily="2" charset="-122"/>
                  <a:ea typeface="华文楷体" pitchFamily="2" charset="-122"/>
                </a:rPr>
                <a:t>例</a:t>
              </a:r>
              <a:r>
                <a:rPr lang="en-US" altLang="zh-CN" sz="2800" b="1" dirty="0" smtClean="0">
                  <a:latin typeface="华文楷体" pitchFamily="2" charset="-122"/>
                  <a:ea typeface="华文楷体" pitchFamily="2" charset="-122"/>
                </a:rPr>
                <a:t>4</a:t>
              </a:r>
              <a:r>
                <a:rPr lang="zh-CN" altLang="en-US" sz="2800" b="1" dirty="0" smtClean="0">
                  <a:latin typeface="华文楷体" pitchFamily="2" charset="-122"/>
                  <a:ea typeface="华文楷体" pitchFamily="2" charset="-122"/>
                </a:rPr>
                <a:t>、已知                      </a:t>
              </a:r>
              <a:r>
                <a:rPr lang="zh-CN" altLang="en-US" sz="2800" b="1" dirty="0" smtClean="0">
                  <a:latin typeface="华文楷体" pitchFamily="2" charset="-122"/>
                  <a:ea typeface="华文楷体" pitchFamily="2" charset="-122"/>
                </a:rPr>
                <a:t>，</a:t>
              </a:r>
              <a:r>
                <a:rPr lang="zh-CN" altLang="en-US" sz="2800" b="1" dirty="0" smtClean="0">
                  <a:latin typeface="华文楷体" pitchFamily="2" charset="-122"/>
                  <a:ea typeface="华文楷体" pitchFamily="2" charset="-122"/>
                </a:rPr>
                <a:t>且函数</a:t>
              </a:r>
              <a:endParaRPr lang="en-US" altLang="zh-CN" sz="2800" b="1" dirty="0" smtClean="0">
                <a:latin typeface="华文楷体" pitchFamily="2" charset="-122"/>
                <a:ea typeface="华文楷体" pitchFamily="2" charset="-122"/>
              </a:endParaRPr>
            </a:p>
            <a:p>
              <a:endParaRPr lang="en-US" altLang="zh-CN" sz="28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2800" b="1" dirty="0" smtClean="0">
                  <a:latin typeface="华文楷体" pitchFamily="2" charset="-122"/>
                  <a:ea typeface="华文楷体" pitchFamily="2" charset="-122"/>
                </a:rPr>
                <a:t>（</a:t>
              </a:r>
              <a:r>
                <a:rPr lang="en-US" altLang="zh-CN" sz="2800" b="1" dirty="0" smtClean="0">
                  <a:latin typeface="华文楷体" pitchFamily="2" charset="-122"/>
                  <a:ea typeface="华文楷体" pitchFamily="2" charset="-122"/>
                </a:rPr>
                <a:t>1</a:t>
              </a:r>
              <a:r>
                <a:rPr lang="zh-CN" altLang="en-US" sz="2800" b="1" dirty="0" smtClean="0">
                  <a:latin typeface="华文楷体" pitchFamily="2" charset="-122"/>
                  <a:ea typeface="华文楷体" pitchFamily="2" charset="-122"/>
                </a:rPr>
                <a:t>）化简   </a:t>
              </a:r>
              <a:r>
                <a:rPr lang="zh-CN" altLang="en-US" sz="2800" b="1" dirty="0" smtClean="0">
                  <a:latin typeface="华文楷体" pitchFamily="2" charset="-122"/>
                  <a:ea typeface="华文楷体" pitchFamily="2" charset="-122"/>
                </a:rPr>
                <a:t>      </a:t>
              </a:r>
              <a:r>
                <a:rPr lang="zh-CN" altLang="en-US" sz="2800" b="1" dirty="0" smtClean="0">
                  <a:latin typeface="华文楷体" pitchFamily="2" charset="-122"/>
                  <a:ea typeface="华文楷体" pitchFamily="2" charset="-122"/>
                </a:rPr>
                <a:t>；</a:t>
              </a:r>
              <a:endParaRPr lang="en-US" altLang="zh-CN" sz="2800" b="1" dirty="0" smtClean="0">
                <a:latin typeface="华文楷体" pitchFamily="2" charset="-122"/>
                <a:ea typeface="华文楷体" pitchFamily="2" charset="-122"/>
              </a:endParaRPr>
            </a:p>
            <a:p>
              <a:endParaRPr lang="en-US" altLang="zh-CN" sz="2800" b="1" dirty="0" smtClean="0">
                <a:latin typeface="华文楷体" pitchFamily="2" charset="-122"/>
                <a:ea typeface="华文楷体" pitchFamily="2" charset="-122"/>
              </a:endParaRPr>
            </a:p>
            <a:p>
              <a:r>
                <a:rPr lang="zh-CN" altLang="en-US" sz="2800" b="1" dirty="0" smtClean="0">
                  <a:latin typeface="华文楷体" pitchFamily="2" charset="-122"/>
                  <a:ea typeface="华文楷体" pitchFamily="2" charset="-122"/>
                </a:rPr>
                <a:t>（</a:t>
              </a:r>
              <a:r>
                <a:rPr lang="en-US" altLang="zh-CN" sz="2800" b="1" dirty="0" smtClean="0">
                  <a:latin typeface="华文楷体" pitchFamily="2" charset="-122"/>
                  <a:ea typeface="华文楷体" pitchFamily="2" charset="-122"/>
                </a:rPr>
                <a:t>2</a:t>
              </a:r>
              <a:r>
                <a:rPr lang="zh-CN" altLang="en-US" sz="2800" b="1" dirty="0" smtClean="0">
                  <a:latin typeface="华文楷体" pitchFamily="2" charset="-122"/>
                  <a:ea typeface="华文楷体" pitchFamily="2" charset="-122"/>
                </a:rPr>
                <a:t>）若               ，求                         和                          的值。</a:t>
              </a:r>
              <a:endParaRPr lang="zh-CN" altLang="en-US" sz="2800" b="1" dirty="0">
                <a:latin typeface="华文楷体" pitchFamily="2" charset="-122"/>
                <a:ea typeface="华文楷体" pitchFamily="2" charset="-122"/>
              </a:endParaRPr>
            </a:p>
          </p:txBody>
        </p:sp>
        <p:graphicFrame>
          <p:nvGraphicFramePr>
            <p:cNvPr id="19458" name="Object 2"/>
            <p:cNvGraphicFramePr>
              <a:graphicFrameLocks noChangeAspect="1"/>
            </p:cNvGraphicFramePr>
            <p:nvPr/>
          </p:nvGraphicFramePr>
          <p:xfrm>
            <a:off x="2299723" y="1545702"/>
            <a:ext cx="1623348" cy="883942"/>
          </p:xfrm>
          <a:graphic>
            <a:graphicData uri="http://schemas.openxmlformats.org/presentationml/2006/ole">
              <p:oleObj spid="_x0000_s19458" name="Equation" r:id="rId3" imgW="749160" imgH="393480" progId="Equation.DSMT4">
                <p:embed/>
              </p:oleObj>
            </a:graphicData>
          </a:graphic>
        </p:graphicFrame>
        <p:graphicFrame>
          <p:nvGraphicFramePr>
            <p:cNvPr id="19459" name="Object 3"/>
            <p:cNvGraphicFramePr>
              <a:graphicFrameLocks noChangeAspect="1"/>
            </p:cNvGraphicFramePr>
            <p:nvPr/>
          </p:nvGraphicFramePr>
          <p:xfrm>
            <a:off x="5672802" y="1489588"/>
            <a:ext cx="5856009" cy="994953"/>
          </p:xfrm>
          <a:graphic>
            <a:graphicData uri="http://schemas.openxmlformats.org/presentationml/2006/ole">
              <p:oleObj spid="_x0000_s19459" name="Equation" r:id="rId4" imgW="2616120" imgH="444240" progId="Equation.DSMT4">
                <p:embed/>
              </p:oleObj>
            </a:graphicData>
          </a:graphic>
        </p:graphicFrame>
        <p:graphicFrame>
          <p:nvGraphicFramePr>
            <p:cNvPr id="19460" name="Object 4"/>
            <p:cNvGraphicFramePr>
              <a:graphicFrameLocks noChangeAspect="1"/>
            </p:cNvGraphicFramePr>
            <p:nvPr/>
          </p:nvGraphicFramePr>
          <p:xfrm>
            <a:off x="2106765" y="2639961"/>
            <a:ext cx="969853" cy="535091"/>
          </p:xfrm>
          <a:graphic>
            <a:graphicData uri="http://schemas.openxmlformats.org/presentationml/2006/ole">
              <p:oleObj spid="_x0000_s19460" name="Equation" r:id="rId5" imgW="368280" imgH="203040" progId="Equation.DSMT4">
                <p:embed/>
              </p:oleObj>
            </a:graphicData>
          </a:graphic>
        </p:graphicFrame>
        <p:graphicFrame>
          <p:nvGraphicFramePr>
            <p:cNvPr id="19461" name="Object 5"/>
            <p:cNvGraphicFramePr>
              <a:graphicFrameLocks noChangeAspect="1"/>
            </p:cNvGraphicFramePr>
            <p:nvPr/>
          </p:nvGraphicFramePr>
          <p:xfrm>
            <a:off x="1779636" y="3254221"/>
            <a:ext cx="1509253" cy="974726"/>
          </p:xfrm>
          <a:graphic>
            <a:graphicData uri="http://schemas.openxmlformats.org/presentationml/2006/ole">
              <p:oleObj spid="_x0000_s19461" name="Equation" r:id="rId6" imgW="609480" imgH="393480" progId="Equation.DSMT4">
                <p:embed/>
              </p:oleObj>
            </a:graphicData>
          </a:graphic>
        </p:graphicFrame>
        <p:graphicFrame>
          <p:nvGraphicFramePr>
            <p:cNvPr id="19462" name="Object 6"/>
            <p:cNvGraphicFramePr>
              <a:graphicFrameLocks noChangeAspect="1"/>
            </p:cNvGraphicFramePr>
            <p:nvPr/>
          </p:nvGraphicFramePr>
          <p:xfrm>
            <a:off x="3892550" y="3479074"/>
            <a:ext cx="2021553" cy="479690"/>
          </p:xfrm>
          <a:graphic>
            <a:graphicData uri="http://schemas.openxmlformats.org/presentationml/2006/ole">
              <p:oleObj spid="_x0000_s19462" name="Equation" r:id="rId7" imgW="749160" imgH="177480" progId="Equation.DSMT4">
                <p:embed/>
              </p:oleObj>
            </a:graphicData>
          </a:graphic>
        </p:graphicFrame>
        <p:graphicFrame>
          <p:nvGraphicFramePr>
            <p:cNvPr id="19463" name="Object 7"/>
            <p:cNvGraphicFramePr>
              <a:graphicFrameLocks noChangeAspect="1"/>
            </p:cNvGraphicFramePr>
            <p:nvPr/>
          </p:nvGraphicFramePr>
          <p:xfrm>
            <a:off x="6559755" y="3495368"/>
            <a:ext cx="2185806" cy="478145"/>
          </p:xfrm>
          <a:graphic>
            <a:graphicData uri="http://schemas.openxmlformats.org/presentationml/2006/ole">
              <p:oleObj spid="_x0000_s19463" name="Equation" r:id="rId8" imgW="812520" imgH="177480" progId="Equation.DSMT4">
                <p:embed/>
              </p:oleObj>
            </a:graphicData>
          </a:graphic>
        </p:graphicFrame>
      </p:grpSp>
    </p:spTree>
    <p:extLst>
      <p:ext uri="{BB962C8B-B14F-4D97-AF65-F5344CB8AC3E}">
        <p14:creationId xmlns="" xmlns:p14="http://schemas.microsoft.com/office/powerpoint/2010/main" val="3932465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9D909DCF-D68F-45DC-8BCB-A29BBA684BED}"/>
              </a:ext>
            </a:extLst>
          </p:cNvPr>
          <p:cNvSpPr txBox="1"/>
          <p:nvPr/>
        </p:nvSpPr>
        <p:spPr>
          <a:xfrm>
            <a:off x="9672083" y="6262664"/>
            <a:ext cx="2519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华文行楷" panose="02010800040101010101" pitchFamily="2" charset="-122"/>
                <a:ea typeface="华文行楷" panose="02010800040101010101" pitchFamily="2" charset="-122"/>
              </a:rPr>
              <a:t>仁  朴  精  勇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DAC7E572-EA6D-4423-90C0-54EBD85C498E}"/>
              </a:ext>
            </a:extLst>
          </p:cNvPr>
          <p:cNvSpPr txBox="1"/>
          <p:nvPr/>
        </p:nvSpPr>
        <p:spPr>
          <a:xfrm>
            <a:off x="4695385" y="0"/>
            <a:ext cx="2870538" cy="707886"/>
          </a:xfrm>
          <a:prstGeom prst="rect">
            <a:avLst/>
          </a:prstGeom>
          <a:gradFill>
            <a:gsLst>
              <a:gs pos="22281">
                <a:srgbClr val="AEC2E5"/>
              </a:gs>
              <a:gs pos="21562">
                <a:srgbClr val="B0C4E6"/>
              </a:gs>
              <a:gs pos="20125">
                <a:srgbClr val="B5C7E7"/>
              </a:gs>
              <a:gs pos="17250">
                <a:srgbClr val="BECEEA"/>
              </a:gs>
              <a:gs pos="9000">
                <a:srgbClr val="D1DCF0"/>
              </a:gs>
              <a:gs pos="48000">
                <a:schemeClr val="accent1">
                  <a:lumMod val="45000"/>
                  <a:lumOff val="55000"/>
                </a:schemeClr>
              </a:gs>
              <a:gs pos="73000">
                <a:schemeClr val="accent5">
                  <a:lumMod val="60000"/>
                  <a:lumOff val="4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辅助角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公式</a:t>
            </a:r>
            <a:endParaRPr lang="zh-CN" altLang="en-US" sz="4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2452" y="914401"/>
            <a:ext cx="4173793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类型二、函数性质</a:t>
            </a:r>
            <a:endParaRPr lang="zh-CN" altLang="en-US" sz="36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425" y="1902542"/>
            <a:ext cx="10323872" cy="228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例</a:t>
            </a:r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5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、已知函数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（</a:t>
            </a:r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1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）求函数           的最小正周期和图像的对称轴；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（</a:t>
            </a:r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2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）讨论函数           在区间                  上的单调性并求出值域。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3194255" y="1678500"/>
          <a:ext cx="5940425" cy="884237"/>
        </p:xfrm>
        <a:graphic>
          <a:graphicData uri="http://schemas.openxmlformats.org/presentationml/2006/ole">
            <p:oleObj spid="_x0000_s22530" name="Equation" r:id="rId3" imgW="2743200" imgH="393480" progId="Equation.DSMT4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2709401" y="2713702"/>
          <a:ext cx="1052291" cy="623581"/>
        </p:xfrm>
        <a:graphic>
          <a:graphicData uri="http://schemas.openxmlformats.org/presentationml/2006/ole">
            <p:oleObj spid="_x0000_s22531" name="Equation" r:id="rId4" imgW="342720" imgH="203040" progId="Equation.DSMT4">
              <p:embed/>
            </p:oleObj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3014253" y="3548371"/>
          <a:ext cx="1052512" cy="623887"/>
        </p:xfrm>
        <a:graphic>
          <a:graphicData uri="http://schemas.openxmlformats.org/presentationml/2006/ole">
            <p:oleObj spid="_x0000_s22532" name="Equation" r:id="rId5" imgW="342720" imgH="203040" progId="Equation.DSMT4">
              <p:embed/>
            </p:oleObj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5211711" y="3366779"/>
          <a:ext cx="1587296" cy="1058197"/>
        </p:xfrm>
        <a:graphic>
          <a:graphicData uri="http://schemas.openxmlformats.org/presentationml/2006/ole">
            <p:oleObj spid="_x0000_s22533" name="Equation" r:id="rId6" imgW="647640" imgH="43164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932465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9D909DCF-D68F-45DC-8BCB-A29BBA684BED}"/>
              </a:ext>
            </a:extLst>
          </p:cNvPr>
          <p:cNvSpPr txBox="1"/>
          <p:nvPr/>
        </p:nvSpPr>
        <p:spPr>
          <a:xfrm>
            <a:off x="9672083" y="6262664"/>
            <a:ext cx="2519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华文行楷" panose="02010800040101010101" pitchFamily="2" charset="-122"/>
                <a:ea typeface="华文行楷" panose="02010800040101010101" pitchFamily="2" charset="-122"/>
              </a:rPr>
              <a:t>仁  朴  精  勇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DAC7E572-EA6D-4423-90C0-54EBD85C498E}"/>
              </a:ext>
            </a:extLst>
          </p:cNvPr>
          <p:cNvSpPr txBox="1"/>
          <p:nvPr/>
        </p:nvSpPr>
        <p:spPr>
          <a:xfrm>
            <a:off x="4695385" y="0"/>
            <a:ext cx="2870538" cy="707886"/>
          </a:xfrm>
          <a:prstGeom prst="rect">
            <a:avLst/>
          </a:prstGeom>
          <a:gradFill>
            <a:gsLst>
              <a:gs pos="22281">
                <a:srgbClr val="AEC2E5"/>
              </a:gs>
              <a:gs pos="21562">
                <a:srgbClr val="B0C4E6"/>
              </a:gs>
              <a:gs pos="20125">
                <a:srgbClr val="B5C7E7"/>
              </a:gs>
              <a:gs pos="17250">
                <a:srgbClr val="BECEEA"/>
              </a:gs>
              <a:gs pos="9000">
                <a:srgbClr val="D1DCF0"/>
              </a:gs>
              <a:gs pos="48000">
                <a:schemeClr val="accent1">
                  <a:lumMod val="45000"/>
                  <a:lumOff val="55000"/>
                </a:schemeClr>
              </a:gs>
              <a:gs pos="73000">
                <a:schemeClr val="accent5">
                  <a:lumMod val="60000"/>
                  <a:lumOff val="4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辅助角</a:t>
            </a:r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公式</a:t>
            </a:r>
            <a:endParaRPr lang="zh-CN" altLang="en-US" sz="4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2452" y="914401"/>
            <a:ext cx="4173793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latin typeface="华文楷体" pitchFamily="2" charset="-122"/>
                <a:ea typeface="华文楷体" pitchFamily="2" charset="-122"/>
              </a:rPr>
              <a:t>类型一、证明恒等</a:t>
            </a:r>
            <a:endParaRPr lang="zh-CN" altLang="en-US" sz="36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425" y="1902542"/>
            <a:ext cx="10014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例</a:t>
            </a:r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6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、证明：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2716366" y="1722999"/>
          <a:ext cx="4152900" cy="884238"/>
        </p:xfrm>
        <a:graphic>
          <a:graphicData uri="http://schemas.openxmlformats.org/presentationml/2006/ole">
            <p:oleObj spid="_x0000_s20482" name="Equation" r:id="rId3" imgW="1917360" imgH="39348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932465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9D909DCF-D68F-45DC-8BCB-A29BBA684BED}"/>
              </a:ext>
            </a:extLst>
          </p:cNvPr>
          <p:cNvSpPr txBox="1"/>
          <p:nvPr/>
        </p:nvSpPr>
        <p:spPr>
          <a:xfrm>
            <a:off x="9672083" y="6262664"/>
            <a:ext cx="2519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华文行楷" panose="02010800040101010101" pitchFamily="2" charset="-122"/>
                <a:ea typeface="华文行楷" panose="02010800040101010101" pitchFamily="2" charset="-122"/>
              </a:rPr>
              <a:t>仁  朴  精  勇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DAC7E572-EA6D-4423-90C0-54EBD85C498E}"/>
              </a:ext>
            </a:extLst>
          </p:cNvPr>
          <p:cNvSpPr txBox="1"/>
          <p:nvPr/>
        </p:nvSpPr>
        <p:spPr>
          <a:xfrm>
            <a:off x="3439149" y="0"/>
            <a:ext cx="6589753" cy="707886"/>
          </a:xfrm>
          <a:prstGeom prst="rect">
            <a:avLst/>
          </a:prstGeom>
          <a:gradFill>
            <a:gsLst>
              <a:gs pos="22281">
                <a:srgbClr val="AEC2E5"/>
              </a:gs>
              <a:gs pos="21562">
                <a:srgbClr val="B0C4E6"/>
              </a:gs>
              <a:gs pos="20125">
                <a:srgbClr val="B5C7E7"/>
              </a:gs>
              <a:gs pos="17250">
                <a:srgbClr val="BECEEA"/>
              </a:gs>
              <a:gs pos="9000">
                <a:srgbClr val="D1DCF0"/>
              </a:gs>
              <a:gs pos="48000">
                <a:schemeClr val="accent1">
                  <a:lumMod val="45000"/>
                  <a:lumOff val="55000"/>
                </a:schemeClr>
              </a:gs>
              <a:gs pos="73000">
                <a:schemeClr val="accent5">
                  <a:lumMod val="60000"/>
                  <a:lumOff val="4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同名三角函数公式综合问题</a:t>
            </a:r>
            <a:endParaRPr lang="zh-CN" altLang="en-US" sz="4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1664" y="1504336"/>
            <a:ext cx="117249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例</a:t>
            </a:r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7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、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已知函数                                                          的最小值为                ，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1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、当            时，求        的最小值；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2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、求        ；</a:t>
            </a:r>
            <a:endParaRPr lang="en-US" altLang="zh-CN" sz="2800" b="1" dirty="0" smtClean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sz="2800" b="1" dirty="0" smtClean="0"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sz="2800" b="1" dirty="0" smtClean="0">
                <a:latin typeface="华文楷体" pitchFamily="2" charset="-122"/>
                <a:ea typeface="华文楷体" pitchFamily="2" charset="-122"/>
              </a:rPr>
              <a:t>、若                 ，求     及此时           的最大值。</a:t>
            </a:r>
            <a:endParaRPr lang="zh-CN" altLang="en-US" sz="2800" b="1" dirty="0">
              <a:latin typeface="华文楷体" pitchFamily="2" charset="-122"/>
              <a:ea typeface="华文楷体" pitchFamily="2" charset="-122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169059" y="1415845"/>
          <a:ext cx="5229651" cy="592036"/>
        </p:xfrm>
        <a:graphic>
          <a:graphicData uri="http://schemas.openxmlformats.org/presentationml/2006/ole">
            <p:oleObj spid="_x0000_s3074" name="Equation" r:id="rId3" imgW="2019240" imgH="228600" progId="Equation.DSMT4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0105922" y="1548580"/>
          <a:ext cx="1563100" cy="446600"/>
        </p:xfrm>
        <a:graphic>
          <a:graphicData uri="http://schemas.openxmlformats.org/presentationml/2006/ole">
            <p:oleObj spid="_x0000_s3075" name="Equation" r:id="rId4" imgW="711000" imgH="203040" progId="Equation.DSMT4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816100" y="1949548"/>
          <a:ext cx="882855" cy="475384"/>
        </p:xfrm>
        <a:graphic>
          <a:graphicData uri="http://schemas.openxmlformats.org/presentationml/2006/ole">
            <p:oleObj spid="_x0000_s3076" name="Equation" r:id="rId5" imgW="330120" imgH="177480" progId="Equation.DSMT4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815531" y="1916705"/>
          <a:ext cx="903953" cy="535676"/>
        </p:xfrm>
        <a:graphic>
          <a:graphicData uri="http://schemas.openxmlformats.org/presentationml/2006/ole">
            <p:oleObj spid="_x0000_s3077" name="Equation" r:id="rId6" imgW="342720" imgH="203040" progId="Equation.DSMT4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1727609" y="2344994"/>
          <a:ext cx="845556" cy="520342"/>
        </p:xfrm>
        <a:graphic>
          <a:graphicData uri="http://schemas.openxmlformats.org/presentationml/2006/ole">
            <p:oleObj spid="_x0000_s3078" name="Equation" r:id="rId7" imgW="330120" imgH="203040" progId="Equation.DSMT4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1792339" y="2580968"/>
          <a:ext cx="1373037" cy="925308"/>
        </p:xfrm>
        <a:graphic>
          <a:graphicData uri="http://schemas.openxmlformats.org/presentationml/2006/ole">
            <p:oleObj spid="_x0000_s3079" name="Equation" r:id="rId8" imgW="583920" imgH="393480" progId="Equation.DSMT4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3997222" y="2875936"/>
          <a:ext cx="401505" cy="385353"/>
        </p:xfrm>
        <a:graphic>
          <a:graphicData uri="http://schemas.openxmlformats.org/presentationml/2006/ole">
            <p:oleObj spid="_x0000_s3080" name="Equation" r:id="rId9" imgW="126720" imgH="139680" progId="Equation.DSMT4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5482098" y="2746439"/>
          <a:ext cx="1021941" cy="605594"/>
        </p:xfrm>
        <a:graphic>
          <a:graphicData uri="http://schemas.openxmlformats.org/presentationml/2006/ole">
            <p:oleObj spid="_x0000_s3081" name="Equation" r:id="rId10" imgW="342720" imgH="20304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49075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245</Words>
  <Application>Microsoft Office PowerPoint</Application>
  <PresentationFormat>自定义</PresentationFormat>
  <Paragraphs>59</Paragraphs>
  <Slides>9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2" baseType="lpstr">
      <vt:lpstr>Office 主题​​</vt:lpstr>
      <vt:lpstr>Equation</vt:lpstr>
      <vt:lpstr>MathType 6.0 Equation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杨 峰懿</dc:creator>
  <cp:lastModifiedBy>Windows 用户</cp:lastModifiedBy>
  <cp:revision>32</cp:revision>
  <dcterms:created xsi:type="dcterms:W3CDTF">2020-02-15T08:30:01Z</dcterms:created>
  <dcterms:modified xsi:type="dcterms:W3CDTF">2020-02-16T13:37:46Z</dcterms:modified>
</cp:coreProperties>
</file>