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34" r:id="rId2"/>
    <p:sldId id="332" r:id="rId3"/>
    <p:sldId id="259" r:id="rId4"/>
    <p:sldId id="312" r:id="rId5"/>
    <p:sldId id="323" r:id="rId6"/>
    <p:sldId id="322" r:id="rId7"/>
    <p:sldId id="264" r:id="rId8"/>
    <p:sldId id="346" r:id="rId9"/>
    <p:sldId id="336" r:id="rId10"/>
    <p:sldId id="340" r:id="rId11"/>
    <p:sldId id="290" r:id="rId12"/>
    <p:sldId id="339" r:id="rId13"/>
    <p:sldId id="338" r:id="rId14"/>
    <p:sldId id="341" r:id="rId15"/>
    <p:sldId id="337" r:id="rId16"/>
    <p:sldId id="342" r:id="rId17"/>
    <p:sldId id="344" r:id="rId18"/>
    <p:sldId id="333" r:id="rId19"/>
    <p:sldId id="298" r:id="rId20"/>
  </p:sldIdLst>
  <p:sldSz cx="11522075" cy="6859588"/>
  <p:notesSz cx="6858000" cy="9144000"/>
  <p:custDataLst>
    <p:tags r:id="rId23"/>
  </p:custDataLst>
  <p:defaultTextStyle>
    <a:defPPr>
      <a:defRPr lang="zh-CN"/>
    </a:defPPr>
    <a:lvl1pPr algn="l" defTabSz="9509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74663" indent="-17463" algn="l" defTabSz="9509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50913" indent="-36513" algn="l" defTabSz="9509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427163" indent="-55563" algn="l" defTabSz="9509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903413" indent="-74613" algn="l" defTabSz="9509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0099FF"/>
    <a:srgbClr val="0066CC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>
      <p:cViewPr>
        <p:scale>
          <a:sx n="60" d="100"/>
          <a:sy n="60" d="100"/>
        </p:scale>
        <p:origin x="-2520" y="-1116"/>
      </p:cViewPr>
      <p:guideLst>
        <p:guide orient="horz" pos="2161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237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179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1799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47261FF-E733-434D-A07C-9ABE6DCD9B5F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179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1799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708BC75-61E2-4AE5-9AFE-4CF4A7402D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22977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179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1799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66483E4-4E89-43E9-8C30-9D843138F36E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179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1799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7EC5690-CFCD-497C-8027-5C9315E4FD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4428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09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4663" algn="l" defTabSz="9509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0913" algn="l" defTabSz="9509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27163" algn="l" defTabSz="9509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03413" algn="l" defTabSz="9509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79497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5397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31296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7196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12A24833-37E1-4E80-8603-28AC54139BC3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12DA36F2-5D64-4A48-9B25-3504B70F42CD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EF91BEB3-4A06-4E4E-971C-5EF1B56CFD4A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0975FC2C-8508-491C-856B-61D8DAD5ED4B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EC821F5A-94CE-4A08-8E8A-679952E55DE7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E2355AF3-BA2D-40F5-888F-C04F7DF47966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BFA48F41-E7EC-4971-9889-1D96B15FE81B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A118AE77-514E-480E-9938-9191EA8C8F75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89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7F3B78BD-F723-41E7-8237-FCAE4EA50681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0913" fontAlgn="base">
              <a:spcBef>
                <a:spcPct val="0"/>
              </a:spcBef>
              <a:spcAft>
                <a:spcPct val="0"/>
              </a:spcAft>
            </a:pPr>
            <a:fld id="{2BE423AB-55EF-4426-B621-6FDEC4D05066}" type="slidenum">
              <a:rPr lang="zh-CN" altLang="en-US"/>
              <a:pPr defTabSz="95091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130920"/>
            <a:ext cx="9793764" cy="147036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2" y="3887100"/>
            <a:ext cx="806545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3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9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5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F73BE-1C9A-43DD-9A27-608E009E44FC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E1288-D7C4-42E6-8470-2C8F3C1965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31B7-645B-4DBA-A1E1-F0EF80EEEC1E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3470-8B43-4C41-99BA-742A925F09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5" y="274703"/>
            <a:ext cx="2592467" cy="585288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4" y="274703"/>
            <a:ext cx="7585366" cy="585288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A6FB-EDDA-460C-A2F7-D02A2EEDDF87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D4331-6E7E-4D42-B80A-2E2F484C55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5DBF-6EAA-499D-BB13-E52689E276BB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66A14-1596-453E-9C48-840BDAEFE4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407922"/>
            <a:ext cx="9793764" cy="136239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907387"/>
            <a:ext cx="9793764" cy="150053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8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17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76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3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94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53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12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7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E600C-E00B-4BAF-BC82-4D81C774F770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F7B5D-97C5-424C-A7BF-118F12AF2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4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5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0153-C644-4C88-A8E9-BFD3962AFD35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0F160-2545-4E02-BAE1-DCFDEC47D5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35469"/>
            <a:ext cx="5090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899" indent="0">
              <a:buNone/>
              <a:defRPr sz="2100" b="1"/>
            </a:lvl2pPr>
            <a:lvl3pPr marL="951799" indent="0">
              <a:buNone/>
              <a:defRPr sz="1900" b="1"/>
            </a:lvl3pPr>
            <a:lvl4pPr marL="1427698" indent="0">
              <a:buNone/>
              <a:defRPr sz="1700" b="1"/>
            </a:lvl4pPr>
            <a:lvl5pPr marL="1903598" indent="0">
              <a:buNone/>
              <a:defRPr sz="1700" b="1"/>
            </a:lvl5pPr>
            <a:lvl6pPr marL="2379497" indent="0">
              <a:buNone/>
              <a:defRPr sz="1700" b="1"/>
            </a:lvl6pPr>
            <a:lvl7pPr marL="2855397" indent="0">
              <a:buNone/>
              <a:defRPr sz="1700" b="1"/>
            </a:lvl7pPr>
            <a:lvl8pPr marL="3331296" indent="0">
              <a:buNone/>
              <a:defRPr sz="1700" b="1"/>
            </a:lvl8pPr>
            <a:lvl9pPr marL="38071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175379"/>
            <a:ext cx="5090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535469"/>
            <a:ext cx="5092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899" indent="0">
              <a:buNone/>
              <a:defRPr sz="2100" b="1"/>
            </a:lvl2pPr>
            <a:lvl3pPr marL="951799" indent="0">
              <a:buNone/>
              <a:defRPr sz="1900" b="1"/>
            </a:lvl3pPr>
            <a:lvl4pPr marL="1427698" indent="0">
              <a:buNone/>
              <a:defRPr sz="1700" b="1"/>
            </a:lvl4pPr>
            <a:lvl5pPr marL="1903598" indent="0">
              <a:buNone/>
              <a:defRPr sz="1700" b="1"/>
            </a:lvl5pPr>
            <a:lvl6pPr marL="2379497" indent="0">
              <a:buNone/>
              <a:defRPr sz="1700" b="1"/>
            </a:lvl6pPr>
            <a:lvl7pPr marL="2855397" indent="0">
              <a:buNone/>
              <a:defRPr sz="1700" b="1"/>
            </a:lvl7pPr>
            <a:lvl8pPr marL="3331296" indent="0">
              <a:buNone/>
              <a:defRPr sz="1700" b="1"/>
            </a:lvl8pPr>
            <a:lvl9pPr marL="38071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175379"/>
            <a:ext cx="5092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01065-E955-40F9-B06C-EF7BD95310F2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E46E-9FD7-4B70-9D80-31F3E4507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6A6BE-544E-4DAB-959F-A837E27C7DE5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06225-1CED-430F-952D-C37CD714B3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22113-0004-4228-A5BE-A8376818248F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53C5-744F-4B3F-9763-688899C899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73113"/>
            <a:ext cx="3790684" cy="116231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2" y="273115"/>
            <a:ext cx="6441160" cy="585446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4" y="1435434"/>
            <a:ext cx="3790684" cy="4692149"/>
          </a:xfrm>
        </p:spPr>
        <p:txBody>
          <a:bodyPr/>
          <a:lstStyle>
            <a:lvl1pPr marL="0" indent="0">
              <a:buNone/>
              <a:defRPr sz="1500"/>
            </a:lvl1pPr>
            <a:lvl2pPr marL="475899" indent="0">
              <a:buNone/>
              <a:defRPr sz="1200"/>
            </a:lvl2pPr>
            <a:lvl3pPr marL="951799" indent="0">
              <a:buNone/>
              <a:defRPr sz="1000"/>
            </a:lvl3pPr>
            <a:lvl4pPr marL="1427698" indent="0">
              <a:buNone/>
              <a:defRPr sz="900"/>
            </a:lvl4pPr>
            <a:lvl5pPr marL="1903598" indent="0">
              <a:buNone/>
              <a:defRPr sz="900"/>
            </a:lvl5pPr>
            <a:lvl6pPr marL="2379497" indent="0">
              <a:buNone/>
              <a:defRPr sz="900"/>
            </a:lvl6pPr>
            <a:lvl7pPr marL="2855397" indent="0">
              <a:buNone/>
              <a:defRPr sz="900"/>
            </a:lvl7pPr>
            <a:lvl8pPr marL="3331296" indent="0">
              <a:buNone/>
              <a:defRPr sz="900"/>
            </a:lvl8pPr>
            <a:lvl9pPr marL="38071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2AEEF-CB3F-402A-B026-FB5BA3B205A2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F097-2B68-4DE4-A649-496CBB3609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801712"/>
            <a:ext cx="6913245" cy="56686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12917"/>
            <a:ext cx="6913245" cy="4115753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899" indent="0">
              <a:buNone/>
              <a:defRPr sz="2900"/>
            </a:lvl2pPr>
            <a:lvl3pPr marL="951799" indent="0">
              <a:buNone/>
              <a:defRPr sz="2500"/>
            </a:lvl3pPr>
            <a:lvl4pPr marL="1427698" indent="0">
              <a:buNone/>
              <a:defRPr sz="2100"/>
            </a:lvl4pPr>
            <a:lvl5pPr marL="1903598" indent="0">
              <a:buNone/>
              <a:defRPr sz="2100"/>
            </a:lvl5pPr>
            <a:lvl6pPr marL="2379497" indent="0">
              <a:buNone/>
              <a:defRPr sz="2100"/>
            </a:lvl6pPr>
            <a:lvl7pPr marL="2855397" indent="0">
              <a:buNone/>
              <a:defRPr sz="2100"/>
            </a:lvl7pPr>
            <a:lvl8pPr marL="3331296" indent="0">
              <a:buNone/>
              <a:defRPr sz="2100"/>
            </a:lvl8pPr>
            <a:lvl9pPr marL="3807196" indent="0">
              <a:buNone/>
              <a:defRPr sz="21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368581"/>
            <a:ext cx="6913245" cy="805048"/>
          </a:xfrm>
        </p:spPr>
        <p:txBody>
          <a:bodyPr/>
          <a:lstStyle>
            <a:lvl1pPr marL="0" indent="0">
              <a:buNone/>
              <a:defRPr sz="1500"/>
            </a:lvl1pPr>
            <a:lvl2pPr marL="475899" indent="0">
              <a:buNone/>
              <a:defRPr sz="1200"/>
            </a:lvl2pPr>
            <a:lvl3pPr marL="951799" indent="0">
              <a:buNone/>
              <a:defRPr sz="1000"/>
            </a:lvl3pPr>
            <a:lvl4pPr marL="1427698" indent="0">
              <a:buNone/>
              <a:defRPr sz="900"/>
            </a:lvl4pPr>
            <a:lvl5pPr marL="1903598" indent="0">
              <a:buNone/>
              <a:defRPr sz="900"/>
            </a:lvl5pPr>
            <a:lvl6pPr marL="2379497" indent="0">
              <a:buNone/>
              <a:defRPr sz="900"/>
            </a:lvl6pPr>
            <a:lvl7pPr marL="2855397" indent="0">
              <a:buNone/>
              <a:defRPr sz="900"/>
            </a:lvl7pPr>
            <a:lvl8pPr marL="3331296" indent="0">
              <a:buNone/>
              <a:defRPr sz="900"/>
            </a:lvl8pPr>
            <a:lvl9pPr marL="38071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1CED-ED78-4BFD-9844-A97B8643E266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2D65-9B77-485B-BE68-176D91D4B5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576263" y="274638"/>
            <a:ext cx="1036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180" tIns="47590" rIns="95180" bIns="47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76263" y="1600200"/>
            <a:ext cx="1036955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180" tIns="47590" rIns="95180" bIns="47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263" y="6357938"/>
            <a:ext cx="2687637" cy="365125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l" defTabSz="951799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6B1675-12A2-4C4F-99D3-6C1683E65680}" type="datetimeFigureOut">
              <a:rPr lang="zh-CN" altLang="en-US"/>
              <a:pPr>
                <a:defRPr/>
              </a:pPr>
              <a:t>2020/5/26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7000" y="6357938"/>
            <a:ext cx="3648075" cy="365125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ctr" defTabSz="95179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8175" y="6357938"/>
            <a:ext cx="2687638" cy="365125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r" defTabSz="951799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9A0EF4-79CF-4C6F-9F4E-CFE91E8ABD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50913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defTabSz="95091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55600" indent="-355600" algn="l" defTabSz="950913" rtl="0" fontAlgn="base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3113" indent="-296863" algn="l" defTabSz="950913" rtl="0" fontAlgn="base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038" indent="-236538" algn="l" defTabSz="950913" rtl="0" fontAlgn="base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288" indent="-236538" algn="l" defTabSz="950913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538" indent="-236538" algn="l" defTabSz="950913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447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3347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9246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5146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899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799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698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3598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9497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397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1296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7196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绕口令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13251" b="15271"/>
          <a:stretch/>
        </p:blipFill>
        <p:spPr>
          <a:xfrm>
            <a:off x="3384773" y="477466"/>
            <a:ext cx="4464496" cy="56674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0" y="569913"/>
            <a:ext cx="4681538" cy="592137"/>
            <a:chOff x="0" y="569219"/>
            <a:chExt cx="6114499" cy="592678"/>
          </a:xfrm>
        </p:grpSpPr>
        <p:sp>
          <p:nvSpPr>
            <p:cNvPr id="4" name="矩形 3"/>
            <p:cNvSpPr/>
            <p:nvPr/>
          </p:nvSpPr>
          <p:spPr>
            <a:xfrm>
              <a:off x="0" y="569219"/>
              <a:ext cx="5666642" cy="592678"/>
            </a:xfrm>
            <a:custGeom>
              <a:avLst/>
              <a:gdLst/>
              <a:ahLst/>
              <a:cxnLst/>
              <a:rect l="l" t="t" r="r" b="b"/>
              <a:pathLst>
                <a:path w="5665954" h="592678">
                  <a:moveTo>
                    <a:pt x="0" y="0"/>
                  </a:moveTo>
                  <a:lnTo>
                    <a:pt x="5391414" y="0"/>
                  </a:lnTo>
                  <a:lnTo>
                    <a:pt x="5665954" y="310986"/>
                  </a:lnTo>
                  <a:lnTo>
                    <a:pt x="5399741" y="592678"/>
                  </a:lnTo>
                  <a:lnTo>
                    <a:pt x="0" y="5926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矩形 3"/>
            <p:cNvSpPr/>
            <p:nvPr/>
          </p:nvSpPr>
          <p:spPr>
            <a:xfrm>
              <a:off x="5515282" y="569219"/>
              <a:ext cx="375289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矩形 3"/>
            <p:cNvSpPr/>
            <p:nvPr/>
          </p:nvSpPr>
          <p:spPr>
            <a:xfrm>
              <a:off x="5739210" y="569219"/>
              <a:ext cx="375289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311150" y="571500"/>
            <a:ext cx="3289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伸缩与变调</a:t>
            </a:r>
            <a:endParaRPr lang="zh-CN" altLang="zh-CN" sz="3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223963" y="1989138"/>
            <a:ext cx="7129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选中要操作的声音选区。</a:t>
            </a:r>
          </a:p>
        </p:txBody>
      </p:sp>
      <p:sp>
        <p:nvSpPr>
          <p:cNvPr id="32772" name="TextBox 9"/>
          <p:cNvSpPr txBox="1">
            <a:spLocks noChangeArrowheads="1"/>
          </p:cNvSpPr>
          <p:nvPr/>
        </p:nvSpPr>
        <p:spPr bwMode="auto">
          <a:xfrm>
            <a:off x="1152525" y="3024188"/>
            <a:ext cx="871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执行“效果”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“时间与变调”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“伸缩与变调”。</a:t>
            </a:r>
            <a:endParaRPr lang="zh-CN" altLang="en-US" sz="2400">
              <a:latin typeface="Calibri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98488" y="1989138"/>
            <a:ext cx="431800" cy="431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/>
              <a:t>1</a:t>
            </a:r>
            <a:endParaRPr lang="zh-CN" altLang="en-US" sz="3600" dirty="0"/>
          </a:p>
        </p:txBody>
      </p:sp>
      <p:sp>
        <p:nvSpPr>
          <p:cNvPr id="12" name="椭圆 11"/>
          <p:cNvSpPr/>
          <p:nvPr/>
        </p:nvSpPr>
        <p:spPr>
          <a:xfrm>
            <a:off x="576263" y="3070225"/>
            <a:ext cx="431800" cy="431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/>
              <a:t>2</a:t>
            </a:r>
            <a:endParaRPr lang="zh-CN" altLang="en-US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>
            <a:grpSpLocks/>
          </p:cNvGrpSpPr>
          <p:nvPr/>
        </p:nvGrpSpPr>
        <p:grpSpPr bwMode="auto">
          <a:xfrm>
            <a:off x="0" y="569913"/>
            <a:ext cx="4897438" cy="592137"/>
            <a:chOff x="0" y="569219"/>
            <a:chExt cx="6114499" cy="592678"/>
          </a:xfrm>
        </p:grpSpPr>
        <p:sp>
          <p:nvSpPr>
            <p:cNvPr id="110" name="矩形 3"/>
            <p:cNvSpPr/>
            <p:nvPr/>
          </p:nvSpPr>
          <p:spPr>
            <a:xfrm>
              <a:off x="0" y="569219"/>
              <a:ext cx="5666565" cy="592678"/>
            </a:xfrm>
            <a:custGeom>
              <a:avLst/>
              <a:gdLst/>
              <a:ahLst/>
              <a:cxnLst/>
              <a:rect l="l" t="t" r="r" b="b"/>
              <a:pathLst>
                <a:path w="5665954" h="592678">
                  <a:moveTo>
                    <a:pt x="0" y="0"/>
                  </a:moveTo>
                  <a:lnTo>
                    <a:pt x="5391414" y="0"/>
                  </a:lnTo>
                  <a:lnTo>
                    <a:pt x="5665954" y="310986"/>
                  </a:lnTo>
                  <a:lnTo>
                    <a:pt x="5399741" y="592678"/>
                  </a:lnTo>
                  <a:lnTo>
                    <a:pt x="0" y="5926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矩形 3"/>
            <p:cNvSpPr/>
            <p:nvPr/>
          </p:nvSpPr>
          <p:spPr>
            <a:xfrm>
              <a:off x="5515932" y="569219"/>
              <a:ext cx="374599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2" name="矩形 3"/>
            <p:cNvSpPr/>
            <p:nvPr/>
          </p:nvSpPr>
          <p:spPr>
            <a:xfrm>
              <a:off x="5739899" y="569219"/>
              <a:ext cx="374600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13" name="文本框 5"/>
          <p:cNvSpPr txBox="1">
            <a:spLocks noChangeArrowheads="1"/>
          </p:cNvSpPr>
          <p:nvPr/>
        </p:nvSpPr>
        <p:spPr bwMode="auto">
          <a:xfrm>
            <a:off x="311150" y="571500"/>
            <a:ext cx="36496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声音信息的加工</a:t>
            </a:r>
            <a:endParaRPr lang="zh-CN" altLang="zh-CN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273925" y="909638"/>
            <a:ext cx="143986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8856663" y="673100"/>
            <a:ext cx="237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B050"/>
                </a:solidFill>
                <a:latin typeface="Calibri" pitchFamily="34" charset="0"/>
              </a:rPr>
              <a:t>伸缩变调</a:t>
            </a:r>
          </a:p>
        </p:txBody>
      </p:sp>
      <p:pic>
        <p:nvPicPr>
          <p:cNvPr id="34821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725" y="1978025"/>
            <a:ext cx="40481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2"/>
          <p:cNvSpPr txBox="1">
            <a:spLocks noChangeArrowheads="1"/>
          </p:cNvSpPr>
          <p:nvPr/>
        </p:nvSpPr>
        <p:spPr bwMode="auto">
          <a:xfrm>
            <a:off x="398463" y="4149874"/>
            <a:ext cx="6337300" cy="14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charset="-122"/>
              </a:rPr>
              <a:t>变调</a:t>
            </a:r>
            <a:r>
              <a:rPr lang="zh-CN" altLang="en-US" sz="3200" b="1" dirty="0" smtClean="0">
                <a:latin typeface="宋体" charset="-122"/>
              </a:rPr>
              <a:t>：</a:t>
            </a:r>
            <a:endParaRPr lang="en-US" altLang="zh-CN" sz="3200" b="1" dirty="0" smtClean="0">
              <a:latin typeface="宋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宋体" charset="-122"/>
              </a:rPr>
              <a:t>正数为        负数为</a:t>
            </a:r>
            <a:endParaRPr lang="zh-CN" altLang="en-US" sz="3200" b="1" dirty="0">
              <a:solidFill>
                <a:srgbClr val="FF0000"/>
              </a:solidFill>
              <a:latin typeface="宋体" charset="-122"/>
            </a:endParaRPr>
          </a:p>
        </p:txBody>
      </p:sp>
      <p:sp>
        <p:nvSpPr>
          <p:cNvPr id="34823" name="TextBox 10"/>
          <p:cNvSpPr txBox="1">
            <a:spLocks noChangeArrowheads="1"/>
          </p:cNvSpPr>
          <p:nvPr/>
        </p:nvSpPr>
        <p:spPr bwMode="auto">
          <a:xfrm>
            <a:off x="360363" y="2277666"/>
            <a:ext cx="6337300" cy="14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charset="-122"/>
              </a:rPr>
              <a:t>伸缩（变速</a:t>
            </a:r>
            <a:r>
              <a:rPr lang="zh-CN" altLang="en-US" sz="3200" b="1" dirty="0" smtClean="0">
                <a:latin typeface="宋体" charset="-122"/>
              </a:rPr>
              <a:t>）：</a:t>
            </a:r>
            <a:endParaRPr lang="en-US" altLang="zh-CN" sz="3200" b="1" dirty="0" smtClean="0">
              <a:latin typeface="宋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宋体" charset="-122"/>
              </a:rPr>
              <a:t>低于</a:t>
            </a:r>
            <a:r>
              <a:rPr lang="en-US" altLang="zh-CN" sz="3200" b="1" dirty="0">
                <a:latin typeface="宋体" charset="-122"/>
              </a:rPr>
              <a:t>100</a:t>
            </a:r>
            <a:r>
              <a:rPr lang="en-US" altLang="zh-CN" sz="3200" b="1" dirty="0" smtClean="0">
                <a:latin typeface="宋体" charset="-122"/>
              </a:rPr>
              <a:t>%</a:t>
            </a:r>
            <a:r>
              <a:rPr lang="zh-CN" altLang="en-US" sz="3200" b="1" dirty="0" smtClean="0">
                <a:latin typeface="宋体" charset="-122"/>
              </a:rPr>
              <a:t>       高于</a:t>
            </a:r>
            <a:r>
              <a:rPr lang="en-US" altLang="zh-CN" sz="3200" b="1" dirty="0">
                <a:latin typeface="宋体" charset="-122"/>
              </a:rPr>
              <a:t>100</a:t>
            </a:r>
            <a:r>
              <a:rPr lang="en-US" altLang="zh-CN" sz="3200" b="1" dirty="0" smtClean="0">
                <a:latin typeface="宋体" charset="-122"/>
              </a:rPr>
              <a:t>%</a:t>
            </a:r>
            <a:endParaRPr lang="zh-CN" altLang="en-US" sz="3200" b="1" dirty="0">
              <a:solidFill>
                <a:srgbClr val="FF0000"/>
              </a:solidFill>
              <a:latin typeface="宋体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9147" y="3133051"/>
            <a:ext cx="144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charset="-122"/>
              </a:rPr>
              <a:t>加快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8989" y="3133051"/>
            <a:ext cx="144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charset="-122"/>
              </a:rPr>
              <a:t>变慢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2605" y="5005259"/>
            <a:ext cx="144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charset="-122"/>
              </a:rPr>
              <a:t>升调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2925" y="5005259"/>
            <a:ext cx="144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charset="-122"/>
              </a:rPr>
              <a:t>降调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68549" y="2061642"/>
            <a:ext cx="8712968" cy="212365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不同</a:t>
            </a:r>
            <a:r>
              <a:rPr lang="zh-CN" altLang="en-US" sz="4400" dirty="0">
                <a:latin typeface="微软雅黑" pitchFamily="34" charset="-122"/>
                <a:ea typeface="微软雅黑" pitchFamily="34" charset="-122"/>
              </a:rPr>
              <a:t>的节奏不同的音调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高低的声音</a:t>
            </a:r>
            <a:r>
              <a:rPr lang="zh-CN" altLang="en-US" sz="4400" dirty="0">
                <a:latin typeface="微软雅黑" pitchFamily="34" charset="-122"/>
                <a:ea typeface="微软雅黑" pitchFamily="34" charset="-122"/>
              </a:rPr>
              <a:t>效果，表达了不同的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情感</a:t>
            </a:r>
            <a:r>
              <a:rPr lang="zh-CN" altLang="en-US" sz="44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865188" y="706438"/>
            <a:ext cx="410368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微软雅黑" pitchFamily="34" charset="-122"/>
                <a:ea typeface="微软雅黑" pitchFamily="34" charset="-122"/>
              </a:rPr>
              <a:t>任务驱动二：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800225" y="3213100"/>
            <a:ext cx="92170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447925" y="2205038"/>
            <a:ext cx="0" cy="26654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8" name="图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2349500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11"/>
          <p:cNvSpPr txBox="1">
            <a:spLocks noChangeArrowheads="1"/>
          </p:cNvSpPr>
          <p:nvPr/>
        </p:nvSpPr>
        <p:spPr bwMode="auto">
          <a:xfrm>
            <a:off x="2520950" y="2617788"/>
            <a:ext cx="3887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伴奏的插入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8288" y="3727450"/>
            <a:ext cx="5365750" cy="46196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+mn-lt"/>
                <a:ea typeface="+mn-ea"/>
              </a:rPr>
              <a:t>在轨道</a:t>
            </a:r>
            <a:r>
              <a:rPr lang="en-US" altLang="zh-CN" sz="2400" dirty="0">
                <a:latin typeface="+mn-lt"/>
                <a:ea typeface="+mn-ea"/>
              </a:rPr>
              <a:t>2</a:t>
            </a:r>
            <a:r>
              <a:rPr lang="zh-CN" altLang="en-US" sz="2400" dirty="0">
                <a:latin typeface="+mn-lt"/>
                <a:ea typeface="+mn-ea"/>
              </a:rPr>
              <a:t>中给录音文件加上合适的伴奏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0" y="569913"/>
            <a:ext cx="4465638" cy="592137"/>
            <a:chOff x="0" y="569219"/>
            <a:chExt cx="6114499" cy="592678"/>
          </a:xfrm>
        </p:grpSpPr>
        <p:sp>
          <p:nvSpPr>
            <p:cNvPr id="4" name="矩形 3"/>
            <p:cNvSpPr/>
            <p:nvPr/>
          </p:nvSpPr>
          <p:spPr>
            <a:xfrm>
              <a:off x="0" y="569219"/>
              <a:ext cx="5666726" cy="592678"/>
            </a:xfrm>
            <a:custGeom>
              <a:avLst/>
              <a:gdLst/>
              <a:ahLst/>
              <a:cxnLst/>
              <a:rect l="l" t="t" r="r" b="b"/>
              <a:pathLst>
                <a:path w="5665954" h="592678">
                  <a:moveTo>
                    <a:pt x="0" y="0"/>
                  </a:moveTo>
                  <a:lnTo>
                    <a:pt x="5391414" y="0"/>
                  </a:lnTo>
                  <a:lnTo>
                    <a:pt x="5665954" y="310986"/>
                  </a:lnTo>
                  <a:lnTo>
                    <a:pt x="5399741" y="592678"/>
                  </a:lnTo>
                  <a:lnTo>
                    <a:pt x="0" y="5926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矩形 3"/>
            <p:cNvSpPr/>
            <p:nvPr/>
          </p:nvSpPr>
          <p:spPr>
            <a:xfrm>
              <a:off x="5514570" y="569219"/>
              <a:ext cx="376042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矩形 3"/>
            <p:cNvSpPr/>
            <p:nvPr/>
          </p:nvSpPr>
          <p:spPr>
            <a:xfrm>
              <a:off x="5740630" y="569219"/>
              <a:ext cx="373869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311150" y="571500"/>
            <a:ext cx="3721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伴奏的插入</a:t>
            </a:r>
            <a:endParaRPr lang="zh-CN" altLang="zh-CN" sz="3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223863" y="2277666"/>
            <a:ext cx="7129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单击空白轨道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，执行右键“插入”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“文件”</a:t>
            </a:r>
          </a:p>
        </p:txBody>
      </p:sp>
      <p:sp>
        <p:nvSpPr>
          <p:cNvPr id="11" name="椭圆 10"/>
          <p:cNvSpPr/>
          <p:nvPr/>
        </p:nvSpPr>
        <p:spPr>
          <a:xfrm>
            <a:off x="598388" y="2277666"/>
            <a:ext cx="431800" cy="431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/>
              <a:t>1</a:t>
            </a:r>
            <a:endParaRPr lang="zh-CN" altLang="en-US" sz="3600" dirty="0"/>
          </a:p>
        </p:txBody>
      </p:sp>
      <p:sp>
        <p:nvSpPr>
          <p:cNvPr id="12" name="椭圆 11"/>
          <p:cNvSpPr/>
          <p:nvPr/>
        </p:nvSpPr>
        <p:spPr>
          <a:xfrm>
            <a:off x="576163" y="3358753"/>
            <a:ext cx="431800" cy="431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/>
              <a:t>2</a:t>
            </a:r>
            <a:endParaRPr lang="zh-CN" altLang="en-US" sz="3600" dirty="0"/>
          </a:p>
        </p:txBody>
      </p:sp>
      <p:sp>
        <p:nvSpPr>
          <p:cNvPr id="37894" name="TextBox 13"/>
          <p:cNvSpPr txBox="1">
            <a:spLocks noChangeArrowheads="1"/>
          </p:cNvSpPr>
          <p:nvPr/>
        </p:nvSpPr>
        <p:spPr bwMode="auto">
          <a:xfrm>
            <a:off x="1152425" y="3358753"/>
            <a:ext cx="4356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调整合适音量大小。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865188" y="706438"/>
            <a:ext cx="410368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微软雅黑" pitchFamily="34" charset="-122"/>
                <a:ea typeface="微软雅黑" pitchFamily="34" charset="-122"/>
              </a:rPr>
              <a:t>任务驱动三：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800225" y="3213100"/>
            <a:ext cx="92170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447925" y="2205038"/>
            <a:ext cx="0" cy="26654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图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2349500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11"/>
          <p:cNvSpPr txBox="1">
            <a:spLocks noChangeArrowheads="1"/>
          </p:cNvSpPr>
          <p:nvPr/>
        </p:nvSpPr>
        <p:spPr bwMode="auto">
          <a:xfrm>
            <a:off x="2665413" y="2617788"/>
            <a:ext cx="403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混音的合成</a:t>
            </a:r>
          </a:p>
        </p:txBody>
      </p:sp>
      <p:sp>
        <p:nvSpPr>
          <p:cNvPr id="2" name="TextBox 6"/>
          <p:cNvSpPr txBox="1"/>
          <p:nvPr/>
        </p:nvSpPr>
        <p:spPr>
          <a:xfrm>
            <a:off x="2665413" y="3548658"/>
            <a:ext cx="5364162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r>
              <a:rPr lang="en-US" altLang="zh-CN" sz="2400" dirty="0">
                <a:latin typeface="Calibri" pitchFamily="34" charset="0"/>
              </a:rPr>
              <a:t>1</a:t>
            </a:r>
            <a:r>
              <a:rPr lang="en-US" altLang="zh-CN" sz="2400" dirty="0" smtClean="0">
                <a:latin typeface="Calibri" pitchFamily="34" charset="0"/>
              </a:rPr>
              <a:t>.</a:t>
            </a:r>
            <a:r>
              <a:rPr lang="zh-CN" altLang="en-US" sz="2400" dirty="0">
                <a:latin typeface="Calibri" pitchFamily="34" charset="0"/>
              </a:rPr>
              <a:t>将混音保存为</a:t>
            </a:r>
            <a:r>
              <a:rPr lang="en-US" altLang="zh-CN" sz="2400" dirty="0">
                <a:latin typeface="Calibri" pitchFamily="34" charset="0"/>
              </a:rPr>
              <a:t>.mp3</a:t>
            </a:r>
            <a:r>
              <a:rPr lang="zh-CN" altLang="en-US" sz="2400" dirty="0">
                <a:latin typeface="Calibri" pitchFamily="34" charset="0"/>
              </a:rPr>
              <a:t>格式的混音文件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0" y="569913"/>
            <a:ext cx="6115050" cy="592137"/>
            <a:chOff x="0" y="569219"/>
            <a:chExt cx="6114499" cy="592678"/>
          </a:xfrm>
        </p:grpSpPr>
        <p:sp>
          <p:nvSpPr>
            <p:cNvPr id="4" name="矩形 3"/>
            <p:cNvSpPr/>
            <p:nvPr/>
          </p:nvSpPr>
          <p:spPr>
            <a:xfrm>
              <a:off x="0" y="569219"/>
              <a:ext cx="5665277" cy="592678"/>
            </a:xfrm>
            <a:custGeom>
              <a:avLst/>
              <a:gdLst/>
              <a:ahLst/>
              <a:cxnLst/>
              <a:rect l="l" t="t" r="r" b="b"/>
              <a:pathLst>
                <a:path w="5665954" h="592678">
                  <a:moveTo>
                    <a:pt x="0" y="0"/>
                  </a:moveTo>
                  <a:lnTo>
                    <a:pt x="5391414" y="0"/>
                  </a:lnTo>
                  <a:lnTo>
                    <a:pt x="5665954" y="310986"/>
                  </a:lnTo>
                  <a:lnTo>
                    <a:pt x="5399741" y="592678"/>
                  </a:lnTo>
                  <a:lnTo>
                    <a:pt x="0" y="5926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矩形 3"/>
            <p:cNvSpPr/>
            <p:nvPr/>
          </p:nvSpPr>
          <p:spPr>
            <a:xfrm>
              <a:off x="5514478" y="569219"/>
              <a:ext cx="374616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矩形 3"/>
            <p:cNvSpPr/>
            <p:nvPr/>
          </p:nvSpPr>
          <p:spPr>
            <a:xfrm>
              <a:off x="5739883" y="569219"/>
              <a:ext cx="374616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311150" y="571500"/>
            <a:ext cx="5429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混音的合成</a:t>
            </a:r>
            <a:endParaRPr lang="zh-CN" altLang="zh-CN" sz="3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0517" y="2781722"/>
            <a:ext cx="9274000" cy="1656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执行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en-US" altLang="zh-CN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“导出”</a:t>
            </a:r>
            <a:r>
              <a:rPr lang="en-US" altLang="zh-CN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“多轨混缩”</a:t>
            </a:r>
            <a:r>
              <a:rPr lang="en-US" altLang="zh-CN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“完整混音”</a:t>
            </a:r>
          </a:p>
          <a:p>
            <a:pPr algn="ctr"/>
            <a:endParaRPr lang="zh-CN" alt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3963" y="477838"/>
            <a:ext cx="3529012" cy="1143000"/>
          </a:xfrm>
        </p:spPr>
        <p:txBody>
          <a:bodyPr rtlCol="0">
            <a:normAutofit fontScale="90000"/>
          </a:bodyPr>
          <a:lstStyle/>
          <a:p>
            <a:pPr defTabSz="951799" fontAlgn="auto"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伴奏的选取原则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12888" y="2709863"/>
            <a:ext cx="3743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Calibri" pitchFamily="34" charset="0"/>
              </a:rPr>
              <a:t>根据作品的主题，想表达的情感</a:t>
            </a:r>
            <a:endParaRPr lang="en-US" altLang="zh-CN" sz="3200" b="1" dirty="0">
              <a:latin typeface="Calibri" pitchFamily="34" charset="0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2665413" y="1557338"/>
            <a:ext cx="719137" cy="10810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6624638" y="2781300"/>
            <a:ext cx="3529012" cy="1143000"/>
          </a:xfrm>
          <a:prstGeom prst="rect">
            <a:avLst/>
          </a:prstGeom>
        </p:spPr>
        <p:txBody>
          <a:bodyPr lIns="95180" tIns="47590" rIns="95180" bIns="47590" anchor="ctr">
            <a:normAutofit fontScale="97500"/>
          </a:bodyPr>
          <a:lstStyle>
            <a:lvl1pPr algn="ctr" defTabSz="95179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伴奏的类型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5113338" y="3070225"/>
            <a:ext cx="1150937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8029575" y="3811588"/>
            <a:ext cx="720725" cy="10810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89825" y="5013325"/>
            <a:ext cx="2139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latin typeface="Calibri" pitchFamily="34" charset="0"/>
              </a:rPr>
              <a:t>轻快节奏</a:t>
            </a:r>
            <a:endParaRPr lang="en-US" altLang="zh-CN" sz="3200" b="1">
              <a:latin typeface="Calibri" pitchFamily="34" charset="0"/>
            </a:endParaRPr>
          </a:p>
          <a:p>
            <a:r>
              <a:rPr lang="zh-CN" altLang="en-US" sz="3200" b="1">
                <a:latin typeface="Calibri" pitchFamily="34" charset="0"/>
              </a:rPr>
              <a:t>舒缓柔和</a:t>
            </a:r>
            <a:endParaRPr lang="en-US" altLang="zh-CN" sz="32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720725" y="633413"/>
            <a:ext cx="2879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实践作业：</a:t>
            </a:r>
          </a:p>
        </p:txBody>
      </p:sp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081088" y="2581275"/>
            <a:ext cx="94329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录制一首歌曲并进行</a:t>
            </a:r>
            <a:r>
              <a:rPr lang="zh-CN" altLang="en-US" sz="4000" b="1">
                <a:latin typeface="微软雅黑" pitchFamily="34" charset="-122"/>
                <a:ea typeface="微软雅黑" pitchFamily="34" charset="-122"/>
              </a:rPr>
              <a:t>声音</a:t>
            </a:r>
            <a:r>
              <a:rPr lang="zh-CN" altLang="en-US" sz="4000" b="1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的处理，使声音更加动听</a:t>
            </a:r>
            <a:r>
              <a:rPr lang="zh-CN" altLang="en-US" sz="4400" b="1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440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4035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2624138"/>
            <a:ext cx="6508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b="6225"/>
          <a:stretch/>
        </p:blipFill>
        <p:spPr>
          <a:xfrm>
            <a:off x="7360706" y="4293888"/>
            <a:ext cx="2613546" cy="19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96850" y="1616075"/>
            <a:ext cx="774700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模板下载：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www.1ppt.com/moban/     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行业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www.1ppt.com/hangye/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节日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模板：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www.1ppt.com/jieri/           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素材下载：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www.1ppt.com/sucai/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背景图片：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www.1ppt.com/beijing/      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图表下载：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www.1ppt.com/tubiao/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优秀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www.1ppt.com/xiazai/        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www.1ppt.com/powerpoint/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Word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教程： 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www.1ppt.com/word/              Excel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教程：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www.1ppt.com/excel/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资料下载：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www.1ppt.com/ziliao/                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课件下载：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www.1ppt.com/kejian/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范文下载：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www.1ppt.com/fanwen/             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试卷下载：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www.1ppt.com/shiti/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教案下载：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www.1ppt.com/jiaoan/        PPT</a:t>
            </a:r>
            <a:r>
              <a:rPr lang="zh-CN" altLang="en-US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论坛：</a:t>
            </a: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www.1ppt.cn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sysClr val="window" lastClr="FFFFFF"/>
                </a:solidFill>
                <a:latin typeface="+mn-lt"/>
                <a:ea typeface="+mn-ea"/>
              </a:rPr>
              <a:t> </a:t>
            </a:r>
            <a:endParaRPr lang="zh-CN" altLang="en-US" sz="100" kern="0" dirty="0">
              <a:solidFill>
                <a:sysClr val="window" lastClr="FFFFFF"/>
              </a:solidFill>
              <a:latin typeface="+mn-lt"/>
              <a:ea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1522075" cy="34845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8" name="文本框 20"/>
          <p:cNvSpPr txBox="1">
            <a:spLocks noChangeArrowheads="1"/>
          </p:cNvSpPr>
          <p:nvPr/>
        </p:nvSpPr>
        <p:spPr bwMode="auto">
          <a:xfrm>
            <a:off x="4502472" y="2400300"/>
            <a:ext cx="898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谢</a:t>
            </a:r>
          </a:p>
        </p:txBody>
      </p:sp>
      <p:sp>
        <p:nvSpPr>
          <p:cNvPr id="132" name="文本框 20"/>
          <p:cNvSpPr txBox="1">
            <a:spLocks noChangeArrowheads="1"/>
          </p:cNvSpPr>
          <p:nvPr/>
        </p:nvSpPr>
        <p:spPr bwMode="auto">
          <a:xfrm>
            <a:off x="5761037" y="2378075"/>
            <a:ext cx="898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谢</a:t>
            </a:r>
          </a:p>
        </p:txBody>
      </p:sp>
      <p:sp>
        <p:nvSpPr>
          <p:cNvPr id="52" name="文本框 33"/>
          <p:cNvSpPr txBox="1"/>
          <p:nvPr/>
        </p:nvSpPr>
        <p:spPr>
          <a:xfrm>
            <a:off x="4481513" y="4322763"/>
            <a:ext cx="228758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26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</a:rPr>
              <a:t>THANKS</a:t>
            </a:r>
            <a:endParaRPr lang="zh-CN" altLang="zh-CN" sz="4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2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320628" y="615092"/>
            <a:ext cx="41767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8800" dirty="0">
                <a:latin typeface="宋体" pitchFamily="2" charset="-122"/>
                <a:ea typeface="宋体" pitchFamily="2" charset="-122"/>
              </a:rPr>
              <a:t>绕口令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096393" y="2493963"/>
            <a:ext cx="67691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charset="-122"/>
              </a:rPr>
              <a:t>八了百了标了兵了奔了北了坡</a:t>
            </a:r>
            <a:endParaRPr lang="en-US" altLang="zh-CN" sz="3600" b="1" dirty="0">
              <a:latin typeface="宋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charset="-122"/>
              </a:rPr>
              <a:t>炮了兵了并了排了北了边了跑</a:t>
            </a:r>
            <a:endParaRPr lang="en-US" altLang="zh-CN" sz="3600" b="1" dirty="0">
              <a:latin typeface="宋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charset="-122"/>
              </a:rPr>
              <a:t>炮了乐了怕了把了标了并了碰</a:t>
            </a:r>
            <a:endParaRPr lang="en-US" altLang="zh-CN" sz="3600" b="1" dirty="0">
              <a:latin typeface="宋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charset="-122"/>
              </a:rPr>
              <a:t>标了兵了怕了碰了炮了兵了炮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20988" y="2105025"/>
            <a:ext cx="69627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声音信息的加工</a:t>
            </a:r>
          </a:p>
        </p:txBody>
      </p:sp>
      <p:sp>
        <p:nvSpPr>
          <p:cNvPr id="4" name="矩形 3"/>
          <p:cNvSpPr/>
          <p:nvPr/>
        </p:nvSpPr>
        <p:spPr>
          <a:xfrm>
            <a:off x="-15875" y="3213100"/>
            <a:ext cx="11522075" cy="2925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76488" y="3430588"/>
            <a:ext cx="7240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伸缩与变调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伴奏的插入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混音的合成</a:t>
            </a:r>
            <a:endParaRPr lang="zh-CN" altLang="zh-CN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8713788" y="5518150"/>
            <a:ext cx="2808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祁东一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   陈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双华</a:t>
            </a: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537" y="2061642"/>
            <a:ext cx="1123156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  <p:bldP spid="184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90588" y="1095375"/>
            <a:ext cx="9623425" cy="4784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681163" y="762000"/>
            <a:ext cx="1873250" cy="7731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文本框 5"/>
          <p:cNvSpPr txBox="1">
            <a:spLocks noChangeArrowheads="1"/>
          </p:cNvSpPr>
          <p:nvPr/>
        </p:nvSpPr>
        <p:spPr bwMode="auto">
          <a:xfrm>
            <a:off x="1368425" y="890588"/>
            <a:ext cx="24923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问题探究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593871" y="4785192"/>
            <a:ext cx="1031096" cy="711796"/>
            <a:chOff x="-1697769" y="10550768"/>
            <a:chExt cx="1031096" cy="711796"/>
          </a:xfrm>
          <a:solidFill>
            <a:srgbClr val="FF0000"/>
          </a:solidFill>
        </p:grpSpPr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-1697769" y="10550768"/>
              <a:ext cx="295999" cy="295999"/>
            </a:xfrm>
            <a:prstGeom prst="fram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-1277721" y="10808483"/>
              <a:ext cx="454081" cy="454081"/>
            </a:xfrm>
            <a:prstGeom prst="fram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sp>
          <p:nvSpPr>
            <p:cNvPr id="33" name="Oval 3"/>
            <p:cNvSpPr>
              <a:spLocks noChangeArrowheads="1"/>
            </p:cNvSpPr>
            <p:nvPr/>
          </p:nvSpPr>
          <p:spPr bwMode="auto">
            <a:xfrm>
              <a:off x="-987309" y="10632858"/>
              <a:ext cx="320636" cy="320636"/>
            </a:xfrm>
            <a:prstGeom prst="fram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</p:grpSp>
      <p:pic>
        <p:nvPicPr>
          <p:cNvPr id="1027" name="Picture 3" descr="E:\企业文化\企业文化图片\小图图\01 (2).jp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rot="20657827">
            <a:off x="6518496" y="605537"/>
            <a:ext cx="1615920" cy="996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1236663" y="2565400"/>
            <a:ext cx="89296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我们可以</a:t>
            </a:r>
            <a:r>
              <a:rPr lang="zh-CN" altLang="en-US" sz="4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zh-CN" altLang="en-US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声音</a:t>
            </a:r>
            <a:r>
              <a:rPr lang="zh-CN" altLang="en-US" sz="4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进行</a:t>
            </a:r>
            <a:r>
              <a:rPr lang="zh-CN" altLang="en-US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哪些处理和加工呢？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193228" y="911303"/>
            <a:ext cx="803804" cy="775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0" y="569913"/>
            <a:ext cx="6115050" cy="592137"/>
            <a:chOff x="0" y="569219"/>
            <a:chExt cx="6114499" cy="592678"/>
          </a:xfrm>
        </p:grpSpPr>
        <p:sp>
          <p:nvSpPr>
            <p:cNvPr id="55" name="矩形 3"/>
            <p:cNvSpPr/>
            <p:nvPr/>
          </p:nvSpPr>
          <p:spPr>
            <a:xfrm>
              <a:off x="0" y="569219"/>
              <a:ext cx="5665277" cy="592678"/>
            </a:xfrm>
            <a:custGeom>
              <a:avLst/>
              <a:gdLst/>
              <a:ahLst/>
              <a:cxnLst/>
              <a:rect l="l" t="t" r="r" b="b"/>
              <a:pathLst>
                <a:path w="5665954" h="592678">
                  <a:moveTo>
                    <a:pt x="0" y="0"/>
                  </a:moveTo>
                  <a:lnTo>
                    <a:pt x="5391414" y="0"/>
                  </a:lnTo>
                  <a:lnTo>
                    <a:pt x="5665954" y="310986"/>
                  </a:lnTo>
                  <a:lnTo>
                    <a:pt x="5399741" y="592678"/>
                  </a:lnTo>
                  <a:lnTo>
                    <a:pt x="0" y="5926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3"/>
            <p:cNvSpPr/>
            <p:nvPr/>
          </p:nvSpPr>
          <p:spPr>
            <a:xfrm>
              <a:off x="5514478" y="569219"/>
              <a:ext cx="374616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3"/>
            <p:cNvSpPr/>
            <p:nvPr/>
          </p:nvSpPr>
          <p:spPr>
            <a:xfrm>
              <a:off x="5739883" y="569219"/>
              <a:ext cx="374616" cy="592678"/>
            </a:xfrm>
            <a:custGeom>
              <a:avLst/>
              <a:gdLst/>
              <a:ahLst/>
              <a:cxnLst/>
              <a:rect l="l" t="t" r="r" b="b"/>
              <a:pathLst>
                <a:path w="374670" h="592678">
                  <a:moveTo>
                    <a:pt x="0" y="0"/>
                  </a:moveTo>
                  <a:lnTo>
                    <a:pt x="100130" y="0"/>
                  </a:lnTo>
                  <a:lnTo>
                    <a:pt x="374670" y="310986"/>
                  </a:lnTo>
                  <a:lnTo>
                    <a:pt x="108457" y="592678"/>
                  </a:lnTo>
                  <a:lnTo>
                    <a:pt x="8327" y="592678"/>
                  </a:lnTo>
                  <a:lnTo>
                    <a:pt x="274540" y="3109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1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9" name="文本框 5"/>
          <p:cNvSpPr txBox="1">
            <a:spLocks noChangeArrowheads="1"/>
          </p:cNvSpPr>
          <p:nvPr/>
        </p:nvSpPr>
        <p:spPr bwMode="auto">
          <a:xfrm>
            <a:off x="311150" y="571500"/>
            <a:ext cx="4800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声音信息的加工</a:t>
            </a:r>
            <a:endParaRPr lang="zh-CN" altLang="zh-CN" sz="3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6735763" y="3910013"/>
            <a:ext cx="2481262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50" rIns="91301" bIns="45650">
            <a:spAutoFit/>
          </a:bodyPr>
          <a:lstStyle/>
          <a:p>
            <a:pPr indent="-3175" algn="ctr"/>
            <a:r>
              <a:rPr lang="zh-CN" altLang="en-US" b="1">
                <a:latin typeface="微软雅黑" pitchFamily="34" charset="-122"/>
                <a:ea typeface="微软雅黑" pitchFamily="34" charset="-122"/>
                <a:cs typeface="Segoe"/>
              </a:rPr>
              <a:t>混音的合成 </a:t>
            </a:r>
            <a:endParaRPr lang="en-US" altLang="zh-CN" b="1">
              <a:latin typeface="微软雅黑" pitchFamily="34" charset="-122"/>
              <a:ea typeface="微软雅黑" pitchFamily="34" charset="-122"/>
              <a:cs typeface="Segoe"/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2103438" y="3910013"/>
            <a:ext cx="15700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50" rIns="91301" bIns="45650">
            <a:spAutoFit/>
          </a:bodyPr>
          <a:lstStyle/>
          <a:p>
            <a:pPr indent="-3175" algn="ctr"/>
            <a:endParaRPr lang="en-US" altLang="zh-CN" b="1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Segoe"/>
            </a:endParaRPr>
          </a:p>
        </p:txBody>
      </p:sp>
      <p:pic>
        <p:nvPicPr>
          <p:cNvPr id="22533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025" y="2565400"/>
            <a:ext cx="12255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563" y="2568575"/>
            <a:ext cx="1727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图片 4"/>
          <p:cNvPicPr>
            <a:picLocks noChangeAspect="1"/>
          </p:cNvPicPr>
          <p:nvPr/>
        </p:nvPicPr>
        <p:blipFill>
          <a:blip r:embed="rId5" cstate="print"/>
          <a:srcRect b="8014"/>
          <a:stretch>
            <a:fillRect/>
          </a:stretch>
        </p:blipFill>
        <p:spPr bwMode="auto">
          <a:xfrm>
            <a:off x="4257675" y="2562225"/>
            <a:ext cx="170815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513263" y="3910013"/>
            <a:ext cx="15684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50" rIns="91301" bIns="45650">
            <a:spAutoFit/>
          </a:bodyPr>
          <a:lstStyle/>
          <a:p>
            <a:pPr indent="-3175" algn="ctr"/>
            <a:r>
              <a:rPr lang="zh-CN" altLang="en-US" b="1">
                <a:latin typeface="微软雅黑" pitchFamily="34" charset="-122"/>
                <a:ea typeface="微软雅黑" pitchFamily="34" charset="-122"/>
                <a:cs typeface="Segoe"/>
              </a:rPr>
              <a:t>伴奏的插入</a:t>
            </a:r>
            <a:endParaRPr lang="en-US" altLang="zh-CN" b="1">
              <a:latin typeface="微软雅黑" pitchFamily="34" charset="-122"/>
              <a:ea typeface="微软雅黑" pitchFamily="34" charset="-122"/>
              <a:cs typeface="Segoe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103438" y="3910013"/>
            <a:ext cx="15700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50" rIns="91301" bIns="45650">
            <a:spAutoFit/>
          </a:bodyPr>
          <a:lstStyle/>
          <a:p>
            <a:pPr indent="-3175" algn="ctr"/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Segoe"/>
              </a:rPr>
              <a:t>变速与变调</a:t>
            </a:r>
            <a:endParaRPr lang="en-US" altLang="zh-CN" b="1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Segoe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5905500" cy="68595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79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578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25" y="2244725"/>
            <a:ext cx="2246313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60363" y="3014663"/>
            <a:ext cx="51847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Calibri" pitchFamily="34" charset="0"/>
              </a:rPr>
              <a:t>Adobe Audition CS6</a:t>
            </a:r>
            <a:endParaRPr lang="zh-CN" altLang="en-US" sz="48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/>
          <p:cNvSpPr txBox="1">
            <a:spLocks noChangeArrowheads="1"/>
          </p:cNvSpPr>
          <p:nvPr/>
        </p:nvSpPr>
        <p:spPr bwMode="auto">
          <a:xfrm>
            <a:off x="1081088" y="2565400"/>
            <a:ext cx="94329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en-US" altLang="zh-CN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Adobe Audition CS6</a:t>
            </a:r>
            <a:r>
              <a:rPr lang="zh-CN" altLang="zh-CN" sz="4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如何</a:t>
            </a:r>
            <a:r>
              <a:rPr lang="zh-CN" altLang="zh-CN" sz="4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实现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伸缩与变调、伴奏的插入、混音的合成</a:t>
            </a:r>
            <a:r>
              <a:rPr lang="zh-CN" altLang="zh-CN" sz="4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zh-CN" altLang="en-US" sz="4400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936625" y="831850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微软雅黑" pitchFamily="34" charset="-122"/>
                <a:ea typeface="微软雅黑" pitchFamily="34" charset="-122"/>
              </a:rPr>
              <a:t>任务驱动：</a:t>
            </a:r>
          </a:p>
        </p:txBody>
      </p:sp>
      <p:pic>
        <p:nvPicPr>
          <p:cNvPr id="27651" name="图片 1"/>
          <p:cNvPicPr>
            <a:picLocks noChangeAspect="1"/>
          </p:cNvPicPr>
          <p:nvPr/>
        </p:nvPicPr>
        <p:blipFill>
          <a:blip r:embed="rId3" cstate="print"/>
          <a:srcRect b="5080"/>
          <a:stretch>
            <a:fillRect/>
          </a:stretch>
        </p:blipFill>
        <p:spPr bwMode="auto">
          <a:xfrm>
            <a:off x="7497763" y="3933825"/>
            <a:ext cx="4024312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序列 0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622.572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2525" y="765498"/>
            <a:ext cx="9217422" cy="50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726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865188" y="706438"/>
            <a:ext cx="410368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微软雅黑" pitchFamily="34" charset="-122"/>
                <a:ea typeface="微软雅黑" pitchFamily="34" charset="-122"/>
              </a:rPr>
              <a:t>任务驱动一：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800225" y="3213100"/>
            <a:ext cx="92170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447925" y="2205038"/>
            <a:ext cx="0" cy="26654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图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2349500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11"/>
          <p:cNvSpPr txBox="1">
            <a:spLocks noChangeArrowheads="1"/>
          </p:cNvSpPr>
          <p:nvPr/>
        </p:nvSpPr>
        <p:spPr bwMode="auto">
          <a:xfrm>
            <a:off x="2665413" y="2622550"/>
            <a:ext cx="395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声音的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伸缩与变调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6238" y="3538538"/>
            <a:ext cx="6157912" cy="46037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+mn-lt"/>
                <a:ea typeface="+mn-ea"/>
              </a:rPr>
              <a:t>1.</a:t>
            </a:r>
            <a:r>
              <a:rPr lang="zh-CN" altLang="en-US" sz="2400" dirty="0">
                <a:latin typeface="+mn-lt"/>
                <a:ea typeface="+mn-ea"/>
              </a:rPr>
              <a:t>将录音文件语速加快；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5288" y="4294188"/>
            <a:ext cx="6157912" cy="46196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defTabSz="951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+mn-lt"/>
                <a:ea typeface="+mn-ea"/>
              </a:rPr>
              <a:t>2.</a:t>
            </a:r>
            <a:r>
              <a:rPr lang="zh-CN" altLang="en-US" sz="2400" dirty="0">
                <a:latin typeface="+mn-lt"/>
                <a:ea typeface="+mn-ea"/>
              </a:rPr>
              <a:t>将录音文件进行变调；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35"/>
  <p:tag name="ISPRING_RESOURCE_PATHS_HASH_PRESENTER" val="f1bb6491d764c91a138d1c82aab85ee2882215"/>
</p:tagLst>
</file>

<file path=ppt/theme/theme1.xml><?xml version="1.0" encoding="utf-8"?>
<a:theme xmlns:a="http://schemas.openxmlformats.org/drawingml/2006/main" name="第一PPT，www.1ppt.com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6600</TotalTime>
  <Words>626</Words>
  <Application>Microsoft Office PowerPoint</Application>
  <PresentationFormat>自定义</PresentationFormat>
  <Paragraphs>79</Paragraphs>
  <Slides>19</Slides>
  <Notes>10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第一PPT，www.1ppt.com​​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伴奏的选取原则</vt:lpstr>
      <vt:lpstr>幻灯片 18</vt:lpstr>
      <vt:lpstr>幻灯片 19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简洁红色</dc:title>
  <dc:creator>第一PPT模板网：www.1ppt.com</dc:creator>
  <cp:keywords>第一PPT模板网：www.1ppt.com</cp:keywords>
  <cp:lastModifiedBy>Administrator</cp:lastModifiedBy>
  <cp:revision>388</cp:revision>
  <dcterms:created xsi:type="dcterms:W3CDTF">2015-11-08T02:29:44Z</dcterms:created>
  <dcterms:modified xsi:type="dcterms:W3CDTF">2020-05-26T01:06:19Z</dcterms:modified>
</cp:coreProperties>
</file>