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0" r:id="rId2"/>
    <p:sldMasterId id="2147483762" r:id="rId3"/>
  </p:sldMasterIdLst>
  <p:notesMasterIdLst>
    <p:notesMasterId r:id="rId85"/>
  </p:notesMasterIdLst>
  <p:sldIdLst>
    <p:sldId id="506" r:id="rId4"/>
    <p:sldId id="507" r:id="rId5"/>
    <p:sldId id="508" r:id="rId6"/>
    <p:sldId id="512" r:id="rId7"/>
    <p:sldId id="541" r:id="rId8"/>
    <p:sldId id="542" r:id="rId9"/>
    <p:sldId id="543" r:id="rId10"/>
    <p:sldId id="544" r:id="rId11"/>
    <p:sldId id="545" r:id="rId12"/>
    <p:sldId id="546" r:id="rId13"/>
    <p:sldId id="547" r:id="rId14"/>
    <p:sldId id="550" r:id="rId15"/>
    <p:sldId id="551" r:id="rId16"/>
    <p:sldId id="552" r:id="rId17"/>
    <p:sldId id="553" r:id="rId18"/>
    <p:sldId id="554" r:id="rId19"/>
    <p:sldId id="555" r:id="rId20"/>
    <p:sldId id="556" r:id="rId21"/>
    <p:sldId id="557" r:id="rId22"/>
    <p:sldId id="558" r:id="rId23"/>
    <p:sldId id="559" r:id="rId24"/>
    <p:sldId id="560" r:id="rId25"/>
    <p:sldId id="561" r:id="rId26"/>
    <p:sldId id="562" r:id="rId27"/>
    <p:sldId id="598" r:id="rId28"/>
    <p:sldId id="599" r:id="rId29"/>
    <p:sldId id="600" r:id="rId30"/>
    <p:sldId id="601" r:id="rId31"/>
    <p:sldId id="602" r:id="rId32"/>
    <p:sldId id="510" r:id="rId33"/>
    <p:sldId id="526" r:id="rId34"/>
    <p:sldId id="527" r:id="rId35"/>
    <p:sldId id="528" r:id="rId36"/>
    <p:sldId id="529" r:id="rId37"/>
    <p:sldId id="535" r:id="rId38"/>
    <p:sldId id="536" r:id="rId39"/>
    <p:sldId id="410" r:id="rId40"/>
    <p:sldId id="411" r:id="rId41"/>
    <p:sldId id="513" r:id="rId42"/>
    <p:sldId id="412" r:id="rId43"/>
    <p:sldId id="491" r:id="rId44"/>
    <p:sldId id="413" r:id="rId45"/>
    <p:sldId id="415" r:id="rId46"/>
    <p:sldId id="416" r:id="rId47"/>
    <p:sldId id="417" r:id="rId48"/>
    <p:sldId id="492" r:id="rId49"/>
    <p:sldId id="373" r:id="rId50"/>
    <p:sldId id="493" r:id="rId51"/>
    <p:sldId id="418" r:id="rId52"/>
    <p:sldId id="374" r:id="rId53"/>
    <p:sldId id="563" r:id="rId54"/>
    <p:sldId id="564" r:id="rId55"/>
    <p:sldId id="565" r:id="rId56"/>
    <p:sldId id="566" r:id="rId57"/>
    <p:sldId id="567" r:id="rId58"/>
    <p:sldId id="568" r:id="rId59"/>
    <p:sldId id="569" r:id="rId60"/>
    <p:sldId id="570" r:id="rId61"/>
    <p:sldId id="571" r:id="rId62"/>
    <p:sldId id="572" r:id="rId63"/>
    <p:sldId id="573" r:id="rId64"/>
    <p:sldId id="574" r:id="rId65"/>
    <p:sldId id="575" r:id="rId66"/>
    <p:sldId id="576" r:id="rId67"/>
    <p:sldId id="577" r:id="rId68"/>
    <p:sldId id="578" r:id="rId69"/>
    <p:sldId id="579" r:id="rId70"/>
    <p:sldId id="580" r:id="rId71"/>
    <p:sldId id="581" r:id="rId72"/>
    <p:sldId id="582" r:id="rId73"/>
    <p:sldId id="583" r:id="rId74"/>
    <p:sldId id="584" r:id="rId75"/>
    <p:sldId id="511" r:id="rId76"/>
    <p:sldId id="444" r:id="rId77"/>
    <p:sldId id="515" r:id="rId78"/>
    <p:sldId id="482" r:id="rId79"/>
    <p:sldId id="499" r:id="rId80"/>
    <p:sldId id="445" r:id="rId81"/>
    <p:sldId id="501" r:id="rId82"/>
    <p:sldId id="502" r:id="rId83"/>
    <p:sldId id="503" r:id="rId84"/>
  </p:sldIdLst>
  <p:sldSz cx="23763288" cy="13322300"/>
  <p:notesSz cx="6858000" cy="9144000"/>
  <p:defaultTextStyle>
    <a:defPPr>
      <a:defRPr lang="zh-CN"/>
    </a:defPPr>
    <a:lvl1pPr algn="l" defTabSz="2117356" rtl="0" fontAlgn="base">
      <a:spcBef>
        <a:spcPct val="0"/>
      </a:spcBef>
      <a:spcAft>
        <a:spcPct val="0"/>
      </a:spcAft>
      <a:defRPr sz="4200" kern="1200">
        <a:solidFill>
          <a:schemeClr val="tx1"/>
        </a:solidFill>
        <a:latin typeface="Arial" pitchFamily="34" charset="0"/>
        <a:ea typeface="宋体" pitchFamily="2" charset="-122"/>
        <a:cs typeface="+mn-cs"/>
      </a:defRPr>
    </a:lvl1pPr>
    <a:lvl2pPr marL="1058678" indent="-601559" algn="l" defTabSz="2117356" rtl="0" fontAlgn="base">
      <a:spcBef>
        <a:spcPct val="0"/>
      </a:spcBef>
      <a:spcAft>
        <a:spcPct val="0"/>
      </a:spcAft>
      <a:defRPr sz="4200" kern="1200">
        <a:solidFill>
          <a:schemeClr val="tx1"/>
        </a:solidFill>
        <a:latin typeface="Arial" pitchFamily="34" charset="0"/>
        <a:ea typeface="宋体" pitchFamily="2" charset="-122"/>
        <a:cs typeface="+mn-cs"/>
      </a:defRPr>
    </a:lvl2pPr>
    <a:lvl3pPr marL="2117356" indent="-1203115" algn="l" defTabSz="2117356" rtl="0" fontAlgn="base">
      <a:spcBef>
        <a:spcPct val="0"/>
      </a:spcBef>
      <a:spcAft>
        <a:spcPct val="0"/>
      </a:spcAft>
      <a:defRPr sz="4200" kern="1200">
        <a:solidFill>
          <a:schemeClr val="tx1"/>
        </a:solidFill>
        <a:latin typeface="Arial" pitchFamily="34" charset="0"/>
        <a:ea typeface="宋体" pitchFamily="2" charset="-122"/>
        <a:cs typeface="+mn-cs"/>
      </a:defRPr>
    </a:lvl3pPr>
    <a:lvl4pPr marL="3177619" indent="-1806260" algn="l" defTabSz="2117356" rtl="0" fontAlgn="base">
      <a:spcBef>
        <a:spcPct val="0"/>
      </a:spcBef>
      <a:spcAft>
        <a:spcPct val="0"/>
      </a:spcAft>
      <a:defRPr sz="4200" kern="1200">
        <a:solidFill>
          <a:schemeClr val="tx1"/>
        </a:solidFill>
        <a:latin typeface="Arial" pitchFamily="34" charset="0"/>
        <a:ea typeface="宋体" pitchFamily="2" charset="-122"/>
        <a:cs typeface="+mn-cs"/>
      </a:defRPr>
    </a:lvl4pPr>
    <a:lvl5pPr marL="4236297" indent="-2407816" algn="l" defTabSz="2117356" rtl="0" fontAlgn="base">
      <a:spcBef>
        <a:spcPct val="0"/>
      </a:spcBef>
      <a:spcAft>
        <a:spcPct val="0"/>
      </a:spcAft>
      <a:defRPr sz="4200" kern="1200">
        <a:solidFill>
          <a:schemeClr val="tx1"/>
        </a:solidFill>
        <a:latin typeface="Arial" pitchFamily="34" charset="0"/>
        <a:ea typeface="宋体" pitchFamily="2" charset="-122"/>
        <a:cs typeface="+mn-cs"/>
      </a:defRPr>
    </a:lvl5pPr>
    <a:lvl6pPr marL="2285600" algn="l" defTabSz="914240" rtl="0" eaLnBrk="1" latinLnBrk="0" hangingPunct="1">
      <a:defRPr sz="4200" kern="1200">
        <a:solidFill>
          <a:schemeClr val="tx1"/>
        </a:solidFill>
        <a:latin typeface="Arial" pitchFamily="34" charset="0"/>
        <a:ea typeface="宋体" pitchFamily="2" charset="-122"/>
        <a:cs typeface="+mn-cs"/>
      </a:defRPr>
    </a:lvl6pPr>
    <a:lvl7pPr marL="2742721" algn="l" defTabSz="914240" rtl="0" eaLnBrk="1" latinLnBrk="0" hangingPunct="1">
      <a:defRPr sz="4200" kern="1200">
        <a:solidFill>
          <a:schemeClr val="tx1"/>
        </a:solidFill>
        <a:latin typeface="Arial" pitchFamily="34" charset="0"/>
        <a:ea typeface="宋体" pitchFamily="2" charset="-122"/>
        <a:cs typeface="+mn-cs"/>
      </a:defRPr>
    </a:lvl7pPr>
    <a:lvl8pPr marL="3199840" algn="l" defTabSz="914240" rtl="0" eaLnBrk="1" latinLnBrk="0" hangingPunct="1">
      <a:defRPr sz="4200" kern="1200">
        <a:solidFill>
          <a:schemeClr val="tx1"/>
        </a:solidFill>
        <a:latin typeface="Arial" pitchFamily="34" charset="0"/>
        <a:ea typeface="宋体" pitchFamily="2" charset="-122"/>
        <a:cs typeface="+mn-cs"/>
      </a:defRPr>
    </a:lvl8pPr>
    <a:lvl9pPr marL="3656962" algn="l" defTabSz="91424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4151" userDrawn="1">
          <p15:clr>
            <a:srgbClr val="A4A3A4"/>
          </p15:clr>
        </p15:guide>
        <p15:guide id="2" pos="7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67CB1"/>
    <a:srgbClr val="014E08"/>
    <a:srgbClr val="1DAA39"/>
    <a:srgbClr val="007062"/>
    <a:srgbClr val="15999D"/>
    <a:srgbClr val="233162"/>
    <a:srgbClr val="0196B6"/>
    <a:srgbClr val="274A4C"/>
    <a:srgbClr val="75A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p:cViewPr varScale="1">
        <p:scale>
          <a:sx n="25" d="100"/>
          <a:sy n="25" d="100"/>
        </p:scale>
        <p:origin x="-389" y="-82"/>
      </p:cViewPr>
      <p:guideLst>
        <p:guide orient="horz" pos="4152"/>
        <p:guide pos="7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2020/2/17</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19" algn="l" rtl="0" eaLnBrk="0" fontAlgn="base" hangingPunct="0">
      <a:spcBef>
        <a:spcPct val="30000"/>
      </a:spcBef>
      <a:spcAft>
        <a:spcPct val="0"/>
      </a:spcAft>
      <a:defRPr sz="1300" kern="1200">
        <a:solidFill>
          <a:schemeClr val="tx1"/>
        </a:solidFill>
        <a:latin typeface="+mn-lt"/>
        <a:ea typeface="+mn-ea"/>
        <a:cs typeface="+mn-cs"/>
      </a:defRPr>
    </a:lvl2pPr>
    <a:lvl3pPr marL="914240" algn="l" rtl="0" eaLnBrk="0" fontAlgn="base" hangingPunct="0">
      <a:spcBef>
        <a:spcPct val="30000"/>
      </a:spcBef>
      <a:spcAft>
        <a:spcPct val="0"/>
      </a:spcAft>
      <a:defRPr sz="1300" kern="1200">
        <a:solidFill>
          <a:schemeClr val="tx1"/>
        </a:solidFill>
        <a:latin typeface="+mn-lt"/>
        <a:ea typeface="+mn-ea"/>
        <a:cs typeface="+mn-cs"/>
      </a:defRPr>
    </a:lvl3pPr>
    <a:lvl4pPr marL="1371359" algn="l" rtl="0" eaLnBrk="0" fontAlgn="base" hangingPunct="0">
      <a:spcBef>
        <a:spcPct val="30000"/>
      </a:spcBef>
      <a:spcAft>
        <a:spcPct val="0"/>
      </a:spcAft>
      <a:defRPr sz="1300" kern="1200">
        <a:solidFill>
          <a:schemeClr val="tx1"/>
        </a:solidFill>
        <a:latin typeface="+mn-lt"/>
        <a:ea typeface="+mn-ea"/>
        <a:cs typeface="+mn-cs"/>
      </a:defRPr>
    </a:lvl4pPr>
    <a:lvl5pPr marL="1828481" algn="l" rtl="0" eaLnBrk="0" fontAlgn="base" hangingPunct="0">
      <a:spcBef>
        <a:spcPct val="30000"/>
      </a:spcBef>
      <a:spcAft>
        <a:spcPct val="0"/>
      </a:spcAft>
      <a:defRPr sz="1300" kern="1200">
        <a:solidFill>
          <a:schemeClr val="tx1"/>
        </a:solidFill>
        <a:latin typeface="+mn-lt"/>
        <a:ea typeface="+mn-ea"/>
        <a:cs typeface="+mn-cs"/>
      </a:defRPr>
    </a:lvl5pPr>
    <a:lvl6pPr marL="2285600" algn="l" defTabSz="914240" rtl="0" eaLnBrk="1" latinLnBrk="0" hangingPunct="1">
      <a:defRPr sz="1300" kern="1200">
        <a:solidFill>
          <a:schemeClr val="tx1"/>
        </a:solidFill>
        <a:latin typeface="+mn-lt"/>
        <a:ea typeface="+mn-ea"/>
        <a:cs typeface="+mn-cs"/>
      </a:defRPr>
    </a:lvl6pPr>
    <a:lvl7pPr marL="2742721" algn="l" defTabSz="914240" rtl="0" eaLnBrk="1" latinLnBrk="0" hangingPunct="1">
      <a:defRPr sz="1300" kern="1200">
        <a:solidFill>
          <a:schemeClr val="tx1"/>
        </a:solidFill>
        <a:latin typeface="+mn-lt"/>
        <a:ea typeface="+mn-ea"/>
        <a:cs typeface="+mn-cs"/>
      </a:defRPr>
    </a:lvl7pPr>
    <a:lvl8pPr marL="3199840" algn="l" defTabSz="914240" rtl="0" eaLnBrk="1" latinLnBrk="0" hangingPunct="1">
      <a:defRPr sz="1300" kern="1200">
        <a:solidFill>
          <a:schemeClr val="tx1"/>
        </a:solidFill>
        <a:latin typeface="+mn-lt"/>
        <a:ea typeface="+mn-ea"/>
        <a:cs typeface="+mn-cs"/>
      </a:defRPr>
    </a:lvl8pPr>
    <a:lvl9pPr marL="3656962" algn="l" defTabSz="91424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7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0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64868"/>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4858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pointgz.cn/faq"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slide" Target="slide3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slide" Target="slide59.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p:cNvSpPr txBox="1"/>
          <p:nvPr/>
        </p:nvSpPr>
        <p:spPr>
          <a:xfrm>
            <a:off x="1080445" y="1044528"/>
            <a:ext cx="9307459" cy="1215699"/>
          </a:xfrm>
          <a:prstGeom prst="rect">
            <a:avLst/>
          </a:prstGeom>
          <a:noFill/>
        </p:spPr>
        <p:txBody>
          <a:bodyPr wrap="square" lIns="91425" tIns="45711" rIns="91425" bIns="45711" rtlCol="0">
            <a:spAutoFit/>
          </a:bodyPr>
          <a:lstStyle/>
          <a:p>
            <a:pPr>
              <a:defRPr/>
            </a:pPr>
            <a:r>
              <a:rPr lang="zh-CN" altLang="en-US" sz="7300" b="1" spc="301" dirty="0">
                <a:solidFill>
                  <a:prstClr val="white"/>
                </a:solidFill>
                <a:latin typeface="微软雅黑" pitchFamily="34" charset="-122"/>
                <a:ea typeface="微软雅黑" pitchFamily="34" charset="-122"/>
              </a:rPr>
              <a:t>课件编辑说明</a:t>
            </a:r>
          </a:p>
        </p:txBody>
      </p:sp>
      <p:sp>
        <p:nvSpPr>
          <p:cNvPr id="4" name="TextBox 6"/>
          <p:cNvSpPr txBox="1"/>
          <p:nvPr/>
        </p:nvSpPr>
        <p:spPr>
          <a:xfrm>
            <a:off x="2232572" y="3204766"/>
            <a:ext cx="20090233" cy="8402301"/>
          </a:xfrm>
          <a:prstGeom prst="rect">
            <a:avLst/>
          </a:prstGeom>
          <a:noFill/>
        </p:spPr>
        <p:txBody>
          <a:bodyPr wrap="square" lIns="91425" tIns="45711" rIns="91425" bIns="45711" rtlCol="0">
            <a:spAutoFit/>
          </a:bodyPr>
          <a:lstStyle/>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1. </a:t>
            </a:r>
            <a:r>
              <a:rPr lang="zh-CN" altLang="zh-CN" sz="3600" dirty="0">
                <a:solidFill>
                  <a:prstClr val="black"/>
                </a:solidFill>
                <a:latin typeface="微软雅黑" panose="020B0503020204020204" pitchFamily="34" charset="-122"/>
                <a:ea typeface="微软雅黑" panose="020B0503020204020204" pitchFamily="34" charset="-122"/>
              </a:rPr>
              <a:t>本课件需用</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及以上版本打开，如果您的电脑是</a:t>
            </a:r>
            <a:r>
              <a:rPr lang="en-US" altLang="zh-CN" sz="3600" dirty="0">
                <a:solidFill>
                  <a:prstClr val="black"/>
                </a:solidFill>
                <a:latin typeface="微软雅黑" panose="020B0503020204020204" pitchFamily="34" charset="-122"/>
                <a:ea typeface="微软雅黑" panose="020B0503020204020204" pitchFamily="34" charset="-122"/>
              </a:rPr>
              <a:t>office2007</a:t>
            </a:r>
            <a:r>
              <a:rPr lang="zh-CN" altLang="zh-CN" sz="3600" dirty="0">
                <a:solidFill>
                  <a:prstClr val="black"/>
                </a:solidFill>
                <a:latin typeface="微软雅黑" panose="020B0503020204020204" pitchFamily="34" charset="-122"/>
                <a:ea typeface="微软雅黑" panose="020B0503020204020204" pitchFamily="34" charset="-122"/>
              </a:rPr>
              <a:t>及以下版本或者</a:t>
            </a:r>
            <a:r>
              <a:rPr lang="en-US" altLang="zh-CN" sz="3600" dirty="0">
                <a:solidFill>
                  <a:prstClr val="black"/>
                </a:solidFill>
                <a:latin typeface="微软雅黑" panose="020B0503020204020204" pitchFamily="34" charset="-122"/>
                <a:ea typeface="微软雅黑" panose="020B0503020204020204" pitchFamily="34" charset="-122"/>
              </a:rPr>
              <a:t>WPS</a:t>
            </a:r>
            <a:r>
              <a:rPr lang="zh-CN" altLang="zh-CN" sz="3600" dirty="0">
                <a:solidFill>
                  <a:prstClr val="black"/>
                </a:solidFill>
                <a:latin typeface="微软雅黑" panose="020B0503020204020204" pitchFamily="34" charset="-122"/>
                <a:ea typeface="微软雅黑" panose="020B0503020204020204" pitchFamily="34" charset="-122"/>
              </a:rPr>
              <a:t>软件，可能会出现不可编辑的文档，建议您安装</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2. </a:t>
            </a:r>
            <a:r>
              <a:rPr lang="zh-CN" altLang="zh-CN" sz="3600" dirty="0">
                <a:solidFill>
                  <a:prstClr val="black"/>
                </a:solidFill>
                <a:latin typeface="微软雅黑" panose="020B0503020204020204" pitchFamily="34" charset="-122"/>
                <a:ea typeface="微软雅黑" panose="020B0503020204020204" pitchFamily="34" charset="-122"/>
              </a:rPr>
              <a:t>因为课件中存在一些特殊符号，所以个别幻灯片在制作时插入了文档。如您需要修改课件，请双击插入的文档，即可进入编辑状态。如您在使用过程中遇到公式不显示或者乱码的情况，可能是因为您的电脑缺少字体，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下载。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3. </a:t>
            </a:r>
            <a:r>
              <a:rPr lang="zh-CN" altLang="zh-CN" sz="3600" dirty="0">
                <a:solidFill>
                  <a:prstClr val="black"/>
                </a:solidFill>
                <a:latin typeface="微软雅黑" panose="020B0503020204020204" pitchFamily="34" charset="-122"/>
                <a:ea typeface="微软雅黑" panose="020B0503020204020204" pitchFamily="34" charset="-122"/>
              </a:rPr>
              <a:t>本课件显示比例为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，如您的电脑显示器分辨率为</a:t>
            </a:r>
            <a:r>
              <a:rPr lang="en-US" altLang="zh-CN" sz="3600" dirty="0">
                <a:solidFill>
                  <a:prstClr val="black"/>
                </a:solidFill>
                <a:latin typeface="微软雅黑" panose="020B0503020204020204" pitchFamily="34" charset="-122"/>
                <a:ea typeface="微软雅黑" panose="020B0503020204020204" pitchFamily="34" charset="-122"/>
              </a:rPr>
              <a:t>4:3</a:t>
            </a:r>
            <a:r>
              <a:rPr lang="zh-CN" altLang="zh-CN" sz="3600" dirty="0">
                <a:solidFill>
                  <a:prstClr val="black"/>
                </a:solidFill>
                <a:latin typeface="微软雅黑" panose="020B0503020204020204" pitchFamily="34" charset="-122"/>
                <a:ea typeface="微软雅黑" panose="020B0503020204020204" pitchFamily="34" charset="-122"/>
              </a:rPr>
              <a:t>，课件显示效果可能比较差，建议您将电脑显示器分辨率更改为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。如您不知如何更改，请</a:t>
            </a:r>
            <a:r>
              <a:rPr lang="en-US" altLang="zh-CN" sz="3600" dirty="0">
                <a:solidFill>
                  <a:prstClr val="black"/>
                </a:solidFill>
                <a:latin typeface="微软雅黑" panose="020B0503020204020204" pitchFamily="34" charset="-122"/>
                <a:ea typeface="微软雅黑" panose="020B0503020204020204" pitchFamily="34" charset="-122"/>
              </a:rPr>
              <a:t> </a:t>
            </a:r>
            <a:r>
              <a:rPr lang="en-US" altLang="zh-CN" sz="3600" dirty="0">
                <a:solidFill>
                  <a:srgbClr val="1865D6"/>
                </a:solidFill>
                <a:latin typeface="华文行楷" panose="02010800040101010101" pitchFamily="2" charset="-122"/>
                <a:ea typeface="华文行楷" panose="02010800040101010101" pitchFamily="2" charset="-122"/>
              </a:rPr>
              <a:t>360</a:t>
            </a:r>
            <a:r>
              <a:rPr lang="zh-CN" altLang="en-US" sz="3600" dirty="0">
                <a:solidFill>
                  <a:srgbClr val="1865D6"/>
                </a:solidFill>
                <a:latin typeface="华文行楷" panose="02010800040101010101" pitchFamily="2" charset="-122"/>
                <a:ea typeface="华文行楷" panose="02010800040101010101" pitchFamily="2" charset="-122"/>
              </a:rPr>
              <a:t>搜索“全品文教高中”</a:t>
            </a:r>
            <a:r>
              <a:rPr lang="zh-CN" altLang="zh-CN" sz="3600" dirty="0">
                <a:solidFill>
                  <a:prstClr val="black"/>
                </a:solidFill>
                <a:latin typeface="微软雅黑" panose="020B0503020204020204" pitchFamily="34" charset="-122"/>
                <a:ea typeface="微软雅黑" panose="020B0503020204020204" pitchFamily="34" charset="-122"/>
              </a:rPr>
              <a:t>或</a:t>
            </a:r>
            <a:r>
              <a:rPr lang="zh-CN" altLang="en-US" sz="3600" dirty="0">
                <a:solidFill>
                  <a:prstClr val="black"/>
                </a:solidFill>
                <a:latin typeface="微软雅黑" panose="020B0503020204020204" pitchFamily="34" charset="-122"/>
                <a:ea typeface="微软雅黑" panose="020B0503020204020204" pitchFamily="34" charset="-122"/>
              </a:rPr>
              <a:t>直接打开网页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 </a:t>
            </a:r>
            <a:r>
              <a:rPr lang="zh-CN" altLang="zh-CN" sz="3600" dirty="0">
                <a:solidFill>
                  <a:prstClr val="black"/>
                </a:solidFill>
                <a:latin typeface="微软雅黑" panose="020B0503020204020204" pitchFamily="34" charset="-122"/>
                <a:ea typeface="微软雅黑" panose="020B0503020204020204" pitchFamily="34" charset="-122"/>
              </a:rPr>
              <a:t>。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4. </a:t>
            </a:r>
            <a:r>
              <a:rPr lang="zh-CN" altLang="zh-CN" sz="3600" dirty="0">
                <a:solidFill>
                  <a:prstClr val="black"/>
                </a:solidFill>
                <a:latin typeface="微软雅黑" panose="020B0503020204020204" pitchFamily="34" charset="-122"/>
                <a:ea typeface="微软雅黑" panose="020B0503020204020204" pitchFamily="34" charset="-122"/>
              </a:rPr>
              <a:t>如您遇到有关课件技术方面的问题，请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a:t>
            </a:r>
            <a:r>
              <a:rPr lang="zh-CN" altLang="zh-CN" sz="3600" dirty="0">
                <a:solidFill>
                  <a:prstClr val="black"/>
                </a:solidFill>
                <a:latin typeface="微软雅黑" panose="020B0503020204020204" pitchFamily="34" charset="-122"/>
                <a:ea typeface="微软雅黑" panose="020B0503020204020204" pitchFamily="34" charset="-122"/>
              </a:rPr>
              <a:t>，或致电</a:t>
            </a:r>
            <a:r>
              <a:rPr lang="en-US" altLang="zh-CN" sz="3600" dirty="0">
                <a:solidFill>
                  <a:prstClr val="black"/>
                </a:solidFill>
                <a:latin typeface="微软雅黑" panose="020B0503020204020204" pitchFamily="34" charset="-122"/>
                <a:ea typeface="微软雅黑" panose="020B0503020204020204" pitchFamily="34" charset="-122"/>
              </a:rPr>
              <a:t>010-58818058</a:t>
            </a:r>
            <a:r>
              <a:rPr lang="zh-CN" altLang="zh-CN" sz="3600" dirty="0">
                <a:solidFill>
                  <a:prstClr val="black"/>
                </a:solidFill>
                <a:latin typeface="微软雅黑" panose="020B0503020204020204" pitchFamily="34" charset="-122"/>
                <a:ea typeface="微软雅黑" panose="020B0503020204020204" pitchFamily="34" charset="-122"/>
              </a:rPr>
              <a:t>；有关内容方面的问题，请致电</a:t>
            </a:r>
            <a:r>
              <a:rPr lang="en-US" altLang="zh-CN" sz="3600" dirty="0">
                <a:solidFill>
                  <a:prstClr val="black"/>
                </a:solidFill>
                <a:latin typeface="微软雅黑" panose="020B0503020204020204" pitchFamily="34" charset="-122"/>
                <a:ea typeface="微软雅黑" panose="020B0503020204020204" pitchFamily="34" charset="-122"/>
              </a:rPr>
              <a:t>010-58818084</a:t>
            </a:r>
            <a:r>
              <a:rPr lang="zh-CN" altLang="zh-CN" sz="36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56613144"/>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a16="http://schemas.microsoft.com/office/drawing/2014/main" xmlns="" id="{4D6AECD6-F21F-4913-B196-3B55CD5E2FB8}"/>
              </a:ext>
            </a:extLst>
          </p:cNvPr>
          <p:cNvGraphicFramePr>
            <a:graphicFrameLocks noGrp="1"/>
          </p:cNvGraphicFramePr>
          <p:nvPr>
            <p:extLst>
              <p:ext uri="{D42A27DB-BD31-4B8C-83A1-F6EECF244321}">
                <p14:modId xmlns:p14="http://schemas.microsoft.com/office/powerpoint/2010/main" val="3823845491"/>
              </p:ext>
            </p:extLst>
          </p:nvPr>
        </p:nvGraphicFramePr>
        <p:xfrm>
          <a:off x="1633538" y="3096914"/>
          <a:ext cx="20496212" cy="9052560"/>
        </p:xfrm>
        <a:graphic>
          <a:graphicData uri="http://schemas.openxmlformats.org/drawingml/2006/table">
            <a:tbl>
              <a:tblPr firstRow="1" firstCol="1" bandRow="1"/>
              <a:tblGrid>
                <a:gridCol w="3839394">
                  <a:extLst>
                    <a:ext uri="{9D8B030D-6E8A-4147-A177-3AD203B41FA5}">
                      <a16:colId xmlns:a16="http://schemas.microsoft.com/office/drawing/2014/main" xmlns="" val="3843764211"/>
                    </a:ext>
                  </a:extLst>
                </a:gridCol>
                <a:gridCol w="5616624">
                  <a:extLst>
                    <a:ext uri="{9D8B030D-6E8A-4147-A177-3AD203B41FA5}">
                      <a16:colId xmlns:a16="http://schemas.microsoft.com/office/drawing/2014/main" xmlns="" val="60386088"/>
                    </a:ext>
                  </a:extLst>
                </a:gridCol>
                <a:gridCol w="5904656">
                  <a:extLst>
                    <a:ext uri="{9D8B030D-6E8A-4147-A177-3AD203B41FA5}">
                      <a16:colId xmlns:a16="http://schemas.microsoft.com/office/drawing/2014/main" xmlns="" val="3918617275"/>
                    </a:ext>
                  </a:extLst>
                </a:gridCol>
                <a:gridCol w="5135538">
                  <a:extLst>
                    <a:ext uri="{9D8B030D-6E8A-4147-A177-3AD203B41FA5}">
                      <a16:colId xmlns:a16="http://schemas.microsoft.com/office/drawing/2014/main" xmlns="" val="950866614"/>
                    </a:ext>
                  </a:extLst>
                </a:gridCol>
              </a:tblGrid>
              <a:tr h="211773">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化学式</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09922943"/>
                  </a:ext>
                </a:extLst>
              </a:tr>
              <a:tr h="211773">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俗名</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铁红</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磁性氧化铁</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280366139"/>
                  </a:ext>
                </a:extLst>
              </a:tr>
              <a:tr h="211773">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颜色、状态</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粉末</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粉末</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晶体</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有磁性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166051386"/>
                  </a:ext>
                </a:extLst>
              </a:tr>
              <a:tr h="211773">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溶解性</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难溶于水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难溶于水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难溶于水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736957626"/>
                  </a:ext>
                </a:extLst>
              </a:tr>
              <a:tr h="20336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铁的化合价</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119707249"/>
                  </a:ext>
                </a:extLst>
              </a:tr>
              <a:tr h="451676">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稳定性</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不稳定</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在空气中受热</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迅速变为</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53975" marR="539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稳定</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稳定</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243158986"/>
                  </a:ext>
                </a:extLst>
              </a:tr>
              <a:tr h="691833">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反应的离子方程式</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21590" marR="215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21590" marR="215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21590" marR="2159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128822022"/>
                  </a:ext>
                </a:extLst>
              </a:tr>
            </a:tbl>
          </a:graphicData>
        </a:graphic>
      </p:graphicFrame>
      <p:pic>
        <p:nvPicPr>
          <p:cNvPr id="1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CD88FABA-CFED-4638-AE88-7652F3766B57}"/>
              </a:ext>
            </a:extLst>
          </p:cNvPr>
          <p:cNvSpPr/>
          <p:nvPr/>
        </p:nvSpPr>
        <p:spPr>
          <a:xfrm>
            <a:off x="1487898" y="1980630"/>
            <a:ext cx="20807223" cy="987963"/>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铁的氧化物</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B64D3D2A-C11C-4006-B2D1-92F1411A4C85}"/>
              </a:ext>
            </a:extLst>
          </p:cNvPr>
          <p:cNvSpPr/>
          <p:nvPr/>
        </p:nvSpPr>
        <p:spPr>
          <a:xfrm>
            <a:off x="7057108" y="5076974"/>
            <a:ext cx="1728192" cy="98879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黑色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9" name="矩形 18">
            <a:extLst>
              <a:ext uri="{FF2B5EF4-FFF2-40B4-BE49-F238E27FC236}">
                <a16:creationId xmlns:a16="http://schemas.microsoft.com/office/drawing/2014/main" xmlns="" id="{14C697B4-900A-4D7D-BF95-B0D62F03D996}"/>
              </a:ext>
            </a:extLst>
          </p:cNvPr>
          <p:cNvSpPr/>
          <p:nvPr/>
        </p:nvSpPr>
        <p:spPr>
          <a:xfrm>
            <a:off x="11122186" y="10307468"/>
            <a:ext cx="6048672"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+6H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0" name="矩形 19">
            <a:extLst>
              <a:ext uri="{FF2B5EF4-FFF2-40B4-BE49-F238E27FC236}">
                <a16:creationId xmlns:a16="http://schemas.microsoft.com/office/drawing/2014/main" xmlns="" id="{C43B7A77-6E7B-4DA7-9051-CD1541926303}"/>
              </a:ext>
            </a:extLst>
          </p:cNvPr>
          <p:cNvSpPr/>
          <p:nvPr/>
        </p:nvSpPr>
        <p:spPr>
          <a:xfrm>
            <a:off x="5760964" y="10369402"/>
            <a:ext cx="5051497"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FeO+2H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1" name="矩形 20">
            <a:extLst>
              <a:ext uri="{FF2B5EF4-FFF2-40B4-BE49-F238E27FC236}">
                <a16:creationId xmlns:a16="http://schemas.microsoft.com/office/drawing/2014/main" xmlns="" id="{EEBB4128-2D5B-4185-9EFF-35E340DF8893}"/>
              </a:ext>
            </a:extLst>
          </p:cNvPr>
          <p:cNvSpPr/>
          <p:nvPr/>
        </p:nvSpPr>
        <p:spPr>
          <a:xfrm>
            <a:off x="12241684" y="5076974"/>
            <a:ext cx="2088232"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红棕色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2" name="矩形 21">
            <a:extLst>
              <a:ext uri="{FF2B5EF4-FFF2-40B4-BE49-F238E27FC236}">
                <a16:creationId xmlns:a16="http://schemas.microsoft.com/office/drawing/2014/main" xmlns="" id="{581AC853-6441-4C36-B0DE-60E0DDD696A0}"/>
              </a:ext>
            </a:extLst>
          </p:cNvPr>
          <p:cNvSpPr/>
          <p:nvPr/>
        </p:nvSpPr>
        <p:spPr>
          <a:xfrm>
            <a:off x="17066220" y="5096739"/>
            <a:ext cx="1728192"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黑色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3" name="矩形 22">
            <a:extLst>
              <a:ext uri="{FF2B5EF4-FFF2-40B4-BE49-F238E27FC236}">
                <a16:creationId xmlns:a16="http://schemas.microsoft.com/office/drawing/2014/main" xmlns="" id="{47EEEC5D-43FF-461C-AC29-2D9FB0D3F3E9}"/>
              </a:ext>
            </a:extLst>
          </p:cNvPr>
          <p:cNvSpPr/>
          <p:nvPr/>
        </p:nvSpPr>
        <p:spPr>
          <a:xfrm>
            <a:off x="7849196" y="7113347"/>
            <a:ext cx="1728192"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83DF5E00-6F80-41F1-9041-D36EDAF04BC7}"/>
              </a:ext>
            </a:extLst>
          </p:cNvPr>
          <p:cNvSpPr/>
          <p:nvPr/>
        </p:nvSpPr>
        <p:spPr>
          <a:xfrm>
            <a:off x="13427200" y="7113347"/>
            <a:ext cx="97472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5" name="矩形 24">
            <a:extLst>
              <a:ext uri="{FF2B5EF4-FFF2-40B4-BE49-F238E27FC236}">
                <a16:creationId xmlns:a16="http://schemas.microsoft.com/office/drawing/2014/main" xmlns="" id="{7CE00D8B-A6A2-4BA2-BB04-B29D87EDD255}"/>
              </a:ext>
            </a:extLst>
          </p:cNvPr>
          <p:cNvSpPr/>
          <p:nvPr/>
        </p:nvSpPr>
        <p:spPr>
          <a:xfrm>
            <a:off x="18251736" y="7106597"/>
            <a:ext cx="1728192"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6" name="矩形 25">
            <a:extLst>
              <a:ext uri="{FF2B5EF4-FFF2-40B4-BE49-F238E27FC236}">
                <a16:creationId xmlns:a16="http://schemas.microsoft.com/office/drawing/2014/main" xmlns="" id="{C5274DDE-D11F-4F48-AB12-18704F76F5B1}"/>
              </a:ext>
            </a:extLst>
          </p:cNvPr>
          <p:cNvSpPr/>
          <p:nvPr/>
        </p:nvSpPr>
        <p:spPr>
          <a:xfrm>
            <a:off x="17048535" y="9892095"/>
            <a:ext cx="5130253" cy="2003625"/>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+8H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  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+4H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22368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CD88FABA-CFED-4638-AE88-7652F3766B57}"/>
              </a:ext>
            </a:extLst>
          </p:cNvPr>
          <p:cNvSpPr/>
          <p:nvPr/>
        </p:nvSpPr>
        <p:spPr>
          <a:xfrm>
            <a:off x="1512492" y="1980630"/>
            <a:ext cx="20618882" cy="987963"/>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rPr>
              <a:t>4.</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铁的氢氧化物</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xmlns="" id="{DE42EC22-387E-48A3-AA0A-71269957275D}"/>
              </a:ext>
            </a:extLst>
          </p:cNvPr>
          <p:cNvGraphicFramePr>
            <a:graphicFrameLocks noGrp="1"/>
          </p:cNvGraphicFramePr>
          <p:nvPr>
            <p:extLst>
              <p:ext uri="{D42A27DB-BD31-4B8C-83A1-F6EECF244321}">
                <p14:modId xmlns:p14="http://schemas.microsoft.com/office/powerpoint/2010/main" val="1627029201"/>
              </p:ext>
            </p:extLst>
          </p:nvPr>
        </p:nvGraphicFramePr>
        <p:xfrm>
          <a:off x="1639035" y="2968593"/>
          <a:ext cx="20496212" cy="9387840"/>
        </p:xfrm>
        <a:graphic>
          <a:graphicData uri="http://schemas.openxmlformats.org/drawingml/2006/table">
            <a:tbl>
              <a:tblPr firstRow="1" firstCol="1" bandRow="1"/>
              <a:tblGrid>
                <a:gridCol w="3041809">
                  <a:extLst>
                    <a:ext uri="{9D8B030D-6E8A-4147-A177-3AD203B41FA5}">
                      <a16:colId xmlns:a16="http://schemas.microsoft.com/office/drawing/2014/main" xmlns="" val="1810666653"/>
                    </a:ext>
                  </a:extLst>
                </a:gridCol>
                <a:gridCol w="7704856">
                  <a:extLst>
                    <a:ext uri="{9D8B030D-6E8A-4147-A177-3AD203B41FA5}">
                      <a16:colId xmlns:a16="http://schemas.microsoft.com/office/drawing/2014/main" xmlns="" val="4029884676"/>
                    </a:ext>
                  </a:extLst>
                </a:gridCol>
                <a:gridCol w="9749547">
                  <a:extLst>
                    <a:ext uri="{9D8B030D-6E8A-4147-A177-3AD203B41FA5}">
                      <a16:colId xmlns:a16="http://schemas.microsoft.com/office/drawing/2014/main" xmlns="" val="2381279813"/>
                    </a:ext>
                  </a:extLst>
                </a:gridCol>
              </a:tblGrid>
              <a:tr h="0">
                <a:tc>
                  <a:txBody>
                    <a:bodyPr/>
                    <a:lstStyle/>
                    <a:p>
                      <a:pPr algn="ctr">
                        <a:lnSpc>
                          <a:spcPct val="14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化学式</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603379031"/>
                  </a:ext>
                </a:extLst>
              </a:tr>
              <a:tr h="0">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色态</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zh-CN"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zh-CN"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704762837"/>
                  </a:ext>
                </a:extLst>
              </a:tr>
              <a:tr h="0">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溶解性</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难溶于水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难溶于水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598769006"/>
                  </a:ext>
                </a:extLst>
              </a:tr>
              <a:tr h="0">
                <a:tc>
                  <a:txBody>
                    <a:bodyPr/>
                    <a:lstStyle/>
                    <a:p>
                      <a:pPr algn="ctr">
                        <a:lnSpc>
                          <a:spcPct val="14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与盐酸反应</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ctr" defTabSz="2119122" rtl="0" eaLnBrk="1" fontAlgn="auto" latinLnBrk="0" hangingPunct="1">
                        <a:lnSpc>
                          <a:spcPct val="140000"/>
                        </a:lnSpc>
                        <a:spcBef>
                          <a:spcPts val="0"/>
                        </a:spcBef>
                        <a:spcAft>
                          <a:spcPts val="0"/>
                        </a:spcAft>
                        <a:buClrTx/>
                        <a:buSzTx/>
                        <a:buFontTx/>
                        <a:buNone/>
                        <a:tabLst/>
                        <a:defRPr/>
                      </a:pP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127810724"/>
                  </a:ext>
                </a:extLst>
              </a:tr>
              <a:tr h="0">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受热分解</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40000"/>
                        </a:lnSpc>
                        <a:spcAft>
                          <a:spcPts val="0"/>
                        </a:spcAft>
                      </a:pP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572478804"/>
                  </a:ext>
                </a:extLst>
              </a:tr>
              <a:tr h="0">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4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可溶性亚铁盐与碱反应</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4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+2OH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4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可溶性铁盐与碱反应</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4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+3OH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858743888"/>
                  </a:ext>
                </a:extLst>
              </a:tr>
              <a:tr h="0">
                <a:tc>
                  <a:txBody>
                    <a:bodyPr/>
                    <a:lstStyle/>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二者的</a:t>
                      </a:r>
                      <a:endParaRPr lang="zh-CN" sz="4400">
                        <a:solidFill>
                          <a:srgbClr val="000000"/>
                        </a:solidFill>
                        <a:effectLst/>
                        <a:latin typeface="NEU-BZ-S92" panose="02020503000000020003"/>
                        <a:ea typeface="方正书宋_GBK"/>
                        <a:cs typeface="Times New Roman" panose="02020603050405020304" pitchFamily="18" charset="0"/>
                      </a:endParaRPr>
                    </a:p>
                    <a:p>
                      <a:pPr algn="ctr">
                        <a:lnSpc>
                          <a:spcPct val="14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关系</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a:lstStyle/>
                    <a:p>
                      <a:pPr>
                        <a:lnSpc>
                          <a:spcPct val="14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空气中</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能够非常迅速地被氧气氧化成</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现象是白色沉淀迅速变成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最后变成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化学方程式为</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4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929639606"/>
                  </a:ext>
                </a:extLst>
              </a:tr>
            </a:tbl>
          </a:graphicData>
        </a:graphic>
      </p:graphicFrame>
      <p:sp>
        <p:nvSpPr>
          <p:cNvPr id="13" name="矩形 12">
            <a:extLst>
              <a:ext uri="{FF2B5EF4-FFF2-40B4-BE49-F238E27FC236}">
                <a16:creationId xmlns:a16="http://schemas.microsoft.com/office/drawing/2014/main" xmlns="" id="{3CDB1140-98F4-417A-BAC9-930E1ABC0B77}"/>
              </a:ext>
            </a:extLst>
          </p:cNvPr>
          <p:cNvSpPr/>
          <p:nvPr/>
        </p:nvSpPr>
        <p:spPr>
          <a:xfrm>
            <a:off x="7345140" y="3636814"/>
            <a:ext cx="2628292"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白色固体</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A2939A0F-23CF-4EC3-8C8C-280BAE326F64}"/>
              </a:ext>
            </a:extLst>
          </p:cNvPr>
          <p:cNvSpPr/>
          <p:nvPr/>
        </p:nvSpPr>
        <p:spPr>
          <a:xfrm>
            <a:off x="15887007" y="3636814"/>
            <a:ext cx="3267445"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红褐色固体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5" name="矩形 14">
            <a:extLst>
              <a:ext uri="{FF2B5EF4-FFF2-40B4-BE49-F238E27FC236}">
                <a16:creationId xmlns:a16="http://schemas.microsoft.com/office/drawing/2014/main" xmlns="" id="{EA1F224C-9C78-4901-B0EC-C9475E637664}"/>
              </a:ext>
            </a:extLst>
          </p:cNvPr>
          <p:cNvSpPr/>
          <p:nvPr/>
        </p:nvSpPr>
        <p:spPr>
          <a:xfrm>
            <a:off x="5400924" y="5601179"/>
            <a:ext cx="6552728"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6" name="矩形 15">
            <a:extLst>
              <a:ext uri="{FF2B5EF4-FFF2-40B4-BE49-F238E27FC236}">
                <a16:creationId xmlns:a16="http://schemas.microsoft.com/office/drawing/2014/main" xmlns="" id="{92BA5824-1AC9-4C33-8BD5-43B457705172}"/>
              </a:ext>
            </a:extLst>
          </p:cNvPr>
          <p:cNvSpPr/>
          <p:nvPr/>
        </p:nvSpPr>
        <p:spPr>
          <a:xfrm>
            <a:off x="15266020" y="8362683"/>
            <a:ext cx="252028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7" name="矩形 16">
            <a:extLst>
              <a:ext uri="{FF2B5EF4-FFF2-40B4-BE49-F238E27FC236}">
                <a16:creationId xmlns:a16="http://schemas.microsoft.com/office/drawing/2014/main" xmlns="" id="{26C6968E-A861-4410-8BB3-CEE8D2173327}"/>
              </a:ext>
            </a:extLst>
          </p:cNvPr>
          <p:cNvSpPr/>
          <p:nvPr/>
        </p:nvSpPr>
        <p:spPr>
          <a:xfrm>
            <a:off x="7777188" y="10148117"/>
            <a:ext cx="1440160"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灰绿</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矩形 17">
            <a:extLst>
              <a:ext uri="{FF2B5EF4-FFF2-40B4-BE49-F238E27FC236}">
                <a16:creationId xmlns:a16="http://schemas.microsoft.com/office/drawing/2014/main" xmlns="" id="{2CEA7417-7D94-4CBD-B2E8-7780D6035169}"/>
              </a:ext>
            </a:extLst>
          </p:cNvPr>
          <p:cNvSpPr/>
          <p:nvPr/>
        </p:nvSpPr>
        <p:spPr>
          <a:xfrm>
            <a:off x="12313692" y="10148117"/>
            <a:ext cx="1440160"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红褐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9" name="矩形 18">
            <a:extLst>
              <a:ext uri="{FF2B5EF4-FFF2-40B4-BE49-F238E27FC236}">
                <a16:creationId xmlns:a16="http://schemas.microsoft.com/office/drawing/2014/main" xmlns="" id="{C34389AA-C20D-4131-8313-45FC4DDFA5A5}"/>
              </a:ext>
            </a:extLst>
          </p:cNvPr>
          <p:cNvSpPr/>
          <p:nvPr/>
        </p:nvSpPr>
        <p:spPr>
          <a:xfrm>
            <a:off x="4680844" y="11073787"/>
            <a:ext cx="756084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O=4Fe(OH)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pSp>
        <p:nvGrpSpPr>
          <p:cNvPr id="20" name="组合 19">
            <a:extLst>
              <a:ext uri="{FF2B5EF4-FFF2-40B4-BE49-F238E27FC236}">
                <a16:creationId xmlns:a16="http://schemas.microsoft.com/office/drawing/2014/main" xmlns="" id="{E18F9E75-D780-4B6E-BFE7-76CC6F08CD92}"/>
              </a:ext>
            </a:extLst>
          </p:cNvPr>
          <p:cNvGrpSpPr/>
          <p:nvPr/>
        </p:nvGrpSpPr>
        <p:grpSpPr>
          <a:xfrm>
            <a:off x="13897868" y="6599960"/>
            <a:ext cx="7560840" cy="987963"/>
            <a:chOff x="13897868" y="6085086"/>
            <a:chExt cx="7560840" cy="987963"/>
          </a:xfrm>
        </p:grpSpPr>
        <p:sp>
          <p:nvSpPr>
            <p:cNvPr id="21" name="矩形 20">
              <a:extLst>
                <a:ext uri="{FF2B5EF4-FFF2-40B4-BE49-F238E27FC236}">
                  <a16:creationId xmlns:a16="http://schemas.microsoft.com/office/drawing/2014/main" xmlns="" id="{E28DAC21-2A9D-414B-8500-3F6F50438DB6}"/>
                </a:ext>
              </a:extLst>
            </p:cNvPr>
            <p:cNvSpPr/>
            <p:nvPr/>
          </p:nvSpPr>
          <p:spPr>
            <a:xfrm>
              <a:off x="13897868" y="6085086"/>
              <a:ext cx="756084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22" name="图片 21">
              <a:extLst>
                <a:ext uri="{FF2B5EF4-FFF2-40B4-BE49-F238E27FC236}">
                  <a16:creationId xmlns:a16="http://schemas.microsoft.com/office/drawing/2014/main" xmlns="" id="{821E2072-6019-4CE2-8A2C-E05A7071B7E3}"/>
                </a:ext>
              </a:extLst>
            </p:cNvPr>
            <p:cNvPicPr/>
            <p:nvPr/>
          </p:nvPicPr>
          <p:blipFill>
            <a:blip r:embed="rId3">
              <a:clrChange>
                <a:clrFrom>
                  <a:srgbClr val="FCFFFF"/>
                </a:clrFrom>
                <a:clrTo>
                  <a:srgbClr val="FCFFFF">
                    <a:alpha val="0"/>
                  </a:srgbClr>
                </a:clrTo>
              </a:clrChange>
              <a:duotone>
                <a:schemeClr val="accent2">
                  <a:shade val="45000"/>
                  <a:satMod val="135000"/>
                </a:schemeClr>
                <a:prstClr val="white"/>
              </a:duotone>
            </a:blip>
            <a:stretch>
              <a:fillRect/>
            </a:stretch>
          </p:blipFill>
          <p:spPr>
            <a:xfrm>
              <a:off x="16274132" y="6293778"/>
              <a:ext cx="909244" cy="760869"/>
            </a:xfrm>
            <a:prstGeom prst="rect">
              <a:avLst/>
            </a:prstGeom>
          </p:spPr>
        </p:pic>
      </p:grpSp>
    </p:spTree>
    <p:extLst>
      <p:ext uri="{BB962C8B-B14F-4D97-AF65-F5344CB8AC3E}">
        <p14:creationId xmlns:p14="http://schemas.microsoft.com/office/powerpoint/2010/main" val="1346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 xmlns:a16="http://schemas.microsoft.com/office/drawing/2014/main" id="{56272607-EB9D-4B4D-8671-85E27B03C174}"/>
              </a:ext>
            </a:extLst>
          </p:cNvPr>
          <p:cNvSpPr/>
          <p:nvPr/>
        </p:nvSpPr>
        <p:spPr>
          <a:xfrm>
            <a:off x="1409997" y="6949182"/>
            <a:ext cx="20618883" cy="1144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0" name="矩形 29">
            <a:extLst>
              <a:ext uri="{FF2B5EF4-FFF2-40B4-BE49-F238E27FC236}">
                <a16:creationId xmlns="" xmlns:a16="http://schemas.microsoft.com/office/drawing/2014/main" id="{56272607-EB9D-4B4D-8671-85E27B03C174}"/>
              </a:ext>
            </a:extLst>
          </p:cNvPr>
          <p:cNvSpPr/>
          <p:nvPr/>
        </p:nvSpPr>
        <p:spPr>
          <a:xfrm>
            <a:off x="1409997" y="9181430"/>
            <a:ext cx="20618883" cy="2008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11" name="矩形 10">
            <a:extLst>
              <a:ext uri="{FF2B5EF4-FFF2-40B4-BE49-F238E27FC236}">
                <a16:creationId xmlns="" xmlns:a16="http://schemas.microsoft.com/office/drawing/2014/main" id="{56272607-EB9D-4B4D-8671-85E27B03C174}"/>
              </a:ext>
            </a:extLst>
          </p:cNvPr>
          <p:cNvSpPr/>
          <p:nvPr/>
        </p:nvSpPr>
        <p:spPr>
          <a:xfrm>
            <a:off x="1440484" y="5003641"/>
            <a:ext cx="20618883" cy="10814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BDB96134-7B14-47A0-A1BD-3C418C64E83A}"/>
              </a:ext>
            </a:extLst>
          </p:cNvPr>
          <p:cNvSpPr/>
          <p:nvPr/>
        </p:nvSpPr>
        <p:spPr>
          <a:xfrm>
            <a:off x="1368476" y="2936883"/>
            <a:ext cx="2088232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判断下列描述的正误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铁位于元素周期表中第四周期第</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ⅧB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1EC9E643-5257-49E5-9158-88A87F58CBE4}"/>
              </a:ext>
            </a:extLst>
          </p:cNvPr>
          <p:cNvSpPr/>
          <p:nvPr/>
        </p:nvSpPr>
        <p:spPr>
          <a:xfrm>
            <a:off x="1440484" y="5889211"/>
            <a:ext cx="20810312"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均可以通过单质化合得到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5" name="矩形 14">
            <a:extLst>
              <a:ext uri="{FF2B5EF4-FFF2-40B4-BE49-F238E27FC236}">
                <a16:creationId xmlns:a16="http://schemas.microsoft.com/office/drawing/2014/main" xmlns="" id="{E1AACE22-4972-417F-99E8-0635416BD547}"/>
              </a:ext>
            </a:extLst>
          </p:cNvPr>
          <p:cNvSpPr/>
          <p:nvPr/>
        </p:nvSpPr>
        <p:spPr>
          <a:xfrm>
            <a:off x="12233300" y="4163517"/>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22" name="矩形 21">
            <a:extLst>
              <a:ext uri="{FF2B5EF4-FFF2-40B4-BE49-F238E27FC236}">
                <a16:creationId xmlns:a16="http://schemas.microsoft.com/office/drawing/2014/main" xmlns="" id="{3C1791EC-6B68-45CB-85E6-2293CFE36D0F}"/>
              </a:ext>
            </a:extLst>
          </p:cNvPr>
          <p:cNvSpPr/>
          <p:nvPr/>
        </p:nvSpPr>
        <p:spPr>
          <a:xfrm>
            <a:off x="13254002" y="6179741"/>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23" name="矩形 22">
            <a:extLst>
              <a:ext uri="{FF2B5EF4-FFF2-40B4-BE49-F238E27FC236}">
                <a16:creationId xmlns:a16="http://schemas.microsoft.com/office/drawing/2014/main" xmlns="" id="{E48C0ACE-CF31-47F9-A7CF-219F323C87AC}"/>
              </a:ext>
            </a:extLst>
          </p:cNvPr>
          <p:cNvSpPr/>
          <p:nvPr/>
        </p:nvSpPr>
        <p:spPr>
          <a:xfrm>
            <a:off x="1430925" y="4975385"/>
            <a:ext cx="20666296" cy="987963"/>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周期表中不存在第</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ⅧB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2B2272D3-E0F5-4149-87CD-FE88F1CE21EA}"/>
              </a:ext>
            </a:extLst>
          </p:cNvPr>
          <p:cNvSpPr/>
          <p:nvPr/>
        </p:nvSpPr>
        <p:spPr>
          <a:xfrm>
            <a:off x="9837905" y="2484686"/>
            <a:ext cx="3852337" cy="410497"/>
          </a:xfrm>
          <a:prstGeom prst="rect">
            <a:avLst/>
          </a:prstGeom>
        </p:spPr>
        <p:txBody>
          <a:bodyPr wrap="none">
            <a:spAutoFit/>
          </a:bodyPr>
          <a:lstStyle/>
          <a:p>
            <a:pPr algn="ctr">
              <a:lnSpc>
                <a:spcPts val="1765"/>
              </a:lnSpc>
              <a:spcAft>
                <a:spcPts val="0"/>
              </a:spcAft>
            </a:pP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 </a:t>
            </a:r>
            <a:r>
              <a:rPr lang="zh-CN" altLang="en-US" sz="4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对点自测</a:t>
            </a:r>
            <a:r>
              <a:rPr lang="zh-CN" altLang="en-US" sz="4400" dirty="0">
                <a:solidFill>
                  <a:srgbClr val="000000"/>
                </a:solidFill>
                <a:latin typeface="NEU-BZ-S92" panose="02020503000000020003" pitchFamily="18" charset="-122"/>
                <a:ea typeface="方正兰亭粗黑_GBK"/>
                <a:cs typeface="Times New Roman" panose="02020603050405020304" pitchFamily="18" charset="0"/>
              </a:rPr>
              <a:t> </a:t>
            </a: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endParaRPr lang="zh-CN" alt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sp>
        <p:nvSpPr>
          <p:cNvPr id="25" name="矩形 24">
            <a:extLst>
              <a:ext uri="{FF2B5EF4-FFF2-40B4-BE49-F238E27FC236}">
                <a16:creationId xmlns:a16="http://schemas.microsoft.com/office/drawing/2014/main" xmlns="" id="{81AD2EF1-EAC8-4281-84BA-3228A1EF32CD}"/>
              </a:ext>
            </a:extLst>
          </p:cNvPr>
          <p:cNvSpPr/>
          <p:nvPr/>
        </p:nvSpPr>
        <p:spPr>
          <a:xfrm>
            <a:off x="1512492" y="6949182"/>
            <a:ext cx="20666296" cy="987963"/>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不能通过单质化合得到。</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6" name="矩形 25">
            <a:extLst>
              <a:ext uri="{FF2B5EF4-FFF2-40B4-BE49-F238E27FC236}">
                <a16:creationId xmlns:a16="http://schemas.microsoft.com/office/drawing/2014/main" xmlns="" id="{B23951B0-D30C-4FD8-BEED-C8E3D90EE830}"/>
              </a:ext>
            </a:extLst>
          </p:cNvPr>
          <p:cNvSpPr/>
          <p:nvPr/>
        </p:nvSpPr>
        <p:spPr>
          <a:xfrm>
            <a:off x="1584500" y="7925584"/>
            <a:ext cx="20810312"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根据铁与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反应的条件可以判断氯元素和硫元素的非金属性强弱</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7" name="矩形 26">
            <a:extLst>
              <a:ext uri="{FF2B5EF4-FFF2-40B4-BE49-F238E27FC236}">
                <a16:creationId xmlns:a16="http://schemas.microsoft.com/office/drawing/2014/main" xmlns="" id="{7488DC36-036B-4D1D-868D-D4456C787CD6}"/>
              </a:ext>
            </a:extLst>
          </p:cNvPr>
          <p:cNvSpPr/>
          <p:nvPr/>
        </p:nvSpPr>
        <p:spPr>
          <a:xfrm>
            <a:off x="19370476" y="8144106"/>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28" name="矩形 27">
            <a:extLst>
              <a:ext uri="{FF2B5EF4-FFF2-40B4-BE49-F238E27FC236}">
                <a16:creationId xmlns:a16="http://schemas.microsoft.com/office/drawing/2014/main" xmlns="" id="{EF2A869E-2097-44F4-95A8-B62445FFC9E2}"/>
              </a:ext>
            </a:extLst>
          </p:cNvPr>
          <p:cNvSpPr/>
          <p:nvPr/>
        </p:nvSpPr>
        <p:spPr>
          <a:xfrm>
            <a:off x="1656508" y="8985555"/>
            <a:ext cx="20666296" cy="2004010"/>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铁与氯气在点燃条件下反应生成氯化铁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铁与硫加热反应生成硫化亚铁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根据反应产物可判断硫元素和氯元素非金属性的强弱。</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4440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1" grpId="0" animBg="1"/>
      <p:bldP spid="14" grpId="0"/>
      <p:bldP spid="15" grpId="0"/>
      <p:bldP spid="22" grpId="0"/>
      <p:bldP spid="23"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 xmlns:a16="http://schemas.microsoft.com/office/drawing/2014/main" id="{56272607-EB9D-4B4D-8671-85E27B03C174}"/>
              </a:ext>
            </a:extLst>
          </p:cNvPr>
          <p:cNvSpPr/>
          <p:nvPr/>
        </p:nvSpPr>
        <p:spPr>
          <a:xfrm>
            <a:off x="1559905" y="3284326"/>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5" name="矩形 34">
            <a:extLst>
              <a:ext uri="{FF2B5EF4-FFF2-40B4-BE49-F238E27FC236}">
                <a16:creationId xmlns="" xmlns:a16="http://schemas.microsoft.com/office/drawing/2014/main" id="{56272607-EB9D-4B4D-8671-85E27B03C174}"/>
              </a:ext>
            </a:extLst>
          </p:cNvPr>
          <p:cNvSpPr/>
          <p:nvPr/>
        </p:nvSpPr>
        <p:spPr>
          <a:xfrm>
            <a:off x="1368476" y="5760468"/>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6" name="矩形 35">
            <a:extLst>
              <a:ext uri="{FF2B5EF4-FFF2-40B4-BE49-F238E27FC236}">
                <a16:creationId xmlns="" xmlns:a16="http://schemas.microsoft.com/office/drawing/2014/main" id="{56272607-EB9D-4B4D-8671-85E27B03C174}"/>
              </a:ext>
            </a:extLst>
          </p:cNvPr>
          <p:cNvSpPr/>
          <p:nvPr/>
        </p:nvSpPr>
        <p:spPr>
          <a:xfrm>
            <a:off x="1409997" y="8461350"/>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5"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6" name="矩形 15">
            <a:extLst>
              <a:ext uri="{FF2B5EF4-FFF2-40B4-BE49-F238E27FC236}">
                <a16:creationId xmlns:a16="http://schemas.microsoft.com/office/drawing/2014/main" xmlns="" id="{BDB96134-7B14-47A0-A1BD-3C418C64E83A}"/>
              </a:ext>
            </a:extLst>
          </p:cNvPr>
          <p:cNvSpPr/>
          <p:nvPr/>
        </p:nvSpPr>
        <p:spPr>
          <a:xfrm>
            <a:off x="1368476" y="2268662"/>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铁的化学性质比较活泼</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所以铁在自然界中全部以化合态存在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a16="http://schemas.microsoft.com/office/drawing/2014/main" xmlns="" id="{1EC9E643-5257-49E5-9158-88A87F58CBE4}"/>
              </a:ext>
            </a:extLst>
          </p:cNvPr>
          <p:cNvSpPr/>
          <p:nvPr/>
        </p:nvSpPr>
        <p:spPr>
          <a:xfrm>
            <a:off x="1512492" y="4644926"/>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在足量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中燃烧生成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中燃烧生成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矩形 17">
            <a:extLst>
              <a:ext uri="{FF2B5EF4-FFF2-40B4-BE49-F238E27FC236}">
                <a16:creationId xmlns:a16="http://schemas.microsoft.com/office/drawing/2014/main" xmlns="" id="{E1AACE22-4972-417F-99E8-0635416BD547}"/>
              </a:ext>
            </a:extLst>
          </p:cNvPr>
          <p:cNvSpPr/>
          <p:nvPr/>
        </p:nvSpPr>
        <p:spPr>
          <a:xfrm>
            <a:off x="17210236" y="2456308"/>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19" name="矩形 18">
            <a:extLst>
              <a:ext uri="{FF2B5EF4-FFF2-40B4-BE49-F238E27FC236}">
                <a16:creationId xmlns:a16="http://schemas.microsoft.com/office/drawing/2014/main" xmlns="" id="{38AD0A17-0EA1-4FF2-A6CB-180F5E0E5665}"/>
              </a:ext>
            </a:extLst>
          </p:cNvPr>
          <p:cNvSpPr/>
          <p:nvPr/>
        </p:nvSpPr>
        <p:spPr>
          <a:xfrm>
            <a:off x="1440484" y="3440939"/>
            <a:ext cx="20666296" cy="987963"/>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铁在自然界中存在游离态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如陨石中铁以单质形式存在。</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9" name="矩形 28">
            <a:extLst>
              <a:ext uri="{FF2B5EF4-FFF2-40B4-BE49-F238E27FC236}">
                <a16:creationId xmlns:a16="http://schemas.microsoft.com/office/drawing/2014/main" xmlns="" id="{3C1791EC-6B68-45CB-85E6-2293CFE36D0F}"/>
              </a:ext>
            </a:extLst>
          </p:cNvPr>
          <p:cNvSpPr/>
          <p:nvPr/>
        </p:nvSpPr>
        <p:spPr>
          <a:xfrm>
            <a:off x="16337756" y="4826195"/>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30" name="矩形 29">
            <a:extLst>
              <a:ext uri="{FF2B5EF4-FFF2-40B4-BE49-F238E27FC236}">
                <a16:creationId xmlns:a16="http://schemas.microsoft.com/office/drawing/2014/main" xmlns="" id="{E48C0ACE-CF31-47F9-A7CF-219F323C87AC}"/>
              </a:ext>
            </a:extLst>
          </p:cNvPr>
          <p:cNvSpPr/>
          <p:nvPr/>
        </p:nvSpPr>
        <p:spPr>
          <a:xfrm>
            <a:off x="1512492" y="5941070"/>
            <a:ext cx="20882320" cy="987963"/>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铁与氯气反应只能生成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与氯气的用量无关。</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31" name="矩形 30">
            <a:extLst>
              <a:ext uri="{FF2B5EF4-FFF2-40B4-BE49-F238E27FC236}">
                <a16:creationId xmlns:a16="http://schemas.microsoft.com/office/drawing/2014/main" xmlns="" id="{F5D64CF5-4E18-4545-8DDA-CE979D149088}"/>
              </a:ext>
            </a:extLst>
          </p:cNvPr>
          <p:cNvSpPr/>
          <p:nvPr/>
        </p:nvSpPr>
        <p:spPr>
          <a:xfrm>
            <a:off x="1584500" y="709319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活泼金属与水反应时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均生成氢氧化物和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2" name="矩形 31">
            <a:extLst>
              <a:ext uri="{FF2B5EF4-FFF2-40B4-BE49-F238E27FC236}">
                <a16:creationId xmlns:a16="http://schemas.microsoft.com/office/drawing/2014/main" xmlns="" id="{423F38A2-DE00-4674-9C0A-25FFCB2819D6}"/>
              </a:ext>
            </a:extLst>
          </p:cNvPr>
          <p:cNvSpPr/>
          <p:nvPr/>
        </p:nvSpPr>
        <p:spPr>
          <a:xfrm>
            <a:off x="12961764" y="7311720"/>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33" name="矩形 32">
            <a:extLst>
              <a:ext uri="{FF2B5EF4-FFF2-40B4-BE49-F238E27FC236}">
                <a16:creationId xmlns:a16="http://schemas.microsoft.com/office/drawing/2014/main" xmlns="" id="{82436DA7-A864-4822-AF4C-A76B98C38AF5}"/>
              </a:ext>
            </a:extLst>
          </p:cNvPr>
          <p:cNvSpPr/>
          <p:nvPr/>
        </p:nvSpPr>
        <p:spPr>
          <a:xfrm>
            <a:off x="1656508" y="8461350"/>
            <a:ext cx="20882320" cy="1392497"/>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铁与水蒸气反应生成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endParaRPr lang="zh-CN" altLang="zh-CN" sz="1400" dirty="0">
              <a:solidFill>
                <a:srgbClr val="000000"/>
              </a:solidFill>
              <a:effectLst/>
              <a:latin typeface="Times New Roman" panose="02020603050405020304" pitchFamily="18" charset="0"/>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2127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randombar(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17" grpId="0"/>
      <p:bldP spid="18" grpId="0"/>
      <p:bldP spid="19"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 xmlns:a16="http://schemas.microsoft.com/office/drawing/2014/main" id="{56272607-EB9D-4B4D-8671-85E27B03C174}"/>
              </a:ext>
            </a:extLst>
          </p:cNvPr>
          <p:cNvSpPr/>
          <p:nvPr/>
        </p:nvSpPr>
        <p:spPr>
          <a:xfrm>
            <a:off x="1467413" y="4400224"/>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0" name="矩形 29">
            <a:extLst>
              <a:ext uri="{FF2B5EF4-FFF2-40B4-BE49-F238E27FC236}">
                <a16:creationId xmlns="" xmlns:a16="http://schemas.microsoft.com/office/drawing/2014/main" id="{56272607-EB9D-4B4D-8671-85E27B03C174}"/>
              </a:ext>
            </a:extLst>
          </p:cNvPr>
          <p:cNvSpPr/>
          <p:nvPr/>
        </p:nvSpPr>
        <p:spPr>
          <a:xfrm>
            <a:off x="1415889" y="6961780"/>
            <a:ext cx="20618883" cy="200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3"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4" name="矩形 13">
            <a:extLst>
              <a:ext uri="{FF2B5EF4-FFF2-40B4-BE49-F238E27FC236}">
                <a16:creationId xmlns:a16="http://schemas.microsoft.com/office/drawing/2014/main" xmlns="" id="{BDB96134-7B14-47A0-A1BD-3C418C64E83A}"/>
              </a:ext>
            </a:extLst>
          </p:cNvPr>
          <p:cNvSpPr/>
          <p:nvPr/>
        </p:nvSpPr>
        <p:spPr>
          <a:xfrm>
            <a:off x="1440484" y="205263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用铁制容器可以运输浓硝酸和浓硫酸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1EC9E643-5257-49E5-9158-88A87F58CBE4}"/>
              </a:ext>
            </a:extLst>
          </p:cNvPr>
          <p:cNvSpPr/>
          <p:nvPr/>
        </p:nvSpPr>
        <p:spPr>
          <a:xfrm>
            <a:off x="1440484" y="3204766"/>
            <a:ext cx="20882320" cy="987963"/>
          </a:xfrm>
          <a:prstGeom prst="rect">
            <a:avLst/>
          </a:prstGeom>
        </p:spPr>
        <p:txBody>
          <a:bodyPr wrap="square">
            <a:spAutoFit/>
          </a:bodyPr>
          <a:lstStyle/>
          <a:p>
            <a:pPr lvl="0">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可写作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E1AACE22-4972-417F-99E8-0635416BD547}"/>
              </a:ext>
            </a:extLst>
          </p:cNvPr>
          <p:cNvSpPr/>
          <p:nvPr/>
        </p:nvSpPr>
        <p:spPr>
          <a:xfrm>
            <a:off x="13249796" y="2347271"/>
            <a:ext cx="872480" cy="769441"/>
          </a:xfrm>
          <a:prstGeom prst="rect">
            <a:avLst/>
          </a:prstGeom>
        </p:spPr>
        <p:txBody>
          <a:bodyPr wrap="square">
            <a:spAutoFit/>
          </a:bodyPr>
          <a:lstStyle/>
          <a:p>
            <a:r>
              <a:rPr lang="en-US" altLang="zh-CN" sz="440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17" name="矩形 16">
            <a:extLst>
              <a:ext uri="{FF2B5EF4-FFF2-40B4-BE49-F238E27FC236}">
                <a16:creationId xmlns:a16="http://schemas.microsoft.com/office/drawing/2014/main" xmlns="" id="{38AD0A17-0EA1-4FF2-A6CB-180F5E0E5665}"/>
              </a:ext>
            </a:extLst>
          </p:cNvPr>
          <p:cNvSpPr/>
          <p:nvPr/>
        </p:nvSpPr>
        <p:spPr>
          <a:xfrm>
            <a:off x="1495388" y="6877174"/>
            <a:ext cx="20666296" cy="2003625"/>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硫酸亚铁溶液与氢氧化钠溶液反应生成的氢氧化亚铁白色沉淀很容易被空气中的氧气氧化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迅速变为灰绿色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最后变为红褐色。</a:t>
            </a:r>
            <a:endParaRPr lang="zh-CN" altLang="zh-CN" sz="1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矩形 17">
            <a:extLst>
              <a:ext uri="{FF2B5EF4-FFF2-40B4-BE49-F238E27FC236}">
                <a16:creationId xmlns:a16="http://schemas.microsoft.com/office/drawing/2014/main" xmlns="" id="{3C1791EC-6B68-45CB-85E6-2293CFE36D0F}"/>
              </a:ext>
            </a:extLst>
          </p:cNvPr>
          <p:cNvSpPr/>
          <p:nvPr/>
        </p:nvSpPr>
        <p:spPr>
          <a:xfrm>
            <a:off x="16418148" y="3443437"/>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19" name="矩形 18">
            <a:extLst>
              <a:ext uri="{FF2B5EF4-FFF2-40B4-BE49-F238E27FC236}">
                <a16:creationId xmlns:a16="http://schemas.microsoft.com/office/drawing/2014/main" xmlns="" id="{EA27E36F-5586-4A1F-836A-9DCBBE08E21F}"/>
              </a:ext>
            </a:extLst>
          </p:cNvPr>
          <p:cNvSpPr/>
          <p:nvPr/>
        </p:nvSpPr>
        <p:spPr>
          <a:xfrm>
            <a:off x="1584500" y="5653038"/>
            <a:ext cx="20882320" cy="987963"/>
          </a:xfrm>
          <a:prstGeom prst="rect">
            <a:avLst/>
          </a:prstGeom>
        </p:spPr>
        <p:txBody>
          <a:bodyPr wrap="square">
            <a:spAutoFit/>
          </a:bodyPr>
          <a:lstStyle/>
          <a:p>
            <a:pPr lvl="0">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向硫酸亚铁溶液中滴加氢氧化钠溶液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边加边搅拌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即可制得白色的氢氧化亚铁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0" name="矩形 19">
            <a:extLst>
              <a:ext uri="{FF2B5EF4-FFF2-40B4-BE49-F238E27FC236}">
                <a16:creationId xmlns:a16="http://schemas.microsoft.com/office/drawing/2014/main" xmlns="" id="{32C10F7A-BF43-4310-9488-DFD6A82DB604}"/>
              </a:ext>
            </a:extLst>
          </p:cNvPr>
          <p:cNvSpPr/>
          <p:nvPr/>
        </p:nvSpPr>
        <p:spPr>
          <a:xfrm>
            <a:off x="1512492" y="4428902"/>
            <a:ext cx="20666296" cy="987963"/>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可写成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但</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是纯净物</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并非</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的混合物。</a:t>
            </a:r>
            <a:endParaRPr lang="zh-CN" altLang="zh-CN" sz="1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sp>
        <p:nvSpPr>
          <p:cNvPr id="28" name="矩形 27">
            <a:extLst>
              <a:ext uri="{FF2B5EF4-FFF2-40B4-BE49-F238E27FC236}">
                <a16:creationId xmlns:a16="http://schemas.microsoft.com/office/drawing/2014/main" xmlns="" id="{33543E56-4A19-4858-BDF8-0F5726F93D83}"/>
              </a:ext>
            </a:extLst>
          </p:cNvPr>
          <p:cNvSpPr/>
          <p:nvPr/>
        </p:nvSpPr>
        <p:spPr>
          <a:xfrm>
            <a:off x="21450324" y="5864829"/>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Tree>
    <p:extLst>
      <p:ext uri="{BB962C8B-B14F-4D97-AF65-F5344CB8AC3E}">
        <p14:creationId xmlns:p14="http://schemas.microsoft.com/office/powerpoint/2010/main" val="222318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5" grpId="0"/>
      <p:bldP spid="16" grpId="0"/>
      <p:bldP spid="17" grpId="0"/>
      <p:bldP spid="18" grpId="0"/>
      <p:bldP spid="19" grpId="0"/>
      <p:bldP spid="20"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BDB96134-7B14-47A0-A1BD-3C418C64E83A}"/>
              </a:ext>
            </a:extLst>
          </p:cNvPr>
          <p:cNvSpPr/>
          <p:nvPr/>
        </p:nvSpPr>
        <p:spPr>
          <a:xfrm>
            <a:off x="1440484" y="2052638"/>
            <a:ext cx="20882320" cy="6872972"/>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铁有</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价两种价态</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单质铁与</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填下列编号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反应时只生成</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价铁</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反应时只生成</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价铁</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反应时既生成</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价铁也生成</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价铁。</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所选试剂</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①</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NEU-BZ-S92" panose="02020503000000020003"/>
                <a:cs typeface="宋体" panose="02010600030101010101" pitchFamily="2" charset="-122"/>
              </a:rPr>
              <a:t>②</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NEU-BZ-S92" panose="02020503000000020003"/>
                <a:cs typeface="宋体" panose="02010600030101010101" pitchFamily="2" charset="-122"/>
              </a:rPr>
              <a:t>③</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NEU-BZ-S92" panose="02020503000000020003"/>
                <a:cs typeface="宋体" panose="02010600030101010101" pitchFamily="2" charset="-122"/>
              </a:rPr>
              <a:t>④</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NEU-BZ-S92" panose="02020503000000020003"/>
                <a:cs typeface="宋体" panose="02010600030101010101" pitchFamily="2" charset="-122"/>
              </a:rPr>
              <a:t>⑤</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盐酸　</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⑥</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稀硝酸</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足量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NEU-BZ-S92" panose="02020503000000020003"/>
                <a:cs typeface="宋体" panose="02010600030101010101" pitchFamily="2" charset="-122"/>
              </a:rPr>
              <a:t>⑦</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稀硫酸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NEU-BZ-S92" panose="02020503000000020003"/>
                <a:cs typeface="宋体" panose="02010600030101010101" pitchFamily="2" charset="-122"/>
              </a:rPr>
              <a:t>⑧</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　</a:t>
            </a:r>
            <a:r>
              <a:rPr lang="zh-CN" altLang="zh-CN" sz="5000" dirty="0">
                <a:solidFill>
                  <a:srgbClr val="000000"/>
                </a:solidFill>
                <a:latin typeface="NEU-BZ-S92" panose="02020503000000020003"/>
                <a:cs typeface="宋体" panose="02010600030101010101" pitchFamily="2" charset="-122"/>
              </a:rPr>
              <a:t>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8"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E1AACE22-4972-417F-99E8-0635416BD547}"/>
              </a:ext>
            </a:extLst>
          </p:cNvPr>
          <p:cNvSpPr/>
          <p:nvPr/>
        </p:nvSpPr>
        <p:spPr>
          <a:xfrm>
            <a:off x="11521604" y="1908622"/>
            <a:ext cx="2016224" cy="1102161"/>
          </a:xfrm>
          <a:prstGeom prst="rect">
            <a:avLst/>
          </a:prstGeom>
        </p:spPr>
        <p:txBody>
          <a:bodyPr wrap="square">
            <a:spAutoFit/>
          </a:bodyPr>
          <a:lstStyle/>
          <a:p>
            <a:pPr>
              <a:lnSpc>
                <a:spcPct val="150000"/>
              </a:lnSpc>
              <a:spcAft>
                <a:spcPts val="0"/>
              </a:spcAft>
            </a:pPr>
            <a:r>
              <a:rPr lang="zh-CN" altLang="zh-CN" sz="5000" dirty="0">
                <a:solidFill>
                  <a:srgbClr val="A50021"/>
                </a:solidFill>
                <a:latin typeface="NEU-BZ-S92" panose="02020503000000020003"/>
                <a:cs typeface="宋体" panose="02010600030101010101" pitchFamily="2" charset="-122"/>
              </a:rPr>
              <a:t>①⑥</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7C872C93-FD11-42D0-913C-C2F841AB376A}"/>
              </a:ext>
            </a:extLst>
          </p:cNvPr>
          <p:cNvSpPr/>
          <p:nvPr/>
        </p:nvSpPr>
        <p:spPr>
          <a:xfrm>
            <a:off x="5040884" y="3351104"/>
            <a:ext cx="3168352" cy="861774"/>
          </a:xfrm>
          <a:prstGeom prst="rect">
            <a:avLst/>
          </a:prstGeom>
        </p:spPr>
        <p:txBody>
          <a:bodyPr wrap="square">
            <a:spAutoFit/>
          </a:bodyPr>
          <a:lstStyle/>
          <a:p>
            <a:r>
              <a:rPr lang="zh-CN" altLang="zh-CN" sz="5000" dirty="0">
                <a:solidFill>
                  <a:srgbClr val="A50021"/>
                </a:solidFill>
                <a:latin typeface="NEU-BZ-S92" panose="02020503000000020003"/>
                <a:cs typeface="宋体" panose="02010600030101010101" pitchFamily="2" charset="-122"/>
              </a:rPr>
              <a:t>④⑤⑦⑧</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5000" dirty="0"/>
          </a:p>
        </p:txBody>
      </p:sp>
      <p:sp>
        <p:nvSpPr>
          <p:cNvPr id="12" name="矩形 11">
            <a:extLst>
              <a:ext uri="{FF2B5EF4-FFF2-40B4-BE49-F238E27FC236}">
                <a16:creationId xmlns:a16="http://schemas.microsoft.com/office/drawing/2014/main" xmlns="" id="{9FCB9DC1-BA31-4342-948E-D038642BA504}"/>
              </a:ext>
            </a:extLst>
          </p:cNvPr>
          <p:cNvSpPr/>
          <p:nvPr/>
        </p:nvSpPr>
        <p:spPr>
          <a:xfrm>
            <a:off x="15049996" y="3329591"/>
            <a:ext cx="1800200" cy="861774"/>
          </a:xfrm>
          <a:prstGeom prst="rect">
            <a:avLst/>
          </a:prstGeom>
        </p:spPr>
        <p:txBody>
          <a:bodyPr wrap="square">
            <a:spAutoFit/>
          </a:bodyPr>
          <a:lstStyle/>
          <a:p>
            <a:r>
              <a:rPr lang="zh-CN" altLang="zh-CN" sz="5000" dirty="0">
                <a:solidFill>
                  <a:srgbClr val="A50021"/>
                </a:solidFill>
                <a:latin typeface="NEU-BZ-S92" panose="02020503000000020003"/>
                <a:cs typeface="宋体" panose="02010600030101010101" pitchFamily="2" charset="-122"/>
              </a:rPr>
              <a:t>②③</a:t>
            </a:r>
            <a:endParaRPr lang="zh-CN" altLang="en-US" sz="5000" dirty="0"/>
          </a:p>
        </p:txBody>
      </p:sp>
    </p:spTree>
    <p:extLst>
      <p:ext uri="{BB962C8B-B14F-4D97-AF65-F5344CB8AC3E}">
        <p14:creationId xmlns:p14="http://schemas.microsoft.com/office/powerpoint/2010/main" val="26414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9" name="矩形 18">
            <a:extLst>
              <a:ext uri="{FF2B5EF4-FFF2-40B4-BE49-F238E27FC236}">
                <a16:creationId xmlns:a16="http://schemas.microsoft.com/office/drawing/2014/main" xmlns="" id="{AEBE1E89-978C-4D4D-8ADF-A221F6F29AC3}"/>
              </a:ext>
            </a:extLst>
          </p:cNvPr>
          <p:cNvSpPr/>
          <p:nvPr/>
        </p:nvSpPr>
        <p:spPr>
          <a:xfrm>
            <a:off x="1415888" y="2988742"/>
            <a:ext cx="21338963"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河北望都模拟</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秦砖汉瓦</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是我国传统建筑文化的一个缩影。同是由黏土烧制的砖瓦</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有的是黑色的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有的却是红色的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你猜测其中的原因可能是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土壤中含有铁粉、二氧化锰等</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黑砖瓦是煅烧过程中附着了炭黑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红砖瓦则是添加了红色耐高温染料</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土壤中含有的铜元素经过不同工艺煅烧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分别生成了黑色</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土壤中含有的铁元素经过不同工艺煅烧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分别生成了黑色的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和红色的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0"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7570276" y="3996854"/>
            <a:ext cx="936104"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21"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4" y="2316775"/>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7520007"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铁及其氧化物的性质</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6F6DBAB3-39A3-450F-AEFA-DD83FB380545}"/>
              </a:ext>
            </a:extLst>
          </p:cNvPr>
          <p:cNvSpPr/>
          <p:nvPr/>
        </p:nvSpPr>
        <p:spPr>
          <a:xfrm>
            <a:off x="1407974" y="9159266"/>
            <a:ext cx="20860003" cy="21824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ectangle 17">
            <a:extLst>
              <a:ext uri="{FF2B5EF4-FFF2-40B4-BE49-F238E27FC236}">
                <a16:creationId xmlns:a16="http://schemas.microsoft.com/office/drawing/2014/main" xmlns="" id="{5D1E935A-9F66-4D40-A7FB-131159664F53}"/>
              </a:ext>
            </a:extLst>
          </p:cNvPr>
          <p:cNvSpPr>
            <a:spLocks noChangeArrowheads="1"/>
          </p:cNvSpPr>
          <p:nvPr/>
        </p:nvSpPr>
        <p:spPr bwMode="auto">
          <a:xfrm>
            <a:off x="1495310" y="9171904"/>
            <a:ext cx="20489747" cy="2003625"/>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土壤中不含铁粉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红砖瓦含有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煅烧可能生成红色物质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不会是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0848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87897" y="2107042"/>
            <a:ext cx="14210171"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下列有关铁元素的叙述中正确的是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A.Fe</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易被氧化成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说明稳定性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铁是较活泼的金属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它与卤素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反应的生成物均为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FeX</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氢氧化铁与氢碘酸反应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+3HI=FeI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饱和溶液滴入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溶液中可制备</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胶体</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5"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0729516" y="2072787"/>
            <a:ext cx="936104"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EF94D1D8-C133-4247-BE20-365173874D48}"/>
              </a:ext>
            </a:extLst>
          </p:cNvPr>
          <p:cNvSpPr/>
          <p:nvPr/>
        </p:nvSpPr>
        <p:spPr>
          <a:xfrm>
            <a:off x="15626060" y="2196655"/>
            <a:ext cx="6552727" cy="6408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5734581" y="2196654"/>
            <a:ext cx="6444206" cy="606666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铁与单质碘化合生成的是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选项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铁离子能把碘离子氧化成单质碘</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选项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得到的是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因而不正确。</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03774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20" name="矩形 19">
            <a:extLst>
              <a:ext uri="{FF2B5EF4-FFF2-40B4-BE49-F238E27FC236}">
                <a16:creationId xmlns:a16="http://schemas.microsoft.com/office/drawing/2014/main" xmlns="" id="{AEBE1E89-978C-4D4D-8ADF-A221F6F29AC3}"/>
              </a:ext>
            </a:extLst>
          </p:cNvPr>
          <p:cNvSpPr/>
          <p:nvPr/>
        </p:nvSpPr>
        <p:spPr>
          <a:xfrm>
            <a:off x="1415888" y="2988742"/>
            <a:ext cx="20690892" cy="987963"/>
          </a:xfrm>
          <a:prstGeom prst="rect">
            <a:avLst/>
          </a:prstGeom>
        </p:spPr>
        <p:txBody>
          <a:bodyPr wrap="square">
            <a:spAutoFit/>
          </a:bodyPr>
          <a:lstStyle/>
          <a:p>
            <a:pPr>
              <a:lnSpc>
                <a:spcPct val="150000"/>
              </a:lnSpc>
            </a:pPr>
            <a:r>
              <a:rPr lang="en-US" altLang="zh-CN" sz="4400" dirty="0">
                <a:solidFill>
                  <a:srgbClr val="000000"/>
                </a:solidFill>
                <a:latin typeface="Times New Roman" panose="02020603050405020304" pitchFamily="18" charset="0"/>
                <a:ea typeface="微软雅黑" panose="020B0503020204020204" pitchFamily="34" charset="-122"/>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下列各图示中能较长时间看到</a:t>
            </a:r>
            <a:r>
              <a:rPr lang="en-US" altLang="zh-CN" sz="4400" dirty="0">
                <a:solidFill>
                  <a:srgbClr val="000000"/>
                </a:solidFill>
                <a:latin typeface="Times New Roman" panose="02020603050405020304" pitchFamily="18" charset="0"/>
                <a:ea typeface="微软雅黑" panose="020B0503020204020204" pitchFamily="34" charset="-122"/>
              </a:rPr>
              <a:t>Fe(OH)</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白色沉淀的是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6"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4617948" y="2844726"/>
            <a:ext cx="2808312"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zh-CN" altLang="zh-CN" sz="4400" dirty="0">
                <a:solidFill>
                  <a:srgbClr val="A50021"/>
                </a:solidFill>
                <a:latin typeface="NEU-BZ-S92" panose="02020503000000020003"/>
                <a:cs typeface="宋体" panose="02010600030101010101" pitchFamily="2" charset="-122"/>
              </a:rPr>
              <a:t>①②③⑤</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27"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4" y="2340670"/>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6170279" cy="9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的制备</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9" name="9wf370.jpg" descr="id:2147507789;FounderCES">
            <a:extLst>
              <a:ext uri="{FF2B5EF4-FFF2-40B4-BE49-F238E27FC236}">
                <a16:creationId xmlns:a16="http://schemas.microsoft.com/office/drawing/2014/main" xmlns="" id="{6C4991D3-9F5A-4F1E-B46A-A486C363E05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3978" y="4923511"/>
            <a:ext cx="4898983" cy="4977999"/>
          </a:xfrm>
          <a:prstGeom prst="rect">
            <a:avLst/>
          </a:prstGeom>
          <a:noFill/>
          <a:extLst>
            <a:ext uri="{909E8E84-426E-40DD-AFC4-6F175D3DCCD1}">
              <a14:hiddenFill xmlns:a14="http://schemas.microsoft.com/office/drawing/2010/main">
                <a:solidFill>
                  <a:srgbClr val="FFFFFF"/>
                </a:solidFill>
              </a14:hiddenFill>
            </a:ext>
          </a:extLst>
        </p:spPr>
      </p:pic>
      <p:pic>
        <p:nvPicPr>
          <p:cNvPr id="30" name="9wf371.jpg" descr="id:2147507796;FounderCES">
            <a:extLst>
              <a:ext uri="{FF2B5EF4-FFF2-40B4-BE49-F238E27FC236}">
                <a16:creationId xmlns:a16="http://schemas.microsoft.com/office/drawing/2014/main" xmlns="" id="{BB8D90C1-C1FB-45E7-9104-1B585EDCA32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8685" y="5220990"/>
            <a:ext cx="4898983" cy="4661935"/>
          </a:xfrm>
          <a:prstGeom prst="rect">
            <a:avLst/>
          </a:prstGeom>
          <a:noFill/>
          <a:extLst>
            <a:ext uri="{909E8E84-426E-40DD-AFC4-6F175D3DCCD1}">
              <a14:hiddenFill xmlns:a14="http://schemas.microsoft.com/office/drawing/2010/main">
                <a:solidFill>
                  <a:srgbClr val="FFFFFF"/>
                </a:solidFill>
              </a14:hiddenFill>
            </a:ext>
          </a:extLst>
        </p:spPr>
      </p:pic>
      <p:pic>
        <p:nvPicPr>
          <p:cNvPr id="31" name="9wf372.jpg" descr="id:2147507803;FounderCES">
            <a:extLst>
              <a:ext uri="{FF2B5EF4-FFF2-40B4-BE49-F238E27FC236}">
                <a16:creationId xmlns:a16="http://schemas.microsoft.com/office/drawing/2014/main" xmlns="" id="{C5B65C39-1644-42A6-AF30-F5CD2CA6918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01724" y="4068862"/>
            <a:ext cx="6400285" cy="5807666"/>
          </a:xfrm>
          <a:prstGeom prst="rect">
            <a:avLst/>
          </a:prstGeom>
          <a:noFill/>
          <a:extLst>
            <a:ext uri="{909E8E84-426E-40DD-AFC4-6F175D3DCCD1}">
              <a14:hiddenFill xmlns:a14="http://schemas.microsoft.com/office/drawing/2010/main">
                <a:solidFill>
                  <a:srgbClr val="FFFFFF"/>
                </a:solidFill>
              </a14:hiddenFill>
            </a:ext>
          </a:extLst>
        </p:spPr>
      </p:pic>
      <p:pic>
        <p:nvPicPr>
          <p:cNvPr id="32" name="9wf373.jpg" descr="id:2147507810;FounderCES">
            <a:extLst>
              <a:ext uri="{FF2B5EF4-FFF2-40B4-BE49-F238E27FC236}">
                <a16:creationId xmlns:a16="http://schemas.microsoft.com/office/drawing/2014/main" xmlns="" id="{CF146323-A7A2-457D-95BC-BE465BCFB4A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14492" y="5076974"/>
            <a:ext cx="2172936" cy="474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EF94D1D8-C133-4247-BE20-365173874D48}"/>
              </a:ext>
            </a:extLst>
          </p:cNvPr>
          <p:cNvSpPr/>
          <p:nvPr/>
        </p:nvSpPr>
        <p:spPr>
          <a:xfrm>
            <a:off x="8713292" y="2124646"/>
            <a:ext cx="13465497" cy="950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8857308" y="2196654"/>
            <a:ext cx="13033448" cy="9106339"/>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在空气中很容易被氧化为红褐色的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O=4Fe(OH)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因此要较长时间看到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白色沉淀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就要排出装置中的氧气或空气。</a:t>
            </a:r>
            <a:r>
              <a:rPr lang="zh-CN" altLang="zh-CN" sz="4400" dirty="0">
                <a:solidFill>
                  <a:srgbClr val="A50021"/>
                </a:solidFill>
                <a:latin typeface="NEU-BZ-S92" panose="02020503000000020003"/>
                <a:cs typeface="宋体" panose="02010600030101010101" pitchFamily="2" charset="-122"/>
              </a:rPr>
              <a:t>①②</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原理一样</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都是先用氢气将装置中的空气排尽</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并使生成的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处在氢气的保护中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NEU-BZ-S92" panose="02020503000000020003"/>
                <a:cs typeface="宋体" panose="02010600030101010101" pitchFamily="2" charset="-122"/>
              </a:rPr>
              <a:t>③</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的原理为铁作阳极产生</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与电解水产生的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且液面用汽油保护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能防止空气进入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NEU-BZ-S92" panose="02020503000000020003"/>
                <a:cs typeface="宋体" panose="02010600030101010101" pitchFamily="2" charset="-122"/>
              </a:rPr>
              <a:t>④</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由于空气中的氧气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能迅速将</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因而不能较长时间看到白色沉淀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NEU-BZ-S92" panose="02020503000000020003"/>
                <a:cs typeface="宋体" panose="02010600030101010101" pitchFamily="2" charset="-122"/>
              </a:rPr>
              <a:t>⑤</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中液面加苯阻止了空气进入。</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2" name="9wf370.jpg" descr="id:2147507789;FounderCES">
            <a:extLst>
              <a:ext uri="{FF2B5EF4-FFF2-40B4-BE49-F238E27FC236}">
                <a16:creationId xmlns:a16="http://schemas.microsoft.com/office/drawing/2014/main" xmlns="" id="{6C4991D3-9F5A-4F1E-B46A-A486C363E058}"/>
              </a:ext>
            </a:extLst>
          </p:cNvPr>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9557" y="2223104"/>
            <a:ext cx="3162622" cy="3213632"/>
          </a:xfrm>
          <a:prstGeom prst="rect">
            <a:avLst/>
          </a:prstGeom>
          <a:noFill/>
          <a:extLst>
            <a:ext uri="{909E8E84-426E-40DD-AFC4-6F175D3DCCD1}">
              <a14:hiddenFill xmlns:a14="http://schemas.microsoft.com/office/drawing/2010/main">
                <a:solidFill>
                  <a:srgbClr val="FFFFFF"/>
                </a:solidFill>
              </a14:hiddenFill>
            </a:ext>
          </a:extLst>
        </p:spPr>
      </p:pic>
      <p:pic>
        <p:nvPicPr>
          <p:cNvPr id="13" name="9wf371.jpg" descr="id:2147507796;FounderCES">
            <a:extLst>
              <a:ext uri="{FF2B5EF4-FFF2-40B4-BE49-F238E27FC236}">
                <a16:creationId xmlns:a16="http://schemas.microsoft.com/office/drawing/2014/main" xmlns="" id="{BB8D90C1-C1FB-45E7-9104-1B585EDCA320}"/>
              </a:ext>
            </a:extLst>
          </p:cNvPr>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4860" y="2427144"/>
            <a:ext cx="3162622" cy="3009592"/>
          </a:xfrm>
          <a:prstGeom prst="rect">
            <a:avLst/>
          </a:prstGeom>
          <a:noFill/>
          <a:extLst>
            <a:ext uri="{909E8E84-426E-40DD-AFC4-6F175D3DCCD1}">
              <a14:hiddenFill xmlns:a14="http://schemas.microsoft.com/office/drawing/2010/main">
                <a:solidFill>
                  <a:srgbClr val="FFFFFF"/>
                </a:solidFill>
              </a14:hiddenFill>
            </a:ext>
          </a:extLst>
        </p:spPr>
      </p:pic>
      <p:pic>
        <p:nvPicPr>
          <p:cNvPr id="14" name="9wf372.jpg" descr="id:2147507803;FounderCES">
            <a:extLst>
              <a:ext uri="{FF2B5EF4-FFF2-40B4-BE49-F238E27FC236}">
                <a16:creationId xmlns:a16="http://schemas.microsoft.com/office/drawing/2014/main" xmlns="" id="{C5B65C39-1644-42A6-AF30-F5CD2CA69184}"/>
              </a:ext>
            </a:extLst>
          </p:cNvPr>
          <p:cNvPicPr>
            <a:picLocks noChangeAspect="1" noChangeArrowheads="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2532" y="5814297"/>
            <a:ext cx="4131812" cy="3749237"/>
          </a:xfrm>
          <a:prstGeom prst="rect">
            <a:avLst/>
          </a:prstGeom>
          <a:noFill/>
          <a:extLst>
            <a:ext uri="{909E8E84-426E-40DD-AFC4-6F175D3DCCD1}">
              <a14:hiddenFill xmlns:a14="http://schemas.microsoft.com/office/drawing/2010/main">
                <a:solidFill>
                  <a:srgbClr val="FFFFFF"/>
                </a:solidFill>
              </a14:hiddenFill>
            </a:ext>
          </a:extLst>
        </p:spPr>
      </p:pic>
      <p:pic>
        <p:nvPicPr>
          <p:cNvPr id="15" name="9wf373.jpg" descr="id:2147507810;FounderCES">
            <a:extLst>
              <a:ext uri="{FF2B5EF4-FFF2-40B4-BE49-F238E27FC236}">
                <a16:creationId xmlns:a16="http://schemas.microsoft.com/office/drawing/2014/main" xmlns="" id="{CF146323-A7A2-457D-95BC-BE465BCFB4AE}"/>
              </a:ext>
            </a:extLst>
          </p:cNvPr>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1044" y="6445126"/>
            <a:ext cx="1402776" cy="306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1">
            <a:extLst>
              <a:ext uri="{FF2B5EF4-FFF2-40B4-BE49-F238E27FC236}">
                <a16:creationId xmlns:a16="http://schemas.microsoft.com/office/drawing/2014/main" xmlns="" id="{5DFF794C-61C5-48EA-9602-D4C0886F1786}"/>
              </a:ext>
            </a:extLst>
          </p:cNvPr>
          <p:cNvSpPr txBox="1"/>
          <p:nvPr/>
        </p:nvSpPr>
        <p:spPr>
          <a:xfrm>
            <a:off x="18074332" y="8677376"/>
            <a:ext cx="3312367" cy="1015663"/>
          </a:xfrm>
          <a:prstGeom prst="rect">
            <a:avLst/>
          </a:prstGeom>
          <a:noFill/>
        </p:spPr>
        <p:txBody>
          <a:bodyPr wrap="square" lIns="91425" tIns="45711" rIns="91425" bIns="45711" rtlCol="0">
            <a:spAutoFit/>
          </a:bodyPr>
          <a:lstStyle/>
          <a:p>
            <a:pPr algn="r">
              <a:defRPr/>
            </a:pPr>
            <a:r>
              <a:rPr lang="zh-CN" altLang="en-US" sz="6000" b="1" dirty="0">
                <a:solidFill>
                  <a:srgbClr val="2E4571"/>
                </a:solidFill>
              </a:rPr>
              <a:t>新高考</a:t>
            </a:r>
            <a:r>
              <a:rPr lang="en-US" altLang="zh-CN" sz="6000" b="1" dirty="0">
                <a:solidFill>
                  <a:srgbClr val="2E4571"/>
                </a:solidFill>
              </a:rPr>
              <a:t>2</a:t>
            </a:r>
            <a:endParaRPr lang="zh-CN" altLang="en-US" sz="6000" b="1" dirty="0">
              <a:solidFill>
                <a:srgbClr val="2E4571"/>
              </a:solidFill>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512492" y="2153560"/>
            <a:ext cx="13033448" cy="5727145"/>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利用电解实验可以制得纯净的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已知两电极的材料分</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别为石墨和铁。</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en-US" altLang="zh-CN" sz="5000" dirty="0">
                <a:solidFill>
                  <a:srgbClr val="000000"/>
                </a:solidFill>
                <a:latin typeface="Times New Roman" panose="02020603050405020304" pitchFamily="18" charset="0"/>
                <a:ea typeface="微软雅黑" panose="020B0503020204020204" pitchFamily="34" charset="-122"/>
              </a:rPr>
              <a:t> (1)a</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电极的材料应为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电极反应</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式为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7401682" y="5437014"/>
            <a:ext cx="936104" cy="1110047"/>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Fe</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50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EF94D1D8-C133-4247-BE20-365173874D48}"/>
              </a:ext>
            </a:extLst>
          </p:cNvPr>
          <p:cNvSpPr/>
          <p:nvPr/>
        </p:nvSpPr>
        <p:spPr>
          <a:xfrm>
            <a:off x="14977987" y="2196655"/>
            <a:ext cx="7200801" cy="5942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5266020" y="2196654"/>
            <a:ext cx="6840760" cy="5726696"/>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用电解法制取氢氧化亚铁时</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需要用铁作阳极</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所以阳极</a:t>
            </a:r>
            <a:r>
              <a:rPr lang="en-US" altLang="zh-CN" sz="5000" dirty="0">
                <a:solidFill>
                  <a:srgbClr val="A50021"/>
                </a:solidFill>
                <a:latin typeface="Times New Roman" panose="02020603050405020304" pitchFamily="18" charset="0"/>
                <a:ea typeface="微软雅黑" panose="020B0503020204020204" pitchFamily="34" charset="-122"/>
              </a:rPr>
              <a:t>a</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材料应该是</a:t>
            </a:r>
            <a:r>
              <a:rPr lang="en-US" altLang="zh-CN" sz="5000" dirty="0">
                <a:solidFill>
                  <a:srgbClr val="A50021"/>
                </a:solidFill>
                <a:latin typeface="Times New Roman" panose="02020603050405020304" pitchFamily="18" charset="0"/>
                <a:ea typeface="微软雅黑" panose="020B0503020204020204" pitchFamily="34" charset="-122"/>
              </a:rPr>
              <a:t>Fe,</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电极反应式为</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rPr>
              <a:t>Fe-2e</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en-US" altLang="zh-CN" sz="5000" dirty="0">
                <a:solidFill>
                  <a:srgbClr val="A50021"/>
                </a:solidFill>
                <a:latin typeface="Times New Roman" panose="02020603050405020304" pitchFamily="18" charset="0"/>
                <a:ea typeface="微软雅黑" panose="020B0503020204020204" pitchFamily="34" charset="-122"/>
              </a:rPr>
              <a:t>=Fe</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9wf578.jpg" descr="id:2147507817;FounderCES">
            <a:extLst>
              <a:ext uri="{FF2B5EF4-FFF2-40B4-BE49-F238E27FC236}">
                <a16:creationId xmlns:a16="http://schemas.microsoft.com/office/drawing/2014/main" xmlns="" id="{3AA845E3-51FF-4D4F-A2A6-47315E2FE7CE}"/>
              </a:ext>
            </a:extLst>
          </p:cNvPr>
          <p:cNvPicPr/>
          <p:nvPr/>
        </p:nvPicPr>
        <p:blipFill>
          <a:blip r:embed="rId3">
            <a:clrChange>
              <a:clrFrom>
                <a:srgbClr val="FFFFFF"/>
              </a:clrFrom>
              <a:clrTo>
                <a:srgbClr val="FFFFFF">
                  <a:alpha val="0"/>
                </a:srgbClr>
              </a:clrTo>
            </a:clrChange>
          </a:blip>
          <a:stretch>
            <a:fillRect/>
          </a:stretch>
        </p:blipFill>
        <p:spPr>
          <a:xfrm>
            <a:off x="11327043" y="3387295"/>
            <a:ext cx="2931791" cy="4493410"/>
          </a:xfrm>
          <a:prstGeom prst="rect">
            <a:avLst/>
          </a:prstGeom>
        </p:spPr>
      </p:pic>
      <p:sp>
        <p:nvSpPr>
          <p:cNvPr id="17"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3322961" y="6589142"/>
            <a:ext cx="3240360" cy="1108252"/>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Fe-2e</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en-US" altLang="zh-CN" sz="5000" dirty="0">
                <a:solidFill>
                  <a:srgbClr val="A50021"/>
                </a:solidFill>
                <a:latin typeface="Times New Roman" panose="02020603050405020304" pitchFamily="18" charset="0"/>
                <a:ea typeface="微软雅黑" panose="020B0503020204020204" pitchFamily="34" charset="-122"/>
              </a:rPr>
              <a:t>=Fe</a:t>
            </a:r>
            <a:r>
              <a:rPr lang="en-US" altLang="zh-CN" sz="5000" baseline="30000" dirty="0">
                <a:solidFill>
                  <a:srgbClr val="A50021"/>
                </a:solidFill>
                <a:latin typeface="Times New Roman" panose="02020603050405020304" pitchFamily="18" charset="0"/>
                <a:ea typeface="微软雅黑" panose="020B0503020204020204" pitchFamily="34" charset="-122"/>
              </a:rPr>
              <a:t>2+</a:t>
            </a:r>
            <a:endParaRPr lang="zh-CN" sz="50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1128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512491" y="2153560"/>
            <a:ext cx="13393487" cy="5726696"/>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利用电解实验可以制得纯净的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已知两电极的材料分别为石墨和铁。</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纯水</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B.NaCl</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C.NaOH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D.CuCl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6841084" y="4356894"/>
            <a:ext cx="1167594" cy="1110047"/>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BC</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50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EF94D1D8-C133-4247-BE20-365173874D48}"/>
              </a:ext>
            </a:extLst>
          </p:cNvPr>
          <p:cNvSpPr/>
          <p:nvPr/>
        </p:nvSpPr>
        <p:spPr>
          <a:xfrm>
            <a:off x="15338028" y="2196655"/>
            <a:ext cx="6840760" cy="5942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5626060" y="2196429"/>
            <a:ext cx="6480720" cy="5727145"/>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纯水的导电性很差</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5000" dirty="0">
                <a:solidFill>
                  <a:srgbClr val="A50021"/>
                </a:solidFill>
                <a:latin typeface="Times New Roman" panose="02020603050405020304" pitchFamily="18" charset="0"/>
                <a:ea typeface="微软雅黑" panose="020B0503020204020204" pitchFamily="34" charset="-122"/>
              </a:rPr>
              <a:t>A</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不选</a:t>
            </a:r>
            <a:r>
              <a:rPr lang="en-US" altLang="zh-CN" sz="50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5000" dirty="0">
                <a:solidFill>
                  <a:srgbClr val="A50021"/>
                </a:solidFill>
                <a:latin typeface="Times New Roman" panose="02020603050405020304" pitchFamily="18" charset="0"/>
                <a:ea typeface="微软雅黑" panose="020B0503020204020204" pitchFamily="34" charset="-122"/>
              </a:rPr>
              <a:t>CuCl</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其阴极是</a:t>
            </a:r>
            <a:r>
              <a:rPr lang="en-US" altLang="zh-CN" sz="5000" dirty="0">
                <a:solidFill>
                  <a:srgbClr val="A50021"/>
                </a:solidFill>
                <a:latin typeface="Times New Roman" panose="02020603050405020304" pitchFamily="18" charset="0"/>
                <a:ea typeface="微软雅黑" panose="020B0503020204020204" pitchFamily="34" charset="-122"/>
              </a:rPr>
              <a:t>Cu</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得电子</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不能生成</a:t>
            </a:r>
            <a:r>
              <a:rPr lang="en-US" altLang="zh-CN" sz="5000" dirty="0">
                <a:solidFill>
                  <a:srgbClr val="A50021"/>
                </a:solidFill>
                <a:latin typeface="Times New Roman" panose="02020603050405020304" pitchFamily="18" charset="0"/>
                <a:ea typeface="微软雅黑" panose="020B0503020204020204" pitchFamily="34" charset="-122"/>
              </a:rPr>
              <a:t>OH</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5000" dirty="0">
                <a:solidFill>
                  <a:srgbClr val="A50021"/>
                </a:solidFill>
                <a:latin typeface="Times New Roman" panose="02020603050405020304" pitchFamily="18" charset="0"/>
                <a:ea typeface="微软雅黑" panose="020B0503020204020204" pitchFamily="34" charset="-122"/>
              </a:rPr>
              <a:t>D</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不选。</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4" name="9wf578.jpg" descr="id:2147507817;FounderCES">
            <a:extLst>
              <a:ext uri="{FF2B5EF4-FFF2-40B4-BE49-F238E27FC236}">
                <a16:creationId xmlns:a16="http://schemas.microsoft.com/office/drawing/2014/main" xmlns="" id="{3AA845E3-51FF-4D4F-A2A6-47315E2FE7CE}"/>
              </a:ext>
            </a:extLst>
          </p:cNvPr>
          <p:cNvPicPr/>
          <p:nvPr/>
        </p:nvPicPr>
        <p:blipFill>
          <a:blip r:embed="rId3">
            <a:clrChange>
              <a:clrFrom>
                <a:srgbClr val="FFFFFF"/>
              </a:clrFrom>
              <a:clrTo>
                <a:srgbClr val="FFFFFF">
                  <a:alpha val="0"/>
                </a:srgbClr>
              </a:clrTo>
            </a:clrChange>
          </a:blip>
          <a:stretch>
            <a:fillRect/>
          </a:stretch>
        </p:blipFill>
        <p:spPr>
          <a:xfrm>
            <a:off x="11305580" y="4572918"/>
            <a:ext cx="2931791" cy="4493410"/>
          </a:xfrm>
          <a:prstGeom prst="rect">
            <a:avLst/>
          </a:prstGeom>
        </p:spPr>
      </p:pic>
    </p:spTree>
    <p:extLst>
      <p:ext uri="{BB962C8B-B14F-4D97-AF65-F5344CB8AC3E}">
        <p14:creationId xmlns:p14="http://schemas.microsoft.com/office/powerpoint/2010/main" val="275434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512492" y="2153560"/>
            <a:ext cx="13033448" cy="6880858"/>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利用电解实验可以制得纯净的</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两电极的材料分别为石墨和铁。</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(3)d</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为苯</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其作用是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在加入苯之前对电解液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应作怎样的简单处理</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30643" y="5405052"/>
            <a:ext cx="8766826" cy="2264210"/>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隔绝空气</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a:t>
            </a:r>
            <a:r>
              <a:rPr lang="en-US" altLang="zh-CN" sz="5000" dirty="0">
                <a:solidFill>
                  <a:srgbClr val="A50021"/>
                </a:solidFill>
                <a:latin typeface="Times New Roman" panose="02020603050405020304" pitchFamily="18" charset="0"/>
                <a:ea typeface="微软雅黑" panose="020B0503020204020204" pitchFamily="34" charset="-122"/>
              </a:rPr>
              <a:t>Fe(OH)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被空气氧化</a:t>
            </a:r>
            <a:endParaRPr lang="zh-CN" sz="50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EF94D1D8-C133-4247-BE20-365173874D48}"/>
              </a:ext>
            </a:extLst>
          </p:cNvPr>
          <p:cNvSpPr/>
          <p:nvPr/>
        </p:nvSpPr>
        <p:spPr>
          <a:xfrm>
            <a:off x="14977987" y="2196655"/>
            <a:ext cx="7200801" cy="6480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000"/>
          </a:p>
        </p:txBody>
      </p:sp>
      <p:sp>
        <p:nvSpPr>
          <p:cNvPr id="13"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5158007" y="2385450"/>
            <a:ext cx="6840760" cy="5727145"/>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苯的密度比水的小</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不溶于水</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可隔绝空气</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防止氢氧化亚铁被氧化</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对</a:t>
            </a:r>
            <a:r>
              <a:rPr lang="en-US" altLang="zh-CN" sz="5000" dirty="0">
                <a:solidFill>
                  <a:srgbClr val="A50021"/>
                </a:solidFill>
                <a:latin typeface="Times New Roman" panose="02020603050405020304" pitchFamily="18" charset="0"/>
                <a:ea typeface="微软雅黑" panose="020B0503020204020204" pitchFamily="34" charset="-122"/>
              </a:rPr>
              <a:t>c</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溶液进行加热处理以排出溶液中的氧气。</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4" name="9wf578.jpg" descr="id:2147507817;FounderCES">
            <a:extLst>
              <a:ext uri="{FF2B5EF4-FFF2-40B4-BE49-F238E27FC236}">
                <a16:creationId xmlns:a16="http://schemas.microsoft.com/office/drawing/2014/main" xmlns="" id="{3AA845E3-51FF-4D4F-A2A6-47315E2FE7CE}"/>
              </a:ext>
            </a:extLst>
          </p:cNvPr>
          <p:cNvPicPr/>
          <p:nvPr/>
        </p:nvPicPr>
        <p:blipFill>
          <a:blip r:embed="rId3">
            <a:clrChange>
              <a:clrFrom>
                <a:srgbClr val="FFFFFF"/>
              </a:clrFrom>
              <a:clrTo>
                <a:srgbClr val="FFFFFF">
                  <a:alpha val="0"/>
                </a:srgbClr>
              </a:clrTo>
            </a:clrChange>
          </a:blip>
          <a:stretch>
            <a:fillRect/>
          </a:stretch>
        </p:blipFill>
        <p:spPr>
          <a:xfrm>
            <a:off x="11305580" y="2412678"/>
            <a:ext cx="2931791" cy="4493410"/>
          </a:xfrm>
          <a:prstGeom prst="rect">
            <a:avLst/>
          </a:prstGeom>
        </p:spPr>
      </p:pic>
      <p:sp>
        <p:nvSpPr>
          <p:cNvPr id="15"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9049826" y="7711343"/>
            <a:ext cx="4104456" cy="1110047"/>
          </a:xfrm>
          <a:prstGeom prst="rect">
            <a:avLst/>
          </a:prstGeom>
          <a:noFill/>
          <a:ln w="9525">
            <a:noFill/>
            <a:miter lim="800000"/>
            <a:headEnd/>
            <a:tailEnd/>
          </a:ln>
        </p:spPr>
        <p:txBody>
          <a:bodyPr wrap="square" anchor="ctr">
            <a:spAutoFit/>
          </a:bodyPr>
          <a:lstStyle/>
          <a:p>
            <a:pPr algn="just">
              <a:lnSpc>
                <a:spcPct val="150000"/>
              </a:lnSpc>
              <a:spcAft>
                <a:spcPts val="0"/>
              </a:spcAft>
            </a:pP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加热一段时间</a:t>
            </a:r>
            <a:endParaRPr lang="zh-CN" sz="50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7962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512491" y="2153560"/>
            <a:ext cx="13393487"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利用电解实验可以制得纯净的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色沉淀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已知两电极的材料分别为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石墨和铁。</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为了在较短时间内看到白色沉淀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可采取</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的措施是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改用稀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作电解液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适当增大电源的电压</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适当减小两极间的距离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适当降低电解液的温度</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4320804" y="6013078"/>
            <a:ext cx="1167594"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EF94D1D8-C133-4247-BE20-365173874D48}"/>
              </a:ext>
            </a:extLst>
          </p:cNvPr>
          <p:cNvSpPr/>
          <p:nvPr/>
        </p:nvSpPr>
        <p:spPr>
          <a:xfrm>
            <a:off x="15914092" y="2230599"/>
            <a:ext cx="6264696" cy="6662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6202122" y="2250673"/>
            <a:ext cx="5796645" cy="6066661"/>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短时间内看到白色沉淀</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可适当增大电源电压、适当缩小两电极间距离</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而改用稀硫酸不能生成沉淀</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降低温度反应速率减慢。</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9wf578.jpg" descr="id:2147507817;FounderCES">
            <a:extLst>
              <a:ext uri="{FF2B5EF4-FFF2-40B4-BE49-F238E27FC236}">
                <a16:creationId xmlns:a16="http://schemas.microsoft.com/office/drawing/2014/main" xmlns="" id="{3AA845E3-51FF-4D4F-A2A6-47315E2FE7CE}"/>
              </a:ext>
            </a:extLst>
          </p:cNvPr>
          <p:cNvPicPr/>
          <p:nvPr/>
        </p:nvPicPr>
        <p:blipFill>
          <a:blip r:embed="rId3">
            <a:clrChange>
              <a:clrFrom>
                <a:srgbClr val="FFFFFF"/>
              </a:clrFrom>
              <a:clrTo>
                <a:srgbClr val="FFFFFF">
                  <a:alpha val="0"/>
                </a:srgbClr>
              </a:clrTo>
            </a:clrChange>
          </a:blip>
          <a:stretch>
            <a:fillRect/>
          </a:stretch>
        </p:blipFill>
        <p:spPr>
          <a:xfrm>
            <a:off x="12241684" y="2455772"/>
            <a:ext cx="2931791" cy="4493410"/>
          </a:xfrm>
          <a:prstGeom prst="rect">
            <a:avLst/>
          </a:prstGeom>
        </p:spPr>
      </p:pic>
    </p:spTree>
    <p:extLst>
      <p:ext uri="{BB962C8B-B14F-4D97-AF65-F5344CB8AC3E}">
        <p14:creationId xmlns:p14="http://schemas.microsoft.com/office/powerpoint/2010/main" val="25900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7" name="矩形 6">
            <a:extLst>
              <a:ext uri="{FF2B5EF4-FFF2-40B4-BE49-F238E27FC236}">
                <a16:creationId xmlns:a16="http://schemas.microsoft.com/office/drawing/2014/main" xmlns="" id="{AEBE1E89-978C-4D4D-8ADF-A221F6F29AC3}"/>
              </a:ext>
            </a:extLst>
          </p:cNvPr>
          <p:cNvSpPr/>
          <p:nvPr/>
        </p:nvSpPr>
        <p:spPr>
          <a:xfrm>
            <a:off x="1512491" y="2153560"/>
            <a:ext cx="13393487" cy="8035469"/>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利用电解实验可以制得纯净的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已知两电极的材料分别为石墨和铁。</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当电解一段</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时间后看到白色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再反</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接电源电解</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除了电极上看到气泡外</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另一明显现象为</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5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8"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84500" y="7741270"/>
            <a:ext cx="9597024" cy="2264659"/>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白色沉淀迅速变为灰绿色</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最后变为红褐色</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a16="http://schemas.microsoft.com/office/drawing/2014/main" xmlns="" id="{EF94D1D8-C133-4247-BE20-365173874D48}"/>
              </a:ext>
            </a:extLst>
          </p:cNvPr>
          <p:cNvSpPr/>
          <p:nvPr/>
        </p:nvSpPr>
        <p:spPr>
          <a:xfrm>
            <a:off x="15194012" y="2196655"/>
            <a:ext cx="6984776" cy="7272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5338028" y="2228442"/>
            <a:ext cx="6660740" cy="6881307"/>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反接电源时</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电解方程式是</a:t>
            </a:r>
            <a:r>
              <a:rPr lang="en-US" altLang="zh-CN" sz="5000" dirty="0">
                <a:solidFill>
                  <a:srgbClr val="A50021"/>
                </a:solidFill>
                <a:latin typeface="Times New Roman" panose="02020603050405020304" pitchFamily="18" charset="0"/>
                <a:ea typeface="微软雅黑" panose="020B0503020204020204" pitchFamily="34" charset="-122"/>
              </a:rPr>
              <a:t>2H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       2H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生成的</a:t>
            </a:r>
            <a:r>
              <a:rPr lang="en-US" altLang="zh-CN" sz="5000" dirty="0">
                <a:solidFill>
                  <a:srgbClr val="A50021"/>
                </a:solidFill>
                <a:latin typeface="Times New Roman" panose="02020603050405020304" pitchFamily="18" charset="0"/>
                <a:ea typeface="微软雅黑" panose="020B0503020204020204" pitchFamily="34" charset="-122"/>
              </a:rPr>
              <a:t>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会将</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rPr>
              <a:t>Fe(OH)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其现象是白色沉淀迅速变为灰绿色</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最终变为红褐色。</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4" name="9wf578.jpg" descr="id:2147507817;FounderCES">
            <a:extLst>
              <a:ext uri="{FF2B5EF4-FFF2-40B4-BE49-F238E27FC236}">
                <a16:creationId xmlns:a16="http://schemas.microsoft.com/office/drawing/2014/main" xmlns="" id="{3AA845E3-51FF-4D4F-A2A6-47315E2FE7CE}"/>
              </a:ext>
            </a:extLst>
          </p:cNvPr>
          <p:cNvPicPr/>
          <p:nvPr/>
        </p:nvPicPr>
        <p:blipFill>
          <a:blip r:embed="rId3">
            <a:clrChange>
              <a:clrFrom>
                <a:srgbClr val="FFFFFF"/>
              </a:clrFrom>
              <a:clrTo>
                <a:srgbClr val="FFFFFF">
                  <a:alpha val="0"/>
                </a:srgbClr>
              </a:clrTo>
            </a:clrChange>
          </a:blip>
          <a:stretch>
            <a:fillRect/>
          </a:stretch>
        </p:blipFill>
        <p:spPr>
          <a:xfrm>
            <a:off x="11181524" y="4463173"/>
            <a:ext cx="3301258" cy="4646576"/>
          </a:xfrm>
          <a:prstGeom prst="rect">
            <a:avLst/>
          </a:prstGeom>
        </p:spPr>
      </p:pic>
      <p:pic>
        <p:nvPicPr>
          <p:cNvPr id="15" name="图片 14">
            <a:extLst>
              <a:ext uri="{FF2B5EF4-FFF2-40B4-BE49-F238E27FC236}">
                <a16:creationId xmlns:a16="http://schemas.microsoft.com/office/drawing/2014/main" xmlns="" id="{F99A509A-C121-45CD-9BA4-FA9B2BD848B9}"/>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442484" y="3448781"/>
            <a:ext cx="1091230" cy="908759"/>
          </a:xfrm>
          <a:prstGeom prst="rect">
            <a:avLst/>
          </a:prstGeom>
        </p:spPr>
      </p:pic>
    </p:spTree>
    <p:extLst>
      <p:ext uri="{BB962C8B-B14F-4D97-AF65-F5344CB8AC3E}">
        <p14:creationId xmlns:p14="http://schemas.microsoft.com/office/powerpoint/2010/main" val="729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Rectangle 2">
            <a:extLst>
              <a:ext uri="{FF2B5EF4-FFF2-40B4-BE49-F238E27FC236}">
                <a16:creationId xmlns:a16="http://schemas.microsoft.com/office/drawing/2014/main" xmlns="" id="{04A2DC60-E67E-4CDA-B56B-82A86F28D393}"/>
              </a:ext>
            </a:extLst>
          </p:cNvPr>
          <p:cNvSpPr>
            <a:spLocks noChangeArrowheads="1"/>
          </p:cNvSpPr>
          <p:nvPr/>
        </p:nvSpPr>
        <p:spPr bwMode="auto">
          <a:xfrm>
            <a:off x="1512492" y="2150488"/>
            <a:ext cx="2088232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kumimoji="0" lang="en-US" altLang="zh-CN" sz="5000" b="0" i="0" u="none" strike="noStrike" kern="1200" cap="none" spc="0" normalizeH="0" baseline="0" noProof="0" dirty="0">
                <a:ln>
                  <a:noFill/>
                </a:ln>
                <a:solidFill>
                  <a:srgbClr val="000000"/>
                </a:solidFill>
                <a:effectLst/>
                <a:uLnTx/>
                <a:uFillTx/>
                <a:latin typeface="NEU-BZ-S92" panose="02020503000000020003" pitchFamily="18" charset="-122"/>
                <a:ea typeface="微软雅黑" panose="020B0503020204020204" pitchFamily="34" charset="-122"/>
                <a:cs typeface="Times New Roman" panose="02020603050405020304" pitchFamily="18" charset="0"/>
              </a:rPr>
              <a:t>■ </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方法小结</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3" name="图片 61">
            <a:extLst>
              <a:ext uri="{FF2B5EF4-FFF2-40B4-BE49-F238E27FC236}">
                <a16:creationId xmlns:a16="http://schemas.microsoft.com/office/drawing/2014/main" xmlns="" id="{3C468FEC-2923-491B-AB33-849332B4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824860" y="2098562"/>
            <a:ext cx="17425936" cy="96562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xmlns="" id="{288D7E3E-2D74-4DF5-9D8C-8010C72B74AF}"/>
              </a:ext>
            </a:extLst>
          </p:cNvPr>
          <p:cNvSpPr/>
          <p:nvPr/>
        </p:nvSpPr>
        <p:spPr>
          <a:xfrm>
            <a:off x="1512492" y="2988742"/>
            <a:ext cx="20594288" cy="1110047"/>
          </a:xfrm>
          <a:prstGeom prst="rect">
            <a:avLst/>
          </a:prstGeom>
        </p:spPr>
        <p:txBody>
          <a:bodyPr wrap="square">
            <a:spAutoFit/>
          </a:bodyPr>
          <a:lstStyle/>
          <a:p>
            <a:pPr algn="ctr">
              <a:lnSpc>
                <a:spcPct val="150000"/>
              </a:lnSpc>
              <a:spcAft>
                <a:spcPts val="0"/>
              </a:spcAft>
            </a:pP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时防氧化措施常用的三种方法</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7" name="9WF374.EPS">
            <a:extLst>
              <a:ext uri="{FF2B5EF4-FFF2-40B4-BE49-F238E27FC236}">
                <a16:creationId xmlns:a16="http://schemas.microsoft.com/office/drawing/2014/main" xmlns="" id="{1F486E9C-FF72-43D4-9383-99A9E64D1A54}"/>
              </a:ext>
            </a:extLst>
          </p:cNvPr>
          <p:cNvPicPr/>
          <p:nvPr/>
        </p:nvPicPr>
        <p:blipFill>
          <a:blip r:embed="rId4"/>
          <a:stretch>
            <a:fillRect/>
          </a:stretch>
        </p:blipFill>
        <p:spPr>
          <a:xfrm>
            <a:off x="16922204" y="5148982"/>
            <a:ext cx="3551133" cy="3688231"/>
          </a:xfrm>
          <a:prstGeom prst="rect">
            <a:avLst/>
          </a:prstGeom>
        </p:spPr>
      </p:pic>
      <p:graphicFrame>
        <p:nvGraphicFramePr>
          <p:cNvPr id="18" name="表格 17">
            <a:extLst>
              <a:ext uri="{FF2B5EF4-FFF2-40B4-BE49-F238E27FC236}">
                <a16:creationId xmlns:a16="http://schemas.microsoft.com/office/drawing/2014/main" xmlns="" id="{3D2BF5A1-95D8-47EC-BB70-AA676B2ECEF5}"/>
              </a:ext>
            </a:extLst>
          </p:cNvPr>
          <p:cNvGraphicFramePr>
            <a:graphicFrameLocks noGrp="1"/>
          </p:cNvGraphicFramePr>
          <p:nvPr>
            <p:extLst>
              <p:ext uri="{D42A27DB-BD31-4B8C-83A1-F6EECF244321}">
                <p14:modId xmlns:p14="http://schemas.microsoft.com/office/powerpoint/2010/main" val="2413343095"/>
              </p:ext>
            </p:extLst>
          </p:nvPr>
        </p:nvGraphicFramePr>
        <p:xfrm>
          <a:off x="1818390" y="4422043"/>
          <a:ext cx="20432407" cy="5715000"/>
        </p:xfrm>
        <a:graphic>
          <a:graphicData uri="http://schemas.openxmlformats.org/drawingml/2006/table">
            <a:tbl>
              <a:tblPr firstRow="1" firstCol="1" bandRow="1"/>
              <a:tblGrid>
                <a:gridCol w="4257836">
                  <a:extLst>
                    <a:ext uri="{9D8B030D-6E8A-4147-A177-3AD203B41FA5}">
                      <a16:colId xmlns:a16="http://schemas.microsoft.com/office/drawing/2014/main" xmlns="" val="4038537490"/>
                    </a:ext>
                  </a:extLst>
                </a:gridCol>
                <a:gridCol w="9045778">
                  <a:extLst>
                    <a:ext uri="{9D8B030D-6E8A-4147-A177-3AD203B41FA5}">
                      <a16:colId xmlns:a16="http://schemas.microsoft.com/office/drawing/2014/main" xmlns="" val="878569791"/>
                    </a:ext>
                  </a:extLst>
                </a:gridCol>
                <a:gridCol w="7128793">
                  <a:extLst>
                    <a:ext uri="{9D8B030D-6E8A-4147-A177-3AD203B41FA5}">
                      <a16:colId xmlns:a16="http://schemas.microsoft.com/office/drawing/2014/main" xmlns="" val="3105182122"/>
                    </a:ext>
                  </a:extLst>
                </a:gridCol>
              </a:tblGrid>
              <a:tr h="0">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方法一</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dirty="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有机覆</a:t>
                      </a:r>
                      <a:endParaRPr lang="zh-CN" sz="5000" dirty="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盖层法</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将吸有</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溶液的胶头滴管插到液面以下</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并在液面上覆盖一层苯或煤油</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不能用</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CCl</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以防止空气与</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接触发生反应</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如图所示</a:t>
                      </a:r>
                      <a:endParaRPr lang="zh-CN" sz="50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381180960"/>
                  </a:ext>
                </a:extLst>
              </a:tr>
            </a:tbl>
          </a:graphicData>
        </a:graphic>
      </p:graphicFrame>
    </p:spTree>
    <p:extLst>
      <p:ext uri="{BB962C8B-B14F-4D97-AF65-F5344CB8AC3E}">
        <p14:creationId xmlns:p14="http://schemas.microsoft.com/office/powerpoint/2010/main" val="1472017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288D7E3E-2D74-4DF5-9D8C-8010C72B74AF}"/>
              </a:ext>
            </a:extLst>
          </p:cNvPr>
          <p:cNvSpPr/>
          <p:nvPr/>
        </p:nvSpPr>
        <p:spPr>
          <a:xfrm>
            <a:off x="1512492" y="1980630"/>
            <a:ext cx="20594288" cy="1110047"/>
          </a:xfrm>
          <a:prstGeom prst="rect">
            <a:avLst/>
          </a:prstGeom>
        </p:spPr>
        <p:txBody>
          <a:bodyPr wrap="square">
            <a:spAutoFit/>
          </a:bodyPr>
          <a:lstStyle/>
          <a:p>
            <a:pPr algn="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续表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3" name="9WF375.EPS">
            <a:extLst>
              <a:ext uri="{FF2B5EF4-FFF2-40B4-BE49-F238E27FC236}">
                <a16:creationId xmlns:a16="http://schemas.microsoft.com/office/drawing/2014/main" xmlns="" id="{D591E7F3-6C5C-40D4-AEF6-0A82D8073C9C}"/>
              </a:ext>
            </a:extLst>
          </p:cNvPr>
          <p:cNvPicPr/>
          <p:nvPr/>
        </p:nvPicPr>
        <p:blipFill>
          <a:blip r:embed="rId3"/>
          <a:stretch>
            <a:fillRect/>
          </a:stretch>
        </p:blipFill>
        <p:spPr>
          <a:xfrm>
            <a:off x="14689956" y="4356894"/>
            <a:ext cx="5830123" cy="3774353"/>
          </a:xfrm>
          <a:prstGeom prst="rect">
            <a:avLst/>
          </a:prstGeom>
        </p:spPr>
      </p:pic>
      <p:graphicFrame>
        <p:nvGraphicFramePr>
          <p:cNvPr id="16" name="表格 15">
            <a:extLst>
              <a:ext uri="{FF2B5EF4-FFF2-40B4-BE49-F238E27FC236}">
                <a16:creationId xmlns:a16="http://schemas.microsoft.com/office/drawing/2014/main" xmlns="" id="{275BECE0-5BB1-4CBF-9EA5-14829594EAC2}"/>
              </a:ext>
            </a:extLst>
          </p:cNvPr>
          <p:cNvGraphicFramePr>
            <a:graphicFrameLocks noGrp="1"/>
          </p:cNvGraphicFramePr>
          <p:nvPr>
            <p:extLst>
              <p:ext uri="{D42A27DB-BD31-4B8C-83A1-F6EECF244321}">
                <p14:modId xmlns:p14="http://schemas.microsoft.com/office/powerpoint/2010/main" val="673192981"/>
              </p:ext>
            </p:extLst>
          </p:nvPr>
        </p:nvGraphicFramePr>
        <p:xfrm>
          <a:off x="1633538" y="3564806"/>
          <a:ext cx="20496212" cy="5715000"/>
        </p:xfrm>
        <a:graphic>
          <a:graphicData uri="http://schemas.openxmlformats.org/drawingml/2006/table">
            <a:tbl>
              <a:tblPr firstRow="1" firstCol="1" bandRow="1"/>
              <a:tblGrid>
                <a:gridCol w="4271132">
                  <a:extLst>
                    <a:ext uri="{9D8B030D-6E8A-4147-A177-3AD203B41FA5}">
                      <a16:colId xmlns:a16="http://schemas.microsoft.com/office/drawing/2014/main" xmlns="" val="3965764829"/>
                    </a:ext>
                  </a:extLst>
                </a:gridCol>
                <a:gridCol w="8253104">
                  <a:extLst>
                    <a:ext uri="{9D8B030D-6E8A-4147-A177-3AD203B41FA5}">
                      <a16:colId xmlns:a16="http://schemas.microsoft.com/office/drawing/2014/main" xmlns="" val="3762770972"/>
                    </a:ext>
                  </a:extLst>
                </a:gridCol>
                <a:gridCol w="7971976">
                  <a:extLst>
                    <a:ext uri="{9D8B030D-6E8A-4147-A177-3AD203B41FA5}">
                      <a16:colId xmlns:a16="http://schemas.microsoft.com/office/drawing/2014/main" xmlns="" val="2981725049"/>
                    </a:ext>
                  </a:extLst>
                </a:gridCol>
              </a:tblGrid>
              <a:tr h="1179307">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方法二</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dirty="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还原性气体保</a:t>
                      </a:r>
                      <a:endParaRPr lang="zh-CN" sz="5000" dirty="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护法</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用</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将装置内的空气排尽后</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再将亚铁盐与</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溶液混合</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这样可长时间观察到白色沉淀</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如图所示</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093877847"/>
                  </a:ext>
                </a:extLst>
              </a:tr>
            </a:tbl>
          </a:graphicData>
        </a:graphic>
      </p:graphicFrame>
    </p:spTree>
    <p:extLst>
      <p:ext uri="{BB962C8B-B14F-4D97-AF65-F5344CB8AC3E}">
        <p14:creationId xmlns:p14="http://schemas.microsoft.com/office/powerpoint/2010/main" val="1472017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a:extLst>
              <a:ext uri="{FF2B5EF4-FFF2-40B4-BE49-F238E27FC236}">
                <a16:creationId xmlns:a16="http://schemas.microsoft.com/office/drawing/2014/main" xmlns="" id="{275BECE0-5BB1-4CBF-9EA5-14829594EAC2}"/>
              </a:ext>
            </a:extLst>
          </p:cNvPr>
          <p:cNvGraphicFramePr>
            <a:graphicFrameLocks noGrp="1"/>
          </p:cNvGraphicFramePr>
          <p:nvPr>
            <p:extLst>
              <p:ext uri="{D42A27DB-BD31-4B8C-83A1-F6EECF244321}">
                <p14:modId xmlns:p14="http://schemas.microsoft.com/office/powerpoint/2010/main" val="1857130784"/>
              </p:ext>
            </p:extLst>
          </p:nvPr>
        </p:nvGraphicFramePr>
        <p:xfrm>
          <a:off x="1633538" y="3564806"/>
          <a:ext cx="20496212" cy="5715000"/>
        </p:xfrm>
        <a:graphic>
          <a:graphicData uri="http://schemas.openxmlformats.org/drawingml/2006/table">
            <a:tbl>
              <a:tblPr firstRow="1" firstCol="1" bandRow="1"/>
              <a:tblGrid>
                <a:gridCol w="4271132">
                  <a:extLst>
                    <a:ext uri="{9D8B030D-6E8A-4147-A177-3AD203B41FA5}">
                      <a16:colId xmlns:a16="http://schemas.microsoft.com/office/drawing/2014/main" xmlns="" val="3965764829"/>
                    </a:ext>
                  </a:extLst>
                </a:gridCol>
                <a:gridCol w="8253104">
                  <a:extLst>
                    <a:ext uri="{9D8B030D-6E8A-4147-A177-3AD203B41FA5}">
                      <a16:colId xmlns:a16="http://schemas.microsoft.com/office/drawing/2014/main" xmlns="" val="3762770972"/>
                    </a:ext>
                  </a:extLst>
                </a:gridCol>
                <a:gridCol w="7971976">
                  <a:extLst>
                    <a:ext uri="{9D8B030D-6E8A-4147-A177-3AD203B41FA5}">
                      <a16:colId xmlns:a16="http://schemas.microsoft.com/office/drawing/2014/main" xmlns="" val="2981725049"/>
                    </a:ext>
                  </a:extLst>
                </a:gridCol>
              </a:tblGrid>
              <a:tr h="1179307">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方法三</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电解法</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用铁作阳极</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电解</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NaCl(</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并在液面上覆盖苯或煤油</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如图所示</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093877847"/>
                  </a:ext>
                </a:extLst>
              </a:tr>
            </a:tbl>
          </a:graphicData>
        </a:graphic>
      </p:graphicFrame>
      <p:pic>
        <p:nvPicPr>
          <p:cNvPr id="12"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288D7E3E-2D74-4DF5-9D8C-8010C72B74AF}"/>
              </a:ext>
            </a:extLst>
          </p:cNvPr>
          <p:cNvSpPr/>
          <p:nvPr/>
        </p:nvSpPr>
        <p:spPr>
          <a:xfrm>
            <a:off x="1512492" y="1980630"/>
            <a:ext cx="20594288" cy="1110047"/>
          </a:xfrm>
          <a:prstGeom prst="rect">
            <a:avLst/>
          </a:prstGeom>
        </p:spPr>
        <p:txBody>
          <a:bodyPr wrap="square">
            <a:spAutoFit/>
          </a:bodyPr>
          <a:lstStyle/>
          <a:p>
            <a:pPr algn="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续表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9WF376.EPS">
            <a:extLst>
              <a:ext uri="{FF2B5EF4-FFF2-40B4-BE49-F238E27FC236}">
                <a16:creationId xmlns:a16="http://schemas.microsoft.com/office/drawing/2014/main" xmlns="" id="{EA0FD8ED-4304-4FA3-9BBA-50EE2BCD0013}"/>
              </a:ext>
            </a:extLst>
          </p:cNvPr>
          <p:cNvPicPr/>
          <p:nvPr/>
        </p:nvPicPr>
        <p:blipFill>
          <a:blip r:embed="rId3"/>
          <a:stretch>
            <a:fillRect/>
          </a:stretch>
        </p:blipFill>
        <p:spPr>
          <a:xfrm>
            <a:off x="15842084" y="4140870"/>
            <a:ext cx="4824536" cy="3960440"/>
          </a:xfrm>
          <a:prstGeom prst="rect">
            <a:avLst/>
          </a:prstGeom>
        </p:spPr>
      </p:pic>
    </p:spTree>
    <p:extLst>
      <p:ext uri="{BB962C8B-B14F-4D97-AF65-F5344CB8AC3E}">
        <p14:creationId xmlns:p14="http://schemas.microsoft.com/office/powerpoint/2010/main" val="1472017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8" name="矩形 17">
            <a:extLst>
              <a:ext uri="{FF2B5EF4-FFF2-40B4-BE49-F238E27FC236}">
                <a16:creationId xmlns:a16="http://schemas.microsoft.com/office/drawing/2014/main" xmlns="" id="{AEBE1E89-978C-4D4D-8ADF-A221F6F29AC3}"/>
              </a:ext>
            </a:extLst>
          </p:cNvPr>
          <p:cNvSpPr/>
          <p:nvPr/>
        </p:nvSpPr>
        <p:spPr>
          <a:xfrm>
            <a:off x="1415888" y="3100053"/>
            <a:ext cx="10737735" cy="7081939"/>
          </a:xfrm>
          <a:prstGeom prst="rect">
            <a:avLst/>
          </a:prstGeom>
        </p:spPr>
        <p:txBody>
          <a:bodyPr wrap="square">
            <a:spAutoFit/>
          </a:bodyPr>
          <a:lstStyle/>
          <a:p>
            <a:pPr>
              <a:lnSpc>
                <a:spcPct val="15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向一定量的</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的混合物中加入</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150 mL 4 mol·L</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的稀硝酸恰好使混合物完全溶解</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放出</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2.24 L NO(</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往所得溶液中加入</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无血红色出现。若用足量的</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在加热条件下还原相同质量的混合物</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所得到的铁的物质的量为</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spc="-12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A.0.21 mol   B.0.25 mol   C.0.3 mol    D.0.35 mol</a:t>
            </a:r>
            <a:endParaRPr lang="zh-CN" altLang="zh-CN" sz="4400" spc="-120" dirty="0">
              <a:solidFill>
                <a:srgbClr val="000000"/>
              </a:solidFill>
              <a:latin typeface="NEU-BZ-S92" panose="02020503000000020003"/>
              <a:ea typeface="方正书宋_GBK"/>
              <a:cs typeface="Times New Roman" panose="02020603050405020304" pitchFamily="18" charset="0"/>
            </a:endParaRPr>
          </a:p>
        </p:txBody>
      </p:sp>
      <p:sp>
        <p:nvSpPr>
          <p:cNvPr id="19"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9073332" y="8625515"/>
            <a:ext cx="504056"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20"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4" y="2451981"/>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2091749"/>
            <a:ext cx="9777035"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题组三　有关金属铁及其化合物的计算</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pSp>
        <p:nvGrpSpPr>
          <p:cNvPr id="24" name="组合 23">
            <a:extLst>
              <a:ext uri="{FF2B5EF4-FFF2-40B4-BE49-F238E27FC236}">
                <a16:creationId xmlns:a16="http://schemas.microsoft.com/office/drawing/2014/main" xmlns="" id="{CC2562F7-FDF7-4A65-92C3-D4E2767A3454}"/>
              </a:ext>
            </a:extLst>
          </p:cNvPr>
          <p:cNvGrpSpPr/>
          <p:nvPr/>
        </p:nvGrpSpPr>
        <p:grpSpPr>
          <a:xfrm>
            <a:off x="12401753" y="2268662"/>
            <a:ext cx="9777035" cy="7913328"/>
            <a:chOff x="12401753" y="2268662"/>
            <a:chExt cx="9777035" cy="7913328"/>
          </a:xfrm>
        </p:grpSpPr>
        <p:sp>
          <p:nvSpPr>
            <p:cNvPr id="25" name="矩形 24">
              <a:extLst>
                <a:ext uri="{FF2B5EF4-FFF2-40B4-BE49-F238E27FC236}">
                  <a16:creationId xmlns:a16="http://schemas.microsoft.com/office/drawing/2014/main" xmlns="" id="{91E13F1B-9C1E-4354-95ED-55DABA426ED2}"/>
                </a:ext>
              </a:extLst>
            </p:cNvPr>
            <p:cNvSpPr/>
            <p:nvPr/>
          </p:nvSpPr>
          <p:spPr>
            <a:xfrm>
              <a:off x="12401753" y="2268662"/>
              <a:ext cx="9777035" cy="7913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6" name="Rectangle 17">
                  <a:extLst>
                    <a:ext uri="{FF2B5EF4-FFF2-40B4-BE49-F238E27FC236}">
                      <a16:creationId xmlns:a16="http://schemas.microsoft.com/office/drawing/2014/main" xmlns="" id="{E791C346-3C17-4016-95F3-97F12D85FC40}"/>
                    </a:ext>
                  </a:extLst>
                </p:cNvPr>
                <p:cNvSpPr>
                  <a:spLocks noChangeArrowheads="1"/>
                </p:cNvSpPr>
                <p:nvPr/>
              </p:nvSpPr>
              <p:spPr bwMode="auto">
                <a:xfrm>
                  <a:off x="12451527" y="2268662"/>
                  <a:ext cx="9566610" cy="7759047"/>
                </a:xfrm>
                <a:prstGeom prst="rect">
                  <a:avLst/>
                </a:prstGeom>
                <a:noFill/>
                <a:ln w="9525">
                  <a:noFill/>
                  <a:miter lim="800000"/>
                  <a:headEnd/>
                  <a:tailEnd/>
                </a:ln>
              </p:spPr>
              <p:txBody>
                <a:bodyPr wrap="square" anchor="ctr">
                  <a:spAutoFit/>
                </a:bodyPr>
                <a:lstStyle/>
                <a:p>
                  <a:pPr>
                    <a:spcAft>
                      <a:spcPts val="0"/>
                    </a:spcAft>
                  </a:pPr>
                  <a:r>
                    <a:rPr lang="en-US" altLang="zh-CN" sz="4400" b="1" dirty="0">
                      <a:solidFill>
                        <a:srgbClr val="A50021"/>
                      </a:solidFill>
                      <a:latin typeface="NEU-BZ-S92" panose="02020503000000020003"/>
                      <a:ea typeface="Times New Roman" panose="02020603050405020304" pitchFamily="18" charset="0"/>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)=0.6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(NO)=0.1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反应后铁元素的存在形式为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根据元素守恒</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可知反应后溶液中的</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)=0.5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)=0.25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(Fe)=0.25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4" name="Rectangle 17">
                  <a:extLst>
                    <a:ext uri="{FF2B5EF4-FFF2-40B4-BE49-F238E27FC236}">
                      <a16:creationId xmlns:a16="http://schemas.microsoft.com/office/drawing/2014/main" id="{E791C346-3C17-4016-95F3-97F12D85FC40}"/>
                    </a:ext>
                  </a:extLst>
                </p:cNvPr>
                <p:cNvSpPr>
                  <a:spLocks noRot="1" noChangeAspect="1" noMove="1" noResize="1" noEditPoints="1" noAdjustHandles="1" noChangeArrowheads="1" noChangeShapeType="1" noTextEdit="1"/>
                </p:cNvSpPr>
                <p:nvPr/>
              </p:nvSpPr>
              <p:spPr bwMode="auto">
                <a:xfrm>
                  <a:off x="12451527" y="2268662"/>
                  <a:ext cx="9566610" cy="7759047"/>
                </a:xfrm>
                <a:prstGeom prst="rect">
                  <a:avLst/>
                </a:prstGeom>
                <a:blipFill>
                  <a:blip r:embed="rId4"/>
                  <a:stretch>
                    <a:fillRect l="-2613" t="-1100" b="-3299"/>
                  </a:stretch>
                </a:blipFill>
                <a:ln w="9525">
                  <a:noFill/>
                  <a:miter lim="800000"/>
                  <a:headEnd/>
                  <a:tailEnd/>
                </a:ln>
              </p:spPr>
              <p:txBody>
                <a:bodyPr/>
                <a:lstStyle/>
                <a:p>
                  <a:r>
                    <a:rPr lang="zh-CN" altLang="en-US">
                      <a:noFill/>
                    </a:rPr>
                    <a:t> </a:t>
                  </a:r>
                </a:p>
              </p:txBody>
            </p:sp>
          </mc:Fallback>
        </mc:AlternateContent>
        <p:pic>
          <p:nvPicPr>
            <p:cNvPr id="27" name="9WF376A.EPS" descr="id:2147491147;FounderCES">
              <a:extLst>
                <a:ext uri="{FF2B5EF4-FFF2-40B4-BE49-F238E27FC236}">
                  <a16:creationId xmlns:a16="http://schemas.microsoft.com/office/drawing/2014/main" xmlns="" id="{F7951635-CBDA-45B2-B5CD-113D123C0177}"/>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2890689" y="2979932"/>
              <a:ext cx="8799162" cy="2117144"/>
            </a:xfrm>
            <a:prstGeom prst="rect">
              <a:avLst/>
            </a:prstGeom>
          </p:spPr>
        </p:pic>
      </p:grpSp>
    </p:spTree>
    <p:extLst>
      <p:ext uri="{BB962C8B-B14F-4D97-AF65-F5344CB8AC3E}">
        <p14:creationId xmlns:p14="http://schemas.microsoft.com/office/powerpoint/2010/main" val="14720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440484" y="2052638"/>
            <a:ext cx="10297144" cy="8035020"/>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现有</a:t>
            </a:r>
            <a:r>
              <a:rPr lang="en-US" altLang="zh-CN" sz="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组成的混合物</a:t>
            </a:r>
            <a:r>
              <a:rPr lang="en-US" altLang="zh-CN" sz="50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向其中加入</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mol·L</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的硫酸溶液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50 mL,</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恰好完全反应。若将</a:t>
            </a:r>
            <a:r>
              <a:rPr lang="en-US" altLang="zh-CN" sz="50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该混合物在足量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中加热</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使其充分反应</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冷却后剩余固体的质量为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A.1.6</a:t>
            </a:r>
            <a:r>
              <a:rPr lang="en-US" altLang="zh-CN" sz="50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g	B.(</a:t>
            </a:r>
            <a:r>
              <a:rPr lang="en-US" altLang="zh-CN" sz="50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-1.6) g</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50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-3.2) g	D.1.6 g</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9001324" y="6662708"/>
            <a:ext cx="936104"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EF94D1D8-C133-4247-BE20-365173874D48}"/>
              </a:ext>
            </a:extLst>
          </p:cNvPr>
          <p:cNvSpPr/>
          <p:nvPr/>
        </p:nvSpPr>
        <p:spPr>
          <a:xfrm>
            <a:off x="12025663" y="2196655"/>
            <a:ext cx="10153126" cy="7963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2169678" y="2082514"/>
            <a:ext cx="9793086" cy="8035020"/>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金属氧化物与硫酸恰好完全反应</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生成硫酸盐和水</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50×10</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L×2 mol·L</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=0.1 mol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。由氢、氧原子守恒知</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O)=0.1 </a:t>
            </a:r>
            <a:r>
              <a:rPr lang="en-US" altLang="zh-CN" sz="50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50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(O)=0.1 mol,    </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(O)=1.6 </a:t>
            </a:r>
            <a:r>
              <a:rPr lang="en-US" altLang="zh-CN" sz="50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a:t>
            </a:r>
            <a:r>
              <a:rPr lang="en-US" altLang="zh-CN" sz="50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金属氧化物中金属的质量为</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-1.6)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4720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193011" y="4415543"/>
            <a:ext cx="13249473" cy="2677657"/>
          </a:xfrm>
          <a:prstGeom prst="rect">
            <a:avLst/>
          </a:prstGeom>
        </p:spPr>
        <p:txBody>
          <a:bodyPr wrap="square" lIns="91425" tIns="45711" rIns="91425" bIns="45711">
            <a:spAutoFit/>
          </a:bodyPr>
          <a:lstStyle/>
          <a:p>
            <a:pPr>
              <a:defRPr/>
            </a:pPr>
            <a:r>
              <a:rPr lang="zh-CN" altLang="en-US" sz="7300" b="1" spc="301" dirty="0" smtClean="0">
                <a:solidFill>
                  <a:srgbClr val="867CB1"/>
                </a:solidFill>
                <a:latin typeface="微软雅黑" pitchFamily="34" charset="-122"/>
                <a:ea typeface="微软雅黑" pitchFamily="34" charset="-122"/>
              </a:rPr>
              <a:t>第三单元</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smtClean="0">
                <a:solidFill>
                  <a:prstClr val="black"/>
                </a:solidFill>
                <a:latin typeface="微软雅黑" pitchFamily="34" charset="-122"/>
                <a:ea typeface="微软雅黑" pitchFamily="34" charset="-122"/>
              </a:rPr>
              <a:t>金属</a:t>
            </a:r>
            <a:r>
              <a:rPr lang="zh-CN" altLang="en-US" sz="9600" b="1" spc="301" dirty="0">
                <a:solidFill>
                  <a:prstClr val="black"/>
                </a:solidFill>
                <a:latin typeface="微软雅黑" pitchFamily="34" charset="-122"/>
                <a:ea typeface="微软雅黑" pitchFamily="34" charset="-122"/>
              </a:rPr>
              <a:t>及其化合物</a:t>
            </a:r>
          </a:p>
        </p:txBody>
      </p:sp>
      <p:sp>
        <p:nvSpPr>
          <p:cNvPr id="6" name="矩形 5"/>
          <p:cNvSpPr/>
          <p:nvPr/>
        </p:nvSpPr>
        <p:spPr>
          <a:xfrm>
            <a:off x="8929786" y="7499038"/>
            <a:ext cx="11880849" cy="1015644"/>
          </a:xfrm>
          <a:prstGeom prst="rect">
            <a:avLst/>
          </a:prstGeom>
        </p:spPr>
        <p:txBody>
          <a:bodyPr lIns="91425" tIns="45711" rIns="91425" bIns="45711">
            <a:spAutoFit/>
          </a:bodyPr>
          <a:lstStyle/>
          <a:p>
            <a:pPr lvl="0">
              <a:spcAft>
                <a:spcPts val="0"/>
              </a:spcAft>
            </a:pPr>
            <a:r>
              <a:rPr lang="zh-CN" altLang="zh-CN" sz="6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6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zh-CN" sz="6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讲　铁及其重要化合物</a:t>
            </a:r>
            <a:endParaRPr lang="zh-CN" altLang="zh-CN" sz="6000" b="1"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923955179"/>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21002" y="4415541"/>
            <a:ext cx="16057785" cy="2603235"/>
          </a:xfrm>
          <a:prstGeom prst="rect">
            <a:avLst/>
          </a:prstGeom>
        </p:spPr>
        <p:txBody>
          <a:bodyPr wrap="square" lIns="91425" tIns="45711" rIns="91425" bIns="45711">
            <a:spAutoFit/>
          </a:bodyPr>
          <a:lstStyle/>
          <a:p>
            <a:pPr>
              <a:defRPr/>
            </a:pPr>
            <a:r>
              <a:rPr lang="zh-CN" altLang="en-US" sz="7300" b="1" spc="301" dirty="0">
                <a:solidFill>
                  <a:srgbClr val="867CB1"/>
                </a:solidFill>
                <a:latin typeface="Times New Roman" pitchFamily="18" charset="0"/>
                <a:ea typeface="微软雅黑" pitchFamily="34" charset="-122"/>
                <a:cs typeface="Times New Roman" pitchFamily="18" charset="0"/>
              </a:rPr>
              <a:t>考点二</a:t>
            </a:r>
            <a:endParaRPr lang="en-US" altLang="zh-CN" sz="7300" b="1" spc="301" dirty="0">
              <a:solidFill>
                <a:srgbClr val="867CB1"/>
              </a:solidFill>
              <a:latin typeface="Times New Roman" pitchFamily="18" charset="0"/>
              <a:ea typeface="微软雅黑" pitchFamily="34" charset="-122"/>
              <a:cs typeface="Times New Roman" pitchFamily="18" charset="0"/>
            </a:endParaRPr>
          </a:p>
          <a:p>
            <a:pPr>
              <a:defRPr/>
            </a:pPr>
            <a:r>
              <a:rPr lang="en-US" altLang="zh-CN" sz="9100" b="1" spc="301" dirty="0">
                <a:solidFill>
                  <a:prstClr val="black"/>
                </a:solidFill>
                <a:latin typeface="Times New Roman" pitchFamily="18" charset="0"/>
                <a:ea typeface="微软雅黑" pitchFamily="34" charset="-122"/>
                <a:cs typeface="Times New Roman" pitchFamily="18" charset="0"/>
              </a:rPr>
              <a:t>Fe</a:t>
            </a:r>
            <a:r>
              <a:rPr lang="en-US" altLang="zh-CN" sz="9100" b="1" spc="301" baseline="30000" dirty="0">
                <a:solidFill>
                  <a:prstClr val="black"/>
                </a:solidFill>
                <a:latin typeface="Times New Roman" pitchFamily="18" charset="0"/>
                <a:ea typeface="微软雅黑" pitchFamily="34" charset="-122"/>
                <a:cs typeface="Times New Roman" pitchFamily="18" charset="0"/>
              </a:rPr>
              <a:t>2+</a:t>
            </a:r>
            <a:r>
              <a:rPr lang="zh-CN" altLang="en-US" sz="9100" b="1" spc="301" dirty="0">
                <a:solidFill>
                  <a:prstClr val="black"/>
                </a:solidFill>
                <a:latin typeface="Times New Roman" pitchFamily="18" charset="0"/>
                <a:ea typeface="微软雅黑" pitchFamily="34" charset="-122"/>
                <a:cs typeface="Times New Roman" pitchFamily="18" charset="0"/>
              </a:rPr>
              <a:t>和</a:t>
            </a:r>
            <a:r>
              <a:rPr lang="en-US" altLang="zh-CN" sz="9100" b="1" spc="301" dirty="0">
                <a:solidFill>
                  <a:prstClr val="black"/>
                </a:solidFill>
                <a:latin typeface="Times New Roman" pitchFamily="18" charset="0"/>
                <a:ea typeface="微软雅黑" pitchFamily="34" charset="-122"/>
                <a:cs typeface="Times New Roman" pitchFamily="18" charset="0"/>
              </a:rPr>
              <a:t>Fe</a:t>
            </a:r>
            <a:r>
              <a:rPr lang="en-US" altLang="zh-CN" sz="9100" b="1" spc="301" baseline="30000" dirty="0">
                <a:solidFill>
                  <a:prstClr val="black"/>
                </a:solidFill>
                <a:latin typeface="Times New Roman" pitchFamily="18" charset="0"/>
                <a:ea typeface="微软雅黑" pitchFamily="34" charset="-122"/>
                <a:cs typeface="Times New Roman" pitchFamily="18" charset="0"/>
              </a:rPr>
              <a:t>3+</a:t>
            </a:r>
            <a:r>
              <a:rPr lang="zh-CN" altLang="en-US" sz="9100" b="1" spc="301" dirty="0">
                <a:solidFill>
                  <a:prstClr val="black"/>
                </a:solidFill>
                <a:latin typeface="Times New Roman" pitchFamily="18" charset="0"/>
                <a:ea typeface="微软雅黑" pitchFamily="34" charset="-122"/>
                <a:cs typeface="Times New Roman" pitchFamily="18" charset="0"/>
              </a:rPr>
              <a:t>的性质及其检验</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prstClr val="black"/>
                </a:solidFill>
                <a:latin typeface="微软雅黑" pitchFamily="34" charset="-122"/>
                <a:ea typeface="微软雅黑" pitchFamily="34" charset="-122"/>
                <a:hlinkClick r:id="rId3" action="ppaction://hlinksldjump"/>
              </a:rPr>
              <a:t>基础</a:t>
            </a:r>
            <a:r>
              <a:rPr lang="en-US" altLang="zh-CN" sz="5500" dirty="0">
                <a:solidFill>
                  <a:prstClr val="black"/>
                </a:solidFill>
                <a:latin typeface="微软雅黑" pitchFamily="34" charset="-122"/>
                <a:ea typeface="微软雅黑" pitchFamily="34" charset="-122"/>
                <a:hlinkClick r:id="rId3" action="ppaction://hlinksldjump"/>
              </a:rPr>
              <a:t>·</a:t>
            </a:r>
            <a:r>
              <a:rPr lang="zh-CN" altLang="en-US" sz="5500" dirty="0">
                <a:solidFill>
                  <a:prstClr val="black"/>
                </a:solidFill>
                <a:latin typeface="微软雅黑" pitchFamily="34" charset="-122"/>
                <a:ea typeface="微软雅黑" pitchFamily="34" charset="-122"/>
                <a:hlinkClick r:id="rId3" action="ppaction://hlinksldjump"/>
              </a:rPr>
              <a:t>自主诊断</a:t>
            </a:r>
            <a:endParaRPr lang="en-US" altLang="zh-CN" sz="5500" dirty="0">
              <a:solidFill>
                <a:prstClr val="black"/>
              </a:solidFill>
              <a:latin typeface="微软雅黑" pitchFamily="34" charset="-122"/>
              <a:ea typeface="微软雅黑" pitchFamily="34" charset="-122"/>
            </a:endParaRP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2908833"/>
      </p:ext>
    </p:extLst>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CD88FABA-CFED-4638-AE88-7652F3766B57}"/>
              </a:ext>
            </a:extLst>
          </p:cNvPr>
          <p:cNvSpPr/>
          <p:nvPr/>
        </p:nvSpPr>
        <p:spPr>
          <a:xfrm>
            <a:off x="1535502" y="1980630"/>
            <a:ext cx="20859310" cy="7081939"/>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亚铁盐和铁盐</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亚铁盐</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呈</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既有氧化性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又有还原性。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还原性</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3"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21" name="矩形 20">
            <a:extLst>
              <a:ext uri="{FF2B5EF4-FFF2-40B4-BE49-F238E27FC236}">
                <a16:creationId xmlns:a16="http://schemas.microsoft.com/office/drawing/2014/main" xmlns="" id="{612C64B5-F11F-43A5-866C-67636AFF7333}"/>
              </a:ext>
            </a:extLst>
          </p:cNvPr>
          <p:cNvSpPr/>
          <p:nvPr/>
        </p:nvSpPr>
        <p:spPr>
          <a:xfrm>
            <a:off x="6175976" y="3872603"/>
            <a:ext cx="1313180"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浅绿</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2" name="矩形 21">
            <a:extLst>
              <a:ext uri="{FF2B5EF4-FFF2-40B4-BE49-F238E27FC236}">
                <a16:creationId xmlns:a16="http://schemas.microsoft.com/office/drawing/2014/main" xmlns="" id="{5402309C-19D4-4B94-8D57-E639572DD7A7}"/>
              </a:ext>
            </a:extLst>
          </p:cNvPr>
          <p:cNvSpPr/>
          <p:nvPr/>
        </p:nvSpPr>
        <p:spPr>
          <a:xfrm>
            <a:off x="8893459" y="5889211"/>
            <a:ext cx="446449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Zn+Fe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=Fe+Zn</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3" name="矩形 22">
            <a:extLst>
              <a:ext uri="{FF2B5EF4-FFF2-40B4-BE49-F238E27FC236}">
                <a16:creationId xmlns:a16="http://schemas.microsoft.com/office/drawing/2014/main" xmlns="" id="{1DED6890-2E57-4C22-8BBE-48A710518ED2}"/>
              </a:ext>
            </a:extLst>
          </p:cNvPr>
          <p:cNvSpPr/>
          <p:nvPr/>
        </p:nvSpPr>
        <p:spPr>
          <a:xfrm>
            <a:off x="8975518" y="7905435"/>
            <a:ext cx="5544616" cy="987963"/>
          </a:xfrm>
          <a:prstGeom prst="rect">
            <a:avLst/>
          </a:prstGeom>
        </p:spPr>
        <p:txBody>
          <a:bodyPr wrap="square">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5348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4" name="矩形 13">
            <a:extLst>
              <a:ext uri="{FF2B5EF4-FFF2-40B4-BE49-F238E27FC236}">
                <a16:creationId xmlns:a16="http://schemas.microsoft.com/office/drawing/2014/main" xmlns="" id="{CD88FABA-CFED-4638-AE88-7652F3766B57}"/>
              </a:ext>
            </a:extLst>
          </p:cNvPr>
          <p:cNvSpPr/>
          <p:nvPr/>
        </p:nvSpPr>
        <p:spPr>
          <a:xfrm>
            <a:off x="1407156" y="1980630"/>
            <a:ext cx="20906914" cy="9113264"/>
          </a:xfrm>
          <a:prstGeom prst="rect">
            <a:avLst/>
          </a:prstGeom>
        </p:spPr>
        <p:txBody>
          <a:bodyPr wrap="square">
            <a:spAutoFit/>
          </a:bodyPr>
          <a:lstStyle/>
          <a:p>
            <a:pPr lvl="0">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铁盐</a:t>
            </a:r>
            <a:endParaRPr lang="zh-CN" altLang="zh-CN" sz="4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呈黄色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具有较强的氧化性。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特性</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的盐溶液遇到</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时变成红色。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③</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易水解</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将其饱和溶液滴入沸水中制备胶体的化学方程式为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69A09338-A2E5-41F8-8BF5-966E71FE34C0}"/>
              </a:ext>
            </a:extLst>
          </p:cNvPr>
          <p:cNvSpPr/>
          <p:nvPr/>
        </p:nvSpPr>
        <p:spPr>
          <a:xfrm>
            <a:off x="7129116" y="6988485"/>
            <a:ext cx="201622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A50021"/>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a16="http://schemas.microsoft.com/office/drawing/2014/main" xmlns="" id="{AB765366-E78D-4984-A601-890CF2BE8B82}"/>
              </a:ext>
            </a:extLst>
          </p:cNvPr>
          <p:cNvSpPr/>
          <p:nvPr/>
        </p:nvSpPr>
        <p:spPr>
          <a:xfrm>
            <a:off x="1656508" y="4860950"/>
            <a:ext cx="5472608"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+Cu=Cu</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矩形 17">
            <a:extLst>
              <a:ext uri="{FF2B5EF4-FFF2-40B4-BE49-F238E27FC236}">
                <a16:creationId xmlns:a16="http://schemas.microsoft.com/office/drawing/2014/main" xmlns="" id="{30B2C1CA-BEF8-49EE-8609-6E48085B1C6B}"/>
              </a:ext>
            </a:extLst>
          </p:cNvPr>
          <p:cNvSpPr/>
          <p:nvPr/>
        </p:nvSpPr>
        <p:spPr>
          <a:xfrm>
            <a:off x="7700813" y="4881099"/>
            <a:ext cx="468052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+2I</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+I</a:t>
            </a:r>
            <a:r>
              <a:rPr lang="en-US" altLang="zh-CN" sz="4400" baseline="-25000" dirty="0">
                <a:solidFill>
                  <a:srgbClr val="A50021"/>
                </a:solidFill>
                <a:latin typeface="Times New Roman" panose="02020603050405020304" pitchFamily="18" charset="0"/>
                <a:ea typeface="微软雅黑" panose="020B0503020204020204" pitchFamily="34" charset="-122"/>
              </a:rPr>
              <a:t>2</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pSp>
        <p:nvGrpSpPr>
          <p:cNvPr id="19" name="组合 18">
            <a:extLst>
              <a:ext uri="{FF2B5EF4-FFF2-40B4-BE49-F238E27FC236}">
                <a16:creationId xmlns:a16="http://schemas.microsoft.com/office/drawing/2014/main" xmlns="" id="{AAB8591D-CA8E-4B43-B12C-B91EB652B975}"/>
              </a:ext>
            </a:extLst>
          </p:cNvPr>
          <p:cNvGrpSpPr/>
          <p:nvPr/>
        </p:nvGrpSpPr>
        <p:grpSpPr>
          <a:xfrm>
            <a:off x="1512492" y="9849651"/>
            <a:ext cx="9136282" cy="987963"/>
            <a:chOff x="13177788" y="11341670"/>
            <a:chExt cx="9136282" cy="987963"/>
          </a:xfrm>
        </p:grpSpPr>
        <p:sp>
          <p:nvSpPr>
            <p:cNvPr id="20" name="矩形 19">
              <a:extLst>
                <a:ext uri="{FF2B5EF4-FFF2-40B4-BE49-F238E27FC236}">
                  <a16:creationId xmlns:a16="http://schemas.microsoft.com/office/drawing/2014/main" xmlns="" id="{2DAB0860-F7CB-43D9-B7B1-60031A4B3717}"/>
                </a:ext>
              </a:extLst>
            </p:cNvPr>
            <p:cNvSpPr/>
            <p:nvPr/>
          </p:nvSpPr>
          <p:spPr>
            <a:xfrm>
              <a:off x="13177788" y="11341670"/>
              <a:ext cx="9136282"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FeCl</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       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胶体</a:t>
              </a:r>
              <a:r>
                <a:rPr lang="en-US" altLang="zh-CN" sz="4400" dirty="0">
                  <a:solidFill>
                    <a:srgbClr val="A50021"/>
                  </a:solidFill>
                  <a:latin typeface="Times New Roman" panose="02020603050405020304" pitchFamily="18" charset="0"/>
                  <a:ea typeface="微软雅黑" panose="020B0503020204020204" pitchFamily="34" charset="-122"/>
                </a:rPr>
                <a:t>)+3HCl</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21" name="图片 20">
              <a:extLst>
                <a:ext uri="{FF2B5EF4-FFF2-40B4-BE49-F238E27FC236}">
                  <a16:creationId xmlns:a16="http://schemas.microsoft.com/office/drawing/2014/main" xmlns="" id="{08439F14-7475-4BAD-8E5A-C58B6BEFCCF8}"/>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202124" y="11475027"/>
              <a:ext cx="792088" cy="721247"/>
            </a:xfrm>
            <a:prstGeom prst="rect">
              <a:avLst/>
            </a:prstGeom>
          </p:spPr>
        </p:pic>
      </p:gr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16:creationId xmlns:a16="http://schemas.microsoft.com/office/drawing/2014/main" xmlns="" id="{94370D4F-7651-484D-8C42-8D952EE77487}"/>
              </a:ext>
            </a:extLst>
          </p:cNvPr>
          <p:cNvGraphicFramePr>
            <a:graphicFrameLocks noGrp="1"/>
          </p:cNvGraphicFramePr>
          <p:nvPr>
            <p:extLst>
              <p:ext uri="{D42A27DB-BD31-4B8C-83A1-F6EECF244321}">
                <p14:modId xmlns:p14="http://schemas.microsoft.com/office/powerpoint/2010/main" val="1349070287"/>
              </p:ext>
            </p:extLst>
          </p:nvPr>
        </p:nvGraphicFramePr>
        <p:xfrm>
          <a:off x="1728516" y="4212344"/>
          <a:ext cx="20424940" cy="5274694"/>
        </p:xfrm>
        <a:graphic>
          <a:graphicData uri="http://schemas.openxmlformats.org/drawingml/2006/table">
            <a:tbl>
              <a:tblPr firstRow="1" firstCol="1" bandRow="1"/>
              <a:tblGrid>
                <a:gridCol w="1757327">
                  <a:extLst>
                    <a:ext uri="{9D8B030D-6E8A-4147-A177-3AD203B41FA5}">
                      <a16:colId xmlns:a16="http://schemas.microsoft.com/office/drawing/2014/main" xmlns="" val="3278213549"/>
                    </a:ext>
                  </a:extLst>
                </a:gridCol>
                <a:gridCol w="18667613">
                  <a:extLst>
                    <a:ext uri="{9D8B030D-6E8A-4147-A177-3AD203B41FA5}">
                      <a16:colId xmlns:a16="http://schemas.microsoft.com/office/drawing/2014/main" xmlns="" val="718127854"/>
                    </a:ext>
                  </a:extLst>
                </a:gridCol>
              </a:tblGrid>
              <a:tr h="1656718">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样品溶液</a:t>
                      </a: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无现象</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溶液变</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证明含有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997822517"/>
                  </a:ext>
                </a:extLst>
              </a:tr>
              <a:tr h="2479548">
                <a:tc>
                  <a:txBody>
                    <a:bodyPr/>
                    <a:lstStyle/>
                    <a:p>
                      <a:pPr algn="ctr">
                        <a:lnSpc>
                          <a:spcPct val="10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样品溶液</a:t>
                      </a: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产生白色絮状沉淀</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迅速变成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最终变为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证明含有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726066180"/>
                  </a:ext>
                </a:extLst>
              </a:tr>
              <a:tr h="1138428">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样品溶液</a:t>
                      </a: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证明含有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550196516"/>
                  </a:ext>
                </a:extLst>
              </a:tr>
            </a:tbl>
          </a:graphicData>
        </a:graphic>
      </p:graphicFrame>
      <p:pic>
        <p:nvPicPr>
          <p:cNvPr id="14"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5" name="矩形 14">
            <a:extLst>
              <a:ext uri="{FF2B5EF4-FFF2-40B4-BE49-F238E27FC236}">
                <a16:creationId xmlns:a16="http://schemas.microsoft.com/office/drawing/2014/main" xmlns="" id="{CD88FABA-CFED-4638-AE88-7652F3766B57}"/>
              </a:ext>
            </a:extLst>
          </p:cNvPr>
          <p:cNvSpPr/>
          <p:nvPr/>
        </p:nvSpPr>
        <p:spPr>
          <a:xfrm>
            <a:off x="1487898" y="1980630"/>
            <a:ext cx="20834906" cy="2003625"/>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的检验方法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en-US" altLang="zh-CN" sz="4400" dirty="0">
                <a:solidFill>
                  <a:srgbClr val="000000"/>
                </a:solidFill>
                <a:latin typeface="Times New Roman" panose="02020603050405020304" pitchFamily="18" charset="0"/>
                <a:ea typeface="微软雅黑" panose="020B0503020204020204" pitchFamily="34" charset="-122"/>
              </a:rPr>
              <a:t>(1)Fe</a:t>
            </a:r>
            <a:r>
              <a:rPr lang="en-US" altLang="zh-CN" sz="4400" baseline="300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的检验</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6" name="矩形 15">
            <a:extLst>
              <a:ext uri="{FF2B5EF4-FFF2-40B4-BE49-F238E27FC236}">
                <a16:creationId xmlns:a16="http://schemas.microsoft.com/office/drawing/2014/main" xmlns="" id="{06FCC0F6-1E77-44D9-93E4-C164D46FF9B8}"/>
              </a:ext>
            </a:extLst>
          </p:cNvPr>
          <p:cNvSpPr/>
          <p:nvPr/>
        </p:nvSpPr>
        <p:spPr>
          <a:xfrm>
            <a:off x="15381193" y="4304651"/>
            <a:ext cx="748923"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7" name="图片 603">
            <a:extLst>
              <a:ext uri="{FF2B5EF4-FFF2-40B4-BE49-F238E27FC236}">
                <a16:creationId xmlns:a16="http://schemas.microsoft.com/office/drawing/2014/main" xmlns="" id="{71791089-6FD7-4803-95B4-6283D1573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972" y="4500910"/>
            <a:ext cx="3551966" cy="855895"/>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604">
            <a:extLst>
              <a:ext uri="{FF2B5EF4-FFF2-40B4-BE49-F238E27FC236}">
                <a16:creationId xmlns:a16="http://schemas.microsoft.com/office/drawing/2014/main" xmlns="" id="{76598A6B-5F82-4AC8-9F01-9033A6C7B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5813" y="4476864"/>
            <a:ext cx="2182531" cy="1155458"/>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605">
            <a:extLst>
              <a:ext uri="{FF2B5EF4-FFF2-40B4-BE49-F238E27FC236}">
                <a16:creationId xmlns:a16="http://schemas.microsoft.com/office/drawing/2014/main" xmlns="" id="{1EFB5F64-A5D5-4D7B-B5B8-E0FEE79C8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1044" y="6138079"/>
            <a:ext cx="3594760" cy="855895"/>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606">
            <a:extLst>
              <a:ext uri="{FF2B5EF4-FFF2-40B4-BE49-F238E27FC236}">
                <a16:creationId xmlns:a16="http://schemas.microsoft.com/office/drawing/2014/main" xmlns="" id="{A7ADE8D6-4303-42CF-9408-9B22BA3582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9036" y="8461350"/>
            <a:ext cx="4835809" cy="85589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a:extLst>
              <a:ext uri="{FF2B5EF4-FFF2-40B4-BE49-F238E27FC236}">
                <a16:creationId xmlns:a16="http://schemas.microsoft.com/office/drawing/2014/main" xmlns="" id="{8254A70A-E067-4D1F-9E69-1A807532309E}"/>
              </a:ext>
            </a:extLst>
          </p:cNvPr>
          <p:cNvSpPr/>
          <p:nvPr/>
        </p:nvSpPr>
        <p:spPr>
          <a:xfrm>
            <a:off x="17282244" y="6010297"/>
            <a:ext cx="1313180"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灰绿</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2" name="矩形 21">
            <a:extLst>
              <a:ext uri="{FF2B5EF4-FFF2-40B4-BE49-F238E27FC236}">
                <a16:creationId xmlns:a16="http://schemas.microsoft.com/office/drawing/2014/main" xmlns="" id="{95655B28-32A2-43AB-AEE0-F42E67C6E440}"/>
              </a:ext>
            </a:extLst>
          </p:cNvPr>
          <p:cNvSpPr/>
          <p:nvPr/>
        </p:nvSpPr>
        <p:spPr>
          <a:xfrm>
            <a:off x="4608836" y="6965780"/>
            <a:ext cx="1313180"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红褐</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3" name="矩形 22">
            <a:extLst>
              <a:ext uri="{FF2B5EF4-FFF2-40B4-BE49-F238E27FC236}">
                <a16:creationId xmlns:a16="http://schemas.microsoft.com/office/drawing/2014/main" xmlns="" id="{9735D59D-5CA2-45F9-B199-2978DEAC65FF}"/>
              </a:ext>
            </a:extLst>
          </p:cNvPr>
          <p:cNvSpPr/>
          <p:nvPr/>
        </p:nvSpPr>
        <p:spPr>
          <a:xfrm>
            <a:off x="12647612" y="8195112"/>
            <a:ext cx="2441694"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蓝色沉淀</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a:extLst>
              <a:ext uri="{FF2B5EF4-FFF2-40B4-BE49-F238E27FC236}">
                <a16:creationId xmlns:a16="http://schemas.microsoft.com/office/drawing/2014/main" xmlns="" id="{5DCC33A3-AF07-4529-BC7F-170B8DC4B928}"/>
              </a:ext>
            </a:extLst>
          </p:cNvPr>
          <p:cNvGraphicFramePr>
            <a:graphicFrameLocks noGrp="1"/>
          </p:cNvGraphicFramePr>
          <p:nvPr>
            <p:extLst>
              <p:ext uri="{D42A27DB-BD31-4B8C-83A1-F6EECF244321}">
                <p14:modId xmlns:p14="http://schemas.microsoft.com/office/powerpoint/2010/main" val="2522111545"/>
              </p:ext>
            </p:extLst>
          </p:nvPr>
        </p:nvGraphicFramePr>
        <p:xfrm>
          <a:off x="1633538" y="3234725"/>
          <a:ext cx="20496212" cy="3388264"/>
        </p:xfrm>
        <a:graphic>
          <a:graphicData uri="http://schemas.openxmlformats.org/drawingml/2006/table">
            <a:tbl>
              <a:tblPr firstRow="1" firstCol="1" bandRow="1"/>
              <a:tblGrid>
                <a:gridCol w="1679154">
                  <a:extLst>
                    <a:ext uri="{9D8B030D-6E8A-4147-A177-3AD203B41FA5}">
                      <a16:colId xmlns:a16="http://schemas.microsoft.com/office/drawing/2014/main" xmlns="" val="2701953826"/>
                    </a:ext>
                  </a:extLst>
                </a:gridCol>
                <a:gridCol w="18817058">
                  <a:extLst>
                    <a:ext uri="{9D8B030D-6E8A-4147-A177-3AD203B41FA5}">
                      <a16:colId xmlns:a16="http://schemas.microsoft.com/office/drawing/2014/main" xmlns="" val="1297261441"/>
                    </a:ext>
                  </a:extLst>
                </a:gridCol>
              </a:tblGrid>
              <a:tr h="1984151">
                <a:tc>
                  <a:txBody>
                    <a:bodyPr/>
                    <a:lstStyle/>
                    <a:p>
                      <a:pPr algn="ctr">
                        <a:lnSpc>
                          <a:spcPct val="10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样品溶液</a:t>
                      </a: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溶液变</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证明含有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632953128"/>
                  </a:ext>
                </a:extLst>
              </a:tr>
              <a:tr h="1404113">
                <a:tc>
                  <a:txBody>
                    <a:bodyPr/>
                    <a:lstStyle/>
                    <a:p>
                      <a:pPr algn="ctr">
                        <a:lnSpc>
                          <a:spcPct val="10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样品溶液</a:t>
                      </a: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产生</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证明含有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787295482"/>
                  </a:ext>
                </a:extLst>
              </a:tr>
            </a:tbl>
          </a:graphicData>
        </a:graphic>
      </p:graphicFrame>
      <p:pic>
        <p:nvPicPr>
          <p:cNvPr id="15"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6" name="矩形 15">
            <a:extLst>
              <a:ext uri="{FF2B5EF4-FFF2-40B4-BE49-F238E27FC236}">
                <a16:creationId xmlns:a16="http://schemas.microsoft.com/office/drawing/2014/main" xmlns="" id="{CD88FABA-CFED-4638-AE88-7652F3766B57}"/>
              </a:ext>
            </a:extLst>
          </p:cNvPr>
          <p:cNvSpPr/>
          <p:nvPr/>
        </p:nvSpPr>
        <p:spPr>
          <a:xfrm>
            <a:off x="1487898" y="1980630"/>
            <a:ext cx="20834906"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(2)Fe</a:t>
            </a:r>
            <a:r>
              <a:rPr lang="en-US" altLang="zh-CN" sz="4400" baseline="300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的检验</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7" name="图片 603">
            <a:extLst>
              <a:ext uri="{FF2B5EF4-FFF2-40B4-BE49-F238E27FC236}">
                <a16:creationId xmlns:a16="http://schemas.microsoft.com/office/drawing/2014/main" xmlns="" id="{71791089-6FD7-4803-95B4-6283D1573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020" y="3688673"/>
            <a:ext cx="3551966" cy="855895"/>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605">
            <a:extLst>
              <a:ext uri="{FF2B5EF4-FFF2-40B4-BE49-F238E27FC236}">
                <a16:creationId xmlns:a16="http://schemas.microsoft.com/office/drawing/2014/main" xmlns="" id="{1EFB5F64-A5D5-4D7B-B5B8-E0FEE79C8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020" y="5292998"/>
            <a:ext cx="3594760" cy="855895"/>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xmlns="" id="{8254A70A-E067-4D1F-9E69-1A807532309E}"/>
              </a:ext>
            </a:extLst>
          </p:cNvPr>
          <p:cNvSpPr/>
          <p:nvPr/>
        </p:nvSpPr>
        <p:spPr>
          <a:xfrm>
            <a:off x="12008624" y="3512563"/>
            <a:ext cx="1313180"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红色</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5" name="矩形 24">
            <a:extLst>
              <a:ext uri="{FF2B5EF4-FFF2-40B4-BE49-F238E27FC236}">
                <a16:creationId xmlns:a16="http://schemas.microsoft.com/office/drawing/2014/main" xmlns="" id="{9735D59D-5CA2-45F9-B199-2978DEAC65FF}"/>
              </a:ext>
            </a:extLst>
          </p:cNvPr>
          <p:cNvSpPr/>
          <p:nvPr/>
        </p:nvSpPr>
        <p:spPr>
          <a:xfrm>
            <a:off x="11089556" y="5220990"/>
            <a:ext cx="3005951"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红褐色沉淀</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56272607-EB9D-4B4D-8671-85E27B03C174}"/>
              </a:ext>
            </a:extLst>
          </p:cNvPr>
          <p:cNvSpPr/>
          <p:nvPr/>
        </p:nvSpPr>
        <p:spPr>
          <a:xfrm>
            <a:off x="1471562" y="4792469"/>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9" name="矩形 38">
            <a:extLst>
              <a:ext uri="{FF2B5EF4-FFF2-40B4-BE49-F238E27FC236}">
                <a16:creationId xmlns="" xmlns:a16="http://schemas.microsoft.com/office/drawing/2014/main" id="{56272607-EB9D-4B4D-8671-85E27B03C174}"/>
              </a:ext>
            </a:extLst>
          </p:cNvPr>
          <p:cNvSpPr/>
          <p:nvPr/>
        </p:nvSpPr>
        <p:spPr>
          <a:xfrm>
            <a:off x="1415889" y="6992936"/>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40" name="矩形 39">
            <a:extLst>
              <a:ext uri="{FF2B5EF4-FFF2-40B4-BE49-F238E27FC236}">
                <a16:creationId xmlns="" xmlns:a16="http://schemas.microsoft.com/office/drawing/2014/main" id="{56272607-EB9D-4B4D-8671-85E27B03C174}"/>
              </a:ext>
            </a:extLst>
          </p:cNvPr>
          <p:cNvSpPr/>
          <p:nvPr/>
        </p:nvSpPr>
        <p:spPr>
          <a:xfrm>
            <a:off x="1559905" y="9364341"/>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6"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BDB96134-7B14-47A0-A1BD-3C418C64E83A}"/>
              </a:ext>
            </a:extLst>
          </p:cNvPr>
          <p:cNvSpPr/>
          <p:nvPr/>
        </p:nvSpPr>
        <p:spPr>
          <a:xfrm>
            <a:off x="1368476" y="2916734"/>
            <a:ext cx="20882320" cy="2003625"/>
          </a:xfrm>
          <a:prstGeom prst="rect">
            <a:avLst/>
          </a:prstGeom>
        </p:spPr>
        <p:txBody>
          <a:bodyPr wrap="square">
            <a:spAutoFit/>
          </a:bodyPr>
          <a:lstStyle/>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判断下列描述的正误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金属阳离子只有氧化性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不可能有还原性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1EC9E643-5257-49E5-9158-88A87F58CBE4}"/>
              </a:ext>
            </a:extLst>
          </p:cNvPr>
          <p:cNvSpPr/>
          <p:nvPr/>
        </p:nvSpPr>
        <p:spPr>
          <a:xfrm>
            <a:off x="1584500" y="6033227"/>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氢氧化铁与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溶液仅能发生中和反应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0" name="矩形 29">
            <a:extLst>
              <a:ext uri="{FF2B5EF4-FFF2-40B4-BE49-F238E27FC236}">
                <a16:creationId xmlns:a16="http://schemas.microsoft.com/office/drawing/2014/main" xmlns="" id="{E1AACE22-4972-417F-99E8-0635416BD547}"/>
              </a:ext>
            </a:extLst>
          </p:cNvPr>
          <p:cNvSpPr/>
          <p:nvPr/>
        </p:nvSpPr>
        <p:spPr>
          <a:xfrm>
            <a:off x="12191905" y="4234586"/>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31" name="矩形 30">
            <a:extLst>
              <a:ext uri="{FF2B5EF4-FFF2-40B4-BE49-F238E27FC236}">
                <a16:creationId xmlns:a16="http://schemas.microsoft.com/office/drawing/2014/main" xmlns="" id="{3C1791EC-6B68-45CB-85E6-2293CFE36D0F}"/>
              </a:ext>
            </a:extLst>
          </p:cNvPr>
          <p:cNvSpPr/>
          <p:nvPr/>
        </p:nvSpPr>
        <p:spPr>
          <a:xfrm>
            <a:off x="11678525" y="6223495"/>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
        <p:nvSpPr>
          <p:cNvPr id="32" name="矩形 31">
            <a:extLst>
              <a:ext uri="{FF2B5EF4-FFF2-40B4-BE49-F238E27FC236}">
                <a16:creationId xmlns:a16="http://schemas.microsoft.com/office/drawing/2014/main" xmlns="" id="{E48C0ACE-CF31-47F9-A7CF-219F323C87AC}"/>
              </a:ext>
            </a:extLst>
          </p:cNvPr>
          <p:cNvSpPr/>
          <p:nvPr/>
        </p:nvSpPr>
        <p:spPr>
          <a:xfrm>
            <a:off x="1584500" y="7101234"/>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氢氧化铁与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HI</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溶液先发生中和反应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后发生</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+2I</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3" name="矩形 32">
            <a:extLst>
              <a:ext uri="{FF2B5EF4-FFF2-40B4-BE49-F238E27FC236}">
                <a16:creationId xmlns:a16="http://schemas.microsoft.com/office/drawing/2014/main" xmlns="" id="{2B2272D3-E0F5-4149-87CD-FE88F1CE21EA}"/>
              </a:ext>
            </a:extLst>
          </p:cNvPr>
          <p:cNvSpPr/>
          <p:nvPr/>
        </p:nvSpPr>
        <p:spPr>
          <a:xfrm>
            <a:off x="9837905" y="2484686"/>
            <a:ext cx="3852337" cy="400559"/>
          </a:xfrm>
          <a:prstGeom prst="rect">
            <a:avLst/>
          </a:prstGeom>
        </p:spPr>
        <p:txBody>
          <a:bodyPr wrap="none">
            <a:spAutoFit/>
          </a:bodyPr>
          <a:lstStyle/>
          <a:p>
            <a:pPr marL="0" marR="0" lvl="0" indent="0" algn="ctr" defTabSz="2117725" rtl="0" eaLnBrk="1" fontAlgn="base" latinLnBrk="0" hangingPunct="1">
              <a:lnSpc>
                <a:spcPts val="1765"/>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 </a:t>
            </a:r>
            <a:r>
              <a:rPr kumimoji="0" lang="zh-CN" altLang="en-US" sz="4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对点自测</a:t>
            </a:r>
            <a:r>
              <a:rPr kumimoji="0" lang="zh-CN" altLang="en-US" sz="4400" b="0" i="0" u="none" strike="noStrike" kern="1200" cap="none" spc="0" normalizeH="0" baseline="0" noProof="0" dirty="0">
                <a:ln>
                  <a:noFill/>
                </a:ln>
                <a:solidFill>
                  <a:srgbClr val="000000"/>
                </a:solidFill>
                <a:effectLst/>
                <a:uLnTx/>
                <a:uFillTx/>
                <a:latin typeface="NEU-BZ-S92" panose="02020503000000020003" pitchFamily="18" charset="-122"/>
                <a:ea typeface="方正兰亭粗黑_GBK"/>
                <a:cs typeface="Times New Roman" panose="02020603050405020304" pitchFamily="18" charset="0"/>
              </a:rPr>
              <a:t> </a:t>
            </a: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a:t>
            </a:r>
            <a:endParaRPr kumimoji="0" lang="zh-CN"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endParaRPr>
          </a:p>
        </p:txBody>
      </p:sp>
      <p:sp>
        <p:nvSpPr>
          <p:cNvPr id="34" name="矩形 33">
            <a:extLst>
              <a:ext uri="{FF2B5EF4-FFF2-40B4-BE49-F238E27FC236}">
                <a16:creationId xmlns:a16="http://schemas.microsoft.com/office/drawing/2014/main" xmlns="" id="{D0CF1485-AC36-421B-B97C-FB54142707A1}"/>
              </a:ext>
            </a:extLst>
          </p:cNvPr>
          <p:cNvSpPr/>
          <p:nvPr/>
        </p:nvSpPr>
        <p:spPr>
          <a:xfrm>
            <a:off x="1616885" y="8193467"/>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(3)1 mol FeI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与足量氯气反应时转移的电子数为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5" name="矩形 34">
            <a:extLst>
              <a:ext uri="{FF2B5EF4-FFF2-40B4-BE49-F238E27FC236}">
                <a16:creationId xmlns:a16="http://schemas.microsoft.com/office/drawing/2014/main" xmlns="" id="{8B61FCFE-9BBE-4A75-8BC4-FF6783A3617B}"/>
              </a:ext>
            </a:extLst>
          </p:cNvPr>
          <p:cNvSpPr/>
          <p:nvPr/>
        </p:nvSpPr>
        <p:spPr>
          <a:xfrm>
            <a:off x="1630414" y="9331867"/>
            <a:ext cx="20666296" cy="1393074"/>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1 mol FeI</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与足量氯气反应时转移的电子数为</a:t>
            </a:r>
            <a:r>
              <a:rPr lang="en-US" altLang="zh-CN" sz="4400" dirty="0">
                <a:solidFill>
                  <a:srgbClr val="A50021"/>
                </a:solidFill>
                <a:latin typeface="Times New Roman" panose="02020603050405020304" pitchFamily="18" charset="0"/>
                <a:ea typeface="微软雅黑" panose="020B0503020204020204" pitchFamily="34" charset="-122"/>
              </a:rPr>
              <a:t>3</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baseline="-25000" dirty="0">
                <a:solidFill>
                  <a:srgbClr val="A50021"/>
                </a:solidFill>
                <a:latin typeface="Times New Roman" panose="02020603050405020304" pitchFamily="18" charset="0"/>
                <a:ea typeface="微软雅黑" panose="020B0503020204020204" pitchFamily="34" charset="-122"/>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6" name="矩形 35">
            <a:extLst>
              <a:ext uri="{FF2B5EF4-FFF2-40B4-BE49-F238E27FC236}">
                <a16:creationId xmlns:a16="http://schemas.microsoft.com/office/drawing/2014/main" xmlns="" id="{9CBD5917-5057-4908-BDCB-99445E09BE46}"/>
              </a:ext>
            </a:extLst>
          </p:cNvPr>
          <p:cNvSpPr/>
          <p:nvPr/>
        </p:nvSpPr>
        <p:spPr>
          <a:xfrm>
            <a:off x="1512492" y="4932958"/>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既有氧化性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又有还原性。</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7" name="矩形 36">
            <a:extLst>
              <a:ext uri="{FF2B5EF4-FFF2-40B4-BE49-F238E27FC236}">
                <a16:creationId xmlns:a16="http://schemas.microsoft.com/office/drawing/2014/main" xmlns="" id="{7F73CBA8-445A-4460-B2AB-8D4ACD9CC0F8}"/>
              </a:ext>
            </a:extLst>
          </p:cNvPr>
          <p:cNvSpPr/>
          <p:nvPr/>
        </p:nvSpPr>
        <p:spPr>
          <a:xfrm>
            <a:off x="14401924" y="8421787"/>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18" grpId="0"/>
      <p:bldP spid="30" grpId="0"/>
      <p:bldP spid="31" grpId="0"/>
      <p:bldP spid="32" grpId="0"/>
      <p:bldP spid="34" grpId="0"/>
      <p:bldP spid="35" grpId="0"/>
      <p:bldP spid="3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 xmlns:a16="http://schemas.microsoft.com/office/drawing/2014/main" id="{56272607-EB9D-4B4D-8671-85E27B03C174}"/>
              </a:ext>
            </a:extLst>
          </p:cNvPr>
          <p:cNvSpPr/>
          <p:nvPr/>
        </p:nvSpPr>
        <p:spPr>
          <a:xfrm>
            <a:off x="1464190" y="4200279"/>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4" name="矩形 33">
            <a:extLst>
              <a:ext uri="{FF2B5EF4-FFF2-40B4-BE49-F238E27FC236}">
                <a16:creationId xmlns="" xmlns:a16="http://schemas.microsoft.com/office/drawing/2014/main" id="{56272607-EB9D-4B4D-8671-85E27B03C174}"/>
              </a:ext>
            </a:extLst>
          </p:cNvPr>
          <p:cNvSpPr/>
          <p:nvPr/>
        </p:nvSpPr>
        <p:spPr>
          <a:xfrm>
            <a:off x="1512492" y="6596694"/>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4"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5" name="矩形 14">
            <a:extLst>
              <a:ext uri="{FF2B5EF4-FFF2-40B4-BE49-F238E27FC236}">
                <a16:creationId xmlns:a16="http://schemas.microsoft.com/office/drawing/2014/main" xmlns="" id="{BDB96134-7B14-47A0-A1BD-3C418C64E83A}"/>
              </a:ext>
            </a:extLst>
          </p:cNvPr>
          <p:cNvSpPr/>
          <p:nvPr/>
        </p:nvSpPr>
        <p:spPr>
          <a:xfrm>
            <a:off x="1368476" y="2196654"/>
            <a:ext cx="2088232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检验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晶体是否变质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将样品溶于稀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后滴加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观察溶液是否变红</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1EC9E643-5257-49E5-9158-88A87F58CBE4}"/>
              </a:ext>
            </a:extLst>
          </p:cNvPr>
          <p:cNvSpPr/>
          <p:nvPr/>
        </p:nvSpPr>
        <p:spPr>
          <a:xfrm>
            <a:off x="1440484" y="5509022"/>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溶液反应的离子方程式为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+3SCN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=Fe(SCN)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a16="http://schemas.microsoft.com/office/drawing/2014/main" xmlns="" id="{E1AACE22-4972-417F-99E8-0635416BD547}"/>
              </a:ext>
            </a:extLst>
          </p:cNvPr>
          <p:cNvSpPr/>
          <p:nvPr/>
        </p:nvSpPr>
        <p:spPr>
          <a:xfrm>
            <a:off x="2376588" y="3351280"/>
            <a:ext cx="872480" cy="769441"/>
          </a:xfrm>
          <a:prstGeom prst="rect">
            <a:avLst/>
          </a:prstGeom>
        </p:spPr>
        <p:txBody>
          <a:bodyPr wrap="square">
            <a:spAutoFit/>
          </a:bodyPr>
          <a:lstStyle/>
          <a:p>
            <a:pPr marL="0" marR="0" lvl="0" indent="0" algn="l" defTabSz="2117725" rtl="0" eaLnBrk="1" fontAlgn="base" latinLnBrk="0" hangingPunct="1">
              <a:lnSpc>
                <a:spcPct val="100000"/>
              </a:lnSpc>
              <a:spcBef>
                <a:spcPct val="0"/>
              </a:spcBef>
              <a:spcAft>
                <a:spcPct val="0"/>
              </a:spcAft>
              <a:buClrTx/>
              <a:buSzTx/>
              <a:buFontTx/>
              <a:buNone/>
              <a:tabLst/>
              <a:defRPr/>
            </a:pPr>
            <a:r>
              <a:rPr kumimoji="0" lang="en-US"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mn-cs"/>
              </a:rPr>
              <a:t>×</a:t>
            </a:r>
            <a:endParaRPr kumimoji="0" lang="zh-CN" altLang="en-US" sz="4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mc:AlternateContent xmlns:mc="http://schemas.openxmlformats.org/markup-compatibility/2006">
        <mc:Choice xmlns:a14="http://schemas.microsoft.com/office/drawing/2010/main" Requires="a14">
          <p:sp>
            <p:nvSpPr>
              <p:cNvPr id="18" name="矩形 17">
                <a:extLst>
                  <a:ext uri="{FF2B5EF4-FFF2-40B4-BE49-F238E27FC236}">
                    <a16:creationId xmlns:a16="http://schemas.microsoft.com/office/drawing/2014/main" xmlns="" id="{38AD0A17-0EA1-4FF2-A6CB-180F5E0E5665}"/>
                  </a:ext>
                </a:extLst>
              </p:cNvPr>
              <p:cNvSpPr/>
              <p:nvPr/>
            </p:nvSpPr>
            <p:spPr>
              <a:xfrm>
                <a:off x="1397419" y="4356894"/>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也会把</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p:sp>
            <p:nvSpPr>
              <p:cNvPr id="18" name="矩形 17">
                <a:extLst>
                  <a:ext uri="{FF2B5EF4-FFF2-40B4-BE49-F238E27FC236}">
                    <a16:creationId xmlns:a16="http://schemas.microsoft.com/office/drawing/2014/main" xmlns:a14="http://schemas.microsoft.com/office/drawing/2010/main" xmlns="" id="{38AD0A17-0EA1-4FF2-A6CB-180F5E0E5665}"/>
                  </a:ext>
                </a:extLst>
              </p:cNvPr>
              <p:cNvSpPr>
                <a:spLocks noRot="1" noChangeAspect="1" noMove="1" noResize="1" noEditPoints="1" noAdjustHandles="1" noChangeArrowheads="1" noChangeShapeType="1" noTextEdit="1"/>
              </p:cNvSpPr>
              <p:nvPr/>
            </p:nvSpPr>
            <p:spPr>
              <a:xfrm>
                <a:off x="1397419" y="4356894"/>
                <a:ext cx="20666296" cy="987963"/>
              </a:xfrm>
              <a:prstGeom prst="rect">
                <a:avLst/>
              </a:prstGeom>
              <a:blipFill rotWithShape="1">
                <a:blip r:embed="rId3"/>
                <a:stretch>
                  <a:fillRect l="-1180" b="-29012"/>
                </a:stretch>
              </a:blipFill>
            </p:spPr>
            <p:txBody>
              <a:bodyPr/>
              <a:lstStyle/>
              <a:p>
                <a:r>
                  <a:rPr lang="zh-CN" altLang="en-US">
                    <a:noFill/>
                  </a:rPr>
                  <a:t> </a:t>
                </a:r>
              </a:p>
            </p:txBody>
          </p:sp>
        </mc:Fallback>
      </mc:AlternateContent>
      <p:sp>
        <p:nvSpPr>
          <p:cNvPr id="19" name="矩形 18">
            <a:extLst>
              <a:ext uri="{FF2B5EF4-FFF2-40B4-BE49-F238E27FC236}">
                <a16:creationId xmlns:a16="http://schemas.microsoft.com/office/drawing/2014/main" xmlns="" id="{3C1791EC-6B68-45CB-85E6-2293CFE36D0F}"/>
              </a:ext>
            </a:extLst>
          </p:cNvPr>
          <p:cNvSpPr/>
          <p:nvPr/>
        </p:nvSpPr>
        <p:spPr>
          <a:xfrm>
            <a:off x="18794412" y="5736671"/>
            <a:ext cx="872480" cy="769441"/>
          </a:xfrm>
          <a:prstGeom prst="rect">
            <a:avLst/>
          </a:prstGeom>
        </p:spPr>
        <p:txBody>
          <a:bodyPr wrap="square">
            <a:spAutoFit/>
          </a:bodyPr>
          <a:lstStyle/>
          <a:p>
            <a:pPr>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solidFill>
                <a:prstClr val="black"/>
              </a:solidFill>
            </a:endParaRPr>
          </a:p>
        </p:txBody>
      </p:sp>
      <p:sp>
        <p:nvSpPr>
          <p:cNvPr id="20" name="矩形 19">
            <a:extLst>
              <a:ext uri="{FF2B5EF4-FFF2-40B4-BE49-F238E27FC236}">
                <a16:creationId xmlns:a16="http://schemas.microsoft.com/office/drawing/2014/main" xmlns="" id="{F5D64CF5-4E18-4545-8DDA-CE979D149088}"/>
              </a:ext>
            </a:extLst>
          </p:cNvPr>
          <p:cNvSpPr/>
          <p:nvPr/>
        </p:nvSpPr>
        <p:spPr>
          <a:xfrm>
            <a:off x="1440484" y="7956691"/>
            <a:ext cx="2088232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向某溶液中滴加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溶液不变色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滴加氯水后溶液显红色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该溶液中一定含有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31" name="矩形 30">
            <a:extLst>
              <a:ext uri="{FF2B5EF4-FFF2-40B4-BE49-F238E27FC236}">
                <a16:creationId xmlns:a16="http://schemas.microsoft.com/office/drawing/2014/main" xmlns="" id="{423F38A2-DE00-4674-9C0A-25FFCB2819D6}"/>
              </a:ext>
            </a:extLst>
          </p:cNvPr>
          <p:cNvSpPr/>
          <p:nvPr/>
        </p:nvSpPr>
        <p:spPr>
          <a:xfrm>
            <a:off x="2952652" y="9156518"/>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
        <p:nvSpPr>
          <p:cNvPr id="32" name="矩形 31">
            <a:extLst>
              <a:ext uri="{FF2B5EF4-FFF2-40B4-BE49-F238E27FC236}">
                <a16:creationId xmlns:a16="http://schemas.microsoft.com/office/drawing/2014/main" xmlns="" id="{A56D5FFF-0BCF-4CD4-A35F-14C45F47ADBA}"/>
              </a:ext>
            </a:extLst>
          </p:cNvPr>
          <p:cNvSpPr/>
          <p:nvPr/>
        </p:nvSpPr>
        <p:spPr>
          <a:xfrm>
            <a:off x="1440484" y="6733158"/>
            <a:ext cx="20666296" cy="1393074"/>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Fe(SCN)</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不是沉淀。</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16" grpId="0"/>
      <p:bldP spid="17" grpId="0"/>
      <p:bldP spid="18" grpId="0"/>
      <p:bldP spid="19" grpId="0"/>
      <p:bldP spid="2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AEBE1E89-978C-4D4D-8ADF-A221F6F29AC3}"/>
              </a:ext>
            </a:extLst>
          </p:cNvPr>
          <p:cNvSpPr/>
          <p:nvPr/>
        </p:nvSpPr>
        <p:spPr>
          <a:xfrm>
            <a:off x="1368476" y="2988742"/>
            <a:ext cx="20666296" cy="8027134"/>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的性质及应用的说法正确的是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50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①</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2018·</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Ⅱ</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向盛有</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mL</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黄色氯化铁溶液的试管中滴加浓的维生素</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观察颜色变化</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可探究维生素</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的还原性</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②</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2018·</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北京卷</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NaOH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溶液滴入</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溶液中产生白色沉淀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随后变为红褐色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涉及氧化还原反应</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③</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2017·</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天津卷</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用可溶性的铝盐和铁盐处理水中的悬浮物</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8"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986100" y="2844726"/>
            <a:ext cx="4752528" cy="110042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cs typeface="宋体" panose="02010600030101010101" pitchFamily="2" charset="-122"/>
              </a:rPr>
              <a:t>①②③④⑦⑧</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9"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484" y="2340670"/>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31579"/>
            <a:ext cx="13321480" cy="1110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a:t>
            </a: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60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368476" y="2196654"/>
            <a:ext cx="20666296" cy="5727145"/>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的性质及应用的说法正确的是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④</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Ⅰ</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配制氯化铁溶</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液时</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将氯化铁溶解在较浓的盐</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酸中再加水稀释</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914092" y="2071194"/>
            <a:ext cx="4608512" cy="110042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cs typeface="宋体" panose="02010600030101010101" pitchFamily="2" charset="-122"/>
              </a:rPr>
              <a:t>①②③④⑦⑧</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20C3E831-068B-43B0-AFC7-412161CB5D2D}"/>
              </a:ext>
            </a:extLst>
          </p:cNvPr>
          <p:cNvSpPr/>
          <p:nvPr/>
        </p:nvSpPr>
        <p:spPr>
          <a:xfrm>
            <a:off x="12673732" y="4428902"/>
            <a:ext cx="9001000" cy="3960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EC5058F2-8FC3-4933-A306-5DE04B78D835}"/>
              </a:ext>
            </a:extLst>
          </p:cNvPr>
          <p:cNvSpPr>
            <a:spLocks noChangeArrowheads="1"/>
          </p:cNvSpPr>
          <p:nvPr/>
        </p:nvSpPr>
        <p:spPr bwMode="auto">
          <a:xfrm>
            <a:off x="13142030" y="4500910"/>
            <a:ext cx="7884630" cy="3410485"/>
          </a:xfrm>
          <a:prstGeom prst="rect">
            <a:avLst/>
          </a:prstGeom>
          <a:noFill/>
          <a:ln w="9525">
            <a:noFill/>
            <a:miter lim="800000"/>
            <a:headEnd/>
            <a:tailEnd/>
          </a:ln>
        </p:spPr>
        <p:txBody>
          <a:bodyPr wrap="square" anchor="ctr">
            <a:spAutoFit/>
          </a:bodyPr>
          <a:lstStyle/>
          <a:p>
            <a:pPr lvl="0">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为了抑制</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可将</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溶解在浓盐酸中</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再加水稀释</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NEU-BZ-S92" panose="02020503000000020003"/>
                <a:cs typeface="宋体" panose="02010600030101010101" pitchFamily="2" charset="-122"/>
              </a:rPr>
              <a:t>④</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4493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4" name="矩形 13">
            <a:extLst>
              <a:ext uri="{FF2B5EF4-FFF2-40B4-BE49-F238E27FC236}">
                <a16:creationId xmlns:a16="http://schemas.microsoft.com/office/drawing/2014/main" xmlns="" id="{AEBE1E89-978C-4D4D-8ADF-A221F6F29AC3}"/>
              </a:ext>
            </a:extLst>
          </p:cNvPr>
          <p:cNvSpPr/>
          <p:nvPr/>
        </p:nvSpPr>
        <p:spPr>
          <a:xfrm>
            <a:off x="1368476" y="2196654"/>
            <a:ext cx="20666296" cy="5726696"/>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的性质及应用的说法正确的是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⑤</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Ⅱ</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p>
          <a:p>
            <a:pPr lvl="0">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浓溶液滴加到饱和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p>
          <a:p>
            <a:pPr lvl="0">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溶液中制备</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胶体</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5"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914092" y="2071194"/>
            <a:ext cx="4608512" cy="110042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cs typeface="宋体" panose="02010600030101010101" pitchFamily="2" charset="-122"/>
              </a:rPr>
              <a:t>①②③④⑦⑧</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20C3E831-068B-43B0-AFC7-412161CB5D2D}"/>
              </a:ext>
            </a:extLst>
          </p:cNvPr>
          <p:cNvSpPr/>
          <p:nvPr/>
        </p:nvSpPr>
        <p:spPr>
          <a:xfrm>
            <a:off x="10657508" y="3564806"/>
            <a:ext cx="11233248" cy="4896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Rectangle 17">
            <a:extLst>
              <a:ext uri="{FF2B5EF4-FFF2-40B4-BE49-F238E27FC236}">
                <a16:creationId xmlns:a16="http://schemas.microsoft.com/office/drawing/2014/main" xmlns="" id="{EC5058F2-8FC3-4933-A306-5DE04B78D835}"/>
              </a:ext>
            </a:extLst>
          </p:cNvPr>
          <p:cNvSpPr>
            <a:spLocks noChangeArrowheads="1"/>
          </p:cNvSpPr>
          <p:nvPr/>
        </p:nvSpPr>
        <p:spPr bwMode="auto">
          <a:xfrm>
            <a:off x="11179689" y="3574726"/>
            <a:ext cx="10188886" cy="4564648"/>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浓溶液滴加到饱和</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生成难溶于水的</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应将饱和</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溶液滴加到沸水中制备</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胶体</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NEU-BZ-S92" panose="02020503000000020003"/>
                <a:cs typeface="宋体" panose="02010600030101010101" pitchFamily="2" charset="-122"/>
              </a:rPr>
              <a:t>⑤</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9493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664897090"/>
              </p:ext>
            </p:extLst>
          </p:nvPr>
        </p:nvGraphicFramePr>
        <p:xfrm>
          <a:off x="1402180" y="1252371"/>
          <a:ext cx="20584663" cy="10671909"/>
        </p:xfrm>
        <a:graphic>
          <a:graphicData uri="http://schemas.openxmlformats.org/drawingml/2006/table">
            <a:tbl>
              <a:tblPr firstRow="1" bandRow="1">
                <a:tableStyleId>{2D5ABB26-0587-4C30-8999-92F81FD0307C}</a:tableStyleId>
              </a:tblPr>
              <a:tblGrid>
                <a:gridCol w="4358784"/>
                <a:gridCol w="16225879"/>
              </a:tblGrid>
              <a:tr h="1361835">
                <a:tc>
                  <a:txBody>
                    <a:bodyPr/>
                    <a:lstStyle/>
                    <a:p>
                      <a:pPr marL="0" marR="0" lvl="0" indent="0" algn="ctr" defTabSz="815748" rtl="0" eaLnBrk="1" fontAlgn="base" latinLnBrk="0" hangingPunct="1">
                        <a:lnSpc>
                          <a:spcPct val="150000"/>
                        </a:lnSpc>
                        <a:spcBef>
                          <a:spcPct val="0"/>
                        </a:spcBef>
                        <a:spcAft>
                          <a:spcPts val="0"/>
                        </a:spcAft>
                        <a:buClrTx/>
                        <a:buSzTx/>
                        <a:buFontTx/>
                        <a:buNone/>
                        <a:tabLst/>
                        <a:defRPr/>
                      </a:pPr>
                      <a:r>
                        <a:rPr kumimoji="0" lang="zh-CN" altLang="zh-CN"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考</a:t>
                      </a:r>
                      <a:r>
                        <a:rPr kumimoji="0" lang="zh-CN" altLang="en-US"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纲要求</a:t>
                      </a:r>
                      <a:r>
                        <a:rPr kumimoji="0" lang="zh-CN" altLang="zh-CN" sz="4700" b="1" i="0" u="none" strike="noStrike" kern="1200" cap="none" spc="0" normalizeH="0" baseline="0" noProof="0" dirty="0" smtClean="0">
                          <a:ln>
                            <a:noFill/>
                          </a:ln>
                          <a:solidFill>
                            <a:srgbClr val="000000"/>
                          </a:solidFill>
                          <a:effectLst/>
                          <a:uLnTx/>
                          <a:uFillTx/>
                          <a:latin typeface="NEU-BZ-S92" panose="02020503000000020003" pitchFamily="18" charset="-122"/>
                          <a:ea typeface="Times New Roman" panose="02020603050405020304" pitchFamily="18" charset="0"/>
                          <a:cs typeface="Times New Roman" panose="02020603050405020304" pitchFamily="18" charset="0"/>
                        </a:rPr>
                        <a:t> </a:t>
                      </a:r>
                      <a:endParaRPr kumimoji="0" lang="en-US" altLang="zh-CN" sz="4700" b="1" i="0" u="none" strike="noStrike" kern="1200" cap="none" spc="0" normalizeH="0" baseline="0" noProof="0" dirty="0" smtClean="0">
                        <a:ln>
                          <a:noFill/>
                        </a:ln>
                        <a:solidFill>
                          <a:srgbClr val="000000"/>
                        </a:solidFill>
                        <a:effectLst/>
                        <a:uLnTx/>
                        <a:uFillTx/>
                        <a:latin typeface="NEU-BZ-S92" panose="02020503000000020003" pitchFamily="18" charset="-122"/>
                        <a:ea typeface="Times New Roman" panose="02020603050405020304" pitchFamily="18" charset="0"/>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5748" rtl="0" eaLnBrk="1" fontAlgn="base" latinLnBrk="0" hangingPunct="1">
                        <a:lnSpc>
                          <a:spcPct val="150000"/>
                        </a:lnSpc>
                        <a:spcBef>
                          <a:spcPct val="0"/>
                        </a:spcBef>
                        <a:spcAft>
                          <a:spcPts val="0"/>
                        </a:spcAft>
                        <a:buClrTx/>
                        <a:buSzTx/>
                        <a:buFontTx/>
                        <a:buNone/>
                        <a:tabLst/>
                        <a:defRPr/>
                      </a:pPr>
                      <a:r>
                        <a:rPr kumimoji="0" lang="zh-CN" altLang="en-US"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学科素养</a:t>
                      </a:r>
                      <a:endParaRPr kumimoji="0" lang="en-US" altLang="zh-CN"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0074">
                <a:tc>
                  <a:txBody>
                    <a:bodyPr/>
                    <a:lstStyle/>
                    <a:p>
                      <a:pPr>
                        <a:lnSpc>
                          <a:spcPct val="150000"/>
                        </a:lnSpc>
                        <a:spcAft>
                          <a:spcPts val="0"/>
                        </a:spcAft>
                      </a:pPr>
                      <a:r>
                        <a:rPr kumimoji="0" lang="en-US" altLang="zh-CN" sz="47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zh-CN" sz="4700" b="0"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了解</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铁的主要性质及其应用。</a:t>
                      </a:r>
                      <a:endParaRPr lang="zh-CN" altLang="zh-CN" sz="4800" dirty="0" smtClean="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了解铁的重要化合物的制备方法</a:t>
                      </a: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掌握其主要性质及其应用。</a:t>
                      </a:r>
                      <a:endParaRPr lang="zh-CN" altLang="zh-CN" sz="48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宏观辨识与微观探析</a:t>
                      </a:r>
                      <a:r>
                        <a:rPr kumimoji="0" 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认识</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铁及其化合物的性质</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能以</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Fe</a:t>
                      </a:r>
                      <a:r>
                        <a:rPr kumimoji="0" lang="en-US" altLang="zh-CN" sz="4700" b="0" i="0" u="none" strike="noStrike" kern="1200" cap="none" spc="0" normalizeH="0" baseline="3000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Fe</a:t>
                      </a:r>
                      <a:r>
                        <a:rPr kumimoji="0" lang="en-US" altLang="zh-CN" sz="4700" b="0" i="0" u="none" strike="noStrike" kern="1200" cap="none" spc="0" normalizeH="0" baseline="3000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的相互转化为例</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理解变价金属元素的氧化还原反应实质。</a:t>
                      </a:r>
                    </a:p>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变化观念与平衡思想</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铁及其化合物之间的转化需要一定的条件</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并遵循一定规律。</a:t>
                      </a:r>
                    </a:p>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科学探究与创新意识</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能发现和提出有探究价值的氢氧化亚铁的制备探究方案</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进行实验探究。</a:t>
                      </a:r>
                    </a:p>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科学态度与社会责任</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具有严谨求实的科学态度</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具有探索未知、崇尚真理的意识</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赞赏化学对社会发展的重大贡献。</a:t>
                      </a:r>
                    </a:p>
                  </a:txBody>
                  <a:tcPr marL="173274" marR="173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4940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7" name="矩形 6">
            <a:extLst>
              <a:ext uri="{FF2B5EF4-FFF2-40B4-BE49-F238E27FC236}">
                <a16:creationId xmlns:a16="http://schemas.microsoft.com/office/drawing/2014/main" xmlns="" id="{AEBE1E89-978C-4D4D-8ADF-A221F6F29AC3}"/>
              </a:ext>
            </a:extLst>
          </p:cNvPr>
          <p:cNvSpPr/>
          <p:nvPr/>
        </p:nvSpPr>
        <p:spPr>
          <a:xfrm>
            <a:off x="1368476" y="2196654"/>
            <a:ext cx="20666296" cy="4572534"/>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的性质及应用的说法正确的是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⑥</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江苏卷</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p>
          <a:p>
            <a:pPr lvl="0">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溶液中加入过量铁粉</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+Fe=2Fe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8"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914092" y="2071194"/>
            <a:ext cx="4608512" cy="110042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cs typeface="宋体" panose="02010600030101010101" pitchFamily="2" charset="-122"/>
              </a:rPr>
              <a:t>①②③④⑦⑧</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20C3E831-068B-43B0-AFC7-412161CB5D2D}"/>
              </a:ext>
            </a:extLst>
          </p:cNvPr>
          <p:cNvSpPr/>
          <p:nvPr/>
        </p:nvSpPr>
        <p:spPr>
          <a:xfrm>
            <a:off x="12529716" y="4212878"/>
            <a:ext cx="9361040" cy="2681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Rectangle 17">
            <a:extLst>
              <a:ext uri="{FF2B5EF4-FFF2-40B4-BE49-F238E27FC236}">
                <a16:creationId xmlns:a16="http://schemas.microsoft.com/office/drawing/2014/main" xmlns="" id="{EC5058F2-8FC3-4933-A306-5DE04B78D835}"/>
              </a:ext>
            </a:extLst>
          </p:cNvPr>
          <p:cNvSpPr>
            <a:spLocks noChangeArrowheads="1"/>
          </p:cNvSpPr>
          <p:nvPr/>
        </p:nvSpPr>
        <p:spPr bwMode="auto">
          <a:xfrm>
            <a:off x="13006830" y="4404827"/>
            <a:ext cx="8406811" cy="2256323"/>
          </a:xfrm>
          <a:prstGeom prst="rect">
            <a:avLst/>
          </a:prstGeom>
          <a:noFill/>
          <a:ln w="9525">
            <a:noFill/>
            <a:miter lim="800000"/>
            <a:headEnd/>
            <a:tailEnd/>
          </a:ln>
        </p:spPr>
        <p:txBody>
          <a:bodyPr wrap="square" anchor="ctr">
            <a:spAutoFit/>
          </a:bodyPr>
          <a:lstStyle/>
          <a:p>
            <a:pPr lvl="0">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离子方程式前后不符合电荷守恒</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NEU-BZ-S92" panose="02020503000000020003"/>
                <a:cs typeface="宋体" panose="02010600030101010101" pitchFamily="2" charset="-122"/>
              </a:rPr>
              <a:t>⑥</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154847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6" name="矩形 5">
            <a:extLst>
              <a:ext uri="{FF2B5EF4-FFF2-40B4-BE49-F238E27FC236}">
                <a16:creationId xmlns:a16="http://schemas.microsoft.com/office/drawing/2014/main" xmlns="" id="{AEBE1E89-978C-4D4D-8ADF-A221F6F29AC3}"/>
              </a:ext>
            </a:extLst>
          </p:cNvPr>
          <p:cNvSpPr/>
          <p:nvPr/>
        </p:nvSpPr>
        <p:spPr>
          <a:xfrm>
            <a:off x="1368476" y="2196654"/>
            <a:ext cx="20666296" cy="5726696"/>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的性质及应用的说法正确的是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⑦</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江苏卷</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室温下</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溶液中滴</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加少量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再滴加几滴淀粉溶液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变蓝色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的氧化性比</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的强</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8"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914092" y="2071194"/>
            <a:ext cx="4608512" cy="110042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cs typeface="宋体" panose="02010600030101010101" pitchFamily="2" charset="-122"/>
              </a:rPr>
              <a:t>①②③④⑦⑧</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20C3E831-068B-43B0-AFC7-412161CB5D2D}"/>
              </a:ext>
            </a:extLst>
          </p:cNvPr>
          <p:cNvSpPr/>
          <p:nvPr/>
        </p:nvSpPr>
        <p:spPr>
          <a:xfrm>
            <a:off x="13681844" y="4555444"/>
            <a:ext cx="8208912" cy="3583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Rectangle 17">
            <a:extLst>
              <a:ext uri="{FF2B5EF4-FFF2-40B4-BE49-F238E27FC236}">
                <a16:creationId xmlns:a16="http://schemas.microsoft.com/office/drawing/2014/main" xmlns="" id="{EC5058F2-8FC3-4933-A306-5DE04B78D835}"/>
              </a:ext>
            </a:extLst>
          </p:cNvPr>
          <p:cNvSpPr>
            <a:spLocks noChangeArrowheads="1"/>
          </p:cNvSpPr>
          <p:nvPr/>
        </p:nvSpPr>
        <p:spPr bwMode="auto">
          <a:xfrm>
            <a:off x="13870927" y="4500910"/>
            <a:ext cx="8019829" cy="3410485"/>
          </a:xfrm>
          <a:prstGeom prst="rect">
            <a:avLst/>
          </a:prstGeom>
          <a:noFill/>
          <a:ln w="9525">
            <a:noFill/>
            <a:miter lim="800000"/>
            <a:headEnd/>
            <a:tailEnd/>
          </a:ln>
        </p:spPr>
        <p:txBody>
          <a:bodyPr wrap="square" anchor="ctr">
            <a:spAutoFit/>
          </a:bodyPr>
          <a:lstStyle/>
          <a:p>
            <a:pPr lvl="0">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淀粉遇</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变蓝色</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该过程说明了</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的氧化性强于</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NEU-BZ-S92" panose="02020503000000020003"/>
                <a:cs typeface="宋体" panose="02010600030101010101" pitchFamily="2" charset="-122"/>
              </a:rPr>
              <a:t>⑦</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0952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AEBE1E89-978C-4D4D-8ADF-A221F6F29AC3}"/>
              </a:ext>
            </a:extLst>
          </p:cNvPr>
          <p:cNvSpPr/>
          <p:nvPr/>
        </p:nvSpPr>
        <p:spPr>
          <a:xfrm>
            <a:off x="1368476" y="2196654"/>
            <a:ext cx="20666296" cy="5726696"/>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的性质及应用的说法正确的是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⑧</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2016·</a:t>
            </a:r>
            <a:r>
              <a:rPr lang="zh-CN" altLang="zh-CN" sz="50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四川卷</a:t>
            </a:r>
            <a:r>
              <a:rPr lang="en-US" altLang="zh-CN" sz="50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在酸</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性溶液中的反应</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vl="0">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2"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914092" y="2071194"/>
            <a:ext cx="4608512" cy="110042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cs typeface="宋体" panose="02010600030101010101" pitchFamily="2" charset="-122"/>
              </a:rPr>
              <a:t>①②③④⑦⑧</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20C3E831-068B-43B0-AFC7-412161CB5D2D}"/>
              </a:ext>
            </a:extLst>
          </p:cNvPr>
          <p:cNvSpPr/>
          <p:nvPr/>
        </p:nvSpPr>
        <p:spPr>
          <a:xfrm>
            <a:off x="13465820" y="4555444"/>
            <a:ext cx="8208912" cy="35839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Rectangle 17">
            <a:extLst>
              <a:ext uri="{FF2B5EF4-FFF2-40B4-BE49-F238E27FC236}">
                <a16:creationId xmlns:a16="http://schemas.microsoft.com/office/drawing/2014/main" xmlns="" id="{EC5058F2-8FC3-4933-A306-5DE04B78D835}"/>
              </a:ext>
            </a:extLst>
          </p:cNvPr>
          <p:cNvSpPr>
            <a:spLocks noChangeArrowheads="1"/>
          </p:cNvSpPr>
          <p:nvPr/>
        </p:nvSpPr>
        <p:spPr bwMode="auto">
          <a:xfrm>
            <a:off x="13653681" y="4562268"/>
            <a:ext cx="8053986" cy="3410485"/>
          </a:xfrm>
          <a:prstGeom prst="rect">
            <a:avLst/>
          </a:prstGeom>
          <a:noFill/>
          <a:ln w="9525">
            <a:noFill/>
            <a:miter lim="800000"/>
            <a:headEnd/>
            <a:tailEnd/>
          </a:ln>
        </p:spPr>
        <p:txBody>
          <a:bodyPr wrap="square" anchor="ctr">
            <a:spAutoFit/>
          </a:bodyPr>
          <a:lstStyle/>
          <a:p>
            <a:pPr lvl="0">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所给离子方程式满足电子守恒、电荷守恒且符合实际</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NEU-BZ-S92" panose="02020503000000020003"/>
                <a:cs typeface="宋体" panose="02010600030101010101" pitchFamily="2" charset="-122"/>
              </a:rPr>
              <a:t>⑧</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2701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EBE1E89-978C-4D4D-8ADF-A221F6F29AC3}"/>
              </a:ext>
            </a:extLst>
          </p:cNvPr>
          <p:cNvSpPr/>
          <p:nvPr/>
        </p:nvSpPr>
        <p:spPr>
          <a:xfrm>
            <a:off x="1440484" y="1980630"/>
            <a:ext cx="13033448" cy="9113264"/>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下列关于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性质实验的说法错误的是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用如图所示装置可以制备沉淀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先将氯化铁晶体溶于较</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浓的盐酸中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再加水稀释到所需要的浓度</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向某溶液中滴加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溶液不变色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滴加氯水后溶液显红色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此现象不能确定</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溶液中加入少量铁粉是为了防</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止</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被氧化</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3321804" y="1980630"/>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3" name="tk3-33.jpg" descr="id:2147507884;FounderCES">
            <a:extLst>
              <a:ext uri="{FF2B5EF4-FFF2-40B4-BE49-F238E27FC236}">
                <a16:creationId xmlns:a16="http://schemas.microsoft.com/office/drawing/2014/main" xmlns="" id="{FFA6A666-2A76-4192-BB7C-6B51FBEDD52B}"/>
              </a:ext>
            </a:extLst>
          </p:cNvPr>
          <p:cNvPicPr/>
          <p:nvPr/>
        </p:nvPicPr>
        <p:blipFill>
          <a:blip r:embed="rId3">
            <a:clrChange>
              <a:clrFrom>
                <a:srgbClr val="FFFFFF"/>
              </a:clrFrom>
              <a:clrTo>
                <a:srgbClr val="FFFFFF">
                  <a:alpha val="0"/>
                </a:srgbClr>
              </a:clrTo>
            </a:clrChange>
          </a:blip>
          <a:stretch>
            <a:fillRect/>
          </a:stretch>
        </p:blipFill>
        <p:spPr>
          <a:xfrm>
            <a:off x="14905980" y="2268662"/>
            <a:ext cx="6768752" cy="3970514"/>
          </a:xfrm>
          <a:prstGeom prst="rect">
            <a:avLst/>
          </a:prstGeom>
        </p:spPr>
      </p:pic>
      <p:sp>
        <p:nvSpPr>
          <p:cNvPr id="14" name="矩形 13">
            <a:extLst>
              <a:ext uri="{FF2B5EF4-FFF2-40B4-BE49-F238E27FC236}">
                <a16:creationId xmlns:a16="http://schemas.microsoft.com/office/drawing/2014/main" xmlns="" id="{56B2F82B-CAA2-421D-B9F2-73DCAFA82BE5}"/>
              </a:ext>
            </a:extLst>
          </p:cNvPr>
          <p:cNvSpPr/>
          <p:nvPr/>
        </p:nvSpPr>
        <p:spPr>
          <a:xfrm>
            <a:off x="12025660" y="6483239"/>
            <a:ext cx="10297144" cy="4322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D8B9C22D-58EF-4DC6-879E-5912B3BE113F}"/>
              </a:ext>
            </a:extLst>
          </p:cNvPr>
          <p:cNvSpPr>
            <a:spLocks noChangeArrowheads="1"/>
          </p:cNvSpPr>
          <p:nvPr/>
        </p:nvSpPr>
        <p:spPr bwMode="auto">
          <a:xfrm>
            <a:off x="12241684" y="6514631"/>
            <a:ext cx="9793088" cy="403495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反应开始时生成的氢气进入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可排出氧气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防止生成的氢氧化亚铁被氧化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一段时间后关闭止水夹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中硫酸亚铁进入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中可生成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34369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440484" y="1980630"/>
            <a:ext cx="13033448" cy="9113264"/>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下列关于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性质实验的说法错误的是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用如图所示装置可以制备沉淀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先将氯化铁晶体溶于较</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浓的盐酸中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再加水稀释到所需要的浓度</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向某溶液中滴加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溶液不变色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滴加氯水后溶液显红色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此现象不能确定</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溶液中加入少量铁粉是为了防</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止</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被氧化</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3321804" y="1980630"/>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4" name="tk3-33.jpg" descr="id:2147507884;FounderCES">
            <a:extLst>
              <a:ext uri="{FF2B5EF4-FFF2-40B4-BE49-F238E27FC236}">
                <a16:creationId xmlns:a16="http://schemas.microsoft.com/office/drawing/2014/main" xmlns="" id="{FFA6A666-2A76-4192-BB7C-6B51FBEDD52B}"/>
              </a:ext>
            </a:extLst>
          </p:cNvPr>
          <p:cNvPicPr/>
          <p:nvPr/>
        </p:nvPicPr>
        <p:blipFill>
          <a:blip r:embed="rId3">
            <a:clrChange>
              <a:clrFrom>
                <a:srgbClr val="FFFFFF"/>
              </a:clrFrom>
              <a:clrTo>
                <a:srgbClr val="FFFFFF">
                  <a:alpha val="0"/>
                </a:srgbClr>
              </a:clrTo>
            </a:clrChange>
          </a:blip>
          <a:stretch>
            <a:fillRect/>
          </a:stretch>
        </p:blipFill>
        <p:spPr>
          <a:xfrm>
            <a:off x="14905980" y="2268662"/>
            <a:ext cx="6768752" cy="3970514"/>
          </a:xfrm>
          <a:prstGeom prst="rect">
            <a:avLst/>
          </a:prstGeom>
        </p:spPr>
      </p:pic>
      <p:sp>
        <p:nvSpPr>
          <p:cNvPr id="15" name="矩形 14">
            <a:extLst>
              <a:ext uri="{FF2B5EF4-FFF2-40B4-BE49-F238E27FC236}">
                <a16:creationId xmlns:a16="http://schemas.microsoft.com/office/drawing/2014/main" xmlns="" id="{56B2F82B-CAA2-421D-B9F2-73DCAFA82BE5}"/>
              </a:ext>
            </a:extLst>
          </p:cNvPr>
          <p:cNvSpPr/>
          <p:nvPr/>
        </p:nvSpPr>
        <p:spPr>
          <a:xfrm>
            <a:off x="12025660" y="6483239"/>
            <a:ext cx="10297144" cy="4322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Rectangle 17">
            <a:extLst>
              <a:ext uri="{FF2B5EF4-FFF2-40B4-BE49-F238E27FC236}">
                <a16:creationId xmlns:a16="http://schemas.microsoft.com/office/drawing/2014/main" xmlns="" id="{D8B9C22D-58EF-4DC6-879E-5912B3BE113F}"/>
              </a:ext>
            </a:extLst>
          </p:cNvPr>
          <p:cNvSpPr>
            <a:spLocks noChangeArrowheads="1"/>
          </p:cNvSpPr>
          <p:nvPr/>
        </p:nvSpPr>
        <p:spPr bwMode="auto">
          <a:xfrm>
            <a:off x="12277688" y="6445126"/>
            <a:ext cx="9793088" cy="403495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易水解</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配制溶液时应防止溶液因水解而生成氢氧化铁沉淀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可先将氯化铁晶体溶于较浓的盐酸中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再加水稀释到所需要的浓度</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33620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440484" y="1980630"/>
            <a:ext cx="13033448" cy="9113264"/>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下列关于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性质实验的说法错误的是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用如图所示装置可以制备沉淀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先将氯化铁晶体溶于较</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浓的盐酸中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再加水稀释到所需要的浓度</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向某溶液中滴加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溶液不</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滴加氯水后溶液显红色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此现象</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不能确定溶液中含有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溶液中加入少量铁粉是为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了防止</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被氧化</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3321804" y="1980630"/>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2" name="tk3-33.jpg" descr="id:2147507884;FounderCES">
            <a:extLst>
              <a:ext uri="{FF2B5EF4-FFF2-40B4-BE49-F238E27FC236}">
                <a16:creationId xmlns:a16="http://schemas.microsoft.com/office/drawing/2014/main" xmlns="" id="{FFA6A666-2A76-4192-BB7C-6B51FBEDD52B}"/>
              </a:ext>
            </a:extLst>
          </p:cNvPr>
          <p:cNvPicPr/>
          <p:nvPr/>
        </p:nvPicPr>
        <p:blipFill>
          <a:blip r:embed="rId3">
            <a:clrChange>
              <a:clrFrom>
                <a:srgbClr val="FFFFFF"/>
              </a:clrFrom>
              <a:clrTo>
                <a:srgbClr val="FFFFFF">
                  <a:alpha val="0"/>
                </a:srgbClr>
              </a:clrTo>
            </a:clrChange>
          </a:blip>
          <a:stretch>
            <a:fillRect/>
          </a:stretch>
        </p:blipFill>
        <p:spPr>
          <a:xfrm>
            <a:off x="14905980" y="2268662"/>
            <a:ext cx="6768752" cy="3970514"/>
          </a:xfrm>
          <a:prstGeom prst="rect">
            <a:avLst/>
          </a:prstGeom>
        </p:spPr>
      </p:pic>
      <p:sp>
        <p:nvSpPr>
          <p:cNvPr id="13" name="矩形 12">
            <a:extLst>
              <a:ext uri="{FF2B5EF4-FFF2-40B4-BE49-F238E27FC236}">
                <a16:creationId xmlns:a16="http://schemas.microsoft.com/office/drawing/2014/main" xmlns="" id="{56B2F82B-CAA2-421D-B9F2-73DCAFA82BE5}"/>
              </a:ext>
            </a:extLst>
          </p:cNvPr>
          <p:cNvSpPr/>
          <p:nvPr/>
        </p:nvSpPr>
        <p:spPr>
          <a:xfrm>
            <a:off x="10945540" y="6483239"/>
            <a:ext cx="11377264" cy="4322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Rectangle 17">
            <a:extLst>
              <a:ext uri="{FF2B5EF4-FFF2-40B4-BE49-F238E27FC236}">
                <a16:creationId xmlns:a16="http://schemas.microsoft.com/office/drawing/2014/main" xmlns="" id="{D8B9C22D-58EF-4DC6-879E-5912B3BE113F}"/>
              </a:ext>
            </a:extLst>
          </p:cNvPr>
          <p:cNvSpPr>
            <a:spLocks noChangeArrowheads="1"/>
          </p:cNvSpPr>
          <p:nvPr/>
        </p:nvSpPr>
        <p:spPr bwMode="auto">
          <a:xfrm>
            <a:off x="11084201" y="6537262"/>
            <a:ext cx="11022579" cy="4034951"/>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溶液不变色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滴加氯水后显红色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该溶液中一定含有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与铁反应可生成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则向</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溶液中加入少量铁粉是为了防止</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被氧化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7461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AEBE1E89-978C-4D4D-8ADF-A221F6F29AC3}"/>
              </a:ext>
            </a:extLst>
          </p:cNvPr>
          <p:cNvSpPr/>
          <p:nvPr/>
        </p:nvSpPr>
        <p:spPr>
          <a:xfrm>
            <a:off x="1368476" y="2988742"/>
            <a:ext cx="20666296" cy="3019288"/>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安徽合肥模拟</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选择合适试剂完成甲、乙两组实验。</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甲组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检验含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的溶液中是否含有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乙组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检验含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的溶液中是否含有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下列试剂选取正确的一项是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4"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484" y="2340670"/>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6912768" cy="101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的检验</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xmlns="" id="{97D9BAD3-574E-466D-BF6B-19BAA2172451}"/>
              </a:ext>
            </a:extLst>
          </p:cNvPr>
          <p:cNvGraphicFramePr>
            <a:graphicFrameLocks noGrp="1"/>
          </p:cNvGraphicFramePr>
          <p:nvPr>
            <p:extLst>
              <p:ext uri="{D42A27DB-BD31-4B8C-83A1-F6EECF244321}">
                <p14:modId xmlns:p14="http://schemas.microsoft.com/office/powerpoint/2010/main" val="2563483047"/>
              </p:ext>
            </p:extLst>
          </p:nvPr>
        </p:nvGraphicFramePr>
        <p:xfrm>
          <a:off x="1584500" y="6085086"/>
          <a:ext cx="10441161" cy="5029200"/>
        </p:xfrm>
        <a:graphic>
          <a:graphicData uri="http://schemas.openxmlformats.org/drawingml/2006/table">
            <a:tbl>
              <a:tblPr firstRow="1" firstCol="1" bandRow="1"/>
              <a:tblGrid>
                <a:gridCol w="403505">
                  <a:extLst>
                    <a:ext uri="{9D8B030D-6E8A-4147-A177-3AD203B41FA5}">
                      <a16:colId xmlns:a16="http://schemas.microsoft.com/office/drawing/2014/main" xmlns="" val="2491617203"/>
                    </a:ext>
                  </a:extLst>
                </a:gridCol>
                <a:gridCol w="5429143">
                  <a:extLst>
                    <a:ext uri="{9D8B030D-6E8A-4147-A177-3AD203B41FA5}">
                      <a16:colId xmlns:a16="http://schemas.microsoft.com/office/drawing/2014/main" xmlns="" val="500707401"/>
                    </a:ext>
                  </a:extLst>
                </a:gridCol>
                <a:gridCol w="4608513">
                  <a:extLst>
                    <a:ext uri="{9D8B030D-6E8A-4147-A177-3AD203B41FA5}">
                      <a16:colId xmlns:a16="http://schemas.microsoft.com/office/drawing/2014/main" xmlns="" val="2342482934"/>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甲组</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乙组</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022403181"/>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新制氯水、</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KSCN</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404849294"/>
                  </a:ext>
                </a:extLst>
              </a:tr>
              <a:tr h="0">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KSCN</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1664107"/>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溴水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766524894"/>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溴水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80010937"/>
                  </a:ext>
                </a:extLst>
              </a:tr>
            </a:tbl>
          </a:graphicData>
        </a:graphic>
      </p:graphicFrame>
      <p:sp>
        <p:nvSpPr>
          <p:cNvPr id="17" name="Rectangle 16">
            <a:extLst>
              <a:ext uri="{FF2B5EF4-FFF2-40B4-BE49-F238E27FC236}">
                <a16:creationId xmlns:a16="http://schemas.microsoft.com/office/drawing/2014/main" xmlns="" id="{CCBEDF95-F6AF-47A0-9FB2-B8300838E9C6}"/>
              </a:ext>
            </a:extLst>
          </p:cNvPr>
          <p:cNvSpPr>
            <a:spLocks noChangeArrowheads="1"/>
          </p:cNvSpPr>
          <p:nvPr/>
        </p:nvSpPr>
        <p:spPr bwMode="auto">
          <a:xfrm>
            <a:off x="8641284" y="4932958"/>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xmlns="" id="{253C49C0-34B4-4ACD-ABE6-530120058527}"/>
              </a:ext>
            </a:extLst>
          </p:cNvPr>
          <p:cNvSpPr/>
          <p:nvPr/>
        </p:nvSpPr>
        <p:spPr>
          <a:xfrm>
            <a:off x="12673732" y="5947896"/>
            <a:ext cx="9505056" cy="5177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Rectangle 17">
            <a:extLst>
              <a:ext uri="{FF2B5EF4-FFF2-40B4-BE49-F238E27FC236}">
                <a16:creationId xmlns:a16="http://schemas.microsoft.com/office/drawing/2014/main" xmlns="" id="{C84124C0-E73F-42B5-B433-A3AE6C4511B3}"/>
              </a:ext>
            </a:extLst>
          </p:cNvPr>
          <p:cNvSpPr>
            <a:spLocks noChangeArrowheads="1"/>
          </p:cNvSpPr>
          <p:nvPr/>
        </p:nvSpPr>
        <p:spPr bwMode="auto">
          <a:xfrm>
            <a:off x="12961764" y="5941070"/>
            <a:ext cx="8928991" cy="505061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甲组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检验含</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的溶液中是否含有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具有还原性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能使酸性高锰酸钾溶液褪色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不能使酸性高锰酸钾溶液褪色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所以检验是否含有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可以选用酸性高锰酸</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848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8" name="矩形 7">
            <a:extLst>
              <a:ext uri="{FF2B5EF4-FFF2-40B4-BE49-F238E27FC236}">
                <a16:creationId xmlns:a16="http://schemas.microsoft.com/office/drawing/2014/main" xmlns="" id="{AEBE1E89-978C-4D4D-8ADF-A221F6F29AC3}"/>
              </a:ext>
            </a:extLst>
          </p:cNvPr>
          <p:cNvSpPr/>
          <p:nvPr/>
        </p:nvSpPr>
        <p:spPr>
          <a:xfrm>
            <a:off x="1440484" y="2124646"/>
            <a:ext cx="20666296" cy="3019288"/>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安徽合肥模拟</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选择合适试剂完成甲、乙两组实验。</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甲组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检验含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的溶液中是否含有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乙组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检验含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的溶液中是否含有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下列试剂选取正确的一项是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9" name="表格 8">
            <a:extLst>
              <a:ext uri="{FF2B5EF4-FFF2-40B4-BE49-F238E27FC236}">
                <a16:creationId xmlns:a16="http://schemas.microsoft.com/office/drawing/2014/main" xmlns="" id="{97D9BAD3-574E-466D-BF6B-19BAA2172451}"/>
              </a:ext>
            </a:extLst>
          </p:cNvPr>
          <p:cNvGraphicFramePr>
            <a:graphicFrameLocks noGrp="1"/>
          </p:cNvGraphicFramePr>
          <p:nvPr>
            <p:extLst>
              <p:ext uri="{D42A27DB-BD31-4B8C-83A1-F6EECF244321}">
                <p14:modId xmlns:p14="http://schemas.microsoft.com/office/powerpoint/2010/main" val="2351486945"/>
              </p:ext>
            </p:extLst>
          </p:nvPr>
        </p:nvGraphicFramePr>
        <p:xfrm>
          <a:off x="1656508" y="5220990"/>
          <a:ext cx="10441161" cy="5029200"/>
        </p:xfrm>
        <a:graphic>
          <a:graphicData uri="http://schemas.openxmlformats.org/drawingml/2006/table">
            <a:tbl>
              <a:tblPr firstRow="1" firstCol="1" bandRow="1"/>
              <a:tblGrid>
                <a:gridCol w="403505">
                  <a:extLst>
                    <a:ext uri="{9D8B030D-6E8A-4147-A177-3AD203B41FA5}">
                      <a16:colId xmlns:a16="http://schemas.microsoft.com/office/drawing/2014/main" xmlns="" val="2491617203"/>
                    </a:ext>
                  </a:extLst>
                </a:gridCol>
                <a:gridCol w="5429143">
                  <a:extLst>
                    <a:ext uri="{9D8B030D-6E8A-4147-A177-3AD203B41FA5}">
                      <a16:colId xmlns:a16="http://schemas.microsoft.com/office/drawing/2014/main" xmlns="" val="500707401"/>
                    </a:ext>
                  </a:extLst>
                </a:gridCol>
                <a:gridCol w="4608513">
                  <a:extLst>
                    <a:ext uri="{9D8B030D-6E8A-4147-A177-3AD203B41FA5}">
                      <a16:colId xmlns:a16="http://schemas.microsoft.com/office/drawing/2014/main" xmlns="" val="2342482934"/>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甲组</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乙组</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022403181"/>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新制氯水、</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KSCN</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404849294"/>
                  </a:ext>
                </a:extLst>
              </a:tr>
              <a:tr h="0">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KSCN</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1664107"/>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溴水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766524894"/>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溴水</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80010937"/>
                  </a:ext>
                </a:extLst>
              </a:tr>
            </a:tbl>
          </a:graphicData>
        </a:graphic>
      </p:graphicFrame>
      <p:sp>
        <p:nvSpPr>
          <p:cNvPr id="10" name="Rectangle 16">
            <a:extLst>
              <a:ext uri="{FF2B5EF4-FFF2-40B4-BE49-F238E27FC236}">
                <a16:creationId xmlns:a16="http://schemas.microsoft.com/office/drawing/2014/main" xmlns="" id="{CCBEDF95-F6AF-47A0-9FB2-B8300838E9C6}"/>
              </a:ext>
            </a:extLst>
          </p:cNvPr>
          <p:cNvSpPr>
            <a:spLocks noChangeArrowheads="1"/>
          </p:cNvSpPr>
          <p:nvPr/>
        </p:nvSpPr>
        <p:spPr bwMode="auto">
          <a:xfrm>
            <a:off x="8713292" y="4068862"/>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253C49C0-34B4-4ACD-ABE6-530120058527}"/>
              </a:ext>
            </a:extLst>
          </p:cNvPr>
          <p:cNvSpPr/>
          <p:nvPr/>
        </p:nvSpPr>
        <p:spPr>
          <a:xfrm>
            <a:off x="12745740" y="5083800"/>
            <a:ext cx="9505056" cy="5177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Rectangle 17">
            <a:extLst>
              <a:ext uri="{FF2B5EF4-FFF2-40B4-BE49-F238E27FC236}">
                <a16:creationId xmlns:a16="http://schemas.microsoft.com/office/drawing/2014/main" xmlns="" id="{C84124C0-E73F-42B5-B433-A3AE6C4511B3}"/>
              </a:ext>
            </a:extLst>
          </p:cNvPr>
          <p:cNvSpPr>
            <a:spLocks noChangeArrowheads="1"/>
          </p:cNvSpPr>
          <p:nvPr/>
        </p:nvSpPr>
        <p:spPr bwMode="auto">
          <a:xfrm>
            <a:off x="13033772" y="5076974"/>
            <a:ext cx="8928991" cy="505061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钾溶液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乙组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检验含</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的溶液中是否含有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遇到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溶液会变红色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不能使</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溶液变色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所以检验是否含有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可以选用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42389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440484" y="1980630"/>
            <a:ext cx="20882320" cy="6880858"/>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溶液吸收一定量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后的溶液颜色发生变化。</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写出发生反应的离子方程式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对还不能确定的存在情况提出合理的假设。</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假设</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只存在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假设</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只存在</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假设</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0081444" y="2952723"/>
                <a:ext cx="10153128" cy="111613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2Fe</a:t>
                </a:r>
                <a:r>
                  <a:rPr lang="en-US" altLang="zh-CN" sz="5000" baseline="30000" dirty="0">
                    <a:solidFill>
                      <a:srgbClr val="A50021"/>
                    </a:solidFill>
                    <a:latin typeface="Times New Roman" panose="02020603050405020304" pitchFamily="18" charset="0"/>
                    <a:ea typeface="微软雅黑" panose="020B0503020204020204" pitchFamily="34" charset="-122"/>
                  </a:rPr>
                  <a:t>3+</a:t>
                </a:r>
                <a:r>
                  <a:rPr lang="en-US" altLang="zh-CN" sz="5000" dirty="0">
                    <a:solidFill>
                      <a:srgbClr val="A50021"/>
                    </a:solidFill>
                    <a:latin typeface="Times New Roman" panose="02020603050405020304" pitchFamily="18" charset="0"/>
                    <a:ea typeface="微软雅黑" panose="020B0503020204020204" pitchFamily="34" charset="-122"/>
                  </a:rPr>
                  <a:t>+SO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+2H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O=2Fe</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+4H</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en-US" altLang="zh-CN" sz="50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5000" i="1">
                            <a:solidFill>
                              <a:srgbClr val="A50021"/>
                            </a:solidFill>
                            <a:latin typeface="Times New Roman" panose="02020603050405020304" pitchFamily="18" charset="0"/>
                            <a:ea typeface="微软雅黑" panose="020B0503020204020204" pitchFamily="34" charset="-122"/>
                          </a:rPr>
                          <m:t>−</m:t>
                        </m:r>
                      </m:sup>
                    </m:sSubSup>
                  </m:oMath>
                </a14:m>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mc:Choice>
        <mc:Fallback>
          <p:sp>
            <p:nvSpPr>
              <p:cNvPr id="11" name="Rectangle 16">
                <a:extLst>
                  <a:ext uri="{FF2B5EF4-FFF2-40B4-BE49-F238E27FC236}">
                    <a16:creationId xmlns:a16="http://schemas.microsoft.com/office/drawing/2014/main" xmlns:a14="http://schemas.microsoft.com/office/drawing/2010/main" xmlns="" id="{7258AA64-7B21-433D-8B7A-278556BA2D8E}"/>
                  </a:ext>
                </a:extLst>
              </p:cNvPr>
              <p:cNvSpPr>
                <a:spLocks noRot="1" noChangeAspect="1" noMove="1" noResize="1" noEditPoints="1" noAdjustHandles="1" noChangeArrowheads="1" noChangeShapeType="1" noTextEdit="1"/>
              </p:cNvSpPr>
              <p:nvPr/>
            </p:nvSpPr>
            <p:spPr bwMode="auto">
              <a:xfrm>
                <a:off x="10081444" y="2952723"/>
                <a:ext cx="10153128" cy="1116139"/>
              </a:xfrm>
              <a:prstGeom prst="rect">
                <a:avLst/>
              </a:prstGeom>
              <a:blipFill rotWithShape="1">
                <a:blip r:embed="rId3"/>
                <a:stretch>
                  <a:fillRect l="-2883" b="-23497"/>
                </a:stretch>
              </a:blipFill>
              <a:ln w="9525">
                <a:noFill/>
                <a:miter lim="800000"/>
                <a:headEnd/>
                <a:tailEnd/>
              </a:ln>
            </p:spPr>
            <p:txBody>
              <a:bodyPr/>
              <a:lstStyle/>
              <a:p>
                <a:r>
                  <a:rPr lang="zh-CN" altLang="en-US">
                    <a:noFill/>
                  </a:rPr>
                  <a:t> </a:t>
                </a:r>
              </a:p>
            </p:txBody>
          </p:sp>
        </mc:Fallback>
      </mc:AlternateContent>
      <p:sp>
        <p:nvSpPr>
          <p:cNvPr id="12"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5328916" y="6373118"/>
            <a:ext cx="2160240" cy="1108252"/>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SO</a:t>
            </a:r>
            <a:r>
              <a:rPr lang="en-US" altLang="zh-CN" sz="5000" baseline="-25000" dirty="0">
                <a:solidFill>
                  <a:srgbClr val="A50021"/>
                </a:solidFill>
                <a:latin typeface="Times New Roman" panose="02020603050405020304" pitchFamily="18" charset="0"/>
                <a:ea typeface="微软雅黑" panose="020B0503020204020204" pitchFamily="34" charset="-122"/>
              </a:rPr>
              <a:t>3</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3" name="Rectangle 16">
            <a:extLst>
              <a:ext uri="{FF2B5EF4-FFF2-40B4-BE49-F238E27FC236}">
                <a16:creationId xmlns:a16="http://schemas.microsoft.com/office/drawing/2014/main" xmlns="" id="{28BC596E-E08C-4AF3-8AA7-604AEDABD601}"/>
              </a:ext>
            </a:extLst>
          </p:cNvPr>
          <p:cNvSpPr>
            <a:spLocks noChangeArrowheads="1"/>
          </p:cNvSpPr>
          <p:nvPr/>
        </p:nvSpPr>
        <p:spPr bwMode="auto">
          <a:xfrm>
            <a:off x="3384700" y="7525246"/>
            <a:ext cx="8280920"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既不存在</a:t>
            </a:r>
            <a:r>
              <a:rPr lang="en-US" altLang="zh-CN" sz="5000" dirty="0">
                <a:solidFill>
                  <a:srgbClr val="A50021"/>
                </a:solidFill>
                <a:latin typeface="Times New Roman" panose="02020603050405020304" pitchFamily="18" charset="0"/>
                <a:ea typeface="微软雅黑" panose="020B0503020204020204" pitchFamily="34" charset="-122"/>
              </a:rPr>
              <a:t>Fe</a:t>
            </a:r>
            <a:r>
              <a:rPr lang="en-US" altLang="zh-CN" sz="5000" baseline="30000" dirty="0">
                <a:solidFill>
                  <a:srgbClr val="A50021"/>
                </a:solidFill>
                <a:latin typeface="Times New Roman" panose="02020603050405020304" pitchFamily="18" charset="0"/>
                <a:ea typeface="微软雅黑" panose="020B0503020204020204" pitchFamily="34" charset="-122"/>
              </a:rPr>
              <a:t>3+</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也不存在</a:t>
            </a:r>
            <a:r>
              <a:rPr lang="en-US" altLang="zh-CN" sz="5000" dirty="0">
                <a:solidFill>
                  <a:srgbClr val="A50021"/>
                </a:solidFill>
                <a:latin typeface="Times New Roman" panose="02020603050405020304" pitchFamily="18" charset="0"/>
                <a:ea typeface="微软雅黑" panose="020B0503020204020204" pitchFamily="34" charset="-122"/>
              </a:rPr>
              <a:t>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SO</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8104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a:extLst>
              <a:ext uri="{FF2B5EF4-FFF2-40B4-BE49-F238E27FC236}">
                <a16:creationId xmlns:a16="http://schemas.microsoft.com/office/drawing/2014/main" xmlns="" id="{C69B3BA1-E101-4E07-BD1C-A5C6ADFB8755}"/>
              </a:ext>
            </a:extLst>
          </p:cNvPr>
          <p:cNvGraphicFramePr>
            <a:graphicFrameLocks noGrp="1"/>
          </p:cNvGraphicFramePr>
          <p:nvPr>
            <p:extLst>
              <p:ext uri="{D42A27DB-BD31-4B8C-83A1-F6EECF244321}">
                <p14:modId xmlns:p14="http://schemas.microsoft.com/office/powerpoint/2010/main" val="1277604520"/>
              </p:ext>
            </p:extLst>
          </p:nvPr>
        </p:nvGraphicFramePr>
        <p:xfrm>
          <a:off x="1621241" y="4716934"/>
          <a:ext cx="20496212" cy="5230368"/>
        </p:xfrm>
        <a:graphic>
          <a:graphicData uri="http://schemas.openxmlformats.org/drawingml/2006/table">
            <a:tbl>
              <a:tblPr firstRow="1" firstCol="1" bandRow="1"/>
              <a:tblGrid>
                <a:gridCol w="6876027">
                  <a:extLst>
                    <a:ext uri="{9D8B030D-6E8A-4147-A177-3AD203B41FA5}">
                      <a16:colId xmlns:a16="http://schemas.microsoft.com/office/drawing/2014/main" xmlns="" val="2557107636"/>
                    </a:ext>
                  </a:extLst>
                </a:gridCol>
                <a:gridCol w="13620185">
                  <a:extLst>
                    <a:ext uri="{9D8B030D-6E8A-4147-A177-3AD203B41FA5}">
                      <a16:colId xmlns:a16="http://schemas.microsoft.com/office/drawing/2014/main" xmlns="" val="1013833296"/>
                    </a:ext>
                  </a:extLst>
                </a:gridCol>
              </a:tblGrid>
              <a:tr h="0">
                <a:tc>
                  <a:txBody>
                    <a:bodyPr/>
                    <a:lstStyle/>
                    <a:p>
                      <a:pPr algn="ctr">
                        <a:lnSpc>
                          <a:spcPct val="13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实验步骤</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3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预期现象和结论</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21532858"/>
                  </a:ext>
                </a:extLst>
              </a:tr>
              <a:tr h="0">
                <a:tc>
                  <a:txBody>
                    <a:bodyPr/>
                    <a:lstStyle/>
                    <a:p>
                      <a:pPr>
                        <a:lnSpc>
                          <a:spcPct val="13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步骤</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 </a:t>
                      </a:r>
                    </a:p>
                    <a:p>
                      <a:pPr>
                        <a:lnSpc>
                          <a:spcPct val="130000"/>
                        </a:lnSpc>
                        <a:spcAft>
                          <a:spcPts val="0"/>
                        </a:spcAft>
                      </a:pP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30000"/>
                        </a:lnSpc>
                        <a:spcAft>
                          <a:spcPts val="0"/>
                        </a:spcAft>
                      </a:pP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6362080"/>
                  </a:ext>
                </a:extLst>
              </a:tr>
              <a:tr h="0">
                <a:tc>
                  <a:txBody>
                    <a:bodyPr/>
                    <a:lstStyle/>
                    <a:p>
                      <a:pPr>
                        <a:lnSpc>
                          <a:spcPct val="13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步骤</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p>
                  </a:txBody>
                  <a:tcPr marL="66675" marR="666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3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81965805"/>
                  </a:ext>
                </a:extLst>
              </a:tr>
            </a:tbl>
          </a:graphicData>
        </a:graphic>
      </p:graphicFrame>
      <p:pic>
        <p:nvPicPr>
          <p:cNvPr id="1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AEBE1E89-978C-4D4D-8ADF-A221F6F29AC3}"/>
              </a:ext>
            </a:extLst>
          </p:cNvPr>
          <p:cNvSpPr/>
          <p:nvPr/>
        </p:nvSpPr>
        <p:spPr>
          <a:xfrm>
            <a:off x="1440484" y="1980630"/>
            <a:ext cx="20882320" cy="2646878"/>
          </a:xfrm>
          <a:prstGeom prst="rect">
            <a:avLst/>
          </a:prstGeom>
        </p:spPr>
        <p:txBody>
          <a:bodyPr wrap="square">
            <a:spAutoFit/>
          </a:bodyPr>
          <a:lstStyle/>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设计实验方案</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进行实验。请写出实验步骤以及预期现象和结论。限选实验试剂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3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0.01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溶液、淀粉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溶液、紫色石蕊溶液、品红溶液。</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8"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581511" y="5437014"/>
            <a:ext cx="6915757" cy="1766637"/>
          </a:xfrm>
          <a:prstGeom prst="rect">
            <a:avLst/>
          </a:prstGeom>
          <a:noFill/>
          <a:ln w="9525">
            <a:noFill/>
            <a:miter lim="800000"/>
            <a:headEnd/>
            <a:tailEnd/>
          </a:ln>
        </p:spPr>
        <p:txBody>
          <a:bodyPr wrap="square" anchor="ctr">
            <a:spAutoFit/>
          </a:bodyPr>
          <a:lstStyle/>
          <a:p>
            <a:pPr lvl="0" algn="just">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取少量溶液于试管</a:t>
            </a:r>
            <a:r>
              <a:rPr lang="en-US" altLang="zh-CN" sz="4400" dirty="0">
                <a:solidFill>
                  <a:srgbClr val="A50021"/>
                </a:solidFill>
                <a:latin typeface="Times New Roman" panose="02020603050405020304" pitchFamily="18" charset="0"/>
                <a:ea typeface="微软雅黑" panose="020B0503020204020204" pitchFamily="34" charset="-122"/>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sz="4400" dirty="0">
                <a:solidFill>
                  <a:srgbClr val="A50021"/>
                </a:solidFill>
                <a:latin typeface="Times New Roman" panose="02020603050405020304" pitchFamily="18" charset="0"/>
                <a:ea typeface="微软雅黑" panose="020B0503020204020204" pitchFamily="34" charset="-122"/>
              </a:rPr>
              <a:t>2~3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滴淀粉</a:t>
            </a:r>
            <a:r>
              <a:rPr lang="en-US" altLang="zh-CN" sz="4400" dirty="0">
                <a:solidFill>
                  <a:srgbClr val="A50021"/>
                </a:solidFill>
                <a:latin typeface="Times New Roman" panose="02020603050405020304" pitchFamily="18" charset="0"/>
                <a:ea typeface="微软雅黑" panose="020B0503020204020204" pitchFamily="34" charset="-122"/>
              </a:rPr>
              <a:t>-KI</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9" name="Rectangle 16">
            <a:extLst>
              <a:ext uri="{FF2B5EF4-FFF2-40B4-BE49-F238E27FC236}">
                <a16:creationId xmlns:a16="http://schemas.microsoft.com/office/drawing/2014/main" xmlns="" id="{28BC596E-E08C-4AF3-8AA7-604AEDABD601}"/>
              </a:ext>
            </a:extLst>
          </p:cNvPr>
          <p:cNvSpPr>
            <a:spLocks noChangeArrowheads="1"/>
          </p:cNvSpPr>
          <p:nvPr/>
        </p:nvSpPr>
        <p:spPr bwMode="auto">
          <a:xfrm>
            <a:off x="8497268" y="5437014"/>
            <a:ext cx="8886445" cy="1759712"/>
          </a:xfrm>
          <a:prstGeom prst="rect">
            <a:avLst/>
          </a:prstGeom>
          <a:noFill/>
          <a:ln w="9525">
            <a:noFill/>
            <a:miter lim="800000"/>
            <a:headEnd/>
            <a:tailEnd/>
          </a:ln>
        </p:spPr>
        <p:txBody>
          <a:bodyPr wrap="square" anchor="ctr">
            <a:spAutoFit/>
          </a:bodyPr>
          <a:lstStyle/>
          <a:p>
            <a:pPr>
              <a:lnSpc>
                <a:spcPct val="130000"/>
              </a:lnSpc>
              <a:spcAft>
                <a:spcPts val="0"/>
              </a:spcAft>
            </a:pPr>
            <a:r>
              <a:rPr lang="zh-CN" altLang="zh-CN" sz="4400" dirty="0">
                <a:solidFill>
                  <a:srgbClr val="A50021"/>
                </a:solidFill>
                <a:latin typeface="NEU-BZ-S92" panose="02020503000000020003"/>
                <a:cs typeface="宋体" panose="02010600030101010101" pitchFamily="2" charset="-122"/>
              </a:rPr>
              <a:t>①</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若溶液变蓝色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则假设</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成立</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30000"/>
              </a:lnSpc>
            </a:pPr>
            <a:r>
              <a:rPr lang="zh-CN" altLang="zh-CN" sz="4400" dirty="0">
                <a:solidFill>
                  <a:srgbClr val="A50021"/>
                </a:solidFill>
                <a:cs typeface="宋体" panose="02010600030101010101" pitchFamily="2" charset="-122"/>
              </a:rPr>
              <a:t>②</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若溶液不变蓝色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则假设</a:t>
            </a:r>
            <a:r>
              <a:rPr lang="en-US" altLang="zh-CN" sz="44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成立</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0" name="Rectangle 16">
            <a:extLst>
              <a:ext uri="{FF2B5EF4-FFF2-40B4-BE49-F238E27FC236}">
                <a16:creationId xmlns:a16="http://schemas.microsoft.com/office/drawing/2014/main" xmlns="" id="{9CCA6060-0460-40E3-9600-6C031046A864}"/>
              </a:ext>
            </a:extLst>
          </p:cNvPr>
          <p:cNvSpPr>
            <a:spLocks noChangeArrowheads="1"/>
          </p:cNvSpPr>
          <p:nvPr/>
        </p:nvSpPr>
        <p:spPr bwMode="auto">
          <a:xfrm>
            <a:off x="1512492" y="7237214"/>
            <a:ext cx="6951077" cy="1766637"/>
          </a:xfrm>
          <a:prstGeom prst="rect">
            <a:avLst/>
          </a:prstGeom>
          <a:noFill/>
          <a:ln w="9525">
            <a:noFill/>
            <a:miter lim="800000"/>
            <a:headEnd/>
            <a:tailEnd/>
          </a:ln>
        </p:spPr>
        <p:txBody>
          <a:bodyPr wrap="square" anchor="ctr">
            <a:spAutoFit/>
          </a:bodyPr>
          <a:lstStyle/>
          <a:p>
            <a:pPr lvl="0" algn="just">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另取少量溶液于试管</a:t>
            </a: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sz="4400" dirty="0">
                <a:solidFill>
                  <a:srgbClr val="A50021"/>
                </a:solidFill>
                <a:latin typeface="Times New Roman" panose="02020603050405020304" pitchFamily="18" charset="0"/>
                <a:ea typeface="微软雅黑" panose="020B0503020204020204" pitchFamily="34" charset="-122"/>
              </a:rPr>
              <a:t>2~3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滴品红溶液</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1" name="Rectangle 16">
            <a:extLst>
              <a:ext uri="{FF2B5EF4-FFF2-40B4-BE49-F238E27FC236}">
                <a16:creationId xmlns:a16="http://schemas.microsoft.com/office/drawing/2014/main" xmlns="" id="{2046425E-CB1D-42E4-BCF6-B94CF11A00AB}"/>
              </a:ext>
            </a:extLst>
          </p:cNvPr>
          <p:cNvSpPr>
            <a:spLocks noChangeArrowheads="1"/>
          </p:cNvSpPr>
          <p:nvPr/>
        </p:nvSpPr>
        <p:spPr bwMode="auto">
          <a:xfrm>
            <a:off x="8442390" y="7254632"/>
            <a:ext cx="13393488" cy="2646878"/>
          </a:xfrm>
          <a:prstGeom prst="rect">
            <a:avLst/>
          </a:prstGeom>
          <a:noFill/>
          <a:ln w="9525">
            <a:noFill/>
            <a:miter lim="800000"/>
            <a:headEnd/>
            <a:tailEnd/>
          </a:ln>
        </p:spPr>
        <p:txBody>
          <a:bodyPr wrap="square" anchor="ctr">
            <a:spAutoFit/>
          </a:bodyPr>
          <a:lstStyle/>
          <a:p>
            <a:pPr>
              <a:lnSpc>
                <a:spcPct val="130000"/>
              </a:lnSpc>
              <a:spcAft>
                <a:spcPts val="0"/>
              </a:spcAft>
            </a:pPr>
            <a:r>
              <a:rPr lang="zh-CN" altLang="zh-CN" sz="4400" dirty="0">
                <a:solidFill>
                  <a:srgbClr val="A50021"/>
                </a:solidFill>
                <a:latin typeface="NEU-BZ-S92" panose="02020503000000020003"/>
                <a:cs typeface="宋体" panose="02010600030101010101" pitchFamily="2" charset="-122"/>
              </a:rPr>
              <a:t>①</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若溶液红色褪去</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则假设</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成立</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30000"/>
              </a:lnSpc>
            </a:pPr>
            <a:r>
              <a:rPr lang="zh-CN" altLang="zh-CN" sz="4400" dirty="0">
                <a:solidFill>
                  <a:srgbClr val="A50021"/>
                </a:solidFill>
                <a:cs typeface="宋体" panose="02010600030101010101" pitchFamily="2" charset="-122"/>
              </a:rPr>
              <a:t>②</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若溶液呈红色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结合步骤</a:t>
            </a:r>
            <a:r>
              <a:rPr lang="en-US" altLang="zh-CN" sz="4400" dirty="0">
                <a:solidFill>
                  <a:srgbClr val="A50021"/>
                </a:solidFill>
                <a:latin typeface="Times New Roman" panose="02020603050405020304" pitchFamily="18" charset="0"/>
                <a:ea typeface="微软雅黑" panose="020B0503020204020204" pitchFamily="34" charset="-122"/>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中预期现象和结论</a:t>
            </a:r>
            <a:r>
              <a:rPr lang="zh-CN" altLang="zh-CN" sz="4400" dirty="0">
                <a:solidFill>
                  <a:srgbClr val="A50021"/>
                </a:solidFill>
                <a:cs typeface="宋体" panose="02010600030101010101" pitchFamily="2" charset="-122"/>
              </a:rPr>
              <a:t>②</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则假设</a:t>
            </a:r>
            <a:r>
              <a:rPr lang="en-US" altLang="zh-CN" sz="44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成立</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3" name="矩形 22">
            <a:extLst>
              <a:ext uri="{FF2B5EF4-FFF2-40B4-BE49-F238E27FC236}">
                <a16:creationId xmlns:a16="http://schemas.microsoft.com/office/drawing/2014/main" xmlns="" id="{989CC274-26F2-4DC8-97A6-FCDBBD774B7D}"/>
              </a:ext>
            </a:extLst>
          </p:cNvPr>
          <p:cNvSpPr/>
          <p:nvPr/>
        </p:nvSpPr>
        <p:spPr>
          <a:xfrm>
            <a:off x="1415890" y="10206332"/>
            <a:ext cx="20666296" cy="2003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Rectangle 17">
            <a:extLst>
              <a:ext uri="{FF2B5EF4-FFF2-40B4-BE49-F238E27FC236}">
                <a16:creationId xmlns:a16="http://schemas.microsoft.com/office/drawing/2014/main" xmlns="" id="{288933C6-A8BC-454B-A530-5AF4D040232C}"/>
              </a:ext>
            </a:extLst>
          </p:cNvPr>
          <p:cNvSpPr>
            <a:spLocks noChangeArrowheads="1"/>
          </p:cNvSpPr>
          <p:nvPr/>
        </p:nvSpPr>
        <p:spPr bwMode="auto">
          <a:xfrm>
            <a:off x="1745162" y="10117534"/>
            <a:ext cx="20289610" cy="2003625"/>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发生氧化还原反应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因此亚硫酸与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不能共存</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所以很容易提出假设</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要么只有一种粒子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要么两种粒子全无。</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57026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 y="0"/>
            <a:ext cx="23713950" cy="13350074"/>
          </a:xfrm>
          <a:prstGeom prst="rect">
            <a:avLst/>
          </a:prstGeom>
        </p:spPr>
      </p:pic>
      <p:sp>
        <p:nvSpPr>
          <p:cNvPr id="17" name="矩形 16"/>
          <p:cNvSpPr/>
          <p:nvPr/>
        </p:nvSpPr>
        <p:spPr>
          <a:xfrm>
            <a:off x="6193012" y="4415543"/>
            <a:ext cx="16345816" cy="2662249"/>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考点一</a:t>
            </a:r>
            <a:endParaRPr lang="en-US" altLang="zh-CN" sz="7300" b="1" spc="301" dirty="0">
              <a:solidFill>
                <a:srgbClr val="867CB1"/>
              </a:solidFill>
              <a:latin typeface="微软雅黑" pitchFamily="34" charset="-122"/>
              <a:ea typeface="微软雅黑" pitchFamily="34" charset="-122"/>
            </a:endParaRPr>
          </a:p>
          <a:p>
            <a:pPr>
              <a:defRPr/>
            </a:pPr>
            <a:r>
              <a:rPr lang="zh-CN" altLang="en-US" sz="9400" b="1" spc="301" dirty="0">
                <a:solidFill>
                  <a:prstClr val="black"/>
                </a:solidFill>
                <a:latin typeface="微软雅黑" pitchFamily="34" charset="-122"/>
                <a:ea typeface="微软雅黑" pitchFamily="34" charset="-122"/>
              </a:rPr>
              <a:t>铁的单质、氧化物和氢氧化物</a:t>
            </a:r>
          </a:p>
        </p:txBody>
      </p:sp>
      <p:cxnSp>
        <p:nvCxnSpPr>
          <p:cNvPr id="4" name="直接连接符 3"/>
          <p:cNvCxnSpPr/>
          <p:nvPr/>
        </p:nvCxnSpPr>
        <p:spPr>
          <a:xfrm>
            <a:off x="8929315" y="7237214"/>
            <a:ext cx="13609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3" action="ppaction://hlinksldjump"/>
              </a:rPr>
              <a:t>基础</a:t>
            </a:r>
            <a:r>
              <a:rPr lang="en-US" altLang="zh-CN" sz="5500" dirty="0">
                <a:solidFill>
                  <a:srgbClr val="87B828"/>
                </a:solidFill>
                <a:latin typeface="微软雅黑" panose="020B0503020204020204" pitchFamily="34" charset="-122"/>
                <a:ea typeface="微软雅黑" panose="020B0503020204020204" pitchFamily="34" charset="-122"/>
                <a:hlinkClick r:id="rId3"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3" action="ppaction://hlinksldjump"/>
              </a:rPr>
              <a:t>自主诊断</a:t>
            </a:r>
            <a:r>
              <a:rPr lang="en-US" altLang="zh-CN" sz="5500" dirty="0">
                <a:solidFill>
                  <a:srgbClr val="87B828"/>
                </a:solidFill>
                <a:latin typeface="微软雅黑" panose="020B0503020204020204" pitchFamily="34" charset="-122"/>
                <a:ea typeface="微软雅黑" panose="020B0503020204020204" pitchFamily="34" charset="-122"/>
              </a:rPr>
              <a:t>	</a:t>
            </a: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2814228"/>
      </p:ext>
    </p:extLst>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8" name="Rectangle 2">
            <a:extLst>
              <a:ext uri="{FF2B5EF4-FFF2-40B4-BE49-F238E27FC236}">
                <a16:creationId xmlns:a16="http://schemas.microsoft.com/office/drawing/2014/main" xmlns="" id="{04A2DC60-E67E-4CDA-B56B-82A86F28D393}"/>
              </a:ext>
            </a:extLst>
          </p:cNvPr>
          <p:cNvSpPr>
            <a:spLocks noChangeArrowheads="1"/>
          </p:cNvSpPr>
          <p:nvPr/>
        </p:nvSpPr>
        <p:spPr bwMode="auto">
          <a:xfrm>
            <a:off x="1440484" y="2309893"/>
            <a:ext cx="208823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答题模板</a:t>
            </a:r>
            <a:endParaRPr kumimoji="0" lang="zh-CN" altLang="en-US" sz="44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mn-cs"/>
            </a:endParaRPr>
          </a:p>
        </p:txBody>
      </p:sp>
      <p:pic>
        <p:nvPicPr>
          <p:cNvPr id="13" name="图片 61">
            <a:extLst>
              <a:ext uri="{FF2B5EF4-FFF2-40B4-BE49-F238E27FC236}">
                <a16:creationId xmlns:a16="http://schemas.microsoft.com/office/drawing/2014/main" xmlns="" id="{3C468FEC-2923-491B-AB33-849332B4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464820" y="2239139"/>
            <a:ext cx="17857984" cy="96562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xmlns="" id="{288D7E3E-2D74-4DF5-9D8C-8010C72B74AF}"/>
              </a:ext>
            </a:extLst>
          </p:cNvPr>
          <p:cNvSpPr/>
          <p:nvPr/>
        </p:nvSpPr>
        <p:spPr>
          <a:xfrm>
            <a:off x="1440484" y="3132758"/>
            <a:ext cx="20882320" cy="6066276"/>
          </a:xfrm>
          <a:prstGeom prst="rect">
            <a:avLst/>
          </a:prstGeom>
        </p:spPr>
        <p:txBody>
          <a:bodyPr wrap="square">
            <a:spAutoFit/>
          </a:bodyPr>
          <a:lstStyle/>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取少许滤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滴入少量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说明含有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解答此类题目要注意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个得分点</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取样</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选择试剂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描述现象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得出结论。</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取样</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要取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少许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试样。</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选择试剂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选择合理的试剂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确保有明显的现象发生。</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描述现象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规范准确描述实验现象。</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得出结论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根据现象得出结论。</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767908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21002" y="4523282"/>
            <a:ext cx="16489834" cy="2569916"/>
          </a:xfrm>
          <a:prstGeom prst="rect">
            <a:avLst/>
          </a:prstGeom>
        </p:spPr>
        <p:txBody>
          <a:bodyPr wrap="square" lIns="91425" tIns="45711" rIns="91425" bIns="45711">
            <a:spAutoFit/>
          </a:bodyPr>
          <a:lstStyle/>
          <a:p>
            <a:pPr>
              <a:defRPr/>
            </a:pPr>
            <a:r>
              <a:rPr lang="zh-CN" altLang="en-US" sz="7300" b="1" spc="301" dirty="0" smtClean="0">
                <a:solidFill>
                  <a:srgbClr val="867CB1"/>
                </a:solidFill>
                <a:latin typeface="微软雅黑" pitchFamily="34" charset="-122"/>
                <a:ea typeface="微软雅黑" pitchFamily="34" charset="-122"/>
              </a:rPr>
              <a:t>考点</a:t>
            </a:r>
            <a:r>
              <a:rPr lang="zh-CN" altLang="en-US" sz="7300" b="1" spc="301" dirty="0">
                <a:solidFill>
                  <a:srgbClr val="867CB1"/>
                </a:solidFill>
                <a:latin typeface="微软雅黑" pitchFamily="34" charset="-122"/>
                <a:ea typeface="微软雅黑" pitchFamily="34" charset="-122"/>
              </a:rPr>
              <a:t>三</a:t>
            </a:r>
            <a:endParaRPr lang="en-US" altLang="zh-CN" sz="7300" b="1" spc="301" dirty="0">
              <a:solidFill>
                <a:srgbClr val="867CB1"/>
              </a:solidFill>
              <a:latin typeface="微软雅黑" pitchFamily="34" charset="-122"/>
              <a:ea typeface="微软雅黑" pitchFamily="34" charset="-122"/>
            </a:endParaRPr>
          </a:p>
          <a:p>
            <a:pPr>
              <a:defRPr/>
            </a:pPr>
            <a:r>
              <a:rPr lang="zh-CN" altLang="en-US" sz="8800" b="1" spc="301" dirty="0">
                <a:solidFill>
                  <a:prstClr val="black"/>
                </a:solidFill>
                <a:latin typeface="Times New Roman" pitchFamily="18" charset="0"/>
                <a:ea typeface="微软雅黑" pitchFamily="34" charset="-122"/>
                <a:cs typeface="Times New Roman" pitchFamily="18" charset="0"/>
              </a:rPr>
              <a:t>“铁三角”的转化及应用</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prstClr val="black"/>
                </a:solidFill>
                <a:latin typeface="微软雅黑" pitchFamily="34" charset="-122"/>
                <a:ea typeface="微软雅黑" pitchFamily="34" charset="-122"/>
                <a:hlinkClick r:id="rId3" action="ppaction://hlinksldjump"/>
              </a:rPr>
              <a:t>基础</a:t>
            </a:r>
            <a:r>
              <a:rPr lang="en-US" altLang="zh-CN" sz="5500" dirty="0">
                <a:solidFill>
                  <a:prstClr val="black"/>
                </a:solidFill>
                <a:latin typeface="微软雅黑" pitchFamily="34" charset="-122"/>
                <a:ea typeface="微软雅黑" pitchFamily="34" charset="-122"/>
                <a:hlinkClick r:id="rId3" action="ppaction://hlinksldjump"/>
              </a:rPr>
              <a:t>·</a:t>
            </a:r>
            <a:r>
              <a:rPr lang="zh-CN" altLang="en-US" sz="5500" dirty="0">
                <a:solidFill>
                  <a:prstClr val="black"/>
                </a:solidFill>
                <a:latin typeface="微软雅黑" pitchFamily="34" charset="-122"/>
                <a:ea typeface="微软雅黑" pitchFamily="34" charset="-122"/>
                <a:hlinkClick r:id="rId3" action="ppaction://hlinksldjump"/>
              </a:rPr>
              <a:t>自主诊断</a:t>
            </a:r>
            <a:endParaRPr lang="en-US" altLang="zh-CN" sz="5500" dirty="0">
              <a:solidFill>
                <a:prstClr val="black"/>
              </a:solidFill>
              <a:latin typeface="微软雅黑" pitchFamily="34" charset="-122"/>
              <a:ea typeface="微软雅黑" pitchFamily="34" charset="-122"/>
            </a:endParaRP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0034550"/>
      </p:ext>
    </p:extLst>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6E56A377-A51B-48C2-8447-84C9AB6B3676}"/>
              </a:ext>
            </a:extLst>
          </p:cNvPr>
          <p:cNvSpPr/>
          <p:nvPr/>
        </p:nvSpPr>
        <p:spPr>
          <a:xfrm>
            <a:off x="11890378" y="2985202"/>
            <a:ext cx="10144394"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溶液中滴加新制氯水</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溶液中加入还原铁粉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气体通入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溶液中产生淡黄色沉淀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407156" y="1980630"/>
            <a:ext cx="20906914"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铁三角</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转化关系图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完成下列变化的离子方程式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体会</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的转化条件。</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2" name="矩形 11">
            <a:extLst>
              <a:ext uri="{FF2B5EF4-FFF2-40B4-BE49-F238E27FC236}">
                <a16:creationId xmlns:a16="http://schemas.microsoft.com/office/drawing/2014/main" xmlns="" id="{5D60527E-3093-45E5-9A76-11B899FB16AD}"/>
              </a:ext>
            </a:extLst>
          </p:cNvPr>
          <p:cNvSpPr/>
          <p:nvPr/>
        </p:nvSpPr>
        <p:spPr>
          <a:xfrm>
            <a:off x="12025660" y="3872987"/>
            <a:ext cx="767251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42D27D6A-80BD-4966-9FCD-6905F6B543A6}"/>
              </a:ext>
            </a:extLst>
          </p:cNvPr>
          <p:cNvSpPr/>
          <p:nvPr/>
        </p:nvSpPr>
        <p:spPr>
          <a:xfrm>
            <a:off x="12025660" y="5917118"/>
            <a:ext cx="8756339"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+Fe=3Fe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5" name="3d-58.jpg" descr="id:2147507921;FounderCES">
            <a:extLst>
              <a:ext uri="{FF2B5EF4-FFF2-40B4-BE49-F238E27FC236}">
                <a16:creationId xmlns:a16="http://schemas.microsoft.com/office/drawing/2014/main" xmlns="" id="{8311DE0D-69BB-4722-9B2C-68D6A5ED166E}"/>
              </a:ext>
            </a:extLst>
          </p:cNvPr>
          <p:cNvPicPr/>
          <p:nvPr/>
        </p:nvPicPr>
        <p:blipFill>
          <a:blip r:embed="rId3"/>
          <a:stretch>
            <a:fillRect/>
          </a:stretch>
        </p:blipFill>
        <p:spPr>
          <a:xfrm>
            <a:off x="1728516" y="3060750"/>
            <a:ext cx="9911779" cy="7508370"/>
          </a:xfrm>
          <a:prstGeom prst="rect">
            <a:avLst/>
          </a:prstGeom>
        </p:spPr>
      </p:pic>
      <p:sp>
        <p:nvSpPr>
          <p:cNvPr id="16" name="矩形 15">
            <a:extLst>
              <a:ext uri="{FF2B5EF4-FFF2-40B4-BE49-F238E27FC236}">
                <a16:creationId xmlns:a16="http://schemas.microsoft.com/office/drawing/2014/main" xmlns="" id="{C295209F-6AB4-4804-9300-F5B7C6A1481A}"/>
              </a:ext>
            </a:extLst>
          </p:cNvPr>
          <p:cNvSpPr/>
          <p:nvPr/>
        </p:nvSpPr>
        <p:spPr>
          <a:xfrm>
            <a:off x="13897869" y="7905435"/>
            <a:ext cx="6768752"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7538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6E56A377-A51B-48C2-8447-84C9AB6B3676}"/>
              </a:ext>
            </a:extLst>
          </p:cNvPr>
          <p:cNvSpPr/>
          <p:nvPr/>
        </p:nvSpPr>
        <p:spPr>
          <a:xfrm>
            <a:off x="11377588" y="1980630"/>
            <a:ext cx="10873208" cy="9113264"/>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溶液滴入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淀粉溶液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溶液变蓝</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溶液腐蚀废旧线路板上的铜箔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滴入到酸性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溶液滴入到稀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有无色气体放出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5D60527E-3093-45E5-9A76-11B899FB16AD}"/>
              </a:ext>
            </a:extLst>
          </p:cNvPr>
          <p:cNvSpPr/>
          <p:nvPr/>
        </p:nvSpPr>
        <p:spPr>
          <a:xfrm>
            <a:off x="11593612" y="2844726"/>
            <a:ext cx="489654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2I</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42D27D6A-80BD-4966-9FCD-6905F6B543A6}"/>
              </a:ext>
            </a:extLst>
          </p:cNvPr>
          <p:cNvSpPr/>
          <p:nvPr/>
        </p:nvSpPr>
        <p:spPr>
          <a:xfrm>
            <a:off x="11521605" y="4860950"/>
            <a:ext cx="540060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5" name="3d-58.jpg" descr="id:2147507921;FounderCES">
            <a:extLst>
              <a:ext uri="{FF2B5EF4-FFF2-40B4-BE49-F238E27FC236}">
                <a16:creationId xmlns:a16="http://schemas.microsoft.com/office/drawing/2014/main" xmlns="" id="{8311DE0D-69BB-4722-9B2C-68D6A5ED166E}"/>
              </a:ext>
            </a:extLst>
          </p:cNvPr>
          <p:cNvPicPr/>
          <p:nvPr/>
        </p:nvPicPr>
        <p:blipFill>
          <a:blip r:embed="rId3"/>
          <a:stretch>
            <a:fillRect/>
          </a:stretch>
        </p:blipFill>
        <p:spPr>
          <a:xfrm>
            <a:off x="1440484" y="2124646"/>
            <a:ext cx="9911779" cy="7508370"/>
          </a:xfrm>
          <a:prstGeom prst="rect">
            <a:avLst/>
          </a:prstGeom>
        </p:spPr>
      </p:pic>
      <p:sp>
        <p:nvSpPr>
          <p:cNvPr id="20" name="矩形 19">
            <a:extLst>
              <a:ext uri="{FF2B5EF4-FFF2-40B4-BE49-F238E27FC236}">
                <a16:creationId xmlns:a16="http://schemas.microsoft.com/office/drawing/2014/main" xmlns="" id="{C295209F-6AB4-4804-9300-F5B7C6A1481A}"/>
              </a:ext>
            </a:extLst>
          </p:cNvPr>
          <p:cNvSpPr/>
          <p:nvPr/>
        </p:nvSpPr>
        <p:spPr>
          <a:xfrm>
            <a:off x="11593012" y="6897323"/>
            <a:ext cx="842553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1" name="矩形 20">
                <a:extLst>
                  <a:ext uri="{FF2B5EF4-FFF2-40B4-BE49-F238E27FC236}">
                    <a16:creationId xmlns:a16="http://schemas.microsoft.com/office/drawing/2014/main" xmlns="" id="{5DA6ACAD-D847-4DE8-8D2F-685E17975E92}"/>
                  </a:ext>
                </a:extLst>
              </p:cNvPr>
              <p:cNvSpPr/>
              <p:nvPr/>
            </p:nvSpPr>
            <p:spPr>
              <a:xfrm>
                <a:off x="11521733" y="9921659"/>
                <a:ext cx="9000871"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p:sp>
            <p:nvSpPr>
              <p:cNvPr id="21" name="矩形 20">
                <a:extLst>
                  <a:ext uri="{FF2B5EF4-FFF2-40B4-BE49-F238E27FC236}">
                    <a16:creationId xmlns:a16="http://schemas.microsoft.com/office/drawing/2014/main" xmlns:a14="http://schemas.microsoft.com/office/drawing/2010/main" xmlns="" id="{5DA6ACAD-D847-4DE8-8D2F-685E17975E92}"/>
                  </a:ext>
                </a:extLst>
              </p:cNvPr>
              <p:cNvSpPr>
                <a:spLocks noRot="1" noChangeAspect="1" noMove="1" noResize="1" noEditPoints="1" noAdjustHandles="1" noChangeArrowheads="1" noChangeShapeType="1" noTextEdit="1"/>
              </p:cNvSpPr>
              <p:nvPr/>
            </p:nvSpPr>
            <p:spPr>
              <a:xfrm>
                <a:off x="11521733" y="9921659"/>
                <a:ext cx="9000871" cy="987963"/>
              </a:xfrm>
              <a:prstGeom prst="rect">
                <a:avLst/>
              </a:prstGeom>
              <a:blipFill rotWithShape="1">
                <a:blip r:embed="rId4"/>
                <a:stretch>
                  <a:fillRect l="-2708" b="-290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8582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xmlns="" id="{CD88FABA-CFED-4638-AE88-7652F3766B57}"/>
                  </a:ext>
                </a:extLst>
              </p:cNvPr>
              <p:cNvSpPr/>
              <p:nvPr/>
            </p:nvSpPr>
            <p:spPr>
              <a:xfrm>
                <a:off x="1407156" y="1980630"/>
                <a:ext cx="20906914" cy="6103850"/>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铁三角</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转化关系的应用</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判断离子能否共存</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因发生氧化还原反应而不共存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因发生氧化还原反应而不共存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③</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等因水解相互促进而不能大量共存。</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盐溶液的配制与保存</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p:sp>
            <p:nvSpPr>
              <p:cNvPr id="9" name="矩形 8">
                <a:extLst>
                  <a:ext uri="{FF2B5EF4-FFF2-40B4-BE49-F238E27FC236}">
                    <a16:creationId xmlns:a16="http://schemas.microsoft.com/office/drawing/2014/main" xmlns:a14="http://schemas.microsoft.com/office/drawing/2010/main" xmlns="" id="{CD88FABA-CFED-4638-AE88-7652F3766B57}"/>
                  </a:ext>
                </a:extLst>
              </p:cNvPr>
              <p:cNvSpPr>
                <a:spLocks noRot="1" noChangeAspect="1" noMove="1" noResize="1" noEditPoints="1" noAdjustHandles="1" noChangeArrowheads="1" noChangeShapeType="1" noTextEdit="1"/>
              </p:cNvSpPr>
              <p:nvPr/>
            </p:nvSpPr>
            <p:spPr>
              <a:xfrm>
                <a:off x="1407156" y="1980630"/>
                <a:ext cx="20906914" cy="6103850"/>
              </a:xfrm>
              <a:prstGeom prst="rect">
                <a:avLst/>
              </a:prstGeom>
              <a:blipFill rotWithShape="1">
                <a:blip r:embed="rId3"/>
                <a:stretch>
                  <a:fillRect l="-1196" b="-3896"/>
                </a:stretch>
              </a:blipFill>
            </p:spPr>
            <p:txBody>
              <a:bodyPr/>
              <a:lstStyle/>
              <a:p>
                <a:r>
                  <a:rPr lang="zh-CN" altLang="en-US">
                    <a:noFill/>
                  </a:rPr>
                  <a:t> </a:t>
                </a:r>
              </a:p>
            </p:txBody>
          </p:sp>
        </mc:Fallback>
      </mc:AlternateContent>
      <p:pic>
        <p:nvPicPr>
          <p:cNvPr id="10" name="9WF377.EPS" descr="id:2147507928;FounderCES">
            <a:extLst>
              <a:ext uri="{FF2B5EF4-FFF2-40B4-BE49-F238E27FC236}">
                <a16:creationId xmlns:a16="http://schemas.microsoft.com/office/drawing/2014/main" xmlns="" id="{C271DEFC-0853-448D-A4E5-1DD9C6D4FEF1}"/>
              </a:ext>
            </a:extLst>
          </p:cNvPr>
          <p:cNvPicPr/>
          <p:nvPr/>
        </p:nvPicPr>
        <p:blipFill>
          <a:blip r:embed="rId4">
            <a:clrChange>
              <a:clrFrom>
                <a:srgbClr val="FFFFFF"/>
              </a:clrFrom>
              <a:clrTo>
                <a:srgbClr val="FFFFFF">
                  <a:alpha val="0"/>
                </a:srgbClr>
              </a:clrTo>
            </a:clrChange>
          </a:blip>
          <a:stretch>
            <a:fillRect/>
          </a:stretch>
        </p:blipFill>
        <p:spPr>
          <a:xfrm>
            <a:off x="5472932" y="7741270"/>
            <a:ext cx="10945216" cy="2664296"/>
          </a:xfrm>
          <a:prstGeom prst="rect">
            <a:avLst/>
          </a:prstGeom>
        </p:spPr>
      </p:pic>
      <p:sp>
        <p:nvSpPr>
          <p:cNvPr id="11" name="矩形 10">
            <a:extLst>
              <a:ext uri="{FF2B5EF4-FFF2-40B4-BE49-F238E27FC236}">
                <a16:creationId xmlns:a16="http://schemas.microsoft.com/office/drawing/2014/main" xmlns="" id="{942C0251-4744-4481-AF64-E29CF7C8E9BB}"/>
              </a:ext>
            </a:extLst>
          </p:cNvPr>
          <p:cNvSpPr/>
          <p:nvPr/>
        </p:nvSpPr>
        <p:spPr>
          <a:xfrm>
            <a:off x="13533920" y="7381230"/>
            <a:ext cx="1372060" cy="987963"/>
          </a:xfrm>
          <a:prstGeom prst="rect">
            <a:avLst/>
          </a:prstGeom>
        </p:spPr>
        <p:txBody>
          <a:bodyPr wrap="square">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zh-CN" sz="4400" b="0" i="0" u="none" strike="noStrike" kern="1200" cap="none" spc="0" normalizeH="0" baseline="0" noProof="0" dirty="0">
              <a:ln>
                <a:noFill/>
              </a:ln>
              <a:solidFill>
                <a:srgbClr val="A50021"/>
              </a:solidFill>
              <a:effectLst/>
              <a:uLnTx/>
              <a:uFillTx/>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9C7C7174-9279-4746-8845-D522465854EB}"/>
              </a:ext>
            </a:extLst>
          </p:cNvPr>
          <p:cNvSpPr/>
          <p:nvPr/>
        </p:nvSpPr>
        <p:spPr>
          <a:xfrm>
            <a:off x="14470024" y="8101310"/>
            <a:ext cx="1372060" cy="987963"/>
          </a:xfrm>
          <a:prstGeom prst="rect">
            <a:avLst/>
          </a:prstGeom>
        </p:spPr>
        <p:txBody>
          <a:bodyPr wrap="square">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zh-CN" sz="4400" b="0" i="0" u="none" strike="noStrike" kern="1200" cap="none" spc="0" normalizeH="0" baseline="0" noProof="0" dirty="0">
              <a:ln>
                <a:noFill/>
              </a:ln>
              <a:solidFill>
                <a:srgbClr val="A50021"/>
              </a:solidFill>
              <a:effectLst/>
              <a:uLnTx/>
              <a:uFillTx/>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96244593-0B0A-4B37-8D94-D11710F2BB3F}"/>
              </a:ext>
            </a:extLst>
          </p:cNvPr>
          <p:cNvSpPr/>
          <p:nvPr/>
        </p:nvSpPr>
        <p:spPr>
          <a:xfrm>
            <a:off x="14185900" y="9273587"/>
            <a:ext cx="1224136" cy="987963"/>
          </a:xfrm>
          <a:prstGeom prst="rect">
            <a:avLst/>
          </a:prstGeom>
        </p:spPr>
        <p:txBody>
          <a:bodyPr wrap="square">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endParaRPr kumimoji="0" lang="zh-CN" altLang="zh-CN" sz="4400" b="0" i="0" u="none" strike="noStrike" kern="1200" cap="none" spc="0" normalizeH="0" baseline="0" noProof="0" dirty="0">
              <a:ln>
                <a:noFill/>
              </a:ln>
              <a:solidFill>
                <a:srgbClr val="A50021"/>
              </a:solidFill>
              <a:effectLst/>
              <a:uLnTx/>
              <a:uFillTx/>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1583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9WF378.EPS" descr="id:2147507935;FounderCES">
            <a:extLst>
              <a:ext uri="{FF2B5EF4-FFF2-40B4-BE49-F238E27FC236}">
                <a16:creationId xmlns:a16="http://schemas.microsoft.com/office/drawing/2014/main" xmlns="" id="{718A1412-CBA6-4F8F-94D7-F3D3267A163F}"/>
              </a:ext>
            </a:extLst>
          </p:cNvPr>
          <p:cNvPicPr/>
          <p:nvPr/>
        </p:nvPicPr>
        <p:blipFill>
          <a:blip r:embed="rId2"/>
          <a:stretch>
            <a:fillRect/>
          </a:stretch>
        </p:blipFill>
        <p:spPr>
          <a:xfrm>
            <a:off x="4968876" y="3480768"/>
            <a:ext cx="13681520" cy="3468414"/>
          </a:xfrm>
          <a:prstGeom prst="rect">
            <a:avLst/>
          </a:prstGeom>
        </p:spPr>
      </p:pic>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407156" y="1980630"/>
            <a:ext cx="20906914" cy="1110047"/>
          </a:xfrm>
          <a:prstGeom prst="rect">
            <a:avLst/>
          </a:prstGeom>
        </p:spPr>
        <p:txBody>
          <a:bodyPr wrap="square">
            <a:spAutoFit/>
          </a:bodyPr>
          <a:lstStyle/>
          <a:p>
            <a:pPr>
              <a:lnSpc>
                <a:spcPct val="150000"/>
              </a:lnSpc>
              <a:spcAft>
                <a:spcPts val="0"/>
              </a:spcAft>
            </a:pP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物质的制备</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a16="http://schemas.microsoft.com/office/drawing/2014/main" xmlns="" id="{942C0251-4744-4481-AF64-E29CF7C8E9BB}"/>
              </a:ext>
            </a:extLst>
          </p:cNvPr>
          <p:cNvSpPr/>
          <p:nvPr/>
        </p:nvSpPr>
        <p:spPr>
          <a:xfrm>
            <a:off x="10801524" y="3420790"/>
            <a:ext cx="137206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a16="http://schemas.microsoft.com/office/drawing/2014/main" xmlns="" id="{9C7C7174-9279-4746-8845-D522465854EB}"/>
              </a:ext>
            </a:extLst>
          </p:cNvPr>
          <p:cNvSpPr/>
          <p:nvPr/>
        </p:nvSpPr>
        <p:spPr>
          <a:xfrm>
            <a:off x="12817748" y="5869062"/>
            <a:ext cx="3816424" cy="988347"/>
          </a:xfrm>
          <a:prstGeom prst="rect">
            <a:avLst/>
          </a:prstGeom>
        </p:spPr>
        <p:txBody>
          <a:bodyPr wrap="square">
            <a:spAutoFit/>
          </a:bodyPr>
          <a:lstStyle/>
          <a:p>
            <a:pPr lvl="0">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红褐色胶状物</a:t>
            </a:r>
            <a:endParaRPr kumimoji="0" lang="zh-CN" altLang="zh-CN" sz="4400" b="0" i="0" u="none" strike="noStrike" kern="1200" cap="none" spc="0" normalizeH="0" baseline="0" noProof="0" dirty="0">
              <a:ln>
                <a:noFill/>
              </a:ln>
              <a:solidFill>
                <a:srgbClr val="A50021"/>
              </a:solidFill>
              <a:effectLst/>
              <a:uLnTx/>
              <a:uFillTx/>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13062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 xmlns:a16="http://schemas.microsoft.com/office/drawing/2014/main" id="{56272607-EB9D-4B4D-8671-85E27B03C174}"/>
              </a:ext>
            </a:extLst>
          </p:cNvPr>
          <p:cNvSpPr/>
          <p:nvPr/>
        </p:nvSpPr>
        <p:spPr>
          <a:xfrm>
            <a:off x="1440484" y="4976659"/>
            <a:ext cx="20618883" cy="1036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41" name="矩形 40">
            <a:extLst>
              <a:ext uri="{FF2B5EF4-FFF2-40B4-BE49-F238E27FC236}">
                <a16:creationId xmlns="" xmlns:a16="http://schemas.microsoft.com/office/drawing/2014/main" id="{56272607-EB9D-4B4D-8671-85E27B03C174}"/>
              </a:ext>
            </a:extLst>
          </p:cNvPr>
          <p:cNvSpPr/>
          <p:nvPr/>
        </p:nvSpPr>
        <p:spPr>
          <a:xfrm>
            <a:off x="1464190" y="7021190"/>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42" name="矩形 41">
            <a:extLst>
              <a:ext uri="{FF2B5EF4-FFF2-40B4-BE49-F238E27FC236}">
                <a16:creationId xmlns="" xmlns:a16="http://schemas.microsoft.com/office/drawing/2014/main" id="{56272607-EB9D-4B4D-8671-85E27B03C174}"/>
              </a:ext>
            </a:extLst>
          </p:cNvPr>
          <p:cNvSpPr/>
          <p:nvPr/>
        </p:nvSpPr>
        <p:spPr>
          <a:xfrm>
            <a:off x="1409997" y="9469462"/>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2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21" name="矩形 20">
            <a:extLst>
              <a:ext uri="{FF2B5EF4-FFF2-40B4-BE49-F238E27FC236}">
                <a16:creationId xmlns:a16="http://schemas.microsoft.com/office/drawing/2014/main" xmlns="" id="{BDB96134-7B14-47A0-A1BD-3C418C64E83A}"/>
              </a:ext>
            </a:extLst>
          </p:cNvPr>
          <p:cNvSpPr/>
          <p:nvPr/>
        </p:nvSpPr>
        <p:spPr>
          <a:xfrm>
            <a:off x="1368476" y="2936883"/>
            <a:ext cx="2088232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判断下列描述的正误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硫酸亚铁溶液中加入用硫酸酸化的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E1AACE22-4972-417F-99E8-0635416BD547}"/>
              </a:ext>
            </a:extLst>
          </p:cNvPr>
          <p:cNvSpPr/>
          <p:nvPr/>
        </p:nvSpPr>
        <p:spPr>
          <a:xfrm>
            <a:off x="18794412" y="4165816"/>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3" name="矩形 22">
            <a:extLst>
              <a:ext uri="{FF2B5EF4-FFF2-40B4-BE49-F238E27FC236}">
                <a16:creationId xmlns:a16="http://schemas.microsoft.com/office/drawing/2014/main" xmlns="" id="{38AD0A17-0EA1-4FF2-A6CB-180F5E0E5665}"/>
              </a:ext>
            </a:extLst>
          </p:cNvPr>
          <p:cNvSpPr/>
          <p:nvPr/>
        </p:nvSpPr>
        <p:spPr>
          <a:xfrm>
            <a:off x="1368476" y="4992146"/>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电荷不守恒。</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4" name="矩形 23">
            <a:extLst>
              <a:ext uri="{FF2B5EF4-FFF2-40B4-BE49-F238E27FC236}">
                <a16:creationId xmlns:a16="http://schemas.microsoft.com/office/drawing/2014/main" xmlns="" id="{2B2272D3-E0F5-4149-87CD-FE88F1CE21EA}"/>
              </a:ext>
            </a:extLst>
          </p:cNvPr>
          <p:cNvSpPr/>
          <p:nvPr/>
        </p:nvSpPr>
        <p:spPr>
          <a:xfrm>
            <a:off x="9753083" y="2484686"/>
            <a:ext cx="3852337" cy="400559"/>
          </a:xfrm>
          <a:prstGeom prst="rect">
            <a:avLst/>
          </a:prstGeom>
        </p:spPr>
        <p:txBody>
          <a:bodyPr wrap="none">
            <a:spAutoFit/>
          </a:bodyPr>
          <a:lstStyle/>
          <a:p>
            <a:pPr marL="0" marR="0" lvl="0" indent="0" algn="ctr" defTabSz="2117725" rtl="0" eaLnBrk="1" fontAlgn="base" latinLnBrk="0" hangingPunct="1">
              <a:lnSpc>
                <a:spcPts val="1765"/>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 </a:t>
            </a:r>
            <a:r>
              <a:rPr kumimoji="0" lang="zh-CN" altLang="en-US" sz="4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对点自测</a:t>
            </a:r>
            <a:r>
              <a:rPr kumimoji="0" lang="zh-CN" altLang="en-US" sz="4400" b="0" i="0" u="none" strike="noStrike" kern="1200" cap="none" spc="0" normalizeH="0" baseline="0" noProof="0" dirty="0">
                <a:ln>
                  <a:noFill/>
                </a:ln>
                <a:solidFill>
                  <a:srgbClr val="000000"/>
                </a:solidFill>
                <a:effectLst/>
                <a:uLnTx/>
                <a:uFillTx/>
                <a:latin typeface="NEU-BZ-S92" panose="02020503000000020003" pitchFamily="18" charset="-122"/>
                <a:ea typeface="方正兰亭粗黑_GBK"/>
                <a:cs typeface="Times New Roman" panose="02020603050405020304" pitchFamily="18" charset="0"/>
              </a:rPr>
              <a:t> </a:t>
            </a: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a:t>
            </a:r>
            <a:endParaRPr kumimoji="0" lang="zh-CN"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endParaRPr>
          </a:p>
        </p:txBody>
      </p:sp>
      <p:sp>
        <p:nvSpPr>
          <p:cNvPr id="25" name="矩形 24">
            <a:extLst>
              <a:ext uri="{FF2B5EF4-FFF2-40B4-BE49-F238E27FC236}">
                <a16:creationId xmlns:a16="http://schemas.microsoft.com/office/drawing/2014/main" xmlns="" id="{B583DB37-CD74-4142-8B84-86C6839AA695}"/>
              </a:ext>
            </a:extLst>
          </p:cNvPr>
          <p:cNvSpPr/>
          <p:nvPr/>
        </p:nvSpPr>
        <p:spPr>
          <a:xfrm>
            <a:off x="21162292" y="6211048"/>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6" name="矩形 25">
            <a:extLst>
              <a:ext uri="{FF2B5EF4-FFF2-40B4-BE49-F238E27FC236}">
                <a16:creationId xmlns:a16="http://schemas.microsoft.com/office/drawing/2014/main" xmlns="" id="{F880B443-DE88-41FB-91A2-789526B733C2}"/>
              </a:ext>
            </a:extLst>
          </p:cNvPr>
          <p:cNvSpPr/>
          <p:nvPr/>
        </p:nvSpPr>
        <p:spPr>
          <a:xfrm>
            <a:off x="1440484" y="7093198"/>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加热</a:t>
            </a:r>
            <a:r>
              <a:rPr lang="en-US" altLang="zh-CN" sz="4400" dirty="0">
                <a:solidFill>
                  <a:srgbClr val="A50021"/>
                </a:solidFill>
                <a:latin typeface="Times New Roman" panose="02020603050405020304" pitchFamily="18" charset="0"/>
                <a:ea typeface="微软雅黑" panose="020B0503020204020204" pitchFamily="34" charset="-122"/>
              </a:rPr>
              <a:t>FeCl</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溶液得不到</a:t>
            </a:r>
            <a:r>
              <a:rPr lang="en-US" altLang="zh-CN" sz="4400" dirty="0">
                <a:solidFill>
                  <a:srgbClr val="A50021"/>
                </a:solidFill>
                <a:latin typeface="Times New Roman" panose="02020603050405020304" pitchFamily="18" charset="0"/>
                <a:ea typeface="微软雅黑" panose="020B0503020204020204" pitchFamily="34" charset="-122"/>
              </a:rPr>
              <a:t>FeCl</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会水解成</a:t>
            </a:r>
            <a:r>
              <a:rPr lang="en-US" altLang="zh-CN" sz="4400" dirty="0">
                <a:solidFill>
                  <a:srgbClr val="A50021"/>
                </a:solidFill>
                <a:latin typeface="Times New Roman" panose="02020603050405020304" pitchFamily="18" charset="0"/>
                <a:ea typeface="微软雅黑" panose="020B0503020204020204" pitchFamily="34" charset="-122"/>
              </a:rPr>
              <a:t>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pSp>
        <p:nvGrpSpPr>
          <p:cNvPr id="27" name="组合 26">
            <a:extLst>
              <a:ext uri="{FF2B5EF4-FFF2-40B4-BE49-F238E27FC236}">
                <a16:creationId xmlns:a16="http://schemas.microsoft.com/office/drawing/2014/main" xmlns="" id="{DF6E960B-8785-4EE1-86A5-7B74006FD177}"/>
              </a:ext>
            </a:extLst>
          </p:cNvPr>
          <p:cNvGrpSpPr/>
          <p:nvPr/>
        </p:nvGrpSpPr>
        <p:grpSpPr>
          <a:xfrm>
            <a:off x="1368476" y="5961219"/>
            <a:ext cx="20882320" cy="987963"/>
            <a:chOff x="1368476" y="5961219"/>
            <a:chExt cx="20882320" cy="987963"/>
          </a:xfrm>
        </p:grpSpPr>
        <p:sp>
          <p:nvSpPr>
            <p:cNvPr id="34" name="矩形 33">
              <a:extLst>
                <a:ext uri="{FF2B5EF4-FFF2-40B4-BE49-F238E27FC236}">
                  <a16:creationId xmlns:a16="http://schemas.microsoft.com/office/drawing/2014/main" xmlns="" id="{9F474D85-4E00-4EC5-92B5-5AB7A54D6FF4}"/>
                </a:ext>
              </a:extLst>
            </p:cNvPr>
            <p:cNvSpPr/>
            <p:nvPr/>
          </p:nvSpPr>
          <p:spPr>
            <a:xfrm>
              <a:off x="1368476" y="5961219"/>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下列物质的转化在给定条件下能实现</a:t>
              </a:r>
              <a:r>
                <a:rPr lang="en-US" altLang="zh-CN" sz="4400" dirty="0">
                  <a:solidFill>
                    <a:srgbClr val="000000"/>
                  </a:solidFill>
                  <a:latin typeface="Times New Roman" panose="02020603050405020304" pitchFamily="18" charset="0"/>
                  <a:ea typeface="微软雅黑" panose="020B0503020204020204" pitchFamily="34" charset="-122"/>
                </a:rPr>
                <a:t>:Fe</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O</a:t>
              </a:r>
              <a:r>
                <a:rPr lang="en-US" altLang="zh-CN" sz="4400" baseline="-25000" dirty="0">
                  <a:solidFill>
                    <a:srgbClr val="000000"/>
                  </a:solidFill>
                  <a:latin typeface="Times New Roman" panose="02020603050405020304" pitchFamily="18" charset="0"/>
                  <a:ea typeface="微软雅黑" panose="020B0503020204020204" pitchFamily="34" charset="-122"/>
                </a:rPr>
                <a:t>3                       </a:t>
              </a:r>
              <a:r>
                <a:rPr lang="en-US" altLang="zh-CN" sz="4400" dirty="0">
                  <a:solidFill>
                    <a:srgbClr val="000000"/>
                  </a:solidFill>
                  <a:latin typeface="Times New Roman" panose="02020603050405020304" pitchFamily="18" charset="0"/>
                  <a:ea typeface="微软雅黑" panose="020B0503020204020204" pitchFamily="34" charset="-122"/>
                </a:rPr>
                <a:t>FeCl</a:t>
              </a:r>
              <a:r>
                <a:rPr lang="en-US" altLang="zh-CN" sz="4400" baseline="-25000" dirty="0">
                  <a:solidFill>
                    <a:srgbClr val="000000"/>
                  </a:solidFill>
                  <a:latin typeface="Times New Roman" panose="02020603050405020304" pitchFamily="18" charset="0"/>
                  <a:ea typeface="微软雅黑" panose="020B0503020204020204" pitchFamily="34" charset="-122"/>
                </a:rPr>
                <a:t>3</a:t>
              </a:r>
              <a:r>
                <a:rPr lang="en-US" altLang="zh-CN" sz="4400" dirty="0">
                  <a:solidFill>
                    <a:srgbClr val="000000"/>
                  </a:solidFill>
                  <a:latin typeface="Times New Roman" panose="02020603050405020304" pitchFamily="18" charset="0"/>
                  <a:ea typeface="微软雅黑" panose="020B0503020204020204" pitchFamily="34" charset="-122"/>
                </a:rPr>
                <a:t>(</a:t>
              </a:r>
              <a:r>
                <a:rPr lang="en-US" altLang="zh-CN" sz="4400" dirty="0" err="1">
                  <a:solidFill>
                    <a:srgbClr val="000000"/>
                  </a:solidFill>
                  <a:latin typeface="Times New Roman" panose="02020603050405020304" pitchFamily="18" charset="0"/>
                  <a:ea typeface="微软雅黑" panose="020B0503020204020204" pitchFamily="34" charset="-122"/>
                </a:rPr>
                <a:t>aq</a:t>
              </a:r>
              <a:r>
                <a:rPr lang="en-US" altLang="zh-CN" sz="4400" dirty="0">
                  <a:solidFill>
                    <a:srgbClr val="000000"/>
                  </a:solidFill>
                  <a:latin typeface="Times New Roman" panose="02020603050405020304" pitchFamily="18" charset="0"/>
                  <a:ea typeface="微软雅黑" panose="020B0503020204020204" pitchFamily="34" charset="-122"/>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无水</a:t>
              </a:r>
              <a:r>
                <a:rPr lang="en-US" altLang="zh-CN" sz="4400" dirty="0">
                  <a:solidFill>
                    <a:srgbClr val="000000"/>
                  </a:solidFill>
                  <a:latin typeface="Times New Roman" panose="02020603050405020304" pitchFamily="18" charset="0"/>
                  <a:ea typeface="微软雅黑" panose="020B0503020204020204" pitchFamily="34" charset="-122"/>
                </a:rPr>
                <a:t>FeCl</a:t>
              </a:r>
              <a:r>
                <a:rPr lang="en-US" altLang="zh-CN" sz="4400" baseline="-25000" dirty="0">
                  <a:solidFill>
                    <a:srgbClr val="000000"/>
                  </a:solidFill>
                  <a:latin typeface="Times New Roman" panose="02020603050405020304" pitchFamily="18" charset="0"/>
                  <a:ea typeface="微软雅黑" panose="020B0503020204020204" pitchFamily="34" charset="-122"/>
                </a:rPr>
                <a:t>3</a:t>
              </a:r>
              <a:r>
                <a:rPr lang="en-US" altLang="zh-CN" sz="4400" dirty="0">
                  <a:solidFill>
                    <a:srgbClr val="000000"/>
                  </a:solidFill>
                  <a:latin typeface="Times New Roman" panose="02020603050405020304" pitchFamily="18" charset="0"/>
                  <a:ea typeface="微软雅黑" panose="020B0503020204020204" pitchFamily="34" charset="-122"/>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35" name="图片 622">
              <a:extLst>
                <a:ext uri="{FF2B5EF4-FFF2-40B4-BE49-F238E27FC236}">
                  <a16:creationId xmlns:a16="http://schemas.microsoft.com/office/drawing/2014/main" xmlns="" id="{29714510-45E1-41C4-8249-1F49FFF96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4427" y="5980109"/>
              <a:ext cx="2021985" cy="823772"/>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623">
              <a:extLst>
                <a:ext uri="{FF2B5EF4-FFF2-40B4-BE49-F238E27FC236}">
                  <a16:creationId xmlns:a16="http://schemas.microsoft.com/office/drawing/2014/main" xmlns="" id="{6BFBA7C6-080E-4F65-92A1-EC7E81D91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9448" y="6003702"/>
              <a:ext cx="936104" cy="82377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矩形 36">
            <a:extLst>
              <a:ext uri="{FF2B5EF4-FFF2-40B4-BE49-F238E27FC236}">
                <a16:creationId xmlns:a16="http://schemas.microsoft.com/office/drawing/2014/main" xmlns="" id="{DBB038E8-82F8-4370-B9C3-7C9006229DE6}"/>
              </a:ext>
            </a:extLst>
          </p:cNvPr>
          <p:cNvSpPr/>
          <p:nvPr/>
        </p:nvSpPr>
        <p:spPr>
          <a:xfrm>
            <a:off x="1368476" y="8193467"/>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可先加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溶液后过滤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38" name="矩形 37">
            <a:extLst>
              <a:ext uri="{FF2B5EF4-FFF2-40B4-BE49-F238E27FC236}">
                <a16:creationId xmlns:a16="http://schemas.microsoft.com/office/drawing/2014/main" xmlns="" id="{BA51F30F-BE1B-4361-A030-CFF1B60383D6}"/>
              </a:ext>
            </a:extLst>
          </p:cNvPr>
          <p:cNvSpPr/>
          <p:nvPr/>
        </p:nvSpPr>
        <p:spPr>
          <a:xfrm>
            <a:off x="15626060" y="8389342"/>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39" name="矩形 38">
            <a:extLst>
              <a:ext uri="{FF2B5EF4-FFF2-40B4-BE49-F238E27FC236}">
                <a16:creationId xmlns:a16="http://schemas.microsoft.com/office/drawing/2014/main" xmlns="" id="{F9889306-3962-42FF-B485-97AA38234364}"/>
              </a:ext>
            </a:extLst>
          </p:cNvPr>
          <p:cNvSpPr/>
          <p:nvPr/>
        </p:nvSpPr>
        <p:spPr>
          <a:xfrm>
            <a:off x="1512492" y="9345595"/>
            <a:ext cx="20522280"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引进了新杂质。</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899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randombar(horizont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22" grpId="0"/>
      <p:bldP spid="23" grpId="0"/>
      <p:bldP spid="25" grpId="0"/>
      <p:bldP spid="26" grpId="0"/>
      <p:bldP spid="37" grpId="0"/>
      <p:bldP spid="38" grpId="0"/>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 xmlns:a16="http://schemas.microsoft.com/office/drawing/2014/main" id="{56272607-EB9D-4B4D-8671-85E27B03C174}"/>
              </a:ext>
            </a:extLst>
          </p:cNvPr>
          <p:cNvSpPr/>
          <p:nvPr/>
        </p:nvSpPr>
        <p:spPr>
          <a:xfrm>
            <a:off x="1512492" y="5487020"/>
            <a:ext cx="20618883" cy="18942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mc:AlternateContent xmlns:mc="http://schemas.openxmlformats.org/markup-compatibility/2006">
        <mc:Choice xmlns:a14="http://schemas.microsoft.com/office/drawing/2010/main" Requires="a14">
          <p:sp>
            <p:nvSpPr>
              <p:cNvPr id="27" name="矩形 26">
                <a:extLst>
                  <a:ext uri="{FF2B5EF4-FFF2-40B4-BE49-F238E27FC236}">
                    <a16:creationId xmlns:a16="http://schemas.microsoft.com/office/drawing/2014/main" xmlns="" id="{83B2EDBD-1FE5-4DE4-B5BE-5E19BD497F11}"/>
                  </a:ext>
                </a:extLst>
              </p:cNvPr>
              <p:cNvSpPr/>
              <p:nvPr/>
            </p:nvSpPr>
            <p:spPr>
              <a:xfrm>
                <a:off x="1608207" y="5368933"/>
                <a:ext cx="20666296" cy="2003625"/>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Fe(SCN)</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溶液存在平衡</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+3SCN</a:t>
                </a:r>
                <a:r>
                  <a:rPr lang="en-US" altLang="zh-CN" sz="4400" baseline="30000" dirty="0">
                    <a:solidFill>
                      <a:srgbClr val="A50021"/>
                    </a:solidFill>
                    <a:latin typeface="Times New Roman" panose="02020603050405020304" pitchFamily="18" charset="0"/>
                    <a:ea typeface="微软雅黑" panose="020B0503020204020204" pitchFamily="34" charset="-122"/>
                  </a:rPr>
                  <a:t>-</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A50021"/>
                    </a:solidFill>
                    <a:latin typeface="Times New Roman" panose="02020603050405020304" pitchFamily="18" charset="0"/>
                    <a:ea typeface="微软雅黑" panose="020B0503020204020204" pitchFamily="34" charset="-122"/>
                  </a:rPr>
                  <a:t>Fe(SCN)</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dirty="0">
                    <a:solidFill>
                      <a:srgbClr val="A50021"/>
                    </a:solidFill>
                    <a:latin typeface="Times New Roman" panose="02020603050405020304" pitchFamily="18" charset="0"/>
                    <a:ea typeface="微软雅黑" panose="020B0503020204020204" pitchFamily="34" charset="-122"/>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粉发生反应</a:t>
                </a:r>
                <a:r>
                  <a:rPr lang="en-US" altLang="zh-CN" sz="4400" dirty="0">
                    <a:solidFill>
                      <a:srgbClr val="A50021"/>
                    </a:solidFill>
                    <a:latin typeface="Times New Roman" panose="02020603050405020304" pitchFamily="18" charset="0"/>
                    <a:ea typeface="微软雅黑" panose="020B0503020204020204" pitchFamily="34" charset="-122"/>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+Fe=3Fe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使上述平衡逆向移动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溶液红色变浅。</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p:sp>
            <p:nvSpPr>
              <p:cNvPr id="27" name="矩形 26">
                <a:extLst>
                  <a:ext uri="{FF2B5EF4-FFF2-40B4-BE49-F238E27FC236}">
                    <a16:creationId xmlns:a16="http://schemas.microsoft.com/office/drawing/2014/main" xmlns:a14="http://schemas.microsoft.com/office/drawing/2010/main" xmlns="" id="{83B2EDBD-1FE5-4DE4-B5BE-5E19BD497F11}"/>
                  </a:ext>
                </a:extLst>
              </p:cNvPr>
              <p:cNvSpPr>
                <a:spLocks noRot="1" noChangeAspect="1" noMove="1" noResize="1" noEditPoints="1" noAdjustHandles="1" noChangeArrowheads="1" noChangeShapeType="1" noTextEdit="1"/>
              </p:cNvSpPr>
              <p:nvPr/>
            </p:nvSpPr>
            <p:spPr>
              <a:xfrm>
                <a:off x="1608207" y="5368933"/>
                <a:ext cx="20666296" cy="2003625"/>
              </a:xfrm>
              <a:prstGeom prst="rect">
                <a:avLst/>
              </a:prstGeom>
              <a:blipFill rotWithShape="1">
                <a:blip r:embed="rId2"/>
                <a:stretch>
                  <a:fillRect l="-1209" b="-14024"/>
                </a:stretch>
              </a:blipFill>
            </p:spPr>
            <p:txBody>
              <a:bodyPr/>
              <a:lstStyle/>
              <a:p>
                <a:r>
                  <a:rPr lang="zh-CN" altLang="en-US">
                    <a:noFill/>
                  </a:rPr>
                  <a:t> </a:t>
                </a:r>
              </a:p>
            </p:txBody>
          </p:sp>
        </mc:Fallback>
      </mc:AlternateContent>
      <p:sp>
        <p:nvSpPr>
          <p:cNvPr id="28" name="矩形 27">
            <a:extLst>
              <a:ext uri="{FF2B5EF4-FFF2-40B4-BE49-F238E27FC236}">
                <a16:creationId xmlns="" xmlns:a16="http://schemas.microsoft.com/office/drawing/2014/main" id="{56272607-EB9D-4B4D-8671-85E27B03C174}"/>
              </a:ext>
            </a:extLst>
          </p:cNvPr>
          <p:cNvSpPr/>
          <p:nvPr/>
        </p:nvSpPr>
        <p:spPr>
          <a:xfrm>
            <a:off x="1655620" y="3040600"/>
            <a:ext cx="20618883" cy="1270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21"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22" name="矩形 21">
            <a:extLst>
              <a:ext uri="{FF2B5EF4-FFF2-40B4-BE49-F238E27FC236}">
                <a16:creationId xmlns:a16="http://schemas.microsoft.com/office/drawing/2014/main" xmlns="" id="{BDB96134-7B14-47A0-A1BD-3C418C64E83A}"/>
              </a:ext>
            </a:extLst>
          </p:cNvPr>
          <p:cNvSpPr/>
          <p:nvPr/>
        </p:nvSpPr>
        <p:spPr>
          <a:xfrm>
            <a:off x="1440484" y="205263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过量的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中燃烧生成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少量的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中燃烧生成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E1AACE22-4972-417F-99E8-0635416BD547}"/>
              </a:ext>
            </a:extLst>
          </p:cNvPr>
          <p:cNvSpPr/>
          <p:nvPr/>
        </p:nvSpPr>
        <p:spPr>
          <a:xfrm>
            <a:off x="17858308" y="2271160"/>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4" name="矩形 23">
            <a:extLst>
              <a:ext uri="{FF2B5EF4-FFF2-40B4-BE49-F238E27FC236}">
                <a16:creationId xmlns:a16="http://schemas.microsoft.com/office/drawing/2014/main" xmlns="" id="{38AD0A17-0EA1-4FF2-A6CB-180F5E0E5665}"/>
              </a:ext>
            </a:extLst>
          </p:cNvPr>
          <p:cNvSpPr/>
          <p:nvPr/>
        </p:nvSpPr>
        <p:spPr>
          <a:xfrm>
            <a:off x="1536199" y="3136685"/>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rPr>
              <a:t>Cl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反应只能生成</a:t>
            </a:r>
            <a:r>
              <a:rPr lang="en-US" altLang="zh-CN" sz="4400" dirty="0">
                <a:solidFill>
                  <a:srgbClr val="A50021"/>
                </a:solidFill>
                <a:latin typeface="Times New Roman" panose="02020603050405020304" pitchFamily="18" charset="0"/>
                <a:ea typeface="微软雅黑" panose="020B0503020204020204" pitchFamily="34" charset="-122"/>
              </a:rPr>
              <a:t>FeCl</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5" name="矩形 24">
            <a:extLst>
              <a:ext uri="{FF2B5EF4-FFF2-40B4-BE49-F238E27FC236}">
                <a16:creationId xmlns:a16="http://schemas.microsoft.com/office/drawing/2014/main" xmlns="" id="{EBA5302F-A754-4BC5-B695-A72012184251}"/>
              </a:ext>
            </a:extLst>
          </p:cNvPr>
          <p:cNvSpPr/>
          <p:nvPr/>
        </p:nvSpPr>
        <p:spPr>
          <a:xfrm>
            <a:off x="1512492" y="421287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rPr>
              <a:t>Fe(SCN)</a:t>
            </a:r>
            <a:r>
              <a:rPr lang="en-US" altLang="zh-CN" sz="4400" baseline="-250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a:t>
            </a:r>
            <a:r>
              <a:rPr lang="en-US" altLang="zh-CN" sz="4400" dirty="0">
                <a:solidFill>
                  <a:srgbClr val="000000"/>
                </a:solidFill>
                <a:latin typeface="Times New Roman" panose="02020603050405020304" pitchFamily="18" charset="0"/>
                <a:ea typeface="微软雅黑" panose="020B0503020204020204" pitchFamily="34" charset="-122"/>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粉无现象发生</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6" name="矩形 25">
            <a:extLst>
              <a:ext uri="{FF2B5EF4-FFF2-40B4-BE49-F238E27FC236}">
                <a16:creationId xmlns:a16="http://schemas.microsoft.com/office/drawing/2014/main" xmlns="" id="{3E05992C-1950-4256-942D-EFB1B576C544}"/>
              </a:ext>
            </a:extLst>
          </p:cNvPr>
          <p:cNvSpPr/>
          <p:nvPr/>
        </p:nvSpPr>
        <p:spPr>
          <a:xfrm>
            <a:off x="12169676" y="4500910"/>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751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p:bldP spid="28" grpId="0" animBg="1"/>
      <p:bldP spid="23" grpId="0"/>
      <p:bldP spid="24" grpId="0"/>
      <p:bldP spid="25"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BDB96134-7B14-47A0-A1BD-3C418C64E83A}"/>
              </a:ext>
            </a:extLst>
          </p:cNvPr>
          <p:cNvSpPr/>
          <p:nvPr/>
        </p:nvSpPr>
        <p:spPr>
          <a:xfrm>
            <a:off x="1440484" y="2052638"/>
            <a:ext cx="21386376" cy="5275931"/>
          </a:xfrm>
          <a:prstGeom prst="rect">
            <a:avLst/>
          </a:prstGeom>
        </p:spPr>
        <p:txBody>
          <a:bodyPr wrap="square">
            <a:spAutoFit/>
          </a:bodyPr>
          <a:lstStyle/>
          <a:p>
            <a:pPr>
              <a:lnSpc>
                <a:spcPct val="150000"/>
              </a:lnSpc>
              <a:spcAft>
                <a:spcPts val="0"/>
              </a:spcAft>
            </a:pP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除去括号中的杂质</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并写出反应的离子方程式。</a:t>
            </a:r>
            <a:endParaRPr lang="zh-CN" altLang="zh-CN" sz="46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(1)FeCl</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6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除去方法</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离子方程式</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6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(2)FeCl</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除去方法</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离子方程式</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6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(3)Fe</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除去方法</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离子方程式</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6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(4)FeCl</a:t>
            </a:r>
            <a:r>
              <a:rPr lang="en-US" altLang="zh-CN" sz="46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6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除去方法</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离子方程式</a:t>
            </a:r>
            <a:r>
              <a:rPr lang="en-US" altLang="zh-CN" sz="4600" dirty="0">
                <a:solidFill>
                  <a:srgbClr val="000000"/>
                </a:solidFill>
                <a:latin typeface="Times New Roman" panose="02020603050405020304" pitchFamily="18" charset="0"/>
                <a:ea typeface="微软雅黑" panose="020B0503020204020204" pitchFamily="34" charset="-122"/>
              </a:rPr>
              <a:t>:</a:t>
            </a:r>
            <a:r>
              <a:rPr lang="zh-CN"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6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1" name="矩形 10">
            <a:extLst>
              <a:ext uri="{FF2B5EF4-FFF2-40B4-BE49-F238E27FC236}">
                <a16:creationId xmlns:a16="http://schemas.microsoft.com/office/drawing/2014/main" xmlns="" id="{E1AACE22-4972-417F-99E8-0635416BD547}"/>
              </a:ext>
            </a:extLst>
          </p:cNvPr>
          <p:cNvSpPr/>
          <p:nvPr/>
        </p:nvSpPr>
        <p:spPr>
          <a:xfrm>
            <a:off x="7561164" y="2988742"/>
            <a:ext cx="5295978" cy="1028615"/>
          </a:xfrm>
          <a:prstGeom prst="rect">
            <a:avLst/>
          </a:prstGeom>
        </p:spPr>
        <p:txBody>
          <a:bodyPr wrap="square">
            <a:spAutoFit/>
          </a:bodyPr>
          <a:lstStyle/>
          <a:p>
            <a:pPr>
              <a:lnSpc>
                <a:spcPct val="150000"/>
              </a:lnSpc>
              <a:spcAft>
                <a:spcPts val="0"/>
              </a:spcAft>
            </a:pP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加入过量铁粉</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过滤　</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AFEC565C-AF0E-4B6F-A0AE-B1215913003A}"/>
              </a:ext>
            </a:extLst>
          </p:cNvPr>
          <p:cNvSpPr/>
          <p:nvPr/>
        </p:nvSpPr>
        <p:spPr>
          <a:xfrm>
            <a:off x="15986100" y="2986064"/>
            <a:ext cx="4392488" cy="1028615"/>
          </a:xfrm>
          <a:prstGeom prst="rect">
            <a:avLst/>
          </a:prstGeom>
        </p:spPr>
        <p:txBody>
          <a:bodyPr wrap="square">
            <a:spAutoFit/>
          </a:bodyPr>
          <a:lstStyle/>
          <a:p>
            <a:pPr>
              <a:lnSpc>
                <a:spcPct val="150000"/>
              </a:lnSpc>
              <a:spcAft>
                <a:spcPts val="0"/>
              </a:spcAft>
            </a:pP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+Fe=3Fe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2B21CE8F-2DFC-4571-96C9-CFAD3A273219}"/>
              </a:ext>
            </a:extLst>
          </p:cNvPr>
          <p:cNvSpPr/>
          <p:nvPr/>
        </p:nvSpPr>
        <p:spPr>
          <a:xfrm>
            <a:off x="7849196" y="4068862"/>
            <a:ext cx="5295978" cy="1028615"/>
          </a:xfrm>
          <a:prstGeom prst="rect">
            <a:avLst/>
          </a:prstGeom>
        </p:spPr>
        <p:txBody>
          <a:bodyPr wrap="square">
            <a:spAutoFit/>
          </a:bodyPr>
          <a:lstStyle/>
          <a:p>
            <a:pPr>
              <a:lnSpc>
                <a:spcPct val="150000"/>
              </a:lnSpc>
              <a:spcAft>
                <a:spcPts val="0"/>
              </a:spcAft>
            </a:pP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加入氯水或通入</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19" name="矩形 18">
            <a:extLst>
              <a:ext uri="{FF2B5EF4-FFF2-40B4-BE49-F238E27FC236}">
                <a16:creationId xmlns:a16="http://schemas.microsoft.com/office/drawing/2014/main" xmlns="" id="{4D13AF59-73D3-4410-9D53-94930120675A}"/>
              </a:ext>
            </a:extLst>
          </p:cNvPr>
          <p:cNvSpPr/>
          <p:nvPr/>
        </p:nvSpPr>
        <p:spPr>
          <a:xfrm>
            <a:off x="16259323" y="4068862"/>
            <a:ext cx="6063481" cy="1028615"/>
          </a:xfrm>
          <a:prstGeom prst="rect">
            <a:avLst/>
          </a:prstGeom>
        </p:spPr>
        <p:txBody>
          <a:bodyPr wrap="square">
            <a:spAutoFit/>
          </a:bodyPr>
          <a:lstStyle/>
          <a:p>
            <a:pPr>
              <a:lnSpc>
                <a:spcPct val="150000"/>
              </a:lnSpc>
              <a:spcAft>
                <a:spcPts val="0"/>
              </a:spcAft>
            </a:pP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+2Cl</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20" name="矩形 19">
            <a:extLst>
              <a:ext uri="{FF2B5EF4-FFF2-40B4-BE49-F238E27FC236}">
                <a16:creationId xmlns:a16="http://schemas.microsoft.com/office/drawing/2014/main" xmlns="" id="{D81CB4BE-229C-400C-BD96-682EBA816F8D}"/>
              </a:ext>
            </a:extLst>
          </p:cNvPr>
          <p:cNvSpPr/>
          <p:nvPr/>
        </p:nvSpPr>
        <p:spPr>
          <a:xfrm>
            <a:off x="8895007" y="5097477"/>
            <a:ext cx="2628292" cy="1028615"/>
          </a:xfrm>
          <a:prstGeom prst="rect">
            <a:avLst/>
          </a:prstGeom>
        </p:spPr>
        <p:txBody>
          <a:bodyPr wrap="square">
            <a:spAutoFit/>
          </a:bodyPr>
          <a:lstStyle/>
          <a:p>
            <a:pPr>
              <a:lnSpc>
                <a:spcPct val="150000"/>
              </a:lnSpc>
              <a:spcAft>
                <a:spcPts val="0"/>
              </a:spcAft>
            </a:pP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21" name="矩形 20">
            <a:extLst>
              <a:ext uri="{FF2B5EF4-FFF2-40B4-BE49-F238E27FC236}">
                <a16:creationId xmlns:a16="http://schemas.microsoft.com/office/drawing/2014/main" xmlns="" id="{CED7C0ED-87DB-42F6-9A1C-EBBD4160B300}"/>
              </a:ext>
            </a:extLst>
          </p:cNvPr>
          <p:cNvSpPr/>
          <p:nvPr/>
        </p:nvSpPr>
        <p:spPr>
          <a:xfrm>
            <a:off x="15770076" y="6136591"/>
            <a:ext cx="5190554" cy="1028615"/>
          </a:xfrm>
          <a:prstGeom prst="rect">
            <a:avLst/>
          </a:prstGeom>
        </p:spPr>
        <p:txBody>
          <a:bodyPr wrap="square">
            <a:spAutoFit/>
          </a:bodyPr>
          <a:lstStyle/>
          <a:p>
            <a:pPr>
              <a:lnSpc>
                <a:spcPct val="150000"/>
              </a:lnSpc>
              <a:spcAft>
                <a:spcPts val="0"/>
              </a:spcAft>
            </a:pP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加入过量铁粉</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过滤　</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3FEFFED7-39BB-4223-9449-BB82466E0AD2}"/>
              </a:ext>
            </a:extLst>
          </p:cNvPr>
          <p:cNvSpPr/>
          <p:nvPr/>
        </p:nvSpPr>
        <p:spPr>
          <a:xfrm>
            <a:off x="7705180" y="6124536"/>
            <a:ext cx="4641126" cy="1040670"/>
          </a:xfrm>
          <a:prstGeom prst="rect">
            <a:avLst/>
          </a:prstGeom>
        </p:spPr>
        <p:txBody>
          <a:bodyPr wrap="square">
            <a:spAutoFit/>
          </a:bodyPr>
          <a:lstStyle/>
          <a:p>
            <a:pPr>
              <a:lnSpc>
                <a:spcPct val="150000"/>
              </a:lnSpc>
              <a:spcAft>
                <a:spcPts val="0"/>
              </a:spcAft>
            </a:pP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Fe+Cu</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CDA9E2F0-2549-4DBF-87E5-57A5F2FBBA4B}"/>
              </a:ext>
            </a:extLst>
          </p:cNvPr>
          <p:cNvSpPr/>
          <p:nvPr/>
        </p:nvSpPr>
        <p:spPr>
          <a:xfrm>
            <a:off x="14905980" y="5076974"/>
            <a:ext cx="9145016" cy="1028615"/>
          </a:xfrm>
          <a:prstGeom prst="rect">
            <a:avLst/>
          </a:prstGeom>
        </p:spPr>
        <p:txBody>
          <a:bodyPr wrap="square">
            <a:spAutoFit/>
          </a:bodyPr>
          <a:lstStyle/>
          <a:p>
            <a:pPr>
              <a:lnSpc>
                <a:spcPct val="150000"/>
              </a:lnSpc>
              <a:spcAft>
                <a:spcPts val="0"/>
              </a:spcAft>
            </a:pP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6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6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O+2Fe</a:t>
            </a:r>
            <a:r>
              <a:rPr lang="en-US" altLang="zh-CN" sz="46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6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2091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53" dur="500"/>
                                        <p:tgtEl>
                                          <p:spTgt spid="10">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P spid="20" grpId="0"/>
      <p:bldP spid="21" grpId="0"/>
      <p:bldP spid="22"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9WF379.EPS" descr="id:2147507956;FounderCES">
            <a:extLst>
              <a:ext uri="{FF2B5EF4-FFF2-40B4-BE49-F238E27FC236}">
                <a16:creationId xmlns:a16="http://schemas.microsoft.com/office/drawing/2014/main" xmlns="" id="{F915F600-E009-49EC-933F-70D0CB35B454}"/>
              </a:ext>
            </a:extLst>
          </p:cNvPr>
          <p:cNvPicPr/>
          <p:nvPr/>
        </p:nvPicPr>
        <p:blipFill>
          <a:blip r:embed="rId2">
            <a:clrChange>
              <a:clrFrom>
                <a:srgbClr val="FFFFFF"/>
              </a:clrFrom>
              <a:clrTo>
                <a:srgbClr val="FFFFFF">
                  <a:alpha val="0"/>
                </a:srgbClr>
              </a:clrTo>
            </a:clrChange>
          </a:blip>
          <a:stretch>
            <a:fillRect/>
          </a:stretch>
        </p:blipFill>
        <p:spPr>
          <a:xfrm>
            <a:off x="8119597" y="5004967"/>
            <a:ext cx="5678363" cy="4248472"/>
          </a:xfrm>
          <a:prstGeom prst="rect">
            <a:avLst/>
          </a:prstGeom>
        </p:spPr>
      </p:pic>
      <p:pic>
        <p:nvPicPr>
          <p:cNvPr id="1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3"/>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EBE1E89-978C-4D4D-8ADF-A221F6F29AC3}"/>
              </a:ext>
            </a:extLst>
          </p:cNvPr>
          <p:cNvSpPr/>
          <p:nvPr/>
        </p:nvSpPr>
        <p:spPr>
          <a:xfrm>
            <a:off x="1415887" y="2988742"/>
            <a:ext cx="12409973"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某稀溶液中含有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向其中逐渐加入铁粉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的浓度与加入铁粉的物质的量之间的关系如</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物质的量</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浓度之比为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B.1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C.3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    D.1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4752852" y="7957294"/>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3"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986" y="2340670"/>
            <a:ext cx="308606" cy="4320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8648521"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铁及其化合物之间的转化</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246E118B-026D-43F2-AE84-1C605B805474}"/>
              </a:ext>
            </a:extLst>
          </p:cNvPr>
          <p:cNvSpPr/>
          <p:nvPr/>
        </p:nvSpPr>
        <p:spPr>
          <a:xfrm>
            <a:off x="13969876" y="2196654"/>
            <a:ext cx="8280920" cy="82524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Rectangle 17">
            <a:extLst>
              <a:ext uri="{FF2B5EF4-FFF2-40B4-BE49-F238E27FC236}">
                <a16:creationId xmlns:a16="http://schemas.microsoft.com/office/drawing/2014/main" xmlns="" id="{299E63EF-0550-46C7-BF05-1EE76794A490}"/>
              </a:ext>
            </a:extLst>
          </p:cNvPr>
          <p:cNvSpPr>
            <a:spLocks noChangeArrowheads="1"/>
          </p:cNvSpPr>
          <p:nvPr/>
        </p:nvSpPr>
        <p:spPr bwMode="auto">
          <a:xfrm>
            <a:off x="14113892" y="2166063"/>
            <a:ext cx="7744706" cy="8097601"/>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依次发生的反应是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   4HNO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    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O,2Fe(NO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+Fe=3Fe(NO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稀硝酸消耗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同时生成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 mol 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需要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 mol 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mol 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6601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CD88FABA-CFED-4638-AE88-7652F3766B57}"/>
              </a:ext>
            </a:extLst>
          </p:cNvPr>
          <p:cNvSpPr/>
          <p:nvPr/>
        </p:nvSpPr>
        <p:spPr>
          <a:xfrm>
            <a:off x="1559906" y="2078446"/>
            <a:ext cx="20906914" cy="1192506"/>
          </a:xfrm>
          <a:prstGeom prst="rect">
            <a:avLst/>
          </a:prstGeom>
        </p:spPr>
        <p:txBody>
          <a:bodyPr wrap="square">
            <a:spAutoFit/>
          </a:bodyPr>
          <a:lstStyle/>
          <a:p>
            <a:pPr>
              <a:lnSpc>
                <a:spcPct val="150000"/>
              </a:lnSpc>
              <a:spcAft>
                <a:spcPts val="0"/>
              </a:spcAft>
            </a:pPr>
            <a:r>
              <a:rPr lang="en-US" altLang="zh-CN" sz="5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铁的位置、存在和物理性质</a:t>
            </a:r>
            <a:endParaRPr lang="zh-CN" altLang="zh-CN" sz="18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7"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pic>
        <p:nvPicPr>
          <p:cNvPr id="18" name="9WF367.EPS" descr="id:2147507715;FounderCES">
            <a:extLst>
              <a:ext uri="{FF2B5EF4-FFF2-40B4-BE49-F238E27FC236}">
                <a16:creationId xmlns:a16="http://schemas.microsoft.com/office/drawing/2014/main" xmlns="" id="{AD969423-FD09-457A-88AE-D1B200FAF218}"/>
              </a:ext>
            </a:extLst>
          </p:cNvPr>
          <p:cNvPicPr/>
          <p:nvPr/>
        </p:nvPicPr>
        <p:blipFill>
          <a:blip r:embed="rId3">
            <a:clrChange>
              <a:clrFrom>
                <a:srgbClr val="FFFFFF"/>
              </a:clrFrom>
              <a:clrTo>
                <a:srgbClr val="FFFFFF">
                  <a:alpha val="0"/>
                </a:srgbClr>
              </a:clrTo>
            </a:clrChange>
          </a:blip>
          <a:stretch>
            <a:fillRect/>
          </a:stretch>
        </p:blipFill>
        <p:spPr>
          <a:xfrm>
            <a:off x="5052737" y="3060750"/>
            <a:ext cx="13813683" cy="8183104"/>
          </a:xfrm>
          <a:prstGeom prst="rect">
            <a:avLst/>
          </a:prstGeom>
        </p:spPr>
      </p:pic>
      <p:sp>
        <p:nvSpPr>
          <p:cNvPr id="19" name="矩形 18">
            <a:extLst>
              <a:ext uri="{FF2B5EF4-FFF2-40B4-BE49-F238E27FC236}">
                <a16:creationId xmlns:a16="http://schemas.microsoft.com/office/drawing/2014/main" xmlns="" id="{595A9C2D-F70C-432C-9412-6D7739747C76}"/>
              </a:ext>
            </a:extLst>
          </p:cNvPr>
          <p:cNvSpPr/>
          <p:nvPr/>
        </p:nvSpPr>
        <p:spPr>
          <a:xfrm>
            <a:off x="7273132" y="3803477"/>
            <a:ext cx="1152128"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四</a:t>
            </a:r>
            <a:endParaRPr lang="zh-CN" altLang="en-US" sz="4400" dirty="0"/>
          </a:p>
        </p:txBody>
      </p:sp>
      <p:sp>
        <p:nvSpPr>
          <p:cNvPr id="20" name="矩形 19">
            <a:extLst>
              <a:ext uri="{FF2B5EF4-FFF2-40B4-BE49-F238E27FC236}">
                <a16:creationId xmlns:a16="http://schemas.microsoft.com/office/drawing/2014/main" xmlns="" id="{9C9D3F7A-BE75-4D0B-8E7F-E482591933C7}"/>
              </a:ext>
            </a:extLst>
          </p:cNvPr>
          <p:cNvSpPr/>
          <p:nvPr/>
        </p:nvSpPr>
        <p:spPr>
          <a:xfrm>
            <a:off x="9361364" y="3741921"/>
            <a:ext cx="1728192"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Ⅷ</a:t>
            </a:r>
            <a:endParaRPr lang="zh-CN" altLang="en-US" sz="4400" dirty="0"/>
          </a:p>
        </p:txBody>
      </p:sp>
      <p:sp>
        <p:nvSpPr>
          <p:cNvPr id="21" name="矩形 20">
            <a:extLst>
              <a:ext uri="{FF2B5EF4-FFF2-40B4-BE49-F238E27FC236}">
                <a16:creationId xmlns:a16="http://schemas.microsoft.com/office/drawing/2014/main" xmlns="" id="{86CBDFD7-C7E9-499E-83CC-7EAB72FB37BA}"/>
              </a:ext>
            </a:extLst>
          </p:cNvPr>
          <p:cNvSpPr/>
          <p:nvPr/>
        </p:nvSpPr>
        <p:spPr>
          <a:xfrm>
            <a:off x="8929316" y="7471588"/>
            <a:ext cx="1728192"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银白</a:t>
            </a:r>
            <a:endParaRPr lang="zh-CN" altLang="en-US" sz="4400" dirty="0"/>
          </a:p>
        </p:txBody>
      </p:sp>
    </p:spTree>
    <p:extLst>
      <p:ext uri="{BB962C8B-B14F-4D97-AF65-F5344CB8AC3E}">
        <p14:creationId xmlns:p14="http://schemas.microsoft.com/office/powerpoint/2010/main" val="5746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9WF379.EPS" descr="id:2147507956;FounderCES">
            <a:extLst>
              <a:ext uri="{FF2B5EF4-FFF2-40B4-BE49-F238E27FC236}">
                <a16:creationId xmlns:a16="http://schemas.microsoft.com/office/drawing/2014/main" xmlns="" id="{F915F600-E009-49EC-933F-70D0CB35B454}"/>
              </a:ext>
            </a:extLst>
          </p:cNvPr>
          <p:cNvPicPr/>
          <p:nvPr/>
        </p:nvPicPr>
        <p:blipFill>
          <a:blip r:embed="rId2">
            <a:clrChange>
              <a:clrFrom>
                <a:srgbClr val="FFFFFF"/>
              </a:clrFrom>
              <a:clrTo>
                <a:srgbClr val="FFFFFF">
                  <a:alpha val="0"/>
                </a:srgbClr>
              </a:clrTo>
            </a:clrChange>
          </a:blip>
          <a:stretch>
            <a:fillRect/>
          </a:stretch>
        </p:blipFill>
        <p:spPr>
          <a:xfrm>
            <a:off x="9211641" y="4338494"/>
            <a:ext cx="5340006" cy="4068452"/>
          </a:xfrm>
          <a:prstGeom prst="rect">
            <a:avLst/>
          </a:prstGeom>
        </p:spPr>
      </p:pic>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3"/>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15887" y="2243507"/>
            <a:ext cx="13296904"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某稀溶液中含有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向其中逐渐加入铁粉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的浓度与加入铁粉的物质的量之间的关系如图所示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则溶液</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物质的量浓度之比为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B.1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        D.1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246E118B-026D-43F2-AE84-1C605B805474}"/>
              </a:ext>
            </a:extLst>
          </p:cNvPr>
          <p:cNvSpPr/>
          <p:nvPr/>
        </p:nvSpPr>
        <p:spPr>
          <a:xfrm>
            <a:off x="14855656" y="2301465"/>
            <a:ext cx="7464238" cy="7081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299E63EF-0550-46C7-BF05-1EE76794A490}"/>
              </a:ext>
            </a:extLst>
          </p:cNvPr>
          <p:cNvSpPr>
            <a:spLocks noChangeArrowheads="1"/>
          </p:cNvSpPr>
          <p:nvPr/>
        </p:nvSpPr>
        <p:spPr bwMode="auto">
          <a:xfrm>
            <a:off x="15122004" y="2340670"/>
            <a:ext cx="6788677" cy="6066276"/>
          </a:xfrm>
          <a:prstGeom prst="rect">
            <a:avLst/>
          </a:prstGeom>
          <a:noFill/>
          <a:ln w="9525">
            <a:noFill/>
            <a:miter lim="800000"/>
            <a:headEnd/>
            <a:tailEnd/>
          </a:ln>
        </p:spPr>
        <p:txBody>
          <a:bodyPr wrap="square" anchor="ctr">
            <a:spAutoFit/>
          </a:bodyPr>
          <a:lstStyle/>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Cu(NO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则原溶液中有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 mol 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Cu(NO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则溶液中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物质的量浓度之比为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Rectangle 16">
            <a:extLst>
              <a:ext uri="{FF2B5EF4-FFF2-40B4-BE49-F238E27FC236}">
                <a16:creationId xmlns:a16="http://schemas.microsoft.com/office/drawing/2014/main" xmlns="" id="{CE46563B-12B0-4B9F-9A89-20B827355DC4}"/>
              </a:ext>
            </a:extLst>
          </p:cNvPr>
          <p:cNvSpPr>
            <a:spLocks noChangeArrowheads="1"/>
          </p:cNvSpPr>
          <p:nvPr/>
        </p:nvSpPr>
        <p:spPr bwMode="auto">
          <a:xfrm>
            <a:off x="7057108" y="6249251"/>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8954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8" name="矩形 7">
            <a:extLst>
              <a:ext uri="{FF2B5EF4-FFF2-40B4-BE49-F238E27FC236}">
                <a16:creationId xmlns:a16="http://schemas.microsoft.com/office/drawing/2014/main" xmlns="" id="{AEBE1E89-978C-4D4D-8ADF-A221F6F29AC3}"/>
              </a:ext>
            </a:extLst>
          </p:cNvPr>
          <p:cNvSpPr/>
          <p:nvPr/>
        </p:nvSpPr>
        <p:spPr>
          <a:xfrm>
            <a:off x="1512158" y="2052638"/>
            <a:ext cx="20666630"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从某含有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的工业废液中回收铜并制备氯化</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铁晶体的流程如图所示。则下列</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是铁、试剂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是稀硫酸</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Ⅲ</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所用仪器相同</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是氯气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相应的反应为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用酸性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溶液可检验溶液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中是否含有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9"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5328916" y="5148982"/>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0" name="9MD77.EPS" descr="id:2147507963;FounderCES">
            <a:extLst>
              <a:ext uri="{FF2B5EF4-FFF2-40B4-BE49-F238E27FC236}">
                <a16:creationId xmlns:a16="http://schemas.microsoft.com/office/drawing/2014/main" xmlns="" id="{52DE8C55-7172-4195-97C7-D59573577470}"/>
              </a:ext>
            </a:extLst>
          </p:cNvPr>
          <p:cNvPicPr/>
          <p:nvPr/>
        </p:nvPicPr>
        <p:blipFill>
          <a:blip r:embed="rId3">
            <a:clrChange>
              <a:clrFrom>
                <a:srgbClr val="FFFFFF"/>
              </a:clrFrom>
              <a:clrTo>
                <a:srgbClr val="FFFFFF">
                  <a:alpha val="0"/>
                </a:srgbClr>
              </a:clrTo>
            </a:clrChange>
          </a:blip>
          <a:stretch>
            <a:fillRect/>
          </a:stretch>
        </p:blipFill>
        <p:spPr>
          <a:xfrm>
            <a:off x="10225460" y="2196654"/>
            <a:ext cx="11737303" cy="2681223"/>
          </a:xfrm>
          <a:prstGeom prst="rect">
            <a:avLst/>
          </a:prstGeom>
        </p:spPr>
      </p:pic>
      <p:sp>
        <p:nvSpPr>
          <p:cNvPr id="11" name="矩形 10">
            <a:extLst>
              <a:ext uri="{FF2B5EF4-FFF2-40B4-BE49-F238E27FC236}">
                <a16:creationId xmlns:a16="http://schemas.microsoft.com/office/drawing/2014/main" xmlns="" id="{54D479BC-088E-4029-B588-29B316CA07BA}"/>
              </a:ext>
            </a:extLst>
          </p:cNvPr>
          <p:cNvSpPr/>
          <p:nvPr/>
        </p:nvSpPr>
        <p:spPr>
          <a:xfrm>
            <a:off x="13897868" y="5004966"/>
            <a:ext cx="8424936" cy="5289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2" name="Rectangle 17">
            <a:extLst>
              <a:ext uri="{FF2B5EF4-FFF2-40B4-BE49-F238E27FC236}">
                <a16:creationId xmlns:a16="http://schemas.microsoft.com/office/drawing/2014/main" xmlns="" id="{DB0AE12A-1A9C-4154-86A2-0F03229F8716}"/>
              </a:ext>
            </a:extLst>
          </p:cNvPr>
          <p:cNvSpPr>
            <a:spLocks noChangeArrowheads="1"/>
          </p:cNvSpPr>
          <p:nvPr/>
        </p:nvSpPr>
        <p:spPr bwMode="auto">
          <a:xfrm>
            <a:off x="14154216" y="5099626"/>
            <a:ext cx="8100900" cy="505061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由最终要得到氯化铁晶体及流程图知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是盐酸</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和操作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是过滤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Ⅲ</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为蒸发、结晶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所用仪器不相同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7669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EBE1E89-978C-4D4D-8ADF-A221F6F29AC3}"/>
              </a:ext>
            </a:extLst>
          </p:cNvPr>
          <p:cNvSpPr/>
          <p:nvPr/>
        </p:nvSpPr>
        <p:spPr>
          <a:xfrm>
            <a:off x="1512158" y="2052638"/>
            <a:ext cx="20666630"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从某含有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的工业废液中回收铜并制备氯化</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铁晶体的流程如图所示。则下列</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是铁、试剂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是稀硫酸</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Ⅲ</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所用仪器相同</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是氯气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相应的反应为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用酸性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溶液可检验溶液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中是否含有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5328916" y="5076974"/>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3" name="9MD77.EPS" descr="id:2147507963;FounderCES">
            <a:extLst>
              <a:ext uri="{FF2B5EF4-FFF2-40B4-BE49-F238E27FC236}">
                <a16:creationId xmlns:a16="http://schemas.microsoft.com/office/drawing/2014/main" xmlns="" id="{52DE8C55-7172-4195-97C7-D59573577470}"/>
              </a:ext>
            </a:extLst>
          </p:cNvPr>
          <p:cNvPicPr/>
          <p:nvPr/>
        </p:nvPicPr>
        <p:blipFill>
          <a:blip r:embed="rId3">
            <a:clrChange>
              <a:clrFrom>
                <a:srgbClr val="FFFFFF"/>
              </a:clrFrom>
              <a:clrTo>
                <a:srgbClr val="FFFFFF">
                  <a:alpha val="0"/>
                </a:srgbClr>
              </a:clrTo>
            </a:clrChange>
          </a:blip>
          <a:stretch>
            <a:fillRect/>
          </a:stretch>
        </p:blipFill>
        <p:spPr>
          <a:xfrm>
            <a:off x="10225460" y="2196654"/>
            <a:ext cx="11737303" cy="2681223"/>
          </a:xfrm>
          <a:prstGeom prst="rect">
            <a:avLst/>
          </a:prstGeom>
        </p:spPr>
      </p:pic>
      <p:sp>
        <p:nvSpPr>
          <p:cNvPr id="14" name="矩形 13">
            <a:extLst>
              <a:ext uri="{FF2B5EF4-FFF2-40B4-BE49-F238E27FC236}">
                <a16:creationId xmlns:a16="http://schemas.microsoft.com/office/drawing/2014/main" xmlns="" id="{54D479BC-088E-4029-B588-29B316CA07BA}"/>
              </a:ext>
            </a:extLst>
          </p:cNvPr>
          <p:cNvSpPr/>
          <p:nvPr/>
        </p:nvSpPr>
        <p:spPr>
          <a:xfrm>
            <a:off x="13897868" y="5004966"/>
            <a:ext cx="8424936" cy="5616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DB0AE12A-1A9C-4154-86A2-0F03229F8716}"/>
              </a:ext>
            </a:extLst>
          </p:cNvPr>
          <p:cNvSpPr>
            <a:spLocks noChangeArrowheads="1"/>
          </p:cNvSpPr>
          <p:nvPr/>
        </p:nvSpPr>
        <p:spPr bwMode="auto">
          <a:xfrm>
            <a:off x="14045914" y="5099626"/>
            <a:ext cx="8100900" cy="505061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Z</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中均含有氯化亚铁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为氯气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酸性高锰酸钾溶液能氧化氯离子而褪色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因此不能用于检验是否含有亚铁离子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424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pic>
        <p:nvPicPr>
          <p:cNvPr id="10"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500" y="2466248"/>
            <a:ext cx="360040" cy="5040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404447" y="2106817"/>
            <a:ext cx="10783721" cy="9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除去混合溶液中</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a16="http://schemas.microsoft.com/office/drawing/2014/main" xmlns="" id="{57F3AE0F-07F0-4D80-A77A-638B5EA5493F}"/>
              </a:ext>
            </a:extLst>
          </p:cNvPr>
          <p:cNvSpPr/>
          <p:nvPr/>
        </p:nvSpPr>
        <p:spPr>
          <a:xfrm>
            <a:off x="1415889" y="3107603"/>
            <a:ext cx="15002257"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下列除杂的操作不正确的是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A.MgCl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加入足量镁充分反应后过滤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加入过量铁粉充分反应后过滤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C.CuCl</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溶液充分反应后过滤</a:t>
            </a:r>
            <a:endParaRPr lang="zh-CN" altLang="zh-CN" sz="1400" spc="-12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再加入</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4DE0B853-3C09-4455-B1D5-F090E166A7A6}"/>
              </a:ext>
            </a:extLst>
          </p:cNvPr>
          <p:cNvSpPr>
            <a:spLocks noChangeArrowheads="1"/>
          </p:cNvSpPr>
          <p:nvPr/>
        </p:nvSpPr>
        <p:spPr bwMode="auto">
          <a:xfrm>
            <a:off x="9001324" y="3132758"/>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FCF94A47-C3DC-4C1B-B1F0-ECD929A379B5}"/>
              </a:ext>
            </a:extLst>
          </p:cNvPr>
          <p:cNvSpPr/>
          <p:nvPr/>
        </p:nvSpPr>
        <p:spPr>
          <a:xfrm>
            <a:off x="16418147" y="3094780"/>
            <a:ext cx="5852429" cy="6374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574DDBF1-F3B8-4724-B74F-51CA58DA1A54}"/>
              </a:ext>
            </a:extLst>
          </p:cNvPr>
          <p:cNvSpPr>
            <a:spLocks noChangeArrowheads="1"/>
          </p:cNvSpPr>
          <p:nvPr/>
        </p:nvSpPr>
        <p:spPr bwMode="auto">
          <a:xfrm>
            <a:off x="16422044" y="3276774"/>
            <a:ext cx="5544616" cy="5050613"/>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可促进</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加入过量铁粉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而达到除杂的目的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70898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6" name="矩形 5">
            <a:extLst>
              <a:ext uri="{FF2B5EF4-FFF2-40B4-BE49-F238E27FC236}">
                <a16:creationId xmlns:a16="http://schemas.microsoft.com/office/drawing/2014/main" xmlns="" id="{57F3AE0F-07F0-4D80-A77A-638B5EA5493F}"/>
              </a:ext>
            </a:extLst>
          </p:cNvPr>
          <p:cNvSpPr/>
          <p:nvPr/>
        </p:nvSpPr>
        <p:spPr>
          <a:xfrm>
            <a:off x="1507679" y="1980630"/>
            <a:ext cx="12462197" cy="9113264"/>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下列除杂的操作不正确的是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A.MgCl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加入足量镁充分反应后过滤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加入过量铁粉充分反应后过滤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溶液中混有少量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再加入</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充分反应后过滤</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7" name="矩形 6">
            <a:extLst>
              <a:ext uri="{FF2B5EF4-FFF2-40B4-BE49-F238E27FC236}">
                <a16:creationId xmlns:a16="http://schemas.microsoft.com/office/drawing/2014/main" xmlns="" id="{FCF94A47-C3DC-4C1B-B1F0-ECD929A379B5}"/>
              </a:ext>
            </a:extLst>
          </p:cNvPr>
          <p:cNvSpPr/>
          <p:nvPr/>
        </p:nvSpPr>
        <p:spPr>
          <a:xfrm>
            <a:off x="15194012" y="2124646"/>
            <a:ext cx="7004557" cy="8784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17">
            <a:extLst>
              <a:ext uri="{FF2B5EF4-FFF2-40B4-BE49-F238E27FC236}">
                <a16:creationId xmlns:a16="http://schemas.microsoft.com/office/drawing/2014/main" xmlns="" id="{8C43E2F8-E8F1-4F59-B7D9-074DE616519D}"/>
              </a:ext>
            </a:extLst>
          </p:cNvPr>
          <p:cNvSpPr>
            <a:spLocks noChangeArrowheads="1"/>
          </p:cNvSpPr>
          <p:nvPr/>
        </p:nvSpPr>
        <p:spPr bwMode="auto">
          <a:xfrm>
            <a:off x="15410036" y="2152446"/>
            <a:ext cx="6624736" cy="8097601"/>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项中加入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均能转化成氢氧化物沉淀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不符合除杂要求</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先用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再利用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的水解</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加入的</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反应将</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而除去</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79E1EEF8-E729-4639-BDCB-CD3B05A03E9E}"/>
              </a:ext>
            </a:extLst>
          </p:cNvPr>
          <p:cNvSpPr>
            <a:spLocks noChangeArrowheads="1"/>
          </p:cNvSpPr>
          <p:nvPr/>
        </p:nvSpPr>
        <p:spPr bwMode="auto">
          <a:xfrm>
            <a:off x="9145340" y="1990626"/>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03015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57F3AE0F-07F0-4D80-A77A-638B5EA5493F}"/>
              </a:ext>
            </a:extLst>
          </p:cNvPr>
          <p:cNvSpPr/>
          <p:nvPr/>
        </p:nvSpPr>
        <p:spPr>
          <a:xfrm>
            <a:off x="1487898" y="2084005"/>
            <a:ext cx="14210170" cy="911364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粗制的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。提纯时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为了除去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常加入少量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然后再加入少量碱至溶液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即可以除去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而不损失硫酸铜。下列说法不正确的是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晶体时要加入少量稀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的离子方程式为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的催化作用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会使部分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分解而损失</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的依据是当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沉淀完全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还未开始沉淀</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351AD093-BB1A-4400-B1C7-D5B8ED54CE4F}"/>
              </a:ext>
            </a:extLst>
          </p:cNvPr>
          <p:cNvSpPr/>
          <p:nvPr/>
        </p:nvSpPr>
        <p:spPr>
          <a:xfrm>
            <a:off x="15554052" y="2196653"/>
            <a:ext cx="6716525" cy="8640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Rectangle 16">
            <a:extLst>
              <a:ext uri="{FF2B5EF4-FFF2-40B4-BE49-F238E27FC236}">
                <a16:creationId xmlns:a16="http://schemas.microsoft.com/office/drawing/2014/main" xmlns="" id="{B94F042C-3727-4C35-A3B2-DF02B9AC2352}"/>
              </a:ext>
            </a:extLst>
          </p:cNvPr>
          <p:cNvSpPr>
            <a:spLocks noChangeArrowheads="1"/>
          </p:cNvSpPr>
          <p:nvPr/>
        </p:nvSpPr>
        <p:spPr bwMode="auto">
          <a:xfrm>
            <a:off x="14041884" y="4068862"/>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96765B38-DE8B-4970-B0DC-3112D9982E6C}"/>
              </a:ext>
            </a:extLst>
          </p:cNvPr>
          <p:cNvSpPr/>
          <p:nvPr/>
        </p:nvSpPr>
        <p:spPr>
          <a:xfrm>
            <a:off x="15698068" y="2163949"/>
            <a:ext cx="6480720" cy="8097601"/>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晶体溶解后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会发生水解生成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所以溶解时加入少量的稀硫酸可抑制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的水解</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因为氧化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溶液为强酸性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在强酸性条件下</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不可能大量存在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8946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21" name="矩形 20">
            <a:extLst>
              <a:ext uri="{FF2B5EF4-FFF2-40B4-BE49-F238E27FC236}">
                <a16:creationId xmlns:a16="http://schemas.microsoft.com/office/drawing/2014/main" xmlns="" id="{57F3AE0F-07F0-4D80-A77A-638B5EA5493F}"/>
              </a:ext>
            </a:extLst>
          </p:cNvPr>
          <p:cNvSpPr/>
          <p:nvPr/>
        </p:nvSpPr>
        <p:spPr>
          <a:xfrm>
            <a:off x="1487898" y="2084005"/>
            <a:ext cx="14210170" cy="911364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粗制的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晶体中含有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。提纯时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为了除去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常加入少量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然后再加入少量碱至溶液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即可以除去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而不损失硫酸铜。下列说法不正确的是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晶体时要加入少量稀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的离子方程式为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的催化作用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会使部分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分解而损失</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的依据是当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沉淀完全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还未开始沉淀</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351AD093-BB1A-4400-B1C7-D5B8ED54CE4F}"/>
              </a:ext>
            </a:extLst>
          </p:cNvPr>
          <p:cNvSpPr/>
          <p:nvPr/>
        </p:nvSpPr>
        <p:spPr>
          <a:xfrm>
            <a:off x="15580104" y="2196654"/>
            <a:ext cx="6716525" cy="8640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Rectangle 16">
            <a:extLst>
              <a:ext uri="{FF2B5EF4-FFF2-40B4-BE49-F238E27FC236}">
                <a16:creationId xmlns:a16="http://schemas.microsoft.com/office/drawing/2014/main" xmlns="" id="{B94F042C-3727-4C35-A3B2-DF02B9AC2352}"/>
              </a:ext>
            </a:extLst>
          </p:cNvPr>
          <p:cNvSpPr>
            <a:spLocks noChangeArrowheads="1"/>
          </p:cNvSpPr>
          <p:nvPr/>
        </p:nvSpPr>
        <p:spPr bwMode="auto">
          <a:xfrm>
            <a:off x="14041884" y="4068862"/>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4" name="矩形 23">
            <a:extLst>
              <a:ext uri="{FF2B5EF4-FFF2-40B4-BE49-F238E27FC236}">
                <a16:creationId xmlns:a16="http://schemas.microsoft.com/office/drawing/2014/main" xmlns="" id="{96765B38-DE8B-4970-B0DC-3112D9982E6C}"/>
              </a:ext>
            </a:extLst>
          </p:cNvPr>
          <p:cNvSpPr/>
          <p:nvPr/>
        </p:nvSpPr>
        <p:spPr>
          <a:xfrm>
            <a:off x="15698068" y="2163949"/>
            <a:ext cx="6480720" cy="809760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对过氧化氢的分解具有催化作用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所以使部分过氧化氢损失</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因为该操作的目的是除去</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且硫酸铜不损失</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所以调节溶液的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pH=4,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应是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完全沉淀而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还未开始沉淀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p>
        </p:txBody>
      </p:sp>
    </p:spTree>
    <p:extLst>
      <p:ext uri="{BB962C8B-B14F-4D97-AF65-F5344CB8AC3E}">
        <p14:creationId xmlns:p14="http://schemas.microsoft.com/office/powerpoint/2010/main" val="398285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1" name="Rectangle 2">
            <a:extLst>
              <a:ext uri="{FF2B5EF4-FFF2-40B4-BE49-F238E27FC236}">
                <a16:creationId xmlns:a16="http://schemas.microsoft.com/office/drawing/2014/main" xmlns="" id="{04A2DC60-E67E-4CDA-B56B-82A86F28D393}"/>
              </a:ext>
            </a:extLst>
          </p:cNvPr>
          <p:cNvSpPr>
            <a:spLocks noChangeArrowheads="1"/>
          </p:cNvSpPr>
          <p:nvPr/>
        </p:nvSpPr>
        <p:spPr bwMode="auto">
          <a:xfrm>
            <a:off x="1440484" y="2309893"/>
            <a:ext cx="208823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defRPr/>
            </a:pP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微软雅黑" panose="020B0503020204020204" pitchFamily="34" charset="-122"/>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规律小结</a:t>
            </a:r>
            <a:endParaRPr kumimoji="0" lang="zh-CN" altLang="en-US" sz="36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mn-cs"/>
            </a:endParaRPr>
          </a:p>
        </p:txBody>
      </p:sp>
      <p:pic>
        <p:nvPicPr>
          <p:cNvPr id="12" name="图片 61">
            <a:extLst>
              <a:ext uri="{FF2B5EF4-FFF2-40B4-BE49-F238E27FC236}">
                <a16:creationId xmlns:a16="http://schemas.microsoft.com/office/drawing/2014/main" xmlns="" id="{3C468FEC-2923-491B-AB33-849332B4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464820" y="2239139"/>
            <a:ext cx="17857984" cy="965625"/>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xmlns="" id="{288D7E3E-2D74-4DF5-9D8C-8010C72B74AF}"/>
              </a:ext>
            </a:extLst>
          </p:cNvPr>
          <p:cNvSpPr/>
          <p:nvPr/>
        </p:nvSpPr>
        <p:spPr>
          <a:xfrm>
            <a:off x="1440484" y="3107603"/>
            <a:ext cx="20882320" cy="7081939"/>
          </a:xfrm>
          <a:prstGeom prst="rect">
            <a:avLst/>
          </a:prstGeom>
        </p:spPr>
        <p:txBody>
          <a:bodyPr wrap="square">
            <a:spAutoFit/>
          </a:bodyPr>
          <a:lstStyle/>
          <a:p>
            <a:pPr algn="ct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混合溶液中</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1"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的除去方法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中混有的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向混合溶液中加入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中的一种</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水解产生的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促进</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的水解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沉淀而除去。</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中混有的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向混合溶液中加入</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中的一种</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水解产生的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促进</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的水解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沉淀而除去。</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6762513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6" name="矩形 5">
            <a:extLst>
              <a:ext uri="{FF2B5EF4-FFF2-40B4-BE49-F238E27FC236}">
                <a16:creationId xmlns:a16="http://schemas.microsoft.com/office/drawing/2014/main" xmlns="" id="{288D7E3E-2D74-4DF5-9D8C-8010C72B74AF}"/>
              </a:ext>
            </a:extLst>
          </p:cNvPr>
          <p:cNvSpPr/>
          <p:nvPr/>
        </p:nvSpPr>
        <p:spPr>
          <a:xfrm>
            <a:off x="1440484" y="2050135"/>
            <a:ext cx="21098344" cy="4034951"/>
          </a:xfrm>
          <a:prstGeom prst="rect">
            <a:avLst/>
          </a:prstGeom>
        </p:spPr>
        <p:txBody>
          <a:bodyPr wrap="square">
            <a:spAutoFit/>
          </a:bodyPr>
          <a:lstStyle/>
          <a:p>
            <a:pPr lvl="0">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中混有的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先加入氧化剂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将溶液中的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然后再按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的方法除去溶液中的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中混有的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先加入氧化剂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将溶液中的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然后再按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的方法除去溶液中的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4821497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pic>
        <p:nvPicPr>
          <p:cNvPr id="9"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500" y="2466248"/>
            <a:ext cx="360040"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404447" y="2066101"/>
            <a:ext cx="11264622" cy="106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nSpc>
                <a:spcPct val="150000"/>
              </a:lnSpc>
              <a:spcAft>
                <a:spcPts val="0"/>
              </a:spcAft>
            </a:pPr>
            <a:r>
              <a:rPr lang="zh-CN"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题组三　</a:t>
            </a:r>
            <a:r>
              <a:rPr lang="en-US"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铁三角</a:t>
            </a:r>
            <a:r>
              <a:rPr lang="en-US"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转化中有关</a:t>
            </a:r>
            <a:r>
              <a:rPr lang="en-US"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量</a:t>
            </a:r>
            <a:r>
              <a:rPr lang="en-US"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的计算</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a16="http://schemas.microsoft.com/office/drawing/2014/main" xmlns="" id="{57F3AE0F-07F0-4D80-A77A-638B5EA5493F}"/>
              </a:ext>
            </a:extLst>
          </p:cNvPr>
          <p:cNvSpPr/>
          <p:nvPr/>
        </p:nvSpPr>
        <p:spPr>
          <a:xfrm>
            <a:off x="1444025" y="3187162"/>
            <a:ext cx="11264623"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现加入适量铁粉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使溶液中三种离子物质的量之比变为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则参加反应的铁粉与原溶液中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4400" dirty="0">
                <a:solidFill>
                  <a:srgbClr val="000000"/>
                </a:solidFill>
                <a:latin typeface="NEU-BZ-S92" panose="02020503000000020003"/>
                <a:ea typeface="Times New Roman" panose="02020603050405020304" pitchFamily="18" charset="0"/>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B.1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C.1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D.1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a16="http://schemas.microsoft.com/office/drawing/2014/main" xmlns="" id="{FCF94A47-C3DC-4C1B-B1F0-ECD929A379B5}"/>
              </a:ext>
            </a:extLst>
          </p:cNvPr>
          <p:cNvSpPr/>
          <p:nvPr/>
        </p:nvSpPr>
        <p:spPr>
          <a:xfrm>
            <a:off x="13393812" y="3223622"/>
            <a:ext cx="8896319" cy="7253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Rectangle 16">
            <a:extLst>
              <a:ext uri="{FF2B5EF4-FFF2-40B4-BE49-F238E27FC236}">
                <a16:creationId xmlns:a16="http://schemas.microsoft.com/office/drawing/2014/main" xmlns="" id="{59CD2822-609A-45C0-98CF-9154DB1AEC58}"/>
              </a:ext>
            </a:extLst>
          </p:cNvPr>
          <p:cNvSpPr>
            <a:spLocks noChangeArrowheads="1"/>
          </p:cNvSpPr>
          <p:nvPr/>
        </p:nvSpPr>
        <p:spPr bwMode="auto">
          <a:xfrm>
            <a:off x="6409036" y="7309222"/>
            <a:ext cx="936104" cy="987963"/>
          </a:xfrm>
          <a:prstGeom prst="rect">
            <a:avLst/>
          </a:prstGeom>
          <a:noFill/>
          <a:ln w="9525">
            <a:noFill/>
            <a:miter lim="800000"/>
            <a:headEnd/>
            <a:tailEnd/>
          </a:ln>
        </p:spPr>
        <p:txBody>
          <a:bodyPr wrap="square" anchor="ctr">
            <a:spAutoFit/>
          </a:bodyPr>
          <a:lstStyle/>
          <a:p>
            <a:pPr marL="0" marR="0" lvl="0" indent="0" algn="just" defTabSz="2117725" rtl="0" eaLnBrk="1" fontAlgn="base" latinLnBrk="0" hangingPunct="1">
              <a:lnSpc>
                <a:spcPct val="15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4" name="Rectangle 17">
            <a:extLst>
              <a:ext uri="{FF2B5EF4-FFF2-40B4-BE49-F238E27FC236}">
                <a16:creationId xmlns:a16="http://schemas.microsoft.com/office/drawing/2014/main" xmlns="" id="{39E6CF5E-6F74-4AB4-8C8C-64A49D093335}"/>
              </a:ext>
            </a:extLst>
          </p:cNvPr>
          <p:cNvSpPr>
            <a:spLocks noChangeArrowheads="1"/>
          </p:cNvSpPr>
          <p:nvPr/>
        </p:nvSpPr>
        <p:spPr bwMode="auto">
          <a:xfrm>
            <a:off x="13609836" y="3132758"/>
            <a:ext cx="8618367" cy="7081939"/>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因氧化性</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&gt;Cu</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加入适量的铁粉</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使溶液中</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物质的量之比变为</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spc="-110" dirty="0">
                <a:solidFill>
                  <a:srgbClr val="A50021"/>
                </a:solidFill>
                <a:latin typeface="NEU-BZ-S92" panose="02020503000000020003"/>
                <a:cs typeface="宋体" panose="02010600030101010101" pitchFamily="2" charset="-122"/>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10" dirty="0">
                <a:solidFill>
                  <a:srgbClr val="A50021"/>
                </a:solidFill>
                <a:latin typeface="NEU-BZ-S92" panose="02020503000000020003"/>
                <a:cs typeface="宋体" panose="02010600030101010101" pitchFamily="2" charset="-122"/>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说明</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有剩余</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没有参加反应</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加入的</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粉仅与</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反应。设原溶液中含有</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spc="-11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的物质的量分别为</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 mol</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mol</a:t>
            </a:r>
            <a:r>
              <a:rPr lang="zh-CN" altLang="zh-CN" sz="4400"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反应后</a:t>
            </a:r>
            <a:endParaRPr lang="zh-CN" altLang="zh-CN" sz="4400" spc="-11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5273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9WF369.EPS" descr="id:2147507729;FounderCES">
            <a:extLst>
              <a:ext uri="{FF2B5EF4-FFF2-40B4-BE49-F238E27FC236}">
                <a16:creationId xmlns:a16="http://schemas.microsoft.com/office/drawing/2014/main" xmlns="" id="{4D37906D-0144-4FC8-B37F-455BA84604AE}"/>
              </a:ext>
            </a:extLst>
          </p:cNvPr>
          <p:cNvPicPr/>
          <p:nvPr/>
        </p:nvPicPr>
        <p:blipFill>
          <a:blip r:embed="rId2">
            <a:clrChange>
              <a:clrFrom>
                <a:srgbClr val="FFFFFF"/>
              </a:clrFrom>
              <a:clrTo>
                <a:srgbClr val="FFFFFF">
                  <a:alpha val="0"/>
                </a:srgbClr>
              </a:clrTo>
            </a:clrChange>
          </a:blip>
          <a:stretch>
            <a:fillRect/>
          </a:stretch>
        </p:blipFill>
        <p:spPr>
          <a:xfrm>
            <a:off x="2387581" y="7344710"/>
            <a:ext cx="13854665" cy="2543360"/>
          </a:xfrm>
          <a:prstGeom prst="rect">
            <a:avLst/>
          </a:prstGeom>
        </p:spPr>
      </p:pic>
      <p:sp>
        <p:nvSpPr>
          <p:cNvPr id="9" name="矩形 8">
            <a:extLst>
              <a:ext uri="{FF2B5EF4-FFF2-40B4-BE49-F238E27FC236}">
                <a16:creationId xmlns:a16="http://schemas.microsoft.com/office/drawing/2014/main" xmlns="" id="{CD88FABA-CFED-4638-AE88-7652F3766B57}"/>
              </a:ext>
            </a:extLst>
          </p:cNvPr>
          <p:cNvSpPr/>
          <p:nvPr/>
        </p:nvSpPr>
        <p:spPr>
          <a:xfrm>
            <a:off x="1559906" y="2052638"/>
            <a:ext cx="20762898" cy="6863417"/>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铁的化学性质</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写出化学方程式或离子方程式</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与非金属单质的反应</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endParaRPr lang="en-US" altLang="zh-CN" sz="4400" dirty="0">
              <a:solidFill>
                <a:srgbClr val="000000"/>
              </a:solidFill>
              <a:cs typeface="宋体" panose="02010600030101010101" pitchFamily="2" charset="-122"/>
            </a:endParaRPr>
          </a:p>
          <a:p>
            <a:endParaRPr lang="en-US" altLang="zh-CN" sz="4400" dirty="0">
              <a:solidFill>
                <a:srgbClr val="000000"/>
              </a:solidFill>
              <a:cs typeface="宋体" panose="02010600030101010101" pitchFamily="2" charset="-122"/>
            </a:endParaRPr>
          </a:p>
          <a:p>
            <a:r>
              <a:rPr lang="zh-CN" altLang="zh-CN" sz="4400" dirty="0">
                <a:solidFill>
                  <a:srgbClr val="000000"/>
                </a:solidFill>
                <a:cs typeface="宋体" panose="02010600030101010101" pitchFamily="2" charset="-122"/>
              </a:rPr>
              <a:t>①</a:t>
            </a:r>
            <a:endParaRPr lang="en-US" altLang="zh-CN" sz="4400" dirty="0">
              <a:solidFill>
                <a:srgbClr val="000000"/>
              </a:solidFill>
              <a:cs typeface="宋体" panose="02010600030101010101" pitchFamily="2" charset="-122"/>
            </a:endParaRPr>
          </a:p>
          <a:p>
            <a:endParaRPr lang="en-US" altLang="zh-CN" sz="4400" dirty="0">
              <a:solidFill>
                <a:srgbClr val="000000"/>
              </a:solidFill>
              <a:cs typeface="宋体" panose="02010600030101010101" pitchFamily="2" charset="-122"/>
            </a:endParaRPr>
          </a:p>
          <a:p>
            <a:endParaRPr lang="en-US" altLang="zh-CN" sz="4400" dirty="0">
              <a:solidFill>
                <a:srgbClr val="000000"/>
              </a:solidFill>
              <a:cs typeface="宋体" panose="02010600030101010101" pitchFamily="2" charset="-122"/>
            </a:endParaRPr>
          </a:p>
          <a:p>
            <a:endParaRPr lang="en-US" altLang="zh-CN" sz="4400" dirty="0">
              <a:solidFill>
                <a:srgbClr val="000000"/>
              </a:solidFill>
              <a:cs typeface="宋体" panose="02010600030101010101" pitchFamily="2" charset="-122"/>
            </a:endParaRPr>
          </a:p>
          <a:p>
            <a:r>
              <a:rPr lang="zh-CN" altLang="zh-CN" sz="4400" dirty="0">
                <a:solidFill>
                  <a:srgbClr val="000000"/>
                </a:solidFill>
                <a:cs typeface="宋体" panose="02010600030101010101" pitchFamily="2" charset="-122"/>
              </a:rPr>
              <a:t>②</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397FDE2-0D7F-4DB9-AF7E-27E17369BFE7}"/>
              </a:ext>
            </a:extLst>
          </p:cNvPr>
          <p:cNvSpPr/>
          <p:nvPr/>
        </p:nvSpPr>
        <p:spPr>
          <a:xfrm>
            <a:off x="7041690" y="8041089"/>
            <a:ext cx="8799541" cy="98879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剧烈燃烧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生成大量红棕色的烟</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2" name="9WF368.EPS" descr="id:2147507722;FounderCES">
            <a:extLst>
              <a:ext uri="{FF2B5EF4-FFF2-40B4-BE49-F238E27FC236}">
                <a16:creationId xmlns:a16="http://schemas.microsoft.com/office/drawing/2014/main" xmlns="" id="{0A489D62-4AF1-44EF-8157-5FA659DA6B30}"/>
              </a:ext>
            </a:extLst>
          </p:cNvPr>
          <p:cNvPicPr/>
          <p:nvPr/>
        </p:nvPicPr>
        <p:blipFill>
          <a:blip r:embed="rId4">
            <a:clrChange>
              <a:clrFrom>
                <a:srgbClr val="FFFFFF"/>
              </a:clrFrom>
              <a:clrTo>
                <a:srgbClr val="FFFFFF">
                  <a:alpha val="0"/>
                </a:srgbClr>
              </a:clrTo>
            </a:clrChange>
          </a:blip>
          <a:stretch>
            <a:fillRect/>
          </a:stretch>
        </p:blipFill>
        <p:spPr>
          <a:xfrm>
            <a:off x="2592612" y="4632289"/>
            <a:ext cx="15286261" cy="2339737"/>
          </a:xfrm>
          <a:prstGeom prst="rect">
            <a:avLst/>
          </a:prstGeom>
        </p:spPr>
      </p:pic>
      <p:grpSp>
        <p:nvGrpSpPr>
          <p:cNvPr id="13" name="组合 12">
            <a:extLst>
              <a:ext uri="{FF2B5EF4-FFF2-40B4-BE49-F238E27FC236}">
                <a16:creationId xmlns:a16="http://schemas.microsoft.com/office/drawing/2014/main" xmlns="" id="{B21FC811-2A12-41B8-B98F-78D7A2532830}"/>
              </a:ext>
            </a:extLst>
          </p:cNvPr>
          <p:cNvGrpSpPr/>
          <p:nvPr/>
        </p:nvGrpSpPr>
        <p:grpSpPr>
          <a:xfrm>
            <a:off x="7057108" y="5888377"/>
            <a:ext cx="5055126" cy="988797"/>
            <a:chOff x="15755511" y="2052638"/>
            <a:chExt cx="5055126" cy="988797"/>
          </a:xfrm>
        </p:grpSpPr>
        <p:sp>
          <p:nvSpPr>
            <p:cNvPr id="14" name="矩形 13">
              <a:extLst>
                <a:ext uri="{FF2B5EF4-FFF2-40B4-BE49-F238E27FC236}">
                  <a16:creationId xmlns:a16="http://schemas.microsoft.com/office/drawing/2014/main" xmlns="" id="{14864329-B2F7-4167-BDFC-BC3D4F76C997}"/>
                </a:ext>
              </a:extLst>
            </p:cNvPr>
            <p:cNvSpPr/>
            <p:nvPr/>
          </p:nvSpPr>
          <p:spPr>
            <a:xfrm>
              <a:off x="15755511" y="2052638"/>
              <a:ext cx="5055126" cy="9887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3Fe+2O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3A0A00D6-576B-4D62-A72B-A2062A6AA6EB}"/>
                </a:ext>
              </a:extLst>
            </p:cNvPr>
            <p:cNvPicPr/>
            <p:nvPr/>
          </p:nvPicPr>
          <p:blipFill>
            <a:blip r:embed="rId5">
              <a:clrChange>
                <a:clrFrom>
                  <a:srgbClr val="FAFAFA"/>
                </a:clrFrom>
                <a:clrTo>
                  <a:srgbClr val="FAFAFA">
                    <a:alpha val="0"/>
                  </a:srgbClr>
                </a:clrTo>
              </a:clrChange>
              <a:duotone>
                <a:schemeClr val="accent2">
                  <a:shade val="45000"/>
                  <a:satMod val="135000"/>
                </a:schemeClr>
                <a:prstClr val="white"/>
              </a:duotone>
            </a:blip>
            <a:stretch>
              <a:fillRect/>
            </a:stretch>
          </p:blipFill>
          <p:spPr>
            <a:xfrm>
              <a:off x="17943705" y="2098954"/>
              <a:ext cx="1080120" cy="836221"/>
            </a:xfrm>
            <a:prstGeom prst="rect">
              <a:avLst/>
            </a:prstGeom>
          </p:spPr>
        </p:pic>
      </p:grpSp>
      <p:grpSp>
        <p:nvGrpSpPr>
          <p:cNvPr id="16" name="组合 15">
            <a:extLst>
              <a:ext uri="{FF2B5EF4-FFF2-40B4-BE49-F238E27FC236}">
                <a16:creationId xmlns:a16="http://schemas.microsoft.com/office/drawing/2014/main" xmlns="" id="{13195817-6F64-4AE2-8483-5E109B461E86}"/>
              </a:ext>
            </a:extLst>
          </p:cNvPr>
          <p:cNvGrpSpPr/>
          <p:nvPr/>
        </p:nvGrpSpPr>
        <p:grpSpPr>
          <a:xfrm>
            <a:off x="7149787" y="7021190"/>
            <a:ext cx="5271149" cy="1004348"/>
            <a:chOff x="15755511" y="2981491"/>
            <a:chExt cx="5271149" cy="1004348"/>
          </a:xfrm>
        </p:grpSpPr>
        <p:sp>
          <p:nvSpPr>
            <p:cNvPr id="17" name="矩形 16">
              <a:extLst>
                <a:ext uri="{FF2B5EF4-FFF2-40B4-BE49-F238E27FC236}">
                  <a16:creationId xmlns:a16="http://schemas.microsoft.com/office/drawing/2014/main" xmlns="" id="{FD686643-8BC7-4190-B4FE-B330B3A4F15A}"/>
                </a:ext>
              </a:extLst>
            </p:cNvPr>
            <p:cNvSpPr/>
            <p:nvPr/>
          </p:nvSpPr>
          <p:spPr>
            <a:xfrm>
              <a:off x="15755511" y="2997042"/>
              <a:ext cx="5271149" cy="9887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2Fe+3Cl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2FeCl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8" name="图片 17">
              <a:extLst>
                <a:ext uri="{FF2B5EF4-FFF2-40B4-BE49-F238E27FC236}">
                  <a16:creationId xmlns:a16="http://schemas.microsoft.com/office/drawing/2014/main" xmlns="" id="{98D1DD49-3805-4CAC-BB2C-471B72FF0390}"/>
                </a:ext>
              </a:extLst>
            </p:cNvPr>
            <p:cNvPicPr/>
            <p:nvPr/>
          </p:nvPicPr>
          <p:blipFill>
            <a:blip r:embed="rId5">
              <a:clrChange>
                <a:clrFrom>
                  <a:srgbClr val="FAFAFA"/>
                </a:clrFrom>
                <a:clrTo>
                  <a:srgbClr val="FAFAFA">
                    <a:alpha val="0"/>
                  </a:srgbClr>
                </a:clrTo>
              </a:clrChange>
              <a:duotone>
                <a:schemeClr val="accent2">
                  <a:shade val="45000"/>
                  <a:satMod val="135000"/>
                </a:schemeClr>
                <a:prstClr val="white"/>
              </a:duotone>
            </a:blip>
            <a:stretch>
              <a:fillRect/>
            </a:stretch>
          </p:blipFill>
          <p:spPr>
            <a:xfrm>
              <a:off x="18002324" y="2981491"/>
              <a:ext cx="1080120" cy="836221"/>
            </a:xfrm>
            <a:prstGeom prst="rect">
              <a:avLst/>
            </a:prstGeom>
          </p:spPr>
        </p:pic>
      </p:grpSp>
    </p:spTree>
    <p:extLst>
      <p:ext uri="{BB962C8B-B14F-4D97-AF65-F5344CB8AC3E}">
        <p14:creationId xmlns:p14="http://schemas.microsoft.com/office/powerpoint/2010/main" val="84851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8" name="矩形 7">
            <a:extLst>
              <a:ext uri="{FF2B5EF4-FFF2-40B4-BE49-F238E27FC236}">
                <a16:creationId xmlns:a16="http://schemas.microsoft.com/office/drawing/2014/main" xmlns="" id="{57F3AE0F-07F0-4D80-A77A-638B5EA5493F}"/>
              </a:ext>
            </a:extLst>
          </p:cNvPr>
          <p:cNvSpPr/>
          <p:nvPr/>
        </p:nvSpPr>
        <p:spPr>
          <a:xfrm>
            <a:off x="1444024" y="2052638"/>
            <a:ext cx="9429509"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现加入适量铁粉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使溶液中三种离子物质的量之比变为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则参加反应的铁粉与原溶液中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4400" dirty="0">
                <a:solidFill>
                  <a:srgbClr val="000000"/>
                </a:solidFill>
                <a:latin typeface="NEU-BZ-S92" panose="02020503000000020003"/>
                <a:ea typeface="Times New Roman" panose="02020603050405020304" pitchFamily="18" charset="0"/>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B.1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C.1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D.1</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FCF94A47-C3DC-4C1B-B1F0-ECD929A379B5}"/>
              </a:ext>
            </a:extLst>
          </p:cNvPr>
          <p:cNvSpPr/>
          <p:nvPr/>
        </p:nvSpPr>
        <p:spPr>
          <a:xfrm>
            <a:off x="11449596" y="2140147"/>
            <a:ext cx="10768528" cy="7329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Rectangle 17">
            <a:extLst>
              <a:ext uri="{FF2B5EF4-FFF2-40B4-BE49-F238E27FC236}">
                <a16:creationId xmlns:a16="http://schemas.microsoft.com/office/drawing/2014/main" xmlns="" id="{35846819-D269-4B1D-8580-EA4DF23D237D}"/>
              </a:ext>
            </a:extLst>
          </p:cNvPr>
          <p:cNvSpPr>
            <a:spLocks noChangeArrowheads="1"/>
          </p:cNvSpPr>
          <p:nvPr/>
        </p:nvSpPr>
        <p:spPr bwMode="auto">
          <a:xfrm>
            <a:off x="11737628" y="2196654"/>
            <a:ext cx="10292716" cy="7081939"/>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物质的量之比变为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则反应后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的物质的量分别为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故反应的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 mol-1 mol=2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则参加反应的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参加反应的铁粉与原溶液中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 mol=1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5" name="Rectangle 16">
            <a:extLst>
              <a:ext uri="{FF2B5EF4-FFF2-40B4-BE49-F238E27FC236}">
                <a16:creationId xmlns:a16="http://schemas.microsoft.com/office/drawing/2014/main" xmlns="" id="{C2A0277B-8F5E-4C5C-A61B-B0DFB0E6EFFB}"/>
              </a:ext>
            </a:extLst>
          </p:cNvPr>
          <p:cNvSpPr>
            <a:spLocks noChangeArrowheads="1"/>
          </p:cNvSpPr>
          <p:nvPr/>
        </p:nvSpPr>
        <p:spPr bwMode="auto">
          <a:xfrm>
            <a:off x="4752852" y="7093198"/>
            <a:ext cx="936104" cy="987963"/>
          </a:xfrm>
          <a:prstGeom prst="rect">
            <a:avLst/>
          </a:prstGeom>
          <a:noFill/>
          <a:ln w="9525">
            <a:noFill/>
            <a:miter lim="800000"/>
            <a:headEnd/>
            <a:tailEnd/>
          </a:ln>
        </p:spPr>
        <p:txBody>
          <a:bodyPr wrap="square" anchor="ctr">
            <a:spAutoFit/>
          </a:bodyPr>
          <a:lstStyle/>
          <a:p>
            <a:pPr marL="0" marR="0" lvl="0" indent="0" algn="just" defTabSz="2117725" rtl="0" eaLnBrk="1" fontAlgn="base" latinLnBrk="0" hangingPunct="1">
              <a:lnSpc>
                <a:spcPct val="150000"/>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1490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6" name="矩形 5">
            <a:extLst>
              <a:ext uri="{FF2B5EF4-FFF2-40B4-BE49-F238E27FC236}">
                <a16:creationId xmlns:a16="http://schemas.microsoft.com/office/drawing/2014/main" xmlns="" id="{57F3AE0F-07F0-4D80-A77A-638B5EA5493F}"/>
              </a:ext>
            </a:extLst>
          </p:cNvPr>
          <p:cNvSpPr/>
          <p:nvPr/>
        </p:nvSpPr>
        <p:spPr>
          <a:xfrm>
            <a:off x="1487898" y="2052638"/>
            <a:ext cx="13850130"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的混合溶液中逐渐加入铁粉至过量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溶液中金属阳离子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与所加铁粉的物质</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的量的关系如图所示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已知稀硝酸的还原产物只有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下列有关判断不正确的是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的关系曲线</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=0.75</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)=0.562 5 mol</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点溶液中加入铜粉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最多可溶解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14.4 g</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7" name="9CM72.EPS" descr="id:2147507984;FounderCES">
            <a:extLst>
              <a:ext uri="{FF2B5EF4-FFF2-40B4-BE49-F238E27FC236}">
                <a16:creationId xmlns:a16="http://schemas.microsoft.com/office/drawing/2014/main" xmlns="" id="{C7CCF579-A6C7-462D-9B6D-BADC2B1ABA03}"/>
              </a:ext>
            </a:extLst>
          </p:cNvPr>
          <p:cNvPicPr/>
          <p:nvPr/>
        </p:nvPicPr>
        <p:blipFill>
          <a:blip r:embed="rId3">
            <a:clrChange>
              <a:clrFrom>
                <a:srgbClr val="FFFFFF"/>
              </a:clrFrom>
              <a:clrTo>
                <a:srgbClr val="FFFFFF">
                  <a:alpha val="0"/>
                </a:srgbClr>
              </a:clrTo>
            </a:clrChange>
          </a:blip>
          <a:stretch>
            <a:fillRect/>
          </a:stretch>
        </p:blipFill>
        <p:spPr>
          <a:xfrm>
            <a:off x="9194079" y="5059249"/>
            <a:ext cx="5375130" cy="4278509"/>
          </a:xfrm>
          <a:prstGeom prst="rect">
            <a:avLst/>
          </a:prstGeom>
        </p:spPr>
      </p:pic>
      <p:sp>
        <p:nvSpPr>
          <p:cNvPr id="8" name="矩形 7">
            <a:extLst>
              <a:ext uri="{FF2B5EF4-FFF2-40B4-BE49-F238E27FC236}">
                <a16:creationId xmlns:a16="http://schemas.microsoft.com/office/drawing/2014/main" xmlns="" id="{336B40D6-5237-4ED7-874B-171DEC48BA1C}"/>
              </a:ext>
            </a:extLst>
          </p:cNvPr>
          <p:cNvSpPr/>
          <p:nvPr/>
        </p:nvSpPr>
        <p:spPr>
          <a:xfrm>
            <a:off x="16023372" y="2124646"/>
            <a:ext cx="6227423" cy="809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r>
              <a:rPr kumimoji="0" lang="en-US" altLang="zh-CN"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rPr>
              <a:t>0</a:t>
            </a: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0" name="矩形 9">
                <a:extLst>
                  <a:ext uri="{FF2B5EF4-FFF2-40B4-BE49-F238E27FC236}">
                    <a16:creationId xmlns:a16="http://schemas.microsoft.com/office/drawing/2014/main" xmlns="" id="{9C9A4385-F454-40F6-B42B-FBCBA3D1188E}"/>
                  </a:ext>
                </a:extLst>
              </p:cNvPr>
              <p:cNvSpPr/>
              <p:nvPr/>
            </p:nvSpPr>
            <p:spPr>
              <a:xfrm>
                <a:off x="16202124" y="2052638"/>
                <a:ext cx="5904656" cy="8097601"/>
              </a:xfrm>
              <a:prstGeom prst="rect">
                <a:avLst/>
              </a:prstGeom>
            </p:spPr>
            <p:txBody>
              <a:bodyPr wrap="square">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该反应可以看作两步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①Fe+4H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方正书宋_GBK"/>
                            <a:cs typeface="Times New Roman" panose="02020603050405020304" pitchFamily="18" charset="0"/>
                          </a:rPr>
                          <m:t>O</m:t>
                        </m:r>
                      </m:e>
                      <m:sub>
                        <m:r>
                          <a:rPr lang="en-US" altLang="zh-CN" sz="4400">
                            <a:solidFill>
                              <a:srgbClr val="A50021"/>
                            </a:solidFill>
                            <a:latin typeface="Cambria Math" panose="02040503050406030204" pitchFamily="18" charset="0"/>
                            <a:ea typeface="方正书宋_GBK"/>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硝酸根离子过量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氢离子不足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②2Fe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+Fe=3Fe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的关系曲线</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p:sp>
            <p:nvSpPr>
              <p:cNvPr id="10" name="矩形 9">
                <a:extLst>
                  <a:ext uri="{FF2B5EF4-FFF2-40B4-BE49-F238E27FC236}">
                    <a16:creationId xmlns:a16="http://schemas.microsoft.com/office/drawing/2014/main" xmlns:a14="http://schemas.microsoft.com/office/drawing/2010/main" xmlns="" id="{9C9A4385-F454-40F6-B42B-FBCBA3D1188E}"/>
                  </a:ext>
                </a:extLst>
              </p:cNvPr>
              <p:cNvSpPr>
                <a:spLocks noRot="1" noChangeAspect="1" noMove="1" noResize="1" noEditPoints="1" noAdjustHandles="1" noChangeArrowheads="1" noChangeShapeType="1" noTextEdit="1"/>
              </p:cNvSpPr>
              <p:nvPr/>
            </p:nvSpPr>
            <p:spPr>
              <a:xfrm>
                <a:off x="16202124" y="2052638"/>
                <a:ext cx="5904656" cy="8097601"/>
              </a:xfrm>
              <a:prstGeom prst="rect">
                <a:avLst/>
              </a:prstGeom>
              <a:blipFill rotWithShape="1">
                <a:blip r:embed="rId4"/>
                <a:stretch>
                  <a:fillRect l="-4236" r="-2479" b="-2711"/>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xmlns="" id="{F992FE9B-2FE5-4432-871B-69860EC8DF39}"/>
              </a:ext>
            </a:extLst>
          </p:cNvPr>
          <p:cNvSpPr/>
          <p:nvPr/>
        </p:nvSpPr>
        <p:spPr>
          <a:xfrm>
            <a:off x="8192821" y="5354356"/>
            <a:ext cx="1125629"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27893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57F3AE0F-07F0-4D80-A77A-638B5EA5493F}"/>
              </a:ext>
            </a:extLst>
          </p:cNvPr>
          <p:cNvSpPr/>
          <p:nvPr/>
        </p:nvSpPr>
        <p:spPr>
          <a:xfrm>
            <a:off x="1487898" y="2052638"/>
            <a:ext cx="13850130"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的混合溶液中逐渐加入铁粉至过量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溶液中金属阳离子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与所加铁粉的物质</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的量的关系如图所示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已知稀硝酸的还原产物只有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下列有关判断不正确的是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的关系曲线</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=0.75</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)=0.562 5 mol</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点溶液中加入铜粉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最多可溶解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14.4 g</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1" name="9CM72.EPS" descr="id:2147507984;FounderCES">
            <a:extLst>
              <a:ext uri="{FF2B5EF4-FFF2-40B4-BE49-F238E27FC236}">
                <a16:creationId xmlns:a16="http://schemas.microsoft.com/office/drawing/2014/main" xmlns="" id="{C7CCF579-A6C7-462D-9B6D-BADC2B1ABA03}"/>
              </a:ext>
            </a:extLst>
          </p:cNvPr>
          <p:cNvPicPr/>
          <p:nvPr/>
        </p:nvPicPr>
        <p:blipFill>
          <a:blip r:embed="rId3">
            <a:clrChange>
              <a:clrFrom>
                <a:srgbClr val="FFFFFF"/>
              </a:clrFrom>
              <a:clrTo>
                <a:srgbClr val="FFFFFF">
                  <a:alpha val="0"/>
                </a:srgbClr>
              </a:clrTo>
            </a:clrChange>
          </a:blip>
          <a:stretch>
            <a:fillRect/>
          </a:stretch>
        </p:blipFill>
        <p:spPr>
          <a:xfrm>
            <a:off x="9194079" y="5059249"/>
            <a:ext cx="5375130" cy="4278509"/>
          </a:xfrm>
          <a:prstGeom prst="rect">
            <a:avLst/>
          </a:prstGeom>
        </p:spPr>
      </p:pic>
      <p:sp>
        <p:nvSpPr>
          <p:cNvPr id="12" name="矩形 11">
            <a:extLst>
              <a:ext uri="{FF2B5EF4-FFF2-40B4-BE49-F238E27FC236}">
                <a16:creationId xmlns:a16="http://schemas.microsoft.com/office/drawing/2014/main" xmlns="" id="{336B40D6-5237-4ED7-874B-171DEC48BA1C}"/>
              </a:ext>
            </a:extLst>
          </p:cNvPr>
          <p:cNvSpPr/>
          <p:nvPr/>
        </p:nvSpPr>
        <p:spPr>
          <a:xfrm>
            <a:off x="15570466" y="2163949"/>
            <a:ext cx="6680329" cy="8169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r>
              <a:rPr kumimoji="0" lang="en-US" altLang="zh-CN"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rPr>
              <a:t>0</a:t>
            </a: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6" name="矩形 15">
            <a:extLst>
              <a:ext uri="{FF2B5EF4-FFF2-40B4-BE49-F238E27FC236}">
                <a16:creationId xmlns:a16="http://schemas.microsoft.com/office/drawing/2014/main" xmlns="" id="{9C9A4385-F454-40F6-B42B-FBCBA3D1188E}"/>
              </a:ext>
            </a:extLst>
          </p:cNvPr>
          <p:cNvSpPr/>
          <p:nvPr/>
        </p:nvSpPr>
        <p:spPr>
          <a:xfrm>
            <a:off x="15842084" y="2196654"/>
            <a:ext cx="6253906" cy="8097601"/>
          </a:xfrm>
          <a:prstGeom prst="rect">
            <a:avLst/>
          </a:prstGeom>
        </p:spPr>
        <p:txBody>
          <a:bodyPr wrap="square">
            <a:spAutoFit/>
          </a:bodyPr>
          <a:lstStyle/>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溶液中共有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 mol 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参加反应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消耗铁为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0.75 mol, 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二者均为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0.45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剩余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0.45 mol 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0.225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14.4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p>
        </p:txBody>
      </p:sp>
      <p:sp>
        <p:nvSpPr>
          <p:cNvPr id="17" name="矩形 16">
            <a:extLst>
              <a:ext uri="{FF2B5EF4-FFF2-40B4-BE49-F238E27FC236}">
                <a16:creationId xmlns:a16="http://schemas.microsoft.com/office/drawing/2014/main" xmlns="" id="{F992FE9B-2FE5-4432-871B-69860EC8DF39}"/>
              </a:ext>
            </a:extLst>
          </p:cNvPr>
          <p:cNvSpPr/>
          <p:nvPr/>
        </p:nvSpPr>
        <p:spPr>
          <a:xfrm>
            <a:off x="8192821" y="5354356"/>
            <a:ext cx="1125629"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13862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3" y="5892871"/>
            <a:ext cx="14617624" cy="1215699"/>
          </a:xfrm>
          <a:prstGeom prst="rect">
            <a:avLst/>
          </a:prstGeom>
        </p:spPr>
        <p:txBody>
          <a:bodyPr wrap="square" lIns="91425" tIns="45711" rIns="91425" bIns="45711">
            <a:spAutoFit/>
          </a:bodyPr>
          <a:lstStyle/>
          <a:p>
            <a:pPr>
              <a:defRPr/>
            </a:pPr>
            <a:r>
              <a:rPr lang="zh-CN" altLang="en-US" sz="7300" b="1" spc="301" dirty="0">
                <a:solidFill>
                  <a:prstClr val="black"/>
                </a:solidFill>
                <a:latin typeface="微软雅黑" pitchFamily="34" charset="-122"/>
                <a:ea typeface="微软雅黑" pitchFamily="34" charset="-122"/>
              </a:rPr>
              <a:t>考例考法直击</a:t>
            </a:r>
            <a:endParaRPr lang="zh-CN" altLang="en-US" sz="9100" b="1" spc="301" dirty="0">
              <a:solidFill>
                <a:prstClr val="black"/>
              </a:solidFill>
              <a:latin typeface="微软雅黑" pitchFamily="34" charset="-122"/>
              <a:ea typeface="微软雅黑" pitchFamily="34" charset="-122"/>
            </a:endParaRP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66152"/>
      </p:ext>
    </p:extLst>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350C703-0EC8-4087-A30D-899B46E0F5D1}"/>
              </a:ext>
            </a:extLst>
          </p:cNvPr>
          <p:cNvSpPr/>
          <p:nvPr/>
        </p:nvSpPr>
        <p:spPr>
          <a:xfrm>
            <a:off x="1440484" y="1620590"/>
            <a:ext cx="12457384" cy="7729873"/>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8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2018·</a:t>
            </a:r>
            <a:r>
              <a:rPr lang="zh-CN" altLang="zh-CN" sz="48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江苏卷</a:t>
            </a:r>
            <a:r>
              <a:rPr lang="en-US" altLang="zh-CN" sz="48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下列有关物质性质的叙述一定不正确的是</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溶液中滴加</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SCN</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a:t>
            </a:r>
            <a:endPar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液显红色</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B.KAl</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·12H</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溶于水可形成</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胶体</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C.NH</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Ca(OH)</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混合加热可生成</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D.Cu</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溶液反应可生成</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sp>
        <p:nvSpPr>
          <p:cNvPr id="5"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5112892" y="2670783"/>
            <a:ext cx="936104"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8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xmlns="" id="{7F4E028B-B549-4888-BD03-0F5242F459F4}"/>
              </a:ext>
            </a:extLst>
          </p:cNvPr>
          <p:cNvSpPr/>
          <p:nvPr/>
        </p:nvSpPr>
        <p:spPr>
          <a:xfrm>
            <a:off x="14473932" y="1652342"/>
            <a:ext cx="7848872" cy="9113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xmlns="" id="{7262DA90-A4EC-46E7-ACCC-59CD6186B0A9}"/>
              </a:ext>
            </a:extLst>
          </p:cNvPr>
          <p:cNvSpPr/>
          <p:nvPr/>
        </p:nvSpPr>
        <p:spPr>
          <a:xfrm>
            <a:off x="14977988" y="1652342"/>
            <a:ext cx="7248213" cy="8837869"/>
          </a:xfrm>
          <a:prstGeom prst="rect">
            <a:avLst/>
          </a:prstGeom>
        </p:spPr>
        <p:txBody>
          <a:bodyPr wrap="square">
            <a:spAutoFit/>
          </a:bodyPr>
          <a:lstStyle/>
          <a:p>
            <a:pPr>
              <a:lnSpc>
                <a:spcPct val="150000"/>
              </a:lnSpc>
              <a:spcAft>
                <a:spcPts val="0"/>
              </a:spcAft>
            </a:pP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8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SCN</a:t>
            </a:r>
            <a:r>
              <a:rPr lang="en-US" altLang="zh-CN" sz="48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不反应</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8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水解生成</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胶体</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Ca(OH)</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共热生成</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8471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9350C703-0EC8-4087-A30D-899B46E0F5D1}"/>
              </a:ext>
            </a:extLst>
          </p:cNvPr>
          <p:cNvSpPr/>
          <p:nvPr/>
        </p:nvSpPr>
        <p:spPr>
          <a:xfrm>
            <a:off x="1415889" y="1476574"/>
            <a:ext cx="20985264" cy="3019288"/>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某同学设计如图装置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气密性已检查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仪器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的名称</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的作用</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5413989" y="3368931"/>
            <a:ext cx="8712967"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滴液漏斗</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分液漏斗</a:t>
            </a: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97999DE3-0F45-4E80-92EA-E3DF86BFF6DA}"/>
              </a:ext>
            </a:extLst>
          </p:cNvPr>
          <p:cNvSpPr/>
          <p:nvPr/>
        </p:nvSpPr>
        <p:spPr>
          <a:xfrm>
            <a:off x="12673732" y="5848744"/>
            <a:ext cx="9433048" cy="3548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a:extLst>
              <a:ext uri="{FF2B5EF4-FFF2-40B4-BE49-F238E27FC236}">
                <a16:creationId xmlns:a16="http://schemas.microsoft.com/office/drawing/2014/main" xmlns="" id="{A3FF6216-575A-4123-8FCB-9718825291D6}"/>
              </a:ext>
            </a:extLst>
          </p:cNvPr>
          <p:cNvSpPr/>
          <p:nvPr/>
        </p:nvSpPr>
        <p:spPr>
          <a:xfrm>
            <a:off x="12961765" y="6018126"/>
            <a:ext cx="8640960" cy="3019288"/>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仪器</a:t>
            </a:r>
            <a:r>
              <a:rPr lang="en-US" altLang="zh-CN" sz="4400" dirty="0">
                <a:solidFill>
                  <a:srgbClr val="A50021"/>
                </a:solidFill>
                <a:latin typeface="Times New Roman" panose="02020603050405020304" pitchFamily="18" charset="0"/>
                <a:ea typeface="微软雅黑" panose="020B0503020204020204" pitchFamily="34" charset="-122"/>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是分液漏斗</a:t>
            </a:r>
            <a:r>
              <a:rPr lang="en-US" altLang="zh-CN" sz="4400" dirty="0">
                <a:solidFill>
                  <a:srgbClr val="A50021"/>
                </a:solidFill>
                <a:latin typeface="Times New Roman" panose="02020603050405020304" pitchFamily="18" charset="0"/>
                <a:ea typeface="微软雅黑" panose="020B0503020204020204" pitchFamily="34" charset="-122"/>
              </a:rPr>
              <a:t>;Fe(OH)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易被空气中氧气氧化</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所以装置</a:t>
            </a:r>
            <a:r>
              <a:rPr lang="en-US" altLang="zh-CN" sz="4400" dirty="0">
                <a:solidFill>
                  <a:srgbClr val="A50021"/>
                </a:solidFill>
                <a:latin typeface="Times New Roman" panose="02020603050405020304" pitchFamily="18" charset="0"/>
                <a:ea typeface="微软雅黑" panose="020B0503020204020204" pitchFamily="34" charset="-122"/>
              </a:rPr>
              <a:t>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的作用是防止空气进入装置</a:t>
            </a:r>
            <a:r>
              <a:rPr lang="en-US" altLang="zh-CN" sz="44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7" name="19-4-9.EPS" descr="id:2147507991;FounderCES">
            <a:extLst>
              <a:ext uri="{FF2B5EF4-FFF2-40B4-BE49-F238E27FC236}">
                <a16:creationId xmlns:a16="http://schemas.microsoft.com/office/drawing/2014/main" xmlns="" id="{EF754665-6325-41A1-A828-C8973A1CB4E1}"/>
              </a:ext>
            </a:extLst>
          </p:cNvPr>
          <p:cNvPicPr/>
          <p:nvPr/>
        </p:nvPicPr>
        <p:blipFill>
          <a:blip r:embed="rId2"/>
          <a:stretch>
            <a:fillRect/>
          </a:stretch>
        </p:blipFill>
        <p:spPr>
          <a:xfrm>
            <a:off x="1656508" y="4860950"/>
            <a:ext cx="10585176" cy="4680520"/>
          </a:xfrm>
          <a:prstGeom prst="rect">
            <a:avLst/>
          </a:prstGeom>
        </p:spPr>
      </p:pic>
      <p:sp>
        <p:nvSpPr>
          <p:cNvPr id="18" name="Rectangle 16">
            <a:extLst>
              <a:ext uri="{FF2B5EF4-FFF2-40B4-BE49-F238E27FC236}">
                <a16:creationId xmlns:a16="http://schemas.microsoft.com/office/drawing/2014/main" xmlns="" id="{FBE6EDA2-5394-416C-97F6-47B4DD7DDAAA}"/>
              </a:ext>
            </a:extLst>
          </p:cNvPr>
          <p:cNvSpPr>
            <a:spLocks noChangeArrowheads="1"/>
          </p:cNvSpPr>
          <p:nvPr/>
        </p:nvSpPr>
        <p:spPr bwMode="auto">
          <a:xfrm>
            <a:off x="14401925" y="3368931"/>
            <a:ext cx="6480720"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液封</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防止空气进入装置</a:t>
            </a:r>
            <a:r>
              <a:rPr lang="en-US" altLang="zh-CN" sz="4400" dirty="0">
                <a:solidFill>
                  <a:srgbClr val="A50021"/>
                </a:solidFill>
                <a:latin typeface="Times New Roman" panose="02020603050405020304" pitchFamily="18" charset="0"/>
                <a:ea typeface="微软雅黑" panose="020B0503020204020204" pitchFamily="34" charset="-122"/>
              </a:rPr>
              <a:t>4</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8463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9350C703-0EC8-4087-A30D-899B46E0F5D1}"/>
              </a:ext>
            </a:extLst>
          </p:cNvPr>
          <p:cNvSpPr/>
          <p:nvPr/>
        </p:nvSpPr>
        <p:spPr>
          <a:xfrm>
            <a:off x="1415889" y="1476574"/>
            <a:ext cx="20985264" cy="403495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某同学设计如图装置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气密性已检查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实验开始时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关闭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打开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反应一段时间后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再打开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关闭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发现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中溶液不能进入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中。请为装置作一处改进</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使溶液能进入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9"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12961765" y="4377043"/>
            <a:ext cx="8712967" cy="98796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在装置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之间添加控制开关</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97999DE3-0F45-4E80-92EA-E3DF86BFF6DA}"/>
              </a:ext>
            </a:extLst>
          </p:cNvPr>
          <p:cNvSpPr/>
          <p:nvPr/>
        </p:nvSpPr>
        <p:spPr>
          <a:xfrm>
            <a:off x="12673732" y="5848743"/>
            <a:ext cx="9433048" cy="43433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矩形 16">
            <a:extLst>
              <a:ext uri="{FF2B5EF4-FFF2-40B4-BE49-F238E27FC236}">
                <a16:creationId xmlns:a16="http://schemas.microsoft.com/office/drawing/2014/main" xmlns="" id="{A3FF6216-575A-4123-8FCB-9718825291D6}"/>
              </a:ext>
            </a:extLst>
          </p:cNvPr>
          <p:cNvSpPr/>
          <p:nvPr/>
        </p:nvSpPr>
        <p:spPr>
          <a:xfrm>
            <a:off x="12961765" y="5869062"/>
            <a:ext cx="8640960" cy="4034951"/>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由于产生的</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能够从装置</a:t>
            </a:r>
            <a:r>
              <a:rPr lang="en-US" altLang="zh-CN" sz="44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逸出</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从而不能将液体压到装置</a:t>
            </a:r>
            <a:r>
              <a:rPr lang="en-US" altLang="zh-CN" sz="44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所以需要在装置</a:t>
            </a:r>
            <a:r>
              <a:rPr lang="en-US" altLang="zh-CN" sz="44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之间加一个开关</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阻止</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的逸出。</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8" name="19-4-9.EPS" descr="id:2147507991;FounderCES">
            <a:extLst>
              <a:ext uri="{FF2B5EF4-FFF2-40B4-BE49-F238E27FC236}">
                <a16:creationId xmlns:a16="http://schemas.microsoft.com/office/drawing/2014/main" xmlns="" id="{EF754665-6325-41A1-A828-C8973A1CB4E1}"/>
              </a:ext>
            </a:extLst>
          </p:cNvPr>
          <p:cNvPicPr/>
          <p:nvPr/>
        </p:nvPicPr>
        <p:blipFill>
          <a:blip r:embed="rId2"/>
          <a:stretch>
            <a:fillRect/>
          </a:stretch>
        </p:blipFill>
        <p:spPr>
          <a:xfrm>
            <a:off x="1872532" y="5511525"/>
            <a:ext cx="9433048" cy="4034951"/>
          </a:xfrm>
          <a:prstGeom prst="rect">
            <a:avLst/>
          </a:prstGeom>
        </p:spPr>
      </p:pic>
    </p:spTree>
    <p:extLst>
      <p:ext uri="{BB962C8B-B14F-4D97-AF65-F5344CB8AC3E}">
        <p14:creationId xmlns:p14="http://schemas.microsoft.com/office/powerpoint/2010/main" val="22635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9350C703-0EC8-4087-A30D-899B46E0F5D1}"/>
              </a:ext>
            </a:extLst>
          </p:cNvPr>
          <p:cNvSpPr/>
          <p:nvPr/>
        </p:nvSpPr>
        <p:spPr>
          <a:xfrm>
            <a:off x="1415889" y="1476574"/>
            <a:ext cx="20985264" cy="403533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某同学设计如图装置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气密性已检查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白色沉淀。</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装置改进后</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中反应后溶液压入</a:t>
            </a:r>
            <a:r>
              <a:rPr lang="en-US" altLang="zh-CN" sz="4400" dirty="0">
                <a:solidFill>
                  <a:srgbClr val="000000"/>
                </a:solidFill>
                <a:latin typeface="Times New Roman" panose="02020603050405020304" pitchFamily="18" charset="0"/>
                <a:ea typeface="微软雅黑" panose="020B0503020204020204" pitchFamily="34" charset="-122"/>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中析出了灰绿色沉淀。从实验操作过程分析没有产生白色沉淀的原因</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8353253" y="4377043"/>
            <a:ext cx="6192688" cy="98796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内的空气没有排尽</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97999DE3-0F45-4E80-92EA-E3DF86BFF6DA}"/>
              </a:ext>
            </a:extLst>
          </p:cNvPr>
          <p:cNvSpPr/>
          <p:nvPr/>
        </p:nvSpPr>
        <p:spPr>
          <a:xfrm>
            <a:off x="13033772" y="6517134"/>
            <a:ext cx="9073008" cy="3674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矩形 18">
            <a:extLst>
              <a:ext uri="{FF2B5EF4-FFF2-40B4-BE49-F238E27FC236}">
                <a16:creationId xmlns:a16="http://schemas.microsoft.com/office/drawing/2014/main" xmlns="" id="{A3FF6216-575A-4123-8FCB-9718825291D6}"/>
              </a:ext>
            </a:extLst>
          </p:cNvPr>
          <p:cNvSpPr/>
          <p:nvPr/>
        </p:nvSpPr>
        <p:spPr>
          <a:xfrm>
            <a:off x="13439604" y="6666198"/>
            <a:ext cx="8640960" cy="3019288"/>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反应开始时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应通过产生的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将装置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中的空气完全排出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防止生成的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被氧化。</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0" name="19-4-9.EPS" descr="id:2147507991;FounderCES">
            <a:extLst>
              <a:ext uri="{FF2B5EF4-FFF2-40B4-BE49-F238E27FC236}">
                <a16:creationId xmlns:a16="http://schemas.microsoft.com/office/drawing/2014/main" xmlns="" id="{EF754665-6325-41A1-A828-C8973A1CB4E1}"/>
              </a:ext>
            </a:extLst>
          </p:cNvPr>
          <p:cNvPicPr/>
          <p:nvPr/>
        </p:nvPicPr>
        <p:blipFill>
          <a:blip r:embed="rId2"/>
          <a:stretch>
            <a:fillRect/>
          </a:stretch>
        </p:blipFill>
        <p:spPr>
          <a:xfrm>
            <a:off x="1682724" y="5511525"/>
            <a:ext cx="10585176" cy="4680520"/>
          </a:xfrm>
          <a:prstGeom prst="rect">
            <a:avLst/>
          </a:prstGeom>
        </p:spPr>
      </p:pic>
    </p:spTree>
    <p:extLst>
      <p:ext uri="{BB962C8B-B14F-4D97-AF65-F5344CB8AC3E}">
        <p14:creationId xmlns:p14="http://schemas.microsoft.com/office/powerpoint/2010/main" val="26158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3BE6BFF2-FFB9-478A-BD20-E28C2D1A5D16}"/>
              </a:ext>
            </a:extLst>
          </p:cNvPr>
          <p:cNvSpPr/>
          <p:nvPr/>
        </p:nvSpPr>
        <p:spPr>
          <a:xfrm>
            <a:off x="1512491" y="2099491"/>
            <a:ext cx="11521281" cy="7081939"/>
          </a:xfrm>
          <a:prstGeom prst="rect">
            <a:avLst/>
          </a:prstGeom>
        </p:spPr>
        <p:txBody>
          <a:bodyPr wrap="square">
            <a:spAutoFit/>
          </a:bodyPr>
          <a:lstStyle/>
          <a:p>
            <a:pPr latinLnBrk="1">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向一定量</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的混合物中加入</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250 mL   2 mol·L</a:t>
            </a:r>
            <a:r>
              <a:rPr lang="en-US" altLang="zh-CN" sz="4400" baseline="30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反应完成后生成</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1.12 L  NO(</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再向反应后溶液中加入</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1 mol·L</a:t>
            </a:r>
            <a:r>
              <a:rPr lang="en-US" altLang="zh-CN" sz="4400" baseline="30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 NaOH</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要使铁元素完全沉淀下来</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所加入</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   NaOH</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溶液的体积最少是</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latin typeface="NEU-BZ-S92" panose="02020503000000020003"/>
              <a:ea typeface="方正书宋_GBK"/>
              <a:cs typeface="Times New Roman" panose="02020603050405020304" pitchFamily="18" charset="0"/>
            </a:endParaRPr>
          </a:p>
          <a:p>
            <a:pPr latinLnBrk="1">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A.450 mL	B.500 mL</a:t>
            </a:r>
            <a:endParaRPr lang="zh-CN" altLang="zh-CN" sz="1400" dirty="0">
              <a:latin typeface="NEU-BZ-S92" panose="02020503000000020003"/>
              <a:ea typeface="方正书宋_GBK"/>
              <a:cs typeface="Times New Roman" panose="02020603050405020304" pitchFamily="18" charset="0"/>
            </a:endParaRPr>
          </a:p>
          <a:p>
            <a:pPr latinLnBrk="1">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C.400 mL	D.</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不能确定</a:t>
            </a:r>
            <a:endParaRPr lang="zh-CN" altLang="zh-CN" sz="1400" dirty="0">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7921204" y="6034830"/>
            <a:ext cx="936104" cy="986360"/>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35D38379-9D8D-44C0-9E45-BBA9D8D0908A}"/>
              </a:ext>
            </a:extLst>
          </p:cNvPr>
          <p:cNvSpPr/>
          <p:nvPr/>
        </p:nvSpPr>
        <p:spPr>
          <a:xfrm>
            <a:off x="13249796" y="2196655"/>
            <a:ext cx="9001001" cy="6984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5" name="矩形 14">
                <a:extLst>
                  <a:ext uri="{FF2B5EF4-FFF2-40B4-BE49-F238E27FC236}">
                    <a16:creationId xmlns:a16="http://schemas.microsoft.com/office/drawing/2014/main" xmlns="" id="{516D5F67-0B82-4011-8B97-12C05204DB83}"/>
                  </a:ext>
                </a:extLst>
              </p:cNvPr>
              <p:cNvSpPr/>
              <p:nvPr/>
            </p:nvSpPr>
            <p:spPr>
              <a:xfrm>
                <a:off x="13623457" y="2229777"/>
                <a:ext cx="8339307" cy="6519605"/>
              </a:xfrm>
              <a:prstGeom prst="rect">
                <a:avLst/>
              </a:prstGeom>
            </p:spPr>
            <p:txBody>
              <a:bodyPr wrap="square">
                <a:spAutoFit/>
              </a:bodyPr>
              <a:lstStyle/>
              <a:p>
                <a:pPr lvl="0"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要使铁元素恰好完全沉淀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最后溶液必为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由原子守恒有</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0.25 L×2 mol·L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12</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22</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(NaOH)×1 mol·L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(NaOH)=0.45 L=450 mL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p:sp>
            <p:nvSpPr>
              <p:cNvPr id="15" name="矩形 14">
                <a:extLst>
                  <a:ext uri="{FF2B5EF4-FFF2-40B4-BE49-F238E27FC236}">
                    <a16:creationId xmlns:a16="http://schemas.microsoft.com/office/drawing/2014/main" xmlns:a14="http://schemas.microsoft.com/office/drawing/2010/main" xmlns="" id="{516D5F67-0B82-4011-8B97-12C05204DB83}"/>
                  </a:ext>
                </a:extLst>
              </p:cNvPr>
              <p:cNvSpPr>
                <a:spLocks noRot="1" noChangeAspect="1" noMove="1" noResize="1" noEditPoints="1" noAdjustHandles="1" noChangeArrowheads="1" noChangeShapeType="1" noTextEdit="1"/>
              </p:cNvSpPr>
              <p:nvPr/>
            </p:nvSpPr>
            <p:spPr>
              <a:xfrm>
                <a:off x="13623457" y="2229777"/>
                <a:ext cx="8339307" cy="6519605"/>
              </a:xfrm>
              <a:prstGeom prst="rect">
                <a:avLst/>
              </a:prstGeom>
              <a:blipFill rotWithShape="1">
                <a:blip r:embed="rId3"/>
                <a:stretch>
                  <a:fillRect l="-2997" r="-5117" b="-35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623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3BE6BFF2-FFB9-478A-BD20-E28C2D1A5D16}"/>
              </a:ext>
            </a:extLst>
          </p:cNvPr>
          <p:cNvSpPr/>
          <p:nvPr/>
        </p:nvSpPr>
        <p:spPr>
          <a:xfrm>
            <a:off x="1440483" y="2052638"/>
            <a:ext cx="20882321" cy="6066276"/>
          </a:xfrm>
          <a:prstGeom prst="rect">
            <a:avLst/>
          </a:prstGeom>
        </p:spPr>
        <p:txBody>
          <a:bodyPr wrap="square">
            <a:spAutoFit/>
          </a:bodyPr>
          <a:lstStyle/>
          <a:p>
            <a:pPr>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铁及其化合物在日常生产生活中用途广泛</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制备还原铁粉的工业流程如下</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实验室中可用</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用铁粉和稀硫</a:t>
            </a:r>
            <a:endParaRPr lang="en-US" altLang="zh-CN" sz="4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酸反应制得</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HCO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在如下装</a:t>
            </a:r>
            <a:endParaRPr lang="en-US" altLang="zh-CN" sz="4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置模拟上述流程中的</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转化</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环节。</a:t>
            </a:r>
            <a:endParaRPr lang="zh-CN" altLang="zh-CN" sz="1400" dirty="0">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的名称是</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中盛放的药品是</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HCO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盛放在装置</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latin typeface="NEU-BZ-S92" panose="02020503000000020003"/>
              <a:ea typeface="方正书宋_GBK"/>
              <a:cs typeface="Times New Roman" panose="02020603050405020304" pitchFamily="18" charset="0"/>
            </a:endParaRPr>
          </a:p>
        </p:txBody>
      </p:sp>
      <p:pic>
        <p:nvPicPr>
          <p:cNvPr id="9"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0"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5976988" y="5961219"/>
            <a:ext cx="2448272"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分液漏斗</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61209648-07A3-48C6-A393-9763C9A72A5B}"/>
              </a:ext>
            </a:extLst>
          </p:cNvPr>
          <p:cNvSpPr/>
          <p:nvPr/>
        </p:nvSpPr>
        <p:spPr>
          <a:xfrm>
            <a:off x="1360887" y="8210284"/>
            <a:ext cx="14311115" cy="18722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矩形 14">
            <a:extLst>
              <a:ext uri="{FF2B5EF4-FFF2-40B4-BE49-F238E27FC236}">
                <a16:creationId xmlns:a16="http://schemas.microsoft.com/office/drawing/2014/main" xmlns="" id="{49542BA0-2C7C-4BA1-8DA4-7C48776051BF}"/>
              </a:ext>
            </a:extLst>
          </p:cNvPr>
          <p:cNvSpPr/>
          <p:nvPr/>
        </p:nvSpPr>
        <p:spPr>
          <a:xfrm>
            <a:off x="1367547" y="8229657"/>
            <a:ext cx="14304455" cy="1766637"/>
          </a:xfrm>
          <a:prstGeom prst="rect">
            <a:avLst/>
          </a:prstGeom>
        </p:spPr>
        <p:txBody>
          <a:bodyPr wrap="square">
            <a:spAutoFit/>
          </a:bodyPr>
          <a:lstStyle/>
          <a:p>
            <a:pPr>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solidFill>
                  <a:srgbClr val="A50021"/>
                </a:solidFill>
                <a:latin typeface="Times New Roman" panose="02020603050405020304" pitchFamily="18" charset="0"/>
                <a:ea typeface="微软雅黑" panose="020B0503020204020204" pitchFamily="34" charset="-122"/>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是分液漏斗</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盛放稀硫酸</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中盛放铁粉</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稀硫酸与铁粉反应生成</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FeSO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。装置</a:t>
            </a:r>
            <a:r>
              <a:rPr lang="en-US" altLang="zh-CN" sz="4400" dirty="0">
                <a:solidFill>
                  <a:srgbClr val="A50021"/>
                </a:solidFill>
                <a:latin typeface="Times New Roman" panose="02020603050405020304" pitchFamily="18" charset="0"/>
                <a:ea typeface="微软雅黑" panose="020B0503020204020204" pitchFamily="34" charset="-122"/>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中盛放</a:t>
            </a:r>
            <a:r>
              <a:rPr lang="en-US" altLang="zh-CN" sz="4400" dirty="0">
                <a:solidFill>
                  <a:srgbClr val="A50021"/>
                </a:solidFill>
                <a:latin typeface="Times New Roman" panose="02020603050405020304" pitchFamily="18" charset="0"/>
                <a:ea typeface="微软雅黑" panose="020B0503020204020204" pitchFamily="34" charset="-122"/>
              </a:rPr>
              <a:t>NH</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HCO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9CM73.EPS" descr="id:2147491169;FounderCES">
            <a:extLst>
              <a:ext uri="{FF2B5EF4-FFF2-40B4-BE49-F238E27FC236}">
                <a16:creationId xmlns:a16="http://schemas.microsoft.com/office/drawing/2014/main" xmlns="" id="{A4FEE07E-CFC9-4D44-AA3B-C9BDEE4ECB53}"/>
              </a:ext>
            </a:extLst>
          </p:cNvPr>
          <p:cNvPicPr/>
          <p:nvPr/>
        </p:nvPicPr>
        <p:blipFill>
          <a:blip r:embed="rId3">
            <a:clrChange>
              <a:clrFrom>
                <a:srgbClr val="FFFFFF"/>
              </a:clrFrom>
              <a:clrTo>
                <a:srgbClr val="FFFFFF">
                  <a:alpha val="0"/>
                </a:srgbClr>
              </a:clrTo>
            </a:clrChange>
          </a:blip>
          <a:stretch>
            <a:fillRect/>
          </a:stretch>
        </p:blipFill>
        <p:spPr>
          <a:xfrm>
            <a:off x="10225460" y="3204766"/>
            <a:ext cx="11771271" cy="2723355"/>
          </a:xfrm>
          <a:prstGeom prst="rect">
            <a:avLst/>
          </a:prstGeom>
        </p:spPr>
      </p:pic>
      <p:pic>
        <p:nvPicPr>
          <p:cNvPr id="17" name="9cm74.jpg" descr="id:2147491176;FounderCES">
            <a:extLst>
              <a:ext uri="{FF2B5EF4-FFF2-40B4-BE49-F238E27FC236}">
                <a16:creationId xmlns:a16="http://schemas.microsoft.com/office/drawing/2014/main" xmlns="" id="{0084D063-7BCD-4882-BA24-0F9FC2FC9969}"/>
              </a:ext>
            </a:extLst>
          </p:cNvPr>
          <p:cNvPicPr/>
          <p:nvPr/>
        </p:nvPicPr>
        <p:blipFill>
          <a:blip r:embed="rId4">
            <a:clrChange>
              <a:clrFrom>
                <a:srgbClr val="FFFFFF"/>
              </a:clrFrom>
              <a:clrTo>
                <a:srgbClr val="FFFFFF">
                  <a:alpha val="0"/>
                </a:srgbClr>
              </a:clrTo>
            </a:clrChange>
          </a:blip>
          <a:stretch>
            <a:fillRect/>
          </a:stretch>
        </p:blipFill>
        <p:spPr>
          <a:xfrm>
            <a:off x="16120259" y="5503407"/>
            <a:ext cx="5933893" cy="4492887"/>
          </a:xfrm>
          <a:prstGeom prst="rect">
            <a:avLst/>
          </a:prstGeom>
        </p:spPr>
      </p:pic>
      <p:sp>
        <p:nvSpPr>
          <p:cNvPr id="18" name="Rectangle 16">
            <a:extLst>
              <a:ext uri="{FF2B5EF4-FFF2-40B4-BE49-F238E27FC236}">
                <a16:creationId xmlns:a16="http://schemas.microsoft.com/office/drawing/2014/main" xmlns="" id="{A4E42AE1-31EF-4AEA-800B-760B6B75B4BB}"/>
              </a:ext>
            </a:extLst>
          </p:cNvPr>
          <p:cNvSpPr>
            <a:spLocks noChangeArrowheads="1"/>
          </p:cNvSpPr>
          <p:nvPr/>
        </p:nvSpPr>
        <p:spPr bwMode="auto">
          <a:xfrm>
            <a:off x="14303850" y="5974616"/>
            <a:ext cx="1368152"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铁粉</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9" name="Rectangle 16">
            <a:extLst>
              <a:ext uri="{FF2B5EF4-FFF2-40B4-BE49-F238E27FC236}">
                <a16:creationId xmlns:a16="http://schemas.microsoft.com/office/drawing/2014/main" xmlns="" id="{6BC7806F-5C0A-47B1-A9F0-05BB4B634859}"/>
              </a:ext>
            </a:extLst>
          </p:cNvPr>
          <p:cNvSpPr>
            <a:spLocks noChangeArrowheads="1"/>
          </p:cNvSpPr>
          <p:nvPr/>
        </p:nvSpPr>
        <p:spPr bwMode="auto">
          <a:xfrm>
            <a:off x="7299199" y="6949182"/>
            <a:ext cx="720080"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C </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1128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21" name="矩形 20">
            <a:extLst>
              <a:ext uri="{FF2B5EF4-FFF2-40B4-BE49-F238E27FC236}">
                <a16:creationId xmlns:a16="http://schemas.microsoft.com/office/drawing/2014/main" xmlns="" id="{CD88FABA-CFED-4638-AE88-7652F3766B57}"/>
              </a:ext>
            </a:extLst>
          </p:cNvPr>
          <p:cNvSpPr/>
          <p:nvPr/>
        </p:nvSpPr>
        <p:spPr>
          <a:xfrm>
            <a:off x="1407156" y="2121309"/>
            <a:ext cx="20906914" cy="4035785"/>
          </a:xfrm>
          <a:prstGeom prst="rect">
            <a:avLst/>
          </a:prstGeom>
        </p:spPr>
        <p:txBody>
          <a:bodyPr wrap="square">
            <a:spAutoFit/>
          </a:bodyPr>
          <a:lstStyle/>
          <a:p>
            <a:pPr>
              <a:lnSpc>
                <a:spcPct val="150000"/>
              </a:lnSpc>
              <a:spcAft>
                <a:spcPts val="0"/>
              </a:spcAft>
            </a:pPr>
            <a:r>
              <a:rPr lang="zh-CN" altLang="en-US" sz="4400" dirty="0">
                <a:solidFill>
                  <a:srgbClr val="000000"/>
                </a:solidFill>
                <a:latin typeface="Abadi Extra Light" panose="020B0204020104020204" pitchFamily="34" charset="0"/>
                <a:ea typeface="微软雅黑" panose="020B0503020204020204" pitchFamily="34" charset="-122"/>
                <a:cs typeface="Times New Roman" panose="02020603050405020304" pitchFamily="18" charset="0"/>
              </a:rPr>
              <a:t>③</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的反应分别为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与水的反应</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常温下铁与水不反应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在高温条件下与水蒸气反应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与酸的反应</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aphicFrame>
        <p:nvGraphicFramePr>
          <p:cNvPr id="22" name="表格 21">
            <a:extLst>
              <a:ext uri="{FF2B5EF4-FFF2-40B4-BE49-F238E27FC236}">
                <a16:creationId xmlns:a16="http://schemas.microsoft.com/office/drawing/2014/main" xmlns="" id="{1A6E461E-58B4-4C55-874F-1ACB862CA0F1}"/>
              </a:ext>
            </a:extLst>
          </p:cNvPr>
          <p:cNvGraphicFramePr>
            <a:graphicFrameLocks noGrp="1"/>
          </p:cNvGraphicFramePr>
          <p:nvPr>
            <p:extLst>
              <p:ext uri="{D42A27DB-BD31-4B8C-83A1-F6EECF244321}">
                <p14:modId xmlns:p14="http://schemas.microsoft.com/office/powerpoint/2010/main" val="3154545249"/>
              </p:ext>
            </p:extLst>
          </p:nvPr>
        </p:nvGraphicFramePr>
        <p:xfrm>
          <a:off x="1415890" y="6085086"/>
          <a:ext cx="20496211" cy="5364480"/>
        </p:xfrm>
        <a:graphic>
          <a:graphicData uri="http://schemas.openxmlformats.org/drawingml/2006/table">
            <a:tbl>
              <a:tblPr firstRow="1" firstCol="1" bandRow="1"/>
              <a:tblGrid>
                <a:gridCol w="6863730">
                  <a:extLst>
                    <a:ext uri="{9D8B030D-6E8A-4147-A177-3AD203B41FA5}">
                      <a16:colId xmlns:a16="http://schemas.microsoft.com/office/drawing/2014/main" xmlns="" val="1493032592"/>
                    </a:ext>
                  </a:extLst>
                </a:gridCol>
                <a:gridCol w="4388281">
                  <a:extLst>
                    <a:ext uri="{9D8B030D-6E8A-4147-A177-3AD203B41FA5}">
                      <a16:colId xmlns:a16="http://schemas.microsoft.com/office/drawing/2014/main" xmlns="" val="2190722835"/>
                    </a:ext>
                  </a:extLst>
                </a:gridCol>
                <a:gridCol w="9244200">
                  <a:extLst>
                    <a:ext uri="{9D8B030D-6E8A-4147-A177-3AD203B41FA5}">
                      <a16:colId xmlns:a16="http://schemas.microsoft.com/office/drawing/2014/main" xmlns="" val="1273683952"/>
                    </a:ext>
                  </a:extLst>
                </a:gridCol>
              </a:tblGrid>
              <a:tr h="0">
                <a:tc>
                  <a:txBody>
                    <a:bodyPr/>
                    <a:lstStyle/>
                    <a:p>
                      <a:pPr algn="ctr">
                        <a:lnSpc>
                          <a:spcPct val="20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endParaRPr lang="zh-CN" sz="44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a:lstStyle/>
                    <a:p>
                      <a:pPr algn="ctr">
                        <a:lnSpc>
                          <a:spcPct val="20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976640024"/>
                  </a:ext>
                </a:extLst>
              </a:tr>
              <a:tr h="0">
                <a:tc rowSpan="2">
                  <a:txBody>
                    <a:bodyPr/>
                    <a:lstStyle/>
                    <a:p>
                      <a:pPr algn="ctr">
                        <a:lnSpc>
                          <a:spcPct val="20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与稀</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HNO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endParaRPr lang="zh-CN" sz="440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2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过量</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20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208214319"/>
                  </a:ext>
                </a:extLst>
              </a:tr>
              <a:tr h="0">
                <a:tc vMerge="1">
                  <a:txBody>
                    <a:bodyPr/>
                    <a:lstStyle/>
                    <a:p>
                      <a:endParaRPr lang="zh-CN" altLang="en-US"/>
                    </a:p>
                  </a:txBody>
                  <a:tcPr/>
                </a:tc>
                <a:tc>
                  <a:txBody>
                    <a:bodyPr/>
                    <a:lstStyle/>
                    <a:p>
                      <a:pPr algn="ctr">
                        <a:lnSpc>
                          <a:spcPct val="2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少量</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20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45918528"/>
                  </a:ext>
                </a:extLst>
              </a:tr>
              <a:tr h="0">
                <a:tc>
                  <a:txBody>
                    <a:bodyPr/>
                    <a:lstStyle/>
                    <a:p>
                      <a:pPr algn="ctr">
                        <a:lnSpc>
                          <a:spcPct val="2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与浓</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a:lstStyle/>
                    <a:p>
                      <a:pPr>
                        <a:lnSpc>
                          <a:spcPct val="2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常温下</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加热分别生成</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2 </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4100889355"/>
                  </a:ext>
                </a:extLst>
              </a:tr>
            </a:tbl>
          </a:graphicData>
        </a:graphic>
      </p:graphicFrame>
      <p:sp>
        <p:nvSpPr>
          <p:cNvPr id="23" name="矩形 22">
            <a:extLst>
              <a:ext uri="{FF2B5EF4-FFF2-40B4-BE49-F238E27FC236}">
                <a16:creationId xmlns:a16="http://schemas.microsoft.com/office/drawing/2014/main" xmlns="" id="{E727FE42-E2A1-4C85-A937-12463915AA6A}"/>
              </a:ext>
            </a:extLst>
          </p:cNvPr>
          <p:cNvSpPr/>
          <p:nvPr/>
        </p:nvSpPr>
        <p:spPr>
          <a:xfrm>
            <a:off x="12643132" y="6131678"/>
            <a:ext cx="6120680" cy="9887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Fe+2H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矩形 23">
                <a:extLst>
                  <a:ext uri="{FF2B5EF4-FFF2-40B4-BE49-F238E27FC236}">
                    <a16:creationId xmlns:a16="http://schemas.microsoft.com/office/drawing/2014/main" xmlns="" id="{AEE5D6A9-8F17-46CB-ADBF-F58F85625632}"/>
                  </a:ext>
                </a:extLst>
              </p:cNvPr>
              <p:cNvSpPr/>
              <p:nvPr/>
            </p:nvSpPr>
            <p:spPr>
              <a:xfrm>
                <a:off x="12961764" y="7544561"/>
                <a:ext cx="8181058" cy="9887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Fe+4H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p:sp>
            <p:nvSpPr>
              <p:cNvPr id="24" name="矩形 23">
                <a:extLst>
                  <a:ext uri="{FF2B5EF4-FFF2-40B4-BE49-F238E27FC236}">
                    <a16:creationId xmlns:a16="http://schemas.microsoft.com/office/drawing/2014/main" xmlns:a14="http://schemas.microsoft.com/office/drawing/2010/main" xmlns="" id="{AEE5D6A9-8F17-46CB-ADBF-F58F85625632}"/>
                  </a:ext>
                </a:extLst>
              </p:cNvPr>
              <p:cNvSpPr>
                <a:spLocks noRot="1" noChangeAspect="1" noMove="1" noResize="1" noEditPoints="1" noAdjustHandles="1" noChangeArrowheads="1" noChangeShapeType="1" noTextEdit="1"/>
              </p:cNvSpPr>
              <p:nvPr/>
            </p:nvSpPr>
            <p:spPr>
              <a:xfrm>
                <a:off x="12961764" y="7544561"/>
                <a:ext cx="8181058" cy="988797"/>
              </a:xfrm>
              <a:prstGeom prst="rect">
                <a:avLst/>
              </a:prstGeom>
              <a:blipFill rotWithShape="1">
                <a:blip r:embed="rId3"/>
                <a:stretch>
                  <a:fillRect l="-2981" b="-290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矩形 24">
                <a:extLst>
                  <a:ext uri="{FF2B5EF4-FFF2-40B4-BE49-F238E27FC236}">
                    <a16:creationId xmlns:a16="http://schemas.microsoft.com/office/drawing/2014/main" xmlns="" id="{A7226E80-7A10-4ED5-890B-963072DDCC1D}"/>
                  </a:ext>
                </a:extLst>
              </p:cNvPr>
              <p:cNvSpPr/>
              <p:nvPr/>
            </p:nvSpPr>
            <p:spPr>
              <a:xfrm>
                <a:off x="12817748" y="8821390"/>
                <a:ext cx="9289032" cy="1092607"/>
              </a:xfrm>
              <a:prstGeom prst="rect">
                <a:avLst/>
              </a:prstGeom>
            </p:spPr>
            <p:txBody>
              <a:bodyPr wrap="square">
                <a:spAutoFit/>
              </a:bodyPr>
              <a:lstStyle/>
              <a:p>
                <a:pPr>
                  <a:lnSpc>
                    <a:spcPct val="150000"/>
                  </a:lnSpc>
                  <a:spcAft>
                    <a:spcPts val="0"/>
                  </a:spcAft>
                </a:pP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r>
                  <a:rPr lang="en-US" altLang="zh-CN" sz="4400" dirty="0">
                    <a:solidFill>
                      <a:srgbClr val="A50021"/>
                    </a:solidFill>
                    <a:latin typeface="Times New Roman" panose="02020603050405020304" pitchFamily="18" charset="0"/>
                    <a:ea typeface="微软雅黑" panose="020B0503020204020204" pitchFamily="34" charset="-122"/>
                  </a:rPr>
                  <a:t>3Fe+8H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+2N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=3Fe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+2NO↑+4H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p:sp>
            <p:nvSpPr>
              <p:cNvPr id="25" name="矩形 24">
                <a:extLst>
                  <a:ext uri="{FF2B5EF4-FFF2-40B4-BE49-F238E27FC236}">
                    <a16:creationId xmlns:a16="http://schemas.microsoft.com/office/drawing/2014/main" xmlns:a14="http://schemas.microsoft.com/office/drawing/2010/main" xmlns="" id="{A7226E80-7A10-4ED5-890B-963072DDCC1D}"/>
                  </a:ext>
                </a:extLst>
              </p:cNvPr>
              <p:cNvSpPr>
                <a:spLocks noRot="1" noChangeAspect="1" noMove="1" noResize="1" noEditPoints="1" noAdjustHandles="1" noChangeArrowheads="1" noChangeShapeType="1" noTextEdit="1"/>
              </p:cNvSpPr>
              <p:nvPr/>
            </p:nvSpPr>
            <p:spPr>
              <a:xfrm>
                <a:off x="12817748" y="8821390"/>
                <a:ext cx="9289032" cy="1092607"/>
              </a:xfrm>
              <a:prstGeom prst="rect">
                <a:avLst/>
              </a:prstGeom>
              <a:blipFill rotWithShape="1">
                <a:blip r:embed="rId4"/>
                <a:stretch>
                  <a:fillRect l="-2692" b="-26257"/>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xmlns="" id="{710EC8D0-3155-4C02-9B5B-C46169D186B3}"/>
              </a:ext>
            </a:extLst>
          </p:cNvPr>
          <p:cNvSpPr/>
          <p:nvPr/>
        </p:nvSpPr>
        <p:spPr>
          <a:xfrm>
            <a:off x="10336031" y="10093384"/>
            <a:ext cx="1473605" cy="98879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钝化</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pSp>
        <p:nvGrpSpPr>
          <p:cNvPr id="27" name="组合 26">
            <a:extLst>
              <a:ext uri="{FF2B5EF4-FFF2-40B4-BE49-F238E27FC236}">
                <a16:creationId xmlns:a16="http://schemas.microsoft.com/office/drawing/2014/main" xmlns="" id="{A87E8DE7-A78E-4C8A-8CF2-2B0297FEC6FE}"/>
              </a:ext>
            </a:extLst>
          </p:cNvPr>
          <p:cNvGrpSpPr/>
          <p:nvPr/>
        </p:nvGrpSpPr>
        <p:grpSpPr>
          <a:xfrm>
            <a:off x="7345141" y="1976275"/>
            <a:ext cx="3600399" cy="988797"/>
            <a:chOff x="6769077" y="1976275"/>
            <a:chExt cx="3600399" cy="988797"/>
          </a:xfrm>
        </p:grpSpPr>
        <p:sp>
          <p:nvSpPr>
            <p:cNvPr id="28" name="矩形 27">
              <a:extLst>
                <a:ext uri="{FF2B5EF4-FFF2-40B4-BE49-F238E27FC236}">
                  <a16:creationId xmlns:a16="http://schemas.microsoft.com/office/drawing/2014/main" xmlns="" id="{141C8E61-1AB0-4EC7-ADC9-D22291937753}"/>
                </a:ext>
              </a:extLst>
            </p:cNvPr>
            <p:cNvSpPr/>
            <p:nvPr/>
          </p:nvSpPr>
          <p:spPr>
            <a:xfrm>
              <a:off x="6769077" y="1976275"/>
              <a:ext cx="3600399" cy="988797"/>
            </a:xfrm>
            <a:prstGeom prst="rect">
              <a:avLst/>
            </a:prstGeom>
          </p:spPr>
          <p:txBody>
            <a:bodyPr wrap="square">
              <a:spAutoFit/>
            </a:bodyPr>
            <a:lstStyle/>
            <a:p>
              <a:pPr>
                <a:lnSpc>
                  <a:spcPct val="150000"/>
                </a:lnSpc>
                <a:spcAft>
                  <a:spcPts val="0"/>
                </a:spcAft>
              </a:pP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29" name="图片 28">
              <a:extLst>
                <a:ext uri="{FF2B5EF4-FFF2-40B4-BE49-F238E27FC236}">
                  <a16:creationId xmlns:a16="http://schemas.microsoft.com/office/drawing/2014/main" xmlns="" id="{172CE065-8EC2-4AF3-8BE6-8D3C013009B3}"/>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209236" y="2089185"/>
              <a:ext cx="909245" cy="726054"/>
            </a:xfrm>
            <a:prstGeom prst="rect">
              <a:avLst/>
            </a:prstGeom>
          </p:spPr>
        </p:pic>
      </p:grpSp>
      <p:grpSp>
        <p:nvGrpSpPr>
          <p:cNvPr id="30" name="组合 29">
            <a:extLst>
              <a:ext uri="{FF2B5EF4-FFF2-40B4-BE49-F238E27FC236}">
                <a16:creationId xmlns:a16="http://schemas.microsoft.com/office/drawing/2014/main" xmlns="" id="{6B8B71AD-88DF-4CED-952B-B1FC78C4EF10}"/>
              </a:ext>
            </a:extLst>
          </p:cNvPr>
          <p:cNvGrpSpPr/>
          <p:nvPr/>
        </p:nvGrpSpPr>
        <p:grpSpPr>
          <a:xfrm>
            <a:off x="11881644" y="2002816"/>
            <a:ext cx="3888432" cy="988797"/>
            <a:chOff x="13681844" y="1957814"/>
            <a:chExt cx="3888432" cy="988797"/>
          </a:xfrm>
        </p:grpSpPr>
        <p:sp>
          <p:nvSpPr>
            <p:cNvPr id="31" name="矩形 30">
              <a:extLst>
                <a:ext uri="{FF2B5EF4-FFF2-40B4-BE49-F238E27FC236}">
                  <a16:creationId xmlns:a16="http://schemas.microsoft.com/office/drawing/2014/main" xmlns="" id="{1A97CA35-DEF3-47E9-B2CE-8C5FC8EF34E2}"/>
                </a:ext>
              </a:extLst>
            </p:cNvPr>
            <p:cNvSpPr/>
            <p:nvPr/>
          </p:nvSpPr>
          <p:spPr>
            <a:xfrm>
              <a:off x="13681844" y="1957814"/>
              <a:ext cx="3888432" cy="9887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32" name="图片 31">
              <a:extLst>
                <a:ext uri="{FF2B5EF4-FFF2-40B4-BE49-F238E27FC236}">
                  <a16:creationId xmlns:a16="http://schemas.microsoft.com/office/drawing/2014/main" xmlns="" id="{E5E1AEE6-40F2-429E-8B1A-CCF35F97CEC9}"/>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5043410" y="2002816"/>
              <a:ext cx="909245" cy="726054"/>
            </a:xfrm>
            <a:prstGeom prst="rect">
              <a:avLst/>
            </a:prstGeom>
          </p:spPr>
        </p:pic>
      </p:grpSp>
      <p:grpSp>
        <p:nvGrpSpPr>
          <p:cNvPr id="33" name="组合 32">
            <a:extLst>
              <a:ext uri="{FF2B5EF4-FFF2-40B4-BE49-F238E27FC236}">
                <a16:creationId xmlns:a16="http://schemas.microsoft.com/office/drawing/2014/main" xmlns="" id="{362FC073-9135-4B59-A395-87D75B34A931}"/>
              </a:ext>
            </a:extLst>
          </p:cNvPr>
          <p:cNvGrpSpPr/>
          <p:nvPr/>
        </p:nvGrpSpPr>
        <p:grpSpPr>
          <a:xfrm>
            <a:off x="13825860" y="3987114"/>
            <a:ext cx="6912768" cy="988797"/>
            <a:chOff x="13825860" y="3987114"/>
            <a:chExt cx="6912768" cy="988797"/>
          </a:xfrm>
        </p:grpSpPr>
        <p:sp>
          <p:nvSpPr>
            <p:cNvPr id="34" name="矩形 33">
              <a:extLst>
                <a:ext uri="{FF2B5EF4-FFF2-40B4-BE49-F238E27FC236}">
                  <a16:creationId xmlns:a16="http://schemas.microsoft.com/office/drawing/2014/main" xmlns="" id="{0EFDCA53-8CE7-4524-AC43-58669DB1EEAB}"/>
                </a:ext>
              </a:extLst>
            </p:cNvPr>
            <p:cNvSpPr/>
            <p:nvPr/>
          </p:nvSpPr>
          <p:spPr>
            <a:xfrm>
              <a:off x="13825860" y="3987114"/>
              <a:ext cx="6912768" cy="9887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3Fe+4H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O(g)        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35" name="图片 34">
              <a:extLst>
                <a:ext uri="{FF2B5EF4-FFF2-40B4-BE49-F238E27FC236}">
                  <a16:creationId xmlns:a16="http://schemas.microsoft.com/office/drawing/2014/main" xmlns="" id="{4FDF319A-C6E2-40C3-991D-10CA2F88B021}"/>
                </a:ext>
              </a:extLst>
            </p:cNvPr>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949063" y="3987114"/>
              <a:ext cx="1053261" cy="884204"/>
            </a:xfrm>
            <a:prstGeom prst="rect">
              <a:avLst/>
            </a:prstGeom>
          </p:spPr>
        </p:pic>
      </p:grpSp>
    </p:spTree>
    <p:extLst>
      <p:ext uri="{BB962C8B-B14F-4D97-AF65-F5344CB8AC3E}">
        <p14:creationId xmlns:p14="http://schemas.microsoft.com/office/powerpoint/2010/main" val="606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3BE6BFF2-FFB9-478A-BD20-E28C2D1A5D16}"/>
              </a:ext>
            </a:extLst>
          </p:cNvPr>
          <p:cNvSpPr/>
          <p:nvPr/>
        </p:nvSpPr>
        <p:spPr>
          <a:xfrm>
            <a:off x="1440483" y="2052638"/>
            <a:ext cx="20882321" cy="5050613"/>
          </a:xfrm>
          <a:prstGeom prst="rect">
            <a:avLst/>
          </a:prstGeom>
        </p:spPr>
        <p:txBody>
          <a:bodyPr wrap="square">
            <a:spAutoFit/>
          </a:bodyPr>
          <a:lstStyle/>
          <a:p>
            <a:pPr>
              <a:lnSpc>
                <a:spcPct val="150000"/>
              </a:lnSpc>
              <a:spcAft>
                <a:spcPts val="0"/>
              </a:spcAft>
            </a:pP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实验过程中</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欲将生成的</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溶液和</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HCO</a:t>
            </a:r>
            <a:r>
              <a:rPr lang="en-US" altLang="zh-CN" sz="4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溶液混合</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操作方法是</a:t>
            </a:r>
            <a:r>
              <a:rPr lang="zh-CN"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发生主要反应的离子方程式为</a:t>
            </a:r>
            <a:r>
              <a:rPr lang="zh-CN"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溶液要现用现配制的原因是</a:t>
            </a:r>
            <a:r>
              <a:rPr lang="zh-CN"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检验久置的</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是否变质的方法是</a:t>
            </a:r>
            <a:r>
              <a:rPr lang="zh-CN"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chemeClr val="tx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chemeClr val="tx1"/>
              </a:solidFill>
              <a:latin typeface="NEU-BZ-S92" panose="02020503000000020003"/>
              <a:ea typeface="方正书宋_GBK"/>
              <a:cs typeface="Times New Roman" panose="02020603050405020304" pitchFamily="18" charset="0"/>
            </a:endParaRPr>
          </a:p>
        </p:txBody>
      </p:sp>
      <p:pic>
        <p:nvPicPr>
          <p:cNvPr id="10"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1"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1410772" y="1907821"/>
            <a:ext cx="20882321" cy="2003625"/>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待</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处的氢气纯净后</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关闭活塞</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打开活塞</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p>
        </p:txBody>
      </p:sp>
      <p:sp>
        <p:nvSpPr>
          <p:cNvPr id="17" name="矩形 16">
            <a:extLst>
              <a:ext uri="{FF2B5EF4-FFF2-40B4-BE49-F238E27FC236}">
                <a16:creationId xmlns:a16="http://schemas.microsoft.com/office/drawing/2014/main" xmlns="" id="{61209648-07A3-48C6-A393-9763C9A72A5B}"/>
              </a:ext>
            </a:extLst>
          </p:cNvPr>
          <p:cNvSpPr/>
          <p:nvPr/>
        </p:nvSpPr>
        <p:spPr>
          <a:xfrm>
            <a:off x="7795665" y="7093578"/>
            <a:ext cx="14311115" cy="3744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17">
            <a:extLst>
              <a:ext uri="{FF2B5EF4-FFF2-40B4-BE49-F238E27FC236}">
                <a16:creationId xmlns:a16="http://schemas.microsoft.com/office/drawing/2014/main" xmlns="" id="{49542BA0-2C7C-4BA1-8DA4-7C48776051BF}"/>
              </a:ext>
            </a:extLst>
          </p:cNvPr>
          <p:cNvSpPr/>
          <p:nvPr/>
        </p:nvSpPr>
        <p:spPr>
          <a:xfrm>
            <a:off x="7921204" y="7165206"/>
            <a:ext cx="14304455" cy="3527119"/>
          </a:xfrm>
          <a:prstGeom prst="rect">
            <a:avLst/>
          </a:prstGeom>
        </p:spPr>
        <p:txBody>
          <a:bodyPr wrap="square">
            <a:spAutoFit/>
          </a:bodyPr>
          <a:lstStyle/>
          <a:p>
            <a:pPr>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检验</a:t>
            </a: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处氢气已纯净时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表明装置中空气已排尽</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关闭活塞</a:t>
            </a:r>
            <a:r>
              <a:rPr lang="en-US" altLang="zh-CN" sz="44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打开活塞</a:t>
            </a:r>
            <a:r>
              <a:rPr lang="en-US" altLang="zh-CN" sz="44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在氢气作用下将</a:t>
            </a:r>
            <a:r>
              <a:rPr lang="en-US" altLang="zh-CN" sz="4400" dirty="0">
                <a:solidFill>
                  <a:srgbClr val="A50021"/>
                </a:solidFill>
                <a:latin typeface="Times New Roman" panose="02020603050405020304" pitchFamily="18" charset="0"/>
                <a:ea typeface="微软雅黑" panose="020B0503020204020204" pitchFamily="34" charset="-122"/>
              </a:rPr>
              <a:t>FeSO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溶液压入</a:t>
            </a:r>
            <a:r>
              <a:rPr lang="en-US" altLang="zh-CN" sz="4400" dirty="0">
                <a:solidFill>
                  <a:srgbClr val="A50021"/>
                </a:solidFill>
                <a:latin typeface="Times New Roman" panose="02020603050405020304" pitchFamily="18" charset="0"/>
                <a:ea typeface="微软雅黑" panose="020B0503020204020204" pitchFamily="34" charset="-122"/>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中发生反应。</a:t>
            </a:r>
            <a:r>
              <a:rPr lang="en-US" altLang="zh-CN" sz="4400" dirty="0">
                <a:solidFill>
                  <a:srgbClr val="A50021"/>
                </a:solidFill>
                <a:latin typeface="Times New Roman" panose="02020603050405020304" pitchFamily="18" charset="0"/>
                <a:ea typeface="微软雅黑" panose="020B0503020204020204" pitchFamily="34" charset="-122"/>
              </a:rPr>
              <a:t>FeSO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具有还原性</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易被</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dirty="0">
                <a:solidFill>
                  <a:srgbClr val="A50021"/>
                </a:solidFill>
                <a:latin typeface="Times New Roman" panose="02020603050405020304" pitchFamily="18" charset="0"/>
                <a:ea typeface="微软雅黑" panose="020B0503020204020204" pitchFamily="34" charset="-122"/>
              </a:rPr>
              <a:t>FeSO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溶液要现用现配。用</a:t>
            </a:r>
            <a:r>
              <a:rPr lang="en-US" altLang="zh-CN" sz="4400" dirty="0">
                <a:solidFill>
                  <a:srgbClr val="A50021"/>
                </a:solidFill>
                <a:latin typeface="Times New Roman" panose="02020603050405020304" pitchFamily="18" charset="0"/>
                <a:ea typeface="微软雅黑" panose="020B0503020204020204" pitchFamily="34" charset="-122"/>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溶液检验久置的</a:t>
            </a:r>
            <a:r>
              <a:rPr lang="en-US" altLang="zh-CN" sz="4400" dirty="0">
                <a:solidFill>
                  <a:srgbClr val="A50021"/>
                </a:solidFill>
                <a:latin typeface="Times New Roman" panose="02020603050405020304" pitchFamily="18" charset="0"/>
                <a:ea typeface="微软雅黑" panose="020B0503020204020204" pitchFamily="34" charset="-122"/>
              </a:rPr>
              <a:t>FeSO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是否变质。</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9" name="9cm74.jpg" descr="id:2147491176;FounderCES">
            <a:extLst>
              <a:ext uri="{FF2B5EF4-FFF2-40B4-BE49-F238E27FC236}">
                <a16:creationId xmlns:a16="http://schemas.microsoft.com/office/drawing/2014/main" xmlns="" id="{0084D063-7BCD-4882-BA24-0F9FC2FC9969}"/>
              </a:ext>
            </a:extLst>
          </p:cNvPr>
          <p:cNvPicPr/>
          <p:nvPr/>
        </p:nvPicPr>
        <p:blipFill>
          <a:blip r:embed="rId3">
            <a:clrChange>
              <a:clrFrom>
                <a:srgbClr val="FFFFFF"/>
              </a:clrFrom>
              <a:clrTo>
                <a:srgbClr val="FFFFFF">
                  <a:alpha val="0"/>
                </a:srgbClr>
              </a:clrTo>
            </a:clrChange>
          </a:blip>
          <a:stretch>
            <a:fillRect/>
          </a:stretch>
        </p:blipFill>
        <p:spPr>
          <a:xfrm>
            <a:off x="1872532" y="7170200"/>
            <a:ext cx="4608512" cy="3271498"/>
          </a:xfrm>
          <a:prstGeom prst="rect">
            <a:avLst/>
          </a:prstGeom>
        </p:spPr>
      </p:pic>
      <mc:AlternateContent xmlns:mc="http://schemas.openxmlformats.org/markup-compatibility/2006">
        <mc:Choice xmlns:a14="http://schemas.microsoft.com/office/drawing/2010/main" Requires="a14">
          <p:sp>
            <p:nvSpPr>
              <p:cNvPr id="20" name="Rectangle 16">
                <a:extLst>
                  <a:ext uri="{FF2B5EF4-FFF2-40B4-BE49-F238E27FC236}">
                    <a16:creationId xmlns:a16="http://schemas.microsoft.com/office/drawing/2014/main" xmlns="" id="{A4E42AE1-31EF-4AEA-800B-760B6B75B4BB}"/>
                  </a:ext>
                </a:extLst>
              </p:cNvPr>
              <p:cNvSpPr>
                <a:spLocks noChangeArrowheads="1"/>
              </p:cNvSpPr>
              <p:nvPr/>
            </p:nvSpPr>
            <p:spPr bwMode="auto">
              <a:xfrm>
                <a:off x="1369324" y="2916734"/>
                <a:ext cx="20484973" cy="2003625"/>
              </a:xfrm>
              <a:prstGeom prst="rect">
                <a:avLst/>
              </a:prstGeom>
              <a:noFill/>
              <a:ln w="9525">
                <a:noFill/>
                <a:miter lim="800000"/>
                <a:headEnd/>
                <a:tailEnd/>
              </a:ln>
            </p:spPr>
            <p:txBody>
              <a:bodyPr wrap="square" anchor="ctr">
                <a:spAutoFit/>
              </a:bodyPr>
              <a:lstStyle/>
              <a:p>
                <a:pPr lvl="0" algn="just" latinLnBrk="1">
                  <a:lnSpc>
                    <a:spcPct val="150000"/>
                  </a:lnSpc>
                  <a:spcAft>
                    <a:spcPts val="0"/>
                  </a:spcAft>
                </a:pP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30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+2HC</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=FeCO</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mc:Choice>
        <mc:Fallback>
          <p:sp>
            <p:nvSpPr>
              <p:cNvPr id="20" name="Rectangle 16">
                <a:extLst>
                  <a:ext uri="{FF2B5EF4-FFF2-40B4-BE49-F238E27FC236}">
                    <a16:creationId xmlns:a16="http://schemas.microsoft.com/office/drawing/2014/main" xmlns:a14="http://schemas.microsoft.com/office/drawing/2010/main" xmlns="" id="{A4E42AE1-31EF-4AEA-800B-760B6B75B4BB}"/>
                  </a:ext>
                </a:extLst>
              </p:cNvPr>
              <p:cNvSpPr>
                <a:spLocks noRot="1" noChangeAspect="1" noMove="1" noResize="1" noEditPoints="1" noAdjustHandles="1" noChangeArrowheads="1" noChangeShapeType="1" noTextEdit="1"/>
              </p:cNvSpPr>
              <p:nvPr/>
            </p:nvSpPr>
            <p:spPr bwMode="auto">
              <a:xfrm>
                <a:off x="1369324" y="2916734"/>
                <a:ext cx="20484973" cy="2003625"/>
              </a:xfrm>
              <a:prstGeom prst="rect">
                <a:avLst/>
              </a:prstGeom>
              <a:blipFill rotWithShape="1">
                <a:blip r:embed="rId4"/>
                <a:stretch>
                  <a:fillRect l="-1220" r="-1190" b="-11246"/>
                </a:stretch>
              </a:blipFill>
              <a:ln w="9525">
                <a:noFill/>
                <a:miter lim="800000"/>
                <a:headEnd/>
                <a:tailEnd/>
              </a:ln>
            </p:spPr>
            <p:txBody>
              <a:bodyPr/>
              <a:lstStyle/>
              <a:p>
                <a:r>
                  <a:rPr lang="zh-CN" altLang="en-US">
                    <a:noFill/>
                  </a:rPr>
                  <a:t> </a:t>
                </a:r>
              </a:p>
            </p:txBody>
          </p:sp>
        </mc:Fallback>
      </mc:AlternateContent>
      <p:sp>
        <p:nvSpPr>
          <p:cNvPr id="21" name="Rectangle 16">
            <a:extLst>
              <a:ext uri="{FF2B5EF4-FFF2-40B4-BE49-F238E27FC236}">
                <a16:creationId xmlns:a16="http://schemas.microsoft.com/office/drawing/2014/main" xmlns="" id="{6BC7806F-5C0A-47B1-A9F0-05BB4B634859}"/>
              </a:ext>
            </a:extLst>
          </p:cNvPr>
          <p:cNvSpPr>
            <a:spLocks noChangeArrowheads="1"/>
          </p:cNvSpPr>
          <p:nvPr/>
        </p:nvSpPr>
        <p:spPr bwMode="auto">
          <a:xfrm>
            <a:off x="13537828" y="3918546"/>
            <a:ext cx="5014495"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亚铁离子易被氧化　　</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2" name="Rectangle 16">
            <a:extLst>
              <a:ext uri="{FF2B5EF4-FFF2-40B4-BE49-F238E27FC236}">
                <a16:creationId xmlns:a16="http://schemas.microsoft.com/office/drawing/2014/main" xmlns="" id="{ADCB5078-C9D1-4003-833F-EF989C038E3A}"/>
              </a:ext>
            </a:extLst>
          </p:cNvPr>
          <p:cNvSpPr>
            <a:spLocks noChangeArrowheads="1"/>
          </p:cNvSpPr>
          <p:nvPr/>
        </p:nvSpPr>
        <p:spPr bwMode="auto">
          <a:xfrm>
            <a:off x="1406659" y="4987308"/>
            <a:ext cx="20484097" cy="2003625"/>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取样品配成溶液</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取少量溶液于试管中</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再向试管中加入</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观察是否显红色　</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7527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20" grpId="0"/>
      <p:bldP spid="21" grpId="0"/>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3BE6BFF2-FFB9-478A-BD20-E28C2D1A5D16}"/>
              </a:ext>
            </a:extLst>
          </p:cNvPr>
          <p:cNvSpPr/>
          <p:nvPr/>
        </p:nvSpPr>
        <p:spPr>
          <a:xfrm>
            <a:off x="1440483" y="2052638"/>
            <a:ext cx="21098345" cy="505061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干燥过程的主要目的是脱去游离水</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该过程中会有少量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在空气中被氧化为</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FeOOH</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该反应的化学方程式为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取干燥后的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样品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12.49 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与炭混合后焙烧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最终得</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到还原铁粉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6.16 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计算样品中杂质</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的质量为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1"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9073333" y="2936883"/>
            <a:ext cx="8424936"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4FeCO</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O=4FeOOH+4CO</a:t>
            </a:r>
            <a:r>
              <a:rPr lang="en-US" altLang="zh-CN" sz="4400" baseline="-250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61209648-07A3-48C6-A393-9763C9A72A5B}"/>
              </a:ext>
            </a:extLst>
          </p:cNvPr>
          <p:cNvSpPr/>
          <p:nvPr/>
        </p:nvSpPr>
        <p:spPr>
          <a:xfrm>
            <a:off x="1584500" y="7381230"/>
            <a:ext cx="20738304" cy="3404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矩形 12">
            <a:extLst>
              <a:ext uri="{FF2B5EF4-FFF2-40B4-BE49-F238E27FC236}">
                <a16:creationId xmlns:a16="http://schemas.microsoft.com/office/drawing/2014/main" xmlns="" id="{49542BA0-2C7C-4BA1-8DA4-7C48776051BF}"/>
              </a:ext>
            </a:extLst>
          </p:cNvPr>
          <p:cNvSpPr/>
          <p:nvPr/>
        </p:nvSpPr>
        <p:spPr>
          <a:xfrm>
            <a:off x="1704617" y="7395296"/>
            <a:ext cx="20114131" cy="3019288"/>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FeCO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。设干燥后的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样品中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的物质的量分别为</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×116 g·mol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×89 g·mol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=12.49 g</a:t>
            </a:r>
            <a:r>
              <a:rPr lang="en-US" altLang="zh-CN" sz="4400"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56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g·mol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)=6.16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=0.1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=0.01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FeOOH</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)=0.89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4" name="9CM73.EPS" descr="id:2147491169;FounderCES">
            <a:extLst>
              <a:ext uri="{FF2B5EF4-FFF2-40B4-BE49-F238E27FC236}">
                <a16:creationId xmlns:a16="http://schemas.microsoft.com/office/drawing/2014/main" xmlns="" id="{A4FEE07E-CFC9-4D44-AA3B-C9BDEE4ECB53}"/>
              </a:ext>
            </a:extLst>
          </p:cNvPr>
          <p:cNvPicPr/>
          <p:nvPr/>
        </p:nvPicPr>
        <p:blipFill>
          <a:blip r:embed="rId3">
            <a:clrChange>
              <a:clrFrom>
                <a:srgbClr val="FFFFFF"/>
              </a:clrFrom>
              <a:clrTo>
                <a:srgbClr val="FFFFFF">
                  <a:alpha val="0"/>
                </a:srgbClr>
              </a:clrTo>
            </a:clrChange>
          </a:blip>
          <a:stretch>
            <a:fillRect/>
          </a:stretch>
        </p:blipFill>
        <p:spPr>
          <a:xfrm>
            <a:off x="10297468" y="4153819"/>
            <a:ext cx="11771271" cy="2723355"/>
          </a:xfrm>
          <a:prstGeom prst="rect">
            <a:avLst/>
          </a:prstGeom>
        </p:spPr>
      </p:pic>
      <p:sp>
        <p:nvSpPr>
          <p:cNvPr id="15" name="Rectangle 16">
            <a:extLst>
              <a:ext uri="{FF2B5EF4-FFF2-40B4-BE49-F238E27FC236}">
                <a16:creationId xmlns:a16="http://schemas.microsoft.com/office/drawing/2014/main" xmlns="" id="{A4E42AE1-31EF-4AEA-800B-760B6B75B4BB}"/>
              </a:ext>
            </a:extLst>
          </p:cNvPr>
          <p:cNvSpPr>
            <a:spLocks noChangeArrowheads="1"/>
          </p:cNvSpPr>
          <p:nvPr/>
        </p:nvSpPr>
        <p:spPr bwMode="auto">
          <a:xfrm>
            <a:off x="5688956" y="5961219"/>
            <a:ext cx="1368152"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0.89</a:t>
            </a:r>
            <a:endParaRPr kumimoji="0" lang="zh-CN" altLang="en-US" sz="44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3827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8A87F4F-49EC-448F-A2E5-B69856B17284}"/>
              </a:ext>
            </a:extLst>
          </p:cNvPr>
          <p:cNvSpPr/>
          <p:nvPr/>
        </p:nvSpPr>
        <p:spPr>
          <a:xfrm>
            <a:off x="1415890" y="2052638"/>
            <a:ext cx="20762898" cy="3411447"/>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与某些盐溶液的反应</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pitchFamily="18" charset="-122"/>
                <a:cs typeface="宋体" panose="02010600030101010101" pitchFamily="2" charset="-122"/>
              </a:rPr>
              <a:t>①</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溶液反应的离子方程式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pitchFamily="18" charset="-122"/>
                <a:cs typeface="宋体" panose="02010600030101010101" pitchFamily="2" charset="-122"/>
              </a:rPr>
              <a:t>②</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溶液反应的离子方程式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2B0615D4-388C-4664-ADE7-CC8C8117E851}"/>
              </a:ext>
            </a:extLst>
          </p:cNvPr>
          <p:cNvSpPr/>
          <p:nvPr/>
        </p:nvSpPr>
        <p:spPr>
          <a:xfrm>
            <a:off x="11233572" y="3060750"/>
            <a:ext cx="5184576" cy="1111010"/>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Fe+Cu</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=Cu+Fe</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矩形 17">
            <a:extLst>
              <a:ext uri="{FF2B5EF4-FFF2-40B4-BE49-F238E27FC236}">
                <a16:creationId xmlns:a16="http://schemas.microsoft.com/office/drawing/2014/main" xmlns="" id="{B6CDE335-DABF-426A-BBBD-35CC036A7550}"/>
              </a:ext>
            </a:extLst>
          </p:cNvPr>
          <p:cNvSpPr/>
          <p:nvPr/>
        </p:nvSpPr>
        <p:spPr>
          <a:xfrm>
            <a:off x="10945540" y="4219467"/>
            <a:ext cx="4536504" cy="1111010"/>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Fe+2Fe</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=3Fe</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2019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3769</TotalTime>
  <Words>6464</Words>
  <Application>Microsoft Office PowerPoint</Application>
  <PresentationFormat>自定义</PresentationFormat>
  <Paragraphs>722</Paragraphs>
  <Slides>81</Slides>
  <Notes>0</Notes>
  <HiddenSlides>0</HiddenSlides>
  <MMClips>0</MMClips>
  <ScaleCrop>false</ScaleCrop>
  <HeadingPairs>
    <vt:vector size="4" baseType="variant">
      <vt:variant>
        <vt:lpstr>主题</vt:lpstr>
      </vt:variant>
      <vt:variant>
        <vt:i4>3</vt:i4>
      </vt:variant>
      <vt:variant>
        <vt:lpstr>幻灯片标题</vt:lpstr>
      </vt:variant>
      <vt:variant>
        <vt:i4>81</vt:i4>
      </vt:variant>
    </vt:vector>
  </HeadingPairs>
  <TitlesOfParts>
    <vt:vector size="84" baseType="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557</cp:revision>
  <dcterms:created xsi:type="dcterms:W3CDTF">2016-01-31T01:38:40Z</dcterms:created>
  <dcterms:modified xsi:type="dcterms:W3CDTF">2020-02-17T09:39:19Z</dcterms:modified>
</cp:coreProperties>
</file>