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 id="2147483762" r:id="rId2"/>
  </p:sldMasterIdLst>
  <p:notesMasterIdLst>
    <p:notesMasterId r:id="rId52"/>
  </p:notesMasterIdLst>
  <p:sldIdLst>
    <p:sldId id="506" r:id="rId3"/>
    <p:sldId id="507" r:id="rId4"/>
    <p:sldId id="508" r:id="rId5"/>
    <p:sldId id="512" r:id="rId6"/>
    <p:sldId id="285" r:id="rId7"/>
    <p:sldId id="342" r:id="rId8"/>
    <p:sldId id="343" r:id="rId9"/>
    <p:sldId id="344" r:id="rId10"/>
    <p:sldId id="345" r:id="rId11"/>
    <p:sldId id="352" r:id="rId12"/>
    <p:sldId id="353" r:id="rId13"/>
    <p:sldId id="363" r:id="rId14"/>
    <p:sldId id="354" r:id="rId15"/>
    <p:sldId id="516" r:id="rId16"/>
    <p:sldId id="517" r:id="rId17"/>
    <p:sldId id="355" r:id="rId18"/>
    <p:sldId id="485" r:id="rId19"/>
    <p:sldId id="356" r:id="rId20"/>
    <p:sldId id="368" r:id="rId21"/>
    <p:sldId id="371" r:id="rId22"/>
    <p:sldId id="489" r:id="rId23"/>
    <p:sldId id="518" r:id="rId24"/>
    <p:sldId id="372" r:id="rId25"/>
    <p:sldId id="490" r:id="rId26"/>
    <p:sldId id="527" r:id="rId27"/>
    <p:sldId id="528" r:id="rId28"/>
    <p:sldId id="529" r:id="rId29"/>
    <p:sldId id="530" r:id="rId30"/>
    <p:sldId id="531" r:id="rId31"/>
    <p:sldId id="532" r:id="rId32"/>
    <p:sldId id="533" r:id="rId33"/>
    <p:sldId id="534" r:id="rId34"/>
    <p:sldId id="535" r:id="rId35"/>
    <p:sldId id="389" r:id="rId36"/>
    <p:sldId id="519" r:id="rId37"/>
    <p:sldId id="520" r:id="rId38"/>
    <p:sldId id="521" r:id="rId39"/>
    <p:sldId id="526" r:id="rId40"/>
    <p:sldId id="522" r:id="rId41"/>
    <p:sldId id="523" r:id="rId42"/>
    <p:sldId id="524" r:id="rId43"/>
    <p:sldId id="536" r:id="rId44"/>
    <p:sldId id="537" r:id="rId45"/>
    <p:sldId id="538" r:id="rId46"/>
    <p:sldId id="539" r:id="rId47"/>
    <p:sldId id="540" r:id="rId48"/>
    <p:sldId id="541" r:id="rId49"/>
    <p:sldId id="542" r:id="rId50"/>
    <p:sldId id="543" r:id="rId51"/>
  </p:sldIdLst>
  <p:sldSz cx="23763288" cy="13322300"/>
  <p:notesSz cx="6858000" cy="9144000"/>
  <p:defaultTextStyle>
    <a:defPPr>
      <a:defRPr lang="zh-CN"/>
    </a:defPPr>
    <a:lvl1pPr algn="l" defTabSz="2117356" rtl="0" fontAlgn="base">
      <a:spcBef>
        <a:spcPct val="0"/>
      </a:spcBef>
      <a:spcAft>
        <a:spcPct val="0"/>
      </a:spcAft>
      <a:defRPr sz="4200" kern="1200">
        <a:solidFill>
          <a:schemeClr val="tx1"/>
        </a:solidFill>
        <a:latin typeface="Arial" pitchFamily="34" charset="0"/>
        <a:ea typeface="宋体" pitchFamily="2" charset="-122"/>
        <a:cs typeface="+mn-cs"/>
      </a:defRPr>
    </a:lvl1pPr>
    <a:lvl2pPr marL="1058678" indent="-601559" algn="l" defTabSz="2117356" rtl="0" fontAlgn="base">
      <a:spcBef>
        <a:spcPct val="0"/>
      </a:spcBef>
      <a:spcAft>
        <a:spcPct val="0"/>
      </a:spcAft>
      <a:defRPr sz="4200" kern="1200">
        <a:solidFill>
          <a:schemeClr val="tx1"/>
        </a:solidFill>
        <a:latin typeface="Arial" pitchFamily="34" charset="0"/>
        <a:ea typeface="宋体" pitchFamily="2" charset="-122"/>
        <a:cs typeface="+mn-cs"/>
      </a:defRPr>
    </a:lvl2pPr>
    <a:lvl3pPr marL="2117356" indent="-1203115" algn="l" defTabSz="2117356" rtl="0" fontAlgn="base">
      <a:spcBef>
        <a:spcPct val="0"/>
      </a:spcBef>
      <a:spcAft>
        <a:spcPct val="0"/>
      </a:spcAft>
      <a:defRPr sz="4200" kern="1200">
        <a:solidFill>
          <a:schemeClr val="tx1"/>
        </a:solidFill>
        <a:latin typeface="Arial" pitchFamily="34" charset="0"/>
        <a:ea typeface="宋体" pitchFamily="2" charset="-122"/>
        <a:cs typeface="+mn-cs"/>
      </a:defRPr>
    </a:lvl3pPr>
    <a:lvl4pPr marL="3177619" indent="-1806260" algn="l" defTabSz="2117356" rtl="0" fontAlgn="base">
      <a:spcBef>
        <a:spcPct val="0"/>
      </a:spcBef>
      <a:spcAft>
        <a:spcPct val="0"/>
      </a:spcAft>
      <a:defRPr sz="4200" kern="1200">
        <a:solidFill>
          <a:schemeClr val="tx1"/>
        </a:solidFill>
        <a:latin typeface="Arial" pitchFamily="34" charset="0"/>
        <a:ea typeface="宋体" pitchFamily="2" charset="-122"/>
        <a:cs typeface="+mn-cs"/>
      </a:defRPr>
    </a:lvl4pPr>
    <a:lvl5pPr marL="4236297" indent="-2407816" algn="l" defTabSz="2117356" rtl="0" fontAlgn="base">
      <a:spcBef>
        <a:spcPct val="0"/>
      </a:spcBef>
      <a:spcAft>
        <a:spcPct val="0"/>
      </a:spcAft>
      <a:defRPr sz="4200" kern="1200">
        <a:solidFill>
          <a:schemeClr val="tx1"/>
        </a:solidFill>
        <a:latin typeface="Arial" pitchFamily="34" charset="0"/>
        <a:ea typeface="宋体" pitchFamily="2" charset="-122"/>
        <a:cs typeface="+mn-cs"/>
      </a:defRPr>
    </a:lvl5pPr>
    <a:lvl6pPr marL="2285600" algn="l" defTabSz="914240" rtl="0" eaLnBrk="1" latinLnBrk="0" hangingPunct="1">
      <a:defRPr sz="4200" kern="1200">
        <a:solidFill>
          <a:schemeClr val="tx1"/>
        </a:solidFill>
        <a:latin typeface="Arial" pitchFamily="34" charset="0"/>
        <a:ea typeface="宋体" pitchFamily="2" charset="-122"/>
        <a:cs typeface="+mn-cs"/>
      </a:defRPr>
    </a:lvl6pPr>
    <a:lvl7pPr marL="2742721" algn="l" defTabSz="914240" rtl="0" eaLnBrk="1" latinLnBrk="0" hangingPunct="1">
      <a:defRPr sz="4200" kern="1200">
        <a:solidFill>
          <a:schemeClr val="tx1"/>
        </a:solidFill>
        <a:latin typeface="Arial" pitchFamily="34" charset="0"/>
        <a:ea typeface="宋体" pitchFamily="2" charset="-122"/>
        <a:cs typeface="+mn-cs"/>
      </a:defRPr>
    </a:lvl7pPr>
    <a:lvl8pPr marL="3199840" algn="l" defTabSz="914240" rtl="0" eaLnBrk="1" latinLnBrk="0" hangingPunct="1">
      <a:defRPr sz="4200" kern="1200">
        <a:solidFill>
          <a:schemeClr val="tx1"/>
        </a:solidFill>
        <a:latin typeface="Arial" pitchFamily="34" charset="0"/>
        <a:ea typeface="宋体" pitchFamily="2" charset="-122"/>
        <a:cs typeface="+mn-cs"/>
      </a:defRPr>
    </a:lvl8pPr>
    <a:lvl9pPr marL="3656962" algn="l" defTabSz="914240" rtl="0" eaLnBrk="1" latinLnBrk="0" hangingPunct="1">
      <a:defRPr sz="4200"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4151" userDrawn="1">
          <p15:clr>
            <a:srgbClr val="A4A3A4"/>
          </p15:clr>
        </p15:guide>
        <p15:guide id="2" pos="75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867CB1"/>
    <a:srgbClr val="014E08"/>
    <a:srgbClr val="1DAA39"/>
    <a:srgbClr val="007062"/>
    <a:srgbClr val="15999D"/>
    <a:srgbClr val="233162"/>
    <a:srgbClr val="0196B6"/>
    <a:srgbClr val="274A4C"/>
    <a:srgbClr val="75AE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660"/>
  </p:normalViewPr>
  <p:slideViewPr>
    <p:cSldViewPr>
      <p:cViewPr varScale="1">
        <p:scale>
          <a:sx n="18" d="100"/>
          <a:sy n="18" d="100"/>
        </p:scale>
        <p:origin x="-82" y="-317"/>
      </p:cViewPr>
      <p:guideLst>
        <p:guide orient="horz" pos="4152"/>
        <p:guide pos="753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255D1F0-0559-45E3-AA3F-653AFB4BCBF4}" type="datetimeFigureOut">
              <a:rPr lang="zh-CN" altLang="en-US"/>
              <a:pPr>
                <a:defRPr/>
              </a:pPr>
              <a:t>2020/2/20</a:t>
            </a:fld>
            <a:endParaRPr lang="zh-CN" altLang="en-US"/>
          </a:p>
        </p:txBody>
      </p:sp>
      <p:sp>
        <p:nvSpPr>
          <p:cNvPr id="4" name="幻灯片图像占位符 3"/>
          <p:cNvSpPr>
            <a:spLocks noGrp="1" noRot="1" noChangeAspect="1"/>
          </p:cNvSpPr>
          <p:nvPr>
            <p:ph type="sldImg" idx="2"/>
          </p:nvPr>
        </p:nvSpPr>
        <p:spPr>
          <a:xfrm>
            <a:off x="371475" y="685800"/>
            <a:ext cx="611505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9E6B5E2-414F-4B9B-AAB9-9B87664B65D6}" type="slidenum">
              <a:rPr lang="zh-CN" altLang="en-US"/>
              <a:pPr>
                <a:defRPr/>
              </a:pPr>
              <a:t>‹#›</a:t>
            </a:fld>
            <a:endParaRPr lang="zh-CN" altLang="en-US"/>
          </a:p>
        </p:txBody>
      </p:sp>
    </p:spTree>
    <p:extLst>
      <p:ext uri="{BB962C8B-B14F-4D97-AF65-F5344CB8AC3E}">
        <p14:creationId xmlns:p14="http://schemas.microsoft.com/office/powerpoint/2010/main" val="823322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7119" algn="l" rtl="0" eaLnBrk="0" fontAlgn="base" hangingPunct="0">
      <a:spcBef>
        <a:spcPct val="30000"/>
      </a:spcBef>
      <a:spcAft>
        <a:spcPct val="0"/>
      </a:spcAft>
      <a:defRPr sz="1300" kern="1200">
        <a:solidFill>
          <a:schemeClr val="tx1"/>
        </a:solidFill>
        <a:latin typeface="+mn-lt"/>
        <a:ea typeface="+mn-ea"/>
        <a:cs typeface="+mn-cs"/>
      </a:defRPr>
    </a:lvl2pPr>
    <a:lvl3pPr marL="914240" algn="l" rtl="0" eaLnBrk="0" fontAlgn="base" hangingPunct="0">
      <a:spcBef>
        <a:spcPct val="30000"/>
      </a:spcBef>
      <a:spcAft>
        <a:spcPct val="0"/>
      </a:spcAft>
      <a:defRPr sz="1300" kern="1200">
        <a:solidFill>
          <a:schemeClr val="tx1"/>
        </a:solidFill>
        <a:latin typeface="+mn-lt"/>
        <a:ea typeface="+mn-ea"/>
        <a:cs typeface="+mn-cs"/>
      </a:defRPr>
    </a:lvl3pPr>
    <a:lvl4pPr marL="1371359" algn="l" rtl="0" eaLnBrk="0" fontAlgn="base" hangingPunct="0">
      <a:spcBef>
        <a:spcPct val="30000"/>
      </a:spcBef>
      <a:spcAft>
        <a:spcPct val="0"/>
      </a:spcAft>
      <a:defRPr sz="1300" kern="1200">
        <a:solidFill>
          <a:schemeClr val="tx1"/>
        </a:solidFill>
        <a:latin typeface="+mn-lt"/>
        <a:ea typeface="+mn-ea"/>
        <a:cs typeface="+mn-cs"/>
      </a:defRPr>
    </a:lvl4pPr>
    <a:lvl5pPr marL="1828481" algn="l" rtl="0" eaLnBrk="0" fontAlgn="base" hangingPunct="0">
      <a:spcBef>
        <a:spcPct val="30000"/>
      </a:spcBef>
      <a:spcAft>
        <a:spcPct val="0"/>
      </a:spcAft>
      <a:defRPr sz="1300" kern="1200">
        <a:solidFill>
          <a:schemeClr val="tx1"/>
        </a:solidFill>
        <a:latin typeface="+mn-lt"/>
        <a:ea typeface="+mn-ea"/>
        <a:cs typeface="+mn-cs"/>
      </a:defRPr>
    </a:lvl5pPr>
    <a:lvl6pPr marL="2285600" algn="l" defTabSz="914240" rtl="0" eaLnBrk="1" latinLnBrk="0" hangingPunct="1">
      <a:defRPr sz="1300" kern="1200">
        <a:solidFill>
          <a:schemeClr val="tx1"/>
        </a:solidFill>
        <a:latin typeface="+mn-lt"/>
        <a:ea typeface="+mn-ea"/>
        <a:cs typeface="+mn-cs"/>
      </a:defRPr>
    </a:lvl6pPr>
    <a:lvl7pPr marL="2742721" algn="l" defTabSz="914240" rtl="0" eaLnBrk="1" latinLnBrk="0" hangingPunct="1">
      <a:defRPr sz="1300" kern="1200">
        <a:solidFill>
          <a:schemeClr val="tx1"/>
        </a:solidFill>
        <a:latin typeface="+mn-lt"/>
        <a:ea typeface="+mn-ea"/>
        <a:cs typeface="+mn-cs"/>
      </a:defRPr>
    </a:lvl7pPr>
    <a:lvl8pPr marL="3199840" algn="l" defTabSz="914240" rtl="0" eaLnBrk="1" latinLnBrk="0" hangingPunct="1">
      <a:defRPr sz="1300" kern="1200">
        <a:solidFill>
          <a:schemeClr val="tx1"/>
        </a:solidFill>
        <a:latin typeface="+mn-lt"/>
        <a:ea typeface="+mn-ea"/>
        <a:cs typeface="+mn-cs"/>
      </a:defRPr>
    </a:lvl8pPr>
    <a:lvl9pPr marL="3656962" algn="l" defTabSz="914240"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57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803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264868"/>
      </p:ext>
    </p:extLst>
  </p:cSld>
  <p:clrMap bg1="lt1" tx1="dk1" bg2="lt2" tx2="dk2" accent1="accent1" accent2="accent2" accent3="accent3" accent4="accent4" accent5="accent5" accent6="accent6" hlink="hlink" folHlink="folHlink"/>
  <p:sldLayoutIdLst>
    <p:sldLayoutId id="2147483761" r:id="rId1"/>
  </p:sldLayoutIdLst>
  <p:txStyles>
    <p:titleStyle>
      <a:lvl1pPr algn="ctr" defTabSz="2117356" rtl="0" eaLnBrk="0" fontAlgn="base" hangingPunct="0">
        <a:spcBef>
          <a:spcPct val="0"/>
        </a:spcBef>
        <a:spcAft>
          <a:spcPct val="0"/>
        </a:spcAft>
        <a:defRPr sz="10100" kern="1200">
          <a:solidFill>
            <a:schemeClr val="tx1"/>
          </a:solidFill>
          <a:latin typeface="+mj-lt"/>
          <a:ea typeface="+mj-ea"/>
          <a:cs typeface="+mj-cs"/>
        </a:defRPr>
      </a:lvl1pPr>
      <a:lvl2pPr algn="ctr" defTabSz="2117356" rtl="0" eaLnBrk="0" fontAlgn="base" hangingPunct="0">
        <a:spcBef>
          <a:spcPct val="0"/>
        </a:spcBef>
        <a:spcAft>
          <a:spcPct val="0"/>
        </a:spcAft>
        <a:defRPr sz="10100">
          <a:solidFill>
            <a:schemeClr val="tx1"/>
          </a:solidFill>
          <a:latin typeface="Calibri" pitchFamily="34" charset="0"/>
          <a:ea typeface="宋体" charset="-122"/>
        </a:defRPr>
      </a:lvl2pPr>
      <a:lvl3pPr algn="ctr" defTabSz="2117356" rtl="0" eaLnBrk="0" fontAlgn="base" hangingPunct="0">
        <a:spcBef>
          <a:spcPct val="0"/>
        </a:spcBef>
        <a:spcAft>
          <a:spcPct val="0"/>
        </a:spcAft>
        <a:defRPr sz="10100">
          <a:solidFill>
            <a:schemeClr val="tx1"/>
          </a:solidFill>
          <a:latin typeface="Calibri" pitchFamily="34" charset="0"/>
          <a:ea typeface="宋体" charset="-122"/>
        </a:defRPr>
      </a:lvl3pPr>
      <a:lvl4pPr algn="ctr" defTabSz="2117356" rtl="0" eaLnBrk="0" fontAlgn="base" hangingPunct="0">
        <a:spcBef>
          <a:spcPct val="0"/>
        </a:spcBef>
        <a:spcAft>
          <a:spcPct val="0"/>
        </a:spcAft>
        <a:defRPr sz="10100">
          <a:solidFill>
            <a:schemeClr val="tx1"/>
          </a:solidFill>
          <a:latin typeface="Calibri" pitchFamily="34" charset="0"/>
          <a:ea typeface="宋体" charset="-122"/>
        </a:defRPr>
      </a:lvl4pPr>
      <a:lvl5pPr algn="ctr" defTabSz="2117356" rtl="0" eaLnBrk="0" fontAlgn="base" hangingPunct="0">
        <a:spcBef>
          <a:spcPct val="0"/>
        </a:spcBef>
        <a:spcAft>
          <a:spcPct val="0"/>
        </a:spcAft>
        <a:defRPr sz="10100">
          <a:solidFill>
            <a:schemeClr val="tx1"/>
          </a:solidFill>
          <a:latin typeface="Calibri" pitchFamily="34" charset="0"/>
          <a:ea typeface="宋体" charset="-122"/>
        </a:defRPr>
      </a:lvl5pPr>
      <a:lvl6pPr marL="457119" algn="ctr" defTabSz="2117356" rtl="0" fontAlgn="base">
        <a:spcBef>
          <a:spcPct val="0"/>
        </a:spcBef>
        <a:spcAft>
          <a:spcPct val="0"/>
        </a:spcAft>
        <a:defRPr sz="10100">
          <a:solidFill>
            <a:schemeClr val="tx1"/>
          </a:solidFill>
          <a:latin typeface="Calibri" pitchFamily="34" charset="0"/>
          <a:ea typeface="宋体" charset="-122"/>
        </a:defRPr>
      </a:lvl6pPr>
      <a:lvl7pPr marL="914240" algn="ctr" defTabSz="2117356" rtl="0" fontAlgn="base">
        <a:spcBef>
          <a:spcPct val="0"/>
        </a:spcBef>
        <a:spcAft>
          <a:spcPct val="0"/>
        </a:spcAft>
        <a:defRPr sz="10100">
          <a:solidFill>
            <a:schemeClr val="tx1"/>
          </a:solidFill>
          <a:latin typeface="Calibri" pitchFamily="34" charset="0"/>
          <a:ea typeface="宋体" charset="-122"/>
        </a:defRPr>
      </a:lvl7pPr>
      <a:lvl8pPr marL="1371359" algn="ctr" defTabSz="2117356" rtl="0" fontAlgn="base">
        <a:spcBef>
          <a:spcPct val="0"/>
        </a:spcBef>
        <a:spcAft>
          <a:spcPct val="0"/>
        </a:spcAft>
        <a:defRPr sz="10100">
          <a:solidFill>
            <a:schemeClr val="tx1"/>
          </a:solidFill>
          <a:latin typeface="Calibri" pitchFamily="34" charset="0"/>
          <a:ea typeface="宋体" charset="-122"/>
        </a:defRPr>
      </a:lvl8pPr>
      <a:lvl9pPr marL="1828481" algn="ctr" defTabSz="2117356" rtl="0" fontAlgn="base">
        <a:spcBef>
          <a:spcPct val="0"/>
        </a:spcBef>
        <a:spcAft>
          <a:spcPct val="0"/>
        </a:spcAft>
        <a:defRPr sz="10100">
          <a:solidFill>
            <a:schemeClr val="tx1"/>
          </a:solidFill>
          <a:latin typeface="Calibri" pitchFamily="34" charset="0"/>
          <a:ea typeface="宋体" charset="-122"/>
        </a:defRPr>
      </a:lvl9pPr>
    </p:titleStyle>
    <p:bodyStyle>
      <a:lvl1pPr marL="793612" indent="-793612" algn="l" defTabSz="2117356" rtl="0" eaLnBrk="0" fontAlgn="base" hangingPunct="0">
        <a:spcBef>
          <a:spcPct val="20000"/>
        </a:spcBef>
        <a:spcAft>
          <a:spcPct val="0"/>
        </a:spcAft>
        <a:buFont typeface="Arial" pitchFamily="34" charset="0"/>
        <a:buChar char="•"/>
        <a:defRPr sz="7500" kern="1200">
          <a:solidFill>
            <a:schemeClr val="tx1"/>
          </a:solidFill>
          <a:latin typeface="+mn-lt"/>
          <a:ea typeface="+mn-ea"/>
          <a:cs typeface="+mn-cs"/>
        </a:defRPr>
      </a:lvl1pPr>
      <a:lvl2pPr marL="1720548" indent="-661873" algn="l" defTabSz="2117356"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486" indent="-528545" algn="l" defTabSz="2117356" rtl="0" eaLnBrk="0" fontAlgn="base" hangingPunct="0">
        <a:spcBef>
          <a:spcPct val="20000"/>
        </a:spcBef>
        <a:spcAft>
          <a:spcPct val="0"/>
        </a:spcAft>
        <a:buFont typeface="Arial" pitchFamily="34" charset="0"/>
        <a:buChar char="•"/>
        <a:defRPr sz="5700" kern="1200">
          <a:solidFill>
            <a:schemeClr val="tx1"/>
          </a:solidFill>
          <a:latin typeface="+mn-lt"/>
          <a:ea typeface="+mn-ea"/>
          <a:cs typeface="+mn-cs"/>
        </a:defRPr>
      </a:lvl3pPr>
      <a:lvl4pPr marL="3707752"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4pPr>
      <a:lvl5pPr marL="4766430"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5pPr>
      <a:lvl6pPr marL="5826567"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885943"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7945318"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004694"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zh-CN"/>
      </a:defPPr>
      <a:lvl1pPr marL="0" algn="l" defTabSz="2118752" rtl="0" eaLnBrk="1" latinLnBrk="0" hangingPunct="1">
        <a:defRPr sz="4200" kern="1200">
          <a:solidFill>
            <a:schemeClr val="tx1"/>
          </a:solidFill>
          <a:latin typeface="+mn-lt"/>
          <a:ea typeface="+mn-ea"/>
          <a:cs typeface="+mn-cs"/>
        </a:defRPr>
      </a:lvl1pPr>
      <a:lvl2pPr marL="1059376" algn="l" defTabSz="2118752" rtl="0" eaLnBrk="1" latinLnBrk="0" hangingPunct="1">
        <a:defRPr sz="4200" kern="1200">
          <a:solidFill>
            <a:schemeClr val="tx1"/>
          </a:solidFill>
          <a:latin typeface="+mn-lt"/>
          <a:ea typeface="+mn-ea"/>
          <a:cs typeface="+mn-cs"/>
        </a:defRPr>
      </a:lvl2pPr>
      <a:lvl3pPr marL="2118752" algn="l" defTabSz="2118752" rtl="0" eaLnBrk="1" latinLnBrk="0" hangingPunct="1">
        <a:defRPr sz="4200" kern="1200">
          <a:solidFill>
            <a:schemeClr val="tx1"/>
          </a:solidFill>
          <a:latin typeface="+mn-lt"/>
          <a:ea typeface="+mn-ea"/>
          <a:cs typeface="+mn-cs"/>
        </a:defRPr>
      </a:lvl3pPr>
      <a:lvl4pPr marL="3178128" algn="l" defTabSz="2118752" rtl="0" eaLnBrk="1" latinLnBrk="0" hangingPunct="1">
        <a:defRPr sz="4200" kern="1200">
          <a:solidFill>
            <a:schemeClr val="tx1"/>
          </a:solidFill>
          <a:latin typeface="+mn-lt"/>
          <a:ea typeface="+mn-ea"/>
          <a:cs typeface="+mn-cs"/>
        </a:defRPr>
      </a:lvl4pPr>
      <a:lvl5pPr marL="4237504" algn="l" defTabSz="2118752" rtl="0" eaLnBrk="1" latinLnBrk="0" hangingPunct="1">
        <a:defRPr sz="4200" kern="1200">
          <a:solidFill>
            <a:schemeClr val="tx1"/>
          </a:solidFill>
          <a:latin typeface="+mn-lt"/>
          <a:ea typeface="+mn-ea"/>
          <a:cs typeface="+mn-cs"/>
        </a:defRPr>
      </a:lvl5pPr>
      <a:lvl6pPr marL="5296877" algn="l" defTabSz="2118752" rtl="0" eaLnBrk="1" latinLnBrk="0" hangingPunct="1">
        <a:defRPr sz="4200" kern="1200">
          <a:solidFill>
            <a:schemeClr val="tx1"/>
          </a:solidFill>
          <a:latin typeface="+mn-lt"/>
          <a:ea typeface="+mn-ea"/>
          <a:cs typeface="+mn-cs"/>
        </a:defRPr>
      </a:lvl6pPr>
      <a:lvl7pPr marL="6356253" algn="l" defTabSz="2118752" rtl="0" eaLnBrk="1" latinLnBrk="0" hangingPunct="1">
        <a:defRPr sz="4200" kern="1200">
          <a:solidFill>
            <a:schemeClr val="tx1"/>
          </a:solidFill>
          <a:latin typeface="+mn-lt"/>
          <a:ea typeface="+mn-ea"/>
          <a:cs typeface="+mn-cs"/>
        </a:defRPr>
      </a:lvl7pPr>
      <a:lvl8pPr marL="7415629" algn="l" defTabSz="2118752" rtl="0" eaLnBrk="1" latinLnBrk="0" hangingPunct="1">
        <a:defRPr sz="4200" kern="1200">
          <a:solidFill>
            <a:schemeClr val="tx1"/>
          </a:solidFill>
          <a:latin typeface="+mn-lt"/>
          <a:ea typeface="+mn-ea"/>
          <a:cs typeface="+mn-cs"/>
        </a:defRPr>
      </a:lvl8pPr>
      <a:lvl9pPr marL="8475005" algn="l" defTabSz="2118752" rtl="0" eaLnBrk="1" latinLnBrk="0" hangingPunct="1">
        <a:defRPr sz="4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348587"/>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2117356" rtl="0" eaLnBrk="0" fontAlgn="base" hangingPunct="0">
        <a:spcBef>
          <a:spcPct val="0"/>
        </a:spcBef>
        <a:spcAft>
          <a:spcPct val="0"/>
        </a:spcAft>
        <a:defRPr sz="10100" kern="1200">
          <a:solidFill>
            <a:schemeClr val="tx1"/>
          </a:solidFill>
          <a:latin typeface="+mj-lt"/>
          <a:ea typeface="+mj-ea"/>
          <a:cs typeface="+mj-cs"/>
        </a:defRPr>
      </a:lvl1pPr>
      <a:lvl2pPr algn="ctr" defTabSz="2117356" rtl="0" eaLnBrk="0" fontAlgn="base" hangingPunct="0">
        <a:spcBef>
          <a:spcPct val="0"/>
        </a:spcBef>
        <a:spcAft>
          <a:spcPct val="0"/>
        </a:spcAft>
        <a:defRPr sz="10100">
          <a:solidFill>
            <a:schemeClr val="tx1"/>
          </a:solidFill>
          <a:latin typeface="Calibri" pitchFamily="34" charset="0"/>
          <a:ea typeface="宋体" charset="-122"/>
        </a:defRPr>
      </a:lvl2pPr>
      <a:lvl3pPr algn="ctr" defTabSz="2117356" rtl="0" eaLnBrk="0" fontAlgn="base" hangingPunct="0">
        <a:spcBef>
          <a:spcPct val="0"/>
        </a:spcBef>
        <a:spcAft>
          <a:spcPct val="0"/>
        </a:spcAft>
        <a:defRPr sz="10100">
          <a:solidFill>
            <a:schemeClr val="tx1"/>
          </a:solidFill>
          <a:latin typeface="Calibri" pitchFamily="34" charset="0"/>
          <a:ea typeface="宋体" charset="-122"/>
        </a:defRPr>
      </a:lvl3pPr>
      <a:lvl4pPr algn="ctr" defTabSz="2117356" rtl="0" eaLnBrk="0" fontAlgn="base" hangingPunct="0">
        <a:spcBef>
          <a:spcPct val="0"/>
        </a:spcBef>
        <a:spcAft>
          <a:spcPct val="0"/>
        </a:spcAft>
        <a:defRPr sz="10100">
          <a:solidFill>
            <a:schemeClr val="tx1"/>
          </a:solidFill>
          <a:latin typeface="Calibri" pitchFamily="34" charset="0"/>
          <a:ea typeface="宋体" charset="-122"/>
        </a:defRPr>
      </a:lvl4pPr>
      <a:lvl5pPr algn="ctr" defTabSz="2117356" rtl="0" eaLnBrk="0" fontAlgn="base" hangingPunct="0">
        <a:spcBef>
          <a:spcPct val="0"/>
        </a:spcBef>
        <a:spcAft>
          <a:spcPct val="0"/>
        </a:spcAft>
        <a:defRPr sz="10100">
          <a:solidFill>
            <a:schemeClr val="tx1"/>
          </a:solidFill>
          <a:latin typeface="Calibri" pitchFamily="34" charset="0"/>
          <a:ea typeface="宋体" charset="-122"/>
        </a:defRPr>
      </a:lvl5pPr>
      <a:lvl6pPr marL="457119" algn="ctr" defTabSz="2117356" rtl="0" fontAlgn="base">
        <a:spcBef>
          <a:spcPct val="0"/>
        </a:spcBef>
        <a:spcAft>
          <a:spcPct val="0"/>
        </a:spcAft>
        <a:defRPr sz="10100">
          <a:solidFill>
            <a:schemeClr val="tx1"/>
          </a:solidFill>
          <a:latin typeface="Calibri" pitchFamily="34" charset="0"/>
          <a:ea typeface="宋体" charset="-122"/>
        </a:defRPr>
      </a:lvl6pPr>
      <a:lvl7pPr marL="914240" algn="ctr" defTabSz="2117356" rtl="0" fontAlgn="base">
        <a:spcBef>
          <a:spcPct val="0"/>
        </a:spcBef>
        <a:spcAft>
          <a:spcPct val="0"/>
        </a:spcAft>
        <a:defRPr sz="10100">
          <a:solidFill>
            <a:schemeClr val="tx1"/>
          </a:solidFill>
          <a:latin typeface="Calibri" pitchFamily="34" charset="0"/>
          <a:ea typeface="宋体" charset="-122"/>
        </a:defRPr>
      </a:lvl7pPr>
      <a:lvl8pPr marL="1371359" algn="ctr" defTabSz="2117356" rtl="0" fontAlgn="base">
        <a:spcBef>
          <a:spcPct val="0"/>
        </a:spcBef>
        <a:spcAft>
          <a:spcPct val="0"/>
        </a:spcAft>
        <a:defRPr sz="10100">
          <a:solidFill>
            <a:schemeClr val="tx1"/>
          </a:solidFill>
          <a:latin typeface="Calibri" pitchFamily="34" charset="0"/>
          <a:ea typeface="宋体" charset="-122"/>
        </a:defRPr>
      </a:lvl8pPr>
      <a:lvl9pPr marL="1828481" algn="ctr" defTabSz="2117356" rtl="0" fontAlgn="base">
        <a:spcBef>
          <a:spcPct val="0"/>
        </a:spcBef>
        <a:spcAft>
          <a:spcPct val="0"/>
        </a:spcAft>
        <a:defRPr sz="10100">
          <a:solidFill>
            <a:schemeClr val="tx1"/>
          </a:solidFill>
          <a:latin typeface="Calibri" pitchFamily="34" charset="0"/>
          <a:ea typeface="宋体" charset="-122"/>
        </a:defRPr>
      </a:lvl9pPr>
    </p:titleStyle>
    <p:bodyStyle>
      <a:lvl1pPr marL="793612" indent="-793612" algn="l" defTabSz="2117356" rtl="0" eaLnBrk="0" fontAlgn="base" hangingPunct="0">
        <a:spcBef>
          <a:spcPct val="20000"/>
        </a:spcBef>
        <a:spcAft>
          <a:spcPct val="0"/>
        </a:spcAft>
        <a:buFont typeface="Arial" pitchFamily="34" charset="0"/>
        <a:buChar char="•"/>
        <a:defRPr sz="7500" kern="1200">
          <a:solidFill>
            <a:schemeClr val="tx1"/>
          </a:solidFill>
          <a:latin typeface="+mn-lt"/>
          <a:ea typeface="+mn-ea"/>
          <a:cs typeface="+mn-cs"/>
        </a:defRPr>
      </a:lvl1pPr>
      <a:lvl2pPr marL="1720548" indent="-661873" algn="l" defTabSz="2117356"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486" indent="-528545" algn="l" defTabSz="2117356" rtl="0" eaLnBrk="0" fontAlgn="base" hangingPunct="0">
        <a:spcBef>
          <a:spcPct val="20000"/>
        </a:spcBef>
        <a:spcAft>
          <a:spcPct val="0"/>
        </a:spcAft>
        <a:buFont typeface="Arial" pitchFamily="34" charset="0"/>
        <a:buChar char="•"/>
        <a:defRPr sz="5700" kern="1200">
          <a:solidFill>
            <a:schemeClr val="tx1"/>
          </a:solidFill>
          <a:latin typeface="+mn-lt"/>
          <a:ea typeface="+mn-ea"/>
          <a:cs typeface="+mn-cs"/>
        </a:defRPr>
      </a:lvl3pPr>
      <a:lvl4pPr marL="3707752"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4pPr>
      <a:lvl5pPr marL="4766430"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5pPr>
      <a:lvl6pPr marL="5826567"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885943"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7945318"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004694"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zh-CN"/>
      </a:defPPr>
      <a:lvl1pPr marL="0" algn="l" defTabSz="2118752" rtl="0" eaLnBrk="1" latinLnBrk="0" hangingPunct="1">
        <a:defRPr sz="4200" kern="1200">
          <a:solidFill>
            <a:schemeClr val="tx1"/>
          </a:solidFill>
          <a:latin typeface="+mn-lt"/>
          <a:ea typeface="+mn-ea"/>
          <a:cs typeface="+mn-cs"/>
        </a:defRPr>
      </a:lvl1pPr>
      <a:lvl2pPr marL="1059376" algn="l" defTabSz="2118752" rtl="0" eaLnBrk="1" latinLnBrk="0" hangingPunct="1">
        <a:defRPr sz="4200" kern="1200">
          <a:solidFill>
            <a:schemeClr val="tx1"/>
          </a:solidFill>
          <a:latin typeface="+mn-lt"/>
          <a:ea typeface="+mn-ea"/>
          <a:cs typeface="+mn-cs"/>
        </a:defRPr>
      </a:lvl2pPr>
      <a:lvl3pPr marL="2118752" algn="l" defTabSz="2118752" rtl="0" eaLnBrk="1" latinLnBrk="0" hangingPunct="1">
        <a:defRPr sz="4200" kern="1200">
          <a:solidFill>
            <a:schemeClr val="tx1"/>
          </a:solidFill>
          <a:latin typeface="+mn-lt"/>
          <a:ea typeface="+mn-ea"/>
          <a:cs typeface="+mn-cs"/>
        </a:defRPr>
      </a:lvl3pPr>
      <a:lvl4pPr marL="3178128" algn="l" defTabSz="2118752" rtl="0" eaLnBrk="1" latinLnBrk="0" hangingPunct="1">
        <a:defRPr sz="4200" kern="1200">
          <a:solidFill>
            <a:schemeClr val="tx1"/>
          </a:solidFill>
          <a:latin typeface="+mn-lt"/>
          <a:ea typeface="+mn-ea"/>
          <a:cs typeface="+mn-cs"/>
        </a:defRPr>
      </a:lvl4pPr>
      <a:lvl5pPr marL="4237504" algn="l" defTabSz="2118752" rtl="0" eaLnBrk="1" latinLnBrk="0" hangingPunct="1">
        <a:defRPr sz="4200" kern="1200">
          <a:solidFill>
            <a:schemeClr val="tx1"/>
          </a:solidFill>
          <a:latin typeface="+mn-lt"/>
          <a:ea typeface="+mn-ea"/>
          <a:cs typeface="+mn-cs"/>
        </a:defRPr>
      </a:lvl5pPr>
      <a:lvl6pPr marL="5296877" algn="l" defTabSz="2118752" rtl="0" eaLnBrk="1" latinLnBrk="0" hangingPunct="1">
        <a:defRPr sz="4200" kern="1200">
          <a:solidFill>
            <a:schemeClr val="tx1"/>
          </a:solidFill>
          <a:latin typeface="+mn-lt"/>
          <a:ea typeface="+mn-ea"/>
          <a:cs typeface="+mn-cs"/>
        </a:defRPr>
      </a:lvl6pPr>
      <a:lvl7pPr marL="6356253" algn="l" defTabSz="2118752" rtl="0" eaLnBrk="1" latinLnBrk="0" hangingPunct="1">
        <a:defRPr sz="4200" kern="1200">
          <a:solidFill>
            <a:schemeClr val="tx1"/>
          </a:solidFill>
          <a:latin typeface="+mn-lt"/>
          <a:ea typeface="+mn-ea"/>
          <a:cs typeface="+mn-cs"/>
        </a:defRPr>
      </a:lvl7pPr>
      <a:lvl8pPr marL="7415629" algn="l" defTabSz="2118752" rtl="0" eaLnBrk="1" latinLnBrk="0" hangingPunct="1">
        <a:defRPr sz="4200" kern="1200">
          <a:solidFill>
            <a:schemeClr val="tx1"/>
          </a:solidFill>
          <a:latin typeface="+mn-lt"/>
          <a:ea typeface="+mn-ea"/>
          <a:cs typeface="+mn-cs"/>
        </a:defRPr>
      </a:lvl8pPr>
      <a:lvl9pPr marL="8475005" algn="l" defTabSz="2118752"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npointgz.cn/faq"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4"/>
          <p:cNvSpPr txBox="1"/>
          <p:nvPr/>
        </p:nvSpPr>
        <p:spPr>
          <a:xfrm>
            <a:off x="1080445" y="1044528"/>
            <a:ext cx="9307459" cy="1215699"/>
          </a:xfrm>
          <a:prstGeom prst="rect">
            <a:avLst/>
          </a:prstGeom>
          <a:noFill/>
        </p:spPr>
        <p:txBody>
          <a:bodyPr wrap="square" lIns="91425" tIns="45711" rIns="91425" bIns="45711" rtlCol="0">
            <a:spAutoFit/>
          </a:bodyPr>
          <a:lstStyle/>
          <a:p>
            <a:pPr>
              <a:defRPr/>
            </a:pPr>
            <a:r>
              <a:rPr lang="zh-CN" altLang="en-US" sz="7300" b="1" spc="301" dirty="0">
                <a:solidFill>
                  <a:prstClr val="white"/>
                </a:solidFill>
                <a:latin typeface="微软雅黑" pitchFamily="34" charset="-122"/>
                <a:ea typeface="微软雅黑" pitchFamily="34" charset="-122"/>
              </a:rPr>
              <a:t>课件编辑说明</a:t>
            </a:r>
          </a:p>
        </p:txBody>
      </p:sp>
      <p:sp>
        <p:nvSpPr>
          <p:cNvPr id="4" name="TextBox 6"/>
          <p:cNvSpPr txBox="1"/>
          <p:nvPr/>
        </p:nvSpPr>
        <p:spPr>
          <a:xfrm>
            <a:off x="2232572" y="3204766"/>
            <a:ext cx="20090233" cy="8402301"/>
          </a:xfrm>
          <a:prstGeom prst="rect">
            <a:avLst/>
          </a:prstGeom>
          <a:noFill/>
        </p:spPr>
        <p:txBody>
          <a:bodyPr wrap="square" lIns="91425" tIns="45711" rIns="91425" bIns="45711" rtlCol="0">
            <a:spAutoFit/>
          </a:bodyPr>
          <a:lstStyle/>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1. </a:t>
            </a:r>
            <a:r>
              <a:rPr lang="zh-CN" altLang="zh-CN" sz="3600" dirty="0">
                <a:solidFill>
                  <a:prstClr val="black"/>
                </a:solidFill>
                <a:latin typeface="微软雅黑" panose="020B0503020204020204" pitchFamily="34" charset="-122"/>
                <a:ea typeface="微软雅黑" panose="020B0503020204020204" pitchFamily="34" charset="-122"/>
              </a:rPr>
              <a:t>本课件需用</a:t>
            </a:r>
            <a:r>
              <a:rPr lang="en-US" altLang="zh-CN" sz="3600" dirty="0">
                <a:solidFill>
                  <a:prstClr val="black"/>
                </a:solidFill>
                <a:latin typeface="微软雅黑" panose="020B0503020204020204" pitchFamily="34" charset="-122"/>
                <a:ea typeface="微软雅黑" panose="020B0503020204020204" pitchFamily="34" charset="-122"/>
              </a:rPr>
              <a:t>office2010</a:t>
            </a:r>
            <a:r>
              <a:rPr lang="zh-CN" altLang="zh-CN" sz="3600" dirty="0">
                <a:solidFill>
                  <a:prstClr val="black"/>
                </a:solidFill>
                <a:latin typeface="微软雅黑" panose="020B0503020204020204" pitchFamily="34" charset="-122"/>
                <a:ea typeface="微软雅黑" panose="020B0503020204020204" pitchFamily="34" charset="-122"/>
              </a:rPr>
              <a:t>及以上版本打开，如果您的电脑是</a:t>
            </a:r>
            <a:r>
              <a:rPr lang="en-US" altLang="zh-CN" sz="3600" dirty="0">
                <a:solidFill>
                  <a:prstClr val="black"/>
                </a:solidFill>
                <a:latin typeface="微软雅黑" panose="020B0503020204020204" pitchFamily="34" charset="-122"/>
                <a:ea typeface="微软雅黑" panose="020B0503020204020204" pitchFamily="34" charset="-122"/>
              </a:rPr>
              <a:t>office2007</a:t>
            </a:r>
            <a:r>
              <a:rPr lang="zh-CN" altLang="zh-CN" sz="3600" dirty="0">
                <a:solidFill>
                  <a:prstClr val="black"/>
                </a:solidFill>
                <a:latin typeface="微软雅黑" panose="020B0503020204020204" pitchFamily="34" charset="-122"/>
                <a:ea typeface="微软雅黑" panose="020B0503020204020204" pitchFamily="34" charset="-122"/>
              </a:rPr>
              <a:t>及以下版本或者</a:t>
            </a:r>
            <a:r>
              <a:rPr lang="en-US" altLang="zh-CN" sz="3600" dirty="0">
                <a:solidFill>
                  <a:prstClr val="black"/>
                </a:solidFill>
                <a:latin typeface="微软雅黑" panose="020B0503020204020204" pitchFamily="34" charset="-122"/>
                <a:ea typeface="微软雅黑" panose="020B0503020204020204" pitchFamily="34" charset="-122"/>
              </a:rPr>
              <a:t>WPS</a:t>
            </a:r>
            <a:r>
              <a:rPr lang="zh-CN" altLang="zh-CN" sz="3600" dirty="0">
                <a:solidFill>
                  <a:prstClr val="black"/>
                </a:solidFill>
                <a:latin typeface="微软雅黑" panose="020B0503020204020204" pitchFamily="34" charset="-122"/>
                <a:ea typeface="微软雅黑" panose="020B0503020204020204" pitchFamily="34" charset="-122"/>
              </a:rPr>
              <a:t>软件，可能会出现不可编辑的文档，建议您安装</a:t>
            </a:r>
            <a:r>
              <a:rPr lang="en-US" altLang="zh-CN" sz="3600" dirty="0">
                <a:solidFill>
                  <a:prstClr val="black"/>
                </a:solidFill>
                <a:latin typeface="微软雅黑" panose="020B0503020204020204" pitchFamily="34" charset="-122"/>
                <a:ea typeface="微软雅黑" panose="020B0503020204020204" pitchFamily="34" charset="-122"/>
              </a:rPr>
              <a:t>office2010</a:t>
            </a:r>
            <a:r>
              <a:rPr lang="zh-CN" altLang="zh-CN" sz="3600" dirty="0">
                <a:solidFill>
                  <a:prstClr val="black"/>
                </a:solidFill>
                <a:latin typeface="微软雅黑" panose="020B0503020204020204" pitchFamily="34" charset="-122"/>
                <a:ea typeface="微软雅黑" panose="020B0503020204020204" pitchFamily="34" charset="-122"/>
              </a:rPr>
              <a:t>及以上版本。</a:t>
            </a:r>
          </a:p>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2. </a:t>
            </a:r>
            <a:r>
              <a:rPr lang="zh-CN" altLang="zh-CN" sz="3600" dirty="0">
                <a:solidFill>
                  <a:prstClr val="black"/>
                </a:solidFill>
                <a:latin typeface="微软雅黑" panose="020B0503020204020204" pitchFamily="34" charset="-122"/>
                <a:ea typeface="微软雅黑" panose="020B0503020204020204" pitchFamily="34" charset="-122"/>
              </a:rPr>
              <a:t>因为课件中存在一些特殊符号，所以个别幻灯片在制作时插入了文档。如您需要修改课件，请双击插入的文档，即可进入编辑状态。如您在使用过程中遇到公式不显示或者乱码的情况，可能是因为您的电脑缺少字体，请</a:t>
            </a:r>
            <a:r>
              <a:rPr lang="zh-CN" altLang="en-US" sz="3600" dirty="0">
                <a:solidFill>
                  <a:prstClr val="black"/>
                </a:solidFill>
                <a:latin typeface="微软雅黑" panose="020B0503020204020204" pitchFamily="34" charset="-122"/>
                <a:ea typeface="微软雅黑" panose="020B0503020204020204" pitchFamily="34" charset="-122"/>
              </a:rPr>
              <a:t>打开网页</a:t>
            </a:r>
            <a:r>
              <a:rPr lang="en-US" altLang="zh-CN" sz="36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3600" dirty="0">
                <a:solidFill>
                  <a:prstClr val="black"/>
                </a:solidFill>
                <a:latin typeface="微软雅黑" panose="020B0503020204020204" pitchFamily="34" charset="-122"/>
                <a:ea typeface="微软雅黑" panose="020B0503020204020204" pitchFamily="34" charset="-122"/>
              </a:rPr>
              <a:t>下载。 </a:t>
            </a:r>
          </a:p>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3. </a:t>
            </a:r>
            <a:r>
              <a:rPr lang="zh-CN" altLang="zh-CN" sz="3600" dirty="0">
                <a:solidFill>
                  <a:prstClr val="black"/>
                </a:solidFill>
                <a:latin typeface="微软雅黑" panose="020B0503020204020204" pitchFamily="34" charset="-122"/>
                <a:ea typeface="微软雅黑" panose="020B0503020204020204" pitchFamily="34" charset="-122"/>
              </a:rPr>
              <a:t>本课件显示比例为</a:t>
            </a:r>
            <a:r>
              <a:rPr lang="en-US" altLang="zh-CN" sz="3600" dirty="0">
                <a:solidFill>
                  <a:prstClr val="black"/>
                </a:solidFill>
                <a:latin typeface="微软雅黑" panose="020B0503020204020204" pitchFamily="34" charset="-122"/>
                <a:ea typeface="微软雅黑" panose="020B0503020204020204" pitchFamily="34" charset="-122"/>
              </a:rPr>
              <a:t>16:9</a:t>
            </a:r>
            <a:r>
              <a:rPr lang="zh-CN" altLang="zh-CN" sz="3600" dirty="0">
                <a:solidFill>
                  <a:prstClr val="black"/>
                </a:solidFill>
                <a:latin typeface="微软雅黑" panose="020B0503020204020204" pitchFamily="34" charset="-122"/>
                <a:ea typeface="微软雅黑" panose="020B0503020204020204" pitchFamily="34" charset="-122"/>
              </a:rPr>
              <a:t>，如您的电脑显示器分辨率为</a:t>
            </a:r>
            <a:r>
              <a:rPr lang="en-US" altLang="zh-CN" sz="3600" dirty="0">
                <a:solidFill>
                  <a:prstClr val="black"/>
                </a:solidFill>
                <a:latin typeface="微软雅黑" panose="020B0503020204020204" pitchFamily="34" charset="-122"/>
                <a:ea typeface="微软雅黑" panose="020B0503020204020204" pitchFamily="34" charset="-122"/>
              </a:rPr>
              <a:t>4:3</a:t>
            </a:r>
            <a:r>
              <a:rPr lang="zh-CN" altLang="zh-CN" sz="3600" dirty="0">
                <a:solidFill>
                  <a:prstClr val="black"/>
                </a:solidFill>
                <a:latin typeface="微软雅黑" panose="020B0503020204020204" pitchFamily="34" charset="-122"/>
                <a:ea typeface="微软雅黑" panose="020B0503020204020204" pitchFamily="34" charset="-122"/>
              </a:rPr>
              <a:t>，课件显示效果可能比较差，建议您将电脑显示器分辨率更改为</a:t>
            </a:r>
            <a:r>
              <a:rPr lang="en-US" altLang="zh-CN" sz="3600" dirty="0">
                <a:solidFill>
                  <a:prstClr val="black"/>
                </a:solidFill>
                <a:latin typeface="微软雅黑" panose="020B0503020204020204" pitchFamily="34" charset="-122"/>
                <a:ea typeface="微软雅黑" panose="020B0503020204020204" pitchFamily="34" charset="-122"/>
              </a:rPr>
              <a:t>16:9</a:t>
            </a:r>
            <a:r>
              <a:rPr lang="zh-CN" altLang="zh-CN" sz="3600" dirty="0">
                <a:solidFill>
                  <a:prstClr val="black"/>
                </a:solidFill>
                <a:latin typeface="微软雅黑" panose="020B0503020204020204" pitchFamily="34" charset="-122"/>
                <a:ea typeface="微软雅黑" panose="020B0503020204020204" pitchFamily="34" charset="-122"/>
              </a:rPr>
              <a:t>。如您不知如何更改，请</a:t>
            </a:r>
            <a:r>
              <a:rPr lang="en-US" altLang="zh-CN" sz="3600" dirty="0">
                <a:solidFill>
                  <a:prstClr val="black"/>
                </a:solidFill>
                <a:latin typeface="微软雅黑" panose="020B0503020204020204" pitchFamily="34" charset="-122"/>
                <a:ea typeface="微软雅黑" panose="020B0503020204020204" pitchFamily="34" charset="-122"/>
              </a:rPr>
              <a:t> </a:t>
            </a:r>
            <a:r>
              <a:rPr lang="en-US" altLang="zh-CN" sz="3600" dirty="0">
                <a:solidFill>
                  <a:srgbClr val="1865D6"/>
                </a:solidFill>
                <a:latin typeface="华文行楷" panose="02010800040101010101" pitchFamily="2" charset="-122"/>
                <a:ea typeface="华文行楷" panose="02010800040101010101" pitchFamily="2" charset="-122"/>
              </a:rPr>
              <a:t>360</a:t>
            </a:r>
            <a:r>
              <a:rPr lang="zh-CN" altLang="en-US" sz="3600" dirty="0">
                <a:solidFill>
                  <a:srgbClr val="1865D6"/>
                </a:solidFill>
                <a:latin typeface="华文行楷" panose="02010800040101010101" pitchFamily="2" charset="-122"/>
                <a:ea typeface="华文行楷" panose="02010800040101010101" pitchFamily="2" charset="-122"/>
              </a:rPr>
              <a:t>搜索“全品文教高中”</a:t>
            </a:r>
            <a:r>
              <a:rPr lang="zh-CN" altLang="zh-CN" sz="3600" dirty="0">
                <a:solidFill>
                  <a:prstClr val="black"/>
                </a:solidFill>
                <a:latin typeface="微软雅黑" panose="020B0503020204020204" pitchFamily="34" charset="-122"/>
                <a:ea typeface="微软雅黑" panose="020B0503020204020204" pitchFamily="34" charset="-122"/>
              </a:rPr>
              <a:t>或</a:t>
            </a:r>
            <a:r>
              <a:rPr lang="zh-CN" altLang="en-US" sz="3600" dirty="0">
                <a:solidFill>
                  <a:prstClr val="black"/>
                </a:solidFill>
                <a:latin typeface="微软雅黑" panose="020B0503020204020204" pitchFamily="34" charset="-122"/>
                <a:ea typeface="微软雅黑" panose="020B0503020204020204" pitchFamily="34" charset="-122"/>
              </a:rPr>
              <a:t>直接打开网页</a:t>
            </a:r>
            <a:r>
              <a:rPr lang="en-US" altLang="zh-CN" sz="36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3600" dirty="0">
                <a:solidFill>
                  <a:prstClr val="black"/>
                </a:solidFill>
                <a:latin typeface="微软雅黑" panose="020B0503020204020204" pitchFamily="34" charset="-122"/>
                <a:ea typeface="微软雅黑" panose="020B0503020204020204" pitchFamily="34" charset="-122"/>
              </a:rPr>
              <a:t>，点击</a:t>
            </a:r>
            <a:r>
              <a:rPr lang="zh-CN" altLang="en-US" sz="3600" dirty="0">
                <a:solidFill>
                  <a:srgbClr val="1865D6"/>
                </a:solidFill>
                <a:latin typeface="华文行楷" panose="02010800040101010101" pitchFamily="2" charset="-122"/>
                <a:ea typeface="华文行楷" panose="02010800040101010101" pitchFamily="2" charset="-122"/>
              </a:rPr>
              <a:t>“常见问题” </a:t>
            </a:r>
            <a:r>
              <a:rPr lang="zh-CN" altLang="zh-CN" sz="3600" dirty="0">
                <a:solidFill>
                  <a:prstClr val="black"/>
                </a:solidFill>
                <a:latin typeface="微软雅黑" panose="020B0503020204020204" pitchFamily="34" charset="-122"/>
                <a:ea typeface="微软雅黑" panose="020B0503020204020204" pitchFamily="34" charset="-122"/>
              </a:rPr>
              <a:t>。 </a:t>
            </a:r>
          </a:p>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4. </a:t>
            </a:r>
            <a:r>
              <a:rPr lang="zh-CN" altLang="zh-CN" sz="3600" dirty="0">
                <a:solidFill>
                  <a:prstClr val="black"/>
                </a:solidFill>
                <a:latin typeface="微软雅黑" panose="020B0503020204020204" pitchFamily="34" charset="-122"/>
                <a:ea typeface="微软雅黑" panose="020B0503020204020204" pitchFamily="34" charset="-122"/>
              </a:rPr>
              <a:t>如您遇到有关课件技术方面的问题，请</a:t>
            </a:r>
            <a:r>
              <a:rPr lang="zh-CN" altLang="en-US" sz="3600" dirty="0">
                <a:solidFill>
                  <a:prstClr val="black"/>
                </a:solidFill>
                <a:latin typeface="微软雅黑" panose="020B0503020204020204" pitchFamily="34" charset="-122"/>
                <a:ea typeface="微软雅黑" panose="020B0503020204020204" pitchFamily="34" charset="-122"/>
              </a:rPr>
              <a:t>打开网页</a:t>
            </a:r>
            <a:r>
              <a:rPr lang="en-US" altLang="zh-CN" sz="36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3600" dirty="0">
                <a:solidFill>
                  <a:prstClr val="black"/>
                </a:solidFill>
                <a:latin typeface="微软雅黑" panose="020B0503020204020204" pitchFamily="34" charset="-122"/>
                <a:ea typeface="微软雅黑" panose="020B0503020204020204" pitchFamily="34" charset="-122"/>
              </a:rPr>
              <a:t>，点击</a:t>
            </a:r>
            <a:r>
              <a:rPr lang="zh-CN" altLang="en-US" sz="3600" dirty="0">
                <a:solidFill>
                  <a:srgbClr val="1865D6"/>
                </a:solidFill>
                <a:latin typeface="华文行楷" panose="02010800040101010101" pitchFamily="2" charset="-122"/>
                <a:ea typeface="华文行楷" panose="02010800040101010101" pitchFamily="2" charset="-122"/>
              </a:rPr>
              <a:t>“常见问题”</a:t>
            </a:r>
            <a:r>
              <a:rPr lang="zh-CN" altLang="zh-CN" sz="3600" dirty="0">
                <a:solidFill>
                  <a:prstClr val="black"/>
                </a:solidFill>
                <a:latin typeface="微软雅黑" panose="020B0503020204020204" pitchFamily="34" charset="-122"/>
                <a:ea typeface="微软雅黑" panose="020B0503020204020204" pitchFamily="34" charset="-122"/>
              </a:rPr>
              <a:t>，或致电</a:t>
            </a:r>
            <a:r>
              <a:rPr lang="en-US" altLang="zh-CN" sz="3600" dirty="0">
                <a:solidFill>
                  <a:prstClr val="black"/>
                </a:solidFill>
                <a:latin typeface="微软雅黑" panose="020B0503020204020204" pitchFamily="34" charset="-122"/>
                <a:ea typeface="微软雅黑" panose="020B0503020204020204" pitchFamily="34" charset="-122"/>
              </a:rPr>
              <a:t>010-58818058</a:t>
            </a:r>
            <a:r>
              <a:rPr lang="zh-CN" altLang="zh-CN" sz="3600" dirty="0">
                <a:solidFill>
                  <a:prstClr val="black"/>
                </a:solidFill>
                <a:latin typeface="微软雅黑" panose="020B0503020204020204" pitchFamily="34" charset="-122"/>
                <a:ea typeface="微软雅黑" panose="020B0503020204020204" pitchFamily="34" charset="-122"/>
              </a:rPr>
              <a:t>；有关内容方面的问题，请致电</a:t>
            </a:r>
            <a:r>
              <a:rPr lang="en-US" altLang="zh-CN" sz="3600" dirty="0">
                <a:solidFill>
                  <a:prstClr val="black"/>
                </a:solidFill>
                <a:latin typeface="微软雅黑" panose="020B0503020204020204" pitchFamily="34" charset="-122"/>
                <a:ea typeface="微软雅黑" panose="020B0503020204020204" pitchFamily="34" charset="-122"/>
              </a:rPr>
              <a:t>010-58818084</a:t>
            </a:r>
            <a:r>
              <a:rPr lang="zh-CN" altLang="zh-CN" sz="3600" dirty="0">
                <a:solidFill>
                  <a:prstClr val="black"/>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856613144"/>
      </p:ext>
    </p:extLst>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sp>
        <p:nvSpPr>
          <p:cNvPr id="17" name="矩形 16">
            <a:extLst>
              <a:ext uri="{FF2B5EF4-FFF2-40B4-BE49-F238E27FC236}">
                <a16:creationId xmlns="" xmlns:a16="http://schemas.microsoft.com/office/drawing/2014/main" id="{E747C6B8-D4CC-42DD-A5A6-269332F92201}"/>
              </a:ext>
            </a:extLst>
          </p:cNvPr>
          <p:cNvSpPr/>
          <p:nvPr/>
        </p:nvSpPr>
        <p:spPr>
          <a:xfrm>
            <a:off x="1487899" y="2021032"/>
            <a:ext cx="20186833" cy="5726696"/>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注意</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调节</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所需的物质一般应满足两点</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①</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能与</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使溶液</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变大</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②</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不引入新杂质。</a:t>
            </a: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例如若要除去</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中混有的</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可加入</a:t>
            </a:r>
            <a:r>
              <a:rPr lang="en-US" altLang="zh-CN" sz="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等物质来调节溶液的</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不可加入</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溶液、氨水等。</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160583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sp>
        <p:nvSpPr>
          <p:cNvPr id="9" name="矩形 8">
            <a:extLst>
              <a:ext uri="{FF2B5EF4-FFF2-40B4-BE49-F238E27FC236}">
                <a16:creationId xmlns="" xmlns:a16="http://schemas.microsoft.com/office/drawing/2014/main" id="{14FC821C-4468-4182-87EE-70C8D675AF69}"/>
              </a:ext>
            </a:extLst>
          </p:cNvPr>
          <p:cNvSpPr/>
          <p:nvPr/>
        </p:nvSpPr>
        <p:spPr>
          <a:xfrm>
            <a:off x="1491280" y="2052638"/>
            <a:ext cx="20780728" cy="7081939"/>
          </a:xfrm>
          <a:prstGeom prst="rect">
            <a:avLst/>
          </a:prstGeom>
        </p:spPr>
        <p:txBody>
          <a:bodyPr wrap="square">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Ⅰ</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硼酸</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是一种重要的化工原料</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广泛应用于玻璃、医药、肥料等工业。一种以硼镁矿</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及少量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为原料生产硼酸及轻质氧化镁的工艺流程如图所示。回答下列问题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95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溶浸</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硼镁矿</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产生的气体在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吸收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中反应的化学方程式为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NEU-BZ-S92" panose="02020503000000020003"/>
                <a:ea typeface="Times New Roman" panose="02020603050405020304" pitchFamily="18" charset="0"/>
                <a:cs typeface="Times New Roman" panose="02020603050405020304" pitchFamily="18" charset="0"/>
              </a:rPr>
              <a:t> </a:t>
            </a:r>
            <a:r>
              <a:rPr lang="en-US" altLang="zh-CN" sz="4400" u="sng" dirty="0">
                <a:solidFill>
                  <a:srgbClr val="000000"/>
                </a:solidFill>
                <a:uFill>
                  <a:solidFill>
                    <a:srgbClr val="000000"/>
                  </a:solidFill>
                </a:uFill>
                <a:latin typeface="NEU-BZ-S92" panose="02020503000000020003"/>
                <a:ea typeface="Times New Roman" panose="02020603050405020304" pitchFamily="18" charset="0"/>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0" name="矩形 9">
            <a:extLst>
              <a:ext uri="{FF2B5EF4-FFF2-40B4-BE49-F238E27FC236}">
                <a16:creationId xmlns="" xmlns:a16="http://schemas.microsoft.com/office/drawing/2014/main" id="{C47ED5C4-7D21-4A27-A36F-1C643A9A98A1}"/>
              </a:ext>
            </a:extLst>
          </p:cNvPr>
          <p:cNvSpPr/>
          <p:nvPr/>
        </p:nvSpPr>
        <p:spPr>
          <a:xfrm>
            <a:off x="1475718" y="7981366"/>
            <a:ext cx="6805526"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1" name="9QGHX1-6.EPS" descr="id:2147508308;FounderCES">
            <a:extLst>
              <a:ext uri="{FF2B5EF4-FFF2-40B4-BE49-F238E27FC236}">
                <a16:creationId xmlns="" xmlns:a16="http://schemas.microsoft.com/office/drawing/2014/main" id="{394C99F4-4EE9-46B2-AE7C-4F0D7DBE2D3B}"/>
              </a:ext>
            </a:extLst>
          </p:cNvPr>
          <p:cNvPicPr/>
          <p:nvPr/>
        </p:nvPicPr>
        <p:blipFill>
          <a:blip r:embed="rId3"/>
          <a:stretch>
            <a:fillRect/>
          </a:stretch>
        </p:blipFill>
        <p:spPr>
          <a:xfrm>
            <a:off x="8281244" y="5039548"/>
            <a:ext cx="13321480" cy="4390328"/>
          </a:xfrm>
          <a:prstGeom prst="rect">
            <a:avLst/>
          </a:prstGeom>
        </p:spPr>
      </p:pic>
    </p:spTree>
    <p:extLst>
      <p:ext uri="{BB962C8B-B14F-4D97-AF65-F5344CB8AC3E}">
        <p14:creationId xmlns:p14="http://schemas.microsoft.com/office/powerpoint/2010/main" val="384431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 xmlns:a16="http://schemas.microsoft.com/office/drawing/2014/main" id="{A82C38DC-4531-43B8-BDF4-BFE282F5CB6B}"/>
              </a:ext>
            </a:extLst>
          </p:cNvPr>
          <p:cNvGraphicFramePr>
            <a:graphicFrameLocks noGrp="1"/>
          </p:cNvGraphicFramePr>
          <p:nvPr>
            <p:extLst>
              <p:ext uri="{D42A27DB-BD31-4B8C-83A1-F6EECF244321}">
                <p14:modId xmlns:p14="http://schemas.microsoft.com/office/powerpoint/2010/main" val="1678229742"/>
              </p:ext>
            </p:extLst>
          </p:nvPr>
        </p:nvGraphicFramePr>
        <p:xfrm>
          <a:off x="1682576" y="3276774"/>
          <a:ext cx="20496212" cy="4023360"/>
        </p:xfrm>
        <a:graphic>
          <a:graphicData uri="http://schemas.openxmlformats.org/drawingml/2006/table">
            <a:tbl>
              <a:tblPr firstRow="1" firstCol="1" bandRow="1"/>
              <a:tblGrid>
                <a:gridCol w="20496212">
                  <a:extLst>
                    <a:ext uri="{9D8B030D-6E8A-4147-A177-3AD203B41FA5}">
                      <a16:colId xmlns="" xmlns:a16="http://schemas.microsoft.com/office/drawing/2014/main" val="2558117267"/>
                    </a:ext>
                  </a:extLst>
                </a:gridCol>
              </a:tblGrid>
              <a:tr h="0">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硫酸铵溶液中存在水解平衡</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根据硼镁矿的成分它能使平衡</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生成的</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浓度增大</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因溶液中存在平衡</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a:ea typeface="方正书宋_GBK"/>
                        <a:cs typeface="Times New Roman" panose="02020603050405020304" pitchFamily="18" charset="0"/>
                      </a:endParaRPr>
                    </a:p>
                    <a:p>
                      <a:pPr>
                        <a:lnSpc>
                          <a:spcPct val="150000"/>
                        </a:lnSpc>
                        <a:spcAft>
                          <a:spcPts val="0"/>
                        </a:spcAft>
                      </a:pP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浓度增大促进分解产生</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。用</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HCO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溶液吸收氨</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发生的反应为</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3197211150"/>
                  </a:ext>
                </a:extLst>
              </a:tr>
            </a:tbl>
          </a:graphicData>
        </a:graphic>
      </p:graphicFrame>
      <p:sp>
        <p:nvSpPr>
          <p:cNvPr id="8" name="矩形 7">
            <a:extLst>
              <a:ext uri="{FF2B5EF4-FFF2-40B4-BE49-F238E27FC236}">
                <a16:creationId xmlns="" xmlns:a16="http://schemas.microsoft.com/office/drawing/2014/main" id="{CD88FABA-CFED-4638-AE88-7652F3766B57}"/>
              </a:ext>
            </a:extLst>
          </p:cNvPr>
          <p:cNvSpPr/>
          <p:nvPr/>
        </p:nvSpPr>
        <p:spPr>
          <a:xfrm>
            <a:off x="1407156" y="1980630"/>
            <a:ext cx="20906914" cy="988347"/>
          </a:xfrm>
          <a:prstGeom prst="rect">
            <a:avLst/>
          </a:prstGeom>
        </p:spPr>
        <p:txBody>
          <a:bodyPr wrap="square">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矩形 13">
                <a:extLst>
                  <a:ext uri="{FF2B5EF4-FFF2-40B4-BE49-F238E27FC236}">
                    <a16:creationId xmlns="" xmlns:a16="http://schemas.microsoft.com/office/drawing/2014/main" id="{C6A853FE-A101-4CF6-9E28-BAFD2062CD70}"/>
                  </a:ext>
                </a:extLst>
              </p:cNvPr>
              <p:cNvSpPr/>
              <p:nvPr/>
            </p:nvSpPr>
            <p:spPr>
              <a:xfrm>
                <a:off x="8641284" y="3132758"/>
                <a:ext cx="7746446" cy="999441"/>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H</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14:m>
                  <m:oMath xmlns:m="http://schemas.openxmlformats.org/officeDocument/2006/math">
                    <m:r>
                      <a:rPr lang="en-US" altLang="zh-CN" sz="4400" i="1">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t>
                    </m:r>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xmlns:a14="http://schemas.microsoft.com/office/drawing/2010/main" xmlns="" id="{C6A853FE-A101-4CF6-9E28-BAFD2062CD70}"/>
                  </a:ext>
                </a:extLst>
              </p:cNvPr>
              <p:cNvSpPr>
                <a:spLocks noRot="1" noChangeAspect="1" noMove="1" noResize="1" noEditPoints="1" noAdjustHandles="1" noChangeArrowheads="1" noChangeShapeType="1" noTextEdit="1"/>
              </p:cNvSpPr>
              <p:nvPr/>
            </p:nvSpPr>
            <p:spPr>
              <a:xfrm>
                <a:off x="8641284" y="3132758"/>
                <a:ext cx="7746446" cy="999441"/>
              </a:xfrm>
              <a:prstGeom prst="rect">
                <a:avLst/>
              </a:prstGeom>
              <a:blipFill rotWithShape="1">
                <a:blip r:embed="rId2"/>
                <a:stretch>
                  <a:fillRect l="-3228" b="-27439"/>
                </a:stretch>
              </a:blipFill>
            </p:spPr>
            <p:txBody>
              <a:bodyPr/>
              <a:lstStyle/>
              <a:p>
                <a:r>
                  <a:rPr lang="zh-CN" altLang="en-US">
                    <a:noFill/>
                  </a:rPr>
                  <a:t> </a:t>
                </a:r>
              </a:p>
            </p:txBody>
          </p:sp>
        </mc:Fallback>
      </mc:AlternateContent>
      <p:pic>
        <p:nvPicPr>
          <p:cNvPr id="15" name="增分典例探究.EPS" descr="id:2147506048;FounderCES">
            <a:extLst>
              <a:ext uri="{FF2B5EF4-FFF2-40B4-BE49-F238E27FC236}">
                <a16:creationId xmlns="" xmlns:a16="http://schemas.microsoft.com/office/drawing/2014/main" id="{C18B3876-7796-4A90-B53A-F3A933989FD5}"/>
              </a:ext>
            </a:extLst>
          </p:cNvPr>
          <p:cNvPicPr/>
          <p:nvPr/>
        </p:nvPicPr>
        <p:blipFill>
          <a:blip r:embed="rId3"/>
          <a:stretch>
            <a:fillRect/>
          </a:stretch>
        </p:blipFill>
        <p:spPr>
          <a:xfrm>
            <a:off x="1407156" y="1260550"/>
            <a:ext cx="20864852" cy="733233"/>
          </a:xfrm>
          <a:prstGeom prst="rect">
            <a:avLst/>
          </a:prstGeom>
        </p:spPr>
      </p:pic>
      <p:sp>
        <p:nvSpPr>
          <p:cNvPr id="16" name="矩形 15">
            <a:extLst>
              <a:ext uri="{FF2B5EF4-FFF2-40B4-BE49-F238E27FC236}">
                <a16:creationId xmlns="" xmlns:a16="http://schemas.microsoft.com/office/drawing/2014/main" id="{1D9F4B31-F42E-4283-93E1-7EC773E51348}"/>
              </a:ext>
            </a:extLst>
          </p:cNvPr>
          <p:cNvSpPr/>
          <p:nvPr/>
        </p:nvSpPr>
        <p:spPr>
          <a:xfrm>
            <a:off x="2304580" y="4347640"/>
            <a:ext cx="2795605" cy="769441"/>
          </a:xfrm>
          <a:prstGeom prst="rect">
            <a:avLst/>
          </a:prstGeom>
        </p:spPr>
        <p:txBody>
          <a:bodyPr wrap="square">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向右移动</a:t>
            </a:r>
            <a:endParaRPr lang="zh-CN" altLang="en-US" dirty="0"/>
          </a:p>
        </p:txBody>
      </p:sp>
      <p:sp>
        <p:nvSpPr>
          <p:cNvPr id="17" name="矩形 16">
            <a:extLst>
              <a:ext uri="{FF2B5EF4-FFF2-40B4-BE49-F238E27FC236}">
                <a16:creationId xmlns="" xmlns:a16="http://schemas.microsoft.com/office/drawing/2014/main" id="{96F621E3-FCE1-45C0-A5AB-0958D07685AA}"/>
              </a:ext>
            </a:extLst>
          </p:cNvPr>
          <p:cNvSpPr/>
          <p:nvPr/>
        </p:nvSpPr>
        <p:spPr>
          <a:xfrm>
            <a:off x="6841084" y="4356894"/>
            <a:ext cx="8424936"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en-US" dirty="0"/>
          </a:p>
        </p:txBody>
      </p:sp>
      <mc:AlternateContent xmlns:mc="http://schemas.openxmlformats.org/markup-compatibility/2006" xmlns:a14="http://schemas.microsoft.com/office/drawing/2010/main">
        <mc:Choice Requires="a14">
          <p:sp>
            <p:nvSpPr>
              <p:cNvPr id="18" name="矩形 17">
                <a:extLst>
                  <a:ext uri="{FF2B5EF4-FFF2-40B4-BE49-F238E27FC236}">
                    <a16:creationId xmlns="" xmlns:a16="http://schemas.microsoft.com/office/drawing/2014/main" id="{8DA22D78-2D2F-49B1-8425-B2C2C273E262}"/>
                  </a:ext>
                </a:extLst>
              </p:cNvPr>
              <p:cNvSpPr/>
              <p:nvPr/>
            </p:nvSpPr>
            <p:spPr>
              <a:xfrm>
                <a:off x="16303566" y="4364439"/>
                <a:ext cx="5875221"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14:m>
                  <m:oMath xmlns:m="http://schemas.openxmlformats.org/officeDocument/2006/math">
                    <m:r>
                      <a:rPr lang="en-US" altLang="zh-CN" sz="4400" i="1">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t>
                    </m:r>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en-US" dirty="0"/>
              </a:p>
            </p:txBody>
          </p:sp>
        </mc:Choice>
        <mc:Fallback xmlns="">
          <p:sp>
            <p:nvSpPr>
              <p:cNvPr id="18" name="矩形 17">
                <a:extLst>
                  <a:ext uri="{FF2B5EF4-FFF2-40B4-BE49-F238E27FC236}">
                    <a16:creationId xmlns:a16="http://schemas.microsoft.com/office/drawing/2014/main" xmlns:a14="http://schemas.microsoft.com/office/drawing/2010/main" xmlns="" id="{8DA22D78-2D2F-49B1-8425-B2C2C273E262}"/>
                  </a:ext>
                </a:extLst>
              </p:cNvPr>
              <p:cNvSpPr>
                <a:spLocks noRot="1" noChangeAspect="1" noMove="1" noResize="1" noEditPoints="1" noAdjustHandles="1" noChangeArrowheads="1" noChangeShapeType="1" noTextEdit="1"/>
              </p:cNvSpPr>
              <p:nvPr/>
            </p:nvSpPr>
            <p:spPr>
              <a:xfrm>
                <a:off x="16303566" y="4364439"/>
                <a:ext cx="5875221" cy="769441"/>
              </a:xfrm>
              <a:prstGeom prst="rect">
                <a:avLst/>
              </a:prstGeom>
              <a:blipFill rotWithShape="1">
                <a:blip r:embed="rId4"/>
                <a:stretch>
                  <a:fillRect l="-4149" t="-15079" b="-38095"/>
                </a:stretch>
              </a:blipFill>
            </p:spPr>
            <p:txBody>
              <a:bodyPr/>
              <a:lstStyle/>
              <a:p>
                <a:r>
                  <a:rPr lang="zh-CN" altLang="en-US">
                    <a:noFill/>
                  </a:rPr>
                  <a:t> </a:t>
                </a:r>
              </a:p>
            </p:txBody>
          </p:sp>
        </mc:Fallback>
      </mc:AlternateContent>
      <p:sp>
        <p:nvSpPr>
          <p:cNvPr id="19" name="矩形 18">
            <a:extLst>
              <a:ext uri="{FF2B5EF4-FFF2-40B4-BE49-F238E27FC236}">
                <a16:creationId xmlns="" xmlns:a16="http://schemas.microsoft.com/office/drawing/2014/main" id="{1DCF49E9-EE86-4191-B128-2661308B2906}"/>
              </a:ext>
            </a:extLst>
          </p:cNvPr>
          <p:cNvSpPr/>
          <p:nvPr/>
        </p:nvSpPr>
        <p:spPr>
          <a:xfrm>
            <a:off x="1656508" y="5292998"/>
            <a:ext cx="24478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p:sp>
        <p:nvSpPr>
          <p:cNvPr id="20" name="矩形 19">
            <a:extLst>
              <a:ext uri="{FF2B5EF4-FFF2-40B4-BE49-F238E27FC236}">
                <a16:creationId xmlns="" xmlns:a16="http://schemas.microsoft.com/office/drawing/2014/main" id="{FC906431-DC47-4854-B76B-0BCC37574B6A}"/>
              </a:ext>
            </a:extLst>
          </p:cNvPr>
          <p:cNvSpPr/>
          <p:nvPr/>
        </p:nvSpPr>
        <p:spPr>
          <a:xfrm>
            <a:off x="10047029" y="5315645"/>
            <a:ext cx="1186543" cy="769441"/>
          </a:xfrm>
          <a:prstGeom prst="rect">
            <a:avLst/>
          </a:prstGeom>
        </p:spPr>
        <p:txBody>
          <a:bodyPr wrap="none">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en-US" dirty="0"/>
          </a:p>
        </p:txBody>
      </p:sp>
      <p:sp>
        <p:nvSpPr>
          <p:cNvPr id="21" name="矩形 20">
            <a:extLst>
              <a:ext uri="{FF2B5EF4-FFF2-40B4-BE49-F238E27FC236}">
                <a16:creationId xmlns="" xmlns:a16="http://schemas.microsoft.com/office/drawing/2014/main" id="{E9E3881C-7CEF-4B33-A7DE-18481D7C52B1}"/>
              </a:ext>
            </a:extLst>
          </p:cNvPr>
          <p:cNvSpPr/>
          <p:nvPr/>
        </p:nvSpPr>
        <p:spPr>
          <a:xfrm>
            <a:off x="2088556" y="6342697"/>
            <a:ext cx="6740948" cy="769441"/>
          </a:xfrm>
          <a:prstGeom prst="rect">
            <a:avLst/>
          </a:prstGeom>
        </p:spPr>
        <p:txBody>
          <a:bodyPr wrap="none">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en-US" dirty="0"/>
          </a:p>
        </p:txBody>
      </p:sp>
    </p:spTree>
    <p:extLst>
      <p:ext uri="{BB962C8B-B14F-4D97-AF65-F5344CB8AC3E}">
        <p14:creationId xmlns:p14="http://schemas.microsoft.com/office/powerpoint/2010/main" val="248224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 xmlns:a16="http://schemas.microsoft.com/office/drawing/2014/main" id="{95A70AEA-833A-4D9F-8808-A15EED12ACA6}"/>
              </a:ext>
            </a:extLst>
          </p:cNvPr>
          <p:cNvGraphicFramePr>
            <a:graphicFrameLocks noGrp="1"/>
          </p:cNvGraphicFramePr>
          <p:nvPr>
            <p:extLst>
              <p:ext uri="{D42A27DB-BD31-4B8C-83A1-F6EECF244321}">
                <p14:modId xmlns:p14="http://schemas.microsoft.com/office/powerpoint/2010/main" val="1493607665"/>
              </p:ext>
            </p:extLst>
          </p:nvPr>
        </p:nvGraphicFramePr>
        <p:xfrm>
          <a:off x="1533703" y="9046785"/>
          <a:ext cx="20496211" cy="2011680"/>
        </p:xfrm>
        <a:graphic>
          <a:graphicData uri="http://schemas.openxmlformats.org/drawingml/2006/table">
            <a:tbl>
              <a:tblPr firstRow="1" firstCol="1" bandRow="1"/>
              <a:tblGrid>
                <a:gridCol w="20496211">
                  <a:extLst>
                    <a:ext uri="{9D8B030D-6E8A-4147-A177-3AD203B41FA5}">
                      <a16:colId xmlns="" xmlns:a16="http://schemas.microsoft.com/office/drawing/2014/main" val="1374647354"/>
                    </a:ext>
                  </a:extLst>
                </a:gridCol>
              </a:tblGrid>
              <a:tr h="0">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二氧化硅、氧化铁、氧化铝不溶于硫酸铵溶液</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滤渣</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的主要成分是二氧化硅、氧化铁、氧化铝。检验</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的试剂可选用</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4095540464"/>
                  </a:ext>
                </a:extLst>
              </a:tr>
            </a:tbl>
          </a:graphicData>
        </a:graphic>
      </p:graphicFrame>
      <p:pic>
        <p:nvPicPr>
          <p:cNvPr id="7"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sp>
        <p:nvSpPr>
          <p:cNvPr id="8" name="矩形 7">
            <a:extLst>
              <a:ext uri="{FF2B5EF4-FFF2-40B4-BE49-F238E27FC236}">
                <a16:creationId xmlns="" xmlns:a16="http://schemas.microsoft.com/office/drawing/2014/main" id="{14FC821C-4468-4182-87EE-70C8D675AF69}"/>
              </a:ext>
            </a:extLst>
          </p:cNvPr>
          <p:cNvSpPr/>
          <p:nvPr/>
        </p:nvSpPr>
        <p:spPr>
          <a:xfrm>
            <a:off x="1491280" y="2052638"/>
            <a:ext cx="20780728" cy="6077754"/>
          </a:xfrm>
          <a:prstGeom prst="rect">
            <a:avLst/>
          </a:prstGeom>
        </p:spPr>
        <p:txBody>
          <a:bodyPr wrap="square">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Ⅰ</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硼酸</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是一种重要的化工原料</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广泛应用于玻璃、医药、肥料等工业。一种以硼镁矿</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及少量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为原料生产硼酸及轻质氧化镁的工艺流程如图所示。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回答下列问题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滤渣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的主要成分有</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为检验</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过滤</a:t>
            </a:r>
            <a:r>
              <a:rPr lang="en-US" altLang="zh-CN" sz="4400" dirty="0">
                <a:solidFill>
                  <a:srgbClr val="000000"/>
                </a:solidFill>
                <a:latin typeface="Times New Roman" panose="02020603050405020304" pitchFamily="18" charset="0"/>
                <a:ea typeface="微软雅黑" panose="020B0503020204020204" pitchFamily="34" charset="-122"/>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后的滤液中是否含有</a:t>
            </a:r>
            <a:r>
              <a:rPr lang="en-US" altLang="zh-CN" sz="4400" dirty="0">
                <a:solidFill>
                  <a:srgbClr val="000000"/>
                </a:solidFill>
                <a:latin typeface="Times New Roman" panose="02020603050405020304" pitchFamily="18" charset="0"/>
                <a:ea typeface="微软雅黑" panose="020B0503020204020204" pitchFamily="34" charset="-122"/>
              </a:rPr>
              <a:t>Fe</a:t>
            </a:r>
            <a:r>
              <a:rPr lang="en-US" altLang="zh-CN" sz="4400" baseline="30000" dirty="0">
                <a:solidFill>
                  <a:srgbClr val="000000"/>
                </a:solidFill>
                <a:latin typeface="Times New Roman" panose="02020603050405020304" pitchFamily="18" charset="0"/>
                <a:ea typeface="微软雅黑" panose="020B0503020204020204" pitchFamily="34" charset="-122"/>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离子</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可选用的化学试剂是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9" name="矩形 8">
            <a:extLst>
              <a:ext uri="{FF2B5EF4-FFF2-40B4-BE49-F238E27FC236}">
                <a16:creationId xmlns="" xmlns:a16="http://schemas.microsoft.com/office/drawing/2014/main" id="{C47ED5C4-7D21-4A27-A36F-1C643A9A98A1}"/>
              </a:ext>
            </a:extLst>
          </p:cNvPr>
          <p:cNvSpPr/>
          <p:nvPr/>
        </p:nvSpPr>
        <p:spPr>
          <a:xfrm>
            <a:off x="7489156" y="5949741"/>
            <a:ext cx="5184576" cy="999441"/>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SiO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0" name="9QGHX1-6.EPS" descr="id:2147508308;FounderCES">
            <a:extLst>
              <a:ext uri="{FF2B5EF4-FFF2-40B4-BE49-F238E27FC236}">
                <a16:creationId xmlns="" xmlns:a16="http://schemas.microsoft.com/office/drawing/2014/main" id="{394C99F4-4EE9-46B2-AE7C-4F0D7DBE2D3B}"/>
              </a:ext>
            </a:extLst>
          </p:cNvPr>
          <p:cNvPicPr/>
          <p:nvPr/>
        </p:nvPicPr>
        <p:blipFill>
          <a:blip r:embed="rId3">
            <a:clrChange>
              <a:clrFrom>
                <a:srgbClr val="FFFFFF"/>
              </a:clrFrom>
              <a:clrTo>
                <a:srgbClr val="FFFFFF">
                  <a:alpha val="0"/>
                </a:srgbClr>
              </a:clrTo>
            </a:clrChange>
          </a:blip>
          <a:stretch>
            <a:fillRect/>
          </a:stretch>
        </p:blipFill>
        <p:spPr>
          <a:xfrm>
            <a:off x="12673731" y="4073394"/>
            <a:ext cx="9356183" cy="3057557"/>
          </a:xfrm>
          <a:prstGeom prst="rect">
            <a:avLst/>
          </a:prstGeom>
        </p:spPr>
      </p:pic>
      <p:sp>
        <p:nvSpPr>
          <p:cNvPr id="11" name="矩形 10">
            <a:extLst>
              <a:ext uri="{FF2B5EF4-FFF2-40B4-BE49-F238E27FC236}">
                <a16:creationId xmlns="" xmlns:a16="http://schemas.microsoft.com/office/drawing/2014/main" id="{9822B760-F59E-4DFD-B030-C8F43339FC71}"/>
              </a:ext>
            </a:extLst>
          </p:cNvPr>
          <p:cNvSpPr/>
          <p:nvPr/>
        </p:nvSpPr>
        <p:spPr>
          <a:xfrm>
            <a:off x="17714292" y="6986355"/>
            <a:ext cx="1944216" cy="999441"/>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KSCN</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6" name="矩形 15">
            <a:extLst>
              <a:ext uri="{FF2B5EF4-FFF2-40B4-BE49-F238E27FC236}">
                <a16:creationId xmlns="" xmlns:a16="http://schemas.microsoft.com/office/drawing/2014/main" id="{4AC65649-0EF7-459C-8067-02AAA81EABF4}"/>
              </a:ext>
            </a:extLst>
          </p:cNvPr>
          <p:cNvSpPr/>
          <p:nvPr/>
        </p:nvSpPr>
        <p:spPr>
          <a:xfrm>
            <a:off x="1245804" y="7974083"/>
            <a:ext cx="20784110" cy="999889"/>
          </a:xfrm>
          <a:prstGeom prst="rect">
            <a:avLst/>
          </a:prstGeom>
        </p:spPr>
        <p:txBody>
          <a:bodyPr wrap="square">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7" name="矩形 16">
            <a:extLst>
              <a:ext uri="{FF2B5EF4-FFF2-40B4-BE49-F238E27FC236}">
                <a16:creationId xmlns="" xmlns:a16="http://schemas.microsoft.com/office/drawing/2014/main" id="{322F14E5-E8B7-4636-9E3E-EF99B6FBBD50}"/>
              </a:ext>
            </a:extLst>
          </p:cNvPr>
          <p:cNvSpPr/>
          <p:nvPr/>
        </p:nvSpPr>
        <p:spPr>
          <a:xfrm>
            <a:off x="10983846" y="9901510"/>
            <a:ext cx="1689886" cy="999441"/>
          </a:xfrm>
          <a:prstGeom prst="rect">
            <a:avLst/>
          </a:prstGeom>
        </p:spPr>
        <p:txBody>
          <a:bodyPr wrap="non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KSCN</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71268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mc:AlternateContent xmlns:mc="http://schemas.openxmlformats.org/markup-compatibility/2006" xmlns:a14="http://schemas.microsoft.com/office/drawing/2010/main">
        <mc:Choice Requires="a14">
          <p:sp>
            <p:nvSpPr>
              <p:cNvPr id="13" name="矩形 12">
                <a:extLst>
                  <a:ext uri="{FF2B5EF4-FFF2-40B4-BE49-F238E27FC236}">
                    <a16:creationId xmlns="" xmlns:a16="http://schemas.microsoft.com/office/drawing/2014/main" id="{14FC821C-4468-4182-87EE-70C8D675AF69}"/>
                  </a:ext>
                </a:extLst>
              </p:cNvPr>
              <p:cNvSpPr/>
              <p:nvPr/>
            </p:nvSpPr>
            <p:spPr>
              <a:xfrm>
                <a:off x="1491280" y="2052638"/>
                <a:ext cx="20780728" cy="6077754"/>
              </a:xfrm>
              <a:prstGeom prst="rect">
                <a:avLst/>
              </a:prstGeom>
            </p:spPr>
            <p:txBody>
              <a:bodyPr wrap="square">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Ⅰ</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硼酸</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是一种重要的化工原料</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广泛应用于玻璃、医药、肥料等工业。一种以硼镁矿</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及少量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为原料生产硼酸及</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轻质氧化镁的工艺流程如图所示。回答下列问题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的解离反应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14:m>
                  <m:oMath xmlns:m="http://schemas.openxmlformats.org/officeDocument/2006/math">
                    <m:r>
                      <a:rPr lang="en-US" altLang="zh-CN" sz="4400" i="1">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m:t>
                    </m:r>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+B(OH</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nor/>
                          </m:rPr>
                          <a:rPr lang="en-US" altLang="zh-CN" sz="4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=5.81×10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可判断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酸</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过滤</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前</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调节至</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3.5,</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目的是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3" name="矩形 12">
                <a:extLst>
                  <a:ext uri="{FF2B5EF4-FFF2-40B4-BE49-F238E27FC236}">
                    <a16:creationId xmlns:a16="http://schemas.microsoft.com/office/drawing/2014/main" xmlns:a14="http://schemas.microsoft.com/office/drawing/2010/main" xmlns="" id="{14FC821C-4468-4182-87EE-70C8D675AF69}"/>
                  </a:ext>
                </a:extLst>
              </p:cNvPr>
              <p:cNvSpPr>
                <a:spLocks noRot="1" noChangeAspect="1" noMove="1" noResize="1" noEditPoints="1" noAdjustHandles="1" noChangeArrowheads="1" noChangeShapeType="1" noTextEdit="1"/>
              </p:cNvSpPr>
              <p:nvPr/>
            </p:nvSpPr>
            <p:spPr>
              <a:xfrm>
                <a:off x="1491280" y="2052638"/>
                <a:ext cx="20780728" cy="6077754"/>
              </a:xfrm>
              <a:prstGeom prst="rect">
                <a:avLst/>
              </a:prstGeom>
              <a:blipFill rotWithShape="1">
                <a:blip r:embed="rId3"/>
                <a:stretch>
                  <a:fillRect l="-1203" r="-792" b="-5617"/>
                </a:stretch>
              </a:blipFill>
            </p:spPr>
            <p:txBody>
              <a:bodyPr/>
              <a:lstStyle/>
              <a:p>
                <a:r>
                  <a:rPr lang="zh-CN" altLang="en-US">
                    <a:noFill/>
                  </a:rPr>
                  <a:t> </a:t>
                </a:r>
              </a:p>
            </p:txBody>
          </p:sp>
        </mc:Fallback>
      </mc:AlternateContent>
      <p:sp>
        <p:nvSpPr>
          <p:cNvPr id="14" name="矩形 13">
            <a:extLst>
              <a:ext uri="{FF2B5EF4-FFF2-40B4-BE49-F238E27FC236}">
                <a16:creationId xmlns="" xmlns:a16="http://schemas.microsoft.com/office/drawing/2014/main" id="{C47ED5C4-7D21-4A27-A36F-1C643A9A98A1}"/>
              </a:ext>
            </a:extLst>
          </p:cNvPr>
          <p:cNvSpPr/>
          <p:nvPr/>
        </p:nvSpPr>
        <p:spPr>
          <a:xfrm>
            <a:off x="14329916" y="6957853"/>
            <a:ext cx="6336704" cy="999441"/>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促进析出</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5" name="9QGHX1-6.EPS" descr="id:2147508308;FounderCES">
            <a:extLst>
              <a:ext uri="{FF2B5EF4-FFF2-40B4-BE49-F238E27FC236}">
                <a16:creationId xmlns="" xmlns:a16="http://schemas.microsoft.com/office/drawing/2014/main" id="{394C99F4-4EE9-46B2-AE7C-4F0D7DBE2D3B}"/>
              </a:ext>
            </a:extLst>
          </p:cNvPr>
          <p:cNvPicPr/>
          <p:nvPr/>
        </p:nvPicPr>
        <p:blipFill>
          <a:blip r:embed="rId4">
            <a:clrChange>
              <a:clrFrom>
                <a:srgbClr val="FFFFFF"/>
              </a:clrFrom>
              <a:clrTo>
                <a:srgbClr val="FFFFFF">
                  <a:alpha val="0"/>
                </a:srgbClr>
              </a:clrTo>
            </a:clrChange>
          </a:blip>
          <a:stretch>
            <a:fillRect/>
          </a:stretch>
        </p:blipFill>
        <p:spPr>
          <a:xfrm>
            <a:off x="12662242" y="3175514"/>
            <a:ext cx="9577064" cy="2880320"/>
          </a:xfrm>
          <a:prstGeom prst="rect">
            <a:avLst/>
          </a:prstGeom>
        </p:spPr>
      </p:pic>
      <p:sp>
        <p:nvSpPr>
          <p:cNvPr id="16" name="矩形 15">
            <a:extLst>
              <a:ext uri="{FF2B5EF4-FFF2-40B4-BE49-F238E27FC236}">
                <a16:creationId xmlns="" xmlns:a16="http://schemas.microsoft.com/office/drawing/2014/main" id="{9822B760-F59E-4DFD-B030-C8F43339FC71}"/>
              </a:ext>
            </a:extLst>
          </p:cNvPr>
          <p:cNvSpPr/>
          <p:nvPr/>
        </p:nvSpPr>
        <p:spPr>
          <a:xfrm>
            <a:off x="1728516" y="6957405"/>
            <a:ext cx="1944216" cy="999889"/>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一元弱</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7" name="矩形 16">
            <a:extLst>
              <a:ext uri="{FF2B5EF4-FFF2-40B4-BE49-F238E27FC236}">
                <a16:creationId xmlns="" xmlns:a16="http://schemas.microsoft.com/office/drawing/2014/main" id="{C3123494-7592-4B28-8B69-A68A97D2327E}"/>
              </a:ext>
            </a:extLst>
          </p:cNvPr>
          <p:cNvSpPr/>
          <p:nvPr/>
        </p:nvSpPr>
        <p:spPr>
          <a:xfrm>
            <a:off x="1630690" y="7957294"/>
            <a:ext cx="20784110" cy="999889"/>
          </a:xfrm>
          <a:prstGeom prst="rect">
            <a:avLst/>
          </a:prstGeom>
        </p:spPr>
        <p:txBody>
          <a:bodyPr wrap="square">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8" name="矩形 17">
            <a:extLst>
              <a:ext uri="{FF2B5EF4-FFF2-40B4-BE49-F238E27FC236}">
                <a16:creationId xmlns="" xmlns:a16="http://schemas.microsoft.com/office/drawing/2014/main" id="{5CA9763D-E3FA-43DC-AC84-F2DD0E886980}"/>
              </a:ext>
            </a:extLst>
          </p:cNvPr>
          <p:cNvSpPr/>
          <p:nvPr/>
        </p:nvSpPr>
        <p:spPr>
          <a:xfrm>
            <a:off x="1893288" y="9857867"/>
            <a:ext cx="8789586" cy="999441"/>
          </a:xfrm>
          <a:prstGeom prst="rect">
            <a:avLst/>
          </a:prstGeom>
        </p:spPr>
        <p:txBody>
          <a:bodyPr wrap="non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将硼元素转化为硼酸</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促进硼酸析出</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graphicFrame>
        <p:nvGraphicFramePr>
          <p:cNvPr id="19" name="表格 18">
            <a:extLst>
              <a:ext uri="{FF2B5EF4-FFF2-40B4-BE49-F238E27FC236}">
                <a16:creationId xmlns="" xmlns:a16="http://schemas.microsoft.com/office/drawing/2014/main" id="{AF136B0B-BD14-4A12-9982-A3B9E9C2E440}"/>
              </a:ext>
            </a:extLst>
          </p:cNvPr>
          <p:cNvGraphicFramePr>
            <a:graphicFrameLocks noGrp="1"/>
          </p:cNvGraphicFramePr>
          <p:nvPr>
            <p:extLst>
              <p:ext uri="{D42A27DB-BD31-4B8C-83A1-F6EECF244321}">
                <p14:modId xmlns:p14="http://schemas.microsoft.com/office/powerpoint/2010/main" val="3804573131"/>
              </p:ext>
            </p:extLst>
          </p:nvPr>
        </p:nvGraphicFramePr>
        <p:xfrm>
          <a:off x="1774639" y="9056426"/>
          <a:ext cx="20496212" cy="2011680"/>
        </p:xfrm>
        <a:graphic>
          <a:graphicData uri="http://schemas.openxmlformats.org/drawingml/2006/table">
            <a:tbl>
              <a:tblPr firstRow="1" firstCol="1" bandRow="1"/>
              <a:tblGrid>
                <a:gridCol w="20496212">
                  <a:extLst>
                    <a:ext uri="{9D8B030D-6E8A-4147-A177-3AD203B41FA5}">
                      <a16:colId xmlns="" xmlns:a16="http://schemas.microsoft.com/office/drawing/2014/main" val="4213192849"/>
                    </a:ext>
                  </a:extLst>
                </a:gridCol>
              </a:tblGrid>
              <a:tr h="0">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由题给硼酸的解离反应方程式知</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硼酸是一元弱酸。</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过滤</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之前</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调节</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pH≈3.5</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目的是</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400" u="sng" dirty="0">
                          <a:solidFill>
                            <a:schemeClr val="bg1"/>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a:t>
                      </a:r>
                      <a:endParaRPr lang="zh-CN" sz="4400" dirty="0">
                        <a:solidFill>
                          <a:schemeClr val="bg1"/>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529322421"/>
                  </a:ext>
                </a:extLst>
              </a:tr>
            </a:tbl>
          </a:graphicData>
        </a:graphic>
      </p:graphicFrame>
    </p:spTree>
    <p:extLst>
      <p:ext uri="{BB962C8B-B14F-4D97-AF65-F5344CB8AC3E}">
        <p14:creationId xmlns:p14="http://schemas.microsoft.com/office/powerpoint/2010/main" val="64503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sp>
        <p:nvSpPr>
          <p:cNvPr id="17" name="矩形 16">
            <a:extLst>
              <a:ext uri="{FF2B5EF4-FFF2-40B4-BE49-F238E27FC236}">
                <a16:creationId xmlns="" xmlns:a16="http://schemas.microsoft.com/office/drawing/2014/main" id="{14FC821C-4468-4182-87EE-70C8D675AF69}"/>
              </a:ext>
            </a:extLst>
          </p:cNvPr>
          <p:cNvSpPr/>
          <p:nvPr/>
        </p:nvSpPr>
        <p:spPr>
          <a:xfrm>
            <a:off x="1491280" y="2052638"/>
            <a:ext cx="21911644" cy="8109079"/>
          </a:xfrm>
          <a:prstGeom prst="rect">
            <a:avLst/>
          </a:prstGeom>
        </p:spPr>
        <p:txBody>
          <a:bodyPr wrap="square">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Ⅰ</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硼酸</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是一种重要的化工原料</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广泛应用于玻璃、医药、肥料</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等工业。一种以硼镁矿</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及少量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为原料生产硼酸及</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轻质氧化镁的工艺流程如图所示。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回答下列问题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沉镁</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沉淀的离子方程式为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母液经</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加热后可返回</a:t>
            </a:r>
            <a:r>
              <a:rPr lang="zh-CN"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工序循环使用。由碱式碳酸镁制备轻质氧化镁的方法是</a:t>
            </a:r>
            <a:r>
              <a:rPr lang="zh-CN"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spc="-120" dirty="0">
              <a:solidFill>
                <a:srgbClr val="000000"/>
              </a:solidFill>
              <a:latin typeface="NEU-BZ-S92" panose="02020503000000020003"/>
              <a:ea typeface="方正书宋_GBK"/>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矩形 17">
                <a:extLst>
                  <a:ext uri="{FF2B5EF4-FFF2-40B4-BE49-F238E27FC236}">
                    <a16:creationId xmlns="" xmlns:a16="http://schemas.microsoft.com/office/drawing/2014/main" id="{C47ED5C4-7D21-4A27-A36F-1C643A9A98A1}"/>
                  </a:ext>
                </a:extLst>
              </p:cNvPr>
              <p:cNvSpPr/>
              <p:nvPr/>
            </p:nvSpPr>
            <p:spPr>
              <a:xfrm>
                <a:off x="1505596" y="6888009"/>
                <a:ext cx="18584960" cy="2047420"/>
              </a:xfrm>
              <a:prstGeom prst="rect">
                <a:avLst/>
              </a:prstGeom>
            </p:spPr>
            <p:txBody>
              <a:bodyPr wrap="square">
                <a:spAutoFit/>
              </a:bodyPr>
              <a:lstStyle/>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                                     2Mg</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+3C</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rPr>
                  <a:t>+2H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Mg(OH)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·MgCO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↓+2HC</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4400" dirty="0">
                    <a:solidFill>
                      <a:srgbClr val="A50021"/>
                    </a:solidFill>
                    <a:latin typeface="Times New Roman" panose="02020603050405020304" pitchFamily="18" charset="0"/>
                    <a:ea typeface="微软雅黑" panose="020B0503020204020204" pitchFamily="34" charset="-122"/>
                  </a:rPr>
                  <a:t>2Mg</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+2C</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O=Mg(OH)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·MgCO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↓+CO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8" name="矩形 17">
                <a:extLst>
                  <a:ext uri="{FF2B5EF4-FFF2-40B4-BE49-F238E27FC236}">
                    <a16:creationId xmlns:a16="http://schemas.microsoft.com/office/drawing/2014/main" xmlns:a14="http://schemas.microsoft.com/office/drawing/2010/main" xmlns="" id="{C47ED5C4-7D21-4A27-A36F-1C643A9A98A1}"/>
                  </a:ext>
                </a:extLst>
              </p:cNvPr>
              <p:cNvSpPr>
                <a:spLocks noRot="1" noChangeAspect="1" noMove="1" noResize="1" noEditPoints="1" noAdjustHandles="1" noChangeArrowheads="1" noChangeShapeType="1" noTextEdit="1"/>
              </p:cNvSpPr>
              <p:nvPr/>
            </p:nvSpPr>
            <p:spPr>
              <a:xfrm>
                <a:off x="1505596" y="6888009"/>
                <a:ext cx="18584960" cy="2047420"/>
              </a:xfrm>
              <a:prstGeom prst="rect">
                <a:avLst/>
              </a:prstGeom>
              <a:blipFill rotWithShape="1">
                <a:blip r:embed="rId3"/>
                <a:stretch>
                  <a:fillRect l="-1345" r="-1148" b="-12798"/>
                </a:stretch>
              </a:blipFill>
            </p:spPr>
            <p:txBody>
              <a:bodyPr/>
              <a:lstStyle/>
              <a:p>
                <a:r>
                  <a:rPr lang="zh-CN" altLang="en-US">
                    <a:noFill/>
                  </a:rPr>
                  <a:t> </a:t>
                </a:r>
              </a:p>
            </p:txBody>
          </p:sp>
        </mc:Fallback>
      </mc:AlternateContent>
      <p:pic>
        <p:nvPicPr>
          <p:cNvPr id="19" name="9QGHX1-6.EPS" descr="id:2147508308;FounderCES">
            <a:extLst>
              <a:ext uri="{FF2B5EF4-FFF2-40B4-BE49-F238E27FC236}">
                <a16:creationId xmlns="" xmlns:a16="http://schemas.microsoft.com/office/drawing/2014/main" id="{394C99F4-4EE9-46B2-AE7C-4F0D7DBE2D3B}"/>
              </a:ext>
            </a:extLst>
          </p:cNvPr>
          <p:cNvPicPr/>
          <p:nvPr/>
        </p:nvPicPr>
        <p:blipFill>
          <a:blip r:embed="rId4">
            <a:clrChange>
              <a:clrFrom>
                <a:srgbClr val="FFFFFF"/>
              </a:clrFrom>
              <a:clrTo>
                <a:srgbClr val="FFFFFF">
                  <a:alpha val="0"/>
                </a:srgbClr>
              </a:clrTo>
            </a:clrChange>
          </a:blip>
          <a:stretch>
            <a:fillRect/>
          </a:stretch>
        </p:blipFill>
        <p:spPr>
          <a:xfrm>
            <a:off x="11374140" y="4119721"/>
            <a:ext cx="10657534" cy="3460398"/>
          </a:xfrm>
          <a:prstGeom prst="rect">
            <a:avLst/>
          </a:prstGeom>
        </p:spPr>
      </p:pic>
      <p:sp>
        <p:nvSpPr>
          <p:cNvPr id="20" name="矩形 19">
            <a:extLst>
              <a:ext uri="{FF2B5EF4-FFF2-40B4-BE49-F238E27FC236}">
                <a16:creationId xmlns="" xmlns:a16="http://schemas.microsoft.com/office/drawing/2014/main" id="{64DC3C07-CD66-455E-9BB4-AFEA0D5639BD}"/>
              </a:ext>
            </a:extLst>
          </p:cNvPr>
          <p:cNvSpPr/>
          <p:nvPr/>
        </p:nvSpPr>
        <p:spPr>
          <a:xfrm>
            <a:off x="4896868" y="8994284"/>
            <a:ext cx="1461372" cy="999889"/>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溶浸</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1" name="矩形 20">
            <a:extLst>
              <a:ext uri="{FF2B5EF4-FFF2-40B4-BE49-F238E27FC236}">
                <a16:creationId xmlns="" xmlns:a16="http://schemas.microsoft.com/office/drawing/2014/main" id="{BB318324-B844-44E0-A6F8-6CEC59B4A15E}"/>
              </a:ext>
            </a:extLst>
          </p:cNvPr>
          <p:cNvSpPr/>
          <p:nvPr/>
        </p:nvSpPr>
        <p:spPr>
          <a:xfrm>
            <a:off x="19319680" y="8994283"/>
            <a:ext cx="2952328" cy="999889"/>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高温焙烧</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25487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a:extLst>
              <a:ext uri="{FF2B5EF4-FFF2-40B4-BE49-F238E27FC236}">
                <a16:creationId xmlns="" xmlns:a16="http://schemas.microsoft.com/office/drawing/2014/main" id="{92E0D72A-2BB4-4E26-BF62-F31AD1AB8FF0}"/>
              </a:ext>
            </a:extLst>
          </p:cNvPr>
          <p:cNvGraphicFramePr>
            <a:graphicFrameLocks noGrp="1"/>
          </p:cNvGraphicFramePr>
          <p:nvPr>
            <p:extLst>
              <p:ext uri="{D42A27DB-BD31-4B8C-83A1-F6EECF244321}">
                <p14:modId xmlns:p14="http://schemas.microsoft.com/office/powerpoint/2010/main" val="3796537636"/>
              </p:ext>
            </p:extLst>
          </p:nvPr>
        </p:nvGraphicFramePr>
        <p:xfrm>
          <a:off x="1744287" y="3132758"/>
          <a:ext cx="20496212" cy="6035040"/>
        </p:xfrm>
        <a:graphic>
          <a:graphicData uri="http://schemas.openxmlformats.org/drawingml/2006/table">
            <a:tbl>
              <a:tblPr firstRow="1" firstCol="1" bandRow="1"/>
              <a:tblGrid>
                <a:gridCol w="20496212">
                  <a:extLst>
                    <a:ext uri="{9D8B030D-6E8A-4147-A177-3AD203B41FA5}">
                      <a16:colId xmlns="" xmlns:a16="http://schemas.microsoft.com/office/drawing/2014/main" val="736782081"/>
                    </a:ext>
                  </a:extLst>
                </a:gridCol>
              </a:tblGrid>
              <a:tr h="0">
                <a:tc>
                  <a:txBody>
                    <a:bodyPr/>
                    <a:lstStyle/>
                    <a:p>
                      <a:pP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沉镁</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中</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碳酸铵溶液与硫酸镁溶液发生相互促进的水解反应生成碱式碳酸镁</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或者反应生成碱式碳酸镁和碳酸氢盐。母液含</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可以将母液返回</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溶浸</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工序循环使用</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体现绿色化学理念和环境保护思想。碱式碳酸镁转化成轻质氧化镁</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联系碳酸镁、氢氧化镁受热都能分解生成氧化镁</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也可以联系碱式碳酸铜分解生成氧化铜、水和二氧化碳</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可知采用的方法是高温焙烧法</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化学方程式为</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505989263"/>
                  </a:ext>
                </a:extLst>
              </a:tr>
            </a:tbl>
          </a:graphicData>
        </a:graphic>
      </p:graphicFrame>
      <p:sp>
        <p:nvSpPr>
          <p:cNvPr id="11" name="矩形 10">
            <a:extLst>
              <a:ext uri="{FF2B5EF4-FFF2-40B4-BE49-F238E27FC236}">
                <a16:creationId xmlns="" xmlns:a16="http://schemas.microsoft.com/office/drawing/2014/main" id="{CD88FABA-CFED-4638-AE88-7652F3766B57}"/>
              </a:ext>
            </a:extLst>
          </p:cNvPr>
          <p:cNvSpPr/>
          <p:nvPr/>
        </p:nvSpPr>
        <p:spPr>
          <a:xfrm>
            <a:off x="1407156" y="1980630"/>
            <a:ext cx="20906914" cy="988347"/>
          </a:xfrm>
          <a:prstGeom prst="rect">
            <a:avLst/>
          </a:prstGeom>
        </p:spPr>
        <p:txBody>
          <a:bodyPr wrap="square">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2" name="矩形 11">
            <a:extLst>
              <a:ext uri="{FF2B5EF4-FFF2-40B4-BE49-F238E27FC236}">
                <a16:creationId xmlns="" xmlns:a16="http://schemas.microsoft.com/office/drawing/2014/main" id="{C6A853FE-A101-4CF6-9E28-BAFD2062CD70}"/>
              </a:ext>
            </a:extLst>
          </p:cNvPr>
          <p:cNvSpPr/>
          <p:nvPr/>
        </p:nvSpPr>
        <p:spPr>
          <a:xfrm>
            <a:off x="1800524" y="4012474"/>
            <a:ext cx="15769752" cy="999441"/>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2MgSO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en-US" altLang="zh-CN" sz="4400" dirty="0">
                <a:solidFill>
                  <a:srgbClr val="A50021"/>
                </a:solidFill>
                <a:latin typeface="Times New Roman" panose="02020603050405020304" pitchFamily="18" charset="0"/>
                <a:ea typeface="微软雅黑" panose="020B0503020204020204" pitchFamily="34" charset="-122"/>
              </a:rPr>
              <a:t>+2(NH</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en-US" altLang="zh-CN" sz="4400" dirty="0">
                <a:solidFill>
                  <a:srgbClr val="A50021"/>
                </a:solidFill>
                <a:latin typeface="Times New Roman" panose="02020603050405020304" pitchFamily="18" charset="0"/>
                <a:ea typeface="微软雅黑" panose="020B0503020204020204" pitchFamily="34" charset="-122"/>
              </a:rPr>
              <a:t>)</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CO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O=Mg(OH)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·MgCO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↓+2(NH</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en-US" altLang="zh-CN" sz="4400" dirty="0">
                <a:solidFill>
                  <a:srgbClr val="A50021"/>
                </a:solidFill>
                <a:latin typeface="Times New Roman" panose="02020603050405020304" pitchFamily="18" charset="0"/>
                <a:ea typeface="微软雅黑" panose="020B0503020204020204" pitchFamily="34" charset="-122"/>
              </a:rPr>
              <a:t>)</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en-US" altLang="zh-CN" sz="4400" dirty="0">
                <a:solidFill>
                  <a:srgbClr val="A50021"/>
                </a:solidFill>
                <a:latin typeface="Times New Roman" panose="02020603050405020304" pitchFamily="18" charset="0"/>
                <a:ea typeface="微软雅黑" panose="020B0503020204020204" pitchFamily="34" charset="-122"/>
              </a:rPr>
              <a:t>+CO</a:t>
            </a:r>
            <a:r>
              <a:rPr lang="en-US" altLang="zh-CN" sz="4400" baseline="-25000" dirty="0">
                <a:solidFill>
                  <a:srgbClr val="A50021"/>
                </a:solidFill>
                <a:latin typeface="Times New Roman" panose="02020603050405020304" pitchFamily="18" charset="0"/>
                <a:ea typeface="微软雅黑" panose="020B0503020204020204" pitchFamily="34" charset="-122"/>
              </a:rPr>
              <a:t>2</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3" name="增分典例探究.EPS" descr="id:2147506048;FounderCES">
            <a:extLst>
              <a:ext uri="{FF2B5EF4-FFF2-40B4-BE49-F238E27FC236}">
                <a16:creationId xmlns="" xmlns:a16="http://schemas.microsoft.com/office/drawing/2014/main" id="{C18B3876-7796-4A90-B53A-F3A933989FD5}"/>
              </a:ext>
            </a:extLst>
          </p:cNvPr>
          <p:cNvPicPr/>
          <p:nvPr/>
        </p:nvPicPr>
        <p:blipFill>
          <a:blip r:embed="rId2"/>
          <a:stretch>
            <a:fillRect/>
          </a:stretch>
        </p:blipFill>
        <p:spPr>
          <a:xfrm>
            <a:off x="1407156" y="1260550"/>
            <a:ext cx="20864852" cy="733233"/>
          </a:xfrm>
          <a:prstGeom prst="rect">
            <a:avLst/>
          </a:prstGeom>
        </p:spPr>
      </p:pic>
      <p:sp>
        <p:nvSpPr>
          <p:cNvPr id="14" name="矩形 13">
            <a:extLst>
              <a:ext uri="{FF2B5EF4-FFF2-40B4-BE49-F238E27FC236}">
                <a16:creationId xmlns="" xmlns:a16="http://schemas.microsoft.com/office/drawing/2014/main" id="{FC906431-DC47-4854-B76B-0BCC37574B6A}"/>
              </a:ext>
            </a:extLst>
          </p:cNvPr>
          <p:cNvSpPr/>
          <p:nvPr/>
        </p:nvSpPr>
        <p:spPr>
          <a:xfrm>
            <a:off x="8550761" y="5148982"/>
            <a:ext cx="1186543" cy="769441"/>
          </a:xfrm>
          <a:prstGeom prst="rect">
            <a:avLst/>
          </a:prstGeom>
        </p:spPr>
        <p:txBody>
          <a:bodyPr wrap="none">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en-US" dirty="0"/>
          </a:p>
        </p:txBody>
      </p:sp>
      <p:sp>
        <p:nvSpPr>
          <p:cNvPr id="15" name="矩形 14">
            <a:extLst>
              <a:ext uri="{FF2B5EF4-FFF2-40B4-BE49-F238E27FC236}">
                <a16:creationId xmlns="" xmlns:a16="http://schemas.microsoft.com/office/drawing/2014/main" id="{E9E3881C-7CEF-4B33-A7DE-18481D7C52B1}"/>
              </a:ext>
            </a:extLst>
          </p:cNvPr>
          <p:cNvSpPr/>
          <p:nvPr/>
        </p:nvSpPr>
        <p:spPr>
          <a:xfrm>
            <a:off x="11549408" y="8173318"/>
            <a:ext cx="6740948" cy="769441"/>
          </a:xfrm>
          <a:prstGeom prst="rect">
            <a:avLst/>
          </a:prstGeom>
        </p:spPr>
        <p:txBody>
          <a:bodyPr wrap="none">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en-US" dirty="0"/>
          </a:p>
        </p:txBody>
      </p:sp>
    </p:spTree>
    <p:extLst>
      <p:ext uri="{BB962C8B-B14F-4D97-AF65-F5344CB8AC3E}">
        <p14:creationId xmlns:p14="http://schemas.microsoft.com/office/powerpoint/2010/main" val="66101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189B1B9C-7526-46F4-BACF-260F657DC9BB}"/>
              </a:ext>
            </a:extLst>
          </p:cNvPr>
          <p:cNvSpPr/>
          <p:nvPr/>
        </p:nvSpPr>
        <p:spPr>
          <a:xfrm>
            <a:off x="1457952" y="1980630"/>
            <a:ext cx="20814056" cy="8532272"/>
          </a:xfrm>
          <a:prstGeom prst="rect">
            <a:avLst/>
          </a:prstGeom>
        </p:spPr>
        <p:txBody>
          <a:bodyPr wrap="square">
            <a:spAutoFit/>
          </a:bodyPr>
          <a:lstStyle/>
          <a:p>
            <a:pPr>
              <a:lnSpc>
                <a:spcPct val="140000"/>
              </a:lnSpc>
              <a:spcAft>
                <a:spcPts val="0"/>
              </a:spcAft>
            </a:pPr>
            <a:r>
              <a:rPr lang="zh-CN" altLang="zh-CN" sz="4400" b="1"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变式题</a:t>
            </a:r>
            <a:r>
              <a:rPr lang="en-US" altLang="zh-CN" sz="4400" b="1"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4400"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Ⅲ</a:t>
            </a:r>
            <a:r>
              <a:rPr lang="en-US" altLang="zh-CN" sz="4400" b="1"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高纯硫酸锰作为合成镍钴锰三元正极材料的原料</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工业上可由天然二氧化锰粉与硫化锰</a:t>
            </a:r>
            <a:endPar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40000"/>
              </a:lnSpc>
              <a:spcAft>
                <a:spcPts val="0"/>
              </a:spcAft>
            </a:pP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矿</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还含</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40000"/>
              </a:lnSpc>
              <a:spcAft>
                <a:spcPts val="0"/>
              </a:spcAft>
            </a:pP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Zn</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Ni</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等元素</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制备</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40000"/>
              </a:lnSpc>
              <a:spcAft>
                <a:spcPts val="0"/>
              </a:spcAft>
            </a:pP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工艺如图所示。回答下列问题</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spc="-120" dirty="0">
              <a:solidFill>
                <a:srgbClr val="000000"/>
              </a:solidFill>
              <a:latin typeface="NEU-BZ-S92" panose="02020503000000020003"/>
              <a:ea typeface="方正书宋_GBK"/>
              <a:cs typeface="Times New Roman" panose="02020603050405020304" pitchFamily="18" charset="0"/>
            </a:endParaRPr>
          </a:p>
          <a:p>
            <a:pPr>
              <a:lnSpc>
                <a:spcPct val="140000"/>
              </a:lnSpc>
              <a:spcAft>
                <a:spcPts val="0"/>
              </a:spcAft>
            </a:pP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相关金属离子</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4400" spc="-12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4400" i="1" spc="-12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spc="-12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)=0.1 mol·L</a:t>
            </a:r>
            <a:r>
              <a:rPr lang="en-US" altLang="zh-CN" sz="4400" spc="-12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40000"/>
              </a:lnSpc>
              <a:spcAft>
                <a:spcPts val="0"/>
              </a:spcAft>
            </a:pP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形成氢氧化物沉淀的</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范围</a:t>
            </a:r>
            <a:r>
              <a:rPr lang="zh-CN" altLang="en-US"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见右表</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40000"/>
              </a:lnSpc>
              <a:spcAft>
                <a:spcPts val="0"/>
              </a:spcAft>
            </a:pP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滤渣</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zh-CN"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写出</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溶浸</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中二氧化锰与硫化锰反应的化学方程式</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spc="-12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spc="-120" dirty="0">
              <a:solidFill>
                <a:srgbClr val="000000"/>
              </a:solidFill>
              <a:latin typeface="NEU-BZ-S92" panose="02020503000000020003"/>
              <a:ea typeface="方正书宋_GBK"/>
              <a:cs typeface="Times New Roman" panose="02020603050405020304" pitchFamily="18" charset="0"/>
            </a:endParaRPr>
          </a:p>
        </p:txBody>
      </p:sp>
      <p:pic>
        <p:nvPicPr>
          <p:cNvPr id="10" name="9QGHX3-3.EPS" descr="id:2147508347;FounderCES">
            <a:extLst>
              <a:ext uri="{FF2B5EF4-FFF2-40B4-BE49-F238E27FC236}">
                <a16:creationId xmlns="" xmlns:a16="http://schemas.microsoft.com/office/drawing/2014/main" id="{CD20895D-DFA1-44FA-BBAF-3E1E810DE76F}"/>
              </a:ext>
            </a:extLst>
          </p:cNvPr>
          <p:cNvPicPr/>
          <p:nvPr/>
        </p:nvPicPr>
        <p:blipFill>
          <a:blip r:embed="rId2">
            <a:clrChange>
              <a:clrFrom>
                <a:srgbClr val="FFFFFF"/>
              </a:clrFrom>
              <a:clrTo>
                <a:srgbClr val="FFFFFF">
                  <a:alpha val="0"/>
                </a:srgbClr>
              </a:clrTo>
            </a:clrChange>
          </a:blip>
          <a:stretch>
            <a:fillRect/>
          </a:stretch>
        </p:blipFill>
        <p:spPr>
          <a:xfrm>
            <a:off x="6982070" y="3060750"/>
            <a:ext cx="15484750" cy="2464002"/>
          </a:xfrm>
          <a:prstGeom prst="rect">
            <a:avLst/>
          </a:prstGeom>
        </p:spPr>
      </p:pic>
      <p:pic>
        <p:nvPicPr>
          <p:cNvPr id="11"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3"/>
          <a:stretch>
            <a:fillRect/>
          </a:stretch>
        </p:blipFill>
        <p:spPr>
          <a:xfrm>
            <a:off x="1407156" y="1260550"/>
            <a:ext cx="20864852" cy="733233"/>
          </a:xfrm>
          <a:prstGeom prst="rect">
            <a:avLst/>
          </a:prstGeom>
        </p:spPr>
      </p:pic>
      <p:sp>
        <p:nvSpPr>
          <p:cNvPr id="12" name="矩形 11">
            <a:extLst>
              <a:ext uri="{FF2B5EF4-FFF2-40B4-BE49-F238E27FC236}">
                <a16:creationId xmlns="" xmlns:a16="http://schemas.microsoft.com/office/drawing/2014/main" id="{09745AE1-2439-418A-8D03-2EAF85A49DE3}"/>
              </a:ext>
            </a:extLst>
          </p:cNvPr>
          <p:cNvSpPr/>
          <p:nvPr/>
        </p:nvSpPr>
        <p:spPr>
          <a:xfrm>
            <a:off x="6128917" y="8317334"/>
            <a:ext cx="4888631" cy="999441"/>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SiO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不溶性硅酸盐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graphicFrame>
        <p:nvGraphicFramePr>
          <p:cNvPr id="13" name="表格 12">
            <a:extLst>
              <a:ext uri="{FF2B5EF4-FFF2-40B4-BE49-F238E27FC236}">
                <a16:creationId xmlns="" xmlns:a16="http://schemas.microsoft.com/office/drawing/2014/main" id="{1422F304-9B6A-4455-BF5A-6655CFAA7733}"/>
              </a:ext>
            </a:extLst>
          </p:cNvPr>
          <p:cNvGraphicFramePr>
            <a:graphicFrameLocks noGrp="1"/>
          </p:cNvGraphicFramePr>
          <p:nvPr>
            <p:extLst>
              <p:ext uri="{D42A27DB-BD31-4B8C-83A1-F6EECF244321}">
                <p14:modId xmlns:p14="http://schemas.microsoft.com/office/powerpoint/2010/main" val="333072335"/>
              </p:ext>
            </p:extLst>
          </p:nvPr>
        </p:nvGraphicFramePr>
        <p:xfrm>
          <a:off x="9852123" y="5797054"/>
          <a:ext cx="12025338" cy="2011680"/>
        </p:xfrm>
        <a:graphic>
          <a:graphicData uri="http://schemas.openxmlformats.org/drawingml/2006/table">
            <a:tbl>
              <a:tblPr firstRow="1" firstCol="1" bandRow="1"/>
              <a:tblGrid>
                <a:gridCol w="3666262">
                  <a:extLst>
                    <a:ext uri="{9D8B030D-6E8A-4147-A177-3AD203B41FA5}">
                      <a16:colId xmlns="" xmlns:a16="http://schemas.microsoft.com/office/drawing/2014/main" val="2343788999"/>
                    </a:ext>
                  </a:extLst>
                </a:gridCol>
                <a:gridCol w="1246529">
                  <a:extLst>
                    <a:ext uri="{9D8B030D-6E8A-4147-A177-3AD203B41FA5}">
                      <a16:colId xmlns="" xmlns:a16="http://schemas.microsoft.com/office/drawing/2014/main" val="2730861561"/>
                    </a:ext>
                  </a:extLst>
                </a:gridCol>
                <a:gridCol w="1319854">
                  <a:extLst>
                    <a:ext uri="{9D8B030D-6E8A-4147-A177-3AD203B41FA5}">
                      <a16:colId xmlns="" xmlns:a16="http://schemas.microsoft.com/office/drawing/2014/main" val="3871016849"/>
                    </a:ext>
                  </a:extLst>
                </a:gridCol>
                <a:gridCol w="1246529">
                  <a:extLst>
                    <a:ext uri="{9D8B030D-6E8A-4147-A177-3AD203B41FA5}">
                      <a16:colId xmlns="" xmlns:a16="http://schemas.microsoft.com/office/drawing/2014/main" val="108791807"/>
                    </a:ext>
                  </a:extLst>
                </a:gridCol>
                <a:gridCol w="1173204">
                  <a:extLst>
                    <a:ext uri="{9D8B030D-6E8A-4147-A177-3AD203B41FA5}">
                      <a16:colId xmlns="" xmlns:a16="http://schemas.microsoft.com/office/drawing/2014/main" val="185997604"/>
                    </a:ext>
                  </a:extLst>
                </a:gridCol>
                <a:gridCol w="1284727">
                  <a:extLst>
                    <a:ext uri="{9D8B030D-6E8A-4147-A177-3AD203B41FA5}">
                      <a16:colId xmlns="" xmlns:a16="http://schemas.microsoft.com/office/drawing/2014/main" val="1128537002"/>
                    </a:ext>
                  </a:extLst>
                </a:gridCol>
                <a:gridCol w="1116591">
                  <a:extLst>
                    <a:ext uri="{9D8B030D-6E8A-4147-A177-3AD203B41FA5}">
                      <a16:colId xmlns="" xmlns:a16="http://schemas.microsoft.com/office/drawing/2014/main" val="2227977637"/>
                    </a:ext>
                  </a:extLst>
                </a:gridCol>
                <a:gridCol w="971642">
                  <a:extLst>
                    <a:ext uri="{9D8B030D-6E8A-4147-A177-3AD203B41FA5}">
                      <a16:colId xmlns="" xmlns:a16="http://schemas.microsoft.com/office/drawing/2014/main" val="1654729825"/>
                    </a:ext>
                  </a:extLst>
                </a:gridCol>
              </a:tblGrid>
              <a:tr h="0">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金属离子</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Al</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Mg</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Zn</a:t>
                      </a:r>
                      <a:r>
                        <a:rPr lang="en-US" sz="4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Ni</a:t>
                      </a:r>
                      <a:r>
                        <a:rPr lang="en-US" sz="4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28457835"/>
                  </a:ext>
                </a:extLst>
              </a:tr>
              <a:tr h="530797">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开始沉淀的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8.1</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6.3</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1.5</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3.4</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8.9</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6.9</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360591196"/>
                  </a:ext>
                </a:extLst>
              </a:tr>
              <a:tr h="530797">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沉淀完全的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10.1</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8.3</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2.8</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4.7</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10.9</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8.9</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973968345"/>
                  </a:ext>
                </a:extLst>
              </a:tr>
            </a:tbl>
          </a:graphicData>
        </a:graphic>
      </p:graphicFrame>
      <p:sp>
        <p:nvSpPr>
          <p:cNvPr id="15" name="矩形 14">
            <a:extLst>
              <a:ext uri="{FF2B5EF4-FFF2-40B4-BE49-F238E27FC236}">
                <a16:creationId xmlns="" xmlns:a16="http://schemas.microsoft.com/office/drawing/2014/main" id="{3B6BD43F-7F91-47C0-91B2-A2F57F077203}"/>
              </a:ext>
            </a:extLst>
          </p:cNvPr>
          <p:cNvSpPr/>
          <p:nvPr/>
        </p:nvSpPr>
        <p:spPr>
          <a:xfrm>
            <a:off x="3456708" y="9334117"/>
            <a:ext cx="9613068" cy="999441"/>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+MnS+2H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=2MnSO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+S+2H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181488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grpSp>
        <p:nvGrpSpPr>
          <p:cNvPr id="6" name="组合 5">
            <a:extLst>
              <a:ext uri="{FF2B5EF4-FFF2-40B4-BE49-F238E27FC236}">
                <a16:creationId xmlns="" xmlns:a16="http://schemas.microsoft.com/office/drawing/2014/main" id="{6506A01E-D4FE-437C-B5A8-6D37A09F83F6}"/>
              </a:ext>
            </a:extLst>
          </p:cNvPr>
          <p:cNvGrpSpPr/>
          <p:nvPr/>
        </p:nvGrpSpPr>
        <p:grpSpPr>
          <a:xfrm>
            <a:off x="1368476" y="2268662"/>
            <a:ext cx="20792664" cy="3816424"/>
            <a:chOff x="1368476" y="2268662"/>
            <a:chExt cx="20792664" cy="3816424"/>
          </a:xfrm>
        </p:grpSpPr>
        <p:sp>
          <p:nvSpPr>
            <p:cNvPr id="7" name="矩形 6">
              <a:extLst>
                <a:ext uri="{FF2B5EF4-FFF2-40B4-BE49-F238E27FC236}">
                  <a16:creationId xmlns="" xmlns:a16="http://schemas.microsoft.com/office/drawing/2014/main" id="{EFF04F1D-1CF3-4E80-BF8F-FEE2D3702DAF}"/>
                </a:ext>
              </a:extLst>
            </p:cNvPr>
            <p:cNvSpPr/>
            <p:nvPr/>
          </p:nvSpPr>
          <p:spPr>
            <a:xfrm>
              <a:off x="1368476" y="2268662"/>
              <a:ext cx="20792664" cy="38164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1" name="Rectangle 17">
              <a:extLst>
                <a:ext uri="{FF2B5EF4-FFF2-40B4-BE49-F238E27FC236}">
                  <a16:creationId xmlns="" xmlns:a16="http://schemas.microsoft.com/office/drawing/2014/main" id="{4B451794-536D-4EFE-95DC-F3C24AF763A1}"/>
                </a:ext>
              </a:extLst>
            </p:cNvPr>
            <p:cNvSpPr>
              <a:spLocks noChangeArrowheads="1"/>
            </p:cNvSpPr>
            <p:nvPr/>
          </p:nvSpPr>
          <p:spPr bwMode="auto">
            <a:xfrm>
              <a:off x="1813871" y="2412678"/>
              <a:ext cx="19901874" cy="3431452"/>
            </a:xfrm>
            <a:prstGeom prst="rect">
              <a:avLst/>
            </a:prstGeom>
            <a:noFill/>
            <a:ln w="9525">
              <a:noFill/>
              <a:miter lim="800000"/>
              <a:headEnd/>
              <a:tailEnd/>
            </a:ln>
          </p:spPr>
          <p:txBody>
            <a:bodyPr wrap="square" anchor="ctr">
              <a:spAutoFit/>
            </a:bodyPr>
            <a:lstStyle/>
            <a:p>
              <a:pPr lvl="0" latinLnBrk="1">
                <a:lnSpc>
                  <a:spcPct val="150000"/>
                </a:lnSpc>
                <a:spcAft>
                  <a:spcPts val="0"/>
                </a:spcAft>
              </a:pPr>
              <a:r>
                <a:rPr kumimoji="0" lang="en-US" altLang="zh-CN" sz="50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50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50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加硫酸</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溶浸</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过程中</a:t>
              </a:r>
              <a:r>
                <a:rPr lang="en-US" altLang="zh-CN" sz="5000" dirty="0">
                  <a:solidFill>
                    <a:srgbClr val="A50021"/>
                  </a:solidFill>
                  <a:latin typeface="Times New Roman" panose="02020603050405020304" pitchFamily="18" charset="0"/>
                  <a:ea typeface="微软雅黑" panose="020B0503020204020204" pitchFamily="34" charset="-122"/>
                </a:rPr>
                <a:t>MnO</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5000" dirty="0" err="1">
                  <a:solidFill>
                    <a:srgbClr val="A50021"/>
                  </a:solidFill>
                  <a:latin typeface="Times New Roman" panose="02020603050405020304" pitchFamily="18" charset="0"/>
                  <a:ea typeface="微软雅黑" panose="020B0503020204020204" pitchFamily="34" charset="-122"/>
                </a:rPr>
                <a:t>MnS</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sz="5000" dirty="0">
                  <a:solidFill>
                    <a:srgbClr val="A50021"/>
                  </a:solidFill>
                  <a:latin typeface="Times New Roman" panose="02020603050405020304" pitchFamily="18" charset="0"/>
                  <a:ea typeface="微软雅黑" panose="020B0503020204020204" pitchFamily="34" charset="-122"/>
                </a:rPr>
                <a:t>S</a:t>
              </a:r>
              <a:r>
                <a:rPr lang="en-US" altLang="zh-CN" sz="5000" baseline="30000" dirty="0">
                  <a:solidFill>
                    <a:srgbClr val="A50021"/>
                  </a:solidFill>
                  <a:latin typeface="Times New Roman" panose="02020603050405020304" pitchFamily="18" charset="0"/>
                  <a:ea typeface="微软雅黑" panose="020B0503020204020204" pitchFamily="34" charset="-122"/>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氧化为单质硫</a:t>
              </a:r>
              <a:r>
                <a:rPr lang="en-US" altLang="zh-CN" sz="5000" dirty="0">
                  <a:solidFill>
                    <a:srgbClr val="A50021"/>
                  </a:solidFill>
                  <a:latin typeface="Times New Roman" panose="02020603050405020304" pitchFamily="18" charset="0"/>
                  <a:ea typeface="微软雅黑" panose="020B0503020204020204" pitchFamily="34" charset="-122"/>
                </a:rPr>
                <a:t>:MnO</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+MnS+2H</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SO</a:t>
              </a:r>
              <a:r>
                <a:rPr lang="en-US" altLang="zh-CN" sz="5000" baseline="-25000" dirty="0">
                  <a:solidFill>
                    <a:srgbClr val="A50021"/>
                  </a:solidFill>
                  <a:latin typeface="Times New Roman" panose="02020603050405020304" pitchFamily="18" charset="0"/>
                  <a:ea typeface="微软雅黑" panose="020B0503020204020204" pitchFamily="34" charset="-122"/>
                </a:rPr>
                <a:t>4</a:t>
              </a:r>
              <a:r>
                <a:rPr lang="en-US" altLang="zh-CN" sz="5000" dirty="0">
                  <a:solidFill>
                    <a:srgbClr val="A50021"/>
                  </a:solidFill>
                  <a:latin typeface="Times New Roman" panose="02020603050405020304" pitchFamily="18" charset="0"/>
                  <a:ea typeface="微软雅黑" panose="020B0503020204020204" pitchFamily="34" charset="-122"/>
                </a:rPr>
                <a:t>=2MnSO</a:t>
              </a:r>
              <a:r>
                <a:rPr lang="en-US" altLang="zh-CN" sz="5000" baseline="-25000" dirty="0">
                  <a:solidFill>
                    <a:srgbClr val="A50021"/>
                  </a:solidFill>
                  <a:latin typeface="Times New Roman" panose="02020603050405020304" pitchFamily="18" charset="0"/>
                  <a:ea typeface="微软雅黑" panose="020B0503020204020204" pitchFamily="34" charset="-122"/>
                </a:rPr>
                <a:t>4</a:t>
              </a:r>
              <a:r>
                <a:rPr lang="en-US" altLang="zh-CN" sz="5000" dirty="0">
                  <a:solidFill>
                    <a:srgbClr val="A50021"/>
                  </a:solidFill>
                  <a:latin typeface="Times New Roman" panose="02020603050405020304" pitchFamily="18" charset="0"/>
                  <a:ea typeface="微软雅黑" panose="020B0503020204020204" pitchFamily="34" charset="-122"/>
                </a:rPr>
                <a:t>+S+2H</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O</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。锰矿中含有的二氧化硅</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或硅酸盐</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不溶于稀硫酸</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滤渣</a:t>
              </a:r>
              <a:r>
                <a:rPr lang="en-US" altLang="zh-CN" sz="5000" dirty="0">
                  <a:solidFill>
                    <a:srgbClr val="A50021"/>
                  </a:solidFill>
                  <a:latin typeface="Times New Roman" panose="02020603050405020304" pitchFamily="18" charset="0"/>
                  <a:ea typeface="微软雅黑" panose="020B0503020204020204" pitchFamily="34" charset="-122"/>
                </a:rPr>
                <a:t>1”</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5000" dirty="0">
                  <a:solidFill>
                    <a:srgbClr val="A50021"/>
                  </a:solidFill>
                  <a:latin typeface="Times New Roman" panose="02020603050405020304" pitchFamily="18" charset="0"/>
                  <a:ea typeface="微软雅黑" panose="020B0503020204020204" pitchFamily="34" charset="-122"/>
                </a:rPr>
                <a:t>S</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和二氧化硅</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或不溶性硅酸盐</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kumimoji="0" lang="zh-CN" altLang="zh-CN" sz="5000" b="0" i="0" u="none" strike="noStrike" kern="1200" cap="none" spc="0" normalizeH="0" baseline="0" noProof="0" dirty="0">
                <a:ln>
                  <a:noFill/>
                </a:ln>
                <a:solidFill>
                  <a:srgbClr val="000000"/>
                </a:solidFill>
                <a:effectLst/>
                <a:uLnTx/>
                <a:uFillTx/>
                <a:latin typeface="NEU-BZ-S92" panose="02020503000000020003"/>
                <a:ea typeface="方正书宋_GBK"/>
                <a:cs typeface="Times New Roman" panose="02020603050405020304" pitchFamily="18" charset="0"/>
              </a:endParaRPr>
            </a:p>
          </p:txBody>
        </p:sp>
      </p:grpSp>
    </p:spTree>
    <p:extLst>
      <p:ext uri="{BB962C8B-B14F-4D97-AF65-F5344CB8AC3E}">
        <p14:creationId xmlns:p14="http://schemas.microsoft.com/office/powerpoint/2010/main" val="81649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 xmlns:a16="http://schemas.microsoft.com/office/drawing/2014/main" id="{189B1B9C-7526-46F4-BACF-260F657DC9BB}"/>
              </a:ext>
            </a:extLst>
          </p:cNvPr>
          <p:cNvSpPr/>
          <p:nvPr/>
        </p:nvSpPr>
        <p:spPr>
          <a:xfrm>
            <a:off x="1457952" y="1980630"/>
            <a:ext cx="20814056" cy="6179320"/>
          </a:xfrm>
          <a:prstGeom prst="rect">
            <a:avLst/>
          </a:prstGeom>
        </p:spPr>
        <p:txBody>
          <a:bodyPr wrap="square">
            <a:spAutoFit/>
          </a:bodyPr>
          <a:lstStyle/>
          <a:p>
            <a:pPr>
              <a:lnSpc>
                <a:spcPct val="130000"/>
              </a:lnSpc>
              <a:spcAft>
                <a:spcPts val="0"/>
              </a:spcAft>
            </a:pPr>
            <a:r>
              <a:rPr lang="zh-CN" altLang="zh-CN" sz="4400" b="1"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变式题</a:t>
            </a:r>
            <a:r>
              <a:rPr lang="en-US" altLang="zh-CN" sz="4400" b="1"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4400"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Ⅲ</a:t>
            </a:r>
            <a:r>
              <a:rPr lang="en-US" altLang="zh-CN" sz="4400" b="1"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高纯硫酸锰作为合成镍钴锰三元正极材料的原料</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工业上可由天然二氧化锰粉与硫化锰矿</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还含</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Aft>
                <a:spcPts val="0"/>
              </a:spcAft>
            </a:pP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Zn</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Ni</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等元素</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a:t>
            </a:r>
            <a:endPar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Aft>
                <a:spcPts val="0"/>
              </a:spcAft>
            </a:pP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备</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工艺如图所示。回答下列问题</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spc="-120" dirty="0">
              <a:solidFill>
                <a:srgbClr val="000000"/>
              </a:solidFill>
              <a:latin typeface="NEU-BZ-S92" panose="02020503000000020003"/>
              <a:ea typeface="方正书宋_GBK"/>
              <a:cs typeface="Times New Roman" panose="02020603050405020304" pitchFamily="18" charset="0"/>
            </a:endParaRPr>
          </a:p>
          <a:p>
            <a:pPr>
              <a:lnSpc>
                <a:spcPct val="130000"/>
              </a:lnSpc>
              <a:spcAft>
                <a:spcPts val="0"/>
              </a:spcAft>
            </a:pP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相关金属离子</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4400" spc="-12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4400" i="1" spc="-12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spc="-12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)=0.1 mol·L</a:t>
            </a:r>
            <a:r>
              <a:rPr lang="en-US" altLang="zh-CN" sz="4400" spc="-12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30000"/>
              </a:lnSpc>
              <a:spcAft>
                <a:spcPts val="0"/>
              </a:spcAft>
            </a:pP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形成氢氧化物沉淀的</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范围</a:t>
            </a:r>
            <a:r>
              <a:rPr lang="zh-CN" altLang="en-US"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见右表</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中添加适量的</a:t>
            </a:r>
            <a:r>
              <a:rPr lang="en-US" altLang="zh-CN" sz="4400" dirty="0">
                <a:solidFill>
                  <a:srgbClr val="000000"/>
                </a:solidFill>
                <a:latin typeface="Times New Roman" panose="02020603050405020304" pitchFamily="18" charset="0"/>
                <a:ea typeface="微软雅黑" panose="020B0503020204020204" pitchFamily="34" charset="-122"/>
              </a:rPr>
              <a:t>MnO</a:t>
            </a:r>
            <a:r>
              <a:rPr lang="en-US" altLang="zh-CN" sz="4400" baseline="-25000" dirty="0">
                <a:solidFill>
                  <a:srgbClr val="000000"/>
                </a:solidFill>
                <a:latin typeface="Times New Roman" panose="02020603050405020304" pitchFamily="18" charset="0"/>
                <a:ea typeface="微软雅黑" panose="020B0503020204020204" pitchFamily="34" charset="-122"/>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的作用是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spc="-120" dirty="0">
              <a:solidFill>
                <a:srgbClr val="000000"/>
              </a:solidFill>
              <a:latin typeface="NEU-BZ-S92" panose="02020503000000020003"/>
              <a:ea typeface="方正书宋_GBK"/>
              <a:cs typeface="Times New Roman" panose="02020603050405020304" pitchFamily="18" charset="0"/>
            </a:endParaRPr>
          </a:p>
        </p:txBody>
      </p:sp>
      <p:pic>
        <p:nvPicPr>
          <p:cNvPr id="16" name="9QGHX3-3.EPS" descr="id:2147508347;FounderCES">
            <a:extLst>
              <a:ext uri="{FF2B5EF4-FFF2-40B4-BE49-F238E27FC236}">
                <a16:creationId xmlns="" xmlns:a16="http://schemas.microsoft.com/office/drawing/2014/main" id="{CD20895D-DFA1-44FA-BBAF-3E1E810DE76F}"/>
              </a:ext>
            </a:extLst>
          </p:cNvPr>
          <p:cNvPicPr/>
          <p:nvPr/>
        </p:nvPicPr>
        <p:blipFill>
          <a:blip r:embed="rId2">
            <a:clrChange>
              <a:clrFrom>
                <a:srgbClr val="FFFFFF"/>
              </a:clrFrom>
              <a:clrTo>
                <a:srgbClr val="FFFFFF">
                  <a:alpha val="0"/>
                </a:srgbClr>
              </a:clrTo>
            </a:clrChange>
          </a:blip>
          <a:stretch>
            <a:fillRect/>
          </a:stretch>
        </p:blipFill>
        <p:spPr>
          <a:xfrm>
            <a:off x="9642386" y="3103778"/>
            <a:ext cx="12673408" cy="2011681"/>
          </a:xfrm>
          <a:prstGeom prst="rect">
            <a:avLst/>
          </a:prstGeom>
        </p:spPr>
      </p:pic>
      <p:pic>
        <p:nvPicPr>
          <p:cNvPr id="17"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3"/>
          <a:stretch>
            <a:fillRect/>
          </a:stretch>
        </p:blipFill>
        <p:spPr>
          <a:xfrm>
            <a:off x="1407156" y="1260550"/>
            <a:ext cx="20864852" cy="733233"/>
          </a:xfrm>
          <a:prstGeom prst="rect">
            <a:avLst/>
          </a:prstGeom>
        </p:spPr>
      </p:pic>
      <p:sp>
        <p:nvSpPr>
          <p:cNvPr id="18" name="矩形 17">
            <a:extLst>
              <a:ext uri="{FF2B5EF4-FFF2-40B4-BE49-F238E27FC236}">
                <a16:creationId xmlns="" xmlns:a16="http://schemas.microsoft.com/office/drawing/2014/main" id="{09745AE1-2439-418A-8D03-2EAF85A49DE3}"/>
              </a:ext>
            </a:extLst>
          </p:cNvPr>
          <p:cNvSpPr/>
          <p:nvPr/>
        </p:nvSpPr>
        <p:spPr>
          <a:xfrm>
            <a:off x="10945540" y="7040355"/>
            <a:ext cx="4680519" cy="999441"/>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graphicFrame>
        <p:nvGraphicFramePr>
          <p:cNvPr id="19" name="表格 18">
            <a:extLst>
              <a:ext uri="{FF2B5EF4-FFF2-40B4-BE49-F238E27FC236}">
                <a16:creationId xmlns="" xmlns:a16="http://schemas.microsoft.com/office/drawing/2014/main" id="{1422F304-9B6A-4455-BF5A-6655CFAA7733}"/>
              </a:ext>
            </a:extLst>
          </p:cNvPr>
          <p:cNvGraphicFramePr>
            <a:graphicFrameLocks noGrp="1"/>
          </p:cNvGraphicFramePr>
          <p:nvPr>
            <p:extLst>
              <p:ext uri="{D42A27DB-BD31-4B8C-83A1-F6EECF244321}">
                <p14:modId xmlns:p14="http://schemas.microsoft.com/office/powerpoint/2010/main" val="1219012221"/>
              </p:ext>
            </p:extLst>
          </p:nvPr>
        </p:nvGraphicFramePr>
        <p:xfrm>
          <a:off x="10279998" y="5257126"/>
          <a:ext cx="12025338" cy="2011680"/>
        </p:xfrm>
        <a:graphic>
          <a:graphicData uri="http://schemas.openxmlformats.org/drawingml/2006/table">
            <a:tbl>
              <a:tblPr firstRow="1" firstCol="1" bandRow="1"/>
              <a:tblGrid>
                <a:gridCol w="3666262">
                  <a:extLst>
                    <a:ext uri="{9D8B030D-6E8A-4147-A177-3AD203B41FA5}">
                      <a16:colId xmlns="" xmlns:a16="http://schemas.microsoft.com/office/drawing/2014/main" val="2343788999"/>
                    </a:ext>
                  </a:extLst>
                </a:gridCol>
                <a:gridCol w="1246529">
                  <a:extLst>
                    <a:ext uri="{9D8B030D-6E8A-4147-A177-3AD203B41FA5}">
                      <a16:colId xmlns="" xmlns:a16="http://schemas.microsoft.com/office/drawing/2014/main" val="2730861561"/>
                    </a:ext>
                  </a:extLst>
                </a:gridCol>
                <a:gridCol w="1319854">
                  <a:extLst>
                    <a:ext uri="{9D8B030D-6E8A-4147-A177-3AD203B41FA5}">
                      <a16:colId xmlns="" xmlns:a16="http://schemas.microsoft.com/office/drawing/2014/main" val="3871016849"/>
                    </a:ext>
                  </a:extLst>
                </a:gridCol>
                <a:gridCol w="1246529">
                  <a:extLst>
                    <a:ext uri="{9D8B030D-6E8A-4147-A177-3AD203B41FA5}">
                      <a16:colId xmlns="" xmlns:a16="http://schemas.microsoft.com/office/drawing/2014/main" val="108791807"/>
                    </a:ext>
                  </a:extLst>
                </a:gridCol>
                <a:gridCol w="1173204">
                  <a:extLst>
                    <a:ext uri="{9D8B030D-6E8A-4147-A177-3AD203B41FA5}">
                      <a16:colId xmlns="" xmlns:a16="http://schemas.microsoft.com/office/drawing/2014/main" val="185997604"/>
                    </a:ext>
                  </a:extLst>
                </a:gridCol>
                <a:gridCol w="1284727">
                  <a:extLst>
                    <a:ext uri="{9D8B030D-6E8A-4147-A177-3AD203B41FA5}">
                      <a16:colId xmlns="" xmlns:a16="http://schemas.microsoft.com/office/drawing/2014/main" val="1128537002"/>
                    </a:ext>
                  </a:extLst>
                </a:gridCol>
                <a:gridCol w="1116591">
                  <a:extLst>
                    <a:ext uri="{9D8B030D-6E8A-4147-A177-3AD203B41FA5}">
                      <a16:colId xmlns="" xmlns:a16="http://schemas.microsoft.com/office/drawing/2014/main" val="2227977637"/>
                    </a:ext>
                  </a:extLst>
                </a:gridCol>
                <a:gridCol w="971642">
                  <a:extLst>
                    <a:ext uri="{9D8B030D-6E8A-4147-A177-3AD203B41FA5}">
                      <a16:colId xmlns="" xmlns:a16="http://schemas.microsoft.com/office/drawing/2014/main" val="1654729825"/>
                    </a:ext>
                  </a:extLst>
                </a:gridCol>
              </a:tblGrid>
              <a:tr h="0">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金属离子</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Al</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Mg</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Zn</a:t>
                      </a:r>
                      <a:r>
                        <a:rPr lang="en-US" sz="4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Ni</a:t>
                      </a:r>
                      <a:r>
                        <a:rPr lang="en-US" sz="4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28457835"/>
                  </a:ext>
                </a:extLst>
              </a:tr>
              <a:tr h="341805">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开始沉淀的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8.1</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6.3</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1.5</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3.4</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8.9</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6.9</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360591196"/>
                  </a:ext>
                </a:extLst>
              </a:tr>
              <a:tr h="530797">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沉淀完全的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10.1</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8.3</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2.8</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4.7</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10.9</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8.9</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973968345"/>
                  </a:ext>
                </a:extLst>
              </a:tr>
            </a:tbl>
          </a:graphicData>
        </a:graphic>
      </p:graphicFrame>
      <p:grpSp>
        <p:nvGrpSpPr>
          <p:cNvPr id="20" name="组合 19">
            <a:extLst>
              <a:ext uri="{FF2B5EF4-FFF2-40B4-BE49-F238E27FC236}">
                <a16:creationId xmlns="" xmlns:a16="http://schemas.microsoft.com/office/drawing/2014/main" id="{CA86E88E-D4AA-4232-A5CA-1C440D815814}"/>
              </a:ext>
            </a:extLst>
          </p:cNvPr>
          <p:cNvGrpSpPr/>
          <p:nvPr/>
        </p:nvGrpSpPr>
        <p:grpSpPr>
          <a:xfrm>
            <a:off x="1170041" y="8461350"/>
            <a:ext cx="20792664" cy="2691077"/>
            <a:chOff x="1347697" y="444982"/>
            <a:chExt cx="20792664" cy="2691077"/>
          </a:xfrm>
        </p:grpSpPr>
        <p:sp>
          <p:nvSpPr>
            <p:cNvPr id="21" name="矩形 20">
              <a:extLst>
                <a:ext uri="{FF2B5EF4-FFF2-40B4-BE49-F238E27FC236}">
                  <a16:creationId xmlns="" xmlns:a16="http://schemas.microsoft.com/office/drawing/2014/main" id="{7D0FB0B8-BE7A-4243-9DDD-BA931A3BC283}"/>
                </a:ext>
              </a:extLst>
            </p:cNvPr>
            <p:cNvSpPr/>
            <p:nvPr/>
          </p:nvSpPr>
          <p:spPr>
            <a:xfrm>
              <a:off x="1347697" y="444982"/>
              <a:ext cx="20792664" cy="26588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3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2" name="Rectangle 17">
              <a:extLst>
                <a:ext uri="{FF2B5EF4-FFF2-40B4-BE49-F238E27FC236}">
                  <a16:creationId xmlns="" xmlns:a16="http://schemas.microsoft.com/office/drawing/2014/main" id="{9F519781-C43D-4EF7-884B-E31320112892}"/>
                </a:ext>
              </a:extLst>
            </p:cNvPr>
            <p:cNvSpPr>
              <a:spLocks noChangeArrowheads="1"/>
            </p:cNvSpPr>
            <p:nvPr/>
          </p:nvSpPr>
          <p:spPr bwMode="auto">
            <a:xfrm>
              <a:off x="1563721" y="477254"/>
              <a:ext cx="20360616" cy="2658805"/>
            </a:xfrm>
            <a:prstGeom prst="rect">
              <a:avLst/>
            </a:prstGeom>
            <a:noFill/>
            <a:ln w="9525">
              <a:noFill/>
              <a:miter lim="800000"/>
              <a:headEnd/>
              <a:tailEnd/>
            </a:ln>
          </p:spPr>
          <p:txBody>
            <a:bodyPr wrap="square" anchor="ctr">
              <a:spAutoFit/>
            </a:bodyPr>
            <a:lstStyle/>
            <a:p>
              <a:pPr lvl="0" latinLnBrk="1">
                <a:lnSpc>
                  <a:spcPct val="13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ea typeface="Times New Roman" panose="02020603050405020304" pitchFamily="18" charset="0"/>
                </a:rPr>
                <a:t> </a:t>
              </a:r>
              <a:r>
                <a:rPr lang="en-US" altLang="zh-CN" sz="4400" dirty="0">
                  <a:solidFill>
                    <a:srgbClr val="A50021"/>
                  </a:solidFill>
                  <a:ea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溶浸</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时杂质</a:t>
              </a:r>
              <a:r>
                <a:rPr lang="en-US" altLang="zh-CN" sz="4400" dirty="0">
                  <a:solidFill>
                    <a:srgbClr val="A50021"/>
                  </a:solidFill>
                  <a:latin typeface="Times New Roman" panose="02020603050405020304" pitchFamily="18" charset="0"/>
                  <a:ea typeface="微软雅黑" panose="020B0503020204020204" pitchFamily="34" charset="-122"/>
                </a:rPr>
                <a:t>Fe</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Al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Mg</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Zn</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Ni</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等元素也都转化为相应的硫酸盐</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其中有</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存在</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结合金属离子沉淀时的</a:t>
              </a:r>
              <a:r>
                <a:rPr lang="en-US" altLang="zh-CN" sz="4400" dirty="0">
                  <a:solidFill>
                    <a:srgbClr val="A50021"/>
                  </a:solidFill>
                  <a:latin typeface="Times New Roman" panose="02020603050405020304" pitchFamily="18" charset="0"/>
                  <a:ea typeface="微软雅黑" panose="020B0503020204020204" pitchFamily="34" charset="-122"/>
                </a:rPr>
                <a:t>pH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范围</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可知加</a:t>
              </a:r>
              <a:r>
                <a:rPr lang="en-US" altLang="zh-CN" sz="4400" dirty="0">
                  <a:solidFill>
                    <a:srgbClr val="A50021"/>
                  </a:solidFill>
                  <a:latin typeface="Times New Roman" panose="02020603050405020304" pitchFamily="18" charset="0"/>
                  <a:ea typeface="微软雅黑" panose="020B0503020204020204" pitchFamily="34" charset="-122"/>
                </a:rPr>
                <a:t>MnO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是将溶液中的</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氧化为</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以方便沉淀除去。</a:t>
              </a:r>
              <a:endParaRPr kumimoji="0" lang="zh-CN" altLang="zh-CN" sz="4400" b="0" i="0" u="none" strike="noStrike" kern="1200" cap="none" spc="0" normalizeH="0" baseline="0" noProof="0" dirty="0">
                <a:ln>
                  <a:noFill/>
                </a:ln>
                <a:solidFill>
                  <a:srgbClr val="000000"/>
                </a:solidFill>
                <a:effectLst/>
                <a:uLnTx/>
                <a:uFillTx/>
                <a:latin typeface="NEU-BZ-S92" panose="02020503000000020003"/>
                <a:ea typeface="方正书宋_GBK"/>
                <a:cs typeface="Times New Roman" panose="02020603050405020304" pitchFamily="18" charset="0"/>
              </a:endParaRPr>
            </a:p>
          </p:txBody>
        </p:sp>
      </p:grpSp>
    </p:spTree>
    <p:extLst>
      <p:ext uri="{BB962C8B-B14F-4D97-AF65-F5344CB8AC3E}">
        <p14:creationId xmlns:p14="http://schemas.microsoft.com/office/powerpoint/2010/main" val="382099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5DFF794C-61C5-48EA-9602-D4C0886F1786}"/>
              </a:ext>
            </a:extLst>
          </p:cNvPr>
          <p:cNvSpPr txBox="1"/>
          <p:nvPr/>
        </p:nvSpPr>
        <p:spPr>
          <a:xfrm>
            <a:off x="18074332" y="8677376"/>
            <a:ext cx="3312367" cy="1015663"/>
          </a:xfrm>
          <a:prstGeom prst="rect">
            <a:avLst/>
          </a:prstGeom>
          <a:noFill/>
        </p:spPr>
        <p:txBody>
          <a:bodyPr wrap="square" lIns="91425" tIns="45711" rIns="91425" bIns="45711" rtlCol="0">
            <a:spAutoFit/>
          </a:bodyPr>
          <a:lstStyle/>
          <a:p>
            <a:pPr algn="r">
              <a:defRPr/>
            </a:pPr>
            <a:r>
              <a:rPr lang="zh-CN" altLang="en-US" sz="6000" b="1" dirty="0">
                <a:solidFill>
                  <a:srgbClr val="2E4571"/>
                </a:solidFill>
                <a:latin typeface="+mj-ea"/>
                <a:ea typeface="+mj-ea"/>
                <a:cs typeface="Times New Roman" pitchFamily="18" charset="0"/>
              </a:rPr>
              <a:t>新高考</a:t>
            </a:r>
            <a:r>
              <a:rPr lang="en-US" altLang="zh-CN" sz="6000" b="1" dirty="0">
                <a:solidFill>
                  <a:srgbClr val="2E4571"/>
                </a:solidFill>
                <a:latin typeface="+mj-ea"/>
                <a:ea typeface="+mj-ea"/>
                <a:cs typeface="Times New Roman" pitchFamily="18" charset="0"/>
              </a:rPr>
              <a:t>2</a:t>
            </a:r>
            <a:endParaRPr lang="zh-CN" altLang="en-US" sz="6000" b="1" dirty="0">
              <a:solidFill>
                <a:srgbClr val="2E4571"/>
              </a:solidFill>
              <a:latin typeface="+mj-ea"/>
              <a:ea typeface="+mj-ea"/>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189B1B9C-7526-46F4-BACF-260F657DC9BB}"/>
              </a:ext>
            </a:extLst>
          </p:cNvPr>
          <p:cNvSpPr/>
          <p:nvPr/>
        </p:nvSpPr>
        <p:spPr>
          <a:xfrm>
            <a:off x="1457952" y="1980630"/>
            <a:ext cx="20814056" cy="8808565"/>
          </a:xfrm>
          <a:prstGeom prst="rect">
            <a:avLst/>
          </a:prstGeom>
        </p:spPr>
        <p:txBody>
          <a:bodyPr wrap="square">
            <a:spAutoFit/>
          </a:bodyPr>
          <a:lstStyle/>
          <a:p>
            <a:pPr>
              <a:lnSpc>
                <a:spcPct val="130000"/>
              </a:lnSpc>
              <a:spcAft>
                <a:spcPts val="0"/>
              </a:spcAft>
            </a:pPr>
            <a:r>
              <a:rPr lang="zh-CN" altLang="zh-CN" sz="4400" b="1"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变式题</a:t>
            </a:r>
            <a:r>
              <a:rPr lang="en-US" altLang="zh-CN" sz="4400" b="1"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4400"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Ⅲ</a:t>
            </a:r>
            <a:r>
              <a:rPr lang="en-US" altLang="zh-CN" sz="4400" b="1"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高纯硫酸锰作为合成镍钴锰三元正极材料的原料</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工业上可由天然二氧化锰粉与硫化锰矿</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还含</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Zn</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Ni</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等元素</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制备</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工艺如图所示。回答下列问题</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spc="-120" dirty="0">
              <a:solidFill>
                <a:srgbClr val="000000"/>
              </a:solidFill>
              <a:latin typeface="NEU-BZ-S92" panose="02020503000000020003"/>
              <a:ea typeface="方正书宋_GBK"/>
              <a:cs typeface="Times New Roman" panose="02020603050405020304" pitchFamily="18" charset="0"/>
            </a:endParaRPr>
          </a:p>
          <a:p>
            <a:pPr>
              <a:lnSpc>
                <a:spcPct val="130000"/>
              </a:lnSpc>
              <a:spcAft>
                <a:spcPts val="0"/>
              </a:spcAft>
            </a:pP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相关金属离子</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4400" spc="-12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4400" i="1" spc="-12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spc="-12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)=0.1 mol·L</a:t>
            </a:r>
            <a:r>
              <a:rPr lang="en-US" altLang="zh-CN" sz="4400" spc="-12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30000"/>
              </a:lnSpc>
              <a:spcAft>
                <a:spcPts val="0"/>
              </a:spcAft>
            </a:pP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形成氢氧化物沉淀的</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范围</a:t>
            </a:r>
            <a:r>
              <a:rPr lang="zh-CN" altLang="en-US"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见右表</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调</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除铁和铝</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范围</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应调节为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之间。</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的目的是除去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Zn</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Ni</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滤渣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的主要成分是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的目的是生成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MgF</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沉淀除去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。若溶液酸度过高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沉淀不完全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原因是</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1" name="9QGHX3-3.EPS" descr="id:2147508347;FounderCES">
            <a:extLst>
              <a:ext uri="{FF2B5EF4-FFF2-40B4-BE49-F238E27FC236}">
                <a16:creationId xmlns="" xmlns:a16="http://schemas.microsoft.com/office/drawing/2014/main" id="{CD20895D-DFA1-44FA-BBAF-3E1E810DE76F}"/>
              </a:ext>
            </a:extLst>
          </p:cNvPr>
          <p:cNvPicPr/>
          <p:nvPr/>
        </p:nvPicPr>
        <p:blipFill>
          <a:blip r:embed="rId2">
            <a:clrChange>
              <a:clrFrom>
                <a:srgbClr val="FFFFFF"/>
              </a:clrFrom>
              <a:clrTo>
                <a:srgbClr val="FFFFFF">
                  <a:alpha val="0"/>
                </a:srgbClr>
              </a:clrTo>
            </a:clrChange>
          </a:blip>
          <a:stretch>
            <a:fillRect/>
          </a:stretch>
        </p:blipFill>
        <p:spPr>
          <a:xfrm>
            <a:off x="10747879" y="3837108"/>
            <a:ext cx="11449272" cy="1815930"/>
          </a:xfrm>
          <a:prstGeom prst="rect">
            <a:avLst/>
          </a:prstGeom>
        </p:spPr>
      </p:pic>
      <p:pic>
        <p:nvPicPr>
          <p:cNvPr id="12"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3"/>
          <a:stretch>
            <a:fillRect/>
          </a:stretch>
        </p:blipFill>
        <p:spPr>
          <a:xfrm>
            <a:off x="1407156" y="1260550"/>
            <a:ext cx="20864852" cy="733233"/>
          </a:xfrm>
          <a:prstGeom prst="rect">
            <a:avLst/>
          </a:prstGeom>
        </p:spPr>
      </p:pic>
      <p:sp>
        <p:nvSpPr>
          <p:cNvPr id="13" name="矩形 12">
            <a:extLst>
              <a:ext uri="{FF2B5EF4-FFF2-40B4-BE49-F238E27FC236}">
                <a16:creationId xmlns="" xmlns:a16="http://schemas.microsoft.com/office/drawing/2014/main" id="{09745AE1-2439-418A-8D03-2EAF85A49DE3}"/>
              </a:ext>
            </a:extLst>
          </p:cNvPr>
          <p:cNvSpPr/>
          <p:nvPr/>
        </p:nvSpPr>
        <p:spPr>
          <a:xfrm>
            <a:off x="3888756" y="6963137"/>
            <a:ext cx="936103" cy="999441"/>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4.7</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graphicFrame>
        <p:nvGraphicFramePr>
          <p:cNvPr id="14" name="表格 13">
            <a:extLst>
              <a:ext uri="{FF2B5EF4-FFF2-40B4-BE49-F238E27FC236}">
                <a16:creationId xmlns="" xmlns:a16="http://schemas.microsoft.com/office/drawing/2014/main" id="{1422F304-9B6A-4455-BF5A-6655CFAA7733}"/>
              </a:ext>
            </a:extLst>
          </p:cNvPr>
          <p:cNvGraphicFramePr>
            <a:graphicFrameLocks noGrp="1"/>
          </p:cNvGraphicFramePr>
          <p:nvPr>
            <p:extLst>
              <p:ext uri="{D42A27DB-BD31-4B8C-83A1-F6EECF244321}">
                <p14:modId xmlns:p14="http://schemas.microsoft.com/office/powerpoint/2010/main" val="3957621350"/>
              </p:ext>
            </p:extLst>
          </p:nvPr>
        </p:nvGraphicFramePr>
        <p:xfrm>
          <a:off x="10153452" y="5945614"/>
          <a:ext cx="12025338" cy="2011680"/>
        </p:xfrm>
        <a:graphic>
          <a:graphicData uri="http://schemas.openxmlformats.org/drawingml/2006/table">
            <a:tbl>
              <a:tblPr firstRow="1" firstCol="1" bandRow="1"/>
              <a:tblGrid>
                <a:gridCol w="3666262">
                  <a:extLst>
                    <a:ext uri="{9D8B030D-6E8A-4147-A177-3AD203B41FA5}">
                      <a16:colId xmlns="" xmlns:a16="http://schemas.microsoft.com/office/drawing/2014/main" val="2343788999"/>
                    </a:ext>
                  </a:extLst>
                </a:gridCol>
                <a:gridCol w="1246529">
                  <a:extLst>
                    <a:ext uri="{9D8B030D-6E8A-4147-A177-3AD203B41FA5}">
                      <a16:colId xmlns="" xmlns:a16="http://schemas.microsoft.com/office/drawing/2014/main" val="2730861561"/>
                    </a:ext>
                  </a:extLst>
                </a:gridCol>
                <a:gridCol w="1319854">
                  <a:extLst>
                    <a:ext uri="{9D8B030D-6E8A-4147-A177-3AD203B41FA5}">
                      <a16:colId xmlns="" xmlns:a16="http://schemas.microsoft.com/office/drawing/2014/main" val="3871016849"/>
                    </a:ext>
                  </a:extLst>
                </a:gridCol>
                <a:gridCol w="1246529">
                  <a:extLst>
                    <a:ext uri="{9D8B030D-6E8A-4147-A177-3AD203B41FA5}">
                      <a16:colId xmlns="" xmlns:a16="http://schemas.microsoft.com/office/drawing/2014/main" val="108791807"/>
                    </a:ext>
                  </a:extLst>
                </a:gridCol>
                <a:gridCol w="1173204">
                  <a:extLst>
                    <a:ext uri="{9D8B030D-6E8A-4147-A177-3AD203B41FA5}">
                      <a16:colId xmlns="" xmlns:a16="http://schemas.microsoft.com/office/drawing/2014/main" val="185997604"/>
                    </a:ext>
                  </a:extLst>
                </a:gridCol>
                <a:gridCol w="1284727">
                  <a:extLst>
                    <a:ext uri="{9D8B030D-6E8A-4147-A177-3AD203B41FA5}">
                      <a16:colId xmlns="" xmlns:a16="http://schemas.microsoft.com/office/drawing/2014/main" val="1128537002"/>
                    </a:ext>
                  </a:extLst>
                </a:gridCol>
                <a:gridCol w="1116591">
                  <a:extLst>
                    <a:ext uri="{9D8B030D-6E8A-4147-A177-3AD203B41FA5}">
                      <a16:colId xmlns="" xmlns:a16="http://schemas.microsoft.com/office/drawing/2014/main" val="2227977637"/>
                    </a:ext>
                  </a:extLst>
                </a:gridCol>
                <a:gridCol w="971642">
                  <a:extLst>
                    <a:ext uri="{9D8B030D-6E8A-4147-A177-3AD203B41FA5}">
                      <a16:colId xmlns="" xmlns:a16="http://schemas.microsoft.com/office/drawing/2014/main" val="1654729825"/>
                    </a:ext>
                  </a:extLst>
                </a:gridCol>
              </a:tblGrid>
              <a:tr h="0">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金属离子</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Al</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Mg</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Zn</a:t>
                      </a:r>
                      <a:r>
                        <a:rPr lang="en-US" sz="4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Ni</a:t>
                      </a:r>
                      <a:r>
                        <a:rPr lang="en-US" sz="4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28457835"/>
                  </a:ext>
                </a:extLst>
              </a:tr>
              <a:tr h="530797">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开始沉淀的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8.1</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6.3</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1.5</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3.4</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8.9</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6.9</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360591196"/>
                  </a:ext>
                </a:extLst>
              </a:tr>
              <a:tr h="530797">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沉淀完全的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10.1</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8.3</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2.8</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4.7</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10.9</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8.9</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973968345"/>
                  </a:ext>
                </a:extLst>
              </a:tr>
            </a:tbl>
          </a:graphicData>
        </a:graphic>
      </p:graphicFrame>
      <p:sp>
        <p:nvSpPr>
          <p:cNvPr id="15" name="矩形 14">
            <a:extLst>
              <a:ext uri="{FF2B5EF4-FFF2-40B4-BE49-F238E27FC236}">
                <a16:creationId xmlns="" xmlns:a16="http://schemas.microsoft.com/office/drawing/2014/main" id="{0336F50B-CD50-43C8-B3D1-4430D32035F5}"/>
              </a:ext>
            </a:extLst>
          </p:cNvPr>
          <p:cNvSpPr/>
          <p:nvPr/>
        </p:nvSpPr>
        <p:spPr>
          <a:xfrm>
            <a:off x="15467895" y="7813278"/>
            <a:ext cx="4190613" cy="999441"/>
          </a:xfrm>
          <a:prstGeom prst="rect">
            <a:avLst/>
          </a:prstGeom>
        </p:spPr>
        <p:txBody>
          <a:bodyPr wrap="square">
            <a:spAutoFit/>
          </a:bodyPr>
          <a:lstStyle/>
          <a:p>
            <a:pPr>
              <a:lnSpc>
                <a:spcPct val="150000"/>
              </a:lnSpc>
              <a:spcAft>
                <a:spcPts val="0"/>
              </a:spcAft>
            </a:pPr>
            <a:r>
              <a:rPr lang="en-US" altLang="zh-CN" sz="4400" dirty="0" err="1">
                <a:solidFill>
                  <a:srgbClr val="A50021"/>
                </a:solidFill>
                <a:latin typeface="Times New Roman" panose="02020603050405020304" pitchFamily="18" charset="0"/>
                <a:ea typeface="微软雅黑" panose="020B0503020204020204" pitchFamily="34" charset="-122"/>
              </a:rPr>
              <a:t>NiS</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rPr>
              <a:t>ZnS</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矩形 15">
                <a:extLst>
                  <a:ext uri="{FF2B5EF4-FFF2-40B4-BE49-F238E27FC236}">
                    <a16:creationId xmlns="" xmlns:a16="http://schemas.microsoft.com/office/drawing/2014/main" id="{AB11B75C-C7F3-401E-8F4A-9F33B9017ABF}"/>
                  </a:ext>
                </a:extLst>
              </p:cNvPr>
              <p:cNvSpPr/>
              <p:nvPr/>
            </p:nvSpPr>
            <p:spPr>
              <a:xfrm>
                <a:off x="2304580" y="9613478"/>
                <a:ext cx="14545616"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结合形成弱电解质</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HF,MgF</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r>
                      <a:rPr lang="en-US" altLang="zh-CN" sz="4400" i="1">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t>
                    </m:r>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Mg</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平衡向右移动</a:t>
                </a:r>
                <a:endParaRPr lang="zh-CN" altLang="zh-CN" sz="44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6" name="矩形 15">
                <a:extLst>
                  <a:ext uri="{FF2B5EF4-FFF2-40B4-BE49-F238E27FC236}">
                    <a16:creationId xmlns:a16="http://schemas.microsoft.com/office/drawing/2014/main" xmlns:a14="http://schemas.microsoft.com/office/drawing/2010/main" xmlns="" id="{AB11B75C-C7F3-401E-8F4A-9F33B9017ABF}"/>
                  </a:ext>
                </a:extLst>
              </p:cNvPr>
              <p:cNvSpPr>
                <a:spLocks noRot="1" noChangeAspect="1" noMove="1" noResize="1" noEditPoints="1" noAdjustHandles="1" noChangeArrowheads="1" noChangeShapeType="1" noTextEdit="1"/>
              </p:cNvSpPr>
              <p:nvPr/>
            </p:nvSpPr>
            <p:spPr>
              <a:xfrm>
                <a:off x="2304580" y="9613478"/>
                <a:ext cx="14545616" cy="987963"/>
              </a:xfrm>
              <a:prstGeom prst="rect">
                <a:avLst/>
              </a:prstGeom>
              <a:blipFill rotWithShape="1">
                <a:blip r:embed="rId4"/>
                <a:stretch>
                  <a:fillRect l="-1676" r="-587" b="-290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8042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13" dur="500"/>
                                        <p:tgtEl>
                                          <p:spTgt spid="10">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randombar(horizontal)">
                                      <p:cBhvr>
                                        <p:cTn id="24" dur="500"/>
                                        <p:tgtEl>
                                          <p:spTgt spid="10">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grpSp>
        <p:nvGrpSpPr>
          <p:cNvPr id="16" name="组合 15">
            <a:extLst>
              <a:ext uri="{FF2B5EF4-FFF2-40B4-BE49-F238E27FC236}">
                <a16:creationId xmlns="" xmlns:a16="http://schemas.microsoft.com/office/drawing/2014/main" id="{6506A01E-D4FE-437C-B5A8-6D37A09F83F6}"/>
              </a:ext>
            </a:extLst>
          </p:cNvPr>
          <p:cNvGrpSpPr/>
          <p:nvPr/>
        </p:nvGrpSpPr>
        <p:grpSpPr>
          <a:xfrm>
            <a:off x="1368476" y="2268662"/>
            <a:ext cx="20792664" cy="7344816"/>
            <a:chOff x="1368476" y="2268662"/>
            <a:chExt cx="20792664" cy="7344816"/>
          </a:xfrm>
        </p:grpSpPr>
        <p:sp>
          <p:nvSpPr>
            <p:cNvPr id="17" name="矩形 16">
              <a:extLst>
                <a:ext uri="{FF2B5EF4-FFF2-40B4-BE49-F238E27FC236}">
                  <a16:creationId xmlns="" xmlns:a16="http://schemas.microsoft.com/office/drawing/2014/main" id="{EFF04F1D-1CF3-4E80-BF8F-FEE2D3702DAF}"/>
                </a:ext>
              </a:extLst>
            </p:cNvPr>
            <p:cNvSpPr/>
            <p:nvPr/>
          </p:nvSpPr>
          <p:spPr>
            <a:xfrm>
              <a:off x="1368476" y="2268662"/>
              <a:ext cx="20792664" cy="7344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 xmlns:a16="http://schemas.microsoft.com/office/drawing/2014/main" id="{4B451794-536D-4EFE-95DC-F3C24AF763A1}"/>
                    </a:ext>
                  </a:extLst>
                </p:cNvPr>
                <p:cNvSpPr>
                  <a:spLocks noChangeArrowheads="1"/>
                </p:cNvSpPr>
                <p:nvPr/>
              </p:nvSpPr>
              <p:spPr bwMode="auto">
                <a:xfrm>
                  <a:off x="1602148" y="2268662"/>
                  <a:ext cx="20360615" cy="6880858"/>
                </a:xfrm>
                <a:prstGeom prst="rect">
                  <a:avLst/>
                </a:prstGeom>
                <a:noFill/>
                <a:ln w="9525">
                  <a:noFill/>
                  <a:miter lim="800000"/>
                  <a:headEnd/>
                  <a:tailEnd/>
                </a:ln>
              </p:spPr>
              <p:txBody>
                <a:bodyPr wrap="square" anchor="ctr">
                  <a:spAutoFit/>
                </a:bodyPr>
                <a:lstStyle/>
                <a:p>
                  <a:pPr lvl="0" latinLnBrk="1">
                    <a:lnSpc>
                      <a:spcPct val="150000"/>
                    </a:lnSpc>
                    <a:spcAft>
                      <a:spcPts val="0"/>
                    </a:spcAft>
                  </a:pPr>
                  <a:r>
                    <a:rPr kumimoji="0" lang="en-US" altLang="zh-CN" sz="50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50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50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ea typeface="Times New Roman" panose="02020603050405020304" pitchFamily="18" charset="0"/>
                    </a:rPr>
                    <a:t> </a:t>
                  </a:r>
                  <a:r>
                    <a:rPr lang="en-US" altLang="zh-CN" sz="5000" dirty="0">
                      <a:solidFill>
                        <a:srgbClr val="A50021"/>
                      </a:solidFill>
                      <a:latin typeface="Times New Roman" panose="02020603050405020304" pitchFamily="18" charset="0"/>
                      <a:ea typeface="微软雅黑" panose="020B0503020204020204" pitchFamily="34" charset="-122"/>
                    </a:rPr>
                    <a:t>(3)~(5)</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结合题给表格中金属离子沉淀时的</a:t>
                  </a:r>
                  <a:r>
                    <a:rPr lang="en-US" altLang="zh-CN" sz="5000" dirty="0">
                      <a:solidFill>
                        <a:srgbClr val="A50021"/>
                      </a:solidFill>
                      <a:latin typeface="Times New Roman" panose="02020603050405020304" pitchFamily="18" charset="0"/>
                      <a:ea typeface="微软雅黑" panose="020B0503020204020204" pitchFamily="34" charset="-122"/>
                    </a:rPr>
                    <a:t>pH</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范围可知</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加氨水</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调</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A50021"/>
                      </a:solidFill>
                      <a:latin typeface="Times New Roman" panose="02020603050405020304" pitchFamily="18" charset="0"/>
                      <a:ea typeface="微软雅黑" panose="020B0503020204020204" pitchFamily="34" charset="-122"/>
                    </a:rPr>
                    <a:t>pH”</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主要是沉淀</a:t>
                  </a:r>
                  <a:r>
                    <a:rPr lang="en-US" altLang="zh-CN" sz="5000" dirty="0">
                      <a:solidFill>
                        <a:srgbClr val="A50021"/>
                      </a:solidFill>
                      <a:latin typeface="Times New Roman" panose="02020603050405020304" pitchFamily="18" charset="0"/>
                      <a:ea typeface="微软雅黑" panose="020B0503020204020204" pitchFamily="34" charset="-122"/>
                    </a:rPr>
                    <a:t>Fe</a:t>
                  </a:r>
                  <a:r>
                    <a:rPr lang="en-US" altLang="zh-CN" sz="5000" baseline="30000" dirty="0">
                      <a:solidFill>
                        <a:srgbClr val="A50021"/>
                      </a:solidFill>
                      <a:latin typeface="Times New Roman" panose="02020603050405020304" pitchFamily="18" charset="0"/>
                      <a:ea typeface="微软雅黑" panose="020B0503020204020204" pitchFamily="34" charset="-122"/>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5000" dirty="0">
                      <a:solidFill>
                        <a:srgbClr val="A50021"/>
                      </a:solidFill>
                      <a:latin typeface="Times New Roman" panose="02020603050405020304" pitchFamily="18" charset="0"/>
                      <a:ea typeface="微软雅黑" panose="020B0503020204020204" pitchFamily="34" charset="-122"/>
                    </a:rPr>
                    <a:t>Al</a:t>
                  </a:r>
                  <a:r>
                    <a:rPr lang="en-US" altLang="zh-CN" sz="5000" baseline="30000" dirty="0">
                      <a:solidFill>
                        <a:srgbClr val="A50021"/>
                      </a:solidFill>
                      <a:latin typeface="Times New Roman" panose="02020603050405020304" pitchFamily="18" charset="0"/>
                      <a:ea typeface="微软雅黑" panose="020B0503020204020204" pitchFamily="34" charset="-122"/>
                    </a:rPr>
                    <a:t>3+</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滤渣</a:t>
                  </a:r>
                  <a:r>
                    <a:rPr lang="en-US" altLang="zh-CN" sz="5000" dirty="0">
                      <a:solidFill>
                        <a:srgbClr val="A50021"/>
                      </a:solidFill>
                      <a:latin typeface="Times New Roman" panose="02020603050405020304" pitchFamily="18" charset="0"/>
                      <a:ea typeface="微软雅黑" panose="020B0503020204020204" pitchFamily="34" charset="-122"/>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5000" dirty="0">
                      <a:solidFill>
                        <a:srgbClr val="A50021"/>
                      </a:solidFill>
                      <a:latin typeface="Times New Roman" panose="02020603050405020304" pitchFamily="18" charset="0"/>
                      <a:ea typeface="微软雅黑" panose="020B0503020204020204" pitchFamily="34" charset="-122"/>
                    </a:rPr>
                    <a:t>Fe(OH)</a:t>
                  </a:r>
                  <a:r>
                    <a:rPr lang="en-US" altLang="zh-CN" sz="5000" baseline="-25000" dirty="0">
                      <a:solidFill>
                        <a:srgbClr val="A50021"/>
                      </a:solidFill>
                      <a:latin typeface="Times New Roman" panose="02020603050405020304" pitchFamily="18" charset="0"/>
                      <a:ea typeface="微软雅黑" panose="020B0503020204020204" pitchFamily="34" charset="-122"/>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5000" dirty="0">
                      <a:solidFill>
                        <a:srgbClr val="A50021"/>
                      </a:solidFill>
                      <a:latin typeface="Times New Roman" panose="02020603050405020304" pitchFamily="18" charset="0"/>
                      <a:ea typeface="微软雅黑" panose="020B0503020204020204" pitchFamily="34" charset="-122"/>
                    </a:rPr>
                    <a:t>Al(OH)</a:t>
                  </a:r>
                  <a:r>
                    <a:rPr lang="en-US" altLang="zh-CN" sz="5000" baseline="-25000" dirty="0">
                      <a:solidFill>
                        <a:srgbClr val="A50021"/>
                      </a:solidFill>
                      <a:latin typeface="Times New Roman" panose="02020603050405020304" pitchFamily="18" charset="0"/>
                      <a:ea typeface="微软雅黑" panose="020B0503020204020204" pitchFamily="34" charset="-122"/>
                    </a:rPr>
                    <a:t>3</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此时需控制的</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A50021"/>
                      </a:solidFill>
                      <a:latin typeface="Times New Roman" panose="02020603050405020304" pitchFamily="18" charset="0"/>
                      <a:ea typeface="微软雅黑" panose="020B0503020204020204" pitchFamily="34" charset="-122"/>
                    </a:rPr>
                    <a:t>pH</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范围为</a:t>
                  </a:r>
                  <a:r>
                    <a:rPr lang="en-US" altLang="zh-CN" sz="5000" dirty="0">
                      <a:solidFill>
                        <a:srgbClr val="A50021"/>
                      </a:solidFill>
                      <a:latin typeface="Times New Roman" panose="02020603050405020304" pitchFamily="18" charset="0"/>
                      <a:ea typeface="微软雅黑" panose="020B0503020204020204" pitchFamily="34" charset="-122"/>
                    </a:rPr>
                    <a:t>4.7≤pH&lt;6.2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。而后面加</a:t>
                  </a:r>
                  <a:r>
                    <a:rPr lang="en-US" altLang="zh-CN" sz="5000" dirty="0">
                      <a:solidFill>
                        <a:srgbClr val="A50021"/>
                      </a:solidFill>
                      <a:latin typeface="Times New Roman" panose="02020603050405020304" pitchFamily="18" charset="0"/>
                      <a:ea typeface="微软雅黑" panose="020B0503020204020204" pitchFamily="34" charset="-122"/>
                    </a:rPr>
                    <a:t>Na</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S</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完成的</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除杂</a:t>
                  </a:r>
                  <a:r>
                    <a:rPr lang="en-US" altLang="zh-CN" sz="5000" dirty="0">
                      <a:solidFill>
                        <a:srgbClr val="A50021"/>
                      </a:solidFill>
                      <a:latin typeface="Times New Roman" panose="02020603050405020304" pitchFamily="18" charset="0"/>
                      <a:ea typeface="微软雅黑" panose="020B0503020204020204" pitchFamily="34" charset="-122"/>
                    </a:rPr>
                    <a:t>1”</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是沉淀</a:t>
                  </a:r>
                  <a:r>
                    <a:rPr lang="en-US" altLang="zh-CN" sz="5000" dirty="0">
                      <a:solidFill>
                        <a:srgbClr val="A50021"/>
                      </a:solidFill>
                      <a:latin typeface="Times New Roman" panose="02020603050405020304" pitchFamily="18" charset="0"/>
                      <a:ea typeface="微软雅黑" panose="020B0503020204020204" pitchFamily="34" charset="-122"/>
                    </a:rPr>
                    <a:t>Zn</a:t>
                  </a:r>
                  <a:r>
                    <a:rPr lang="en-US" altLang="zh-CN" sz="5000" baseline="30000" dirty="0">
                      <a:solidFill>
                        <a:srgbClr val="A50021"/>
                      </a:solidFill>
                      <a:latin typeface="Times New Roman" panose="02020603050405020304" pitchFamily="18" charset="0"/>
                      <a:ea typeface="微软雅黑" panose="020B0503020204020204" pitchFamily="34" charset="-122"/>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5000" dirty="0">
                      <a:solidFill>
                        <a:srgbClr val="A50021"/>
                      </a:solidFill>
                      <a:latin typeface="Times New Roman" panose="02020603050405020304" pitchFamily="18" charset="0"/>
                      <a:ea typeface="微软雅黑" panose="020B0503020204020204" pitchFamily="34" charset="-122"/>
                    </a:rPr>
                    <a:t>Ni</a:t>
                  </a:r>
                  <a:r>
                    <a:rPr lang="en-US" altLang="zh-CN" sz="5000" baseline="30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滤渣</a:t>
                  </a:r>
                  <a:r>
                    <a:rPr lang="en-US" altLang="zh-CN" sz="5000" dirty="0">
                      <a:solidFill>
                        <a:srgbClr val="A50021"/>
                      </a:solidFill>
                      <a:latin typeface="Times New Roman" panose="02020603050405020304" pitchFamily="18" charset="0"/>
                      <a:ea typeface="微软雅黑" panose="020B0503020204020204" pitchFamily="34" charset="-122"/>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5000" dirty="0">
                      <a:solidFill>
                        <a:srgbClr val="A50021"/>
                      </a:solidFill>
                      <a:latin typeface="Times New Roman" panose="02020603050405020304" pitchFamily="18" charset="0"/>
                      <a:ea typeface="微软雅黑" panose="020B0503020204020204" pitchFamily="34" charset="-122"/>
                    </a:rPr>
                    <a:t>ZnS</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5000" dirty="0" err="1">
                      <a:solidFill>
                        <a:srgbClr val="A50021"/>
                      </a:solidFill>
                      <a:latin typeface="Times New Roman" panose="02020603050405020304" pitchFamily="18" charset="0"/>
                      <a:ea typeface="微软雅黑" panose="020B0503020204020204" pitchFamily="34" charset="-122"/>
                    </a:rPr>
                    <a:t>NiS</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a:t>
                  </a:r>
                  <a:r>
                    <a:rPr lang="en-US" altLang="zh-CN" sz="5000" dirty="0">
                      <a:solidFill>
                        <a:srgbClr val="A50021"/>
                      </a:solidFill>
                      <a:latin typeface="Times New Roman" panose="02020603050405020304" pitchFamily="18" charset="0"/>
                      <a:ea typeface="微软雅黑" panose="020B0503020204020204" pitchFamily="34" charset="-122"/>
                    </a:rPr>
                    <a:t>MnF</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完成的</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除杂</a:t>
                  </a:r>
                  <a:r>
                    <a:rPr lang="en-US" altLang="zh-CN" sz="5000" dirty="0">
                      <a:solidFill>
                        <a:srgbClr val="A50021"/>
                      </a:solidFill>
                      <a:latin typeface="Times New Roman" panose="02020603050405020304" pitchFamily="18" charset="0"/>
                      <a:ea typeface="微软雅黑" panose="020B0503020204020204" pitchFamily="34" charset="-122"/>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是沉淀</a:t>
                  </a:r>
                  <a:r>
                    <a:rPr lang="en-US" altLang="zh-CN" sz="5000" dirty="0">
                      <a:solidFill>
                        <a:srgbClr val="A50021"/>
                      </a:solidFill>
                      <a:latin typeface="Times New Roman" panose="02020603050405020304" pitchFamily="18" charset="0"/>
                      <a:ea typeface="微软雅黑" panose="020B0503020204020204" pitchFamily="34" charset="-122"/>
                    </a:rPr>
                    <a:t>Mg</a:t>
                  </a:r>
                  <a:r>
                    <a:rPr lang="en-US" altLang="zh-CN" sz="5000" baseline="30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滤渣</a:t>
                  </a:r>
                  <a:r>
                    <a:rPr lang="en-US" altLang="zh-CN" sz="5000" dirty="0">
                      <a:solidFill>
                        <a:srgbClr val="A50021"/>
                      </a:solidFill>
                      <a:latin typeface="Times New Roman" panose="02020603050405020304" pitchFamily="18" charset="0"/>
                      <a:ea typeface="微软雅黑" panose="020B0503020204020204" pitchFamily="34" charset="-122"/>
                    </a:rPr>
                    <a:t>4”</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5000" dirty="0">
                      <a:solidFill>
                        <a:srgbClr val="A50021"/>
                      </a:solidFill>
                      <a:latin typeface="Times New Roman" panose="02020603050405020304" pitchFamily="18" charset="0"/>
                      <a:ea typeface="微软雅黑" panose="020B0503020204020204" pitchFamily="34" charset="-122"/>
                    </a:rPr>
                    <a:t>MgF</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。若沉淀</a:t>
                  </a:r>
                  <a:r>
                    <a:rPr lang="en-US" altLang="zh-CN" sz="5000" dirty="0">
                      <a:solidFill>
                        <a:srgbClr val="A50021"/>
                      </a:solidFill>
                      <a:latin typeface="Times New Roman" panose="02020603050405020304" pitchFamily="18" charset="0"/>
                      <a:ea typeface="微软雅黑" panose="020B0503020204020204" pitchFamily="34" charset="-122"/>
                    </a:rPr>
                    <a:t>Mg</a:t>
                  </a:r>
                  <a:r>
                    <a:rPr lang="en-US" altLang="zh-CN" sz="5000" baseline="30000" dirty="0">
                      <a:solidFill>
                        <a:srgbClr val="A50021"/>
                      </a:solidFill>
                      <a:latin typeface="Times New Roman" panose="02020603050405020304" pitchFamily="18" charset="0"/>
                      <a:ea typeface="微软雅黑" panose="020B0503020204020204" pitchFamily="34" charset="-122"/>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时溶液酸性较强</a:t>
                  </a:r>
                  <a:r>
                    <a:rPr lang="en-US" altLang="zh-CN" sz="5000" dirty="0">
                      <a:solidFill>
                        <a:srgbClr val="A50021"/>
                      </a:solidFill>
                      <a:latin typeface="Times New Roman" panose="02020603050405020304" pitchFamily="18" charset="0"/>
                      <a:ea typeface="微软雅黑" panose="020B0503020204020204" pitchFamily="34" charset="-122"/>
                    </a:rPr>
                    <a:t>,H</a:t>
                  </a:r>
                  <a:r>
                    <a:rPr lang="en-US" altLang="zh-CN" sz="5000" baseline="30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会与</a:t>
                  </a:r>
                  <a:r>
                    <a:rPr lang="en-US" altLang="zh-CN" sz="5000" dirty="0">
                      <a:solidFill>
                        <a:srgbClr val="A50021"/>
                      </a:solidFill>
                      <a:latin typeface="Times New Roman" panose="02020603050405020304" pitchFamily="18" charset="0"/>
                      <a:ea typeface="微软雅黑" panose="020B0503020204020204" pitchFamily="34" charset="-122"/>
                    </a:rPr>
                    <a:t>F</a:t>
                  </a:r>
                  <a:r>
                    <a:rPr lang="en-US" altLang="zh-CN" sz="5000" baseline="30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生成弱电解质</a:t>
                  </a:r>
                  <a:r>
                    <a:rPr lang="en-US" altLang="zh-CN" sz="5000" dirty="0">
                      <a:solidFill>
                        <a:srgbClr val="A50021"/>
                      </a:solidFill>
                      <a:latin typeface="Times New Roman" panose="02020603050405020304" pitchFamily="18" charset="0"/>
                      <a:ea typeface="微软雅黑" panose="020B0503020204020204" pitchFamily="34" charset="-122"/>
                    </a:rPr>
                    <a:t>HF,</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使平衡</a:t>
                  </a:r>
                  <a:r>
                    <a:rPr lang="en-US" altLang="zh-CN" sz="5000" dirty="0">
                      <a:solidFill>
                        <a:srgbClr val="A50021"/>
                      </a:solidFill>
                      <a:latin typeface="Times New Roman" panose="02020603050405020304" pitchFamily="18" charset="0"/>
                      <a:ea typeface="微软雅黑" panose="020B0503020204020204" pitchFamily="34" charset="-122"/>
                    </a:rPr>
                    <a:t>MgF</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(s)</a:t>
                  </a:r>
                  <a14:m>
                    <m:oMath xmlns:m="http://schemas.openxmlformats.org/officeDocument/2006/math">
                      <m:r>
                        <a:rPr lang="en-US" altLang="zh-CN" sz="5000" i="1" smtClean="0">
                          <a:solidFill>
                            <a:srgbClr val="A50021"/>
                          </a:solidFill>
                          <a:latin typeface="Cambria Math" panose="02040503050406030204" pitchFamily="18" charset="0"/>
                          <a:ea typeface="Cambria Math" panose="02040503050406030204" pitchFamily="18" charset="0"/>
                        </a:rPr>
                        <m:t>⇌</m:t>
                      </m:r>
                    </m:oMath>
                  </a14:m>
                  <a:r>
                    <a:rPr lang="en-US" altLang="zh-CN" sz="5000" dirty="0">
                      <a:solidFill>
                        <a:srgbClr val="A50021"/>
                      </a:solidFill>
                      <a:latin typeface="Times New Roman" panose="02020603050405020304" pitchFamily="18" charset="0"/>
                      <a:ea typeface="微软雅黑" panose="020B0503020204020204" pitchFamily="34" charset="-122"/>
                    </a:rPr>
                    <a:t> Mg</a:t>
                  </a:r>
                  <a:r>
                    <a:rPr lang="en-US" altLang="zh-CN" sz="5000" baseline="30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a:t>
                  </a:r>
                  <a:r>
                    <a:rPr lang="en-US" altLang="zh-CN" sz="5000" dirty="0" err="1">
                      <a:solidFill>
                        <a:srgbClr val="A50021"/>
                      </a:solidFill>
                      <a:latin typeface="Times New Roman" panose="02020603050405020304" pitchFamily="18" charset="0"/>
                      <a:ea typeface="微软雅黑" panose="020B0503020204020204" pitchFamily="34" charset="-122"/>
                    </a:rPr>
                    <a:t>aq</a:t>
                  </a:r>
                  <a:r>
                    <a:rPr lang="en-US" altLang="zh-CN" sz="5000" dirty="0">
                      <a:solidFill>
                        <a:srgbClr val="A50021"/>
                      </a:solidFill>
                      <a:latin typeface="Times New Roman" panose="02020603050405020304" pitchFamily="18" charset="0"/>
                      <a:ea typeface="微软雅黑" panose="020B0503020204020204" pitchFamily="34" charset="-122"/>
                    </a:rPr>
                    <a:t>)+2F</a:t>
                  </a:r>
                  <a:r>
                    <a:rPr lang="en-US" altLang="zh-CN" sz="5000" baseline="30000" dirty="0">
                      <a:solidFill>
                        <a:srgbClr val="A50021"/>
                      </a:solidFill>
                      <a:latin typeface="Times New Roman" panose="02020603050405020304" pitchFamily="18" charset="0"/>
                      <a:ea typeface="微软雅黑" panose="020B0503020204020204" pitchFamily="34" charset="-122"/>
                    </a:rPr>
                    <a:t>-</a:t>
                  </a:r>
                  <a:r>
                    <a:rPr lang="en-US" altLang="zh-CN" sz="5000" dirty="0">
                      <a:solidFill>
                        <a:srgbClr val="A50021"/>
                      </a:solidFill>
                      <a:latin typeface="Times New Roman" panose="02020603050405020304" pitchFamily="18" charset="0"/>
                      <a:ea typeface="微软雅黑" panose="020B0503020204020204" pitchFamily="34" charset="-122"/>
                    </a:rPr>
                    <a:t>(</a:t>
                  </a:r>
                  <a:r>
                    <a:rPr lang="en-US" altLang="zh-CN" sz="5000" dirty="0" err="1">
                      <a:solidFill>
                        <a:srgbClr val="A50021"/>
                      </a:solidFill>
                      <a:latin typeface="Times New Roman" panose="02020603050405020304" pitchFamily="18" charset="0"/>
                      <a:ea typeface="微软雅黑" panose="020B0503020204020204" pitchFamily="34" charset="-122"/>
                    </a:rPr>
                    <a:t>aq</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右移</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则导致</a:t>
                  </a:r>
                  <a:r>
                    <a:rPr lang="en-US" altLang="zh-CN" sz="5000" dirty="0">
                      <a:solidFill>
                        <a:srgbClr val="A50021"/>
                      </a:solidFill>
                      <a:latin typeface="Times New Roman" panose="02020603050405020304" pitchFamily="18" charset="0"/>
                      <a:ea typeface="微软雅黑" panose="020B0503020204020204" pitchFamily="34" charset="-122"/>
                    </a:rPr>
                    <a:t>Mg</a:t>
                  </a:r>
                  <a:r>
                    <a:rPr lang="en-US" altLang="zh-CN" sz="5000" baseline="30000" dirty="0">
                      <a:solidFill>
                        <a:srgbClr val="A50021"/>
                      </a:solidFill>
                      <a:latin typeface="Times New Roman" panose="02020603050405020304" pitchFamily="18" charset="0"/>
                      <a:ea typeface="微软雅黑" panose="020B0503020204020204" pitchFamily="34" charset="-122"/>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沉淀不完全。</a:t>
                  </a:r>
                  <a:endParaRPr kumimoji="0" lang="zh-CN" altLang="zh-CN" sz="5000" b="0" i="0" u="none" strike="noStrike" kern="1200" cap="none" spc="0" normalizeH="0" baseline="0" noProof="0" dirty="0">
                    <a:ln>
                      <a:noFill/>
                    </a:ln>
                    <a:solidFill>
                      <a:srgbClr val="000000"/>
                    </a:solidFill>
                    <a:effectLst/>
                    <a:uLnTx/>
                    <a:uFillTx/>
                    <a:latin typeface="NEU-BZ-S92" panose="02020503000000020003"/>
                    <a:ea typeface="方正书宋_GBK"/>
                    <a:cs typeface="Times New Roman" panose="02020603050405020304" pitchFamily="18" charset="0"/>
                  </a:endParaRPr>
                </a:p>
              </p:txBody>
            </p:sp>
          </mc:Choice>
          <mc:Fallback xmlns="">
            <p:sp>
              <p:nvSpPr>
                <p:cNvPr id="8" name="Rectangle 17">
                  <a:extLst>
                    <a:ext uri="{FF2B5EF4-FFF2-40B4-BE49-F238E27FC236}">
                      <a16:creationId xmlns:a16="http://schemas.microsoft.com/office/drawing/2014/main" id="{4B451794-536D-4EFE-95DC-F3C24AF763A1}"/>
                    </a:ext>
                  </a:extLst>
                </p:cNvPr>
                <p:cNvSpPr>
                  <a:spLocks noRot="1" noChangeAspect="1" noMove="1" noResize="1" noEditPoints="1" noAdjustHandles="1" noChangeArrowheads="1" noChangeShapeType="1" noTextEdit="1"/>
                </p:cNvSpPr>
                <p:nvPr/>
              </p:nvSpPr>
              <p:spPr bwMode="auto">
                <a:xfrm>
                  <a:off x="1602148" y="2268662"/>
                  <a:ext cx="20360615" cy="6880858"/>
                </a:xfrm>
                <a:prstGeom prst="rect">
                  <a:avLst/>
                </a:prstGeom>
                <a:blipFill>
                  <a:blip r:embed="rId3"/>
                  <a:stretch>
                    <a:fillRect l="-1437" r="-4072" b="-4429"/>
                  </a:stretch>
                </a:blipFill>
                <a:ln w="9525">
                  <a:noFill/>
                  <a:miter lim="800000"/>
                  <a:headEnd/>
                  <a:tailEnd/>
                </a:ln>
              </p:spPr>
              <p:txBody>
                <a:bodyPr/>
                <a:lstStyle/>
                <a:p>
                  <a:r>
                    <a:rPr lang="zh-CN" altLang="en-US">
                      <a:noFill/>
                    </a:rPr>
                    <a:t> </a:t>
                  </a:r>
                </a:p>
              </p:txBody>
            </p:sp>
          </mc:Fallback>
        </mc:AlternateContent>
      </p:grpSp>
    </p:spTree>
    <p:extLst>
      <p:ext uri="{BB962C8B-B14F-4D97-AF65-F5344CB8AC3E}">
        <p14:creationId xmlns:p14="http://schemas.microsoft.com/office/powerpoint/2010/main" val="416270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89B1B9C-7526-46F4-BACF-260F657DC9BB}"/>
              </a:ext>
            </a:extLst>
          </p:cNvPr>
          <p:cNvSpPr/>
          <p:nvPr/>
        </p:nvSpPr>
        <p:spPr>
          <a:xfrm>
            <a:off x="1457952" y="1980630"/>
            <a:ext cx="20814056" cy="7081939"/>
          </a:xfrm>
          <a:prstGeom prst="rect">
            <a:avLst/>
          </a:prstGeom>
        </p:spPr>
        <p:txBody>
          <a:bodyPr wrap="square">
            <a:spAutoFit/>
          </a:bodyPr>
          <a:lstStyle/>
          <a:p>
            <a:pPr>
              <a:lnSpc>
                <a:spcPct val="150000"/>
              </a:lnSpc>
              <a:spcAft>
                <a:spcPts val="0"/>
              </a:spcAft>
            </a:pPr>
            <a:r>
              <a:rPr lang="zh-CN" altLang="zh-CN" sz="4400" b="1"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变式题</a:t>
            </a:r>
            <a:r>
              <a:rPr lang="en-US" altLang="zh-CN" sz="4400" b="1"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4400"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Ⅲ</a:t>
            </a:r>
            <a:r>
              <a:rPr lang="en-US" altLang="zh-CN" sz="4400" b="1" spc="-12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高纯硫酸锰作为合成镍钴锰三元正极材料的原料</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工业上可由天然二氧化锰粉与硫化锰矿</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还含</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Zn</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Ni</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等元素</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制备</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工艺如</a:t>
            </a:r>
            <a:endPar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图所示。回答下列问题</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spc="-12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相关金属离子</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4400" spc="-12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4400" i="1" spc="-12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spc="-12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)=0.1 mol·L</a:t>
            </a:r>
            <a:r>
              <a:rPr lang="en-US" altLang="zh-CN" sz="4400" spc="-12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形成氢氧化物沉淀的</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范围</a:t>
            </a:r>
            <a:r>
              <a:rPr lang="zh-CN" altLang="en-US"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见右表</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000000"/>
                </a:solidFill>
                <a:latin typeface="NEU-BZ-S92" panose="02020503000000020003"/>
                <a:ea typeface="Times New Roman" panose="02020603050405020304" pitchFamily="18" charset="0"/>
                <a:cs typeface="Times New Roman" panose="02020603050405020304" pitchFamily="18" charset="0"/>
              </a:rPr>
              <a:t> </a:t>
            </a:r>
            <a:r>
              <a:rPr lang="en-US" altLang="zh-CN" sz="4400" dirty="0">
                <a:solidFill>
                  <a:srgbClr val="000000"/>
                </a:solidFill>
                <a:latin typeface="NEU-BZ-S92" panose="02020503000000020003"/>
                <a:ea typeface="Times New Roman" panose="02020603050405020304" pitchFamily="18" charset="0"/>
                <a:cs typeface="Times New Roman" panose="02020603050405020304" pitchFamily="18" charset="0"/>
              </a:rPr>
              <a:t>(6)</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写出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沉锰</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的离子方程式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8" name="9QGHX3-3.EPS" descr="id:2147508347;FounderCES">
            <a:extLst>
              <a:ext uri="{FF2B5EF4-FFF2-40B4-BE49-F238E27FC236}">
                <a16:creationId xmlns="" xmlns:a16="http://schemas.microsoft.com/office/drawing/2014/main" id="{CD20895D-DFA1-44FA-BBAF-3E1E810DE76F}"/>
              </a:ext>
            </a:extLst>
          </p:cNvPr>
          <p:cNvPicPr/>
          <p:nvPr/>
        </p:nvPicPr>
        <p:blipFill>
          <a:blip r:embed="rId2">
            <a:clrChange>
              <a:clrFrom>
                <a:srgbClr val="FFFFFF"/>
              </a:clrFrom>
              <a:clrTo>
                <a:srgbClr val="FFFFFF">
                  <a:alpha val="0"/>
                </a:srgbClr>
              </a:clrTo>
            </a:clrChange>
          </a:blip>
          <a:stretch>
            <a:fillRect/>
          </a:stretch>
        </p:blipFill>
        <p:spPr>
          <a:xfrm>
            <a:off x="10729518" y="3276774"/>
            <a:ext cx="11449272" cy="1815930"/>
          </a:xfrm>
          <a:prstGeom prst="rect">
            <a:avLst/>
          </a:prstGeom>
        </p:spPr>
      </p:pic>
      <p:pic>
        <p:nvPicPr>
          <p:cNvPr id="9"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3"/>
          <a:stretch>
            <a:fillRect/>
          </a:stretch>
        </p:blipFill>
        <p:spPr>
          <a:xfrm>
            <a:off x="1407156" y="1260550"/>
            <a:ext cx="20864852" cy="733233"/>
          </a:xfrm>
          <a:prstGeom prst="rect">
            <a:avLst/>
          </a:prstGeom>
        </p:spPr>
      </p:pic>
      <p:graphicFrame>
        <p:nvGraphicFramePr>
          <p:cNvPr id="10" name="表格 9">
            <a:extLst>
              <a:ext uri="{FF2B5EF4-FFF2-40B4-BE49-F238E27FC236}">
                <a16:creationId xmlns="" xmlns:a16="http://schemas.microsoft.com/office/drawing/2014/main" id="{1422F304-9B6A-4455-BF5A-6655CFAA7733}"/>
              </a:ext>
            </a:extLst>
          </p:cNvPr>
          <p:cNvGraphicFramePr>
            <a:graphicFrameLocks noGrp="1"/>
          </p:cNvGraphicFramePr>
          <p:nvPr>
            <p:extLst>
              <p:ext uri="{D42A27DB-BD31-4B8C-83A1-F6EECF244321}">
                <p14:modId xmlns:p14="http://schemas.microsoft.com/office/powerpoint/2010/main" val="3330113086"/>
              </p:ext>
            </p:extLst>
          </p:nvPr>
        </p:nvGraphicFramePr>
        <p:xfrm>
          <a:off x="10153452" y="5508717"/>
          <a:ext cx="12025338" cy="2011680"/>
        </p:xfrm>
        <a:graphic>
          <a:graphicData uri="http://schemas.openxmlformats.org/drawingml/2006/table">
            <a:tbl>
              <a:tblPr firstRow="1" firstCol="1" bandRow="1"/>
              <a:tblGrid>
                <a:gridCol w="3666262">
                  <a:extLst>
                    <a:ext uri="{9D8B030D-6E8A-4147-A177-3AD203B41FA5}">
                      <a16:colId xmlns="" xmlns:a16="http://schemas.microsoft.com/office/drawing/2014/main" val="2343788999"/>
                    </a:ext>
                  </a:extLst>
                </a:gridCol>
                <a:gridCol w="1246529">
                  <a:extLst>
                    <a:ext uri="{9D8B030D-6E8A-4147-A177-3AD203B41FA5}">
                      <a16:colId xmlns="" xmlns:a16="http://schemas.microsoft.com/office/drawing/2014/main" val="2730861561"/>
                    </a:ext>
                  </a:extLst>
                </a:gridCol>
                <a:gridCol w="1319854">
                  <a:extLst>
                    <a:ext uri="{9D8B030D-6E8A-4147-A177-3AD203B41FA5}">
                      <a16:colId xmlns="" xmlns:a16="http://schemas.microsoft.com/office/drawing/2014/main" val="3871016849"/>
                    </a:ext>
                  </a:extLst>
                </a:gridCol>
                <a:gridCol w="1246529">
                  <a:extLst>
                    <a:ext uri="{9D8B030D-6E8A-4147-A177-3AD203B41FA5}">
                      <a16:colId xmlns="" xmlns:a16="http://schemas.microsoft.com/office/drawing/2014/main" val="108791807"/>
                    </a:ext>
                  </a:extLst>
                </a:gridCol>
                <a:gridCol w="1173204">
                  <a:extLst>
                    <a:ext uri="{9D8B030D-6E8A-4147-A177-3AD203B41FA5}">
                      <a16:colId xmlns="" xmlns:a16="http://schemas.microsoft.com/office/drawing/2014/main" val="185997604"/>
                    </a:ext>
                  </a:extLst>
                </a:gridCol>
                <a:gridCol w="1284727">
                  <a:extLst>
                    <a:ext uri="{9D8B030D-6E8A-4147-A177-3AD203B41FA5}">
                      <a16:colId xmlns="" xmlns:a16="http://schemas.microsoft.com/office/drawing/2014/main" val="1128537002"/>
                    </a:ext>
                  </a:extLst>
                </a:gridCol>
                <a:gridCol w="1116591">
                  <a:extLst>
                    <a:ext uri="{9D8B030D-6E8A-4147-A177-3AD203B41FA5}">
                      <a16:colId xmlns="" xmlns:a16="http://schemas.microsoft.com/office/drawing/2014/main" val="2227977637"/>
                    </a:ext>
                  </a:extLst>
                </a:gridCol>
                <a:gridCol w="971642">
                  <a:extLst>
                    <a:ext uri="{9D8B030D-6E8A-4147-A177-3AD203B41FA5}">
                      <a16:colId xmlns="" xmlns:a16="http://schemas.microsoft.com/office/drawing/2014/main" val="1654729825"/>
                    </a:ext>
                  </a:extLst>
                </a:gridCol>
              </a:tblGrid>
              <a:tr h="0">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金属离子</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Al</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Mg</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Zn</a:t>
                      </a:r>
                      <a:r>
                        <a:rPr lang="en-US" sz="4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Ni</a:t>
                      </a:r>
                      <a:r>
                        <a:rPr lang="en-US" sz="4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28457835"/>
                  </a:ext>
                </a:extLst>
              </a:tr>
              <a:tr h="530797">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开始沉淀的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8.1</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6.3</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1.5</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3.4</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8.9</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6.9</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360591196"/>
                  </a:ext>
                </a:extLst>
              </a:tr>
              <a:tr h="530797">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沉淀完全的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10.1</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8.3</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2.8</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4.7</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10.9</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8.9</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973968345"/>
                  </a:ext>
                </a:extLst>
              </a:tr>
            </a:tbl>
          </a:graphicData>
        </a:graphic>
      </p:graphicFrame>
      <mc:AlternateContent xmlns:mc="http://schemas.openxmlformats.org/markup-compatibility/2006" xmlns:a14="http://schemas.microsoft.com/office/drawing/2010/main">
        <mc:Choice Requires="a14">
          <p:sp>
            <p:nvSpPr>
              <p:cNvPr id="11" name="矩形 10">
                <a:extLst>
                  <a:ext uri="{FF2B5EF4-FFF2-40B4-BE49-F238E27FC236}">
                    <a16:creationId xmlns="" xmlns:a16="http://schemas.microsoft.com/office/drawing/2014/main" id="{AB11B75C-C7F3-401E-8F4A-9F33B9017ABF}"/>
                  </a:ext>
                </a:extLst>
              </p:cNvPr>
              <p:cNvSpPr/>
              <p:nvPr/>
            </p:nvSpPr>
            <p:spPr>
              <a:xfrm>
                <a:off x="8713292" y="7905435"/>
                <a:ext cx="8856984"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Mn</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+2HC</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rPr>
                  <a:t>=MnCO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↓+CO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endParaRPr lang="zh-CN" altLang="zh-CN" sz="44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1" name="矩形 10">
                <a:extLst>
                  <a:ext uri="{FF2B5EF4-FFF2-40B4-BE49-F238E27FC236}">
                    <a16:creationId xmlns:a16="http://schemas.microsoft.com/office/drawing/2014/main" xmlns:a14="http://schemas.microsoft.com/office/drawing/2010/main" xmlns="" id="{AB11B75C-C7F3-401E-8F4A-9F33B9017ABF}"/>
                  </a:ext>
                </a:extLst>
              </p:cNvPr>
              <p:cNvSpPr>
                <a:spLocks noRot="1" noChangeAspect="1" noMove="1" noResize="1" noEditPoints="1" noAdjustHandles="1" noChangeArrowheads="1" noChangeShapeType="1" noTextEdit="1"/>
              </p:cNvSpPr>
              <p:nvPr/>
            </p:nvSpPr>
            <p:spPr>
              <a:xfrm>
                <a:off x="8713292" y="7905435"/>
                <a:ext cx="8856984" cy="987963"/>
              </a:xfrm>
              <a:prstGeom prst="rect">
                <a:avLst/>
              </a:prstGeom>
              <a:blipFill rotWithShape="1">
                <a:blip r:embed="rId4"/>
                <a:stretch>
                  <a:fillRect l="-2753" r="-1170" b="-29012"/>
                </a:stretch>
              </a:blipFill>
            </p:spPr>
            <p:txBody>
              <a:bodyPr/>
              <a:lstStyle/>
              <a:p>
                <a:r>
                  <a:rPr lang="zh-CN" altLang="en-US">
                    <a:noFill/>
                  </a:rPr>
                  <a:t> </a:t>
                </a:r>
              </a:p>
            </p:txBody>
          </p:sp>
        </mc:Fallback>
      </mc:AlternateContent>
      <p:sp>
        <p:nvSpPr>
          <p:cNvPr id="17" name="矩形 16">
            <a:extLst>
              <a:ext uri="{FF2B5EF4-FFF2-40B4-BE49-F238E27FC236}">
                <a16:creationId xmlns="" xmlns:a16="http://schemas.microsoft.com/office/drawing/2014/main" id="{7255EE07-DA9C-4229-9839-9B0BA1C3BCD8}"/>
              </a:ext>
            </a:extLst>
          </p:cNvPr>
          <p:cNvSpPr/>
          <p:nvPr/>
        </p:nvSpPr>
        <p:spPr>
          <a:xfrm>
            <a:off x="1368476" y="9122021"/>
            <a:ext cx="20792664" cy="20036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8" name="Rectangle 17">
            <a:extLst>
              <a:ext uri="{FF2B5EF4-FFF2-40B4-BE49-F238E27FC236}">
                <a16:creationId xmlns="" xmlns:a16="http://schemas.microsoft.com/office/drawing/2014/main" id="{E6820642-1310-4FB9-B59F-4956F0C23719}"/>
              </a:ext>
            </a:extLst>
          </p:cNvPr>
          <p:cNvSpPr>
            <a:spLocks noChangeArrowheads="1"/>
          </p:cNvSpPr>
          <p:nvPr/>
        </p:nvSpPr>
        <p:spPr bwMode="auto">
          <a:xfrm>
            <a:off x="1584500" y="9122021"/>
            <a:ext cx="20360615" cy="2003625"/>
          </a:xfrm>
          <a:prstGeom prst="rect">
            <a:avLst/>
          </a:prstGeom>
          <a:noFill/>
          <a:ln w="9525">
            <a:noFill/>
            <a:miter lim="800000"/>
            <a:headEnd/>
            <a:tailEnd/>
          </a:ln>
        </p:spPr>
        <p:txBody>
          <a:bodyPr wrap="square" anchor="ctr">
            <a:spAutoFit/>
          </a:bodyPr>
          <a:lstStyle/>
          <a:p>
            <a:pPr lvl="0" latinLnBrk="1">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流程图中加</a:t>
            </a:r>
            <a:r>
              <a:rPr lang="en-US" altLang="zh-CN" sz="4400" dirty="0">
                <a:solidFill>
                  <a:srgbClr val="A50021"/>
                </a:solidFill>
                <a:latin typeface="Times New Roman" panose="02020603050405020304" pitchFamily="18" charset="0"/>
                <a:ea typeface="微软雅黑" panose="020B0503020204020204" pitchFamily="34" charset="-122"/>
              </a:rPr>
              <a:t>NH</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en-US" altLang="zh-CN" sz="4400" dirty="0">
                <a:solidFill>
                  <a:srgbClr val="A50021"/>
                </a:solidFill>
                <a:latin typeface="Times New Roman" panose="02020603050405020304" pitchFamily="18" charset="0"/>
                <a:ea typeface="微软雅黑" panose="020B0503020204020204" pitchFamily="34" charset="-122"/>
              </a:rPr>
              <a:t>HCO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是为了沉淀锰</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产物为</a:t>
            </a:r>
            <a:r>
              <a:rPr lang="en-US" altLang="zh-CN" sz="4400" dirty="0">
                <a:solidFill>
                  <a:srgbClr val="A50021"/>
                </a:solidFill>
                <a:latin typeface="Times New Roman" panose="02020603050405020304" pitchFamily="18" charset="0"/>
                <a:ea typeface="微软雅黑" panose="020B0503020204020204" pitchFamily="34" charset="-122"/>
              </a:rPr>
              <a:t>MnCO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同时生成</a:t>
            </a:r>
            <a:r>
              <a:rPr lang="en-US" altLang="zh-CN" sz="4400" dirty="0">
                <a:solidFill>
                  <a:srgbClr val="A50021"/>
                </a:solidFill>
                <a:latin typeface="Times New Roman" panose="02020603050405020304" pitchFamily="18" charset="0"/>
                <a:ea typeface="微软雅黑" panose="020B0503020204020204" pitchFamily="34" charset="-122"/>
              </a:rPr>
              <a:t>CO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rPr>
              <a:t>(NH</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en-US" altLang="zh-CN" sz="4400" dirty="0">
                <a:solidFill>
                  <a:srgbClr val="A50021"/>
                </a:solidFill>
                <a:latin typeface="Times New Roman" panose="02020603050405020304" pitchFamily="18" charset="0"/>
                <a:ea typeface="微软雅黑" panose="020B0503020204020204" pitchFamily="34" charset="-122"/>
              </a:rPr>
              <a:t>)</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kumimoji="0" lang="zh-CN" altLang="zh-CN" sz="4400" b="0" i="0" u="none" strike="noStrike" kern="1200" cap="none" spc="0" normalizeH="0" baseline="0" noProof="0" dirty="0">
              <a:ln>
                <a:noFill/>
              </a:ln>
              <a:solidFill>
                <a:srgbClr val="000000"/>
              </a:solidFill>
              <a:effectLst/>
              <a:uLnTx/>
              <a:uFillTx/>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92415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矩形 10">
                <a:extLst>
                  <a:ext uri="{FF2B5EF4-FFF2-40B4-BE49-F238E27FC236}">
                    <a16:creationId xmlns="" xmlns:a16="http://schemas.microsoft.com/office/drawing/2014/main" id="{189B1B9C-7526-46F4-BACF-260F657DC9BB}"/>
                  </a:ext>
                </a:extLst>
              </p:cNvPr>
              <p:cNvSpPr/>
              <p:nvPr/>
            </p:nvSpPr>
            <p:spPr>
              <a:xfrm>
                <a:off x="1457952" y="1980630"/>
                <a:ext cx="20814056" cy="2427331"/>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rPr>
                  <a:t>(7)</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层状镍钴锰三元材料可作为锂离子电池正极材料</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其化学式为</a:t>
                </a:r>
                <a:r>
                  <a:rPr lang="en-US" altLang="zh-CN" sz="4400" dirty="0">
                    <a:solidFill>
                      <a:srgbClr val="000000"/>
                    </a:solidFill>
                    <a:latin typeface="Times New Roman" panose="02020603050405020304" pitchFamily="18" charset="0"/>
                    <a:ea typeface="微软雅黑" panose="020B0503020204020204" pitchFamily="34" charset="-122"/>
                  </a:rPr>
                  <a:t>LiNi</a:t>
                </a:r>
                <a:r>
                  <a:rPr lang="en-US" altLang="zh-CN" sz="4400" i="1" baseline="-25000" dirty="0">
                    <a:solidFill>
                      <a:srgbClr val="000000"/>
                    </a:solidFill>
                    <a:latin typeface="Times New Roman" panose="02020603050405020304" pitchFamily="18" charset="0"/>
                    <a:ea typeface="微软雅黑" panose="020B0503020204020204" pitchFamily="34" charset="-122"/>
                  </a:rPr>
                  <a:t>x</a:t>
                </a:r>
                <a:r>
                  <a:rPr lang="en-US" altLang="zh-CN" sz="4400" dirty="0">
                    <a:solidFill>
                      <a:srgbClr val="000000"/>
                    </a:solidFill>
                    <a:latin typeface="Times New Roman" panose="02020603050405020304" pitchFamily="18" charset="0"/>
                    <a:ea typeface="微软雅黑" panose="020B0503020204020204" pitchFamily="34" charset="-122"/>
                  </a:rPr>
                  <a:t>Co</a:t>
                </a:r>
                <a:r>
                  <a:rPr lang="en-US" altLang="zh-CN" sz="4400" i="1" baseline="-25000" dirty="0">
                    <a:solidFill>
                      <a:srgbClr val="000000"/>
                    </a:solidFill>
                    <a:latin typeface="Times New Roman" panose="02020603050405020304" pitchFamily="18" charset="0"/>
                    <a:ea typeface="微软雅黑" panose="020B0503020204020204" pitchFamily="34" charset="-122"/>
                  </a:rPr>
                  <a:t>y</a:t>
                </a:r>
                <a:r>
                  <a:rPr lang="en-US" altLang="zh-CN" sz="4400" dirty="0">
                    <a:solidFill>
                      <a:srgbClr val="000000"/>
                    </a:solidFill>
                    <a:latin typeface="Times New Roman" panose="02020603050405020304" pitchFamily="18" charset="0"/>
                    <a:ea typeface="微软雅黑" panose="020B0503020204020204" pitchFamily="34" charset="-122"/>
                  </a:rPr>
                  <a:t>Mn</a:t>
                </a:r>
                <a:r>
                  <a:rPr lang="en-US" altLang="zh-CN" sz="4400" i="1" baseline="-25000" dirty="0">
                    <a:solidFill>
                      <a:srgbClr val="000000"/>
                    </a:solidFill>
                    <a:latin typeface="Times New Roman" panose="02020603050405020304" pitchFamily="18" charset="0"/>
                    <a:ea typeface="微软雅黑" panose="020B0503020204020204" pitchFamily="34" charset="-122"/>
                  </a:rPr>
                  <a:t>z</a:t>
                </a:r>
                <a:r>
                  <a:rPr lang="en-US" altLang="zh-CN" sz="4400" dirty="0">
                    <a:solidFill>
                      <a:srgbClr val="000000"/>
                    </a:solidFill>
                    <a:latin typeface="Times New Roman" panose="02020603050405020304" pitchFamily="18" charset="0"/>
                    <a:ea typeface="微软雅黑" panose="020B0503020204020204" pitchFamily="34" charset="-122"/>
                  </a:rPr>
                  <a:t>O</a:t>
                </a:r>
                <a:r>
                  <a:rPr lang="en-US" altLang="zh-CN" sz="4400" baseline="-25000" dirty="0">
                    <a:solidFill>
                      <a:srgbClr val="000000"/>
                    </a:solidFill>
                    <a:latin typeface="Times New Roman" panose="02020603050405020304" pitchFamily="18" charset="0"/>
                    <a:ea typeface="微软雅黑" panose="020B0503020204020204" pitchFamily="34" charset="-122"/>
                  </a:rPr>
                  <a:t>2</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sz="4400" dirty="0">
                    <a:solidFill>
                      <a:srgbClr val="000000"/>
                    </a:solidFill>
                    <a:latin typeface="Times New Roman" panose="02020603050405020304" pitchFamily="18" charset="0"/>
                    <a:ea typeface="微软雅黑" panose="020B0503020204020204" pitchFamily="34" charset="-122"/>
                  </a:rPr>
                  <a:t>Ni</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rPr>
                  <a:t>Co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rPr>
                  <a:t>Mn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的化合价分别为</a:t>
                </a:r>
                <a:r>
                  <a:rPr lang="en-US" altLang="zh-CN" sz="4400" dirty="0">
                    <a:solidFill>
                      <a:srgbClr val="000000"/>
                    </a:solidFill>
                    <a:latin typeface="Times New Roman" panose="02020603050405020304" pitchFamily="18" charset="0"/>
                    <a:ea typeface="微软雅黑" panose="020B0503020204020204" pitchFamily="34" charset="-122"/>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。当</a:t>
                </a:r>
                <a:r>
                  <a:rPr lang="en-US" altLang="zh-CN" sz="4400" i="1" dirty="0">
                    <a:solidFill>
                      <a:srgbClr val="000000"/>
                    </a:solidFill>
                    <a:latin typeface="Times New Roman" panose="02020603050405020304" pitchFamily="18" charset="0"/>
                    <a:ea typeface="微软雅黑" panose="020B0503020204020204" pitchFamily="34" charset="-122"/>
                  </a:rPr>
                  <a:t>x</a:t>
                </a:r>
                <a:r>
                  <a:rPr lang="en-US" altLang="zh-CN" sz="4400" dirty="0">
                    <a:solidFill>
                      <a:srgbClr val="000000"/>
                    </a:solidFill>
                    <a:latin typeface="Times New Roman" panose="02020603050405020304" pitchFamily="18" charset="0"/>
                    <a:ea typeface="微软雅黑" panose="020B0503020204020204" pitchFamily="34" charset="-122"/>
                  </a:rPr>
                  <a:t>=</a:t>
                </a:r>
                <a:r>
                  <a:rPr lang="en-US" altLang="zh-CN" sz="4400" i="1" dirty="0">
                    <a:solidFill>
                      <a:srgbClr val="000000"/>
                    </a:solidFill>
                    <a:latin typeface="Times New Roman" panose="02020603050405020304" pitchFamily="18" charset="0"/>
                    <a:ea typeface="微软雅黑" panose="020B0503020204020204" pitchFamily="34" charset="-122"/>
                  </a:rPr>
                  <a:t>y</a:t>
                </a:r>
                <a:r>
                  <a:rPr lang="en-US" altLang="zh-CN" sz="4400" dirty="0">
                    <a:solidFill>
                      <a:srgbClr val="000000"/>
                    </a:solidFill>
                    <a:latin typeface="Times New Roman" panose="02020603050405020304" pitchFamily="18" charset="0"/>
                    <a:ea typeface="微软雅黑" panose="020B0503020204020204" pitchFamily="34" charset="-122"/>
                  </a:rPr>
                  <a:t>=</a:t>
                </a:r>
                <a14:m>
                  <m:oMath xmlns:m="http://schemas.openxmlformats.org/officeDocument/2006/math">
                    <m:f>
                      <m:fPr>
                        <m:ctrlPr>
                          <a:rPr lang="zh-CN" altLang="zh-CN" sz="4400" i="1">
                            <a:latin typeface="Cambria Math"/>
                            <a:ea typeface="Cambria Math" panose="02040503050406030204" pitchFamily="18" charset="0"/>
                            <a:cs typeface="Times New Roman" panose="02020603050405020304" pitchFamily="18" charset="0"/>
                          </a:rPr>
                        </m:ctrlPr>
                      </m:fPr>
                      <m:num>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1</m:t>
                        </m:r>
                      </m:num>
                      <m:den>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den>
                    </m:f>
                  </m:oMath>
                </a14:m>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000000"/>
                    </a:solidFill>
                    <a:latin typeface="Times New Roman" panose="02020603050405020304" pitchFamily="18" charset="0"/>
                    <a:ea typeface="微软雅黑" panose="020B0503020204020204" pitchFamily="34" charset="-122"/>
                  </a:rPr>
                  <a:t>,</a:t>
                </a:r>
                <a:r>
                  <a:rPr lang="en-US" altLang="zh-CN" sz="4400" i="1" dirty="0">
                    <a:solidFill>
                      <a:srgbClr val="000000"/>
                    </a:solidFill>
                    <a:latin typeface="Times New Roman" panose="02020603050405020304" pitchFamily="18" charset="0"/>
                    <a:ea typeface="微软雅黑" panose="020B0503020204020204" pitchFamily="34" charset="-122"/>
                  </a:rPr>
                  <a:t>z</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1" name="矩形 10">
                <a:extLst>
                  <a:ext uri="{FF2B5EF4-FFF2-40B4-BE49-F238E27FC236}">
                    <a16:creationId xmlns:a16="http://schemas.microsoft.com/office/drawing/2014/main" xmlns:a14="http://schemas.microsoft.com/office/drawing/2010/main" xmlns="" id="{189B1B9C-7526-46F4-BACF-260F657DC9BB}"/>
                  </a:ext>
                </a:extLst>
              </p:cNvPr>
              <p:cNvSpPr>
                <a:spLocks noRot="1" noChangeAspect="1" noMove="1" noResize="1" noEditPoints="1" noAdjustHandles="1" noChangeArrowheads="1" noChangeShapeType="1" noTextEdit="1"/>
              </p:cNvSpPr>
              <p:nvPr/>
            </p:nvSpPr>
            <p:spPr>
              <a:xfrm>
                <a:off x="1457952" y="1980630"/>
                <a:ext cx="20814056" cy="2427331"/>
              </a:xfrm>
              <a:prstGeom prst="rect">
                <a:avLst/>
              </a:prstGeom>
              <a:blipFill rotWithShape="1">
                <a:blip r:embed="rId2"/>
                <a:stretch>
                  <a:fillRect l="-1171" b="-5025"/>
                </a:stretch>
              </a:blipFill>
            </p:spPr>
            <p:txBody>
              <a:bodyPr/>
              <a:lstStyle/>
              <a:p>
                <a:r>
                  <a:rPr lang="zh-CN" altLang="en-US">
                    <a:noFill/>
                  </a:rPr>
                  <a:t> </a:t>
                </a:r>
              </a:p>
            </p:txBody>
          </p:sp>
        </mc:Fallback>
      </mc:AlternateContent>
      <p:pic>
        <p:nvPicPr>
          <p:cNvPr id="12"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3"/>
          <a:stretch>
            <a:fillRect/>
          </a:stretch>
        </p:blipFill>
        <p:spPr>
          <a:xfrm>
            <a:off x="1407156" y="1260550"/>
            <a:ext cx="20864852" cy="733233"/>
          </a:xfrm>
          <a:prstGeom prst="rect">
            <a:avLst/>
          </a:prstGeom>
        </p:spPr>
      </p:pic>
      <mc:AlternateContent xmlns:mc="http://schemas.openxmlformats.org/markup-compatibility/2006" xmlns:a14="http://schemas.microsoft.com/office/drawing/2010/main">
        <mc:Choice Requires="a14">
          <p:sp>
            <p:nvSpPr>
              <p:cNvPr id="13" name="矩形 12">
                <a:extLst>
                  <a:ext uri="{FF2B5EF4-FFF2-40B4-BE49-F238E27FC236}">
                    <a16:creationId xmlns="" xmlns:a16="http://schemas.microsoft.com/office/drawing/2014/main" id="{AB11B75C-C7F3-401E-8F4A-9F33B9017ABF}"/>
                  </a:ext>
                </a:extLst>
              </p:cNvPr>
              <p:cNvSpPr/>
              <p:nvPr/>
            </p:nvSpPr>
            <p:spPr>
              <a:xfrm>
                <a:off x="16130116" y="2417847"/>
                <a:ext cx="576064" cy="1827039"/>
              </a:xfrm>
              <a:prstGeom prst="rect">
                <a:avLst/>
              </a:prstGeom>
            </p:spPr>
            <p:txBody>
              <a:bodyPr wrap="square">
                <a:spAutoFit/>
              </a:bodyPr>
              <a:lstStyle/>
              <a:p>
                <a:pPr>
                  <a:lnSpc>
                    <a:spcPct val="150000"/>
                  </a:lnSpc>
                  <a:spcAft>
                    <a:spcPts val="0"/>
                  </a:spcAft>
                </a:pPr>
                <a14:m>
                  <m:oMathPara xmlns:m="http://schemas.openxmlformats.org/officeDocument/2006/math">
                    <m:oMathParaPr>
                      <m:jc m:val="centerGroup"/>
                    </m:oMathParaPr>
                    <m:oMath xmlns:m="http://schemas.openxmlformats.org/officeDocument/2006/math">
                      <m:f>
                        <m:fPr>
                          <m:ctrlPr>
                            <a:rPr lang="zh-CN" altLang="zh-CN" sz="4000" i="1">
                              <a:solidFill>
                                <a:srgbClr val="A50021"/>
                              </a:solidFill>
                              <a:latin typeface="Cambria Math"/>
                              <a:ea typeface="Cambria Math" panose="02040503050406030204" pitchFamily="18" charset="0"/>
                              <a:cs typeface="Times New Roman" panose="02020603050405020304" pitchFamily="18" charset="0"/>
                            </a:rPr>
                          </m:ctrlPr>
                        </m:fPr>
                        <m:num>
                          <m:r>
                            <a:rPr lang="en-US" altLang="zh-CN" sz="4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num>
                        <m:den>
                          <m:r>
                            <a:rPr lang="en-US" altLang="zh-CN" sz="4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den>
                      </m:f>
                    </m:oMath>
                  </m:oMathPara>
                </a14:m>
                <a:endParaRPr lang="zh-CN" altLang="zh-CN" sz="40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3" name="矩形 12">
                <a:extLst>
                  <a:ext uri="{FF2B5EF4-FFF2-40B4-BE49-F238E27FC236}">
                    <a16:creationId xmlns:a16="http://schemas.microsoft.com/office/drawing/2014/main" xmlns:a14="http://schemas.microsoft.com/office/drawing/2010/main" xmlns="" id="{AB11B75C-C7F3-401E-8F4A-9F33B9017ABF}"/>
                  </a:ext>
                </a:extLst>
              </p:cNvPr>
              <p:cNvSpPr>
                <a:spLocks noRot="1" noChangeAspect="1" noMove="1" noResize="1" noEditPoints="1" noAdjustHandles="1" noChangeArrowheads="1" noChangeShapeType="1" noTextEdit="1"/>
              </p:cNvSpPr>
              <p:nvPr/>
            </p:nvSpPr>
            <p:spPr>
              <a:xfrm>
                <a:off x="16130116" y="2417847"/>
                <a:ext cx="576064" cy="1827039"/>
              </a:xfrm>
              <a:prstGeom prst="rect">
                <a:avLst/>
              </a:prstGeom>
              <a:blipFill rotWithShape="1">
                <a:blip r:embed="rId4"/>
                <a:stretch>
                  <a:fillRect/>
                </a:stretch>
              </a:blipFill>
            </p:spPr>
            <p:txBody>
              <a:bodyPr/>
              <a:lstStyle/>
              <a:p>
                <a:r>
                  <a:rPr lang="zh-CN" altLang="en-US">
                    <a:noFill/>
                  </a:rPr>
                  <a:t> </a:t>
                </a:r>
              </a:p>
            </p:txBody>
          </p:sp>
        </mc:Fallback>
      </mc:AlternateContent>
      <p:sp>
        <p:nvSpPr>
          <p:cNvPr id="14" name="矩形 13">
            <a:extLst>
              <a:ext uri="{FF2B5EF4-FFF2-40B4-BE49-F238E27FC236}">
                <a16:creationId xmlns="" xmlns:a16="http://schemas.microsoft.com/office/drawing/2014/main" id="{7255EE07-DA9C-4229-9839-9B0BA1C3BCD8}"/>
              </a:ext>
            </a:extLst>
          </p:cNvPr>
          <p:cNvSpPr/>
          <p:nvPr/>
        </p:nvSpPr>
        <p:spPr>
          <a:xfrm>
            <a:off x="1485312" y="4716934"/>
            <a:ext cx="20534577" cy="2850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6" name="Rectangle 17">
                <a:extLst>
                  <a:ext uri="{FF2B5EF4-FFF2-40B4-BE49-F238E27FC236}">
                    <a16:creationId xmlns="" xmlns:a16="http://schemas.microsoft.com/office/drawing/2014/main" id="{E6820642-1310-4FB9-B59F-4956F0C23719}"/>
                  </a:ext>
                </a:extLst>
              </p:cNvPr>
              <p:cNvSpPr>
                <a:spLocks noChangeArrowheads="1"/>
              </p:cNvSpPr>
              <p:nvPr/>
            </p:nvSpPr>
            <p:spPr bwMode="auto">
              <a:xfrm>
                <a:off x="1659274" y="4457161"/>
                <a:ext cx="20360615" cy="2850909"/>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根据化合物中元素化合价的代数和为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可列式</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:(+1)+(+2)×</a:t>
                </a:r>
                <a14:m>
                  <m:oMath xmlns:m="http://schemas.openxmlformats.org/officeDocument/2006/math">
                    <m:f>
                      <m:f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fPr>
                      <m:num>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num>
                      <m:den>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den>
                    </m:f>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14:m>
                  <m:oMath xmlns:m="http://schemas.openxmlformats.org/officeDocument/2006/math">
                    <m:f>
                      <m:f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fPr>
                      <m:num>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num>
                      <m:den>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den>
                    </m:f>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z</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(-2)×2=0,</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解得</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z</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fPr>
                      <m:num>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num>
                      <m:den>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den>
                    </m:f>
                  </m:oMath>
                </a14:m>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6" name="Rectangle 17">
                <a:extLst>
                  <a:ext uri="{FF2B5EF4-FFF2-40B4-BE49-F238E27FC236}">
                    <a16:creationId xmlns:a16="http://schemas.microsoft.com/office/drawing/2014/main" xmlns:a14="http://schemas.microsoft.com/office/drawing/2010/main" xmlns="" id="{E6820642-1310-4FB9-B59F-4956F0C23719}"/>
                  </a:ext>
                </a:extLst>
              </p:cNvPr>
              <p:cNvSpPr>
                <a:spLocks noRot="1" noChangeAspect="1" noMove="1" noResize="1" noEditPoints="1" noAdjustHandles="1" noChangeArrowheads="1" noChangeShapeType="1" noTextEdit="1"/>
              </p:cNvSpPr>
              <p:nvPr/>
            </p:nvSpPr>
            <p:spPr bwMode="auto">
              <a:xfrm>
                <a:off x="1659274" y="4457161"/>
                <a:ext cx="20360615" cy="2850909"/>
              </a:xfrm>
              <a:prstGeom prst="rect">
                <a:avLst/>
              </a:prstGeom>
              <a:blipFill rotWithShape="1">
                <a:blip r:embed="rId5"/>
                <a:stretch>
                  <a:fillRect l="-1198" b="-2350"/>
                </a:stretch>
              </a:blipFill>
              <a:ln w="9525">
                <a:noFill/>
                <a:miter lim="800000"/>
                <a:headEnd/>
                <a:tailEnd/>
              </a:ln>
            </p:spPr>
            <p:txBody>
              <a:bodyPr/>
              <a:lstStyle/>
              <a:p>
                <a:r>
                  <a:rPr lang="zh-CN" altLang="en-US">
                    <a:noFill/>
                  </a:rPr>
                  <a:t> </a:t>
                </a:r>
              </a:p>
            </p:txBody>
          </p:sp>
        </mc:Fallback>
      </mc:AlternateContent>
    </p:spTree>
    <p:extLst>
      <p:ext uri="{BB962C8B-B14F-4D97-AF65-F5344CB8AC3E}">
        <p14:creationId xmlns:p14="http://schemas.microsoft.com/office/powerpoint/2010/main" val="263857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9B1B9C-7526-46F4-BACF-260F657DC9BB}"/>
              </a:ext>
            </a:extLst>
          </p:cNvPr>
          <p:cNvSpPr/>
          <p:nvPr/>
        </p:nvSpPr>
        <p:spPr>
          <a:xfrm>
            <a:off x="1407156" y="2916734"/>
            <a:ext cx="20864852" cy="987963"/>
          </a:xfrm>
          <a:prstGeom prst="rect">
            <a:avLst/>
          </a:prstGeom>
        </p:spPr>
        <p:txBody>
          <a:bodyPr wrap="square">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把握物质提纯的</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常用方法</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2" name="矩形 11">
            <a:extLst>
              <a:ext uri="{FF2B5EF4-FFF2-40B4-BE49-F238E27FC236}">
                <a16:creationId xmlns="" xmlns:a16="http://schemas.microsoft.com/office/drawing/2014/main" id="{CD88FABA-CFED-4638-AE88-7652F3766B57}"/>
              </a:ext>
            </a:extLst>
          </p:cNvPr>
          <p:cNvSpPr/>
          <p:nvPr/>
        </p:nvSpPr>
        <p:spPr>
          <a:xfrm>
            <a:off x="2520604" y="1980630"/>
            <a:ext cx="20186833" cy="989182"/>
          </a:xfrm>
          <a:prstGeom prst="rect">
            <a:avLst/>
          </a:prstGeom>
        </p:spPr>
        <p:txBody>
          <a:bodyPr wrap="square">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增分点二　物质分离、提纯型工艺流程题</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3"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pic>
        <p:nvPicPr>
          <p:cNvPr id="14" name="圈三角.EPS" descr="id:2147506055;FounderCES">
            <a:extLst>
              <a:ext uri="{FF2B5EF4-FFF2-40B4-BE49-F238E27FC236}">
                <a16:creationId xmlns="" xmlns:a16="http://schemas.microsoft.com/office/drawing/2014/main" id="{D6BBC96D-0D5B-4BEB-9412-92A42BD067C0}"/>
              </a:ext>
            </a:extLst>
          </p:cNvPr>
          <p:cNvPicPr/>
          <p:nvPr/>
        </p:nvPicPr>
        <p:blipFill>
          <a:blip r:embed="rId3"/>
          <a:stretch>
            <a:fillRect/>
          </a:stretch>
        </p:blipFill>
        <p:spPr>
          <a:xfrm>
            <a:off x="1512492" y="2271629"/>
            <a:ext cx="451636" cy="553332"/>
          </a:xfrm>
          <a:prstGeom prst="rect">
            <a:avLst/>
          </a:prstGeom>
        </p:spPr>
      </p:pic>
      <p:graphicFrame>
        <p:nvGraphicFramePr>
          <p:cNvPr id="15" name="表格 14">
            <a:extLst>
              <a:ext uri="{FF2B5EF4-FFF2-40B4-BE49-F238E27FC236}">
                <a16:creationId xmlns="" xmlns:a16="http://schemas.microsoft.com/office/drawing/2014/main" id="{58A93FCD-E924-430F-A587-8665A9AFB9CB}"/>
              </a:ext>
            </a:extLst>
          </p:cNvPr>
          <p:cNvGraphicFramePr>
            <a:graphicFrameLocks noGrp="1"/>
          </p:cNvGraphicFramePr>
          <p:nvPr>
            <p:extLst>
              <p:ext uri="{D42A27DB-BD31-4B8C-83A1-F6EECF244321}">
                <p14:modId xmlns:p14="http://schemas.microsoft.com/office/powerpoint/2010/main" val="3568148888"/>
              </p:ext>
            </p:extLst>
          </p:nvPr>
        </p:nvGraphicFramePr>
        <p:xfrm>
          <a:off x="3600724" y="3892763"/>
          <a:ext cx="15864730" cy="7040880"/>
        </p:xfrm>
        <a:graphic>
          <a:graphicData uri="http://schemas.openxmlformats.org/drawingml/2006/table">
            <a:tbl>
              <a:tblPr firstRow="1" firstCol="1" bandRow="1"/>
              <a:tblGrid>
                <a:gridCol w="9888066">
                  <a:extLst>
                    <a:ext uri="{9D8B030D-6E8A-4147-A177-3AD203B41FA5}">
                      <a16:colId xmlns="" xmlns:a16="http://schemas.microsoft.com/office/drawing/2014/main" val="535070359"/>
                    </a:ext>
                  </a:extLst>
                </a:gridCol>
                <a:gridCol w="5976664">
                  <a:extLst>
                    <a:ext uri="{9D8B030D-6E8A-4147-A177-3AD203B41FA5}">
                      <a16:colId xmlns="" xmlns:a16="http://schemas.microsoft.com/office/drawing/2014/main" val="2112470913"/>
                    </a:ext>
                  </a:extLst>
                </a:gridCol>
              </a:tblGrid>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看目的</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选方法</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128235255"/>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除去可溶性杂质</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水溶法</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846824941"/>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除去碱性杂质</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酸溶法</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3424317585"/>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除去酸性杂质</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碱溶法</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1222952242"/>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除去还原性或氧化性杂质</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氧化还原法</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918044385"/>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除去受热易分解或易挥发的杂质</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加热灼烧法</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150302350"/>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除去酸性</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Cu</a:t>
                      </a:r>
                      <a:r>
                        <a:rPr lang="en-US" sz="4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溶液中的</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等</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调</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法</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928127304"/>
                  </a:ext>
                </a:extLst>
              </a:tr>
            </a:tbl>
          </a:graphicData>
        </a:graphic>
      </p:graphicFrame>
    </p:spTree>
    <p:extLst>
      <p:ext uri="{BB962C8B-B14F-4D97-AF65-F5344CB8AC3E}">
        <p14:creationId xmlns:p14="http://schemas.microsoft.com/office/powerpoint/2010/main" val="3036340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89B1B9C-7526-46F4-BACF-260F657DC9BB}"/>
              </a:ext>
            </a:extLst>
          </p:cNvPr>
          <p:cNvSpPr/>
          <p:nvPr/>
        </p:nvSpPr>
        <p:spPr>
          <a:xfrm>
            <a:off x="1457952" y="2052638"/>
            <a:ext cx="20864852" cy="1110047"/>
          </a:xfrm>
          <a:prstGeom prst="rect">
            <a:avLst/>
          </a:prstGeom>
        </p:spPr>
        <p:txBody>
          <a:bodyPr wrap="square">
            <a:spAutoFit/>
          </a:bodyPr>
          <a:lstStyle/>
          <a:p>
            <a:pPr>
              <a:lnSpc>
                <a:spcPct val="150000"/>
              </a:lnSpc>
              <a:spcAft>
                <a:spcPts val="0"/>
              </a:spcAft>
            </a:pPr>
            <a:r>
              <a:rPr lang="en-US"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正确选择物质分离的</a:t>
            </a:r>
            <a:r>
              <a:rPr lang="en-US"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种</a:t>
            </a:r>
            <a:r>
              <a:rPr lang="en-US"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常用方法</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pic>
        <p:nvPicPr>
          <p:cNvPr id="8"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graphicFrame>
        <p:nvGraphicFramePr>
          <p:cNvPr id="9" name="表格 8">
            <a:extLst>
              <a:ext uri="{FF2B5EF4-FFF2-40B4-BE49-F238E27FC236}">
                <a16:creationId xmlns="" xmlns:a16="http://schemas.microsoft.com/office/drawing/2014/main" id="{1CC6E0F7-1418-490A-9ECC-715F6037DC9E}"/>
              </a:ext>
            </a:extLst>
          </p:cNvPr>
          <p:cNvGraphicFramePr>
            <a:graphicFrameLocks noGrp="1"/>
          </p:cNvGraphicFramePr>
          <p:nvPr>
            <p:extLst>
              <p:ext uri="{D42A27DB-BD31-4B8C-83A1-F6EECF244321}">
                <p14:modId xmlns:p14="http://schemas.microsoft.com/office/powerpoint/2010/main" val="2330134657"/>
              </p:ext>
            </p:extLst>
          </p:nvPr>
        </p:nvGraphicFramePr>
        <p:xfrm>
          <a:off x="1633538" y="3276774"/>
          <a:ext cx="20496212" cy="7239000"/>
        </p:xfrm>
        <a:graphic>
          <a:graphicData uri="http://schemas.openxmlformats.org/drawingml/2006/table">
            <a:tbl>
              <a:tblPr firstRow="1" firstCol="1" bandRow="1"/>
              <a:tblGrid>
                <a:gridCol w="15288666">
                  <a:extLst>
                    <a:ext uri="{9D8B030D-6E8A-4147-A177-3AD203B41FA5}">
                      <a16:colId xmlns="" xmlns:a16="http://schemas.microsoft.com/office/drawing/2014/main" val="3427875983"/>
                    </a:ext>
                  </a:extLst>
                </a:gridCol>
                <a:gridCol w="5207546">
                  <a:extLst>
                    <a:ext uri="{9D8B030D-6E8A-4147-A177-3AD203B41FA5}">
                      <a16:colId xmlns="" xmlns:a16="http://schemas.microsoft.com/office/drawing/2014/main" val="1337956824"/>
                    </a:ext>
                  </a:extLst>
                </a:gridCol>
              </a:tblGrid>
              <a:tr h="0">
                <a:tc>
                  <a:txBody>
                    <a:bodyPr/>
                    <a:lstStyle/>
                    <a:p>
                      <a:pPr algn="ct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看目的</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选方法</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286580987"/>
                  </a:ext>
                </a:extLst>
              </a:tr>
              <a:tr h="0">
                <a:tc>
                  <a:txBody>
                    <a:bodyPr/>
                    <a:lstStyle/>
                    <a:p>
                      <a:pP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分离难溶物质和易溶物</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根据特殊需要采用趁热过滤或者抽滤等方法</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过滤</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热滤或抽滤</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982377693"/>
                  </a:ext>
                </a:extLst>
              </a:tr>
              <a:tr h="0">
                <a:tc>
                  <a:txBody>
                    <a:bodyPr/>
                    <a:lstStyle/>
                    <a:p>
                      <a:pP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利用溶质在互不相溶的溶剂里的溶解度不同提纯分离物质</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如用</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CCl</a:t>
                      </a:r>
                      <a:r>
                        <a:rPr lang="en-US" sz="50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或苯萃取溴水中的溴</a:t>
                      </a:r>
                      <a:endParaRPr lang="zh-CN" sz="500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萃取和分液</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3707264544"/>
                  </a:ext>
                </a:extLst>
              </a:tr>
              <a:tr h="0">
                <a:tc>
                  <a:txBody>
                    <a:bodyPr/>
                    <a:lstStyle/>
                    <a:p>
                      <a:pPr>
                        <a:lnSpc>
                          <a:spcPct val="20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提纯溶解度随温度变化不大的溶质</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NaCl</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蒸发结晶</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1808015561"/>
                  </a:ext>
                </a:extLst>
              </a:tr>
            </a:tbl>
          </a:graphicData>
        </a:graphic>
      </p:graphicFrame>
    </p:spTree>
    <p:extLst>
      <p:ext uri="{BB962C8B-B14F-4D97-AF65-F5344CB8AC3E}">
        <p14:creationId xmlns:p14="http://schemas.microsoft.com/office/powerpoint/2010/main" val="2156356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89B1B9C-7526-46F4-BACF-260F657DC9BB}"/>
              </a:ext>
            </a:extLst>
          </p:cNvPr>
          <p:cNvSpPr/>
          <p:nvPr/>
        </p:nvSpPr>
        <p:spPr>
          <a:xfrm>
            <a:off x="1457952" y="2052638"/>
            <a:ext cx="20864852" cy="1110047"/>
          </a:xfrm>
          <a:prstGeom prst="rect">
            <a:avLst/>
          </a:prstGeom>
        </p:spPr>
        <p:txBody>
          <a:bodyPr wrap="square">
            <a:spAutoFit/>
          </a:bodyPr>
          <a:lstStyle/>
          <a:p>
            <a:pPr algn="r">
              <a:lnSpc>
                <a:spcPct val="150000"/>
              </a:lnSpc>
              <a:spcAft>
                <a:spcPts val="0"/>
              </a:spcAft>
            </a:pPr>
            <a:r>
              <a:rPr lang="zh-CN" altLang="en-US"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（续表）</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pic>
        <p:nvPicPr>
          <p:cNvPr id="8"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graphicFrame>
        <p:nvGraphicFramePr>
          <p:cNvPr id="9" name="表格 8">
            <a:extLst>
              <a:ext uri="{FF2B5EF4-FFF2-40B4-BE49-F238E27FC236}">
                <a16:creationId xmlns="" xmlns:a16="http://schemas.microsoft.com/office/drawing/2014/main" id="{70743E1B-A999-450A-BE9A-99699719F064}"/>
              </a:ext>
            </a:extLst>
          </p:cNvPr>
          <p:cNvGraphicFramePr>
            <a:graphicFrameLocks noGrp="1"/>
          </p:cNvGraphicFramePr>
          <p:nvPr>
            <p:extLst>
              <p:ext uri="{D42A27DB-BD31-4B8C-83A1-F6EECF244321}">
                <p14:modId xmlns:p14="http://schemas.microsoft.com/office/powerpoint/2010/main" val="1603185163"/>
              </p:ext>
            </p:extLst>
          </p:nvPr>
        </p:nvGraphicFramePr>
        <p:xfrm>
          <a:off x="1538560" y="3221540"/>
          <a:ext cx="20496212" cy="8001000"/>
        </p:xfrm>
        <a:graphic>
          <a:graphicData uri="http://schemas.openxmlformats.org/drawingml/2006/table">
            <a:tbl>
              <a:tblPr firstRow="1" firstCol="1" bandRow="1"/>
              <a:tblGrid>
                <a:gridCol w="16137051">
                  <a:extLst>
                    <a:ext uri="{9D8B030D-6E8A-4147-A177-3AD203B41FA5}">
                      <a16:colId xmlns="" xmlns:a16="http://schemas.microsoft.com/office/drawing/2014/main" val="2140022887"/>
                    </a:ext>
                  </a:extLst>
                </a:gridCol>
                <a:gridCol w="4359161">
                  <a:extLst>
                    <a:ext uri="{9D8B030D-6E8A-4147-A177-3AD203B41FA5}">
                      <a16:colId xmlns="" xmlns:a16="http://schemas.microsoft.com/office/drawing/2014/main" val="3514300789"/>
                    </a:ext>
                  </a:extLst>
                </a:gridCol>
              </a:tblGrid>
              <a:tr h="0">
                <a:tc>
                  <a:txBody>
                    <a:bodyPr/>
                    <a:lstStyle/>
                    <a:p>
                      <a:pPr algn="ct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看目的</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选方法</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3533722273"/>
                  </a:ext>
                </a:extLst>
              </a:tr>
              <a:tr h="0">
                <a:tc>
                  <a:txBody>
                    <a:bodyPr/>
                    <a:lstStyle/>
                    <a:p>
                      <a:pP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提纯溶解度随温度变化较大的溶质</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易水解的溶质或结晶水合物。如</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KNO</a:t>
                      </a:r>
                      <a:r>
                        <a:rPr lang="en-US" sz="50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FeCl</a:t>
                      </a:r>
                      <a:r>
                        <a:rPr lang="en-US" sz="50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CuCl</a:t>
                      </a:r>
                      <a:r>
                        <a:rPr lang="en-US" sz="50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CuSO</a:t>
                      </a:r>
                      <a:r>
                        <a:rPr lang="en-US" sz="50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·5H</a:t>
                      </a:r>
                      <a:r>
                        <a:rPr lang="en-US" sz="50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FeSO</a:t>
                      </a:r>
                      <a:r>
                        <a:rPr lang="en-US" sz="50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·7H</a:t>
                      </a:r>
                      <a:r>
                        <a:rPr lang="en-US" sz="50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等</a:t>
                      </a:r>
                      <a:endParaRPr lang="zh-CN" sz="500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冷却结晶</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893199679"/>
                  </a:ext>
                </a:extLst>
              </a:tr>
              <a:tr h="0">
                <a:tc>
                  <a:txBody>
                    <a:bodyPr/>
                    <a:lstStyle/>
                    <a:p>
                      <a:pP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分离沸点不同且互溶的液体混合物</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如分离乙醇和甘油</a:t>
                      </a:r>
                      <a:endParaRPr lang="zh-CN" sz="500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蒸馏与分馏</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342279310"/>
                  </a:ext>
                </a:extLst>
              </a:tr>
              <a:tr h="0">
                <a:tc>
                  <a:txBody>
                    <a:bodyPr/>
                    <a:lstStyle/>
                    <a:p>
                      <a:pP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利用气体易液化的特点分离气体</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如合成氨工业采用冷却法分离氨与氮气、氢气</a:t>
                      </a:r>
                      <a:endParaRPr lang="zh-CN" sz="500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冷却法</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4018121154"/>
                  </a:ext>
                </a:extLst>
              </a:tr>
            </a:tbl>
          </a:graphicData>
        </a:graphic>
      </p:graphicFrame>
    </p:spTree>
    <p:extLst>
      <p:ext uri="{BB962C8B-B14F-4D97-AF65-F5344CB8AC3E}">
        <p14:creationId xmlns:p14="http://schemas.microsoft.com/office/powerpoint/2010/main" val="2156356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89B1B9C-7526-46F4-BACF-260F657DC9BB}"/>
              </a:ext>
            </a:extLst>
          </p:cNvPr>
          <p:cNvSpPr/>
          <p:nvPr/>
        </p:nvSpPr>
        <p:spPr>
          <a:xfrm>
            <a:off x="1449218" y="2161401"/>
            <a:ext cx="21737682" cy="3019288"/>
          </a:xfrm>
          <a:prstGeom prst="rect">
            <a:avLst/>
          </a:prstGeom>
        </p:spPr>
        <p:txBody>
          <a:bodyPr wrap="square">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2018·</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江苏卷</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以高硫铝土矿</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主要成分为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FeS</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和金属硫</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酸盐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为原料</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生产氧化铝并获得</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的部分工艺流程如下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焙烧过程均会产生</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溶液吸收过量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的离子方程式为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8"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mc:AlternateContent xmlns:mc="http://schemas.openxmlformats.org/markup-compatibility/2006" xmlns:a14="http://schemas.microsoft.com/office/drawing/2010/main">
        <mc:Choice Requires="a14">
          <p:sp>
            <p:nvSpPr>
              <p:cNvPr id="9" name="矩形 8">
                <a:extLst>
                  <a:ext uri="{FF2B5EF4-FFF2-40B4-BE49-F238E27FC236}">
                    <a16:creationId xmlns="" xmlns:a16="http://schemas.microsoft.com/office/drawing/2014/main" id="{D8779D6E-B6BD-4EC4-92EF-90B466E729B6}"/>
                  </a:ext>
                </a:extLst>
              </p:cNvPr>
              <p:cNvSpPr/>
              <p:nvPr/>
            </p:nvSpPr>
            <p:spPr>
              <a:xfrm>
                <a:off x="18290356" y="4017003"/>
                <a:ext cx="4320480"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=HS</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endParaRPr lang="zh-CN" altLang="zh-CN" sz="14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xmlns:a14="http://schemas.microsoft.com/office/drawing/2010/main" xmlns="" id="{D8779D6E-B6BD-4EC4-92EF-90B466E729B6}"/>
                  </a:ext>
                </a:extLst>
              </p:cNvPr>
              <p:cNvSpPr>
                <a:spLocks noRot="1" noChangeAspect="1" noMove="1" noResize="1" noEditPoints="1" noAdjustHandles="1" noChangeArrowheads="1" noChangeShapeType="1" noTextEdit="1"/>
              </p:cNvSpPr>
              <p:nvPr/>
            </p:nvSpPr>
            <p:spPr>
              <a:xfrm>
                <a:off x="18290356" y="4017003"/>
                <a:ext cx="4320480" cy="987963"/>
              </a:xfrm>
              <a:prstGeom prst="rect">
                <a:avLst/>
              </a:prstGeom>
              <a:blipFill rotWithShape="1">
                <a:blip r:embed="rId3"/>
                <a:stretch>
                  <a:fillRect l="-5642" b="-29012"/>
                </a:stretch>
              </a:blipFill>
            </p:spPr>
            <p:txBody>
              <a:bodyPr/>
              <a:lstStyle/>
              <a:p>
                <a:r>
                  <a:rPr lang="zh-CN" altLang="en-US">
                    <a:noFill/>
                  </a:rPr>
                  <a:t> </a:t>
                </a:r>
              </a:p>
            </p:txBody>
          </p:sp>
        </mc:Fallback>
      </mc:AlternateContent>
      <p:pic>
        <p:nvPicPr>
          <p:cNvPr id="10" name="8JSHX-6.EPS" descr="id:2147508393;FounderCES">
            <a:extLst>
              <a:ext uri="{FF2B5EF4-FFF2-40B4-BE49-F238E27FC236}">
                <a16:creationId xmlns="" xmlns:a16="http://schemas.microsoft.com/office/drawing/2014/main" id="{C0E2ABAF-9CC2-4B40-8B68-28027DE90D92}"/>
              </a:ext>
            </a:extLst>
          </p:cNvPr>
          <p:cNvPicPr/>
          <p:nvPr/>
        </p:nvPicPr>
        <p:blipFill>
          <a:blip r:embed="rId4"/>
          <a:stretch>
            <a:fillRect/>
          </a:stretch>
        </p:blipFill>
        <p:spPr>
          <a:xfrm>
            <a:off x="4248796" y="5350924"/>
            <a:ext cx="14761640" cy="3019288"/>
          </a:xfrm>
          <a:prstGeom prst="rect">
            <a:avLst/>
          </a:prstGeom>
        </p:spPr>
      </p:pic>
      <p:graphicFrame>
        <p:nvGraphicFramePr>
          <p:cNvPr id="16" name="表格 15">
            <a:extLst>
              <a:ext uri="{FF2B5EF4-FFF2-40B4-BE49-F238E27FC236}">
                <a16:creationId xmlns="" xmlns:a16="http://schemas.microsoft.com/office/drawing/2014/main" id="{1B167F72-A8A8-4E88-BDD4-62B45BF0633F}"/>
              </a:ext>
            </a:extLst>
          </p:cNvPr>
          <p:cNvGraphicFramePr>
            <a:graphicFrameLocks noGrp="1"/>
          </p:cNvGraphicFramePr>
          <p:nvPr>
            <p:extLst>
              <p:ext uri="{D42A27DB-BD31-4B8C-83A1-F6EECF244321}">
                <p14:modId xmlns:p14="http://schemas.microsoft.com/office/powerpoint/2010/main" val="1618536519"/>
              </p:ext>
            </p:extLst>
          </p:nvPr>
        </p:nvGraphicFramePr>
        <p:xfrm>
          <a:off x="1821168" y="9325446"/>
          <a:ext cx="20036827" cy="1005840"/>
        </p:xfrm>
        <a:graphic>
          <a:graphicData uri="http://schemas.openxmlformats.org/drawingml/2006/table">
            <a:tbl>
              <a:tblPr firstRow="1" firstCol="1" bandRow="1"/>
              <a:tblGrid>
                <a:gridCol w="20036827">
                  <a:extLst>
                    <a:ext uri="{9D8B030D-6E8A-4147-A177-3AD203B41FA5}">
                      <a16:colId xmlns="" xmlns:a16="http://schemas.microsoft.com/office/drawing/2014/main" val="3098377587"/>
                    </a:ext>
                  </a:extLst>
                </a:gridCol>
              </a:tblGrid>
              <a:tr h="0">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过量的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反应生成</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46303489"/>
                  </a:ext>
                </a:extLst>
              </a:tr>
            </a:tbl>
          </a:graphicData>
        </a:graphic>
      </p:graphicFrame>
      <p:sp>
        <p:nvSpPr>
          <p:cNvPr id="17" name="矩形 16">
            <a:extLst>
              <a:ext uri="{FF2B5EF4-FFF2-40B4-BE49-F238E27FC236}">
                <a16:creationId xmlns="" xmlns:a16="http://schemas.microsoft.com/office/drawing/2014/main" id="{926B71B0-BA46-4A09-8A9B-48F0103C01A1}"/>
              </a:ext>
            </a:extLst>
          </p:cNvPr>
          <p:cNvSpPr/>
          <p:nvPr/>
        </p:nvSpPr>
        <p:spPr>
          <a:xfrm>
            <a:off x="1512492" y="8101310"/>
            <a:ext cx="20906914" cy="989182"/>
          </a:xfrm>
          <a:prstGeom prst="rect">
            <a:avLst/>
          </a:prstGeom>
        </p:spPr>
        <p:txBody>
          <a:bodyPr wrap="square">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8" name="矩形 17">
            <a:extLst>
              <a:ext uri="{FF2B5EF4-FFF2-40B4-BE49-F238E27FC236}">
                <a16:creationId xmlns="" xmlns:a16="http://schemas.microsoft.com/office/drawing/2014/main" id="{53EA6AE4-9664-4F4D-AE85-3157F9594422}"/>
              </a:ext>
            </a:extLst>
          </p:cNvPr>
          <p:cNvSpPr/>
          <p:nvPr/>
        </p:nvSpPr>
        <p:spPr>
          <a:xfrm>
            <a:off x="8857308" y="9181430"/>
            <a:ext cx="2218077"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NaHSO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15635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矩形 6">
                <a:extLst>
                  <a:ext uri="{FF2B5EF4-FFF2-40B4-BE49-F238E27FC236}">
                    <a16:creationId xmlns="" xmlns:a16="http://schemas.microsoft.com/office/drawing/2014/main" id="{189B1B9C-7526-46F4-BACF-260F657DC9BB}"/>
                  </a:ext>
                </a:extLst>
              </p:cNvPr>
              <p:cNvSpPr/>
              <p:nvPr/>
            </p:nvSpPr>
            <p:spPr>
              <a:xfrm>
                <a:off x="1407156" y="1993783"/>
                <a:ext cx="20843640" cy="8063874"/>
              </a:xfrm>
              <a:prstGeom prst="rect">
                <a:avLst/>
              </a:prstGeom>
            </p:spPr>
            <p:txBody>
              <a:bodyPr wrap="square">
                <a:spAutoFit/>
              </a:bodyPr>
              <a:lstStyle/>
              <a:p>
                <a:pPr latinLnBrk="1">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添加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和不添加</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的矿粉焙烧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其硫去除率随温度变化曲线如图所示。已知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多数金属硫酸盐的分解温度都高于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600 ℃</a:t>
                </a:r>
                <a:endParaRPr lang="zh-CN" altLang="zh-CN" sz="1400" dirty="0">
                  <a:solidFill>
                    <a:srgbClr val="000000"/>
                  </a:solidFill>
                  <a:latin typeface="NEU-BZ-S92" panose="02020503000000020003"/>
                  <a:ea typeface="方正书宋_GBK"/>
                  <a:cs typeface="Times New Roman" panose="02020603050405020304" pitchFamily="18" charset="0"/>
                </a:endParaRPr>
              </a:p>
              <a:p>
                <a:pPr latinLnBrk="1">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硫去除率</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14:m>
                  <m:oMath xmlns:m="http://schemas.openxmlformats.org/officeDocument/2006/math">
                    <m:f>
                      <m:f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fPr>
                      <m:num>
                        <m:r>
                          <m:rPr>
                            <m:nor/>
                          </m:rPr>
                          <a:rPr lang="zh-CN" altLang="zh-CN" sz="4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焙烧后矿粉中硫元素总质量</m:t>
                        </m:r>
                      </m:num>
                      <m:den>
                        <m:r>
                          <m:rPr>
                            <m:nor/>
                          </m:rPr>
                          <a:rPr lang="zh-CN" altLang="zh-CN" sz="4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焙烧前矿粉中硫元素总质量</m:t>
                        </m:r>
                      </m:den>
                    </m:f>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)×100%</a:t>
                </a:r>
                <a:endParaRPr lang="zh-CN" altLang="zh-CN" sz="1400" dirty="0">
                  <a:solidFill>
                    <a:srgbClr val="000000"/>
                  </a:solidFill>
                  <a:latin typeface="NEU-BZ-S92" panose="02020503000000020003"/>
                  <a:ea typeface="方正书宋_GBK"/>
                  <a:cs typeface="Times New Roman" panose="02020603050405020304" pitchFamily="18" charset="0"/>
                </a:endParaRPr>
              </a:p>
              <a:p>
                <a:pPr latinLnBrk="1">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不添加</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的矿粉在低于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500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焙烧时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去除的硫</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元素主要来源于</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a:p>
                <a:pPr latinLnBrk="1">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②</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700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焙烧时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添加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的矿粉硫去除率比不添加</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的矿粉硫去除率低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其主要原因是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7" name="矩形 6">
                <a:extLst>
                  <a:ext uri="{FF2B5EF4-FFF2-40B4-BE49-F238E27FC236}">
                    <a16:creationId xmlns:a16="http://schemas.microsoft.com/office/drawing/2014/main" xmlns:a14="http://schemas.microsoft.com/office/drawing/2010/main" xmlns="" id="{189B1B9C-7526-46F4-BACF-260F657DC9BB}"/>
                  </a:ext>
                </a:extLst>
              </p:cNvPr>
              <p:cNvSpPr>
                <a:spLocks noRot="1" noChangeAspect="1" noMove="1" noResize="1" noEditPoints="1" noAdjustHandles="1" noChangeArrowheads="1" noChangeShapeType="1" noTextEdit="1"/>
              </p:cNvSpPr>
              <p:nvPr/>
            </p:nvSpPr>
            <p:spPr>
              <a:xfrm>
                <a:off x="1407156" y="1993783"/>
                <a:ext cx="20843640" cy="8063874"/>
              </a:xfrm>
              <a:prstGeom prst="rect">
                <a:avLst/>
              </a:prstGeom>
              <a:blipFill rotWithShape="1">
                <a:blip r:embed="rId2"/>
                <a:stretch>
                  <a:fillRect l="-1199" r="-1755" b="-2646"/>
                </a:stretch>
              </a:blipFill>
            </p:spPr>
            <p:txBody>
              <a:bodyPr/>
              <a:lstStyle/>
              <a:p>
                <a:r>
                  <a:rPr lang="zh-CN" altLang="en-US">
                    <a:noFill/>
                  </a:rPr>
                  <a:t> </a:t>
                </a:r>
              </a:p>
            </p:txBody>
          </p:sp>
        </mc:Fallback>
      </mc:AlternateContent>
      <p:pic>
        <p:nvPicPr>
          <p:cNvPr id="8"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3"/>
          <a:stretch>
            <a:fillRect/>
          </a:stretch>
        </p:blipFill>
        <p:spPr>
          <a:xfrm>
            <a:off x="1407156" y="1260550"/>
            <a:ext cx="20864852" cy="733233"/>
          </a:xfrm>
          <a:prstGeom prst="rect">
            <a:avLst/>
          </a:prstGeom>
        </p:spPr>
      </p:pic>
      <p:sp>
        <p:nvSpPr>
          <p:cNvPr id="9" name="矩形 8">
            <a:extLst>
              <a:ext uri="{FF2B5EF4-FFF2-40B4-BE49-F238E27FC236}">
                <a16:creationId xmlns="" xmlns:a16="http://schemas.microsoft.com/office/drawing/2014/main" id="{D8779D6E-B6BD-4EC4-92EF-90B466E729B6}"/>
              </a:ext>
            </a:extLst>
          </p:cNvPr>
          <p:cNvSpPr/>
          <p:nvPr/>
        </p:nvSpPr>
        <p:spPr>
          <a:xfrm>
            <a:off x="5760964" y="6825315"/>
            <a:ext cx="1440160"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FeS</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0" name="8JSHX-7.EPS" descr="id:2147508408;FounderCES">
            <a:extLst>
              <a:ext uri="{FF2B5EF4-FFF2-40B4-BE49-F238E27FC236}">
                <a16:creationId xmlns="" xmlns:a16="http://schemas.microsoft.com/office/drawing/2014/main" id="{A5421AD4-C8A1-498C-BF46-BADF29F579BD}"/>
              </a:ext>
            </a:extLst>
          </p:cNvPr>
          <p:cNvPicPr/>
          <p:nvPr/>
        </p:nvPicPr>
        <p:blipFill>
          <a:blip r:embed="rId4"/>
          <a:stretch>
            <a:fillRect/>
          </a:stretch>
        </p:blipFill>
        <p:spPr>
          <a:xfrm>
            <a:off x="14689956" y="3132758"/>
            <a:ext cx="6838369" cy="4849050"/>
          </a:xfrm>
          <a:prstGeom prst="rect">
            <a:avLst/>
          </a:prstGeom>
        </p:spPr>
      </p:pic>
      <p:sp>
        <p:nvSpPr>
          <p:cNvPr id="16" name="矩形 15">
            <a:extLst>
              <a:ext uri="{FF2B5EF4-FFF2-40B4-BE49-F238E27FC236}">
                <a16:creationId xmlns="" xmlns:a16="http://schemas.microsoft.com/office/drawing/2014/main" id="{25AB353B-7F3F-4099-B433-47D4B9C33095}"/>
              </a:ext>
            </a:extLst>
          </p:cNvPr>
          <p:cNvSpPr/>
          <p:nvPr/>
        </p:nvSpPr>
        <p:spPr>
          <a:xfrm>
            <a:off x="3384701" y="8893398"/>
            <a:ext cx="8496944" cy="987963"/>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硫元素转化为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而留在矿粉中</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15635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 xmlns:a16="http://schemas.microsoft.com/office/drawing/2014/main" id="{D2E853CF-7FCB-4B96-9DB0-414CD7D7CC3E}"/>
              </a:ext>
            </a:extLst>
          </p:cNvPr>
          <p:cNvGraphicFramePr>
            <a:graphicFrameLocks noGrp="1"/>
          </p:cNvGraphicFramePr>
          <p:nvPr>
            <p:extLst>
              <p:ext uri="{D42A27DB-BD31-4B8C-83A1-F6EECF244321}">
                <p14:modId xmlns:p14="http://schemas.microsoft.com/office/powerpoint/2010/main" val="788214328"/>
              </p:ext>
            </p:extLst>
          </p:nvPr>
        </p:nvGraphicFramePr>
        <p:xfrm>
          <a:off x="1872532" y="3431744"/>
          <a:ext cx="20496212" cy="4572000"/>
        </p:xfrm>
        <a:graphic>
          <a:graphicData uri="http://schemas.openxmlformats.org/drawingml/2006/table">
            <a:tbl>
              <a:tblPr firstRow="1" firstCol="1" bandRow="1"/>
              <a:tblGrid>
                <a:gridCol w="20496212">
                  <a:extLst>
                    <a:ext uri="{9D8B030D-6E8A-4147-A177-3AD203B41FA5}">
                      <a16:colId xmlns="" xmlns:a16="http://schemas.microsoft.com/office/drawing/2014/main" val="1698535756"/>
                    </a:ext>
                  </a:extLst>
                </a:gridCol>
              </a:tblGrid>
              <a:tr h="0">
                <a:tc>
                  <a:txBody>
                    <a:bodyPr/>
                    <a:lstStyle/>
                    <a:p>
                      <a:pPr>
                        <a:lnSpc>
                          <a:spcPct val="150000"/>
                        </a:lnSpc>
                        <a:spcAft>
                          <a:spcPts val="0"/>
                        </a:spcAft>
                      </a:pPr>
                      <a:r>
                        <a:rPr lang="zh-CN" sz="5000" dirty="0">
                          <a:solidFill>
                            <a:srgbClr val="000000"/>
                          </a:solidFill>
                          <a:effectLst/>
                          <a:latin typeface="NEU-BZ-S92" panose="02020503000000020003"/>
                          <a:ea typeface="宋体" panose="02010600030101010101" pitchFamily="2" charset="-122"/>
                          <a:cs typeface="宋体" panose="02010600030101010101" pitchFamily="2" charset="-122"/>
                        </a:rPr>
                        <a:t>①</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由于多数金属硫酸盐的分解温度都高于</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600 ℃,</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则在低于</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500 ℃</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时去除的硫元素主要来源于</a:t>
                      </a:r>
                      <a:r>
                        <a:rPr lang="zh-CN" sz="50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sz="5000" dirty="0">
                          <a:solidFill>
                            <a:srgbClr val="000000"/>
                          </a:solidFill>
                          <a:effectLst/>
                          <a:latin typeface="NEU-BZ-S92" panose="02020503000000020003"/>
                          <a:ea typeface="宋体" panose="02010600030101010101" pitchFamily="2" charset="-122"/>
                          <a:cs typeface="宋体" panose="02010600030101010101" pitchFamily="2" charset="-122"/>
                        </a:rPr>
                        <a:t>②</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700 ℃</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时硫酸盐分解产生</a:t>
                      </a:r>
                      <a:r>
                        <a:rPr lang="zh-CN" sz="50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50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5000" dirty="0" err="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CaO</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与气体反应最终转化为</a:t>
                      </a:r>
                      <a:endParaRPr lang="en-US" alt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sz="50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50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1769088621"/>
                  </a:ext>
                </a:extLst>
              </a:tr>
            </a:tbl>
          </a:graphicData>
        </a:graphic>
      </p:graphicFrame>
      <p:pic>
        <p:nvPicPr>
          <p:cNvPr id="8" name="增分典例探究.EPS" descr="id:2147506048;FounderCES">
            <a:extLst>
              <a:ext uri="{FF2B5EF4-FFF2-40B4-BE49-F238E27FC236}">
                <a16:creationId xmlns="" xmlns:a16="http://schemas.microsoft.com/office/drawing/2014/main" id="{C18B3876-7796-4A90-B53A-F3A933989FD5}"/>
              </a:ext>
            </a:extLst>
          </p:cNvPr>
          <p:cNvPicPr/>
          <p:nvPr/>
        </p:nvPicPr>
        <p:blipFill>
          <a:blip r:embed="rId2"/>
          <a:stretch>
            <a:fillRect/>
          </a:stretch>
        </p:blipFill>
        <p:spPr>
          <a:xfrm>
            <a:off x="1407156" y="1260550"/>
            <a:ext cx="20864852" cy="733233"/>
          </a:xfrm>
          <a:prstGeom prst="rect">
            <a:avLst/>
          </a:prstGeom>
        </p:spPr>
      </p:pic>
      <p:sp>
        <p:nvSpPr>
          <p:cNvPr id="9" name="矩形 8">
            <a:extLst>
              <a:ext uri="{FF2B5EF4-FFF2-40B4-BE49-F238E27FC236}">
                <a16:creationId xmlns="" xmlns:a16="http://schemas.microsoft.com/office/drawing/2014/main" id="{B521A50D-26BF-4B2D-BED2-66661C69D890}"/>
              </a:ext>
            </a:extLst>
          </p:cNvPr>
          <p:cNvSpPr/>
          <p:nvPr/>
        </p:nvSpPr>
        <p:spPr>
          <a:xfrm>
            <a:off x="7035769" y="4356894"/>
            <a:ext cx="1533507" cy="1110047"/>
          </a:xfrm>
          <a:prstGeom prst="rect">
            <a:avLst/>
          </a:prstGeom>
        </p:spPr>
        <p:txBody>
          <a:bodyPr wrap="square">
            <a:spAutoFit/>
          </a:bodyPr>
          <a:lstStyle/>
          <a:p>
            <a:pPr>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FeS</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0" name="矩形 9">
            <a:extLst>
              <a:ext uri="{FF2B5EF4-FFF2-40B4-BE49-F238E27FC236}">
                <a16:creationId xmlns="" xmlns:a16="http://schemas.microsoft.com/office/drawing/2014/main" id="{C3CA0A2F-CFC2-4F87-9A4C-3A0DC33B8ECB}"/>
              </a:ext>
            </a:extLst>
          </p:cNvPr>
          <p:cNvSpPr/>
          <p:nvPr/>
        </p:nvSpPr>
        <p:spPr>
          <a:xfrm>
            <a:off x="1487898" y="1980630"/>
            <a:ext cx="20906914" cy="1110497"/>
          </a:xfrm>
          <a:prstGeom prst="rect">
            <a:avLst/>
          </a:prstGeom>
        </p:spPr>
        <p:txBody>
          <a:bodyPr wrap="square">
            <a:spAutoFit/>
          </a:bodyPr>
          <a:lstStyle/>
          <a:p>
            <a:pPr>
              <a:lnSpc>
                <a:spcPct val="150000"/>
              </a:lnSpc>
              <a:spcAft>
                <a:spcPts val="0"/>
              </a:spcAft>
            </a:pPr>
            <a:r>
              <a:rPr lang="zh-CN"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5000" b="1" dirty="0">
              <a:solidFill>
                <a:srgbClr val="000000"/>
              </a:solidFill>
              <a:latin typeface="NEU-BZ-S92" panose="02020503000000020003"/>
              <a:ea typeface="方正书宋_GBK"/>
              <a:cs typeface="Times New Roman" panose="02020603050405020304" pitchFamily="18" charset="0"/>
            </a:endParaRPr>
          </a:p>
        </p:txBody>
      </p:sp>
      <p:sp>
        <p:nvSpPr>
          <p:cNvPr id="16" name="矩形 15">
            <a:extLst>
              <a:ext uri="{FF2B5EF4-FFF2-40B4-BE49-F238E27FC236}">
                <a16:creationId xmlns="" xmlns:a16="http://schemas.microsoft.com/office/drawing/2014/main" id="{68A159B1-FA53-4F00-B16C-3BFEDCE1CE3E}"/>
              </a:ext>
            </a:extLst>
          </p:cNvPr>
          <p:cNvSpPr/>
          <p:nvPr/>
        </p:nvSpPr>
        <p:spPr>
          <a:xfrm>
            <a:off x="9577388" y="5509022"/>
            <a:ext cx="3384376" cy="1110047"/>
          </a:xfrm>
          <a:prstGeom prst="rect">
            <a:avLst/>
          </a:prstGeom>
        </p:spPr>
        <p:txBody>
          <a:bodyPr wrap="square">
            <a:spAutoFit/>
          </a:bodyPr>
          <a:lstStyle/>
          <a:p>
            <a:pPr lvl="0">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7" name="矩形 16">
            <a:extLst>
              <a:ext uri="{FF2B5EF4-FFF2-40B4-BE49-F238E27FC236}">
                <a16:creationId xmlns="" xmlns:a16="http://schemas.microsoft.com/office/drawing/2014/main" id="{1ABC8B64-03E0-49C3-A51B-67BE94D788E2}"/>
              </a:ext>
            </a:extLst>
          </p:cNvPr>
          <p:cNvSpPr/>
          <p:nvPr/>
        </p:nvSpPr>
        <p:spPr>
          <a:xfrm>
            <a:off x="2304580" y="6649866"/>
            <a:ext cx="1965555" cy="1110047"/>
          </a:xfrm>
          <a:prstGeom prst="rect">
            <a:avLst/>
          </a:prstGeom>
        </p:spPr>
        <p:txBody>
          <a:bodyPr wrap="square">
            <a:spAutoFit/>
          </a:bodyPr>
          <a:lstStyle/>
          <a:p>
            <a:pPr lvl="0">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CaSO</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15635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93011" y="4415543"/>
            <a:ext cx="13249473" cy="2677657"/>
          </a:xfrm>
          <a:prstGeom prst="rect">
            <a:avLst/>
          </a:prstGeom>
        </p:spPr>
        <p:txBody>
          <a:bodyPr wrap="square" lIns="91425" tIns="45711" rIns="91425" bIns="45711">
            <a:spAutoFit/>
          </a:bodyPr>
          <a:lstStyle/>
          <a:p>
            <a:pPr>
              <a:defRPr/>
            </a:pPr>
            <a:r>
              <a:rPr lang="zh-CN" altLang="en-US" sz="7300" b="1" spc="301" dirty="0" smtClean="0">
                <a:solidFill>
                  <a:srgbClr val="867CB1"/>
                </a:solidFill>
                <a:latin typeface="微软雅黑" pitchFamily="34" charset="-122"/>
                <a:ea typeface="微软雅黑" pitchFamily="34" charset="-122"/>
              </a:rPr>
              <a:t>第三单元</a:t>
            </a:r>
            <a:endParaRPr lang="en-US" altLang="zh-CN" sz="7300" b="1" spc="301" dirty="0">
              <a:solidFill>
                <a:srgbClr val="867CB1"/>
              </a:solidFill>
              <a:latin typeface="微软雅黑" pitchFamily="34" charset="-122"/>
              <a:ea typeface="微软雅黑" pitchFamily="34" charset="-122"/>
            </a:endParaRPr>
          </a:p>
          <a:p>
            <a:pPr>
              <a:defRPr/>
            </a:pPr>
            <a:r>
              <a:rPr lang="zh-CN" altLang="en-US" sz="9600" b="1" spc="301" dirty="0">
                <a:solidFill>
                  <a:prstClr val="black"/>
                </a:solidFill>
                <a:latin typeface="微软雅黑" pitchFamily="34" charset="-122"/>
                <a:ea typeface="微软雅黑" pitchFamily="34" charset="-122"/>
              </a:rPr>
              <a:t>金属及其化合物</a:t>
            </a:r>
          </a:p>
        </p:txBody>
      </p:sp>
      <p:sp>
        <p:nvSpPr>
          <p:cNvPr id="18" name="矩形 17"/>
          <p:cNvSpPr/>
          <p:nvPr/>
        </p:nvSpPr>
        <p:spPr>
          <a:xfrm>
            <a:off x="8929786" y="7499038"/>
            <a:ext cx="11880849" cy="1022164"/>
          </a:xfrm>
          <a:prstGeom prst="rect">
            <a:avLst/>
          </a:prstGeom>
        </p:spPr>
        <p:txBody>
          <a:bodyPr lIns="91425" tIns="45711" rIns="91425" bIns="45711">
            <a:spAutoFit/>
          </a:bodyPr>
          <a:lstStyle/>
          <a:p>
            <a:pPr>
              <a:lnSpc>
                <a:spcPts val="7299"/>
              </a:lnSpc>
              <a:defRPr/>
            </a:pPr>
            <a:r>
              <a:rPr lang="zh-CN" altLang="en-US" sz="6200" b="1" dirty="0">
                <a:solidFill>
                  <a:prstClr val="black"/>
                </a:solidFill>
                <a:latin typeface="微软雅黑" pitchFamily="34" charset="-122"/>
                <a:ea typeface="微软雅黑" pitchFamily="34" charset="-122"/>
              </a:rPr>
              <a:t>增分微</a:t>
            </a:r>
            <a:r>
              <a:rPr lang="zh-CN" altLang="en-US" sz="6200" b="1" dirty="0" smtClean="0">
                <a:solidFill>
                  <a:prstClr val="black"/>
                </a:solidFill>
                <a:latin typeface="微软雅黑" pitchFamily="34" charset="-122"/>
                <a:ea typeface="微软雅黑" pitchFamily="34" charset="-122"/>
              </a:rPr>
              <a:t>课</a:t>
            </a:r>
            <a:r>
              <a:rPr lang="en-US" altLang="zh-CN" sz="6200" b="1" smtClean="0">
                <a:solidFill>
                  <a:prstClr val="black"/>
                </a:solidFill>
                <a:latin typeface="微软雅黑" pitchFamily="34" charset="-122"/>
                <a:ea typeface="微软雅黑" pitchFamily="34" charset="-122"/>
              </a:rPr>
              <a:t>3</a:t>
            </a:r>
            <a:r>
              <a:rPr lang="zh-CN" altLang="en-US" sz="6200" b="1" dirty="0">
                <a:solidFill>
                  <a:prstClr val="black"/>
                </a:solidFill>
                <a:latin typeface="微软雅黑" pitchFamily="34" charset="-122"/>
                <a:ea typeface="微软雅黑" pitchFamily="34" charset="-122"/>
              </a:rPr>
              <a:t>　工艺流程图的解读</a:t>
            </a:r>
          </a:p>
        </p:txBody>
      </p:sp>
      <p:cxnSp>
        <p:nvCxnSpPr>
          <p:cNvPr id="4" name="直接连接符 3"/>
          <p:cNvCxnSpPr/>
          <p:nvPr/>
        </p:nvCxnSpPr>
        <p:spPr>
          <a:xfrm>
            <a:off x="8929315" y="7237214"/>
            <a:ext cx="132494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7C79CB31-6713-40B9-A9E8-636F7D7D4FFD}"/>
              </a:ext>
            </a:extLst>
          </p:cNvPr>
          <p:cNvSpPr txBox="1"/>
          <p:nvPr/>
        </p:nvSpPr>
        <p:spPr>
          <a:xfrm>
            <a:off x="8929315" y="8534146"/>
            <a:ext cx="13064741" cy="2483659"/>
          </a:xfrm>
          <a:prstGeom prst="rect">
            <a:avLst/>
          </a:prstGeom>
          <a:noFill/>
        </p:spPr>
        <p:txBody>
          <a:bodyPr wrap="square" lIns="91425" tIns="45711" rIns="91425" bIns="45711" rtlCol="0">
            <a:spAutoFit/>
          </a:bodyPr>
          <a:lstStyle/>
          <a:p>
            <a:pPr>
              <a:lnSpc>
                <a:spcPct val="150000"/>
              </a:lnSpc>
              <a:defRPr/>
            </a:pPr>
            <a:r>
              <a:rPr lang="zh-CN" altLang="en-US" sz="5200" dirty="0">
                <a:latin typeface="微软雅黑" pitchFamily="34" charset="-122"/>
                <a:ea typeface="微软雅黑" pitchFamily="34" charset="-122"/>
                <a:hlinkClick r:id="rId3" action="ppaction://hlinksldjump"/>
              </a:rPr>
              <a:t>增分典例探究</a:t>
            </a:r>
            <a:r>
              <a:rPr lang="en-US" altLang="zh-CN" sz="5200" dirty="0">
                <a:latin typeface="微软雅黑" pitchFamily="34" charset="-122"/>
                <a:ea typeface="微软雅黑" pitchFamily="34" charset="-122"/>
                <a:hlinkClick r:id="rId3" action="ppaction://hlinksldjump"/>
              </a:rPr>
              <a:t> </a:t>
            </a:r>
            <a:r>
              <a:rPr lang="en-US" altLang="zh-CN" sz="5200" dirty="0">
                <a:solidFill>
                  <a:srgbClr val="87B828"/>
                </a:solidFill>
                <a:latin typeface="微软雅黑" panose="020B0503020204020204" pitchFamily="34" charset="-122"/>
                <a:ea typeface="微软雅黑" panose="020B0503020204020204" pitchFamily="34" charset="-122"/>
              </a:rPr>
              <a:t>	</a:t>
            </a:r>
          </a:p>
          <a:p>
            <a:pPr>
              <a:lnSpc>
                <a:spcPct val="150000"/>
              </a:lnSpc>
              <a:defRPr/>
            </a:pPr>
            <a:r>
              <a:rPr lang="zh-CN" altLang="en-US" sz="5200" dirty="0">
                <a:latin typeface="微软雅黑" pitchFamily="34" charset="-122"/>
                <a:ea typeface="微软雅黑" pitchFamily="34" charset="-122"/>
                <a:hlinkClick r:id="rId4" action="ppaction://hlinksldjump"/>
              </a:rPr>
              <a:t>提分强化训练</a:t>
            </a:r>
            <a:endParaRPr lang="zh-CN" altLang="en-US" sz="5200" dirty="0">
              <a:latin typeface="微软雅黑" pitchFamily="34" charset="-122"/>
              <a:ea typeface="微软雅黑" pitchFamily="34" charset="-122"/>
            </a:endParaRPr>
          </a:p>
        </p:txBody>
      </p:sp>
    </p:spTree>
    <p:extLst>
      <p:ext uri="{BB962C8B-B14F-4D97-AF65-F5344CB8AC3E}">
        <p14:creationId xmlns:p14="http://schemas.microsoft.com/office/powerpoint/2010/main" val="1923955179"/>
      </p:ext>
    </p:extLst>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89B1B9C-7526-46F4-BACF-260F657DC9BB}"/>
              </a:ext>
            </a:extLst>
          </p:cNvPr>
          <p:cNvSpPr/>
          <p:nvPr/>
        </p:nvSpPr>
        <p:spPr>
          <a:xfrm>
            <a:off x="1457952" y="2052638"/>
            <a:ext cx="20864852" cy="2264210"/>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5000" dirty="0">
                <a:solidFill>
                  <a:srgbClr val="000000"/>
                </a:solidFill>
                <a:latin typeface="Times New Roman" panose="02020603050405020304" pitchFamily="18" charset="0"/>
                <a:ea typeface="微软雅黑" panose="020B0503020204020204" pitchFamily="34" charset="-122"/>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过滤</a:t>
            </a:r>
            <a:r>
              <a:rPr lang="en-US" altLang="zh-CN" sz="5000" dirty="0">
                <a:solidFill>
                  <a:srgbClr val="000000"/>
                </a:solidFill>
                <a:latin typeface="Times New Roman" panose="02020603050405020304" pitchFamily="18" charset="0"/>
                <a:ea typeface="微软雅黑" panose="020B0503020204020204" pitchFamily="34" charset="-122"/>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得到的滤液中通入过量</a:t>
            </a:r>
            <a:r>
              <a:rPr lang="en-US" altLang="zh-CN" sz="5000" dirty="0">
                <a:solidFill>
                  <a:srgbClr val="000000"/>
                </a:solidFill>
                <a:latin typeface="Times New Roman" panose="02020603050405020304" pitchFamily="18" charset="0"/>
                <a:ea typeface="微软雅黑" panose="020B0503020204020204" pitchFamily="34" charset="-122"/>
              </a:rPr>
              <a:t>CO</a:t>
            </a:r>
            <a:r>
              <a:rPr lang="en-US" altLang="zh-CN" sz="5000" baseline="-25000" dirty="0">
                <a:solidFill>
                  <a:srgbClr val="000000"/>
                </a:solidFill>
                <a:latin typeface="Times New Roman" panose="02020603050405020304" pitchFamily="18" charset="0"/>
                <a:ea typeface="微软雅黑" panose="020B0503020204020204" pitchFamily="34" charset="-122"/>
              </a:rPr>
              <a:t>2</a:t>
            </a:r>
            <a:r>
              <a:rPr lang="en-US" altLang="zh-CN" sz="5000" dirty="0">
                <a:solidFill>
                  <a:srgbClr val="000000"/>
                </a:solidFill>
                <a:latin typeface="Times New Roman" panose="02020603050405020304" pitchFamily="18" charset="0"/>
                <a:ea typeface="微软雅黑" panose="020B0503020204020204" pitchFamily="34" charset="-122"/>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铝元素存在的形式由</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000000"/>
                </a:solidFill>
                <a:latin typeface="Times New Roman" panose="02020603050405020304" pitchFamily="18" charset="0"/>
                <a:ea typeface="微软雅黑" panose="020B0503020204020204" pitchFamily="34" charset="-122"/>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填化学式</a:t>
            </a:r>
            <a:r>
              <a:rPr lang="en-US" altLang="zh-CN" sz="5000" dirty="0">
                <a:solidFill>
                  <a:srgbClr val="000000"/>
                </a:solidFill>
                <a:latin typeface="Times New Roman" panose="02020603050405020304" pitchFamily="18" charset="0"/>
                <a:ea typeface="微软雅黑" panose="020B0503020204020204" pitchFamily="34" charset="-122"/>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转化为</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000000"/>
                </a:solidFill>
                <a:latin typeface="Times New Roman" panose="02020603050405020304" pitchFamily="18" charset="0"/>
                <a:ea typeface="微软雅黑" panose="020B0503020204020204" pitchFamily="34" charset="-122"/>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填化学式</a:t>
            </a:r>
            <a:r>
              <a:rPr lang="en-US" altLang="zh-CN" sz="5000" dirty="0">
                <a:solidFill>
                  <a:srgbClr val="000000"/>
                </a:solidFill>
                <a:latin typeface="Times New Roman" panose="02020603050405020304" pitchFamily="18" charset="0"/>
                <a:ea typeface="微软雅黑" panose="020B0503020204020204" pitchFamily="34" charset="-122"/>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8"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sp>
        <p:nvSpPr>
          <p:cNvPr id="9" name="矩形 8">
            <a:extLst>
              <a:ext uri="{FF2B5EF4-FFF2-40B4-BE49-F238E27FC236}">
                <a16:creationId xmlns="" xmlns:a16="http://schemas.microsoft.com/office/drawing/2014/main" id="{139CB02F-D358-47F7-95B5-DED31592F77A}"/>
              </a:ext>
            </a:extLst>
          </p:cNvPr>
          <p:cNvSpPr/>
          <p:nvPr/>
        </p:nvSpPr>
        <p:spPr>
          <a:xfrm>
            <a:off x="18362364" y="1908622"/>
            <a:ext cx="2448272" cy="1110047"/>
          </a:xfrm>
          <a:prstGeom prst="rect">
            <a:avLst/>
          </a:prstGeom>
        </p:spPr>
        <p:txBody>
          <a:bodyPr wrap="square">
            <a:spAutoFit/>
          </a:bodyPr>
          <a:lstStyle/>
          <a:p>
            <a:pPr>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NaAlO</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0" name="矩形 9">
            <a:extLst>
              <a:ext uri="{FF2B5EF4-FFF2-40B4-BE49-F238E27FC236}">
                <a16:creationId xmlns="" xmlns:a16="http://schemas.microsoft.com/office/drawing/2014/main" id="{5124A88F-E5D6-41CC-81B5-357DBB107490}"/>
              </a:ext>
            </a:extLst>
          </p:cNvPr>
          <p:cNvSpPr/>
          <p:nvPr/>
        </p:nvSpPr>
        <p:spPr>
          <a:xfrm>
            <a:off x="5544940" y="3060750"/>
            <a:ext cx="2448272" cy="1110047"/>
          </a:xfrm>
          <a:prstGeom prst="rect">
            <a:avLst/>
          </a:prstGeom>
        </p:spPr>
        <p:txBody>
          <a:bodyPr wrap="square">
            <a:spAutoFit/>
          </a:bodyPr>
          <a:lstStyle/>
          <a:p>
            <a:pPr lvl="0">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Al(OH)</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pic>
        <p:nvPicPr>
          <p:cNvPr id="16" name="8JSHX-6.EPS" descr="id:2147508393;FounderCES">
            <a:extLst>
              <a:ext uri="{FF2B5EF4-FFF2-40B4-BE49-F238E27FC236}">
                <a16:creationId xmlns="" xmlns:a16="http://schemas.microsoft.com/office/drawing/2014/main" id="{29411B37-1346-4501-86BA-3E0AABE1A2A0}"/>
              </a:ext>
            </a:extLst>
          </p:cNvPr>
          <p:cNvPicPr/>
          <p:nvPr/>
        </p:nvPicPr>
        <p:blipFill>
          <a:blip r:embed="rId3"/>
          <a:stretch>
            <a:fillRect/>
          </a:stretch>
        </p:blipFill>
        <p:spPr>
          <a:xfrm>
            <a:off x="4752852" y="4572918"/>
            <a:ext cx="14257584" cy="2750065"/>
          </a:xfrm>
          <a:prstGeom prst="rect">
            <a:avLst/>
          </a:prstGeom>
        </p:spPr>
      </p:pic>
      <p:graphicFrame>
        <p:nvGraphicFramePr>
          <p:cNvPr id="17" name="表格 16">
            <a:extLst>
              <a:ext uri="{FF2B5EF4-FFF2-40B4-BE49-F238E27FC236}">
                <a16:creationId xmlns="" xmlns:a16="http://schemas.microsoft.com/office/drawing/2014/main" id="{18056605-5952-4D43-A0CC-3E98A0705ED2}"/>
              </a:ext>
            </a:extLst>
          </p:cNvPr>
          <p:cNvGraphicFramePr>
            <a:graphicFrameLocks noGrp="1"/>
          </p:cNvGraphicFramePr>
          <p:nvPr>
            <p:extLst>
              <p:ext uri="{D42A27DB-BD31-4B8C-83A1-F6EECF244321}">
                <p14:modId xmlns:p14="http://schemas.microsoft.com/office/powerpoint/2010/main" val="2590346325"/>
              </p:ext>
            </p:extLst>
          </p:nvPr>
        </p:nvGraphicFramePr>
        <p:xfrm>
          <a:off x="1645908" y="8398710"/>
          <a:ext cx="20496212" cy="2286000"/>
        </p:xfrm>
        <a:graphic>
          <a:graphicData uri="http://schemas.openxmlformats.org/drawingml/2006/table">
            <a:tbl>
              <a:tblPr firstRow="1" firstCol="1" bandRow="1"/>
              <a:tblGrid>
                <a:gridCol w="20496212">
                  <a:extLst>
                    <a:ext uri="{9D8B030D-6E8A-4147-A177-3AD203B41FA5}">
                      <a16:colId xmlns="" xmlns:a16="http://schemas.microsoft.com/office/drawing/2014/main" val="1644961830"/>
                    </a:ext>
                  </a:extLst>
                </a:gridCol>
              </a:tblGrid>
              <a:tr h="0">
                <a:tc>
                  <a:txBody>
                    <a:bodyPr/>
                    <a:lstStyle/>
                    <a:p>
                      <a:pPr>
                        <a:lnSpc>
                          <a:spcPct val="150000"/>
                        </a:lnSpc>
                        <a:spcAft>
                          <a:spcPts val="0"/>
                        </a:spcAft>
                      </a:pP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Al</a:t>
                      </a:r>
                      <a:r>
                        <a:rPr lang="en-US" sz="50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50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NaOH</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溶液反应生成</a:t>
                      </a:r>
                      <a:r>
                        <a:rPr lang="zh-CN" sz="50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通入过量的</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a:t>
                      </a:r>
                      <a:r>
                        <a:rPr lang="en-US" sz="50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发生反应</a:t>
                      </a:r>
                      <a:endParaRPr lang="en-US" alt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sz="50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50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692676260"/>
                  </a:ext>
                </a:extLst>
              </a:tr>
            </a:tbl>
          </a:graphicData>
        </a:graphic>
      </p:graphicFrame>
      <p:sp>
        <p:nvSpPr>
          <p:cNvPr id="18" name="矩形 17">
            <a:extLst>
              <a:ext uri="{FF2B5EF4-FFF2-40B4-BE49-F238E27FC236}">
                <a16:creationId xmlns="" xmlns:a16="http://schemas.microsoft.com/office/drawing/2014/main" id="{0575FD41-9EEB-43A2-8941-450F90A8CECD}"/>
              </a:ext>
            </a:extLst>
          </p:cNvPr>
          <p:cNvSpPr/>
          <p:nvPr/>
        </p:nvSpPr>
        <p:spPr>
          <a:xfrm>
            <a:off x="1610702" y="7030558"/>
            <a:ext cx="20784110" cy="1111458"/>
          </a:xfrm>
          <a:prstGeom prst="rect">
            <a:avLst/>
          </a:prstGeom>
        </p:spPr>
        <p:txBody>
          <a:bodyPr wrap="square">
            <a:spAutoFit/>
          </a:bodyPr>
          <a:lstStyle/>
          <a:p>
            <a:pPr>
              <a:lnSpc>
                <a:spcPct val="150000"/>
              </a:lnSpc>
              <a:spcAft>
                <a:spcPts val="0"/>
              </a:spcAft>
            </a:pPr>
            <a:r>
              <a:rPr lang="zh-CN"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9" name="矩形 18">
            <a:extLst>
              <a:ext uri="{FF2B5EF4-FFF2-40B4-BE49-F238E27FC236}">
                <a16:creationId xmlns="" xmlns:a16="http://schemas.microsoft.com/office/drawing/2014/main" id="{022DA3A2-F033-49E9-A68E-0D0C33BE895F}"/>
              </a:ext>
            </a:extLst>
          </p:cNvPr>
          <p:cNvSpPr/>
          <p:nvPr/>
        </p:nvSpPr>
        <p:spPr>
          <a:xfrm>
            <a:off x="9556176" y="8254694"/>
            <a:ext cx="2592288" cy="1110047"/>
          </a:xfrm>
          <a:prstGeom prst="rect">
            <a:avLst/>
          </a:prstGeom>
        </p:spPr>
        <p:txBody>
          <a:bodyPr wrap="square">
            <a:spAutoFit/>
          </a:bodyPr>
          <a:lstStyle/>
          <a:p>
            <a:pPr lvl="0">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NaAlO</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5000" dirty="0">
              <a:solidFill>
                <a:srgbClr val="000000"/>
              </a:solidFill>
              <a:latin typeface="NEU-BZ-S92" panose="02020503000000020003"/>
              <a:ea typeface="方正书宋_GBK"/>
              <a:cs typeface="宋体" panose="02010600030101010101" pitchFamily="2" charset="-122"/>
            </a:endParaRPr>
          </a:p>
        </p:txBody>
      </p:sp>
      <mc:AlternateContent xmlns:mc="http://schemas.openxmlformats.org/markup-compatibility/2006" xmlns:a14="http://schemas.microsoft.com/office/drawing/2010/main">
        <mc:Choice Requires="a14">
          <p:sp>
            <p:nvSpPr>
              <p:cNvPr id="20" name="矩形 19">
                <a:extLst>
                  <a:ext uri="{FF2B5EF4-FFF2-40B4-BE49-F238E27FC236}">
                    <a16:creationId xmlns="" xmlns:a16="http://schemas.microsoft.com/office/drawing/2014/main" id="{4D8BF82C-A76B-4835-9397-CD81C2873CFD}"/>
                  </a:ext>
                </a:extLst>
              </p:cNvPr>
              <p:cNvSpPr/>
              <p:nvPr/>
            </p:nvSpPr>
            <p:spPr>
              <a:xfrm>
                <a:off x="1645908" y="9350500"/>
                <a:ext cx="10657184" cy="1110047"/>
              </a:xfrm>
              <a:prstGeom prst="rect">
                <a:avLst/>
              </a:prstGeom>
            </p:spPr>
            <p:txBody>
              <a:bodyPr wrap="square">
                <a:spAutoFit/>
              </a:bodyPr>
              <a:lstStyle/>
              <a:p>
                <a:pPr>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a:t>
                </a:r>
                <a14:m>
                  <m:oMath xmlns:m="http://schemas.openxmlformats.org/officeDocument/2006/math">
                    <m:sSubSup>
                      <m:sSubSupPr>
                        <m:ctrlPr>
                          <a:rPr lang="zh-CN" altLang="zh-CN" sz="50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sub>
                      <m:sup>
                        <m:r>
                          <m:rPr>
                            <m:nor/>
                          </m:rPr>
                          <a:rPr lang="en-US" altLang="zh-CN" sz="50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O=Al(OH)</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↓+HC</a:t>
                </a:r>
                <a14:m>
                  <m:oMath xmlns:m="http://schemas.openxmlformats.org/officeDocument/2006/math">
                    <m:sSubSup>
                      <m:sSubSupPr>
                        <m:ctrlPr>
                          <a:rPr lang="zh-CN" altLang="zh-CN" sz="50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50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endParaRPr lang="zh-CN" altLang="zh-CN" sz="50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20" name="矩形 19">
                <a:extLst>
                  <a:ext uri="{FF2B5EF4-FFF2-40B4-BE49-F238E27FC236}">
                    <a16:creationId xmlns:a16="http://schemas.microsoft.com/office/drawing/2014/main" xmlns:a14="http://schemas.microsoft.com/office/drawing/2010/main" xmlns="" id="{4D8BF82C-A76B-4835-9397-CD81C2873CFD}"/>
                  </a:ext>
                </a:extLst>
              </p:cNvPr>
              <p:cNvSpPr>
                <a:spLocks noRot="1" noChangeAspect="1" noMove="1" noResize="1" noEditPoints="1" noAdjustHandles="1" noChangeArrowheads="1" noChangeShapeType="1" noTextEdit="1"/>
              </p:cNvSpPr>
              <p:nvPr/>
            </p:nvSpPr>
            <p:spPr>
              <a:xfrm>
                <a:off x="1645908" y="9350500"/>
                <a:ext cx="10657184" cy="1110047"/>
              </a:xfrm>
              <a:prstGeom prst="rect">
                <a:avLst/>
              </a:prstGeom>
              <a:blipFill rotWithShape="1">
                <a:blip r:embed="rId4"/>
                <a:stretch>
                  <a:fillRect l="-2746" b="-291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5635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 xmlns:a16="http://schemas.microsoft.com/office/drawing/2014/main" id="{0068894A-8977-4160-939B-19439B3A3F9B}"/>
              </a:ext>
            </a:extLst>
          </p:cNvPr>
          <p:cNvGraphicFramePr>
            <a:graphicFrameLocks noGrp="1"/>
          </p:cNvGraphicFramePr>
          <p:nvPr>
            <p:extLst>
              <p:ext uri="{D42A27DB-BD31-4B8C-83A1-F6EECF244321}">
                <p14:modId xmlns:p14="http://schemas.microsoft.com/office/powerpoint/2010/main" val="4216625432"/>
              </p:ext>
            </p:extLst>
          </p:nvPr>
        </p:nvGraphicFramePr>
        <p:xfrm>
          <a:off x="1633538" y="5968392"/>
          <a:ext cx="20496212" cy="2286000"/>
        </p:xfrm>
        <a:graphic>
          <a:graphicData uri="http://schemas.openxmlformats.org/drawingml/2006/table">
            <a:tbl>
              <a:tblPr firstRow="1" firstCol="1" bandRow="1"/>
              <a:tblGrid>
                <a:gridCol w="20496212">
                  <a:extLst>
                    <a:ext uri="{9D8B030D-6E8A-4147-A177-3AD203B41FA5}">
                      <a16:colId xmlns="" xmlns:a16="http://schemas.microsoft.com/office/drawing/2014/main" val="1372950551"/>
                    </a:ext>
                  </a:extLst>
                </a:gridCol>
              </a:tblGrid>
              <a:tr h="0">
                <a:tc>
                  <a:txBody>
                    <a:bodyPr/>
                    <a:lstStyle/>
                    <a:p>
                      <a:pP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设化学方程式为</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FeS</a:t>
                      </a:r>
                      <a:r>
                        <a:rPr lang="en-US" sz="50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50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x</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50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50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50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y</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50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50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+2SO</a:t>
                      </a:r>
                      <a:r>
                        <a:rPr lang="en-US" sz="50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根据铁元素和氧元素守恒可得</a:t>
                      </a:r>
                      <a:r>
                        <a:rPr lang="zh-CN" sz="50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求得</a:t>
                      </a:r>
                      <a:r>
                        <a:rPr lang="en-US" sz="50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x</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5000" i="1"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y</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50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3468655716"/>
                  </a:ext>
                </a:extLst>
              </a:tr>
            </a:tbl>
          </a:graphicData>
        </a:graphic>
      </p:graphicFrame>
      <p:sp>
        <p:nvSpPr>
          <p:cNvPr id="8" name="矩形 7">
            <a:extLst>
              <a:ext uri="{FF2B5EF4-FFF2-40B4-BE49-F238E27FC236}">
                <a16:creationId xmlns="" xmlns:a16="http://schemas.microsoft.com/office/drawing/2014/main" id="{189B1B9C-7526-46F4-BACF-260F657DC9BB}"/>
              </a:ext>
            </a:extLst>
          </p:cNvPr>
          <p:cNvSpPr/>
          <p:nvPr/>
        </p:nvSpPr>
        <p:spPr>
          <a:xfrm>
            <a:off x="1457952" y="2052638"/>
            <a:ext cx="20864852" cy="2256323"/>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过滤</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得到的滤渣中含大量的</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FeS</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混合后在缺氧条件下焙烧生成</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理论上完全反应消耗</a:t>
            </a:r>
            <a:r>
              <a:rPr lang="zh-CN" altLang="zh-CN" sz="50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i="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50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(FeS</a:t>
            </a:r>
            <a:r>
              <a:rPr lang="en-US" altLang="zh-CN" sz="5000" baseline="-250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NEU-BZ-S92" panose="02020503000000020003"/>
                <a:cs typeface="宋体" panose="02010600030101010101" pitchFamily="2" charset="-122"/>
              </a:rPr>
              <a:t>∶</a:t>
            </a:r>
            <a:r>
              <a:rPr lang="en-US" altLang="zh-CN" sz="50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pic>
        <p:nvPicPr>
          <p:cNvPr id="9"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sp>
        <p:nvSpPr>
          <p:cNvPr id="10" name="矩形 9">
            <a:extLst>
              <a:ext uri="{FF2B5EF4-FFF2-40B4-BE49-F238E27FC236}">
                <a16:creationId xmlns="" xmlns:a16="http://schemas.microsoft.com/office/drawing/2014/main" id="{5124A88F-E5D6-41CC-81B5-357DBB107490}"/>
              </a:ext>
            </a:extLst>
          </p:cNvPr>
          <p:cNvSpPr/>
          <p:nvPr/>
        </p:nvSpPr>
        <p:spPr>
          <a:xfrm>
            <a:off x="19586500" y="3102831"/>
            <a:ext cx="2448272" cy="1110047"/>
          </a:xfrm>
          <a:prstGeom prst="rect">
            <a:avLst/>
          </a:prstGeom>
        </p:spPr>
        <p:txBody>
          <a:bodyPr wrap="square">
            <a:spAutoFit/>
          </a:bodyPr>
          <a:lstStyle/>
          <a:p>
            <a:pPr>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A50021"/>
                </a:solidFill>
                <a:latin typeface="NEU-BZ-S92" panose="02020503000000020003"/>
                <a:cs typeface="宋体" panose="02010600030101010101" pitchFamily="2" charset="-122"/>
              </a:rPr>
              <a:t>∶</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16</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6" name="矩形 15">
            <a:extLst>
              <a:ext uri="{FF2B5EF4-FFF2-40B4-BE49-F238E27FC236}">
                <a16:creationId xmlns="" xmlns:a16="http://schemas.microsoft.com/office/drawing/2014/main" id="{0575FD41-9EEB-43A2-8941-450F90A8CECD}"/>
              </a:ext>
            </a:extLst>
          </p:cNvPr>
          <p:cNvSpPr/>
          <p:nvPr/>
        </p:nvSpPr>
        <p:spPr>
          <a:xfrm>
            <a:off x="1224460" y="4536931"/>
            <a:ext cx="20784110" cy="1111458"/>
          </a:xfrm>
          <a:prstGeom prst="rect">
            <a:avLst/>
          </a:prstGeom>
        </p:spPr>
        <p:txBody>
          <a:bodyPr wrap="square">
            <a:spAutoFit/>
          </a:bodyPr>
          <a:lstStyle/>
          <a:p>
            <a:pPr>
              <a:lnSpc>
                <a:spcPct val="150000"/>
              </a:lnSpc>
              <a:spcAft>
                <a:spcPts val="0"/>
              </a:spcAft>
            </a:pPr>
            <a:r>
              <a:rPr lang="zh-CN"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7" name="矩形 16">
            <a:extLst>
              <a:ext uri="{FF2B5EF4-FFF2-40B4-BE49-F238E27FC236}">
                <a16:creationId xmlns="" xmlns:a16="http://schemas.microsoft.com/office/drawing/2014/main" id="{022DA3A2-F033-49E9-A68E-0D0C33BE895F}"/>
              </a:ext>
            </a:extLst>
          </p:cNvPr>
          <p:cNvSpPr/>
          <p:nvPr/>
        </p:nvSpPr>
        <p:spPr>
          <a:xfrm>
            <a:off x="2664620" y="6919255"/>
            <a:ext cx="5544616" cy="1110047"/>
          </a:xfrm>
          <a:prstGeom prst="rect">
            <a:avLst/>
          </a:prstGeom>
        </p:spPr>
        <p:txBody>
          <a:bodyPr wrap="square">
            <a:spAutoFit/>
          </a:bodyPr>
          <a:lstStyle/>
          <a:p>
            <a:pPr>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50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50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y</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50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50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y</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8" name="矩形 17">
            <a:extLst>
              <a:ext uri="{FF2B5EF4-FFF2-40B4-BE49-F238E27FC236}">
                <a16:creationId xmlns="" xmlns:a16="http://schemas.microsoft.com/office/drawing/2014/main" id="{4D8BF82C-A76B-4835-9397-CD81C2873CFD}"/>
              </a:ext>
            </a:extLst>
          </p:cNvPr>
          <p:cNvSpPr/>
          <p:nvPr/>
        </p:nvSpPr>
        <p:spPr>
          <a:xfrm>
            <a:off x="10670862" y="6949182"/>
            <a:ext cx="1234736" cy="1110047"/>
          </a:xfrm>
          <a:prstGeom prst="rect">
            <a:avLst/>
          </a:prstGeom>
        </p:spPr>
        <p:txBody>
          <a:bodyPr wrap="square">
            <a:spAutoFit/>
          </a:bodyPr>
          <a:lstStyle/>
          <a:p>
            <a:pPr>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16</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9" name="矩形 18">
            <a:extLst>
              <a:ext uri="{FF2B5EF4-FFF2-40B4-BE49-F238E27FC236}">
                <a16:creationId xmlns="" xmlns:a16="http://schemas.microsoft.com/office/drawing/2014/main" id="{039F6786-12DB-4AA2-B73B-3ABAF44DB52D}"/>
              </a:ext>
            </a:extLst>
          </p:cNvPr>
          <p:cNvSpPr/>
          <p:nvPr/>
        </p:nvSpPr>
        <p:spPr>
          <a:xfrm>
            <a:off x="12889756" y="6919255"/>
            <a:ext cx="1080120" cy="1110047"/>
          </a:xfrm>
          <a:prstGeom prst="rect">
            <a:avLst/>
          </a:prstGeom>
        </p:spPr>
        <p:txBody>
          <a:bodyPr wrap="square">
            <a:spAutoFit/>
          </a:bodyPr>
          <a:lstStyle/>
          <a:p>
            <a:pPr>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11</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15635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89B1B9C-7526-46F4-BACF-260F657DC9BB}"/>
              </a:ext>
            </a:extLst>
          </p:cNvPr>
          <p:cNvSpPr/>
          <p:nvPr/>
        </p:nvSpPr>
        <p:spPr>
          <a:xfrm>
            <a:off x="1457952" y="2052638"/>
            <a:ext cx="20814056" cy="8808565"/>
          </a:xfrm>
          <a:prstGeom prst="rect">
            <a:avLst/>
          </a:prstGeom>
        </p:spPr>
        <p:txBody>
          <a:bodyPr wrap="square">
            <a:spAutoFit/>
          </a:bodyPr>
          <a:lstStyle/>
          <a:p>
            <a:pPr>
              <a:lnSpc>
                <a:spcPct val="13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变式题</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2017·</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天津卷节选</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某混合物浆液含</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CrO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。考虑到胶体的吸附作用使</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CrO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不易完全被水浸出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某研究小组利用设计的电</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解分离装置</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见图</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使浆液分离成固体混合物和含铬元</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素溶液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并回收利用。固体混合物的分离和利用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流</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程图中的部分分离操作和反应条件未标明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4400" dirty="0">
                <a:solidFill>
                  <a:srgbClr val="000000"/>
                </a:solidFill>
                <a:latin typeface="NEU-BZ-S92" panose="02020503000000020003"/>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所加试剂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的电子式为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的反应条件为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C→Al</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的制备方法称为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8" name="7TJH3.eps" descr="id:2147508439;FounderCES">
            <a:extLst>
              <a:ext uri="{FF2B5EF4-FFF2-40B4-BE49-F238E27FC236}">
                <a16:creationId xmlns="" xmlns:a16="http://schemas.microsoft.com/office/drawing/2014/main" id="{294E08A1-639F-479C-9379-91E7B8A59CC3}"/>
              </a:ext>
            </a:extLst>
          </p:cNvPr>
          <p:cNvPicPr/>
          <p:nvPr/>
        </p:nvPicPr>
        <p:blipFill>
          <a:blip r:embed="rId2">
            <a:clrChange>
              <a:clrFrom>
                <a:srgbClr val="FFFFFF"/>
              </a:clrFrom>
              <a:clrTo>
                <a:srgbClr val="FFFFFF">
                  <a:alpha val="0"/>
                </a:srgbClr>
              </a:clrTo>
            </a:clrChange>
          </a:blip>
          <a:stretch>
            <a:fillRect/>
          </a:stretch>
        </p:blipFill>
        <p:spPr>
          <a:xfrm>
            <a:off x="14066345" y="2052638"/>
            <a:ext cx="8225447" cy="4349797"/>
          </a:xfrm>
          <a:prstGeom prst="rect">
            <a:avLst/>
          </a:prstGeom>
        </p:spPr>
      </p:pic>
      <p:pic>
        <p:nvPicPr>
          <p:cNvPr id="9"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3"/>
          <a:stretch>
            <a:fillRect/>
          </a:stretch>
        </p:blipFill>
        <p:spPr>
          <a:xfrm>
            <a:off x="1407156" y="1260550"/>
            <a:ext cx="20864852" cy="733233"/>
          </a:xfrm>
          <a:prstGeom prst="rect">
            <a:avLst/>
          </a:prstGeom>
        </p:spPr>
      </p:pic>
      <p:sp>
        <p:nvSpPr>
          <p:cNvPr id="10" name="矩形 9">
            <a:extLst>
              <a:ext uri="{FF2B5EF4-FFF2-40B4-BE49-F238E27FC236}">
                <a16:creationId xmlns="" xmlns:a16="http://schemas.microsoft.com/office/drawing/2014/main" id="{139CB02F-D358-47F7-95B5-DED31592F77A}"/>
              </a:ext>
            </a:extLst>
          </p:cNvPr>
          <p:cNvSpPr/>
          <p:nvPr/>
        </p:nvSpPr>
        <p:spPr>
          <a:xfrm>
            <a:off x="1656508" y="8821390"/>
            <a:ext cx="3168352" cy="987963"/>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加热</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或煅烧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6" name="矩形 15">
            <a:extLst>
              <a:ext uri="{FF2B5EF4-FFF2-40B4-BE49-F238E27FC236}">
                <a16:creationId xmlns="" xmlns:a16="http://schemas.microsoft.com/office/drawing/2014/main" id="{F5DC0548-0E88-4C4D-B4BF-276B993521B2}"/>
              </a:ext>
            </a:extLst>
          </p:cNvPr>
          <p:cNvSpPr/>
          <p:nvPr/>
        </p:nvSpPr>
        <p:spPr>
          <a:xfrm>
            <a:off x="1656508" y="9685486"/>
            <a:ext cx="1944216" cy="989182"/>
          </a:xfrm>
          <a:prstGeom prst="rect">
            <a:avLst/>
          </a:prstGeom>
        </p:spPr>
        <p:txBody>
          <a:bodyPr wrap="square">
            <a:spAutoFit/>
          </a:bodyPr>
          <a:lstStyle/>
          <a:p>
            <a:pPr lvl="0">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电解法</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7" name="7TJH4.eps" descr="id:2147508446;FounderCES">
            <a:extLst>
              <a:ext uri="{FF2B5EF4-FFF2-40B4-BE49-F238E27FC236}">
                <a16:creationId xmlns="" xmlns:a16="http://schemas.microsoft.com/office/drawing/2014/main" id="{E2518E50-A9C4-4D67-B500-374706F8AFB0}"/>
              </a:ext>
            </a:extLst>
          </p:cNvPr>
          <p:cNvPicPr/>
          <p:nvPr/>
        </p:nvPicPr>
        <p:blipFill>
          <a:blip r:embed="rId4">
            <a:clrChange>
              <a:clrFrom>
                <a:srgbClr val="FFFFFF"/>
              </a:clrFrom>
              <a:clrTo>
                <a:srgbClr val="FFFFFF">
                  <a:alpha val="0"/>
                </a:srgbClr>
              </a:clrTo>
            </a:clrChange>
          </a:blip>
          <a:stretch>
            <a:fillRect/>
          </a:stretch>
        </p:blipFill>
        <p:spPr>
          <a:xfrm>
            <a:off x="11818228" y="6692796"/>
            <a:ext cx="10870987" cy="2734540"/>
          </a:xfrm>
          <a:prstGeom prst="rect">
            <a:avLst/>
          </a:prstGeom>
        </p:spPr>
      </p:pic>
      <p:sp>
        <p:nvSpPr>
          <p:cNvPr id="18" name="矩形 17">
            <a:extLst>
              <a:ext uri="{FF2B5EF4-FFF2-40B4-BE49-F238E27FC236}">
                <a16:creationId xmlns="" xmlns:a16="http://schemas.microsoft.com/office/drawing/2014/main" id="{D45EE364-3777-41BE-B166-9B59DCE0C5F1}"/>
              </a:ext>
            </a:extLst>
          </p:cNvPr>
          <p:cNvSpPr/>
          <p:nvPr/>
        </p:nvSpPr>
        <p:spPr>
          <a:xfrm>
            <a:off x="13114514" y="9541470"/>
            <a:ext cx="7520007" cy="769441"/>
          </a:xfrm>
          <a:prstGeom prst="rect">
            <a:avLst/>
          </a:prstGeom>
        </p:spPr>
        <p:txBody>
          <a:bodyPr wrap="none">
            <a:spAutoFit/>
          </a:bodyPr>
          <a:lstStyle/>
          <a:p>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固体混合物分离利用的流程图</a:t>
            </a:r>
            <a:endParaRPr lang="zh-CN" altLang="en-US" sz="4400" dirty="0"/>
          </a:p>
        </p:txBody>
      </p:sp>
      <p:pic>
        <p:nvPicPr>
          <p:cNvPr id="19" name="图片 18">
            <a:extLst>
              <a:ext uri="{FF2B5EF4-FFF2-40B4-BE49-F238E27FC236}">
                <a16:creationId xmlns="" xmlns:a16="http://schemas.microsoft.com/office/drawing/2014/main" id="{8F350A1F-8D01-4C33-A253-A40D257D4851}"/>
              </a:ext>
            </a:extLst>
          </p:cNvPr>
          <p:cNvPicPr>
            <a:picLocks noChangeAspect="1"/>
          </p:cNvPicPr>
          <p:nvPr/>
        </p:nvPicPr>
        <p:blipFill>
          <a:blip r:embed="rId5">
            <a:clrChange>
              <a:clrFrom>
                <a:srgbClr val="FFFFFF"/>
              </a:clrFrom>
              <a:clrTo>
                <a:srgbClr val="FFFFFF">
                  <a:alpha val="0"/>
                </a:srgbClr>
              </a:clrTo>
            </a:clrChange>
            <a:duotone>
              <a:prstClr val="black"/>
              <a:srgbClr val="A50021">
                <a:tint val="45000"/>
                <a:satMod val="400000"/>
              </a:srgbClr>
            </a:duotone>
          </a:blip>
          <a:stretch>
            <a:fillRect/>
          </a:stretch>
        </p:blipFill>
        <p:spPr>
          <a:xfrm>
            <a:off x="1872532" y="8029302"/>
            <a:ext cx="3352885" cy="997670"/>
          </a:xfrm>
          <a:prstGeom prst="rect">
            <a:avLst/>
          </a:prstGeom>
        </p:spPr>
      </p:pic>
    </p:spTree>
    <p:extLst>
      <p:ext uri="{BB962C8B-B14F-4D97-AF65-F5344CB8AC3E}">
        <p14:creationId xmlns:p14="http://schemas.microsoft.com/office/powerpoint/2010/main" val="215635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89B1B9C-7526-46F4-BACF-260F657DC9BB}"/>
              </a:ext>
            </a:extLst>
          </p:cNvPr>
          <p:cNvSpPr/>
          <p:nvPr/>
        </p:nvSpPr>
        <p:spPr>
          <a:xfrm>
            <a:off x="1457952" y="2052638"/>
            <a:ext cx="20814056" cy="4034951"/>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该小组探究反应</a:t>
            </a:r>
            <a:r>
              <a:rPr lang="zh-CN" altLang="zh-CN" sz="4400" dirty="0">
                <a:solidFill>
                  <a:srgbClr val="000000"/>
                </a:solidFill>
                <a:latin typeface="NEU-BZ-S92" panose="02020503000000020003"/>
                <a:cs typeface="宋体" panose="02010600030101010101" pitchFamily="2" charset="-122"/>
              </a:rPr>
              <a:t>②</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发生的条件。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与浓盐酸混合</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不加热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无变化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加热有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当反应停止后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固体有剩余</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此时滴加硫酸</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又产生</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。由此判断影响该反应有效进行的因素有</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填序号</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温度　</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b.Cl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的浓度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溶液的酸度</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8"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sp>
        <p:nvSpPr>
          <p:cNvPr id="9" name="矩形 8">
            <a:extLst>
              <a:ext uri="{FF2B5EF4-FFF2-40B4-BE49-F238E27FC236}">
                <a16:creationId xmlns="" xmlns:a16="http://schemas.microsoft.com/office/drawing/2014/main" id="{139CB02F-D358-47F7-95B5-DED31592F77A}"/>
              </a:ext>
            </a:extLst>
          </p:cNvPr>
          <p:cNvSpPr/>
          <p:nvPr/>
        </p:nvSpPr>
        <p:spPr>
          <a:xfrm>
            <a:off x="3312692" y="3946598"/>
            <a:ext cx="864096" cy="986360"/>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ac</a:t>
            </a:r>
            <a:endParaRPr lang="zh-CN" altLang="zh-CN" sz="1400" dirty="0">
              <a:solidFill>
                <a:srgbClr val="000000"/>
              </a:solidFill>
              <a:latin typeface="Times New Roman" panose="02020603050405020304" pitchFamily="18" charset="0"/>
              <a:ea typeface="方正书宋_GBK"/>
              <a:cs typeface="Times New Roman" panose="02020603050405020304" pitchFamily="18" charset="0"/>
            </a:endParaRPr>
          </a:p>
        </p:txBody>
      </p:sp>
      <p:pic>
        <p:nvPicPr>
          <p:cNvPr id="10" name="7TJH4.eps" descr="id:2147508446;FounderCES">
            <a:extLst>
              <a:ext uri="{FF2B5EF4-FFF2-40B4-BE49-F238E27FC236}">
                <a16:creationId xmlns="" xmlns:a16="http://schemas.microsoft.com/office/drawing/2014/main" id="{E2518E50-A9C4-4D67-B500-374706F8AFB0}"/>
              </a:ext>
            </a:extLst>
          </p:cNvPr>
          <p:cNvPicPr/>
          <p:nvPr/>
        </p:nvPicPr>
        <p:blipFill>
          <a:blip r:embed="rId3">
            <a:clrChange>
              <a:clrFrom>
                <a:srgbClr val="FFFFFF"/>
              </a:clrFrom>
              <a:clrTo>
                <a:srgbClr val="FFFFFF">
                  <a:alpha val="0"/>
                </a:srgbClr>
              </a:clrTo>
            </a:clrChange>
          </a:blip>
          <a:stretch>
            <a:fillRect/>
          </a:stretch>
        </p:blipFill>
        <p:spPr>
          <a:xfrm>
            <a:off x="12097668" y="3990289"/>
            <a:ext cx="9358819" cy="2273882"/>
          </a:xfrm>
          <a:prstGeom prst="rect">
            <a:avLst/>
          </a:prstGeom>
        </p:spPr>
      </p:pic>
      <p:grpSp>
        <p:nvGrpSpPr>
          <p:cNvPr id="16" name="组合 15">
            <a:extLst>
              <a:ext uri="{FF2B5EF4-FFF2-40B4-BE49-F238E27FC236}">
                <a16:creationId xmlns="" xmlns:a16="http://schemas.microsoft.com/office/drawing/2014/main" id="{FCF06320-B366-41B5-BA37-9B797A6C055C}"/>
              </a:ext>
            </a:extLst>
          </p:cNvPr>
          <p:cNvGrpSpPr/>
          <p:nvPr/>
        </p:nvGrpSpPr>
        <p:grpSpPr>
          <a:xfrm>
            <a:off x="1674156" y="6589142"/>
            <a:ext cx="20288608" cy="3240360"/>
            <a:chOff x="-472064" y="883186"/>
            <a:chExt cx="20175089" cy="3240360"/>
          </a:xfrm>
        </p:grpSpPr>
        <p:sp>
          <p:nvSpPr>
            <p:cNvPr id="17" name="矩形 16">
              <a:extLst>
                <a:ext uri="{FF2B5EF4-FFF2-40B4-BE49-F238E27FC236}">
                  <a16:creationId xmlns="" xmlns:a16="http://schemas.microsoft.com/office/drawing/2014/main" id="{7DBA5B75-9FD6-4BD4-99F9-18F557BDC40F}"/>
                </a:ext>
              </a:extLst>
            </p:cNvPr>
            <p:cNvSpPr/>
            <p:nvPr/>
          </p:nvSpPr>
          <p:spPr>
            <a:xfrm>
              <a:off x="-472064" y="883186"/>
              <a:ext cx="20175089" cy="3240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8" name="Rectangle 17">
              <a:extLst>
                <a:ext uri="{FF2B5EF4-FFF2-40B4-BE49-F238E27FC236}">
                  <a16:creationId xmlns="" xmlns:a16="http://schemas.microsoft.com/office/drawing/2014/main" id="{3F72BA01-F7A0-4B4D-AF74-E93E6A8E8FF8}"/>
                </a:ext>
              </a:extLst>
            </p:cNvPr>
            <p:cNvSpPr>
              <a:spLocks noChangeArrowheads="1"/>
            </p:cNvSpPr>
            <p:nvPr/>
          </p:nvSpPr>
          <p:spPr bwMode="auto">
            <a:xfrm>
              <a:off x="-472064" y="918462"/>
              <a:ext cx="20141761" cy="3019288"/>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从题意知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通过电解分离出含铬元素的溶液和固体混合物</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氢氧化铝和二氧化锰</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因</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能够溶于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故固体</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NaAlO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沉淀</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固体</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grpSp>
    </p:spTree>
    <p:extLst>
      <p:ext uri="{BB962C8B-B14F-4D97-AF65-F5344CB8AC3E}">
        <p14:creationId xmlns:p14="http://schemas.microsoft.com/office/powerpoint/2010/main" val="215635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189B1B9C-7526-46F4-BACF-260F657DC9BB}"/>
              </a:ext>
            </a:extLst>
          </p:cNvPr>
          <p:cNvSpPr/>
          <p:nvPr/>
        </p:nvSpPr>
        <p:spPr>
          <a:xfrm>
            <a:off x="1407156" y="1980630"/>
            <a:ext cx="20843640" cy="7335854"/>
          </a:xfrm>
          <a:prstGeom prst="rect">
            <a:avLst/>
          </a:prstGeom>
        </p:spPr>
        <p:txBody>
          <a:bodyPr wrap="square">
            <a:spAutoFit/>
          </a:bodyPr>
          <a:lstStyle/>
          <a:p>
            <a:pPr>
              <a:lnSpc>
                <a:spcPct val="12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硼镁泥是一种工业废料</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主要成分是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40%),</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还有</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等杂质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以此为原料制取</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2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的硫酸镁</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可用于印染、造纸、医药</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2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等工业。从硼镁泥中提取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2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的流程如图所示。已知某些氢氧化物沉淀</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2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a:t>
            </a:r>
            <a:r>
              <a:rPr lang="zh-CN" altLang="en-US"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上</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表所示</a:t>
            </a:r>
            <a:r>
              <a:rPr lang="zh-CN" altLang="en-US"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请回答下列问题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2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酸解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过程中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欲加快</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酸解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时的化学反应速率</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2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请提出两种可行的措施</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chemeClr val="bg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20000"/>
              </a:lnSpc>
              <a:spcAft>
                <a:spcPts val="0"/>
              </a:spcAft>
            </a:pP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graphicFrame>
        <p:nvGraphicFramePr>
          <p:cNvPr id="13" name="表格 12">
            <a:extLst>
              <a:ext uri="{FF2B5EF4-FFF2-40B4-BE49-F238E27FC236}">
                <a16:creationId xmlns="" xmlns:a16="http://schemas.microsoft.com/office/drawing/2014/main" id="{DA9D78A1-E17B-4706-BC6E-0FC1D8CE783D}"/>
              </a:ext>
            </a:extLst>
          </p:cNvPr>
          <p:cNvGraphicFramePr>
            <a:graphicFrameLocks noGrp="1"/>
          </p:cNvGraphicFramePr>
          <p:nvPr>
            <p:extLst>
              <p:ext uri="{D42A27DB-BD31-4B8C-83A1-F6EECF244321}">
                <p14:modId xmlns:p14="http://schemas.microsoft.com/office/powerpoint/2010/main" val="2292612433"/>
              </p:ext>
            </p:extLst>
          </p:nvPr>
        </p:nvGraphicFramePr>
        <p:xfrm>
          <a:off x="14905980" y="6179685"/>
          <a:ext cx="7344816" cy="4023360"/>
        </p:xfrm>
        <a:graphic>
          <a:graphicData uri="http://schemas.openxmlformats.org/drawingml/2006/table">
            <a:tbl>
              <a:tblPr firstRow="1" firstCol="1" bandRow="1"/>
              <a:tblGrid>
                <a:gridCol w="2448272">
                  <a:extLst>
                    <a:ext uri="{9D8B030D-6E8A-4147-A177-3AD203B41FA5}">
                      <a16:colId xmlns="" xmlns:a16="http://schemas.microsoft.com/office/drawing/2014/main" val="1392048796"/>
                    </a:ext>
                  </a:extLst>
                </a:gridCol>
                <a:gridCol w="2520280">
                  <a:extLst>
                    <a:ext uri="{9D8B030D-6E8A-4147-A177-3AD203B41FA5}">
                      <a16:colId xmlns="" xmlns:a16="http://schemas.microsoft.com/office/drawing/2014/main" val="3952211201"/>
                    </a:ext>
                  </a:extLst>
                </a:gridCol>
                <a:gridCol w="2376264">
                  <a:extLst>
                    <a:ext uri="{9D8B030D-6E8A-4147-A177-3AD203B41FA5}">
                      <a16:colId xmlns="" xmlns:a16="http://schemas.microsoft.com/office/drawing/2014/main" val="2737416609"/>
                    </a:ext>
                  </a:extLst>
                </a:gridCol>
              </a:tblGrid>
              <a:tr h="0">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氢氧化物</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开始沉淀</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时的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完全沉淀</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时的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3190383231"/>
                  </a:ext>
                </a:extLst>
              </a:tr>
              <a:tr h="0">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Mg(OH)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9.3</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10.8</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833790698"/>
                  </a:ext>
                </a:extLst>
              </a:tr>
              <a:tr h="0">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7.6</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9.6</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184100444"/>
                  </a:ext>
                </a:extLst>
              </a:tr>
              <a:tr h="0">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2.7</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3.7</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410527905"/>
                  </a:ext>
                </a:extLst>
              </a:tr>
              <a:tr h="0">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Al(OH)</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3.7</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4.7</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668140966"/>
                  </a:ext>
                </a:extLst>
              </a:tr>
            </a:tbl>
          </a:graphicData>
        </a:graphic>
      </p:graphicFrame>
      <p:pic>
        <p:nvPicPr>
          <p:cNvPr id="14"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2"/>
          <a:stretch>
            <a:fillRect/>
          </a:stretch>
        </p:blipFill>
        <p:spPr>
          <a:xfrm>
            <a:off x="1385945" y="1188542"/>
            <a:ext cx="20864851" cy="733233"/>
          </a:xfrm>
          <a:prstGeom prst="rect">
            <a:avLst/>
          </a:prstGeom>
        </p:spPr>
      </p:pic>
      <p:sp>
        <p:nvSpPr>
          <p:cNvPr id="15" name="矩形 14">
            <a:extLst>
              <a:ext uri="{FF2B5EF4-FFF2-40B4-BE49-F238E27FC236}">
                <a16:creationId xmlns="" xmlns:a16="http://schemas.microsoft.com/office/drawing/2014/main" id="{EFD6A4E3-CF70-4714-8860-46A1E7268B20}"/>
              </a:ext>
            </a:extLst>
          </p:cNvPr>
          <p:cNvSpPr/>
          <p:nvPr/>
        </p:nvSpPr>
        <p:spPr>
          <a:xfrm>
            <a:off x="1546883" y="7438427"/>
            <a:ext cx="12385376" cy="1648143"/>
          </a:xfrm>
          <a:prstGeom prst="rect">
            <a:avLst/>
          </a:prstGeom>
        </p:spPr>
        <p:txBody>
          <a:bodyPr wrap="square">
            <a:spAutoFit/>
          </a:bodyPr>
          <a:lstStyle/>
          <a:p>
            <a:pPr>
              <a:lnSpc>
                <a:spcPct val="12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适当升高温度、把硼镁泥粉碎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或搅拌、适当增大硫酸浓度等</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6" name="9CM401.EPS" descr="id:2147508460;FounderCES">
            <a:extLst>
              <a:ext uri="{FF2B5EF4-FFF2-40B4-BE49-F238E27FC236}">
                <a16:creationId xmlns="" xmlns:a16="http://schemas.microsoft.com/office/drawing/2014/main" id="{261B95C3-7A85-4390-9366-EC5FBC3A8C33}"/>
              </a:ext>
            </a:extLst>
          </p:cNvPr>
          <p:cNvPicPr/>
          <p:nvPr/>
        </p:nvPicPr>
        <p:blipFill>
          <a:blip r:embed="rId3">
            <a:clrChange>
              <a:clrFrom>
                <a:srgbClr val="FFFFFF"/>
              </a:clrFrom>
              <a:clrTo>
                <a:srgbClr val="FFFFFF">
                  <a:alpha val="0"/>
                </a:srgbClr>
              </a:clrTo>
            </a:clrChange>
          </a:blip>
          <a:stretch>
            <a:fillRect/>
          </a:stretch>
        </p:blipFill>
        <p:spPr>
          <a:xfrm>
            <a:off x="10648908" y="2867191"/>
            <a:ext cx="11717291" cy="2998078"/>
          </a:xfrm>
          <a:prstGeom prst="rect">
            <a:avLst/>
          </a:prstGeom>
        </p:spPr>
      </p:pic>
      <p:sp>
        <p:nvSpPr>
          <p:cNvPr id="17" name="矩形 16">
            <a:extLst>
              <a:ext uri="{FF2B5EF4-FFF2-40B4-BE49-F238E27FC236}">
                <a16:creationId xmlns="" xmlns:a16="http://schemas.microsoft.com/office/drawing/2014/main" id="{52DF6CA5-ED71-4B7C-830D-574A916A8DA6}"/>
              </a:ext>
            </a:extLst>
          </p:cNvPr>
          <p:cNvSpPr/>
          <p:nvPr/>
        </p:nvSpPr>
        <p:spPr>
          <a:xfrm>
            <a:off x="1446915" y="9253438"/>
            <a:ext cx="13171033" cy="20162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2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8" name="Rectangle 17">
            <a:extLst>
              <a:ext uri="{FF2B5EF4-FFF2-40B4-BE49-F238E27FC236}">
                <a16:creationId xmlns="" xmlns:a16="http://schemas.microsoft.com/office/drawing/2014/main" id="{6C42CB52-BBE9-4E71-A7A8-80068F7D62B3}"/>
              </a:ext>
            </a:extLst>
          </p:cNvPr>
          <p:cNvSpPr>
            <a:spLocks noChangeArrowheads="1"/>
          </p:cNvSpPr>
          <p:nvPr/>
        </p:nvSpPr>
        <p:spPr bwMode="auto">
          <a:xfrm>
            <a:off x="1407156" y="9397454"/>
            <a:ext cx="13066776" cy="1648528"/>
          </a:xfrm>
          <a:prstGeom prst="rect">
            <a:avLst/>
          </a:prstGeom>
          <a:noFill/>
          <a:ln w="9525">
            <a:noFill/>
            <a:miter lim="800000"/>
            <a:headEnd/>
            <a:tailEnd/>
          </a:ln>
        </p:spPr>
        <p:txBody>
          <a:bodyPr wrap="square" anchor="ctr">
            <a:spAutoFit/>
          </a:bodyPr>
          <a:lstStyle/>
          <a:p>
            <a:pPr latinLnBrk="1">
              <a:lnSpc>
                <a:spcPct val="12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加快</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酸解</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过程是化学反应速率问题</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故可采用增大浓度、升高温度、增大反应物的接触面积等措施。</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18417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189B1B9C-7526-46F4-BACF-260F657DC9BB}"/>
              </a:ext>
            </a:extLst>
          </p:cNvPr>
          <p:cNvSpPr/>
          <p:nvPr/>
        </p:nvSpPr>
        <p:spPr>
          <a:xfrm>
            <a:off x="1416484" y="1937676"/>
            <a:ext cx="21275688"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加入的</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NaClO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ClO</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还有一种离子也会被</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NaClO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并发生水解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该反应的离子方程式为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9"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2"/>
          <a:stretch>
            <a:fillRect/>
          </a:stretch>
        </p:blipFill>
        <p:spPr>
          <a:xfrm>
            <a:off x="1385945" y="1188542"/>
            <a:ext cx="20864851" cy="733233"/>
          </a:xfrm>
          <a:prstGeom prst="rect">
            <a:avLst/>
          </a:prstGeom>
        </p:spPr>
      </p:pic>
      <p:sp>
        <p:nvSpPr>
          <p:cNvPr id="11" name="矩形 10">
            <a:extLst>
              <a:ext uri="{FF2B5EF4-FFF2-40B4-BE49-F238E27FC236}">
                <a16:creationId xmlns="" xmlns:a16="http://schemas.microsoft.com/office/drawing/2014/main" id="{EFD6A4E3-CF70-4714-8860-46A1E7268B20}"/>
              </a:ext>
            </a:extLst>
          </p:cNvPr>
          <p:cNvSpPr/>
          <p:nvPr/>
        </p:nvSpPr>
        <p:spPr>
          <a:xfrm>
            <a:off x="12817748" y="2844726"/>
            <a:ext cx="9505056"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ClO</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O=2Fe(OH)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7" name="矩形 16">
            <a:extLst>
              <a:ext uri="{FF2B5EF4-FFF2-40B4-BE49-F238E27FC236}">
                <a16:creationId xmlns="" xmlns:a16="http://schemas.microsoft.com/office/drawing/2014/main" id="{B8D2DEEC-2AD8-427A-8DA1-5F36666EB673}"/>
              </a:ext>
            </a:extLst>
          </p:cNvPr>
          <p:cNvSpPr/>
          <p:nvPr/>
        </p:nvSpPr>
        <p:spPr>
          <a:xfrm>
            <a:off x="1407156" y="3996854"/>
            <a:ext cx="20771632" cy="26642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8" name="Rectangle 17">
            <a:extLst>
              <a:ext uri="{FF2B5EF4-FFF2-40B4-BE49-F238E27FC236}">
                <a16:creationId xmlns="" xmlns:a16="http://schemas.microsoft.com/office/drawing/2014/main" id="{6ADD60E4-1F70-4421-882D-A443759DA15D}"/>
              </a:ext>
            </a:extLst>
          </p:cNvPr>
          <p:cNvSpPr>
            <a:spLocks noChangeArrowheads="1"/>
          </p:cNvSpPr>
          <p:nvPr/>
        </p:nvSpPr>
        <p:spPr bwMode="auto">
          <a:xfrm>
            <a:off x="1584500" y="4045457"/>
            <a:ext cx="20234248" cy="2003625"/>
          </a:xfrm>
          <a:prstGeom prst="rect">
            <a:avLst/>
          </a:prstGeom>
          <a:noFill/>
          <a:ln w="9525">
            <a:noFill/>
            <a:miter lim="800000"/>
            <a:headEnd/>
            <a:tailEnd/>
          </a:ln>
        </p:spPr>
        <p:txBody>
          <a:bodyPr wrap="square" anchor="ctr">
            <a:spAutoFit/>
          </a:bodyPr>
          <a:lstStyle/>
          <a:p>
            <a:pPr latinLnBrk="1">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 </a:t>
            </a:r>
            <a:r>
              <a:rPr lang="en-US" altLang="zh-CN" sz="4400" dirty="0" err="1">
                <a:solidFill>
                  <a:srgbClr val="A50021"/>
                </a:solidFill>
                <a:latin typeface="Times New Roman" panose="02020603050405020304" pitchFamily="18" charset="0"/>
                <a:ea typeface="微软雅黑" panose="020B0503020204020204" pitchFamily="34" charset="-122"/>
              </a:rPr>
              <a:t>ClO</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可将</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氧化为</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而</a:t>
            </a:r>
            <a:r>
              <a:rPr lang="en-US" altLang="zh-CN" sz="4400" dirty="0" err="1">
                <a:solidFill>
                  <a:srgbClr val="A50021"/>
                </a:solidFill>
                <a:latin typeface="Times New Roman" panose="02020603050405020304" pitchFamily="18" charset="0"/>
                <a:ea typeface="微软雅黑" panose="020B0503020204020204" pitchFamily="34" charset="-122"/>
              </a:rPr>
              <a:t>ClO</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被还原为</a:t>
            </a:r>
            <a:r>
              <a:rPr lang="en-US" altLang="zh-CN" sz="4400" dirty="0">
                <a:solidFill>
                  <a:srgbClr val="A50021"/>
                </a:solidFill>
                <a:latin typeface="Times New Roman" panose="02020603050405020304" pitchFamily="18" charset="0"/>
                <a:ea typeface="微软雅黑" panose="020B0503020204020204" pitchFamily="34" charset="-122"/>
              </a:rPr>
              <a:t>Cl</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生成的</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水解生成</a:t>
            </a:r>
            <a:r>
              <a:rPr lang="en-US" altLang="zh-CN" sz="4400" dirty="0">
                <a:solidFill>
                  <a:srgbClr val="A50021"/>
                </a:solidFill>
                <a:latin typeface="Times New Roman" panose="02020603050405020304" pitchFamily="18" charset="0"/>
                <a:ea typeface="微软雅黑" panose="020B0503020204020204" pitchFamily="34" charset="-122"/>
              </a:rPr>
              <a:t>Fe(OH)</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其离子方程式可写为</a:t>
            </a:r>
            <a:r>
              <a:rPr lang="en-US" altLang="zh-CN" sz="4400" dirty="0">
                <a:solidFill>
                  <a:srgbClr val="A50021"/>
                </a:solidFill>
                <a:latin typeface="Times New Roman" panose="02020603050405020304" pitchFamily="18" charset="0"/>
                <a:ea typeface="微软雅黑" panose="020B0503020204020204" pitchFamily="34" charset="-122"/>
              </a:rPr>
              <a:t>2Fe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r>
              <a:rPr lang="en-US" altLang="zh-CN" sz="4400" dirty="0" err="1">
                <a:solidFill>
                  <a:srgbClr val="A50021"/>
                </a:solidFill>
                <a:latin typeface="Times New Roman" panose="02020603050405020304" pitchFamily="18" charset="0"/>
                <a:ea typeface="微软雅黑" panose="020B0503020204020204" pitchFamily="34" charset="-122"/>
              </a:rPr>
              <a:t>ClO</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+5H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O=2Fe(OH)</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↓+Cl</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+4H</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85296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89B1B9C-7526-46F4-BACF-260F657DC9BB}"/>
              </a:ext>
            </a:extLst>
          </p:cNvPr>
          <p:cNvSpPr/>
          <p:nvPr/>
        </p:nvSpPr>
        <p:spPr>
          <a:xfrm>
            <a:off x="1416484" y="1937676"/>
            <a:ext cx="21275688"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滤渣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的主要成分除</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还有</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8"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2"/>
          <a:stretch>
            <a:fillRect/>
          </a:stretch>
        </p:blipFill>
        <p:spPr>
          <a:xfrm>
            <a:off x="1385945" y="1188542"/>
            <a:ext cx="20864851" cy="733233"/>
          </a:xfrm>
          <a:prstGeom prst="rect">
            <a:avLst/>
          </a:prstGeom>
        </p:spPr>
      </p:pic>
      <p:sp>
        <p:nvSpPr>
          <p:cNvPr id="9" name="矩形 8">
            <a:extLst>
              <a:ext uri="{FF2B5EF4-FFF2-40B4-BE49-F238E27FC236}">
                <a16:creationId xmlns="" xmlns:a16="http://schemas.microsoft.com/office/drawing/2014/main" id="{EFD6A4E3-CF70-4714-8860-46A1E7268B20}"/>
              </a:ext>
            </a:extLst>
          </p:cNvPr>
          <p:cNvSpPr/>
          <p:nvPr/>
        </p:nvSpPr>
        <p:spPr>
          <a:xfrm>
            <a:off x="15338028" y="1856763"/>
            <a:ext cx="1476164"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SiO</a:t>
            </a:r>
            <a:r>
              <a:rPr lang="en-US" altLang="zh-CN" sz="4400" baseline="-25000" dirty="0">
                <a:solidFill>
                  <a:srgbClr val="A50021"/>
                </a:solidFill>
                <a:latin typeface="Times New Roman" panose="02020603050405020304" pitchFamily="18" charset="0"/>
                <a:ea typeface="微软雅黑" panose="020B0503020204020204" pitchFamily="34" charset="-122"/>
              </a:rPr>
              <a:t>2</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1" name="矩形 10">
            <a:extLst>
              <a:ext uri="{FF2B5EF4-FFF2-40B4-BE49-F238E27FC236}">
                <a16:creationId xmlns="" xmlns:a16="http://schemas.microsoft.com/office/drawing/2014/main" id="{B8D2DEEC-2AD8-427A-8DA1-5F36666EB673}"/>
              </a:ext>
            </a:extLst>
          </p:cNvPr>
          <p:cNvSpPr/>
          <p:nvPr/>
        </p:nvSpPr>
        <p:spPr>
          <a:xfrm>
            <a:off x="13130536" y="3050697"/>
            <a:ext cx="9027424" cy="6706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6" name="Rectangle 17">
            <a:extLst>
              <a:ext uri="{FF2B5EF4-FFF2-40B4-BE49-F238E27FC236}">
                <a16:creationId xmlns="" xmlns:a16="http://schemas.microsoft.com/office/drawing/2014/main" id="{6ADD60E4-1F70-4421-882D-A443759DA15D}"/>
              </a:ext>
            </a:extLst>
          </p:cNvPr>
          <p:cNvSpPr>
            <a:spLocks noChangeArrowheads="1"/>
          </p:cNvSpPr>
          <p:nvPr/>
        </p:nvSpPr>
        <p:spPr bwMode="auto">
          <a:xfrm>
            <a:off x="13349445" y="3203446"/>
            <a:ext cx="8589606" cy="6066276"/>
          </a:xfrm>
          <a:prstGeom prst="rect">
            <a:avLst/>
          </a:prstGeom>
          <a:noFill/>
          <a:ln w="9525">
            <a:noFill/>
            <a:miter lim="800000"/>
            <a:headEnd/>
            <a:tailEnd/>
          </a:ln>
        </p:spPr>
        <p:txBody>
          <a:bodyPr wrap="square" anchor="ctr">
            <a:spAutoFit/>
          </a:bodyPr>
          <a:lstStyle/>
          <a:p>
            <a:pPr latinLnBrk="1">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由于该硼镁泥中有</a:t>
            </a:r>
            <a:r>
              <a:rPr lang="en-US" altLang="zh-CN" sz="4400" dirty="0">
                <a:solidFill>
                  <a:srgbClr val="A50021"/>
                </a:solidFill>
                <a:latin typeface="Times New Roman" panose="02020603050405020304" pitchFamily="18" charset="0"/>
                <a:ea typeface="微软雅黑" panose="020B0503020204020204" pitchFamily="34" charset="-122"/>
              </a:rPr>
              <a:t>MgO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err="1">
                <a:solidFill>
                  <a:srgbClr val="A50021"/>
                </a:solidFill>
                <a:latin typeface="Times New Roman" panose="02020603050405020304" pitchFamily="18" charset="0"/>
                <a:ea typeface="微软雅黑" panose="020B0503020204020204" pitchFamily="34" charset="-122"/>
              </a:rPr>
              <a:t>CaO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A50021"/>
                </a:solidFill>
                <a:latin typeface="Times New Roman" panose="02020603050405020304" pitchFamily="18" charset="0"/>
                <a:ea typeface="微软雅黑" panose="020B0503020204020204" pitchFamily="34" charset="-122"/>
              </a:rPr>
              <a:t>MnO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A50021"/>
                </a:solidFill>
                <a:latin typeface="Times New Roman" panose="02020603050405020304" pitchFamily="18" charset="0"/>
                <a:ea typeface="微软雅黑" panose="020B0503020204020204" pitchFamily="34" charset="-122"/>
              </a:rPr>
              <a:t>FeO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Al</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SiO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等物质</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以</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酸解</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后生成的阳离子有</a:t>
            </a:r>
            <a:r>
              <a:rPr lang="en-US" altLang="zh-CN" sz="4400" dirty="0">
                <a:solidFill>
                  <a:srgbClr val="A50021"/>
                </a:solidFill>
                <a:latin typeface="Times New Roman" panose="02020603050405020304" pitchFamily="18" charset="0"/>
                <a:ea typeface="微软雅黑" panose="020B0503020204020204" pitchFamily="34" charset="-122"/>
              </a:rPr>
              <a:t>Mg</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Ca</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Mn</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Al</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等</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不溶物为</a:t>
            </a:r>
            <a:r>
              <a:rPr lang="en-US" altLang="zh-CN" sz="4400" dirty="0">
                <a:solidFill>
                  <a:srgbClr val="A50021"/>
                </a:solidFill>
                <a:latin typeface="Times New Roman" panose="02020603050405020304" pitchFamily="18" charset="0"/>
                <a:ea typeface="微软雅黑" panose="020B0503020204020204" pitchFamily="34" charset="-122"/>
              </a:rPr>
              <a:t>SiO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  Mn</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被氧化为</a:t>
            </a:r>
            <a:r>
              <a:rPr lang="en-US" altLang="zh-CN" sz="4400" dirty="0">
                <a:solidFill>
                  <a:srgbClr val="A50021"/>
                </a:solidFill>
                <a:latin typeface="Times New Roman" panose="02020603050405020304" pitchFamily="18" charset="0"/>
                <a:ea typeface="微软雅黑" panose="020B0503020204020204" pitchFamily="34" charset="-122"/>
              </a:rPr>
              <a:t>MnO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被氧化为</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graphicFrame>
        <p:nvGraphicFramePr>
          <p:cNvPr id="17" name="表格 16">
            <a:extLst>
              <a:ext uri="{FF2B5EF4-FFF2-40B4-BE49-F238E27FC236}">
                <a16:creationId xmlns="" xmlns:a16="http://schemas.microsoft.com/office/drawing/2014/main" id="{79DB2E4C-5AA9-4F92-BA23-9CC0378FBCC8}"/>
              </a:ext>
            </a:extLst>
          </p:cNvPr>
          <p:cNvGraphicFramePr>
            <a:graphicFrameLocks noGrp="1"/>
          </p:cNvGraphicFramePr>
          <p:nvPr>
            <p:extLst>
              <p:ext uri="{D42A27DB-BD31-4B8C-83A1-F6EECF244321}">
                <p14:modId xmlns:p14="http://schemas.microsoft.com/office/powerpoint/2010/main" val="2328956530"/>
              </p:ext>
            </p:extLst>
          </p:nvPr>
        </p:nvGraphicFramePr>
        <p:xfrm>
          <a:off x="1442875" y="6050725"/>
          <a:ext cx="9189879" cy="4023360"/>
        </p:xfrm>
        <a:graphic>
          <a:graphicData uri="http://schemas.openxmlformats.org/drawingml/2006/table">
            <a:tbl>
              <a:tblPr firstRow="1" firstCol="1" bandRow="1"/>
              <a:tblGrid>
                <a:gridCol w="2472272">
                  <a:extLst>
                    <a:ext uri="{9D8B030D-6E8A-4147-A177-3AD203B41FA5}">
                      <a16:colId xmlns="" xmlns:a16="http://schemas.microsoft.com/office/drawing/2014/main" val="1392048796"/>
                    </a:ext>
                  </a:extLst>
                </a:gridCol>
                <a:gridCol w="3240360">
                  <a:extLst>
                    <a:ext uri="{9D8B030D-6E8A-4147-A177-3AD203B41FA5}">
                      <a16:colId xmlns="" xmlns:a16="http://schemas.microsoft.com/office/drawing/2014/main" val="3952211201"/>
                    </a:ext>
                  </a:extLst>
                </a:gridCol>
                <a:gridCol w="3477247">
                  <a:extLst>
                    <a:ext uri="{9D8B030D-6E8A-4147-A177-3AD203B41FA5}">
                      <a16:colId xmlns="" xmlns:a16="http://schemas.microsoft.com/office/drawing/2014/main" val="2737416609"/>
                    </a:ext>
                  </a:extLst>
                </a:gridCol>
              </a:tblGrid>
              <a:tr h="0">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氢氧化物</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开始沉淀时</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完全沉淀</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时的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3190383231"/>
                  </a:ext>
                </a:extLst>
              </a:tr>
              <a:tr h="0">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Mg(OH)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10.8</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833790698"/>
                  </a:ext>
                </a:extLst>
              </a:tr>
              <a:tr h="0">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7.6</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9.6</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184100444"/>
                  </a:ext>
                </a:extLst>
              </a:tr>
              <a:tr h="0">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2.7</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3.7</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410527905"/>
                  </a:ext>
                </a:extLst>
              </a:tr>
              <a:tr h="0">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Al(OH)</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3.7</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4.7</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668140966"/>
                  </a:ext>
                </a:extLst>
              </a:tr>
            </a:tbl>
          </a:graphicData>
        </a:graphic>
      </p:graphicFrame>
      <p:pic>
        <p:nvPicPr>
          <p:cNvPr id="18" name="9CM401.EPS" descr="id:2147508460;FounderCES">
            <a:extLst>
              <a:ext uri="{FF2B5EF4-FFF2-40B4-BE49-F238E27FC236}">
                <a16:creationId xmlns="" xmlns:a16="http://schemas.microsoft.com/office/drawing/2014/main" id="{A6154196-D9F1-42F9-B78B-C7D0B44EF53F}"/>
              </a:ext>
            </a:extLst>
          </p:cNvPr>
          <p:cNvPicPr/>
          <p:nvPr/>
        </p:nvPicPr>
        <p:blipFill>
          <a:blip r:embed="rId3"/>
          <a:stretch>
            <a:fillRect/>
          </a:stretch>
        </p:blipFill>
        <p:spPr>
          <a:xfrm>
            <a:off x="1605329" y="3277476"/>
            <a:ext cx="9761398" cy="2421412"/>
          </a:xfrm>
          <a:prstGeom prst="rect">
            <a:avLst/>
          </a:prstGeom>
        </p:spPr>
      </p:pic>
    </p:spTree>
    <p:extLst>
      <p:ext uri="{BB962C8B-B14F-4D97-AF65-F5344CB8AC3E}">
        <p14:creationId xmlns:p14="http://schemas.microsoft.com/office/powerpoint/2010/main" val="285296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89B1B9C-7526-46F4-BACF-260F657DC9BB}"/>
              </a:ext>
            </a:extLst>
          </p:cNvPr>
          <p:cNvSpPr/>
          <p:nvPr/>
        </p:nvSpPr>
        <p:spPr>
          <a:xfrm>
            <a:off x="1416484" y="1937676"/>
            <a:ext cx="21275688"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滤渣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的主要成分除</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还有</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8"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2"/>
          <a:stretch>
            <a:fillRect/>
          </a:stretch>
        </p:blipFill>
        <p:spPr>
          <a:xfrm>
            <a:off x="1385945" y="1188542"/>
            <a:ext cx="20864851" cy="733233"/>
          </a:xfrm>
          <a:prstGeom prst="rect">
            <a:avLst/>
          </a:prstGeom>
        </p:spPr>
      </p:pic>
      <p:sp>
        <p:nvSpPr>
          <p:cNvPr id="9" name="矩形 8">
            <a:extLst>
              <a:ext uri="{FF2B5EF4-FFF2-40B4-BE49-F238E27FC236}">
                <a16:creationId xmlns="" xmlns:a16="http://schemas.microsoft.com/office/drawing/2014/main" id="{EFD6A4E3-CF70-4714-8860-46A1E7268B20}"/>
              </a:ext>
            </a:extLst>
          </p:cNvPr>
          <p:cNvSpPr/>
          <p:nvPr/>
        </p:nvSpPr>
        <p:spPr>
          <a:xfrm>
            <a:off x="15338028" y="1856763"/>
            <a:ext cx="1476164"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SiO</a:t>
            </a:r>
            <a:r>
              <a:rPr lang="en-US" altLang="zh-CN" sz="4400" baseline="-25000" dirty="0">
                <a:solidFill>
                  <a:srgbClr val="A50021"/>
                </a:solidFill>
                <a:latin typeface="Times New Roman" panose="02020603050405020304" pitchFamily="18" charset="0"/>
                <a:ea typeface="微软雅黑" panose="020B0503020204020204" pitchFamily="34" charset="-122"/>
              </a:rPr>
              <a:t>2</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1" name="矩形 10">
            <a:extLst>
              <a:ext uri="{FF2B5EF4-FFF2-40B4-BE49-F238E27FC236}">
                <a16:creationId xmlns="" xmlns:a16="http://schemas.microsoft.com/office/drawing/2014/main" id="{B8D2DEEC-2AD8-427A-8DA1-5F36666EB673}"/>
              </a:ext>
            </a:extLst>
          </p:cNvPr>
          <p:cNvSpPr/>
          <p:nvPr/>
        </p:nvSpPr>
        <p:spPr>
          <a:xfrm>
            <a:off x="12601725" y="3266721"/>
            <a:ext cx="9510092" cy="64907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6" name="Rectangle 17">
            <a:extLst>
              <a:ext uri="{FF2B5EF4-FFF2-40B4-BE49-F238E27FC236}">
                <a16:creationId xmlns="" xmlns:a16="http://schemas.microsoft.com/office/drawing/2014/main" id="{6ADD60E4-1F70-4421-882D-A443759DA15D}"/>
              </a:ext>
            </a:extLst>
          </p:cNvPr>
          <p:cNvSpPr>
            <a:spLocks noChangeArrowheads="1"/>
          </p:cNvSpPr>
          <p:nvPr/>
        </p:nvSpPr>
        <p:spPr bwMode="auto">
          <a:xfrm>
            <a:off x="12889756" y="3403186"/>
            <a:ext cx="8970970" cy="6066276"/>
          </a:xfrm>
          <a:prstGeom prst="rect">
            <a:avLst/>
          </a:prstGeom>
          <a:noFill/>
          <a:ln w="9525">
            <a:noFill/>
            <a:miter lim="800000"/>
            <a:headEnd/>
            <a:tailEnd/>
          </a:ln>
        </p:spPr>
        <p:txBody>
          <a:bodyPr wrap="square" anchor="ctr">
            <a:spAutoFit/>
          </a:bodyPr>
          <a:lstStyle/>
          <a:p>
            <a:pPr latinLnBrk="1">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根据第一个表格中数据可知</a:t>
            </a:r>
            <a:r>
              <a:rPr lang="en-US" altLang="zh-CN" sz="4400" dirty="0">
                <a:solidFill>
                  <a:srgbClr val="A50021"/>
                </a:solidFill>
                <a:latin typeface="Times New Roman" panose="02020603050405020304" pitchFamily="18" charset="0"/>
                <a:ea typeface="微软雅黑" panose="020B0503020204020204" pitchFamily="34" charset="-122"/>
              </a:rPr>
              <a:t>,Fe(OH)</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Al(OH)</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完全沉淀的</a:t>
            </a:r>
            <a:r>
              <a:rPr lang="en-US" altLang="zh-CN" sz="4400" dirty="0">
                <a:solidFill>
                  <a:srgbClr val="A50021"/>
                </a:solidFill>
                <a:latin typeface="Times New Roman" panose="02020603050405020304" pitchFamily="18" charset="0"/>
                <a:ea typeface="微软雅黑" panose="020B0503020204020204" pitchFamily="34" charset="-122"/>
              </a:rPr>
              <a:t>pH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均小于</a:t>
            </a:r>
            <a:r>
              <a:rPr lang="en-US" altLang="zh-CN" sz="4400" dirty="0">
                <a:solidFill>
                  <a:srgbClr val="A50021"/>
                </a:solidFill>
                <a:latin typeface="Times New Roman" panose="02020603050405020304" pitchFamily="18" charset="0"/>
                <a:ea typeface="微软雅黑" panose="020B0503020204020204" pitchFamily="34" charset="-122"/>
              </a:rPr>
              <a:t>5,</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所以调节溶液</a:t>
            </a:r>
            <a:r>
              <a:rPr lang="en-US" altLang="zh-CN" sz="4400" dirty="0">
                <a:solidFill>
                  <a:srgbClr val="A50021"/>
                </a:solidFill>
                <a:latin typeface="Times New Roman" panose="02020603050405020304" pitchFamily="18" charset="0"/>
                <a:ea typeface="微软雅黑" panose="020B0503020204020204" pitchFamily="34" charset="-122"/>
              </a:rPr>
              <a:t>pH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4400" dirty="0">
                <a:solidFill>
                  <a:srgbClr val="A50021"/>
                </a:solidFill>
                <a:latin typeface="Times New Roman" panose="02020603050405020304" pitchFamily="18" charset="0"/>
                <a:ea typeface="微软雅黑" panose="020B0503020204020204" pitchFamily="34" charset="-122"/>
              </a:rPr>
              <a:t>5~6</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Al</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分别生成沉淀</a:t>
            </a:r>
            <a:r>
              <a:rPr lang="en-US" altLang="zh-CN" sz="4400" dirty="0">
                <a:solidFill>
                  <a:srgbClr val="A50021"/>
                </a:solidFill>
                <a:latin typeface="Times New Roman" panose="02020603050405020304" pitchFamily="18" charset="0"/>
                <a:ea typeface="微软雅黑" panose="020B0503020204020204" pitchFamily="34" charset="-122"/>
              </a:rPr>
              <a:t>Fe(OH)</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rPr>
              <a:t>Al(OH)</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综上所述</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滤</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渣为</a:t>
            </a:r>
            <a:r>
              <a:rPr lang="en-US" altLang="zh-CN" sz="4400" dirty="0">
                <a:solidFill>
                  <a:srgbClr val="A50021"/>
                </a:solidFill>
                <a:latin typeface="Times New Roman" panose="02020603050405020304" pitchFamily="18" charset="0"/>
                <a:ea typeface="微软雅黑" panose="020B0503020204020204" pitchFamily="34" charset="-122"/>
              </a:rPr>
              <a:t>Fe(OH)</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Al(OH)</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rPr>
              <a:t>MnO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SiO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graphicFrame>
        <p:nvGraphicFramePr>
          <p:cNvPr id="17" name="表格 16">
            <a:extLst>
              <a:ext uri="{FF2B5EF4-FFF2-40B4-BE49-F238E27FC236}">
                <a16:creationId xmlns="" xmlns:a16="http://schemas.microsoft.com/office/drawing/2014/main" id="{79DB2E4C-5AA9-4F92-BA23-9CC0378FBCC8}"/>
              </a:ext>
            </a:extLst>
          </p:cNvPr>
          <p:cNvGraphicFramePr>
            <a:graphicFrameLocks noGrp="1"/>
          </p:cNvGraphicFramePr>
          <p:nvPr/>
        </p:nvGraphicFramePr>
        <p:xfrm>
          <a:off x="1442875" y="6050725"/>
          <a:ext cx="9189879" cy="4023360"/>
        </p:xfrm>
        <a:graphic>
          <a:graphicData uri="http://schemas.openxmlformats.org/drawingml/2006/table">
            <a:tbl>
              <a:tblPr firstRow="1" firstCol="1" bandRow="1"/>
              <a:tblGrid>
                <a:gridCol w="2472272">
                  <a:extLst>
                    <a:ext uri="{9D8B030D-6E8A-4147-A177-3AD203B41FA5}">
                      <a16:colId xmlns="" xmlns:a16="http://schemas.microsoft.com/office/drawing/2014/main" val="1392048796"/>
                    </a:ext>
                  </a:extLst>
                </a:gridCol>
                <a:gridCol w="3240360">
                  <a:extLst>
                    <a:ext uri="{9D8B030D-6E8A-4147-A177-3AD203B41FA5}">
                      <a16:colId xmlns="" xmlns:a16="http://schemas.microsoft.com/office/drawing/2014/main" val="3952211201"/>
                    </a:ext>
                  </a:extLst>
                </a:gridCol>
                <a:gridCol w="3477247">
                  <a:extLst>
                    <a:ext uri="{9D8B030D-6E8A-4147-A177-3AD203B41FA5}">
                      <a16:colId xmlns="" xmlns:a16="http://schemas.microsoft.com/office/drawing/2014/main" val="2737416609"/>
                    </a:ext>
                  </a:extLst>
                </a:gridCol>
              </a:tblGrid>
              <a:tr h="0">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氢氧化物</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开始沉淀时</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完全沉淀</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0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时的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3190383231"/>
                  </a:ext>
                </a:extLst>
              </a:tr>
              <a:tr h="0">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Mg(OH)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10.8</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833790698"/>
                  </a:ext>
                </a:extLst>
              </a:tr>
              <a:tr h="0">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7.6</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9.6</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184100444"/>
                  </a:ext>
                </a:extLst>
              </a:tr>
              <a:tr h="0">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2.7</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3.7</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410527905"/>
                  </a:ext>
                </a:extLst>
              </a:tr>
              <a:tr h="0">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Al(OH)</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3.7</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0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4.7</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668140966"/>
                  </a:ext>
                </a:extLst>
              </a:tr>
            </a:tbl>
          </a:graphicData>
        </a:graphic>
      </p:graphicFrame>
      <p:pic>
        <p:nvPicPr>
          <p:cNvPr id="18" name="9CM401.EPS" descr="id:2147508460;FounderCES">
            <a:extLst>
              <a:ext uri="{FF2B5EF4-FFF2-40B4-BE49-F238E27FC236}">
                <a16:creationId xmlns="" xmlns:a16="http://schemas.microsoft.com/office/drawing/2014/main" id="{A6154196-D9F1-42F9-B78B-C7D0B44EF53F}"/>
              </a:ext>
            </a:extLst>
          </p:cNvPr>
          <p:cNvPicPr/>
          <p:nvPr/>
        </p:nvPicPr>
        <p:blipFill>
          <a:blip r:embed="rId3"/>
          <a:stretch>
            <a:fillRect/>
          </a:stretch>
        </p:blipFill>
        <p:spPr>
          <a:xfrm>
            <a:off x="1605329" y="3277476"/>
            <a:ext cx="9761398" cy="2421412"/>
          </a:xfrm>
          <a:prstGeom prst="rect">
            <a:avLst/>
          </a:prstGeom>
        </p:spPr>
      </p:pic>
    </p:spTree>
    <p:extLst>
      <p:ext uri="{BB962C8B-B14F-4D97-AF65-F5344CB8AC3E}">
        <p14:creationId xmlns:p14="http://schemas.microsoft.com/office/powerpoint/2010/main" val="285296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189B1B9C-7526-46F4-BACF-260F657DC9BB}"/>
              </a:ext>
            </a:extLst>
          </p:cNvPr>
          <p:cNvSpPr/>
          <p:nvPr/>
        </p:nvSpPr>
        <p:spPr>
          <a:xfrm>
            <a:off x="1407156" y="1980630"/>
            <a:ext cx="20843640" cy="505061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已知不同温度下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的溶解度如下表所示。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除钙</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混合溶液中</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根据表中数据</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简要说明操</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作步骤</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蒸发浓缩、</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Ⅰ”</a:t>
            </a: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是将滤液继续蒸发浓缩、冷却结晶、</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便可得到</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6"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2"/>
          <a:stretch>
            <a:fillRect/>
          </a:stretch>
        </p:blipFill>
        <p:spPr>
          <a:xfrm>
            <a:off x="1385945" y="1188542"/>
            <a:ext cx="20864851" cy="733233"/>
          </a:xfrm>
          <a:prstGeom prst="rect">
            <a:avLst/>
          </a:prstGeom>
        </p:spPr>
      </p:pic>
      <p:sp>
        <p:nvSpPr>
          <p:cNvPr id="10" name="矩形 9">
            <a:extLst>
              <a:ext uri="{FF2B5EF4-FFF2-40B4-BE49-F238E27FC236}">
                <a16:creationId xmlns="" xmlns:a16="http://schemas.microsoft.com/office/drawing/2014/main" id="{EFD6A4E3-CF70-4714-8860-46A1E7268B20}"/>
              </a:ext>
            </a:extLst>
          </p:cNvPr>
          <p:cNvSpPr/>
          <p:nvPr/>
        </p:nvSpPr>
        <p:spPr>
          <a:xfrm>
            <a:off x="6193012" y="4860950"/>
            <a:ext cx="2952328" cy="988347"/>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趁热过滤</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1" name="矩形 10">
            <a:extLst>
              <a:ext uri="{FF2B5EF4-FFF2-40B4-BE49-F238E27FC236}">
                <a16:creationId xmlns="" xmlns:a16="http://schemas.microsoft.com/office/drawing/2014/main" id="{66E4669D-85AC-4054-A1A7-43150414039C}"/>
              </a:ext>
            </a:extLst>
          </p:cNvPr>
          <p:cNvSpPr/>
          <p:nvPr/>
        </p:nvSpPr>
        <p:spPr>
          <a:xfrm>
            <a:off x="1440484" y="7212033"/>
            <a:ext cx="20771632" cy="3265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2" name="Rectangle 17">
            <a:extLst>
              <a:ext uri="{FF2B5EF4-FFF2-40B4-BE49-F238E27FC236}">
                <a16:creationId xmlns="" xmlns:a16="http://schemas.microsoft.com/office/drawing/2014/main" id="{480F8547-D0AB-4D32-BFA6-B306EF06CE69}"/>
              </a:ext>
            </a:extLst>
          </p:cNvPr>
          <p:cNvSpPr>
            <a:spLocks noChangeArrowheads="1"/>
          </p:cNvSpPr>
          <p:nvPr/>
        </p:nvSpPr>
        <p:spPr bwMode="auto">
          <a:xfrm>
            <a:off x="1584500" y="7237214"/>
            <a:ext cx="20306256" cy="3019288"/>
          </a:xfrm>
          <a:prstGeom prst="rect">
            <a:avLst/>
          </a:prstGeom>
          <a:noFill/>
          <a:ln w="9525">
            <a:noFill/>
            <a:miter lim="800000"/>
            <a:headEnd/>
            <a:tailEnd/>
          </a:ln>
        </p:spPr>
        <p:txBody>
          <a:bodyPr wrap="square" anchor="ctr">
            <a:spAutoFit/>
          </a:bodyPr>
          <a:lstStyle/>
          <a:p>
            <a:pPr latinLnBrk="1">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由温度对</a:t>
            </a:r>
            <a:r>
              <a:rPr lang="en-US" altLang="zh-CN" sz="4400" dirty="0">
                <a:solidFill>
                  <a:srgbClr val="A50021"/>
                </a:solidFill>
                <a:latin typeface="Times New Roman" panose="02020603050405020304" pitchFamily="18" charset="0"/>
                <a:ea typeface="微软雅黑" panose="020B0503020204020204" pitchFamily="34" charset="-122"/>
              </a:rPr>
              <a:t>MgSO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CaSO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的溶解度影响可以看出</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温度越高</a:t>
            </a:r>
            <a:r>
              <a:rPr lang="en-US" altLang="zh-CN" sz="4400" dirty="0">
                <a:solidFill>
                  <a:srgbClr val="A50021"/>
                </a:solidFill>
                <a:latin typeface="Times New Roman" panose="02020603050405020304" pitchFamily="18" charset="0"/>
                <a:ea typeface="微软雅黑" panose="020B0503020204020204" pitchFamily="34" charset="-122"/>
              </a:rPr>
              <a:t>,CaSO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的溶解度越小</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可以采用蒸发浓缩、趁热过滤的方法除去</a:t>
            </a:r>
            <a:r>
              <a:rPr lang="en-US" altLang="zh-CN" sz="4400" dirty="0">
                <a:solidFill>
                  <a:srgbClr val="A50021"/>
                </a:solidFill>
                <a:latin typeface="Times New Roman" panose="02020603050405020304" pitchFamily="18" charset="0"/>
                <a:ea typeface="微软雅黑" panose="020B0503020204020204" pitchFamily="34" charset="-122"/>
              </a:rPr>
              <a:t>CaSO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4400" dirty="0">
                <a:solidFill>
                  <a:srgbClr val="A50021"/>
                </a:solidFill>
                <a:latin typeface="Times New Roman" panose="02020603050405020304" pitchFamily="18" charset="0"/>
                <a:ea typeface="微软雅黑" panose="020B0503020204020204" pitchFamily="34" charset="-122"/>
              </a:rPr>
              <a:t>Ⅰ”</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是将滤液继续蒸发浓缩、冷却结晶</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再经过滤、洗涤</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得到</a:t>
            </a:r>
            <a:r>
              <a:rPr lang="en-US" altLang="zh-CN" sz="4400" dirty="0">
                <a:solidFill>
                  <a:srgbClr val="A50021"/>
                </a:solidFill>
                <a:latin typeface="Times New Roman" panose="02020603050405020304" pitchFamily="18" charset="0"/>
                <a:ea typeface="微软雅黑" panose="020B0503020204020204" pitchFamily="34" charset="-122"/>
              </a:rPr>
              <a:t>MgSO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en-US" altLang="zh-CN" sz="4400" dirty="0">
                <a:solidFill>
                  <a:srgbClr val="A50021"/>
                </a:solidFill>
                <a:latin typeface="Times New Roman" panose="02020603050405020304" pitchFamily="18" charset="0"/>
                <a:ea typeface="微软雅黑" panose="020B0503020204020204" pitchFamily="34" charset="-122"/>
              </a:rPr>
              <a:t>·7H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graphicFrame>
        <p:nvGraphicFramePr>
          <p:cNvPr id="13" name="表格 12">
            <a:extLst>
              <a:ext uri="{FF2B5EF4-FFF2-40B4-BE49-F238E27FC236}">
                <a16:creationId xmlns="" xmlns:a16="http://schemas.microsoft.com/office/drawing/2014/main" id="{81735658-EDEB-4957-9E50-881BCCE303FA}"/>
              </a:ext>
            </a:extLst>
          </p:cNvPr>
          <p:cNvGraphicFramePr>
            <a:graphicFrameLocks noGrp="1"/>
          </p:cNvGraphicFramePr>
          <p:nvPr>
            <p:extLst>
              <p:ext uri="{D42A27DB-BD31-4B8C-83A1-F6EECF244321}">
                <p14:modId xmlns:p14="http://schemas.microsoft.com/office/powerpoint/2010/main" val="544036844"/>
              </p:ext>
            </p:extLst>
          </p:nvPr>
        </p:nvGraphicFramePr>
        <p:xfrm>
          <a:off x="11377588" y="2988742"/>
          <a:ext cx="10696818" cy="3017520"/>
        </p:xfrm>
        <a:graphic>
          <a:graphicData uri="http://schemas.openxmlformats.org/drawingml/2006/table">
            <a:tbl>
              <a:tblPr firstRow="1" firstCol="1" bandRow="1"/>
              <a:tblGrid>
                <a:gridCol w="4608512">
                  <a:extLst>
                    <a:ext uri="{9D8B030D-6E8A-4147-A177-3AD203B41FA5}">
                      <a16:colId xmlns="" xmlns:a16="http://schemas.microsoft.com/office/drawing/2014/main" val="2364865203"/>
                    </a:ext>
                  </a:extLst>
                </a:gridCol>
                <a:gridCol w="1584176">
                  <a:extLst>
                    <a:ext uri="{9D8B030D-6E8A-4147-A177-3AD203B41FA5}">
                      <a16:colId xmlns="" xmlns:a16="http://schemas.microsoft.com/office/drawing/2014/main" val="3560465363"/>
                    </a:ext>
                  </a:extLst>
                </a:gridCol>
                <a:gridCol w="1935838">
                  <a:extLst>
                    <a:ext uri="{9D8B030D-6E8A-4147-A177-3AD203B41FA5}">
                      <a16:colId xmlns="" xmlns:a16="http://schemas.microsoft.com/office/drawing/2014/main" val="3942732034"/>
                    </a:ext>
                  </a:extLst>
                </a:gridCol>
                <a:gridCol w="1268281">
                  <a:extLst>
                    <a:ext uri="{9D8B030D-6E8A-4147-A177-3AD203B41FA5}">
                      <a16:colId xmlns="" xmlns:a16="http://schemas.microsoft.com/office/drawing/2014/main" val="3070611917"/>
                    </a:ext>
                  </a:extLst>
                </a:gridCol>
                <a:gridCol w="1300011">
                  <a:extLst>
                    <a:ext uri="{9D8B030D-6E8A-4147-A177-3AD203B41FA5}">
                      <a16:colId xmlns="" xmlns:a16="http://schemas.microsoft.com/office/drawing/2014/main" val="4082565394"/>
                    </a:ext>
                  </a:extLst>
                </a:gridCol>
              </a:tblGrid>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温度</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40</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50</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60</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70</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26803666"/>
                  </a:ext>
                </a:extLst>
              </a:tr>
              <a:tr h="0">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MgSO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的溶解度</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/g</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30.9</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33.4</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35.6</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36.9</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4198956135"/>
                  </a:ext>
                </a:extLst>
              </a:tr>
              <a:tr h="0">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CaSO</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的溶解度</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/g</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0.210</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0.207</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0.201</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0.193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038860524"/>
                  </a:ext>
                </a:extLst>
              </a:tr>
            </a:tbl>
          </a:graphicData>
        </a:graphic>
      </p:graphicFrame>
      <p:sp>
        <p:nvSpPr>
          <p:cNvPr id="14" name="矩形 13">
            <a:extLst>
              <a:ext uri="{FF2B5EF4-FFF2-40B4-BE49-F238E27FC236}">
                <a16:creationId xmlns="" xmlns:a16="http://schemas.microsoft.com/office/drawing/2014/main" id="{011D5368-ECF5-4FFF-91BB-747528CE937F}"/>
              </a:ext>
            </a:extLst>
          </p:cNvPr>
          <p:cNvSpPr/>
          <p:nvPr/>
        </p:nvSpPr>
        <p:spPr>
          <a:xfrm>
            <a:off x="10438808" y="5889211"/>
            <a:ext cx="4899220" cy="987963"/>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过滤、洗涤</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或过滤</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07865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189B1B9C-7526-46F4-BACF-260F657DC9BB}"/>
              </a:ext>
            </a:extLst>
          </p:cNvPr>
          <p:cNvSpPr/>
          <p:nvPr/>
        </p:nvSpPr>
        <p:spPr>
          <a:xfrm>
            <a:off x="1551172" y="1980630"/>
            <a:ext cx="20843640" cy="2264210"/>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rPr>
              <a:t>(5)</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实验中提供的硼镁泥共</a:t>
            </a:r>
            <a:r>
              <a:rPr lang="en-US" altLang="zh-CN" sz="5000" dirty="0">
                <a:solidFill>
                  <a:srgbClr val="000000"/>
                </a:solidFill>
                <a:latin typeface="Times New Roman" panose="02020603050405020304" pitchFamily="18" charset="0"/>
                <a:ea typeface="微软雅黑" panose="020B0503020204020204" pitchFamily="34" charset="-122"/>
              </a:rPr>
              <a:t>100 g,</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得到的</a:t>
            </a:r>
            <a:r>
              <a:rPr lang="en-US" altLang="zh-CN" sz="5000" dirty="0">
                <a:solidFill>
                  <a:srgbClr val="000000"/>
                </a:solidFill>
                <a:latin typeface="Times New Roman" panose="02020603050405020304" pitchFamily="18" charset="0"/>
                <a:ea typeface="微软雅黑" panose="020B0503020204020204" pitchFamily="34" charset="-122"/>
              </a:rPr>
              <a:t>MgSO</a:t>
            </a:r>
            <a:r>
              <a:rPr lang="en-US" altLang="zh-CN" sz="5000" baseline="-25000" dirty="0">
                <a:solidFill>
                  <a:srgbClr val="000000"/>
                </a:solidFill>
                <a:latin typeface="Times New Roman" panose="02020603050405020304" pitchFamily="18" charset="0"/>
                <a:ea typeface="微软雅黑" panose="020B0503020204020204" pitchFamily="34" charset="-122"/>
              </a:rPr>
              <a:t>4</a:t>
            </a:r>
            <a:r>
              <a:rPr lang="en-US" altLang="zh-CN" sz="5000" dirty="0">
                <a:solidFill>
                  <a:srgbClr val="000000"/>
                </a:solidFill>
                <a:latin typeface="Times New Roman" panose="02020603050405020304" pitchFamily="18" charset="0"/>
                <a:ea typeface="微软雅黑" panose="020B0503020204020204" pitchFamily="34" charset="-122"/>
              </a:rPr>
              <a:t>·7H</a:t>
            </a:r>
            <a:r>
              <a:rPr lang="en-US" altLang="zh-CN" sz="5000" baseline="-25000" dirty="0">
                <a:solidFill>
                  <a:srgbClr val="000000"/>
                </a:solidFill>
                <a:latin typeface="Times New Roman" panose="02020603050405020304" pitchFamily="18" charset="0"/>
                <a:ea typeface="微软雅黑" panose="020B0503020204020204" pitchFamily="34" charset="-122"/>
              </a:rPr>
              <a:t>2</a:t>
            </a:r>
            <a:r>
              <a:rPr lang="en-US" altLang="zh-CN" sz="5000" dirty="0">
                <a:solidFill>
                  <a:srgbClr val="000000"/>
                </a:solidFill>
                <a:latin typeface="Times New Roman" panose="02020603050405020304" pitchFamily="18" charset="0"/>
                <a:ea typeface="微软雅黑" panose="020B0503020204020204" pitchFamily="34" charset="-122"/>
              </a:rPr>
              <a:t>O</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5000" dirty="0">
                <a:solidFill>
                  <a:srgbClr val="000000"/>
                </a:solidFill>
                <a:latin typeface="Times New Roman" panose="02020603050405020304" pitchFamily="18" charset="0"/>
                <a:ea typeface="微软雅黑" panose="020B0503020204020204" pitchFamily="34" charset="-122"/>
              </a:rPr>
              <a:t>172.2 g,</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计算</a:t>
            </a:r>
            <a:r>
              <a:rPr lang="en-US" altLang="zh-CN" sz="5000" dirty="0">
                <a:solidFill>
                  <a:srgbClr val="000000"/>
                </a:solidFill>
                <a:latin typeface="Times New Roman" panose="02020603050405020304" pitchFamily="18" charset="0"/>
                <a:ea typeface="微软雅黑" panose="020B0503020204020204" pitchFamily="34" charset="-122"/>
              </a:rPr>
              <a:t>MgSO</a:t>
            </a:r>
            <a:r>
              <a:rPr lang="en-US" altLang="zh-CN" sz="5000" baseline="-25000" dirty="0">
                <a:solidFill>
                  <a:srgbClr val="000000"/>
                </a:solidFill>
                <a:latin typeface="Times New Roman" panose="02020603050405020304" pitchFamily="18" charset="0"/>
                <a:ea typeface="微软雅黑" panose="020B0503020204020204" pitchFamily="34" charset="-122"/>
              </a:rPr>
              <a:t>4</a:t>
            </a:r>
            <a:r>
              <a:rPr lang="en-US" altLang="zh-CN" sz="5000" dirty="0">
                <a:solidFill>
                  <a:srgbClr val="000000"/>
                </a:solidFill>
                <a:latin typeface="Times New Roman" panose="02020603050405020304" pitchFamily="18" charset="0"/>
                <a:ea typeface="微软雅黑" panose="020B0503020204020204" pitchFamily="34" charset="-122"/>
              </a:rPr>
              <a:t>·7H</a:t>
            </a:r>
            <a:r>
              <a:rPr lang="en-US" altLang="zh-CN" sz="5000" baseline="-25000" dirty="0">
                <a:solidFill>
                  <a:srgbClr val="000000"/>
                </a:solidFill>
                <a:latin typeface="Times New Roman" panose="02020603050405020304" pitchFamily="18" charset="0"/>
                <a:ea typeface="微软雅黑" panose="020B0503020204020204" pitchFamily="34" charset="-122"/>
              </a:rPr>
              <a:t>2</a:t>
            </a:r>
            <a:r>
              <a:rPr lang="en-US" altLang="zh-CN" sz="5000" dirty="0">
                <a:solidFill>
                  <a:srgbClr val="000000"/>
                </a:solidFill>
                <a:latin typeface="Times New Roman" panose="02020603050405020304" pitchFamily="18" charset="0"/>
                <a:ea typeface="微软雅黑" panose="020B0503020204020204" pitchFamily="34" charset="-122"/>
              </a:rPr>
              <a:t>O</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的产率为</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pic>
        <p:nvPicPr>
          <p:cNvPr id="7"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2"/>
          <a:stretch>
            <a:fillRect/>
          </a:stretch>
        </p:blipFill>
        <p:spPr>
          <a:xfrm>
            <a:off x="1385945" y="1188542"/>
            <a:ext cx="20864851" cy="733233"/>
          </a:xfrm>
          <a:prstGeom prst="rect">
            <a:avLst/>
          </a:prstGeom>
        </p:spPr>
      </p:pic>
      <p:sp>
        <p:nvSpPr>
          <p:cNvPr id="8" name="矩形 7">
            <a:extLst>
              <a:ext uri="{FF2B5EF4-FFF2-40B4-BE49-F238E27FC236}">
                <a16:creationId xmlns="" xmlns:a16="http://schemas.microsoft.com/office/drawing/2014/main" id="{EFD6A4E3-CF70-4714-8860-46A1E7268B20}"/>
              </a:ext>
            </a:extLst>
          </p:cNvPr>
          <p:cNvSpPr/>
          <p:nvPr/>
        </p:nvSpPr>
        <p:spPr>
          <a:xfrm>
            <a:off x="8137228" y="2958815"/>
            <a:ext cx="1512168" cy="1110047"/>
          </a:xfrm>
          <a:prstGeom prst="rect">
            <a:avLst/>
          </a:prstGeom>
        </p:spPr>
        <p:txBody>
          <a:bodyPr wrap="square">
            <a:spAutoFit/>
          </a:bodyPr>
          <a:lstStyle/>
          <a:p>
            <a:pPr>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70%</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9" name="矩形 8">
            <a:extLst>
              <a:ext uri="{FF2B5EF4-FFF2-40B4-BE49-F238E27FC236}">
                <a16:creationId xmlns="" xmlns:a16="http://schemas.microsoft.com/office/drawing/2014/main" id="{66E4669D-85AC-4054-A1A7-43150414039C}"/>
              </a:ext>
            </a:extLst>
          </p:cNvPr>
          <p:cNvSpPr/>
          <p:nvPr/>
        </p:nvSpPr>
        <p:spPr>
          <a:xfrm>
            <a:off x="1623180" y="4284886"/>
            <a:ext cx="20771632" cy="360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0" name="Rectangle 17">
            <a:extLst>
              <a:ext uri="{FF2B5EF4-FFF2-40B4-BE49-F238E27FC236}">
                <a16:creationId xmlns="" xmlns:a16="http://schemas.microsoft.com/office/drawing/2014/main" id="{480F8547-D0AB-4D32-BFA6-B306EF06CE69}"/>
              </a:ext>
            </a:extLst>
          </p:cNvPr>
          <p:cNvSpPr>
            <a:spLocks noChangeArrowheads="1"/>
          </p:cNvSpPr>
          <p:nvPr/>
        </p:nvSpPr>
        <p:spPr bwMode="auto">
          <a:xfrm>
            <a:off x="1728516" y="4157352"/>
            <a:ext cx="20449068" cy="3418372"/>
          </a:xfrm>
          <a:prstGeom prst="rect">
            <a:avLst/>
          </a:prstGeom>
          <a:noFill/>
          <a:ln w="9525">
            <a:noFill/>
            <a:miter lim="800000"/>
            <a:headEnd/>
            <a:tailEnd/>
          </a:ln>
        </p:spPr>
        <p:txBody>
          <a:bodyPr wrap="square" anchor="ctr">
            <a:spAutoFit/>
          </a:bodyPr>
          <a:lstStyle/>
          <a:p>
            <a:pPr latinLnBrk="1">
              <a:lnSpc>
                <a:spcPct val="150000"/>
              </a:lnSpc>
              <a:spcAft>
                <a:spcPts val="0"/>
              </a:spcAft>
            </a:pPr>
            <a:r>
              <a:rPr kumimoji="0" lang="en-US" altLang="zh-CN" sz="50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50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50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A50021"/>
                </a:solidFill>
                <a:latin typeface="Times New Roman" panose="02020603050405020304" pitchFamily="18" charset="0"/>
                <a:ea typeface="微软雅黑" panose="020B0503020204020204" pitchFamily="34" charset="-122"/>
              </a:rPr>
              <a:t> 100 g</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硼镁泥中</a:t>
            </a:r>
            <a:r>
              <a:rPr lang="en-US" altLang="zh-CN" sz="5000" dirty="0">
                <a:solidFill>
                  <a:srgbClr val="A50021"/>
                </a:solidFill>
                <a:latin typeface="Times New Roman" panose="02020603050405020304" pitchFamily="18" charset="0"/>
                <a:ea typeface="微软雅黑" panose="020B0503020204020204" pitchFamily="34" charset="-122"/>
              </a:rPr>
              <a:t>MgO</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的物质的量为</a:t>
            </a:r>
            <a:r>
              <a:rPr lang="en-US" altLang="zh-CN" sz="5000" dirty="0">
                <a:solidFill>
                  <a:srgbClr val="A50021"/>
                </a:solidFill>
                <a:latin typeface="Times New Roman" panose="02020603050405020304" pitchFamily="18" charset="0"/>
                <a:ea typeface="微软雅黑" panose="020B0503020204020204" pitchFamily="34" charset="-122"/>
              </a:rPr>
              <a:t>100 g×40%÷40 g·mol</a:t>
            </a:r>
            <a:r>
              <a:rPr lang="en-US" altLang="zh-CN" sz="5000" baseline="30000" dirty="0">
                <a:solidFill>
                  <a:srgbClr val="A50021"/>
                </a:solidFill>
                <a:latin typeface="Times New Roman" panose="02020603050405020304" pitchFamily="18" charset="0"/>
                <a:ea typeface="微软雅黑" panose="020B0503020204020204" pitchFamily="34" charset="-122"/>
              </a:rPr>
              <a:t>-1</a:t>
            </a:r>
            <a:r>
              <a:rPr lang="en-US" altLang="zh-CN" sz="5000" dirty="0">
                <a:solidFill>
                  <a:srgbClr val="A50021"/>
                </a:solidFill>
                <a:latin typeface="Times New Roman" panose="02020603050405020304" pitchFamily="18" charset="0"/>
                <a:ea typeface="微软雅黑" panose="020B0503020204020204" pitchFamily="34" charset="-122"/>
              </a:rPr>
              <a:t>=1 mol,</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根据镁元素守恒</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生成的</a:t>
            </a:r>
            <a:r>
              <a:rPr lang="en-US" altLang="zh-CN" sz="5000" dirty="0">
                <a:solidFill>
                  <a:srgbClr val="A50021"/>
                </a:solidFill>
                <a:latin typeface="Times New Roman" panose="02020603050405020304" pitchFamily="18" charset="0"/>
                <a:ea typeface="微软雅黑" panose="020B0503020204020204" pitchFamily="34" charset="-122"/>
              </a:rPr>
              <a:t>MgSO</a:t>
            </a:r>
            <a:r>
              <a:rPr lang="en-US" altLang="zh-CN" sz="5000" baseline="-25000" dirty="0">
                <a:solidFill>
                  <a:srgbClr val="A50021"/>
                </a:solidFill>
                <a:latin typeface="Times New Roman" panose="02020603050405020304" pitchFamily="18" charset="0"/>
                <a:ea typeface="微软雅黑" panose="020B0503020204020204" pitchFamily="34" charset="-122"/>
              </a:rPr>
              <a:t>4</a:t>
            </a:r>
            <a:r>
              <a:rPr lang="en-US" altLang="zh-CN" sz="5000" dirty="0">
                <a:solidFill>
                  <a:srgbClr val="A50021"/>
                </a:solidFill>
                <a:latin typeface="Times New Roman" panose="02020603050405020304" pitchFamily="18" charset="0"/>
                <a:ea typeface="微软雅黑" panose="020B0503020204020204" pitchFamily="34" charset="-122"/>
              </a:rPr>
              <a:t>·7H</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O</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的物质的量为</a:t>
            </a:r>
            <a:r>
              <a:rPr lang="en-US" altLang="zh-CN" sz="5000" dirty="0">
                <a:solidFill>
                  <a:srgbClr val="A50021"/>
                </a:solidFill>
                <a:latin typeface="Times New Roman" panose="02020603050405020304" pitchFamily="18" charset="0"/>
                <a:ea typeface="微软雅黑" panose="020B0503020204020204" pitchFamily="34" charset="-122"/>
              </a:rPr>
              <a:t>1 mol,</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质量为</a:t>
            </a:r>
            <a:r>
              <a:rPr lang="en-US" altLang="zh-CN" sz="5000" dirty="0">
                <a:solidFill>
                  <a:srgbClr val="A50021"/>
                </a:solidFill>
                <a:latin typeface="Times New Roman" panose="02020603050405020304" pitchFamily="18" charset="0"/>
                <a:ea typeface="微软雅黑" panose="020B0503020204020204" pitchFamily="34" charset="-122"/>
              </a:rPr>
              <a:t>246 g·mol</a:t>
            </a:r>
            <a:r>
              <a:rPr lang="en-US" altLang="zh-CN" sz="5000" baseline="30000" dirty="0">
                <a:solidFill>
                  <a:srgbClr val="A50021"/>
                </a:solidFill>
                <a:latin typeface="Times New Roman" panose="02020603050405020304" pitchFamily="18" charset="0"/>
                <a:ea typeface="微软雅黑" panose="020B0503020204020204" pitchFamily="34" charset="-122"/>
              </a:rPr>
              <a:t>-1</a:t>
            </a:r>
            <a:r>
              <a:rPr lang="en-US" altLang="zh-CN" sz="5000" dirty="0">
                <a:solidFill>
                  <a:srgbClr val="A50021"/>
                </a:solidFill>
                <a:latin typeface="Times New Roman" panose="02020603050405020304" pitchFamily="18" charset="0"/>
                <a:ea typeface="微软雅黑" panose="020B0503020204020204" pitchFamily="34" charset="-122"/>
              </a:rPr>
              <a:t>×1 mol=246 g,</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产率为</a:t>
            </a:r>
            <a:r>
              <a:rPr lang="en-US" altLang="zh-CN" sz="5000" dirty="0">
                <a:solidFill>
                  <a:srgbClr val="A50021"/>
                </a:solidFill>
                <a:latin typeface="Times New Roman" panose="02020603050405020304" pitchFamily="18" charset="0"/>
                <a:ea typeface="微软雅黑" panose="020B0503020204020204" pitchFamily="34" charset="-122"/>
              </a:rPr>
              <a:t>172.2 g÷246 g×100%=70%</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1713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 xmlns:a16="http://schemas.microsoft.com/office/drawing/2014/main" id="{FFD5738D-901F-4E04-B93A-983B941ECE46}"/>
              </a:ext>
            </a:extLst>
          </p:cNvPr>
          <p:cNvGraphicFramePr>
            <a:graphicFrameLocks noGrp="1"/>
          </p:cNvGraphicFramePr>
          <p:nvPr>
            <p:extLst>
              <p:ext uri="{D42A27DB-BD31-4B8C-83A1-F6EECF244321}">
                <p14:modId xmlns:p14="http://schemas.microsoft.com/office/powerpoint/2010/main" val="1824117906"/>
              </p:ext>
            </p:extLst>
          </p:nvPr>
        </p:nvGraphicFramePr>
        <p:xfrm>
          <a:off x="1368476" y="1620590"/>
          <a:ext cx="20954327" cy="9052560"/>
        </p:xfrm>
        <a:graphic>
          <a:graphicData uri="http://schemas.openxmlformats.org/drawingml/2006/table">
            <a:tbl>
              <a:tblPr firstRow="1" firstCol="1" bandRow="1"/>
              <a:tblGrid>
                <a:gridCol w="1368152">
                  <a:extLst>
                    <a:ext uri="{9D8B030D-6E8A-4147-A177-3AD203B41FA5}">
                      <a16:colId xmlns="" xmlns:a16="http://schemas.microsoft.com/office/drawing/2014/main" val="1652555554"/>
                    </a:ext>
                  </a:extLst>
                </a:gridCol>
                <a:gridCol w="7056784">
                  <a:extLst>
                    <a:ext uri="{9D8B030D-6E8A-4147-A177-3AD203B41FA5}">
                      <a16:colId xmlns="" xmlns:a16="http://schemas.microsoft.com/office/drawing/2014/main" val="1584376384"/>
                    </a:ext>
                  </a:extLst>
                </a:gridCol>
                <a:gridCol w="7920880">
                  <a:extLst>
                    <a:ext uri="{9D8B030D-6E8A-4147-A177-3AD203B41FA5}">
                      <a16:colId xmlns="" xmlns:a16="http://schemas.microsoft.com/office/drawing/2014/main" val="839911755"/>
                    </a:ext>
                  </a:extLst>
                </a:gridCol>
                <a:gridCol w="4608511">
                  <a:extLst>
                    <a:ext uri="{9D8B030D-6E8A-4147-A177-3AD203B41FA5}">
                      <a16:colId xmlns="" xmlns:a16="http://schemas.microsoft.com/office/drawing/2014/main" val="1561909973"/>
                    </a:ext>
                  </a:extLst>
                </a:gridCol>
              </a:tblGrid>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年份</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2019</a:t>
                      </a:r>
                      <a:endParaRPr lang="zh-CN" sz="440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2018</a:t>
                      </a:r>
                      <a:endParaRPr lang="zh-CN" sz="440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2017</a:t>
                      </a:r>
                      <a:endParaRPr lang="zh-CN" sz="440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079282458"/>
                  </a:ext>
                </a:extLst>
              </a:tr>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题号</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Ⅰ26</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27;</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Ⅱ26;</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Ⅲ26</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Ⅰ7</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27;</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Ⅱ26;</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Ⅲ27</a:t>
                      </a:r>
                      <a:endParaRPr lang="zh-CN" sz="440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Ⅱ26;</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Ⅲ27</a:t>
                      </a:r>
                      <a:endParaRPr lang="zh-CN" sz="440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136914393"/>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素养</a:t>
                      </a:r>
                      <a:endParaRPr lang="zh-CN" sz="4400">
                        <a:solidFill>
                          <a:srgbClr val="000000"/>
                        </a:solidFill>
                        <a:effectLst/>
                        <a:latin typeface="NEU-BZ-S92" panose="02020503000000020003"/>
                        <a:ea typeface="方正书宋_GBK"/>
                        <a:cs typeface="Times New Roman" panose="02020603050405020304" pitchFamily="18" charset="0"/>
                      </a:endParaRPr>
                    </a:p>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剖析</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gridSpan="3">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工艺流程图题几乎是近几年来全国卷高考题的固定题型</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此类题的特点</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情景新</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问题设置也往往有独到之处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但重点还是考查考纲范围内的化学基础知识和基本能力</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特别是对物质制备方法、物质间的转化途径、混合物分离和除杂方法、化学实验基本操作方法、陌生情景中化学方程式或离子方程式的书写及简单计算能力的综合考查。可以说此类题型有效考查了考生的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变化观念与平衡思想、证据推理与创新意识</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等核心素养</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799882180"/>
                  </a:ext>
                </a:extLst>
              </a:tr>
            </a:tbl>
          </a:graphicData>
        </a:graphic>
      </p:graphicFrame>
    </p:spTree>
    <p:extLst>
      <p:ext uri="{BB962C8B-B14F-4D97-AF65-F5344CB8AC3E}">
        <p14:creationId xmlns:p14="http://schemas.microsoft.com/office/powerpoint/2010/main" val="1804940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提分强化训练.EPS" descr="id:2147506122;FounderCES">
            <a:extLst>
              <a:ext uri="{FF2B5EF4-FFF2-40B4-BE49-F238E27FC236}">
                <a16:creationId xmlns:a16="http://schemas.microsoft.com/office/drawing/2014/main" xmlns="" id="{F2BAB64B-8CAA-4F5C-8ED2-ABFF20BD583A}"/>
              </a:ext>
            </a:extLst>
          </p:cNvPr>
          <p:cNvPicPr/>
          <p:nvPr/>
        </p:nvPicPr>
        <p:blipFill>
          <a:blip r:embed="rId2"/>
          <a:stretch>
            <a:fillRect/>
          </a:stretch>
        </p:blipFill>
        <p:spPr>
          <a:xfrm>
            <a:off x="1385946" y="1188543"/>
            <a:ext cx="20864850" cy="733233"/>
          </a:xfrm>
          <a:prstGeom prst="rect">
            <a:avLst/>
          </a:prstGeom>
        </p:spPr>
      </p:pic>
      <p:sp>
        <p:nvSpPr>
          <p:cNvPr id="24" name="矩形 23">
            <a:extLst>
              <a:ext uri="{FF2B5EF4-FFF2-40B4-BE49-F238E27FC236}">
                <a16:creationId xmlns="" xmlns:a16="http://schemas.microsoft.com/office/drawing/2014/main" id="{189B1B9C-7526-46F4-BACF-260F657DC9BB}"/>
              </a:ext>
            </a:extLst>
          </p:cNvPr>
          <p:cNvSpPr/>
          <p:nvPr/>
        </p:nvSpPr>
        <p:spPr>
          <a:xfrm>
            <a:off x="1407156" y="1980630"/>
            <a:ext cx="20987656"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金属镁可用于自然水体中铁件的电化学防腐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完成图中的防腐示意图</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并作相应标注。</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25" name="9cm402.jpg" descr="id:2147508483;FounderCES">
            <a:extLst>
              <a:ext uri="{FF2B5EF4-FFF2-40B4-BE49-F238E27FC236}">
                <a16:creationId xmlns="" xmlns:a16="http://schemas.microsoft.com/office/drawing/2014/main" id="{13DC2D0E-CBAE-4FBF-8237-2FF76995D220}"/>
              </a:ext>
            </a:extLst>
          </p:cNvPr>
          <p:cNvPicPr/>
          <p:nvPr/>
        </p:nvPicPr>
        <p:blipFill>
          <a:blip r:embed="rId3"/>
          <a:stretch>
            <a:fillRect/>
          </a:stretch>
        </p:blipFill>
        <p:spPr>
          <a:xfrm>
            <a:off x="1759573" y="3099536"/>
            <a:ext cx="3816424" cy="3816415"/>
          </a:xfrm>
          <a:prstGeom prst="rect">
            <a:avLst/>
          </a:prstGeom>
        </p:spPr>
      </p:pic>
      <p:grpSp>
        <p:nvGrpSpPr>
          <p:cNvPr id="26" name="组合 25">
            <a:extLst>
              <a:ext uri="{FF2B5EF4-FFF2-40B4-BE49-F238E27FC236}">
                <a16:creationId xmlns="" xmlns:a16="http://schemas.microsoft.com/office/drawing/2014/main" id="{2D308FAE-94F0-4282-B3E4-78813246D578}"/>
              </a:ext>
            </a:extLst>
          </p:cNvPr>
          <p:cNvGrpSpPr/>
          <p:nvPr/>
        </p:nvGrpSpPr>
        <p:grpSpPr>
          <a:xfrm>
            <a:off x="8065220" y="3456834"/>
            <a:ext cx="13674567" cy="3459117"/>
            <a:chOff x="8010634" y="3202033"/>
            <a:chExt cx="13674567" cy="3459117"/>
          </a:xfrm>
        </p:grpSpPr>
        <p:sp>
          <p:nvSpPr>
            <p:cNvPr id="27" name="矩形 26">
              <a:extLst>
                <a:ext uri="{FF2B5EF4-FFF2-40B4-BE49-F238E27FC236}">
                  <a16:creationId xmlns="" xmlns:a16="http://schemas.microsoft.com/office/drawing/2014/main" id="{67706252-99C8-4DF3-9B9B-1DCA6774F309}"/>
                </a:ext>
              </a:extLst>
            </p:cNvPr>
            <p:cNvSpPr/>
            <p:nvPr/>
          </p:nvSpPr>
          <p:spPr>
            <a:xfrm>
              <a:off x="8010634" y="3395276"/>
              <a:ext cx="13674567" cy="987963"/>
            </a:xfrm>
            <a:prstGeom prst="rect">
              <a:avLst/>
            </a:prstGeom>
          </p:spPr>
          <p:txBody>
            <a:bodyPr wrap="square">
              <a:spAutoFit/>
            </a:bodyPr>
            <a:lstStyle/>
            <a:p>
              <a:pPr lvl="0">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rPr>
                <a:t>[</a:t>
              </a:r>
              <a:r>
                <a:rPr lang="zh-CN" altLang="en-US" sz="4400" b="1" dirty="0">
                  <a:solidFill>
                    <a:srgbClr val="A50021"/>
                  </a:solidFill>
                  <a:latin typeface="Times New Roman" panose="02020603050405020304" pitchFamily="18" charset="0"/>
                  <a:ea typeface="微软雅黑" panose="020B0503020204020204" pitchFamily="34" charset="-122"/>
                </a:rPr>
                <a:t>答案</a:t>
              </a:r>
              <a:r>
                <a:rPr lang="en-US" altLang="zh-CN" sz="4400" b="1" dirty="0">
                  <a:solidFill>
                    <a:srgbClr val="A50021"/>
                  </a:solidFill>
                  <a:latin typeface="Times New Roman" panose="02020603050405020304" pitchFamily="18" charset="0"/>
                  <a:ea typeface="微软雅黑" panose="020B0503020204020204" pitchFamily="34" charset="-122"/>
                </a:rPr>
                <a:t>]                                </a:t>
              </a:r>
              <a:r>
                <a:rPr lang="zh-CN" altLang="en-US" sz="4400" dirty="0">
                  <a:solidFill>
                    <a:srgbClr val="A50021"/>
                  </a:solidFill>
                  <a:latin typeface="Times New Roman" panose="02020603050405020304" pitchFamily="18" charset="0"/>
                  <a:ea typeface="微软雅黑" panose="020B0503020204020204" pitchFamily="34" charset="-122"/>
                </a:rPr>
                <a:t>或</a:t>
              </a:r>
              <a:endParaRPr kumimoji="0" lang="zh-CN" altLang="zh-CN" sz="4400" b="0" i="0" u="none" strike="noStrike" kern="1200" cap="none" spc="0" normalizeH="0" baseline="0" noProof="0" dirty="0">
                <a:ln>
                  <a:noFill/>
                </a:ln>
                <a:solidFill>
                  <a:srgbClr val="000000"/>
                </a:solidFill>
                <a:effectLst/>
                <a:uLnTx/>
                <a:uFillTx/>
                <a:latin typeface="NEU-BZ-S92" panose="02020503000000020003"/>
                <a:ea typeface="方正书宋_GBK"/>
                <a:cs typeface="Times New Roman" panose="02020603050405020304" pitchFamily="18" charset="0"/>
              </a:endParaRPr>
            </a:p>
          </p:txBody>
        </p:sp>
        <p:pic>
          <p:nvPicPr>
            <p:cNvPr id="28" name="9cm403.jpg" descr="id:2147491204;FounderCES">
              <a:extLst>
                <a:ext uri="{FF2B5EF4-FFF2-40B4-BE49-F238E27FC236}">
                  <a16:creationId xmlns="" xmlns:a16="http://schemas.microsoft.com/office/drawing/2014/main" id="{2DE9E016-9AAD-4B94-BEDD-F2AF1B8E36A9}"/>
                </a:ext>
              </a:extLst>
            </p:cNvPr>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38150" y="3564807"/>
              <a:ext cx="3960439" cy="2957797"/>
            </a:xfrm>
            <a:prstGeom prst="rect">
              <a:avLst/>
            </a:prstGeom>
            <a:noFill/>
            <a:extLst>
              <a:ext uri="{909E8E84-426E-40DD-AFC4-6F175D3DCCD1}">
                <a14:hiddenFill xmlns:a14="http://schemas.microsoft.com/office/drawing/2010/main">
                  <a:solidFill>
                    <a:srgbClr val="FFFFFF"/>
                  </a:solidFill>
                </a14:hiddenFill>
              </a:ext>
            </a:extLst>
          </p:spPr>
        </p:pic>
        <p:pic>
          <p:nvPicPr>
            <p:cNvPr id="29" name="9cm404.jpg" descr="id:2147491211;FounderCES">
              <a:extLst>
                <a:ext uri="{FF2B5EF4-FFF2-40B4-BE49-F238E27FC236}">
                  <a16:creationId xmlns="" xmlns:a16="http://schemas.microsoft.com/office/drawing/2014/main" id="{D19129BD-3F76-4C48-9E1E-B115E79C1D2E}"/>
                </a:ext>
              </a:extLst>
            </p:cNvPr>
            <p:cNvPicPr>
              <a:picLocks noChangeAspect="1" noChangeArrowheads="1"/>
            </p:cNvPicPr>
            <p:nvPr/>
          </p:nvPicPr>
          <p:blipFill>
            <a:blip r:embed="rId5">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847917" y="3202033"/>
              <a:ext cx="4912950" cy="3459117"/>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矩形 29">
            <a:extLst>
              <a:ext uri="{FF2B5EF4-FFF2-40B4-BE49-F238E27FC236}">
                <a16:creationId xmlns="" xmlns:a16="http://schemas.microsoft.com/office/drawing/2014/main" id="{D2D28C46-DACA-48AA-9018-0B1694D7EF9F}"/>
              </a:ext>
            </a:extLst>
          </p:cNvPr>
          <p:cNvSpPr/>
          <p:nvPr/>
        </p:nvSpPr>
        <p:spPr>
          <a:xfrm>
            <a:off x="1296468" y="7453238"/>
            <a:ext cx="20771632" cy="3456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1" name="Rectangle 17">
            <a:extLst>
              <a:ext uri="{FF2B5EF4-FFF2-40B4-BE49-F238E27FC236}">
                <a16:creationId xmlns="" xmlns:a16="http://schemas.microsoft.com/office/drawing/2014/main" id="{13D99524-D8CF-4A36-A4EB-091B1630478E}"/>
              </a:ext>
            </a:extLst>
          </p:cNvPr>
          <p:cNvSpPr>
            <a:spLocks noChangeArrowheads="1"/>
          </p:cNvSpPr>
          <p:nvPr/>
        </p:nvSpPr>
        <p:spPr bwMode="auto">
          <a:xfrm>
            <a:off x="1637953" y="7545954"/>
            <a:ext cx="19892763" cy="3019288"/>
          </a:xfrm>
          <a:prstGeom prst="rect">
            <a:avLst/>
          </a:prstGeom>
          <a:noFill/>
          <a:ln w="9525">
            <a:noFill/>
            <a:miter lim="800000"/>
            <a:headEnd/>
            <a:tailEnd/>
          </a:ln>
        </p:spPr>
        <p:txBody>
          <a:bodyPr wrap="square" anchor="ctr">
            <a:spAutoFit/>
          </a:bodyPr>
          <a:lstStyle/>
          <a:p>
            <a:pPr latinLnBrk="1">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电化学防腐有两种方法</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一是牺牲阳极的阴极保护法</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也就是用相对活泼的金属作负极</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铁件作正极</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另一种是外加电流的阴极保护法</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也就是将铁件连接电源的负极</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作为电解池的阴极。</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1713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189B1B9C-7526-46F4-BACF-260F657DC9BB}"/>
              </a:ext>
            </a:extLst>
          </p:cNvPr>
          <p:cNvSpPr/>
          <p:nvPr/>
        </p:nvSpPr>
        <p:spPr>
          <a:xfrm>
            <a:off x="1407156" y="1980630"/>
            <a:ext cx="20843640" cy="8090676"/>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利用水钴矿</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主要成分为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可以制取多种化工试剂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以下为草酸钴晶体和氯化钴晶体的制备流程图</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回答下列问题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NEU-BZ-S92" panose="02020503000000020003"/>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浸出液中含有的阳离子主要有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②</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沉淀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Ⅰ</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中只含有两种沉淀。</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2"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2"/>
          <a:stretch>
            <a:fillRect/>
          </a:stretch>
        </p:blipFill>
        <p:spPr>
          <a:xfrm>
            <a:off x="1385945" y="1188542"/>
            <a:ext cx="20864851" cy="733233"/>
          </a:xfrm>
          <a:prstGeom prst="rect">
            <a:avLst/>
          </a:prstGeom>
        </p:spPr>
      </p:pic>
      <p:pic>
        <p:nvPicPr>
          <p:cNvPr id="13" name="9WF573.EPS" descr="id:2147508490;FounderCES">
            <a:extLst>
              <a:ext uri="{FF2B5EF4-FFF2-40B4-BE49-F238E27FC236}">
                <a16:creationId xmlns="" xmlns:a16="http://schemas.microsoft.com/office/drawing/2014/main" id="{EF74B002-1A92-4167-956F-8F0746108C3B}"/>
              </a:ext>
            </a:extLst>
          </p:cNvPr>
          <p:cNvPicPr/>
          <p:nvPr/>
        </p:nvPicPr>
        <p:blipFill>
          <a:blip r:embed="rId3"/>
          <a:stretch>
            <a:fillRect/>
          </a:stretch>
        </p:blipFill>
        <p:spPr>
          <a:xfrm>
            <a:off x="4680844" y="4027739"/>
            <a:ext cx="14869651" cy="3600400"/>
          </a:xfrm>
          <a:prstGeom prst="rect">
            <a:avLst/>
          </a:prstGeom>
        </p:spPr>
      </p:pic>
    </p:spTree>
    <p:extLst>
      <p:ext uri="{BB962C8B-B14F-4D97-AF65-F5344CB8AC3E}">
        <p14:creationId xmlns:p14="http://schemas.microsoft.com/office/powerpoint/2010/main" val="3171338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189B1B9C-7526-46F4-BACF-260F657DC9BB}"/>
              </a:ext>
            </a:extLst>
          </p:cNvPr>
          <p:cNvSpPr/>
          <p:nvPr/>
        </p:nvSpPr>
        <p:spPr>
          <a:xfrm>
            <a:off x="1407156" y="1980630"/>
            <a:ext cx="20843640" cy="981038"/>
          </a:xfrm>
          <a:prstGeom prst="rect">
            <a:avLst/>
          </a:prstGeom>
        </p:spPr>
        <p:txBody>
          <a:bodyPr wrap="square">
            <a:spAutoFit/>
          </a:bodyPr>
          <a:lstStyle/>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③</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流程中部分阳离子以氢氧化物形式沉淀时溶液的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如下表所示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6"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2"/>
          <a:stretch>
            <a:fillRect/>
          </a:stretch>
        </p:blipFill>
        <p:spPr>
          <a:xfrm>
            <a:off x="1385945" y="1188542"/>
            <a:ext cx="20864851" cy="733233"/>
          </a:xfrm>
          <a:prstGeom prst="rect">
            <a:avLst/>
          </a:prstGeom>
        </p:spPr>
      </p:pic>
      <p:graphicFrame>
        <p:nvGraphicFramePr>
          <p:cNvPr id="7" name="表格 6">
            <a:extLst>
              <a:ext uri="{FF2B5EF4-FFF2-40B4-BE49-F238E27FC236}">
                <a16:creationId xmlns="" xmlns:a16="http://schemas.microsoft.com/office/drawing/2014/main" id="{88918A6F-37CD-42D5-B93F-8CDB46776257}"/>
              </a:ext>
            </a:extLst>
          </p:cNvPr>
          <p:cNvGraphicFramePr>
            <a:graphicFrameLocks noGrp="1"/>
          </p:cNvGraphicFramePr>
          <p:nvPr>
            <p:extLst>
              <p:ext uri="{D42A27DB-BD31-4B8C-83A1-F6EECF244321}">
                <p14:modId xmlns:p14="http://schemas.microsoft.com/office/powerpoint/2010/main" val="3534250947"/>
              </p:ext>
            </p:extLst>
          </p:nvPr>
        </p:nvGraphicFramePr>
        <p:xfrm>
          <a:off x="3960764" y="3276774"/>
          <a:ext cx="15049669" cy="3017520"/>
        </p:xfrm>
        <a:graphic>
          <a:graphicData uri="http://schemas.openxmlformats.org/drawingml/2006/table">
            <a:tbl>
              <a:tblPr firstRow="1" firstCol="1" bandRow="1"/>
              <a:tblGrid>
                <a:gridCol w="2520280">
                  <a:extLst>
                    <a:ext uri="{9D8B030D-6E8A-4147-A177-3AD203B41FA5}">
                      <a16:colId xmlns="" xmlns:a16="http://schemas.microsoft.com/office/drawing/2014/main" val="1500934141"/>
                    </a:ext>
                  </a:extLst>
                </a:gridCol>
                <a:gridCol w="3528392">
                  <a:extLst>
                    <a:ext uri="{9D8B030D-6E8A-4147-A177-3AD203B41FA5}">
                      <a16:colId xmlns="" xmlns:a16="http://schemas.microsoft.com/office/drawing/2014/main" val="4119718345"/>
                    </a:ext>
                  </a:extLst>
                </a:gridCol>
                <a:gridCol w="2160240">
                  <a:extLst>
                    <a:ext uri="{9D8B030D-6E8A-4147-A177-3AD203B41FA5}">
                      <a16:colId xmlns="" xmlns:a16="http://schemas.microsoft.com/office/drawing/2014/main" val="100793881"/>
                    </a:ext>
                  </a:extLst>
                </a:gridCol>
                <a:gridCol w="2232248">
                  <a:extLst>
                    <a:ext uri="{9D8B030D-6E8A-4147-A177-3AD203B41FA5}">
                      <a16:colId xmlns="" xmlns:a16="http://schemas.microsoft.com/office/drawing/2014/main" val="4083380673"/>
                    </a:ext>
                  </a:extLst>
                </a:gridCol>
                <a:gridCol w="2160240">
                  <a:extLst>
                    <a:ext uri="{9D8B030D-6E8A-4147-A177-3AD203B41FA5}">
                      <a16:colId xmlns="" xmlns:a16="http://schemas.microsoft.com/office/drawing/2014/main" val="3666301071"/>
                    </a:ext>
                  </a:extLst>
                </a:gridCol>
                <a:gridCol w="2448269">
                  <a:extLst>
                    <a:ext uri="{9D8B030D-6E8A-4147-A177-3AD203B41FA5}">
                      <a16:colId xmlns="" xmlns:a16="http://schemas.microsoft.com/office/drawing/2014/main" val="52839098"/>
                    </a:ext>
                  </a:extLst>
                </a:gridCol>
              </a:tblGrid>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沉淀物</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Co(OH)</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Al(OH)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Mn(OH)</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436426094"/>
                  </a:ext>
                </a:extLst>
              </a:tr>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开始沉淀</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2.7</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7.6</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7.6</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4.0</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7.7</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312367998"/>
                  </a:ext>
                </a:extLst>
              </a:tr>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完全沉淀</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3.7</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9.6</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9.8</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1317146253"/>
                  </a:ext>
                </a:extLst>
              </a:tr>
            </a:tbl>
          </a:graphicData>
        </a:graphic>
      </p:graphicFrame>
    </p:spTree>
    <p:extLst>
      <p:ext uri="{BB962C8B-B14F-4D97-AF65-F5344CB8AC3E}">
        <p14:creationId xmlns:p14="http://schemas.microsoft.com/office/powerpoint/2010/main" val="25717125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189B1B9C-7526-46F4-BACF-260F657DC9BB}"/>
              </a:ext>
            </a:extLst>
          </p:cNvPr>
          <p:cNvSpPr/>
          <p:nvPr/>
        </p:nvSpPr>
        <p:spPr>
          <a:xfrm>
            <a:off x="1479164" y="1980630"/>
            <a:ext cx="21275688"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浸出过程中</a:t>
            </a:r>
            <a:r>
              <a:rPr lang="en-US" altLang="zh-CN" sz="4400" dirty="0">
                <a:solidFill>
                  <a:srgbClr val="000000"/>
                </a:solidFill>
                <a:latin typeface="Times New Roman" panose="02020603050405020304" pitchFamily="18" charset="0"/>
                <a:ea typeface="微软雅黑" panose="020B0503020204020204" pitchFamily="34" charset="-122"/>
              </a:rPr>
              <a:t>Co</a:t>
            </a:r>
            <a:r>
              <a:rPr lang="en-US" altLang="zh-CN" sz="4400" baseline="-25000" dirty="0">
                <a:solidFill>
                  <a:srgbClr val="000000"/>
                </a:solidFill>
                <a:latin typeface="Times New Roman" panose="02020603050405020304" pitchFamily="18" charset="0"/>
                <a:ea typeface="微软雅黑" panose="020B0503020204020204" pitchFamily="34" charset="-122"/>
              </a:rPr>
              <a:t>2</a:t>
            </a:r>
            <a:r>
              <a:rPr lang="en-US" altLang="zh-CN" sz="4400" dirty="0">
                <a:solidFill>
                  <a:srgbClr val="000000"/>
                </a:solidFill>
                <a:latin typeface="Times New Roman" panose="02020603050405020304" pitchFamily="18" charset="0"/>
                <a:ea typeface="微软雅黑" panose="020B0503020204020204" pitchFamily="34" charset="-122"/>
              </a:rPr>
              <a:t>O</a:t>
            </a:r>
            <a:r>
              <a:rPr lang="en-US" altLang="zh-CN" sz="4400" baseline="-25000" dirty="0">
                <a:solidFill>
                  <a:srgbClr val="000000"/>
                </a:solidFill>
                <a:latin typeface="Times New Roman" panose="02020603050405020304" pitchFamily="18" charset="0"/>
                <a:ea typeface="微软雅黑" panose="020B0503020204020204" pitchFamily="34" charset="-122"/>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发生反应的离子方程式为</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 xmlns:a16="http://schemas.microsoft.com/office/drawing/2014/main" id="{EFD6A4E3-CF70-4714-8860-46A1E7268B20}"/>
                  </a:ext>
                </a:extLst>
              </p:cNvPr>
              <p:cNvSpPr/>
              <p:nvPr/>
            </p:nvSpPr>
            <p:spPr>
              <a:xfrm>
                <a:off x="12530040" y="1836614"/>
                <a:ext cx="11233248" cy="100149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Co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+S</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rPr>
                  <a:t>+4H</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=2Co</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+S</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rPr>
                  <a:t>+2H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xmlns="">
          <p:sp>
            <p:nvSpPr>
              <p:cNvPr id="6" name="矩形 5">
                <a:extLst>
                  <a:ext uri="{FF2B5EF4-FFF2-40B4-BE49-F238E27FC236}">
                    <a16:creationId xmlns:a16="http://schemas.microsoft.com/office/drawing/2014/main" xmlns:a14="http://schemas.microsoft.com/office/drawing/2010/main" xmlns="" id="{EFD6A4E3-CF70-4714-8860-46A1E7268B20}"/>
                  </a:ext>
                </a:extLst>
              </p:cNvPr>
              <p:cNvSpPr>
                <a:spLocks noRot="1" noChangeAspect="1" noMove="1" noResize="1" noEditPoints="1" noAdjustHandles="1" noChangeArrowheads="1" noChangeShapeType="1" noTextEdit="1"/>
              </p:cNvSpPr>
              <p:nvPr/>
            </p:nvSpPr>
            <p:spPr>
              <a:xfrm>
                <a:off x="12530040" y="1836614"/>
                <a:ext cx="11233248" cy="1001493"/>
              </a:xfrm>
              <a:prstGeom prst="rect">
                <a:avLst/>
              </a:prstGeom>
              <a:blipFill rotWithShape="1">
                <a:blip r:embed="rId2"/>
                <a:stretch>
                  <a:fillRect l="-2170" b="-27879"/>
                </a:stretch>
              </a:blipFill>
            </p:spPr>
            <p:txBody>
              <a:bodyPr/>
              <a:lstStyle/>
              <a:p>
                <a:r>
                  <a:rPr lang="zh-CN" altLang="en-US">
                    <a:noFill/>
                  </a:rPr>
                  <a:t> </a:t>
                </a:r>
              </a:p>
            </p:txBody>
          </p:sp>
        </mc:Fallback>
      </mc:AlternateContent>
      <p:pic>
        <p:nvPicPr>
          <p:cNvPr id="7"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3"/>
          <a:stretch>
            <a:fillRect/>
          </a:stretch>
        </p:blipFill>
        <p:spPr>
          <a:xfrm>
            <a:off x="1385945" y="1188542"/>
            <a:ext cx="20864851" cy="733233"/>
          </a:xfrm>
          <a:prstGeom prst="rect">
            <a:avLst/>
          </a:prstGeom>
        </p:spPr>
      </p:pic>
      <p:pic>
        <p:nvPicPr>
          <p:cNvPr id="8" name="9WF573.EPS" descr="id:2147508490;FounderCES">
            <a:extLst>
              <a:ext uri="{FF2B5EF4-FFF2-40B4-BE49-F238E27FC236}">
                <a16:creationId xmlns="" xmlns:a16="http://schemas.microsoft.com/office/drawing/2014/main" id="{50D901AB-0714-44ED-A7FD-BCF45D1EBDE3}"/>
              </a:ext>
            </a:extLst>
          </p:cNvPr>
          <p:cNvPicPr/>
          <p:nvPr/>
        </p:nvPicPr>
        <p:blipFill>
          <a:blip r:embed="rId4"/>
          <a:stretch>
            <a:fillRect/>
          </a:stretch>
        </p:blipFill>
        <p:spPr>
          <a:xfrm>
            <a:off x="4866781" y="3060750"/>
            <a:ext cx="13855623" cy="3324439"/>
          </a:xfrm>
          <a:prstGeom prst="rect">
            <a:avLst/>
          </a:prstGeom>
        </p:spPr>
      </p:pic>
      <p:sp>
        <p:nvSpPr>
          <p:cNvPr id="9" name="矩形 8">
            <a:extLst>
              <a:ext uri="{FF2B5EF4-FFF2-40B4-BE49-F238E27FC236}">
                <a16:creationId xmlns="" xmlns:a16="http://schemas.microsoft.com/office/drawing/2014/main" id="{7DCCA437-7565-427C-B8B7-DF4B6C236258}"/>
              </a:ext>
            </a:extLst>
          </p:cNvPr>
          <p:cNvSpPr/>
          <p:nvPr/>
        </p:nvSpPr>
        <p:spPr>
          <a:xfrm>
            <a:off x="1623180" y="6661150"/>
            <a:ext cx="20411592" cy="33244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1" name="Rectangle 17">
                <a:extLst>
                  <a:ext uri="{FF2B5EF4-FFF2-40B4-BE49-F238E27FC236}">
                    <a16:creationId xmlns="" xmlns:a16="http://schemas.microsoft.com/office/drawing/2014/main" id="{55225D9B-E001-45C7-9B04-87740E9D5A35}"/>
                  </a:ext>
                </a:extLst>
              </p:cNvPr>
              <p:cNvSpPr>
                <a:spLocks noChangeArrowheads="1"/>
              </p:cNvSpPr>
              <p:nvPr/>
            </p:nvSpPr>
            <p:spPr bwMode="auto">
              <a:xfrm>
                <a:off x="1728516" y="6661150"/>
                <a:ext cx="19658184" cy="3051605"/>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浸出过程中</a:t>
                </a:r>
                <a:r>
                  <a:rPr lang="en-US" altLang="zh-CN" sz="4400" dirty="0">
                    <a:solidFill>
                      <a:srgbClr val="A50021"/>
                    </a:solidFill>
                    <a:latin typeface="Times New Roman" panose="02020603050405020304" pitchFamily="18" charset="0"/>
                    <a:ea typeface="微软雅黑" panose="020B0503020204020204" pitchFamily="34" charset="-122"/>
                  </a:rPr>
                  <a:t>,Co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与盐酸、</a:t>
                </a:r>
                <a:r>
                  <a:rPr lang="en-US" altLang="zh-CN" sz="4400" dirty="0">
                    <a:solidFill>
                      <a:srgbClr val="A50021"/>
                    </a:solidFill>
                    <a:latin typeface="Times New Roman" panose="02020603050405020304" pitchFamily="18" charset="0"/>
                    <a:ea typeface="微软雅黑" panose="020B0503020204020204" pitchFamily="34" charset="-122"/>
                  </a:rPr>
                  <a:t>Na</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SO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发生反应</a:t>
                </a:r>
                <a:r>
                  <a:rPr lang="en-US" altLang="zh-CN" sz="4400" dirty="0">
                    <a:solidFill>
                      <a:srgbClr val="A50021"/>
                    </a:solidFill>
                    <a:latin typeface="Times New Roman" panose="02020603050405020304" pitchFamily="18" charset="0"/>
                    <a:ea typeface="微软雅黑" panose="020B0503020204020204" pitchFamily="34" charset="-122"/>
                  </a:rPr>
                  <a:t>,Co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sz="4400" dirty="0">
                    <a:solidFill>
                      <a:srgbClr val="A50021"/>
                    </a:solidFill>
                    <a:latin typeface="Times New Roman" panose="02020603050405020304" pitchFamily="18" charset="0"/>
                    <a:ea typeface="微软雅黑" panose="020B0503020204020204" pitchFamily="34" charset="-122"/>
                  </a:rPr>
                  <a:t>Co</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,Co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元素化合价降低</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400" dirty="0">
                    <a:solidFill>
                      <a:srgbClr val="A50021"/>
                    </a:solidFill>
                    <a:latin typeface="Times New Roman" panose="02020603050405020304" pitchFamily="18" charset="0"/>
                    <a:ea typeface="微软雅黑" panose="020B0503020204020204" pitchFamily="34" charset="-122"/>
                  </a:rPr>
                  <a:t>S</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元素化合价升高</a:t>
                </a:r>
                <a:r>
                  <a:rPr lang="en-US" altLang="zh-CN" sz="4400" dirty="0">
                    <a:solidFill>
                      <a:srgbClr val="A50021"/>
                    </a:solidFill>
                    <a:latin typeface="Times New Roman" panose="02020603050405020304" pitchFamily="18" charset="0"/>
                    <a:ea typeface="微软雅黑" panose="020B0503020204020204" pitchFamily="34" charset="-122"/>
                  </a:rPr>
                  <a:t>,S</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rPr>
                          <m:t>−</m:t>
                        </m:r>
                      </m:sup>
                    </m:sSubSup>
                  </m:oMath>
                </a14:m>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sz="4400" dirty="0">
                    <a:solidFill>
                      <a:srgbClr val="A50021"/>
                    </a:solidFill>
                    <a:latin typeface="Times New Roman" panose="02020603050405020304" pitchFamily="18" charset="0"/>
                    <a:ea typeface="微软雅黑" panose="020B0503020204020204" pitchFamily="34" charset="-122"/>
                  </a:rPr>
                  <a:t>S</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根据得失电子守恒、电荷守恒和原子守恒配平离子方程式</a:t>
                </a:r>
                <a:r>
                  <a:rPr lang="en-US" altLang="zh-CN" sz="4400" dirty="0">
                    <a:solidFill>
                      <a:srgbClr val="A50021"/>
                    </a:solidFill>
                    <a:latin typeface="Times New Roman" panose="02020603050405020304" pitchFamily="18" charset="0"/>
                    <a:ea typeface="微软雅黑" panose="020B0503020204020204" pitchFamily="34" charset="-122"/>
                  </a:rPr>
                  <a:t>:Co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+4H</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+S</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rPr>
                  <a:t>=2Co</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+S</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rPr>
                  <a:t>+2H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xmlns="">
          <p:sp>
            <p:nvSpPr>
              <p:cNvPr id="11" name="Rectangle 17">
                <a:extLst>
                  <a:ext uri="{FF2B5EF4-FFF2-40B4-BE49-F238E27FC236}">
                    <a16:creationId xmlns:a16="http://schemas.microsoft.com/office/drawing/2014/main" xmlns:a14="http://schemas.microsoft.com/office/drawing/2010/main" xmlns="" id="{55225D9B-E001-45C7-9B04-87740E9D5A35}"/>
                  </a:ext>
                </a:extLst>
              </p:cNvPr>
              <p:cNvSpPr>
                <a:spLocks noRot="1" noChangeAspect="1" noMove="1" noResize="1" noEditPoints="1" noAdjustHandles="1" noChangeArrowheads="1" noChangeShapeType="1" noTextEdit="1"/>
              </p:cNvSpPr>
              <p:nvPr/>
            </p:nvSpPr>
            <p:spPr bwMode="auto">
              <a:xfrm>
                <a:off x="1728516" y="6661150"/>
                <a:ext cx="19658184" cy="3051605"/>
              </a:xfrm>
              <a:prstGeom prst="rect">
                <a:avLst/>
              </a:prstGeom>
              <a:blipFill rotWithShape="1">
                <a:blip r:embed="rId5"/>
                <a:stretch>
                  <a:fillRect l="-1272" r="-837" b="-7200"/>
                </a:stretch>
              </a:blipFill>
              <a:ln w="9525">
                <a:noFill/>
                <a:miter lim="800000"/>
                <a:headEnd/>
                <a:tailEnd/>
              </a:ln>
            </p:spPr>
            <p:txBody>
              <a:bodyPr/>
              <a:lstStyle/>
              <a:p>
                <a:r>
                  <a:rPr lang="zh-CN" altLang="en-US">
                    <a:noFill/>
                  </a:rPr>
                  <a:t> </a:t>
                </a:r>
              </a:p>
            </p:txBody>
          </p:sp>
        </mc:Fallback>
      </mc:AlternateContent>
    </p:spTree>
    <p:extLst>
      <p:ext uri="{BB962C8B-B14F-4D97-AF65-F5344CB8AC3E}">
        <p14:creationId xmlns:p14="http://schemas.microsoft.com/office/powerpoint/2010/main" val="257171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189B1B9C-7526-46F4-BACF-260F657DC9BB}"/>
              </a:ext>
            </a:extLst>
          </p:cNvPr>
          <p:cNvSpPr/>
          <p:nvPr/>
        </p:nvSpPr>
        <p:spPr>
          <a:xfrm>
            <a:off x="1479164" y="1980630"/>
            <a:ext cx="21275688"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(2)NaClO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在浸出液中发生反应的离子方程式为</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 xmlns:a16="http://schemas.microsoft.com/office/drawing/2014/main" id="{EFD6A4E3-CF70-4714-8860-46A1E7268B20}"/>
                  </a:ext>
                </a:extLst>
              </p:cNvPr>
              <p:cNvSpPr/>
              <p:nvPr/>
            </p:nvSpPr>
            <p:spPr>
              <a:xfrm>
                <a:off x="12961764" y="1836614"/>
                <a:ext cx="8712968"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+6Fe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+6H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+6Fe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6" name="矩形 5">
                <a:extLst>
                  <a:ext uri="{FF2B5EF4-FFF2-40B4-BE49-F238E27FC236}">
                    <a16:creationId xmlns:a16="http://schemas.microsoft.com/office/drawing/2014/main" xmlns:a14="http://schemas.microsoft.com/office/drawing/2010/main" xmlns="" id="{EFD6A4E3-CF70-4714-8860-46A1E7268B20}"/>
                  </a:ext>
                </a:extLst>
              </p:cNvPr>
              <p:cNvSpPr>
                <a:spLocks noRot="1" noChangeAspect="1" noMove="1" noResize="1" noEditPoints="1" noAdjustHandles="1" noChangeArrowheads="1" noChangeShapeType="1" noTextEdit="1"/>
              </p:cNvSpPr>
              <p:nvPr/>
            </p:nvSpPr>
            <p:spPr>
              <a:xfrm>
                <a:off x="12961764" y="1836614"/>
                <a:ext cx="8712968" cy="987963"/>
              </a:xfrm>
              <a:prstGeom prst="rect">
                <a:avLst/>
              </a:prstGeom>
              <a:blipFill rotWithShape="1">
                <a:blip r:embed="rId2"/>
                <a:stretch>
                  <a:fillRect l="-2797" b="-29012"/>
                </a:stretch>
              </a:blipFill>
            </p:spPr>
            <p:txBody>
              <a:bodyPr/>
              <a:lstStyle/>
              <a:p>
                <a:r>
                  <a:rPr lang="zh-CN" altLang="en-US">
                    <a:noFill/>
                  </a:rPr>
                  <a:t> </a:t>
                </a:r>
              </a:p>
            </p:txBody>
          </p:sp>
        </mc:Fallback>
      </mc:AlternateContent>
      <p:pic>
        <p:nvPicPr>
          <p:cNvPr id="7"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3"/>
          <a:stretch>
            <a:fillRect/>
          </a:stretch>
        </p:blipFill>
        <p:spPr>
          <a:xfrm>
            <a:off x="1385945" y="1188542"/>
            <a:ext cx="20864851" cy="733233"/>
          </a:xfrm>
          <a:prstGeom prst="rect">
            <a:avLst/>
          </a:prstGeom>
        </p:spPr>
      </p:pic>
      <p:pic>
        <p:nvPicPr>
          <p:cNvPr id="8" name="9WF573.EPS" descr="id:2147508490;FounderCES">
            <a:extLst>
              <a:ext uri="{FF2B5EF4-FFF2-40B4-BE49-F238E27FC236}">
                <a16:creationId xmlns="" xmlns:a16="http://schemas.microsoft.com/office/drawing/2014/main" id="{50D901AB-0714-44ED-A7FD-BCF45D1EBDE3}"/>
              </a:ext>
            </a:extLst>
          </p:cNvPr>
          <p:cNvPicPr/>
          <p:nvPr/>
        </p:nvPicPr>
        <p:blipFill>
          <a:blip r:embed="rId4"/>
          <a:stretch>
            <a:fillRect/>
          </a:stretch>
        </p:blipFill>
        <p:spPr>
          <a:xfrm>
            <a:off x="4953832" y="3192695"/>
            <a:ext cx="13855623" cy="3324439"/>
          </a:xfrm>
          <a:prstGeom prst="rect">
            <a:avLst/>
          </a:prstGeom>
        </p:spPr>
      </p:pic>
      <p:sp>
        <p:nvSpPr>
          <p:cNvPr id="9" name="矩形 8">
            <a:extLst>
              <a:ext uri="{FF2B5EF4-FFF2-40B4-BE49-F238E27FC236}">
                <a16:creationId xmlns="" xmlns:a16="http://schemas.microsoft.com/office/drawing/2014/main" id="{7DCCA437-7565-427C-B8B7-DF4B6C236258}"/>
              </a:ext>
            </a:extLst>
          </p:cNvPr>
          <p:cNvSpPr/>
          <p:nvPr/>
        </p:nvSpPr>
        <p:spPr>
          <a:xfrm>
            <a:off x="1584500" y="6937111"/>
            <a:ext cx="20411592" cy="21723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1" name="Rectangle 17">
                <a:extLst>
                  <a:ext uri="{FF2B5EF4-FFF2-40B4-BE49-F238E27FC236}">
                    <a16:creationId xmlns="" xmlns:a16="http://schemas.microsoft.com/office/drawing/2014/main" id="{55225D9B-E001-45C7-9B04-87740E9D5A35}"/>
                  </a:ext>
                </a:extLst>
              </p:cNvPr>
              <p:cNvSpPr>
                <a:spLocks noChangeArrowheads="1"/>
              </p:cNvSpPr>
              <p:nvPr/>
            </p:nvSpPr>
            <p:spPr bwMode="auto">
              <a:xfrm>
                <a:off x="1872532" y="6949182"/>
                <a:ext cx="19658184" cy="2003625"/>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 NaClO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加入浸出液中</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氧化为</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,Cl</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rPr>
                          <m:t>−</m:t>
                        </m:r>
                      </m:sup>
                    </m:sSubSup>
                  </m:oMath>
                </a14:m>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被还原为</a:t>
                </a:r>
                <a:r>
                  <a:rPr lang="en-US" altLang="zh-CN" sz="4400" dirty="0">
                    <a:solidFill>
                      <a:srgbClr val="A50021"/>
                    </a:solidFill>
                    <a:latin typeface="Times New Roman" panose="02020603050405020304" pitchFamily="18" charset="0"/>
                    <a:ea typeface="微软雅黑" panose="020B0503020204020204" pitchFamily="34" charset="-122"/>
                  </a:rPr>
                  <a:t>Cl</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反应的离子方程式为</a:t>
                </a:r>
                <a:r>
                  <a:rPr lang="en-US" altLang="zh-CN" sz="4400" dirty="0">
                    <a:solidFill>
                      <a:srgbClr val="A50021"/>
                    </a:solidFill>
                    <a:latin typeface="Times New Roman" panose="02020603050405020304" pitchFamily="18" charset="0"/>
                    <a:ea typeface="微软雅黑" panose="020B0503020204020204" pitchFamily="34" charset="-122"/>
                  </a:rPr>
                  <a:t>Cl</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rPr>
                  <a:t>+6Fe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+6H</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=6Fe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+Cl</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+3H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xmlns="">
          <p:sp>
            <p:nvSpPr>
              <p:cNvPr id="11" name="Rectangle 17">
                <a:extLst>
                  <a:ext uri="{FF2B5EF4-FFF2-40B4-BE49-F238E27FC236}">
                    <a16:creationId xmlns:a16="http://schemas.microsoft.com/office/drawing/2014/main" xmlns:a14="http://schemas.microsoft.com/office/drawing/2010/main" xmlns="" id="{55225D9B-E001-45C7-9B04-87740E9D5A35}"/>
                  </a:ext>
                </a:extLst>
              </p:cNvPr>
              <p:cNvSpPr>
                <a:spLocks noRot="1" noChangeAspect="1" noMove="1" noResize="1" noEditPoints="1" noAdjustHandles="1" noChangeArrowheads="1" noChangeShapeType="1" noTextEdit="1"/>
              </p:cNvSpPr>
              <p:nvPr/>
            </p:nvSpPr>
            <p:spPr bwMode="auto">
              <a:xfrm>
                <a:off x="1872532" y="6949182"/>
                <a:ext cx="19658184" cy="2003625"/>
              </a:xfrm>
              <a:prstGeom prst="rect">
                <a:avLst/>
              </a:prstGeom>
              <a:blipFill rotWithShape="1">
                <a:blip r:embed="rId5"/>
                <a:stretch>
                  <a:fillRect l="-1240" r="-1023" b="-11246"/>
                </a:stretch>
              </a:blipFill>
              <a:ln w="9525">
                <a:noFill/>
                <a:miter lim="800000"/>
                <a:headEnd/>
                <a:tailEnd/>
              </a:ln>
            </p:spPr>
            <p:txBody>
              <a:bodyPr/>
              <a:lstStyle/>
              <a:p>
                <a:r>
                  <a:rPr lang="zh-CN" altLang="en-US">
                    <a:noFill/>
                  </a:rPr>
                  <a:t> </a:t>
                </a:r>
              </a:p>
            </p:txBody>
          </p:sp>
        </mc:Fallback>
      </mc:AlternateContent>
    </p:spTree>
    <p:extLst>
      <p:ext uri="{BB962C8B-B14F-4D97-AF65-F5344CB8AC3E}">
        <p14:creationId xmlns:p14="http://schemas.microsoft.com/office/powerpoint/2010/main" val="257171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189B1B9C-7526-46F4-BACF-260F657DC9BB}"/>
              </a:ext>
            </a:extLst>
          </p:cNvPr>
          <p:cNvSpPr/>
          <p:nvPr/>
        </p:nvSpPr>
        <p:spPr>
          <a:xfrm>
            <a:off x="1479164" y="1980630"/>
            <a:ext cx="21275688" cy="4034951"/>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调</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至</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目的是</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萃取剂层</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含锰元素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则沉淀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Ⅱ</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的主要</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成分为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6" name="矩形 5">
            <a:extLst>
              <a:ext uri="{FF2B5EF4-FFF2-40B4-BE49-F238E27FC236}">
                <a16:creationId xmlns="" xmlns:a16="http://schemas.microsoft.com/office/drawing/2014/main" id="{EFD6A4E3-CF70-4714-8860-46A1E7268B20}"/>
              </a:ext>
            </a:extLst>
          </p:cNvPr>
          <p:cNvSpPr/>
          <p:nvPr/>
        </p:nvSpPr>
        <p:spPr>
          <a:xfrm>
            <a:off x="1607669" y="2844726"/>
            <a:ext cx="5633288" cy="987963"/>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使</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沉淀完全</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7"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2"/>
          <a:stretch>
            <a:fillRect/>
          </a:stretch>
        </p:blipFill>
        <p:spPr>
          <a:xfrm>
            <a:off x="1385945" y="1188542"/>
            <a:ext cx="20864851" cy="733233"/>
          </a:xfrm>
          <a:prstGeom prst="rect">
            <a:avLst/>
          </a:prstGeom>
        </p:spPr>
      </p:pic>
      <p:pic>
        <p:nvPicPr>
          <p:cNvPr id="8" name="9WF573.EPS" descr="id:2147508490;FounderCES">
            <a:extLst>
              <a:ext uri="{FF2B5EF4-FFF2-40B4-BE49-F238E27FC236}">
                <a16:creationId xmlns="" xmlns:a16="http://schemas.microsoft.com/office/drawing/2014/main" id="{50D901AB-0714-44ED-A7FD-BCF45D1EBDE3}"/>
              </a:ext>
            </a:extLst>
          </p:cNvPr>
          <p:cNvPicPr/>
          <p:nvPr/>
        </p:nvPicPr>
        <p:blipFill>
          <a:blip r:embed="rId3"/>
          <a:stretch>
            <a:fillRect/>
          </a:stretch>
        </p:blipFill>
        <p:spPr>
          <a:xfrm>
            <a:off x="12025660" y="2118579"/>
            <a:ext cx="9750314" cy="2227202"/>
          </a:xfrm>
          <a:prstGeom prst="rect">
            <a:avLst/>
          </a:prstGeom>
        </p:spPr>
      </p:pic>
      <p:sp>
        <p:nvSpPr>
          <p:cNvPr id="9" name="矩形 8">
            <a:extLst>
              <a:ext uri="{FF2B5EF4-FFF2-40B4-BE49-F238E27FC236}">
                <a16:creationId xmlns="" xmlns:a16="http://schemas.microsoft.com/office/drawing/2014/main" id="{7DCCA437-7565-427C-B8B7-DF4B6C236258}"/>
              </a:ext>
            </a:extLst>
          </p:cNvPr>
          <p:cNvSpPr/>
          <p:nvPr/>
        </p:nvSpPr>
        <p:spPr>
          <a:xfrm>
            <a:off x="1512492" y="7735235"/>
            <a:ext cx="20411592" cy="35344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1" name="Rectangle 17">
            <a:extLst>
              <a:ext uri="{FF2B5EF4-FFF2-40B4-BE49-F238E27FC236}">
                <a16:creationId xmlns="" xmlns:a16="http://schemas.microsoft.com/office/drawing/2014/main" id="{55225D9B-E001-45C7-9B04-87740E9D5A35}"/>
              </a:ext>
            </a:extLst>
          </p:cNvPr>
          <p:cNvSpPr>
            <a:spLocks noChangeArrowheads="1"/>
          </p:cNvSpPr>
          <p:nvPr/>
        </p:nvSpPr>
        <p:spPr bwMode="auto">
          <a:xfrm>
            <a:off x="1512492" y="7747227"/>
            <a:ext cx="20234248" cy="3139321"/>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根据工艺流程图</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结合表格中提供的数据可知</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a:t>
            </a:r>
            <a:r>
              <a:rPr lang="en-US" altLang="zh-CN" sz="4400" dirty="0">
                <a:solidFill>
                  <a:srgbClr val="A50021"/>
                </a:solidFill>
                <a:latin typeface="Times New Roman" panose="02020603050405020304" pitchFamily="18" charset="0"/>
                <a:ea typeface="微软雅黑" panose="020B0503020204020204" pitchFamily="34" charset="-122"/>
              </a:rPr>
              <a:t>Na</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CO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调</a:t>
            </a:r>
            <a:r>
              <a:rPr lang="en-US" altLang="zh-CN" sz="4400" dirty="0">
                <a:solidFill>
                  <a:srgbClr val="A50021"/>
                </a:solidFill>
                <a:latin typeface="Times New Roman" panose="02020603050405020304" pitchFamily="18" charset="0"/>
                <a:ea typeface="微软雅黑" panose="020B0503020204020204" pitchFamily="34" charset="-122"/>
              </a:rPr>
              <a:t>pH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至</a:t>
            </a:r>
            <a:r>
              <a:rPr lang="en-US" altLang="zh-CN" sz="4400" dirty="0">
                <a:solidFill>
                  <a:srgbClr val="A50021"/>
                </a:solidFill>
                <a:latin typeface="Times New Roman" panose="02020603050405020304" pitchFamily="18" charset="0"/>
                <a:ea typeface="微软雅黑" panose="020B0503020204020204" pitchFamily="34" charset="-122"/>
              </a:rPr>
              <a:t>5.2,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目的是使</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rPr>
              <a:t>Al</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沉淀完全。滤液</a:t>
            </a:r>
            <a:r>
              <a:rPr lang="en-US" altLang="zh-CN" sz="4400" dirty="0">
                <a:solidFill>
                  <a:srgbClr val="A50021"/>
                </a:solidFill>
                <a:latin typeface="Times New Roman" panose="02020603050405020304" pitchFamily="18" charset="0"/>
                <a:ea typeface="微软雅黑" panose="020B0503020204020204" pitchFamily="34" charset="-122"/>
              </a:rPr>
              <a:t>Ⅰ</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中含有的金属阳离子为</a:t>
            </a:r>
            <a:r>
              <a:rPr lang="en-US" altLang="zh-CN" sz="4400" dirty="0">
                <a:solidFill>
                  <a:srgbClr val="A50021"/>
                </a:solidFill>
                <a:latin typeface="Times New Roman" panose="02020603050405020304" pitchFamily="18" charset="0"/>
                <a:ea typeface="微软雅黑" panose="020B0503020204020204" pitchFamily="34" charset="-122"/>
              </a:rPr>
              <a:t>Co</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Mn</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Mg</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Ca</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等</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萃取剂层含锰元素</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结合流程图中向滤液</a:t>
            </a:r>
            <a:r>
              <a:rPr lang="en-US" altLang="zh-CN" sz="4400" dirty="0">
                <a:solidFill>
                  <a:srgbClr val="A50021"/>
                </a:solidFill>
                <a:latin typeface="Times New Roman" panose="02020603050405020304" pitchFamily="18" charset="0"/>
                <a:ea typeface="微软雅黑" panose="020B0503020204020204" pitchFamily="34" charset="-122"/>
              </a:rPr>
              <a:t>Ⅰ</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中加入了</a:t>
            </a:r>
            <a:r>
              <a:rPr lang="en-US" altLang="zh-CN" sz="4400" dirty="0" err="1">
                <a:solidFill>
                  <a:srgbClr val="A50021"/>
                </a:solidFill>
                <a:latin typeface="Times New Roman" panose="02020603050405020304" pitchFamily="18" charset="0"/>
                <a:ea typeface="微软雅黑" panose="020B0503020204020204" pitchFamily="34" charset="-122"/>
              </a:rPr>
              <a:t>NaF</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知沉淀</a:t>
            </a:r>
            <a:r>
              <a:rPr lang="en-US" altLang="zh-CN" sz="4400" dirty="0">
                <a:solidFill>
                  <a:srgbClr val="A50021"/>
                </a:solidFill>
                <a:latin typeface="Times New Roman" panose="02020603050405020304" pitchFamily="18" charset="0"/>
                <a:ea typeface="微软雅黑" panose="020B0503020204020204" pitchFamily="34" charset="-122"/>
              </a:rPr>
              <a:t>Ⅱ</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4400" dirty="0">
                <a:solidFill>
                  <a:srgbClr val="A50021"/>
                </a:solidFill>
                <a:latin typeface="Times New Roman" panose="02020603050405020304" pitchFamily="18" charset="0"/>
                <a:ea typeface="微软雅黑" panose="020B0503020204020204" pitchFamily="34" charset="-122"/>
              </a:rPr>
              <a:t>MgF</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CaF</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graphicFrame>
        <p:nvGraphicFramePr>
          <p:cNvPr id="14" name="表格 13">
            <a:extLst>
              <a:ext uri="{FF2B5EF4-FFF2-40B4-BE49-F238E27FC236}">
                <a16:creationId xmlns="" xmlns:a16="http://schemas.microsoft.com/office/drawing/2014/main" id="{9ACDCB20-6441-4937-ACF1-08579F65A75E}"/>
              </a:ext>
            </a:extLst>
          </p:cNvPr>
          <p:cNvGraphicFramePr>
            <a:graphicFrameLocks noGrp="1"/>
          </p:cNvGraphicFramePr>
          <p:nvPr>
            <p:extLst>
              <p:ext uri="{D42A27DB-BD31-4B8C-83A1-F6EECF244321}">
                <p14:modId xmlns:p14="http://schemas.microsoft.com/office/powerpoint/2010/main" val="2037125495"/>
              </p:ext>
            </p:extLst>
          </p:nvPr>
        </p:nvGraphicFramePr>
        <p:xfrm>
          <a:off x="8350716" y="4578140"/>
          <a:ext cx="13407568" cy="3017520"/>
        </p:xfrm>
        <a:graphic>
          <a:graphicData uri="http://schemas.openxmlformats.org/drawingml/2006/table">
            <a:tbl>
              <a:tblPr firstRow="1" firstCol="1" bandRow="1"/>
              <a:tblGrid>
                <a:gridCol w="2520280">
                  <a:extLst>
                    <a:ext uri="{9D8B030D-6E8A-4147-A177-3AD203B41FA5}">
                      <a16:colId xmlns="" xmlns:a16="http://schemas.microsoft.com/office/drawing/2014/main" val="1500934141"/>
                    </a:ext>
                  </a:extLst>
                </a:gridCol>
                <a:gridCol w="2016224">
                  <a:extLst>
                    <a:ext uri="{9D8B030D-6E8A-4147-A177-3AD203B41FA5}">
                      <a16:colId xmlns="" xmlns:a16="http://schemas.microsoft.com/office/drawing/2014/main" val="4119718345"/>
                    </a:ext>
                  </a:extLst>
                </a:gridCol>
                <a:gridCol w="2232248">
                  <a:extLst>
                    <a:ext uri="{9D8B030D-6E8A-4147-A177-3AD203B41FA5}">
                      <a16:colId xmlns="" xmlns:a16="http://schemas.microsoft.com/office/drawing/2014/main" val="100793881"/>
                    </a:ext>
                  </a:extLst>
                </a:gridCol>
                <a:gridCol w="2304256">
                  <a:extLst>
                    <a:ext uri="{9D8B030D-6E8A-4147-A177-3AD203B41FA5}">
                      <a16:colId xmlns="" xmlns:a16="http://schemas.microsoft.com/office/drawing/2014/main" val="4083380673"/>
                    </a:ext>
                  </a:extLst>
                </a:gridCol>
                <a:gridCol w="2088232">
                  <a:extLst>
                    <a:ext uri="{9D8B030D-6E8A-4147-A177-3AD203B41FA5}">
                      <a16:colId xmlns="" xmlns:a16="http://schemas.microsoft.com/office/drawing/2014/main" val="3666301071"/>
                    </a:ext>
                  </a:extLst>
                </a:gridCol>
                <a:gridCol w="2246328">
                  <a:extLst>
                    <a:ext uri="{9D8B030D-6E8A-4147-A177-3AD203B41FA5}">
                      <a16:colId xmlns="" xmlns:a16="http://schemas.microsoft.com/office/drawing/2014/main" val="52839098"/>
                    </a:ext>
                  </a:extLst>
                </a:gridCol>
              </a:tblGrid>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沉淀物</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Co(OH)</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Al(OH)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436426094"/>
                  </a:ext>
                </a:extLst>
              </a:tr>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开始沉淀</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2.7</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7.6</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7.6</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4.0</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7.7</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312367998"/>
                  </a:ext>
                </a:extLst>
              </a:tr>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完全沉淀</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3.7</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9.6</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9.8</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1317146253"/>
                  </a:ext>
                </a:extLst>
              </a:tr>
            </a:tbl>
          </a:graphicData>
        </a:graphic>
      </p:graphicFrame>
      <p:sp>
        <p:nvSpPr>
          <p:cNvPr id="15" name="矩形 14">
            <a:extLst>
              <a:ext uri="{FF2B5EF4-FFF2-40B4-BE49-F238E27FC236}">
                <a16:creationId xmlns="" xmlns:a16="http://schemas.microsoft.com/office/drawing/2014/main" id="{BB635DC3-F469-4875-BADC-431CB8EDE607}"/>
              </a:ext>
            </a:extLst>
          </p:cNvPr>
          <p:cNvSpPr/>
          <p:nvPr/>
        </p:nvSpPr>
        <p:spPr>
          <a:xfrm>
            <a:off x="3456708" y="4865564"/>
            <a:ext cx="3312368"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CaF</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MgF</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57171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189B1B9C-7526-46F4-BACF-260F657DC9BB}"/>
              </a:ext>
            </a:extLst>
          </p:cNvPr>
          <p:cNvSpPr/>
          <p:nvPr/>
        </p:nvSpPr>
        <p:spPr>
          <a:xfrm>
            <a:off x="1440484" y="1980630"/>
            <a:ext cx="20864851"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Ⅰ</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包括</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将水层加入浓盐酸调整</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2~3,</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、过滤、洗涤、减压烘干等过程。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6" name="矩形 5">
            <a:extLst>
              <a:ext uri="{FF2B5EF4-FFF2-40B4-BE49-F238E27FC236}">
                <a16:creationId xmlns="" xmlns:a16="http://schemas.microsoft.com/office/drawing/2014/main" id="{EFD6A4E3-CF70-4714-8860-46A1E7268B20}"/>
              </a:ext>
            </a:extLst>
          </p:cNvPr>
          <p:cNvSpPr/>
          <p:nvPr/>
        </p:nvSpPr>
        <p:spPr>
          <a:xfrm>
            <a:off x="12961896" y="1928387"/>
            <a:ext cx="2592222" cy="988347"/>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蒸发浓缩</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7"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2"/>
          <a:stretch>
            <a:fillRect/>
          </a:stretch>
        </p:blipFill>
        <p:spPr>
          <a:xfrm>
            <a:off x="1385945" y="1188542"/>
            <a:ext cx="20864851" cy="733233"/>
          </a:xfrm>
          <a:prstGeom prst="rect">
            <a:avLst/>
          </a:prstGeom>
        </p:spPr>
      </p:pic>
      <p:pic>
        <p:nvPicPr>
          <p:cNvPr id="8" name="9WF573.EPS" descr="id:2147508490;FounderCES">
            <a:extLst>
              <a:ext uri="{FF2B5EF4-FFF2-40B4-BE49-F238E27FC236}">
                <a16:creationId xmlns="" xmlns:a16="http://schemas.microsoft.com/office/drawing/2014/main" id="{50D901AB-0714-44ED-A7FD-BCF45D1EBDE3}"/>
              </a:ext>
            </a:extLst>
          </p:cNvPr>
          <p:cNvPicPr/>
          <p:nvPr/>
        </p:nvPicPr>
        <p:blipFill>
          <a:blip r:embed="rId3"/>
          <a:stretch>
            <a:fillRect/>
          </a:stretch>
        </p:blipFill>
        <p:spPr>
          <a:xfrm>
            <a:off x="5977021" y="3197799"/>
            <a:ext cx="11809246" cy="2966151"/>
          </a:xfrm>
          <a:prstGeom prst="rect">
            <a:avLst/>
          </a:prstGeom>
        </p:spPr>
      </p:pic>
      <p:sp>
        <p:nvSpPr>
          <p:cNvPr id="9" name="矩形 8">
            <a:extLst>
              <a:ext uri="{FF2B5EF4-FFF2-40B4-BE49-F238E27FC236}">
                <a16:creationId xmlns="" xmlns:a16="http://schemas.microsoft.com/office/drawing/2014/main" id="{7DCCA437-7565-427C-B8B7-DF4B6C236258}"/>
              </a:ext>
            </a:extLst>
          </p:cNvPr>
          <p:cNvSpPr/>
          <p:nvPr/>
        </p:nvSpPr>
        <p:spPr>
          <a:xfrm>
            <a:off x="1728516" y="9605355"/>
            <a:ext cx="20026587" cy="18803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1" name="Rectangle 17">
            <a:extLst>
              <a:ext uri="{FF2B5EF4-FFF2-40B4-BE49-F238E27FC236}">
                <a16:creationId xmlns="" xmlns:a16="http://schemas.microsoft.com/office/drawing/2014/main" id="{55225D9B-E001-45C7-9B04-87740E9D5A35}"/>
              </a:ext>
            </a:extLst>
          </p:cNvPr>
          <p:cNvSpPr>
            <a:spLocks noChangeArrowheads="1"/>
          </p:cNvSpPr>
          <p:nvPr/>
        </p:nvSpPr>
        <p:spPr bwMode="auto">
          <a:xfrm>
            <a:off x="1781617" y="9411756"/>
            <a:ext cx="19973486" cy="2004010"/>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经过操作</a:t>
            </a:r>
            <a:r>
              <a:rPr lang="en-US" altLang="zh-CN" sz="4400" dirty="0">
                <a:solidFill>
                  <a:srgbClr val="A50021"/>
                </a:solidFill>
                <a:latin typeface="Times New Roman" panose="02020603050405020304" pitchFamily="18" charset="0"/>
                <a:ea typeface="微软雅黑" panose="020B0503020204020204" pitchFamily="34" charset="-122"/>
              </a:rPr>
              <a:t>Ⅰ</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由溶液得到结晶水合物</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故除题中已知过程外</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4400" dirty="0">
                <a:solidFill>
                  <a:srgbClr val="A50021"/>
                </a:solidFill>
                <a:latin typeface="Times New Roman" panose="02020603050405020304" pitchFamily="18" charset="0"/>
                <a:ea typeface="微软雅黑" panose="020B0503020204020204" pitchFamily="34" charset="-122"/>
              </a:rPr>
              <a:t>Ⅰ</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还包括蒸发浓缩、冷却结晶。</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graphicFrame>
        <p:nvGraphicFramePr>
          <p:cNvPr id="14" name="表格 13">
            <a:extLst>
              <a:ext uri="{FF2B5EF4-FFF2-40B4-BE49-F238E27FC236}">
                <a16:creationId xmlns="" xmlns:a16="http://schemas.microsoft.com/office/drawing/2014/main" id="{9ACDCB20-6441-4937-ACF1-08579F65A75E}"/>
              </a:ext>
            </a:extLst>
          </p:cNvPr>
          <p:cNvGraphicFramePr>
            <a:graphicFrameLocks noGrp="1"/>
          </p:cNvGraphicFramePr>
          <p:nvPr>
            <p:extLst>
              <p:ext uri="{D42A27DB-BD31-4B8C-83A1-F6EECF244321}">
                <p14:modId xmlns:p14="http://schemas.microsoft.com/office/powerpoint/2010/main" val="3754653558"/>
              </p:ext>
            </p:extLst>
          </p:nvPr>
        </p:nvGraphicFramePr>
        <p:xfrm>
          <a:off x="5064576" y="6247957"/>
          <a:ext cx="13407568" cy="3017520"/>
        </p:xfrm>
        <a:graphic>
          <a:graphicData uri="http://schemas.openxmlformats.org/drawingml/2006/table">
            <a:tbl>
              <a:tblPr firstRow="1" firstCol="1" bandRow="1"/>
              <a:tblGrid>
                <a:gridCol w="2520280">
                  <a:extLst>
                    <a:ext uri="{9D8B030D-6E8A-4147-A177-3AD203B41FA5}">
                      <a16:colId xmlns="" xmlns:a16="http://schemas.microsoft.com/office/drawing/2014/main" val="1500934141"/>
                    </a:ext>
                  </a:extLst>
                </a:gridCol>
                <a:gridCol w="2016224">
                  <a:extLst>
                    <a:ext uri="{9D8B030D-6E8A-4147-A177-3AD203B41FA5}">
                      <a16:colId xmlns="" xmlns:a16="http://schemas.microsoft.com/office/drawing/2014/main" val="4119718345"/>
                    </a:ext>
                  </a:extLst>
                </a:gridCol>
                <a:gridCol w="2232248">
                  <a:extLst>
                    <a:ext uri="{9D8B030D-6E8A-4147-A177-3AD203B41FA5}">
                      <a16:colId xmlns="" xmlns:a16="http://schemas.microsoft.com/office/drawing/2014/main" val="100793881"/>
                    </a:ext>
                  </a:extLst>
                </a:gridCol>
                <a:gridCol w="2304256">
                  <a:extLst>
                    <a:ext uri="{9D8B030D-6E8A-4147-A177-3AD203B41FA5}">
                      <a16:colId xmlns="" xmlns:a16="http://schemas.microsoft.com/office/drawing/2014/main" val="4083380673"/>
                    </a:ext>
                  </a:extLst>
                </a:gridCol>
                <a:gridCol w="2088232">
                  <a:extLst>
                    <a:ext uri="{9D8B030D-6E8A-4147-A177-3AD203B41FA5}">
                      <a16:colId xmlns="" xmlns:a16="http://schemas.microsoft.com/office/drawing/2014/main" val="3666301071"/>
                    </a:ext>
                  </a:extLst>
                </a:gridCol>
                <a:gridCol w="2246328">
                  <a:extLst>
                    <a:ext uri="{9D8B030D-6E8A-4147-A177-3AD203B41FA5}">
                      <a16:colId xmlns="" xmlns:a16="http://schemas.microsoft.com/office/drawing/2014/main" val="52839098"/>
                    </a:ext>
                  </a:extLst>
                </a:gridCol>
              </a:tblGrid>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沉淀物</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Fe(OH)</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Co(OH)</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Al(OH)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Mn(OH)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436426094"/>
                  </a:ext>
                </a:extLst>
              </a:tr>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开始沉淀</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2.7</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7.6</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7.6</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4.0</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7.7</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312367998"/>
                  </a:ext>
                </a:extLst>
              </a:tr>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完全沉淀</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3.7</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9.6</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5.2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9.8</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1317146253"/>
                  </a:ext>
                </a:extLst>
              </a:tr>
            </a:tbl>
          </a:graphicData>
        </a:graphic>
      </p:graphicFrame>
      <p:sp>
        <p:nvSpPr>
          <p:cNvPr id="15" name="矩形 14">
            <a:extLst>
              <a:ext uri="{FF2B5EF4-FFF2-40B4-BE49-F238E27FC236}">
                <a16:creationId xmlns="" xmlns:a16="http://schemas.microsoft.com/office/drawing/2014/main" id="{BB635DC3-F469-4875-BADC-431CB8EDE607}"/>
              </a:ext>
            </a:extLst>
          </p:cNvPr>
          <p:cNvSpPr/>
          <p:nvPr/>
        </p:nvSpPr>
        <p:spPr>
          <a:xfrm>
            <a:off x="16058174" y="1920403"/>
            <a:ext cx="2592222" cy="987963"/>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冷却结晶</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57171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189B1B9C-7526-46F4-BACF-260F657DC9BB}"/>
              </a:ext>
            </a:extLst>
          </p:cNvPr>
          <p:cNvSpPr/>
          <p:nvPr/>
        </p:nvSpPr>
        <p:spPr>
          <a:xfrm>
            <a:off x="1529961" y="1980630"/>
            <a:ext cx="20576819" cy="4034951"/>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为测定粗产品中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的含量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称取一定质量的粗产品溶于水</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加入足量硝酸酸化的硝酸银溶液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过滤、洗涤、干燥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测沉淀质量。通过计算发现粗产品中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质量分数大于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100%,</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其原因可能是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400" u="sng" dirty="0">
                <a:solidFill>
                  <a:schemeClr val="bg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u="sng" dirty="0">
              <a:solidFill>
                <a:schemeClr val="bg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u="sng" dirty="0">
                <a:solidFill>
                  <a:schemeClr val="bg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回答一条原因即可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6" name="矩形 5">
            <a:extLst>
              <a:ext uri="{FF2B5EF4-FFF2-40B4-BE49-F238E27FC236}">
                <a16:creationId xmlns="" xmlns:a16="http://schemas.microsoft.com/office/drawing/2014/main" id="{EFD6A4E3-CF70-4714-8860-46A1E7268B20}"/>
              </a:ext>
            </a:extLst>
          </p:cNvPr>
          <p:cNvSpPr/>
          <p:nvPr/>
        </p:nvSpPr>
        <p:spPr>
          <a:xfrm>
            <a:off x="1584499" y="3852838"/>
            <a:ext cx="20170603" cy="2003625"/>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粗产品中结晶水含量低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或粗产品中混有氯化钠杂质</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7"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2"/>
          <a:stretch>
            <a:fillRect/>
          </a:stretch>
        </p:blipFill>
        <p:spPr>
          <a:xfrm>
            <a:off x="1385945" y="1188542"/>
            <a:ext cx="20864851" cy="733233"/>
          </a:xfrm>
          <a:prstGeom prst="rect">
            <a:avLst/>
          </a:prstGeom>
        </p:spPr>
      </p:pic>
      <p:sp>
        <p:nvSpPr>
          <p:cNvPr id="8" name="矩形 7">
            <a:extLst>
              <a:ext uri="{FF2B5EF4-FFF2-40B4-BE49-F238E27FC236}">
                <a16:creationId xmlns="" xmlns:a16="http://schemas.microsoft.com/office/drawing/2014/main" id="{7DCCA437-7565-427C-B8B7-DF4B6C236258}"/>
              </a:ext>
            </a:extLst>
          </p:cNvPr>
          <p:cNvSpPr/>
          <p:nvPr/>
        </p:nvSpPr>
        <p:spPr>
          <a:xfrm>
            <a:off x="1603407" y="6220979"/>
            <a:ext cx="20026587" cy="32207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9" name="Rectangle 17">
            <a:extLst>
              <a:ext uri="{FF2B5EF4-FFF2-40B4-BE49-F238E27FC236}">
                <a16:creationId xmlns="" xmlns:a16="http://schemas.microsoft.com/office/drawing/2014/main" id="{55225D9B-E001-45C7-9B04-87740E9D5A35}"/>
              </a:ext>
            </a:extLst>
          </p:cNvPr>
          <p:cNvSpPr>
            <a:spLocks noChangeArrowheads="1"/>
          </p:cNvSpPr>
          <p:nvPr/>
        </p:nvSpPr>
        <p:spPr bwMode="auto">
          <a:xfrm>
            <a:off x="1584500" y="6219027"/>
            <a:ext cx="19973486" cy="3019288"/>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a:t>
            </a:r>
            <a:r>
              <a:rPr lang="en-US" altLang="zh-CN" sz="4400" dirty="0">
                <a:solidFill>
                  <a:srgbClr val="A50021"/>
                </a:solidFill>
                <a:latin typeface="Times New Roman" panose="02020603050405020304" pitchFamily="18" charset="0"/>
                <a:ea typeface="微软雅黑" panose="020B0503020204020204" pitchFamily="34" charset="-122"/>
              </a:rPr>
              <a:t>CoCl</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·6H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的组成及测定过程分析</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造成粗产品中</a:t>
            </a:r>
            <a:r>
              <a:rPr lang="en-US" altLang="zh-CN" sz="4400" dirty="0">
                <a:solidFill>
                  <a:srgbClr val="A50021"/>
                </a:solidFill>
                <a:latin typeface="Times New Roman" panose="02020603050405020304" pitchFamily="18" charset="0"/>
                <a:ea typeface="微软雅黑" panose="020B0503020204020204" pitchFamily="34" charset="-122"/>
              </a:rPr>
              <a:t>CoCl</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·6H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的质量分数大于</a:t>
            </a:r>
            <a:r>
              <a:rPr lang="en-US" altLang="zh-CN" sz="4400" dirty="0">
                <a:solidFill>
                  <a:srgbClr val="A50021"/>
                </a:solidFill>
                <a:latin typeface="Times New Roman" panose="02020603050405020304" pitchFamily="18" charset="0"/>
                <a:ea typeface="微软雅黑" panose="020B0503020204020204" pitchFamily="34" charset="-122"/>
              </a:rPr>
              <a:t>100%</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的原因可能是</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含有氯化钠杂质</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使氯离子含量增大或结晶水合物失去部分结晶水</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导致相同质量的固体中氯离子含量变大。</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Tree>
    <p:extLst>
      <p:ext uri="{BB962C8B-B14F-4D97-AF65-F5344CB8AC3E}">
        <p14:creationId xmlns:p14="http://schemas.microsoft.com/office/powerpoint/2010/main" val="257171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189B1B9C-7526-46F4-BACF-260F657DC9BB}"/>
              </a:ext>
            </a:extLst>
          </p:cNvPr>
          <p:cNvSpPr/>
          <p:nvPr/>
        </p:nvSpPr>
        <p:spPr>
          <a:xfrm>
            <a:off x="1529960" y="1980630"/>
            <a:ext cx="20576819" cy="9189182"/>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5.49 g</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草酸钴晶体</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(CoC</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置于空气中加热</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受热过程中不同温度范围内分别得到一种固体物质</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其质量如下表。</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经测定</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整个受热过程</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只产生水蒸气和</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气体</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290~320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温度范围</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剩余的固体物质化学式为</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:CoC</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的摩尔质量为</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183 g·mol</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6" name="矩形 5">
            <a:extLst>
              <a:ext uri="{FF2B5EF4-FFF2-40B4-BE49-F238E27FC236}">
                <a16:creationId xmlns="" xmlns:a16="http://schemas.microsoft.com/office/drawing/2014/main" id="{EFD6A4E3-CF70-4714-8860-46A1E7268B20}"/>
              </a:ext>
            </a:extLst>
          </p:cNvPr>
          <p:cNvSpPr/>
          <p:nvPr/>
        </p:nvSpPr>
        <p:spPr>
          <a:xfrm>
            <a:off x="8137228" y="8648129"/>
            <a:ext cx="6048672" cy="1110047"/>
          </a:xfrm>
          <a:prstGeom prst="rect">
            <a:avLst/>
          </a:prstGeom>
        </p:spPr>
        <p:txBody>
          <a:bodyPr wrap="square">
            <a:spAutoFit/>
          </a:bodyPr>
          <a:lstStyle/>
          <a:p>
            <a:pPr>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CoO·Co</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pic>
        <p:nvPicPr>
          <p:cNvPr id="7"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2"/>
          <a:stretch>
            <a:fillRect/>
          </a:stretch>
        </p:blipFill>
        <p:spPr>
          <a:xfrm>
            <a:off x="1385945" y="1188542"/>
            <a:ext cx="20864851" cy="733233"/>
          </a:xfrm>
          <a:prstGeom prst="rect">
            <a:avLst/>
          </a:prstGeom>
        </p:spPr>
      </p:pic>
      <p:graphicFrame>
        <p:nvGraphicFramePr>
          <p:cNvPr id="8" name="表格 7">
            <a:extLst>
              <a:ext uri="{FF2B5EF4-FFF2-40B4-BE49-F238E27FC236}">
                <a16:creationId xmlns="" xmlns:a16="http://schemas.microsoft.com/office/drawing/2014/main" id="{ABB61A3F-13AE-4570-BB69-F34CED82A4B0}"/>
              </a:ext>
            </a:extLst>
          </p:cNvPr>
          <p:cNvGraphicFramePr>
            <a:graphicFrameLocks noGrp="1"/>
          </p:cNvGraphicFramePr>
          <p:nvPr>
            <p:extLst>
              <p:ext uri="{D42A27DB-BD31-4B8C-83A1-F6EECF244321}">
                <p14:modId xmlns:p14="http://schemas.microsoft.com/office/powerpoint/2010/main" val="3958026475"/>
              </p:ext>
            </p:extLst>
          </p:nvPr>
        </p:nvGraphicFramePr>
        <p:xfrm>
          <a:off x="3888756" y="4212878"/>
          <a:ext cx="16806894" cy="3429000"/>
        </p:xfrm>
        <a:graphic>
          <a:graphicData uri="http://schemas.openxmlformats.org/drawingml/2006/table">
            <a:tbl>
              <a:tblPr firstRow="1" firstCol="1" bandRow="1"/>
              <a:tblGrid>
                <a:gridCol w="8191244">
                  <a:extLst>
                    <a:ext uri="{9D8B030D-6E8A-4147-A177-3AD203B41FA5}">
                      <a16:colId xmlns="" xmlns:a16="http://schemas.microsoft.com/office/drawing/2014/main" val="406963773"/>
                    </a:ext>
                  </a:extLst>
                </a:gridCol>
                <a:gridCol w="8615650">
                  <a:extLst>
                    <a:ext uri="{9D8B030D-6E8A-4147-A177-3AD203B41FA5}">
                      <a16:colId xmlns="" xmlns:a16="http://schemas.microsoft.com/office/drawing/2014/main" val="2562965823"/>
                    </a:ext>
                  </a:extLst>
                </a:gridCol>
              </a:tblGrid>
              <a:tr h="0">
                <a:tc>
                  <a:txBody>
                    <a:bodyPr/>
                    <a:lstStyle/>
                    <a:p>
                      <a:pPr algn="ct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温度范围</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固体质量</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/g</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1421390975"/>
                  </a:ext>
                </a:extLst>
              </a:tr>
              <a:tr h="0">
                <a:tc>
                  <a:txBody>
                    <a:bodyPr/>
                    <a:lstStyle/>
                    <a:p>
                      <a:pPr algn="ctr">
                        <a:lnSpc>
                          <a:spcPct val="150000"/>
                        </a:lnSpc>
                        <a:spcAft>
                          <a:spcPts val="0"/>
                        </a:spcAft>
                      </a:pP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150~210</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4.41</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3620318712"/>
                  </a:ext>
                </a:extLst>
              </a:tr>
              <a:tr h="0">
                <a:tc>
                  <a:txBody>
                    <a:bodyPr/>
                    <a:lstStyle/>
                    <a:p>
                      <a:pPr algn="ctr">
                        <a:lnSpc>
                          <a:spcPct val="150000"/>
                        </a:lnSpc>
                        <a:spcAft>
                          <a:spcPts val="0"/>
                        </a:spcAft>
                      </a:pP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290~320</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2.41</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859132"/>
                  </a:ext>
                </a:extLst>
              </a:tr>
            </a:tbl>
          </a:graphicData>
        </a:graphic>
      </p:graphicFrame>
    </p:spTree>
    <p:extLst>
      <p:ext uri="{BB962C8B-B14F-4D97-AF65-F5344CB8AC3E}">
        <p14:creationId xmlns:p14="http://schemas.microsoft.com/office/powerpoint/2010/main" val="257171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2"/>
          <a:stretch>
            <a:fillRect/>
          </a:stretch>
        </p:blipFill>
        <p:spPr>
          <a:xfrm>
            <a:off x="1385945" y="1188542"/>
            <a:ext cx="20864851" cy="733233"/>
          </a:xfrm>
          <a:prstGeom prst="rect">
            <a:avLst/>
          </a:prstGeom>
        </p:spPr>
      </p:pic>
      <p:grpSp>
        <p:nvGrpSpPr>
          <p:cNvPr id="6" name="组合 5">
            <a:extLst>
              <a:ext uri="{FF2B5EF4-FFF2-40B4-BE49-F238E27FC236}">
                <a16:creationId xmlns="" xmlns:a16="http://schemas.microsoft.com/office/drawing/2014/main" id="{3FA2BA6A-E936-4366-8BD4-7A01F4AC7103}"/>
              </a:ext>
            </a:extLst>
          </p:cNvPr>
          <p:cNvGrpSpPr/>
          <p:nvPr/>
        </p:nvGrpSpPr>
        <p:grpSpPr>
          <a:xfrm>
            <a:off x="1512492" y="2052638"/>
            <a:ext cx="20602651" cy="8424936"/>
            <a:chOff x="1512492" y="2052638"/>
            <a:chExt cx="20602651" cy="8424936"/>
          </a:xfrm>
        </p:grpSpPr>
        <p:sp>
          <p:nvSpPr>
            <p:cNvPr id="7" name="矩形 6">
              <a:extLst>
                <a:ext uri="{FF2B5EF4-FFF2-40B4-BE49-F238E27FC236}">
                  <a16:creationId xmlns="" xmlns:a16="http://schemas.microsoft.com/office/drawing/2014/main" id="{7DCCA437-7565-427C-B8B7-DF4B6C236258}"/>
                </a:ext>
              </a:extLst>
            </p:cNvPr>
            <p:cNvSpPr/>
            <p:nvPr/>
          </p:nvSpPr>
          <p:spPr>
            <a:xfrm>
              <a:off x="1512492" y="2052638"/>
              <a:ext cx="20602651" cy="84249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8" name="Rectangle 17">
              <a:extLst>
                <a:ext uri="{FF2B5EF4-FFF2-40B4-BE49-F238E27FC236}">
                  <a16:creationId xmlns="" xmlns:a16="http://schemas.microsoft.com/office/drawing/2014/main" id="{55225D9B-E001-45C7-9B04-87740E9D5A35}"/>
                </a:ext>
              </a:extLst>
            </p:cNvPr>
            <p:cNvSpPr>
              <a:spLocks noChangeArrowheads="1"/>
            </p:cNvSpPr>
            <p:nvPr/>
          </p:nvSpPr>
          <p:spPr bwMode="auto">
            <a:xfrm>
              <a:off x="1733068" y="2124646"/>
              <a:ext cx="20229696" cy="8097601"/>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整个受热过程中只产生水蒸气和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气体</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,5.49 g CoC</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0.03 mol,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体质量变为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4.41 g</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质量减少</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1.08 g,</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恰好为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0.06 mol 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的质量</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因此</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4.41 g</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固体为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0.03 mol CoC</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。依据原子守恒知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)=0.06 </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4400" i="1"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)=0.06 mol×       44 g·mol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=2.64 g</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。而固体质量由</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4.41 g</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变为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2.41 g</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质量减少</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 g,</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说明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290~320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内发生的不是分解反应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参加反应的物质还有氧气。则参加反应的</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)=2.64 g-2 g</a:t>
              </a:r>
            </a:p>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=0.64 </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g,</a:t>
              </a:r>
              <a:r>
                <a:rPr lang="en-US" altLang="zh-CN" sz="4400" i="1"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)=0.02 </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4400" i="1"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(CoC</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NEU-BZ-S92" panose="02020503000000020003"/>
                  <a:cs typeface="宋体" panose="02010600030101010101" pitchFamily="2" charset="-122"/>
                </a:rPr>
                <a:t>∶</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NEU-BZ-S92" panose="02020503000000020003"/>
                  <a:cs typeface="宋体" panose="02010600030101010101" pitchFamily="2" charset="-122"/>
                </a:rPr>
                <a:t>∶</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)=0.03</a:t>
              </a:r>
              <a:r>
                <a:rPr lang="zh-CN" altLang="zh-CN" sz="4400" dirty="0">
                  <a:solidFill>
                    <a:srgbClr val="A50021"/>
                  </a:solidFill>
                  <a:latin typeface="NEU-BZ-S92" panose="02020503000000020003"/>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0.02</a:t>
              </a:r>
              <a:r>
                <a:rPr lang="zh-CN" altLang="zh-CN" sz="4400" dirty="0">
                  <a:solidFill>
                    <a:srgbClr val="A50021"/>
                  </a:solidFill>
                  <a:latin typeface="NEU-BZ-S92" panose="02020503000000020003"/>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0.06=3</a:t>
              </a:r>
              <a:r>
                <a:rPr lang="zh-CN" altLang="zh-CN" sz="4400" dirty="0">
                  <a:solidFill>
                    <a:srgbClr val="A50021"/>
                  </a:solidFill>
                  <a:latin typeface="NEU-BZ-S92" panose="02020503000000020003"/>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NEU-BZ-S92" panose="02020503000000020003"/>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依据原子守恒</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配平化学方程式</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:3CoC</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+6CO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290~320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温度范围</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剩余固体物质的化学式为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CoO·Co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9" name="图片 8">
              <a:extLst>
                <a:ext uri="{FF2B5EF4-FFF2-40B4-BE49-F238E27FC236}">
                  <a16:creationId xmlns="" xmlns:a16="http://schemas.microsoft.com/office/drawing/2014/main" id="{BA38F9C6-C5F6-455E-8FE8-89315EA95312}"/>
                </a:ext>
              </a:extLst>
            </p:cNvPr>
            <p:cNvPicPr/>
            <p:nvPr/>
          </p:nvPicPr>
          <p:blipFill>
            <a:blip r:embed="rId3">
              <a:clrChange>
                <a:clrFrom>
                  <a:srgbClr val="FFFEFF"/>
                </a:clrFrom>
                <a:clrTo>
                  <a:srgbClr val="FFFEFF">
                    <a:alpha val="0"/>
                  </a:srgbClr>
                </a:clrTo>
              </a:clrChange>
              <a:duotone>
                <a:schemeClr val="accent2">
                  <a:shade val="45000"/>
                  <a:satMod val="135000"/>
                </a:schemeClr>
                <a:prstClr val="white"/>
              </a:duotone>
            </a:blip>
            <a:stretch>
              <a:fillRect/>
            </a:stretch>
          </p:blipFill>
          <p:spPr>
            <a:xfrm>
              <a:off x="11017548" y="8245326"/>
              <a:ext cx="2789399" cy="823585"/>
            </a:xfrm>
            <a:prstGeom prst="rect">
              <a:avLst/>
            </a:prstGeom>
          </p:spPr>
        </p:pic>
      </p:grpSp>
    </p:spTree>
    <p:extLst>
      <p:ext uri="{BB962C8B-B14F-4D97-AF65-F5344CB8AC3E}">
        <p14:creationId xmlns:p14="http://schemas.microsoft.com/office/powerpoint/2010/main" val="257171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189B1B9C-7526-46F4-BACF-260F657DC9BB}"/>
              </a:ext>
            </a:extLst>
          </p:cNvPr>
          <p:cNvSpPr/>
          <p:nvPr/>
        </p:nvSpPr>
        <p:spPr>
          <a:xfrm>
            <a:off x="1407156" y="2772718"/>
            <a:ext cx="20864852" cy="8097601"/>
          </a:xfrm>
          <a:prstGeom prst="rect">
            <a:avLst/>
          </a:prstGeom>
        </p:spPr>
        <p:txBody>
          <a:bodyPr wrap="square">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工艺流程图题思维主线</a:t>
            </a:r>
            <a:endPar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规律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主线主产品</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分支副产品</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回头为循环。</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读流程图</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箭头</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箭头进入的是投料</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反应物</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出去的是主产物或副产物</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生成物</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②</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三线</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出线和进线均表示物料流向或操作流程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可逆线表示物质循环。</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5"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sp>
        <p:nvSpPr>
          <p:cNvPr id="16" name="矩形 15">
            <a:extLst>
              <a:ext uri="{FF2B5EF4-FFF2-40B4-BE49-F238E27FC236}">
                <a16:creationId xmlns="" xmlns:a16="http://schemas.microsoft.com/office/drawing/2014/main" id="{67827ED0-74F8-4E13-9932-55A4BAF79D92}"/>
              </a:ext>
            </a:extLst>
          </p:cNvPr>
          <p:cNvSpPr/>
          <p:nvPr/>
        </p:nvSpPr>
        <p:spPr>
          <a:xfrm>
            <a:off x="9996603" y="2484686"/>
            <a:ext cx="3534942" cy="399340"/>
          </a:xfrm>
          <a:prstGeom prst="rect">
            <a:avLst/>
          </a:prstGeom>
        </p:spPr>
        <p:txBody>
          <a:bodyPr wrap="none">
            <a:spAutoFit/>
          </a:bodyPr>
          <a:lstStyle/>
          <a:p>
            <a:pPr algn="ctr">
              <a:lnSpc>
                <a:spcPts val="1765"/>
              </a:lnSpc>
              <a:spcAft>
                <a:spcPts val="0"/>
              </a:spcAft>
            </a:pPr>
            <a:r>
              <a:rPr lang="en-US"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方法概述</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rPr>
              <a:t>􀳊</a:t>
            </a:r>
            <a:endParaRPr lang="zh-CN" altLang="zh-CN" sz="44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p:txBody>
      </p:sp>
      <p:pic>
        <p:nvPicPr>
          <p:cNvPr id="17" name="9MQ596.EPS" descr="id:2147508278;FounderCES">
            <a:extLst>
              <a:ext uri="{FF2B5EF4-FFF2-40B4-BE49-F238E27FC236}">
                <a16:creationId xmlns="" xmlns:a16="http://schemas.microsoft.com/office/drawing/2014/main" id="{7F00D456-9CF6-467D-8E2B-88DAD13A0CE4}"/>
              </a:ext>
            </a:extLst>
          </p:cNvPr>
          <p:cNvPicPr/>
          <p:nvPr/>
        </p:nvPicPr>
        <p:blipFill>
          <a:blip r:embed="rId3">
            <a:clrChange>
              <a:clrFrom>
                <a:srgbClr val="FFFFFF"/>
              </a:clrFrom>
              <a:clrTo>
                <a:srgbClr val="FFFFFF">
                  <a:alpha val="0"/>
                </a:srgbClr>
              </a:clrTo>
            </a:clrChange>
          </a:blip>
          <a:stretch>
            <a:fillRect/>
          </a:stretch>
        </p:blipFill>
        <p:spPr>
          <a:xfrm>
            <a:off x="10153452" y="4212878"/>
            <a:ext cx="12202680" cy="5211195"/>
          </a:xfrm>
          <a:prstGeom prst="rect">
            <a:avLst/>
          </a:prstGeom>
        </p:spPr>
      </p:pic>
    </p:spTree>
    <p:extLst>
      <p:ext uri="{BB962C8B-B14F-4D97-AF65-F5344CB8AC3E}">
        <p14:creationId xmlns:p14="http://schemas.microsoft.com/office/powerpoint/2010/main" val="2561184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189B1B9C-7526-46F4-BACF-260F657DC9BB}"/>
              </a:ext>
            </a:extLst>
          </p:cNvPr>
          <p:cNvSpPr/>
          <p:nvPr/>
        </p:nvSpPr>
        <p:spPr>
          <a:xfrm>
            <a:off x="1371257" y="2052638"/>
            <a:ext cx="20864852" cy="8097986"/>
          </a:xfrm>
          <a:prstGeom prst="rect">
            <a:avLst/>
          </a:prstGeom>
        </p:spPr>
        <p:txBody>
          <a:bodyPr wrap="square">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化工流程题中表述性词汇</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八大答题方向</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化工生产流程和综合实验题中经常会出现一些表述性词语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这些表述性词语就是隐性信息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它可以暗示我们所应考虑的答题角度。常见的有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控制较低温度</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常考虑物质的挥发、物质的不稳定性和物质的转化等。</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加过量试剂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常考虑反应完全或增大转化率、产率等。</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能否加其他物质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常考虑会不会引入杂质或是否影响产品的纯度。</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在空气中或在其他气体中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主要考虑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、其他气体是否参与反应或达到防氧化、防水解、防潮解等目的。</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6"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spTree>
    <p:extLst>
      <p:ext uri="{BB962C8B-B14F-4D97-AF65-F5344CB8AC3E}">
        <p14:creationId xmlns:p14="http://schemas.microsoft.com/office/powerpoint/2010/main" val="3211973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189B1B9C-7526-46F4-BACF-260F657DC9BB}"/>
              </a:ext>
            </a:extLst>
          </p:cNvPr>
          <p:cNvSpPr/>
          <p:nvPr/>
        </p:nvSpPr>
        <p:spPr>
          <a:xfrm>
            <a:off x="1457952" y="2052638"/>
            <a:ext cx="20864852" cy="8090676"/>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判断沉淀是否洗净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常取少量最后一次洗涤液于试管中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向其中滴加某试剂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以检验其中的某种离子。</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检验某物质的设计方案</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通常取少量某液体于试管中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加入另一试剂产生某现象</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然后得出结论。</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控制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常考虑防水解、促进生成沉淀或除去杂质等。</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用某些有机试剂清洗</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降低物质溶解度</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有利于产品析出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②</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洗涤沉淀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减少损耗和提高利用率等。</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8"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spTree>
    <p:extLst>
      <p:ext uri="{BB962C8B-B14F-4D97-AF65-F5344CB8AC3E}">
        <p14:creationId xmlns:p14="http://schemas.microsoft.com/office/powerpoint/2010/main" val="4269734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CD88FABA-CFED-4638-AE88-7652F3766B57}"/>
              </a:ext>
            </a:extLst>
          </p:cNvPr>
          <p:cNvSpPr/>
          <p:nvPr/>
        </p:nvSpPr>
        <p:spPr>
          <a:xfrm>
            <a:off x="2496011" y="2052638"/>
            <a:ext cx="20186833" cy="988347"/>
          </a:xfrm>
          <a:prstGeom prst="rect">
            <a:avLst/>
          </a:prstGeom>
        </p:spPr>
        <p:txBody>
          <a:bodyPr wrap="square">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增分点一　物质制备型工艺流程题</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1"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pic>
        <p:nvPicPr>
          <p:cNvPr id="12" name="圈三角.EPS" descr="id:2147506055;FounderCES">
            <a:extLst>
              <a:ext uri="{FF2B5EF4-FFF2-40B4-BE49-F238E27FC236}">
                <a16:creationId xmlns="" xmlns:a16="http://schemas.microsoft.com/office/drawing/2014/main" id="{D6BBC96D-0D5B-4BEB-9412-92A42BD067C0}"/>
              </a:ext>
            </a:extLst>
          </p:cNvPr>
          <p:cNvPicPr/>
          <p:nvPr/>
        </p:nvPicPr>
        <p:blipFill>
          <a:blip r:embed="rId3"/>
          <a:stretch>
            <a:fillRect/>
          </a:stretch>
        </p:blipFill>
        <p:spPr>
          <a:xfrm>
            <a:off x="1491280" y="2412678"/>
            <a:ext cx="428666" cy="484291"/>
          </a:xfrm>
          <a:prstGeom prst="rect">
            <a:avLst/>
          </a:prstGeom>
        </p:spPr>
      </p:pic>
      <p:sp>
        <p:nvSpPr>
          <p:cNvPr id="13" name="矩形 12">
            <a:extLst>
              <a:ext uri="{FF2B5EF4-FFF2-40B4-BE49-F238E27FC236}">
                <a16:creationId xmlns="" xmlns:a16="http://schemas.microsoft.com/office/drawing/2014/main" id="{E747C6B8-D4CC-42DD-A5A6-269332F92201}"/>
              </a:ext>
            </a:extLst>
          </p:cNvPr>
          <p:cNvSpPr/>
          <p:nvPr/>
        </p:nvSpPr>
        <p:spPr>
          <a:xfrm>
            <a:off x="1487899" y="3132758"/>
            <a:ext cx="20186833" cy="987963"/>
          </a:xfrm>
          <a:prstGeom prst="rect">
            <a:avLst/>
          </a:prstGeom>
        </p:spPr>
        <p:txBody>
          <a:bodyPr wrap="square">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制备过程中原料预处理的</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种常用方法</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graphicFrame>
        <p:nvGraphicFramePr>
          <p:cNvPr id="14" name="表格 13">
            <a:extLst>
              <a:ext uri="{FF2B5EF4-FFF2-40B4-BE49-F238E27FC236}">
                <a16:creationId xmlns="" xmlns:a16="http://schemas.microsoft.com/office/drawing/2014/main" id="{2111F9D9-ABEC-4C42-9378-876E0FB17AF0}"/>
              </a:ext>
            </a:extLst>
          </p:cNvPr>
          <p:cNvGraphicFramePr>
            <a:graphicFrameLocks noGrp="1"/>
          </p:cNvGraphicFramePr>
          <p:nvPr>
            <p:extLst>
              <p:ext uri="{D42A27DB-BD31-4B8C-83A1-F6EECF244321}">
                <p14:modId xmlns:p14="http://schemas.microsoft.com/office/powerpoint/2010/main" val="1167311274"/>
              </p:ext>
            </p:extLst>
          </p:nvPr>
        </p:nvGraphicFramePr>
        <p:xfrm>
          <a:off x="1633538" y="4212494"/>
          <a:ext cx="20473242" cy="7040880"/>
        </p:xfrm>
        <a:graphic>
          <a:graphicData uri="http://schemas.openxmlformats.org/drawingml/2006/table">
            <a:tbl>
              <a:tblPr firstRow="1" firstCol="1" bandRow="1"/>
              <a:tblGrid>
                <a:gridCol w="1823170">
                  <a:extLst>
                    <a:ext uri="{9D8B030D-6E8A-4147-A177-3AD203B41FA5}">
                      <a16:colId xmlns="" xmlns:a16="http://schemas.microsoft.com/office/drawing/2014/main" val="774027650"/>
                    </a:ext>
                  </a:extLst>
                </a:gridCol>
                <a:gridCol w="18650072">
                  <a:extLst>
                    <a:ext uri="{9D8B030D-6E8A-4147-A177-3AD203B41FA5}">
                      <a16:colId xmlns="" xmlns:a16="http://schemas.microsoft.com/office/drawing/2014/main" val="3740896324"/>
                    </a:ext>
                  </a:extLst>
                </a:gridCol>
              </a:tblGrid>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看方法</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想目的</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437514186"/>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研磨</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增大固体与液体或气体间的接触面积</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加快反应速率</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4031020070"/>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水浸</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与水接触反应或溶解</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23469330"/>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酸浸</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与酸接触反应或溶解</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使可溶性金属离子进入溶液</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不溶物通过过滤除去</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3565216111"/>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灼烧</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除去可燃性杂质或使原料初步转化</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如从海带中提取碘时的灼烧就是为了除</a:t>
                      </a:r>
                      <a:r>
                        <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a:p>
                      <a:pPr>
                        <a:lnSpc>
                          <a:spcPct val="150000"/>
                        </a:lnSpc>
                        <a:spcAft>
                          <a:spcPts val="0"/>
                        </a:spcAft>
                      </a:pPr>
                      <a:r>
                        <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去可燃性杂质</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4129583590"/>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煅烧</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spc="-120" baseline="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改变结构</a:t>
                      </a:r>
                      <a:r>
                        <a:rPr lang="en-US" sz="4400" spc="-120" baseline="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spc="-120" baseline="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使一些物质能溶解</a:t>
                      </a:r>
                      <a:r>
                        <a:rPr lang="en-US" sz="4400" spc="-120" baseline="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spc="-120" baseline="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并使一些杂质在高温下氧化、分解</a:t>
                      </a:r>
                      <a:r>
                        <a:rPr lang="en-US" sz="4400" spc="-120" baseline="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spc="-120" baseline="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如煅烧高岭土</a:t>
                      </a:r>
                      <a:endParaRPr lang="zh-CN" sz="4400" spc="-120" baseline="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1798100164"/>
                  </a:ext>
                </a:extLst>
              </a:tr>
            </a:tbl>
          </a:graphicData>
        </a:graphic>
      </p:graphicFrame>
    </p:spTree>
    <p:extLst>
      <p:ext uri="{BB962C8B-B14F-4D97-AF65-F5344CB8AC3E}">
        <p14:creationId xmlns:p14="http://schemas.microsoft.com/office/powerpoint/2010/main" val="16645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07156" y="1260550"/>
            <a:ext cx="20864852" cy="733233"/>
          </a:xfrm>
          <a:prstGeom prst="rect">
            <a:avLst/>
          </a:prstGeom>
        </p:spPr>
      </p:pic>
      <p:sp>
        <p:nvSpPr>
          <p:cNvPr id="6" name="矩形 5">
            <a:extLst>
              <a:ext uri="{FF2B5EF4-FFF2-40B4-BE49-F238E27FC236}">
                <a16:creationId xmlns="" xmlns:a16="http://schemas.microsoft.com/office/drawing/2014/main" id="{E747C6B8-D4CC-42DD-A5A6-269332F92201}"/>
              </a:ext>
            </a:extLst>
          </p:cNvPr>
          <p:cNvSpPr/>
          <p:nvPr/>
        </p:nvSpPr>
        <p:spPr>
          <a:xfrm>
            <a:off x="1487899" y="2021032"/>
            <a:ext cx="20186833" cy="987963"/>
          </a:xfrm>
          <a:prstGeom prst="rect">
            <a:avLst/>
          </a:prstGeom>
        </p:spPr>
        <p:txBody>
          <a:bodyPr wrap="square">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制备过程中控制反应条件的</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种方法</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graphicFrame>
        <p:nvGraphicFramePr>
          <p:cNvPr id="7" name="表格 6">
            <a:extLst>
              <a:ext uri="{FF2B5EF4-FFF2-40B4-BE49-F238E27FC236}">
                <a16:creationId xmlns="" xmlns:a16="http://schemas.microsoft.com/office/drawing/2014/main" id="{3988AC23-F76D-45EC-8DDD-8EA4A2C42F38}"/>
              </a:ext>
            </a:extLst>
          </p:cNvPr>
          <p:cNvGraphicFramePr>
            <a:graphicFrameLocks noGrp="1"/>
          </p:cNvGraphicFramePr>
          <p:nvPr>
            <p:extLst>
              <p:ext uri="{D42A27DB-BD31-4B8C-83A1-F6EECF244321}">
                <p14:modId xmlns:p14="http://schemas.microsoft.com/office/powerpoint/2010/main" val="1745862556"/>
              </p:ext>
            </p:extLst>
          </p:nvPr>
        </p:nvGraphicFramePr>
        <p:xfrm>
          <a:off x="1633538" y="3132758"/>
          <a:ext cx="20496212" cy="7040880"/>
        </p:xfrm>
        <a:graphic>
          <a:graphicData uri="http://schemas.openxmlformats.org/drawingml/2006/table">
            <a:tbl>
              <a:tblPr firstRow="1" firstCol="1" bandRow="1"/>
              <a:tblGrid>
                <a:gridCol w="4631482">
                  <a:extLst>
                    <a:ext uri="{9D8B030D-6E8A-4147-A177-3AD203B41FA5}">
                      <a16:colId xmlns="" xmlns:a16="http://schemas.microsoft.com/office/drawing/2014/main" val="299478458"/>
                    </a:ext>
                  </a:extLst>
                </a:gridCol>
                <a:gridCol w="15864730">
                  <a:extLst>
                    <a:ext uri="{9D8B030D-6E8A-4147-A177-3AD203B41FA5}">
                      <a16:colId xmlns="" xmlns:a16="http://schemas.microsoft.com/office/drawing/2014/main" val="2117171359"/>
                    </a:ext>
                  </a:extLst>
                </a:gridCol>
              </a:tblGrid>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看方法</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想目的</a:t>
                      </a:r>
                      <a:endParaRPr lang="zh-CN" sz="440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1394557752"/>
                  </a:ext>
                </a:extLst>
              </a:tr>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调节溶液的</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pH</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常用于使某些金属离子形成氢氧化物沉淀</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783596362"/>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控制温度</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根据需要升温或降温</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改变反应速率或使平衡向需要的方向移动</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147853525"/>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控制压强</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改变速率</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影响平衡</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1822458839"/>
                  </a:ext>
                </a:extLst>
              </a:tr>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使用合适的催化剂</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改变反应速率</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控制达到平衡所需要的时间</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289485577"/>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趁热过滤</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防止某物质降温时析出</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3482235010"/>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冰水洗涤</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洗去晶体表面的杂质离子</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并减少晶体在洗涤过程中的溶解损耗</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 xmlns:a16="http://schemas.microsoft.com/office/drawing/2014/main" val="1637181275"/>
                  </a:ext>
                </a:extLst>
              </a:tr>
            </a:tbl>
          </a:graphicData>
        </a:graphic>
      </p:graphicFrame>
    </p:spTree>
    <p:extLst>
      <p:ext uri="{BB962C8B-B14F-4D97-AF65-F5344CB8AC3E}">
        <p14:creationId xmlns:p14="http://schemas.microsoft.com/office/powerpoint/2010/main" val="2102164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3631</TotalTime>
  <Words>4721</Words>
  <Application>Microsoft Office PowerPoint</Application>
  <PresentationFormat>自定义</PresentationFormat>
  <Paragraphs>551</Paragraphs>
  <Slides>49</Slides>
  <Notes>0</Notes>
  <HiddenSlides>0</HiddenSlides>
  <MMClips>0</MMClips>
  <ScaleCrop>false</ScaleCrop>
  <HeadingPairs>
    <vt:vector size="4" baseType="variant">
      <vt:variant>
        <vt:lpstr>主题</vt:lpstr>
      </vt:variant>
      <vt:variant>
        <vt:i4>2</vt:i4>
      </vt:variant>
      <vt:variant>
        <vt:lpstr>幻灯片标题</vt:lpstr>
      </vt:variant>
      <vt:variant>
        <vt:i4>49</vt:i4>
      </vt:variant>
    </vt:vector>
  </HeadingPairs>
  <TitlesOfParts>
    <vt:vector size="51" baseType="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lenovo</cp:lastModifiedBy>
  <cp:revision>550</cp:revision>
  <dcterms:created xsi:type="dcterms:W3CDTF">2016-01-31T01:38:40Z</dcterms:created>
  <dcterms:modified xsi:type="dcterms:W3CDTF">2020-02-20T12:39:15Z</dcterms:modified>
</cp:coreProperties>
</file>