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8"/>
  </p:notesMasterIdLst>
  <p:sldIdLst>
    <p:sldId id="506" r:id="rId2"/>
    <p:sldId id="507" r:id="rId3"/>
    <p:sldId id="508" r:id="rId4"/>
    <p:sldId id="512" r:id="rId5"/>
    <p:sldId id="541" r:id="rId6"/>
    <p:sldId id="542" r:id="rId7"/>
    <p:sldId id="543" r:id="rId8"/>
    <p:sldId id="544" r:id="rId9"/>
    <p:sldId id="545" r:id="rId10"/>
    <p:sldId id="546" r:id="rId11"/>
    <p:sldId id="547" r:id="rId12"/>
    <p:sldId id="548" r:id="rId13"/>
    <p:sldId id="549" r:id="rId14"/>
    <p:sldId id="550" r:id="rId15"/>
    <p:sldId id="551" r:id="rId16"/>
    <p:sldId id="552" r:id="rId17"/>
  </p:sldIdLst>
  <p:sldSz cx="23763288" cy="13322300"/>
  <p:notesSz cx="6858000" cy="9144000"/>
  <p:defaultTextStyle>
    <a:defPPr>
      <a:defRPr lang="zh-CN"/>
    </a:defPPr>
    <a:lvl1pPr algn="l" defTabSz="2117356" rtl="0" fontAlgn="base">
      <a:spcBef>
        <a:spcPct val="0"/>
      </a:spcBef>
      <a:spcAft>
        <a:spcPct val="0"/>
      </a:spcAft>
      <a:defRPr sz="4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1058678" indent="-601559" algn="l" defTabSz="2117356" rtl="0" fontAlgn="base">
      <a:spcBef>
        <a:spcPct val="0"/>
      </a:spcBef>
      <a:spcAft>
        <a:spcPct val="0"/>
      </a:spcAft>
      <a:defRPr sz="4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2117356" indent="-1203115" algn="l" defTabSz="2117356" rtl="0" fontAlgn="base">
      <a:spcBef>
        <a:spcPct val="0"/>
      </a:spcBef>
      <a:spcAft>
        <a:spcPct val="0"/>
      </a:spcAft>
      <a:defRPr sz="4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3177619" indent="-1806260" algn="l" defTabSz="2117356" rtl="0" fontAlgn="base">
      <a:spcBef>
        <a:spcPct val="0"/>
      </a:spcBef>
      <a:spcAft>
        <a:spcPct val="0"/>
      </a:spcAft>
      <a:defRPr sz="4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4236297" indent="-2407816" algn="l" defTabSz="2117356" rtl="0" fontAlgn="base">
      <a:spcBef>
        <a:spcPct val="0"/>
      </a:spcBef>
      <a:spcAft>
        <a:spcPct val="0"/>
      </a:spcAft>
      <a:defRPr sz="4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5600" algn="l" defTabSz="914240" rtl="0" eaLnBrk="1" latinLnBrk="0" hangingPunct="1">
      <a:defRPr sz="4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2721" algn="l" defTabSz="914240" rtl="0" eaLnBrk="1" latinLnBrk="0" hangingPunct="1">
      <a:defRPr sz="4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199840" algn="l" defTabSz="914240" rtl="0" eaLnBrk="1" latinLnBrk="0" hangingPunct="1">
      <a:defRPr sz="4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6962" algn="l" defTabSz="914240" rtl="0" eaLnBrk="1" latinLnBrk="0" hangingPunct="1">
      <a:defRPr sz="4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1" userDrawn="1">
          <p15:clr>
            <a:srgbClr val="A4A3A4"/>
          </p15:clr>
        </p15:guide>
        <p15:guide id="2" pos="7530" userDrawn="1">
          <p15:clr>
            <a:srgbClr val="A4A3A4"/>
          </p15:clr>
        </p15:guide>
        <p15:guide id="3" orient="horz" pos="4152">
          <p15:clr>
            <a:srgbClr val="A4A3A4"/>
          </p15:clr>
        </p15:guide>
        <p15:guide id="4" pos="75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867CB1"/>
    <a:srgbClr val="014E08"/>
    <a:srgbClr val="1DAA39"/>
    <a:srgbClr val="007062"/>
    <a:srgbClr val="15999D"/>
    <a:srgbClr val="233162"/>
    <a:srgbClr val="0196B6"/>
    <a:srgbClr val="274A4C"/>
    <a:srgbClr val="75AE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5" autoAdjust="0"/>
    <p:restoredTop sz="94660"/>
  </p:normalViewPr>
  <p:slideViewPr>
    <p:cSldViewPr>
      <p:cViewPr varScale="1">
        <p:scale>
          <a:sx n="36" d="100"/>
          <a:sy n="36" d="100"/>
        </p:scale>
        <p:origin x="918" y="66"/>
      </p:cViewPr>
      <p:guideLst>
        <p:guide orient="horz" pos="4151"/>
        <p:guide pos="7530"/>
        <p:guide orient="horz" pos="4152"/>
        <p:guide pos="75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255D1F0-0559-45E3-AA3F-653AFB4BCBF4}" type="datetimeFigureOut">
              <a:rPr lang="zh-CN" altLang="en-US"/>
              <a:pPr>
                <a:defRPr/>
              </a:pPr>
              <a:t>2020/5/31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5800"/>
            <a:ext cx="611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9E6B5E2-414F-4B9B-AAB9-9B87664B65D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3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1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24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35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48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600" algn="l" defTabSz="9142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721" algn="l" defTabSz="9142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2" algn="l" defTabSz="9142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803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34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xStyles>
    <p:titleStyle>
      <a:lvl1pPr algn="ctr" defTabSz="2117356" rtl="0" eaLnBrk="0" fontAlgn="base" hangingPunct="0">
        <a:spcBef>
          <a:spcPct val="0"/>
        </a:spcBef>
        <a:spcAft>
          <a:spcPct val="0"/>
        </a:spcAft>
        <a:defRPr sz="10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117356" rtl="0" eaLnBrk="0" fontAlgn="base" hangingPunct="0">
        <a:spcBef>
          <a:spcPct val="0"/>
        </a:spcBef>
        <a:spcAft>
          <a:spcPct val="0"/>
        </a:spcAft>
        <a:defRPr sz="10100">
          <a:solidFill>
            <a:schemeClr val="tx1"/>
          </a:solidFill>
          <a:latin typeface="Calibri" pitchFamily="34" charset="0"/>
          <a:ea typeface="宋体" charset="-122"/>
        </a:defRPr>
      </a:lvl2pPr>
      <a:lvl3pPr algn="ctr" defTabSz="2117356" rtl="0" eaLnBrk="0" fontAlgn="base" hangingPunct="0">
        <a:spcBef>
          <a:spcPct val="0"/>
        </a:spcBef>
        <a:spcAft>
          <a:spcPct val="0"/>
        </a:spcAft>
        <a:defRPr sz="10100">
          <a:solidFill>
            <a:schemeClr val="tx1"/>
          </a:solidFill>
          <a:latin typeface="Calibri" pitchFamily="34" charset="0"/>
          <a:ea typeface="宋体" charset="-122"/>
        </a:defRPr>
      </a:lvl3pPr>
      <a:lvl4pPr algn="ctr" defTabSz="2117356" rtl="0" eaLnBrk="0" fontAlgn="base" hangingPunct="0">
        <a:spcBef>
          <a:spcPct val="0"/>
        </a:spcBef>
        <a:spcAft>
          <a:spcPct val="0"/>
        </a:spcAft>
        <a:defRPr sz="10100">
          <a:solidFill>
            <a:schemeClr val="tx1"/>
          </a:solidFill>
          <a:latin typeface="Calibri" pitchFamily="34" charset="0"/>
          <a:ea typeface="宋体" charset="-122"/>
        </a:defRPr>
      </a:lvl4pPr>
      <a:lvl5pPr algn="ctr" defTabSz="2117356" rtl="0" eaLnBrk="0" fontAlgn="base" hangingPunct="0">
        <a:spcBef>
          <a:spcPct val="0"/>
        </a:spcBef>
        <a:spcAft>
          <a:spcPct val="0"/>
        </a:spcAft>
        <a:defRPr sz="10100">
          <a:solidFill>
            <a:schemeClr val="tx1"/>
          </a:solidFill>
          <a:latin typeface="Calibri" pitchFamily="34" charset="0"/>
          <a:ea typeface="宋体" charset="-122"/>
        </a:defRPr>
      </a:lvl5pPr>
      <a:lvl6pPr marL="457119" algn="ctr" defTabSz="2117356" rtl="0" fontAlgn="base">
        <a:spcBef>
          <a:spcPct val="0"/>
        </a:spcBef>
        <a:spcAft>
          <a:spcPct val="0"/>
        </a:spcAft>
        <a:defRPr sz="10100">
          <a:solidFill>
            <a:schemeClr val="tx1"/>
          </a:solidFill>
          <a:latin typeface="Calibri" pitchFamily="34" charset="0"/>
          <a:ea typeface="宋体" charset="-122"/>
        </a:defRPr>
      </a:lvl6pPr>
      <a:lvl7pPr marL="914240" algn="ctr" defTabSz="2117356" rtl="0" fontAlgn="base">
        <a:spcBef>
          <a:spcPct val="0"/>
        </a:spcBef>
        <a:spcAft>
          <a:spcPct val="0"/>
        </a:spcAft>
        <a:defRPr sz="10100">
          <a:solidFill>
            <a:schemeClr val="tx1"/>
          </a:solidFill>
          <a:latin typeface="Calibri" pitchFamily="34" charset="0"/>
          <a:ea typeface="宋体" charset="-122"/>
        </a:defRPr>
      </a:lvl7pPr>
      <a:lvl8pPr marL="1371359" algn="ctr" defTabSz="2117356" rtl="0" fontAlgn="base">
        <a:spcBef>
          <a:spcPct val="0"/>
        </a:spcBef>
        <a:spcAft>
          <a:spcPct val="0"/>
        </a:spcAft>
        <a:defRPr sz="10100">
          <a:solidFill>
            <a:schemeClr val="tx1"/>
          </a:solidFill>
          <a:latin typeface="Calibri" pitchFamily="34" charset="0"/>
          <a:ea typeface="宋体" charset="-122"/>
        </a:defRPr>
      </a:lvl8pPr>
      <a:lvl9pPr marL="1828481" algn="ctr" defTabSz="2117356" rtl="0" fontAlgn="base">
        <a:spcBef>
          <a:spcPct val="0"/>
        </a:spcBef>
        <a:spcAft>
          <a:spcPct val="0"/>
        </a:spcAft>
        <a:defRPr sz="101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793612" indent="-793612" algn="l" defTabSz="211735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1pPr>
      <a:lvl2pPr marL="1720548" indent="-661873" algn="l" defTabSz="211735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2pPr>
      <a:lvl3pPr marL="2647486" indent="-528545" algn="l" defTabSz="211735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707752" indent="-528545" algn="l" defTabSz="211735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4700" kern="1200">
          <a:solidFill>
            <a:schemeClr val="tx1"/>
          </a:solidFill>
          <a:latin typeface="+mn-lt"/>
          <a:ea typeface="+mn-ea"/>
          <a:cs typeface="+mn-cs"/>
        </a:defRPr>
      </a:lvl4pPr>
      <a:lvl5pPr marL="4766430" indent="-528545" algn="l" defTabSz="211735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4700" kern="1200">
          <a:solidFill>
            <a:schemeClr val="tx1"/>
          </a:solidFill>
          <a:latin typeface="+mn-lt"/>
          <a:ea typeface="+mn-ea"/>
          <a:cs typeface="+mn-cs"/>
        </a:defRPr>
      </a:lvl5pPr>
      <a:lvl6pPr marL="5826567" indent="-529689" algn="l" defTabSz="2118752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6pPr>
      <a:lvl7pPr marL="6885943" indent="-529689" algn="l" defTabSz="2118752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7pPr>
      <a:lvl8pPr marL="7945318" indent="-529689" algn="l" defTabSz="2118752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8pPr>
      <a:lvl9pPr marL="9004694" indent="-529689" algn="l" defTabSz="2118752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118752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59376" algn="l" defTabSz="2118752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2118752" algn="l" defTabSz="2118752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178128" algn="l" defTabSz="2118752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4237504" algn="l" defTabSz="2118752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5296877" algn="l" defTabSz="2118752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6356253" algn="l" defTabSz="2118752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7415629" algn="l" defTabSz="2118752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8475005" algn="l" defTabSz="2118752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pointgz.cn/faq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1080445" y="1044528"/>
            <a:ext cx="9307459" cy="1215699"/>
          </a:xfrm>
          <a:prstGeom prst="rect">
            <a:avLst/>
          </a:prstGeom>
          <a:noFill/>
        </p:spPr>
        <p:txBody>
          <a:bodyPr wrap="square" lIns="91425" tIns="45711" rIns="91425" bIns="45711" rtlCol="0">
            <a:spAutoFit/>
          </a:bodyPr>
          <a:lstStyle/>
          <a:p>
            <a:pPr>
              <a:defRPr/>
            </a:pPr>
            <a:r>
              <a:rPr lang="zh-CN" altLang="en-US" sz="7300" b="1" spc="30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课件编辑说明</a:t>
            </a:r>
          </a:p>
        </p:txBody>
      </p:sp>
      <p:sp>
        <p:nvSpPr>
          <p:cNvPr id="4" name="TextBox 6"/>
          <p:cNvSpPr txBox="1"/>
          <p:nvPr/>
        </p:nvSpPr>
        <p:spPr>
          <a:xfrm>
            <a:off x="2232572" y="3204766"/>
            <a:ext cx="20090233" cy="8402301"/>
          </a:xfrm>
          <a:prstGeom prst="rect">
            <a:avLst/>
          </a:prstGeom>
          <a:noFill/>
        </p:spPr>
        <p:txBody>
          <a:bodyPr wrap="square" lIns="91425" tIns="45711" rIns="91425" bIns="45711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本课件需用</a:t>
            </a:r>
            <a:r>
              <a:rPr lang="en-US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office2010</a:t>
            </a:r>
            <a:r>
              <a:rPr lang="zh-CN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及以上版本打开，如果您的电脑是</a:t>
            </a:r>
            <a:r>
              <a:rPr lang="en-US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office2007</a:t>
            </a:r>
            <a:r>
              <a:rPr lang="zh-CN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及以下版本或者</a:t>
            </a:r>
            <a:r>
              <a:rPr lang="en-US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WPS</a:t>
            </a:r>
            <a:r>
              <a:rPr lang="zh-CN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软件，可能会出现不可编辑的文档，建议您安装</a:t>
            </a:r>
            <a:r>
              <a:rPr lang="en-US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office2010</a:t>
            </a:r>
            <a:r>
              <a:rPr lang="zh-CN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及以上版本。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课件中存在一些特殊符号，所以个别幻灯片在制作时插入了文档。如您需要修改课件，请双击插入的文档，即可进入编辑状态。如您在使用过程中遇到公式不显示或者乱码的情况，可能是因为您的电脑缺少字体，请</a:t>
            </a:r>
            <a:r>
              <a:rPr lang="zh-CN" altLang="en-US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打开网页</a:t>
            </a:r>
            <a:r>
              <a:rPr lang="en-US" altLang="zh-CN" sz="3600" u="sng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www.canpointgz.cn/faq</a:t>
            </a:r>
            <a:r>
              <a:rPr lang="zh-CN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下载。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本课件显示比例为</a:t>
            </a:r>
            <a:r>
              <a:rPr lang="en-US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16:9</a:t>
            </a:r>
            <a:r>
              <a:rPr lang="zh-CN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，如您的电脑显示器分辨率为</a:t>
            </a:r>
            <a:r>
              <a:rPr lang="en-US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4:3</a:t>
            </a:r>
            <a:r>
              <a:rPr lang="zh-CN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，课件显示效果可能比较差，建议您将电脑显示器分辨率更改为</a:t>
            </a:r>
            <a:r>
              <a:rPr lang="en-US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16:9</a:t>
            </a:r>
            <a:r>
              <a:rPr lang="zh-CN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。如您不知如何更改，请</a:t>
            </a:r>
            <a:r>
              <a:rPr lang="en-US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>
                <a:solidFill>
                  <a:srgbClr val="1865D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360</a:t>
            </a:r>
            <a:r>
              <a:rPr lang="zh-CN" altLang="en-US" sz="3600" dirty="0">
                <a:solidFill>
                  <a:srgbClr val="1865D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搜索“全品文教高中”</a:t>
            </a:r>
            <a:r>
              <a:rPr lang="zh-CN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zh-CN" altLang="en-US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直接打开网页</a:t>
            </a:r>
            <a:r>
              <a:rPr lang="en-US" altLang="zh-CN" sz="3600" u="sng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www.canpointgz.cn/faq</a:t>
            </a:r>
            <a:r>
              <a:rPr lang="zh-CN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，点击</a:t>
            </a:r>
            <a:r>
              <a:rPr lang="zh-CN" altLang="en-US" sz="3600" dirty="0">
                <a:solidFill>
                  <a:srgbClr val="1865D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“常见问题” </a:t>
            </a:r>
            <a:r>
              <a:rPr lang="zh-CN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如您遇到有关课件技术方面的问题，请</a:t>
            </a:r>
            <a:r>
              <a:rPr lang="zh-CN" altLang="en-US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打开网页</a:t>
            </a:r>
            <a:r>
              <a:rPr lang="en-US" altLang="zh-CN" sz="3600" u="sng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www.canpointgz.cn/faq</a:t>
            </a:r>
            <a:r>
              <a:rPr lang="zh-CN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，点击</a:t>
            </a:r>
            <a:r>
              <a:rPr lang="zh-CN" altLang="en-US" sz="3600" dirty="0">
                <a:solidFill>
                  <a:srgbClr val="1865D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“常见问题”</a:t>
            </a:r>
            <a:r>
              <a:rPr lang="zh-CN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，或致电</a:t>
            </a:r>
            <a:r>
              <a:rPr lang="en-US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010-58818058</a:t>
            </a:r>
            <a:r>
              <a:rPr lang="zh-CN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；有关内容方面的问题，请致电</a:t>
            </a:r>
            <a:r>
              <a:rPr lang="en-US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010-58818084</a:t>
            </a:r>
            <a:r>
              <a:rPr lang="zh-CN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856613144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基础自主诊断.EPS" descr="id:2147500765;FounderCES">
            <a:extLst>
              <a:ext uri="{FF2B5EF4-FFF2-40B4-BE49-F238E27FC236}">
                <a16:creationId xmlns:a16="http://schemas.microsoft.com/office/drawing/2014/main" id="{80D99D02-1EEA-4D9C-8068-586FD5E18C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15890" y="1260550"/>
            <a:ext cx="20906914" cy="72008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CD88FABA-CFED-4638-AE88-7652F3766B57}"/>
              </a:ext>
            </a:extLst>
          </p:cNvPr>
          <p:cNvSpPr/>
          <p:nvPr/>
        </p:nvSpPr>
        <p:spPr>
          <a:xfrm>
            <a:off x="1407156" y="2052638"/>
            <a:ext cx="20915648" cy="8098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(2)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铝热反应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①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实验原理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高温下铝将较不活泼的金属从其氧化物中还原出来。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②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实验装置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铝粉还原氧化铁的实验装置如图所示。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③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引燃剂和铝热剂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引燃剂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zh-CN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 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铝热剂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铝粉和金属氧化物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(Fe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Cr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endParaRPr lang="en-US" altLang="zh-CN" sz="4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组成的</a:t>
            </a:r>
            <a:r>
              <a:rPr lang="zh-CN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zh-CN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 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注意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 Al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MgO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不能发生铝热反应。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A7FE57D-6A57-46AC-B21D-9EF2330772A4}"/>
              </a:ext>
            </a:extLst>
          </p:cNvPr>
          <p:cNvSpPr/>
          <p:nvPr/>
        </p:nvSpPr>
        <p:spPr>
          <a:xfrm>
            <a:off x="3990956" y="6179741"/>
            <a:ext cx="35702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镁条、氯酸钾</a:t>
            </a:r>
            <a:endParaRPr lang="zh-CN" altLang="en-US" sz="4400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A4815B3-C3C5-40AC-B0AA-83EC99CBBBED}"/>
              </a:ext>
            </a:extLst>
          </p:cNvPr>
          <p:cNvSpPr/>
          <p:nvPr/>
        </p:nvSpPr>
        <p:spPr>
          <a:xfrm>
            <a:off x="5256908" y="8195965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混合物</a:t>
            </a:r>
            <a:endParaRPr lang="zh-CN" altLang="en-US" sz="4400" dirty="0"/>
          </a:p>
        </p:txBody>
      </p:sp>
      <p:pic>
        <p:nvPicPr>
          <p:cNvPr id="19" name="9cm50.jpg" descr="id:2147507408;FounderCES">
            <a:extLst>
              <a:ext uri="{FF2B5EF4-FFF2-40B4-BE49-F238E27FC236}">
                <a16:creationId xmlns:a16="http://schemas.microsoft.com/office/drawing/2014/main" id="{6B852FAF-6A8E-47BC-9305-39AF9D598C84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67375" y="4252998"/>
            <a:ext cx="8754674" cy="488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1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31DE3A57-3D69-4F0E-BA80-A7FB7A519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81634"/>
              </p:ext>
            </p:extLst>
          </p:nvPr>
        </p:nvGraphicFramePr>
        <p:xfrm>
          <a:off x="1612507" y="3304749"/>
          <a:ext cx="20496212" cy="7572298"/>
        </p:xfrm>
        <a:graphic>
          <a:graphicData uri="http://schemas.openxmlformats.org/drawingml/2006/table">
            <a:tbl>
              <a:tblPr firstRow="1" firstCol="1" bandRow="1"/>
              <a:tblGrid>
                <a:gridCol w="2780305">
                  <a:extLst>
                    <a:ext uri="{9D8B030D-6E8A-4147-A177-3AD203B41FA5}">
                      <a16:colId xmlns:a16="http://schemas.microsoft.com/office/drawing/2014/main" val="3939173239"/>
                    </a:ext>
                  </a:extLst>
                </a:gridCol>
                <a:gridCol w="7272808">
                  <a:extLst>
                    <a:ext uri="{9D8B030D-6E8A-4147-A177-3AD203B41FA5}">
                      <a16:colId xmlns:a16="http://schemas.microsoft.com/office/drawing/2014/main" val="2750037340"/>
                    </a:ext>
                  </a:extLst>
                </a:gridCol>
                <a:gridCol w="10443099">
                  <a:extLst>
                    <a:ext uri="{9D8B030D-6E8A-4147-A177-3AD203B41FA5}">
                      <a16:colId xmlns:a16="http://schemas.microsoft.com/office/drawing/2014/main" val="3751023064"/>
                    </a:ext>
                  </a:extLst>
                </a:gridCol>
              </a:tblGrid>
              <a:tr h="9432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NEU-BZ-S92" panose="02020503000000020003" pitchFamily="18" charset="-12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铝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镁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8803802"/>
                  </a:ext>
                </a:extLst>
              </a:tr>
              <a:tr h="22691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与非金属反应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能被</a:t>
                      </a: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Cl</a:t>
                      </a:r>
                      <a:r>
                        <a:rPr lang="en-US" sz="44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44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氧化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与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44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反应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440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                                         </a:t>
                      </a:r>
                      <a:r>
                        <a:rPr lang="en-US" altLang="zh-CN" sz="440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与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44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反应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440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                                           </a:t>
                      </a:r>
                      <a:r>
                        <a:rPr lang="en-US" altLang="zh-CN" sz="440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86069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与水反应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反应很困难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能与沸水反应</a:t>
                      </a: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CN" sz="4400" u="sng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　　　　　　　　　　</a:t>
                      </a:r>
                      <a:r>
                        <a:rPr lang="en-US" sz="4400" u="sng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3261001"/>
                  </a:ext>
                </a:extLst>
              </a:tr>
              <a:tr h="8235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与碱反应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能溶于强碱溶液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　不反应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7661283"/>
                  </a:ext>
                </a:extLst>
              </a:tr>
              <a:tr h="22113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与某些氧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化物反应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能与</a:t>
                      </a: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en-US" sz="44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44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MnO</a:t>
                      </a:r>
                      <a:r>
                        <a:rPr lang="en-US" sz="44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Cr</a:t>
                      </a:r>
                      <a:r>
                        <a:rPr lang="en-US" sz="44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44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等金属氧化物发生铝热反应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能在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44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中燃烧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440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                                       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363210"/>
                  </a:ext>
                </a:extLst>
              </a:tr>
            </a:tbl>
          </a:graphicData>
        </a:graphic>
      </p:graphicFrame>
      <p:pic>
        <p:nvPicPr>
          <p:cNvPr id="11" name="基础自主诊断.EPS" descr="id:2147500765;FounderCES">
            <a:extLst>
              <a:ext uri="{FF2B5EF4-FFF2-40B4-BE49-F238E27FC236}">
                <a16:creationId xmlns:a16="http://schemas.microsoft.com/office/drawing/2014/main" id="{80D99D02-1EEA-4D9C-8068-586FD5E18C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15890" y="1260550"/>
            <a:ext cx="20906914" cy="72008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CD88FABA-CFED-4638-AE88-7652F3766B57}"/>
              </a:ext>
            </a:extLst>
          </p:cNvPr>
          <p:cNvSpPr/>
          <p:nvPr/>
        </p:nvSpPr>
        <p:spPr>
          <a:xfrm>
            <a:off x="1407156" y="2052638"/>
            <a:ext cx="20906914" cy="988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(3)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铝与镁性质的比较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3352ACB-0A4F-46FB-817B-EB86424B5358}"/>
              </a:ext>
            </a:extLst>
          </p:cNvPr>
          <p:cNvGrpSpPr/>
          <p:nvPr/>
        </p:nvGrpSpPr>
        <p:grpSpPr>
          <a:xfrm>
            <a:off x="14257908" y="4284886"/>
            <a:ext cx="5121609" cy="993997"/>
            <a:chOff x="14257908" y="4010969"/>
            <a:chExt cx="5121609" cy="993997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B64D3D2A-C11C-4006-B2D1-92F1411A4C85}"/>
                </a:ext>
              </a:extLst>
            </p:cNvPr>
            <p:cNvSpPr/>
            <p:nvPr/>
          </p:nvSpPr>
          <p:spPr>
            <a:xfrm>
              <a:off x="14257908" y="4016169"/>
              <a:ext cx="5121609" cy="988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2Mg+O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   2MgO</a:t>
              </a:r>
              <a:endParaRPr lang="zh-CN" altLang="zh-CN" sz="4400" dirty="0">
                <a:solidFill>
                  <a:srgbClr val="000000"/>
                </a:solidFill>
                <a:latin typeface="NEU-BZ-S92" panose="02020503000000020003" pitchFamily="18" charset="-122"/>
                <a:ea typeface="NEU-BZ-S92" panose="02020503000000020003" pitchFamily="18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76D42116-FF1E-4A1B-AE11-977ACF61BC18}"/>
                </a:ext>
              </a:extLst>
            </p:cNvPr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6418148" y="4010969"/>
              <a:ext cx="1125269" cy="967601"/>
            </a:xfrm>
            <a:prstGeom prst="rect">
              <a:avLst/>
            </a:prstGeom>
          </p:spPr>
        </p:pic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0222AE9-B987-450C-AA29-56276E756ECA}"/>
              </a:ext>
            </a:extLst>
          </p:cNvPr>
          <p:cNvGrpSpPr/>
          <p:nvPr/>
        </p:nvGrpSpPr>
        <p:grpSpPr>
          <a:xfrm>
            <a:off x="14113892" y="5292998"/>
            <a:ext cx="5544292" cy="993666"/>
            <a:chOff x="14258232" y="5185522"/>
            <a:chExt cx="5544292" cy="993666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3F1711C-DF5C-4F6D-994F-1DFCA8FA927C}"/>
                </a:ext>
              </a:extLst>
            </p:cNvPr>
            <p:cNvSpPr/>
            <p:nvPr/>
          </p:nvSpPr>
          <p:spPr>
            <a:xfrm>
              <a:off x="14258232" y="5190391"/>
              <a:ext cx="5544292" cy="988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3Mg+N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  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  Mg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zh-CN" altLang="zh-CN" sz="4400" dirty="0">
                <a:solidFill>
                  <a:srgbClr val="000000"/>
                </a:solidFill>
                <a:latin typeface="NEU-BZ-S92" panose="02020503000000020003" pitchFamily="18" charset="-122"/>
                <a:ea typeface="NEU-BZ-S92" panose="02020503000000020003" pitchFamily="18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D4C5A97C-5A51-41D1-95EB-68DCDB83474B}"/>
                </a:ext>
              </a:extLst>
            </p:cNvPr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6346140" y="5185522"/>
              <a:ext cx="1125269" cy="967601"/>
            </a:xfrm>
            <a:prstGeom prst="rect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92DC6BF-E6FE-46A4-B7D8-604223BECA6B}"/>
              </a:ext>
            </a:extLst>
          </p:cNvPr>
          <p:cNvGrpSpPr/>
          <p:nvPr/>
        </p:nvGrpSpPr>
        <p:grpSpPr>
          <a:xfrm>
            <a:off x="15554052" y="8940459"/>
            <a:ext cx="6048672" cy="1033059"/>
            <a:chOff x="15842084" y="8984492"/>
            <a:chExt cx="6048672" cy="1033059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4C697B4-900A-4D7D-BF95-B0D62F03D996}"/>
                </a:ext>
              </a:extLst>
            </p:cNvPr>
            <p:cNvSpPr/>
            <p:nvPr/>
          </p:nvSpPr>
          <p:spPr>
            <a:xfrm>
              <a:off x="15842084" y="9028754"/>
              <a:ext cx="6048672" cy="988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2Mg+CO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  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 2MgO+C</a:t>
              </a:r>
              <a:endParaRPr lang="zh-CN" altLang="zh-CN" sz="4400" dirty="0">
                <a:solidFill>
                  <a:srgbClr val="000000"/>
                </a:solidFill>
                <a:latin typeface="NEU-BZ-S92" panose="02020503000000020003" pitchFamily="18" charset="-122"/>
                <a:ea typeface="NEU-BZ-S92" panose="02020503000000020003" pitchFamily="18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7EED8F4F-A724-4412-B2EA-52CC7A67C10D}"/>
                </a:ext>
              </a:extLst>
            </p:cNvPr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8254248" y="8984492"/>
              <a:ext cx="1125269" cy="967601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697640EC-F6E7-4DBE-AE44-51641F35A8B9}"/>
              </a:ext>
            </a:extLst>
          </p:cNvPr>
          <p:cNvGrpSpPr/>
          <p:nvPr/>
        </p:nvGrpSpPr>
        <p:grpSpPr>
          <a:xfrm>
            <a:off x="15194012" y="6445126"/>
            <a:ext cx="7101109" cy="988797"/>
            <a:chOff x="15049672" y="6792702"/>
            <a:chExt cx="7101109" cy="988797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C43B7A77-6E7B-4DA7-9051-CD1541926303}"/>
                </a:ext>
              </a:extLst>
            </p:cNvPr>
            <p:cNvSpPr/>
            <p:nvPr/>
          </p:nvSpPr>
          <p:spPr>
            <a:xfrm>
              <a:off x="15049672" y="6792702"/>
              <a:ext cx="7101109" cy="988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Mg+2H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O       Mg(OH)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+H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↑</a:t>
              </a:r>
              <a:endParaRPr lang="zh-CN" altLang="zh-CN" sz="4400" dirty="0">
                <a:solidFill>
                  <a:srgbClr val="000000"/>
                </a:solidFill>
                <a:latin typeface="NEU-BZ-S92" panose="02020503000000020003" pitchFamily="18" charset="-122"/>
                <a:ea typeface="NEU-BZ-S92" panose="02020503000000020003" pitchFamily="18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FC0C19BF-2260-412B-8A18-4E70AB0B0ECC}"/>
                </a:ext>
              </a:extLst>
            </p:cNvPr>
            <p:cNvPicPr/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570588" y="6805750"/>
              <a:ext cx="935792" cy="895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65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基础自主诊断.EPS" descr="id:2147500765;FounderCES">
            <a:extLst>
              <a:ext uri="{FF2B5EF4-FFF2-40B4-BE49-F238E27FC236}">
                <a16:creationId xmlns:a16="http://schemas.microsoft.com/office/drawing/2014/main" id="{80D99D02-1EEA-4D9C-8068-586FD5E18C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15890" y="1260550"/>
            <a:ext cx="20906914" cy="72008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CD88FABA-CFED-4638-AE88-7652F3766B57}"/>
              </a:ext>
            </a:extLst>
          </p:cNvPr>
          <p:cNvSpPr/>
          <p:nvPr/>
        </p:nvSpPr>
        <p:spPr>
          <a:xfrm>
            <a:off x="1559906" y="2052638"/>
            <a:ext cx="20618882" cy="3411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注意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zh-CN" altLang="zh-CN" sz="5000" dirty="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①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Mg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在空气中燃烧得到的固体物质主要为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MgO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和少量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Mg</a:t>
            </a:r>
            <a:r>
              <a:rPr lang="en-US" altLang="zh-CN" sz="5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en-US" altLang="zh-CN" sz="5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及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    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的混合物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5000" dirty="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②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Mg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着火后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不可用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5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灭火。</a:t>
            </a:r>
            <a:endParaRPr lang="zh-CN" altLang="zh-CN" sz="50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68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86B1A336-3F89-4BD3-AFCA-998CCB04A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150451"/>
              </p:ext>
            </p:extLst>
          </p:nvPr>
        </p:nvGraphicFramePr>
        <p:xfrm>
          <a:off x="1693249" y="3219270"/>
          <a:ext cx="20496212" cy="7620000"/>
        </p:xfrm>
        <a:graphic>
          <a:graphicData uri="http://schemas.openxmlformats.org/drawingml/2006/table">
            <a:tbl>
              <a:tblPr firstRow="1" firstCol="1" bandRow="1"/>
              <a:tblGrid>
                <a:gridCol w="3119314">
                  <a:extLst>
                    <a:ext uri="{9D8B030D-6E8A-4147-A177-3AD203B41FA5}">
                      <a16:colId xmlns:a16="http://schemas.microsoft.com/office/drawing/2014/main" val="1187273777"/>
                    </a:ext>
                  </a:extLst>
                </a:gridCol>
                <a:gridCol w="17376898">
                  <a:extLst>
                    <a:ext uri="{9D8B030D-6E8A-4147-A177-3AD203B41FA5}">
                      <a16:colId xmlns:a16="http://schemas.microsoft.com/office/drawing/2014/main" val="85754076"/>
                    </a:ext>
                  </a:extLst>
                </a:gridCol>
              </a:tblGrid>
              <a:tr h="10658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镁</a:t>
                      </a:r>
                      <a:endParaRPr lang="zh-CN" sz="50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制造信号弹和焰火</a:t>
                      </a:r>
                      <a:endParaRPr lang="zh-CN" sz="50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6197123"/>
                  </a:ext>
                </a:extLst>
              </a:tr>
              <a:tr h="10658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铝</a:t>
                      </a:r>
                      <a:endParaRPr lang="zh-CN" sz="50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用作导线</a:t>
                      </a:r>
                      <a:endParaRPr lang="zh-CN" sz="50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6102435"/>
                  </a:ext>
                </a:extLst>
              </a:tr>
              <a:tr h="10658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镁合金</a:t>
                      </a:r>
                      <a:endParaRPr lang="zh-CN" sz="50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用于制造火箭、导弹和飞机的部件</a:t>
                      </a:r>
                      <a:endParaRPr lang="zh-CN" sz="50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6427539"/>
                  </a:ext>
                </a:extLst>
              </a:tr>
              <a:tr h="10658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铝合金</a:t>
                      </a:r>
                      <a:endParaRPr lang="zh-CN" sz="50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制备汽车、飞机、生活用品等</a:t>
                      </a:r>
                      <a:endParaRPr lang="zh-CN" sz="50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3918191"/>
                  </a:ext>
                </a:extLst>
              </a:tr>
              <a:tr h="10653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制备</a:t>
                      </a:r>
                      <a:r>
                        <a:rPr lang="en-US" sz="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Al</a:t>
                      </a:r>
                      <a:endParaRPr lang="zh-CN" sz="50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sz="500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　　　　　　　　　　　　　　　</a:t>
                      </a:r>
                      <a:r>
                        <a:rPr lang="en-US" sz="500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50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0216659"/>
                  </a:ext>
                </a:extLst>
              </a:tr>
              <a:tr h="10653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制备</a:t>
                      </a:r>
                      <a:r>
                        <a:rPr lang="en-US" sz="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Mg</a:t>
                      </a:r>
                      <a:endParaRPr lang="zh-CN" sz="50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sz="500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　　　　　　　　　　　　　　　</a:t>
                      </a:r>
                      <a:r>
                        <a:rPr lang="en-US" sz="500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50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3822270"/>
                  </a:ext>
                </a:extLst>
              </a:tr>
            </a:tbl>
          </a:graphicData>
        </a:graphic>
      </p:graphicFrame>
      <p:pic>
        <p:nvPicPr>
          <p:cNvPr id="21" name="基础自主诊断.EPS" descr="id:2147500765;FounderCES">
            <a:extLst>
              <a:ext uri="{FF2B5EF4-FFF2-40B4-BE49-F238E27FC236}">
                <a16:creationId xmlns:a16="http://schemas.microsoft.com/office/drawing/2014/main" id="{80D99D02-1EEA-4D9C-8068-586FD5E18C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15890" y="1260550"/>
            <a:ext cx="20906914" cy="720080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CD88FABA-CFED-4638-AE88-7652F3766B57}"/>
              </a:ext>
            </a:extLst>
          </p:cNvPr>
          <p:cNvSpPr/>
          <p:nvPr/>
        </p:nvSpPr>
        <p:spPr>
          <a:xfrm>
            <a:off x="1487898" y="1980630"/>
            <a:ext cx="20906914" cy="1111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5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4.</a:t>
            </a:r>
            <a:r>
              <a:rPr lang="zh-CN" altLang="zh-CN" sz="5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镁、铝的用途及工业制法</a:t>
            </a:r>
            <a:endParaRPr lang="zh-CN" altLang="zh-CN" sz="50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DD707592-A195-41A6-BD8D-60CF1965CFE6}"/>
              </a:ext>
            </a:extLst>
          </p:cNvPr>
          <p:cNvGrpSpPr/>
          <p:nvPr/>
        </p:nvGrpSpPr>
        <p:grpSpPr>
          <a:xfrm>
            <a:off x="8497268" y="7669262"/>
            <a:ext cx="10692910" cy="1375200"/>
            <a:chOff x="1938087" y="9994383"/>
            <a:chExt cx="10692910" cy="1375200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9A7FE57D-6A57-46AC-B21D-9EF2330772A4}"/>
                </a:ext>
              </a:extLst>
            </p:cNvPr>
            <p:cNvSpPr/>
            <p:nvPr/>
          </p:nvSpPr>
          <p:spPr>
            <a:xfrm>
              <a:off x="1938087" y="10099002"/>
              <a:ext cx="10692910" cy="988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2Al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O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(</a:t>
              </a:r>
              <a:r>
                <a:rPr lang="zh-CN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熔融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)                    4Al+3O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↑</a:t>
              </a:r>
              <a:endParaRPr lang="zh-CN" altLang="zh-CN" sz="4400" dirty="0">
                <a:solidFill>
                  <a:srgbClr val="000000"/>
                </a:solidFill>
                <a:latin typeface="NEU-BZ-S92" panose="02020503000000020003" pitchFamily="18" charset="-122"/>
                <a:ea typeface="NEU-BZ-S92" panose="02020503000000020003" pitchFamily="18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4DA35513-8EE8-4597-9086-2257FF4CDCA4}"/>
                </a:ext>
              </a:extLst>
            </p:cNvPr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184900" y="9994383"/>
              <a:ext cx="2491009" cy="1375200"/>
            </a:xfrm>
            <a:prstGeom prst="rect">
              <a:avLst/>
            </a:prstGeom>
          </p:spPr>
        </p:pic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5D17C5DC-C89C-434D-8881-5E71DB61F441}"/>
              </a:ext>
            </a:extLst>
          </p:cNvPr>
          <p:cNvGrpSpPr/>
          <p:nvPr/>
        </p:nvGrpSpPr>
        <p:grpSpPr>
          <a:xfrm>
            <a:off x="9149010" y="9499593"/>
            <a:ext cx="7681149" cy="1132813"/>
            <a:chOff x="9793412" y="11917734"/>
            <a:chExt cx="7681149" cy="1132813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D1410DBB-6F4B-4348-AFB6-68D5B15FE40D}"/>
                </a:ext>
              </a:extLst>
            </p:cNvPr>
            <p:cNvSpPr/>
            <p:nvPr/>
          </p:nvSpPr>
          <p:spPr>
            <a:xfrm>
              <a:off x="9793412" y="12061750"/>
              <a:ext cx="7681149" cy="988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MgCl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(</a:t>
              </a:r>
              <a:r>
                <a:rPr lang="zh-CN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熔融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)          Mg+Cl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↑</a:t>
              </a:r>
              <a:endParaRPr lang="zh-CN" altLang="zh-CN" sz="4400" dirty="0">
                <a:solidFill>
                  <a:srgbClr val="000000"/>
                </a:solidFill>
                <a:latin typeface="NEU-BZ-S92" panose="02020503000000020003" pitchFamily="18" charset="-122"/>
                <a:ea typeface="NEU-BZ-S92" panose="02020503000000020003" pitchFamily="18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2FA57924-3C33-43D7-8010-5A708C39DBFD}"/>
                </a:ext>
              </a:extLst>
            </p:cNvPr>
            <p:cNvPicPr/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961764" y="11917734"/>
              <a:ext cx="1071346" cy="9887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289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56272607-EB9D-4B4D-8671-85E27B03C174}"/>
              </a:ext>
            </a:extLst>
          </p:cNvPr>
          <p:cNvSpPr/>
          <p:nvPr/>
        </p:nvSpPr>
        <p:spPr>
          <a:xfrm>
            <a:off x="1429163" y="9469462"/>
            <a:ext cx="20618883" cy="1936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1" rIns="91425" bIns="45711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56272607-EB9D-4B4D-8671-85E27B03C174}"/>
              </a:ext>
            </a:extLst>
          </p:cNvPr>
          <p:cNvSpPr/>
          <p:nvPr/>
        </p:nvSpPr>
        <p:spPr>
          <a:xfrm>
            <a:off x="1429163" y="6229101"/>
            <a:ext cx="20618883" cy="19324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1" rIns="91425" bIns="45711"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2" name="基础自主诊断.EPS" descr="id:2147500765;FounderCES">
            <a:extLst>
              <a:ext uri="{FF2B5EF4-FFF2-40B4-BE49-F238E27FC236}">
                <a16:creationId xmlns:a16="http://schemas.microsoft.com/office/drawing/2014/main" id="{80D99D02-1EEA-4D9C-8068-586FD5E18C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15890" y="1260550"/>
            <a:ext cx="20906914" cy="72008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BDB96134-7B14-47A0-A1BD-3C418C64E83A}"/>
              </a:ext>
            </a:extLst>
          </p:cNvPr>
          <p:cNvSpPr/>
          <p:nvPr/>
        </p:nvSpPr>
        <p:spPr>
          <a:xfrm>
            <a:off x="1368476" y="2936883"/>
            <a:ext cx="20882320" cy="2004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判断下列描述的正误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正确的打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“√”,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错误的打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“×”)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(1)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铝制餐具可长时间存放酸性或碱性食物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EC9E643-5257-49E5-9158-88A87F58CBE4}"/>
              </a:ext>
            </a:extLst>
          </p:cNvPr>
          <p:cNvSpPr/>
          <p:nvPr/>
        </p:nvSpPr>
        <p:spPr>
          <a:xfrm>
            <a:off x="1368476" y="5076974"/>
            <a:ext cx="20810312" cy="988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(2)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将氯化镁晶体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(MgCl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·6H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O)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直接加热可制得无水氯化镁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1AACE22-4972-417F-99E8-0635416BD547}"/>
              </a:ext>
            </a:extLst>
          </p:cNvPr>
          <p:cNvSpPr/>
          <p:nvPr/>
        </p:nvSpPr>
        <p:spPr>
          <a:xfrm>
            <a:off x="12097668" y="4163517"/>
            <a:ext cx="872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×</a:t>
            </a:r>
            <a:endParaRPr lang="zh-CN" altLang="en-US" sz="4400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C1791EC-6B68-45CB-85E6-2293CFE36D0F}"/>
              </a:ext>
            </a:extLst>
          </p:cNvPr>
          <p:cNvSpPr/>
          <p:nvPr/>
        </p:nvSpPr>
        <p:spPr>
          <a:xfrm>
            <a:off x="16049724" y="5220990"/>
            <a:ext cx="872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×</a:t>
            </a:r>
            <a:endParaRPr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48C0ACE-CF31-47F9-A7CF-219F323C87AC}"/>
              </a:ext>
            </a:extLst>
          </p:cNvPr>
          <p:cNvSpPr/>
          <p:nvPr/>
        </p:nvSpPr>
        <p:spPr>
          <a:xfrm>
            <a:off x="1440484" y="6157094"/>
            <a:ext cx="20666296" cy="2004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zh-CN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将氯化镁晶体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(MgCl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·6H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O)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直接加热时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因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Mg</a:t>
            </a:r>
            <a:r>
              <a:rPr lang="en-US" altLang="zh-CN" sz="4400" baseline="30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2+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的水解得到氢氧化镁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而要得到无水氯化镁需在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HCl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气体的氛围中加热脱水才可。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2B2272D3-E0F5-4149-87CD-FE88F1CE21EA}"/>
              </a:ext>
            </a:extLst>
          </p:cNvPr>
          <p:cNvSpPr/>
          <p:nvPr/>
        </p:nvSpPr>
        <p:spPr>
          <a:xfrm>
            <a:off x="9837905" y="2484686"/>
            <a:ext cx="3852337" cy="410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765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NEU-BZ-S92" panose="02020503000000020003" pitchFamily="18" charset="-122"/>
                <a:ea typeface="NEU-BZ-S92" panose="02020503000000020003" pitchFamily="18" charset="-122"/>
                <a:cs typeface="Times New Roman" panose="02020603050405020304" pitchFamily="18" charset="0"/>
              </a:rPr>
              <a:t>􀳊 </a:t>
            </a:r>
            <a:r>
              <a:rPr lang="zh-CN" altLang="en-US" sz="4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对点自测</a:t>
            </a:r>
            <a:r>
              <a:rPr lang="zh-CN" altLang="en-US" sz="4400" dirty="0">
                <a:solidFill>
                  <a:srgbClr val="000000"/>
                </a:solidFill>
                <a:latin typeface="NEU-BZ-S92" panose="02020503000000020003" pitchFamily="18" charset="-122"/>
                <a:ea typeface="方正兰亭粗黑_GBK"/>
                <a:cs typeface="Times New Roman" panose="02020603050405020304" pitchFamily="18" charset="0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NEU-BZ-S92" panose="02020503000000020003" pitchFamily="18" charset="-122"/>
                <a:ea typeface="NEU-BZ-S92" panose="02020503000000020003" pitchFamily="18" charset="-122"/>
                <a:cs typeface="Times New Roman" panose="02020603050405020304" pitchFamily="18" charset="0"/>
              </a:rPr>
              <a:t>􀳊</a:t>
            </a:r>
            <a:endParaRPr lang="zh-CN" altLang="zh-CN" sz="4400" dirty="0">
              <a:solidFill>
                <a:srgbClr val="000000"/>
              </a:solidFill>
              <a:effectLst/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EDA9B1F1-29AF-4C6E-A440-249AFA98F76E}"/>
              </a:ext>
            </a:extLst>
          </p:cNvPr>
          <p:cNvSpPr/>
          <p:nvPr/>
        </p:nvSpPr>
        <p:spPr>
          <a:xfrm>
            <a:off x="1440484" y="8245326"/>
            <a:ext cx="20810312" cy="988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(3)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铝在空气中耐腐蚀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所以铝是不活泼金属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333A814-F444-476B-9B55-C8CAFD442380}"/>
              </a:ext>
            </a:extLst>
          </p:cNvPr>
          <p:cNvSpPr/>
          <p:nvPr/>
        </p:nvSpPr>
        <p:spPr>
          <a:xfrm>
            <a:off x="12241684" y="8461350"/>
            <a:ext cx="872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×</a:t>
            </a:r>
            <a:endParaRPr lang="zh-CN" altLang="en-US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81AD2EF1-EAC8-4281-84BA-3228A1EF32CD}"/>
              </a:ext>
            </a:extLst>
          </p:cNvPr>
          <p:cNvSpPr/>
          <p:nvPr/>
        </p:nvSpPr>
        <p:spPr>
          <a:xfrm>
            <a:off x="1476488" y="9338045"/>
            <a:ext cx="20666296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zh-CN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铝耐腐蚀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是因为在空气中表面生成一层致密的氧化膜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阻止了铝与氧气的</a:t>
            </a:r>
            <a:endParaRPr lang="en-US" altLang="zh-CN" sz="4400" dirty="0">
              <a:solidFill>
                <a:srgbClr val="A5002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继续反应。</a:t>
            </a:r>
            <a:endParaRPr lang="zh-CN" altLang="zh-CN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04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14" grpId="0"/>
      <p:bldP spid="15" grpId="0"/>
      <p:bldP spid="22" grpId="0"/>
      <p:bldP spid="23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>
            <a:extLst>
              <a:ext uri="{FF2B5EF4-FFF2-40B4-BE49-F238E27FC236}">
                <a16:creationId xmlns:a16="http://schemas.microsoft.com/office/drawing/2014/main" id="{56272607-EB9D-4B4D-8671-85E27B03C174}"/>
              </a:ext>
            </a:extLst>
          </p:cNvPr>
          <p:cNvSpPr/>
          <p:nvPr/>
        </p:nvSpPr>
        <p:spPr>
          <a:xfrm>
            <a:off x="1343881" y="5732598"/>
            <a:ext cx="20618883" cy="136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1" rIns="91425" bIns="45711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6272607-EB9D-4B4D-8671-85E27B03C174}"/>
              </a:ext>
            </a:extLst>
          </p:cNvPr>
          <p:cNvSpPr/>
          <p:nvPr/>
        </p:nvSpPr>
        <p:spPr>
          <a:xfrm>
            <a:off x="1368476" y="3381759"/>
            <a:ext cx="20618883" cy="136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1" rIns="91425" bIns="45711"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5" name="基础自主诊断.EPS" descr="id:2147500765;FounderCES">
            <a:extLst>
              <a:ext uri="{FF2B5EF4-FFF2-40B4-BE49-F238E27FC236}">
                <a16:creationId xmlns:a16="http://schemas.microsoft.com/office/drawing/2014/main" id="{80D99D02-1EEA-4D9C-8068-586FD5E18C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15890" y="1260550"/>
            <a:ext cx="20906914" cy="72008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BDB96134-7B14-47A0-A1BD-3C418C64E83A}"/>
              </a:ext>
            </a:extLst>
          </p:cNvPr>
          <p:cNvSpPr/>
          <p:nvPr/>
        </p:nvSpPr>
        <p:spPr>
          <a:xfrm>
            <a:off x="1368476" y="2268662"/>
            <a:ext cx="20882320" cy="988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(4)24 g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镁与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27 g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铝中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含有相同的质子数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EC9E643-5257-49E5-9158-88A87F58CBE4}"/>
              </a:ext>
            </a:extLst>
          </p:cNvPr>
          <p:cNvSpPr/>
          <p:nvPr/>
        </p:nvSpPr>
        <p:spPr>
          <a:xfrm>
            <a:off x="1440484" y="4644926"/>
            <a:ext cx="20882320" cy="988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(5)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电解熔融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MgCl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AlCl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可制得金属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Mg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Al(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1AACE22-4972-417F-99E8-0635416BD547}"/>
              </a:ext>
            </a:extLst>
          </p:cNvPr>
          <p:cNvSpPr/>
          <p:nvPr/>
        </p:nvSpPr>
        <p:spPr>
          <a:xfrm>
            <a:off x="11305580" y="2504216"/>
            <a:ext cx="872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×</a:t>
            </a:r>
            <a:endParaRPr lang="zh-CN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8AD0A17-0EA1-4FF2-A6CB-180F5E0E5665}"/>
              </a:ext>
            </a:extLst>
          </p:cNvPr>
          <p:cNvSpPr/>
          <p:nvPr/>
        </p:nvSpPr>
        <p:spPr>
          <a:xfrm>
            <a:off x="1296468" y="3440939"/>
            <a:ext cx="20666296" cy="988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zh-CN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24 g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镁、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27 g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铝含有的质子的物质的量分别为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12 mol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13 mol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3C1791EC-6B68-45CB-85E6-2293CFE36D0F}"/>
              </a:ext>
            </a:extLst>
          </p:cNvPr>
          <p:cNvSpPr/>
          <p:nvPr/>
        </p:nvSpPr>
        <p:spPr>
          <a:xfrm>
            <a:off x="12809364" y="4811589"/>
            <a:ext cx="872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×</a:t>
            </a:r>
            <a:endParaRPr lang="zh-CN" altLang="en-US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48C0ACE-CF31-47F9-A7CF-219F323C87AC}"/>
              </a:ext>
            </a:extLst>
          </p:cNvPr>
          <p:cNvSpPr/>
          <p:nvPr/>
        </p:nvSpPr>
        <p:spPr>
          <a:xfrm>
            <a:off x="1440484" y="5941070"/>
            <a:ext cx="20882320" cy="13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zh-CN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AlCl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为共价化合物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熔融状态不导电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无法制得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Al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zh-CN" altLang="zh-CN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F5D64CF5-4E18-4545-8DDA-CE979D149088}"/>
              </a:ext>
            </a:extLst>
          </p:cNvPr>
          <p:cNvSpPr/>
          <p:nvPr/>
        </p:nvSpPr>
        <p:spPr>
          <a:xfrm>
            <a:off x="1440484" y="7093198"/>
            <a:ext cx="20882320" cy="988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(6)1 mol Al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与足量的硫酸或足量的氢氧化钠溶液反应转移电子数相同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423F38A2-DE00-4674-9C0A-25FFCB2819D6}"/>
              </a:ext>
            </a:extLst>
          </p:cNvPr>
          <p:cNvSpPr/>
          <p:nvPr/>
        </p:nvSpPr>
        <p:spPr>
          <a:xfrm>
            <a:off x="18650396" y="7333567"/>
            <a:ext cx="872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√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21279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4" grpId="0" animBg="1"/>
      <p:bldP spid="17" grpId="0"/>
      <p:bldP spid="18" grpId="0"/>
      <p:bldP spid="19" grpId="0"/>
      <p:bldP spid="29" grpId="0"/>
      <p:bldP spid="30" grpId="0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>
            <a:extLst>
              <a:ext uri="{FF2B5EF4-FFF2-40B4-BE49-F238E27FC236}">
                <a16:creationId xmlns:a16="http://schemas.microsoft.com/office/drawing/2014/main" id="{56272607-EB9D-4B4D-8671-85E27B03C174}"/>
              </a:ext>
            </a:extLst>
          </p:cNvPr>
          <p:cNvSpPr/>
          <p:nvPr/>
        </p:nvSpPr>
        <p:spPr>
          <a:xfrm>
            <a:off x="1392182" y="3492798"/>
            <a:ext cx="20618883" cy="136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1" rIns="91425" bIns="45711"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9" name="基础自主诊断.EPS" descr="id:2147500765;FounderCES">
            <a:extLst>
              <a:ext uri="{FF2B5EF4-FFF2-40B4-BE49-F238E27FC236}">
                <a16:creationId xmlns:a16="http://schemas.microsoft.com/office/drawing/2014/main" id="{80D99D02-1EEA-4D9C-8068-586FD5E18C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15890" y="1260550"/>
            <a:ext cx="20906914" cy="720080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BDB96134-7B14-47A0-A1BD-3C418C64E83A}"/>
              </a:ext>
            </a:extLst>
          </p:cNvPr>
          <p:cNvSpPr/>
          <p:nvPr/>
        </p:nvSpPr>
        <p:spPr>
          <a:xfrm>
            <a:off x="1368476" y="2268662"/>
            <a:ext cx="20882320" cy="988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(7) 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铝与少量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NaOH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溶液反应得到铝盐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与足量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NaOH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溶液反应生成偏铝酸盐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1EC9E643-5257-49E5-9158-88A87F58CBE4}"/>
              </a:ext>
            </a:extLst>
          </p:cNvPr>
          <p:cNvSpPr/>
          <p:nvPr/>
        </p:nvSpPr>
        <p:spPr>
          <a:xfrm>
            <a:off x="1440484" y="4714838"/>
            <a:ext cx="20882320" cy="988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(8)MgO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Al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粉的混合物也可称为铝热剂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E1AACE22-4972-417F-99E8-0635416BD547}"/>
              </a:ext>
            </a:extLst>
          </p:cNvPr>
          <p:cNvSpPr/>
          <p:nvPr/>
        </p:nvSpPr>
        <p:spPr>
          <a:xfrm>
            <a:off x="19658508" y="2484686"/>
            <a:ext cx="872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×</a:t>
            </a:r>
            <a:endParaRPr lang="zh-CN" altLang="en-US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38AD0A17-0EA1-4FF2-A6CB-180F5E0E5665}"/>
              </a:ext>
            </a:extLst>
          </p:cNvPr>
          <p:cNvSpPr/>
          <p:nvPr/>
        </p:nvSpPr>
        <p:spPr>
          <a:xfrm>
            <a:off x="1368476" y="3492798"/>
            <a:ext cx="20666296" cy="9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zh-CN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铝与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NaOH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溶液反应得到偏铝酸盐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NaOH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溶液的量无关。</a:t>
            </a:r>
            <a:endParaRPr lang="zh-CN" altLang="zh-CN" sz="1400" dirty="0">
              <a:solidFill>
                <a:srgbClr val="000000"/>
              </a:solidFill>
              <a:effectLst/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3C1791EC-6B68-45CB-85E6-2293CFE36D0F}"/>
              </a:ext>
            </a:extLst>
          </p:cNvPr>
          <p:cNvSpPr/>
          <p:nvPr/>
        </p:nvSpPr>
        <p:spPr>
          <a:xfrm>
            <a:off x="11445404" y="4934194"/>
            <a:ext cx="872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×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318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8" grpId="0"/>
      <p:bldP spid="29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5DFF794C-61C5-48EA-9602-D4C0886F1786}"/>
              </a:ext>
            </a:extLst>
          </p:cNvPr>
          <p:cNvSpPr txBox="1"/>
          <p:nvPr/>
        </p:nvSpPr>
        <p:spPr>
          <a:xfrm>
            <a:off x="18074332" y="8677376"/>
            <a:ext cx="3312367" cy="1015663"/>
          </a:xfrm>
          <a:prstGeom prst="rect">
            <a:avLst/>
          </a:prstGeom>
          <a:noFill/>
        </p:spPr>
        <p:txBody>
          <a:bodyPr wrap="square" lIns="91425" tIns="45711" rIns="91425" bIns="45711" rtlCol="0">
            <a:spAutoFit/>
          </a:bodyPr>
          <a:lstStyle/>
          <a:p>
            <a:pPr algn="r">
              <a:defRPr/>
            </a:pPr>
            <a:r>
              <a:rPr lang="zh-CN" altLang="en-US" sz="6000" b="1" dirty="0">
                <a:solidFill>
                  <a:srgbClr val="2E4571"/>
                </a:solidFill>
              </a:rPr>
              <a:t>新高考</a:t>
            </a:r>
            <a:r>
              <a:rPr lang="en-US" altLang="zh-CN" sz="6000" b="1" dirty="0">
                <a:solidFill>
                  <a:srgbClr val="2E4571"/>
                </a:solidFill>
              </a:rPr>
              <a:t>2</a:t>
            </a:r>
            <a:endParaRPr lang="zh-CN" altLang="en-US" sz="6000" b="1" dirty="0">
              <a:solidFill>
                <a:srgbClr val="2E457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8929315" y="7237214"/>
            <a:ext cx="1324947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6193011" y="4415543"/>
            <a:ext cx="13249473" cy="2677657"/>
          </a:xfrm>
          <a:prstGeom prst="rect">
            <a:avLst/>
          </a:prstGeom>
        </p:spPr>
        <p:txBody>
          <a:bodyPr wrap="square" lIns="91425" tIns="45711" rIns="91425" bIns="45711">
            <a:spAutoFit/>
          </a:bodyPr>
          <a:lstStyle/>
          <a:p>
            <a:pPr>
              <a:defRPr/>
            </a:pPr>
            <a:r>
              <a:rPr lang="zh-CN" altLang="en-US" sz="7300" b="1" spc="301" dirty="0" smtClean="0">
                <a:solidFill>
                  <a:srgbClr val="867CB1"/>
                </a:solidFill>
                <a:latin typeface="微软雅黑" pitchFamily="34" charset="-122"/>
                <a:ea typeface="微软雅黑" pitchFamily="34" charset="-122"/>
              </a:rPr>
              <a:t>第三单元</a:t>
            </a:r>
            <a:endParaRPr lang="en-US" altLang="zh-CN" sz="7300" b="1" spc="301" dirty="0">
              <a:solidFill>
                <a:srgbClr val="867CB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en-US" sz="9600" b="1" spc="30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金属</a:t>
            </a:r>
            <a:r>
              <a:rPr lang="zh-CN" altLang="en-US" sz="9600" b="1" spc="30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及其化合物</a:t>
            </a:r>
          </a:p>
        </p:txBody>
      </p:sp>
      <p:sp>
        <p:nvSpPr>
          <p:cNvPr id="6" name="矩形 5"/>
          <p:cNvSpPr/>
          <p:nvPr/>
        </p:nvSpPr>
        <p:spPr>
          <a:xfrm>
            <a:off x="8929786" y="7499038"/>
            <a:ext cx="11880849" cy="1015644"/>
          </a:xfrm>
          <a:prstGeom prst="rect">
            <a:avLst/>
          </a:prstGeom>
        </p:spPr>
        <p:txBody>
          <a:bodyPr lIns="91425" tIns="45711" rIns="91425" bIns="45711">
            <a:spAutoFit/>
          </a:bodyPr>
          <a:lstStyle/>
          <a:p>
            <a:pPr lvl="0">
              <a:spcAft>
                <a:spcPts val="0"/>
              </a:spcAft>
            </a:pPr>
            <a:r>
              <a:rPr lang="zh-CN" altLang="zh-CN" sz="6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6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</a:t>
            </a:r>
            <a:r>
              <a:rPr lang="zh-CN" altLang="zh-CN" sz="6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讲　镁、铝及其重要化合物</a:t>
            </a:r>
          </a:p>
        </p:txBody>
      </p:sp>
    </p:spTree>
    <p:extLst>
      <p:ext uri="{BB962C8B-B14F-4D97-AF65-F5344CB8AC3E}">
        <p14:creationId xmlns:p14="http://schemas.microsoft.com/office/powerpoint/2010/main" val="192395517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260505"/>
              </p:ext>
            </p:extLst>
          </p:nvPr>
        </p:nvGraphicFramePr>
        <p:xfrm>
          <a:off x="1402180" y="1252371"/>
          <a:ext cx="20584663" cy="106719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34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49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61835">
                <a:tc>
                  <a:txBody>
                    <a:bodyPr/>
                    <a:lstStyle/>
                    <a:p>
                      <a:pPr marL="0" marR="0" lvl="0" indent="0" algn="ctr" defTabSz="815748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4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考</a:t>
                      </a:r>
                      <a:r>
                        <a:rPr kumimoji="0" lang="zh-CN" altLang="en-US" sz="4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纲要求</a:t>
                      </a:r>
                      <a:r>
                        <a:rPr kumimoji="0" lang="zh-CN" altLang="zh-CN" sz="4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EU-BZ-S92" panose="02020503000000020003" pitchFamily="18" charset="-12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zh-CN" sz="47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NEU-BZ-S92" panose="02020503000000020003" pitchFamily="18" charset="-12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7633" marR="237633" marT="118420" marB="1184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5748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4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学科素养</a:t>
                      </a:r>
                      <a:endParaRPr kumimoji="0" lang="en-US" altLang="zh-CN" sz="47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37633" marR="237633" marT="118420" marB="1184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100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47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CN" altLang="zh-CN" sz="47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掌握镁、铝的主要性质及其应用。</a:t>
                      </a:r>
                      <a:endParaRPr lang="zh-CN" altLang="zh-CN" sz="4700" dirty="0" smtClean="0">
                        <a:solidFill>
                          <a:srgbClr val="000000"/>
                        </a:solidFill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47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CN" altLang="zh-CN" sz="47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掌握镁、铝的重要化合物的主要性质及其应用。</a:t>
                      </a:r>
                      <a:endParaRPr lang="zh-CN" altLang="zh-CN" sz="4700" dirty="0">
                        <a:solidFill>
                          <a:srgbClr val="000000"/>
                        </a:solidFill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237633" marR="237633" marT="118420" marB="1184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15748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0" lang="zh-CN" sz="4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宏观辨识与微观探析</a:t>
                      </a:r>
                      <a:r>
                        <a:rPr kumimoji="0" lang="en-US" sz="4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kumimoji="0" lang="zh-CN" sz="4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认识</a:t>
                      </a:r>
                      <a:r>
                        <a:rPr kumimoji="0" lang="zh-CN" altLang="en-US" sz="4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铝的氧化物和氢氧化物的两性</a:t>
                      </a:r>
                      <a:r>
                        <a:rPr kumimoji="0" lang="en-US" altLang="zh-CN" sz="4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zh-CN" altLang="en-US" sz="4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能从</a:t>
                      </a:r>
                      <a:r>
                        <a:rPr lang="zh-CN" altLang="en-US" sz="47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铝化合物的多样性</a:t>
                      </a:r>
                      <a:r>
                        <a:rPr lang="en-US" altLang="zh-CN" sz="47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altLang="en-US" sz="47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理解铝及其化合物的性质。</a:t>
                      </a:r>
                    </a:p>
                    <a:p>
                      <a:pPr marL="0" marR="0" lvl="0" indent="0" algn="l" defTabSz="815748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47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CN" altLang="en-US" sz="47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变化观念与平衡思想</a:t>
                      </a:r>
                      <a:r>
                        <a:rPr lang="en-US" altLang="zh-CN" sz="47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CN" altLang="en-US" sz="47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铝及其化合物发生化学变化需要一定的条件</a:t>
                      </a:r>
                      <a:r>
                        <a:rPr lang="en-US" altLang="zh-CN" sz="47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altLang="en-US" sz="47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并遵循一定规律。</a:t>
                      </a:r>
                    </a:p>
                    <a:p>
                      <a:pPr marL="0" marR="0" lvl="0" indent="0" algn="l" defTabSz="815748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47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CN" altLang="en-US" sz="47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科学探究与创新意识</a:t>
                      </a:r>
                      <a:r>
                        <a:rPr lang="en-US" altLang="zh-CN" sz="47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CN" altLang="en-US" sz="47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能发现和提出有探究价值的有关铝及其化合物性质的探究方案</a:t>
                      </a:r>
                      <a:r>
                        <a:rPr lang="en-US" altLang="zh-CN" sz="47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altLang="en-US" sz="47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进行实验探究。</a:t>
                      </a:r>
                    </a:p>
                    <a:p>
                      <a:pPr marL="0" marR="0" lvl="0" indent="0" algn="l" defTabSz="815748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4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kumimoji="0" lang="zh-CN" altLang="en-US" sz="4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科学态度与社会责任</a:t>
                      </a:r>
                      <a:r>
                        <a:rPr kumimoji="0" lang="en-US" altLang="zh-CN" sz="4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kumimoji="0" lang="zh-CN" altLang="en-US" sz="4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具有可持续发展意识和绿色化学观念</a:t>
                      </a:r>
                      <a:r>
                        <a:rPr kumimoji="0" lang="en-US" altLang="zh-CN" sz="4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zh-CN" altLang="en-US" sz="4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能对与铝性质有关的社会热点问题做出正确的价值判断。</a:t>
                      </a:r>
                    </a:p>
                  </a:txBody>
                  <a:tcPr marL="173274" marR="1732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494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8" y="0"/>
            <a:ext cx="23713950" cy="13350074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6193013" y="4415543"/>
            <a:ext cx="14617624" cy="2693027"/>
          </a:xfrm>
          <a:prstGeom prst="rect">
            <a:avLst/>
          </a:prstGeom>
        </p:spPr>
        <p:txBody>
          <a:bodyPr wrap="square" lIns="91425" tIns="45711" rIns="91425" bIns="45711">
            <a:spAutoFit/>
          </a:bodyPr>
          <a:lstStyle/>
          <a:p>
            <a:pPr>
              <a:defRPr/>
            </a:pPr>
            <a:r>
              <a:rPr lang="zh-CN" altLang="en-US" sz="7300" b="1" spc="301" dirty="0">
                <a:solidFill>
                  <a:srgbClr val="867CB1"/>
                </a:solidFill>
                <a:latin typeface="微软雅黑" pitchFamily="34" charset="-122"/>
                <a:ea typeface="微软雅黑" pitchFamily="34" charset="-122"/>
              </a:rPr>
              <a:t>考点一</a:t>
            </a:r>
            <a:endParaRPr lang="en-US" altLang="zh-CN" sz="7300" b="1" spc="301" dirty="0">
              <a:solidFill>
                <a:srgbClr val="867CB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en-US" sz="9600" b="1" spc="30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镁、铝的性质及用途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8929315" y="7237214"/>
            <a:ext cx="1324947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C79CB31-6713-40B9-A9E8-636F7D7D4FFD}"/>
              </a:ext>
            </a:extLst>
          </p:cNvPr>
          <p:cNvSpPr txBox="1"/>
          <p:nvPr/>
        </p:nvSpPr>
        <p:spPr>
          <a:xfrm>
            <a:off x="8929315" y="7309222"/>
            <a:ext cx="13064741" cy="2631471"/>
          </a:xfrm>
          <a:prstGeom prst="rect">
            <a:avLst/>
          </a:prstGeom>
          <a:noFill/>
        </p:spPr>
        <p:txBody>
          <a:bodyPr wrap="square" lIns="91425" tIns="45711" rIns="91425" bIns="45711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5500" dirty="0">
                <a:solidFill>
                  <a:srgbClr val="87B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 action="ppaction://hlinksldjump"/>
              </a:rPr>
              <a:t>基础</a:t>
            </a:r>
            <a:r>
              <a:rPr lang="en-US" altLang="zh-CN" sz="5500" dirty="0">
                <a:solidFill>
                  <a:srgbClr val="87B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 action="ppaction://hlinksldjump"/>
              </a:rPr>
              <a:t>·</a:t>
            </a:r>
            <a:r>
              <a:rPr lang="zh-CN" altLang="en-US" sz="5500" dirty="0">
                <a:solidFill>
                  <a:srgbClr val="87B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 action="ppaction://hlinksldjump"/>
              </a:rPr>
              <a:t>自主诊断</a:t>
            </a:r>
            <a:r>
              <a:rPr lang="en-US" altLang="zh-CN" sz="5500" dirty="0">
                <a:solidFill>
                  <a:srgbClr val="87B8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5500" dirty="0">
                <a:solidFill>
                  <a:srgbClr val="87B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" action="ppaction://noaction"/>
              </a:rPr>
              <a:t>素养</a:t>
            </a:r>
            <a:r>
              <a:rPr lang="en-US" altLang="zh-CN" sz="5500" dirty="0">
                <a:solidFill>
                  <a:srgbClr val="87B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" action="ppaction://noaction"/>
              </a:rPr>
              <a:t>·</a:t>
            </a:r>
            <a:r>
              <a:rPr lang="zh-CN" altLang="en-US" sz="5500" dirty="0">
                <a:solidFill>
                  <a:srgbClr val="87B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" action="ppaction://noaction"/>
              </a:rPr>
              <a:t>全面提升</a:t>
            </a:r>
            <a:endParaRPr lang="zh-CN" altLang="en-US" sz="5500" dirty="0">
              <a:solidFill>
                <a:srgbClr val="87B8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281422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CD88FABA-CFED-4638-AE88-7652F3766B57}"/>
              </a:ext>
            </a:extLst>
          </p:cNvPr>
          <p:cNvSpPr/>
          <p:nvPr/>
        </p:nvSpPr>
        <p:spPr>
          <a:xfrm>
            <a:off x="1559906" y="2078446"/>
            <a:ext cx="20906914" cy="7650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5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zh-CN" sz="5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镁、铝的原子结构和存在</a:t>
            </a:r>
            <a:endParaRPr lang="en-US" altLang="zh-CN" sz="50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300000"/>
              </a:lnSpc>
              <a:spcAft>
                <a:spcPts val="0"/>
              </a:spcAft>
            </a:pP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(1)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镁位于元素周期表第</a:t>
            </a:r>
            <a:r>
              <a:rPr lang="zh-CN" altLang="zh-CN" sz="5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周期第</a:t>
            </a:r>
            <a:r>
              <a:rPr lang="zh-CN" altLang="zh-CN" sz="5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5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族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原子结构示意图为</a:t>
            </a:r>
            <a:r>
              <a:rPr lang="zh-CN" altLang="zh-CN" sz="5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　　　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铝位于元素周期表第</a:t>
            </a:r>
            <a:r>
              <a:rPr lang="zh-CN" altLang="zh-CN" sz="5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周期第</a:t>
            </a:r>
            <a:r>
              <a:rPr lang="zh-CN" altLang="zh-CN" sz="5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5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族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原子结构示意图为</a:t>
            </a:r>
            <a:r>
              <a:rPr lang="zh-CN" altLang="zh-CN" sz="5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　　　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 </a:t>
            </a:r>
            <a:endParaRPr lang="zh-CN" altLang="zh-CN" sz="50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(2)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铝是地壳中含量最多的金属元素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自然界中的铝、镁全部以</a:t>
            </a:r>
            <a:r>
              <a:rPr lang="zh-CN" altLang="zh-CN" sz="5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　　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endParaRPr lang="en-US" altLang="zh-CN" sz="50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形式存在。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 </a:t>
            </a:r>
            <a:r>
              <a:rPr lang="en-US" altLang="zh-CN" sz="5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7" name="基础自主诊断.EPS" descr="id:2147500765;FounderCES">
            <a:extLst>
              <a:ext uri="{FF2B5EF4-FFF2-40B4-BE49-F238E27FC236}">
                <a16:creationId xmlns:a16="http://schemas.microsoft.com/office/drawing/2014/main" id="{80D99D02-1EEA-4D9C-8068-586FD5E18C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15890" y="1260550"/>
            <a:ext cx="20906914" cy="72008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9A7FE57D-6A57-46AC-B21D-9EF2330772A4}"/>
              </a:ext>
            </a:extLst>
          </p:cNvPr>
          <p:cNvSpPr/>
          <p:nvPr/>
        </p:nvSpPr>
        <p:spPr>
          <a:xfrm>
            <a:off x="8247465" y="3855160"/>
            <a:ext cx="82586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</a:t>
            </a:r>
            <a:endParaRPr lang="zh-CN" altLang="en-US" sz="5000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1B45403-C0D3-4265-8E00-164080CEE923}"/>
              </a:ext>
            </a:extLst>
          </p:cNvPr>
          <p:cNvSpPr/>
          <p:nvPr/>
        </p:nvSpPr>
        <p:spPr>
          <a:xfrm>
            <a:off x="11312589" y="3780830"/>
            <a:ext cx="128913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000" dirty="0" err="1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ⅡA</a:t>
            </a:r>
            <a:endParaRPr lang="zh-CN" altLang="en-US" sz="5000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C0CA71E-347C-42B2-B4F8-D8A29F740CE2}"/>
              </a:ext>
            </a:extLst>
          </p:cNvPr>
          <p:cNvSpPr/>
          <p:nvPr/>
        </p:nvSpPr>
        <p:spPr>
          <a:xfrm>
            <a:off x="7527385" y="6087408"/>
            <a:ext cx="82586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</a:t>
            </a:r>
            <a:endParaRPr lang="zh-CN" altLang="en-US" sz="5000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D64711A-EE8D-477E-A76B-D45F66ED7DAD}"/>
              </a:ext>
            </a:extLst>
          </p:cNvPr>
          <p:cNvSpPr/>
          <p:nvPr/>
        </p:nvSpPr>
        <p:spPr>
          <a:xfrm>
            <a:off x="10628855" y="6087408"/>
            <a:ext cx="161982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000" dirty="0" err="1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ⅢA</a:t>
            </a:r>
            <a:endParaRPr lang="zh-CN" altLang="en-US" sz="5000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4864329-B2F7-4167-BDFC-BC3D4F76C997}"/>
              </a:ext>
            </a:extLst>
          </p:cNvPr>
          <p:cNvSpPr/>
          <p:nvPr/>
        </p:nvSpPr>
        <p:spPr>
          <a:xfrm>
            <a:off x="18443386" y="7527568"/>
            <a:ext cx="229524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化合态</a:t>
            </a:r>
            <a:endParaRPr lang="zh-CN" altLang="en-US" sz="5000" dirty="0"/>
          </a:p>
        </p:txBody>
      </p:sp>
      <p:pic>
        <p:nvPicPr>
          <p:cNvPr id="23" name="9CM51.EPS" descr="id:2147491084;FounderCES">
            <a:extLst>
              <a:ext uri="{FF2B5EF4-FFF2-40B4-BE49-F238E27FC236}">
                <a16:creationId xmlns:a16="http://schemas.microsoft.com/office/drawing/2014/main" id="{0D0CF95A-D9B8-4EFF-AD00-127AFBE23507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089871" y="2484686"/>
            <a:ext cx="2152813" cy="1944216"/>
          </a:xfrm>
          <a:prstGeom prst="rect">
            <a:avLst/>
          </a:prstGeom>
        </p:spPr>
      </p:pic>
      <p:pic>
        <p:nvPicPr>
          <p:cNvPr id="24" name="9CM52.EPS" descr="id:2147491091;FounderCES">
            <a:extLst>
              <a:ext uri="{FF2B5EF4-FFF2-40B4-BE49-F238E27FC236}">
                <a16:creationId xmlns:a16="http://schemas.microsoft.com/office/drawing/2014/main" id="{602F9BAB-1C0E-4ABC-AC86-EBC0F3C75B2D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587402" y="4880441"/>
            <a:ext cx="2295242" cy="206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6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CD88FABA-CFED-4638-AE88-7652F3766B57}"/>
              </a:ext>
            </a:extLst>
          </p:cNvPr>
          <p:cNvSpPr/>
          <p:nvPr/>
        </p:nvSpPr>
        <p:spPr>
          <a:xfrm>
            <a:off x="1559906" y="2052638"/>
            <a:ext cx="20762898" cy="5727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5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zh-CN" sz="5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镁、铝的物理性质</a:t>
            </a:r>
            <a:endParaRPr lang="zh-CN" altLang="zh-CN" sz="50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(1)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镁是</a:t>
            </a:r>
            <a:r>
              <a:rPr lang="zh-CN" altLang="zh-CN" sz="5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　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色有金属光泽的固体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密度较</a:t>
            </a:r>
            <a:r>
              <a:rPr lang="zh-CN" altLang="zh-CN" sz="5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硬度较</a:t>
            </a:r>
            <a:r>
              <a:rPr lang="zh-CN" altLang="zh-CN" sz="5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有延展性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是电和热的良导体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镁合金密度较</a:t>
            </a:r>
            <a:r>
              <a:rPr lang="zh-CN" altLang="zh-CN" sz="5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　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硬度和强度都较</a:t>
            </a:r>
            <a:r>
              <a:rPr lang="zh-CN" altLang="zh-CN" sz="5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　　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(2)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铝是</a:t>
            </a:r>
            <a:r>
              <a:rPr lang="zh-CN" altLang="zh-CN" sz="5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　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色有金属光泽的固体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有良好的延展性、导电性和导热性等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密度较小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质地</a:t>
            </a:r>
            <a:r>
              <a:rPr lang="zh-CN" altLang="zh-CN" sz="5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　　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 </a:t>
            </a:r>
            <a:endParaRPr lang="zh-CN" altLang="zh-CN" sz="50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9" name="基础自主诊断.EPS" descr="id:2147500765;FounderCES">
            <a:extLst>
              <a:ext uri="{FF2B5EF4-FFF2-40B4-BE49-F238E27FC236}">
                <a16:creationId xmlns:a16="http://schemas.microsoft.com/office/drawing/2014/main" id="{80D99D02-1EEA-4D9C-8068-586FD5E18C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15890" y="1260550"/>
            <a:ext cx="20906914" cy="72008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11B45403-C0D3-4265-8E00-164080CEE923}"/>
              </a:ext>
            </a:extLst>
          </p:cNvPr>
          <p:cNvSpPr/>
          <p:nvPr/>
        </p:nvSpPr>
        <p:spPr>
          <a:xfrm>
            <a:off x="3744740" y="3276774"/>
            <a:ext cx="17281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银白</a:t>
            </a:r>
            <a:endParaRPr lang="zh-CN" altLang="en-US" sz="50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C0CA71E-347C-42B2-B4F8-D8A29F740CE2}"/>
              </a:ext>
            </a:extLst>
          </p:cNvPr>
          <p:cNvSpPr/>
          <p:nvPr/>
        </p:nvSpPr>
        <p:spPr>
          <a:xfrm>
            <a:off x="13537828" y="3304060"/>
            <a:ext cx="10801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　</a:t>
            </a:r>
            <a:endParaRPr lang="zh-CN" altLang="en-US" sz="50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D64711A-EE8D-477E-A76B-D45F66ED7DAD}"/>
              </a:ext>
            </a:extLst>
          </p:cNvPr>
          <p:cNvSpPr/>
          <p:nvPr/>
        </p:nvSpPr>
        <p:spPr>
          <a:xfrm>
            <a:off x="16922204" y="3304060"/>
            <a:ext cx="10801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低</a:t>
            </a:r>
            <a:endParaRPr lang="zh-CN" altLang="en-US" sz="50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4864329-B2F7-4167-BDFC-BC3D4F76C997}"/>
              </a:ext>
            </a:extLst>
          </p:cNvPr>
          <p:cNvSpPr/>
          <p:nvPr/>
        </p:nvSpPr>
        <p:spPr>
          <a:xfrm>
            <a:off x="9937428" y="4485580"/>
            <a:ext cx="10081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</a:t>
            </a:r>
            <a:endParaRPr lang="zh-CN" altLang="en-US" sz="50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D686643-8BC7-4190-B4FE-B330B3A4F15A}"/>
              </a:ext>
            </a:extLst>
          </p:cNvPr>
          <p:cNvSpPr/>
          <p:nvPr/>
        </p:nvSpPr>
        <p:spPr>
          <a:xfrm>
            <a:off x="16426051" y="4485580"/>
            <a:ext cx="85168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</a:t>
            </a:r>
            <a:endParaRPr lang="zh-CN" altLang="en-US" sz="50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397FDE2-0D7F-4DB9-AF7E-27E17369BFE7}"/>
              </a:ext>
            </a:extLst>
          </p:cNvPr>
          <p:cNvSpPr/>
          <p:nvPr/>
        </p:nvSpPr>
        <p:spPr>
          <a:xfrm>
            <a:off x="3960764" y="5581030"/>
            <a:ext cx="17281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银白　</a:t>
            </a:r>
            <a:endParaRPr lang="zh-CN" altLang="en-US" sz="50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E799B2E-9707-43A0-883F-B73091C07595}"/>
              </a:ext>
            </a:extLst>
          </p:cNvPr>
          <p:cNvSpPr/>
          <p:nvPr/>
        </p:nvSpPr>
        <p:spPr>
          <a:xfrm>
            <a:off x="5976988" y="6735480"/>
            <a:ext cx="17281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柔软</a:t>
            </a:r>
            <a:endParaRPr lang="zh-CN" altLang="en-US" sz="5000" dirty="0"/>
          </a:p>
        </p:txBody>
      </p:sp>
    </p:spTree>
    <p:extLst>
      <p:ext uri="{BB962C8B-B14F-4D97-AF65-F5344CB8AC3E}">
        <p14:creationId xmlns:p14="http://schemas.microsoft.com/office/powerpoint/2010/main" val="84851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基础自主诊断.EPS" descr="id:2147500765;FounderCES">
            <a:extLst>
              <a:ext uri="{FF2B5EF4-FFF2-40B4-BE49-F238E27FC236}">
                <a16:creationId xmlns:a16="http://schemas.microsoft.com/office/drawing/2014/main" id="{80D99D02-1EEA-4D9C-8068-586FD5E18C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15890" y="1260550"/>
            <a:ext cx="20906914" cy="720080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CD88FABA-CFED-4638-AE88-7652F3766B57}"/>
              </a:ext>
            </a:extLst>
          </p:cNvPr>
          <p:cNvSpPr/>
          <p:nvPr/>
        </p:nvSpPr>
        <p:spPr>
          <a:xfrm>
            <a:off x="1407156" y="1980630"/>
            <a:ext cx="20906914" cy="2004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</a:t>
            </a:r>
            <a:r>
              <a:rPr lang="zh-CN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镁、铝的化学性质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(1)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铝的化学性质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22" name="9CM49.EPS" descr="id:2147507401;FounderCES">
            <a:extLst>
              <a:ext uri="{FF2B5EF4-FFF2-40B4-BE49-F238E27FC236}">
                <a16:creationId xmlns:a16="http://schemas.microsoft.com/office/drawing/2014/main" id="{03FD4346-FC12-4905-BBC8-294EEDE2DE30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3420" y="4140870"/>
            <a:ext cx="16154386" cy="645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98A87F4F-49EC-448F-A2E5-B69856B17284}"/>
              </a:ext>
            </a:extLst>
          </p:cNvPr>
          <p:cNvSpPr/>
          <p:nvPr/>
        </p:nvSpPr>
        <p:spPr>
          <a:xfrm>
            <a:off x="1415890" y="2052638"/>
            <a:ext cx="20762898" cy="6060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写出图中标号反应的化学方程式或离子方程式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①</a:t>
            </a:r>
            <a:r>
              <a:rPr lang="en-US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                                                           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②</a:t>
            </a:r>
            <a:r>
              <a:rPr lang="en-US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                                                              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③</a:t>
            </a:r>
            <a:r>
              <a:rPr lang="en-US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                                                           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④</a:t>
            </a:r>
            <a:r>
              <a:rPr lang="en-US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                                                          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⑤</a:t>
            </a:r>
            <a:r>
              <a:rPr lang="en-US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                                                                 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6" name="基础自主诊断.EPS" descr="id:2147500765;FounderCES">
            <a:extLst>
              <a:ext uri="{FF2B5EF4-FFF2-40B4-BE49-F238E27FC236}">
                <a16:creationId xmlns:a16="http://schemas.microsoft.com/office/drawing/2014/main" id="{80D99D02-1EEA-4D9C-8068-586FD5E18C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15890" y="1260550"/>
            <a:ext cx="20906914" cy="720080"/>
          </a:xfrm>
          <a:prstGeom prst="rect">
            <a:avLst/>
          </a:prstGeom>
        </p:spPr>
      </p:pic>
      <p:pic>
        <p:nvPicPr>
          <p:cNvPr id="17" name="9CM49.EPS" descr="id:2147507401;FounderCES">
            <a:extLst>
              <a:ext uri="{FF2B5EF4-FFF2-40B4-BE49-F238E27FC236}">
                <a16:creationId xmlns:a16="http://schemas.microsoft.com/office/drawing/2014/main" id="{03FD4346-FC12-4905-BBC8-294EEDE2DE30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13492" y="3276063"/>
            <a:ext cx="11809312" cy="47152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A9BF1775-7DC0-452C-92E1-225D02FE16C8}"/>
                  </a:ext>
                </a:extLst>
              </p:cNvPr>
              <p:cNvSpPr/>
              <p:nvPr/>
            </p:nvSpPr>
            <p:spPr>
              <a:xfrm>
                <a:off x="2304580" y="3924846"/>
                <a:ext cx="9865096" cy="9887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Al+N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rgbClr val="A5002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+4H</a:t>
                </a:r>
                <a:r>
                  <a:rPr lang="en-US" altLang="zh-CN" sz="4400" baseline="30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=Al</a:t>
                </a:r>
                <a:r>
                  <a:rPr lang="en-US" altLang="zh-CN" sz="4400" baseline="30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3+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+NO↑+2H</a:t>
                </a:r>
                <a:r>
                  <a:rPr lang="en-US" altLang="zh-CN" sz="44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</a:t>
                </a:r>
                <a:endParaRPr lang="zh-CN" altLang="zh-CN" sz="4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9BF1775-7DC0-452C-92E1-225D02FE16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580" y="3924846"/>
                <a:ext cx="9865096" cy="988797"/>
              </a:xfrm>
              <a:prstGeom prst="rect">
                <a:avLst/>
              </a:prstGeom>
              <a:blipFill rotWithShape="1">
                <a:blip r:embed="rId4"/>
                <a:stretch>
                  <a:fillRect l="-2472" b="-290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>
            <a:extLst>
              <a:ext uri="{FF2B5EF4-FFF2-40B4-BE49-F238E27FC236}">
                <a16:creationId xmlns:a16="http://schemas.microsoft.com/office/drawing/2014/main" id="{2B0615D4-388C-4664-ADE7-CC8C8117E851}"/>
              </a:ext>
            </a:extLst>
          </p:cNvPr>
          <p:cNvSpPr/>
          <p:nvPr/>
        </p:nvSpPr>
        <p:spPr>
          <a:xfrm>
            <a:off x="2304580" y="4932958"/>
            <a:ext cx="9865096" cy="988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2Al+6H</a:t>
            </a:r>
            <a:r>
              <a:rPr lang="en-US" altLang="zh-CN" sz="4400" baseline="30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=2Al</a:t>
            </a:r>
            <a:r>
              <a:rPr lang="en-US" altLang="zh-CN" sz="4400" baseline="30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3+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+3H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B6CDE335-DABF-426A-BBBD-35CC036A7550}"/>
                  </a:ext>
                </a:extLst>
              </p:cNvPr>
              <p:cNvSpPr/>
              <p:nvPr/>
            </p:nvSpPr>
            <p:spPr>
              <a:xfrm>
                <a:off x="2304580" y="5941070"/>
                <a:ext cx="7776864" cy="9818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2Al+2OH</a:t>
                </a:r>
                <a:r>
                  <a:rPr lang="en-US" altLang="zh-CN" sz="4400" baseline="30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+2H</a:t>
                </a:r>
                <a:r>
                  <a:rPr lang="en-US" altLang="zh-CN" sz="44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O=2Al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rgbClr val="A5002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+3H</a:t>
                </a:r>
                <a:r>
                  <a:rPr lang="en-US" altLang="zh-CN" sz="44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↑</a:t>
                </a:r>
                <a:endParaRPr lang="zh-CN" altLang="zh-CN" sz="4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6CDE335-DABF-426A-BBBD-35CC036A75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580" y="5941070"/>
                <a:ext cx="7776864" cy="981807"/>
              </a:xfrm>
              <a:prstGeom prst="rect">
                <a:avLst/>
              </a:prstGeom>
              <a:blipFill rotWithShape="1">
                <a:blip r:embed="rId5"/>
                <a:stretch>
                  <a:fillRect l="-3135" b="-298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组合 20">
            <a:extLst>
              <a:ext uri="{FF2B5EF4-FFF2-40B4-BE49-F238E27FC236}">
                <a16:creationId xmlns:a16="http://schemas.microsoft.com/office/drawing/2014/main" id="{1A23EA8C-A8DE-4A51-8785-70B3E60D155C}"/>
              </a:ext>
            </a:extLst>
          </p:cNvPr>
          <p:cNvGrpSpPr/>
          <p:nvPr/>
        </p:nvGrpSpPr>
        <p:grpSpPr>
          <a:xfrm>
            <a:off x="2376588" y="2904801"/>
            <a:ext cx="9865096" cy="1000730"/>
            <a:chOff x="2376588" y="2904801"/>
            <a:chExt cx="9865096" cy="1000730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BED955D-D871-4B1E-988D-7604A6B22019}"/>
                </a:ext>
              </a:extLst>
            </p:cNvPr>
            <p:cNvSpPr/>
            <p:nvPr/>
          </p:nvSpPr>
          <p:spPr>
            <a:xfrm>
              <a:off x="2376588" y="2916734"/>
              <a:ext cx="9865096" cy="988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4Al+3O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  2Al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O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zh-CN" altLang="zh-CN" sz="4400" dirty="0">
                <a:solidFill>
                  <a:srgbClr val="000000"/>
                </a:solidFill>
                <a:latin typeface="NEU-BZ-S92" panose="02020503000000020003" pitchFamily="18" charset="-122"/>
                <a:ea typeface="NEU-BZ-S92" panose="02020503000000020003" pitchFamily="18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AC419C50-B04E-407C-A2BC-B6DF202EB14A}"/>
                </a:ext>
              </a:extLst>
            </p:cNvPr>
            <p:cNvPicPr/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05109" y="2904801"/>
              <a:ext cx="1008112" cy="860612"/>
            </a:xfrm>
            <a:prstGeom prst="rect">
              <a:avLst/>
            </a:prstGeom>
          </p:spPr>
        </p:pic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1DC17CE3-E52A-4EC1-972F-A9EA5258FDCA}"/>
              </a:ext>
            </a:extLst>
          </p:cNvPr>
          <p:cNvGrpSpPr/>
          <p:nvPr/>
        </p:nvGrpSpPr>
        <p:grpSpPr>
          <a:xfrm>
            <a:off x="2016548" y="6894271"/>
            <a:ext cx="9505056" cy="1008112"/>
            <a:chOff x="2016548" y="6894271"/>
            <a:chExt cx="9505056" cy="1008112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9A91367B-2AB6-4638-9230-CFF4E099A783}"/>
                </a:ext>
              </a:extLst>
            </p:cNvPr>
            <p:cNvSpPr/>
            <p:nvPr/>
          </p:nvSpPr>
          <p:spPr>
            <a:xfrm>
              <a:off x="2016548" y="6894271"/>
              <a:ext cx="9505056" cy="9818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2Al+Fe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O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   2Fe+Al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O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(</a:t>
              </a:r>
              <a:r>
                <a:rPr lang="zh-CN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铝热反应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)</a:t>
              </a:r>
              <a:endParaRPr lang="zh-CN" altLang="zh-CN" sz="4400" dirty="0">
                <a:solidFill>
                  <a:srgbClr val="000000"/>
                </a:solidFill>
                <a:latin typeface="NEU-BZ-S92" panose="02020503000000020003" pitchFamily="18" charset="-122"/>
                <a:ea typeface="NEU-BZ-S92" panose="02020503000000020003" pitchFamily="18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D4355169-676A-4C51-828C-01D5AA8DBF18}"/>
                </a:ext>
              </a:extLst>
            </p:cNvPr>
            <p:cNvPicPr/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08836" y="6920575"/>
              <a:ext cx="1161274" cy="981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19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3722</TotalTime>
  <Words>1000</Words>
  <Application>Microsoft Office PowerPoint</Application>
  <PresentationFormat>自定义</PresentationFormat>
  <Paragraphs>126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NEU-BZ-S92</vt:lpstr>
      <vt:lpstr>方正兰亭粗黑_GBK</vt:lpstr>
      <vt:lpstr>华文行楷</vt:lpstr>
      <vt:lpstr>宋体</vt:lpstr>
      <vt:lpstr>微软雅黑</vt:lpstr>
      <vt:lpstr>Arial</vt:lpstr>
      <vt:lpstr>Calibri</vt:lpstr>
      <vt:lpstr>Cambria Math</vt:lpstr>
      <vt:lpstr>Times New Roman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wanghailang</cp:lastModifiedBy>
  <cp:revision>557</cp:revision>
  <dcterms:created xsi:type="dcterms:W3CDTF">2016-01-31T01:38:40Z</dcterms:created>
  <dcterms:modified xsi:type="dcterms:W3CDTF">2020-05-31T04:14:53Z</dcterms:modified>
</cp:coreProperties>
</file>