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1" r:id="rId4"/>
    <p:sldId id="264" r:id="rId5"/>
    <p:sldId id="265" r:id="rId6"/>
    <p:sldId id="267" r:id="rId7"/>
    <p:sldId id="266" r:id="rId8"/>
    <p:sldId id="259" r:id="rId9"/>
    <p:sldId id="258"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5" d="100"/>
          <a:sy n="55" d="100"/>
        </p:scale>
        <p:origin x="-1248" y="-312"/>
      </p:cViewPr>
      <p:guideLst>
        <p:guide orient="horz" pos="2160"/>
        <p:guide pos="2880"/>
      </p:guideLst>
    </p:cSldViewPr>
  </p:slideViewPr>
  <p:notesTextViewPr>
    <p:cViewPr>
      <p:scale>
        <a:sx n="100" d="100"/>
        <a:sy n="100" d="100"/>
      </p:scale>
      <p:origin x="0" y="0"/>
    </p:cViewPr>
  </p:notesTextViewPr>
  <p:sorterViewPr>
    <p:cViewPr>
      <p:scale>
        <a:sx n="51" d="100"/>
        <a:sy n="51"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2019/10/21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hyperlink" Target="http://image.baidu.com/i?ct=503316480&amp;z=581412203&amp;tn=baiduimagedetail&amp;word=&#31185;&#20030;&#32771;&#35797;&amp;in=2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dirty="0"/>
          </a:p>
        </p:txBody>
      </p:sp>
      <p:sp>
        <p:nvSpPr>
          <p:cNvPr id="3" name="副标题 2"/>
          <p:cNvSpPr>
            <a:spLocks noGrp="1"/>
          </p:cNvSpPr>
          <p:nvPr>
            <p:ph type="subTitle" idx="1"/>
          </p:nvPr>
        </p:nvSpPr>
        <p:spPr>
          <a:xfrm>
            <a:off x="0" y="6021288"/>
            <a:ext cx="7308304" cy="648072"/>
          </a:xfrm>
        </p:spPr>
        <p:txBody>
          <a:bodyPr>
            <a:normAutofit/>
          </a:bodyPr>
          <a:lstStyle/>
          <a:p>
            <a:r>
              <a:rPr lang="zh-CN" altLang="en-US" b="1" dirty="0" smtClean="0">
                <a:solidFill>
                  <a:schemeClr val="tx1"/>
                </a:solidFill>
                <a:latin typeface="华文隶书" pitchFamily="2" charset="-122"/>
                <a:ea typeface="华文隶书" pitchFamily="2" charset="-122"/>
              </a:rPr>
              <a:t>以上图片反映了中国古代哪项重要制度？</a:t>
            </a:r>
            <a:endParaRPr lang="zh-CN" altLang="en-US" b="1" dirty="0">
              <a:solidFill>
                <a:schemeClr val="tx1"/>
              </a:solidFill>
              <a:latin typeface="华文隶书" pitchFamily="2" charset="-122"/>
              <a:ea typeface="华文隶书" pitchFamily="2" charset="-122"/>
            </a:endParaRPr>
          </a:p>
        </p:txBody>
      </p:sp>
      <p:pic>
        <p:nvPicPr>
          <p:cNvPr id="1026" name="Picture 2" descr="C:\Users\Administrator\Desktop\广西乡试.jpg"/>
          <p:cNvPicPr>
            <a:picLocks noChangeAspect="1" noChangeArrowheads="1"/>
          </p:cNvPicPr>
          <p:nvPr/>
        </p:nvPicPr>
        <p:blipFill>
          <a:blip r:embed="rId2" cstate="print"/>
          <a:srcRect/>
          <a:stretch>
            <a:fillRect/>
          </a:stretch>
        </p:blipFill>
        <p:spPr bwMode="auto">
          <a:xfrm>
            <a:off x="323528" y="476672"/>
            <a:ext cx="7610257" cy="5040560"/>
          </a:xfrm>
          <a:prstGeom prst="rect">
            <a:avLst/>
          </a:prstGeom>
          <a:noFill/>
        </p:spPr>
      </p:pic>
      <p:pic>
        <p:nvPicPr>
          <p:cNvPr id="1027" name="Picture 3" descr="C:\Users\Administrator\Desktop\殿试场景.jpg"/>
          <p:cNvPicPr>
            <a:picLocks noChangeAspect="1" noChangeArrowheads="1"/>
          </p:cNvPicPr>
          <p:nvPr/>
        </p:nvPicPr>
        <p:blipFill>
          <a:blip r:embed="rId3" cstate="print"/>
          <a:srcRect/>
          <a:stretch>
            <a:fillRect/>
          </a:stretch>
        </p:blipFill>
        <p:spPr bwMode="auto">
          <a:xfrm>
            <a:off x="0" y="0"/>
            <a:ext cx="5080000" cy="5930900"/>
          </a:xfrm>
          <a:prstGeom prst="rect">
            <a:avLst/>
          </a:prstGeom>
          <a:noFill/>
        </p:spPr>
      </p:pic>
      <p:pic>
        <p:nvPicPr>
          <p:cNvPr id="1028" name="Picture 4" descr="C:\Users\Administrator\Desktop\举子看榜图.jpg"/>
          <p:cNvPicPr>
            <a:picLocks noChangeAspect="1" noChangeArrowheads="1"/>
          </p:cNvPicPr>
          <p:nvPr/>
        </p:nvPicPr>
        <p:blipFill>
          <a:blip r:embed="rId4" cstate="print"/>
          <a:srcRect/>
          <a:stretch>
            <a:fillRect/>
          </a:stretch>
        </p:blipFill>
        <p:spPr bwMode="auto">
          <a:xfrm>
            <a:off x="2195736" y="332656"/>
            <a:ext cx="6948264" cy="5581629"/>
          </a:xfrm>
          <a:prstGeom prst="rect">
            <a:avLst/>
          </a:prstGeom>
          <a:noFill/>
        </p:spPr>
      </p:pic>
      <p:pic>
        <p:nvPicPr>
          <p:cNvPr id="1029" name="Picture 5" descr="C:\Users\Administrator\Desktop\科举.jpg"/>
          <p:cNvPicPr>
            <a:picLocks noChangeAspect="1" noChangeArrowheads="1"/>
          </p:cNvPicPr>
          <p:nvPr/>
        </p:nvPicPr>
        <p:blipFill>
          <a:blip r:embed="rId5" cstate="print"/>
          <a:srcRect/>
          <a:stretch>
            <a:fillRect/>
          </a:stretch>
        </p:blipFill>
        <p:spPr bwMode="auto">
          <a:xfrm>
            <a:off x="899592" y="260648"/>
            <a:ext cx="7548331" cy="5661248"/>
          </a:xfrm>
          <a:prstGeom prst="rect">
            <a:avLst/>
          </a:prstGeom>
          <a:noFill/>
        </p:spPr>
      </p:pic>
      <p:sp>
        <p:nvSpPr>
          <p:cNvPr id="8" name="TextBox 7"/>
          <p:cNvSpPr txBox="1"/>
          <p:nvPr/>
        </p:nvSpPr>
        <p:spPr>
          <a:xfrm>
            <a:off x="7308304" y="6021288"/>
            <a:ext cx="1656184" cy="646331"/>
          </a:xfrm>
          <a:prstGeom prst="rect">
            <a:avLst/>
          </a:prstGeom>
          <a:noFill/>
        </p:spPr>
        <p:txBody>
          <a:bodyPr wrap="square" rtlCol="0">
            <a:spAutoFit/>
          </a:bodyPr>
          <a:lstStyle/>
          <a:p>
            <a:r>
              <a:rPr lang="zh-CN" altLang="en-US" sz="3600" dirty="0" smtClean="0">
                <a:solidFill>
                  <a:schemeClr val="accent6">
                    <a:lumMod val="75000"/>
                  </a:schemeClr>
                </a:solidFill>
                <a:latin typeface="华文隶书" pitchFamily="2" charset="-122"/>
                <a:ea typeface="华文隶书" pitchFamily="2" charset="-122"/>
              </a:rPr>
              <a:t>科举制</a:t>
            </a:r>
            <a:endParaRPr lang="zh-CN" altLang="en-US" sz="3600" dirty="0">
              <a:solidFill>
                <a:schemeClr val="accent6">
                  <a:lumMod val="75000"/>
                </a:schemeClr>
              </a:solidFill>
              <a:latin typeface="华文隶书" pitchFamily="2" charset="-122"/>
              <a:ea typeface="华文隶书"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1000" fill="hold"/>
                                        <p:tgtEl>
                                          <p:spTgt spid="1027"/>
                                        </p:tgtEl>
                                        <p:attrNameLst>
                                          <p:attrName>ppt_x</p:attrName>
                                        </p:attrNameLst>
                                      </p:cBhvr>
                                      <p:tavLst>
                                        <p:tav tm="0">
                                          <p:val>
                                            <p:strVal val="0-#ppt_w/2"/>
                                          </p:val>
                                        </p:tav>
                                        <p:tav tm="100000">
                                          <p:val>
                                            <p:strVal val="#ppt_x"/>
                                          </p:val>
                                        </p:tav>
                                      </p:tavLst>
                                    </p:anim>
                                    <p:anim calcmode="lin" valueType="num">
                                      <p:cBhvr additive="base">
                                        <p:cTn id="8" dur="1000" fill="hold"/>
                                        <p:tgtEl>
                                          <p:spTgt spid="10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028"/>
                                        </p:tgtEl>
                                        <p:attrNameLst>
                                          <p:attrName>style.visibility</p:attrName>
                                        </p:attrNameLst>
                                      </p:cBhvr>
                                      <p:to>
                                        <p:strVal val="visible"/>
                                      </p:to>
                                    </p:set>
                                    <p:anim calcmode="lin" valueType="num">
                                      <p:cBhvr additive="base">
                                        <p:cTn id="13" dur="1000" fill="hold"/>
                                        <p:tgtEl>
                                          <p:spTgt spid="1028"/>
                                        </p:tgtEl>
                                        <p:attrNameLst>
                                          <p:attrName>ppt_x</p:attrName>
                                        </p:attrNameLst>
                                      </p:cBhvr>
                                      <p:tavLst>
                                        <p:tav tm="0">
                                          <p:val>
                                            <p:strVal val="1+#ppt_w/2"/>
                                          </p:val>
                                        </p:tav>
                                        <p:tav tm="100000">
                                          <p:val>
                                            <p:strVal val="#ppt_x"/>
                                          </p:val>
                                        </p:tav>
                                      </p:tavLst>
                                    </p:anim>
                                    <p:anim calcmode="lin" valueType="num">
                                      <p:cBhvr additive="base">
                                        <p:cTn id="14" dur="1000" fill="hold"/>
                                        <p:tgtEl>
                                          <p:spTgt spid="102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1029"/>
                                        </p:tgtEl>
                                        <p:attrNameLst>
                                          <p:attrName>style.visibility</p:attrName>
                                        </p:attrNameLst>
                                      </p:cBhvr>
                                      <p:to>
                                        <p:strVal val="visible"/>
                                      </p:to>
                                    </p:set>
                                    <p:animEffect transition="in" filter="diamond(in)">
                                      <p:cBhvr>
                                        <p:cTn id="19" dur="1000"/>
                                        <p:tgtEl>
                                          <p:spTgt spid="1029"/>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diamond(in)">
                                      <p:cBhvr>
                                        <p:cTn id="24" dur="10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diamond(in)">
                                      <p:cBhvr>
                                        <p:cTn id="2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124744"/>
            <a:ext cx="8229600" cy="3600400"/>
          </a:xfrm>
        </p:spPr>
        <p:txBody>
          <a:bodyPr>
            <a:normAutofit/>
          </a:bodyPr>
          <a:lstStyle/>
          <a:p>
            <a:r>
              <a:rPr lang="en-US" altLang="zh-CN" sz="3200" b="1" dirty="0" smtClean="0">
                <a:solidFill>
                  <a:schemeClr val="accent5">
                    <a:lumMod val="50000"/>
                  </a:schemeClr>
                </a:solidFill>
                <a:latin typeface="华文隶书" pitchFamily="2" charset="-122"/>
                <a:ea typeface="华文隶书" pitchFamily="2" charset="-122"/>
              </a:rPr>
              <a:t>《</a:t>
            </a:r>
            <a:r>
              <a:rPr lang="zh-CN" altLang="en-US" sz="3200" b="1" dirty="0" smtClean="0">
                <a:solidFill>
                  <a:schemeClr val="accent5">
                    <a:lumMod val="50000"/>
                  </a:schemeClr>
                </a:solidFill>
                <a:latin typeface="华文隶书" pitchFamily="2" charset="-122"/>
                <a:ea typeface="华文隶书" pitchFamily="2" charset="-122"/>
              </a:rPr>
              <a:t>剑桥中国隋唐史</a:t>
            </a:r>
            <a:r>
              <a:rPr lang="en-US" altLang="zh-CN" sz="3200" b="1" dirty="0" smtClean="0">
                <a:solidFill>
                  <a:schemeClr val="accent5">
                    <a:lumMod val="50000"/>
                  </a:schemeClr>
                </a:solidFill>
                <a:latin typeface="华文隶书" pitchFamily="2" charset="-122"/>
                <a:ea typeface="华文隶书" pitchFamily="2" charset="-122"/>
              </a:rPr>
              <a:t>》</a:t>
            </a:r>
            <a:r>
              <a:rPr lang="zh-CN" altLang="en-US" sz="3200" b="1" dirty="0" smtClean="0">
                <a:solidFill>
                  <a:schemeClr val="accent5">
                    <a:lumMod val="50000"/>
                  </a:schemeClr>
                </a:solidFill>
                <a:latin typeface="华文隶书" pitchFamily="2" charset="-122"/>
                <a:ea typeface="华文隶书" pitchFamily="2" charset="-122"/>
              </a:rPr>
              <a:t>的编者</a:t>
            </a:r>
            <a:r>
              <a:rPr lang="zh-CN" altLang="en-US" sz="3200" b="1" u="sng" dirty="0" smtClean="0">
                <a:solidFill>
                  <a:schemeClr val="accent5">
                    <a:lumMod val="50000"/>
                  </a:schemeClr>
                </a:solidFill>
                <a:latin typeface="华文隶书" pitchFamily="2" charset="-122"/>
                <a:ea typeface="华文隶书" pitchFamily="2" charset="-122"/>
              </a:rPr>
              <a:t>崔瑞德</a:t>
            </a:r>
            <a:r>
              <a:rPr lang="zh-CN" altLang="en-US" sz="3200" b="1" dirty="0" smtClean="0">
                <a:solidFill>
                  <a:schemeClr val="accent5">
                    <a:lumMod val="50000"/>
                  </a:schemeClr>
                </a:solidFill>
                <a:latin typeface="华文隶书" pitchFamily="2" charset="-122"/>
                <a:ea typeface="华文隶书" pitchFamily="2" charset="-122"/>
              </a:rPr>
              <a:t>认为，</a:t>
            </a:r>
            <a:r>
              <a:rPr lang="zh-CN" altLang="en-US" sz="3200" b="1" u="sng" dirty="0" smtClean="0">
                <a:solidFill>
                  <a:schemeClr val="accent5">
                    <a:lumMod val="50000"/>
                  </a:schemeClr>
                </a:solidFill>
                <a:latin typeface="华文隶书" pitchFamily="2" charset="-122"/>
                <a:ea typeface="华文隶书" pitchFamily="2" charset="-122"/>
              </a:rPr>
              <a:t>科举制度</a:t>
            </a:r>
            <a:r>
              <a:rPr lang="zh-CN" altLang="en-US" sz="3200" b="1" dirty="0" smtClean="0">
                <a:solidFill>
                  <a:schemeClr val="accent5">
                    <a:lumMod val="50000"/>
                  </a:schemeClr>
                </a:solidFill>
                <a:latin typeface="华文隶书" pitchFamily="2" charset="-122"/>
                <a:ea typeface="华文隶书" pitchFamily="2" charset="-122"/>
              </a:rPr>
              <a:t>“为所有西方国家</a:t>
            </a:r>
            <a:r>
              <a:rPr lang="zh-CN" altLang="en-US" sz="3200" b="1" u="sng" dirty="0" smtClean="0">
                <a:solidFill>
                  <a:schemeClr val="accent5">
                    <a:lumMod val="50000"/>
                  </a:schemeClr>
                </a:solidFill>
                <a:latin typeface="华文隶书" pitchFamily="2" charset="-122"/>
                <a:ea typeface="华文隶书" pitchFamily="2" charset="-122"/>
              </a:rPr>
              <a:t>以考试录用人员的文官考试制度</a:t>
            </a:r>
            <a:r>
              <a:rPr lang="zh-CN" altLang="en-US" sz="3200" b="1" dirty="0" smtClean="0">
                <a:solidFill>
                  <a:schemeClr val="accent5">
                    <a:lumMod val="50000"/>
                  </a:schemeClr>
                </a:solidFill>
                <a:latin typeface="华文隶书" pitchFamily="2" charset="-122"/>
                <a:ea typeface="华文隶书" pitchFamily="2" charset="-122"/>
              </a:rPr>
              <a:t>提供了一个遥远的榜样”。科举制被称为中国古代的“第五大发明”</a:t>
            </a:r>
            <a:r>
              <a:rPr lang="zh-CN" altLang="en-US" sz="3200" b="1" dirty="0" smtClean="0">
                <a:solidFill>
                  <a:schemeClr val="accent5">
                    <a:lumMod val="50000"/>
                  </a:schemeClr>
                </a:solidFill>
                <a:latin typeface="仿宋_GB2312" pitchFamily="1" charset="-122"/>
                <a:ea typeface="仿宋_GB2312" pitchFamily="1" charset="-122"/>
              </a:rPr>
              <a:t>。</a:t>
            </a:r>
            <a:endParaRPr lang="zh-CN" altLang="en-US" sz="3200" dirty="0">
              <a:solidFill>
                <a:schemeClr val="accent5">
                  <a:lumMod val="50000"/>
                </a:schemeClr>
              </a:solidFill>
            </a:endParaRPr>
          </a:p>
        </p:txBody>
      </p:sp>
      <p:sp>
        <p:nvSpPr>
          <p:cNvPr id="4" name="矩形 3"/>
          <p:cNvSpPr/>
          <p:nvPr/>
        </p:nvSpPr>
        <p:spPr>
          <a:xfrm>
            <a:off x="0" y="0"/>
            <a:ext cx="3419872" cy="90872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solidFill>
                  <a:schemeClr val="tx1"/>
                </a:solidFill>
                <a:latin typeface="华文隶书" pitchFamily="2" charset="-122"/>
                <a:ea typeface="华文隶书" pitchFamily="2" charset="-122"/>
              </a:rPr>
              <a:t>史料感知</a:t>
            </a:r>
            <a:endParaRPr lang="zh-CN" altLang="en-US" sz="4000" dirty="0">
              <a:solidFill>
                <a:schemeClr val="tx1"/>
              </a:solidFill>
              <a:latin typeface="华文隶书" pitchFamily="2" charset="-122"/>
              <a:ea typeface="华文隶书" pitchFamily="2" charset="-122"/>
            </a:endParaRPr>
          </a:p>
        </p:txBody>
      </p:sp>
      <p:sp>
        <p:nvSpPr>
          <p:cNvPr id="6" name="TextBox 5"/>
          <p:cNvSpPr txBox="1"/>
          <p:nvPr/>
        </p:nvSpPr>
        <p:spPr>
          <a:xfrm>
            <a:off x="899592" y="4149080"/>
            <a:ext cx="7200800" cy="523220"/>
          </a:xfrm>
          <a:prstGeom prst="rect">
            <a:avLst/>
          </a:prstGeom>
          <a:noFill/>
        </p:spPr>
        <p:txBody>
          <a:bodyPr wrap="square" rtlCol="0">
            <a:spAutoFit/>
          </a:bodyPr>
          <a:lstStyle/>
          <a:p>
            <a:r>
              <a:rPr lang="zh-CN" altLang="en-US" sz="2800" b="1" dirty="0" smtClean="0">
                <a:latin typeface="+mn-ea"/>
              </a:rPr>
              <a:t>这则材料说明，科举制是一种什么制度？</a:t>
            </a:r>
            <a:endParaRPr lang="zh-CN" altLang="en-US" sz="2800" b="1" dirty="0">
              <a:latin typeface="+mn-ea"/>
            </a:endParaRPr>
          </a:p>
        </p:txBody>
      </p:sp>
      <p:sp>
        <p:nvSpPr>
          <p:cNvPr id="7" name="TextBox 6"/>
          <p:cNvSpPr txBox="1"/>
          <p:nvPr/>
        </p:nvSpPr>
        <p:spPr>
          <a:xfrm>
            <a:off x="2339752" y="4725144"/>
            <a:ext cx="4320480" cy="523220"/>
          </a:xfrm>
          <a:prstGeom prst="rect">
            <a:avLst/>
          </a:prstGeom>
          <a:noFill/>
        </p:spPr>
        <p:txBody>
          <a:bodyPr wrap="square" rtlCol="0">
            <a:spAutoFit/>
          </a:bodyPr>
          <a:lstStyle/>
          <a:p>
            <a:r>
              <a:rPr lang="zh-CN" altLang="en-US" sz="2800" b="1" dirty="0" smtClean="0">
                <a:solidFill>
                  <a:schemeClr val="tx2"/>
                </a:solidFill>
                <a:latin typeface="楷体" pitchFamily="49" charset="-122"/>
                <a:ea typeface="楷体" pitchFamily="49" charset="-122"/>
              </a:rPr>
              <a:t>选官制度（文官考试制度）</a:t>
            </a:r>
            <a:endParaRPr lang="zh-CN" altLang="en-US" sz="2800" b="1" dirty="0">
              <a:solidFill>
                <a:schemeClr val="tx2"/>
              </a:solidFill>
              <a:latin typeface="楷体" pitchFamily="49" charset="-122"/>
              <a:ea typeface="楷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amond(in)">
                                      <p:cBhvr>
                                        <p:cTn id="7"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矩形 8"/>
          <p:cNvSpPr>
            <a:spLocks noChangeArrowheads="1"/>
          </p:cNvSpPr>
          <p:nvPr/>
        </p:nvSpPr>
        <p:spPr bwMode="auto">
          <a:xfrm>
            <a:off x="0" y="0"/>
            <a:ext cx="9144000" cy="692150"/>
          </a:xfrm>
          <a:prstGeom prst="rect">
            <a:avLst/>
          </a:prstGeom>
          <a:solidFill>
            <a:srgbClr val="FFC000"/>
          </a:solidFill>
          <a:ln w="9525" algn="ctr">
            <a:solidFill>
              <a:schemeClr val="tx1"/>
            </a:solidFill>
            <a:round/>
            <a:headEnd/>
            <a:tailEnd/>
          </a:ln>
        </p:spPr>
        <p:txBody>
          <a:bodyPr/>
          <a:lstStyle/>
          <a:p>
            <a:pPr algn="ctr"/>
            <a:r>
              <a:rPr lang="zh-CN" altLang="en-US" sz="4000" dirty="0" smtClean="0">
                <a:latin typeface="华文隶书" pitchFamily="2" charset="-122"/>
                <a:ea typeface="华文隶书" pitchFamily="2" charset="-122"/>
              </a:rPr>
              <a:t>中国</a:t>
            </a:r>
            <a:r>
              <a:rPr lang="zh-CN" altLang="en-US" sz="4000" dirty="0" smtClean="0">
                <a:latin typeface="华文隶书" pitchFamily="2" charset="-122"/>
                <a:ea typeface="华文隶书" pitchFamily="2" charset="-122"/>
              </a:rPr>
              <a:t>古代选官制度的演变</a:t>
            </a:r>
            <a:endParaRPr lang="zh-CN" altLang="en-US" sz="4000" dirty="0">
              <a:latin typeface="华文隶书" pitchFamily="2" charset="-122"/>
              <a:ea typeface="华文隶书" pitchFamily="2" charset="-122"/>
            </a:endParaRPr>
          </a:p>
        </p:txBody>
      </p:sp>
      <p:sp>
        <p:nvSpPr>
          <p:cNvPr id="8" name="矩形 7"/>
          <p:cNvSpPr/>
          <p:nvPr/>
        </p:nvSpPr>
        <p:spPr>
          <a:xfrm>
            <a:off x="1835696" y="836712"/>
            <a:ext cx="2088232" cy="5760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dirty="0" smtClean="0">
                <a:solidFill>
                  <a:schemeClr val="tx1"/>
                </a:solidFill>
                <a:latin typeface="楷体" pitchFamily="49" charset="-122"/>
                <a:ea typeface="楷体" pitchFamily="49" charset="-122"/>
              </a:rPr>
              <a:t>世官制</a:t>
            </a:r>
            <a:endParaRPr lang="zh-CN" altLang="en-US" sz="3600" dirty="0">
              <a:solidFill>
                <a:schemeClr val="tx1"/>
              </a:solidFill>
              <a:latin typeface="楷体" pitchFamily="49" charset="-122"/>
              <a:ea typeface="楷体" pitchFamily="49" charset="-122"/>
            </a:endParaRPr>
          </a:p>
        </p:txBody>
      </p:sp>
      <p:sp>
        <p:nvSpPr>
          <p:cNvPr id="9" name="TextBox 8"/>
          <p:cNvSpPr txBox="1"/>
          <p:nvPr/>
        </p:nvSpPr>
        <p:spPr>
          <a:xfrm>
            <a:off x="3995936" y="836712"/>
            <a:ext cx="2592288" cy="523220"/>
          </a:xfrm>
          <a:prstGeom prst="rect">
            <a:avLst/>
          </a:prstGeom>
          <a:noFill/>
        </p:spPr>
        <p:txBody>
          <a:bodyPr wrap="square" rtlCol="0">
            <a:spAutoFit/>
          </a:bodyPr>
          <a:lstStyle/>
          <a:p>
            <a:r>
              <a:rPr lang="zh-CN" altLang="en-US" sz="2800" dirty="0" smtClean="0">
                <a:latin typeface="楷体" pitchFamily="49" charset="-122"/>
                <a:ea typeface="楷体" pitchFamily="49" charset="-122"/>
              </a:rPr>
              <a:t>夏商周</a:t>
            </a:r>
            <a:r>
              <a:rPr lang="zh-CN" altLang="en-US" sz="2800" dirty="0" smtClean="0">
                <a:solidFill>
                  <a:schemeClr val="tx2">
                    <a:lumMod val="75000"/>
                  </a:schemeClr>
                </a:solidFill>
                <a:latin typeface="楷体" pitchFamily="49" charset="-122"/>
                <a:ea typeface="楷体" pitchFamily="49" charset="-122"/>
              </a:rPr>
              <a:t>（血缘）</a:t>
            </a:r>
            <a:endParaRPr lang="zh-CN" altLang="en-US" sz="2800" dirty="0">
              <a:solidFill>
                <a:schemeClr val="tx2">
                  <a:lumMod val="75000"/>
                </a:schemeClr>
              </a:solidFill>
              <a:latin typeface="楷体" pitchFamily="49" charset="-122"/>
              <a:ea typeface="楷体" pitchFamily="49" charset="-122"/>
            </a:endParaRPr>
          </a:p>
        </p:txBody>
      </p:sp>
      <p:sp>
        <p:nvSpPr>
          <p:cNvPr id="13" name="下箭头 12"/>
          <p:cNvSpPr/>
          <p:nvPr/>
        </p:nvSpPr>
        <p:spPr>
          <a:xfrm>
            <a:off x="2627784" y="1484784"/>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1475656" y="1988840"/>
            <a:ext cx="2736304" cy="64807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dirty="0" smtClean="0">
                <a:solidFill>
                  <a:schemeClr val="tx1"/>
                </a:solidFill>
                <a:latin typeface="楷体" pitchFamily="49" charset="-122"/>
                <a:ea typeface="楷体" pitchFamily="49" charset="-122"/>
              </a:rPr>
              <a:t>军功授爵制</a:t>
            </a:r>
            <a:endParaRPr lang="zh-CN" altLang="en-US" sz="3600" dirty="0">
              <a:solidFill>
                <a:schemeClr val="tx1"/>
              </a:solidFill>
              <a:latin typeface="楷体" pitchFamily="49" charset="-122"/>
              <a:ea typeface="楷体" pitchFamily="49" charset="-122"/>
            </a:endParaRPr>
          </a:p>
        </p:txBody>
      </p:sp>
      <p:sp>
        <p:nvSpPr>
          <p:cNvPr id="15" name="TextBox 14"/>
          <p:cNvSpPr txBox="1"/>
          <p:nvPr/>
        </p:nvSpPr>
        <p:spPr>
          <a:xfrm>
            <a:off x="4283968" y="2060848"/>
            <a:ext cx="2232248" cy="523220"/>
          </a:xfrm>
          <a:prstGeom prst="rect">
            <a:avLst/>
          </a:prstGeom>
          <a:noFill/>
        </p:spPr>
        <p:txBody>
          <a:bodyPr wrap="square" rtlCol="0">
            <a:spAutoFit/>
          </a:bodyPr>
          <a:lstStyle/>
          <a:p>
            <a:r>
              <a:rPr lang="zh-CN" altLang="en-US" sz="2800" dirty="0" smtClean="0">
                <a:latin typeface="楷体" pitchFamily="49" charset="-122"/>
                <a:ea typeface="楷体" pitchFamily="49" charset="-122"/>
              </a:rPr>
              <a:t>战国</a:t>
            </a:r>
            <a:r>
              <a:rPr lang="zh-CN" altLang="en-US" sz="2800" dirty="0" smtClean="0">
                <a:solidFill>
                  <a:schemeClr val="accent1">
                    <a:lumMod val="50000"/>
                  </a:schemeClr>
                </a:solidFill>
                <a:latin typeface="楷体" pitchFamily="49" charset="-122"/>
                <a:ea typeface="楷体" pitchFamily="49" charset="-122"/>
              </a:rPr>
              <a:t>（军功）</a:t>
            </a:r>
            <a:endParaRPr lang="zh-CN" altLang="en-US" sz="2800" dirty="0">
              <a:solidFill>
                <a:schemeClr val="accent1">
                  <a:lumMod val="50000"/>
                </a:schemeClr>
              </a:solidFill>
              <a:latin typeface="楷体" pitchFamily="49" charset="-122"/>
              <a:ea typeface="楷体" pitchFamily="49" charset="-122"/>
            </a:endParaRPr>
          </a:p>
        </p:txBody>
      </p:sp>
      <p:sp>
        <p:nvSpPr>
          <p:cNvPr id="16" name="下箭头 15"/>
          <p:cNvSpPr/>
          <p:nvPr/>
        </p:nvSpPr>
        <p:spPr>
          <a:xfrm>
            <a:off x="2627784" y="2708920"/>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835696" y="3212976"/>
            <a:ext cx="2016224" cy="64807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dirty="0" smtClean="0">
                <a:solidFill>
                  <a:schemeClr val="tx1"/>
                </a:solidFill>
                <a:latin typeface="楷体" pitchFamily="49" charset="-122"/>
                <a:ea typeface="楷体" pitchFamily="49" charset="-122"/>
              </a:rPr>
              <a:t>察举制</a:t>
            </a:r>
            <a:endParaRPr lang="zh-CN" altLang="en-US" sz="3600" dirty="0">
              <a:solidFill>
                <a:schemeClr val="tx1"/>
              </a:solidFill>
              <a:latin typeface="楷体" pitchFamily="49" charset="-122"/>
              <a:ea typeface="楷体" pitchFamily="49" charset="-122"/>
            </a:endParaRPr>
          </a:p>
        </p:txBody>
      </p:sp>
      <p:sp>
        <p:nvSpPr>
          <p:cNvPr id="19" name="TextBox 18"/>
          <p:cNvSpPr txBox="1"/>
          <p:nvPr/>
        </p:nvSpPr>
        <p:spPr>
          <a:xfrm>
            <a:off x="3923928" y="3284984"/>
            <a:ext cx="2376264" cy="523220"/>
          </a:xfrm>
          <a:prstGeom prst="rect">
            <a:avLst/>
          </a:prstGeom>
          <a:noFill/>
        </p:spPr>
        <p:txBody>
          <a:bodyPr wrap="square" rtlCol="0">
            <a:spAutoFit/>
          </a:bodyPr>
          <a:lstStyle/>
          <a:p>
            <a:r>
              <a:rPr lang="zh-CN" altLang="en-US" sz="2800" dirty="0" smtClean="0">
                <a:latin typeface="楷体" pitchFamily="49" charset="-122"/>
                <a:ea typeface="楷体" pitchFamily="49" charset="-122"/>
              </a:rPr>
              <a:t>两汉</a:t>
            </a:r>
            <a:r>
              <a:rPr lang="zh-CN" altLang="en-US" sz="2800" dirty="0" smtClean="0">
                <a:solidFill>
                  <a:schemeClr val="accent1">
                    <a:lumMod val="50000"/>
                  </a:schemeClr>
                </a:solidFill>
                <a:latin typeface="楷体" pitchFamily="49" charset="-122"/>
                <a:ea typeface="楷体" pitchFamily="49" charset="-122"/>
              </a:rPr>
              <a:t>（德才）</a:t>
            </a:r>
            <a:endParaRPr lang="zh-CN" altLang="en-US" sz="2800" dirty="0">
              <a:solidFill>
                <a:schemeClr val="accent1">
                  <a:lumMod val="50000"/>
                </a:schemeClr>
              </a:solidFill>
              <a:latin typeface="楷体" pitchFamily="49" charset="-122"/>
              <a:ea typeface="楷体" pitchFamily="49" charset="-122"/>
            </a:endParaRPr>
          </a:p>
        </p:txBody>
      </p:sp>
      <p:sp>
        <p:nvSpPr>
          <p:cNvPr id="20" name="下箭头 19"/>
          <p:cNvSpPr/>
          <p:nvPr/>
        </p:nvSpPr>
        <p:spPr>
          <a:xfrm>
            <a:off x="2627784" y="3933056"/>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1403648" y="4437112"/>
            <a:ext cx="2736304" cy="64807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dirty="0" smtClean="0">
                <a:solidFill>
                  <a:schemeClr val="tx1"/>
                </a:solidFill>
                <a:latin typeface="楷体" pitchFamily="49" charset="-122"/>
                <a:ea typeface="楷体" pitchFamily="49" charset="-122"/>
              </a:rPr>
              <a:t>九品中正制</a:t>
            </a:r>
            <a:endParaRPr lang="zh-CN" altLang="en-US" sz="3600" dirty="0">
              <a:solidFill>
                <a:schemeClr val="tx1"/>
              </a:solidFill>
              <a:latin typeface="楷体" pitchFamily="49" charset="-122"/>
              <a:ea typeface="楷体" pitchFamily="49" charset="-122"/>
            </a:endParaRPr>
          </a:p>
        </p:txBody>
      </p:sp>
      <p:sp>
        <p:nvSpPr>
          <p:cNvPr id="23" name="TextBox 22"/>
          <p:cNvSpPr txBox="1"/>
          <p:nvPr/>
        </p:nvSpPr>
        <p:spPr>
          <a:xfrm>
            <a:off x="4211960" y="4509120"/>
            <a:ext cx="4320480" cy="523220"/>
          </a:xfrm>
          <a:prstGeom prst="rect">
            <a:avLst/>
          </a:prstGeom>
          <a:noFill/>
        </p:spPr>
        <p:txBody>
          <a:bodyPr wrap="square" rtlCol="0">
            <a:spAutoFit/>
          </a:bodyPr>
          <a:lstStyle/>
          <a:p>
            <a:r>
              <a:rPr lang="zh-CN" altLang="en-US" sz="2800" dirty="0" smtClean="0">
                <a:latin typeface="楷体" pitchFamily="49" charset="-122"/>
                <a:ea typeface="楷体" pitchFamily="49" charset="-122"/>
              </a:rPr>
              <a:t>魏晋南北朝（德才   门第）</a:t>
            </a:r>
            <a:endParaRPr lang="zh-CN" altLang="en-US" sz="2800" dirty="0">
              <a:latin typeface="楷体" pitchFamily="49" charset="-122"/>
              <a:ea typeface="楷体" pitchFamily="49" charset="-122"/>
            </a:endParaRPr>
          </a:p>
        </p:txBody>
      </p:sp>
      <p:sp>
        <p:nvSpPr>
          <p:cNvPr id="24" name="右箭头 23"/>
          <p:cNvSpPr/>
          <p:nvPr/>
        </p:nvSpPr>
        <p:spPr>
          <a:xfrm>
            <a:off x="7092280" y="4725144"/>
            <a:ext cx="57606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下箭头 24"/>
          <p:cNvSpPr/>
          <p:nvPr/>
        </p:nvSpPr>
        <p:spPr>
          <a:xfrm>
            <a:off x="2627784" y="5157192"/>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1907704" y="5661248"/>
            <a:ext cx="1872208" cy="57606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dirty="0" smtClean="0">
                <a:solidFill>
                  <a:schemeClr val="tx1"/>
                </a:solidFill>
                <a:latin typeface="楷体" pitchFamily="49" charset="-122"/>
                <a:ea typeface="楷体" pitchFamily="49" charset="-122"/>
              </a:rPr>
              <a:t>科举制</a:t>
            </a:r>
            <a:endParaRPr lang="zh-CN" altLang="en-US" sz="3600" dirty="0">
              <a:solidFill>
                <a:schemeClr val="tx1"/>
              </a:solidFill>
              <a:latin typeface="楷体" pitchFamily="49" charset="-122"/>
              <a:ea typeface="楷体" pitchFamily="49" charset="-122"/>
            </a:endParaRPr>
          </a:p>
        </p:txBody>
      </p:sp>
      <p:sp>
        <p:nvSpPr>
          <p:cNvPr id="27" name="下箭头 26"/>
          <p:cNvSpPr/>
          <p:nvPr/>
        </p:nvSpPr>
        <p:spPr>
          <a:xfrm>
            <a:off x="7956376" y="980728"/>
            <a:ext cx="216024" cy="48965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TextBox 27"/>
          <p:cNvSpPr txBox="1"/>
          <p:nvPr/>
        </p:nvSpPr>
        <p:spPr>
          <a:xfrm>
            <a:off x="7524328" y="2204864"/>
            <a:ext cx="432048" cy="1815882"/>
          </a:xfrm>
          <a:prstGeom prst="rect">
            <a:avLst/>
          </a:prstGeom>
          <a:noFill/>
        </p:spPr>
        <p:txBody>
          <a:bodyPr wrap="square" rtlCol="0">
            <a:spAutoFit/>
          </a:bodyPr>
          <a:lstStyle/>
          <a:p>
            <a:r>
              <a:rPr lang="zh-CN" altLang="en-US" sz="2800" b="1" dirty="0" smtClean="0"/>
              <a:t>选官方式</a:t>
            </a:r>
            <a:endParaRPr lang="zh-CN" altLang="en-US" sz="2800" b="1" dirty="0"/>
          </a:p>
        </p:txBody>
      </p:sp>
      <p:sp>
        <p:nvSpPr>
          <p:cNvPr id="29" name="TextBox 28"/>
          <p:cNvSpPr txBox="1"/>
          <p:nvPr/>
        </p:nvSpPr>
        <p:spPr>
          <a:xfrm>
            <a:off x="8244408" y="836712"/>
            <a:ext cx="648072" cy="1077218"/>
          </a:xfrm>
          <a:prstGeom prst="rect">
            <a:avLst/>
          </a:prstGeom>
          <a:noFill/>
        </p:spPr>
        <p:txBody>
          <a:bodyPr wrap="square" rtlCol="0">
            <a:spAutoFit/>
          </a:bodyPr>
          <a:lstStyle/>
          <a:p>
            <a:r>
              <a:rPr lang="zh-CN" altLang="en-US" sz="3200" dirty="0" smtClean="0">
                <a:latin typeface="华文新魏" pitchFamily="2" charset="-122"/>
                <a:ea typeface="华文新魏" pitchFamily="2" charset="-122"/>
              </a:rPr>
              <a:t>世袭</a:t>
            </a:r>
            <a:endParaRPr lang="zh-CN" altLang="en-US" sz="3200" dirty="0">
              <a:latin typeface="华文新魏" pitchFamily="2" charset="-122"/>
              <a:ea typeface="华文新魏" pitchFamily="2" charset="-122"/>
            </a:endParaRPr>
          </a:p>
        </p:txBody>
      </p:sp>
      <p:sp>
        <p:nvSpPr>
          <p:cNvPr id="30" name="TextBox 29"/>
          <p:cNvSpPr txBox="1"/>
          <p:nvPr/>
        </p:nvSpPr>
        <p:spPr>
          <a:xfrm>
            <a:off x="8172400" y="3140968"/>
            <a:ext cx="504056" cy="2062103"/>
          </a:xfrm>
          <a:prstGeom prst="rect">
            <a:avLst/>
          </a:prstGeom>
          <a:noFill/>
        </p:spPr>
        <p:txBody>
          <a:bodyPr wrap="square" rtlCol="0">
            <a:spAutoFit/>
          </a:bodyPr>
          <a:lstStyle/>
          <a:p>
            <a:r>
              <a:rPr lang="zh-CN" altLang="en-US" sz="3200" dirty="0" smtClean="0">
                <a:latin typeface="华文新魏" pitchFamily="2" charset="-122"/>
                <a:ea typeface="华文新魏" pitchFamily="2" charset="-122"/>
              </a:rPr>
              <a:t>以官举士</a:t>
            </a:r>
            <a:endParaRPr lang="zh-CN" altLang="en-US" sz="3200" dirty="0">
              <a:latin typeface="华文新魏" pitchFamily="2" charset="-122"/>
              <a:ea typeface="华文新魏" pitchFamily="2" charset="-122"/>
            </a:endParaRPr>
          </a:p>
        </p:txBody>
      </p:sp>
      <p:sp>
        <p:nvSpPr>
          <p:cNvPr id="31" name="TextBox 30"/>
          <p:cNvSpPr txBox="1"/>
          <p:nvPr/>
        </p:nvSpPr>
        <p:spPr>
          <a:xfrm>
            <a:off x="3851920" y="5733256"/>
            <a:ext cx="1800200" cy="523220"/>
          </a:xfrm>
          <a:prstGeom prst="rect">
            <a:avLst/>
          </a:prstGeom>
          <a:noFill/>
        </p:spPr>
        <p:txBody>
          <a:bodyPr wrap="square" rtlCol="0">
            <a:spAutoFit/>
          </a:bodyPr>
          <a:lstStyle/>
          <a:p>
            <a:r>
              <a:rPr lang="zh-CN" altLang="en-US" sz="2800" dirty="0" smtClean="0">
                <a:solidFill>
                  <a:schemeClr val="tx2"/>
                </a:solidFill>
                <a:latin typeface="楷体" pitchFamily="49" charset="-122"/>
                <a:ea typeface="楷体" pitchFamily="49" charset="-122"/>
              </a:rPr>
              <a:t>实施时期？</a:t>
            </a:r>
            <a:endParaRPr lang="zh-CN" altLang="en-US" sz="2800" dirty="0">
              <a:solidFill>
                <a:schemeClr val="tx2"/>
              </a:solidFill>
              <a:latin typeface="楷体" pitchFamily="49" charset="-122"/>
              <a:ea typeface="楷体" pitchFamily="49" charset="-122"/>
            </a:endParaRPr>
          </a:p>
        </p:txBody>
      </p:sp>
      <p:sp>
        <p:nvSpPr>
          <p:cNvPr id="33" name="TextBox 32"/>
          <p:cNvSpPr txBox="1"/>
          <p:nvPr/>
        </p:nvSpPr>
        <p:spPr>
          <a:xfrm>
            <a:off x="5652120" y="5733256"/>
            <a:ext cx="1728192" cy="523220"/>
          </a:xfrm>
          <a:prstGeom prst="rect">
            <a:avLst/>
          </a:prstGeom>
          <a:noFill/>
        </p:spPr>
        <p:txBody>
          <a:bodyPr wrap="square" rtlCol="0">
            <a:spAutoFit/>
          </a:bodyPr>
          <a:lstStyle/>
          <a:p>
            <a:r>
              <a:rPr lang="zh-CN" altLang="en-US" sz="2800" dirty="0" smtClean="0">
                <a:solidFill>
                  <a:schemeClr val="tx2"/>
                </a:solidFill>
                <a:latin typeface="楷体" pitchFamily="49" charset="-122"/>
                <a:ea typeface="楷体" pitchFamily="49" charset="-122"/>
              </a:rPr>
              <a:t>选官依据？</a:t>
            </a:r>
            <a:endParaRPr lang="zh-CN" altLang="en-US" sz="2800" dirty="0">
              <a:solidFill>
                <a:schemeClr val="tx2"/>
              </a:solidFill>
              <a:latin typeface="楷体" pitchFamily="49" charset="-122"/>
              <a:ea typeface="楷体" pitchFamily="49" charset="-122"/>
            </a:endParaRPr>
          </a:p>
        </p:txBody>
      </p:sp>
      <p:sp>
        <p:nvSpPr>
          <p:cNvPr id="34" name="TextBox 33"/>
          <p:cNvSpPr txBox="1"/>
          <p:nvPr/>
        </p:nvSpPr>
        <p:spPr>
          <a:xfrm>
            <a:off x="8316416" y="5661248"/>
            <a:ext cx="576064" cy="646331"/>
          </a:xfrm>
          <a:prstGeom prst="rect">
            <a:avLst/>
          </a:prstGeom>
          <a:noFill/>
        </p:spPr>
        <p:txBody>
          <a:bodyPr wrap="square" rtlCol="0">
            <a:spAutoFit/>
          </a:bodyPr>
          <a:lstStyle/>
          <a:p>
            <a:r>
              <a:rPr lang="zh-CN" altLang="en-US" sz="3600" b="1" dirty="0" smtClean="0"/>
              <a:t>？</a:t>
            </a:r>
            <a:endParaRPr lang="zh-CN" altLang="en-US" sz="36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diamond(in)">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0-#ppt_w/2"/>
                                          </p:val>
                                        </p:tav>
                                        <p:tav tm="100000">
                                          <p:val>
                                            <p:strVal val="#ppt_x"/>
                                          </p:val>
                                        </p:tav>
                                      </p:tavLst>
                                    </p:anim>
                                    <p:anim calcmode="lin" valueType="num">
                                      <p:cBhvr additive="base">
                                        <p:cTn id="24"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linds(horizontal)">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16"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diamond(in)">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additive="base">
                                        <p:cTn id="39" dur="500" fill="hold"/>
                                        <p:tgtEl>
                                          <p:spTgt spid="18"/>
                                        </p:tgtEl>
                                        <p:attrNameLst>
                                          <p:attrName>ppt_x</p:attrName>
                                        </p:attrNameLst>
                                      </p:cBhvr>
                                      <p:tavLst>
                                        <p:tav tm="0">
                                          <p:val>
                                            <p:strVal val="0-#ppt_w/2"/>
                                          </p:val>
                                        </p:tav>
                                        <p:tav tm="100000">
                                          <p:val>
                                            <p:strVal val="#ppt_x"/>
                                          </p:val>
                                        </p:tav>
                                      </p:tavLst>
                                    </p:anim>
                                    <p:anim calcmode="lin" valueType="num">
                                      <p:cBhvr additive="base">
                                        <p:cTn id="40"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diamond(in)">
                                      <p:cBhvr>
                                        <p:cTn id="45" dur="20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8" presetClass="entr" presetSubtype="16"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diamond(in)">
                                      <p:cBhvr>
                                        <p:cTn id="50" dur="500"/>
                                        <p:tgtEl>
                                          <p:spTgt spid="20"/>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0-#ppt_w/2"/>
                                          </p:val>
                                        </p:tav>
                                        <p:tav tm="100000">
                                          <p:val>
                                            <p:strVal val="#ppt_x"/>
                                          </p:val>
                                        </p:tav>
                                      </p:tavLst>
                                    </p:anim>
                                    <p:anim calcmode="lin" valueType="num">
                                      <p:cBhvr additive="base">
                                        <p:cTn id="5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8" presetClass="entr" presetSubtype="16"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diamond(in)">
                                      <p:cBhvr>
                                        <p:cTn id="61" dur="20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additive="base">
                                        <p:cTn id="66" dur="500" fill="hold"/>
                                        <p:tgtEl>
                                          <p:spTgt spid="24"/>
                                        </p:tgtEl>
                                        <p:attrNameLst>
                                          <p:attrName>ppt_x</p:attrName>
                                        </p:attrNameLst>
                                      </p:cBhvr>
                                      <p:tavLst>
                                        <p:tav tm="0">
                                          <p:val>
                                            <p:strVal val="#ppt_x"/>
                                          </p:val>
                                        </p:tav>
                                        <p:tav tm="100000">
                                          <p:val>
                                            <p:strVal val="#ppt_x"/>
                                          </p:val>
                                        </p:tav>
                                      </p:tavLst>
                                    </p:anim>
                                    <p:anim calcmode="lin" valueType="num">
                                      <p:cBhvr additive="base">
                                        <p:cTn id="6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8" presetClass="entr" presetSubtype="16"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diamond(in)">
                                      <p:cBhvr>
                                        <p:cTn id="72" dur="500"/>
                                        <p:tgtEl>
                                          <p:spTgt spid="25"/>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additive="base">
                                        <p:cTn id="77" dur="500" fill="hold"/>
                                        <p:tgtEl>
                                          <p:spTgt spid="26"/>
                                        </p:tgtEl>
                                        <p:attrNameLst>
                                          <p:attrName>ppt_x</p:attrName>
                                        </p:attrNameLst>
                                      </p:cBhvr>
                                      <p:tavLst>
                                        <p:tav tm="0">
                                          <p:val>
                                            <p:strVal val="0-#ppt_w/2"/>
                                          </p:val>
                                        </p:tav>
                                        <p:tav tm="100000">
                                          <p:val>
                                            <p:strVal val="#ppt_x"/>
                                          </p:val>
                                        </p:tav>
                                      </p:tavLst>
                                    </p:anim>
                                    <p:anim calcmode="lin" valueType="num">
                                      <p:cBhvr additive="base">
                                        <p:cTn id="78"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8" presetClass="entr" presetSubtype="16" fill="hold" grpId="0" nodeType="click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diamond(in)">
                                      <p:cBhvr>
                                        <p:cTn id="83" dur="500"/>
                                        <p:tgtEl>
                                          <p:spTgt spid="31"/>
                                        </p:tgtEl>
                                      </p:cBhvr>
                                    </p:animEffect>
                                  </p:childTnLst>
                                </p:cTn>
                              </p:par>
                            </p:childTnLst>
                          </p:cTn>
                        </p:par>
                      </p:childTnLst>
                    </p:cTn>
                  </p:par>
                  <p:par>
                    <p:cTn id="84" fill="hold">
                      <p:stCondLst>
                        <p:cond delay="indefinite"/>
                      </p:stCondLst>
                      <p:childTnLst>
                        <p:par>
                          <p:cTn id="85" fill="hold">
                            <p:stCondLst>
                              <p:cond delay="0"/>
                            </p:stCondLst>
                            <p:childTnLst>
                              <p:par>
                                <p:cTn id="86" presetID="8" presetClass="entr" presetSubtype="16" fill="hold" grpId="0" nodeType="click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diamond(in)">
                                      <p:cBhvr>
                                        <p:cTn id="88" dur="500"/>
                                        <p:tgtEl>
                                          <p:spTgt spid="33"/>
                                        </p:tgtEl>
                                      </p:cBhvr>
                                    </p:animEffect>
                                  </p:childTnLst>
                                </p:cTn>
                              </p:par>
                            </p:childTnLst>
                          </p:cTn>
                        </p:par>
                      </p:childTnLst>
                    </p:cTn>
                  </p:par>
                  <p:par>
                    <p:cTn id="89" fill="hold">
                      <p:stCondLst>
                        <p:cond delay="indefinite"/>
                      </p:stCondLst>
                      <p:childTnLst>
                        <p:par>
                          <p:cTn id="90" fill="hold">
                            <p:stCondLst>
                              <p:cond delay="0"/>
                            </p:stCondLst>
                            <p:childTnLst>
                              <p:par>
                                <p:cTn id="91" presetID="8" presetClass="entr" presetSubtype="16" fill="hold" grpId="0" nodeType="click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diamond(in)">
                                      <p:cBhvr>
                                        <p:cTn id="93" dur="500"/>
                                        <p:tgtEl>
                                          <p:spTgt spid="28"/>
                                        </p:tgtEl>
                                      </p:cBhvr>
                                    </p:animEffect>
                                  </p:childTnLst>
                                </p:cTn>
                              </p:par>
                            </p:childTnLst>
                          </p:cTn>
                        </p:par>
                      </p:childTnLst>
                    </p:cTn>
                  </p:par>
                  <p:par>
                    <p:cTn id="94" fill="hold">
                      <p:stCondLst>
                        <p:cond delay="indefinite"/>
                      </p:stCondLst>
                      <p:childTnLst>
                        <p:par>
                          <p:cTn id="95" fill="hold">
                            <p:stCondLst>
                              <p:cond delay="0"/>
                            </p:stCondLst>
                            <p:childTnLst>
                              <p:par>
                                <p:cTn id="96" presetID="2" presetClass="entr" presetSubtype="1" fill="hold" grpId="0" nodeType="clickEffect">
                                  <p:stCondLst>
                                    <p:cond delay="0"/>
                                  </p:stCondLst>
                                  <p:childTnLst>
                                    <p:set>
                                      <p:cBhvr>
                                        <p:cTn id="97" dur="1" fill="hold">
                                          <p:stCondLst>
                                            <p:cond delay="0"/>
                                          </p:stCondLst>
                                        </p:cTn>
                                        <p:tgtEl>
                                          <p:spTgt spid="27"/>
                                        </p:tgtEl>
                                        <p:attrNameLst>
                                          <p:attrName>style.visibility</p:attrName>
                                        </p:attrNameLst>
                                      </p:cBhvr>
                                      <p:to>
                                        <p:strVal val="visible"/>
                                      </p:to>
                                    </p:set>
                                    <p:anim calcmode="lin" valueType="num">
                                      <p:cBhvr additive="base">
                                        <p:cTn id="98" dur="500" fill="hold"/>
                                        <p:tgtEl>
                                          <p:spTgt spid="27"/>
                                        </p:tgtEl>
                                        <p:attrNameLst>
                                          <p:attrName>ppt_x</p:attrName>
                                        </p:attrNameLst>
                                      </p:cBhvr>
                                      <p:tavLst>
                                        <p:tav tm="0">
                                          <p:val>
                                            <p:strVal val="#ppt_x"/>
                                          </p:val>
                                        </p:tav>
                                        <p:tav tm="100000">
                                          <p:val>
                                            <p:strVal val="#ppt_x"/>
                                          </p:val>
                                        </p:tav>
                                      </p:tavLst>
                                    </p:anim>
                                    <p:anim calcmode="lin" valueType="num">
                                      <p:cBhvr additive="base">
                                        <p:cTn id="99"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8" presetClass="entr" presetSubtype="16" fill="hold" grpId="0" nodeType="click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diamond(in)">
                                      <p:cBhvr>
                                        <p:cTn id="104" dur="500"/>
                                        <p:tgtEl>
                                          <p:spTgt spid="29"/>
                                        </p:tgtEl>
                                      </p:cBhvr>
                                    </p:animEffect>
                                  </p:childTnLst>
                                </p:cTn>
                              </p:par>
                            </p:childTnLst>
                          </p:cTn>
                        </p:par>
                      </p:childTnLst>
                    </p:cTn>
                  </p:par>
                  <p:par>
                    <p:cTn id="105" fill="hold">
                      <p:stCondLst>
                        <p:cond delay="indefinite"/>
                      </p:stCondLst>
                      <p:childTnLst>
                        <p:par>
                          <p:cTn id="106" fill="hold">
                            <p:stCondLst>
                              <p:cond delay="0"/>
                            </p:stCondLst>
                            <p:childTnLst>
                              <p:par>
                                <p:cTn id="107" presetID="8" presetClass="entr" presetSubtype="16" fill="hold" grpId="0" nodeType="click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diamond(in)">
                                      <p:cBhvr>
                                        <p:cTn id="109" dur="500"/>
                                        <p:tgtEl>
                                          <p:spTgt spid="30"/>
                                        </p:tgtEl>
                                      </p:cBhvr>
                                    </p:animEffect>
                                  </p:childTnLst>
                                </p:cTn>
                              </p:par>
                            </p:childTnLst>
                          </p:cTn>
                        </p:par>
                      </p:childTnLst>
                    </p:cTn>
                  </p:par>
                  <p:par>
                    <p:cTn id="110" fill="hold">
                      <p:stCondLst>
                        <p:cond delay="indefinite"/>
                      </p:stCondLst>
                      <p:childTnLst>
                        <p:par>
                          <p:cTn id="111" fill="hold">
                            <p:stCondLst>
                              <p:cond delay="0"/>
                            </p:stCondLst>
                            <p:childTnLst>
                              <p:par>
                                <p:cTn id="112" presetID="2" presetClass="entr" presetSubtype="4" fill="hold" grpId="0" nodeType="clickEffect">
                                  <p:stCondLst>
                                    <p:cond delay="0"/>
                                  </p:stCondLst>
                                  <p:childTnLst>
                                    <p:set>
                                      <p:cBhvr>
                                        <p:cTn id="113" dur="1" fill="hold">
                                          <p:stCondLst>
                                            <p:cond delay="0"/>
                                          </p:stCondLst>
                                        </p:cTn>
                                        <p:tgtEl>
                                          <p:spTgt spid="34"/>
                                        </p:tgtEl>
                                        <p:attrNameLst>
                                          <p:attrName>style.visibility</p:attrName>
                                        </p:attrNameLst>
                                      </p:cBhvr>
                                      <p:to>
                                        <p:strVal val="visible"/>
                                      </p:to>
                                    </p:set>
                                    <p:anim calcmode="lin" valueType="num">
                                      <p:cBhvr additive="base">
                                        <p:cTn id="114" dur="500" fill="hold"/>
                                        <p:tgtEl>
                                          <p:spTgt spid="34"/>
                                        </p:tgtEl>
                                        <p:attrNameLst>
                                          <p:attrName>ppt_x</p:attrName>
                                        </p:attrNameLst>
                                      </p:cBhvr>
                                      <p:tavLst>
                                        <p:tav tm="0">
                                          <p:val>
                                            <p:strVal val="#ppt_x"/>
                                          </p:val>
                                        </p:tav>
                                        <p:tav tm="100000">
                                          <p:val>
                                            <p:strVal val="#ppt_x"/>
                                          </p:val>
                                        </p:tav>
                                      </p:tavLst>
                                    </p:anim>
                                    <p:anim calcmode="lin" valueType="num">
                                      <p:cBhvr additive="base">
                                        <p:cTn id="115"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3" grpId="0" animBg="1"/>
      <p:bldP spid="14" grpId="0" animBg="1"/>
      <p:bldP spid="15" grpId="0"/>
      <p:bldP spid="16" grpId="0" animBg="1"/>
      <p:bldP spid="18" grpId="0" animBg="1"/>
      <p:bldP spid="19" grpId="0"/>
      <p:bldP spid="20" grpId="0" animBg="1"/>
      <p:bldP spid="21" grpId="0" animBg="1"/>
      <p:bldP spid="23" grpId="0"/>
      <p:bldP spid="24" grpId="0" animBg="1"/>
      <p:bldP spid="25" grpId="0" animBg="1"/>
      <p:bldP spid="26" grpId="0" animBg="1"/>
      <p:bldP spid="27" grpId="0" animBg="1"/>
      <p:bldP spid="28" grpId="0"/>
      <p:bldP spid="29" grpId="0"/>
      <p:bldP spid="30" grpId="0"/>
      <p:bldP spid="31" grpId="0"/>
      <p:bldP spid="33" grpId="0"/>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矩形 8"/>
          <p:cNvSpPr>
            <a:spLocks noChangeArrowheads="1"/>
          </p:cNvSpPr>
          <p:nvPr/>
        </p:nvSpPr>
        <p:spPr bwMode="auto">
          <a:xfrm>
            <a:off x="0" y="0"/>
            <a:ext cx="9144000" cy="692150"/>
          </a:xfrm>
          <a:prstGeom prst="rect">
            <a:avLst/>
          </a:prstGeom>
          <a:solidFill>
            <a:srgbClr val="FFC000"/>
          </a:solidFill>
          <a:ln w="9525" algn="ctr">
            <a:solidFill>
              <a:schemeClr val="tx1"/>
            </a:solidFill>
            <a:round/>
            <a:headEnd/>
            <a:tailEnd/>
          </a:ln>
        </p:spPr>
        <p:txBody>
          <a:bodyPr/>
          <a:lstStyle/>
          <a:p>
            <a:pPr algn="ctr"/>
            <a:r>
              <a:rPr lang="zh-CN" altLang="en-US" sz="4400" dirty="0" smtClean="0">
                <a:latin typeface="华文隶书" pitchFamily="2" charset="-122"/>
                <a:ea typeface="华文隶书" pitchFamily="2" charset="-122"/>
              </a:rPr>
              <a:t>科举</a:t>
            </a:r>
            <a:r>
              <a:rPr lang="zh-CN" altLang="en-US" sz="4400" dirty="0">
                <a:latin typeface="华文隶书" pitchFamily="2" charset="-122"/>
                <a:ea typeface="华文隶书" pitchFamily="2" charset="-122"/>
              </a:rPr>
              <a:t>制</a:t>
            </a:r>
          </a:p>
        </p:txBody>
      </p:sp>
      <p:sp>
        <p:nvSpPr>
          <p:cNvPr id="8" name="TextBox 7"/>
          <p:cNvSpPr txBox="1"/>
          <p:nvPr/>
        </p:nvSpPr>
        <p:spPr>
          <a:xfrm>
            <a:off x="395536" y="836712"/>
            <a:ext cx="2160240"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1.</a:t>
            </a:r>
            <a:r>
              <a:rPr lang="zh-CN" altLang="en-US" sz="2800" dirty="0" smtClean="0">
                <a:latin typeface="黑体" pitchFamily="49" charset="-122"/>
                <a:ea typeface="黑体" pitchFamily="49" charset="-122"/>
              </a:rPr>
              <a:t>发展历程：</a:t>
            </a:r>
            <a:endParaRPr lang="zh-CN" altLang="en-US" sz="2800" dirty="0">
              <a:latin typeface="黑体" pitchFamily="49" charset="-122"/>
              <a:ea typeface="黑体" pitchFamily="49" charset="-122"/>
            </a:endParaRPr>
          </a:p>
        </p:txBody>
      </p:sp>
      <p:sp>
        <p:nvSpPr>
          <p:cNvPr id="13" name="TextBox 12"/>
          <p:cNvSpPr txBox="1"/>
          <p:nvPr/>
        </p:nvSpPr>
        <p:spPr>
          <a:xfrm>
            <a:off x="2483768" y="836712"/>
            <a:ext cx="6408712" cy="954107"/>
          </a:xfrm>
          <a:prstGeom prst="rect">
            <a:avLst/>
          </a:prstGeom>
          <a:noFill/>
        </p:spPr>
        <p:txBody>
          <a:bodyPr wrap="square" rtlCol="0">
            <a:spAutoFit/>
          </a:bodyPr>
          <a:lstStyle/>
          <a:p>
            <a:r>
              <a:rPr lang="zh-CN" altLang="en-US" sz="2800" dirty="0" smtClean="0">
                <a:solidFill>
                  <a:srgbClr val="FF0000"/>
                </a:solidFill>
                <a:latin typeface="楷体" pitchFamily="49" charset="-122"/>
                <a:ea typeface="楷体" pitchFamily="49" charset="-122"/>
              </a:rPr>
              <a:t>创立</a:t>
            </a:r>
            <a:r>
              <a:rPr lang="zh-CN" altLang="en-US" sz="2800" dirty="0" smtClean="0">
                <a:latin typeface="楷体" pitchFamily="49" charset="-122"/>
                <a:ea typeface="楷体" pitchFamily="49" charset="-122"/>
              </a:rPr>
              <a:t>于隋，完善于唐，鼎盛于宋，僵化于明清，</a:t>
            </a:r>
            <a:r>
              <a:rPr lang="zh-CN" altLang="en-US" sz="2800" dirty="0" smtClean="0">
                <a:solidFill>
                  <a:srgbClr val="FF0000"/>
                </a:solidFill>
                <a:latin typeface="楷体" pitchFamily="49" charset="-122"/>
                <a:ea typeface="楷体" pitchFamily="49" charset="-122"/>
              </a:rPr>
              <a:t>废除</a:t>
            </a:r>
            <a:r>
              <a:rPr lang="zh-CN" altLang="en-US" sz="2800" dirty="0" smtClean="0">
                <a:latin typeface="楷体" pitchFamily="49" charset="-122"/>
                <a:ea typeface="楷体" pitchFamily="49" charset="-122"/>
              </a:rPr>
              <a:t>于清末（</a:t>
            </a:r>
            <a:r>
              <a:rPr lang="en-US" altLang="zh-CN" sz="2800" dirty="0" smtClean="0">
                <a:latin typeface="楷体" pitchFamily="49" charset="-122"/>
                <a:ea typeface="楷体" pitchFamily="49" charset="-122"/>
              </a:rPr>
              <a:t>1905</a:t>
            </a:r>
            <a:r>
              <a:rPr lang="zh-CN" altLang="en-US" sz="2800" dirty="0" smtClean="0">
                <a:latin typeface="楷体" pitchFamily="49" charset="-122"/>
                <a:ea typeface="楷体" pitchFamily="49" charset="-122"/>
              </a:rPr>
              <a:t>年）。</a:t>
            </a:r>
            <a:endParaRPr lang="zh-CN" altLang="en-US" sz="2800" dirty="0"/>
          </a:p>
        </p:txBody>
      </p:sp>
      <p:sp>
        <p:nvSpPr>
          <p:cNvPr id="9" name="TextBox 8"/>
          <p:cNvSpPr txBox="1"/>
          <p:nvPr/>
        </p:nvSpPr>
        <p:spPr>
          <a:xfrm>
            <a:off x="755576" y="1988840"/>
            <a:ext cx="7632848" cy="3539430"/>
          </a:xfrm>
          <a:prstGeom prst="rect">
            <a:avLst/>
          </a:prstGeom>
          <a:noFill/>
        </p:spPr>
        <p:txBody>
          <a:bodyPr wrap="square" rtlCol="0">
            <a:spAutoFit/>
          </a:bodyPr>
          <a:lstStyle/>
          <a:p>
            <a:r>
              <a:rPr lang="zh-CN" altLang="en-US" sz="2800" dirty="0" smtClean="0">
                <a:latin typeface="华文隶书" pitchFamily="2" charset="-122"/>
                <a:ea typeface="华文隶书" pitchFamily="2" charset="-122"/>
              </a:rPr>
              <a:t>史料感知：</a:t>
            </a:r>
            <a:endParaRPr lang="en-US" altLang="zh-CN" sz="2800" dirty="0" smtClean="0">
              <a:latin typeface="华文隶书" pitchFamily="2" charset="-122"/>
              <a:ea typeface="华文隶书" pitchFamily="2" charset="-122"/>
            </a:endParaRPr>
          </a:p>
          <a:p>
            <a:r>
              <a:rPr lang="en-US" altLang="zh-CN" sz="2800" dirty="0" smtClean="0">
                <a:solidFill>
                  <a:schemeClr val="tx2">
                    <a:lumMod val="75000"/>
                  </a:schemeClr>
                </a:solidFill>
                <a:latin typeface="华文隶书" pitchFamily="2" charset="-122"/>
                <a:ea typeface="华文隶书" pitchFamily="2" charset="-122"/>
              </a:rPr>
              <a:t> </a:t>
            </a:r>
            <a:r>
              <a:rPr lang="en-US" altLang="zh-CN" sz="2800" dirty="0" smtClean="0">
                <a:solidFill>
                  <a:schemeClr val="tx2">
                    <a:lumMod val="75000"/>
                  </a:schemeClr>
                </a:solidFill>
                <a:latin typeface="华文隶书" pitchFamily="2" charset="-122"/>
                <a:ea typeface="华文隶书" pitchFamily="2" charset="-122"/>
              </a:rPr>
              <a:t>18</a:t>
            </a:r>
            <a:r>
              <a:rPr lang="zh-CN" altLang="en-US" sz="2800" dirty="0" smtClean="0">
                <a:solidFill>
                  <a:schemeClr val="tx2">
                    <a:lumMod val="75000"/>
                  </a:schemeClr>
                </a:solidFill>
                <a:latin typeface="华文隶书" pitchFamily="2" charset="-122"/>
                <a:ea typeface="华文隶书" pitchFamily="2" charset="-122"/>
              </a:rPr>
              <a:t>世纪法国启蒙思想家伏尔泰高度评价科举制：“通过层层严格考试的人才才能进入</a:t>
            </a:r>
            <a:r>
              <a:rPr lang="en-US" altLang="zh-CN" sz="2800" dirty="0" smtClean="0">
                <a:solidFill>
                  <a:schemeClr val="tx2">
                    <a:lumMod val="75000"/>
                  </a:schemeClr>
                </a:solidFill>
                <a:latin typeface="华文隶书" pitchFamily="2" charset="-122"/>
                <a:ea typeface="华文隶书" pitchFamily="2" charset="-122"/>
              </a:rPr>
              <a:t>……</a:t>
            </a:r>
            <a:r>
              <a:rPr lang="zh-CN" altLang="en-US" sz="2800" dirty="0" smtClean="0">
                <a:solidFill>
                  <a:schemeClr val="tx2">
                    <a:lumMod val="75000"/>
                  </a:schemeClr>
                </a:solidFill>
                <a:latin typeface="华文隶书" pitchFamily="2" charset="-122"/>
                <a:ea typeface="华文隶书" pitchFamily="2" charset="-122"/>
              </a:rPr>
              <a:t>衙门任职</a:t>
            </a:r>
            <a:r>
              <a:rPr lang="en-US" altLang="zh-CN" sz="2800" dirty="0" smtClean="0">
                <a:solidFill>
                  <a:schemeClr val="tx2">
                    <a:lumMod val="75000"/>
                  </a:schemeClr>
                </a:solidFill>
                <a:latin typeface="华文隶书" pitchFamily="2" charset="-122"/>
                <a:ea typeface="华文隶书" pitchFamily="2" charset="-122"/>
              </a:rPr>
              <a:t>……</a:t>
            </a:r>
            <a:r>
              <a:rPr lang="zh-CN" altLang="en-US" sz="2800" dirty="0" smtClean="0">
                <a:solidFill>
                  <a:schemeClr val="tx2">
                    <a:lumMod val="75000"/>
                  </a:schemeClr>
                </a:solidFill>
                <a:latin typeface="华文隶书" pitchFamily="2" charset="-122"/>
                <a:ea typeface="华文隶书" pitchFamily="2" charset="-122"/>
              </a:rPr>
              <a:t>人们全然不可能设想一个比这更好的政府</a:t>
            </a:r>
            <a:r>
              <a:rPr lang="en-US" altLang="zh-CN" sz="2800" dirty="0" smtClean="0">
                <a:solidFill>
                  <a:schemeClr val="tx2">
                    <a:lumMod val="75000"/>
                  </a:schemeClr>
                </a:solidFill>
                <a:latin typeface="华文隶书" pitchFamily="2" charset="-122"/>
                <a:ea typeface="华文隶书" pitchFamily="2" charset="-122"/>
              </a:rPr>
              <a:t>……</a:t>
            </a:r>
            <a:r>
              <a:rPr lang="zh-CN" altLang="en-US" sz="2800" dirty="0" smtClean="0">
                <a:solidFill>
                  <a:schemeClr val="tx2">
                    <a:lumMod val="75000"/>
                  </a:schemeClr>
                </a:solidFill>
                <a:latin typeface="华文隶书" pitchFamily="2" charset="-122"/>
                <a:ea typeface="华文隶书" pitchFamily="2" charset="-122"/>
              </a:rPr>
              <a:t>”</a:t>
            </a:r>
            <a:endParaRPr lang="en-US" altLang="zh-CN" sz="2800" dirty="0" smtClean="0">
              <a:solidFill>
                <a:schemeClr val="tx2">
                  <a:lumMod val="75000"/>
                </a:schemeClr>
              </a:solidFill>
              <a:latin typeface="华文隶书" pitchFamily="2" charset="-122"/>
              <a:ea typeface="华文隶书" pitchFamily="2" charset="-122"/>
            </a:endParaRPr>
          </a:p>
          <a:p>
            <a:r>
              <a:rPr lang="zh-CN" altLang="en-US" sz="2800" b="1" dirty="0" smtClean="0">
                <a:latin typeface="+mn-ea"/>
              </a:rPr>
              <a:t>通过这则史料，反映了科举制在</a:t>
            </a:r>
            <a:r>
              <a:rPr lang="zh-CN" altLang="en-US" sz="2800" b="1" dirty="0" smtClean="0">
                <a:solidFill>
                  <a:srgbClr val="0070C0"/>
                </a:solidFill>
                <a:latin typeface="+mn-ea"/>
              </a:rPr>
              <a:t>选官方式</a:t>
            </a:r>
            <a:r>
              <a:rPr lang="zh-CN" altLang="en-US" sz="2800" b="1" dirty="0" smtClean="0">
                <a:latin typeface="+mn-ea"/>
              </a:rPr>
              <a:t>和</a:t>
            </a:r>
            <a:r>
              <a:rPr lang="zh-CN" altLang="en-US" sz="2800" b="1" dirty="0" smtClean="0">
                <a:solidFill>
                  <a:srgbClr val="0070C0"/>
                </a:solidFill>
                <a:latin typeface="+mn-ea"/>
              </a:rPr>
              <a:t>选官依据</a:t>
            </a:r>
            <a:r>
              <a:rPr lang="zh-CN" altLang="en-US" sz="2800" b="1" dirty="0" smtClean="0">
                <a:latin typeface="+mn-ea"/>
              </a:rPr>
              <a:t>方面有什么特点？</a:t>
            </a:r>
            <a:endParaRPr lang="en-US" altLang="zh-CN" sz="2800" b="1" dirty="0" smtClean="0">
              <a:latin typeface="+mn-ea"/>
            </a:endParaRPr>
          </a:p>
          <a:p>
            <a:endParaRPr lang="zh-CN" altLang="en-US" sz="2800" dirty="0">
              <a:solidFill>
                <a:schemeClr val="tx2">
                  <a:lumMod val="75000"/>
                </a:schemeClr>
              </a:solidFill>
              <a:latin typeface="华文隶书" pitchFamily="2" charset="-122"/>
              <a:ea typeface="华文隶书" pitchFamily="2" charset="-122"/>
            </a:endParaRPr>
          </a:p>
        </p:txBody>
      </p:sp>
      <p:cxnSp>
        <p:nvCxnSpPr>
          <p:cNvPr id="12" name="直接连接符 11"/>
          <p:cNvCxnSpPr/>
          <p:nvPr/>
        </p:nvCxnSpPr>
        <p:spPr>
          <a:xfrm>
            <a:off x="1259632" y="3284984"/>
            <a:ext cx="288032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矩形 8"/>
          <p:cNvSpPr>
            <a:spLocks noChangeArrowheads="1"/>
          </p:cNvSpPr>
          <p:nvPr/>
        </p:nvSpPr>
        <p:spPr bwMode="auto">
          <a:xfrm>
            <a:off x="0" y="0"/>
            <a:ext cx="9144000" cy="692150"/>
          </a:xfrm>
          <a:prstGeom prst="rect">
            <a:avLst/>
          </a:prstGeom>
          <a:solidFill>
            <a:srgbClr val="FFC000"/>
          </a:solidFill>
          <a:ln w="9525" algn="ctr">
            <a:solidFill>
              <a:schemeClr val="tx1"/>
            </a:solidFill>
            <a:round/>
            <a:headEnd/>
            <a:tailEnd/>
          </a:ln>
        </p:spPr>
        <p:txBody>
          <a:bodyPr/>
          <a:lstStyle/>
          <a:p>
            <a:pPr algn="ctr"/>
            <a:r>
              <a:rPr lang="zh-CN" altLang="en-US" sz="4400" dirty="0" smtClean="0">
                <a:latin typeface="华文隶书" pitchFamily="2" charset="-122"/>
                <a:ea typeface="华文隶书" pitchFamily="2" charset="-122"/>
              </a:rPr>
              <a:t>科举</a:t>
            </a:r>
            <a:r>
              <a:rPr lang="zh-CN" altLang="en-US" sz="4400" dirty="0">
                <a:latin typeface="华文隶书" pitchFamily="2" charset="-122"/>
                <a:ea typeface="华文隶书" pitchFamily="2" charset="-122"/>
              </a:rPr>
              <a:t>制</a:t>
            </a:r>
          </a:p>
        </p:txBody>
      </p:sp>
      <p:sp>
        <p:nvSpPr>
          <p:cNvPr id="8" name="TextBox 7"/>
          <p:cNvSpPr txBox="1"/>
          <p:nvPr/>
        </p:nvSpPr>
        <p:spPr>
          <a:xfrm>
            <a:off x="0" y="836712"/>
            <a:ext cx="2160240"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1.</a:t>
            </a:r>
            <a:r>
              <a:rPr lang="zh-CN" altLang="en-US" sz="2800" dirty="0" smtClean="0">
                <a:latin typeface="黑体" pitchFamily="49" charset="-122"/>
                <a:ea typeface="黑体" pitchFamily="49" charset="-122"/>
              </a:rPr>
              <a:t>发展历程：</a:t>
            </a:r>
            <a:endParaRPr lang="zh-CN" altLang="en-US" sz="2800" dirty="0">
              <a:latin typeface="黑体" pitchFamily="49" charset="-122"/>
              <a:ea typeface="黑体" pitchFamily="49" charset="-122"/>
            </a:endParaRPr>
          </a:p>
        </p:txBody>
      </p:sp>
      <p:sp>
        <p:nvSpPr>
          <p:cNvPr id="18" name="TextBox 17"/>
          <p:cNvSpPr txBox="1"/>
          <p:nvPr/>
        </p:nvSpPr>
        <p:spPr>
          <a:xfrm>
            <a:off x="251520" y="1340768"/>
            <a:ext cx="8892480" cy="954107"/>
          </a:xfrm>
          <a:prstGeom prst="rect">
            <a:avLst/>
          </a:prstGeom>
          <a:noFill/>
        </p:spPr>
        <p:txBody>
          <a:bodyPr wrap="square" rtlCol="0">
            <a:spAutoFit/>
          </a:bodyPr>
          <a:lstStyle/>
          <a:p>
            <a:r>
              <a:rPr lang="zh-CN" altLang="en-US" sz="2800" b="1" dirty="0" smtClean="0">
                <a:latin typeface="楷体" pitchFamily="49" charset="-122"/>
                <a:ea typeface="楷体" pitchFamily="49" charset="-122"/>
              </a:rPr>
              <a:t>①</a:t>
            </a:r>
            <a:r>
              <a:rPr lang="zh-CN" altLang="en-US" sz="2800" b="1" dirty="0" smtClean="0">
                <a:solidFill>
                  <a:srgbClr val="0070C0"/>
                </a:solidFill>
                <a:latin typeface="楷体" pitchFamily="49" charset="-122"/>
                <a:ea typeface="楷体" pitchFamily="49" charset="-122"/>
              </a:rPr>
              <a:t>隋炀帝</a:t>
            </a:r>
            <a:r>
              <a:rPr lang="zh-CN" altLang="en-US" sz="2800" b="1" dirty="0" smtClean="0">
                <a:latin typeface="楷体" pitchFamily="49" charset="-122"/>
                <a:ea typeface="楷体" pitchFamily="49" charset="-122"/>
              </a:rPr>
              <a:t>时期，设立进士科，确立</a:t>
            </a:r>
            <a:r>
              <a:rPr lang="zh-CN" altLang="en-US" sz="2800" b="1" dirty="0" smtClean="0">
                <a:solidFill>
                  <a:srgbClr val="0070C0"/>
                </a:solidFill>
                <a:latin typeface="楷体" pitchFamily="49" charset="-122"/>
                <a:ea typeface="楷体" pitchFamily="49" charset="-122"/>
              </a:rPr>
              <a:t>考试选官</a:t>
            </a:r>
            <a:r>
              <a:rPr lang="zh-CN" altLang="en-US" sz="2800" b="1" dirty="0" smtClean="0">
                <a:latin typeface="楷体" pitchFamily="49" charset="-122"/>
                <a:ea typeface="楷体" pitchFamily="49" charset="-122"/>
              </a:rPr>
              <a:t>的原则，</a:t>
            </a:r>
            <a:r>
              <a:rPr lang="zh-CN" altLang="en-US" sz="2800" b="1" dirty="0" smtClean="0">
                <a:solidFill>
                  <a:srgbClr val="0070C0"/>
                </a:solidFill>
                <a:latin typeface="楷体" pitchFamily="49" charset="-122"/>
                <a:ea typeface="楷体" pitchFamily="49" charset="-122"/>
              </a:rPr>
              <a:t>科举制由此诞生</a:t>
            </a:r>
            <a:r>
              <a:rPr lang="zh-CN" altLang="en-US" sz="2800" b="1" dirty="0" smtClean="0">
                <a:latin typeface="楷体" pitchFamily="49" charset="-122"/>
                <a:ea typeface="楷体" pitchFamily="49" charset="-122"/>
              </a:rPr>
              <a:t>。</a:t>
            </a:r>
            <a:endParaRPr lang="zh-CN" altLang="en-US" sz="2800" b="1" dirty="0">
              <a:latin typeface="楷体" pitchFamily="49" charset="-122"/>
              <a:ea typeface="楷体" pitchFamily="49" charset="-122"/>
            </a:endParaRPr>
          </a:p>
        </p:txBody>
      </p:sp>
      <p:sp>
        <p:nvSpPr>
          <p:cNvPr id="19" name="TextBox 18"/>
          <p:cNvSpPr txBox="1"/>
          <p:nvPr/>
        </p:nvSpPr>
        <p:spPr>
          <a:xfrm>
            <a:off x="323528" y="2276872"/>
            <a:ext cx="8820472" cy="523220"/>
          </a:xfrm>
          <a:prstGeom prst="rect">
            <a:avLst/>
          </a:prstGeom>
          <a:noFill/>
        </p:spPr>
        <p:txBody>
          <a:bodyPr wrap="square" rtlCol="0">
            <a:spAutoFit/>
          </a:bodyPr>
          <a:lstStyle/>
          <a:p>
            <a:r>
              <a:rPr lang="zh-CN" altLang="en-US" sz="2800" b="1" dirty="0" smtClean="0">
                <a:latin typeface="楷体" pitchFamily="49" charset="-122"/>
                <a:ea typeface="楷体" pitchFamily="49" charset="-122"/>
              </a:rPr>
              <a:t>②</a:t>
            </a:r>
            <a:r>
              <a:rPr lang="zh-CN" altLang="en-US" sz="2800" b="1" dirty="0" smtClean="0">
                <a:solidFill>
                  <a:srgbClr val="0070C0"/>
                </a:solidFill>
                <a:latin typeface="楷体" pitchFamily="49" charset="-122"/>
                <a:ea typeface="楷体" pitchFamily="49" charset="-122"/>
              </a:rPr>
              <a:t>唐代，科举制走向完善。</a:t>
            </a:r>
            <a:r>
              <a:rPr lang="zh-CN" altLang="en-US" sz="2800" b="1" dirty="0" smtClean="0">
                <a:latin typeface="楷体" pitchFamily="49" charset="-122"/>
                <a:ea typeface="楷体" pitchFamily="49" charset="-122"/>
              </a:rPr>
              <a:t>考试科目以</a:t>
            </a:r>
            <a:r>
              <a:rPr lang="zh-CN" altLang="en-US" sz="2800" b="1" dirty="0" smtClean="0">
                <a:solidFill>
                  <a:srgbClr val="0070C0"/>
                </a:solidFill>
                <a:latin typeface="楷体" pitchFamily="49" charset="-122"/>
                <a:ea typeface="楷体" pitchFamily="49" charset="-122"/>
              </a:rPr>
              <a:t>进士、明经</a:t>
            </a:r>
            <a:r>
              <a:rPr lang="zh-CN" altLang="en-US" sz="2800" b="1" dirty="0" smtClean="0">
                <a:latin typeface="楷体" pitchFamily="49" charset="-122"/>
                <a:ea typeface="楷体" pitchFamily="49" charset="-122"/>
              </a:rPr>
              <a:t>为主。</a:t>
            </a:r>
            <a:endParaRPr lang="zh-CN" altLang="en-US" sz="2800" b="1" dirty="0">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矩形 8"/>
          <p:cNvSpPr>
            <a:spLocks noChangeArrowheads="1"/>
          </p:cNvSpPr>
          <p:nvPr/>
        </p:nvSpPr>
        <p:spPr bwMode="auto">
          <a:xfrm>
            <a:off x="0" y="0"/>
            <a:ext cx="9144000" cy="692150"/>
          </a:xfrm>
          <a:prstGeom prst="rect">
            <a:avLst/>
          </a:prstGeom>
          <a:solidFill>
            <a:srgbClr val="FFC000"/>
          </a:solidFill>
          <a:ln w="9525" algn="ctr">
            <a:solidFill>
              <a:schemeClr val="tx1"/>
            </a:solidFill>
            <a:round/>
            <a:headEnd/>
            <a:tailEnd/>
          </a:ln>
        </p:spPr>
        <p:txBody>
          <a:bodyPr/>
          <a:lstStyle/>
          <a:p>
            <a:pPr algn="ctr"/>
            <a:r>
              <a:rPr lang="zh-CN" altLang="en-US" sz="4400" dirty="0" smtClean="0">
                <a:latin typeface="华文隶书" pitchFamily="2" charset="-122"/>
                <a:ea typeface="华文隶书" pitchFamily="2" charset="-122"/>
              </a:rPr>
              <a:t>科举</a:t>
            </a:r>
            <a:r>
              <a:rPr lang="zh-CN" altLang="en-US" sz="4400" dirty="0">
                <a:latin typeface="华文隶书" pitchFamily="2" charset="-122"/>
                <a:ea typeface="华文隶书" pitchFamily="2" charset="-122"/>
              </a:rPr>
              <a:t>制</a:t>
            </a:r>
          </a:p>
        </p:txBody>
      </p:sp>
      <p:sp>
        <p:nvSpPr>
          <p:cNvPr id="8" name="TextBox 7"/>
          <p:cNvSpPr txBox="1"/>
          <p:nvPr/>
        </p:nvSpPr>
        <p:spPr>
          <a:xfrm>
            <a:off x="395536" y="836712"/>
            <a:ext cx="2160240"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1.</a:t>
            </a:r>
            <a:r>
              <a:rPr lang="zh-CN" altLang="en-US" sz="2800" dirty="0" smtClean="0">
                <a:latin typeface="黑体" pitchFamily="49" charset="-122"/>
                <a:ea typeface="黑体" pitchFamily="49" charset="-122"/>
              </a:rPr>
              <a:t>发展历程：</a:t>
            </a:r>
            <a:endParaRPr lang="zh-CN" altLang="en-US" sz="2800" dirty="0">
              <a:latin typeface="黑体" pitchFamily="49" charset="-122"/>
              <a:ea typeface="黑体" pitchFamily="49" charset="-122"/>
            </a:endParaRPr>
          </a:p>
        </p:txBody>
      </p:sp>
      <p:sp>
        <p:nvSpPr>
          <p:cNvPr id="13" name="TextBox 12"/>
          <p:cNvSpPr txBox="1"/>
          <p:nvPr/>
        </p:nvSpPr>
        <p:spPr>
          <a:xfrm>
            <a:off x="2483768" y="836712"/>
            <a:ext cx="6408712" cy="954107"/>
          </a:xfrm>
          <a:prstGeom prst="rect">
            <a:avLst/>
          </a:prstGeom>
          <a:noFill/>
        </p:spPr>
        <p:txBody>
          <a:bodyPr wrap="square" rtlCol="0">
            <a:spAutoFit/>
          </a:bodyPr>
          <a:lstStyle/>
          <a:p>
            <a:r>
              <a:rPr lang="zh-CN" altLang="en-US" sz="2800" dirty="0" smtClean="0">
                <a:solidFill>
                  <a:srgbClr val="FF0000"/>
                </a:solidFill>
                <a:latin typeface="楷体" pitchFamily="49" charset="-122"/>
                <a:ea typeface="楷体" pitchFamily="49" charset="-122"/>
              </a:rPr>
              <a:t>创立</a:t>
            </a:r>
            <a:r>
              <a:rPr lang="zh-CN" altLang="en-US" sz="2800" dirty="0" smtClean="0">
                <a:latin typeface="楷体" pitchFamily="49" charset="-122"/>
                <a:ea typeface="楷体" pitchFamily="49" charset="-122"/>
              </a:rPr>
              <a:t>于隋，完善于唐，鼎盛于宋，僵化于明清，</a:t>
            </a:r>
            <a:r>
              <a:rPr lang="zh-CN" altLang="en-US" sz="2800" dirty="0" smtClean="0">
                <a:solidFill>
                  <a:srgbClr val="FF0000"/>
                </a:solidFill>
                <a:latin typeface="楷体" pitchFamily="49" charset="-122"/>
                <a:ea typeface="楷体" pitchFamily="49" charset="-122"/>
              </a:rPr>
              <a:t>废除</a:t>
            </a:r>
            <a:r>
              <a:rPr lang="zh-CN" altLang="en-US" sz="2800" dirty="0" smtClean="0">
                <a:latin typeface="楷体" pitchFamily="49" charset="-122"/>
                <a:ea typeface="楷体" pitchFamily="49" charset="-122"/>
              </a:rPr>
              <a:t>于清末（</a:t>
            </a:r>
            <a:r>
              <a:rPr lang="en-US" altLang="zh-CN" sz="2800" dirty="0" smtClean="0">
                <a:latin typeface="楷体" pitchFamily="49" charset="-122"/>
                <a:ea typeface="楷体" pitchFamily="49" charset="-122"/>
              </a:rPr>
              <a:t>1905</a:t>
            </a:r>
            <a:r>
              <a:rPr lang="zh-CN" altLang="en-US" sz="2800" dirty="0" smtClean="0">
                <a:latin typeface="楷体" pitchFamily="49" charset="-122"/>
                <a:ea typeface="楷体" pitchFamily="49" charset="-122"/>
              </a:rPr>
              <a:t>年）。</a:t>
            </a:r>
            <a:endParaRPr lang="zh-CN" altLang="en-US" sz="2800" dirty="0"/>
          </a:p>
        </p:txBody>
      </p:sp>
      <p:sp>
        <p:nvSpPr>
          <p:cNvPr id="14" name="TextBox 13"/>
          <p:cNvSpPr txBox="1"/>
          <p:nvPr/>
        </p:nvSpPr>
        <p:spPr>
          <a:xfrm>
            <a:off x="395536" y="1772816"/>
            <a:ext cx="2232248"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2.</a:t>
            </a:r>
            <a:r>
              <a:rPr lang="zh-CN" altLang="en-US" sz="2800" dirty="0" smtClean="0">
                <a:latin typeface="黑体" pitchFamily="49" charset="-122"/>
                <a:ea typeface="黑体" pitchFamily="49" charset="-122"/>
              </a:rPr>
              <a:t>选官方式：</a:t>
            </a:r>
            <a:endParaRPr lang="zh-CN" altLang="en-US" sz="2800" dirty="0">
              <a:latin typeface="黑体" pitchFamily="49" charset="-122"/>
              <a:ea typeface="黑体" pitchFamily="49" charset="-122"/>
            </a:endParaRPr>
          </a:p>
        </p:txBody>
      </p:sp>
      <p:sp>
        <p:nvSpPr>
          <p:cNvPr id="15" name="TextBox 14"/>
          <p:cNvSpPr txBox="1"/>
          <p:nvPr/>
        </p:nvSpPr>
        <p:spPr>
          <a:xfrm>
            <a:off x="2627784" y="1772816"/>
            <a:ext cx="2016224" cy="523220"/>
          </a:xfrm>
          <a:prstGeom prst="rect">
            <a:avLst/>
          </a:prstGeom>
          <a:noFill/>
        </p:spPr>
        <p:txBody>
          <a:bodyPr wrap="square" rtlCol="0">
            <a:spAutoFit/>
          </a:bodyPr>
          <a:lstStyle/>
          <a:p>
            <a:r>
              <a:rPr lang="zh-CN" altLang="en-US" sz="2800" dirty="0" smtClean="0">
                <a:latin typeface="楷体" pitchFamily="49" charset="-122"/>
                <a:ea typeface="楷体" pitchFamily="49" charset="-122"/>
              </a:rPr>
              <a:t>考试选官</a:t>
            </a:r>
            <a:endParaRPr lang="zh-CN" altLang="en-US" sz="2800" dirty="0">
              <a:latin typeface="楷体" pitchFamily="49" charset="-122"/>
              <a:ea typeface="楷体" pitchFamily="49" charset="-122"/>
            </a:endParaRPr>
          </a:p>
        </p:txBody>
      </p:sp>
      <p:sp>
        <p:nvSpPr>
          <p:cNvPr id="16" name="TextBox 15"/>
          <p:cNvSpPr txBox="1"/>
          <p:nvPr/>
        </p:nvSpPr>
        <p:spPr>
          <a:xfrm>
            <a:off x="395536" y="2420888"/>
            <a:ext cx="2160240"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3.</a:t>
            </a:r>
            <a:r>
              <a:rPr lang="zh-CN" altLang="en-US" sz="2800" dirty="0" smtClean="0">
                <a:latin typeface="黑体" pitchFamily="49" charset="-122"/>
                <a:ea typeface="黑体" pitchFamily="49" charset="-122"/>
              </a:rPr>
              <a:t>选官依据：</a:t>
            </a:r>
            <a:endParaRPr lang="zh-CN" altLang="en-US" sz="2800" dirty="0">
              <a:latin typeface="黑体" pitchFamily="49" charset="-122"/>
              <a:ea typeface="黑体" pitchFamily="49" charset="-122"/>
            </a:endParaRPr>
          </a:p>
        </p:txBody>
      </p:sp>
      <p:sp>
        <p:nvSpPr>
          <p:cNvPr id="17" name="TextBox 16"/>
          <p:cNvSpPr txBox="1"/>
          <p:nvPr/>
        </p:nvSpPr>
        <p:spPr>
          <a:xfrm>
            <a:off x="2627784" y="2420888"/>
            <a:ext cx="1080120" cy="523220"/>
          </a:xfrm>
          <a:prstGeom prst="rect">
            <a:avLst/>
          </a:prstGeom>
          <a:noFill/>
        </p:spPr>
        <p:txBody>
          <a:bodyPr wrap="square" rtlCol="0">
            <a:spAutoFit/>
          </a:bodyPr>
          <a:lstStyle/>
          <a:p>
            <a:r>
              <a:rPr lang="zh-CN" altLang="en-US" sz="2800" dirty="0" smtClean="0">
                <a:latin typeface="楷体" pitchFamily="49" charset="-122"/>
                <a:ea typeface="楷体" pitchFamily="49" charset="-122"/>
              </a:rPr>
              <a:t>才学</a:t>
            </a:r>
            <a:endParaRPr lang="zh-CN" altLang="en-US" sz="2800" dirty="0">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矩形 8"/>
          <p:cNvSpPr>
            <a:spLocks noChangeArrowheads="1"/>
          </p:cNvSpPr>
          <p:nvPr/>
        </p:nvSpPr>
        <p:spPr bwMode="auto">
          <a:xfrm>
            <a:off x="0" y="0"/>
            <a:ext cx="9144000" cy="692150"/>
          </a:xfrm>
          <a:prstGeom prst="rect">
            <a:avLst/>
          </a:prstGeom>
          <a:solidFill>
            <a:srgbClr val="FFC000"/>
          </a:solidFill>
          <a:ln w="9525" algn="ctr">
            <a:solidFill>
              <a:schemeClr val="tx1"/>
            </a:solidFill>
            <a:round/>
            <a:headEnd/>
            <a:tailEnd/>
          </a:ln>
        </p:spPr>
        <p:txBody>
          <a:bodyPr/>
          <a:lstStyle/>
          <a:p>
            <a:pPr algn="ctr"/>
            <a:r>
              <a:rPr lang="zh-CN" altLang="en-US" sz="4400" dirty="0" smtClean="0">
                <a:latin typeface="华文隶书" pitchFamily="2" charset="-122"/>
                <a:ea typeface="华文隶书" pitchFamily="2" charset="-122"/>
              </a:rPr>
              <a:t>科举</a:t>
            </a:r>
            <a:r>
              <a:rPr lang="zh-CN" altLang="en-US" sz="4400" dirty="0">
                <a:latin typeface="华文隶书" pitchFamily="2" charset="-122"/>
                <a:ea typeface="华文隶书" pitchFamily="2" charset="-122"/>
              </a:rPr>
              <a:t>制</a:t>
            </a:r>
          </a:p>
        </p:txBody>
      </p:sp>
      <p:sp>
        <p:nvSpPr>
          <p:cNvPr id="8" name="TextBox 7"/>
          <p:cNvSpPr txBox="1"/>
          <p:nvPr/>
        </p:nvSpPr>
        <p:spPr>
          <a:xfrm>
            <a:off x="395536" y="836712"/>
            <a:ext cx="2160240"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1.</a:t>
            </a:r>
            <a:r>
              <a:rPr lang="zh-CN" altLang="en-US" sz="2800" dirty="0" smtClean="0">
                <a:latin typeface="黑体" pitchFamily="49" charset="-122"/>
                <a:ea typeface="黑体" pitchFamily="49" charset="-122"/>
              </a:rPr>
              <a:t>发展历程：</a:t>
            </a:r>
            <a:endParaRPr lang="zh-CN" altLang="en-US" sz="2800" dirty="0">
              <a:latin typeface="黑体" pitchFamily="49" charset="-122"/>
              <a:ea typeface="黑体" pitchFamily="49" charset="-122"/>
            </a:endParaRPr>
          </a:p>
        </p:txBody>
      </p:sp>
      <p:sp>
        <p:nvSpPr>
          <p:cNvPr id="13" name="TextBox 12"/>
          <p:cNvSpPr txBox="1"/>
          <p:nvPr/>
        </p:nvSpPr>
        <p:spPr>
          <a:xfrm>
            <a:off x="2483768" y="836712"/>
            <a:ext cx="6408712" cy="954107"/>
          </a:xfrm>
          <a:prstGeom prst="rect">
            <a:avLst/>
          </a:prstGeom>
          <a:noFill/>
        </p:spPr>
        <p:txBody>
          <a:bodyPr wrap="square" rtlCol="0">
            <a:spAutoFit/>
          </a:bodyPr>
          <a:lstStyle/>
          <a:p>
            <a:r>
              <a:rPr lang="zh-CN" altLang="en-US" sz="2800" dirty="0" smtClean="0">
                <a:solidFill>
                  <a:srgbClr val="FF0000"/>
                </a:solidFill>
                <a:latin typeface="楷体" pitchFamily="49" charset="-122"/>
                <a:ea typeface="楷体" pitchFamily="49" charset="-122"/>
              </a:rPr>
              <a:t>创立</a:t>
            </a:r>
            <a:r>
              <a:rPr lang="zh-CN" altLang="en-US" sz="2800" dirty="0" smtClean="0">
                <a:latin typeface="楷体" pitchFamily="49" charset="-122"/>
                <a:ea typeface="楷体" pitchFamily="49" charset="-122"/>
              </a:rPr>
              <a:t>于隋，完善于唐，鼎盛于宋，僵化于明清，</a:t>
            </a:r>
            <a:r>
              <a:rPr lang="zh-CN" altLang="en-US" sz="2800" dirty="0" smtClean="0">
                <a:solidFill>
                  <a:srgbClr val="FF0000"/>
                </a:solidFill>
                <a:latin typeface="楷体" pitchFamily="49" charset="-122"/>
                <a:ea typeface="楷体" pitchFamily="49" charset="-122"/>
              </a:rPr>
              <a:t>废除</a:t>
            </a:r>
            <a:r>
              <a:rPr lang="zh-CN" altLang="en-US" sz="2800" dirty="0" smtClean="0">
                <a:latin typeface="楷体" pitchFamily="49" charset="-122"/>
                <a:ea typeface="楷体" pitchFamily="49" charset="-122"/>
              </a:rPr>
              <a:t>于清末（</a:t>
            </a:r>
            <a:r>
              <a:rPr lang="en-US" altLang="zh-CN" sz="2800" dirty="0" smtClean="0">
                <a:latin typeface="楷体" pitchFamily="49" charset="-122"/>
                <a:ea typeface="楷体" pitchFamily="49" charset="-122"/>
              </a:rPr>
              <a:t>1905</a:t>
            </a:r>
            <a:r>
              <a:rPr lang="zh-CN" altLang="en-US" sz="2800" dirty="0" smtClean="0">
                <a:latin typeface="楷体" pitchFamily="49" charset="-122"/>
                <a:ea typeface="楷体" pitchFamily="49" charset="-122"/>
              </a:rPr>
              <a:t>年）。</a:t>
            </a:r>
            <a:endParaRPr lang="zh-CN" altLang="en-US" sz="2800" dirty="0"/>
          </a:p>
        </p:txBody>
      </p:sp>
      <p:sp>
        <p:nvSpPr>
          <p:cNvPr id="14" name="TextBox 13"/>
          <p:cNvSpPr txBox="1"/>
          <p:nvPr/>
        </p:nvSpPr>
        <p:spPr>
          <a:xfrm>
            <a:off x="395536" y="1772816"/>
            <a:ext cx="2232248"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2.</a:t>
            </a:r>
            <a:r>
              <a:rPr lang="zh-CN" altLang="en-US" sz="2800" dirty="0" smtClean="0">
                <a:latin typeface="黑体" pitchFamily="49" charset="-122"/>
                <a:ea typeface="黑体" pitchFamily="49" charset="-122"/>
              </a:rPr>
              <a:t>选官方式：</a:t>
            </a:r>
            <a:endParaRPr lang="zh-CN" altLang="en-US" sz="2800" dirty="0">
              <a:latin typeface="黑体" pitchFamily="49" charset="-122"/>
              <a:ea typeface="黑体" pitchFamily="49" charset="-122"/>
            </a:endParaRPr>
          </a:p>
        </p:txBody>
      </p:sp>
      <p:sp>
        <p:nvSpPr>
          <p:cNvPr id="15" name="TextBox 14"/>
          <p:cNvSpPr txBox="1"/>
          <p:nvPr/>
        </p:nvSpPr>
        <p:spPr>
          <a:xfrm>
            <a:off x="2627784" y="1772816"/>
            <a:ext cx="2016224" cy="523220"/>
          </a:xfrm>
          <a:prstGeom prst="rect">
            <a:avLst/>
          </a:prstGeom>
          <a:noFill/>
        </p:spPr>
        <p:txBody>
          <a:bodyPr wrap="square" rtlCol="0">
            <a:spAutoFit/>
          </a:bodyPr>
          <a:lstStyle/>
          <a:p>
            <a:r>
              <a:rPr lang="zh-CN" altLang="en-US" sz="2800" dirty="0" smtClean="0">
                <a:latin typeface="楷体" pitchFamily="49" charset="-122"/>
                <a:ea typeface="楷体" pitchFamily="49" charset="-122"/>
              </a:rPr>
              <a:t>考试选官</a:t>
            </a:r>
            <a:endParaRPr lang="zh-CN" altLang="en-US" sz="2800" dirty="0">
              <a:latin typeface="楷体" pitchFamily="49" charset="-122"/>
              <a:ea typeface="楷体" pitchFamily="49" charset="-122"/>
            </a:endParaRPr>
          </a:p>
        </p:txBody>
      </p:sp>
      <p:sp>
        <p:nvSpPr>
          <p:cNvPr id="16" name="TextBox 15"/>
          <p:cNvSpPr txBox="1"/>
          <p:nvPr/>
        </p:nvSpPr>
        <p:spPr>
          <a:xfrm>
            <a:off x="395536" y="2420888"/>
            <a:ext cx="2160240"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3.</a:t>
            </a:r>
            <a:r>
              <a:rPr lang="zh-CN" altLang="en-US" sz="2800" dirty="0" smtClean="0">
                <a:latin typeface="黑体" pitchFamily="49" charset="-122"/>
                <a:ea typeface="黑体" pitchFamily="49" charset="-122"/>
              </a:rPr>
              <a:t>选官依据：</a:t>
            </a:r>
            <a:endParaRPr lang="zh-CN" altLang="en-US" sz="2800" dirty="0">
              <a:latin typeface="黑体" pitchFamily="49" charset="-122"/>
              <a:ea typeface="黑体" pitchFamily="49" charset="-122"/>
            </a:endParaRPr>
          </a:p>
        </p:txBody>
      </p:sp>
      <p:sp>
        <p:nvSpPr>
          <p:cNvPr id="17" name="TextBox 16"/>
          <p:cNvSpPr txBox="1"/>
          <p:nvPr/>
        </p:nvSpPr>
        <p:spPr>
          <a:xfrm>
            <a:off x="2627784" y="2420888"/>
            <a:ext cx="1080120" cy="523220"/>
          </a:xfrm>
          <a:prstGeom prst="rect">
            <a:avLst/>
          </a:prstGeom>
          <a:noFill/>
        </p:spPr>
        <p:txBody>
          <a:bodyPr wrap="square" rtlCol="0">
            <a:spAutoFit/>
          </a:bodyPr>
          <a:lstStyle/>
          <a:p>
            <a:r>
              <a:rPr lang="zh-CN" altLang="en-US" sz="2800" dirty="0" smtClean="0">
                <a:latin typeface="楷体" pitchFamily="49" charset="-122"/>
                <a:ea typeface="楷体" pitchFamily="49" charset="-122"/>
              </a:rPr>
              <a:t>才学</a:t>
            </a:r>
            <a:endParaRPr lang="zh-CN" altLang="en-US" sz="2800" dirty="0">
              <a:latin typeface="楷体" pitchFamily="49" charset="-122"/>
              <a:ea typeface="楷体" pitchFamily="49" charset="-122"/>
            </a:endParaRPr>
          </a:p>
        </p:txBody>
      </p:sp>
      <p:sp>
        <p:nvSpPr>
          <p:cNvPr id="11" name="TextBox 10"/>
          <p:cNvSpPr txBox="1"/>
          <p:nvPr/>
        </p:nvSpPr>
        <p:spPr>
          <a:xfrm>
            <a:off x="395536" y="3068960"/>
            <a:ext cx="2016224"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4.</a:t>
            </a:r>
            <a:r>
              <a:rPr lang="zh-CN" altLang="en-US" sz="2800" dirty="0" smtClean="0">
                <a:latin typeface="黑体" pitchFamily="49" charset="-122"/>
                <a:ea typeface="黑体" pitchFamily="49" charset="-122"/>
              </a:rPr>
              <a:t>考试内容：</a:t>
            </a:r>
            <a:endParaRPr lang="zh-CN" altLang="en-US" sz="2800" dirty="0">
              <a:latin typeface="黑体" pitchFamily="49" charset="-122"/>
              <a:ea typeface="黑体" pitchFamily="49" charset="-122"/>
            </a:endParaRPr>
          </a:p>
        </p:txBody>
      </p:sp>
      <p:sp>
        <p:nvSpPr>
          <p:cNvPr id="10" name="TextBox 9"/>
          <p:cNvSpPr txBox="1"/>
          <p:nvPr/>
        </p:nvSpPr>
        <p:spPr>
          <a:xfrm>
            <a:off x="2483768" y="3068960"/>
            <a:ext cx="6264696" cy="1384995"/>
          </a:xfrm>
          <a:prstGeom prst="rect">
            <a:avLst/>
          </a:prstGeom>
          <a:noFill/>
        </p:spPr>
        <p:txBody>
          <a:bodyPr wrap="square" rtlCol="0">
            <a:spAutoFit/>
          </a:bodyPr>
          <a:lstStyle/>
          <a:p>
            <a:r>
              <a:rPr lang="zh-CN" altLang="en-US" sz="2800" dirty="0" smtClean="0">
                <a:latin typeface="楷体" pitchFamily="49" charset="-122"/>
                <a:ea typeface="楷体" pitchFamily="49" charset="-122"/>
              </a:rPr>
              <a:t>以</a:t>
            </a:r>
            <a:r>
              <a:rPr lang="zh-CN" altLang="en-US" sz="2800" dirty="0" smtClean="0">
                <a:solidFill>
                  <a:srgbClr val="0000FF"/>
                </a:solidFill>
                <a:latin typeface="楷体" pitchFamily="49" charset="-122"/>
                <a:ea typeface="楷体" pitchFamily="49" charset="-122"/>
              </a:rPr>
              <a:t>儒家经义</a:t>
            </a:r>
            <a:r>
              <a:rPr lang="zh-CN" altLang="en-US" sz="2800" dirty="0" smtClean="0">
                <a:latin typeface="楷体" pitchFamily="49" charset="-122"/>
                <a:ea typeface="楷体" pitchFamily="49" charset="-122"/>
              </a:rPr>
              <a:t>为核心。</a:t>
            </a:r>
            <a:r>
              <a:rPr lang="zh-CN" altLang="en-US" sz="2800" dirty="0" smtClean="0">
                <a:solidFill>
                  <a:srgbClr val="0000FF"/>
                </a:solidFill>
                <a:latin typeface="楷体" pitchFamily="49" charset="-122"/>
                <a:ea typeface="楷体" pitchFamily="49" charset="-122"/>
              </a:rPr>
              <a:t>诗歌</a:t>
            </a:r>
            <a:r>
              <a:rPr lang="zh-CN" altLang="en-US" sz="2800" dirty="0" smtClean="0">
                <a:latin typeface="楷体" pitchFamily="49" charset="-122"/>
                <a:ea typeface="楷体" pitchFamily="49" charset="-122"/>
              </a:rPr>
              <a:t>是唐代的重要考试内容。明清时期，</a:t>
            </a:r>
            <a:r>
              <a:rPr lang="zh-CN" altLang="en-US" sz="2800" dirty="0" smtClean="0">
                <a:solidFill>
                  <a:srgbClr val="0000FF"/>
                </a:solidFill>
                <a:latin typeface="楷体" pitchFamily="49" charset="-122"/>
                <a:ea typeface="楷体" pitchFamily="49" charset="-122"/>
              </a:rPr>
              <a:t>八股文</a:t>
            </a:r>
            <a:r>
              <a:rPr lang="zh-CN" altLang="en-US" sz="2800" dirty="0" smtClean="0">
                <a:latin typeface="楷体" pitchFamily="49" charset="-122"/>
                <a:ea typeface="楷体" pitchFamily="49" charset="-122"/>
              </a:rPr>
              <a:t>成为科举考试 内容的核心，科举考试走向僵化。</a:t>
            </a:r>
            <a:endParaRPr lang="zh-CN" altLang="en-US" sz="2800" dirty="0">
              <a:latin typeface="楷体" pitchFamily="49" charset="-122"/>
              <a:ea typeface="楷体" pitchFamily="49" charset="-122"/>
            </a:endParaRPr>
          </a:p>
        </p:txBody>
      </p:sp>
      <p:sp>
        <p:nvSpPr>
          <p:cNvPr id="12" name="TextBox 11"/>
          <p:cNvSpPr txBox="1"/>
          <p:nvPr/>
        </p:nvSpPr>
        <p:spPr>
          <a:xfrm>
            <a:off x="395536" y="4437112"/>
            <a:ext cx="2016224" cy="523220"/>
          </a:xfrm>
          <a:prstGeom prst="rect">
            <a:avLst/>
          </a:prstGeom>
          <a:noFill/>
        </p:spPr>
        <p:txBody>
          <a:bodyPr wrap="square" rtlCol="0">
            <a:spAutoFit/>
          </a:bodyPr>
          <a:lstStyle/>
          <a:p>
            <a:r>
              <a:rPr lang="en-US" altLang="zh-CN" sz="2800" dirty="0" smtClean="0">
                <a:latin typeface="黑体" pitchFamily="49" charset="-122"/>
                <a:ea typeface="黑体" pitchFamily="49" charset="-122"/>
              </a:rPr>
              <a:t>5.</a:t>
            </a:r>
            <a:r>
              <a:rPr lang="zh-CN" altLang="en-US" sz="2800" dirty="0" smtClean="0">
                <a:latin typeface="黑体" pitchFamily="49" charset="-122"/>
                <a:ea typeface="黑体" pitchFamily="49" charset="-122"/>
              </a:rPr>
              <a:t>考试科目：</a:t>
            </a:r>
            <a:endParaRPr lang="zh-CN" altLang="en-US" sz="2800" dirty="0">
              <a:latin typeface="黑体" pitchFamily="49" charset="-122"/>
              <a:ea typeface="黑体" pitchFamily="49" charset="-122"/>
            </a:endParaRPr>
          </a:p>
        </p:txBody>
      </p:sp>
      <p:sp>
        <p:nvSpPr>
          <p:cNvPr id="18" name="TextBox 17"/>
          <p:cNvSpPr txBox="1"/>
          <p:nvPr/>
        </p:nvSpPr>
        <p:spPr>
          <a:xfrm>
            <a:off x="2555776" y="4509120"/>
            <a:ext cx="5904656" cy="954107"/>
          </a:xfrm>
          <a:prstGeom prst="rect">
            <a:avLst/>
          </a:prstGeom>
          <a:noFill/>
        </p:spPr>
        <p:txBody>
          <a:bodyPr wrap="square" rtlCol="0">
            <a:spAutoFit/>
          </a:bodyPr>
          <a:lstStyle/>
          <a:p>
            <a:r>
              <a:rPr lang="zh-CN" altLang="en-US" sz="2800" dirty="0" smtClean="0">
                <a:latin typeface="华文楷体" pitchFamily="2" charset="-122"/>
                <a:ea typeface="华文楷体" pitchFamily="2" charset="-122"/>
              </a:rPr>
              <a:t>隋唐以</a:t>
            </a:r>
            <a:r>
              <a:rPr lang="zh-CN" altLang="en-US" sz="2800" dirty="0" smtClean="0">
                <a:solidFill>
                  <a:srgbClr val="0000FF"/>
                </a:solidFill>
                <a:latin typeface="华文楷体" pitchFamily="2" charset="-122"/>
                <a:ea typeface="华文楷体" pitchFamily="2" charset="-122"/>
              </a:rPr>
              <a:t>进士、明经</a:t>
            </a:r>
            <a:r>
              <a:rPr lang="zh-CN" altLang="en-US" sz="2800" dirty="0" smtClean="0">
                <a:latin typeface="华文楷体" pitchFamily="2" charset="-122"/>
                <a:ea typeface="华文楷体" pitchFamily="2" charset="-122"/>
              </a:rPr>
              <a:t>两科为主，唐及以后各朝以</a:t>
            </a:r>
            <a:r>
              <a:rPr lang="zh-CN" altLang="en-US" sz="2800" dirty="0" smtClean="0">
                <a:solidFill>
                  <a:srgbClr val="0000FF"/>
                </a:solidFill>
                <a:latin typeface="华文楷体" pitchFamily="2" charset="-122"/>
                <a:ea typeface="华文楷体" pitchFamily="2" charset="-122"/>
              </a:rPr>
              <a:t>进士科</a:t>
            </a:r>
            <a:r>
              <a:rPr lang="zh-CN" altLang="en-US" sz="2800" dirty="0" smtClean="0">
                <a:latin typeface="华文楷体" pitchFamily="2" charset="-122"/>
                <a:ea typeface="华文楷体" pitchFamily="2" charset="-122"/>
              </a:rPr>
              <a:t>为最重要的科目。</a:t>
            </a:r>
            <a:endParaRPr lang="zh-CN" altLang="en-US" sz="2800" dirty="0">
              <a:latin typeface="华文楷体" pitchFamily="2" charset="-122"/>
              <a:ea typeface="华文楷体" pitchFamily="2" charset="-122"/>
            </a:endParaRPr>
          </a:p>
        </p:txBody>
      </p:sp>
      <p:pic>
        <p:nvPicPr>
          <p:cNvPr id="19" name="Picture 2" descr="C:\Users\Administrator\Desktop\timg (1).jpg"/>
          <p:cNvPicPr>
            <a:picLocks noChangeAspect="1" noChangeArrowheads="1"/>
          </p:cNvPicPr>
          <p:nvPr/>
        </p:nvPicPr>
        <p:blipFill>
          <a:blip r:embed="rId2" cstate="print"/>
          <a:srcRect/>
          <a:stretch>
            <a:fillRect/>
          </a:stretch>
        </p:blipFill>
        <p:spPr bwMode="auto">
          <a:xfrm>
            <a:off x="755576" y="1196752"/>
            <a:ext cx="7620000" cy="50800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amond(in)">
                                      <p:cBhvr>
                                        <p:cTn id="7" dur="1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nodeType="clickEffect">
                                  <p:stCondLst>
                                    <p:cond delay="0"/>
                                  </p:stCondLst>
                                  <p:childTnLst>
                                    <p:animEffect transition="out" filter="diamond(in)">
                                      <p:cBhvr>
                                        <p:cTn id="11" dur="1000"/>
                                        <p:tgtEl>
                                          <p:spTgt spid="19"/>
                                        </p:tgtEl>
                                      </p:cBhvr>
                                    </p:animEffect>
                                    <p:set>
                                      <p:cBhvr>
                                        <p:cTn id="12" dur="1" fill="hold">
                                          <p:stCondLst>
                                            <p:cond delay="999"/>
                                          </p:stCondLst>
                                        </p:cTn>
                                        <p:tgtEl>
                                          <p:spTgt spid="1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amond(in)">
                                      <p:cBhvr>
                                        <p:cTn id="17" dur="1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diamond(in)">
                                      <p:cBhvr>
                                        <p:cTn id="2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矩形 16"/>
          <p:cNvSpPr>
            <a:spLocks noChangeArrowheads="1"/>
          </p:cNvSpPr>
          <p:nvPr/>
        </p:nvSpPr>
        <p:spPr bwMode="auto">
          <a:xfrm>
            <a:off x="0" y="0"/>
            <a:ext cx="9144000" cy="1079500"/>
          </a:xfrm>
          <a:prstGeom prst="rect">
            <a:avLst/>
          </a:prstGeom>
          <a:solidFill>
            <a:schemeClr val="accent5">
              <a:lumMod val="40000"/>
              <a:lumOff val="60000"/>
            </a:schemeClr>
          </a:solidFill>
          <a:ln w="9525" algn="ctr">
            <a:solidFill>
              <a:schemeClr val="tx1"/>
            </a:solidFill>
            <a:round/>
            <a:headEnd/>
            <a:tailEnd/>
          </a:ln>
        </p:spPr>
        <p:txBody>
          <a:bodyPr/>
          <a:lstStyle/>
          <a:p>
            <a:r>
              <a:rPr lang="en-US" altLang="zh-CN">
                <a:ea typeface="黑体" pitchFamily="49" charset="-122"/>
              </a:rPr>
              <a:t> </a:t>
            </a:r>
            <a:r>
              <a:rPr lang="en-US" altLang="zh-CN" sz="2800">
                <a:latin typeface="黑体" pitchFamily="49" charset="-122"/>
                <a:ea typeface="黑体" pitchFamily="49" charset="-122"/>
              </a:rPr>
              <a:t>6.</a:t>
            </a:r>
            <a:r>
              <a:rPr lang="zh-CN" altLang="en-US" sz="2800">
                <a:latin typeface="黑体" pitchFamily="49" charset="-122"/>
                <a:ea typeface="黑体" pitchFamily="49" charset="-122"/>
              </a:rPr>
              <a:t>实质：</a:t>
            </a:r>
            <a:r>
              <a:rPr lang="zh-CN" altLang="en-US" sz="2800">
                <a:latin typeface="楷体" pitchFamily="49" charset="-122"/>
                <a:ea typeface="楷体" pitchFamily="49" charset="-122"/>
              </a:rPr>
              <a:t>将知识分子引入统治集团，且被最高掌权者控制的制度。</a:t>
            </a:r>
          </a:p>
        </p:txBody>
      </p:sp>
      <p:sp>
        <p:nvSpPr>
          <p:cNvPr id="24579" name="矩形 16"/>
          <p:cNvSpPr>
            <a:spLocks noChangeArrowheads="1"/>
          </p:cNvSpPr>
          <p:nvPr/>
        </p:nvSpPr>
        <p:spPr bwMode="auto">
          <a:xfrm>
            <a:off x="0" y="1341438"/>
            <a:ext cx="9144000" cy="5516562"/>
          </a:xfrm>
          <a:prstGeom prst="rect">
            <a:avLst/>
          </a:prstGeom>
          <a:solidFill>
            <a:schemeClr val="accent5">
              <a:lumMod val="40000"/>
              <a:lumOff val="60000"/>
            </a:schemeClr>
          </a:solidFill>
          <a:ln w="9525" algn="ctr">
            <a:solidFill>
              <a:schemeClr val="tx1"/>
            </a:solidFill>
            <a:round/>
            <a:headEnd/>
            <a:tailEnd/>
          </a:ln>
        </p:spPr>
        <p:txBody>
          <a:bodyPr/>
          <a:lstStyle/>
          <a:p>
            <a:endParaRPr lang="zh-CN" altLang="en-US" sz="2800"/>
          </a:p>
        </p:txBody>
      </p:sp>
      <p:sp>
        <p:nvSpPr>
          <p:cNvPr id="18" name="Rectangle 6"/>
          <p:cNvSpPr>
            <a:spLocks noChangeArrowheads="1"/>
          </p:cNvSpPr>
          <p:nvPr/>
        </p:nvSpPr>
        <p:spPr bwMode="auto">
          <a:xfrm>
            <a:off x="2195513" y="1916113"/>
            <a:ext cx="5616575" cy="954087"/>
          </a:xfrm>
          <a:prstGeom prst="rect">
            <a:avLst/>
          </a:prstGeom>
          <a:noFill/>
          <a:ln w="9525">
            <a:noFill/>
            <a:miter lim="800000"/>
            <a:headEnd/>
            <a:tailEnd/>
          </a:ln>
        </p:spPr>
        <p:txBody>
          <a:bodyPr>
            <a:spAutoFit/>
          </a:bodyPr>
          <a:lstStyle/>
          <a:p>
            <a:r>
              <a:rPr lang="en-US" altLang="zh-CN" sz="2800">
                <a:latin typeface="黑体" pitchFamily="49" charset="-122"/>
                <a:ea typeface="黑体" pitchFamily="49" charset="-122"/>
              </a:rPr>
              <a:t>①</a:t>
            </a:r>
            <a:r>
              <a:rPr lang="zh-CN" altLang="en-US" sz="2800" u="sng">
                <a:solidFill>
                  <a:srgbClr val="FF0000"/>
                </a:solidFill>
                <a:latin typeface="黑体" pitchFamily="49" charset="-122"/>
                <a:ea typeface="黑体" pitchFamily="49" charset="-122"/>
              </a:rPr>
              <a:t>破除了</a:t>
            </a:r>
            <a:r>
              <a:rPr lang="zh-CN" altLang="en-US" sz="2800">
                <a:latin typeface="黑体" pitchFamily="49" charset="-122"/>
                <a:ea typeface="黑体" pitchFamily="49" charset="-122"/>
              </a:rPr>
              <a:t>世家大族</a:t>
            </a:r>
            <a:r>
              <a:rPr lang="zh-CN" altLang="en-US" sz="2800" u="sng">
                <a:solidFill>
                  <a:srgbClr val="FF0000"/>
                </a:solidFill>
                <a:latin typeface="黑体" pitchFamily="49" charset="-122"/>
                <a:ea typeface="黑体" pitchFamily="49" charset="-122"/>
              </a:rPr>
              <a:t>垄断</a:t>
            </a:r>
            <a:r>
              <a:rPr lang="zh-CN" altLang="en-US" sz="2800">
                <a:latin typeface="黑体" pitchFamily="49" charset="-122"/>
                <a:ea typeface="黑体" pitchFamily="49" charset="-122"/>
              </a:rPr>
              <a:t>官场的情形，  促进了社会阶层的流动。</a:t>
            </a:r>
          </a:p>
        </p:txBody>
      </p:sp>
      <p:sp>
        <p:nvSpPr>
          <p:cNvPr id="19" name="Rectangle 7"/>
          <p:cNvSpPr>
            <a:spLocks noChangeArrowheads="1"/>
          </p:cNvSpPr>
          <p:nvPr/>
        </p:nvSpPr>
        <p:spPr bwMode="auto">
          <a:xfrm>
            <a:off x="2195513" y="2781300"/>
            <a:ext cx="5616575" cy="954088"/>
          </a:xfrm>
          <a:prstGeom prst="rect">
            <a:avLst/>
          </a:prstGeom>
          <a:noFill/>
          <a:ln w="9525">
            <a:noFill/>
            <a:miter lim="800000"/>
            <a:headEnd/>
            <a:tailEnd/>
          </a:ln>
        </p:spPr>
        <p:txBody>
          <a:bodyPr>
            <a:spAutoFit/>
          </a:bodyPr>
          <a:lstStyle/>
          <a:p>
            <a:r>
              <a:rPr lang="en-US" altLang="zh-CN" sz="2800">
                <a:latin typeface="黑体" pitchFamily="49" charset="-122"/>
                <a:ea typeface="黑体" pitchFamily="49" charset="-122"/>
              </a:rPr>
              <a:t>②</a:t>
            </a:r>
            <a:r>
              <a:rPr lang="zh-CN" altLang="en-US" sz="2800" u="sng">
                <a:solidFill>
                  <a:srgbClr val="FF0000"/>
                </a:solidFill>
                <a:latin typeface="黑体" pitchFamily="49" charset="-122"/>
                <a:ea typeface="黑体" pitchFamily="49" charset="-122"/>
              </a:rPr>
              <a:t>保证了</a:t>
            </a:r>
            <a:r>
              <a:rPr lang="zh-CN" altLang="en-US" sz="2800">
                <a:latin typeface="黑体" pitchFamily="49" charset="-122"/>
                <a:ea typeface="黑体" pitchFamily="49" charset="-122"/>
              </a:rPr>
              <a:t>政府行政人员的</a:t>
            </a:r>
            <a:r>
              <a:rPr lang="zh-CN" altLang="en-US" sz="2800" u="sng">
                <a:solidFill>
                  <a:srgbClr val="FF0000"/>
                </a:solidFill>
                <a:latin typeface="黑体" pitchFamily="49" charset="-122"/>
                <a:ea typeface="黑体" pitchFamily="49" charset="-122"/>
              </a:rPr>
              <a:t>来源</a:t>
            </a:r>
            <a:r>
              <a:rPr lang="zh-CN" altLang="en-US" sz="2800">
                <a:latin typeface="黑体" pitchFamily="49" charset="-122"/>
                <a:ea typeface="黑体" pitchFamily="49" charset="-122"/>
              </a:rPr>
              <a:t>，</a:t>
            </a:r>
            <a:r>
              <a:rPr lang="zh-CN" altLang="en-US" sz="2800">
                <a:solidFill>
                  <a:srgbClr val="FF0000"/>
                </a:solidFill>
                <a:latin typeface="黑体" pitchFamily="49" charset="-122"/>
                <a:ea typeface="黑体" pitchFamily="49" charset="-122"/>
              </a:rPr>
              <a:t>扩大</a:t>
            </a:r>
            <a:r>
              <a:rPr lang="zh-CN" altLang="en-US" sz="2800">
                <a:latin typeface="黑体" pitchFamily="49" charset="-122"/>
                <a:ea typeface="黑体" pitchFamily="49" charset="-122"/>
              </a:rPr>
              <a:t>了专制统治的社会</a:t>
            </a:r>
            <a:r>
              <a:rPr lang="zh-CN" altLang="en-US" sz="2800">
                <a:solidFill>
                  <a:srgbClr val="FF0000"/>
                </a:solidFill>
                <a:latin typeface="黑体" pitchFamily="49" charset="-122"/>
                <a:ea typeface="黑体" pitchFamily="49" charset="-122"/>
              </a:rPr>
              <a:t>基础</a:t>
            </a:r>
            <a:r>
              <a:rPr lang="zh-CN" altLang="en-US" sz="2800">
                <a:latin typeface="黑体" pitchFamily="49" charset="-122"/>
                <a:ea typeface="黑体" pitchFamily="49" charset="-122"/>
              </a:rPr>
              <a:t>。</a:t>
            </a:r>
          </a:p>
        </p:txBody>
      </p:sp>
      <p:sp>
        <p:nvSpPr>
          <p:cNvPr id="21" name="Rectangle 8"/>
          <p:cNvSpPr>
            <a:spLocks noChangeArrowheads="1"/>
          </p:cNvSpPr>
          <p:nvPr/>
        </p:nvSpPr>
        <p:spPr bwMode="auto">
          <a:xfrm>
            <a:off x="2195513" y="3716338"/>
            <a:ext cx="6264275" cy="523875"/>
          </a:xfrm>
          <a:prstGeom prst="rect">
            <a:avLst/>
          </a:prstGeom>
          <a:noFill/>
          <a:ln w="9525">
            <a:noFill/>
            <a:miter lim="800000"/>
            <a:headEnd/>
            <a:tailEnd/>
          </a:ln>
        </p:spPr>
        <p:txBody>
          <a:bodyPr>
            <a:spAutoFit/>
          </a:bodyPr>
          <a:lstStyle/>
          <a:p>
            <a:r>
              <a:rPr lang="en-US" altLang="zh-CN" sz="2800">
                <a:latin typeface="黑体" pitchFamily="49" charset="-122"/>
                <a:ea typeface="黑体" pitchFamily="49" charset="-122"/>
              </a:rPr>
              <a:t>③</a:t>
            </a:r>
            <a:r>
              <a:rPr lang="zh-CN" altLang="en-US" sz="2800" u="sng">
                <a:solidFill>
                  <a:srgbClr val="FF0000"/>
                </a:solidFill>
                <a:latin typeface="黑体" pitchFamily="49" charset="-122"/>
                <a:ea typeface="黑体" pitchFamily="49" charset="-122"/>
              </a:rPr>
              <a:t>提高了</a:t>
            </a:r>
            <a:r>
              <a:rPr lang="zh-CN" altLang="en-US" sz="2800">
                <a:latin typeface="黑体" pitchFamily="49" charset="-122"/>
                <a:ea typeface="黑体" pitchFamily="49" charset="-122"/>
              </a:rPr>
              <a:t>官员的素质和政府的行政</a:t>
            </a:r>
            <a:r>
              <a:rPr lang="zh-CN" altLang="en-US" sz="2800" u="sng">
                <a:solidFill>
                  <a:srgbClr val="FF0000"/>
                </a:solidFill>
                <a:latin typeface="黑体" pitchFamily="49" charset="-122"/>
                <a:ea typeface="黑体" pitchFamily="49" charset="-122"/>
              </a:rPr>
              <a:t>效率</a:t>
            </a:r>
            <a:r>
              <a:rPr lang="zh-CN" altLang="en-US" sz="2800">
                <a:latin typeface="黑体" pitchFamily="49" charset="-122"/>
                <a:ea typeface="黑体" pitchFamily="49" charset="-122"/>
              </a:rPr>
              <a:t>。</a:t>
            </a:r>
          </a:p>
        </p:txBody>
      </p:sp>
      <p:sp>
        <p:nvSpPr>
          <p:cNvPr id="22" name="Rectangle 9"/>
          <p:cNvSpPr>
            <a:spLocks noChangeArrowheads="1"/>
          </p:cNvSpPr>
          <p:nvPr/>
        </p:nvSpPr>
        <p:spPr bwMode="auto">
          <a:xfrm>
            <a:off x="2195513" y="4221163"/>
            <a:ext cx="7272337" cy="523875"/>
          </a:xfrm>
          <a:prstGeom prst="rect">
            <a:avLst/>
          </a:prstGeom>
          <a:noFill/>
          <a:ln w="9525">
            <a:noFill/>
            <a:miter lim="800000"/>
            <a:headEnd/>
            <a:tailEnd/>
          </a:ln>
        </p:spPr>
        <p:txBody>
          <a:bodyPr>
            <a:spAutoFit/>
          </a:bodyPr>
          <a:lstStyle/>
          <a:p>
            <a:r>
              <a:rPr lang="en-US" altLang="zh-CN" sz="2800">
                <a:latin typeface="黑体" pitchFamily="49" charset="-122"/>
                <a:ea typeface="黑体" pitchFamily="49" charset="-122"/>
              </a:rPr>
              <a:t>④</a:t>
            </a:r>
            <a:r>
              <a:rPr lang="zh-CN" altLang="en-US" sz="2800" u="sng">
                <a:solidFill>
                  <a:srgbClr val="FF0000"/>
                </a:solidFill>
                <a:latin typeface="黑体" pitchFamily="49" charset="-122"/>
                <a:ea typeface="黑体" pitchFamily="49" charset="-122"/>
              </a:rPr>
              <a:t>促进了</a:t>
            </a:r>
            <a:r>
              <a:rPr lang="zh-CN" altLang="en-US" sz="2800">
                <a:latin typeface="黑体" pitchFamily="49" charset="-122"/>
                <a:ea typeface="黑体" pitchFamily="49" charset="-122"/>
              </a:rPr>
              <a:t>社会</a:t>
            </a:r>
            <a:r>
              <a:rPr lang="zh-CN" altLang="en-US" sz="2800" u="sng">
                <a:solidFill>
                  <a:srgbClr val="FF0000"/>
                </a:solidFill>
                <a:latin typeface="黑体" pitchFamily="49" charset="-122"/>
                <a:ea typeface="黑体" pitchFamily="49" charset="-122"/>
              </a:rPr>
              <a:t>重学风气</a:t>
            </a:r>
            <a:r>
              <a:rPr lang="zh-CN" altLang="en-US" sz="2800">
                <a:latin typeface="黑体" pitchFamily="49" charset="-122"/>
                <a:ea typeface="黑体" pitchFamily="49" charset="-122"/>
              </a:rPr>
              <a:t>的形成和文化的普及。</a:t>
            </a:r>
          </a:p>
        </p:txBody>
      </p:sp>
      <p:sp>
        <p:nvSpPr>
          <p:cNvPr id="23" name="Rectangle 10"/>
          <p:cNvSpPr>
            <a:spLocks noChangeArrowheads="1"/>
          </p:cNvSpPr>
          <p:nvPr/>
        </p:nvSpPr>
        <p:spPr bwMode="auto">
          <a:xfrm>
            <a:off x="2195513" y="4652963"/>
            <a:ext cx="3168650" cy="523875"/>
          </a:xfrm>
          <a:prstGeom prst="rect">
            <a:avLst/>
          </a:prstGeom>
          <a:noFill/>
          <a:ln w="9525">
            <a:noFill/>
            <a:miter lim="800000"/>
            <a:headEnd/>
            <a:tailEnd/>
          </a:ln>
        </p:spPr>
        <p:txBody>
          <a:bodyPr>
            <a:spAutoFit/>
          </a:bodyPr>
          <a:lstStyle/>
          <a:p>
            <a:r>
              <a:rPr lang="en-US" altLang="zh-CN" sz="2800">
                <a:latin typeface="黑体" pitchFamily="49" charset="-122"/>
                <a:ea typeface="黑体" pitchFamily="49" charset="-122"/>
              </a:rPr>
              <a:t>⑤</a:t>
            </a:r>
            <a:r>
              <a:rPr lang="zh-CN" altLang="en-US" sz="2800" u="sng">
                <a:solidFill>
                  <a:srgbClr val="FF0000"/>
                </a:solidFill>
                <a:latin typeface="黑体" pitchFamily="49" charset="-122"/>
                <a:ea typeface="黑体" pitchFamily="49" charset="-122"/>
              </a:rPr>
              <a:t>追求公平公正</a:t>
            </a:r>
            <a:r>
              <a:rPr lang="zh-CN" altLang="en-US" sz="2800">
                <a:latin typeface="黑体" pitchFamily="49" charset="-122"/>
                <a:ea typeface="黑体" pitchFamily="49" charset="-122"/>
              </a:rPr>
              <a:t>。</a:t>
            </a:r>
          </a:p>
        </p:txBody>
      </p:sp>
      <p:sp>
        <p:nvSpPr>
          <p:cNvPr id="24" name="Text Box 11"/>
          <p:cNvSpPr txBox="1">
            <a:spLocks noChangeArrowheads="1"/>
          </p:cNvSpPr>
          <p:nvPr/>
        </p:nvSpPr>
        <p:spPr bwMode="auto">
          <a:xfrm>
            <a:off x="1943100" y="5084763"/>
            <a:ext cx="7021513" cy="1385887"/>
          </a:xfrm>
          <a:prstGeom prst="rect">
            <a:avLst/>
          </a:prstGeom>
          <a:noFill/>
          <a:ln w="9525">
            <a:noFill/>
            <a:miter lim="800000"/>
            <a:headEnd/>
            <a:tailEnd/>
          </a:ln>
        </p:spPr>
        <p:txBody>
          <a:bodyPr>
            <a:spAutoFit/>
          </a:bodyPr>
          <a:lstStyle/>
          <a:p>
            <a:pPr>
              <a:spcBef>
                <a:spcPct val="50000"/>
              </a:spcBef>
            </a:pPr>
            <a:r>
              <a:rPr lang="en-US" altLang="zh-CN" sz="2800">
                <a:latin typeface="黑体" pitchFamily="49" charset="-122"/>
                <a:ea typeface="黑体" pitchFamily="49" charset="-122"/>
              </a:rPr>
              <a:t>①</a:t>
            </a:r>
            <a:r>
              <a:rPr lang="zh-CN" altLang="en-US" sz="2800">
                <a:latin typeface="黑体" pitchFamily="49" charset="-122"/>
                <a:ea typeface="黑体" pitchFamily="49" charset="-122"/>
              </a:rPr>
              <a:t>考试内容</a:t>
            </a:r>
            <a:r>
              <a:rPr lang="zh-CN" altLang="en-US" sz="2800">
                <a:solidFill>
                  <a:srgbClr val="FF0000"/>
                </a:solidFill>
                <a:latin typeface="黑体" pitchFamily="49" charset="-122"/>
                <a:ea typeface="黑体" pitchFamily="49" charset="-122"/>
              </a:rPr>
              <a:t>不出儒学经义</a:t>
            </a:r>
            <a:r>
              <a:rPr lang="zh-CN" altLang="en-US" sz="2800">
                <a:latin typeface="黑体" pitchFamily="49" charset="-122"/>
                <a:ea typeface="黑体" pitchFamily="49" charset="-122"/>
              </a:rPr>
              <a:t>的范围，使得古代中国过分重视人文伦理知识，</a:t>
            </a:r>
            <a:r>
              <a:rPr lang="zh-CN" altLang="en-US" sz="2800">
                <a:solidFill>
                  <a:srgbClr val="FF0000"/>
                </a:solidFill>
                <a:latin typeface="黑体" pitchFamily="49" charset="-122"/>
                <a:ea typeface="黑体" pitchFamily="49" charset="-122"/>
              </a:rPr>
              <a:t>阻碍了科技</a:t>
            </a:r>
            <a:r>
              <a:rPr lang="zh-CN" altLang="en-US" sz="2800">
                <a:latin typeface="黑体" pitchFamily="49" charset="-122"/>
                <a:ea typeface="黑体" pitchFamily="49" charset="-122"/>
              </a:rPr>
              <a:t>的发展。</a:t>
            </a:r>
          </a:p>
        </p:txBody>
      </p:sp>
      <p:sp>
        <p:nvSpPr>
          <p:cNvPr id="25" name="Text Box 9"/>
          <p:cNvSpPr txBox="1">
            <a:spLocks noChangeArrowheads="1"/>
          </p:cNvSpPr>
          <p:nvPr/>
        </p:nvSpPr>
        <p:spPr bwMode="auto">
          <a:xfrm>
            <a:off x="1908175" y="6334125"/>
            <a:ext cx="7559675" cy="523875"/>
          </a:xfrm>
          <a:prstGeom prst="rect">
            <a:avLst/>
          </a:prstGeom>
          <a:noFill/>
          <a:ln w="9525">
            <a:noFill/>
            <a:miter lim="800000"/>
            <a:headEnd/>
            <a:tailEnd/>
          </a:ln>
        </p:spPr>
        <p:txBody>
          <a:bodyPr>
            <a:spAutoFit/>
          </a:bodyPr>
          <a:lstStyle/>
          <a:p>
            <a:r>
              <a:rPr lang="en-US" altLang="zh-CN" sz="2800">
                <a:latin typeface="黑体" pitchFamily="49" charset="-122"/>
                <a:ea typeface="黑体" pitchFamily="49" charset="-122"/>
              </a:rPr>
              <a:t>②</a:t>
            </a:r>
            <a:r>
              <a:rPr lang="zh-CN" altLang="en-US" sz="2800">
                <a:latin typeface="黑体" pitchFamily="49" charset="-122"/>
                <a:ea typeface="黑体" pitchFamily="49" charset="-122"/>
              </a:rPr>
              <a:t>被选拔的多是</a:t>
            </a:r>
            <a:r>
              <a:rPr lang="zh-CN" altLang="en-US" sz="2800">
                <a:solidFill>
                  <a:srgbClr val="FF0000"/>
                </a:solidFill>
                <a:latin typeface="黑体" pitchFamily="49" charset="-122"/>
                <a:ea typeface="黑体" pitchFamily="49" charset="-122"/>
              </a:rPr>
              <a:t>缺乏进取</a:t>
            </a:r>
            <a:r>
              <a:rPr lang="zh-CN" altLang="en-US" sz="2800">
                <a:latin typeface="黑体" pitchFamily="49" charset="-122"/>
                <a:ea typeface="黑体" pitchFamily="49" charset="-122"/>
              </a:rPr>
              <a:t>精神和</a:t>
            </a:r>
            <a:r>
              <a:rPr lang="zh-CN" altLang="en-US" sz="2800">
                <a:solidFill>
                  <a:srgbClr val="FF0000"/>
                </a:solidFill>
                <a:latin typeface="黑体" pitchFamily="49" charset="-122"/>
                <a:ea typeface="黑体" pitchFamily="49" charset="-122"/>
              </a:rPr>
              <a:t>创造意识</a:t>
            </a:r>
            <a:r>
              <a:rPr lang="zh-CN" altLang="en-US" sz="2800">
                <a:latin typeface="黑体" pitchFamily="49" charset="-122"/>
                <a:ea typeface="黑体" pitchFamily="49" charset="-122"/>
              </a:rPr>
              <a:t>的人。   </a:t>
            </a:r>
          </a:p>
        </p:txBody>
      </p:sp>
      <p:sp>
        <p:nvSpPr>
          <p:cNvPr id="24587" name="TextBox 25"/>
          <p:cNvSpPr txBox="1">
            <a:spLocks noChangeArrowheads="1"/>
          </p:cNvSpPr>
          <p:nvPr/>
        </p:nvSpPr>
        <p:spPr bwMode="auto">
          <a:xfrm>
            <a:off x="0" y="1412875"/>
            <a:ext cx="1655763" cy="523875"/>
          </a:xfrm>
          <a:prstGeom prst="rect">
            <a:avLst/>
          </a:prstGeom>
          <a:noFill/>
          <a:ln w="9525">
            <a:noFill/>
            <a:miter lim="800000"/>
            <a:headEnd/>
            <a:tailEnd/>
          </a:ln>
        </p:spPr>
        <p:txBody>
          <a:bodyPr>
            <a:spAutoFit/>
          </a:bodyPr>
          <a:lstStyle/>
          <a:p>
            <a:r>
              <a:rPr lang="en-US" altLang="zh-CN" sz="2800">
                <a:latin typeface="黑体" pitchFamily="49" charset="-122"/>
                <a:ea typeface="黑体" pitchFamily="49" charset="-122"/>
              </a:rPr>
              <a:t>7.</a:t>
            </a:r>
            <a:r>
              <a:rPr lang="zh-CN" altLang="en-US" sz="2800">
                <a:latin typeface="黑体" pitchFamily="49" charset="-122"/>
                <a:ea typeface="黑体" pitchFamily="49" charset="-122"/>
              </a:rPr>
              <a:t>影响：</a:t>
            </a:r>
          </a:p>
        </p:txBody>
      </p:sp>
      <p:sp>
        <p:nvSpPr>
          <p:cNvPr id="24588" name="TextBox 26"/>
          <p:cNvSpPr txBox="1">
            <a:spLocks noChangeArrowheads="1"/>
          </p:cNvSpPr>
          <p:nvPr/>
        </p:nvSpPr>
        <p:spPr bwMode="auto">
          <a:xfrm>
            <a:off x="468313" y="1916113"/>
            <a:ext cx="1727200" cy="523875"/>
          </a:xfrm>
          <a:prstGeom prst="rect">
            <a:avLst/>
          </a:prstGeom>
          <a:noFill/>
          <a:ln w="9525">
            <a:noFill/>
            <a:miter lim="800000"/>
            <a:headEnd/>
            <a:tailEnd/>
          </a:ln>
        </p:spPr>
        <p:txBody>
          <a:bodyPr>
            <a:spAutoFit/>
          </a:bodyPr>
          <a:lstStyle/>
          <a:p>
            <a:r>
              <a:rPr lang="zh-CN" altLang="en-US" sz="2800"/>
              <a:t>积极方面：</a:t>
            </a:r>
          </a:p>
        </p:txBody>
      </p:sp>
      <p:sp>
        <p:nvSpPr>
          <p:cNvPr id="24589" name="TextBox 27"/>
          <p:cNvSpPr txBox="1">
            <a:spLocks noChangeArrowheads="1"/>
          </p:cNvSpPr>
          <p:nvPr/>
        </p:nvSpPr>
        <p:spPr bwMode="auto">
          <a:xfrm>
            <a:off x="611188" y="5013325"/>
            <a:ext cx="1512887" cy="522288"/>
          </a:xfrm>
          <a:prstGeom prst="rect">
            <a:avLst/>
          </a:prstGeom>
          <a:noFill/>
          <a:ln w="9525">
            <a:noFill/>
            <a:miter lim="800000"/>
            <a:headEnd/>
            <a:tailEnd/>
          </a:ln>
        </p:spPr>
        <p:txBody>
          <a:bodyPr>
            <a:spAutoFit/>
          </a:bodyPr>
          <a:lstStyle/>
          <a:p>
            <a:r>
              <a:rPr lang="zh-CN" altLang="en-US" sz="2800"/>
              <a:t>消极：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left)">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wipe(left)">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wipe(left)">
                                      <p:cBhvr>
                                        <p:cTn id="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2" grpId="0"/>
      <p:bldP spid="23" grpId="0"/>
      <p:bldP spid="24"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500063"/>
            <a:ext cx="8928100" cy="1384300"/>
          </a:xfrm>
          <a:prstGeom prst="rect">
            <a:avLst/>
          </a:prstGeom>
          <a:noFill/>
          <a:ln w="9525">
            <a:solidFill>
              <a:srgbClr val="FF0000"/>
            </a:solidFill>
            <a:prstDash val="sysDot"/>
            <a:miter lim="800000"/>
            <a:headEnd/>
            <a:tailEnd/>
          </a:ln>
        </p:spPr>
        <p:txBody>
          <a:bodyPr>
            <a:spAutoFit/>
          </a:bodyPr>
          <a:lstStyle/>
          <a:p>
            <a:pPr algn="just"/>
            <a:r>
              <a:rPr lang="en-US" altLang="zh-CN" sz="2800">
                <a:latin typeface="黑体" pitchFamily="49" charset="-122"/>
                <a:ea typeface="黑体" pitchFamily="49" charset="-122"/>
              </a:rPr>
              <a:t>        </a:t>
            </a:r>
            <a:r>
              <a:rPr lang="zh-CN" altLang="en-US" sz="2800">
                <a:latin typeface="黑体" pitchFamily="49" charset="-122"/>
                <a:ea typeface="黑体" pitchFamily="49" charset="-122"/>
              </a:rPr>
              <a:t>材料</a:t>
            </a:r>
            <a:r>
              <a:rPr lang="en-US" altLang="zh-CN" sz="2800">
                <a:latin typeface="黑体" pitchFamily="49" charset="-122"/>
                <a:ea typeface="黑体" pitchFamily="49" charset="-122"/>
              </a:rPr>
              <a:t>1</a:t>
            </a:r>
            <a:r>
              <a:rPr lang="zh-CN" altLang="en-US" sz="2800">
                <a:latin typeface="黑体" pitchFamily="49" charset="-122"/>
                <a:ea typeface="黑体" pitchFamily="49" charset="-122"/>
                <a:sym typeface="Wingdings" pitchFamily="2" charset="2"/>
              </a:rPr>
              <a:t>：（</a:t>
            </a:r>
            <a:r>
              <a:rPr lang="zh-CN" altLang="en-US" sz="2800">
                <a:latin typeface="黑体" pitchFamily="49" charset="-122"/>
                <a:ea typeface="黑体" pitchFamily="49" charset="-122"/>
              </a:rPr>
              <a:t>唐太宗）尝私幸端门，见新科进士缀行而出，喜曰： </a:t>
            </a:r>
            <a:r>
              <a:rPr lang="zh-CN" altLang="en-US" sz="2800">
                <a:ea typeface="黑体" pitchFamily="49" charset="-122"/>
              </a:rPr>
              <a:t>“</a:t>
            </a:r>
            <a:r>
              <a:rPr lang="zh-CN" altLang="en-US" sz="2800" u="sng">
                <a:solidFill>
                  <a:srgbClr val="FF0000"/>
                </a:solidFill>
                <a:latin typeface="黑体" pitchFamily="49" charset="-122"/>
                <a:ea typeface="黑体" pitchFamily="49" charset="-122"/>
              </a:rPr>
              <a:t>天下英雄，入吾毂（牢宠、圈套）中矣</a:t>
            </a:r>
            <a:r>
              <a:rPr lang="zh-CN" altLang="en-US" sz="2800">
                <a:latin typeface="黑体" pitchFamily="49" charset="-122"/>
                <a:ea typeface="黑体" pitchFamily="49" charset="-122"/>
              </a:rPr>
              <a:t>。</a:t>
            </a:r>
            <a:r>
              <a:rPr lang="zh-CN" altLang="en-US" sz="2800">
                <a:ea typeface="黑体" pitchFamily="49" charset="-122"/>
              </a:rPr>
              <a:t>”</a:t>
            </a:r>
            <a:r>
              <a:rPr lang="zh-CN" altLang="en-US" sz="2800">
                <a:latin typeface="黑体" pitchFamily="49" charset="-122"/>
                <a:ea typeface="黑体" pitchFamily="49" charset="-122"/>
              </a:rPr>
              <a:t>             </a:t>
            </a:r>
            <a:r>
              <a:rPr lang="en-US" altLang="zh-CN" sz="2800">
                <a:ea typeface="黑体" pitchFamily="49" charset="-122"/>
              </a:rPr>
              <a:t>——</a:t>
            </a:r>
            <a:r>
              <a:rPr lang="zh-CN" altLang="en-US" sz="2800">
                <a:ea typeface="黑体" pitchFamily="49" charset="-122"/>
              </a:rPr>
              <a:t>王定保</a:t>
            </a:r>
            <a:r>
              <a:rPr lang="en-US" altLang="zh-CN" sz="2800">
                <a:ea typeface="黑体" pitchFamily="49" charset="-122"/>
              </a:rPr>
              <a:t>《</a:t>
            </a:r>
            <a:r>
              <a:rPr lang="zh-CN" altLang="en-US" sz="2800">
                <a:ea typeface="黑体" pitchFamily="49" charset="-122"/>
              </a:rPr>
              <a:t>唐摭言</a:t>
            </a:r>
            <a:r>
              <a:rPr lang="en-US" altLang="zh-CN" sz="2800">
                <a:ea typeface="黑体" pitchFamily="49" charset="-122"/>
              </a:rPr>
              <a:t>》</a:t>
            </a:r>
          </a:p>
        </p:txBody>
      </p:sp>
      <p:sp>
        <p:nvSpPr>
          <p:cNvPr id="25603" name="Rectangle 3"/>
          <p:cNvSpPr>
            <a:spLocks noChangeArrowheads="1"/>
          </p:cNvSpPr>
          <p:nvPr/>
        </p:nvSpPr>
        <p:spPr bwMode="auto">
          <a:xfrm>
            <a:off x="1571625" y="0"/>
            <a:ext cx="3455988" cy="579438"/>
          </a:xfrm>
          <a:prstGeom prst="rect">
            <a:avLst/>
          </a:prstGeom>
          <a:noFill/>
          <a:ln w="9525">
            <a:noFill/>
            <a:miter lim="800000"/>
            <a:headEnd/>
            <a:tailEnd/>
          </a:ln>
        </p:spPr>
        <p:txBody>
          <a:bodyPr>
            <a:spAutoFit/>
          </a:bodyPr>
          <a:lstStyle/>
          <a:p>
            <a:r>
              <a:rPr lang="zh-CN" altLang="en-US" sz="3200">
                <a:solidFill>
                  <a:srgbClr val="FF0000"/>
                </a:solidFill>
                <a:latin typeface="黑体" pitchFamily="49" charset="-122"/>
                <a:ea typeface="黑体" pitchFamily="49" charset="-122"/>
              </a:rPr>
              <a:t>材料阅读与思考</a:t>
            </a:r>
            <a:r>
              <a:rPr lang="zh-CN" altLang="en-US" sz="3200">
                <a:latin typeface="黑体" pitchFamily="49" charset="-122"/>
                <a:ea typeface="黑体" pitchFamily="49" charset="-122"/>
              </a:rPr>
              <a:t> </a:t>
            </a:r>
          </a:p>
        </p:txBody>
      </p:sp>
      <p:sp>
        <p:nvSpPr>
          <p:cNvPr id="25604" name="Rectangle 4"/>
          <p:cNvSpPr>
            <a:spLocks noChangeArrowheads="1"/>
          </p:cNvSpPr>
          <p:nvPr/>
        </p:nvSpPr>
        <p:spPr bwMode="auto">
          <a:xfrm>
            <a:off x="0" y="1857375"/>
            <a:ext cx="9144000" cy="954088"/>
          </a:xfrm>
          <a:prstGeom prst="rect">
            <a:avLst/>
          </a:prstGeom>
          <a:noFill/>
          <a:ln w="9525">
            <a:solidFill>
              <a:srgbClr val="FF0000"/>
            </a:solidFill>
            <a:prstDash val="lgDashDot"/>
            <a:miter lim="800000"/>
            <a:headEnd/>
            <a:tailEnd/>
          </a:ln>
        </p:spPr>
        <p:txBody>
          <a:bodyPr>
            <a:spAutoFit/>
          </a:bodyPr>
          <a:lstStyle/>
          <a:p>
            <a:r>
              <a:rPr lang="zh-CN" altLang="en-US" sz="2800">
                <a:latin typeface="黑体" pitchFamily="49" charset="-122"/>
                <a:ea typeface="黑体" pitchFamily="49" charset="-122"/>
              </a:rPr>
              <a:t>材料</a:t>
            </a:r>
            <a:r>
              <a:rPr lang="en-US" altLang="zh-CN" sz="2800">
                <a:latin typeface="黑体" pitchFamily="49" charset="-122"/>
                <a:ea typeface="黑体" pitchFamily="49" charset="-122"/>
              </a:rPr>
              <a:t>2</a:t>
            </a:r>
            <a:r>
              <a:rPr lang="zh-CN" altLang="en-US" sz="2800">
                <a:latin typeface="黑体" pitchFamily="49" charset="-122"/>
                <a:ea typeface="黑体" pitchFamily="49" charset="-122"/>
              </a:rPr>
              <a:t>：顾炎武说：</a:t>
            </a:r>
            <a:r>
              <a:rPr lang="zh-CN" altLang="en-US" sz="2800">
                <a:ea typeface="黑体" pitchFamily="49" charset="-122"/>
              </a:rPr>
              <a:t>“</a:t>
            </a:r>
            <a:r>
              <a:rPr lang="zh-CN" altLang="en-US" sz="2800" u="sng">
                <a:solidFill>
                  <a:srgbClr val="FF0000"/>
                </a:solidFill>
                <a:latin typeface="黑体" pitchFamily="49" charset="-122"/>
                <a:ea typeface="黑体" pitchFamily="49" charset="-122"/>
              </a:rPr>
              <a:t>八股之害，等于焚书</a:t>
            </a:r>
            <a:r>
              <a:rPr lang="zh-CN" altLang="en-US" sz="2800">
                <a:latin typeface="黑体" pitchFamily="49" charset="-122"/>
                <a:ea typeface="黑体" pitchFamily="49" charset="-122"/>
              </a:rPr>
              <a:t>，而</a:t>
            </a:r>
            <a:r>
              <a:rPr lang="zh-CN" altLang="en-US" sz="2800">
                <a:solidFill>
                  <a:srgbClr val="FF0000"/>
                </a:solidFill>
                <a:latin typeface="黑体" pitchFamily="49" charset="-122"/>
                <a:ea typeface="黑体" pitchFamily="49" charset="-122"/>
              </a:rPr>
              <a:t>败坏人才</a:t>
            </a:r>
            <a:r>
              <a:rPr lang="zh-CN" altLang="en-US" sz="2800">
                <a:latin typeface="黑体" pitchFamily="49" charset="-122"/>
                <a:ea typeface="黑体" pitchFamily="49" charset="-122"/>
              </a:rPr>
              <a:t>，有</a:t>
            </a:r>
            <a:r>
              <a:rPr lang="zh-CN" altLang="en-US" sz="2800" u="sng">
                <a:solidFill>
                  <a:srgbClr val="FF0000"/>
                </a:solidFill>
                <a:latin typeface="黑体" pitchFamily="49" charset="-122"/>
                <a:ea typeface="黑体" pitchFamily="49" charset="-122"/>
              </a:rPr>
              <a:t>甚于</a:t>
            </a:r>
            <a:r>
              <a:rPr lang="zh-CN" altLang="en-US" sz="2800">
                <a:latin typeface="黑体" pitchFamily="49" charset="-122"/>
                <a:ea typeface="黑体" pitchFamily="49" charset="-122"/>
              </a:rPr>
              <a:t>咸阳之郊所</a:t>
            </a:r>
            <a:r>
              <a:rPr lang="zh-CN" altLang="en-US" sz="2800" u="sng">
                <a:solidFill>
                  <a:srgbClr val="FF0000"/>
                </a:solidFill>
                <a:latin typeface="黑体" pitchFamily="49" charset="-122"/>
                <a:ea typeface="黑体" pitchFamily="49" charset="-122"/>
              </a:rPr>
              <a:t>坑</a:t>
            </a:r>
            <a:r>
              <a:rPr lang="zh-CN" altLang="en-US" sz="2800">
                <a:latin typeface="黑体" pitchFamily="49" charset="-122"/>
                <a:ea typeface="黑体" pitchFamily="49" charset="-122"/>
              </a:rPr>
              <a:t>者四百六十余</a:t>
            </a:r>
            <a:r>
              <a:rPr lang="zh-CN" altLang="en-US" sz="2800" u="sng">
                <a:solidFill>
                  <a:srgbClr val="FF0000"/>
                </a:solidFill>
                <a:latin typeface="黑体" pitchFamily="49" charset="-122"/>
                <a:ea typeface="黑体" pitchFamily="49" charset="-122"/>
              </a:rPr>
              <a:t>人</a:t>
            </a:r>
            <a:r>
              <a:rPr lang="zh-CN" altLang="en-US" sz="2800">
                <a:latin typeface="黑体" pitchFamily="49" charset="-122"/>
                <a:ea typeface="黑体" pitchFamily="49" charset="-122"/>
              </a:rPr>
              <a:t>也。</a:t>
            </a:r>
            <a:r>
              <a:rPr lang="zh-CN" altLang="en-US" sz="2800">
                <a:ea typeface="黑体" pitchFamily="49" charset="-122"/>
              </a:rPr>
              <a:t>”</a:t>
            </a:r>
            <a:r>
              <a:rPr lang="en-US" altLang="zh-CN" sz="2800">
                <a:ea typeface="黑体" pitchFamily="49" charset="-122"/>
              </a:rPr>
              <a:t>——《</a:t>
            </a:r>
            <a:r>
              <a:rPr lang="zh-CN" altLang="en-US" sz="2800">
                <a:ea typeface="黑体" pitchFamily="49" charset="-122"/>
              </a:rPr>
              <a:t>日知录</a:t>
            </a:r>
            <a:r>
              <a:rPr lang="en-US" altLang="zh-CN" sz="2800">
                <a:ea typeface="黑体" pitchFamily="49" charset="-122"/>
              </a:rPr>
              <a:t>》</a:t>
            </a:r>
          </a:p>
        </p:txBody>
      </p:sp>
      <p:pic>
        <p:nvPicPr>
          <p:cNvPr id="25605" name="Picture 5" descr="wenhuayongpinyi2_0752"/>
          <p:cNvPicPr>
            <a:picLocks noChangeAspect="1" noChangeArrowheads="1"/>
          </p:cNvPicPr>
          <p:nvPr/>
        </p:nvPicPr>
        <p:blipFill>
          <a:blip r:embed="rId2" cstate="print"/>
          <a:srcRect/>
          <a:stretch>
            <a:fillRect/>
          </a:stretch>
        </p:blipFill>
        <p:spPr bwMode="auto">
          <a:xfrm>
            <a:off x="0" y="0"/>
            <a:ext cx="1071563" cy="969963"/>
          </a:xfrm>
          <a:prstGeom prst="rect">
            <a:avLst/>
          </a:prstGeom>
          <a:noFill/>
          <a:ln w="9525">
            <a:noFill/>
            <a:miter lim="800000"/>
            <a:headEnd/>
            <a:tailEnd/>
          </a:ln>
        </p:spPr>
      </p:pic>
      <p:sp>
        <p:nvSpPr>
          <p:cNvPr id="25606" name="Rectangle 9"/>
          <p:cNvSpPr>
            <a:spLocks noChangeArrowheads="1"/>
          </p:cNvSpPr>
          <p:nvPr/>
        </p:nvSpPr>
        <p:spPr bwMode="auto">
          <a:xfrm>
            <a:off x="0" y="2786063"/>
            <a:ext cx="3929063" cy="3970337"/>
          </a:xfrm>
          <a:prstGeom prst="rect">
            <a:avLst/>
          </a:prstGeom>
          <a:noFill/>
          <a:ln w="9525">
            <a:solidFill>
              <a:srgbClr val="0000FF"/>
            </a:solidFill>
            <a:prstDash val="dashDot"/>
            <a:miter lim="800000"/>
            <a:headEnd/>
            <a:tailEnd/>
          </a:ln>
        </p:spPr>
        <p:txBody>
          <a:bodyPr>
            <a:spAutoFit/>
          </a:bodyPr>
          <a:lstStyle/>
          <a:p>
            <a:r>
              <a:rPr lang="zh-CN" altLang="en-US" sz="2800">
                <a:ea typeface="黑体" pitchFamily="49" charset="-122"/>
              </a:rPr>
              <a:t>材料</a:t>
            </a:r>
            <a:r>
              <a:rPr lang="en-US" altLang="zh-CN" sz="2800">
                <a:ea typeface="黑体" pitchFamily="49" charset="-122"/>
              </a:rPr>
              <a:t>3</a:t>
            </a:r>
            <a:r>
              <a:rPr lang="zh-CN" altLang="en-US" sz="2800">
                <a:ea typeface="黑体" pitchFamily="49" charset="-122"/>
              </a:rPr>
              <a:t>：少小须勤学，文章可立身。</a:t>
            </a:r>
            <a:r>
              <a:rPr lang="zh-CN" altLang="en-US" sz="2800" u="sng">
                <a:solidFill>
                  <a:srgbClr val="FF0000"/>
                </a:solidFill>
                <a:ea typeface="黑体" pitchFamily="49" charset="-122"/>
              </a:rPr>
              <a:t>满朝朱紫贵，尽是读书人</a:t>
            </a:r>
            <a:r>
              <a:rPr lang="zh-CN" altLang="en-US" sz="2800">
                <a:ea typeface="黑体" pitchFamily="49" charset="-122"/>
              </a:rPr>
              <a:t>。自小多才学，平生志气高。别人怀宝剑，我有笔如刀。</a:t>
            </a:r>
            <a:r>
              <a:rPr lang="zh-CN" altLang="en-US" sz="2800" u="sng">
                <a:solidFill>
                  <a:srgbClr val="FF0000"/>
                </a:solidFill>
                <a:ea typeface="黑体" pitchFamily="49" charset="-122"/>
              </a:rPr>
              <a:t>朝为田舍郎，暮登天子堂</a:t>
            </a:r>
            <a:r>
              <a:rPr lang="zh-CN" altLang="en-US" sz="2800">
                <a:ea typeface="黑体" pitchFamily="49" charset="-122"/>
              </a:rPr>
              <a:t>。将相本无种，男儿当自强。       </a:t>
            </a:r>
            <a:r>
              <a:rPr lang="en-US" altLang="zh-CN" sz="2800">
                <a:ea typeface="黑体" pitchFamily="49" charset="-122"/>
              </a:rPr>
              <a:t>——</a:t>
            </a:r>
            <a:r>
              <a:rPr lang="zh-CN" altLang="en-US" sz="2800">
                <a:latin typeface="黑体" pitchFamily="49" charset="-122"/>
                <a:ea typeface="黑体" pitchFamily="49" charset="-122"/>
              </a:rPr>
              <a:t>元 </a:t>
            </a:r>
            <a:r>
              <a:rPr lang="en-US" altLang="zh-CN" sz="2800">
                <a:ea typeface="黑体" pitchFamily="49" charset="-122"/>
              </a:rPr>
              <a:t>·</a:t>
            </a:r>
            <a:r>
              <a:rPr lang="en-US" altLang="zh-CN" sz="2800">
                <a:latin typeface="黑体" pitchFamily="49" charset="-122"/>
                <a:ea typeface="黑体" pitchFamily="49" charset="-122"/>
              </a:rPr>
              <a:t> </a:t>
            </a:r>
            <a:r>
              <a:rPr lang="zh-CN" altLang="en-US" sz="2800">
                <a:latin typeface="黑体" pitchFamily="49" charset="-122"/>
                <a:ea typeface="黑体" pitchFamily="49" charset="-122"/>
              </a:rPr>
              <a:t>高明</a:t>
            </a:r>
            <a:r>
              <a:rPr lang="en-US" altLang="zh-CN" sz="2800">
                <a:latin typeface="黑体" pitchFamily="49" charset="-122"/>
                <a:ea typeface="黑体" pitchFamily="49" charset="-122"/>
              </a:rPr>
              <a:t>《</a:t>
            </a:r>
            <a:r>
              <a:rPr lang="zh-CN" altLang="en-US" sz="2800">
                <a:latin typeface="黑体" pitchFamily="49" charset="-122"/>
                <a:ea typeface="黑体" pitchFamily="49" charset="-122"/>
              </a:rPr>
              <a:t>琵琶记</a:t>
            </a:r>
            <a:r>
              <a:rPr lang="en-US" altLang="zh-CN" sz="2800">
                <a:latin typeface="黑体" pitchFamily="49" charset="-122"/>
                <a:ea typeface="黑体" pitchFamily="49" charset="-122"/>
              </a:rPr>
              <a:t>》</a:t>
            </a:r>
          </a:p>
        </p:txBody>
      </p:sp>
      <p:sp>
        <p:nvSpPr>
          <p:cNvPr id="25607" name="Text Box 8"/>
          <p:cNvSpPr txBox="1">
            <a:spLocks noChangeArrowheads="1"/>
          </p:cNvSpPr>
          <p:nvPr/>
        </p:nvSpPr>
        <p:spPr bwMode="auto">
          <a:xfrm>
            <a:off x="4000500" y="2857500"/>
            <a:ext cx="5143500" cy="1816100"/>
          </a:xfrm>
          <a:prstGeom prst="rect">
            <a:avLst/>
          </a:prstGeom>
          <a:noFill/>
          <a:ln w="9525">
            <a:solidFill>
              <a:srgbClr val="0000FF"/>
            </a:solidFill>
            <a:prstDash val="lgDashDot"/>
            <a:miter lim="800000"/>
            <a:headEnd/>
            <a:tailEnd/>
          </a:ln>
        </p:spPr>
        <p:txBody>
          <a:bodyPr>
            <a:spAutoFit/>
          </a:bodyPr>
          <a:lstStyle/>
          <a:p>
            <a:r>
              <a:rPr lang="zh-CN" altLang="en-US" sz="2800">
                <a:ea typeface="黑体" pitchFamily="49" charset="-122"/>
              </a:rPr>
              <a:t>材料</a:t>
            </a:r>
            <a:r>
              <a:rPr lang="en-US" altLang="zh-CN" sz="2800">
                <a:ea typeface="黑体" pitchFamily="49" charset="-122"/>
              </a:rPr>
              <a:t>4</a:t>
            </a:r>
            <a:r>
              <a:rPr lang="zh-CN" altLang="en-US" sz="2800">
                <a:ea typeface="黑体" pitchFamily="49" charset="-122"/>
              </a:rPr>
              <a:t>：通过层层严格考试的人才能进入衙门任职，人们全然</a:t>
            </a:r>
            <a:r>
              <a:rPr lang="zh-CN" altLang="en-US" sz="2800" u="sng">
                <a:solidFill>
                  <a:srgbClr val="FF0000"/>
                </a:solidFill>
                <a:ea typeface="黑体" pitchFamily="49" charset="-122"/>
              </a:rPr>
              <a:t>不可能设想一个比这更好的政府</a:t>
            </a:r>
            <a:r>
              <a:rPr lang="zh-CN" altLang="en-US" sz="2800">
                <a:ea typeface="黑体" pitchFamily="49" charset="-122"/>
              </a:rPr>
              <a:t> </a:t>
            </a:r>
            <a:r>
              <a:rPr lang="en-US" altLang="zh-CN" sz="2800">
                <a:ea typeface="黑体" pitchFamily="49" charset="-122"/>
              </a:rPr>
              <a:t>——</a:t>
            </a:r>
            <a:r>
              <a:rPr lang="zh-CN" altLang="en-US" sz="2800">
                <a:ea typeface="黑体" pitchFamily="49" charset="-122"/>
              </a:rPr>
              <a:t>法国启蒙思想家 伏尔泰 </a:t>
            </a:r>
          </a:p>
        </p:txBody>
      </p:sp>
      <p:pic>
        <p:nvPicPr>
          <p:cNvPr id="25608" name="Picture 4" descr="fabang"/>
          <p:cNvPicPr>
            <a:picLocks noChangeAspect="1" noChangeArrowheads="1"/>
          </p:cNvPicPr>
          <p:nvPr/>
        </p:nvPicPr>
        <p:blipFill>
          <a:blip r:embed="rId3" cstate="print"/>
          <a:srcRect/>
          <a:stretch>
            <a:fillRect/>
          </a:stretch>
        </p:blipFill>
        <p:spPr bwMode="auto">
          <a:xfrm>
            <a:off x="3773488" y="4572000"/>
            <a:ext cx="2870200" cy="2286000"/>
          </a:xfrm>
          <a:prstGeom prst="rect">
            <a:avLst/>
          </a:prstGeom>
          <a:noFill/>
          <a:ln w="9525">
            <a:noFill/>
            <a:miter lim="800000"/>
            <a:headEnd/>
            <a:tailEnd/>
          </a:ln>
        </p:spPr>
      </p:pic>
      <p:pic>
        <p:nvPicPr>
          <p:cNvPr id="25609" name="Picture 3" descr="u=1841443161,4168602206&amp;gp=3">
            <a:hlinkClick r:id="rId4"/>
          </p:cNvPr>
          <p:cNvPicPr>
            <a:picLocks noChangeAspect="1" noChangeArrowheads="1"/>
          </p:cNvPicPr>
          <p:nvPr/>
        </p:nvPicPr>
        <p:blipFill>
          <a:blip r:embed="rId5" cstate="print"/>
          <a:srcRect/>
          <a:stretch>
            <a:fillRect/>
          </a:stretch>
        </p:blipFill>
        <p:spPr bwMode="auto">
          <a:xfrm>
            <a:off x="6643688" y="4648200"/>
            <a:ext cx="2500312" cy="2209800"/>
          </a:xfrm>
          <a:prstGeom prst="rect">
            <a:avLst/>
          </a:prstGeom>
          <a:noFill/>
          <a:ln w="9525">
            <a:noFill/>
            <a:miter lim="800000"/>
            <a:headEnd/>
            <a:tailEnd/>
          </a:ln>
        </p:spPr>
      </p:pic>
      <p:sp>
        <p:nvSpPr>
          <p:cNvPr id="25610" name="动作按钮: 后退或前一项 10">
            <a:hlinkClick r:id="" action="ppaction://hlinkshowjump?jump=previousslide" highlightClick="1"/>
          </p:cNvPr>
          <p:cNvSpPr>
            <a:spLocks noChangeArrowheads="1"/>
          </p:cNvSpPr>
          <p:nvPr/>
        </p:nvSpPr>
        <p:spPr bwMode="auto">
          <a:xfrm>
            <a:off x="8358188" y="6357938"/>
            <a:ext cx="785812" cy="500062"/>
          </a:xfrm>
          <a:prstGeom prst="actionButtonBackPrevious">
            <a:avLst/>
          </a:prstGeom>
          <a:solidFill>
            <a:schemeClr val="accent1"/>
          </a:solidFill>
          <a:ln w="9525" algn="ctr">
            <a:solidFill>
              <a:schemeClr val="tx1"/>
            </a:solidFill>
            <a:round/>
            <a:headEnd/>
            <a:tailEnd/>
          </a:ln>
        </p:spPr>
        <p:txBody>
          <a:bodyPr/>
          <a:lstStyle/>
          <a:p>
            <a:endParaRPr lang="zh-CN" altLang="en-US"/>
          </a:p>
        </p:txBody>
      </p:sp>
      <p:sp>
        <p:nvSpPr>
          <p:cNvPr id="11" name="圆角矩形 10"/>
          <p:cNvSpPr>
            <a:spLocks noChangeArrowheads="1"/>
          </p:cNvSpPr>
          <p:nvPr/>
        </p:nvSpPr>
        <p:spPr bwMode="auto">
          <a:xfrm>
            <a:off x="539750" y="1700213"/>
            <a:ext cx="8162925" cy="2728912"/>
          </a:xfrm>
          <a:prstGeom prst="roundRect">
            <a:avLst>
              <a:gd name="adj" fmla="val 16667"/>
            </a:avLst>
          </a:prstGeom>
          <a:solidFill>
            <a:schemeClr val="accent5">
              <a:lumMod val="40000"/>
              <a:lumOff val="60000"/>
            </a:schemeClr>
          </a:solidFill>
          <a:ln w="9525" algn="ctr">
            <a:solidFill>
              <a:schemeClr val="tx1"/>
            </a:solidFill>
            <a:round/>
            <a:headEnd/>
            <a:tailEnd/>
          </a:ln>
        </p:spPr>
        <p:txBody>
          <a:bodyPr/>
          <a:lstStyle/>
          <a:p>
            <a:r>
              <a:rPr lang="zh-CN" altLang="en-US" sz="2800" dirty="0">
                <a:latin typeface="华文楷体" pitchFamily="2" charset="-122"/>
                <a:ea typeface="华文楷体" pitchFamily="2" charset="-122"/>
              </a:rPr>
              <a:t>     </a:t>
            </a:r>
            <a:r>
              <a:rPr lang="zh-CN" altLang="en-US" sz="2800" dirty="0">
                <a:solidFill>
                  <a:srgbClr val="FF0000"/>
                </a:solidFill>
                <a:latin typeface="华文楷体" pitchFamily="2" charset="-122"/>
                <a:ea typeface="华文楷体" pitchFamily="2" charset="-122"/>
              </a:rPr>
              <a:t>漫长的</a:t>
            </a:r>
            <a:r>
              <a:rPr lang="en-US" altLang="zh-CN" sz="2800" dirty="0">
                <a:solidFill>
                  <a:srgbClr val="FF0000"/>
                </a:solidFill>
                <a:latin typeface="华文楷体" pitchFamily="2" charset="-122"/>
                <a:ea typeface="华文楷体" pitchFamily="2" charset="-122"/>
              </a:rPr>
              <a:t>1300</a:t>
            </a:r>
            <a:r>
              <a:rPr lang="zh-CN" altLang="en-US" sz="2800" dirty="0">
                <a:solidFill>
                  <a:srgbClr val="FF0000"/>
                </a:solidFill>
                <a:latin typeface="华文楷体" pitchFamily="2" charset="-122"/>
                <a:ea typeface="华文楷体" pitchFamily="2" charset="-122"/>
              </a:rPr>
              <a:t>年</a:t>
            </a:r>
            <a:r>
              <a:rPr lang="zh-CN" altLang="en-US" sz="2800" dirty="0">
                <a:latin typeface="华文楷体" pitchFamily="2" charset="-122"/>
                <a:ea typeface="华文楷体" pitchFamily="2" charset="-122"/>
              </a:rPr>
              <a:t>的科举考试中，曾产生出</a:t>
            </a:r>
            <a:r>
              <a:rPr lang="en-US" altLang="zh-CN" sz="2800" dirty="0">
                <a:latin typeface="华文楷体" pitchFamily="2" charset="-122"/>
                <a:ea typeface="华文楷体" pitchFamily="2" charset="-122"/>
              </a:rPr>
              <a:t>700</a:t>
            </a:r>
            <a:r>
              <a:rPr lang="zh-CN" altLang="en-US" sz="2800" dirty="0">
                <a:latin typeface="华文楷体" pitchFamily="2" charset="-122"/>
                <a:ea typeface="华文楷体" pitchFamily="2" charset="-122"/>
              </a:rPr>
              <a:t>多名状元、近</a:t>
            </a:r>
            <a:r>
              <a:rPr lang="en-US" altLang="zh-CN" sz="2800" dirty="0">
                <a:latin typeface="华文楷体" pitchFamily="2" charset="-122"/>
                <a:ea typeface="华文楷体" pitchFamily="2" charset="-122"/>
              </a:rPr>
              <a:t>11</a:t>
            </a:r>
            <a:r>
              <a:rPr lang="zh-CN" altLang="en-US" sz="2800" dirty="0">
                <a:latin typeface="华文楷体" pitchFamily="2" charset="-122"/>
                <a:ea typeface="华文楷体" pitchFamily="2" charset="-122"/>
              </a:rPr>
              <a:t>万名进士、数百万名举人（至于秀才就更不计其数了）。中国历史上，善于治安邦的名臣、名相，有杰出贡献的政治家、思想家、文学家、艺术家、科学家、外交家、军事家等大都出自状元、进士和举人之中。</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TotalTime>
  <Words>835</Words>
  <Application>Microsoft Office PowerPoint</Application>
  <PresentationFormat>全屏显示(4:3)</PresentationFormat>
  <Paragraphs>67</Paragraphs>
  <Slides>9</Slides>
  <Notes>0</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Office 主题</vt:lpstr>
      <vt:lpstr>幻灯片 1</vt:lpstr>
      <vt:lpstr>《剑桥中国隋唐史》的编者崔瑞德认为，科举制度“为所有西方国家以考试录用人员的文官考试制度提供了一个遥远的榜样”。科举制被称为中国古代的“第五大发明”。</vt:lpstr>
      <vt:lpstr>幻灯片 3</vt:lpstr>
      <vt:lpstr>幻灯片 4</vt:lpstr>
      <vt:lpstr>幻灯片 5</vt:lpstr>
      <vt:lpstr>幻灯片 6</vt:lpstr>
      <vt:lpstr>幻灯片 7</vt:lpstr>
      <vt:lpstr>幻灯片 8</vt:lpstr>
      <vt:lpstr>幻灯片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cp:lastModifiedBy>
  <cp:revision>58</cp:revision>
  <dcterms:created xsi:type="dcterms:W3CDTF">2019-10-18T03:57:33Z</dcterms:created>
  <dcterms:modified xsi:type="dcterms:W3CDTF">2019-10-22T03:49:29Z</dcterms:modified>
</cp:coreProperties>
</file>