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569" r:id="rId5"/>
    <p:sldId id="570" r:id="rId6"/>
    <p:sldId id="508" r:id="rId7"/>
    <p:sldId id="541" r:id="rId8"/>
    <p:sldId id="589" r:id="rId9"/>
    <p:sldId id="590" r:id="rId10"/>
    <p:sldId id="591" r:id="rId11"/>
    <p:sldId id="545" r:id="rId12"/>
    <p:sldId id="593" r:id="rId13"/>
    <p:sldId id="592" r:id="rId14"/>
    <p:sldId id="594" r:id="rId15"/>
    <p:sldId id="595" r:id="rId16"/>
    <p:sldId id="607" r:id="rId17"/>
    <p:sldId id="543" r:id="rId18"/>
    <p:sldId id="608" r:id="rId19"/>
    <p:sldId id="553" r:id="rId20"/>
    <p:sldId id="597" r:id="rId21"/>
    <p:sldId id="596" r:id="rId22"/>
    <p:sldId id="557" r:id="rId23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28"/>
    </p:embeddedFont>
    <p:embeddedFont>
      <p:font typeface="锐字工房云字库行楷GBK" panose="02010604000000000000" charset="-122"/>
      <p:regular r:id="rId29"/>
    </p:embeddedFont>
    <p:embeddedFont>
      <p:font typeface="仿宋" panose="02010609060101010101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</p:embeddedFontLst>
  <p:custShowLst>
    <p:custShow name="自定义放映 1" id="0">
      <p:sldLst>
        <p:sld r:id="rId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D903"/>
    <a:srgbClr val="0000FF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464" autoAdjust="0"/>
  </p:normalViewPr>
  <p:slideViewPr>
    <p:cSldViewPr>
      <p:cViewPr varScale="1">
        <p:scale>
          <a:sx n="105" d="100"/>
          <a:sy n="105" d="100"/>
        </p:scale>
        <p:origin x="77" y="168"/>
      </p:cViewPr>
      <p:guideLst>
        <p:guide orient="horz" pos="2064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846B9-1523-4702-A2EA-AD2CEE4222EC}" type="doc">
      <dgm:prSet loTypeId="process" loCatId="process" qsTypeId="urn:microsoft.com/office/officeart/2005/8/quickstyle/simple1#2" qsCatId="simple" csTypeId="urn:microsoft.com/office/officeart/2005/8/colors/accent0_1#1" csCatId="mainScheme" phldr="1"/>
      <dgm:spPr/>
    </dgm:pt>
    <dgm:pt modelId="{BA693D7F-AA8A-48DB-8EE5-A5DDE774EA0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>东汉光武帝刘秀</a:t>
          </a:r>
          <a:r>
            <a: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rPr>
            <a:t/>
          </a:r>
          <a:endParaRPr lang="en-US" altLang="zh-CN" sz="2000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latin typeface="楷体" panose="02010609060101010101" pitchFamily="49" charset="-122"/>
              <a:ea typeface="楷体" panose="02010609060101010101" pitchFamily="49" charset="-122"/>
            </a:rPr>
            <a:t>设尚书省</a:t>
          </a:r>
          <a:endParaRPr lang="zh-CN" altLang="en-US" sz="20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1EA15EB-BE90-4542-AD08-B0CA10B32585}" cxnId="{E4FDDE3D-2A26-486F-90A0-26D68B28EB09}" type="parTrans">
      <dgm:prSet/>
      <dgm:spPr/>
      <dgm:t>
        <a:bodyPr/>
        <a:lstStyle/>
        <a:p>
          <a:endParaRPr lang="zh-CN" altLang="en-US"/>
        </a:p>
      </dgm:t>
    </dgm:pt>
    <dgm:pt modelId="{1AA46E04-0D85-4AAC-B6B1-4B100D39ECD7}" cxnId="{E4FDDE3D-2A26-486F-90A0-26D68B28EB09}" type="sibTrans">
      <dgm:prSet/>
      <dgm:spPr/>
      <dgm:t>
        <a:bodyPr/>
        <a:lstStyle/>
        <a:p>
          <a:endParaRPr lang="zh-CN" altLang="en-US"/>
        </a:p>
      </dgm:t>
    </dgm:pt>
    <dgm:pt modelId="{9FC6081F-A1D0-420A-B1FC-4B6EB39A68ED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dirty="0">
              <a:latin typeface="楷体" panose="02010609060101010101" pitchFamily="49" charset="-122"/>
              <a:ea typeface="楷体" panose="02010609060101010101" pitchFamily="49" charset="-122"/>
            </a:rPr>
            <a:t>曹操</a:t>
          </a:r>
          <a:r>
            <a:rPr lang="zh-CN" sz="2000" dirty="0">
              <a:latin typeface="楷体" panose="02010609060101010101" pitchFamily="49" charset="-122"/>
              <a:ea typeface="楷体" panose="02010609060101010101" pitchFamily="49" charset="-122"/>
            </a:rPr>
            <a:t/>
          </a:r>
          <a:endParaRPr lang="zh-CN" sz="2000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>
              <a:latin typeface="楷体" panose="02010609060101010101" pitchFamily="49" charset="-122"/>
              <a:ea typeface="楷体" panose="02010609060101010101" pitchFamily="49" charset="-122"/>
            </a:rPr>
            <a:t>置秘书令</a:t>
          </a:r>
          <a:r>
            <a:rPr lang="zh-CN" sz="2000">
              <a:latin typeface="楷体" panose="02010609060101010101" pitchFamily="49" charset="-122"/>
              <a:ea typeface="楷体" panose="02010609060101010101" pitchFamily="49" charset="-122"/>
            </a:rPr>
            <a:t/>
          </a:r>
          <a:endParaRPr lang="zh-CN" sz="20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8AFAC987-7574-4913-B24B-57C2556B39A1}" cxnId="{41F8A972-9F57-42FA-B41F-B44371061C8A}" type="parTrans">
      <dgm:prSet/>
      <dgm:spPr/>
      <dgm:t>
        <a:bodyPr/>
        <a:lstStyle/>
        <a:p>
          <a:endParaRPr lang="zh-CN" altLang="en-US"/>
        </a:p>
      </dgm:t>
    </dgm:pt>
    <dgm:pt modelId="{A22DFDC3-B690-4EF0-986A-41A775DCA401}" cxnId="{41F8A972-9F57-42FA-B41F-B44371061C8A}" type="sibTrans">
      <dgm:prSet/>
      <dgm:spPr/>
      <dgm:t>
        <a:bodyPr/>
        <a:lstStyle/>
        <a:p>
          <a:endParaRPr lang="zh-CN" altLang="en-US"/>
        </a:p>
      </dgm:t>
    </dgm:pt>
    <dgm:pt modelId="{195D8ECC-C81F-48A9-BF5D-B894AE767F73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>
              <a:latin typeface="楷体" panose="02010609060101010101" pitchFamily="49" charset="-122"/>
              <a:ea typeface="楷体" panose="02010609060101010101" pitchFamily="49" charset="-122"/>
            </a:rPr>
            <a:t>魏文帝</a:t>
          </a:r>
          <a:r>
            <a:rPr lang="zh-CN" altLang="en-US" sz="1800" dirty="0" smtClean="0">
              <a:latin typeface="楷体" panose="02010609060101010101" pitchFamily="49" charset="-122"/>
              <a:ea typeface="楷体" panose="02010609060101010101" pitchFamily="49" charset="-122"/>
            </a:rPr>
            <a:t>曹丕</a:t>
          </a:r>
          <a:r>
            <a:rPr lang="en-US" altLang="zh-CN" sz="1800" dirty="0" smtClean="0">
              <a:latin typeface="楷体" panose="02010609060101010101" pitchFamily="49" charset="-122"/>
              <a:ea typeface="楷体" panose="02010609060101010101" pitchFamily="49" charset="-122"/>
            </a:rPr>
            <a:t/>
          </a:r>
          <a:endParaRPr lang="en-US" altLang="zh-CN" sz="1800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>改秘书为中书</a:t>
          </a:r>
          <a:r>
            <a:rPr lang="zh-CN" altLang="en-US" sz="1800" dirty="0">
              <a:latin typeface="楷体" panose="02010609060101010101" pitchFamily="49" charset="-122"/>
              <a:ea typeface="楷体" panose="02010609060101010101" pitchFamily="49" charset="-122"/>
            </a:rPr>
            <a:t/>
          </a:r>
          <a:endParaRPr lang="zh-CN" altLang="en-US" sz="18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777B934-B99E-4EBC-B403-6A9B25833E91}" cxnId="{B67FF7A4-0D91-473A-8DC9-BBE62A5DB83D}" type="parTrans">
      <dgm:prSet/>
      <dgm:spPr/>
      <dgm:t>
        <a:bodyPr/>
        <a:lstStyle/>
        <a:p>
          <a:endParaRPr lang="zh-CN" altLang="en-US"/>
        </a:p>
      </dgm:t>
    </dgm:pt>
    <dgm:pt modelId="{5BB47B8B-CAB2-4479-93A2-2FDE4B387C78}" cxnId="{B67FF7A4-0D91-473A-8DC9-BBE62A5DB83D}" type="sibTrans">
      <dgm:prSet/>
      <dgm:spPr/>
      <dgm:t>
        <a:bodyPr/>
        <a:lstStyle/>
        <a:p>
          <a:endParaRPr lang="zh-CN" altLang="en-US"/>
        </a:p>
      </dgm:t>
    </dgm:pt>
    <dgm:pt modelId="{283B3CCD-E650-41CB-9197-B93E7F4C945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东晋</a:t>
          </a:r>
          <a:r>
            <a: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rPr>
            <a:t/>
          </a:r>
          <a:endParaRPr lang="en-US" altLang="zh-CN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>设门下</a:t>
          </a:r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/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43650EC-E5A6-4895-B884-685322B32A42}" cxnId="{997F18B6-C3AF-42A1-9988-8787EB320360}" type="parTrans">
      <dgm:prSet/>
      <dgm:spPr/>
      <dgm:t>
        <a:bodyPr/>
        <a:lstStyle/>
        <a:p>
          <a:endParaRPr lang="zh-CN" altLang="en-US"/>
        </a:p>
      </dgm:t>
    </dgm:pt>
    <dgm:pt modelId="{C99B1D40-8F44-410F-AFE4-6DD7BD1D713E}" cxnId="{997F18B6-C3AF-42A1-9988-8787EB320360}" type="sibTrans">
      <dgm:prSet/>
      <dgm:spPr/>
      <dgm:t>
        <a:bodyPr/>
        <a:lstStyle/>
        <a:p>
          <a:endParaRPr lang="zh-CN" altLang="en-US"/>
        </a:p>
      </dgm:t>
    </dgm:pt>
    <dgm:pt modelId="{96BDFE00-48C3-4FEB-8AEB-1696522AA72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>
              <a:latin typeface="楷体" panose="02010609060101010101" pitchFamily="49" charset="-122"/>
              <a:ea typeface="楷体" panose="02010609060101010101" pitchFamily="49" charset="-122"/>
            </a:rPr>
            <a:t>隋唐以来</a:t>
          </a:r>
          <a:r>
            <a:rPr lang="zh-CN" dirty="0">
              <a:latin typeface="楷体" panose="02010609060101010101" pitchFamily="49" charset="-122"/>
              <a:ea typeface="楷体" panose="02010609060101010101" pitchFamily="49" charset="-122"/>
            </a:rPr>
            <a:t/>
          </a:r>
          <a:endParaRPr lang="zh-CN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latin typeface="楷体" panose="02010609060101010101" pitchFamily="49" charset="-122"/>
              <a:ea typeface="楷体" panose="02010609060101010101" pitchFamily="49" charset="-122"/>
            </a:rPr>
            <a:t>制度化</a:t>
          </a:r>
          <a:r>
            <a:rPr lang="zh-CN">
              <a:latin typeface="楷体" panose="02010609060101010101" pitchFamily="49" charset="-122"/>
              <a:ea typeface="楷体" panose="02010609060101010101" pitchFamily="49" charset="-122"/>
            </a:rPr>
            <a:t/>
          </a:r>
          <a:endParaRPr lang="zh-CN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3EAA66E1-CB8F-4DFA-B5CC-FE23EF3578FD}" cxnId="{66F9FDD7-AE21-4C11-B626-33090FBCA1C7}" type="parTrans">
      <dgm:prSet/>
      <dgm:spPr/>
      <dgm:t>
        <a:bodyPr/>
        <a:lstStyle/>
        <a:p>
          <a:endParaRPr lang="zh-CN" altLang="en-US"/>
        </a:p>
      </dgm:t>
    </dgm:pt>
    <dgm:pt modelId="{4F469B20-E655-4D8F-93D6-E6838EC77A12}" cxnId="{66F9FDD7-AE21-4C11-B626-33090FBCA1C7}" type="sibTrans">
      <dgm:prSet/>
      <dgm:spPr/>
      <dgm:t>
        <a:bodyPr/>
        <a:lstStyle/>
        <a:p>
          <a:endParaRPr lang="zh-CN" altLang="en-US"/>
        </a:p>
      </dgm:t>
    </dgm:pt>
    <dgm:pt modelId="{5671267D-64BA-4659-8C7B-900FBADA188B}" type="pres">
      <dgm:prSet presAssocID="{94D846B9-1523-4702-A2EA-AD2CEE4222EC}" presName="Name0" presStyleCnt="0">
        <dgm:presLayoutVars>
          <dgm:dir/>
          <dgm:resizeHandles val="exact"/>
        </dgm:presLayoutVars>
      </dgm:prSet>
      <dgm:spPr/>
    </dgm:pt>
    <dgm:pt modelId="{3DD83DC5-660B-4460-8E43-4745B011F299}" type="pres">
      <dgm:prSet presAssocID="{BA693D7F-AA8A-48DB-8EE5-A5DDE774EA0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9A1711-AC9A-49B2-B44A-47662A0C67D1}" type="pres">
      <dgm:prSet presAssocID="{1AA46E04-0D85-4AAC-B6B1-4B100D39ECD7}" presName="parSpace" presStyleCnt="0"/>
      <dgm:spPr/>
    </dgm:pt>
    <dgm:pt modelId="{3FE4FB50-15C3-4FD2-953C-DBC48D805950}" type="pres">
      <dgm:prSet presAssocID="{9FC6081F-A1D0-420A-B1FC-4B6EB39A68E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8A6BA0-61C0-4FFB-9D6D-E74C44B86DF9}" type="pres">
      <dgm:prSet presAssocID="{A22DFDC3-B690-4EF0-986A-41A775DCA401}" presName="parSpace" presStyleCnt="0"/>
      <dgm:spPr/>
    </dgm:pt>
    <dgm:pt modelId="{5DC757B5-4641-4AD5-A43C-B149644C4948}" type="pres">
      <dgm:prSet presAssocID="{195D8ECC-C81F-48A9-BF5D-B894AE767F7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0F2A3B-0E35-467F-9C5F-EA9881FFE671}" type="pres">
      <dgm:prSet presAssocID="{5BB47B8B-CAB2-4479-93A2-2FDE4B387C78}" presName="parSpace" presStyleCnt="0"/>
      <dgm:spPr/>
    </dgm:pt>
    <dgm:pt modelId="{70C235C7-86FF-468D-9321-E7F9ADF34264}" type="pres">
      <dgm:prSet presAssocID="{283B3CCD-E650-41CB-9197-B93E7F4C945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0A846C-8BDE-411F-B34A-86F14A06BF38}" type="pres">
      <dgm:prSet presAssocID="{C99B1D40-8F44-410F-AFE4-6DD7BD1D713E}" presName="parSpace" presStyleCnt="0"/>
      <dgm:spPr/>
    </dgm:pt>
    <dgm:pt modelId="{57471F2A-2F00-4E46-B28B-48936E16024D}" type="pres">
      <dgm:prSet presAssocID="{96BDFE00-48C3-4FEB-8AEB-1696522AA72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4FDDE3D-2A26-486F-90A0-26D68B28EB09}" srcId="{94D846B9-1523-4702-A2EA-AD2CEE4222EC}" destId="{BA693D7F-AA8A-48DB-8EE5-A5DDE774EA07}" srcOrd="0" destOrd="0" parTransId="{E1EA15EB-BE90-4542-AD08-B0CA10B32585}" sibTransId="{1AA46E04-0D85-4AAC-B6B1-4B100D39ECD7}"/>
    <dgm:cxn modelId="{41F8A972-9F57-42FA-B41F-B44371061C8A}" srcId="{94D846B9-1523-4702-A2EA-AD2CEE4222EC}" destId="{9FC6081F-A1D0-420A-B1FC-4B6EB39A68ED}" srcOrd="1" destOrd="0" parTransId="{8AFAC987-7574-4913-B24B-57C2556B39A1}" sibTransId="{A22DFDC3-B690-4EF0-986A-41A775DCA401}"/>
    <dgm:cxn modelId="{B67FF7A4-0D91-473A-8DC9-BBE62A5DB83D}" srcId="{94D846B9-1523-4702-A2EA-AD2CEE4222EC}" destId="{195D8ECC-C81F-48A9-BF5D-B894AE767F73}" srcOrd="2" destOrd="0" parTransId="{F777B934-B99E-4EBC-B403-6A9B25833E91}" sibTransId="{5BB47B8B-CAB2-4479-93A2-2FDE4B387C78}"/>
    <dgm:cxn modelId="{997F18B6-C3AF-42A1-9988-8787EB320360}" srcId="{94D846B9-1523-4702-A2EA-AD2CEE4222EC}" destId="{283B3CCD-E650-41CB-9197-B93E7F4C9451}" srcOrd="3" destOrd="0" parTransId="{043650EC-E5A6-4895-B884-685322B32A42}" sibTransId="{C99B1D40-8F44-410F-AFE4-6DD7BD1D713E}"/>
    <dgm:cxn modelId="{66F9FDD7-AE21-4C11-B626-33090FBCA1C7}" srcId="{94D846B9-1523-4702-A2EA-AD2CEE4222EC}" destId="{96BDFE00-48C3-4FEB-8AEB-1696522AA727}" srcOrd="4" destOrd="0" parTransId="{3EAA66E1-CB8F-4DFA-B5CC-FE23EF3578FD}" sibTransId="{4F469B20-E655-4D8F-93D6-E6838EC77A12}"/>
    <dgm:cxn modelId="{F65EDF30-A57E-411E-99DA-C56894954CB2}" type="presOf" srcId="{94D846B9-1523-4702-A2EA-AD2CEE4222EC}" destId="{5671267D-64BA-4659-8C7B-900FBADA188B}" srcOrd="0" destOrd="0" presId="urn:microsoft.com/office/officeart/2005/8/layout/hChevron3"/>
    <dgm:cxn modelId="{10D814E1-89B7-440A-B114-82DE26DDD7F7}" type="presParOf" srcId="{5671267D-64BA-4659-8C7B-900FBADA188B}" destId="{3DD83DC5-660B-4460-8E43-4745B011F299}" srcOrd="0" destOrd="0" presId="urn:microsoft.com/office/officeart/2005/8/layout/hChevron3"/>
    <dgm:cxn modelId="{2C68E108-A2CA-4F1E-82A8-76473F65100D}" type="presOf" srcId="{BA693D7F-AA8A-48DB-8EE5-A5DDE774EA07}" destId="{3DD83DC5-660B-4460-8E43-4745B011F299}" srcOrd="0" destOrd="0" presId="urn:microsoft.com/office/officeart/2005/8/layout/hChevron3"/>
    <dgm:cxn modelId="{4443A4D3-15E0-4880-9FC3-6EDE258ECC0B}" type="presParOf" srcId="{5671267D-64BA-4659-8C7B-900FBADA188B}" destId="{AB9A1711-AC9A-49B2-B44A-47662A0C67D1}" srcOrd="1" destOrd="0" presId="urn:microsoft.com/office/officeart/2005/8/layout/hChevron3"/>
    <dgm:cxn modelId="{C4DAE6B1-381A-4B3E-A1E1-5AA5C824BC51}" type="presParOf" srcId="{5671267D-64BA-4659-8C7B-900FBADA188B}" destId="{3FE4FB50-15C3-4FD2-953C-DBC48D805950}" srcOrd="2" destOrd="0" presId="urn:microsoft.com/office/officeart/2005/8/layout/hChevron3"/>
    <dgm:cxn modelId="{EE7E816E-EE89-4AD2-A2C5-B4B117B65ECE}" type="presOf" srcId="{9FC6081F-A1D0-420A-B1FC-4B6EB39A68ED}" destId="{3FE4FB50-15C3-4FD2-953C-DBC48D805950}" srcOrd="0" destOrd="0" presId="urn:microsoft.com/office/officeart/2005/8/layout/hChevron3"/>
    <dgm:cxn modelId="{CA3BCEB7-471E-4E26-9D92-6C30AEC7649B}" type="presParOf" srcId="{5671267D-64BA-4659-8C7B-900FBADA188B}" destId="{9A8A6BA0-61C0-4FFB-9D6D-E74C44B86DF9}" srcOrd="3" destOrd="0" presId="urn:microsoft.com/office/officeart/2005/8/layout/hChevron3"/>
    <dgm:cxn modelId="{AE603B50-38EB-4713-BE90-1C0452058150}" type="presParOf" srcId="{5671267D-64BA-4659-8C7B-900FBADA188B}" destId="{5DC757B5-4641-4AD5-A43C-B149644C4948}" srcOrd="4" destOrd="0" presId="urn:microsoft.com/office/officeart/2005/8/layout/hChevron3"/>
    <dgm:cxn modelId="{648BC9B1-C37A-4773-A05E-0DA27B5D0D20}" type="presOf" srcId="{195D8ECC-C81F-48A9-BF5D-B894AE767F73}" destId="{5DC757B5-4641-4AD5-A43C-B149644C4948}" srcOrd="0" destOrd="0" presId="urn:microsoft.com/office/officeart/2005/8/layout/hChevron3"/>
    <dgm:cxn modelId="{BB1FCA5C-25E8-4043-B706-0DDC4F57A0C0}" type="presParOf" srcId="{5671267D-64BA-4659-8C7B-900FBADA188B}" destId="{330F2A3B-0E35-467F-9C5F-EA9881FFE671}" srcOrd="5" destOrd="0" presId="urn:microsoft.com/office/officeart/2005/8/layout/hChevron3"/>
    <dgm:cxn modelId="{AF076F64-A91F-4559-B824-912FD65820D0}" type="presParOf" srcId="{5671267D-64BA-4659-8C7B-900FBADA188B}" destId="{70C235C7-86FF-468D-9321-E7F9ADF34264}" srcOrd="6" destOrd="0" presId="urn:microsoft.com/office/officeart/2005/8/layout/hChevron3"/>
    <dgm:cxn modelId="{36B1A403-B3F5-458D-B8ED-F3095B2E82AB}" type="presOf" srcId="{283B3CCD-E650-41CB-9197-B93E7F4C9451}" destId="{70C235C7-86FF-468D-9321-E7F9ADF34264}" srcOrd="0" destOrd="0" presId="urn:microsoft.com/office/officeart/2005/8/layout/hChevron3"/>
    <dgm:cxn modelId="{AED07AE6-B853-49BB-A65B-2421E6D5CA53}" type="presParOf" srcId="{5671267D-64BA-4659-8C7B-900FBADA188B}" destId="{A50A846C-8BDE-411F-B34A-86F14A06BF38}" srcOrd="7" destOrd="0" presId="urn:microsoft.com/office/officeart/2005/8/layout/hChevron3"/>
    <dgm:cxn modelId="{65DF9D42-AFAB-450F-B5A8-7A1BE5912B1D}" type="presParOf" srcId="{5671267D-64BA-4659-8C7B-900FBADA188B}" destId="{57471F2A-2F00-4E46-B28B-48936E16024D}" srcOrd="8" destOrd="0" presId="urn:microsoft.com/office/officeart/2005/8/layout/hChevron3"/>
    <dgm:cxn modelId="{F4A1C8DE-84AA-4036-88F4-1E19BD1A427B}" type="presOf" srcId="{96BDFE00-48C3-4FEB-8AEB-1696522AA727}" destId="{57471F2A-2F00-4E46-B28B-48936E1602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83DC5-660B-4460-8E43-4745B011F299}">
      <dsp:nvSpPr>
        <dsp:cNvPr id="0" name=""/>
        <dsp:cNvSpPr/>
      </dsp:nvSpPr>
      <dsp:spPr>
        <a:xfrm>
          <a:off x="1101" y="498065"/>
          <a:ext cx="2148345" cy="85933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周代</a:t>
          </a:r>
          <a:endParaRPr lang="en-US" altLang="zh-CN" sz="2000" kern="1200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世卿世禄制</a:t>
          </a:r>
          <a:endParaRPr lang="zh-CN" altLang="en-US" sz="20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101" y="498065"/>
        <a:ext cx="1933511" cy="859338"/>
      </dsp:txXfrm>
    </dsp:sp>
    <dsp:sp modelId="{3FE4FB50-15C3-4FD2-953C-DBC48D805950}">
      <dsp:nvSpPr>
        <dsp:cNvPr id="0" name=""/>
        <dsp:cNvSpPr/>
      </dsp:nvSpPr>
      <dsp:spPr>
        <a:xfrm>
          <a:off x="1719778" y="498065"/>
          <a:ext cx="2148345" cy="8593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>
              <a:latin typeface="楷体" panose="02010609060101010101" pitchFamily="49" charset="-122"/>
              <a:ea typeface="楷体" panose="02010609060101010101" pitchFamily="49" charset="-122"/>
            </a:rPr>
            <a:t>秦代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>
              <a:latin typeface="楷体" panose="02010609060101010101" pitchFamily="49" charset="-122"/>
              <a:ea typeface="楷体" panose="02010609060101010101" pitchFamily="49" charset="-122"/>
            </a:rPr>
            <a:t>军功爵制</a:t>
          </a:r>
        </a:p>
      </dsp:txBody>
      <dsp:txXfrm>
        <a:off x="2149447" y="498065"/>
        <a:ext cx="1289007" cy="859338"/>
      </dsp:txXfrm>
    </dsp:sp>
    <dsp:sp modelId="{5DC757B5-4641-4AD5-A43C-B149644C4948}">
      <dsp:nvSpPr>
        <dsp:cNvPr id="0" name=""/>
        <dsp:cNvSpPr/>
      </dsp:nvSpPr>
      <dsp:spPr>
        <a:xfrm>
          <a:off x="3438454" y="498065"/>
          <a:ext cx="2148345" cy="8593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汉代</a:t>
          </a:r>
          <a:endParaRPr lang="en-US" altLang="zh-CN" sz="1900" kern="1200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察举制度</a:t>
          </a:r>
          <a:endParaRPr lang="zh-CN" altLang="en-US" sz="19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3868123" y="498065"/>
        <a:ext cx="1289007" cy="859338"/>
      </dsp:txXfrm>
    </dsp:sp>
    <dsp:sp modelId="{70C235C7-86FF-468D-9321-E7F9ADF34264}">
      <dsp:nvSpPr>
        <dsp:cNvPr id="0" name=""/>
        <dsp:cNvSpPr/>
      </dsp:nvSpPr>
      <dsp:spPr>
        <a:xfrm>
          <a:off x="5157131" y="498065"/>
          <a:ext cx="2148345" cy="8593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魏晋</a:t>
          </a:r>
          <a:endParaRPr lang="en-US" altLang="zh-CN" sz="1900" kern="1200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九品中正</a:t>
          </a:r>
          <a:endParaRPr lang="zh-CN" altLang="en-US" sz="19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5586800" y="498065"/>
        <a:ext cx="1289007" cy="859338"/>
      </dsp:txXfrm>
    </dsp:sp>
    <dsp:sp modelId="{57471F2A-2F00-4E46-B28B-48936E16024D}">
      <dsp:nvSpPr>
        <dsp:cNvPr id="0" name=""/>
        <dsp:cNvSpPr/>
      </dsp:nvSpPr>
      <dsp:spPr>
        <a:xfrm>
          <a:off x="6875807" y="498065"/>
          <a:ext cx="2148345" cy="8593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>
              <a:latin typeface="楷体" panose="02010609060101010101" pitchFamily="49" charset="-122"/>
              <a:ea typeface="楷体" panose="02010609060101010101" pitchFamily="49" charset="-122"/>
            </a:rPr>
            <a:t>隋唐以后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>
              <a:latin typeface="楷体" panose="02010609060101010101" pitchFamily="49" charset="-122"/>
              <a:ea typeface="楷体" panose="02010609060101010101" pitchFamily="49" charset="-122"/>
            </a:rPr>
            <a:t>科举制度</a:t>
          </a:r>
        </a:p>
      </dsp:txBody>
      <dsp:txXfrm>
        <a:off x="7305476" y="498065"/>
        <a:ext cx="1289007" cy="85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3A930D33-079D-4CA9-A1E7-7078CAC5F2FE}" type="slidenum">
              <a:rPr lang="zh-CN" alt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" panose="02010609060101010101" pitchFamily="49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" panose="02010609060101010101" pitchFamily="49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" panose="02010609060101010101" pitchFamily="49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" panose="02010609060101010101" pitchFamily="49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楷体" panose="02010609060101010101" pitchFamily="49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"/>
            <a:ext cx="9144000" cy="6855883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11" y="2766060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4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3086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172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9258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ct val="9100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ct val="91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ct val="9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ct val="9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ct val="91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ct val="91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ct val="91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ct val="91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dirty="0">
                <a:latin typeface="锐字工房云字库行楷GBK" panose="02010604000000000000" charset="-122"/>
                <a:ea typeface="锐字工房云字库行楷GBK" panose="02010604000000000000" charset="-122"/>
              </a:rPr>
              <a:t>《唐代的三省》</a:t>
            </a:r>
            <a:endParaRPr lang="zh-CN" altLang="en-US" sz="6000" b="1" dirty="0">
              <a:latin typeface="锐字工房云字库行楷GBK" panose="02010604000000000000" charset="-122"/>
              <a:ea typeface="锐字工房云字库行楷GBK" panose="02010604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41" y="2665730"/>
            <a:ext cx="7545579" cy="1325880"/>
          </a:xfrm>
        </p:spPr>
        <p:txBody>
          <a:bodyPr/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唐代文书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711450" y="2070100"/>
            <a:ext cx="1210310" cy="2516505"/>
          </a:xfrm>
          <a:prstGeom prst="leftBrace">
            <a:avLst>
              <a:gd name="adj1" fmla="val 31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34485" y="1863725"/>
            <a:ext cx="4500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王言之制</a:t>
            </a:r>
            <a:endParaRPr lang="zh-CN" altLang="en-US" sz="2800"/>
          </a:p>
          <a:p>
            <a:r>
              <a:rPr lang="en-US" altLang="zh-CN" sz="2000"/>
              <a:t>——</a:t>
            </a:r>
            <a:r>
              <a:rPr lang="zh-CN" altLang="en-US" sz="2000"/>
              <a:t>体现天子命令的册书、制书、敕书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4216400" y="440690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有关部门有待圣裁的章奏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200025" y="1631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文书程式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31123" y="313839"/>
            <a:ext cx="3481754" cy="527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王言之制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63074" y="1287782"/>
          <a:ext cx="8218805" cy="494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5"/>
                <a:gridCol w="3945890"/>
                <a:gridCol w="298577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大类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小类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用途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册</a:t>
                      </a:r>
                      <a:endParaRPr lang="zh-CN" altLang="en-US" sz="2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册书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立后建嫡，封树藩屏，宠命尊贤，临軒备礼，则用之。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37465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制</a:t>
                      </a:r>
                      <a:endParaRPr lang="zh-CN" altLang="en-US" sz="2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制书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行大赏罚，授大官爵，厘革旧政，赦宥降虏，则用之。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374650">
                <a:tc vMerge="1"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慰劳制书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褒赞贤能，劝勉勤劳，则用之。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61722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敕</a:t>
                      </a:r>
                      <a:endParaRPr lang="zh-CN" altLang="en-US" sz="2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发日勅（两唐书中皆作</a:t>
                      </a:r>
                      <a:r>
                        <a:rPr lang="en-US" altLang="zh-CN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“</a:t>
                      </a: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发</a:t>
                      </a: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敕</a:t>
                      </a:r>
                      <a:r>
                        <a:rPr lang="en-US" altLang="zh-CN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”</a:t>
                      </a: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谓御书发日勅也。</a:t>
                      </a:r>
                      <a:r>
                        <a:rPr lang="en-US" altLang="zh-CN" sz="180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……</a:t>
                      </a:r>
                      <a:endParaRPr lang="en-US" altLang="zh-CN" sz="180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</a:tr>
              <a:tr h="620048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勅</a:t>
                      </a: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旨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谓百司承旨而为程式奏事，请施行者。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44577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论事</a:t>
                      </a: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勅</a:t>
                      </a: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书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谓谕公卿，诫约臣下，则用之。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44577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勅牒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随事承旨，不易旧典，则用之。</a:t>
                      </a: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504565" y="841375"/>
            <a:ext cx="1935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“</a:t>
            </a:r>
            <a:r>
              <a:rPr lang="zh-CN" altLang="en-US"/>
              <a:t>凡王言之制有七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7000" y="99695"/>
            <a:ext cx="22447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授官程序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8454" y="982349"/>
            <a:ext cx="8286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根据所授官吏的大小，授官的文书亦有所不同</a:t>
            </a:r>
            <a:endParaRPr lang="zh-CN" altLang="en-US" sz="2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79450" y="1629410"/>
          <a:ext cx="6150610" cy="317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370"/>
                <a:gridCol w="4968240"/>
              </a:tblGrid>
              <a:tr h="4806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文书形式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适用官爵</a:t>
                      </a:r>
                      <a:endParaRPr lang="zh-CN" altLang="en-US"/>
                    </a:p>
                  </a:txBody>
                  <a:tcPr/>
                </a:tc>
              </a:tr>
              <a:tr h="7708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册授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大官（诸王、正三品以上职事官、二品以上散官、都督、都护、在京的上州刺史）</a:t>
                      </a:r>
                      <a:endParaRPr lang="zh-CN" altLang="en-US"/>
                    </a:p>
                  </a:txBody>
                  <a:tcPr/>
                </a:tc>
              </a:tr>
              <a:tr h="479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制授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五品以上官爵</a:t>
                      </a:r>
                      <a:endParaRPr lang="zh-CN" altLang="en-US"/>
                    </a:p>
                  </a:txBody>
                  <a:tcPr/>
                </a:tc>
              </a:tr>
              <a:tr h="4806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敕授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六品以下、守五品以上及视五品以上</a:t>
                      </a:r>
                      <a:endParaRPr lang="zh-CN" altLang="en-US"/>
                    </a:p>
                  </a:txBody>
                  <a:tcPr/>
                </a:tc>
              </a:tr>
              <a:tr h="479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旨授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六品以下</a:t>
                      </a:r>
                      <a:endParaRPr lang="zh-CN" altLang="en-US"/>
                    </a:p>
                  </a:txBody>
                  <a:tcPr/>
                </a:tc>
              </a:tr>
              <a:tr h="4806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判补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视品及流外官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右大括号 8"/>
          <p:cNvSpPr/>
          <p:nvPr/>
        </p:nvSpPr>
        <p:spPr>
          <a:xfrm>
            <a:off x="6830060" y="2130425"/>
            <a:ext cx="527050" cy="167830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21245" y="2352040"/>
            <a:ext cx="459740" cy="1234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square" rtlCol="0">
            <a:spAutoFit/>
          </a:bodyPr>
          <a:p>
            <a:r>
              <a:rPr lang="zh-CN" altLang="en-US"/>
              <a:t>皆宰司进拟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9" grpId="1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35380" y="1437005"/>
            <a:ext cx="6089650" cy="34150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对于当敕授以上的官爵，宰司即中书门下具有拟官之权，尚书吏部兵部等只能将被敕授以上者列名上报中书门下，不得自行拟官。中书门下所拟之官如得天子许可，则按照册、制、敕授官，而这必须经由中书、门下、尚书三省。下文所示的制授告身式即可说明其程序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当旨授（奏授）者，则在尚书吏部兵部注拟，经仆射检阅后上报门下省，门下省审定后再上奏天子，若得许可，即下达尚书省施行。其程序亦可现于下文所示的奏授告身式。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当判补者则由诸司决定，不必上报门下。视六品以下及流外官、杂任等皆可判补。</a:t>
            </a:r>
            <a:endParaRPr lang="zh-CN" altLang="en-US"/>
          </a:p>
          <a:p>
            <a:pPr marL="0" indent="0" algn="r">
              <a:buFont typeface="Wingdings" panose="05000000000000000000" charset="0"/>
              <a:buNone/>
            </a:pPr>
            <a:r>
              <a:rPr lang="en-US" altLang="zh-CN"/>
              <a:t>——</a:t>
            </a:r>
            <a:r>
              <a:rPr lang="zh-CN" altLang="en-US"/>
              <a:t>内藤乾吉《唐代的三省》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7000" y="99695"/>
            <a:ext cx="22447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授官程序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427085" y="1563370"/>
            <a:ext cx="675005" cy="2123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/>
              <a:t>制授告身式</a:t>
            </a:r>
            <a:endParaRPr lang="zh-CN" altLang="en-US" sz="32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" y="-4445"/>
            <a:ext cx="7783830" cy="6867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0340" y="21590"/>
            <a:ext cx="4408805" cy="6835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" y="10795"/>
            <a:ext cx="2001520" cy="6857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6466"/>
          <a:stretch>
            <a:fillRect/>
          </a:stretch>
        </p:blipFill>
        <p:spPr>
          <a:xfrm>
            <a:off x="7074535" y="10160"/>
            <a:ext cx="1352550" cy="6836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27085" y="1563370"/>
            <a:ext cx="675005" cy="4561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/>
              <a:t>制授告身式（五品以上）</a:t>
            </a:r>
            <a:endParaRPr lang="zh-CN" altLang="en-US" sz="3200"/>
          </a:p>
        </p:txBody>
      </p:sp>
      <p:sp>
        <p:nvSpPr>
          <p:cNvPr id="2" name="矩形 1"/>
          <p:cNvSpPr/>
          <p:nvPr/>
        </p:nvSpPr>
        <p:spPr>
          <a:xfrm>
            <a:off x="7358380" y="381000"/>
            <a:ext cx="840105" cy="624776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59705" y="5770880"/>
            <a:ext cx="1814830" cy="5219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C00000"/>
                </a:solidFill>
              </a:rPr>
              <a:t>中书舍人受旨起草的内容格式</a:t>
            </a:r>
            <a:endParaRPr lang="zh-CN" altLang="en-US" sz="1400" b="1">
              <a:solidFill>
                <a:srgbClr val="C0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074535" y="5581015"/>
            <a:ext cx="224155" cy="1898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477000" y="1981200"/>
            <a:ext cx="838200" cy="22098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607560" y="4191000"/>
            <a:ext cx="2521585" cy="7372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C00000"/>
                </a:solidFill>
              </a:rPr>
              <a:t>皇帝画可，中书令以下连署，此时原本存档于中书省，另抄一份副本，送往门下省</a:t>
            </a:r>
            <a:endParaRPr lang="zh-CN" altLang="en-US" sz="1400" b="1">
              <a:solidFill>
                <a:srgbClr val="C00000"/>
              </a:solidFill>
            </a:endParaRPr>
          </a:p>
        </p:txBody>
      </p:sp>
      <p:cxnSp>
        <p:nvCxnSpPr>
          <p:cNvPr id="12" name="直接箭头连接符 11"/>
          <p:cNvCxnSpPr>
            <a:stCxn id="11" idx="0"/>
            <a:endCxn id="10" idx="1"/>
          </p:cNvCxnSpPr>
          <p:nvPr/>
        </p:nvCxnSpPr>
        <p:spPr>
          <a:xfrm flipV="1">
            <a:off x="5868670" y="3086100"/>
            <a:ext cx="608330" cy="11049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715000" y="304800"/>
            <a:ext cx="838200" cy="16002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855845" y="2393950"/>
            <a:ext cx="1112520" cy="15995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C00000"/>
                </a:solidFill>
              </a:rPr>
              <a:t>门下审查，如有不妥，给事中修正上还。没有异议后侍中以下连署。奏请施行。</a:t>
            </a:r>
            <a:endParaRPr lang="zh-CN" altLang="en-US" sz="1400" b="1">
              <a:solidFill>
                <a:srgbClr val="C00000"/>
              </a:solidFill>
            </a:endParaRPr>
          </a:p>
        </p:txBody>
      </p:sp>
      <p:cxnSp>
        <p:nvCxnSpPr>
          <p:cNvPr id="15" name="直接箭头连接符 14"/>
          <p:cNvCxnSpPr>
            <a:stCxn id="14" idx="0"/>
          </p:cNvCxnSpPr>
          <p:nvPr/>
        </p:nvCxnSpPr>
        <p:spPr>
          <a:xfrm flipV="1">
            <a:off x="5412105" y="1905000"/>
            <a:ext cx="302895" cy="48895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876800" y="304800"/>
            <a:ext cx="762000" cy="1905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48225" y="108585"/>
            <a:ext cx="410845" cy="9531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C00000"/>
                </a:solidFill>
              </a:rPr>
              <a:t>奏请之语</a:t>
            </a:r>
            <a:endParaRPr lang="zh-CN" altLang="en-US" sz="1400" b="1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2000" y="228600"/>
            <a:ext cx="304800" cy="6858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828925" y="1831975"/>
            <a:ext cx="1536700" cy="9531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C00000"/>
                </a:solidFill>
              </a:rPr>
              <a:t>奏请如得画可，留下存档，另写副本注明制可，送往尚书省</a:t>
            </a:r>
            <a:endParaRPr lang="zh-CN" altLang="en-US" sz="1400" b="1">
              <a:solidFill>
                <a:srgbClr val="C00000"/>
              </a:solidFill>
            </a:endParaRPr>
          </a:p>
        </p:txBody>
      </p:sp>
      <p:cxnSp>
        <p:nvCxnSpPr>
          <p:cNvPr id="21" name="直接箭头连接符 20"/>
          <p:cNvCxnSpPr>
            <a:endCxn id="19" idx="2"/>
          </p:cNvCxnSpPr>
          <p:nvPr/>
        </p:nvCxnSpPr>
        <p:spPr>
          <a:xfrm flipV="1">
            <a:off x="4359275" y="914400"/>
            <a:ext cx="365125" cy="91694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114800" y="2286000"/>
            <a:ext cx="533400" cy="19812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595880" y="4814570"/>
            <a:ext cx="1770380" cy="9531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C00000"/>
                </a:solidFill>
              </a:rPr>
              <a:t>门下省交给尚书省的都事，左司郎中交付给具体的主管告身之司</a:t>
            </a:r>
            <a:endParaRPr lang="zh-CN" altLang="en-US" sz="1400" b="1">
              <a:solidFill>
                <a:srgbClr val="C00000"/>
              </a:solidFill>
            </a:endParaRPr>
          </a:p>
        </p:txBody>
      </p:sp>
      <p:cxnSp>
        <p:nvCxnSpPr>
          <p:cNvPr id="24" name="直接箭头连接符 23"/>
          <p:cNvCxnSpPr>
            <a:stCxn id="23" idx="0"/>
          </p:cNvCxnSpPr>
          <p:nvPr/>
        </p:nvCxnSpPr>
        <p:spPr>
          <a:xfrm flipV="1">
            <a:off x="3481070" y="4267200"/>
            <a:ext cx="633730" cy="5473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362200" y="228600"/>
            <a:ext cx="1752600" cy="1524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583180" y="2896870"/>
            <a:ext cx="1074420" cy="1168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C00000"/>
                </a:solidFill>
              </a:rPr>
              <a:t>由辖领吏部尚书、侍郎及吏部的左丞署名</a:t>
            </a:r>
            <a:endParaRPr lang="zh-CN" altLang="en-US" sz="1400" b="1">
              <a:solidFill>
                <a:srgbClr val="C0000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2667000" y="1752600"/>
            <a:ext cx="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752600" y="228600"/>
            <a:ext cx="609600" cy="1524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635125" y="2092325"/>
            <a:ext cx="844550" cy="7372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C00000"/>
                </a:solidFill>
              </a:rPr>
              <a:t>对授官本人写的</a:t>
            </a:r>
            <a:endParaRPr lang="zh-CN" altLang="en-US" sz="1400" b="1">
              <a:solidFill>
                <a:srgbClr val="C00000"/>
              </a:solidFill>
            </a:endParaRPr>
          </a:p>
        </p:txBody>
      </p:sp>
      <p:cxnSp>
        <p:nvCxnSpPr>
          <p:cNvPr id="30" name="直接箭头连接符 29"/>
          <p:cNvCxnSpPr>
            <a:stCxn id="29" idx="0"/>
            <a:endCxn id="28" idx="2"/>
          </p:cNvCxnSpPr>
          <p:nvPr/>
        </p:nvCxnSpPr>
        <p:spPr>
          <a:xfrm flipV="1">
            <a:off x="2057400" y="1752600"/>
            <a:ext cx="0" cy="3397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85800" y="152400"/>
            <a:ext cx="1066800" cy="434276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78790" y="4928235"/>
            <a:ext cx="1481455" cy="7372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C00000"/>
                </a:solidFill>
              </a:rPr>
              <a:t>由办理告身的官吏这些人署名，下达给本人</a:t>
            </a:r>
            <a:endParaRPr lang="zh-CN" altLang="en-US" sz="1400" b="1">
              <a:solidFill>
                <a:srgbClr val="C00000"/>
              </a:solidFill>
            </a:endParaRPr>
          </a:p>
        </p:txBody>
      </p:sp>
      <p:cxnSp>
        <p:nvCxnSpPr>
          <p:cNvPr id="33" name="直接箭头连接符 32"/>
          <p:cNvCxnSpPr>
            <a:stCxn id="32" idx="0"/>
            <a:endCxn id="31" idx="2"/>
          </p:cNvCxnSpPr>
          <p:nvPr/>
        </p:nvCxnSpPr>
        <p:spPr>
          <a:xfrm flipH="1" flipV="1">
            <a:off x="1219200" y="4495165"/>
            <a:ext cx="635" cy="4330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2" grpId="1" animBg="1"/>
      <p:bldP spid="3" grpId="1" animBg="1"/>
      <p:bldP spid="10" grpId="0" animBg="1"/>
      <p:bldP spid="11" grpId="0" bldLvl="0" animBg="1"/>
      <p:bldP spid="10" grpId="1" animBg="1"/>
      <p:bldP spid="11" grpId="1" animBg="1"/>
      <p:bldP spid="13" grpId="0" animBg="1"/>
      <p:bldP spid="14" grpId="0" animBg="1"/>
      <p:bldP spid="13" grpId="1" animBg="1"/>
      <p:bldP spid="14" grpId="1" animBg="1"/>
      <p:bldP spid="17" grpId="0" animBg="1"/>
      <p:bldP spid="18" grpId="0" animBg="1"/>
      <p:bldP spid="17" grpId="1" animBg="1"/>
      <p:bldP spid="18" grpId="1" animBg="1"/>
      <p:bldP spid="19" grpId="0" animBg="1"/>
      <p:bldP spid="20" grpId="0" animBg="1"/>
      <p:bldP spid="19" grpId="1" animBg="1"/>
      <p:bldP spid="20" grpId="1" animBg="1"/>
      <p:bldP spid="22" grpId="0" animBg="1"/>
      <p:bldP spid="23" grpId="0" animBg="1"/>
      <p:bldP spid="22" grpId="1" animBg="1"/>
      <p:bldP spid="23" grpId="1" animBg="1"/>
      <p:bldP spid="25" grpId="0" animBg="1"/>
      <p:bldP spid="26" grpId="0" animBg="1"/>
      <p:bldP spid="25" grpId="1" animBg="1"/>
      <p:bldP spid="26" grpId="1" animBg="1"/>
      <p:bldP spid="28" grpId="0" animBg="1"/>
      <p:bldP spid="29" grpId="0" animBg="1"/>
      <p:bldP spid="28" grpId="1" animBg="1"/>
      <p:bldP spid="29" grpId="1" animBg="1"/>
      <p:bldP spid="31" grpId="0" animBg="1"/>
      <p:bldP spid="32" grpId="0" animBg="1"/>
      <p:bldP spid="31" grpId="1" animBg="1"/>
      <p:bldP spid="3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9855" y="6985"/>
            <a:ext cx="1080135" cy="6852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15" y="2540"/>
            <a:ext cx="4561840" cy="6852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6985"/>
            <a:ext cx="963295" cy="68719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897495" y="1037590"/>
            <a:ext cx="675005" cy="4360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/>
              <a:t>奏授告身式（六品以下）</a:t>
            </a:r>
            <a:endParaRPr lang="zh-CN" altLang="en-US" sz="32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20750" y="829310"/>
            <a:ext cx="6819900" cy="5354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1800" b="0">
                <a:ea typeface="宋体" panose="02010600030101010101" pitchFamily="2" charset="-122"/>
              </a:rPr>
              <a:t>拟六品以下文官由吏部举出被拟官职的姓名，指出被拟官者书状，说明为现拟为某官某品，所拟之官替换为某某、考免等解免、缺员事项附言，左右丞相为首的官员连署上奏。</a:t>
            </a:r>
            <a:endParaRPr lang="zh-CN" sz="1800" b="0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800" b="0">
                <a:ea typeface="宋体" panose="02010600030101010101" pitchFamily="2" charset="-122"/>
              </a:rPr>
              <a:t>铨选程序：《六典》：左右丞相吏部尚书吏部侍郎​是拟官负责人，在此与署名形式相当，↣吏部郎中署名↣门下省↣给事中↣黄门侍郎↣侍中读、省、審后各自署名，審定前可以驳下。審定后上奏，许可后由尚书门下省，尚书后由都事办理，从右司郎中交吏部，吏部尚书以下的官员连署计奏告知本人。（不是皇帝下达命令的形式，没有中书省署名）</a:t>
            </a:r>
            <a:endParaRPr lang="zh-CN" sz="1800" b="0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sz="1800" b="0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800" b="0">
                <a:ea typeface="宋体" panose="02010600030101010101" pitchFamily="2" charset="-122"/>
              </a:rPr>
              <a:t>《唐律疏议》：大理寺，京兆河南府，​诸州在科断流以上及除免官当时↣（写案状）↣尚书省↣（复核）↣①（合理）↣门下省↣侍中審署、侍郎省署、给事中读署</a:t>
            </a:r>
            <a:endParaRPr lang="zh-CN" sz="1800" b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sz="1800" b="0">
                <a:ea typeface="宋体" panose="02010600030101010101" pitchFamily="2" charset="-122"/>
              </a:rPr>
              <a:t>                     ↓​</a:t>
            </a:r>
            <a:endParaRPr lang="zh-CN" sz="1800" b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sz="1800" b="0">
                <a:ea typeface="宋体" panose="02010600030101010101" pitchFamily="2" charset="-122"/>
              </a:rPr>
              <a:t>                      ②（不合理）​↣驳正</a:t>
            </a:r>
            <a:endParaRPr lang="zh-CN" sz="1800" b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sz="1800" b="0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800" b="0">
                <a:ea typeface="宋体" panose="02010600030101010101" pitchFamily="2" charset="-122"/>
              </a:rPr>
              <a:t>门下省得制可后留档案，​另写一份交由侍中标明制可，骑缝处加印署名，交由尚书省实施。</a:t>
            </a:r>
            <a:endParaRPr lang="zh-CN" sz="1800" b="0">
              <a:ea typeface="宋体" panose="02010600030101010101" pitchFamily="2" charset="-122"/>
            </a:endParaRPr>
          </a:p>
          <a:p>
            <a:pPr marL="0" indent="0"/>
            <a:endParaRPr lang="zh-CN" altLang="en-US" sz="18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7" descr="圈轴bg"/>
          <p:cNvPicPr>
            <a:picLocks noChangeAspect="1" noChangeArrowheads="1"/>
          </p:cNvPicPr>
          <p:nvPr/>
        </p:nvPicPr>
        <p:blipFill>
          <a:blip r:embed="rId1">
            <a:grayscl/>
          </a:blip>
          <a:srcRect/>
          <a:stretch>
            <a:fillRect/>
          </a:stretch>
        </p:blipFill>
        <p:spPr bwMode="auto">
          <a:xfrm>
            <a:off x="975889" y="1585139"/>
            <a:ext cx="7467600" cy="40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30" descr="圈轴左右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232670" y="1411813"/>
            <a:ext cx="377825" cy="44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2" descr="圈轴左右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61635" y="1411416"/>
            <a:ext cx="377825" cy="44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6967" y="2815853"/>
            <a:ext cx="77266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600" dirty="0">
                <a:latin typeface="锐字工房云字库行楷GBK" panose="02010604000000000000" charset="-122"/>
                <a:ea typeface="锐字工房云字库行楷GBK" panose="02010604000000000000" charset="-122"/>
              </a:rPr>
              <a:t>中书门下的对等地位</a:t>
            </a:r>
            <a:endParaRPr lang="zh-CN" altLang="en-US" sz="6600" dirty="0">
              <a:latin typeface="锐字工房云字库行楷GBK" panose="02010604000000000000" charset="-122"/>
              <a:ea typeface="锐字工房云字库行楷GBK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333 -4.81481E-6 L 0 -4.81481E-6 " pathEditMode="relative" rAng="0" ptsTypes="AA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0500" y="14541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中书门下二省的对等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255" y="1001395"/>
            <a:ext cx="8000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唐代是以把两省作为对等的侍奉于天子左右、担任辅佐之责的机构的，因此两省长官皆有侍从天子之任</a:t>
            </a:r>
            <a:r>
              <a:rPr lang="en-US" altLang="zh-CN"/>
              <a:t>……</a:t>
            </a:r>
            <a:r>
              <a:rPr lang="zh-CN" altLang="en-US"/>
              <a:t>在官制的形式上，也尽可能使两省左右均等。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371600" y="2476500"/>
          <a:ext cx="6400165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765"/>
                <a:gridCol w="31997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中书省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门下省名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中书省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门下省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西台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东台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凤阁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鸾台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中书令为左相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侍中为右相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05" y="149860"/>
            <a:ext cx="7545705" cy="440690"/>
          </a:xfrm>
        </p:spPr>
        <p:txBody>
          <a:bodyPr/>
          <a:p>
            <a:r>
              <a:rPr lang="zh-CN" altLang="en-US"/>
              <a:t>基本信息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6745" y="1457960"/>
            <a:ext cx="814959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2400"/>
              <a:t>作者简介：内藤乾吉</a:t>
            </a:r>
            <a:endParaRPr lang="zh-CN" altLang="en-US" sz="240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2400"/>
              <a:t>著作来源：《唐代的三省》，日本：《史林》15/4,1930年版，收入《日本学者研究中国史论著选译》第8卷，中华书局1992年版。</a:t>
            </a:r>
            <a:endParaRPr lang="zh-CN" altLang="en-US" sz="240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2400"/>
              <a:t>主要内容：本书主要论述说明了唐代中书、门下、尚书三省之间的关系，尤其是通过授官程序来说明三省之间的权力分配问题。      </a:t>
            </a:r>
            <a:endParaRPr lang="zh-CN" altLang="en-US"/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8955" y="139065"/>
            <a:ext cx="7545705" cy="389255"/>
          </a:xfrm>
        </p:spPr>
        <p:txBody>
          <a:bodyPr/>
          <a:p>
            <a:r>
              <a:rPr lang="zh-CN" altLang="en-US"/>
              <a:t>基本结构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905" y="714375"/>
            <a:ext cx="7071360" cy="577596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7" descr="圈轴bg"/>
          <p:cNvPicPr>
            <a:picLocks noChangeAspect="1" noChangeArrowheads="1"/>
          </p:cNvPicPr>
          <p:nvPr/>
        </p:nvPicPr>
        <p:blipFill>
          <a:blip r:embed="rId1">
            <a:grayscl/>
          </a:blip>
          <a:srcRect/>
          <a:stretch>
            <a:fillRect/>
          </a:stretch>
        </p:blipFill>
        <p:spPr bwMode="auto">
          <a:xfrm>
            <a:off x="917469" y="1571169"/>
            <a:ext cx="7467600" cy="40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30" descr="圈轴左右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232670" y="1411813"/>
            <a:ext cx="377825" cy="44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2" descr="圈轴左右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98135" y="1430466"/>
            <a:ext cx="377825" cy="44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28597" y="3076599"/>
            <a:ext cx="43738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600" dirty="0">
                <a:latin typeface="锐字工房云字库行楷GBK" panose="02010604000000000000" charset="-122"/>
                <a:ea typeface="锐字工房云字库行楷GBK" panose="02010604000000000000" charset="-122"/>
              </a:rPr>
              <a:t>三省的形成</a:t>
            </a:r>
            <a:endParaRPr lang="zh-CN" altLang="en-US" sz="6600" dirty="0">
              <a:latin typeface="锐字工房云字库行楷GBK" panose="02010604000000000000" charset="-122"/>
              <a:ea typeface="锐字工房云字库行楷GBK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333 -4.81481E-6 L 0 -4.81481E-6 " pathEditMode="relative" rAng="0" ptsTypes="AA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示 10"/>
          <p:cNvGraphicFramePr/>
          <p:nvPr/>
        </p:nvGraphicFramePr>
        <p:xfrm>
          <a:off x="59690" y="1946910"/>
          <a:ext cx="9025255" cy="324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180080" y="934720"/>
            <a:ext cx="3557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三省的源流</a:t>
            </a:r>
            <a:endParaRPr lang="zh-CN" altLang="en-US" sz="320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75" y="288925"/>
            <a:ext cx="7545705" cy="241935"/>
          </a:xfrm>
        </p:spPr>
        <p:txBody>
          <a:bodyPr/>
          <a:p>
            <a:pPr algn="l"/>
            <a:r>
              <a:rPr lang="zh-CN" altLang="en-US" sz="2800"/>
              <a:t>尚书省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28015" y="1125855"/>
            <a:ext cx="755523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/>
              <a:t>起源：秦朝置尚书，为</a:t>
            </a:r>
            <a:r>
              <a:rPr lang="en-US" altLang="zh-CN" sz="2400"/>
              <a:t>“</a:t>
            </a:r>
            <a:r>
              <a:rPr lang="zh-CN" altLang="en-US" sz="2400"/>
              <a:t>九卿</a:t>
            </a:r>
            <a:r>
              <a:rPr lang="en-US" altLang="zh-CN" sz="2400"/>
              <a:t>”</a:t>
            </a:r>
            <a:r>
              <a:rPr lang="zh-CN" altLang="en-US" sz="2400"/>
              <a:t>之一的少府的属官。</a:t>
            </a:r>
            <a:endParaRPr lang="zh-CN" altLang="en-US"/>
          </a:p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《唐六典》卷一注：秦置尚书，有令有丞，属少府。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《通典》：秦少府，遣吏四人，在殿中主发书，谓之尚书。尚，主也。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演变的过程：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尚书本为小官，但由于尚书掌出入文书而被重用。</a:t>
            </a:r>
            <a:endParaRPr lang="zh-CN" altLang="en-US" sz="2400"/>
          </a:p>
          <a:p>
            <a:pPr marL="0" indent="0">
              <a:buFont typeface="Wingdings" panose="05000000000000000000" charset="0"/>
              <a:buNone/>
            </a:pPr>
            <a:r>
              <a:rPr lang="zh-CN" altLang="en-US"/>
              <a:t>         例：西汉时，贵戚霍光官为</a:t>
            </a:r>
            <a:r>
              <a:rPr lang="en-US" altLang="zh-CN"/>
              <a:t>“</a:t>
            </a:r>
            <a:r>
              <a:rPr lang="zh-CN" altLang="en-US"/>
              <a:t>大司马大将军领尚书事</a:t>
            </a:r>
            <a:r>
              <a:rPr lang="en-US" altLang="zh-CN"/>
              <a:t>”</a:t>
            </a:r>
            <a:endParaRPr lang="en-US" altLang="zh-CN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东汉光武帝：吸取王莽篡汉的教训，亲子总领吏职，尚书开始把握政治实权，成为天子的</a:t>
            </a:r>
            <a:r>
              <a:rPr lang="en-US" altLang="zh-CN" sz="2400"/>
              <a:t>“</a:t>
            </a:r>
            <a:r>
              <a:rPr lang="zh-CN" altLang="en-US" sz="2400"/>
              <a:t>喉舌之官</a:t>
            </a:r>
            <a:r>
              <a:rPr lang="en-US" altLang="zh-CN" sz="2400"/>
              <a:t>”</a:t>
            </a:r>
            <a:endParaRPr lang="en-US" altLang="zh-C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汉灵帝：称尚书省为尚书台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魏晋之后：中书省设立，尚书的地位有所下降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刘宋时期：确立</a:t>
            </a:r>
            <a:r>
              <a:rPr lang="en-US" altLang="zh-CN" sz="2400"/>
              <a:t>“</a:t>
            </a:r>
            <a:r>
              <a:rPr lang="zh-CN" altLang="en-US" sz="2400">
                <a:sym typeface="+mn-ea"/>
              </a:rPr>
              <a:t>尚书省</a:t>
            </a:r>
            <a:r>
              <a:rPr lang="en-US" altLang="zh-CN" sz="2400"/>
              <a:t>”</a:t>
            </a:r>
            <a:r>
              <a:rPr lang="zh-CN" altLang="en-US" sz="2400"/>
              <a:t>为正式的名称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梁陈时期：完全受命于中书行事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隋唐：尚书省作为执行机关的性质制度化</a:t>
            </a:r>
            <a:endParaRPr lang="zh-CN" altLang="en-US" sz="24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" y="353695"/>
            <a:ext cx="7545705" cy="124460"/>
          </a:xfrm>
        </p:spPr>
        <p:txBody>
          <a:bodyPr/>
          <a:p>
            <a:pPr algn="l"/>
            <a:r>
              <a:rPr lang="zh-CN" altLang="en-US" sz="2800"/>
              <a:t>中书省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80085" y="1210945"/>
            <a:ext cx="741235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汉武帝：设中书谒者</a:t>
            </a:r>
            <a:endParaRPr lang="zh-CN" altLang="en-US" sz="2400"/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《通典》卷二十一：其所置中书之名，因汉武帝游宴后庭，始以宦者典事尚书，谓之中书谒者，置令仆射。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魏文帝：设中书监、中书令。此后主起草文书，成为事实是上的宰相</a:t>
            </a: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魏晋：确立</a:t>
            </a:r>
            <a:r>
              <a:rPr lang="en-US" altLang="zh-CN" sz="2400"/>
              <a:t>“</a:t>
            </a:r>
            <a:r>
              <a:rPr lang="zh-CN" altLang="en-US" sz="2400"/>
              <a:t>中书省</a:t>
            </a:r>
            <a:r>
              <a:rPr lang="en-US" altLang="zh-CN" sz="2400"/>
              <a:t>”</a:t>
            </a:r>
            <a:r>
              <a:rPr lang="zh-CN" altLang="en-US" sz="2400"/>
              <a:t>之名称</a:t>
            </a:r>
            <a:endParaRPr lang="zh-CN" altLang="en-US" sz="24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" y="180975"/>
            <a:ext cx="7545705" cy="480695"/>
          </a:xfrm>
        </p:spPr>
        <p:txBody>
          <a:bodyPr/>
          <a:p>
            <a:pPr algn="l"/>
            <a:r>
              <a:rPr lang="zh-CN" altLang="en-US" sz="2800"/>
              <a:t>门下省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701040" y="1353820"/>
            <a:ext cx="7037070" cy="4123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演变：</a:t>
            </a:r>
            <a:endParaRPr lang="zh-CN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/>
              <a:t>秦汉：侍中曹</a:t>
            </a:r>
            <a:endParaRPr lang="zh-CN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/>
              <a:t>东汉：侍中寺</a:t>
            </a:r>
            <a:endParaRPr lang="zh-CN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/>
              <a:t>魏晋以来：称</a:t>
            </a:r>
            <a:r>
              <a:rPr lang="en-US" altLang="zh-CN" sz="2400"/>
              <a:t>“</a:t>
            </a:r>
            <a:r>
              <a:rPr lang="zh-CN" altLang="en-US" sz="2400"/>
              <a:t>门下省</a:t>
            </a:r>
            <a:r>
              <a:rPr lang="en-US" altLang="zh-CN" sz="2400"/>
              <a:t>”</a:t>
            </a: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名称：</a:t>
            </a:r>
            <a:endParaRPr lang="zh-CN" altLang="en-US" sz="2400"/>
          </a:p>
          <a:p>
            <a:r>
              <a:rPr lang="en-US" altLang="zh-CN" sz="2400"/>
              <a:t>“</a:t>
            </a:r>
            <a:r>
              <a:rPr lang="zh-CN" altLang="en-US" sz="2400"/>
              <a:t>门下，谓黄门之下</a:t>
            </a:r>
            <a:r>
              <a:rPr lang="en-US" altLang="zh-CN" sz="2400"/>
              <a:t>”</a:t>
            </a:r>
            <a:endParaRPr lang="en-US" altLang="zh-CN" sz="2400"/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《通典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·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职官三》：凡禁门黄闼，放号黄门，其官给事于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黄闼之内，故曰黄门侍郎。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7" descr="圈轴bg"/>
          <p:cNvPicPr>
            <a:picLocks noChangeAspect="1" noChangeArrowheads="1"/>
          </p:cNvPicPr>
          <p:nvPr/>
        </p:nvPicPr>
        <p:blipFill>
          <a:blip r:embed="rId1">
            <a:grayscl/>
          </a:blip>
          <a:srcRect/>
          <a:stretch>
            <a:fillRect/>
          </a:stretch>
        </p:blipFill>
        <p:spPr bwMode="auto">
          <a:xfrm>
            <a:off x="975889" y="1570534"/>
            <a:ext cx="7467600" cy="40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30" descr="圈轴左右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232670" y="1411813"/>
            <a:ext cx="377825" cy="44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2" descr="圈轴左右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70525" y="1411416"/>
            <a:ext cx="377825" cy="44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04212" y="3076838"/>
            <a:ext cx="353568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600" dirty="0">
                <a:latin typeface="锐字工房云字库行楷GBK" panose="02010604000000000000" charset="-122"/>
                <a:ea typeface="锐字工房云字库行楷GBK" panose="02010604000000000000" charset="-122"/>
              </a:rPr>
              <a:t>文书程式</a:t>
            </a:r>
            <a:endParaRPr lang="zh-CN" altLang="en-US" sz="6600" dirty="0">
              <a:latin typeface="锐字工房云字库行楷GBK" panose="02010604000000000000" charset="-122"/>
              <a:ea typeface="锐字工房云字库行楷GBK" panose="02010604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333 -4.81481E-6 L 0 -4.81481E-6 " pathEditMode="relative" rAng="0" ptsTypes="AA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tags/tag1.xml><?xml version="1.0" encoding="utf-8"?>
<p:tagLst xmlns:p="http://schemas.openxmlformats.org/presentationml/2006/main">
  <p:tag name="TIMING" val="|0.6|1.3"/>
</p:tagLst>
</file>

<file path=ppt/tags/tag2.xml><?xml version="1.0" encoding="utf-8"?>
<p:tagLst xmlns:p="http://schemas.openxmlformats.org/presentationml/2006/main">
  <p:tag name="TIMING" val="|0.2"/>
</p:tagLst>
</file>

<file path=ppt/tags/tag3.xml><?xml version="1.0" encoding="utf-8"?>
<p:tagLst xmlns:p="http://schemas.openxmlformats.org/presentationml/2006/main">
  <p:tag name="KSO_WM_UNIT_TABLE_BEAUTIFY" val="smartTable{546d7bc3-0a60-41c1-a8fa-8f6b3903b5c9}"/>
</p:tagLst>
</file>

<file path=ppt/tags/tag4.xml><?xml version="1.0" encoding="utf-8"?>
<p:tagLst xmlns:p="http://schemas.openxmlformats.org/presentationml/2006/main">
  <p:tag name="KSO_WM_UNIT_TABLE_BEAUTIFY" val="smartTable{2684c888-a390-4c29-9fd4-1b8b896d6f2d}"/>
</p:tagLst>
</file>

<file path=ppt/tags/tag5.xml><?xml version="1.0" encoding="utf-8"?>
<p:tagLst xmlns:p="http://schemas.openxmlformats.org/presentationml/2006/main">
  <p:tag name="TIMING" val="|0.2"/>
</p:tagLst>
</file>

<file path=ppt/tags/tag6.xml><?xml version="1.0" encoding="utf-8"?>
<p:tagLst xmlns:p="http://schemas.openxmlformats.org/presentationml/2006/main">
  <p:tag name="TIMING" val="|0.2"/>
</p:tagLst>
</file>

<file path=ppt/tags/tag7.xml><?xml version="1.0" encoding="utf-8"?>
<p:tagLst xmlns:p="http://schemas.openxmlformats.org/presentationml/2006/main">
  <p:tag name="KSO_WM_UNIT_TABLE_BEAUTIFY" val="smartTable{2cf91912-ad05-4193-a76e-790d34f55914}"/>
</p:tagLst>
</file>

<file path=ppt/theme/theme1.xml><?xml version="1.0" encoding="utf-8"?>
<a:theme xmlns:a="http://schemas.openxmlformats.org/drawingml/2006/main" name="历史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历史</Template>
  <TotalTime>0</TotalTime>
  <Words>1930</Words>
  <Application>WPS 演示</Application>
  <PresentationFormat>全屏显示(16:9)</PresentationFormat>
  <Paragraphs>219</Paragraphs>
  <Slides>20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  <vt:variant>
        <vt:lpstr>自定义放映</vt:lpstr>
      </vt:variant>
      <vt:variant>
        <vt:i4>1</vt:i4>
      </vt:variant>
    </vt:vector>
  </HeadingPairs>
  <TitlesOfParts>
    <vt:vector size="33" baseType="lpstr">
      <vt:lpstr>Arial</vt:lpstr>
      <vt:lpstr>宋体</vt:lpstr>
      <vt:lpstr>Wingdings</vt:lpstr>
      <vt:lpstr>楷体</vt:lpstr>
      <vt:lpstr>Calibri Light</vt:lpstr>
      <vt:lpstr>锐字工房云字库行楷GBK</vt:lpstr>
      <vt:lpstr>Wingdings</vt:lpstr>
      <vt:lpstr>仿宋</vt:lpstr>
      <vt:lpstr>微软雅黑</vt:lpstr>
      <vt:lpstr>Arial Unicode MS</vt:lpstr>
      <vt:lpstr>Calibri</vt:lpstr>
      <vt:lpstr>历史</vt:lpstr>
      <vt:lpstr>《唐代的三省》</vt:lpstr>
      <vt:lpstr>基本信息</vt:lpstr>
      <vt:lpstr>基本结构</vt:lpstr>
      <vt:lpstr>PowerPoint 演示文稿</vt:lpstr>
      <vt:lpstr>PowerPoint 演示文稿</vt:lpstr>
      <vt:lpstr>尚书省</vt:lpstr>
      <vt:lpstr>中书省</vt:lpstr>
      <vt:lpstr>门下省</vt:lpstr>
      <vt:lpstr>PowerPoint 演示文稿</vt:lpstr>
      <vt:lpstr>唐代文书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   谢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《唐代的三省》</dc:title>
  <dc:creator/>
  <cp:lastModifiedBy>看万山红遍</cp:lastModifiedBy>
  <cp:revision>11</cp:revision>
  <dcterms:created xsi:type="dcterms:W3CDTF">2019-10-26T09:10:00Z</dcterms:created>
  <dcterms:modified xsi:type="dcterms:W3CDTF">2019-10-28T15:09:43Z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