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6"/>
  </p:notesMasterIdLst>
  <p:handoutMasterIdLst>
    <p:handoutMasterId r:id="rId77"/>
  </p:handoutMasterIdLst>
  <p:sldIdLst>
    <p:sldId id="293" r:id="rId2"/>
    <p:sldId id="425" r:id="rId3"/>
    <p:sldId id="426" r:id="rId4"/>
    <p:sldId id="428" r:id="rId5"/>
    <p:sldId id="346" r:id="rId6"/>
    <p:sldId id="429" r:id="rId7"/>
    <p:sldId id="333" r:id="rId8"/>
    <p:sldId id="430" r:id="rId9"/>
    <p:sldId id="431" r:id="rId10"/>
    <p:sldId id="506" r:id="rId11"/>
    <p:sldId id="383" r:id="rId12"/>
    <p:sldId id="349" r:id="rId13"/>
    <p:sldId id="435" r:id="rId14"/>
    <p:sldId id="498" r:id="rId15"/>
    <p:sldId id="350" r:id="rId16"/>
    <p:sldId id="488" r:id="rId17"/>
    <p:sldId id="499" r:id="rId18"/>
    <p:sldId id="384" r:id="rId19"/>
    <p:sldId id="489" r:id="rId20"/>
    <p:sldId id="500" r:id="rId21"/>
    <p:sldId id="509" r:id="rId22"/>
    <p:sldId id="501" r:id="rId23"/>
    <p:sldId id="386" r:id="rId24"/>
    <p:sldId id="388" r:id="rId25"/>
    <p:sldId id="390" r:id="rId26"/>
    <p:sldId id="434" r:id="rId27"/>
    <p:sldId id="413" r:id="rId28"/>
    <p:sldId id="502" r:id="rId29"/>
    <p:sldId id="497" r:id="rId30"/>
    <p:sldId id="436" r:id="rId31"/>
    <p:sldId id="437" r:id="rId32"/>
    <p:sldId id="438" r:id="rId33"/>
    <p:sldId id="439" r:id="rId34"/>
    <p:sldId id="441" r:id="rId35"/>
    <p:sldId id="440" r:id="rId36"/>
    <p:sldId id="443" r:id="rId37"/>
    <p:sldId id="444" r:id="rId38"/>
    <p:sldId id="445" r:id="rId39"/>
    <p:sldId id="510" r:id="rId40"/>
    <p:sldId id="474" r:id="rId41"/>
    <p:sldId id="503" r:id="rId42"/>
    <p:sldId id="447" r:id="rId43"/>
    <p:sldId id="477" r:id="rId44"/>
    <p:sldId id="448" r:id="rId45"/>
    <p:sldId id="449" r:id="rId46"/>
    <p:sldId id="450" r:id="rId47"/>
    <p:sldId id="451" r:id="rId48"/>
    <p:sldId id="478" r:id="rId49"/>
    <p:sldId id="452" r:id="rId50"/>
    <p:sldId id="454" r:id="rId51"/>
    <p:sldId id="511" r:id="rId52"/>
    <p:sldId id="504" r:id="rId53"/>
    <p:sldId id="455" r:id="rId54"/>
    <p:sldId id="456" r:id="rId55"/>
    <p:sldId id="457" r:id="rId56"/>
    <p:sldId id="483" r:id="rId57"/>
    <p:sldId id="458" r:id="rId58"/>
    <p:sldId id="492" r:id="rId59"/>
    <p:sldId id="494" r:id="rId60"/>
    <p:sldId id="495" r:id="rId61"/>
    <p:sldId id="482" r:id="rId62"/>
    <p:sldId id="463" r:id="rId63"/>
    <p:sldId id="462" r:id="rId64"/>
    <p:sldId id="465" r:id="rId65"/>
    <p:sldId id="466" r:id="rId66"/>
    <p:sldId id="467" r:id="rId67"/>
    <p:sldId id="505" r:id="rId68"/>
    <p:sldId id="512" r:id="rId69"/>
    <p:sldId id="468" r:id="rId70"/>
    <p:sldId id="470" r:id="rId71"/>
    <p:sldId id="471" r:id="rId72"/>
    <p:sldId id="513" r:id="rId73"/>
    <p:sldId id="514" r:id="rId74"/>
    <p:sldId id="485" r:id="rId75"/>
  </p:sldIdLst>
  <p:sldSz cx="24371300" cy="13716000"/>
  <p:notesSz cx="6858000" cy="9144000"/>
  <p:embeddedFontLst>
    <p:embeddedFont>
      <p:font typeface="微软雅黑" panose="020B0503020204020204" pitchFamily="34" charset="-122"/>
      <p:regular r:id="rId78"/>
      <p:bold r:id="rId79"/>
    </p:embeddedFont>
    <p:embeddedFont>
      <p:font typeface="Arial Unicode MS" panose="020B0604020202020204" pitchFamily="34" charset="-122"/>
      <p:regular r:id="rId80"/>
    </p:embeddedFont>
    <p:embeddedFont>
      <p:font typeface="楷体" panose="02010609060101010101" pitchFamily="49" charset="-122"/>
      <p:regular r:id="rId81"/>
    </p:embeddedFont>
    <p:embeddedFont>
      <p:font typeface="Calibri" panose="020F0502020204030204" pitchFamily="34" charset="0"/>
      <p:regular r:id="rId82"/>
      <p:bold r:id="rId83"/>
    </p:embeddedFont>
    <p:embeddedFont>
      <p:font typeface="黑体" panose="02010609060101010101" pitchFamily="49" charset="-122"/>
      <p:regular r:id="rId84"/>
    </p:embeddedFont>
  </p:embeddedFontLst>
  <p:defaultTextStyle>
    <a:defPPr>
      <a:defRPr lang="zh-CN"/>
    </a:defPPr>
    <a:lvl1pPr marL="0" algn="l" defTabSz="1827530" rtl="0" eaLnBrk="1" latinLnBrk="0" hangingPunct="1">
      <a:defRPr sz="3600" kern="1200">
        <a:solidFill>
          <a:schemeClr val="tx1"/>
        </a:solidFill>
        <a:latin typeface="+mn-lt"/>
        <a:ea typeface="+mn-ea"/>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xmlns="">
        <p15:guide id="10" orient="horz" pos="4377" userDrawn="1">
          <p15:clr>
            <a:srgbClr val="A4A3A4"/>
          </p15:clr>
        </p15:guide>
        <p15:guide id="16" pos="4218" userDrawn="1">
          <p15:clr>
            <a:srgbClr val="A4A3A4"/>
          </p15:clr>
        </p15:guide>
        <p15:guide id="22" pos="7676" userDrawn="1">
          <p15:clr>
            <a:srgbClr val="A4A3A4"/>
          </p15:clr>
        </p15:guide>
        <p15:guide id="34" pos="2035">
          <p15:clr>
            <a:srgbClr val="A4A3A4"/>
          </p15:clr>
        </p15:guide>
        <p15:guide id="35" orient="horz" pos="3725" userDrawn="1">
          <p15:clr>
            <a:srgbClr val="A4A3A4"/>
          </p15:clr>
        </p15:guide>
        <p15:guide id="36" orient="horz" pos="3158" userDrawn="1">
          <p15:clr>
            <a:srgbClr val="A4A3A4"/>
          </p15:clr>
        </p15:guide>
        <p15:guide id="37" orient="horz" pos="5851" userDrawn="1">
          <p15:clr>
            <a:srgbClr val="A4A3A4"/>
          </p15:clr>
        </p15:guide>
        <p15:guide id="38" orient="horz" pos="6786" userDrawn="1">
          <p15:clr>
            <a:srgbClr val="A4A3A4"/>
          </p15:clr>
        </p15:guide>
        <p15:guide id="39" pos="13374" userDrawn="1">
          <p15:clr>
            <a:srgbClr val="A4A3A4"/>
          </p15:clr>
        </p15:guide>
        <p15:guide id="40" orient="horz" pos="862"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1" clrIdx="0"/>
  <p:cmAuthor id="1" name="孙文纯" initials="孙文纯" lastIdx="1" clrIdx="0"/>
  <p:cmAuthor id="2" name="dell" initials="d"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695DC"/>
    <a:srgbClr val="3656DC"/>
    <a:srgbClr val="1E7AF4"/>
    <a:srgbClr val="1BB2F6"/>
    <a:srgbClr val="E3F4FD"/>
    <a:srgbClr val="63C6F3"/>
    <a:srgbClr val="00AEEF"/>
    <a:srgbClr val="8FB4A5"/>
    <a:srgbClr val="FFFFFF"/>
    <a:srgbClr val="2A5C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autoAdjust="0"/>
    <p:restoredTop sz="95116" autoAdjust="0"/>
  </p:normalViewPr>
  <p:slideViewPr>
    <p:cSldViewPr>
      <p:cViewPr>
        <p:scale>
          <a:sx n="30" d="100"/>
          <a:sy n="30" d="100"/>
        </p:scale>
        <p:origin x="-2316" y="-1128"/>
      </p:cViewPr>
      <p:guideLst>
        <p:guide orient="horz" pos="4377"/>
        <p:guide orient="horz" pos="3725"/>
        <p:guide orient="horz" pos="3158"/>
        <p:guide orient="horz" pos="5851"/>
        <p:guide orient="horz" pos="6786"/>
        <p:guide orient="horz" pos="862"/>
        <p:guide pos="4218"/>
        <p:guide pos="7676"/>
        <p:guide pos="2035"/>
        <p:guide pos="13374"/>
      </p:guideLst>
    </p:cSldViewPr>
  </p:slideViewPr>
  <p:notesTextViewPr>
    <p:cViewPr>
      <p:scale>
        <a:sx n="150" d="100"/>
        <a:sy n="150" d="100"/>
      </p:scale>
      <p:origin x="0" y="0"/>
    </p:cViewPr>
  </p:notesTextViewPr>
  <p:sorterViewPr>
    <p:cViewPr>
      <p:scale>
        <a:sx n="100" d="100"/>
        <a:sy n="100" d="100"/>
      </p:scale>
      <p:origin x="0" y="0"/>
    </p:cViewPr>
  </p:sorterViewPr>
  <p:notesViewPr>
    <p:cSldViewPr>
      <p:cViewPr varScale="1">
        <p:scale>
          <a:sx n="68" d="100"/>
          <a:sy n="68" d="100"/>
        </p:scale>
        <p:origin x="-3324" y="-90"/>
      </p:cViewPr>
      <p:guideLst>
        <p:guide orient="horz" pos="2880"/>
        <p:guide pos="2160"/>
      </p:guideLst>
    </p:cSldViewPr>
  </p:notes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84" Type="http://schemas.openxmlformats.org/officeDocument/2006/relationships/font" Target="fonts/font7.fntdata"/><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2.fntdata"/><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2F4A69F-A7BF-4946-B3A6-ED01CBEB8F2B}" type="datetimeFigureOut">
              <a:rPr lang="zh-CN" altLang="en-US" smtClean="0"/>
              <a:t>2018/4/18</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C31665-BE4C-4D05-B9C5-2B73D647A6C5}" type="slidenum">
              <a:rPr lang="zh-CN" altLang="en-US" smtClean="0"/>
              <a:t>‹#›</a:t>
            </a:fld>
            <a:endParaRPr lang="zh-CN" altLang="en-US"/>
          </a:p>
        </p:txBody>
      </p:sp>
    </p:spTree>
    <p:extLst>
      <p:ext uri="{BB962C8B-B14F-4D97-AF65-F5344CB8AC3E}">
        <p14:creationId xmlns:p14="http://schemas.microsoft.com/office/powerpoint/2010/main" val="39186026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5CE786-2566-4729-BA0C-6278D59A1AE1}" type="datetimeFigureOut">
              <a:rPr lang="zh-CN" altLang="en-US" smtClean="0"/>
              <a:t>2018/4/18</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D8A1A-3085-48B2-A401-84F34E154A3C}" type="slidenum">
              <a:rPr lang="zh-CN" altLang="en-US" smtClean="0"/>
              <a:t>‹#›</a:t>
            </a:fld>
            <a:endParaRPr lang="zh-CN" altLang="en-US"/>
          </a:p>
        </p:txBody>
      </p:sp>
    </p:spTree>
    <p:extLst>
      <p:ext uri="{BB962C8B-B14F-4D97-AF65-F5344CB8AC3E}">
        <p14:creationId xmlns:p14="http://schemas.microsoft.com/office/powerpoint/2010/main" val="4029738423"/>
      </p:ext>
    </p:extLst>
  </p:cSld>
  <p:clrMap bg1="lt1" tx1="dk1" bg2="lt2" tx2="dk2" accent1="accent1" accent2="accent2" accent3="accent3" accent4="accent4" accent5="accent5" accent6="accent6" hlink="hlink" folHlink="folHlink"/>
  <p:hf hdr="0" ftr="0" dt="0"/>
  <p:notesStyle>
    <a:lvl1pPr marL="0" algn="l" defTabSz="1827530" rtl="0" eaLnBrk="1" latinLnBrk="0" hangingPunct="1">
      <a:defRPr sz="2400" kern="1200">
        <a:solidFill>
          <a:schemeClr val="tx1"/>
        </a:solidFill>
        <a:latin typeface="+mn-lt"/>
        <a:ea typeface="+mn-ea"/>
        <a:cs typeface="+mn-cs"/>
      </a:defRPr>
    </a:lvl1pPr>
    <a:lvl2pPr marL="913765" algn="l" defTabSz="1827530" rtl="0" eaLnBrk="1" latinLnBrk="0" hangingPunct="1">
      <a:defRPr sz="2400" kern="1200">
        <a:solidFill>
          <a:schemeClr val="tx1"/>
        </a:solidFill>
        <a:latin typeface="+mn-lt"/>
        <a:ea typeface="+mn-ea"/>
        <a:cs typeface="+mn-cs"/>
      </a:defRPr>
    </a:lvl2pPr>
    <a:lvl3pPr marL="1828165" algn="l" defTabSz="1827530" rtl="0" eaLnBrk="1" latinLnBrk="0" hangingPunct="1">
      <a:defRPr sz="2400" kern="1200">
        <a:solidFill>
          <a:schemeClr val="tx1"/>
        </a:solidFill>
        <a:latin typeface="+mn-lt"/>
        <a:ea typeface="+mn-ea"/>
        <a:cs typeface="+mn-cs"/>
      </a:defRPr>
    </a:lvl3pPr>
    <a:lvl4pPr marL="2741930" algn="l" defTabSz="1827530" rtl="0" eaLnBrk="1" latinLnBrk="0" hangingPunct="1">
      <a:defRPr sz="2400" kern="1200">
        <a:solidFill>
          <a:schemeClr val="tx1"/>
        </a:solidFill>
        <a:latin typeface="+mn-lt"/>
        <a:ea typeface="+mn-ea"/>
        <a:cs typeface="+mn-cs"/>
      </a:defRPr>
    </a:lvl4pPr>
    <a:lvl5pPr marL="3655695" algn="l" defTabSz="1827530" rtl="0" eaLnBrk="1" latinLnBrk="0" hangingPunct="1">
      <a:defRPr sz="2400" kern="1200">
        <a:solidFill>
          <a:schemeClr val="tx1"/>
        </a:solidFill>
        <a:latin typeface="+mn-lt"/>
        <a:ea typeface="+mn-ea"/>
        <a:cs typeface="+mn-cs"/>
      </a:defRPr>
    </a:lvl5pPr>
    <a:lvl6pPr marL="4570095" algn="l" defTabSz="1827530" rtl="0" eaLnBrk="1" latinLnBrk="0" hangingPunct="1">
      <a:defRPr sz="2400" kern="1200">
        <a:solidFill>
          <a:schemeClr val="tx1"/>
        </a:solidFill>
        <a:latin typeface="+mn-lt"/>
        <a:ea typeface="+mn-ea"/>
        <a:cs typeface="+mn-cs"/>
      </a:defRPr>
    </a:lvl6pPr>
    <a:lvl7pPr marL="5483860" algn="l" defTabSz="1827530" rtl="0" eaLnBrk="1" latinLnBrk="0" hangingPunct="1">
      <a:defRPr sz="2400" kern="1200">
        <a:solidFill>
          <a:schemeClr val="tx1"/>
        </a:solidFill>
        <a:latin typeface="+mn-lt"/>
        <a:ea typeface="+mn-ea"/>
        <a:cs typeface="+mn-cs"/>
      </a:defRPr>
    </a:lvl7pPr>
    <a:lvl8pPr marL="6397625" algn="l" defTabSz="1827530" rtl="0" eaLnBrk="1" latinLnBrk="0" hangingPunct="1">
      <a:defRPr sz="2400" kern="1200">
        <a:solidFill>
          <a:schemeClr val="tx1"/>
        </a:solidFill>
        <a:latin typeface="+mn-lt"/>
        <a:ea typeface="+mn-ea"/>
        <a:cs typeface="+mn-cs"/>
      </a:defRPr>
    </a:lvl8pPr>
    <a:lvl9pPr marL="7311390" algn="l" defTabSz="182753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49D8A1A-3085-48B2-A401-84F34E154A3C}" type="slidenum">
              <a:rPr lang="zh-CN" altLang="en-US" smtClean="0"/>
              <a:t>5</a:t>
            </a:fld>
            <a:endParaRPr lang="zh-CN" altLang="en-US"/>
          </a:p>
        </p:txBody>
      </p:sp>
    </p:spTree>
    <p:extLst>
      <p:ext uri="{BB962C8B-B14F-4D97-AF65-F5344CB8AC3E}">
        <p14:creationId xmlns:p14="http://schemas.microsoft.com/office/powerpoint/2010/main" val="346095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49D8A1A-3085-48B2-A401-84F34E154A3C}" type="slidenum">
              <a:rPr lang="zh-CN" altLang="en-US" smtClean="0"/>
              <a:t>12</a:t>
            </a:fld>
            <a:endParaRPr lang="zh-CN" altLang="en-US"/>
          </a:p>
        </p:txBody>
      </p:sp>
    </p:spTree>
    <p:extLst>
      <p:ext uri="{BB962C8B-B14F-4D97-AF65-F5344CB8AC3E}">
        <p14:creationId xmlns:p14="http://schemas.microsoft.com/office/powerpoint/2010/main" val="16135189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背景色-2">
    <p:spTree>
      <p:nvGrpSpPr>
        <p:cNvPr id="1" name=""/>
        <p:cNvGrpSpPr/>
        <p:nvPr/>
      </p:nvGrpSpPr>
      <p:grpSpPr>
        <a:xfrm>
          <a:off x="0" y="0"/>
          <a:ext cx="0" cy="0"/>
          <a:chOff x="0" y="0"/>
          <a:chExt cx="0" cy="0"/>
        </a:xfrm>
      </p:grpSpPr>
      <p:sp>
        <p:nvSpPr>
          <p:cNvPr id="6" name="矩形 5"/>
          <p:cNvSpPr/>
          <p:nvPr userDrawn="1"/>
        </p:nvSpPr>
        <p:spPr>
          <a:xfrm>
            <a:off x="0" y="0"/>
            <a:ext cx="24368125" cy="13714412"/>
          </a:xfrm>
          <a:prstGeom prst="rect">
            <a:avLst/>
          </a:prstGeom>
          <a:solidFill>
            <a:srgbClr val="E3F4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solidFill>
                <a:schemeClr val="tx1"/>
              </a:solidFill>
              <a:latin typeface="微软雅黑" panose="020B0503020204020204" pitchFamily="34" charset="-122"/>
              <a:ea typeface="微软雅黑" panose="020B0503020204020204" pitchFamily="34" charset="-122"/>
            </a:endParaRPr>
          </a:p>
        </p:txBody>
      </p:sp>
      <p:sp>
        <p:nvSpPr>
          <p:cNvPr id="13" name="矩形 12"/>
          <p:cNvSpPr/>
          <p:nvPr userDrawn="1"/>
        </p:nvSpPr>
        <p:spPr bwMode="auto">
          <a:xfrm>
            <a:off x="1260660" y="682638"/>
            <a:ext cx="21963198" cy="12350724"/>
          </a:xfrm>
          <a:prstGeom prst="rect">
            <a:avLst/>
          </a:prstGeom>
          <a:noFill/>
          <a:ln w="3175" cap="flat" cmpd="sng" algn="ctr">
            <a:solidFill>
              <a:schemeClr val="bg1">
                <a:lumMod val="85000"/>
              </a:schemeClr>
            </a:solidFill>
            <a:prstDash val="solid"/>
            <a:round/>
            <a:headEnd type="none" w="med" len="med"/>
            <a:tailEnd type="none" w="med" len="med"/>
          </a:ln>
          <a:effectLst/>
        </p:spPr>
        <p:txBody>
          <a:bodyPr vert="horz" wrap="square" lIns="91187" tIns="45593" rIns="91187" bIns="45593" numCol="1" rtlCol="0" anchor="t" anchorCtr="0" compatLnSpc="1"/>
          <a:lstStyle/>
          <a:p>
            <a:pPr marL="0" marR="0" indent="0" algn="l" defTabSz="911225" rtl="0" eaLnBrk="1" fontAlgn="base" latinLnBrk="0" hangingPunct="1">
              <a:lnSpc>
                <a:spcPct val="100000"/>
              </a:lnSpc>
              <a:spcBef>
                <a:spcPct val="0"/>
              </a:spcBef>
              <a:spcAft>
                <a:spcPct val="0"/>
              </a:spcAft>
              <a:buClrTx/>
              <a:buSzTx/>
              <a:buFont typeface="Arial" pitchFamily="34" charset="0"/>
              <a:buNone/>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pic>
        <p:nvPicPr>
          <p:cNvPr id="8" name="27 Imagen">
            <a:extLst>
              <a:ext uri="{FF2B5EF4-FFF2-40B4-BE49-F238E27FC236}">
                <a16:creationId xmlns:a16="http://schemas.microsoft.com/office/drawing/2014/main" xmlns="" id="{7BBFC3A0-0CC3-487E-A09F-16410410AC52}"/>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2672263" y="12878420"/>
            <a:ext cx="782534" cy="65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5">
            <a:extLst>
              <a:ext uri="{FF2B5EF4-FFF2-40B4-BE49-F238E27FC236}">
                <a16:creationId xmlns:a16="http://schemas.microsoft.com/office/drawing/2014/main" xmlns="" id="{88597C72-C31E-4831-A052-EFB4EBFFCFB0}"/>
              </a:ext>
            </a:extLst>
          </p:cNvPr>
          <p:cNvSpPr txBox="1"/>
          <p:nvPr userDrawn="1"/>
        </p:nvSpPr>
        <p:spPr>
          <a:xfrm>
            <a:off x="22702526" y="12834663"/>
            <a:ext cx="717642" cy="646331"/>
          </a:xfrm>
          <a:prstGeom prst="rect">
            <a:avLst/>
          </a:prstGeom>
          <a:noFill/>
        </p:spPr>
        <p:txBody>
          <a:bodyPr wrap="square" rtlCol="0">
            <a:spAutoFit/>
          </a:bodyPr>
          <a:lstStyle/>
          <a:p>
            <a:pPr algn="ctr"/>
            <a:fld id="{2EEF1883-7A0E-4F66-9932-E581691AD397}" type="slidenum">
              <a:rPr lang="zh-CN" altLang="en-US" sz="2800" b="1"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3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p>
        </p:txBody>
      </p:sp>
      <p:grpSp>
        <p:nvGrpSpPr>
          <p:cNvPr id="10" name="组合 9">
            <a:extLst>
              <a:ext uri="{FF2B5EF4-FFF2-40B4-BE49-F238E27FC236}">
                <a16:creationId xmlns:a16="http://schemas.microsoft.com/office/drawing/2014/main" xmlns="" id="{B34AE3FB-9801-4BEE-BB15-8956E07695BD}"/>
              </a:ext>
            </a:extLst>
          </p:cNvPr>
          <p:cNvGrpSpPr/>
          <p:nvPr userDrawn="1"/>
        </p:nvGrpSpPr>
        <p:grpSpPr>
          <a:xfrm>
            <a:off x="21873706" y="12853820"/>
            <a:ext cx="746762" cy="746762"/>
            <a:chOff x="11226607" y="6533712"/>
            <a:chExt cx="216000" cy="216000"/>
          </a:xfrm>
        </p:grpSpPr>
        <p:sp>
          <p:nvSpPr>
            <p:cNvPr id="11" name="椭圆 10">
              <a:extLst>
                <a:ext uri="{FF2B5EF4-FFF2-40B4-BE49-F238E27FC236}">
                  <a16:creationId xmlns:a16="http://schemas.microsoft.com/office/drawing/2014/main" xmlns="" id="{D9948FCE-EDB6-489F-B5C8-BA95227B9328}"/>
                </a:ext>
              </a:extLst>
            </p:cNvPr>
            <p:cNvSpPr/>
            <p:nvPr userDrawn="1"/>
          </p:nvSpPr>
          <p:spPr>
            <a:xfrm>
              <a:off x="11226607" y="6533712"/>
              <a:ext cx="216000" cy="216000"/>
            </a:xfrm>
            <a:prstGeom prst="ellipse">
              <a:avLst/>
            </a:prstGeom>
            <a:solidFill>
              <a:srgbClr val="A2CEA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Calibri"/>
                <a:ea typeface="宋体"/>
              </a:endParaRPr>
            </a:p>
          </p:txBody>
        </p:sp>
        <p:sp>
          <p:nvSpPr>
            <p:cNvPr id="12" name="燕尾形 22">
              <a:hlinkClick r:id="" action="ppaction://hlinkshowjump?jump=previousslide"/>
              <a:extLst>
                <a:ext uri="{FF2B5EF4-FFF2-40B4-BE49-F238E27FC236}">
                  <a16:creationId xmlns:a16="http://schemas.microsoft.com/office/drawing/2014/main" xmlns="" id="{5319722F-D0C1-4922-8129-E39A64DE3C4F}"/>
                </a:ext>
              </a:extLst>
            </p:cNvPr>
            <p:cNvSpPr/>
            <p:nvPr userDrawn="1"/>
          </p:nvSpPr>
          <p:spPr>
            <a:xfrm flipH="1">
              <a:off x="11291407" y="6587712"/>
              <a:ext cx="86400" cy="108000"/>
            </a:xfrm>
            <a:prstGeom prst="chevron">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black"/>
                </a:solidFill>
                <a:effectLst/>
                <a:uLnTx/>
                <a:uFillTx/>
                <a:latin typeface="Calibri"/>
                <a:ea typeface="宋体"/>
              </a:endParaRPr>
            </a:p>
          </p:txBody>
        </p:sp>
      </p:grpSp>
      <p:grpSp>
        <p:nvGrpSpPr>
          <p:cNvPr id="14" name="组合 13">
            <a:extLst>
              <a:ext uri="{FF2B5EF4-FFF2-40B4-BE49-F238E27FC236}">
                <a16:creationId xmlns:a16="http://schemas.microsoft.com/office/drawing/2014/main" xmlns="" id="{4F3237C3-9214-4679-935A-894054D16AFE}"/>
              </a:ext>
            </a:extLst>
          </p:cNvPr>
          <p:cNvGrpSpPr/>
          <p:nvPr userDrawn="1"/>
        </p:nvGrpSpPr>
        <p:grpSpPr>
          <a:xfrm>
            <a:off x="23498888" y="12877342"/>
            <a:ext cx="746762" cy="746762"/>
            <a:chOff x="11142748" y="6381312"/>
            <a:chExt cx="216000" cy="216000"/>
          </a:xfrm>
        </p:grpSpPr>
        <p:sp>
          <p:nvSpPr>
            <p:cNvPr id="15" name="椭圆 14">
              <a:extLst>
                <a:ext uri="{FF2B5EF4-FFF2-40B4-BE49-F238E27FC236}">
                  <a16:creationId xmlns:a16="http://schemas.microsoft.com/office/drawing/2014/main" xmlns="" id="{CD97D507-6441-4C48-8BDA-4854243BC364}"/>
                </a:ext>
              </a:extLst>
            </p:cNvPr>
            <p:cNvSpPr/>
            <p:nvPr userDrawn="1"/>
          </p:nvSpPr>
          <p:spPr>
            <a:xfrm>
              <a:off x="11142748" y="6381312"/>
              <a:ext cx="216000" cy="216000"/>
            </a:xfrm>
            <a:prstGeom prst="ellipse">
              <a:avLst/>
            </a:prstGeom>
            <a:solidFill>
              <a:srgbClr val="A2CEA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a:ea typeface="宋体"/>
              </a:endParaRPr>
            </a:p>
          </p:txBody>
        </p:sp>
        <p:sp>
          <p:nvSpPr>
            <p:cNvPr id="16" name="燕尾形 25">
              <a:hlinkClick r:id="" action="ppaction://hlinkshowjump?jump=nextslide"/>
              <a:extLst>
                <a:ext uri="{FF2B5EF4-FFF2-40B4-BE49-F238E27FC236}">
                  <a16:creationId xmlns:a16="http://schemas.microsoft.com/office/drawing/2014/main" xmlns="" id="{34B1AC1D-6A60-4042-A523-D9FBE44D5FF9}"/>
                </a:ext>
              </a:extLst>
            </p:cNvPr>
            <p:cNvSpPr/>
            <p:nvPr userDrawn="1"/>
          </p:nvSpPr>
          <p:spPr>
            <a:xfrm>
              <a:off x="11207548" y="6435312"/>
              <a:ext cx="86400" cy="108000"/>
            </a:xfrm>
            <a:prstGeom prst="chevron">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black"/>
                </a:solidFill>
                <a:effectLst/>
                <a:uLnTx/>
                <a:uFillTx/>
                <a:latin typeface="Calibri"/>
                <a:ea typeface="宋体"/>
              </a:endParaRPr>
            </a:p>
          </p:txBody>
        </p:sp>
      </p:grpSp>
      <p:pic>
        <p:nvPicPr>
          <p:cNvPr id="18" name="图片 17">
            <a:extLst>
              <a:ext uri="{FF2B5EF4-FFF2-40B4-BE49-F238E27FC236}">
                <a16:creationId xmlns:a16="http://schemas.microsoft.com/office/drawing/2014/main" xmlns="" id="{15A930DD-2410-4232-80B5-8A1578311003}"/>
              </a:ext>
            </a:extLst>
          </p:cNvPr>
          <p:cNvPicPr>
            <a:picLocks noChangeAspect="1"/>
          </p:cNvPicPr>
          <p:nvPr/>
        </p:nvPicPr>
        <p:blipFill rotWithShape="1">
          <a:blip r:embed="rId3">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Tree>
    <p:extLst>
      <p:ext uri="{BB962C8B-B14F-4D97-AF65-F5344CB8AC3E}">
        <p14:creationId xmlns:p14="http://schemas.microsoft.com/office/powerpoint/2010/main" val="7762711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27 Imagen">
            <a:extLst>
              <a:ext uri="{FF2B5EF4-FFF2-40B4-BE49-F238E27FC236}">
                <a16:creationId xmlns:a16="http://schemas.microsoft.com/office/drawing/2014/main" xmlns="" id="{F2F8926D-BC7A-4C77-A0D1-8092CFD8CAC2}"/>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1950263" y="12953466"/>
            <a:ext cx="481890" cy="40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5">
            <a:extLst>
              <a:ext uri="{FF2B5EF4-FFF2-40B4-BE49-F238E27FC236}">
                <a16:creationId xmlns:a16="http://schemas.microsoft.com/office/drawing/2014/main" xmlns="" id="{6B0AE638-1ED9-4890-AC2F-6518F00B0B18}"/>
              </a:ext>
            </a:extLst>
          </p:cNvPr>
          <p:cNvSpPr txBox="1"/>
          <p:nvPr userDrawn="1"/>
        </p:nvSpPr>
        <p:spPr>
          <a:xfrm>
            <a:off x="21826723" y="12954771"/>
            <a:ext cx="717642" cy="338554"/>
          </a:xfrm>
          <a:prstGeom prst="rect">
            <a:avLst/>
          </a:prstGeom>
          <a:noFill/>
        </p:spPr>
        <p:txBody>
          <a:bodyPr wrap="square" rtlCol="0">
            <a:spAutoFit/>
          </a:bodyPr>
          <a:lstStyle/>
          <a:p>
            <a:pPr algn="ctr"/>
            <a:fld id="{2EEF1883-7A0E-4F66-9932-E581691AD397}" type="slidenum">
              <a:rPr lang="zh-CN" altLang="en-US" sz="1200" b="1" smtClean="0">
                <a:solidFill>
                  <a:srgbClr val="5AD00A"/>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600"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t> </a:t>
            </a:r>
          </a:p>
        </p:txBody>
      </p:sp>
      <p:grpSp>
        <p:nvGrpSpPr>
          <p:cNvPr id="22" name="组合 21">
            <a:extLst>
              <a:ext uri="{FF2B5EF4-FFF2-40B4-BE49-F238E27FC236}">
                <a16:creationId xmlns:a16="http://schemas.microsoft.com/office/drawing/2014/main" xmlns="" id="{F21D901D-098D-46F5-B8ED-DE03A37D535C}"/>
              </a:ext>
            </a:extLst>
          </p:cNvPr>
          <p:cNvGrpSpPr/>
          <p:nvPr userDrawn="1"/>
        </p:nvGrpSpPr>
        <p:grpSpPr>
          <a:xfrm>
            <a:off x="21522340" y="12947428"/>
            <a:ext cx="414000" cy="414000"/>
            <a:chOff x="11226607" y="6533712"/>
            <a:chExt cx="216000" cy="216000"/>
          </a:xfrm>
        </p:grpSpPr>
        <p:sp>
          <p:nvSpPr>
            <p:cNvPr id="23" name="椭圆 22">
              <a:extLst>
                <a:ext uri="{FF2B5EF4-FFF2-40B4-BE49-F238E27FC236}">
                  <a16:creationId xmlns:a16="http://schemas.microsoft.com/office/drawing/2014/main" xmlns="" id="{3A199430-A1EE-47EB-BA1E-FC2E3DE53C0C}"/>
                </a:ext>
              </a:extLst>
            </p:cNvPr>
            <p:cNvSpPr/>
            <p:nvPr userDrawn="1"/>
          </p:nvSpPr>
          <p:spPr>
            <a:xfrm>
              <a:off x="11226607" y="6533712"/>
              <a:ext cx="216000" cy="216000"/>
            </a:xfrm>
            <a:prstGeom prst="ellipse">
              <a:avLst/>
            </a:prstGeom>
            <a:solidFill>
              <a:srgbClr val="88E7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sp>
          <p:nvSpPr>
            <p:cNvPr id="24" name="燕尾形 22">
              <a:hlinkClick r:id="" action="ppaction://hlinkshowjump?jump=previousslide"/>
              <a:extLst>
                <a:ext uri="{FF2B5EF4-FFF2-40B4-BE49-F238E27FC236}">
                  <a16:creationId xmlns:a16="http://schemas.microsoft.com/office/drawing/2014/main" xmlns="" id="{D1066241-1952-4BCE-B1DC-EF693E68888A}"/>
                </a:ext>
              </a:extLst>
            </p:cNvPr>
            <p:cNvSpPr/>
            <p:nvPr userDrawn="1"/>
          </p:nvSpPr>
          <p:spPr>
            <a:xfrm flipH="1">
              <a:off x="11291407" y="6587712"/>
              <a:ext cx="86400" cy="108000"/>
            </a:xfrm>
            <a:prstGeom prst="chevron">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grpSp>
      <p:grpSp>
        <p:nvGrpSpPr>
          <p:cNvPr id="25" name="组合 24">
            <a:extLst>
              <a:ext uri="{FF2B5EF4-FFF2-40B4-BE49-F238E27FC236}">
                <a16:creationId xmlns:a16="http://schemas.microsoft.com/office/drawing/2014/main" xmlns="" id="{E17E4840-2694-4D82-B618-CC5B5586BB06}"/>
              </a:ext>
            </a:extLst>
          </p:cNvPr>
          <p:cNvGrpSpPr/>
          <p:nvPr userDrawn="1"/>
        </p:nvGrpSpPr>
        <p:grpSpPr>
          <a:xfrm>
            <a:off x="23162036" y="12972858"/>
            <a:ext cx="414000" cy="414000"/>
            <a:chOff x="11142748" y="6381312"/>
            <a:chExt cx="216000" cy="216000"/>
          </a:xfrm>
        </p:grpSpPr>
        <p:sp>
          <p:nvSpPr>
            <p:cNvPr id="26" name="椭圆 25">
              <a:extLst>
                <a:ext uri="{FF2B5EF4-FFF2-40B4-BE49-F238E27FC236}">
                  <a16:creationId xmlns:a16="http://schemas.microsoft.com/office/drawing/2014/main" xmlns="" id="{983A4CD5-FAE5-46DE-A1DE-1E38D36BDD02}"/>
                </a:ext>
              </a:extLst>
            </p:cNvPr>
            <p:cNvSpPr/>
            <p:nvPr userDrawn="1"/>
          </p:nvSpPr>
          <p:spPr>
            <a:xfrm>
              <a:off x="11142748" y="6381312"/>
              <a:ext cx="216000" cy="216000"/>
            </a:xfrm>
            <a:prstGeom prst="ellipse">
              <a:avLst/>
            </a:prstGeom>
            <a:solidFill>
              <a:srgbClr val="88E7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sp>
          <p:nvSpPr>
            <p:cNvPr id="27" name="燕尾形 25">
              <a:hlinkClick r:id="" action="ppaction://hlinkshowjump?jump=nextslide"/>
              <a:extLst>
                <a:ext uri="{FF2B5EF4-FFF2-40B4-BE49-F238E27FC236}">
                  <a16:creationId xmlns:a16="http://schemas.microsoft.com/office/drawing/2014/main" xmlns="" id="{5DA8878E-2286-46AB-978B-DF5CFF63DC29}"/>
                </a:ext>
              </a:extLst>
            </p:cNvPr>
            <p:cNvSpPr/>
            <p:nvPr userDrawn="1"/>
          </p:nvSpPr>
          <p:spPr>
            <a:xfrm>
              <a:off x="11207548" y="6435312"/>
              <a:ext cx="86400" cy="108000"/>
            </a:xfrm>
            <a:prstGeom prst="chevron">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grpSp>
      <p:pic>
        <p:nvPicPr>
          <p:cNvPr id="28" name="28 Imagen">
            <a:extLst>
              <a:ext uri="{FF2B5EF4-FFF2-40B4-BE49-F238E27FC236}">
                <a16:creationId xmlns:a16="http://schemas.microsoft.com/office/drawing/2014/main" xmlns="" id="{CE1DC6FE-DD4B-44AB-9A4C-B49CB53C2279}"/>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2688316" y="12969000"/>
            <a:ext cx="481890" cy="40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6 CuadroTexto">
            <a:extLst>
              <a:ext uri="{FF2B5EF4-FFF2-40B4-BE49-F238E27FC236}">
                <a16:creationId xmlns:a16="http://schemas.microsoft.com/office/drawing/2014/main" xmlns="" id="{2AD9755D-D442-4FD0-A366-A8DA50954EF0}"/>
              </a:ext>
            </a:extLst>
          </p:cNvPr>
          <p:cNvSpPr txBox="1"/>
          <p:nvPr userDrawn="1"/>
        </p:nvSpPr>
        <p:spPr>
          <a:xfrm>
            <a:off x="22366532" y="13010581"/>
            <a:ext cx="418762" cy="3077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HN" sz="1400" b="1" i="1" u="none" strike="noStrike" kern="0" cap="none" spc="0" normalizeH="0" baseline="0" noProof="0" dirty="0">
                <a:ln>
                  <a:noFill/>
                </a:ln>
                <a:solidFill>
                  <a:prstClr val="white">
                    <a:lumMod val="65000"/>
                  </a:prstClr>
                </a:solidFill>
                <a:effectLst/>
                <a:uLnTx/>
                <a:uFillTx/>
              </a:rPr>
              <a:t>of</a:t>
            </a:r>
            <a:endParaRPr kumimoji="0" lang="es-ES" sz="1400" b="1" i="1" u="none" strike="noStrike" kern="0" cap="none" spc="0" normalizeH="0" baseline="0" noProof="0" dirty="0">
              <a:ln>
                <a:noFill/>
              </a:ln>
              <a:solidFill>
                <a:prstClr val="white">
                  <a:lumMod val="65000"/>
                </a:prstClr>
              </a:solidFill>
              <a:effectLst/>
              <a:uLnTx/>
              <a:uFillTx/>
            </a:endParaRPr>
          </a:p>
        </p:txBody>
      </p:sp>
      <p:sp>
        <p:nvSpPr>
          <p:cNvPr id="30" name="38 CuadroTexto">
            <a:extLst>
              <a:ext uri="{FF2B5EF4-FFF2-40B4-BE49-F238E27FC236}">
                <a16:creationId xmlns:a16="http://schemas.microsoft.com/office/drawing/2014/main" xmlns="" id="{0D978C8C-1A12-45D4-8B31-C56CE9707193}"/>
              </a:ext>
            </a:extLst>
          </p:cNvPr>
          <p:cNvSpPr txBox="1"/>
          <p:nvPr userDrawn="1"/>
        </p:nvSpPr>
        <p:spPr>
          <a:xfrm>
            <a:off x="22667672" y="13041359"/>
            <a:ext cx="470022" cy="276999"/>
          </a:xfrm>
          <a:prstGeom prst="rect">
            <a:avLst/>
          </a:prstGeom>
          <a:noFill/>
        </p:spPr>
        <p:txBody>
          <a:bodyPr wrap="square">
            <a:spAutoFit/>
          </a:bodyPr>
          <a:lstStyle/>
          <a:p>
            <a:pPr algn="ctr">
              <a:defRPr/>
            </a:pPr>
            <a:r>
              <a:rPr lang="en-US" altLang="zh-CN" sz="1200" b="1" dirty="0">
                <a:solidFill>
                  <a:prstClr val="white">
                    <a:lumMod val="50000"/>
                  </a:prstClr>
                </a:solidFill>
                <a:latin typeface="Arial Unicode MS" panose="020B0604020202020204" pitchFamily="34" charset="-122"/>
                <a:ea typeface="Arial Unicode MS" panose="020B0604020202020204" pitchFamily="34" charset="-122"/>
                <a:cs typeface="Arial Unicode MS" panose="020B0604020202020204" pitchFamily="34" charset="-122"/>
              </a:rPr>
              <a:t>22</a:t>
            </a:r>
            <a:endParaRPr lang="es-ES" sz="1200" b="1" dirty="0">
              <a:solidFill>
                <a:prstClr val="white">
                  <a:lumMod val="50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cSld>
  <p:clrMap bg1="lt1" tx1="dk1" bg2="lt2" tx2="dk2" accent1="accent1" accent2="accent2" accent3="accent3" accent4="accent4" accent5="accent5" accent6="accent6" hlink="hlink" folHlink="folHlink"/>
  <p:sldLayoutIdLst>
    <p:sldLayoutId id="2147483740" r:id="rId1"/>
  </p:sldLayoutIdLst>
  <p:hf hdr="0"/>
  <p:txStyles>
    <p:titleStyle>
      <a:lvl1pPr algn="l" defTabSz="911225" rtl="0" eaLnBrk="1" latinLnBrk="0" hangingPunct="1">
        <a:lnSpc>
          <a:spcPct val="90000"/>
        </a:lnSpc>
        <a:spcBef>
          <a:spcPct val="0"/>
        </a:spcBef>
        <a:buNone/>
        <a:defRPr sz="4390" kern="1200">
          <a:solidFill>
            <a:schemeClr val="tx1"/>
          </a:solidFill>
          <a:latin typeface="+mj-lt"/>
          <a:ea typeface="+mj-ea"/>
          <a:cs typeface="+mj-cs"/>
        </a:defRPr>
      </a:lvl1pPr>
    </p:titleStyle>
    <p:bodyStyle>
      <a:lvl1pPr marL="227965" indent="-227965" algn="l" defTabSz="911225" rtl="0" eaLnBrk="1" latinLnBrk="0" hangingPunct="1">
        <a:lnSpc>
          <a:spcPct val="90000"/>
        </a:lnSpc>
        <a:spcBef>
          <a:spcPts val="995"/>
        </a:spcBef>
        <a:buFont typeface="Arial" pitchFamily="34" charset="0"/>
        <a:buChar char="•"/>
        <a:defRPr sz="2790" kern="1200">
          <a:solidFill>
            <a:schemeClr val="tx1"/>
          </a:solidFill>
          <a:latin typeface="+mn-lt"/>
          <a:ea typeface="+mn-ea"/>
          <a:cs typeface="+mn-cs"/>
        </a:defRPr>
      </a:lvl1pPr>
      <a:lvl2pPr marL="683895" indent="-227965" algn="l" defTabSz="911225" rtl="0" eaLnBrk="1" latinLnBrk="0" hangingPunct="1">
        <a:lnSpc>
          <a:spcPct val="90000"/>
        </a:lnSpc>
        <a:spcBef>
          <a:spcPts val="500"/>
        </a:spcBef>
        <a:buFont typeface="Arial" pitchFamily="34" charset="0"/>
        <a:buChar char="•"/>
        <a:defRPr sz="2395" kern="1200">
          <a:solidFill>
            <a:schemeClr val="tx1"/>
          </a:solidFill>
          <a:latin typeface="+mn-lt"/>
          <a:ea typeface="+mn-ea"/>
          <a:cs typeface="+mn-cs"/>
        </a:defRPr>
      </a:lvl2pPr>
      <a:lvl3pPr marL="1139825" indent="-227965" algn="l" defTabSz="911225" rtl="0" eaLnBrk="1" latinLnBrk="0" hangingPunct="1">
        <a:lnSpc>
          <a:spcPct val="90000"/>
        </a:lnSpc>
        <a:spcBef>
          <a:spcPts val="500"/>
        </a:spcBef>
        <a:buFont typeface="Arial" pitchFamily="34" charset="0"/>
        <a:buChar char="•"/>
        <a:defRPr sz="1995" kern="1200">
          <a:solidFill>
            <a:schemeClr val="tx1"/>
          </a:solidFill>
          <a:latin typeface="+mn-lt"/>
          <a:ea typeface="+mn-ea"/>
          <a:cs typeface="+mn-cs"/>
        </a:defRPr>
      </a:lvl3pPr>
      <a:lvl4pPr marL="1595755" indent="-227965" algn="l" defTabSz="911225" rtl="0" eaLnBrk="1" latinLnBrk="0" hangingPunct="1">
        <a:lnSpc>
          <a:spcPct val="90000"/>
        </a:lnSpc>
        <a:spcBef>
          <a:spcPts val="500"/>
        </a:spcBef>
        <a:buFont typeface="Arial" pitchFamily="34" charset="0"/>
        <a:buChar char="•"/>
        <a:defRPr sz="1795" kern="1200">
          <a:solidFill>
            <a:schemeClr val="tx1"/>
          </a:solidFill>
          <a:latin typeface="+mn-lt"/>
          <a:ea typeface="+mn-ea"/>
          <a:cs typeface="+mn-cs"/>
        </a:defRPr>
      </a:lvl4pPr>
      <a:lvl5pPr marL="2051685" indent="-227965" algn="l" defTabSz="911225" rtl="0" eaLnBrk="1" latinLnBrk="0" hangingPunct="1">
        <a:lnSpc>
          <a:spcPct val="90000"/>
        </a:lnSpc>
        <a:spcBef>
          <a:spcPts val="500"/>
        </a:spcBef>
        <a:buFont typeface="Arial" pitchFamily="34" charset="0"/>
        <a:buChar char="•"/>
        <a:defRPr sz="1795" kern="1200">
          <a:solidFill>
            <a:schemeClr val="tx1"/>
          </a:solidFill>
          <a:latin typeface="+mn-lt"/>
          <a:ea typeface="+mn-ea"/>
          <a:cs typeface="+mn-cs"/>
        </a:defRPr>
      </a:lvl5pPr>
      <a:lvl6pPr marL="2507615" indent="-227965" algn="l" defTabSz="911225" rtl="0" eaLnBrk="1" latinLnBrk="0" hangingPunct="1">
        <a:lnSpc>
          <a:spcPct val="90000"/>
        </a:lnSpc>
        <a:spcBef>
          <a:spcPts val="500"/>
        </a:spcBef>
        <a:buFont typeface="Arial" pitchFamily="34" charset="0"/>
        <a:buChar char="•"/>
        <a:defRPr sz="1795" kern="1200">
          <a:solidFill>
            <a:schemeClr val="tx1"/>
          </a:solidFill>
          <a:latin typeface="+mn-lt"/>
          <a:ea typeface="+mn-ea"/>
          <a:cs typeface="+mn-cs"/>
        </a:defRPr>
      </a:lvl6pPr>
      <a:lvl7pPr marL="2963545" indent="-227965" algn="l" defTabSz="911225" rtl="0" eaLnBrk="1" latinLnBrk="0" hangingPunct="1">
        <a:lnSpc>
          <a:spcPct val="90000"/>
        </a:lnSpc>
        <a:spcBef>
          <a:spcPts val="500"/>
        </a:spcBef>
        <a:buFont typeface="Arial" pitchFamily="34" charset="0"/>
        <a:buChar char="•"/>
        <a:defRPr sz="1795" kern="1200">
          <a:solidFill>
            <a:schemeClr val="tx1"/>
          </a:solidFill>
          <a:latin typeface="+mn-lt"/>
          <a:ea typeface="+mn-ea"/>
          <a:cs typeface="+mn-cs"/>
        </a:defRPr>
      </a:lvl7pPr>
      <a:lvl8pPr marL="3419475" indent="-227965" algn="l" defTabSz="911225" rtl="0" eaLnBrk="1" latinLnBrk="0" hangingPunct="1">
        <a:lnSpc>
          <a:spcPct val="90000"/>
        </a:lnSpc>
        <a:spcBef>
          <a:spcPts val="500"/>
        </a:spcBef>
        <a:buFont typeface="Arial" pitchFamily="34" charset="0"/>
        <a:buChar char="•"/>
        <a:defRPr sz="1795" kern="1200">
          <a:solidFill>
            <a:schemeClr val="tx1"/>
          </a:solidFill>
          <a:latin typeface="+mn-lt"/>
          <a:ea typeface="+mn-ea"/>
          <a:cs typeface="+mn-cs"/>
        </a:defRPr>
      </a:lvl8pPr>
      <a:lvl9pPr marL="3875405" indent="-227965" algn="l" defTabSz="911225" rtl="0" eaLnBrk="1" latinLnBrk="0" hangingPunct="1">
        <a:lnSpc>
          <a:spcPct val="90000"/>
        </a:lnSpc>
        <a:spcBef>
          <a:spcPts val="500"/>
        </a:spcBef>
        <a:buFont typeface="Arial" pitchFamily="34" charset="0"/>
        <a:buChar char="•"/>
        <a:defRPr sz="1795" kern="1200">
          <a:solidFill>
            <a:schemeClr val="tx1"/>
          </a:solidFill>
          <a:latin typeface="+mn-lt"/>
          <a:ea typeface="+mn-ea"/>
          <a:cs typeface="+mn-cs"/>
        </a:defRPr>
      </a:lvl9pPr>
    </p:bodyStyle>
    <p:otherStyle>
      <a:defPPr>
        <a:defRPr lang="zh-CN"/>
      </a:defPPr>
      <a:lvl1pPr marL="0" algn="l" defTabSz="911225" rtl="0" eaLnBrk="1" latinLnBrk="0" hangingPunct="1">
        <a:defRPr sz="1795" kern="1200">
          <a:solidFill>
            <a:schemeClr val="tx1"/>
          </a:solidFill>
          <a:latin typeface="+mn-lt"/>
          <a:ea typeface="+mn-ea"/>
          <a:cs typeface="+mn-cs"/>
        </a:defRPr>
      </a:lvl1pPr>
      <a:lvl2pPr marL="455930" algn="l" defTabSz="911225" rtl="0" eaLnBrk="1" latinLnBrk="0" hangingPunct="1">
        <a:defRPr sz="1795" kern="1200">
          <a:solidFill>
            <a:schemeClr val="tx1"/>
          </a:solidFill>
          <a:latin typeface="+mn-lt"/>
          <a:ea typeface="+mn-ea"/>
          <a:cs typeface="+mn-cs"/>
        </a:defRPr>
      </a:lvl2pPr>
      <a:lvl3pPr marL="911860" algn="l" defTabSz="911225" rtl="0" eaLnBrk="1" latinLnBrk="0" hangingPunct="1">
        <a:defRPr sz="1795" kern="1200">
          <a:solidFill>
            <a:schemeClr val="tx1"/>
          </a:solidFill>
          <a:latin typeface="+mn-lt"/>
          <a:ea typeface="+mn-ea"/>
          <a:cs typeface="+mn-cs"/>
        </a:defRPr>
      </a:lvl3pPr>
      <a:lvl4pPr marL="1367790" algn="l" defTabSz="911225" rtl="0" eaLnBrk="1" latinLnBrk="0" hangingPunct="1">
        <a:defRPr sz="1795" kern="1200">
          <a:solidFill>
            <a:schemeClr val="tx1"/>
          </a:solidFill>
          <a:latin typeface="+mn-lt"/>
          <a:ea typeface="+mn-ea"/>
          <a:cs typeface="+mn-cs"/>
        </a:defRPr>
      </a:lvl4pPr>
      <a:lvl5pPr marL="1823720" algn="l" defTabSz="911225" rtl="0" eaLnBrk="1" latinLnBrk="0" hangingPunct="1">
        <a:defRPr sz="1795" kern="1200">
          <a:solidFill>
            <a:schemeClr val="tx1"/>
          </a:solidFill>
          <a:latin typeface="+mn-lt"/>
          <a:ea typeface="+mn-ea"/>
          <a:cs typeface="+mn-cs"/>
        </a:defRPr>
      </a:lvl5pPr>
      <a:lvl6pPr marL="2279650" algn="l" defTabSz="911225" rtl="0" eaLnBrk="1" latinLnBrk="0" hangingPunct="1">
        <a:defRPr sz="1795" kern="1200">
          <a:solidFill>
            <a:schemeClr val="tx1"/>
          </a:solidFill>
          <a:latin typeface="+mn-lt"/>
          <a:ea typeface="+mn-ea"/>
          <a:cs typeface="+mn-cs"/>
        </a:defRPr>
      </a:lvl6pPr>
      <a:lvl7pPr marL="2735580" algn="l" defTabSz="911225" rtl="0" eaLnBrk="1" latinLnBrk="0" hangingPunct="1">
        <a:defRPr sz="1795" kern="1200">
          <a:solidFill>
            <a:schemeClr val="tx1"/>
          </a:solidFill>
          <a:latin typeface="+mn-lt"/>
          <a:ea typeface="+mn-ea"/>
          <a:cs typeface="+mn-cs"/>
        </a:defRPr>
      </a:lvl7pPr>
      <a:lvl8pPr marL="3191510" algn="l" defTabSz="911225" rtl="0" eaLnBrk="1" latinLnBrk="0" hangingPunct="1">
        <a:defRPr sz="1795" kern="1200">
          <a:solidFill>
            <a:schemeClr val="tx1"/>
          </a:solidFill>
          <a:latin typeface="+mn-lt"/>
          <a:ea typeface="+mn-ea"/>
          <a:cs typeface="+mn-cs"/>
        </a:defRPr>
      </a:lvl8pPr>
      <a:lvl9pPr marL="3647440" algn="l" defTabSz="911225"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9.xml"/><Relationship Id="rId7" Type="http://schemas.openxmlformats.org/officeDocument/2006/relationships/slide" Target="slide23.xml"/><Relationship Id="rId12" Type="http://schemas.openxmlformats.org/officeDocument/2006/relationships/slide" Target="slide5.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slide" Target="slide2.xml"/><Relationship Id="rId5" Type="http://schemas.openxmlformats.org/officeDocument/2006/relationships/slide" Target="slide15.xml"/><Relationship Id="rId10" Type="http://schemas.openxmlformats.org/officeDocument/2006/relationships/slide" Target="slide24.xml"/><Relationship Id="rId4" Type="http://schemas.openxmlformats.org/officeDocument/2006/relationships/slide" Target="slide12.xml"/><Relationship Id="rId9" Type="http://schemas.openxmlformats.org/officeDocument/2006/relationships/slide" Target="slide18.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slide" Target="slide47.xml"/><Relationship Id="rId13" Type="http://schemas.openxmlformats.org/officeDocument/2006/relationships/slide" Target="slide54.xml"/><Relationship Id="rId3"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57.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49.xml"/><Relationship Id="rId5" Type="http://schemas.openxmlformats.org/officeDocument/2006/relationships/slide" Target="slide2.xml"/><Relationship Id="rId15" Type="http://schemas.openxmlformats.org/officeDocument/2006/relationships/slide" Target="slide62.xml"/><Relationship Id="rId10" Type="http://schemas.openxmlformats.org/officeDocument/2006/relationships/slide" Target="slide53.xml"/><Relationship Id="rId4" Type="http://schemas.openxmlformats.org/officeDocument/2006/relationships/slide" Target="slide34.xml"/><Relationship Id="rId9" Type="http://schemas.openxmlformats.org/officeDocument/2006/relationships/slide" Target="slide44.xml"/><Relationship Id="rId14" Type="http://schemas.openxmlformats.org/officeDocument/2006/relationships/slide" Target="slide6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2B77E84D-0C4D-4332-A730-D72B99C4FCE0}"/>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6" name="矩形 5">
            <a:extLst>
              <a:ext uri="{FF2B5EF4-FFF2-40B4-BE49-F238E27FC236}">
                <a16:creationId xmlns:a16="http://schemas.microsoft.com/office/drawing/2014/main" xmlns="" id="{037EC38E-21B6-4B70-B7D0-7EF1E23E3893}"/>
              </a:ext>
            </a:extLst>
          </p:cNvPr>
          <p:cNvSpPr/>
          <p:nvPr/>
        </p:nvSpPr>
        <p:spPr>
          <a:xfrm>
            <a:off x="6695650" y="818893"/>
            <a:ext cx="9562233" cy="954107"/>
          </a:xfrm>
          <a:prstGeom prst="rect">
            <a:avLst/>
          </a:prstGeom>
        </p:spPr>
        <p:txBody>
          <a:bodyPr wrap="none">
            <a:spAutoFit/>
          </a:bodyPr>
          <a:lstStyle/>
          <a:p>
            <a:r>
              <a:rPr lang="zh-CN" altLang="en-US" sz="5600" b="1" dirty="0">
                <a:latin typeface="黑体" panose="02010609060101010101" pitchFamily="49" charset="-122"/>
                <a:ea typeface="黑体" panose="02010609060101010101" pitchFamily="49" charset="-122"/>
              </a:rPr>
              <a:t>第</a:t>
            </a:r>
            <a:r>
              <a:rPr lang="en-US" altLang="zh-CN" sz="5600" b="1" dirty="0">
                <a:latin typeface="Times New Roman" panose="02020603050405020304" pitchFamily="18" charset="0"/>
                <a:cs typeface="Times New Roman" panose="02020603050405020304" pitchFamily="18" charset="0"/>
              </a:rPr>
              <a:t>17</a:t>
            </a:r>
            <a:r>
              <a:rPr lang="zh-CN" altLang="en-US" sz="5600" b="1" dirty="0">
                <a:latin typeface="黑体" panose="02010609060101010101" pitchFamily="49" charset="-122"/>
                <a:ea typeface="黑体" panose="02010609060101010101" pitchFamily="49" charset="-122"/>
              </a:rPr>
              <a:t>课  西方人文精神的发展</a:t>
            </a:r>
            <a:endParaRPr lang="en-US" altLang="zh-CN" sz="5600" b="1" dirty="0">
              <a:latin typeface="黑体" panose="02010609060101010101" pitchFamily="49" charset="-122"/>
              <a:ea typeface="黑体" panose="02010609060101010101" pitchFamily="49" charset="-122"/>
            </a:endParaRPr>
          </a:p>
        </p:txBody>
      </p:sp>
      <p:sp>
        <p:nvSpPr>
          <p:cNvPr id="8" name="TextBox 2">
            <a:extLst>
              <a:ext uri="{FF2B5EF4-FFF2-40B4-BE49-F238E27FC236}">
                <a16:creationId xmlns:a16="http://schemas.microsoft.com/office/drawing/2014/main" xmlns="" id="{4D21E7D7-1802-4F6C-8010-98620AC1B615}"/>
              </a:ext>
            </a:extLst>
          </p:cNvPr>
          <p:cNvSpPr txBox="1"/>
          <p:nvPr/>
        </p:nvSpPr>
        <p:spPr>
          <a:xfrm>
            <a:off x="3230650" y="2988000"/>
            <a:ext cx="13205314" cy="861774"/>
          </a:xfrm>
          <a:prstGeom prst="rect">
            <a:avLst/>
          </a:prstGeom>
          <a:noFill/>
        </p:spPr>
        <p:txBody>
          <a:bodyPr wrap="square" rtlCol="0">
            <a:spAutoFit/>
          </a:bodyPr>
          <a:lstStyle/>
          <a:p>
            <a:r>
              <a:rPr lang="zh-CN" altLang="en-US" sz="5000" dirty="0">
                <a:solidFill>
                  <a:srgbClr val="FF0000"/>
                </a:solidFill>
                <a:latin typeface="黑体" panose="02010609060101010101" pitchFamily="49" charset="-122"/>
                <a:ea typeface="黑体" panose="02010609060101010101" pitchFamily="49" charset="-122"/>
              </a:rPr>
              <a:t>普查讲 </a:t>
            </a:r>
            <a:r>
              <a:rPr lang="en-US" altLang="zh-CN" sz="5000" b="1" dirty="0">
                <a:solidFill>
                  <a:srgbClr val="FF0000"/>
                </a:solidFill>
                <a:latin typeface="宋体" panose="02010600030101010101" pitchFamily="2" charset="-122"/>
                <a:ea typeface="宋体" panose="02010600030101010101" pitchFamily="2" charset="-122"/>
              </a:rPr>
              <a:t>17</a:t>
            </a:r>
            <a:r>
              <a:rPr lang="en-US" altLang="zh-CN" sz="4800" b="1" dirty="0">
                <a:solidFill>
                  <a:srgbClr val="FF0000"/>
                </a:solidFill>
                <a:latin typeface="宋体" panose="02010600030101010101" pitchFamily="2" charset="-122"/>
                <a:ea typeface="宋体" panose="02010600030101010101" pitchFamily="2" charset="-122"/>
              </a:rPr>
              <a:t>Ⅰ</a:t>
            </a:r>
            <a:endParaRPr lang="zh-CN" altLang="en-US" sz="4800" b="1" dirty="0">
              <a:solidFill>
                <a:srgbClr val="FF0000"/>
              </a:solidFill>
              <a:latin typeface="楷体" panose="02010609060101010101" pitchFamily="49" charset="-122"/>
              <a:ea typeface="楷体" panose="02010609060101010101" pitchFamily="49" charset="-122"/>
            </a:endParaRPr>
          </a:p>
        </p:txBody>
      </p:sp>
      <p:sp>
        <p:nvSpPr>
          <p:cNvPr id="10" name="TextBox 4">
            <a:extLst>
              <a:ext uri="{FF2B5EF4-FFF2-40B4-BE49-F238E27FC236}">
                <a16:creationId xmlns:a16="http://schemas.microsoft.com/office/drawing/2014/main" xmlns="" id="{E626FF52-D304-4978-B1F3-8D6AA1026F79}"/>
              </a:ext>
            </a:extLst>
          </p:cNvPr>
          <p:cNvSpPr txBox="1"/>
          <p:nvPr/>
        </p:nvSpPr>
        <p:spPr>
          <a:xfrm>
            <a:off x="3238000" y="4068000"/>
            <a:ext cx="4160137" cy="861774"/>
          </a:xfrm>
          <a:prstGeom prst="rect">
            <a:avLst/>
          </a:prstGeom>
          <a:noFill/>
        </p:spPr>
        <p:txBody>
          <a:bodyPr wrap="square" rtlCol="0">
            <a:spAutoFit/>
          </a:bodyPr>
          <a:lstStyle/>
          <a:p>
            <a:r>
              <a:rPr lang="zh-CN" altLang="en-US" sz="5000" b="1" dirty="0">
                <a:latin typeface="宋体" panose="02010600030101010101" pitchFamily="2" charset="-122"/>
                <a:ea typeface="宋体" panose="02010600030101010101" pitchFamily="2" charset="-122"/>
              </a:rPr>
              <a:t>一张图学透</a:t>
            </a:r>
          </a:p>
        </p:txBody>
      </p:sp>
      <p:sp>
        <p:nvSpPr>
          <p:cNvPr id="11" name="TextBox 5">
            <a:extLst>
              <a:ext uri="{FF2B5EF4-FFF2-40B4-BE49-F238E27FC236}">
                <a16:creationId xmlns:a16="http://schemas.microsoft.com/office/drawing/2014/main" xmlns="" id="{2E44AC73-FFCF-4C74-8F74-D7A138C68F68}"/>
              </a:ext>
            </a:extLst>
          </p:cNvPr>
          <p:cNvSpPr txBox="1"/>
          <p:nvPr/>
        </p:nvSpPr>
        <p:spPr>
          <a:xfrm>
            <a:off x="3238000" y="6264319"/>
            <a:ext cx="3575315" cy="861774"/>
          </a:xfrm>
          <a:prstGeom prst="rect">
            <a:avLst/>
          </a:prstGeom>
          <a:noFill/>
        </p:spPr>
        <p:txBody>
          <a:bodyPr wrap="square" rtlCol="0">
            <a:spAutoFit/>
          </a:bodyPr>
          <a:lstStyle/>
          <a:p>
            <a:r>
              <a:rPr lang="zh-CN" altLang="en-US" sz="5000" b="1" dirty="0">
                <a:latin typeface="宋体" panose="02010600030101010101" pitchFamily="2" charset="-122"/>
                <a:ea typeface="宋体" panose="02010600030101010101" pitchFamily="2" charset="-122"/>
              </a:rPr>
              <a:t>三组题讲透</a:t>
            </a:r>
          </a:p>
        </p:txBody>
      </p:sp>
      <p:sp>
        <p:nvSpPr>
          <p:cNvPr id="13" name="TextBox 7">
            <a:hlinkClick r:id="rId3" action="ppaction://hlinksldjump"/>
            <a:extLst>
              <a:ext uri="{FF2B5EF4-FFF2-40B4-BE49-F238E27FC236}">
                <a16:creationId xmlns:a16="http://schemas.microsoft.com/office/drawing/2014/main" xmlns="" id="{936BCE89-8A46-4975-9741-5640D7F02320}"/>
              </a:ext>
            </a:extLst>
          </p:cNvPr>
          <p:cNvSpPr txBox="1"/>
          <p:nvPr/>
        </p:nvSpPr>
        <p:spPr>
          <a:xfrm>
            <a:off x="10638084" y="6204301"/>
            <a:ext cx="3285000"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2</a:t>
            </a:r>
            <a:r>
              <a:rPr lang="zh-CN" altLang="en-US" sz="5000" b="1" dirty="0">
                <a:latin typeface="楷体" panose="02010609060101010101" pitchFamily="49" charset="-122"/>
                <a:ea typeface="楷体" panose="02010609060101010101" pitchFamily="49" charset="-122"/>
              </a:rPr>
              <a:t>）题</a:t>
            </a:r>
          </a:p>
        </p:txBody>
      </p:sp>
      <p:sp>
        <p:nvSpPr>
          <p:cNvPr id="14" name="TextBox 8">
            <a:hlinkClick r:id="rId4" action="ppaction://hlinksldjump"/>
            <a:extLst>
              <a:ext uri="{FF2B5EF4-FFF2-40B4-BE49-F238E27FC236}">
                <a16:creationId xmlns:a16="http://schemas.microsoft.com/office/drawing/2014/main" xmlns="" id="{F426E9AA-B0B7-461E-867E-6FD126964226}"/>
              </a:ext>
            </a:extLst>
          </p:cNvPr>
          <p:cNvSpPr txBox="1"/>
          <p:nvPr/>
        </p:nvSpPr>
        <p:spPr>
          <a:xfrm>
            <a:off x="14067098" y="6204301"/>
            <a:ext cx="3285000"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3</a:t>
            </a:r>
            <a:r>
              <a:rPr lang="zh-CN" altLang="en-US" sz="5000" b="1" dirty="0">
                <a:latin typeface="楷体" panose="02010609060101010101" pitchFamily="49" charset="-122"/>
                <a:ea typeface="楷体" panose="02010609060101010101" pitchFamily="49" charset="-122"/>
              </a:rPr>
              <a:t>）题</a:t>
            </a:r>
          </a:p>
        </p:txBody>
      </p:sp>
      <p:sp>
        <p:nvSpPr>
          <p:cNvPr id="15" name="TextBox 9">
            <a:hlinkClick r:id="rId5" action="ppaction://hlinksldjump"/>
            <a:extLst>
              <a:ext uri="{FF2B5EF4-FFF2-40B4-BE49-F238E27FC236}">
                <a16:creationId xmlns:a16="http://schemas.microsoft.com/office/drawing/2014/main" xmlns="" id="{A863F48F-585E-4464-AC10-7D219D8118AF}"/>
              </a:ext>
            </a:extLst>
          </p:cNvPr>
          <p:cNvSpPr txBox="1"/>
          <p:nvPr/>
        </p:nvSpPr>
        <p:spPr>
          <a:xfrm>
            <a:off x="17451113" y="6204301"/>
            <a:ext cx="3285000"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4</a:t>
            </a:r>
            <a:r>
              <a:rPr lang="zh-CN" altLang="en-US" sz="5000" b="1" dirty="0">
                <a:latin typeface="楷体" panose="02010609060101010101" pitchFamily="49" charset="-122"/>
                <a:ea typeface="楷体" panose="02010609060101010101" pitchFamily="49" charset="-122"/>
              </a:rPr>
              <a:t>）题</a:t>
            </a:r>
          </a:p>
        </p:txBody>
      </p:sp>
      <p:sp>
        <p:nvSpPr>
          <p:cNvPr id="24" name="页脚占位符 11">
            <a:extLst>
              <a:ext uri="{FF2B5EF4-FFF2-40B4-BE49-F238E27FC236}">
                <a16:creationId xmlns:a16="http://schemas.microsoft.com/office/drawing/2014/main" xmlns="" id="{3E44532C-B318-4710-8695-7E0FDB3937A0}"/>
              </a:ext>
            </a:extLst>
          </p:cNvPr>
          <p:cNvSpPr txBox="1">
            <a:spLocks/>
          </p:cNvSpPr>
          <p:nvPr/>
        </p:nvSpPr>
        <p:spPr>
          <a:xfrm>
            <a:off x="21780260" y="5913000"/>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5000" dirty="0">
                <a:latin typeface="宋体" panose="02010600030101010101" pitchFamily="2" charset="-122"/>
                <a:ea typeface="宋体" panose="02010600030101010101" pitchFamily="2" charset="-122"/>
              </a:rPr>
              <a:t>目录</a:t>
            </a:r>
            <a:endParaRPr lang="en-US" altLang="zh-CN" sz="5000" dirty="0">
              <a:latin typeface="宋体" panose="02010600030101010101" pitchFamily="2" charset="-122"/>
              <a:ea typeface="宋体" panose="02010600030101010101" pitchFamily="2" charset="-122"/>
            </a:endParaRPr>
          </a:p>
        </p:txBody>
      </p:sp>
      <p:sp>
        <p:nvSpPr>
          <p:cNvPr id="25" name="TextBox 7">
            <a:hlinkClick r:id="rId6" action="ppaction://hlinksldjump"/>
            <a:extLst>
              <a:ext uri="{FF2B5EF4-FFF2-40B4-BE49-F238E27FC236}">
                <a16:creationId xmlns:a16="http://schemas.microsoft.com/office/drawing/2014/main" xmlns="" id="{1A5A2E15-8CBB-4E73-BCB7-341406D2CDD5}"/>
              </a:ext>
            </a:extLst>
          </p:cNvPr>
          <p:cNvSpPr txBox="1"/>
          <p:nvPr/>
        </p:nvSpPr>
        <p:spPr>
          <a:xfrm>
            <a:off x="7155234" y="6204301"/>
            <a:ext cx="3285000"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1</a:t>
            </a:r>
            <a:r>
              <a:rPr lang="zh-CN" altLang="en-US" sz="5000" b="1" dirty="0">
                <a:latin typeface="楷体" panose="02010609060101010101" pitchFamily="49" charset="-122"/>
                <a:ea typeface="楷体" panose="02010609060101010101" pitchFamily="49" charset="-122"/>
              </a:rPr>
              <a:t>）题</a:t>
            </a:r>
          </a:p>
        </p:txBody>
      </p:sp>
      <p:sp>
        <p:nvSpPr>
          <p:cNvPr id="23" name="TextBox 7">
            <a:hlinkClick r:id="rId7" action="ppaction://hlinksldjump"/>
            <a:extLst>
              <a:ext uri="{FF2B5EF4-FFF2-40B4-BE49-F238E27FC236}">
                <a16:creationId xmlns:a16="http://schemas.microsoft.com/office/drawing/2014/main" xmlns="" id="{5169C325-FCA4-47CA-BA98-3614E01CBF52}"/>
              </a:ext>
            </a:extLst>
          </p:cNvPr>
          <p:cNvSpPr txBox="1"/>
          <p:nvPr/>
        </p:nvSpPr>
        <p:spPr>
          <a:xfrm>
            <a:off x="10638084" y="7385824"/>
            <a:ext cx="3285000"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6</a:t>
            </a:r>
            <a:r>
              <a:rPr lang="zh-CN" altLang="en-US" sz="5000" b="1" dirty="0">
                <a:latin typeface="楷体" panose="02010609060101010101" pitchFamily="49" charset="-122"/>
                <a:ea typeface="楷体" panose="02010609060101010101" pitchFamily="49" charset="-122"/>
              </a:rPr>
              <a:t>）题</a:t>
            </a:r>
          </a:p>
        </p:txBody>
      </p:sp>
      <p:sp>
        <p:nvSpPr>
          <p:cNvPr id="28" name="TextBox 9">
            <a:hlinkClick r:id="rId8" action="ppaction://hlinksldjump"/>
            <a:extLst>
              <a:ext uri="{FF2B5EF4-FFF2-40B4-BE49-F238E27FC236}">
                <a16:creationId xmlns:a16="http://schemas.microsoft.com/office/drawing/2014/main" xmlns="" id="{6D874E14-3C7E-4245-A1DE-577C5828BBD3}"/>
              </a:ext>
            </a:extLst>
          </p:cNvPr>
          <p:cNvSpPr txBox="1"/>
          <p:nvPr/>
        </p:nvSpPr>
        <p:spPr>
          <a:xfrm>
            <a:off x="17451113" y="7385824"/>
            <a:ext cx="3285000"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8</a:t>
            </a:r>
            <a:r>
              <a:rPr lang="zh-CN" altLang="en-US" sz="5000" b="1" dirty="0">
                <a:latin typeface="楷体" panose="02010609060101010101" pitchFamily="49" charset="-122"/>
                <a:ea typeface="楷体" panose="02010609060101010101" pitchFamily="49" charset="-122"/>
              </a:rPr>
              <a:t>）题</a:t>
            </a:r>
          </a:p>
        </p:txBody>
      </p:sp>
      <p:sp>
        <p:nvSpPr>
          <p:cNvPr id="29" name="TextBox 7">
            <a:hlinkClick r:id="rId9" action="ppaction://hlinksldjump"/>
            <a:extLst>
              <a:ext uri="{FF2B5EF4-FFF2-40B4-BE49-F238E27FC236}">
                <a16:creationId xmlns:a16="http://schemas.microsoft.com/office/drawing/2014/main" xmlns="" id="{DC29D972-E638-4A20-9A1D-205EBB682E9A}"/>
              </a:ext>
            </a:extLst>
          </p:cNvPr>
          <p:cNvSpPr txBox="1"/>
          <p:nvPr/>
        </p:nvSpPr>
        <p:spPr>
          <a:xfrm>
            <a:off x="7155234" y="7385824"/>
            <a:ext cx="3285000"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5</a:t>
            </a:r>
            <a:r>
              <a:rPr lang="zh-CN" altLang="en-US" sz="5000" b="1" dirty="0">
                <a:latin typeface="楷体" panose="02010609060101010101" pitchFamily="49" charset="-122"/>
                <a:ea typeface="楷体" panose="02010609060101010101" pitchFamily="49" charset="-122"/>
              </a:rPr>
              <a:t>）题</a:t>
            </a:r>
          </a:p>
        </p:txBody>
      </p:sp>
      <p:sp>
        <p:nvSpPr>
          <p:cNvPr id="34" name="TextBox 8">
            <a:hlinkClick r:id="rId10" action="ppaction://hlinksldjump"/>
            <a:extLst>
              <a:ext uri="{FF2B5EF4-FFF2-40B4-BE49-F238E27FC236}">
                <a16:creationId xmlns:a16="http://schemas.microsoft.com/office/drawing/2014/main" xmlns="" id="{19CF92B8-8CBF-4967-904C-B66C6202BABF}"/>
              </a:ext>
            </a:extLst>
          </p:cNvPr>
          <p:cNvSpPr txBox="1"/>
          <p:nvPr/>
        </p:nvSpPr>
        <p:spPr>
          <a:xfrm>
            <a:off x="14067098" y="7385824"/>
            <a:ext cx="3285000"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7</a:t>
            </a:r>
            <a:r>
              <a:rPr lang="zh-CN" altLang="en-US" sz="5000" b="1" dirty="0">
                <a:latin typeface="楷体" panose="02010609060101010101" pitchFamily="49" charset="-122"/>
                <a:ea typeface="楷体" panose="02010609060101010101" pitchFamily="49" charset="-122"/>
              </a:rPr>
              <a:t>）题</a:t>
            </a:r>
          </a:p>
        </p:txBody>
      </p:sp>
      <p:sp>
        <p:nvSpPr>
          <p:cNvPr id="19" name="TextBox 4">
            <a:hlinkClick r:id="rId11" action="ppaction://hlinksldjump"/>
            <a:extLst>
              <a:ext uri="{FF2B5EF4-FFF2-40B4-BE49-F238E27FC236}">
                <a16:creationId xmlns:a16="http://schemas.microsoft.com/office/drawing/2014/main" xmlns="" id="{37959DBC-B917-428B-ADA3-7FEF2E21AA0D}"/>
              </a:ext>
            </a:extLst>
          </p:cNvPr>
          <p:cNvSpPr txBox="1"/>
          <p:nvPr/>
        </p:nvSpPr>
        <p:spPr>
          <a:xfrm>
            <a:off x="7206552" y="4068000"/>
            <a:ext cx="5384098" cy="861774"/>
          </a:xfrm>
          <a:prstGeom prst="rect">
            <a:avLst/>
          </a:prstGeom>
          <a:noFill/>
        </p:spPr>
        <p:txBody>
          <a:bodyPr wrap="square" rtlCol="0">
            <a:spAutoFit/>
          </a:bodyPr>
          <a:lstStyle/>
          <a:p>
            <a:r>
              <a:rPr lang="zh-CN" altLang="en-US" sz="5000" b="1" dirty="0">
                <a:solidFill>
                  <a:srgbClr val="FF0000"/>
                </a:solidFill>
                <a:latin typeface="楷体" panose="02010609060101010101" pitchFamily="49" charset="-122"/>
                <a:ea typeface="楷体" panose="02010609060101010101" pitchFamily="49" charset="-122"/>
              </a:rPr>
              <a:t>文艺复兴</a:t>
            </a:r>
          </a:p>
        </p:txBody>
      </p:sp>
      <p:sp>
        <p:nvSpPr>
          <p:cNvPr id="20" name="TextBox 4">
            <a:hlinkClick r:id="rId12" action="ppaction://hlinksldjump"/>
            <a:extLst>
              <a:ext uri="{FF2B5EF4-FFF2-40B4-BE49-F238E27FC236}">
                <a16:creationId xmlns:a16="http://schemas.microsoft.com/office/drawing/2014/main" xmlns="" id="{3406ACBB-20A1-476C-AFE5-458A00E4DE88}"/>
              </a:ext>
            </a:extLst>
          </p:cNvPr>
          <p:cNvSpPr txBox="1"/>
          <p:nvPr/>
        </p:nvSpPr>
        <p:spPr>
          <a:xfrm>
            <a:off x="10440234" y="4019009"/>
            <a:ext cx="4160137" cy="861774"/>
          </a:xfrm>
          <a:prstGeom prst="rect">
            <a:avLst/>
          </a:prstGeom>
          <a:noFill/>
        </p:spPr>
        <p:txBody>
          <a:bodyPr wrap="square" rtlCol="0">
            <a:spAutoFit/>
          </a:bodyPr>
          <a:lstStyle/>
          <a:p>
            <a:r>
              <a:rPr lang="zh-CN" altLang="en-US" sz="5000" b="1" dirty="0">
                <a:solidFill>
                  <a:srgbClr val="FF0000"/>
                </a:solidFill>
                <a:latin typeface="楷体" panose="02010609060101010101" pitchFamily="49" charset="-122"/>
                <a:ea typeface="楷体" panose="02010609060101010101" pitchFamily="49" charset="-122"/>
              </a:rPr>
              <a:t>宗教改革</a:t>
            </a:r>
          </a:p>
        </p:txBody>
      </p:sp>
    </p:spTree>
    <p:extLst>
      <p:ext uri="{BB962C8B-B14F-4D97-AF65-F5344CB8AC3E}">
        <p14:creationId xmlns:p14="http://schemas.microsoft.com/office/powerpoint/2010/main" val="23006667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50650" y="704043"/>
            <a:ext cx="20227501" cy="5576911"/>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2</a:t>
            </a:r>
            <a:r>
              <a:rPr lang="zh-CN" altLang="en-US" sz="5400" b="1" spc="-150" dirty="0">
                <a:latin typeface="+mn-ea"/>
              </a:rPr>
              <a:t>）课程的变化反映了时代的变迁。阅读材料，回答问题。 </a:t>
            </a:r>
            <a:endParaRPr lang="en-US" altLang="zh-CN" sz="5400" b="1" spc="-150" dirty="0">
              <a:latin typeface="+mn-ea"/>
            </a:endParaRPr>
          </a:p>
          <a:p>
            <a:pPr>
              <a:lnSpc>
                <a:spcPct val="110000"/>
              </a:lnSpc>
            </a:pPr>
            <a:r>
              <a:rPr lang="zh-CN" altLang="en-US" sz="5400" b="1" spc="-150" dirty="0">
                <a:latin typeface="+mn-ea"/>
              </a:rPr>
              <a:t>材料   </a:t>
            </a:r>
            <a:r>
              <a:rPr lang="zh-CN" altLang="en-US" sz="5400" b="1" spc="-150" dirty="0">
                <a:latin typeface="楷体" panose="02010609060101010101" pitchFamily="49" charset="-122"/>
                <a:ea typeface="楷体" panose="02010609060101010101" pitchFamily="49" charset="-122"/>
              </a:rPr>
              <a:t> 中世纪后期，神学在西欧学校教育中的统治地位发生动摇，一些新设学校特别注重对学生德智体美的教育，古典文学和自然科学课程的地位明显提高。</a:t>
            </a:r>
            <a:endParaRPr lang="en-US" altLang="zh-CN" sz="5400" b="1" spc="-150" dirty="0">
              <a:latin typeface="楷体" panose="02010609060101010101" pitchFamily="49" charset="-122"/>
              <a:ea typeface="楷体" panose="02010609060101010101" pitchFamily="49" charset="-122"/>
            </a:endParaRPr>
          </a:p>
          <a:p>
            <a:pPr>
              <a:lnSpc>
                <a:spcPct val="110000"/>
              </a:lnSpc>
            </a:pPr>
            <a:r>
              <a:rPr lang="en-US" altLang="zh-CN" sz="5400" b="1" spc="-150" dirty="0">
                <a:latin typeface="楷体" panose="02010609060101010101" pitchFamily="49" charset="-122"/>
                <a:ea typeface="楷体" panose="02010609060101010101" pitchFamily="49" charset="-122"/>
              </a:rPr>
              <a:t>                                           </a:t>
            </a:r>
            <a:r>
              <a:rPr lang="en-US" altLang="zh-CN" sz="4800" b="1" spc="-400" dirty="0">
                <a:latin typeface="+mn-ea"/>
              </a:rPr>
              <a:t>——</a:t>
            </a:r>
            <a:r>
              <a:rPr lang="zh-CN" altLang="en-US" sz="4800" b="1" spc="-300" dirty="0">
                <a:latin typeface="+mn-ea"/>
              </a:rPr>
              <a:t>据</a:t>
            </a:r>
            <a:r>
              <a:rPr lang="en-US" altLang="zh-CN" sz="4800" b="1" spc="-300" dirty="0">
                <a:latin typeface="+mn-ea"/>
              </a:rPr>
              <a:t>《</a:t>
            </a:r>
            <a:r>
              <a:rPr lang="zh-CN" altLang="en-US" sz="4800" b="1" spc="-300" dirty="0">
                <a:latin typeface="+mn-ea"/>
              </a:rPr>
              <a:t>外国教育史</a:t>
            </a:r>
            <a:r>
              <a:rPr lang="en-US" altLang="zh-CN" sz="4800" b="1" spc="-300" dirty="0">
                <a:latin typeface="+mn-ea"/>
              </a:rPr>
              <a:t>》</a:t>
            </a:r>
          </a:p>
          <a:p>
            <a:pPr>
              <a:lnSpc>
                <a:spcPct val="110000"/>
              </a:lnSpc>
            </a:pPr>
            <a:endParaRPr lang="en-US" altLang="zh-CN" sz="5400" b="1" spc="-300" dirty="0">
              <a:latin typeface="+mn-ea"/>
            </a:endParaRPr>
          </a:p>
        </p:txBody>
      </p:sp>
      <p:grpSp>
        <p:nvGrpSpPr>
          <p:cNvPr id="13" name="组合 12">
            <a:extLst>
              <a:ext uri="{FF2B5EF4-FFF2-40B4-BE49-F238E27FC236}">
                <a16:creationId xmlns:a16="http://schemas.microsoft.com/office/drawing/2014/main" xmlns="" id="{45C06277-6BEE-4EED-9BA1-35CC3A967E3A}"/>
              </a:ext>
            </a:extLst>
          </p:cNvPr>
          <p:cNvGrpSpPr/>
          <p:nvPr/>
        </p:nvGrpSpPr>
        <p:grpSpPr>
          <a:xfrm>
            <a:off x="21320650" y="4338000"/>
            <a:ext cx="2700000" cy="4596059"/>
            <a:chOff x="21320650" y="4338000"/>
            <a:chExt cx="2700000" cy="4596059"/>
          </a:xfrm>
        </p:grpSpPr>
        <p:pic>
          <p:nvPicPr>
            <p:cNvPr id="14" name="图片 13">
              <a:extLst>
                <a:ext uri="{FF2B5EF4-FFF2-40B4-BE49-F238E27FC236}">
                  <a16:creationId xmlns:a16="http://schemas.microsoft.com/office/drawing/2014/main" xmlns="" id="{5047FB24-652E-4B1D-B41C-9021F6F5CE13}"/>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5" name="页脚占位符 11">
              <a:extLst>
                <a:ext uri="{FF2B5EF4-FFF2-40B4-BE49-F238E27FC236}">
                  <a16:creationId xmlns:a16="http://schemas.microsoft.com/office/drawing/2014/main" xmlns="" id="{C1B888A4-1BA5-4EE5-8D9F-E3A73C84F6B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zh-CN" altLang="en-US" sz="3600" spc="-300" dirty="0">
                  <a:latin typeface="宋体" panose="02010600030101010101" pitchFamily="2" charset="-122"/>
                  <a:ea typeface="宋体" panose="02010600030101010101" pitchFamily="2" charset="-122"/>
                </a:rPr>
                <a:t>（</a:t>
              </a:r>
              <a:r>
                <a:rPr lang="en-US" altLang="zh-CN" sz="3600" spc="-300" dirty="0">
                  <a:latin typeface="宋体" panose="02010600030101010101" pitchFamily="2" charset="-122"/>
                  <a:ea typeface="宋体" panose="02010600030101010101" pitchFamily="2" charset="-122"/>
                  <a:cs typeface="Times New Roman" panose="02020603050405020304" pitchFamily="18" charset="0"/>
                </a:rPr>
                <a:t>2</a:t>
              </a:r>
              <a:r>
                <a:rPr lang="zh-CN" altLang="en-US" sz="3600" spc="-300" dirty="0">
                  <a:latin typeface="宋体" panose="02010600030101010101" pitchFamily="2" charset="-122"/>
                  <a:ea typeface="宋体" panose="02010600030101010101" pitchFamily="2" charset="-122"/>
                </a:rPr>
                <a:t>）</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100</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7" name="矩形 6">
            <a:extLst>
              <a:ext uri="{FF2B5EF4-FFF2-40B4-BE49-F238E27FC236}">
                <a16:creationId xmlns:a16="http://schemas.microsoft.com/office/drawing/2014/main" xmlns="" id="{4745C8CA-C011-4BC1-BC69-C924A4BF7963}"/>
              </a:ext>
            </a:extLst>
          </p:cNvPr>
          <p:cNvSpPr/>
          <p:nvPr/>
        </p:nvSpPr>
        <p:spPr>
          <a:xfrm>
            <a:off x="1230509" y="5293465"/>
            <a:ext cx="20215675" cy="1754326"/>
          </a:xfrm>
          <a:prstGeom prst="rect">
            <a:avLst/>
          </a:prstGeom>
        </p:spPr>
        <p:txBody>
          <a:bodyPr wrap="square">
            <a:spAutoFit/>
          </a:bodyPr>
          <a:lstStyle/>
          <a:p>
            <a:r>
              <a:rPr lang="zh-CN" altLang="en-US" sz="5400" b="1" dirty="0"/>
              <a:t>        材料反映了当时怎样的社会思潮？这一思潮出现的历史背景是什么？</a:t>
            </a:r>
          </a:p>
        </p:txBody>
      </p:sp>
      <p:sp>
        <p:nvSpPr>
          <p:cNvPr id="9" name="矩形 8">
            <a:extLst>
              <a:ext uri="{FF2B5EF4-FFF2-40B4-BE49-F238E27FC236}">
                <a16:creationId xmlns:a16="http://schemas.microsoft.com/office/drawing/2014/main" xmlns="" id="{C5F5FDCE-5C65-4FDD-A611-F2984DA27D8B}"/>
              </a:ext>
            </a:extLst>
          </p:cNvPr>
          <p:cNvSpPr/>
          <p:nvPr/>
        </p:nvSpPr>
        <p:spPr>
          <a:xfrm>
            <a:off x="1250650" y="7446089"/>
            <a:ext cx="20464469" cy="5576911"/>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    解析</a:t>
            </a:r>
            <a:r>
              <a:rPr lang="zh-CN" altLang="en-US" sz="5400" dirty="0">
                <a:solidFill>
                  <a:srgbClr val="FF0000"/>
                </a:solidFill>
                <a:latin typeface="楷体" panose="02010609060101010101" pitchFamily="49" charset="-122"/>
                <a:ea typeface="楷体" panose="02010609060101010101" pitchFamily="49" charset="-122"/>
              </a:rPr>
              <a:t>：</a:t>
            </a:r>
            <a:r>
              <a:rPr lang="zh-CN" altLang="en-US" sz="5400" b="1" dirty="0">
                <a:solidFill>
                  <a:srgbClr val="2A5CAA"/>
                </a:solidFill>
                <a:latin typeface="楷体" panose="02010609060101010101" pitchFamily="49" charset="-122"/>
                <a:ea typeface="楷体" panose="02010609060101010101" pitchFamily="49" charset="-122"/>
              </a:rPr>
              <a:t>第一小问思潮，依据材料一中“中世纪后期”“西欧”</a:t>
            </a:r>
            <a:endParaRPr lang="en-US" altLang="zh-CN" sz="5400" b="1" dirty="0">
              <a:solidFill>
                <a:srgbClr val="2A5CAA"/>
              </a:solidFill>
              <a:latin typeface="楷体" panose="02010609060101010101" pitchFamily="49" charset="-122"/>
              <a:ea typeface="楷体" panose="02010609060101010101" pitchFamily="49" charset="-122"/>
            </a:endParaRPr>
          </a:p>
          <a:p>
            <a:pPr>
              <a:lnSpc>
                <a:spcPct val="110000"/>
              </a:lnSpc>
            </a:pPr>
            <a:r>
              <a:rPr lang="zh-CN" altLang="en-US" sz="5400" b="1" dirty="0">
                <a:solidFill>
                  <a:srgbClr val="2A5CAA"/>
                </a:solidFill>
                <a:latin typeface="楷体" panose="02010609060101010101" pitchFamily="49" charset="-122"/>
                <a:ea typeface="楷体" panose="02010609060101010101" pitchFamily="49" charset="-122"/>
              </a:rPr>
              <a:t>“注重对学生德、智、体、美的教育”等信息可知是人文主义思潮。</a:t>
            </a:r>
            <a:endParaRPr lang="zh-CN" altLang="en-US" sz="5400" dirty="0"/>
          </a:p>
          <a:p>
            <a:pPr>
              <a:lnSpc>
                <a:spcPct val="110000"/>
              </a:lnSpc>
            </a:pPr>
            <a:r>
              <a:rPr lang="zh-CN" altLang="en-US" sz="5400" b="1" dirty="0">
                <a:solidFill>
                  <a:srgbClr val="2A5CAA"/>
                </a:solidFill>
                <a:latin typeface="楷体" panose="02010609060101010101" pitchFamily="49" charset="-122"/>
                <a:ea typeface="楷体" panose="02010609060101010101" pitchFamily="49" charset="-122"/>
              </a:rPr>
              <a:t>第二小问背景，紧扣时间“中世纪后期”，结合所学知识从政治、经济、思想文化等方面阐述。政治上中世纪西欧教育长期被教会垄断，经济上中世纪后期资本主义萌芽出现，思想上文艺复运动兴起、科技上近代自然科学产生等。</a:t>
            </a:r>
            <a:endParaRPr lang="zh-CN" altLang="en-US" sz="5400" dirty="0"/>
          </a:p>
        </p:txBody>
      </p:sp>
    </p:spTree>
    <p:extLst>
      <p:ext uri="{BB962C8B-B14F-4D97-AF65-F5344CB8AC3E}">
        <p14:creationId xmlns:p14="http://schemas.microsoft.com/office/powerpoint/2010/main" val="117184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小积累</a:t>
              </a:r>
              <a:endParaRPr lang="en-US" altLang="zh-CN" sz="3600" dirty="0">
                <a:latin typeface="宋体" panose="02010600030101010101" pitchFamily="2" charset="-122"/>
                <a:ea typeface="宋体" panose="02010600030101010101" pitchFamily="2" charset="-122"/>
              </a:endParaRP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100</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871930" y="1365997"/>
            <a:ext cx="2348720"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小积累</a:t>
            </a:r>
          </a:p>
        </p:txBody>
      </p:sp>
      <p:pic>
        <p:nvPicPr>
          <p:cNvPr id="7170" name="Picture 2"/>
          <p:cNvPicPr>
            <a:picLocks noChangeAspect="1" noChangeArrowheads="1"/>
          </p:cNvPicPr>
          <p:nvPr/>
        </p:nvPicPr>
        <p:blipFill>
          <a:blip r:embed="rId3">
            <a:clrChange>
              <a:clrFrom>
                <a:srgbClr val="FFFDE9"/>
              </a:clrFrom>
              <a:clrTo>
                <a:srgbClr val="FFFDE9">
                  <a:alpha val="0"/>
                </a:srgbClr>
              </a:clrTo>
            </a:clrChange>
            <a:extLst>
              <a:ext uri="{28A0092B-C50C-407E-A947-70E740481C1C}">
                <a14:useLocalDpi xmlns:a14="http://schemas.microsoft.com/office/drawing/2010/main" val="0"/>
              </a:ext>
            </a:extLst>
          </a:blip>
          <a:srcRect/>
          <a:stretch>
            <a:fillRect/>
          </a:stretch>
        </p:blipFill>
        <p:spPr bwMode="auto">
          <a:xfrm>
            <a:off x="6380650" y="1577067"/>
            <a:ext cx="9585000" cy="746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xmlns="" id="{C0C8AB33-53C6-4115-BF5D-9F9C8B67703F}"/>
              </a:ext>
            </a:extLst>
          </p:cNvPr>
          <p:cNvPicPr>
            <a:picLocks noChangeAspect="1" noChangeArrowheads="1"/>
          </p:cNvPicPr>
          <p:nvPr/>
        </p:nvPicPr>
        <p:blipFill>
          <a:blip r:embed="rId4">
            <a:clrChange>
              <a:clrFrom>
                <a:srgbClr val="FFFDE9"/>
              </a:clrFrom>
              <a:clrTo>
                <a:srgbClr val="FFFDE9">
                  <a:alpha val="0"/>
                </a:srgbClr>
              </a:clrTo>
            </a:clrChange>
            <a:extLst>
              <a:ext uri="{28A0092B-C50C-407E-A947-70E740481C1C}">
                <a14:useLocalDpi xmlns:a14="http://schemas.microsoft.com/office/drawing/2010/main" val="0"/>
              </a:ext>
            </a:extLst>
          </a:blip>
          <a:srcRect/>
          <a:stretch>
            <a:fillRect/>
          </a:stretch>
        </p:blipFill>
        <p:spPr bwMode="auto">
          <a:xfrm>
            <a:off x="4726952" y="2795141"/>
            <a:ext cx="14636431" cy="946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2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50650" y="704043"/>
            <a:ext cx="22050000" cy="3748719"/>
          </a:xfrm>
          <a:prstGeom prst="rect">
            <a:avLst/>
          </a:prstGeom>
          <a:noFill/>
        </p:spPr>
        <p:txBody>
          <a:bodyPr wrap="square" rtlCol="0">
            <a:spAutoFit/>
          </a:bodyPr>
          <a:lstStyle/>
          <a:p>
            <a:pPr algn="just">
              <a:lnSpc>
                <a:spcPct val="110000"/>
              </a:lnSpc>
            </a:pPr>
            <a:r>
              <a:rPr lang="zh-CN" altLang="en-US" sz="5400" b="1" spc="-150" dirty="0">
                <a:latin typeface="+mn-ea"/>
              </a:rPr>
              <a:t>（</a:t>
            </a:r>
            <a:r>
              <a:rPr lang="en-US" altLang="zh-CN" sz="5400" b="1" spc="-150" dirty="0">
                <a:latin typeface="+mn-ea"/>
              </a:rPr>
              <a:t>3</a:t>
            </a:r>
            <a:r>
              <a:rPr lang="zh-CN" altLang="en-US" sz="5400" b="1" spc="-150" dirty="0">
                <a:latin typeface="+mn-ea"/>
              </a:rPr>
              <a:t>）维多里诺是</a:t>
            </a:r>
            <a:r>
              <a:rPr lang="en-US" altLang="zh-CN" sz="5400" b="1" spc="-150" dirty="0">
                <a:latin typeface="+mn-ea"/>
              </a:rPr>
              <a:t>14—15</a:t>
            </a:r>
            <a:r>
              <a:rPr lang="zh-CN" altLang="en-US" sz="5400" b="1" spc="-150" dirty="0">
                <a:latin typeface="+mn-ea"/>
              </a:rPr>
              <a:t>世纪意大利的教育家。他奉行“身心发展并重”的教育理想，注重发展学生个性，重视骑马、剑术、跳舞、游泳等方面的能力培养。他还要求学生研读古罗马作品和基督教作品，视之为道德教育重要内容。这反映出</a:t>
            </a:r>
            <a:r>
              <a:rPr lang="en-US" altLang="zh-CN" sz="5400" b="1" spc="-150" dirty="0">
                <a:latin typeface="+mn-ea"/>
              </a:rPr>
              <a:t>(    )</a:t>
            </a:r>
            <a:endParaRPr lang="en-US" altLang="zh-CN" sz="5400" b="1" dirty="0">
              <a:latin typeface="+mn-ea"/>
            </a:endParaRPr>
          </a:p>
        </p:txBody>
      </p:sp>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3">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3</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100</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10" name="矩形 9">
            <a:extLst>
              <a:ext uri="{FF2B5EF4-FFF2-40B4-BE49-F238E27FC236}">
                <a16:creationId xmlns:a16="http://schemas.microsoft.com/office/drawing/2014/main" xmlns="" id="{01034CB6-669B-4C44-9ACF-036BB4A746B0}"/>
              </a:ext>
            </a:extLst>
          </p:cNvPr>
          <p:cNvSpPr/>
          <p:nvPr/>
        </p:nvSpPr>
        <p:spPr>
          <a:xfrm>
            <a:off x="1267100" y="4923350"/>
            <a:ext cx="19984982" cy="3748719"/>
          </a:xfrm>
          <a:prstGeom prst="rect">
            <a:avLst/>
          </a:prstGeom>
        </p:spPr>
        <p:txBody>
          <a:bodyPr wrap="square">
            <a:spAutoFit/>
          </a:bodyPr>
          <a:lstStyle/>
          <a:p>
            <a:pPr>
              <a:lnSpc>
                <a:spcPct val="110000"/>
              </a:lnSpc>
            </a:pPr>
            <a:r>
              <a:rPr lang="en-US" altLang="zh-CN" sz="5400" b="1" dirty="0">
                <a:latin typeface="+mn-ea"/>
              </a:rPr>
              <a:t>A.</a:t>
            </a:r>
            <a:r>
              <a:rPr lang="zh-CN" altLang="en-US" sz="5400" b="1" dirty="0">
                <a:latin typeface="+mn-ea"/>
              </a:rPr>
              <a:t>人文主义的教育理念</a:t>
            </a:r>
            <a:endParaRPr lang="en-US" altLang="zh-CN" sz="5400" b="1" dirty="0">
              <a:latin typeface="+mn-ea"/>
            </a:endParaRPr>
          </a:p>
          <a:p>
            <a:pPr>
              <a:lnSpc>
                <a:spcPct val="110000"/>
              </a:lnSpc>
            </a:pPr>
            <a:r>
              <a:rPr lang="en-US" altLang="zh-CN" sz="5400" b="1" dirty="0">
                <a:latin typeface="+mn-ea"/>
              </a:rPr>
              <a:t>B.</a:t>
            </a:r>
            <a:r>
              <a:rPr lang="zh-CN" altLang="en-US" sz="5400" b="1" dirty="0">
                <a:latin typeface="+mn-ea"/>
              </a:rPr>
              <a:t>宗教制约着教育发展</a:t>
            </a:r>
          </a:p>
          <a:p>
            <a:pPr>
              <a:lnSpc>
                <a:spcPct val="110000"/>
              </a:lnSpc>
            </a:pPr>
            <a:r>
              <a:rPr lang="en-US" altLang="zh-CN" sz="5400" b="1" dirty="0">
                <a:latin typeface="+mn-ea"/>
              </a:rPr>
              <a:t>C.</a:t>
            </a:r>
            <a:r>
              <a:rPr lang="zh-CN" altLang="en-US" sz="5400" b="1" dirty="0">
                <a:latin typeface="+mn-ea"/>
              </a:rPr>
              <a:t>教育摆脱了宗教束缚</a:t>
            </a:r>
            <a:endParaRPr lang="en-US" altLang="zh-CN" sz="5400" b="1" dirty="0">
              <a:latin typeface="+mn-ea"/>
            </a:endParaRPr>
          </a:p>
          <a:p>
            <a:pPr>
              <a:lnSpc>
                <a:spcPct val="110000"/>
              </a:lnSpc>
            </a:pPr>
            <a:r>
              <a:rPr lang="en-US" altLang="zh-CN" sz="5400" b="1" dirty="0">
                <a:latin typeface="+mn-ea"/>
              </a:rPr>
              <a:t>D.</a:t>
            </a:r>
            <a:r>
              <a:rPr lang="zh-CN" altLang="en-US" sz="5400" b="1" dirty="0">
                <a:latin typeface="+mn-ea"/>
              </a:rPr>
              <a:t>文艺复兴尚未影响教育领域</a:t>
            </a:r>
          </a:p>
        </p:txBody>
      </p:sp>
      <p:sp>
        <p:nvSpPr>
          <p:cNvPr id="3" name="矩形 2">
            <a:extLst>
              <a:ext uri="{FF2B5EF4-FFF2-40B4-BE49-F238E27FC236}">
                <a16:creationId xmlns:a16="http://schemas.microsoft.com/office/drawing/2014/main" xmlns="" id="{D10AF633-C9AD-457B-A25C-6AF01C103A88}"/>
              </a:ext>
            </a:extLst>
          </p:cNvPr>
          <p:cNvSpPr/>
          <p:nvPr/>
        </p:nvSpPr>
        <p:spPr>
          <a:xfrm>
            <a:off x="1275538" y="8919441"/>
            <a:ext cx="1984321" cy="1006429"/>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endParaRPr lang="zh-CN" altLang="en-US" sz="5400" dirty="0">
              <a:solidFill>
                <a:srgbClr val="2A5CAA"/>
              </a:solidFill>
              <a:latin typeface="楷体" pitchFamily="49" charset="-122"/>
              <a:ea typeface="楷体" pitchFamily="49" charset="-122"/>
            </a:endParaRPr>
          </a:p>
        </p:txBody>
      </p:sp>
      <p:sp>
        <p:nvSpPr>
          <p:cNvPr id="9" name="矩形 8">
            <a:extLst>
              <a:ext uri="{FF2B5EF4-FFF2-40B4-BE49-F238E27FC236}">
                <a16:creationId xmlns:a16="http://schemas.microsoft.com/office/drawing/2014/main" xmlns="" id="{A93B78BB-7BF5-4EF6-AADF-622D3EF267B9}"/>
              </a:ext>
            </a:extLst>
          </p:cNvPr>
          <p:cNvSpPr/>
          <p:nvPr/>
        </p:nvSpPr>
        <p:spPr>
          <a:xfrm>
            <a:off x="1275538" y="8919441"/>
            <a:ext cx="21820224" cy="3748719"/>
          </a:xfrm>
          <a:prstGeom prst="rect">
            <a:avLst/>
          </a:prstGeom>
        </p:spPr>
        <p:txBody>
          <a:bodyPr wrap="square">
            <a:spAutoFit/>
          </a:bodyPr>
          <a:lstStyle/>
          <a:p>
            <a:pPr>
              <a:lnSpc>
                <a:spcPct val="110000"/>
              </a:lnSpc>
            </a:pPr>
            <a:r>
              <a:rPr lang="zh-CN" altLang="en-US" sz="5400" b="1" dirty="0">
                <a:solidFill>
                  <a:srgbClr val="2A5CAA"/>
                </a:solidFill>
                <a:latin typeface="楷体" pitchFamily="49" charset="-122"/>
                <a:ea typeface="楷体" pitchFamily="49" charset="-122"/>
              </a:rPr>
              <a:t>     </a:t>
            </a:r>
            <a:r>
              <a:rPr lang="zh-CN" altLang="en-US" sz="5400" b="1" spc="-300" dirty="0">
                <a:solidFill>
                  <a:srgbClr val="2A5CAA"/>
                </a:solidFill>
                <a:latin typeface="楷体" pitchFamily="49" charset="-122"/>
                <a:ea typeface="楷体" pitchFamily="49" charset="-122"/>
              </a:rPr>
              <a:t>由材料内容“注重发展学生个性”“重视</a:t>
            </a:r>
            <a:r>
              <a:rPr lang="en-US" altLang="zh-CN" sz="5400" b="1" spc="-300" dirty="0">
                <a:solidFill>
                  <a:srgbClr val="2A5CAA"/>
                </a:solidFill>
                <a:latin typeface="楷体" pitchFamily="49" charset="-122"/>
                <a:ea typeface="楷体" pitchFamily="49" charset="-122"/>
              </a:rPr>
              <a:t>……</a:t>
            </a:r>
            <a:r>
              <a:rPr lang="zh-CN" altLang="en-US" sz="5400" b="1" spc="-300" dirty="0">
                <a:solidFill>
                  <a:srgbClr val="2A5CAA"/>
                </a:solidFill>
                <a:latin typeface="楷体" pitchFamily="49" charset="-122"/>
                <a:ea typeface="楷体" pitchFamily="49" charset="-122"/>
              </a:rPr>
              <a:t>能力培养”并结合时间可知该教育家有着人文主义的教育理念，故</a:t>
            </a:r>
            <a:r>
              <a:rPr lang="en-US" altLang="zh-CN" sz="5400" b="1" spc="-300" dirty="0">
                <a:solidFill>
                  <a:srgbClr val="2A5CAA"/>
                </a:solidFill>
                <a:latin typeface="楷体" pitchFamily="49" charset="-122"/>
                <a:ea typeface="楷体" pitchFamily="49" charset="-122"/>
              </a:rPr>
              <a:t>A</a:t>
            </a:r>
            <a:r>
              <a:rPr lang="zh-CN" altLang="en-US" sz="5400" b="1" spc="-300" dirty="0">
                <a:solidFill>
                  <a:srgbClr val="2A5CAA"/>
                </a:solidFill>
                <a:latin typeface="楷体" pitchFamily="49" charset="-122"/>
                <a:ea typeface="楷体" pitchFamily="49" charset="-122"/>
              </a:rPr>
              <a:t>项正确；材料没有体现出宗教对教育的制约作用，故</a:t>
            </a:r>
            <a:r>
              <a:rPr lang="en-US" altLang="zh-CN" sz="5400" b="1" spc="-300" dirty="0">
                <a:solidFill>
                  <a:srgbClr val="2A5CAA"/>
                </a:solidFill>
                <a:latin typeface="楷体" pitchFamily="49" charset="-122"/>
                <a:ea typeface="楷体" pitchFamily="49" charset="-122"/>
              </a:rPr>
              <a:t>B</a:t>
            </a:r>
            <a:r>
              <a:rPr lang="zh-CN" altLang="en-US" sz="5400" b="1" spc="-300" dirty="0">
                <a:solidFill>
                  <a:srgbClr val="2A5CAA"/>
                </a:solidFill>
                <a:latin typeface="楷体" pitchFamily="49" charset="-122"/>
                <a:ea typeface="楷体" pitchFamily="49" charset="-122"/>
              </a:rPr>
              <a:t>项错误；材料没有体现教育摆脱了宗教束缚，故</a:t>
            </a:r>
            <a:r>
              <a:rPr lang="en-US" altLang="zh-CN" sz="5400" b="1" spc="-300" dirty="0">
                <a:solidFill>
                  <a:srgbClr val="2A5CAA"/>
                </a:solidFill>
                <a:latin typeface="楷体" pitchFamily="49" charset="-122"/>
                <a:ea typeface="楷体" pitchFamily="49" charset="-122"/>
              </a:rPr>
              <a:t>C</a:t>
            </a:r>
            <a:r>
              <a:rPr lang="zh-CN" altLang="en-US" sz="5400" b="1" spc="-300" dirty="0">
                <a:solidFill>
                  <a:srgbClr val="2A5CAA"/>
                </a:solidFill>
                <a:latin typeface="楷体" pitchFamily="49" charset="-122"/>
                <a:ea typeface="楷体" pitchFamily="49" charset="-122"/>
              </a:rPr>
              <a:t>项错误；通过材料可知文艺复兴的影响已经扩展到了教育领域，故</a:t>
            </a:r>
            <a:r>
              <a:rPr lang="en-US" altLang="zh-CN" sz="5400" b="1" spc="-300" dirty="0">
                <a:solidFill>
                  <a:srgbClr val="2A5CAA"/>
                </a:solidFill>
                <a:latin typeface="楷体" pitchFamily="49" charset="-122"/>
                <a:ea typeface="楷体" pitchFamily="49" charset="-122"/>
              </a:rPr>
              <a:t>D</a:t>
            </a:r>
            <a:r>
              <a:rPr lang="zh-CN" altLang="en-US" sz="5400" b="1" spc="-300" dirty="0">
                <a:solidFill>
                  <a:srgbClr val="2A5CAA"/>
                </a:solidFill>
                <a:latin typeface="楷体" pitchFamily="49" charset="-122"/>
                <a:ea typeface="楷体" pitchFamily="49" charset="-122"/>
              </a:rPr>
              <a:t>项错误。</a:t>
            </a:r>
          </a:p>
        </p:txBody>
      </p:sp>
      <p:sp>
        <p:nvSpPr>
          <p:cNvPr id="12" name="文本框 11">
            <a:extLst>
              <a:ext uri="{FF2B5EF4-FFF2-40B4-BE49-F238E27FC236}">
                <a16:creationId xmlns:a16="http://schemas.microsoft.com/office/drawing/2014/main" xmlns="" id="{6FFA98CF-EB8D-4A8E-B2D4-B56EF3C0A4E6}"/>
              </a:ext>
            </a:extLst>
          </p:cNvPr>
          <p:cNvSpPr txBox="1"/>
          <p:nvPr/>
        </p:nvSpPr>
        <p:spPr>
          <a:xfrm>
            <a:off x="7424735" y="3369670"/>
            <a:ext cx="530915" cy="923330"/>
          </a:xfrm>
          <a:prstGeom prst="rect">
            <a:avLst/>
          </a:prstGeom>
          <a:noFill/>
        </p:spPr>
        <p:txBody>
          <a:bodyPr wrap="none" rtlCol="0">
            <a:spAutoFit/>
          </a:bodyPr>
          <a:lstStyle/>
          <a:p>
            <a:r>
              <a:rPr lang="en-US" altLang="zh-CN" sz="5400" dirty="0">
                <a:solidFill>
                  <a:srgbClr val="FF0000"/>
                </a:solidFill>
                <a:latin typeface="+mj-ea"/>
                <a:ea typeface="+mj-ea"/>
              </a:rPr>
              <a:t>A</a:t>
            </a:r>
            <a:endParaRPr lang="zh-CN" altLang="en-US" sz="5400" dirty="0">
              <a:solidFill>
                <a:srgbClr val="FF0000"/>
              </a:solidFill>
              <a:latin typeface="+mj-ea"/>
              <a:ea typeface="+mj-ea"/>
            </a:endParaRPr>
          </a:p>
        </p:txBody>
      </p:sp>
    </p:spTree>
    <p:extLst>
      <p:ext uri="{BB962C8B-B14F-4D97-AF65-F5344CB8AC3E}">
        <p14:creationId xmlns:p14="http://schemas.microsoft.com/office/powerpoint/2010/main" val="118623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小积累</a:t>
              </a:r>
              <a:endParaRPr lang="en-US" altLang="zh-CN" sz="3600" dirty="0">
                <a:latin typeface="宋体" panose="02010600030101010101" pitchFamily="2" charset="-122"/>
                <a:ea typeface="宋体" panose="02010600030101010101" pitchFamily="2" charset="-122"/>
              </a:endParaRP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100</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871930" y="1365997"/>
            <a:ext cx="2348720"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小积累</a:t>
            </a:r>
          </a:p>
        </p:txBody>
      </p:sp>
      <p:pic>
        <p:nvPicPr>
          <p:cNvPr id="4" name="图片 3">
            <a:extLst>
              <a:ext uri="{FF2B5EF4-FFF2-40B4-BE49-F238E27FC236}">
                <a16:creationId xmlns:a16="http://schemas.microsoft.com/office/drawing/2014/main" xmlns="" id="{256FB420-E87E-42D6-93B8-CCC507E4BEF4}"/>
              </a:ext>
            </a:extLst>
          </p:cNvPr>
          <p:cNvPicPr>
            <a:picLocks noChangeAspect="1"/>
          </p:cNvPicPr>
          <p:nvPr/>
        </p:nvPicPr>
        <p:blipFill>
          <a:blip r:embed="rId3">
            <a:clrChange>
              <a:clrFrom>
                <a:srgbClr val="FFFDED"/>
              </a:clrFrom>
              <a:clrTo>
                <a:srgbClr val="FFFDED">
                  <a:alpha val="0"/>
                </a:srgbClr>
              </a:clrTo>
            </a:clrChange>
          </a:blip>
          <a:stretch>
            <a:fillRect/>
          </a:stretch>
        </p:blipFill>
        <p:spPr>
          <a:xfrm>
            <a:off x="6870107" y="1420104"/>
            <a:ext cx="10350000" cy="1014877"/>
          </a:xfrm>
          <a:prstGeom prst="rect">
            <a:avLst/>
          </a:prstGeom>
        </p:spPr>
      </p:pic>
      <p:pic>
        <p:nvPicPr>
          <p:cNvPr id="5" name="图片 4">
            <a:extLst>
              <a:ext uri="{FF2B5EF4-FFF2-40B4-BE49-F238E27FC236}">
                <a16:creationId xmlns:a16="http://schemas.microsoft.com/office/drawing/2014/main" xmlns="" id="{A141656D-1B03-4D6B-A879-F6C592C00C7B}"/>
              </a:ext>
            </a:extLst>
          </p:cNvPr>
          <p:cNvPicPr>
            <a:picLocks noChangeAspect="1"/>
          </p:cNvPicPr>
          <p:nvPr/>
        </p:nvPicPr>
        <p:blipFill>
          <a:blip r:embed="rId4">
            <a:clrChange>
              <a:clrFrom>
                <a:srgbClr val="FFFDED"/>
              </a:clrFrom>
              <a:clrTo>
                <a:srgbClr val="FFFDED">
                  <a:alpha val="0"/>
                </a:srgbClr>
              </a:clrTo>
            </a:clrChange>
          </a:blip>
          <a:stretch>
            <a:fillRect/>
          </a:stretch>
        </p:blipFill>
        <p:spPr>
          <a:xfrm>
            <a:off x="5160107" y="2748834"/>
            <a:ext cx="13770000" cy="1589166"/>
          </a:xfrm>
          <a:prstGeom prst="rect">
            <a:avLst/>
          </a:prstGeom>
        </p:spPr>
      </p:pic>
      <p:pic>
        <p:nvPicPr>
          <p:cNvPr id="6" name="图片 5">
            <a:extLst>
              <a:ext uri="{FF2B5EF4-FFF2-40B4-BE49-F238E27FC236}">
                <a16:creationId xmlns:a16="http://schemas.microsoft.com/office/drawing/2014/main" xmlns="" id="{08CFE474-67FD-4708-8ABF-5A041D2FB37A}"/>
              </a:ext>
            </a:extLst>
          </p:cNvPr>
          <p:cNvPicPr>
            <a:picLocks noChangeAspect="1"/>
          </p:cNvPicPr>
          <p:nvPr/>
        </p:nvPicPr>
        <p:blipFill>
          <a:blip r:embed="rId5">
            <a:clrChange>
              <a:clrFrom>
                <a:srgbClr val="FFFDED"/>
              </a:clrFrom>
              <a:clrTo>
                <a:srgbClr val="FFFDED">
                  <a:alpha val="0"/>
                </a:srgbClr>
              </a:clrTo>
            </a:clrChange>
          </a:blip>
          <a:stretch>
            <a:fillRect/>
          </a:stretch>
        </p:blipFill>
        <p:spPr>
          <a:xfrm>
            <a:off x="4048638" y="4135152"/>
            <a:ext cx="15992937" cy="6832896"/>
          </a:xfrm>
          <a:prstGeom prst="rect">
            <a:avLst/>
          </a:prstGeom>
        </p:spPr>
      </p:pic>
    </p:spTree>
    <p:extLst>
      <p:ext uri="{BB962C8B-B14F-4D97-AF65-F5344CB8AC3E}">
        <p14:creationId xmlns:p14="http://schemas.microsoft.com/office/powerpoint/2010/main" val="1104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小积累</a:t>
              </a:r>
              <a:endParaRPr lang="en-US" altLang="zh-CN" sz="3600" dirty="0">
                <a:latin typeface="宋体" panose="02010600030101010101" pitchFamily="2" charset="-122"/>
                <a:ea typeface="宋体" panose="02010600030101010101" pitchFamily="2" charset="-122"/>
              </a:endParaRP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100</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871930" y="1365997"/>
            <a:ext cx="2348720"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小积累</a:t>
            </a:r>
          </a:p>
        </p:txBody>
      </p:sp>
      <p:pic>
        <p:nvPicPr>
          <p:cNvPr id="4" name="图片 3">
            <a:extLst>
              <a:ext uri="{FF2B5EF4-FFF2-40B4-BE49-F238E27FC236}">
                <a16:creationId xmlns:a16="http://schemas.microsoft.com/office/drawing/2014/main" xmlns="" id="{256FB420-E87E-42D6-93B8-CCC507E4BEF4}"/>
              </a:ext>
            </a:extLst>
          </p:cNvPr>
          <p:cNvPicPr>
            <a:picLocks noChangeAspect="1"/>
          </p:cNvPicPr>
          <p:nvPr/>
        </p:nvPicPr>
        <p:blipFill>
          <a:blip r:embed="rId3">
            <a:clrChange>
              <a:clrFrom>
                <a:srgbClr val="FFFDED"/>
              </a:clrFrom>
              <a:clrTo>
                <a:srgbClr val="FFFDED">
                  <a:alpha val="0"/>
                </a:srgbClr>
              </a:clrTo>
            </a:clrChange>
          </a:blip>
          <a:stretch>
            <a:fillRect/>
          </a:stretch>
        </p:blipFill>
        <p:spPr>
          <a:xfrm>
            <a:off x="6870107" y="1420104"/>
            <a:ext cx="10350000" cy="1014877"/>
          </a:xfrm>
          <a:prstGeom prst="rect">
            <a:avLst/>
          </a:prstGeom>
        </p:spPr>
      </p:pic>
      <p:pic>
        <p:nvPicPr>
          <p:cNvPr id="2" name="图片 1">
            <a:extLst>
              <a:ext uri="{FF2B5EF4-FFF2-40B4-BE49-F238E27FC236}">
                <a16:creationId xmlns:a16="http://schemas.microsoft.com/office/drawing/2014/main" xmlns="" id="{A650C60A-D0AD-447E-8B05-3D9D4E1486B3}"/>
              </a:ext>
            </a:extLst>
          </p:cNvPr>
          <p:cNvPicPr>
            <a:picLocks noChangeAspect="1"/>
          </p:cNvPicPr>
          <p:nvPr/>
        </p:nvPicPr>
        <p:blipFill>
          <a:blip r:embed="rId4">
            <a:clrChange>
              <a:clrFrom>
                <a:srgbClr val="FFFDED"/>
              </a:clrFrom>
              <a:clrTo>
                <a:srgbClr val="FFFDED">
                  <a:alpha val="0"/>
                </a:srgbClr>
              </a:clrTo>
            </a:clrChange>
          </a:blip>
          <a:stretch>
            <a:fillRect/>
          </a:stretch>
        </p:blipFill>
        <p:spPr>
          <a:xfrm>
            <a:off x="4076943" y="2943000"/>
            <a:ext cx="15936327" cy="8595000"/>
          </a:xfrm>
          <a:prstGeom prst="rect">
            <a:avLst/>
          </a:prstGeom>
        </p:spPr>
      </p:pic>
    </p:spTree>
    <p:extLst>
      <p:ext uri="{BB962C8B-B14F-4D97-AF65-F5344CB8AC3E}">
        <p14:creationId xmlns:p14="http://schemas.microsoft.com/office/powerpoint/2010/main" val="194165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50650" y="704043"/>
            <a:ext cx="22095000" cy="2834622"/>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4</a:t>
            </a:r>
            <a:r>
              <a:rPr lang="zh-CN" altLang="en-US" sz="5400" b="1" spc="-150" dirty="0">
                <a:latin typeface="+mn-ea"/>
              </a:rPr>
              <a:t>）欧洲某个时期崛起了一个富有的阶级，他们成为教会之外新的艺术资助人。于是，艺术家创作的重点转向宗教题材以外的、表达人物内心的肖像画。这里的“艺术家”是</a:t>
            </a:r>
            <a:r>
              <a:rPr lang="en-US" altLang="zh-CN" sz="5400" b="1" spc="-150" dirty="0">
                <a:latin typeface="+mn-ea"/>
              </a:rPr>
              <a:t>(    )</a:t>
            </a:r>
            <a:endParaRPr lang="en-US" altLang="zh-CN" sz="5400" b="1" dirty="0">
              <a:latin typeface="+mn-ea"/>
            </a:endParaRPr>
          </a:p>
        </p:txBody>
      </p:sp>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4</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100</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10" name="矩形 9">
            <a:extLst>
              <a:ext uri="{FF2B5EF4-FFF2-40B4-BE49-F238E27FC236}">
                <a16:creationId xmlns:a16="http://schemas.microsoft.com/office/drawing/2014/main" xmlns="" id="{01034CB6-669B-4C44-9ACF-036BB4A746B0}"/>
              </a:ext>
            </a:extLst>
          </p:cNvPr>
          <p:cNvSpPr/>
          <p:nvPr/>
        </p:nvSpPr>
        <p:spPr>
          <a:xfrm>
            <a:off x="1246921" y="4164429"/>
            <a:ext cx="19984982" cy="3748719"/>
          </a:xfrm>
          <a:prstGeom prst="rect">
            <a:avLst/>
          </a:prstGeom>
        </p:spPr>
        <p:txBody>
          <a:bodyPr wrap="square">
            <a:spAutoFit/>
          </a:bodyPr>
          <a:lstStyle/>
          <a:p>
            <a:pPr>
              <a:lnSpc>
                <a:spcPct val="110000"/>
              </a:lnSpc>
            </a:pPr>
            <a:r>
              <a:rPr lang="en-US" altLang="zh-CN" sz="5400" b="1" dirty="0">
                <a:latin typeface="+mn-ea"/>
              </a:rPr>
              <a:t>A.</a:t>
            </a:r>
            <a:r>
              <a:rPr lang="zh-CN" altLang="en-US" sz="5400" b="1" dirty="0">
                <a:latin typeface="+mn-ea"/>
              </a:rPr>
              <a:t>文艺复兴时期画家                </a:t>
            </a:r>
            <a:endParaRPr lang="en-US" altLang="zh-CN" sz="5400" b="1" dirty="0">
              <a:latin typeface="+mn-ea"/>
            </a:endParaRPr>
          </a:p>
          <a:p>
            <a:pPr>
              <a:lnSpc>
                <a:spcPct val="110000"/>
              </a:lnSpc>
            </a:pPr>
            <a:r>
              <a:rPr lang="en-US" altLang="zh-CN" sz="5400" b="1" dirty="0">
                <a:latin typeface="+mn-ea"/>
              </a:rPr>
              <a:t>B.19</a:t>
            </a:r>
            <a:r>
              <a:rPr lang="zh-CN" altLang="en-US" sz="5400" b="1" dirty="0">
                <a:latin typeface="+mn-ea"/>
              </a:rPr>
              <a:t>世纪现实主义画家</a:t>
            </a:r>
          </a:p>
          <a:p>
            <a:pPr>
              <a:lnSpc>
                <a:spcPct val="110000"/>
              </a:lnSpc>
            </a:pPr>
            <a:r>
              <a:rPr lang="en-US" altLang="zh-CN" sz="5400" b="1" dirty="0">
                <a:latin typeface="+mn-ea"/>
              </a:rPr>
              <a:t>C.</a:t>
            </a:r>
            <a:r>
              <a:rPr lang="zh-CN" altLang="en-US" sz="5400" b="1" dirty="0">
                <a:latin typeface="+mn-ea"/>
              </a:rPr>
              <a:t>法国印象主义画家                </a:t>
            </a:r>
            <a:endParaRPr lang="en-US" altLang="zh-CN" sz="5400" b="1" dirty="0">
              <a:latin typeface="+mn-ea"/>
            </a:endParaRPr>
          </a:p>
          <a:p>
            <a:pPr>
              <a:lnSpc>
                <a:spcPct val="110000"/>
              </a:lnSpc>
            </a:pPr>
            <a:r>
              <a:rPr lang="en-US" altLang="zh-CN" sz="5400" b="1" dirty="0">
                <a:latin typeface="+mn-ea"/>
              </a:rPr>
              <a:t>D.20</a:t>
            </a:r>
            <a:r>
              <a:rPr lang="zh-CN" altLang="en-US" sz="5400" b="1" dirty="0">
                <a:latin typeface="+mn-ea"/>
              </a:rPr>
              <a:t>世纪现代主义画家</a:t>
            </a:r>
          </a:p>
        </p:txBody>
      </p:sp>
      <p:sp>
        <p:nvSpPr>
          <p:cNvPr id="3" name="矩形 2">
            <a:extLst>
              <a:ext uri="{FF2B5EF4-FFF2-40B4-BE49-F238E27FC236}">
                <a16:creationId xmlns:a16="http://schemas.microsoft.com/office/drawing/2014/main" xmlns="" id="{D10AF633-C9AD-457B-A25C-6AF01C103A88}"/>
              </a:ext>
            </a:extLst>
          </p:cNvPr>
          <p:cNvSpPr/>
          <p:nvPr/>
        </p:nvSpPr>
        <p:spPr>
          <a:xfrm>
            <a:off x="1246921" y="8568000"/>
            <a:ext cx="21221678" cy="4662815"/>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dirty="0">
                <a:solidFill>
                  <a:srgbClr val="2A5CAA"/>
                </a:solidFill>
                <a:latin typeface="楷体" pitchFamily="49" charset="-122"/>
                <a:ea typeface="楷体" pitchFamily="49" charset="-122"/>
              </a:rPr>
              <a:t>依据题干材料“艺术创造的主要内容是表达人物的内心的作品”可知，强调人物的内心世界，这是文艺复兴时期作品的特色，故</a:t>
            </a:r>
            <a:r>
              <a:rPr lang="en-US" altLang="zh-CN" sz="5400" b="1" dirty="0">
                <a:solidFill>
                  <a:srgbClr val="2A5CAA"/>
                </a:solidFill>
                <a:latin typeface="楷体" pitchFamily="49" charset="-122"/>
                <a:ea typeface="楷体" pitchFamily="49" charset="-122"/>
              </a:rPr>
              <a:t>A</a:t>
            </a:r>
            <a:r>
              <a:rPr lang="zh-CN" altLang="en-US" sz="5400" b="1" dirty="0">
                <a:solidFill>
                  <a:srgbClr val="2A5CAA"/>
                </a:solidFill>
                <a:latin typeface="楷体" pitchFamily="49" charset="-122"/>
                <a:ea typeface="楷体" pitchFamily="49" charset="-122"/>
              </a:rPr>
              <a:t>项正确；现实主义绘画侧重于表达现实生活，不是内心世界，故</a:t>
            </a:r>
            <a:r>
              <a:rPr lang="en-US" altLang="zh-CN" sz="5400" b="1" dirty="0">
                <a:solidFill>
                  <a:srgbClr val="2A5CAA"/>
                </a:solidFill>
                <a:latin typeface="楷体" pitchFamily="49" charset="-122"/>
                <a:ea typeface="楷体" pitchFamily="49" charset="-122"/>
              </a:rPr>
              <a:t>B</a:t>
            </a:r>
            <a:r>
              <a:rPr lang="zh-CN" altLang="en-US" sz="5400" b="1" dirty="0">
                <a:solidFill>
                  <a:srgbClr val="2A5CAA"/>
                </a:solidFill>
                <a:latin typeface="楷体" pitchFamily="49" charset="-122"/>
                <a:ea typeface="楷体" pitchFamily="49" charset="-122"/>
              </a:rPr>
              <a:t>项错误；印象画派侧重于把“光”和“色彩”作为绘画追求的主要目的，尤其着重于光影的改变、对时间的印象，故</a:t>
            </a:r>
            <a:r>
              <a:rPr lang="en-US" altLang="zh-CN" sz="5400" b="1" dirty="0">
                <a:solidFill>
                  <a:srgbClr val="2A5CAA"/>
                </a:solidFill>
                <a:latin typeface="楷体" pitchFamily="49" charset="-122"/>
                <a:ea typeface="楷体" pitchFamily="49" charset="-122"/>
              </a:rPr>
              <a:t>C</a:t>
            </a:r>
            <a:r>
              <a:rPr lang="zh-CN" altLang="en-US" sz="5400" b="1" dirty="0">
                <a:solidFill>
                  <a:srgbClr val="2A5CAA"/>
                </a:solidFill>
                <a:latin typeface="楷体" pitchFamily="49" charset="-122"/>
                <a:ea typeface="楷体" pitchFamily="49" charset="-122"/>
              </a:rPr>
              <a:t>项错误；</a:t>
            </a:r>
            <a:endParaRPr lang="zh-CN" altLang="en-US" sz="5400" b="1" spc="300" dirty="0">
              <a:solidFill>
                <a:srgbClr val="2A5CAA"/>
              </a:solidFill>
              <a:latin typeface="楷体" pitchFamily="49" charset="-122"/>
              <a:ea typeface="楷体" pitchFamily="49" charset="-122"/>
            </a:endParaRPr>
          </a:p>
        </p:txBody>
      </p:sp>
    </p:spTree>
    <p:extLst>
      <p:ext uri="{BB962C8B-B14F-4D97-AF65-F5344CB8AC3E}">
        <p14:creationId xmlns:p14="http://schemas.microsoft.com/office/powerpoint/2010/main" val="327126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50650" y="704043"/>
            <a:ext cx="22095000" cy="2834622"/>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4</a:t>
            </a:r>
            <a:r>
              <a:rPr lang="zh-CN" altLang="en-US" sz="5400" b="1" spc="-150" dirty="0">
                <a:latin typeface="+mn-ea"/>
              </a:rPr>
              <a:t>）欧洲某个时期崛起了一个富有的阶级，他们成为教会之外新的艺术资助人。于是，艺术家创作的重点转向宗教题材以外的、表达人物内心的肖像画。这里的“艺术家”是</a:t>
            </a:r>
            <a:r>
              <a:rPr lang="en-US" altLang="zh-CN" sz="5400" b="1" spc="-150" dirty="0">
                <a:latin typeface="+mn-ea"/>
              </a:rPr>
              <a:t>(    )</a:t>
            </a:r>
            <a:endParaRPr lang="en-US" altLang="zh-CN" sz="5400" b="1" dirty="0">
              <a:latin typeface="+mn-ea"/>
            </a:endParaRPr>
          </a:p>
        </p:txBody>
      </p:sp>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4</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100</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10" name="矩形 9">
            <a:extLst>
              <a:ext uri="{FF2B5EF4-FFF2-40B4-BE49-F238E27FC236}">
                <a16:creationId xmlns:a16="http://schemas.microsoft.com/office/drawing/2014/main" xmlns="" id="{01034CB6-669B-4C44-9ACF-036BB4A746B0}"/>
              </a:ext>
            </a:extLst>
          </p:cNvPr>
          <p:cNvSpPr/>
          <p:nvPr/>
        </p:nvSpPr>
        <p:spPr>
          <a:xfrm>
            <a:off x="1246921" y="4164429"/>
            <a:ext cx="19984982" cy="3748719"/>
          </a:xfrm>
          <a:prstGeom prst="rect">
            <a:avLst/>
          </a:prstGeom>
        </p:spPr>
        <p:txBody>
          <a:bodyPr wrap="square">
            <a:spAutoFit/>
          </a:bodyPr>
          <a:lstStyle/>
          <a:p>
            <a:pPr>
              <a:lnSpc>
                <a:spcPct val="110000"/>
              </a:lnSpc>
            </a:pPr>
            <a:r>
              <a:rPr lang="en-US" altLang="zh-CN" sz="5400" b="1" dirty="0">
                <a:latin typeface="+mn-ea"/>
              </a:rPr>
              <a:t>A.</a:t>
            </a:r>
            <a:r>
              <a:rPr lang="zh-CN" altLang="en-US" sz="5400" b="1" dirty="0">
                <a:latin typeface="+mn-ea"/>
              </a:rPr>
              <a:t>文艺复兴时期画家                </a:t>
            </a:r>
            <a:endParaRPr lang="en-US" altLang="zh-CN" sz="5400" b="1" dirty="0">
              <a:latin typeface="+mn-ea"/>
            </a:endParaRPr>
          </a:p>
          <a:p>
            <a:pPr>
              <a:lnSpc>
                <a:spcPct val="110000"/>
              </a:lnSpc>
            </a:pPr>
            <a:r>
              <a:rPr lang="en-US" altLang="zh-CN" sz="5400" b="1" dirty="0">
                <a:latin typeface="+mn-ea"/>
              </a:rPr>
              <a:t>B.19</a:t>
            </a:r>
            <a:r>
              <a:rPr lang="zh-CN" altLang="en-US" sz="5400" b="1" dirty="0">
                <a:latin typeface="+mn-ea"/>
              </a:rPr>
              <a:t>世纪现实主义画家</a:t>
            </a:r>
          </a:p>
          <a:p>
            <a:pPr>
              <a:lnSpc>
                <a:spcPct val="110000"/>
              </a:lnSpc>
            </a:pPr>
            <a:r>
              <a:rPr lang="en-US" altLang="zh-CN" sz="5400" b="1" dirty="0">
                <a:latin typeface="+mn-ea"/>
              </a:rPr>
              <a:t>C.</a:t>
            </a:r>
            <a:r>
              <a:rPr lang="zh-CN" altLang="en-US" sz="5400" b="1" dirty="0">
                <a:latin typeface="+mn-ea"/>
              </a:rPr>
              <a:t>法国印象主义画家                </a:t>
            </a:r>
            <a:endParaRPr lang="en-US" altLang="zh-CN" sz="5400" b="1" dirty="0">
              <a:latin typeface="+mn-ea"/>
            </a:endParaRPr>
          </a:p>
          <a:p>
            <a:pPr>
              <a:lnSpc>
                <a:spcPct val="110000"/>
              </a:lnSpc>
            </a:pPr>
            <a:r>
              <a:rPr lang="en-US" altLang="zh-CN" sz="5400" b="1" dirty="0">
                <a:latin typeface="+mn-ea"/>
              </a:rPr>
              <a:t>D.20</a:t>
            </a:r>
            <a:r>
              <a:rPr lang="zh-CN" altLang="en-US" sz="5400" b="1" dirty="0">
                <a:latin typeface="+mn-ea"/>
              </a:rPr>
              <a:t>世纪现代主义画家</a:t>
            </a:r>
          </a:p>
        </p:txBody>
      </p:sp>
      <p:sp>
        <p:nvSpPr>
          <p:cNvPr id="3" name="矩形 2">
            <a:extLst>
              <a:ext uri="{FF2B5EF4-FFF2-40B4-BE49-F238E27FC236}">
                <a16:creationId xmlns:a16="http://schemas.microsoft.com/office/drawing/2014/main" xmlns="" id="{D10AF633-C9AD-457B-A25C-6AF01C103A88}"/>
              </a:ext>
            </a:extLst>
          </p:cNvPr>
          <p:cNvSpPr/>
          <p:nvPr/>
        </p:nvSpPr>
        <p:spPr>
          <a:xfrm>
            <a:off x="1246921" y="8568000"/>
            <a:ext cx="21221678" cy="2834622"/>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     </a:t>
            </a:r>
            <a:r>
              <a:rPr lang="zh-CN" altLang="en-US" sz="5400" b="1" dirty="0">
                <a:solidFill>
                  <a:srgbClr val="2A5CAA"/>
                </a:solidFill>
                <a:latin typeface="楷体" pitchFamily="49" charset="-122"/>
                <a:ea typeface="楷体" pitchFamily="49" charset="-122"/>
              </a:rPr>
              <a:t>现代主义画派表达的是现在人们的精神创伤，感觉到他们对现实生活消极、悲观和失望的情绪，感觉到他们思想中强烈的个人主义和虚无主义，故</a:t>
            </a:r>
            <a:r>
              <a:rPr lang="en-US" altLang="zh-CN" sz="5400" b="1" dirty="0">
                <a:solidFill>
                  <a:srgbClr val="2A5CAA"/>
                </a:solidFill>
                <a:latin typeface="楷体" pitchFamily="49" charset="-122"/>
                <a:ea typeface="楷体" pitchFamily="49" charset="-122"/>
              </a:rPr>
              <a:t>D</a:t>
            </a:r>
            <a:r>
              <a:rPr lang="zh-CN" altLang="en-US" sz="5400" b="1" dirty="0">
                <a:solidFill>
                  <a:srgbClr val="2A5CAA"/>
                </a:solidFill>
                <a:latin typeface="楷体" pitchFamily="49" charset="-122"/>
                <a:ea typeface="楷体" pitchFamily="49" charset="-122"/>
              </a:rPr>
              <a:t>项错误。</a:t>
            </a:r>
            <a:endParaRPr lang="zh-CN" altLang="en-US" sz="5400" b="1" spc="300" dirty="0">
              <a:solidFill>
                <a:srgbClr val="2A5CAA"/>
              </a:solidFill>
              <a:latin typeface="楷体" pitchFamily="49" charset="-122"/>
              <a:ea typeface="楷体" pitchFamily="49" charset="-122"/>
            </a:endParaRPr>
          </a:p>
        </p:txBody>
      </p:sp>
      <p:sp>
        <p:nvSpPr>
          <p:cNvPr id="9" name="文本框 8">
            <a:extLst>
              <a:ext uri="{FF2B5EF4-FFF2-40B4-BE49-F238E27FC236}">
                <a16:creationId xmlns:a16="http://schemas.microsoft.com/office/drawing/2014/main" xmlns="" id="{C86FEB67-88E5-4785-954E-EEE6AAB7DEC9}"/>
              </a:ext>
            </a:extLst>
          </p:cNvPr>
          <p:cNvSpPr txBox="1"/>
          <p:nvPr/>
        </p:nvSpPr>
        <p:spPr>
          <a:xfrm>
            <a:off x="10115650" y="2487440"/>
            <a:ext cx="530915" cy="923330"/>
          </a:xfrm>
          <a:prstGeom prst="rect">
            <a:avLst/>
          </a:prstGeom>
          <a:noFill/>
        </p:spPr>
        <p:txBody>
          <a:bodyPr wrap="none" rtlCol="0">
            <a:spAutoFit/>
          </a:bodyPr>
          <a:lstStyle/>
          <a:p>
            <a:r>
              <a:rPr lang="en-US" altLang="zh-CN" sz="5400" dirty="0">
                <a:solidFill>
                  <a:srgbClr val="FF0000"/>
                </a:solidFill>
                <a:latin typeface="+mj-ea"/>
                <a:ea typeface="+mj-ea"/>
              </a:rPr>
              <a:t>A</a:t>
            </a:r>
            <a:endParaRPr lang="zh-CN" altLang="en-US" sz="5400" dirty="0">
              <a:solidFill>
                <a:srgbClr val="FF0000"/>
              </a:solidFill>
              <a:latin typeface="+mj-ea"/>
              <a:ea typeface="+mj-ea"/>
            </a:endParaRPr>
          </a:p>
        </p:txBody>
      </p:sp>
      <p:sp>
        <p:nvSpPr>
          <p:cNvPr id="5" name="矩形 4">
            <a:extLst>
              <a:ext uri="{FF2B5EF4-FFF2-40B4-BE49-F238E27FC236}">
                <a16:creationId xmlns:a16="http://schemas.microsoft.com/office/drawing/2014/main" xmlns="" id="{3F360B9A-75A6-4690-8109-06ACC0A2D098}"/>
              </a:ext>
            </a:extLst>
          </p:cNvPr>
          <p:cNvSpPr/>
          <p:nvPr/>
        </p:nvSpPr>
        <p:spPr>
          <a:xfrm>
            <a:off x="1246921" y="8568000"/>
            <a:ext cx="2262158" cy="923330"/>
          </a:xfrm>
          <a:prstGeom prst="rect">
            <a:avLst/>
          </a:prstGeom>
        </p:spPr>
        <p:txBody>
          <a:bodyPr wrap="none">
            <a:spAutoFit/>
          </a:bodyPr>
          <a:lstStyle/>
          <a:p>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endParaRPr lang="zh-CN" altLang="en-US" dirty="0"/>
          </a:p>
        </p:txBody>
      </p:sp>
    </p:spTree>
    <p:extLst>
      <p:ext uri="{BB962C8B-B14F-4D97-AF65-F5344CB8AC3E}">
        <p14:creationId xmlns:p14="http://schemas.microsoft.com/office/powerpoint/2010/main" val="394402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小积累</a:t>
              </a:r>
              <a:endParaRPr lang="en-US" altLang="zh-CN" sz="3600" dirty="0">
                <a:latin typeface="宋体" panose="02010600030101010101" pitchFamily="2" charset="-122"/>
                <a:ea typeface="宋体" panose="02010600030101010101" pitchFamily="2" charset="-122"/>
              </a:endParaRP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100</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871930" y="1365997"/>
            <a:ext cx="2348720"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小积累</a:t>
            </a:r>
          </a:p>
        </p:txBody>
      </p:sp>
      <p:pic>
        <p:nvPicPr>
          <p:cNvPr id="3" name="图片 2">
            <a:extLst>
              <a:ext uri="{FF2B5EF4-FFF2-40B4-BE49-F238E27FC236}">
                <a16:creationId xmlns:a16="http://schemas.microsoft.com/office/drawing/2014/main" xmlns="" id="{7BFACD31-9B14-4DCA-BACA-27402DDCED55}"/>
              </a:ext>
            </a:extLst>
          </p:cNvPr>
          <p:cNvPicPr>
            <a:picLocks noChangeAspect="1"/>
          </p:cNvPicPr>
          <p:nvPr/>
        </p:nvPicPr>
        <p:blipFill>
          <a:blip r:embed="rId3">
            <a:clrChange>
              <a:clrFrom>
                <a:srgbClr val="FFFDED"/>
              </a:clrFrom>
              <a:clrTo>
                <a:srgbClr val="FFFDED">
                  <a:alpha val="0"/>
                </a:srgbClr>
              </a:clrTo>
            </a:clrChange>
          </a:blip>
          <a:stretch>
            <a:fillRect/>
          </a:stretch>
        </p:blipFill>
        <p:spPr>
          <a:xfrm>
            <a:off x="6335650" y="1365997"/>
            <a:ext cx="11700000" cy="2069887"/>
          </a:xfrm>
          <a:prstGeom prst="rect">
            <a:avLst/>
          </a:prstGeom>
        </p:spPr>
      </p:pic>
      <p:pic>
        <p:nvPicPr>
          <p:cNvPr id="5" name="图片 4">
            <a:extLst>
              <a:ext uri="{FF2B5EF4-FFF2-40B4-BE49-F238E27FC236}">
                <a16:creationId xmlns:a16="http://schemas.microsoft.com/office/drawing/2014/main" xmlns="" id="{9ACFA36B-ECC6-4001-9857-52639A58B0AC}"/>
              </a:ext>
            </a:extLst>
          </p:cNvPr>
          <p:cNvPicPr>
            <a:picLocks noChangeAspect="1"/>
          </p:cNvPicPr>
          <p:nvPr/>
        </p:nvPicPr>
        <p:blipFill>
          <a:blip r:embed="rId4">
            <a:clrChange>
              <a:clrFrom>
                <a:srgbClr val="FFFDED"/>
              </a:clrFrom>
              <a:clrTo>
                <a:srgbClr val="FFFDED">
                  <a:alpha val="0"/>
                </a:srgbClr>
              </a:clrTo>
            </a:clrChange>
          </a:blip>
          <a:stretch>
            <a:fillRect/>
          </a:stretch>
        </p:blipFill>
        <p:spPr>
          <a:xfrm>
            <a:off x="5390650" y="3435884"/>
            <a:ext cx="4286250" cy="9363075"/>
          </a:xfrm>
          <a:prstGeom prst="rect">
            <a:avLst/>
          </a:prstGeom>
        </p:spPr>
      </p:pic>
      <p:pic>
        <p:nvPicPr>
          <p:cNvPr id="6" name="图片 5">
            <a:extLst>
              <a:ext uri="{FF2B5EF4-FFF2-40B4-BE49-F238E27FC236}">
                <a16:creationId xmlns:a16="http://schemas.microsoft.com/office/drawing/2014/main" xmlns="" id="{D8A8B392-7B31-4760-A434-299FFB9E2998}"/>
              </a:ext>
            </a:extLst>
          </p:cNvPr>
          <p:cNvPicPr>
            <a:picLocks noChangeAspect="1"/>
          </p:cNvPicPr>
          <p:nvPr/>
        </p:nvPicPr>
        <p:blipFill rotWithShape="1">
          <a:blip r:embed="rId5">
            <a:clrChange>
              <a:clrFrom>
                <a:srgbClr val="FFFDED"/>
              </a:clrFrom>
              <a:clrTo>
                <a:srgbClr val="FFFDED">
                  <a:alpha val="0"/>
                </a:srgbClr>
              </a:clrTo>
            </a:clrChange>
          </a:blip>
          <a:srcRect t="1404" r="10933"/>
          <a:stretch/>
        </p:blipFill>
        <p:spPr>
          <a:xfrm>
            <a:off x="10115650" y="3449211"/>
            <a:ext cx="4140000" cy="9363075"/>
          </a:xfrm>
          <a:prstGeom prst="rect">
            <a:avLst/>
          </a:prstGeom>
        </p:spPr>
      </p:pic>
      <p:pic>
        <p:nvPicPr>
          <p:cNvPr id="7" name="图片 6">
            <a:extLst>
              <a:ext uri="{FF2B5EF4-FFF2-40B4-BE49-F238E27FC236}">
                <a16:creationId xmlns:a16="http://schemas.microsoft.com/office/drawing/2014/main" xmlns="" id="{E2FB5567-D936-40C4-AF97-F19E0077F820}"/>
              </a:ext>
            </a:extLst>
          </p:cNvPr>
          <p:cNvPicPr>
            <a:picLocks noChangeAspect="1"/>
          </p:cNvPicPr>
          <p:nvPr/>
        </p:nvPicPr>
        <p:blipFill>
          <a:blip r:embed="rId6">
            <a:clrChange>
              <a:clrFrom>
                <a:srgbClr val="FFFDED"/>
              </a:clrFrom>
              <a:clrTo>
                <a:srgbClr val="FFFDED">
                  <a:alpha val="0"/>
                </a:srgbClr>
              </a:clrTo>
            </a:clrChange>
          </a:blip>
          <a:stretch>
            <a:fillRect/>
          </a:stretch>
        </p:blipFill>
        <p:spPr>
          <a:xfrm>
            <a:off x="14650119" y="3392060"/>
            <a:ext cx="4543425" cy="9477375"/>
          </a:xfrm>
          <a:prstGeom prst="rect">
            <a:avLst/>
          </a:prstGeom>
        </p:spPr>
      </p:pic>
    </p:spTree>
    <p:extLst>
      <p:ext uri="{BB962C8B-B14F-4D97-AF65-F5344CB8AC3E}">
        <p14:creationId xmlns:p14="http://schemas.microsoft.com/office/powerpoint/2010/main" val="392893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50650" y="704043"/>
            <a:ext cx="22095000" cy="2722990"/>
          </a:xfrm>
          <a:prstGeom prst="rect">
            <a:avLst/>
          </a:prstGeom>
          <a:noFill/>
        </p:spPr>
        <p:txBody>
          <a:bodyPr wrap="square" rtlCol="0">
            <a:spAutoFit/>
          </a:bodyPr>
          <a:lstStyle/>
          <a:p>
            <a:pPr algn="just">
              <a:lnSpc>
                <a:spcPct val="110000"/>
              </a:lnSpc>
            </a:pPr>
            <a:r>
              <a:rPr lang="zh-CN" altLang="en-US" sz="5400" b="1" spc="-150" dirty="0">
                <a:latin typeface="+mn-ea"/>
              </a:rPr>
              <a:t>（</a:t>
            </a:r>
            <a:r>
              <a:rPr lang="en-US" altLang="zh-CN" sz="5400" b="1" spc="-150" dirty="0">
                <a:latin typeface="+mn-ea"/>
              </a:rPr>
              <a:t>5</a:t>
            </a:r>
            <a:r>
              <a:rPr lang="zh-CN" altLang="en-US" sz="5400" b="1" spc="-150" dirty="0">
                <a:latin typeface="+mn-ea"/>
              </a:rPr>
              <a:t>）</a:t>
            </a:r>
            <a:r>
              <a:rPr lang="en-US" altLang="zh-CN" sz="5400" b="1" spc="-150" dirty="0">
                <a:latin typeface="+mn-ea"/>
              </a:rPr>
              <a:t>1521</a:t>
            </a:r>
            <a:r>
              <a:rPr lang="zh-CN" altLang="en-US" sz="5400" b="1" spc="-150" dirty="0">
                <a:latin typeface="+mn-ea"/>
              </a:rPr>
              <a:t>年有教皇代表与马丁</a:t>
            </a:r>
            <a:r>
              <a:rPr lang="en-US" altLang="zh-CN" sz="5400" b="1" spc="-150" dirty="0">
                <a:latin typeface="+mn-ea"/>
              </a:rPr>
              <a:t>·</a:t>
            </a:r>
            <a:r>
              <a:rPr lang="zh-CN" altLang="en-US" sz="5400" b="1" spc="-150" dirty="0">
                <a:latin typeface="+mn-ea"/>
              </a:rPr>
              <a:t>路德辩论说：信仰无法安稳地奠基于</a:t>
            </a:r>
            <a:r>
              <a:rPr lang="en-US" altLang="zh-CN" sz="5400" b="1" spc="-150" dirty="0">
                <a:latin typeface="+mn-ea"/>
              </a:rPr>
              <a:t>《</a:t>
            </a:r>
            <a:r>
              <a:rPr lang="zh-CN" altLang="en-US" sz="5400" b="1" spc="-150" dirty="0">
                <a:latin typeface="+mn-ea"/>
              </a:rPr>
              <a:t>圣经</a:t>
            </a:r>
            <a:r>
              <a:rPr lang="en-US" altLang="zh-CN" sz="5400" b="1" spc="-150" dirty="0">
                <a:latin typeface="+mn-ea"/>
              </a:rPr>
              <a:t>》</a:t>
            </a:r>
            <a:r>
              <a:rPr lang="zh-CN" altLang="en-US" sz="5400" b="1" spc="-150" dirty="0">
                <a:latin typeface="+mn-ea"/>
              </a:rPr>
              <a:t>，因为“</a:t>
            </a:r>
            <a:r>
              <a:rPr lang="en-US" altLang="zh-CN" sz="5400" b="1" spc="-150" dirty="0">
                <a:latin typeface="+mn-ea"/>
              </a:rPr>
              <a:t>《</a:t>
            </a:r>
            <a:r>
              <a:rPr lang="zh-CN" altLang="en-US" sz="5400" b="1" spc="-150" dirty="0">
                <a:latin typeface="+mn-ea"/>
              </a:rPr>
              <a:t>圣经</a:t>
            </a:r>
            <a:r>
              <a:rPr lang="en-US" altLang="zh-CN" sz="5400" b="1" spc="-150" dirty="0">
                <a:latin typeface="+mn-ea"/>
              </a:rPr>
              <a:t>》</a:t>
            </a:r>
            <a:r>
              <a:rPr lang="zh-CN" altLang="en-US" sz="5400" b="1" spc="-150" dirty="0">
                <a:latin typeface="+mn-ea"/>
              </a:rPr>
              <a:t>就像软蜡一样，可以让每一个人随兴所至地扭或拉”。他们的主要分歧在于</a:t>
            </a:r>
            <a:r>
              <a:rPr lang="en-US" altLang="zh-CN" sz="5400" b="1" spc="-150" dirty="0">
                <a:latin typeface="+mn-ea"/>
              </a:rPr>
              <a:t>(    )</a:t>
            </a:r>
            <a:endParaRPr lang="en-US" altLang="zh-CN" sz="5400" b="1" dirty="0">
              <a:latin typeface="+mn-ea"/>
            </a:endParaRPr>
          </a:p>
        </p:txBody>
      </p:sp>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rPr>
                <a:t>5</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101</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10" name="矩形 9">
            <a:extLst>
              <a:ext uri="{FF2B5EF4-FFF2-40B4-BE49-F238E27FC236}">
                <a16:creationId xmlns:a16="http://schemas.microsoft.com/office/drawing/2014/main" xmlns="" id="{01034CB6-669B-4C44-9ACF-036BB4A746B0}"/>
              </a:ext>
            </a:extLst>
          </p:cNvPr>
          <p:cNvSpPr/>
          <p:nvPr/>
        </p:nvSpPr>
        <p:spPr>
          <a:xfrm>
            <a:off x="1283880" y="4340949"/>
            <a:ext cx="19984982" cy="3637086"/>
          </a:xfrm>
          <a:prstGeom prst="rect">
            <a:avLst/>
          </a:prstGeom>
        </p:spPr>
        <p:txBody>
          <a:bodyPr wrap="square">
            <a:spAutoFit/>
          </a:bodyPr>
          <a:lstStyle/>
          <a:p>
            <a:pPr algn="just">
              <a:lnSpc>
                <a:spcPct val="110000"/>
              </a:lnSpc>
            </a:pPr>
            <a:r>
              <a:rPr lang="en-US" altLang="zh-CN" sz="5400" b="1" dirty="0">
                <a:latin typeface="+mn-ea"/>
              </a:rPr>
              <a:t>A.</a:t>
            </a:r>
            <a:r>
              <a:rPr lang="zh-CN" altLang="en-US" sz="5400" b="1" dirty="0">
                <a:latin typeface="+mn-ea"/>
              </a:rPr>
              <a:t>教会是否腐败 </a:t>
            </a:r>
          </a:p>
          <a:p>
            <a:pPr algn="just">
              <a:lnSpc>
                <a:spcPct val="110000"/>
              </a:lnSpc>
            </a:pPr>
            <a:r>
              <a:rPr lang="en-US" altLang="zh-CN" sz="5400" b="1" dirty="0">
                <a:latin typeface="+mn-ea"/>
              </a:rPr>
              <a:t>B.</a:t>
            </a:r>
            <a:r>
              <a:rPr lang="zh-CN" altLang="en-US" sz="5400" b="1" dirty="0">
                <a:latin typeface="+mn-ea"/>
              </a:rPr>
              <a:t>信仰是否必要</a:t>
            </a:r>
          </a:p>
          <a:p>
            <a:pPr algn="just">
              <a:lnSpc>
                <a:spcPct val="110000"/>
              </a:lnSpc>
            </a:pPr>
            <a:r>
              <a:rPr lang="en-US" altLang="zh-CN" sz="5400" b="1" dirty="0">
                <a:latin typeface="+mn-ea"/>
              </a:rPr>
              <a:t>C.</a:t>
            </a:r>
            <a:r>
              <a:rPr lang="zh-CN" altLang="en-US" sz="5400" b="1" dirty="0">
                <a:latin typeface="+mn-ea"/>
              </a:rPr>
              <a:t>信徒能否仅仅依靠信仰得救</a:t>
            </a:r>
          </a:p>
          <a:p>
            <a:pPr algn="just">
              <a:lnSpc>
                <a:spcPct val="110000"/>
              </a:lnSpc>
            </a:pPr>
            <a:r>
              <a:rPr lang="en-US" altLang="zh-CN" sz="5400" b="1" dirty="0">
                <a:latin typeface="+mn-ea"/>
              </a:rPr>
              <a:t>D.《</a:t>
            </a:r>
            <a:r>
              <a:rPr lang="zh-CN" altLang="en-US" sz="5400" b="1" dirty="0">
                <a:latin typeface="+mn-ea"/>
              </a:rPr>
              <a:t>圣经</a:t>
            </a:r>
            <a:r>
              <a:rPr lang="en-US" altLang="zh-CN" sz="5400" b="1" dirty="0">
                <a:latin typeface="+mn-ea"/>
              </a:rPr>
              <a:t>》</a:t>
            </a:r>
            <a:r>
              <a:rPr lang="zh-CN" altLang="en-US" sz="5400" b="1" dirty="0">
                <a:latin typeface="+mn-ea"/>
              </a:rPr>
              <a:t>能否作为信仰的基础</a:t>
            </a:r>
          </a:p>
        </p:txBody>
      </p:sp>
      <p:sp>
        <p:nvSpPr>
          <p:cNvPr id="3" name="矩形 2">
            <a:extLst>
              <a:ext uri="{FF2B5EF4-FFF2-40B4-BE49-F238E27FC236}">
                <a16:creationId xmlns:a16="http://schemas.microsoft.com/office/drawing/2014/main" xmlns="" id="{D10AF633-C9AD-457B-A25C-6AF01C103A88}"/>
              </a:ext>
            </a:extLst>
          </p:cNvPr>
          <p:cNvSpPr/>
          <p:nvPr/>
        </p:nvSpPr>
        <p:spPr>
          <a:xfrm>
            <a:off x="1250650" y="8793156"/>
            <a:ext cx="21105000" cy="2834622"/>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dirty="0">
                <a:solidFill>
                  <a:srgbClr val="2A5CAA"/>
                </a:solidFill>
                <a:latin typeface="楷体" pitchFamily="49" charset="-122"/>
                <a:ea typeface="楷体" pitchFamily="49" charset="-122"/>
              </a:rPr>
              <a:t>材料叙述了教皇代表认为</a:t>
            </a:r>
            <a:r>
              <a:rPr lang="en-US" altLang="zh-CN" sz="5400" b="1" dirty="0">
                <a:solidFill>
                  <a:srgbClr val="2A5CAA"/>
                </a:solidFill>
                <a:latin typeface="楷体" pitchFamily="49" charset="-122"/>
                <a:ea typeface="楷体" pitchFamily="49" charset="-122"/>
              </a:rPr>
              <a:t>《</a:t>
            </a:r>
            <a:r>
              <a:rPr lang="zh-CN" altLang="en-US" sz="5400" b="1" dirty="0">
                <a:solidFill>
                  <a:srgbClr val="2A5CAA"/>
                </a:solidFill>
                <a:latin typeface="楷体" pitchFamily="49" charset="-122"/>
                <a:ea typeface="楷体" pitchFamily="49" charset="-122"/>
              </a:rPr>
              <a:t>圣经</a:t>
            </a:r>
            <a:r>
              <a:rPr lang="en-US" altLang="zh-CN" sz="5400" b="1" dirty="0">
                <a:solidFill>
                  <a:srgbClr val="2A5CAA"/>
                </a:solidFill>
                <a:latin typeface="楷体" pitchFamily="49" charset="-122"/>
                <a:ea typeface="楷体" pitchFamily="49" charset="-122"/>
              </a:rPr>
              <a:t>》</a:t>
            </a:r>
            <a:r>
              <a:rPr lang="zh-CN" altLang="en-US" sz="5400" b="1" dirty="0">
                <a:solidFill>
                  <a:srgbClr val="2A5CAA"/>
                </a:solidFill>
                <a:latin typeface="楷体" pitchFamily="49" charset="-122"/>
                <a:ea typeface="楷体" pitchFamily="49" charset="-122"/>
              </a:rPr>
              <a:t>不能作为信仰的基础，因为“每一个人随兴所至地扭或拉”，故</a:t>
            </a:r>
            <a:r>
              <a:rPr lang="en-US" altLang="zh-CN" sz="5400" b="1" dirty="0">
                <a:solidFill>
                  <a:srgbClr val="2A5CAA"/>
                </a:solidFill>
                <a:latin typeface="楷体" pitchFamily="49" charset="-122"/>
                <a:ea typeface="楷体" pitchFamily="49" charset="-122"/>
              </a:rPr>
              <a:t>D</a:t>
            </a:r>
            <a:r>
              <a:rPr lang="zh-CN" altLang="en-US" sz="5400" b="1" dirty="0">
                <a:solidFill>
                  <a:srgbClr val="2A5CAA"/>
                </a:solidFill>
                <a:latin typeface="楷体" pitchFamily="49" charset="-122"/>
                <a:ea typeface="楷体" pitchFamily="49" charset="-122"/>
              </a:rPr>
              <a:t>项符合材料主旨；“教会是否腐败”不是材料叙述的内容，故</a:t>
            </a:r>
            <a:r>
              <a:rPr lang="en-US" altLang="zh-CN" sz="5400" b="1" dirty="0">
                <a:solidFill>
                  <a:srgbClr val="2A5CAA"/>
                </a:solidFill>
                <a:latin typeface="楷体" pitchFamily="49" charset="-122"/>
                <a:ea typeface="楷体" pitchFamily="49" charset="-122"/>
              </a:rPr>
              <a:t>A</a:t>
            </a:r>
            <a:r>
              <a:rPr lang="zh-CN" altLang="en-US" sz="5400" b="1" dirty="0">
                <a:solidFill>
                  <a:srgbClr val="2A5CAA"/>
                </a:solidFill>
                <a:latin typeface="楷体" pitchFamily="49" charset="-122"/>
                <a:ea typeface="楷体" pitchFamily="49" charset="-122"/>
              </a:rPr>
              <a:t>项错误</a:t>
            </a:r>
            <a:r>
              <a:rPr lang="zh-CN" altLang="en-US" sz="5400" b="1" dirty="0" smtClean="0">
                <a:solidFill>
                  <a:srgbClr val="2A5CAA"/>
                </a:solidFill>
                <a:latin typeface="楷体" pitchFamily="49" charset="-122"/>
                <a:ea typeface="楷体" pitchFamily="49" charset="-122"/>
              </a:rPr>
              <a:t>；</a:t>
            </a:r>
            <a:endParaRPr lang="zh-CN" altLang="en-US" sz="5400" b="1" spc="-150" dirty="0">
              <a:solidFill>
                <a:srgbClr val="2A5CAA"/>
              </a:solidFill>
              <a:latin typeface="楷体" pitchFamily="49" charset="-122"/>
              <a:ea typeface="楷体" pitchFamily="49" charset="-122"/>
            </a:endParaRPr>
          </a:p>
        </p:txBody>
      </p:sp>
      <p:sp>
        <p:nvSpPr>
          <p:cNvPr id="9" name="文本框 11">
            <a:extLst>
              <a:ext uri="{FF2B5EF4-FFF2-40B4-BE49-F238E27FC236}">
                <a16:creationId xmlns:a16="http://schemas.microsoft.com/office/drawing/2014/main" xmlns="" id="{6FFA98CF-EB8D-4A8E-B2D4-B56EF3C0A4E6}"/>
              </a:ext>
            </a:extLst>
          </p:cNvPr>
          <p:cNvSpPr txBox="1"/>
          <p:nvPr/>
        </p:nvSpPr>
        <p:spPr>
          <a:xfrm>
            <a:off x="10115650" y="2492644"/>
            <a:ext cx="530915" cy="923330"/>
          </a:xfrm>
          <a:prstGeom prst="rect">
            <a:avLst/>
          </a:prstGeom>
          <a:noFill/>
        </p:spPr>
        <p:txBody>
          <a:bodyPr wrap="none" rtlCol="0">
            <a:spAutoFit/>
          </a:bodyPr>
          <a:lstStyle/>
          <a:p>
            <a:r>
              <a:rPr lang="en-US" altLang="zh-CN" sz="5400" dirty="0">
                <a:solidFill>
                  <a:srgbClr val="FF0000"/>
                </a:solidFill>
                <a:latin typeface="+mj-ea"/>
                <a:ea typeface="+mj-ea"/>
              </a:rPr>
              <a:t>D</a:t>
            </a:r>
            <a:endParaRPr lang="zh-CN" altLang="en-US" sz="5400" dirty="0">
              <a:solidFill>
                <a:srgbClr val="FF0000"/>
              </a:solidFill>
              <a:latin typeface="+mj-ea"/>
              <a:ea typeface="+mj-ea"/>
            </a:endParaRPr>
          </a:p>
        </p:txBody>
      </p:sp>
    </p:spTree>
    <p:extLst>
      <p:ext uri="{BB962C8B-B14F-4D97-AF65-F5344CB8AC3E}">
        <p14:creationId xmlns:p14="http://schemas.microsoft.com/office/powerpoint/2010/main" val="182281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50650" y="704043"/>
            <a:ext cx="22095000" cy="2722990"/>
          </a:xfrm>
          <a:prstGeom prst="rect">
            <a:avLst/>
          </a:prstGeom>
          <a:noFill/>
        </p:spPr>
        <p:txBody>
          <a:bodyPr wrap="square" rtlCol="0">
            <a:spAutoFit/>
          </a:bodyPr>
          <a:lstStyle/>
          <a:p>
            <a:pPr algn="just">
              <a:lnSpc>
                <a:spcPct val="110000"/>
              </a:lnSpc>
            </a:pPr>
            <a:r>
              <a:rPr lang="zh-CN" altLang="en-US" sz="5400" b="1" spc="-150" dirty="0">
                <a:latin typeface="+mn-ea"/>
              </a:rPr>
              <a:t>（</a:t>
            </a:r>
            <a:r>
              <a:rPr lang="en-US" altLang="zh-CN" sz="5400" b="1" spc="-150" dirty="0">
                <a:latin typeface="+mn-ea"/>
              </a:rPr>
              <a:t>5</a:t>
            </a:r>
            <a:r>
              <a:rPr lang="zh-CN" altLang="en-US" sz="5400" b="1" spc="-150" dirty="0">
                <a:latin typeface="+mn-ea"/>
              </a:rPr>
              <a:t>）</a:t>
            </a:r>
            <a:r>
              <a:rPr lang="en-US" altLang="zh-CN" sz="5400" b="1" spc="-150" dirty="0">
                <a:latin typeface="+mn-ea"/>
              </a:rPr>
              <a:t>1521</a:t>
            </a:r>
            <a:r>
              <a:rPr lang="zh-CN" altLang="en-US" sz="5400" b="1" spc="-150" dirty="0">
                <a:latin typeface="+mn-ea"/>
              </a:rPr>
              <a:t>年有教皇代表与马丁</a:t>
            </a:r>
            <a:r>
              <a:rPr lang="en-US" altLang="zh-CN" sz="5400" b="1" spc="-150" dirty="0">
                <a:latin typeface="+mn-ea"/>
              </a:rPr>
              <a:t>·</a:t>
            </a:r>
            <a:r>
              <a:rPr lang="zh-CN" altLang="en-US" sz="5400" b="1" spc="-150" dirty="0">
                <a:latin typeface="+mn-ea"/>
              </a:rPr>
              <a:t>路德辩论说：信仰无法安稳地奠基于</a:t>
            </a:r>
            <a:r>
              <a:rPr lang="en-US" altLang="zh-CN" sz="5400" b="1" spc="-150" dirty="0">
                <a:latin typeface="+mn-ea"/>
              </a:rPr>
              <a:t>《</a:t>
            </a:r>
            <a:r>
              <a:rPr lang="zh-CN" altLang="en-US" sz="5400" b="1" spc="-150" dirty="0">
                <a:latin typeface="+mn-ea"/>
              </a:rPr>
              <a:t>圣经</a:t>
            </a:r>
            <a:r>
              <a:rPr lang="en-US" altLang="zh-CN" sz="5400" b="1" spc="-150" dirty="0">
                <a:latin typeface="+mn-ea"/>
              </a:rPr>
              <a:t>》</a:t>
            </a:r>
            <a:r>
              <a:rPr lang="zh-CN" altLang="en-US" sz="5400" b="1" spc="-150" dirty="0">
                <a:latin typeface="+mn-ea"/>
              </a:rPr>
              <a:t>，因为“</a:t>
            </a:r>
            <a:r>
              <a:rPr lang="en-US" altLang="zh-CN" sz="5400" b="1" spc="-150" dirty="0">
                <a:latin typeface="+mn-ea"/>
              </a:rPr>
              <a:t>《</a:t>
            </a:r>
            <a:r>
              <a:rPr lang="zh-CN" altLang="en-US" sz="5400" b="1" spc="-150" dirty="0">
                <a:latin typeface="+mn-ea"/>
              </a:rPr>
              <a:t>圣经</a:t>
            </a:r>
            <a:r>
              <a:rPr lang="en-US" altLang="zh-CN" sz="5400" b="1" spc="-150" dirty="0">
                <a:latin typeface="+mn-ea"/>
              </a:rPr>
              <a:t>》</a:t>
            </a:r>
            <a:r>
              <a:rPr lang="zh-CN" altLang="en-US" sz="5400" b="1" spc="-150" dirty="0">
                <a:latin typeface="+mn-ea"/>
              </a:rPr>
              <a:t>就像软蜡一样，可以让每一个人随兴所至地扭或拉”。他们的主要分歧在于</a:t>
            </a:r>
            <a:r>
              <a:rPr lang="en-US" altLang="zh-CN" sz="5400" b="1" spc="-150" dirty="0">
                <a:latin typeface="+mn-ea"/>
              </a:rPr>
              <a:t>(    )</a:t>
            </a:r>
            <a:endParaRPr lang="en-US" altLang="zh-CN" sz="5400" b="1" dirty="0">
              <a:latin typeface="+mn-ea"/>
            </a:endParaRPr>
          </a:p>
        </p:txBody>
      </p:sp>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rPr>
                <a:t>5</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101</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10" name="矩形 9">
            <a:extLst>
              <a:ext uri="{FF2B5EF4-FFF2-40B4-BE49-F238E27FC236}">
                <a16:creationId xmlns:a16="http://schemas.microsoft.com/office/drawing/2014/main" xmlns="" id="{01034CB6-669B-4C44-9ACF-036BB4A746B0}"/>
              </a:ext>
            </a:extLst>
          </p:cNvPr>
          <p:cNvSpPr/>
          <p:nvPr/>
        </p:nvSpPr>
        <p:spPr>
          <a:xfrm>
            <a:off x="1283880" y="4340949"/>
            <a:ext cx="19984982" cy="3637086"/>
          </a:xfrm>
          <a:prstGeom prst="rect">
            <a:avLst/>
          </a:prstGeom>
        </p:spPr>
        <p:txBody>
          <a:bodyPr wrap="square">
            <a:spAutoFit/>
          </a:bodyPr>
          <a:lstStyle/>
          <a:p>
            <a:pPr algn="just">
              <a:lnSpc>
                <a:spcPct val="110000"/>
              </a:lnSpc>
            </a:pPr>
            <a:r>
              <a:rPr lang="en-US" altLang="zh-CN" sz="5400" b="1" dirty="0">
                <a:latin typeface="+mn-ea"/>
              </a:rPr>
              <a:t>A.</a:t>
            </a:r>
            <a:r>
              <a:rPr lang="zh-CN" altLang="en-US" sz="5400" b="1" dirty="0">
                <a:latin typeface="+mn-ea"/>
              </a:rPr>
              <a:t>教会是否腐败 </a:t>
            </a:r>
          </a:p>
          <a:p>
            <a:pPr algn="just">
              <a:lnSpc>
                <a:spcPct val="110000"/>
              </a:lnSpc>
            </a:pPr>
            <a:r>
              <a:rPr lang="en-US" altLang="zh-CN" sz="5400" b="1" dirty="0">
                <a:latin typeface="+mn-ea"/>
              </a:rPr>
              <a:t>B.</a:t>
            </a:r>
            <a:r>
              <a:rPr lang="zh-CN" altLang="en-US" sz="5400" b="1" dirty="0">
                <a:latin typeface="+mn-ea"/>
              </a:rPr>
              <a:t>信仰是否必要</a:t>
            </a:r>
          </a:p>
          <a:p>
            <a:pPr algn="just">
              <a:lnSpc>
                <a:spcPct val="110000"/>
              </a:lnSpc>
            </a:pPr>
            <a:r>
              <a:rPr lang="en-US" altLang="zh-CN" sz="5400" b="1" dirty="0">
                <a:latin typeface="+mn-ea"/>
              </a:rPr>
              <a:t>C.</a:t>
            </a:r>
            <a:r>
              <a:rPr lang="zh-CN" altLang="en-US" sz="5400" b="1" dirty="0">
                <a:latin typeface="+mn-ea"/>
              </a:rPr>
              <a:t>信徒能否仅仅依靠信仰得救</a:t>
            </a:r>
          </a:p>
          <a:p>
            <a:pPr algn="just">
              <a:lnSpc>
                <a:spcPct val="110000"/>
              </a:lnSpc>
            </a:pPr>
            <a:r>
              <a:rPr lang="en-US" altLang="zh-CN" sz="5400" b="1" dirty="0">
                <a:latin typeface="+mn-ea"/>
              </a:rPr>
              <a:t>D.《</a:t>
            </a:r>
            <a:r>
              <a:rPr lang="zh-CN" altLang="en-US" sz="5400" b="1" dirty="0">
                <a:latin typeface="+mn-ea"/>
              </a:rPr>
              <a:t>圣经</a:t>
            </a:r>
            <a:r>
              <a:rPr lang="en-US" altLang="zh-CN" sz="5400" b="1" dirty="0">
                <a:latin typeface="+mn-ea"/>
              </a:rPr>
              <a:t>》</a:t>
            </a:r>
            <a:r>
              <a:rPr lang="zh-CN" altLang="en-US" sz="5400" b="1" dirty="0">
                <a:latin typeface="+mn-ea"/>
              </a:rPr>
              <a:t>能否作为信仰的基础</a:t>
            </a:r>
          </a:p>
        </p:txBody>
      </p:sp>
      <p:sp>
        <p:nvSpPr>
          <p:cNvPr id="3" name="矩形 2">
            <a:extLst>
              <a:ext uri="{FF2B5EF4-FFF2-40B4-BE49-F238E27FC236}">
                <a16:creationId xmlns:a16="http://schemas.microsoft.com/office/drawing/2014/main" xmlns="" id="{D10AF633-C9AD-457B-A25C-6AF01C103A88}"/>
              </a:ext>
            </a:extLst>
          </p:cNvPr>
          <p:cNvSpPr/>
          <p:nvPr/>
        </p:nvSpPr>
        <p:spPr>
          <a:xfrm>
            <a:off x="1283880" y="8779281"/>
            <a:ext cx="21105000" cy="3748719"/>
          </a:xfrm>
          <a:prstGeom prst="rect">
            <a:avLst/>
          </a:prstGeom>
        </p:spPr>
        <p:txBody>
          <a:bodyPr wrap="square">
            <a:spAutoFit/>
          </a:bodyPr>
          <a:lstStyle/>
          <a:p>
            <a:pPr>
              <a:lnSpc>
                <a:spcPct val="110000"/>
              </a:lnSpc>
            </a:pPr>
            <a:r>
              <a:rPr lang="zh-CN" altLang="en-US" sz="5400" b="1" dirty="0" smtClean="0">
                <a:solidFill>
                  <a:srgbClr val="2A5CAA"/>
                </a:solidFill>
                <a:latin typeface="楷体" pitchFamily="49" charset="-122"/>
                <a:ea typeface="楷体" pitchFamily="49" charset="-122"/>
              </a:rPr>
              <a:t>      以</a:t>
            </a:r>
            <a:r>
              <a:rPr lang="zh-CN" altLang="en-US" sz="5400" b="1" dirty="0">
                <a:solidFill>
                  <a:srgbClr val="2A5CAA"/>
                </a:solidFill>
                <a:latin typeface="楷体" pitchFamily="49" charset="-122"/>
                <a:ea typeface="楷体" pitchFamily="49" charset="-122"/>
              </a:rPr>
              <a:t>教皇为代表的传统基督教主张“因行称</a:t>
            </a:r>
            <a:r>
              <a:rPr lang="zh-CN" altLang="en-US" sz="5400" b="1" dirty="0" smtClean="0">
                <a:solidFill>
                  <a:srgbClr val="2A5CAA"/>
                </a:solidFill>
                <a:latin typeface="楷体" pitchFamily="49" charset="-122"/>
                <a:ea typeface="楷体" pitchFamily="49" charset="-122"/>
              </a:rPr>
              <a:t>义”，</a:t>
            </a:r>
            <a:r>
              <a:rPr lang="zh-CN" altLang="en-US" sz="5400" b="1" dirty="0">
                <a:solidFill>
                  <a:srgbClr val="2A5CAA"/>
                </a:solidFill>
                <a:latin typeface="楷体" pitchFamily="49" charset="-122"/>
                <a:ea typeface="楷体" pitchFamily="49" charset="-122"/>
              </a:rPr>
              <a:t>以马丁</a:t>
            </a:r>
            <a:r>
              <a:rPr lang="en-US" altLang="zh-CN" sz="5400" b="1" dirty="0">
                <a:solidFill>
                  <a:srgbClr val="2A5CAA"/>
                </a:solidFill>
                <a:latin typeface="楷体" pitchFamily="49" charset="-122"/>
                <a:ea typeface="楷体" pitchFamily="49" charset="-122"/>
              </a:rPr>
              <a:t>·</a:t>
            </a:r>
            <a:r>
              <a:rPr lang="zh-CN" altLang="en-US" sz="5400" b="1" dirty="0">
                <a:solidFill>
                  <a:srgbClr val="2A5CAA"/>
                </a:solidFill>
                <a:latin typeface="楷体" pitchFamily="49" charset="-122"/>
                <a:ea typeface="楷体" pitchFamily="49" charset="-122"/>
              </a:rPr>
              <a:t>路德为代表的新教主张“因信称义”</a:t>
            </a:r>
            <a:r>
              <a:rPr lang="zh-CN" altLang="en-US" sz="5400" b="1" dirty="0" smtClean="0">
                <a:solidFill>
                  <a:srgbClr val="2A5CAA"/>
                </a:solidFill>
                <a:latin typeface="楷体" pitchFamily="49" charset="-122"/>
                <a:ea typeface="楷体" pitchFamily="49" charset="-122"/>
              </a:rPr>
              <a:t>，但</a:t>
            </a:r>
            <a:r>
              <a:rPr lang="zh-CN" altLang="en-US" sz="5400" b="1" dirty="0">
                <a:solidFill>
                  <a:srgbClr val="2A5CAA"/>
                </a:solidFill>
                <a:latin typeface="楷体" pitchFamily="49" charset="-122"/>
                <a:ea typeface="楷体" pitchFamily="49" charset="-122"/>
              </a:rPr>
              <a:t>这两派在“信仰上帝”上没有分歧，故</a:t>
            </a:r>
            <a:r>
              <a:rPr lang="en-US" altLang="zh-CN" sz="5400" b="1" dirty="0">
                <a:solidFill>
                  <a:srgbClr val="2A5CAA"/>
                </a:solidFill>
                <a:latin typeface="楷体" pitchFamily="49" charset="-122"/>
                <a:ea typeface="楷体" pitchFamily="49" charset="-122"/>
              </a:rPr>
              <a:t>B</a:t>
            </a:r>
            <a:r>
              <a:rPr lang="zh-CN" altLang="en-US" sz="5400" b="1" dirty="0">
                <a:solidFill>
                  <a:srgbClr val="2A5CAA"/>
                </a:solidFill>
                <a:latin typeface="楷体" pitchFamily="49" charset="-122"/>
                <a:ea typeface="楷体" pitchFamily="49" charset="-122"/>
              </a:rPr>
              <a:t>项错误；“信徒能否仅仅依靠信仰得救”在材料中无法体现，故</a:t>
            </a:r>
            <a:r>
              <a:rPr lang="en-US" altLang="zh-CN" sz="5400" b="1" dirty="0">
                <a:solidFill>
                  <a:srgbClr val="2A5CAA"/>
                </a:solidFill>
                <a:latin typeface="楷体" pitchFamily="49" charset="-122"/>
                <a:ea typeface="楷体" pitchFamily="49" charset="-122"/>
              </a:rPr>
              <a:t>C</a:t>
            </a:r>
            <a:r>
              <a:rPr lang="zh-CN" altLang="en-US" sz="5400" b="1" dirty="0">
                <a:solidFill>
                  <a:srgbClr val="2A5CAA"/>
                </a:solidFill>
                <a:latin typeface="楷体" pitchFamily="49" charset="-122"/>
                <a:ea typeface="楷体" pitchFamily="49" charset="-122"/>
              </a:rPr>
              <a:t>项错误。</a:t>
            </a:r>
            <a:endParaRPr lang="zh-CN" altLang="en-US" sz="5400" b="1" spc="-150" dirty="0">
              <a:solidFill>
                <a:srgbClr val="2A5CAA"/>
              </a:solidFill>
              <a:latin typeface="楷体" pitchFamily="49" charset="-122"/>
              <a:ea typeface="楷体" pitchFamily="49" charset="-122"/>
            </a:endParaRPr>
          </a:p>
        </p:txBody>
      </p:sp>
      <p:sp>
        <p:nvSpPr>
          <p:cNvPr id="12" name="文本框 11">
            <a:extLst>
              <a:ext uri="{FF2B5EF4-FFF2-40B4-BE49-F238E27FC236}">
                <a16:creationId xmlns:a16="http://schemas.microsoft.com/office/drawing/2014/main" xmlns="" id="{6FFA98CF-EB8D-4A8E-B2D4-B56EF3C0A4E6}"/>
              </a:ext>
            </a:extLst>
          </p:cNvPr>
          <p:cNvSpPr txBox="1"/>
          <p:nvPr/>
        </p:nvSpPr>
        <p:spPr>
          <a:xfrm>
            <a:off x="10115650" y="2492644"/>
            <a:ext cx="530915" cy="923330"/>
          </a:xfrm>
          <a:prstGeom prst="rect">
            <a:avLst/>
          </a:prstGeom>
          <a:noFill/>
        </p:spPr>
        <p:txBody>
          <a:bodyPr wrap="none" rtlCol="0">
            <a:spAutoFit/>
          </a:bodyPr>
          <a:lstStyle/>
          <a:p>
            <a:r>
              <a:rPr lang="en-US" altLang="zh-CN" sz="5400" dirty="0">
                <a:solidFill>
                  <a:srgbClr val="FF0000"/>
                </a:solidFill>
                <a:latin typeface="+mj-ea"/>
                <a:ea typeface="+mj-ea"/>
              </a:rPr>
              <a:t>D</a:t>
            </a:r>
            <a:endParaRPr lang="zh-CN" altLang="en-US" sz="5400" dirty="0">
              <a:solidFill>
                <a:srgbClr val="FF0000"/>
              </a:solidFill>
              <a:latin typeface="+mj-ea"/>
              <a:ea typeface="+mj-ea"/>
            </a:endParaRPr>
          </a:p>
        </p:txBody>
      </p:sp>
      <p:sp>
        <p:nvSpPr>
          <p:cNvPr id="13" name="矩形 12">
            <a:extLst>
              <a:ext uri="{FF2B5EF4-FFF2-40B4-BE49-F238E27FC236}">
                <a16:creationId xmlns:a16="http://schemas.microsoft.com/office/drawing/2014/main" xmlns="" id="{D10AF633-C9AD-457B-A25C-6AF01C103A88}"/>
              </a:ext>
            </a:extLst>
          </p:cNvPr>
          <p:cNvSpPr/>
          <p:nvPr/>
        </p:nvSpPr>
        <p:spPr>
          <a:xfrm>
            <a:off x="1250650" y="8793156"/>
            <a:ext cx="21105000" cy="894797"/>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smtClean="0">
                <a:solidFill>
                  <a:srgbClr val="FF0000"/>
                </a:solidFill>
              </a:rPr>
              <a:t>：</a:t>
            </a:r>
            <a:endParaRPr lang="zh-CN" altLang="en-US" sz="5400" b="1" spc="-150" dirty="0">
              <a:solidFill>
                <a:srgbClr val="2A5CAA"/>
              </a:solidFill>
              <a:latin typeface="楷体" pitchFamily="49" charset="-122"/>
              <a:ea typeface="楷体" pitchFamily="49" charset="-122"/>
            </a:endParaRPr>
          </a:p>
        </p:txBody>
      </p:sp>
    </p:spTree>
    <p:extLst>
      <p:ext uri="{BB962C8B-B14F-4D97-AF65-F5344CB8AC3E}">
        <p14:creationId xmlns:p14="http://schemas.microsoft.com/office/powerpoint/2010/main" val="33735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18">
            <a:extLst>
              <a:ext uri="{FF2B5EF4-FFF2-40B4-BE49-F238E27FC236}">
                <a16:creationId xmlns:a16="http://schemas.microsoft.com/office/drawing/2014/main" xmlns="" id="{816F9AC0-769B-416C-BC92-615704112C53}"/>
              </a:ext>
            </a:extLst>
          </p:cNvPr>
          <p:cNvSpPr/>
          <p:nvPr/>
        </p:nvSpPr>
        <p:spPr>
          <a:xfrm rot="11815136">
            <a:off x="10543061" y="4916883"/>
            <a:ext cx="1793999" cy="6296749"/>
          </a:xfrm>
          <a:custGeom>
            <a:avLst/>
            <a:gdLst>
              <a:gd name="connsiteX0" fmla="*/ 239542 w 1873774"/>
              <a:gd name="connsiteY0" fmla="*/ 0 h 3853543"/>
              <a:gd name="connsiteX1" fmla="*/ 1872400 w 1873774"/>
              <a:gd name="connsiteY1" fmla="*/ 631371 h 3853543"/>
              <a:gd name="connsiteX2" fmla="*/ 57 w 1873774"/>
              <a:gd name="connsiteY2" fmla="*/ 2982686 h 3853543"/>
              <a:gd name="connsiteX3" fmla="*/ 1807085 w 1873774"/>
              <a:gd name="connsiteY3" fmla="*/ 3853543 h 3853543"/>
            </a:gdLst>
            <a:ahLst/>
            <a:cxnLst>
              <a:cxn ang="0">
                <a:pos x="connsiteX0" y="connsiteY0"/>
              </a:cxn>
              <a:cxn ang="0">
                <a:pos x="connsiteX1" y="connsiteY1"/>
              </a:cxn>
              <a:cxn ang="0">
                <a:pos x="connsiteX2" y="connsiteY2"/>
              </a:cxn>
              <a:cxn ang="0">
                <a:pos x="connsiteX3" y="connsiteY3"/>
              </a:cxn>
            </a:cxnLst>
            <a:rect l="l" t="t" r="r" b="b"/>
            <a:pathLst>
              <a:path w="1873774" h="3853543">
                <a:moveTo>
                  <a:pt x="239542" y="0"/>
                </a:moveTo>
                <a:cubicBezTo>
                  <a:pt x="1075928" y="67128"/>
                  <a:pt x="1912314" y="134257"/>
                  <a:pt x="1872400" y="631371"/>
                </a:cubicBezTo>
                <a:cubicBezTo>
                  <a:pt x="1832486" y="1128485"/>
                  <a:pt x="10943" y="2445657"/>
                  <a:pt x="57" y="2982686"/>
                </a:cubicBezTo>
                <a:cubicBezTo>
                  <a:pt x="-10829" y="3519715"/>
                  <a:pt x="1520428" y="3737429"/>
                  <a:pt x="1807085" y="3853543"/>
                </a:cubicBezTo>
              </a:path>
            </a:pathLst>
          </a:custGeom>
          <a:noFill/>
          <a:ln w="38100">
            <a:solidFill>
              <a:srgbClr val="36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xmlns="" id="{CED85C0F-2F79-46A1-B4AE-152B5EA3C784}"/>
              </a:ext>
            </a:extLst>
          </p:cNvPr>
          <p:cNvGrpSpPr/>
          <p:nvPr/>
        </p:nvGrpSpPr>
        <p:grpSpPr>
          <a:xfrm>
            <a:off x="4246546" y="3663000"/>
            <a:ext cx="7354104" cy="1534557"/>
            <a:chOff x="4400548" y="3757833"/>
            <a:chExt cx="7027333" cy="1605066"/>
          </a:xfrm>
        </p:grpSpPr>
        <p:sp>
          <p:nvSpPr>
            <p:cNvPr id="20" name="任意多边形: 形状 19">
              <a:extLst>
                <a:ext uri="{FF2B5EF4-FFF2-40B4-BE49-F238E27FC236}">
                  <a16:creationId xmlns:a16="http://schemas.microsoft.com/office/drawing/2014/main" xmlns="" id="{2B6299D6-108E-4FE7-A0DF-59403F1B1B88}"/>
                </a:ext>
              </a:extLst>
            </p:cNvPr>
            <p:cNvSpPr/>
            <p:nvPr/>
          </p:nvSpPr>
          <p:spPr>
            <a:xfrm>
              <a:off x="10148305" y="3757833"/>
              <a:ext cx="1058764" cy="932384"/>
            </a:xfrm>
            <a:custGeom>
              <a:avLst/>
              <a:gdLst>
                <a:gd name="connsiteX0" fmla="*/ 0 w 3730172"/>
                <a:gd name="connsiteY0" fmla="*/ 0 h 1872342"/>
                <a:gd name="connsiteX1" fmla="*/ 3730172 w 3730172"/>
                <a:gd name="connsiteY1" fmla="*/ 1872342 h 1872342"/>
                <a:gd name="connsiteX0" fmla="*/ 0 w 3730172"/>
                <a:gd name="connsiteY0" fmla="*/ 0 h 1872342"/>
                <a:gd name="connsiteX1" fmla="*/ 1796143 w 3730172"/>
                <a:gd name="connsiteY1" fmla="*/ 8853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Lst>
              <a:ahLst/>
              <a:cxnLst>
                <a:cxn ang="0">
                  <a:pos x="connsiteX0" y="connsiteY0"/>
                </a:cxn>
                <a:cxn ang="0">
                  <a:pos x="connsiteX1" y="connsiteY1"/>
                </a:cxn>
                <a:cxn ang="0">
                  <a:pos x="connsiteX2" y="connsiteY2"/>
                </a:cxn>
              </a:cxnLst>
              <a:rect l="l" t="t" r="r" b="b"/>
              <a:pathLst>
                <a:path w="3730172" h="1872342">
                  <a:moveTo>
                    <a:pt x="0" y="0"/>
                  </a:moveTo>
                  <a:cubicBezTo>
                    <a:pt x="674914" y="180824"/>
                    <a:pt x="841829" y="793447"/>
                    <a:pt x="2024743" y="542471"/>
                  </a:cubicBezTo>
                  <a:cubicBezTo>
                    <a:pt x="3266319" y="401561"/>
                    <a:pt x="3161696" y="1429052"/>
                    <a:pt x="3730172" y="1872342"/>
                  </a:cubicBezTo>
                </a:path>
              </a:pathLst>
            </a:custGeom>
            <a:noFill/>
            <a:ln w="5715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1" name="文本框 20">
              <a:extLst>
                <a:ext uri="{FF2B5EF4-FFF2-40B4-BE49-F238E27FC236}">
                  <a16:creationId xmlns:a16="http://schemas.microsoft.com/office/drawing/2014/main" xmlns="" id="{8C59EC50-B8B2-402A-80EB-6698439317BC}"/>
                </a:ext>
              </a:extLst>
            </p:cNvPr>
            <p:cNvSpPr txBox="1"/>
            <p:nvPr/>
          </p:nvSpPr>
          <p:spPr>
            <a:xfrm>
              <a:off x="4400548" y="4716568"/>
              <a:ext cx="184731" cy="646331"/>
            </a:xfrm>
            <a:prstGeom prst="rect">
              <a:avLst/>
            </a:prstGeom>
            <a:noFill/>
          </p:spPr>
          <p:txBody>
            <a:bodyPr wrap="non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12" name="椭圆 11">
              <a:extLst>
                <a:ext uri="{FF2B5EF4-FFF2-40B4-BE49-F238E27FC236}">
                  <a16:creationId xmlns:a16="http://schemas.microsoft.com/office/drawing/2014/main" xmlns="" id="{086F5356-DC52-4C0C-B105-C2ACBB56BBE2}"/>
                </a:ext>
              </a:extLst>
            </p:cNvPr>
            <p:cNvSpPr/>
            <p:nvPr/>
          </p:nvSpPr>
          <p:spPr>
            <a:xfrm>
              <a:off x="10986258" y="4635103"/>
              <a:ext cx="441623" cy="48578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0" name="椭圆 9">
            <a:extLst>
              <a:ext uri="{FF2B5EF4-FFF2-40B4-BE49-F238E27FC236}">
                <a16:creationId xmlns:a16="http://schemas.microsoft.com/office/drawing/2014/main" xmlns="" id="{DCCB5EC5-7947-43AC-BB48-0CB62680AD33}"/>
              </a:ext>
            </a:extLst>
          </p:cNvPr>
          <p:cNvSpPr/>
          <p:nvPr/>
        </p:nvSpPr>
        <p:spPr>
          <a:xfrm>
            <a:off x="9539389" y="2484171"/>
            <a:ext cx="1260000" cy="126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endPar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41" name="组合 40">
            <a:extLst>
              <a:ext uri="{FF2B5EF4-FFF2-40B4-BE49-F238E27FC236}">
                <a16:creationId xmlns:a16="http://schemas.microsoft.com/office/drawing/2014/main" xmlns="" id="{9907BBFB-184B-41FE-9749-BF423B556741}"/>
              </a:ext>
            </a:extLst>
          </p:cNvPr>
          <p:cNvGrpSpPr/>
          <p:nvPr/>
        </p:nvGrpSpPr>
        <p:grpSpPr>
          <a:xfrm>
            <a:off x="21320650" y="4338000"/>
            <a:ext cx="2700000" cy="4596059"/>
            <a:chOff x="21320650" y="4338000"/>
            <a:chExt cx="2700000" cy="4596059"/>
          </a:xfrm>
        </p:grpSpPr>
        <p:pic>
          <p:nvPicPr>
            <p:cNvPr id="42" name="图片 41">
              <a:extLst>
                <a:ext uri="{FF2B5EF4-FFF2-40B4-BE49-F238E27FC236}">
                  <a16:creationId xmlns:a16="http://schemas.microsoft.com/office/drawing/2014/main" xmlns="" id="{B42CC1BD-3739-4913-9168-0EC9BB24D037}"/>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46" name="页脚占位符 11">
              <a:extLst>
                <a:ext uri="{FF2B5EF4-FFF2-40B4-BE49-F238E27FC236}">
                  <a16:creationId xmlns:a16="http://schemas.microsoft.com/office/drawing/2014/main" xmlns="" id="{B3D71693-5E64-4E58-8746-58C89EB7CA81}"/>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一张图学透</a:t>
              </a:r>
              <a:r>
                <a:rPr kumimoji="0" lang="zh-CN" altLang="en-US" sz="36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文艺复兴</a:t>
              </a:r>
              <a:endParaRPr kumimoji="0" lang="zh-CN" altLang="en-US" sz="36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grpSp>
      <p:sp>
        <p:nvSpPr>
          <p:cNvPr id="2" name="文本框 1">
            <a:extLst>
              <a:ext uri="{FF2B5EF4-FFF2-40B4-BE49-F238E27FC236}">
                <a16:creationId xmlns:a16="http://schemas.microsoft.com/office/drawing/2014/main" xmlns="" id="{C19CF037-B5D8-4AF9-91DD-D70D80FE6C66}"/>
              </a:ext>
            </a:extLst>
          </p:cNvPr>
          <p:cNvSpPr txBox="1"/>
          <p:nvPr/>
        </p:nvSpPr>
        <p:spPr>
          <a:xfrm>
            <a:off x="9084943" y="1583229"/>
            <a:ext cx="2441694" cy="769441"/>
          </a:xfrm>
          <a:prstGeom prst="rect">
            <a:avLst/>
          </a:prstGeom>
          <a:noFill/>
        </p:spPr>
        <p:txBody>
          <a:bodyPr wrap="none" rtlCol="0">
            <a:spAutoFit/>
          </a:bodyP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文艺复兴</a:t>
            </a:r>
          </a:p>
        </p:txBody>
      </p:sp>
      <p:grpSp>
        <p:nvGrpSpPr>
          <p:cNvPr id="9" name="组合 8">
            <a:extLst>
              <a:ext uri="{FF2B5EF4-FFF2-40B4-BE49-F238E27FC236}">
                <a16:creationId xmlns:a16="http://schemas.microsoft.com/office/drawing/2014/main" xmlns="" id="{99156A55-624F-4BD8-B182-EBC8A60CFB53}"/>
              </a:ext>
            </a:extLst>
          </p:cNvPr>
          <p:cNvGrpSpPr/>
          <p:nvPr/>
        </p:nvGrpSpPr>
        <p:grpSpPr>
          <a:xfrm>
            <a:off x="1265164" y="736542"/>
            <a:ext cx="4272250" cy="855000"/>
            <a:chOff x="1265164" y="736542"/>
            <a:chExt cx="4272250" cy="855000"/>
          </a:xfrm>
        </p:grpSpPr>
        <p:sp>
          <p:nvSpPr>
            <p:cNvPr id="7" name="椭圆 6">
              <a:extLst>
                <a:ext uri="{FF2B5EF4-FFF2-40B4-BE49-F238E27FC236}">
                  <a16:creationId xmlns:a16="http://schemas.microsoft.com/office/drawing/2014/main" xmlns="" id="{B1ED0434-78B8-4194-9DA6-79DD14072D22}"/>
                </a:ext>
              </a:extLst>
            </p:cNvPr>
            <p:cNvSpPr/>
            <p:nvPr/>
          </p:nvSpPr>
          <p:spPr>
            <a:xfrm>
              <a:off x="126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一</a:t>
              </a:r>
            </a:p>
          </p:txBody>
        </p:sp>
        <p:sp>
          <p:nvSpPr>
            <p:cNvPr id="55" name="椭圆 54">
              <a:extLst>
                <a:ext uri="{FF2B5EF4-FFF2-40B4-BE49-F238E27FC236}">
                  <a16:creationId xmlns:a16="http://schemas.microsoft.com/office/drawing/2014/main" xmlns="" id="{1CE58543-4451-47F7-939A-A20275B2476C}"/>
                </a:ext>
              </a:extLst>
            </p:cNvPr>
            <p:cNvSpPr/>
            <p:nvPr/>
          </p:nvSpPr>
          <p:spPr>
            <a:xfrm>
              <a:off x="2120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张</a:t>
              </a:r>
            </a:p>
          </p:txBody>
        </p:sp>
        <p:sp>
          <p:nvSpPr>
            <p:cNvPr id="56" name="椭圆 55">
              <a:extLst>
                <a:ext uri="{FF2B5EF4-FFF2-40B4-BE49-F238E27FC236}">
                  <a16:creationId xmlns:a16="http://schemas.microsoft.com/office/drawing/2014/main" xmlns="" id="{18840626-30E1-46DC-BAD9-B81CBE0F51B4}"/>
                </a:ext>
              </a:extLst>
            </p:cNvPr>
            <p:cNvSpPr/>
            <p:nvPr/>
          </p:nvSpPr>
          <p:spPr>
            <a:xfrm>
              <a:off x="297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图</a:t>
              </a:r>
            </a:p>
          </p:txBody>
        </p:sp>
        <p:sp>
          <p:nvSpPr>
            <p:cNvPr id="57" name="椭圆 56">
              <a:extLst>
                <a:ext uri="{FF2B5EF4-FFF2-40B4-BE49-F238E27FC236}">
                  <a16:creationId xmlns:a16="http://schemas.microsoft.com/office/drawing/2014/main" xmlns="" id="{5CC6C132-24F8-4C79-A39E-63E3862D746E}"/>
                </a:ext>
              </a:extLst>
            </p:cNvPr>
            <p:cNvSpPr/>
            <p:nvPr/>
          </p:nvSpPr>
          <p:spPr>
            <a:xfrm>
              <a:off x="3827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学</a:t>
              </a:r>
            </a:p>
          </p:txBody>
        </p:sp>
        <p:sp>
          <p:nvSpPr>
            <p:cNvPr id="58" name="椭圆 57">
              <a:extLst>
                <a:ext uri="{FF2B5EF4-FFF2-40B4-BE49-F238E27FC236}">
                  <a16:creationId xmlns:a16="http://schemas.microsoft.com/office/drawing/2014/main" xmlns="" id="{2F8CB240-2489-490D-92F8-BE49C8747963}"/>
                </a:ext>
              </a:extLst>
            </p:cNvPr>
            <p:cNvSpPr/>
            <p:nvPr/>
          </p:nvSpPr>
          <p:spPr>
            <a:xfrm>
              <a:off x="4682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透</a:t>
              </a:r>
            </a:p>
          </p:txBody>
        </p:sp>
      </p:grpSp>
      <p:sp>
        <p:nvSpPr>
          <p:cNvPr id="11" name="文本框 10">
            <a:extLst>
              <a:ext uri="{FF2B5EF4-FFF2-40B4-BE49-F238E27FC236}">
                <a16:creationId xmlns:a16="http://schemas.microsoft.com/office/drawing/2014/main" xmlns="" id="{1BCE5241-7E8B-4991-AEB6-84CCC0BDBA36}"/>
              </a:ext>
            </a:extLst>
          </p:cNvPr>
          <p:cNvSpPr txBox="1"/>
          <p:nvPr/>
        </p:nvSpPr>
        <p:spPr>
          <a:xfrm>
            <a:off x="14840651" y="6917474"/>
            <a:ext cx="3676650" cy="584775"/>
          </a:xfrm>
          <a:prstGeom prst="rect">
            <a:avLst/>
          </a:prstGeom>
          <a:noFill/>
        </p:spPr>
        <p:txBody>
          <a:bodyPr wrap="square" rtlCol="0">
            <a:spAutoFit/>
          </a:bodyP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15</a:t>
            </a: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世纪的佛罗伦萨</a:t>
            </a:r>
          </a:p>
        </p:txBody>
      </p:sp>
      <p:sp>
        <p:nvSpPr>
          <p:cNvPr id="14" name="矩形 13">
            <a:extLst>
              <a:ext uri="{FF2B5EF4-FFF2-40B4-BE49-F238E27FC236}">
                <a16:creationId xmlns:a16="http://schemas.microsoft.com/office/drawing/2014/main" xmlns="" id="{329FE777-2BEF-4F5D-8199-1BB869B5B809}"/>
              </a:ext>
            </a:extLst>
          </p:cNvPr>
          <p:cNvSpPr/>
          <p:nvPr/>
        </p:nvSpPr>
        <p:spPr>
          <a:xfrm>
            <a:off x="10627654" y="7173000"/>
            <a:ext cx="1107996"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政治</a:t>
            </a:r>
          </a:p>
        </p:txBody>
      </p:sp>
      <p:sp>
        <p:nvSpPr>
          <p:cNvPr id="15" name="矩形 14">
            <a:extLst>
              <a:ext uri="{FF2B5EF4-FFF2-40B4-BE49-F238E27FC236}">
                <a16:creationId xmlns:a16="http://schemas.microsoft.com/office/drawing/2014/main" xmlns="" id="{98CF0325-EB5E-49C1-BF34-843FB518AC2E}"/>
              </a:ext>
            </a:extLst>
          </p:cNvPr>
          <p:cNvSpPr/>
          <p:nvPr/>
        </p:nvSpPr>
        <p:spPr>
          <a:xfrm>
            <a:off x="11060650" y="8731669"/>
            <a:ext cx="1107996"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文化</a:t>
            </a:r>
          </a:p>
        </p:txBody>
      </p:sp>
      <p:sp>
        <p:nvSpPr>
          <p:cNvPr id="17" name="矩形 16">
            <a:extLst>
              <a:ext uri="{FF2B5EF4-FFF2-40B4-BE49-F238E27FC236}">
                <a16:creationId xmlns:a16="http://schemas.microsoft.com/office/drawing/2014/main" xmlns="" id="{4E4056E2-917A-4E6C-A883-A8EA87994410}"/>
              </a:ext>
            </a:extLst>
          </p:cNvPr>
          <p:cNvSpPr/>
          <p:nvPr/>
        </p:nvSpPr>
        <p:spPr>
          <a:xfrm>
            <a:off x="2737122" y="5186872"/>
            <a:ext cx="7873528" cy="1311128"/>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14</a:t>
            </a: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世纪以来，意大利工商城市兴起，最早出现资本主义萌芽（根本原因）。</a:t>
            </a:r>
          </a:p>
        </p:txBody>
      </p:sp>
      <p:sp>
        <p:nvSpPr>
          <p:cNvPr id="18" name="矩形 17">
            <a:extLst>
              <a:ext uri="{FF2B5EF4-FFF2-40B4-BE49-F238E27FC236}">
                <a16:creationId xmlns:a16="http://schemas.microsoft.com/office/drawing/2014/main" xmlns="" id="{383EC0F9-0F3F-4D1B-978D-AE6D1E2722FA}"/>
              </a:ext>
            </a:extLst>
          </p:cNvPr>
          <p:cNvSpPr/>
          <p:nvPr/>
        </p:nvSpPr>
        <p:spPr>
          <a:xfrm>
            <a:off x="2769578" y="7232474"/>
            <a:ext cx="7928739" cy="1920526"/>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*基督教会的黑暗统治</a:t>
            </a:r>
            <a:r>
              <a:rPr lang="zh-CN" altLang="en-US" b="1" spc="-300" dirty="0">
                <a:solidFill>
                  <a:prstClr val="black"/>
                </a:solidFill>
                <a:latin typeface="楷体" panose="02010609060101010101" pitchFamily="49" charset="-122"/>
                <a:ea typeface="楷体" panose="02010609060101010101" pitchFamily="49" charset="-122"/>
              </a:rPr>
              <a:t>和文化专制阻碍了社会发展</a:t>
            </a: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endParaRPr kumimoji="0" lang="en-US" altLang="zh-CN"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1827530" rtl="0" eaLnBrk="1" fontAlgn="auto" latinLnBrk="0" hangingPunct="1">
              <a:lnSpc>
                <a:spcPct val="110000"/>
              </a:lnSpc>
              <a:spcBef>
                <a:spcPts val="0"/>
              </a:spcBef>
              <a:spcAft>
                <a:spcPts val="0"/>
              </a:spcAft>
              <a:buClrTx/>
              <a:buSzTx/>
              <a:buFontTx/>
              <a:buNone/>
              <a:tabLst/>
              <a:defRPr/>
            </a:pPr>
            <a:r>
              <a:rPr lang="zh-CN" altLang="en-US" b="1" spc="-300" dirty="0">
                <a:solidFill>
                  <a:prstClr val="black"/>
                </a:solidFill>
                <a:latin typeface="楷体" panose="02010609060101010101" pitchFamily="49" charset="-122"/>
                <a:ea typeface="楷体" panose="02010609060101010101" pitchFamily="49" charset="-122"/>
              </a:rPr>
              <a:t>*新兴资产阶级追求财富与个人享乐。</a:t>
            </a:r>
            <a:endPar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24" name="矩形 23">
            <a:extLst>
              <a:ext uri="{FF2B5EF4-FFF2-40B4-BE49-F238E27FC236}">
                <a16:creationId xmlns:a16="http://schemas.microsoft.com/office/drawing/2014/main" xmlns="" id="{D54A84D3-A543-40F0-A094-7C8970353846}"/>
              </a:ext>
            </a:extLst>
          </p:cNvPr>
          <p:cNvSpPr/>
          <p:nvPr/>
        </p:nvSpPr>
        <p:spPr>
          <a:xfrm>
            <a:off x="12050650" y="10413000"/>
            <a:ext cx="6078040" cy="1311128"/>
          </a:xfrm>
          <a:prstGeom prst="rect">
            <a:avLst/>
          </a:prstGeom>
        </p:spPr>
        <p:txBody>
          <a:bodyPr wrap="square">
            <a:spAutoFit/>
          </a:bodyPr>
          <a:lstStyle/>
          <a:p>
            <a:pPr>
              <a:lnSpc>
                <a:spcPct val="110000"/>
              </a:lnSpc>
            </a:pPr>
            <a:r>
              <a:rPr lang="zh-CN" altLang="en-US" b="1" spc="-300" dirty="0">
                <a:solidFill>
                  <a:prstClr val="black"/>
                </a:solidFill>
                <a:latin typeface="楷体" panose="02010609060101010101" pitchFamily="49" charset="-122"/>
                <a:ea typeface="楷体" panose="02010609060101010101" pitchFamily="49" charset="-122"/>
              </a:rPr>
              <a:t>造纸术与印刷术传入欧洲，极大地便利了文化的传播</a:t>
            </a: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p>
        </p:txBody>
      </p:sp>
      <p:sp>
        <p:nvSpPr>
          <p:cNvPr id="25" name="矩形 24">
            <a:extLst>
              <a:ext uri="{FF2B5EF4-FFF2-40B4-BE49-F238E27FC236}">
                <a16:creationId xmlns:a16="http://schemas.microsoft.com/office/drawing/2014/main" xmlns="" id="{A4DAE78A-401A-4DD8-B7F0-0BC5C00A9D9E}"/>
              </a:ext>
            </a:extLst>
          </p:cNvPr>
          <p:cNvSpPr/>
          <p:nvPr/>
        </p:nvSpPr>
        <p:spPr>
          <a:xfrm>
            <a:off x="12389969" y="8741190"/>
            <a:ext cx="7819679" cy="627288"/>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意大利保留大量古希腊文化遗存。</a:t>
            </a:r>
            <a:endParaRPr kumimoji="0" lang="en-US" altLang="zh-CN"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28" name="矩形 27">
            <a:extLst>
              <a:ext uri="{FF2B5EF4-FFF2-40B4-BE49-F238E27FC236}">
                <a16:creationId xmlns:a16="http://schemas.microsoft.com/office/drawing/2014/main" xmlns="" id="{2009BEE3-9AFA-4A78-BFE7-3186900E1E22}"/>
              </a:ext>
            </a:extLst>
          </p:cNvPr>
          <p:cNvSpPr/>
          <p:nvPr/>
        </p:nvSpPr>
        <p:spPr>
          <a:xfrm>
            <a:off x="11526637" y="3910609"/>
            <a:ext cx="1107996"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背景</a:t>
            </a:r>
          </a:p>
        </p:txBody>
      </p:sp>
      <p:sp>
        <p:nvSpPr>
          <p:cNvPr id="30" name="矩形 29">
            <a:extLst>
              <a:ext uri="{FF2B5EF4-FFF2-40B4-BE49-F238E27FC236}">
                <a16:creationId xmlns:a16="http://schemas.microsoft.com/office/drawing/2014/main" xmlns="" id="{C4AB094A-817E-4A2B-BBEE-63D22289DA90}"/>
              </a:ext>
            </a:extLst>
          </p:cNvPr>
          <p:cNvSpPr/>
          <p:nvPr/>
        </p:nvSpPr>
        <p:spPr>
          <a:xfrm>
            <a:off x="10728053" y="5168711"/>
            <a:ext cx="1107996"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经济</a:t>
            </a:r>
          </a:p>
        </p:txBody>
      </p:sp>
      <p:sp>
        <p:nvSpPr>
          <p:cNvPr id="64" name="矩形 63">
            <a:extLst>
              <a:ext uri="{FF2B5EF4-FFF2-40B4-BE49-F238E27FC236}">
                <a16:creationId xmlns:a16="http://schemas.microsoft.com/office/drawing/2014/main" xmlns="" id="{E5AAD164-94F3-4F21-AC19-45A2CD1C78BA}"/>
              </a:ext>
            </a:extLst>
          </p:cNvPr>
          <p:cNvSpPr/>
          <p:nvPr/>
        </p:nvSpPr>
        <p:spPr>
          <a:xfrm>
            <a:off x="10782890" y="10458000"/>
            <a:ext cx="1107996"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外因</a:t>
            </a:r>
          </a:p>
        </p:txBody>
      </p:sp>
      <p:pic>
        <p:nvPicPr>
          <p:cNvPr id="3" name="图片 2">
            <a:extLst>
              <a:ext uri="{FF2B5EF4-FFF2-40B4-BE49-F238E27FC236}">
                <a16:creationId xmlns:a16="http://schemas.microsoft.com/office/drawing/2014/main" xmlns="" id="{C1706CA5-F6ED-455A-B7F3-A13072712268}"/>
              </a:ext>
            </a:extLst>
          </p:cNvPr>
          <p:cNvPicPr>
            <a:picLocks noChangeAspect="1"/>
          </p:cNvPicPr>
          <p:nvPr/>
        </p:nvPicPr>
        <p:blipFill>
          <a:blip r:embed="rId3"/>
          <a:stretch>
            <a:fillRect/>
          </a:stretch>
        </p:blipFill>
        <p:spPr>
          <a:xfrm>
            <a:off x="14840650" y="2553614"/>
            <a:ext cx="3676650" cy="4162425"/>
          </a:xfrm>
          <a:prstGeom prst="rect">
            <a:avLst/>
          </a:prstGeom>
        </p:spPr>
      </p:pic>
      <p:sp>
        <p:nvSpPr>
          <p:cNvPr id="22" name="椭圆 21">
            <a:extLst>
              <a:ext uri="{FF2B5EF4-FFF2-40B4-BE49-F238E27FC236}">
                <a16:creationId xmlns:a16="http://schemas.microsoft.com/office/drawing/2014/main" xmlns="" id="{C0AECFB9-7205-44A1-B6AB-2EE377FC95F8}"/>
              </a:ext>
            </a:extLst>
          </p:cNvPr>
          <p:cNvSpPr/>
          <p:nvPr/>
        </p:nvSpPr>
        <p:spPr>
          <a:xfrm>
            <a:off x="11965388" y="7479354"/>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xmlns="" id="{A6BD6D36-07B8-4242-A0F8-FFBC2A3DD736}"/>
              </a:ext>
            </a:extLst>
          </p:cNvPr>
          <p:cNvSpPr/>
          <p:nvPr/>
        </p:nvSpPr>
        <p:spPr>
          <a:xfrm rot="19407445">
            <a:off x="12092932" y="5220007"/>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xmlns="" id="{4507EF9E-208C-47D6-9E3B-5EFBB8CFCF83}"/>
              </a:ext>
            </a:extLst>
          </p:cNvPr>
          <p:cNvSpPr/>
          <p:nvPr/>
        </p:nvSpPr>
        <p:spPr>
          <a:xfrm>
            <a:off x="10385650" y="8963263"/>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xmlns="" id="{93F8157D-40CD-4F43-A49F-D12A76781C8B}"/>
              </a:ext>
            </a:extLst>
          </p:cNvPr>
          <p:cNvSpPr/>
          <p:nvPr/>
        </p:nvSpPr>
        <p:spPr>
          <a:xfrm>
            <a:off x="10385650" y="10775799"/>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693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500"/>
                                        <p:tgtEl>
                                          <p:spTgt spid="6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500"/>
                                        <p:tgtEl>
                                          <p:spTgt spid="3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2" grpId="0"/>
      <p:bldP spid="11" grpId="0"/>
      <p:bldP spid="14" grpId="0"/>
      <p:bldP spid="15" grpId="0"/>
      <p:bldP spid="17" grpId="0"/>
      <p:bldP spid="18" grpId="0"/>
      <p:bldP spid="24" grpId="0"/>
      <p:bldP spid="25" grpId="0"/>
      <p:bldP spid="28" grpId="0"/>
      <p:bldP spid="30" grpId="0"/>
      <p:bldP spid="64" grpId="0"/>
      <p:bldP spid="22" grpId="0" animBg="1"/>
      <p:bldP spid="38" grpId="0" animBg="1"/>
      <p:bldP spid="40"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xmlns="" id="{03EF18C5-9487-4850-BC56-C67A01CDBADB}"/>
              </a:ext>
            </a:extLst>
          </p:cNvPr>
          <p:cNvGrpSpPr/>
          <p:nvPr/>
        </p:nvGrpSpPr>
        <p:grpSpPr>
          <a:xfrm>
            <a:off x="21320650" y="4338000"/>
            <a:ext cx="2700000" cy="4596059"/>
            <a:chOff x="21320650" y="4338000"/>
            <a:chExt cx="2700000" cy="4596059"/>
          </a:xfrm>
        </p:grpSpPr>
        <p:pic>
          <p:nvPicPr>
            <p:cNvPr id="11" name="图片 10">
              <a:extLst>
                <a:ext uri="{FF2B5EF4-FFF2-40B4-BE49-F238E27FC236}">
                  <a16:creationId xmlns:a16="http://schemas.microsoft.com/office/drawing/2014/main" xmlns="" id="{060514E2-52BA-49CE-9839-425FD5322B9C}"/>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2" name="页脚占位符 11">
              <a:extLst>
                <a:ext uri="{FF2B5EF4-FFF2-40B4-BE49-F238E27FC236}">
                  <a16:creationId xmlns:a16="http://schemas.microsoft.com/office/drawing/2014/main" xmlns="" id="{86693235-DF7E-4123-AE19-B71DB39135CF}"/>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概念辨析</a:t>
              </a: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101</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9" name="对角圆角矩形 49">
            <a:extLst>
              <a:ext uri="{FF2B5EF4-FFF2-40B4-BE49-F238E27FC236}">
                <a16:creationId xmlns:a16="http://schemas.microsoft.com/office/drawing/2014/main" xmlns="" id="{C2E4E45B-489B-478D-8E58-DE117C750DCF}"/>
              </a:ext>
            </a:extLst>
          </p:cNvPr>
          <p:cNvSpPr/>
          <p:nvPr/>
        </p:nvSpPr>
        <p:spPr>
          <a:xfrm>
            <a:off x="1296186" y="1559956"/>
            <a:ext cx="3420000" cy="900000"/>
          </a:xfrm>
          <a:prstGeom prst="round2DiagRect">
            <a:avLst>
              <a:gd name="adj1" fmla="val 16667"/>
              <a:gd name="adj2" fmla="val 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TextBox 2">
            <a:extLst>
              <a:ext uri="{FF2B5EF4-FFF2-40B4-BE49-F238E27FC236}">
                <a16:creationId xmlns:a16="http://schemas.microsoft.com/office/drawing/2014/main" xmlns="" id="{91C1EAE4-5074-495F-8E54-CA170BA9D4F3}"/>
              </a:ext>
            </a:extLst>
          </p:cNvPr>
          <p:cNvSpPr txBox="1"/>
          <p:nvPr/>
        </p:nvSpPr>
        <p:spPr>
          <a:xfrm>
            <a:off x="1497110" y="1504444"/>
            <a:ext cx="3018151" cy="923330"/>
          </a:xfrm>
          <a:prstGeom prst="rect">
            <a:avLst/>
          </a:prstGeom>
          <a:noFill/>
        </p:spPr>
        <p:txBody>
          <a:bodyPr wrap="square" rtlCol="0">
            <a:spAutoFit/>
          </a:bodyPr>
          <a:lstStyle/>
          <a:p>
            <a:r>
              <a:rPr lang="zh-CN" altLang="en-US" sz="5400" b="1" dirty="0">
                <a:solidFill>
                  <a:schemeClr val="bg1"/>
                </a:solidFill>
                <a:latin typeface="黑体" panose="02010609060101010101" pitchFamily="49" charset="-122"/>
                <a:ea typeface="黑体" panose="02010609060101010101" pitchFamily="49" charset="-122"/>
              </a:rPr>
              <a:t>概念辨析</a:t>
            </a:r>
            <a:endParaRPr lang="zh-CN" altLang="en-US" sz="5400" b="1" dirty="0">
              <a:solidFill>
                <a:schemeClr val="bg1"/>
              </a:solidFill>
              <a:latin typeface="楷体" panose="02010609060101010101" pitchFamily="49" charset="-122"/>
              <a:ea typeface="楷体" panose="02010609060101010101" pitchFamily="49" charset="-122"/>
            </a:endParaRPr>
          </a:p>
        </p:txBody>
      </p:sp>
      <p:pic>
        <p:nvPicPr>
          <p:cNvPr id="3" name="图片 2">
            <a:extLst>
              <a:ext uri="{FF2B5EF4-FFF2-40B4-BE49-F238E27FC236}">
                <a16:creationId xmlns:a16="http://schemas.microsoft.com/office/drawing/2014/main" xmlns="" id="{65BF8876-1E0E-4889-AF13-F0E2B1347A3F}"/>
              </a:ext>
            </a:extLst>
          </p:cNvPr>
          <p:cNvPicPr>
            <a:picLocks noChangeAspect="1"/>
          </p:cNvPicPr>
          <p:nvPr/>
        </p:nvPicPr>
        <p:blipFill>
          <a:blip r:embed="rId3"/>
          <a:stretch>
            <a:fillRect/>
          </a:stretch>
        </p:blipFill>
        <p:spPr>
          <a:xfrm>
            <a:off x="6034187" y="1323000"/>
            <a:ext cx="10786463" cy="1629927"/>
          </a:xfrm>
          <a:prstGeom prst="rect">
            <a:avLst/>
          </a:prstGeom>
        </p:spPr>
      </p:pic>
      <p:pic>
        <p:nvPicPr>
          <p:cNvPr id="4" name="图片 3">
            <a:extLst>
              <a:ext uri="{FF2B5EF4-FFF2-40B4-BE49-F238E27FC236}">
                <a16:creationId xmlns:a16="http://schemas.microsoft.com/office/drawing/2014/main" xmlns="" id="{D51696A8-CEAC-4FD1-846C-1A46C4C51C74}"/>
              </a:ext>
            </a:extLst>
          </p:cNvPr>
          <p:cNvPicPr>
            <a:picLocks noChangeAspect="1"/>
          </p:cNvPicPr>
          <p:nvPr/>
        </p:nvPicPr>
        <p:blipFill>
          <a:blip r:embed="rId4"/>
          <a:stretch>
            <a:fillRect/>
          </a:stretch>
        </p:blipFill>
        <p:spPr>
          <a:xfrm>
            <a:off x="5002128" y="3168001"/>
            <a:ext cx="14354036" cy="951600"/>
          </a:xfrm>
          <a:prstGeom prst="rect">
            <a:avLst/>
          </a:prstGeom>
        </p:spPr>
      </p:pic>
      <p:pic>
        <p:nvPicPr>
          <p:cNvPr id="14" name="图片 13">
            <a:extLst>
              <a:ext uri="{FF2B5EF4-FFF2-40B4-BE49-F238E27FC236}">
                <a16:creationId xmlns:a16="http://schemas.microsoft.com/office/drawing/2014/main" xmlns="" id="{20D01AED-97DD-4B84-A6F1-A74AD6DD4EF0}"/>
              </a:ext>
            </a:extLst>
          </p:cNvPr>
          <p:cNvPicPr>
            <a:picLocks noChangeAspect="1"/>
          </p:cNvPicPr>
          <p:nvPr/>
        </p:nvPicPr>
        <p:blipFill>
          <a:blip r:embed="rId5"/>
          <a:stretch>
            <a:fillRect/>
          </a:stretch>
        </p:blipFill>
        <p:spPr>
          <a:xfrm>
            <a:off x="4805650" y="4065356"/>
            <a:ext cx="14727561" cy="4286645"/>
          </a:xfrm>
          <a:prstGeom prst="rect">
            <a:avLst/>
          </a:prstGeom>
        </p:spPr>
      </p:pic>
      <p:pic>
        <p:nvPicPr>
          <p:cNvPr id="15" name="图片 14">
            <a:extLst>
              <a:ext uri="{FF2B5EF4-FFF2-40B4-BE49-F238E27FC236}">
                <a16:creationId xmlns:a16="http://schemas.microsoft.com/office/drawing/2014/main" xmlns="" id="{5D3A3138-1E97-4979-8DEB-E9C81D83FFC6}"/>
              </a:ext>
            </a:extLst>
          </p:cNvPr>
          <p:cNvPicPr>
            <a:picLocks noChangeAspect="1"/>
          </p:cNvPicPr>
          <p:nvPr/>
        </p:nvPicPr>
        <p:blipFill>
          <a:blip r:embed="rId6"/>
          <a:stretch>
            <a:fillRect/>
          </a:stretch>
        </p:blipFill>
        <p:spPr>
          <a:xfrm>
            <a:off x="4997925" y="8653920"/>
            <a:ext cx="14825389" cy="3343939"/>
          </a:xfrm>
          <a:prstGeom prst="rect">
            <a:avLst/>
          </a:prstGeom>
        </p:spPr>
      </p:pic>
    </p:spTree>
    <p:extLst>
      <p:ext uri="{BB962C8B-B14F-4D97-AF65-F5344CB8AC3E}">
        <p14:creationId xmlns:p14="http://schemas.microsoft.com/office/powerpoint/2010/main" val="135519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xmlns="" id="{03EF18C5-9487-4850-BC56-C67A01CDBADB}"/>
              </a:ext>
            </a:extLst>
          </p:cNvPr>
          <p:cNvGrpSpPr/>
          <p:nvPr/>
        </p:nvGrpSpPr>
        <p:grpSpPr>
          <a:xfrm>
            <a:off x="21320650" y="4338000"/>
            <a:ext cx="2700000" cy="4596059"/>
            <a:chOff x="21320650" y="4338000"/>
            <a:chExt cx="2700000" cy="4596059"/>
          </a:xfrm>
        </p:grpSpPr>
        <p:pic>
          <p:nvPicPr>
            <p:cNvPr id="11" name="图片 10">
              <a:extLst>
                <a:ext uri="{FF2B5EF4-FFF2-40B4-BE49-F238E27FC236}">
                  <a16:creationId xmlns:a16="http://schemas.microsoft.com/office/drawing/2014/main" xmlns="" id="{060514E2-52BA-49CE-9839-425FD5322B9C}"/>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2" name="页脚占位符 11">
              <a:extLst>
                <a:ext uri="{FF2B5EF4-FFF2-40B4-BE49-F238E27FC236}">
                  <a16:creationId xmlns:a16="http://schemas.microsoft.com/office/drawing/2014/main" xmlns="" id="{86693235-DF7E-4123-AE19-B71DB39135CF}"/>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概念辨析</a:t>
              </a: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101</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9" name="对角圆角矩形 49">
            <a:extLst>
              <a:ext uri="{FF2B5EF4-FFF2-40B4-BE49-F238E27FC236}">
                <a16:creationId xmlns:a16="http://schemas.microsoft.com/office/drawing/2014/main" xmlns="" id="{C2E4E45B-489B-478D-8E58-DE117C750DCF}"/>
              </a:ext>
            </a:extLst>
          </p:cNvPr>
          <p:cNvSpPr/>
          <p:nvPr/>
        </p:nvSpPr>
        <p:spPr>
          <a:xfrm>
            <a:off x="1296186" y="1559956"/>
            <a:ext cx="3420000" cy="900000"/>
          </a:xfrm>
          <a:prstGeom prst="round2DiagRect">
            <a:avLst>
              <a:gd name="adj1" fmla="val 16667"/>
              <a:gd name="adj2" fmla="val 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TextBox 2">
            <a:extLst>
              <a:ext uri="{FF2B5EF4-FFF2-40B4-BE49-F238E27FC236}">
                <a16:creationId xmlns:a16="http://schemas.microsoft.com/office/drawing/2014/main" xmlns="" id="{91C1EAE4-5074-495F-8E54-CA170BA9D4F3}"/>
              </a:ext>
            </a:extLst>
          </p:cNvPr>
          <p:cNvSpPr txBox="1"/>
          <p:nvPr/>
        </p:nvSpPr>
        <p:spPr>
          <a:xfrm>
            <a:off x="1497110" y="1504444"/>
            <a:ext cx="3018151" cy="923330"/>
          </a:xfrm>
          <a:prstGeom prst="rect">
            <a:avLst/>
          </a:prstGeom>
          <a:noFill/>
        </p:spPr>
        <p:txBody>
          <a:bodyPr wrap="square" rtlCol="0">
            <a:spAutoFit/>
          </a:bodyPr>
          <a:lstStyle/>
          <a:p>
            <a:r>
              <a:rPr lang="zh-CN" altLang="en-US" sz="5400" b="1" dirty="0">
                <a:solidFill>
                  <a:schemeClr val="bg1"/>
                </a:solidFill>
                <a:latin typeface="黑体" panose="02010609060101010101" pitchFamily="49" charset="-122"/>
                <a:ea typeface="黑体" panose="02010609060101010101" pitchFamily="49" charset="-122"/>
              </a:rPr>
              <a:t>概念辨析</a:t>
            </a:r>
            <a:endParaRPr lang="zh-CN" altLang="en-US" sz="5400" b="1" dirty="0">
              <a:solidFill>
                <a:schemeClr val="bg1"/>
              </a:solidFill>
              <a:latin typeface="楷体" panose="02010609060101010101" pitchFamily="49" charset="-122"/>
              <a:ea typeface="楷体" panose="02010609060101010101" pitchFamily="49" charset="-122"/>
            </a:endParaRPr>
          </a:p>
        </p:txBody>
      </p:sp>
      <p:pic>
        <p:nvPicPr>
          <p:cNvPr id="4" name="图片 3">
            <a:extLst>
              <a:ext uri="{FF2B5EF4-FFF2-40B4-BE49-F238E27FC236}">
                <a16:creationId xmlns:a16="http://schemas.microsoft.com/office/drawing/2014/main" xmlns="" id="{D51696A8-CEAC-4FD1-846C-1A46C4C51C74}"/>
              </a:ext>
            </a:extLst>
          </p:cNvPr>
          <p:cNvPicPr>
            <a:picLocks noChangeAspect="1"/>
          </p:cNvPicPr>
          <p:nvPr/>
        </p:nvPicPr>
        <p:blipFill>
          <a:blip r:embed="rId3"/>
          <a:stretch>
            <a:fillRect/>
          </a:stretch>
        </p:blipFill>
        <p:spPr>
          <a:xfrm>
            <a:off x="4924464" y="3292574"/>
            <a:ext cx="14528146" cy="963142"/>
          </a:xfrm>
          <a:prstGeom prst="rect">
            <a:avLst/>
          </a:prstGeom>
        </p:spPr>
      </p:pic>
      <p:pic>
        <p:nvPicPr>
          <p:cNvPr id="2" name="图片 1">
            <a:extLst>
              <a:ext uri="{FF2B5EF4-FFF2-40B4-BE49-F238E27FC236}">
                <a16:creationId xmlns:a16="http://schemas.microsoft.com/office/drawing/2014/main" xmlns="" id="{A004F1B6-984C-479D-979E-F61BA45BC9B0}"/>
              </a:ext>
            </a:extLst>
          </p:cNvPr>
          <p:cNvPicPr>
            <a:picLocks noChangeAspect="1"/>
          </p:cNvPicPr>
          <p:nvPr/>
        </p:nvPicPr>
        <p:blipFill>
          <a:blip r:embed="rId4"/>
          <a:stretch>
            <a:fillRect/>
          </a:stretch>
        </p:blipFill>
        <p:spPr>
          <a:xfrm>
            <a:off x="4392983" y="4507397"/>
            <a:ext cx="15532667" cy="6535603"/>
          </a:xfrm>
          <a:prstGeom prst="rect">
            <a:avLst/>
          </a:prstGeom>
        </p:spPr>
      </p:pic>
      <p:pic>
        <p:nvPicPr>
          <p:cNvPr id="14" name="图片 13">
            <a:extLst>
              <a:ext uri="{FF2B5EF4-FFF2-40B4-BE49-F238E27FC236}">
                <a16:creationId xmlns:a16="http://schemas.microsoft.com/office/drawing/2014/main" xmlns="" id="{65BF8876-1E0E-4889-AF13-F0E2B1347A3F}"/>
              </a:ext>
            </a:extLst>
          </p:cNvPr>
          <p:cNvPicPr>
            <a:picLocks noChangeAspect="1"/>
          </p:cNvPicPr>
          <p:nvPr/>
        </p:nvPicPr>
        <p:blipFill>
          <a:blip r:embed="rId5"/>
          <a:stretch>
            <a:fillRect/>
          </a:stretch>
        </p:blipFill>
        <p:spPr>
          <a:xfrm>
            <a:off x="6034187" y="1323000"/>
            <a:ext cx="10786463" cy="1629927"/>
          </a:xfrm>
          <a:prstGeom prst="rect">
            <a:avLst/>
          </a:prstGeom>
        </p:spPr>
      </p:pic>
    </p:spTree>
    <p:extLst>
      <p:ext uri="{BB962C8B-B14F-4D97-AF65-F5344CB8AC3E}">
        <p14:creationId xmlns:p14="http://schemas.microsoft.com/office/powerpoint/2010/main" val="247971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xmlns="" id="{03EF18C5-9487-4850-BC56-C67A01CDBADB}"/>
              </a:ext>
            </a:extLst>
          </p:cNvPr>
          <p:cNvGrpSpPr/>
          <p:nvPr/>
        </p:nvGrpSpPr>
        <p:grpSpPr>
          <a:xfrm>
            <a:off x="21320650" y="4338000"/>
            <a:ext cx="2700000" cy="4596059"/>
            <a:chOff x="21320650" y="4338000"/>
            <a:chExt cx="2700000" cy="4596059"/>
          </a:xfrm>
        </p:grpSpPr>
        <p:pic>
          <p:nvPicPr>
            <p:cNvPr id="11" name="图片 10">
              <a:extLst>
                <a:ext uri="{FF2B5EF4-FFF2-40B4-BE49-F238E27FC236}">
                  <a16:creationId xmlns:a16="http://schemas.microsoft.com/office/drawing/2014/main" xmlns="" id="{060514E2-52BA-49CE-9839-425FD5322B9C}"/>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2" name="页脚占位符 11">
              <a:extLst>
                <a:ext uri="{FF2B5EF4-FFF2-40B4-BE49-F238E27FC236}">
                  <a16:creationId xmlns:a16="http://schemas.microsoft.com/office/drawing/2014/main" xmlns="" id="{86693235-DF7E-4123-AE19-B71DB39135CF}"/>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概念辨析</a:t>
              </a: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101</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9" name="对角圆角矩形 49">
            <a:extLst>
              <a:ext uri="{FF2B5EF4-FFF2-40B4-BE49-F238E27FC236}">
                <a16:creationId xmlns:a16="http://schemas.microsoft.com/office/drawing/2014/main" xmlns="" id="{C2E4E45B-489B-478D-8E58-DE117C750DCF}"/>
              </a:ext>
            </a:extLst>
          </p:cNvPr>
          <p:cNvSpPr/>
          <p:nvPr/>
        </p:nvSpPr>
        <p:spPr>
          <a:xfrm>
            <a:off x="1296186" y="1559956"/>
            <a:ext cx="3420000" cy="900000"/>
          </a:xfrm>
          <a:prstGeom prst="round2DiagRect">
            <a:avLst>
              <a:gd name="adj1" fmla="val 16667"/>
              <a:gd name="adj2" fmla="val 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TextBox 2">
            <a:extLst>
              <a:ext uri="{FF2B5EF4-FFF2-40B4-BE49-F238E27FC236}">
                <a16:creationId xmlns:a16="http://schemas.microsoft.com/office/drawing/2014/main" xmlns="" id="{91C1EAE4-5074-495F-8E54-CA170BA9D4F3}"/>
              </a:ext>
            </a:extLst>
          </p:cNvPr>
          <p:cNvSpPr txBox="1"/>
          <p:nvPr/>
        </p:nvSpPr>
        <p:spPr>
          <a:xfrm>
            <a:off x="1497110" y="1504444"/>
            <a:ext cx="3018151" cy="923330"/>
          </a:xfrm>
          <a:prstGeom prst="rect">
            <a:avLst/>
          </a:prstGeom>
          <a:noFill/>
        </p:spPr>
        <p:txBody>
          <a:bodyPr wrap="square" rtlCol="0">
            <a:spAutoFit/>
          </a:bodyPr>
          <a:lstStyle/>
          <a:p>
            <a:r>
              <a:rPr lang="zh-CN" altLang="en-US" sz="5400" b="1" dirty="0">
                <a:solidFill>
                  <a:schemeClr val="bg1"/>
                </a:solidFill>
                <a:latin typeface="黑体" panose="02010609060101010101" pitchFamily="49" charset="-122"/>
                <a:ea typeface="黑体" panose="02010609060101010101" pitchFamily="49" charset="-122"/>
              </a:rPr>
              <a:t>概念辨析</a:t>
            </a:r>
            <a:endParaRPr lang="zh-CN" altLang="en-US" sz="5400" b="1" dirty="0">
              <a:solidFill>
                <a:schemeClr val="bg1"/>
              </a:solidFill>
              <a:latin typeface="楷体" panose="02010609060101010101" pitchFamily="49" charset="-122"/>
              <a:ea typeface="楷体" panose="02010609060101010101" pitchFamily="49" charset="-122"/>
            </a:endParaRPr>
          </a:p>
        </p:txBody>
      </p:sp>
      <p:pic>
        <p:nvPicPr>
          <p:cNvPr id="7" name="图片 6">
            <a:extLst>
              <a:ext uri="{FF2B5EF4-FFF2-40B4-BE49-F238E27FC236}">
                <a16:creationId xmlns:a16="http://schemas.microsoft.com/office/drawing/2014/main" xmlns="" id="{B47A03BA-7AFD-468A-9B02-BC10E8A60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8671" y="2866997"/>
            <a:ext cx="12685049" cy="915737"/>
          </a:xfrm>
          <a:prstGeom prst="rect">
            <a:avLst/>
          </a:prstGeom>
        </p:spPr>
      </p:pic>
      <p:pic>
        <p:nvPicPr>
          <p:cNvPr id="8" name="图片 7">
            <a:extLst>
              <a:ext uri="{FF2B5EF4-FFF2-40B4-BE49-F238E27FC236}">
                <a16:creationId xmlns:a16="http://schemas.microsoft.com/office/drawing/2014/main" xmlns="" id="{051F472B-F8E2-4CFA-91AA-11EFF13810A4}"/>
              </a:ext>
            </a:extLst>
          </p:cNvPr>
          <p:cNvPicPr>
            <a:picLocks noChangeAspect="1"/>
          </p:cNvPicPr>
          <p:nvPr/>
        </p:nvPicPr>
        <p:blipFill>
          <a:blip r:embed="rId4"/>
          <a:stretch>
            <a:fillRect/>
          </a:stretch>
        </p:blipFill>
        <p:spPr>
          <a:xfrm>
            <a:off x="6132965" y="4227087"/>
            <a:ext cx="12228797" cy="3655931"/>
          </a:xfrm>
          <a:prstGeom prst="rect">
            <a:avLst/>
          </a:prstGeom>
        </p:spPr>
      </p:pic>
      <p:pic>
        <p:nvPicPr>
          <p:cNvPr id="16" name="图片 15">
            <a:extLst>
              <a:ext uri="{FF2B5EF4-FFF2-40B4-BE49-F238E27FC236}">
                <a16:creationId xmlns:a16="http://schemas.microsoft.com/office/drawing/2014/main" xmlns="" id="{A1055057-991F-47B5-807D-3309AEF27343}"/>
              </a:ext>
            </a:extLst>
          </p:cNvPr>
          <p:cNvPicPr>
            <a:picLocks noChangeAspect="1"/>
          </p:cNvPicPr>
          <p:nvPr/>
        </p:nvPicPr>
        <p:blipFill>
          <a:blip r:embed="rId5"/>
          <a:stretch>
            <a:fillRect/>
          </a:stretch>
        </p:blipFill>
        <p:spPr>
          <a:xfrm>
            <a:off x="5487185" y="8142087"/>
            <a:ext cx="13434890" cy="2991883"/>
          </a:xfrm>
          <a:prstGeom prst="rect">
            <a:avLst/>
          </a:prstGeom>
        </p:spPr>
      </p:pic>
      <p:pic>
        <p:nvPicPr>
          <p:cNvPr id="18" name="图片 17">
            <a:extLst>
              <a:ext uri="{FF2B5EF4-FFF2-40B4-BE49-F238E27FC236}">
                <a16:creationId xmlns:a16="http://schemas.microsoft.com/office/drawing/2014/main" xmlns="" id="{3854A2D2-F220-4D04-A8A3-DCC3E1C368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186" y="11289269"/>
            <a:ext cx="14489464" cy="1618835"/>
          </a:xfrm>
          <a:prstGeom prst="rect">
            <a:avLst/>
          </a:prstGeom>
        </p:spPr>
      </p:pic>
      <p:pic>
        <p:nvPicPr>
          <p:cNvPr id="14" name="图片 13">
            <a:extLst>
              <a:ext uri="{FF2B5EF4-FFF2-40B4-BE49-F238E27FC236}">
                <a16:creationId xmlns:a16="http://schemas.microsoft.com/office/drawing/2014/main" xmlns="" id="{65BF8876-1E0E-4889-AF13-F0E2B1347A3F}"/>
              </a:ext>
            </a:extLst>
          </p:cNvPr>
          <p:cNvPicPr>
            <a:picLocks noChangeAspect="1"/>
          </p:cNvPicPr>
          <p:nvPr/>
        </p:nvPicPr>
        <p:blipFill>
          <a:blip r:embed="rId7"/>
          <a:stretch>
            <a:fillRect/>
          </a:stretch>
        </p:blipFill>
        <p:spPr>
          <a:xfrm>
            <a:off x="6034187" y="1323000"/>
            <a:ext cx="10786463" cy="1629927"/>
          </a:xfrm>
          <a:prstGeom prst="rect">
            <a:avLst/>
          </a:prstGeom>
        </p:spPr>
      </p:pic>
    </p:spTree>
    <p:extLst>
      <p:ext uri="{BB962C8B-B14F-4D97-AF65-F5344CB8AC3E}">
        <p14:creationId xmlns:p14="http://schemas.microsoft.com/office/powerpoint/2010/main" val="210157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50650" y="704043"/>
            <a:ext cx="22095000" cy="2834622"/>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6</a:t>
            </a:r>
            <a:r>
              <a:rPr lang="zh-CN" altLang="en-US" sz="5400" b="1" spc="-150" dirty="0">
                <a:latin typeface="+mn-ea"/>
              </a:rPr>
              <a:t>）英国天主教神甫威廉</a:t>
            </a:r>
            <a:r>
              <a:rPr lang="en-US" altLang="zh-CN" sz="5400" b="1" spc="-150" dirty="0">
                <a:latin typeface="+mn-ea"/>
              </a:rPr>
              <a:t>·</a:t>
            </a:r>
            <a:r>
              <a:rPr lang="zh-CN" altLang="en-US" sz="5400" b="1" spc="-150" dirty="0">
                <a:latin typeface="+mn-ea"/>
              </a:rPr>
              <a:t>廷得尔因希望英国教徒可以自由阅读</a:t>
            </a:r>
            <a:r>
              <a:rPr lang="en-US" altLang="zh-CN" sz="5400" b="1" spc="-150" dirty="0">
                <a:latin typeface="+mn-ea"/>
              </a:rPr>
              <a:t>《</a:t>
            </a:r>
            <a:r>
              <a:rPr lang="zh-CN" altLang="en-US" sz="5400" b="1" spc="-150" dirty="0">
                <a:latin typeface="+mn-ea"/>
              </a:rPr>
              <a:t>圣经</a:t>
            </a:r>
            <a:r>
              <a:rPr lang="en-US" altLang="zh-CN" sz="5400" b="1" spc="-150" dirty="0">
                <a:latin typeface="+mn-ea"/>
              </a:rPr>
              <a:t>》</a:t>
            </a:r>
            <a:r>
              <a:rPr lang="zh-CN" altLang="en-US" sz="5400" b="1" spc="-150" dirty="0">
                <a:latin typeface="+mn-ea"/>
              </a:rPr>
              <a:t>而将其翻译成英文，结果于</a:t>
            </a:r>
            <a:r>
              <a:rPr lang="en-US" altLang="zh-CN" sz="5400" b="1" spc="-150" dirty="0">
                <a:latin typeface="+mn-ea"/>
              </a:rPr>
              <a:t>1524</a:t>
            </a:r>
            <a:r>
              <a:rPr lang="zh-CN" altLang="en-US" sz="5400" b="1" spc="-150" dirty="0">
                <a:latin typeface="+mn-ea"/>
              </a:rPr>
              <a:t>年被控有异端嫌疑，被迫流亡。由此可知，他</a:t>
            </a:r>
            <a:r>
              <a:rPr lang="en-US" altLang="zh-CN" sz="5400" b="1" spc="-150" dirty="0">
                <a:latin typeface="+mn-ea"/>
              </a:rPr>
              <a:t>(    )</a:t>
            </a:r>
            <a:endParaRPr lang="en-US" altLang="zh-CN" sz="5400" b="1" dirty="0">
              <a:latin typeface="+mn-ea"/>
            </a:endParaRPr>
          </a:p>
        </p:txBody>
      </p:sp>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6</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101</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10" name="矩形 9">
            <a:extLst>
              <a:ext uri="{FF2B5EF4-FFF2-40B4-BE49-F238E27FC236}">
                <a16:creationId xmlns:a16="http://schemas.microsoft.com/office/drawing/2014/main" xmlns="" id="{01034CB6-669B-4C44-9ACF-036BB4A746B0}"/>
              </a:ext>
            </a:extLst>
          </p:cNvPr>
          <p:cNvSpPr/>
          <p:nvPr/>
        </p:nvSpPr>
        <p:spPr>
          <a:xfrm>
            <a:off x="1250650" y="4444335"/>
            <a:ext cx="19984982" cy="3748719"/>
          </a:xfrm>
          <a:prstGeom prst="rect">
            <a:avLst/>
          </a:prstGeom>
        </p:spPr>
        <p:txBody>
          <a:bodyPr wrap="square">
            <a:spAutoFit/>
          </a:bodyPr>
          <a:lstStyle/>
          <a:p>
            <a:pPr>
              <a:lnSpc>
                <a:spcPct val="110000"/>
              </a:lnSpc>
            </a:pPr>
            <a:r>
              <a:rPr lang="en-US" altLang="zh-CN" sz="5400" b="1" dirty="0">
                <a:latin typeface="+mn-ea"/>
              </a:rPr>
              <a:t>A.</a:t>
            </a:r>
            <a:r>
              <a:rPr lang="zh-CN" altLang="en-US" sz="5400" b="1" dirty="0">
                <a:latin typeface="+mn-ea"/>
              </a:rPr>
              <a:t>维护教皇权威     </a:t>
            </a:r>
          </a:p>
          <a:p>
            <a:pPr>
              <a:lnSpc>
                <a:spcPct val="110000"/>
              </a:lnSpc>
            </a:pPr>
            <a:r>
              <a:rPr lang="en-US" altLang="zh-CN" sz="5400" b="1" dirty="0">
                <a:latin typeface="+mn-ea"/>
              </a:rPr>
              <a:t>B.</a:t>
            </a:r>
            <a:r>
              <a:rPr lang="zh-CN" altLang="en-US" sz="5400" b="1" dirty="0">
                <a:latin typeface="+mn-ea"/>
              </a:rPr>
              <a:t>主张圣像崇拜</a:t>
            </a:r>
          </a:p>
          <a:p>
            <a:pPr>
              <a:lnSpc>
                <a:spcPct val="110000"/>
              </a:lnSpc>
            </a:pPr>
            <a:r>
              <a:rPr lang="en-US" altLang="zh-CN" sz="5400" b="1" dirty="0">
                <a:latin typeface="+mn-ea"/>
              </a:rPr>
              <a:t>C.</a:t>
            </a:r>
            <a:r>
              <a:rPr lang="zh-CN" altLang="en-US" sz="5400" b="1" dirty="0">
                <a:latin typeface="+mn-ea"/>
              </a:rPr>
              <a:t>倡导信仰自由     </a:t>
            </a:r>
          </a:p>
          <a:p>
            <a:pPr>
              <a:lnSpc>
                <a:spcPct val="110000"/>
              </a:lnSpc>
            </a:pPr>
            <a:r>
              <a:rPr lang="en-US" altLang="zh-CN" sz="5400" b="1" dirty="0">
                <a:latin typeface="+mn-ea"/>
              </a:rPr>
              <a:t>D.</a:t>
            </a:r>
            <a:r>
              <a:rPr lang="zh-CN" altLang="en-US" sz="5400" b="1" dirty="0">
                <a:latin typeface="+mn-ea"/>
              </a:rPr>
              <a:t>支持宗教改革</a:t>
            </a:r>
          </a:p>
        </p:txBody>
      </p:sp>
      <p:sp>
        <p:nvSpPr>
          <p:cNvPr id="3" name="矩形 2">
            <a:extLst>
              <a:ext uri="{FF2B5EF4-FFF2-40B4-BE49-F238E27FC236}">
                <a16:creationId xmlns:a16="http://schemas.microsoft.com/office/drawing/2014/main" xmlns="" id="{D10AF633-C9AD-457B-A25C-6AF01C103A88}"/>
              </a:ext>
            </a:extLst>
          </p:cNvPr>
          <p:cNvSpPr/>
          <p:nvPr/>
        </p:nvSpPr>
        <p:spPr>
          <a:xfrm>
            <a:off x="1250650" y="8349142"/>
            <a:ext cx="21264704" cy="4662815"/>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dirty="0">
                <a:solidFill>
                  <a:srgbClr val="2A5CAA"/>
                </a:solidFill>
                <a:latin typeface="楷体" pitchFamily="49" charset="-122"/>
                <a:ea typeface="楷体" pitchFamily="49" charset="-122"/>
              </a:rPr>
              <a:t>题干中的神甫“希望英国教徒可以自由阅读</a:t>
            </a:r>
            <a:r>
              <a:rPr lang="en-US" altLang="zh-CN" sz="5400" b="1" dirty="0">
                <a:solidFill>
                  <a:srgbClr val="2A5CAA"/>
                </a:solidFill>
                <a:latin typeface="楷体" pitchFamily="49" charset="-122"/>
                <a:ea typeface="楷体" pitchFamily="49" charset="-122"/>
              </a:rPr>
              <a:t>《</a:t>
            </a:r>
            <a:r>
              <a:rPr lang="zh-CN" altLang="en-US" sz="5400" b="1" dirty="0">
                <a:solidFill>
                  <a:srgbClr val="2A5CAA"/>
                </a:solidFill>
                <a:latin typeface="楷体" pitchFamily="49" charset="-122"/>
                <a:ea typeface="楷体" pitchFamily="49" charset="-122"/>
              </a:rPr>
              <a:t>圣经</a:t>
            </a:r>
            <a:r>
              <a:rPr lang="en-US" altLang="zh-CN" sz="5400" b="1" dirty="0">
                <a:solidFill>
                  <a:srgbClr val="2A5CAA"/>
                </a:solidFill>
                <a:latin typeface="楷体" pitchFamily="49" charset="-122"/>
                <a:ea typeface="楷体" pitchFamily="49" charset="-122"/>
              </a:rPr>
              <a:t>》</a:t>
            </a:r>
            <a:r>
              <a:rPr lang="zh-CN" altLang="en-US" sz="5400" b="1" dirty="0">
                <a:solidFill>
                  <a:srgbClr val="2A5CAA"/>
                </a:solidFill>
                <a:latin typeface="楷体" pitchFamily="49" charset="-122"/>
                <a:ea typeface="楷体" pitchFamily="49" charset="-122"/>
              </a:rPr>
              <a:t>而将其翻译成英文”实际体现了他支持宗教改革的思想，这触犯了天主教的权威，因此</a:t>
            </a:r>
            <a:r>
              <a:rPr lang="en-US" altLang="zh-CN" sz="5400" b="1" dirty="0">
                <a:solidFill>
                  <a:srgbClr val="2A5CAA"/>
                </a:solidFill>
                <a:latin typeface="楷体" pitchFamily="49" charset="-122"/>
                <a:ea typeface="楷体" pitchFamily="49" charset="-122"/>
              </a:rPr>
              <a:t>D</a:t>
            </a:r>
            <a:r>
              <a:rPr lang="zh-CN" altLang="en-US" sz="5400" b="1" dirty="0">
                <a:solidFill>
                  <a:srgbClr val="2A5CAA"/>
                </a:solidFill>
                <a:latin typeface="楷体" pitchFamily="49" charset="-122"/>
                <a:ea typeface="楷体" pitchFamily="49" charset="-122"/>
              </a:rPr>
              <a:t>项正确；宗教改革实际上是对教皇权威的否定，故</a:t>
            </a:r>
            <a:r>
              <a:rPr lang="en-US" altLang="zh-CN" sz="5400" b="1" dirty="0">
                <a:solidFill>
                  <a:srgbClr val="2A5CAA"/>
                </a:solidFill>
                <a:latin typeface="楷体" pitchFamily="49" charset="-122"/>
                <a:ea typeface="楷体" pitchFamily="49" charset="-122"/>
              </a:rPr>
              <a:t>A</a:t>
            </a:r>
            <a:r>
              <a:rPr lang="zh-CN" altLang="en-US" sz="5400" b="1" dirty="0">
                <a:solidFill>
                  <a:srgbClr val="2A5CAA"/>
                </a:solidFill>
                <a:latin typeface="楷体" pitchFamily="49" charset="-122"/>
                <a:ea typeface="楷体" pitchFamily="49" charset="-122"/>
              </a:rPr>
              <a:t>项错误；题干并没有提到圣像崇拜的相关内容，故</a:t>
            </a:r>
            <a:r>
              <a:rPr lang="en-US" altLang="zh-CN" sz="5400" b="1" dirty="0">
                <a:solidFill>
                  <a:srgbClr val="2A5CAA"/>
                </a:solidFill>
                <a:latin typeface="楷体" pitchFamily="49" charset="-122"/>
                <a:ea typeface="楷体" pitchFamily="49" charset="-122"/>
              </a:rPr>
              <a:t>B</a:t>
            </a:r>
            <a:r>
              <a:rPr lang="zh-CN" altLang="en-US" sz="5400" b="1" dirty="0">
                <a:solidFill>
                  <a:srgbClr val="2A5CAA"/>
                </a:solidFill>
                <a:latin typeface="楷体" pitchFamily="49" charset="-122"/>
                <a:ea typeface="楷体" pitchFamily="49" charset="-122"/>
              </a:rPr>
              <a:t>项错误；</a:t>
            </a:r>
            <a:r>
              <a:rPr lang="en-US" altLang="zh-CN" sz="5400" b="1" dirty="0">
                <a:solidFill>
                  <a:srgbClr val="2A5CAA"/>
                </a:solidFill>
                <a:latin typeface="楷体" pitchFamily="49" charset="-122"/>
                <a:ea typeface="楷体" pitchFamily="49" charset="-122"/>
              </a:rPr>
              <a:t>C</a:t>
            </a:r>
            <a:r>
              <a:rPr lang="zh-CN" altLang="en-US" sz="5400" b="1" dirty="0">
                <a:solidFill>
                  <a:srgbClr val="2A5CAA"/>
                </a:solidFill>
                <a:latin typeface="楷体" pitchFamily="49" charset="-122"/>
                <a:ea typeface="楷体" pitchFamily="49" charset="-122"/>
              </a:rPr>
              <a:t>项既与材料不符，也与史实不符，故错误。</a:t>
            </a:r>
            <a:endParaRPr lang="zh-CN" altLang="en-US" sz="5400" b="1" spc="-150" dirty="0">
              <a:solidFill>
                <a:srgbClr val="2A5CAA"/>
              </a:solidFill>
              <a:latin typeface="楷体" pitchFamily="49" charset="-122"/>
              <a:ea typeface="楷体" pitchFamily="49" charset="-122"/>
            </a:endParaRPr>
          </a:p>
        </p:txBody>
      </p:sp>
      <p:sp>
        <p:nvSpPr>
          <p:cNvPr id="12" name="文本框 11">
            <a:extLst>
              <a:ext uri="{FF2B5EF4-FFF2-40B4-BE49-F238E27FC236}">
                <a16:creationId xmlns:a16="http://schemas.microsoft.com/office/drawing/2014/main" xmlns="" id="{6FFA98CF-EB8D-4A8E-B2D4-B56EF3C0A4E6}"/>
              </a:ext>
            </a:extLst>
          </p:cNvPr>
          <p:cNvSpPr txBox="1"/>
          <p:nvPr/>
        </p:nvSpPr>
        <p:spPr>
          <a:xfrm>
            <a:off x="2735650" y="2553338"/>
            <a:ext cx="530915" cy="923330"/>
          </a:xfrm>
          <a:prstGeom prst="rect">
            <a:avLst/>
          </a:prstGeom>
          <a:noFill/>
        </p:spPr>
        <p:txBody>
          <a:bodyPr wrap="none" rtlCol="0">
            <a:spAutoFit/>
          </a:bodyPr>
          <a:lstStyle/>
          <a:p>
            <a:r>
              <a:rPr lang="en-US" altLang="zh-CN" sz="5400" dirty="0">
                <a:solidFill>
                  <a:srgbClr val="FF0000"/>
                </a:solidFill>
                <a:latin typeface="+mj-ea"/>
                <a:ea typeface="+mj-ea"/>
              </a:rPr>
              <a:t>D</a:t>
            </a:r>
            <a:endParaRPr lang="zh-CN" altLang="en-US" sz="5400" dirty="0">
              <a:solidFill>
                <a:srgbClr val="FF0000"/>
              </a:solidFill>
              <a:latin typeface="+mj-ea"/>
              <a:ea typeface="+mj-ea"/>
            </a:endParaRPr>
          </a:p>
        </p:txBody>
      </p:sp>
    </p:spTree>
    <p:extLst>
      <p:ext uri="{BB962C8B-B14F-4D97-AF65-F5344CB8AC3E}">
        <p14:creationId xmlns:p14="http://schemas.microsoft.com/office/powerpoint/2010/main" val="72931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50650" y="704043"/>
            <a:ext cx="22095000" cy="1920526"/>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7</a:t>
            </a:r>
            <a:r>
              <a:rPr lang="zh-CN" altLang="en-US" sz="5400" b="1" spc="-150" dirty="0">
                <a:latin typeface="+mn-ea"/>
              </a:rPr>
              <a:t>）宗教改革家路德提出“因信称义”，主张只要直接阅读</a:t>
            </a:r>
            <a:r>
              <a:rPr lang="en-US" altLang="zh-CN" sz="5400" b="1" spc="-150" dirty="0">
                <a:latin typeface="+mn-ea"/>
              </a:rPr>
              <a:t>《</a:t>
            </a:r>
            <a:r>
              <a:rPr lang="zh-CN" altLang="en-US" sz="5400" b="1" spc="-150" dirty="0">
                <a:latin typeface="+mn-ea"/>
              </a:rPr>
              <a:t>圣经</a:t>
            </a:r>
            <a:r>
              <a:rPr lang="en-US" altLang="zh-CN" sz="5400" b="1" spc="-150" dirty="0">
                <a:latin typeface="+mn-ea"/>
              </a:rPr>
              <a:t>》</a:t>
            </a:r>
            <a:r>
              <a:rPr lang="zh-CN" altLang="en-US" sz="5400" b="1" spc="-150" dirty="0">
                <a:latin typeface="+mn-ea"/>
              </a:rPr>
              <a:t>，有虔诚信仰，灵魂便可得救。“因信称义”的提出</a:t>
            </a:r>
            <a:r>
              <a:rPr lang="en-US" altLang="zh-CN" sz="5400" b="1" spc="-150" dirty="0">
                <a:latin typeface="+mn-ea"/>
              </a:rPr>
              <a:t>(    )</a:t>
            </a:r>
            <a:endParaRPr lang="en-US" altLang="zh-CN" sz="5400" b="1" dirty="0">
              <a:latin typeface="+mn-ea"/>
            </a:endParaRPr>
          </a:p>
        </p:txBody>
      </p:sp>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7</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101</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10" name="矩形 9">
            <a:extLst>
              <a:ext uri="{FF2B5EF4-FFF2-40B4-BE49-F238E27FC236}">
                <a16:creationId xmlns:a16="http://schemas.microsoft.com/office/drawing/2014/main" xmlns="" id="{01034CB6-669B-4C44-9ACF-036BB4A746B0}"/>
              </a:ext>
            </a:extLst>
          </p:cNvPr>
          <p:cNvSpPr/>
          <p:nvPr/>
        </p:nvSpPr>
        <p:spPr>
          <a:xfrm>
            <a:off x="1335668" y="3587790"/>
            <a:ext cx="19984982" cy="3748719"/>
          </a:xfrm>
          <a:prstGeom prst="rect">
            <a:avLst/>
          </a:prstGeom>
        </p:spPr>
        <p:txBody>
          <a:bodyPr wrap="square">
            <a:spAutoFit/>
          </a:bodyPr>
          <a:lstStyle/>
          <a:p>
            <a:pPr>
              <a:lnSpc>
                <a:spcPct val="110000"/>
              </a:lnSpc>
            </a:pPr>
            <a:r>
              <a:rPr lang="en-US" altLang="zh-CN" sz="5400" b="1" dirty="0">
                <a:latin typeface="+mn-ea"/>
              </a:rPr>
              <a:t>A.</a:t>
            </a:r>
            <a:r>
              <a:rPr lang="zh-CN" altLang="en-US" sz="5400" b="1" dirty="0">
                <a:latin typeface="+mn-ea"/>
              </a:rPr>
              <a:t>加强了教皇的宗教权威      </a:t>
            </a:r>
            <a:endParaRPr lang="en-US" altLang="zh-CN" sz="5400" b="1" dirty="0">
              <a:latin typeface="+mn-ea"/>
            </a:endParaRPr>
          </a:p>
          <a:p>
            <a:pPr>
              <a:lnSpc>
                <a:spcPct val="110000"/>
              </a:lnSpc>
            </a:pPr>
            <a:r>
              <a:rPr lang="en-US" altLang="zh-CN" sz="5400" b="1" dirty="0">
                <a:latin typeface="+mn-ea"/>
              </a:rPr>
              <a:t>B.</a:t>
            </a:r>
            <a:r>
              <a:rPr lang="zh-CN" altLang="en-US" sz="5400" b="1" dirty="0">
                <a:latin typeface="+mn-ea"/>
              </a:rPr>
              <a:t>巩固了民众的宗教信仰</a:t>
            </a:r>
          </a:p>
          <a:p>
            <a:pPr>
              <a:lnSpc>
                <a:spcPct val="110000"/>
              </a:lnSpc>
            </a:pPr>
            <a:r>
              <a:rPr lang="en-US" altLang="zh-CN" sz="5400" b="1" dirty="0">
                <a:latin typeface="+mn-ea"/>
              </a:rPr>
              <a:t>C.</a:t>
            </a:r>
            <a:r>
              <a:rPr lang="zh-CN" altLang="en-US" sz="5400" b="1" dirty="0">
                <a:latin typeface="+mn-ea"/>
              </a:rPr>
              <a:t>摧毁了教会的思想专制      </a:t>
            </a:r>
            <a:endParaRPr lang="en-US" altLang="zh-CN" sz="5400" b="1" dirty="0">
              <a:latin typeface="+mn-ea"/>
            </a:endParaRPr>
          </a:p>
          <a:p>
            <a:pPr>
              <a:lnSpc>
                <a:spcPct val="110000"/>
              </a:lnSpc>
            </a:pPr>
            <a:r>
              <a:rPr lang="en-US" altLang="zh-CN" sz="5400" b="1" dirty="0">
                <a:latin typeface="+mn-ea"/>
              </a:rPr>
              <a:t>D.</a:t>
            </a:r>
            <a:r>
              <a:rPr lang="zh-CN" altLang="en-US" sz="5400" b="1" dirty="0">
                <a:latin typeface="+mn-ea"/>
              </a:rPr>
              <a:t>扩大了基督教会的影响</a:t>
            </a:r>
          </a:p>
        </p:txBody>
      </p:sp>
      <p:sp>
        <p:nvSpPr>
          <p:cNvPr id="3" name="矩形 2">
            <a:extLst>
              <a:ext uri="{FF2B5EF4-FFF2-40B4-BE49-F238E27FC236}">
                <a16:creationId xmlns:a16="http://schemas.microsoft.com/office/drawing/2014/main" xmlns="" id="{D10AF633-C9AD-457B-A25C-6AF01C103A88}"/>
              </a:ext>
            </a:extLst>
          </p:cNvPr>
          <p:cNvSpPr/>
          <p:nvPr/>
        </p:nvSpPr>
        <p:spPr>
          <a:xfrm>
            <a:off x="1250650" y="8086719"/>
            <a:ext cx="21264704" cy="4662815"/>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dirty="0">
                <a:solidFill>
                  <a:srgbClr val="2A5CAA"/>
                </a:solidFill>
                <a:latin typeface="楷体" pitchFamily="49" charset="-122"/>
                <a:ea typeface="楷体" pitchFamily="49" charset="-122"/>
              </a:rPr>
              <a:t>题干强调“只要直接阅读</a:t>
            </a:r>
            <a:r>
              <a:rPr lang="en-US" altLang="zh-CN" sz="5400" b="1" dirty="0">
                <a:solidFill>
                  <a:srgbClr val="2A5CAA"/>
                </a:solidFill>
                <a:latin typeface="楷体" pitchFamily="49" charset="-122"/>
                <a:ea typeface="楷体" pitchFamily="49" charset="-122"/>
              </a:rPr>
              <a:t>《</a:t>
            </a:r>
            <a:r>
              <a:rPr lang="zh-CN" altLang="en-US" sz="5400" b="1" dirty="0">
                <a:solidFill>
                  <a:srgbClr val="2A5CAA"/>
                </a:solidFill>
                <a:latin typeface="楷体" pitchFamily="49" charset="-122"/>
                <a:ea typeface="楷体" pitchFamily="49" charset="-122"/>
              </a:rPr>
              <a:t>圣经</a:t>
            </a:r>
            <a:r>
              <a:rPr lang="en-US" altLang="zh-CN" sz="5400" b="1" dirty="0">
                <a:solidFill>
                  <a:srgbClr val="2A5CAA"/>
                </a:solidFill>
                <a:latin typeface="楷体" pitchFamily="49" charset="-122"/>
                <a:ea typeface="楷体" pitchFamily="49" charset="-122"/>
              </a:rPr>
              <a:t>》</a:t>
            </a:r>
            <a:r>
              <a:rPr lang="zh-CN" altLang="en-US" sz="5400" b="1" dirty="0">
                <a:solidFill>
                  <a:srgbClr val="2A5CAA"/>
                </a:solidFill>
                <a:latin typeface="楷体" pitchFamily="49" charset="-122"/>
                <a:ea typeface="楷体" pitchFamily="49" charset="-122"/>
              </a:rPr>
              <a:t>，有虔诚信仰，灵魂便可得救”，这否定了教会的权威和传教士的作用，故Ｃ项正确；结合所学“因信称义”学说削弱了教皇的权威，故</a:t>
            </a:r>
            <a:r>
              <a:rPr lang="en-US" altLang="zh-CN" sz="5400" b="1" dirty="0">
                <a:solidFill>
                  <a:srgbClr val="2A5CAA"/>
                </a:solidFill>
                <a:latin typeface="楷体" pitchFamily="49" charset="-122"/>
                <a:ea typeface="楷体" pitchFamily="49" charset="-122"/>
              </a:rPr>
              <a:t>A</a:t>
            </a:r>
            <a:r>
              <a:rPr lang="zh-CN" altLang="en-US" sz="5400" b="1" dirty="0">
                <a:solidFill>
                  <a:srgbClr val="2A5CAA"/>
                </a:solidFill>
                <a:latin typeface="楷体" pitchFamily="49" charset="-122"/>
                <a:ea typeface="楷体" pitchFamily="49" charset="-122"/>
              </a:rPr>
              <a:t>项错误；宗教改革只是改革信仰的方式，不可能巩固民众的宗教信仰，故</a:t>
            </a:r>
            <a:r>
              <a:rPr lang="en-US" altLang="zh-CN" sz="5400" b="1" dirty="0">
                <a:solidFill>
                  <a:srgbClr val="2A5CAA"/>
                </a:solidFill>
                <a:latin typeface="楷体" pitchFamily="49" charset="-122"/>
                <a:ea typeface="楷体" pitchFamily="49" charset="-122"/>
              </a:rPr>
              <a:t>B</a:t>
            </a:r>
            <a:r>
              <a:rPr lang="zh-CN" altLang="en-US" sz="5400" b="1" dirty="0">
                <a:solidFill>
                  <a:srgbClr val="2A5CAA"/>
                </a:solidFill>
                <a:latin typeface="楷体" pitchFamily="49" charset="-122"/>
                <a:ea typeface="楷体" pitchFamily="49" charset="-122"/>
              </a:rPr>
              <a:t>项错误；材料没有提及基督教信息，故</a:t>
            </a:r>
            <a:r>
              <a:rPr lang="en-US" altLang="zh-CN" sz="5400" b="1" dirty="0">
                <a:solidFill>
                  <a:srgbClr val="2A5CAA"/>
                </a:solidFill>
                <a:latin typeface="楷体" pitchFamily="49" charset="-122"/>
                <a:ea typeface="楷体" pitchFamily="49" charset="-122"/>
              </a:rPr>
              <a:t>D</a:t>
            </a:r>
            <a:r>
              <a:rPr lang="zh-CN" altLang="en-US" sz="5400" b="1" dirty="0">
                <a:solidFill>
                  <a:srgbClr val="2A5CAA"/>
                </a:solidFill>
                <a:latin typeface="楷体" pitchFamily="49" charset="-122"/>
                <a:ea typeface="楷体" pitchFamily="49" charset="-122"/>
              </a:rPr>
              <a:t>项错误。</a:t>
            </a:r>
            <a:endParaRPr lang="zh-CN" altLang="en-US" sz="5400" b="1" spc="-150" dirty="0">
              <a:solidFill>
                <a:srgbClr val="2A5CAA"/>
              </a:solidFill>
              <a:latin typeface="楷体" pitchFamily="49" charset="-122"/>
              <a:ea typeface="楷体" pitchFamily="49" charset="-122"/>
            </a:endParaRPr>
          </a:p>
        </p:txBody>
      </p:sp>
      <p:sp>
        <p:nvSpPr>
          <p:cNvPr id="12" name="文本框 11">
            <a:extLst>
              <a:ext uri="{FF2B5EF4-FFF2-40B4-BE49-F238E27FC236}">
                <a16:creationId xmlns:a16="http://schemas.microsoft.com/office/drawing/2014/main" xmlns="" id="{89FBE91E-2A74-49F2-A51F-CCA04F1169EF}"/>
              </a:ext>
            </a:extLst>
          </p:cNvPr>
          <p:cNvSpPr txBox="1"/>
          <p:nvPr/>
        </p:nvSpPr>
        <p:spPr>
          <a:xfrm>
            <a:off x="16145650" y="1545574"/>
            <a:ext cx="530915" cy="923330"/>
          </a:xfrm>
          <a:prstGeom prst="rect">
            <a:avLst/>
          </a:prstGeom>
          <a:noFill/>
        </p:spPr>
        <p:txBody>
          <a:bodyPr wrap="none" rtlCol="0">
            <a:spAutoFit/>
          </a:bodyPr>
          <a:lstStyle/>
          <a:p>
            <a:r>
              <a:rPr lang="en-US" altLang="zh-CN" sz="5400" dirty="0">
                <a:solidFill>
                  <a:srgbClr val="FF0000"/>
                </a:solidFill>
                <a:latin typeface="+mj-ea"/>
                <a:ea typeface="+mj-ea"/>
              </a:rPr>
              <a:t>C</a:t>
            </a:r>
            <a:endParaRPr lang="zh-CN" altLang="en-US" sz="5400" dirty="0">
              <a:solidFill>
                <a:srgbClr val="FF0000"/>
              </a:solidFill>
              <a:latin typeface="+mj-ea"/>
              <a:ea typeface="+mj-ea"/>
            </a:endParaRPr>
          </a:p>
        </p:txBody>
      </p:sp>
    </p:spTree>
    <p:extLst>
      <p:ext uri="{BB962C8B-B14F-4D97-AF65-F5344CB8AC3E}">
        <p14:creationId xmlns:p14="http://schemas.microsoft.com/office/powerpoint/2010/main" val="34629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50650" y="704043"/>
            <a:ext cx="22095000" cy="1920526"/>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8</a:t>
            </a:r>
            <a:r>
              <a:rPr lang="zh-CN" altLang="en-US" sz="5400" b="1" spc="-150" dirty="0">
                <a:latin typeface="+mn-ea"/>
              </a:rPr>
              <a:t>）马丁</a:t>
            </a:r>
            <a:r>
              <a:rPr lang="en-US" altLang="zh-CN" sz="5400" b="1" spc="-150" dirty="0">
                <a:latin typeface="+mn-ea"/>
              </a:rPr>
              <a:t>·</a:t>
            </a:r>
            <a:r>
              <a:rPr lang="zh-CN" altLang="en-US" sz="5400" b="1" spc="-150" dirty="0">
                <a:latin typeface="+mn-ea"/>
              </a:rPr>
              <a:t>路德说：“所有信奉上帝的俗人都有资格出现在上帝面前，为他人作祈祷，相互传授有关上帝的道理</a:t>
            </a:r>
            <a:r>
              <a:rPr lang="en-US" altLang="zh-CN" sz="5400" b="1" spc="-150" dirty="0">
                <a:latin typeface="+mn-ea"/>
              </a:rPr>
              <a:t>……</a:t>
            </a:r>
            <a:r>
              <a:rPr lang="zh-CN" altLang="en-US" sz="5400" b="1" spc="-150" dirty="0">
                <a:latin typeface="+mn-ea"/>
              </a:rPr>
              <a:t>。”路德的观点</a:t>
            </a:r>
            <a:r>
              <a:rPr lang="en-US" altLang="zh-CN" sz="5400" b="1" spc="-150" dirty="0">
                <a:latin typeface="+mn-ea"/>
              </a:rPr>
              <a:t>(    )</a:t>
            </a:r>
            <a:endParaRPr lang="en-US" altLang="zh-CN" sz="5400" b="1" dirty="0">
              <a:latin typeface="+mn-ea"/>
            </a:endParaRPr>
          </a:p>
        </p:txBody>
      </p:sp>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8</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101</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10" name="矩形 9">
            <a:extLst>
              <a:ext uri="{FF2B5EF4-FFF2-40B4-BE49-F238E27FC236}">
                <a16:creationId xmlns:a16="http://schemas.microsoft.com/office/drawing/2014/main" xmlns="" id="{01034CB6-669B-4C44-9ACF-036BB4A746B0}"/>
              </a:ext>
            </a:extLst>
          </p:cNvPr>
          <p:cNvSpPr/>
          <p:nvPr/>
        </p:nvSpPr>
        <p:spPr>
          <a:xfrm>
            <a:off x="1263991" y="3649281"/>
            <a:ext cx="19984982" cy="3748719"/>
          </a:xfrm>
          <a:prstGeom prst="rect">
            <a:avLst/>
          </a:prstGeom>
        </p:spPr>
        <p:txBody>
          <a:bodyPr wrap="square">
            <a:spAutoFit/>
          </a:bodyPr>
          <a:lstStyle/>
          <a:p>
            <a:pPr>
              <a:lnSpc>
                <a:spcPct val="110000"/>
              </a:lnSpc>
            </a:pPr>
            <a:r>
              <a:rPr lang="en-US" altLang="zh-CN" sz="5400" b="1" dirty="0">
                <a:latin typeface="+mn-ea"/>
              </a:rPr>
              <a:t>A.</a:t>
            </a:r>
            <a:r>
              <a:rPr lang="zh-CN" altLang="en-US" sz="5400" b="1" dirty="0">
                <a:latin typeface="+mn-ea"/>
              </a:rPr>
              <a:t>宣扬了人人平等的观念  </a:t>
            </a:r>
          </a:p>
          <a:p>
            <a:pPr>
              <a:lnSpc>
                <a:spcPct val="110000"/>
              </a:lnSpc>
            </a:pPr>
            <a:r>
              <a:rPr lang="en-US" altLang="zh-CN" sz="5400" b="1" dirty="0">
                <a:latin typeface="+mn-ea"/>
              </a:rPr>
              <a:t>B.</a:t>
            </a:r>
            <a:r>
              <a:rPr lang="zh-CN" altLang="en-US" sz="5400" b="1" dirty="0">
                <a:latin typeface="+mn-ea"/>
              </a:rPr>
              <a:t>打破了人们对宗教的迷信</a:t>
            </a:r>
          </a:p>
          <a:p>
            <a:pPr>
              <a:lnSpc>
                <a:spcPct val="110000"/>
              </a:lnSpc>
            </a:pPr>
            <a:r>
              <a:rPr lang="en-US" altLang="zh-CN" sz="5400" b="1" dirty="0">
                <a:latin typeface="+mn-ea"/>
              </a:rPr>
              <a:t>C.</a:t>
            </a:r>
            <a:r>
              <a:rPr lang="zh-CN" altLang="en-US" sz="5400" b="1" dirty="0">
                <a:latin typeface="+mn-ea"/>
              </a:rPr>
              <a:t>主张世俗权力高于教权  </a:t>
            </a:r>
          </a:p>
          <a:p>
            <a:pPr>
              <a:lnSpc>
                <a:spcPct val="110000"/>
              </a:lnSpc>
            </a:pPr>
            <a:r>
              <a:rPr lang="en-US" altLang="zh-CN" sz="5400" b="1" dirty="0">
                <a:latin typeface="+mn-ea"/>
              </a:rPr>
              <a:t>D.</a:t>
            </a:r>
            <a:r>
              <a:rPr lang="zh-CN" altLang="en-US" sz="5400" b="1" dirty="0">
                <a:latin typeface="+mn-ea"/>
              </a:rPr>
              <a:t>反对罗马教会垄断教义解释权</a:t>
            </a:r>
          </a:p>
        </p:txBody>
      </p:sp>
      <p:sp>
        <p:nvSpPr>
          <p:cNvPr id="3" name="矩形 2">
            <a:extLst>
              <a:ext uri="{FF2B5EF4-FFF2-40B4-BE49-F238E27FC236}">
                <a16:creationId xmlns:a16="http://schemas.microsoft.com/office/drawing/2014/main" xmlns="" id="{D10AF633-C9AD-457B-A25C-6AF01C103A88}"/>
              </a:ext>
            </a:extLst>
          </p:cNvPr>
          <p:cNvSpPr/>
          <p:nvPr/>
        </p:nvSpPr>
        <p:spPr>
          <a:xfrm>
            <a:off x="1269150" y="8478000"/>
            <a:ext cx="21264704" cy="4551182"/>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dirty="0">
                <a:solidFill>
                  <a:srgbClr val="2A5CAA"/>
                </a:solidFill>
                <a:latin typeface="楷体" pitchFamily="49" charset="-122"/>
                <a:ea typeface="楷体" pitchFamily="49" charset="-122"/>
              </a:rPr>
              <a:t>根据题干中的关键句“俗人都有资格</a:t>
            </a:r>
            <a:r>
              <a:rPr lang="en-US" altLang="zh-CN" sz="5400" b="1" dirty="0">
                <a:solidFill>
                  <a:srgbClr val="2A5CAA"/>
                </a:solidFill>
                <a:latin typeface="楷体" pitchFamily="49" charset="-122"/>
                <a:ea typeface="楷体" pitchFamily="49" charset="-122"/>
              </a:rPr>
              <a:t>……</a:t>
            </a:r>
            <a:r>
              <a:rPr lang="zh-CN" altLang="en-US" sz="5400" b="1" dirty="0">
                <a:solidFill>
                  <a:srgbClr val="2A5CAA"/>
                </a:solidFill>
                <a:latin typeface="楷体" pitchFamily="49" charset="-122"/>
                <a:ea typeface="楷体" pitchFamily="49" charset="-122"/>
              </a:rPr>
              <a:t>为他人作祈祷，相互传授</a:t>
            </a:r>
            <a:r>
              <a:rPr lang="en-US" altLang="zh-CN" sz="5400" b="1" dirty="0">
                <a:solidFill>
                  <a:srgbClr val="2A5CAA"/>
                </a:solidFill>
                <a:latin typeface="楷体" pitchFamily="49" charset="-122"/>
                <a:ea typeface="楷体" pitchFamily="49" charset="-122"/>
              </a:rPr>
              <a:t>……</a:t>
            </a:r>
            <a:r>
              <a:rPr lang="zh-CN" altLang="en-US" sz="5400" b="1" dirty="0">
                <a:solidFill>
                  <a:srgbClr val="2A5CAA"/>
                </a:solidFill>
                <a:latin typeface="楷体" pitchFamily="49" charset="-122"/>
                <a:ea typeface="楷体" pitchFamily="49" charset="-122"/>
              </a:rPr>
              <a:t>道理”说明俗人也可以诵读解释教义，从而打破了教会对教义解释的垄断，故</a:t>
            </a:r>
            <a:r>
              <a:rPr lang="en-US" altLang="zh-CN" sz="5400" b="1" dirty="0">
                <a:solidFill>
                  <a:srgbClr val="2A5CAA"/>
                </a:solidFill>
                <a:latin typeface="楷体" pitchFamily="49" charset="-122"/>
                <a:ea typeface="楷体" pitchFamily="49" charset="-122"/>
              </a:rPr>
              <a:t>D</a:t>
            </a:r>
            <a:r>
              <a:rPr lang="zh-CN" altLang="en-US" sz="5400" b="1" dirty="0">
                <a:solidFill>
                  <a:srgbClr val="2A5CAA"/>
                </a:solidFill>
                <a:latin typeface="楷体" pitchFamily="49" charset="-122"/>
                <a:ea typeface="楷体" pitchFamily="49" charset="-122"/>
              </a:rPr>
              <a:t>项正确；近代资产阶级革命过程中首先提出了人人平等观念，它是对封建社会等级观念、特权制度的否定，题干并没有涉及这一观念，故</a:t>
            </a:r>
            <a:r>
              <a:rPr lang="en-US" altLang="zh-CN" sz="5400" b="1" dirty="0">
                <a:solidFill>
                  <a:srgbClr val="2A5CAA"/>
                </a:solidFill>
                <a:latin typeface="楷体" pitchFamily="49" charset="-122"/>
                <a:ea typeface="楷体" pitchFamily="49" charset="-122"/>
              </a:rPr>
              <a:t>A</a:t>
            </a:r>
            <a:r>
              <a:rPr lang="zh-CN" altLang="en-US" sz="5400" b="1" dirty="0">
                <a:solidFill>
                  <a:srgbClr val="2A5CAA"/>
                </a:solidFill>
                <a:latin typeface="楷体" pitchFamily="49" charset="-122"/>
                <a:ea typeface="楷体" pitchFamily="49" charset="-122"/>
              </a:rPr>
              <a:t>项错误；</a:t>
            </a:r>
            <a:endParaRPr lang="zh-CN" altLang="en-US" sz="5400" b="1" spc="-150" dirty="0">
              <a:solidFill>
                <a:srgbClr val="2A5CAA"/>
              </a:solidFill>
              <a:latin typeface="楷体" pitchFamily="49" charset="-122"/>
              <a:ea typeface="楷体" pitchFamily="49" charset="-122"/>
            </a:endParaRPr>
          </a:p>
        </p:txBody>
      </p:sp>
      <p:sp>
        <p:nvSpPr>
          <p:cNvPr id="9" name="文本框 11">
            <a:extLst>
              <a:ext uri="{FF2B5EF4-FFF2-40B4-BE49-F238E27FC236}">
                <a16:creationId xmlns:a16="http://schemas.microsoft.com/office/drawing/2014/main" xmlns="" id="{6FFA98CF-EB8D-4A8E-B2D4-B56EF3C0A4E6}"/>
              </a:ext>
            </a:extLst>
          </p:cNvPr>
          <p:cNvSpPr txBox="1"/>
          <p:nvPr/>
        </p:nvSpPr>
        <p:spPr>
          <a:xfrm>
            <a:off x="19565650" y="1606808"/>
            <a:ext cx="530915" cy="923330"/>
          </a:xfrm>
          <a:prstGeom prst="rect">
            <a:avLst/>
          </a:prstGeom>
          <a:noFill/>
        </p:spPr>
        <p:txBody>
          <a:bodyPr wrap="none" rtlCol="0">
            <a:spAutoFit/>
          </a:bodyPr>
          <a:lstStyle/>
          <a:p>
            <a:r>
              <a:rPr lang="en-US" altLang="zh-CN" sz="5400" dirty="0">
                <a:solidFill>
                  <a:srgbClr val="FF0000"/>
                </a:solidFill>
                <a:latin typeface="+mj-ea"/>
                <a:ea typeface="+mj-ea"/>
              </a:rPr>
              <a:t>D</a:t>
            </a:r>
            <a:endParaRPr lang="zh-CN" altLang="en-US" sz="5400" dirty="0">
              <a:solidFill>
                <a:srgbClr val="FF0000"/>
              </a:solidFill>
              <a:latin typeface="+mj-ea"/>
              <a:ea typeface="+mj-ea"/>
            </a:endParaRPr>
          </a:p>
        </p:txBody>
      </p:sp>
    </p:spTree>
    <p:extLst>
      <p:ext uri="{BB962C8B-B14F-4D97-AF65-F5344CB8AC3E}">
        <p14:creationId xmlns:p14="http://schemas.microsoft.com/office/powerpoint/2010/main" val="309773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50650" y="704043"/>
            <a:ext cx="22095000" cy="1920526"/>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8</a:t>
            </a:r>
            <a:r>
              <a:rPr lang="zh-CN" altLang="en-US" sz="5400" b="1" spc="-150" dirty="0">
                <a:latin typeface="+mn-ea"/>
              </a:rPr>
              <a:t>）马丁</a:t>
            </a:r>
            <a:r>
              <a:rPr lang="en-US" altLang="zh-CN" sz="5400" b="1" spc="-150" dirty="0">
                <a:latin typeface="+mn-ea"/>
              </a:rPr>
              <a:t>·</a:t>
            </a:r>
            <a:r>
              <a:rPr lang="zh-CN" altLang="en-US" sz="5400" b="1" spc="-150" dirty="0">
                <a:latin typeface="+mn-ea"/>
              </a:rPr>
              <a:t>路德说：“所有信奉上帝的俗人都有资格出现在上帝面前，为他人作祈祷，相互传授有关上帝的道理</a:t>
            </a:r>
            <a:r>
              <a:rPr lang="en-US" altLang="zh-CN" sz="5400" b="1" spc="-150" dirty="0">
                <a:latin typeface="+mn-ea"/>
              </a:rPr>
              <a:t>……</a:t>
            </a:r>
            <a:r>
              <a:rPr lang="zh-CN" altLang="en-US" sz="5400" b="1" spc="-150" dirty="0">
                <a:latin typeface="+mn-ea"/>
              </a:rPr>
              <a:t>。”路德的观点</a:t>
            </a:r>
            <a:r>
              <a:rPr lang="en-US" altLang="zh-CN" sz="5400" b="1" spc="-150" dirty="0">
                <a:latin typeface="+mn-ea"/>
              </a:rPr>
              <a:t>(    )</a:t>
            </a:r>
            <a:endParaRPr lang="en-US" altLang="zh-CN" sz="5400" b="1" dirty="0">
              <a:latin typeface="+mn-ea"/>
            </a:endParaRPr>
          </a:p>
        </p:txBody>
      </p:sp>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8</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101</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 name="矩形 2">
            <a:extLst>
              <a:ext uri="{FF2B5EF4-FFF2-40B4-BE49-F238E27FC236}">
                <a16:creationId xmlns:a16="http://schemas.microsoft.com/office/drawing/2014/main" xmlns="" id="{D10AF633-C9AD-457B-A25C-6AF01C103A88}"/>
              </a:ext>
            </a:extLst>
          </p:cNvPr>
          <p:cNvSpPr/>
          <p:nvPr/>
        </p:nvSpPr>
        <p:spPr>
          <a:xfrm>
            <a:off x="1269150" y="8703000"/>
            <a:ext cx="21264704" cy="3748719"/>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smtClean="0">
                <a:solidFill>
                  <a:srgbClr val="FF0000"/>
                </a:solidFill>
              </a:rPr>
              <a:t>：  </a:t>
            </a:r>
            <a:r>
              <a:rPr lang="zh-CN" altLang="en-US" sz="5400" b="1" dirty="0" smtClean="0">
                <a:solidFill>
                  <a:srgbClr val="2A5CAA"/>
                </a:solidFill>
                <a:latin typeface="楷体" pitchFamily="49" charset="-122"/>
                <a:ea typeface="楷体" pitchFamily="49" charset="-122"/>
              </a:rPr>
              <a:t>马丁</a:t>
            </a:r>
            <a:r>
              <a:rPr lang="en-US" altLang="zh-CN" sz="5400" b="1" dirty="0">
                <a:solidFill>
                  <a:srgbClr val="2A5CAA"/>
                </a:solidFill>
                <a:latin typeface="楷体" pitchFamily="49" charset="-122"/>
                <a:ea typeface="楷体" pitchFamily="49" charset="-122"/>
              </a:rPr>
              <a:t>·</a:t>
            </a:r>
            <a:r>
              <a:rPr lang="zh-CN" altLang="en-US" sz="5400" b="1" dirty="0">
                <a:solidFill>
                  <a:srgbClr val="2A5CAA"/>
                </a:solidFill>
                <a:latin typeface="楷体" pitchFamily="49" charset="-122"/>
                <a:ea typeface="楷体" pitchFamily="49" charset="-122"/>
              </a:rPr>
              <a:t>路德的观点实质是反对教会对信仰的垄断，并非反对宗教信仰，故</a:t>
            </a:r>
            <a:r>
              <a:rPr lang="en-US" altLang="zh-CN" sz="5400" b="1" dirty="0">
                <a:solidFill>
                  <a:srgbClr val="2A5CAA"/>
                </a:solidFill>
                <a:latin typeface="楷体" pitchFamily="49" charset="-122"/>
                <a:ea typeface="楷体" pitchFamily="49" charset="-122"/>
              </a:rPr>
              <a:t>B</a:t>
            </a:r>
            <a:r>
              <a:rPr lang="zh-CN" altLang="en-US" sz="5400" b="1" dirty="0">
                <a:solidFill>
                  <a:srgbClr val="2A5CAA"/>
                </a:solidFill>
                <a:latin typeface="楷体" pitchFamily="49" charset="-122"/>
                <a:ea typeface="楷体" pitchFamily="49" charset="-122"/>
              </a:rPr>
              <a:t>项错误；宗教改革思想中确实存在着世俗权力高于教权的主张，但题干并未涉及，故</a:t>
            </a:r>
            <a:r>
              <a:rPr lang="en-US" altLang="zh-CN" sz="5400" b="1" dirty="0">
                <a:solidFill>
                  <a:srgbClr val="2A5CAA"/>
                </a:solidFill>
                <a:latin typeface="楷体" pitchFamily="49" charset="-122"/>
                <a:ea typeface="楷体" pitchFamily="49" charset="-122"/>
              </a:rPr>
              <a:t>C</a:t>
            </a:r>
            <a:r>
              <a:rPr lang="zh-CN" altLang="en-US" sz="5400" b="1" dirty="0">
                <a:solidFill>
                  <a:srgbClr val="2A5CAA"/>
                </a:solidFill>
                <a:latin typeface="楷体" pitchFamily="49" charset="-122"/>
                <a:ea typeface="楷体" pitchFamily="49" charset="-122"/>
              </a:rPr>
              <a:t>项错误。</a:t>
            </a:r>
          </a:p>
          <a:p>
            <a:pPr>
              <a:lnSpc>
                <a:spcPct val="110000"/>
              </a:lnSpc>
            </a:pPr>
            <a:endParaRPr lang="zh-CN" altLang="en-US" sz="5400" b="1" spc="-150" dirty="0">
              <a:solidFill>
                <a:srgbClr val="2A5CAA"/>
              </a:solidFill>
              <a:latin typeface="楷体" pitchFamily="49" charset="-122"/>
              <a:ea typeface="楷体" pitchFamily="49" charset="-122"/>
            </a:endParaRPr>
          </a:p>
        </p:txBody>
      </p:sp>
      <p:sp>
        <p:nvSpPr>
          <p:cNvPr id="12" name="文本框 11">
            <a:extLst>
              <a:ext uri="{FF2B5EF4-FFF2-40B4-BE49-F238E27FC236}">
                <a16:creationId xmlns:a16="http://schemas.microsoft.com/office/drawing/2014/main" xmlns="" id="{6FFA98CF-EB8D-4A8E-B2D4-B56EF3C0A4E6}"/>
              </a:ext>
            </a:extLst>
          </p:cNvPr>
          <p:cNvSpPr txBox="1"/>
          <p:nvPr/>
        </p:nvSpPr>
        <p:spPr>
          <a:xfrm>
            <a:off x="19565650" y="1606808"/>
            <a:ext cx="530915" cy="923330"/>
          </a:xfrm>
          <a:prstGeom prst="rect">
            <a:avLst/>
          </a:prstGeom>
          <a:noFill/>
        </p:spPr>
        <p:txBody>
          <a:bodyPr wrap="none" rtlCol="0">
            <a:spAutoFit/>
          </a:bodyPr>
          <a:lstStyle/>
          <a:p>
            <a:r>
              <a:rPr lang="en-US" altLang="zh-CN" sz="5400" dirty="0">
                <a:solidFill>
                  <a:srgbClr val="FF0000"/>
                </a:solidFill>
                <a:latin typeface="+mj-ea"/>
                <a:ea typeface="+mj-ea"/>
              </a:rPr>
              <a:t>D</a:t>
            </a:r>
            <a:endParaRPr lang="zh-CN" altLang="en-US" sz="5400" dirty="0">
              <a:solidFill>
                <a:srgbClr val="FF0000"/>
              </a:solidFill>
              <a:latin typeface="+mj-ea"/>
              <a:ea typeface="+mj-ea"/>
            </a:endParaRPr>
          </a:p>
        </p:txBody>
      </p:sp>
      <p:sp>
        <p:nvSpPr>
          <p:cNvPr id="13" name="矩形 12">
            <a:extLst>
              <a:ext uri="{FF2B5EF4-FFF2-40B4-BE49-F238E27FC236}">
                <a16:creationId xmlns:a16="http://schemas.microsoft.com/office/drawing/2014/main" xmlns="" id="{01034CB6-669B-4C44-9ACF-036BB4A746B0}"/>
              </a:ext>
            </a:extLst>
          </p:cNvPr>
          <p:cNvSpPr/>
          <p:nvPr/>
        </p:nvSpPr>
        <p:spPr>
          <a:xfrm>
            <a:off x="1263991" y="3649281"/>
            <a:ext cx="19984982" cy="3748719"/>
          </a:xfrm>
          <a:prstGeom prst="rect">
            <a:avLst/>
          </a:prstGeom>
        </p:spPr>
        <p:txBody>
          <a:bodyPr wrap="square">
            <a:spAutoFit/>
          </a:bodyPr>
          <a:lstStyle/>
          <a:p>
            <a:pPr>
              <a:lnSpc>
                <a:spcPct val="110000"/>
              </a:lnSpc>
            </a:pPr>
            <a:r>
              <a:rPr lang="en-US" altLang="zh-CN" sz="5400" b="1" dirty="0">
                <a:latin typeface="+mn-ea"/>
              </a:rPr>
              <a:t>A.</a:t>
            </a:r>
            <a:r>
              <a:rPr lang="zh-CN" altLang="en-US" sz="5400" b="1" dirty="0">
                <a:latin typeface="+mn-ea"/>
              </a:rPr>
              <a:t>宣扬了人人平等的观念  </a:t>
            </a:r>
          </a:p>
          <a:p>
            <a:pPr>
              <a:lnSpc>
                <a:spcPct val="110000"/>
              </a:lnSpc>
            </a:pPr>
            <a:r>
              <a:rPr lang="en-US" altLang="zh-CN" sz="5400" b="1" dirty="0">
                <a:latin typeface="+mn-ea"/>
              </a:rPr>
              <a:t>B.</a:t>
            </a:r>
            <a:r>
              <a:rPr lang="zh-CN" altLang="en-US" sz="5400" b="1" dirty="0">
                <a:latin typeface="+mn-ea"/>
              </a:rPr>
              <a:t>打破了人们对宗教的迷信</a:t>
            </a:r>
          </a:p>
          <a:p>
            <a:pPr>
              <a:lnSpc>
                <a:spcPct val="110000"/>
              </a:lnSpc>
            </a:pPr>
            <a:r>
              <a:rPr lang="en-US" altLang="zh-CN" sz="5400" b="1" dirty="0">
                <a:latin typeface="+mn-ea"/>
              </a:rPr>
              <a:t>C.</a:t>
            </a:r>
            <a:r>
              <a:rPr lang="zh-CN" altLang="en-US" sz="5400" b="1" dirty="0">
                <a:latin typeface="+mn-ea"/>
              </a:rPr>
              <a:t>主张世俗权力高于教权  </a:t>
            </a:r>
          </a:p>
          <a:p>
            <a:pPr>
              <a:lnSpc>
                <a:spcPct val="110000"/>
              </a:lnSpc>
            </a:pPr>
            <a:r>
              <a:rPr lang="en-US" altLang="zh-CN" sz="5400" b="1" dirty="0">
                <a:latin typeface="+mn-ea"/>
              </a:rPr>
              <a:t>D.</a:t>
            </a:r>
            <a:r>
              <a:rPr lang="zh-CN" altLang="en-US" sz="5400" b="1" dirty="0">
                <a:latin typeface="+mn-ea"/>
              </a:rPr>
              <a:t>反对罗马教会垄断教义解释权</a:t>
            </a:r>
          </a:p>
        </p:txBody>
      </p:sp>
    </p:spTree>
    <p:extLst>
      <p:ext uri="{BB962C8B-B14F-4D97-AF65-F5344CB8AC3E}">
        <p14:creationId xmlns:p14="http://schemas.microsoft.com/office/powerpoint/2010/main" val="170384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小积累</a:t>
              </a:r>
              <a:endParaRPr lang="en-US" altLang="zh-CN" sz="3600" dirty="0">
                <a:latin typeface="宋体" panose="02010600030101010101" pitchFamily="2" charset="-122"/>
                <a:ea typeface="宋体" panose="02010600030101010101" pitchFamily="2" charset="-122"/>
              </a:endParaRPr>
            </a:p>
            <a:p>
              <a:pPr algn="ctr"/>
              <a:r>
                <a:rPr lang="en-US" altLang="zh-CN" sz="3600">
                  <a:solidFill>
                    <a:srgbClr val="FF0000"/>
                  </a:solidFill>
                  <a:latin typeface="宋体" panose="02010600030101010101" pitchFamily="2" charset="-122"/>
                  <a:ea typeface="宋体" panose="02010600030101010101" pitchFamily="2" charset="-122"/>
                </a:rPr>
                <a:t>P</a:t>
              </a:r>
              <a:r>
                <a:rPr lang="en-US" altLang="zh-CN" sz="3600">
                  <a:solidFill>
                    <a:srgbClr val="FF0000"/>
                  </a:solidFill>
                  <a:latin typeface="宋体" panose="02010600030101010101" pitchFamily="2" charset="-122"/>
                  <a:ea typeface="宋体" panose="02010600030101010101" pitchFamily="2" charset="-122"/>
                  <a:cs typeface="Times New Roman" panose="02020603050405020304" pitchFamily="18" charset="0"/>
                </a:rPr>
                <a:t>101</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871930" y="1365997"/>
            <a:ext cx="2348720"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小积累</a:t>
            </a:r>
          </a:p>
        </p:txBody>
      </p:sp>
      <p:pic>
        <p:nvPicPr>
          <p:cNvPr id="2" name="图片 1">
            <a:extLst>
              <a:ext uri="{FF2B5EF4-FFF2-40B4-BE49-F238E27FC236}">
                <a16:creationId xmlns:a16="http://schemas.microsoft.com/office/drawing/2014/main" xmlns="" id="{0E5D85DC-2668-490A-AD2B-D941AB77AF4C}"/>
              </a:ext>
            </a:extLst>
          </p:cNvPr>
          <p:cNvPicPr>
            <a:picLocks noChangeAspect="1"/>
          </p:cNvPicPr>
          <p:nvPr/>
        </p:nvPicPr>
        <p:blipFill>
          <a:blip r:embed="rId3">
            <a:clrChange>
              <a:clrFrom>
                <a:srgbClr val="FFFDE9"/>
              </a:clrFrom>
              <a:clrTo>
                <a:srgbClr val="FFFDE9">
                  <a:alpha val="0"/>
                </a:srgbClr>
              </a:clrTo>
            </a:clrChange>
          </a:blip>
          <a:stretch>
            <a:fillRect/>
          </a:stretch>
        </p:blipFill>
        <p:spPr>
          <a:xfrm>
            <a:off x="6095889" y="1420105"/>
            <a:ext cx="10499761" cy="1219046"/>
          </a:xfrm>
          <a:prstGeom prst="rect">
            <a:avLst/>
          </a:prstGeom>
        </p:spPr>
      </p:pic>
      <p:pic>
        <p:nvPicPr>
          <p:cNvPr id="3" name="图片 2">
            <a:extLst>
              <a:ext uri="{FF2B5EF4-FFF2-40B4-BE49-F238E27FC236}">
                <a16:creationId xmlns:a16="http://schemas.microsoft.com/office/drawing/2014/main" xmlns="" id="{D18A3BA3-52B9-4955-874B-355652267C1D}"/>
              </a:ext>
            </a:extLst>
          </p:cNvPr>
          <p:cNvPicPr>
            <a:picLocks noChangeAspect="1"/>
          </p:cNvPicPr>
          <p:nvPr/>
        </p:nvPicPr>
        <p:blipFill>
          <a:blip r:embed="rId4">
            <a:clrChange>
              <a:clrFrom>
                <a:srgbClr val="FFFDE9"/>
              </a:clrFrom>
              <a:clrTo>
                <a:srgbClr val="FFFDE9">
                  <a:alpha val="0"/>
                </a:srgbClr>
              </a:clrTo>
            </a:clrChange>
          </a:blip>
          <a:stretch>
            <a:fillRect/>
          </a:stretch>
        </p:blipFill>
        <p:spPr>
          <a:xfrm>
            <a:off x="9191794" y="2988000"/>
            <a:ext cx="4547448" cy="1165385"/>
          </a:xfrm>
          <a:prstGeom prst="rect">
            <a:avLst/>
          </a:prstGeom>
        </p:spPr>
      </p:pic>
      <p:pic>
        <p:nvPicPr>
          <p:cNvPr id="4" name="图片 3">
            <a:extLst>
              <a:ext uri="{FF2B5EF4-FFF2-40B4-BE49-F238E27FC236}">
                <a16:creationId xmlns:a16="http://schemas.microsoft.com/office/drawing/2014/main" xmlns="" id="{D5756885-9FF3-4769-A29D-3B38901FD87C}"/>
              </a:ext>
            </a:extLst>
          </p:cNvPr>
          <p:cNvPicPr>
            <a:picLocks noChangeAspect="1"/>
          </p:cNvPicPr>
          <p:nvPr/>
        </p:nvPicPr>
        <p:blipFill>
          <a:blip r:embed="rId5">
            <a:clrChange>
              <a:clrFrom>
                <a:srgbClr val="FFFDE9"/>
              </a:clrFrom>
              <a:clrTo>
                <a:srgbClr val="FFFDE9">
                  <a:alpha val="0"/>
                </a:srgbClr>
              </a:clrTo>
            </a:clrChange>
          </a:blip>
          <a:stretch>
            <a:fillRect/>
          </a:stretch>
        </p:blipFill>
        <p:spPr>
          <a:xfrm>
            <a:off x="3358750" y="4215075"/>
            <a:ext cx="16138043" cy="8034685"/>
          </a:xfrm>
          <a:prstGeom prst="rect">
            <a:avLst/>
          </a:prstGeom>
        </p:spPr>
      </p:pic>
    </p:spTree>
    <p:extLst>
      <p:ext uri="{BB962C8B-B14F-4D97-AF65-F5344CB8AC3E}">
        <p14:creationId xmlns:p14="http://schemas.microsoft.com/office/powerpoint/2010/main" val="379499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小积累</a:t>
              </a:r>
              <a:endParaRPr lang="en-US" altLang="zh-CN" sz="3600" dirty="0">
                <a:latin typeface="宋体" panose="02010600030101010101" pitchFamily="2" charset="-122"/>
                <a:ea typeface="宋体" panose="02010600030101010101" pitchFamily="2" charset="-122"/>
              </a:endParaRPr>
            </a:p>
            <a:p>
              <a:pPr algn="ctr"/>
              <a:r>
                <a:rPr lang="en-US" altLang="zh-CN" sz="3600">
                  <a:solidFill>
                    <a:srgbClr val="FF0000"/>
                  </a:solidFill>
                  <a:latin typeface="宋体" panose="02010600030101010101" pitchFamily="2" charset="-122"/>
                  <a:ea typeface="宋体" panose="02010600030101010101" pitchFamily="2" charset="-122"/>
                </a:rPr>
                <a:t>P</a:t>
              </a:r>
              <a:r>
                <a:rPr lang="en-US" altLang="zh-CN" sz="3600">
                  <a:solidFill>
                    <a:srgbClr val="FF0000"/>
                  </a:solidFill>
                  <a:latin typeface="宋体" panose="02010600030101010101" pitchFamily="2" charset="-122"/>
                  <a:ea typeface="宋体" panose="02010600030101010101" pitchFamily="2" charset="-122"/>
                  <a:cs typeface="Times New Roman" panose="02020603050405020304" pitchFamily="18" charset="0"/>
                </a:rPr>
                <a:t>101</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871930" y="1365997"/>
            <a:ext cx="2348720"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小积累</a:t>
            </a:r>
          </a:p>
        </p:txBody>
      </p:sp>
      <p:pic>
        <p:nvPicPr>
          <p:cNvPr id="5" name="图片 4">
            <a:extLst>
              <a:ext uri="{FF2B5EF4-FFF2-40B4-BE49-F238E27FC236}">
                <a16:creationId xmlns:a16="http://schemas.microsoft.com/office/drawing/2014/main" xmlns="" id="{9C3AC7E4-0A5A-40FE-AEAD-730CBDCF96B2}"/>
              </a:ext>
            </a:extLst>
          </p:cNvPr>
          <p:cNvPicPr>
            <a:picLocks noChangeAspect="1"/>
          </p:cNvPicPr>
          <p:nvPr/>
        </p:nvPicPr>
        <p:blipFill>
          <a:blip r:embed="rId3">
            <a:clrChange>
              <a:clrFrom>
                <a:srgbClr val="FFFDE9"/>
              </a:clrFrom>
              <a:clrTo>
                <a:srgbClr val="FFFDE9">
                  <a:alpha val="0"/>
                </a:srgbClr>
              </a:clrTo>
            </a:clrChange>
          </a:blip>
          <a:stretch>
            <a:fillRect/>
          </a:stretch>
        </p:blipFill>
        <p:spPr>
          <a:xfrm>
            <a:off x="9187084" y="3212914"/>
            <a:ext cx="4512339" cy="1035619"/>
          </a:xfrm>
          <a:prstGeom prst="rect">
            <a:avLst/>
          </a:prstGeom>
        </p:spPr>
      </p:pic>
      <p:pic>
        <p:nvPicPr>
          <p:cNvPr id="6" name="图片 5">
            <a:extLst>
              <a:ext uri="{FF2B5EF4-FFF2-40B4-BE49-F238E27FC236}">
                <a16:creationId xmlns:a16="http://schemas.microsoft.com/office/drawing/2014/main" xmlns="" id="{7B58E0CD-DE43-40F4-9750-0ADDFCF542CE}"/>
              </a:ext>
            </a:extLst>
          </p:cNvPr>
          <p:cNvPicPr>
            <a:picLocks noChangeAspect="1"/>
          </p:cNvPicPr>
          <p:nvPr/>
        </p:nvPicPr>
        <p:blipFill>
          <a:blip r:embed="rId4">
            <a:clrChange>
              <a:clrFrom>
                <a:srgbClr val="FFFDE9"/>
              </a:clrFrom>
              <a:clrTo>
                <a:srgbClr val="FFFDE9">
                  <a:alpha val="0"/>
                </a:srgbClr>
              </a:clrTo>
            </a:clrChange>
          </a:blip>
          <a:stretch>
            <a:fillRect/>
          </a:stretch>
        </p:blipFill>
        <p:spPr>
          <a:xfrm>
            <a:off x="1655650" y="4338000"/>
            <a:ext cx="12406115" cy="7233247"/>
          </a:xfrm>
          <a:prstGeom prst="rect">
            <a:avLst/>
          </a:prstGeom>
        </p:spPr>
      </p:pic>
      <p:pic>
        <p:nvPicPr>
          <p:cNvPr id="7" name="图片 6">
            <a:extLst>
              <a:ext uri="{FF2B5EF4-FFF2-40B4-BE49-F238E27FC236}">
                <a16:creationId xmlns:a16="http://schemas.microsoft.com/office/drawing/2014/main" xmlns="" id="{4170FDDA-0B76-41EE-A11B-D108D9C534D3}"/>
              </a:ext>
            </a:extLst>
          </p:cNvPr>
          <p:cNvPicPr>
            <a:picLocks noChangeAspect="1"/>
          </p:cNvPicPr>
          <p:nvPr/>
        </p:nvPicPr>
        <p:blipFill>
          <a:blip r:embed="rId5">
            <a:clrChange>
              <a:clrFrom>
                <a:srgbClr val="FFFDE9"/>
              </a:clrFrom>
              <a:clrTo>
                <a:srgbClr val="FFFDE9">
                  <a:alpha val="0"/>
                </a:srgbClr>
              </a:clrTo>
            </a:clrChange>
          </a:blip>
          <a:stretch>
            <a:fillRect/>
          </a:stretch>
        </p:blipFill>
        <p:spPr>
          <a:xfrm>
            <a:off x="15133525" y="7881175"/>
            <a:ext cx="6945771" cy="3971825"/>
          </a:xfrm>
          <a:prstGeom prst="rect">
            <a:avLst/>
          </a:prstGeom>
        </p:spPr>
      </p:pic>
      <p:pic>
        <p:nvPicPr>
          <p:cNvPr id="12" name="图片 11">
            <a:extLst>
              <a:ext uri="{FF2B5EF4-FFF2-40B4-BE49-F238E27FC236}">
                <a16:creationId xmlns:a16="http://schemas.microsoft.com/office/drawing/2014/main" xmlns="" id="{0E5D85DC-2668-490A-AD2B-D941AB77AF4C}"/>
              </a:ext>
            </a:extLst>
          </p:cNvPr>
          <p:cNvPicPr>
            <a:picLocks noChangeAspect="1"/>
          </p:cNvPicPr>
          <p:nvPr/>
        </p:nvPicPr>
        <p:blipFill>
          <a:blip r:embed="rId6">
            <a:clrChange>
              <a:clrFrom>
                <a:srgbClr val="FFFDE9"/>
              </a:clrFrom>
              <a:clrTo>
                <a:srgbClr val="FFFDE9">
                  <a:alpha val="0"/>
                </a:srgbClr>
              </a:clrTo>
            </a:clrChange>
          </a:blip>
          <a:stretch>
            <a:fillRect/>
          </a:stretch>
        </p:blipFill>
        <p:spPr>
          <a:xfrm>
            <a:off x="6095889" y="1420105"/>
            <a:ext cx="10499761" cy="1219046"/>
          </a:xfrm>
          <a:prstGeom prst="rect">
            <a:avLst/>
          </a:prstGeom>
        </p:spPr>
      </p:pic>
    </p:spTree>
    <p:extLst>
      <p:ext uri="{BB962C8B-B14F-4D97-AF65-F5344CB8AC3E}">
        <p14:creationId xmlns:p14="http://schemas.microsoft.com/office/powerpoint/2010/main" val="8073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2B77E84D-0C4D-4332-A730-D72B99C4FCE0}"/>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6" name="矩形 5">
            <a:extLst>
              <a:ext uri="{FF2B5EF4-FFF2-40B4-BE49-F238E27FC236}">
                <a16:creationId xmlns:a16="http://schemas.microsoft.com/office/drawing/2014/main" xmlns="" id="{037EC38E-21B6-4B70-B7D0-7EF1E23E3893}"/>
              </a:ext>
            </a:extLst>
          </p:cNvPr>
          <p:cNvSpPr/>
          <p:nvPr/>
        </p:nvSpPr>
        <p:spPr>
          <a:xfrm>
            <a:off x="6695650" y="818893"/>
            <a:ext cx="9562233" cy="954107"/>
          </a:xfrm>
          <a:prstGeom prst="rect">
            <a:avLst/>
          </a:prstGeom>
        </p:spPr>
        <p:txBody>
          <a:bodyPr wrap="none">
            <a:spAutoFit/>
          </a:bodyPr>
          <a:lstStyle/>
          <a:p>
            <a:r>
              <a:rPr lang="zh-CN" altLang="en-US" sz="5600" b="1" dirty="0">
                <a:latin typeface="黑体" panose="02010609060101010101" pitchFamily="49" charset="-122"/>
                <a:ea typeface="黑体" panose="02010609060101010101" pitchFamily="49" charset="-122"/>
              </a:rPr>
              <a:t>第</a:t>
            </a:r>
            <a:r>
              <a:rPr lang="en-US" altLang="zh-CN" sz="5600" b="1" dirty="0">
                <a:latin typeface="Times New Roman" panose="02020603050405020304" pitchFamily="18" charset="0"/>
                <a:cs typeface="Times New Roman" panose="02020603050405020304" pitchFamily="18" charset="0"/>
              </a:rPr>
              <a:t>17</a:t>
            </a:r>
            <a:r>
              <a:rPr lang="zh-CN" altLang="en-US" sz="5600" b="1" dirty="0">
                <a:latin typeface="黑体" panose="02010609060101010101" pitchFamily="49" charset="-122"/>
                <a:ea typeface="黑体" panose="02010609060101010101" pitchFamily="49" charset="-122"/>
              </a:rPr>
              <a:t>课  西方人文精神的发展</a:t>
            </a:r>
            <a:endParaRPr lang="en-US" altLang="zh-CN" sz="5600" b="1" dirty="0">
              <a:latin typeface="黑体" panose="02010609060101010101" pitchFamily="49" charset="-122"/>
              <a:ea typeface="黑体" panose="02010609060101010101" pitchFamily="49" charset="-122"/>
            </a:endParaRPr>
          </a:p>
        </p:txBody>
      </p:sp>
      <p:sp>
        <p:nvSpPr>
          <p:cNvPr id="8" name="TextBox 2">
            <a:extLst>
              <a:ext uri="{FF2B5EF4-FFF2-40B4-BE49-F238E27FC236}">
                <a16:creationId xmlns:a16="http://schemas.microsoft.com/office/drawing/2014/main" xmlns="" id="{4D21E7D7-1802-4F6C-8010-98620AC1B615}"/>
              </a:ext>
            </a:extLst>
          </p:cNvPr>
          <p:cNvSpPr txBox="1"/>
          <p:nvPr/>
        </p:nvSpPr>
        <p:spPr>
          <a:xfrm>
            <a:off x="3230650" y="2988000"/>
            <a:ext cx="13205314" cy="861774"/>
          </a:xfrm>
          <a:prstGeom prst="rect">
            <a:avLst/>
          </a:prstGeom>
          <a:noFill/>
        </p:spPr>
        <p:txBody>
          <a:bodyPr wrap="square" rtlCol="0">
            <a:spAutoFit/>
          </a:bodyPr>
          <a:lstStyle/>
          <a:p>
            <a:r>
              <a:rPr lang="zh-CN" altLang="en-US" sz="5000" dirty="0">
                <a:solidFill>
                  <a:srgbClr val="FF0000"/>
                </a:solidFill>
                <a:latin typeface="黑体" panose="02010609060101010101" pitchFamily="49" charset="-122"/>
                <a:ea typeface="黑体" panose="02010609060101010101" pitchFamily="49" charset="-122"/>
              </a:rPr>
              <a:t>普查讲 </a:t>
            </a:r>
            <a:r>
              <a:rPr lang="en-US" altLang="zh-CN" sz="5000" b="1" dirty="0">
                <a:solidFill>
                  <a:srgbClr val="FF0000"/>
                </a:solidFill>
                <a:latin typeface="宋体" panose="02010600030101010101" pitchFamily="2" charset="-122"/>
                <a:ea typeface="宋体" panose="02010600030101010101" pitchFamily="2" charset="-122"/>
              </a:rPr>
              <a:t>17</a:t>
            </a:r>
            <a:r>
              <a:rPr lang="en-US" altLang="zh-CN" sz="4800" b="1" dirty="0">
                <a:solidFill>
                  <a:srgbClr val="FF0000"/>
                </a:solidFill>
                <a:latin typeface="宋体" panose="02010600030101010101" pitchFamily="2" charset="-122"/>
                <a:ea typeface="宋体" panose="02010600030101010101" pitchFamily="2" charset="-122"/>
              </a:rPr>
              <a:t>Ⅱ</a:t>
            </a:r>
            <a:endParaRPr lang="zh-CN" altLang="en-US" sz="4800" b="1" dirty="0">
              <a:solidFill>
                <a:srgbClr val="FF0000"/>
              </a:solidFill>
              <a:latin typeface="楷体" panose="02010609060101010101" pitchFamily="49" charset="-122"/>
              <a:ea typeface="楷体" panose="02010609060101010101" pitchFamily="49" charset="-122"/>
            </a:endParaRPr>
          </a:p>
        </p:txBody>
      </p:sp>
      <p:sp>
        <p:nvSpPr>
          <p:cNvPr id="10" name="TextBox 4">
            <a:extLst>
              <a:ext uri="{FF2B5EF4-FFF2-40B4-BE49-F238E27FC236}">
                <a16:creationId xmlns:a16="http://schemas.microsoft.com/office/drawing/2014/main" xmlns="" id="{E626FF52-D304-4978-B1F3-8D6AA1026F79}"/>
              </a:ext>
            </a:extLst>
          </p:cNvPr>
          <p:cNvSpPr txBox="1"/>
          <p:nvPr/>
        </p:nvSpPr>
        <p:spPr>
          <a:xfrm>
            <a:off x="3238000" y="4068000"/>
            <a:ext cx="4160137" cy="861774"/>
          </a:xfrm>
          <a:prstGeom prst="rect">
            <a:avLst/>
          </a:prstGeom>
          <a:noFill/>
        </p:spPr>
        <p:txBody>
          <a:bodyPr wrap="square" rtlCol="0">
            <a:spAutoFit/>
          </a:bodyPr>
          <a:lstStyle/>
          <a:p>
            <a:r>
              <a:rPr lang="zh-CN" altLang="en-US" sz="5000" b="1" dirty="0">
                <a:latin typeface="宋体" panose="02010600030101010101" pitchFamily="2" charset="-122"/>
                <a:ea typeface="宋体" panose="02010600030101010101" pitchFamily="2" charset="-122"/>
              </a:rPr>
              <a:t>一张图学透</a:t>
            </a:r>
          </a:p>
        </p:txBody>
      </p:sp>
      <p:sp>
        <p:nvSpPr>
          <p:cNvPr id="11" name="TextBox 5">
            <a:extLst>
              <a:ext uri="{FF2B5EF4-FFF2-40B4-BE49-F238E27FC236}">
                <a16:creationId xmlns:a16="http://schemas.microsoft.com/office/drawing/2014/main" xmlns="" id="{2E44AC73-FFCF-4C74-8F74-D7A138C68F68}"/>
              </a:ext>
            </a:extLst>
          </p:cNvPr>
          <p:cNvSpPr txBox="1"/>
          <p:nvPr/>
        </p:nvSpPr>
        <p:spPr>
          <a:xfrm>
            <a:off x="3238000" y="6264319"/>
            <a:ext cx="3575315" cy="861774"/>
          </a:xfrm>
          <a:prstGeom prst="rect">
            <a:avLst/>
          </a:prstGeom>
          <a:noFill/>
        </p:spPr>
        <p:txBody>
          <a:bodyPr wrap="square" rtlCol="0">
            <a:spAutoFit/>
          </a:bodyPr>
          <a:lstStyle/>
          <a:p>
            <a:r>
              <a:rPr lang="zh-CN" altLang="en-US" sz="5000" b="1" dirty="0">
                <a:latin typeface="宋体" panose="02010600030101010101" pitchFamily="2" charset="-122"/>
                <a:ea typeface="宋体" panose="02010600030101010101" pitchFamily="2" charset="-122"/>
              </a:rPr>
              <a:t>四组题讲透</a:t>
            </a:r>
          </a:p>
        </p:txBody>
      </p:sp>
      <p:sp>
        <p:nvSpPr>
          <p:cNvPr id="13" name="TextBox 7">
            <a:hlinkClick r:id="rId3" action="ppaction://hlinksldjump"/>
            <a:extLst>
              <a:ext uri="{FF2B5EF4-FFF2-40B4-BE49-F238E27FC236}">
                <a16:creationId xmlns:a16="http://schemas.microsoft.com/office/drawing/2014/main" xmlns="" id="{936BCE89-8A46-4975-9741-5640D7F02320}"/>
              </a:ext>
            </a:extLst>
          </p:cNvPr>
          <p:cNvSpPr txBox="1"/>
          <p:nvPr/>
        </p:nvSpPr>
        <p:spPr>
          <a:xfrm>
            <a:off x="10638084" y="6204301"/>
            <a:ext cx="3575314"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10</a:t>
            </a:r>
            <a:r>
              <a:rPr lang="zh-CN" altLang="en-US" sz="5000" b="1" dirty="0">
                <a:latin typeface="楷体" panose="02010609060101010101" pitchFamily="49" charset="-122"/>
                <a:ea typeface="楷体" panose="02010609060101010101" pitchFamily="49" charset="-122"/>
              </a:rPr>
              <a:t>）题</a:t>
            </a:r>
          </a:p>
        </p:txBody>
      </p:sp>
      <p:sp>
        <p:nvSpPr>
          <p:cNvPr id="24" name="页脚占位符 11">
            <a:extLst>
              <a:ext uri="{FF2B5EF4-FFF2-40B4-BE49-F238E27FC236}">
                <a16:creationId xmlns:a16="http://schemas.microsoft.com/office/drawing/2014/main" xmlns="" id="{3E44532C-B318-4710-8695-7E0FDB3937A0}"/>
              </a:ext>
            </a:extLst>
          </p:cNvPr>
          <p:cNvSpPr txBox="1">
            <a:spLocks/>
          </p:cNvSpPr>
          <p:nvPr/>
        </p:nvSpPr>
        <p:spPr>
          <a:xfrm>
            <a:off x="21780260" y="5913000"/>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5000" dirty="0">
                <a:latin typeface="宋体" panose="02010600030101010101" pitchFamily="2" charset="-122"/>
                <a:ea typeface="宋体" panose="02010600030101010101" pitchFamily="2" charset="-122"/>
              </a:rPr>
              <a:t>目录</a:t>
            </a:r>
            <a:endParaRPr lang="en-US" altLang="zh-CN" sz="5000" dirty="0">
              <a:latin typeface="宋体" panose="02010600030101010101" pitchFamily="2" charset="-122"/>
              <a:ea typeface="宋体" panose="02010600030101010101" pitchFamily="2" charset="-122"/>
            </a:endParaRPr>
          </a:p>
        </p:txBody>
      </p:sp>
      <p:sp>
        <p:nvSpPr>
          <p:cNvPr id="25" name="TextBox 7">
            <a:hlinkClick r:id="rId4" action="ppaction://hlinksldjump"/>
            <a:extLst>
              <a:ext uri="{FF2B5EF4-FFF2-40B4-BE49-F238E27FC236}">
                <a16:creationId xmlns:a16="http://schemas.microsoft.com/office/drawing/2014/main" xmlns="" id="{1A5A2E15-8CBB-4E73-BCB7-341406D2CDD5}"/>
              </a:ext>
            </a:extLst>
          </p:cNvPr>
          <p:cNvSpPr txBox="1"/>
          <p:nvPr/>
        </p:nvSpPr>
        <p:spPr>
          <a:xfrm>
            <a:off x="7155234" y="6204301"/>
            <a:ext cx="3575314"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9</a:t>
            </a:r>
            <a:r>
              <a:rPr lang="zh-CN" altLang="en-US" sz="5000" b="1" dirty="0">
                <a:latin typeface="楷体" panose="02010609060101010101" pitchFamily="49" charset="-122"/>
                <a:ea typeface="楷体" panose="02010609060101010101" pitchFamily="49" charset="-122"/>
              </a:rPr>
              <a:t>）题</a:t>
            </a:r>
          </a:p>
        </p:txBody>
      </p:sp>
      <p:sp>
        <p:nvSpPr>
          <p:cNvPr id="19" name="TextBox 4">
            <a:hlinkClick r:id="rId5" action="ppaction://hlinksldjump"/>
            <a:extLst>
              <a:ext uri="{FF2B5EF4-FFF2-40B4-BE49-F238E27FC236}">
                <a16:creationId xmlns:a16="http://schemas.microsoft.com/office/drawing/2014/main" xmlns="" id="{37959DBC-B917-428B-ADA3-7FEF2E21AA0D}"/>
              </a:ext>
            </a:extLst>
          </p:cNvPr>
          <p:cNvSpPr txBox="1"/>
          <p:nvPr/>
        </p:nvSpPr>
        <p:spPr>
          <a:xfrm>
            <a:off x="7206552" y="4068000"/>
            <a:ext cx="5384098" cy="861774"/>
          </a:xfrm>
          <a:prstGeom prst="rect">
            <a:avLst/>
          </a:prstGeom>
          <a:noFill/>
        </p:spPr>
        <p:txBody>
          <a:bodyPr wrap="square" rtlCol="0">
            <a:spAutoFit/>
          </a:bodyPr>
          <a:lstStyle/>
          <a:p>
            <a:r>
              <a:rPr lang="zh-CN" altLang="en-US" sz="5000" b="1" dirty="0">
                <a:solidFill>
                  <a:srgbClr val="FF0000"/>
                </a:solidFill>
                <a:latin typeface="楷体" panose="02010609060101010101" pitchFamily="49" charset="-122"/>
                <a:ea typeface="楷体" panose="02010609060101010101" pitchFamily="49" charset="-122"/>
              </a:rPr>
              <a:t>启蒙运动</a:t>
            </a:r>
          </a:p>
        </p:txBody>
      </p:sp>
      <p:sp>
        <p:nvSpPr>
          <p:cNvPr id="18" name="TextBox 7">
            <a:hlinkClick r:id="rId6" action="ppaction://hlinksldjump"/>
            <a:extLst>
              <a:ext uri="{FF2B5EF4-FFF2-40B4-BE49-F238E27FC236}">
                <a16:creationId xmlns:a16="http://schemas.microsoft.com/office/drawing/2014/main" xmlns="" id="{4EFAE88B-AE6E-4BD3-8286-C5BB9A341CFB}"/>
              </a:ext>
            </a:extLst>
          </p:cNvPr>
          <p:cNvSpPr txBox="1"/>
          <p:nvPr/>
        </p:nvSpPr>
        <p:spPr>
          <a:xfrm>
            <a:off x="17557987" y="6204301"/>
            <a:ext cx="3575314"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12</a:t>
            </a:r>
            <a:r>
              <a:rPr lang="zh-CN" altLang="en-US" sz="5000" b="1" dirty="0">
                <a:latin typeface="楷体" panose="02010609060101010101" pitchFamily="49" charset="-122"/>
                <a:ea typeface="楷体" panose="02010609060101010101" pitchFamily="49" charset="-122"/>
              </a:rPr>
              <a:t>）题</a:t>
            </a:r>
          </a:p>
        </p:txBody>
      </p:sp>
      <p:sp>
        <p:nvSpPr>
          <p:cNvPr id="21" name="TextBox 7">
            <a:hlinkClick r:id="rId7" action="ppaction://hlinksldjump"/>
            <a:extLst>
              <a:ext uri="{FF2B5EF4-FFF2-40B4-BE49-F238E27FC236}">
                <a16:creationId xmlns:a16="http://schemas.microsoft.com/office/drawing/2014/main" xmlns="" id="{926B8D49-BA12-4F8E-B635-74EB71499ADD}"/>
              </a:ext>
            </a:extLst>
          </p:cNvPr>
          <p:cNvSpPr txBox="1"/>
          <p:nvPr/>
        </p:nvSpPr>
        <p:spPr>
          <a:xfrm>
            <a:off x="14075137" y="6204301"/>
            <a:ext cx="3575314"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11</a:t>
            </a:r>
            <a:r>
              <a:rPr lang="zh-CN" altLang="en-US" sz="5000" b="1" dirty="0">
                <a:latin typeface="楷体" panose="02010609060101010101" pitchFamily="49" charset="-122"/>
                <a:ea typeface="楷体" panose="02010609060101010101" pitchFamily="49" charset="-122"/>
              </a:rPr>
              <a:t>）题</a:t>
            </a:r>
          </a:p>
        </p:txBody>
      </p:sp>
      <p:sp>
        <p:nvSpPr>
          <p:cNvPr id="22" name="TextBox 7">
            <a:hlinkClick r:id="rId8" action="ppaction://hlinksldjump"/>
            <a:extLst>
              <a:ext uri="{FF2B5EF4-FFF2-40B4-BE49-F238E27FC236}">
                <a16:creationId xmlns:a16="http://schemas.microsoft.com/office/drawing/2014/main" xmlns="" id="{E3D528CA-F168-4EE4-85DA-9897420D5DDF}"/>
              </a:ext>
            </a:extLst>
          </p:cNvPr>
          <p:cNvSpPr txBox="1"/>
          <p:nvPr/>
        </p:nvSpPr>
        <p:spPr>
          <a:xfrm>
            <a:off x="10618040" y="7284301"/>
            <a:ext cx="3575314"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14</a:t>
            </a:r>
            <a:r>
              <a:rPr lang="zh-CN" altLang="en-US" sz="5000" b="1" dirty="0">
                <a:latin typeface="楷体" panose="02010609060101010101" pitchFamily="49" charset="-122"/>
                <a:ea typeface="楷体" panose="02010609060101010101" pitchFamily="49" charset="-122"/>
              </a:rPr>
              <a:t>）题</a:t>
            </a:r>
          </a:p>
        </p:txBody>
      </p:sp>
      <p:sp>
        <p:nvSpPr>
          <p:cNvPr id="27" name="TextBox 7">
            <a:hlinkClick r:id="rId9" action="ppaction://hlinksldjump"/>
            <a:extLst>
              <a:ext uri="{FF2B5EF4-FFF2-40B4-BE49-F238E27FC236}">
                <a16:creationId xmlns:a16="http://schemas.microsoft.com/office/drawing/2014/main" xmlns="" id="{1F216AD5-F680-4136-A37C-BF1C9E3DDCBF}"/>
              </a:ext>
            </a:extLst>
          </p:cNvPr>
          <p:cNvSpPr txBox="1"/>
          <p:nvPr/>
        </p:nvSpPr>
        <p:spPr>
          <a:xfrm>
            <a:off x="7135190" y="7284301"/>
            <a:ext cx="3575314"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13</a:t>
            </a:r>
            <a:r>
              <a:rPr lang="zh-CN" altLang="en-US" sz="5000" b="1" dirty="0">
                <a:latin typeface="楷体" panose="02010609060101010101" pitchFamily="49" charset="-122"/>
                <a:ea typeface="楷体" panose="02010609060101010101" pitchFamily="49" charset="-122"/>
              </a:rPr>
              <a:t>）题</a:t>
            </a:r>
          </a:p>
        </p:txBody>
      </p:sp>
      <p:sp>
        <p:nvSpPr>
          <p:cNvPr id="30" name="TextBox 7">
            <a:hlinkClick r:id="rId10" action="ppaction://hlinksldjump"/>
            <a:extLst>
              <a:ext uri="{FF2B5EF4-FFF2-40B4-BE49-F238E27FC236}">
                <a16:creationId xmlns:a16="http://schemas.microsoft.com/office/drawing/2014/main" xmlns="" id="{28444B91-B5F1-46F0-96BD-B8E812AD9A07}"/>
              </a:ext>
            </a:extLst>
          </p:cNvPr>
          <p:cNvSpPr txBox="1"/>
          <p:nvPr/>
        </p:nvSpPr>
        <p:spPr>
          <a:xfrm>
            <a:off x="17557987" y="7284301"/>
            <a:ext cx="3575314"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16</a:t>
            </a:r>
            <a:r>
              <a:rPr lang="zh-CN" altLang="en-US" sz="5000" b="1" dirty="0">
                <a:latin typeface="楷体" panose="02010609060101010101" pitchFamily="49" charset="-122"/>
                <a:ea typeface="楷体" panose="02010609060101010101" pitchFamily="49" charset="-122"/>
              </a:rPr>
              <a:t>）题</a:t>
            </a:r>
          </a:p>
        </p:txBody>
      </p:sp>
      <p:sp>
        <p:nvSpPr>
          <p:cNvPr id="31" name="TextBox 7">
            <a:hlinkClick r:id="rId11" action="ppaction://hlinksldjump"/>
            <a:extLst>
              <a:ext uri="{FF2B5EF4-FFF2-40B4-BE49-F238E27FC236}">
                <a16:creationId xmlns:a16="http://schemas.microsoft.com/office/drawing/2014/main" xmlns="" id="{B7D698E7-7C0F-4467-B3E2-3E03209C0315}"/>
              </a:ext>
            </a:extLst>
          </p:cNvPr>
          <p:cNvSpPr txBox="1"/>
          <p:nvPr/>
        </p:nvSpPr>
        <p:spPr>
          <a:xfrm>
            <a:off x="14075137" y="7284301"/>
            <a:ext cx="3575314"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15</a:t>
            </a:r>
            <a:r>
              <a:rPr lang="zh-CN" altLang="en-US" sz="5000" b="1" dirty="0">
                <a:latin typeface="楷体" panose="02010609060101010101" pitchFamily="49" charset="-122"/>
                <a:ea typeface="楷体" panose="02010609060101010101" pitchFamily="49" charset="-122"/>
              </a:rPr>
              <a:t>）题</a:t>
            </a:r>
          </a:p>
        </p:txBody>
      </p:sp>
      <p:sp>
        <p:nvSpPr>
          <p:cNvPr id="32" name="TextBox 7">
            <a:hlinkClick r:id="rId12" action="ppaction://hlinksldjump"/>
            <a:extLst>
              <a:ext uri="{FF2B5EF4-FFF2-40B4-BE49-F238E27FC236}">
                <a16:creationId xmlns:a16="http://schemas.microsoft.com/office/drawing/2014/main" xmlns="" id="{C8D14168-B17E-49CC-A2B4-7A11AC29A8B6}"/>
              </a:ext>
            </a:extLst>
          </p:cNvPr>
          <p:cNvSpPr txBox="1"/>
          <p:nvPr/>
        </p:nvSpPr>
        <p:spPr>
          <a:xfrm>
            <a:off x="10652606" y="8513156"/>
            <a:ext cx="3575314"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18</a:t>
            </a:r>
            <a:r>
              <a:rPr lang="zh-CN" altLang="en-US" sz="5000" b="1" dirty="0">
                <a:latin typeface="楷体" panose="02010609060101010101" pitchFamily="49" charset="-122"/>
                <a:ea typeface="楷体" panose="02010609060101010101" pitchFamily="49" charset="-122"/>
              </a:rPr>
              <a:t>）题</a:t>
            </a:r>
          </a:p>
        </p:txBody>
      </p:sp>
      <p:sp>
        <p:nvSpPr>
          <p:cNvPr id="33" name="TextBox 7">
            <a:hlinkClick r:id="rId13" action="ppaction://hlinksldjump"/>
            <a:extLst>
              <a:ext uri="{FF2B5EF4-FFF2-40B4-BE49-F238E27FC236}">
                <a16:creationId xmlns:a16="http://schemas.microsoft.com/office/drawing/2014/main" xmlns="" id="{5CC4BD23-1A85-43C3-B15F-45A21FFDC8C6}"/>
              </a:ext>
            </a:extLst>
          </p:cNvPr>
          <p:cNvSpPr txBox="1"/>
          <p:nvPr/>
        </p:nvSpPr>
        <p:spPr>
          <a:xfrm>
            <a:off x="7169756" y="8513156"/>
            <a:ext cx="3575314"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17</a:t>
            </a:r>
            <a:r>
              <a:rPr lang="zh-CN" altLang="en-US" sz="5000" b="1" dirty="0">
                <a:latin typeface="楷体" panose="02010609060101010101" pitchFamily="49" charset="-122"/>
                <a:ea typeface="楷体" panose="02010609060101010101" pitchFamily="49" charset="-122"/>
              </a:rPr>
              <a:t>）题</a:t>
            </a:r>
          </a:p>
        </p:txBody>
      </p:sp>
      <p:sp>
        <p:nvSpPr>
          <p:cNvPr id="35" name="TextBox 7">
            <a:hlinkClick r:id="rId14" action="ppaction://hlinksldjump"/>
            <a:extLst>
              <a:ext uri="{FF2B5EF4-FFF2-40B4-BE49-F238E27FC236}">
                <a16:creationId xmlns:a16="http://schemas.microsoft.com/office/drawing/2014/main" xmlns="" id="{F9599162-099A-427B-B757-E66623CE46BD}"/>
              </a:ext>
            </a:extLst>
          </p:cNvPr>
          <p:cNvSpPr txBox="1"/>
          <p:nvPr/>
        </p:nvSpPr>
        <p:spPr>
          <a:xfrm>
            <a:off x="17557987" y="8513156"/>
            <a:ext cx="3575314"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20</a:t>
            </a:r>
            <a:r>
              <a:rPr lang="zh-CN" altLang="en-US" sz="5000" b="1" dirty="0">
                <a:latin typeface="楷体" panose="02010609060101010101" pitchFamily="49" charset="-122"/>
                <a:ea typeface="楷体" panose="02010609060101010101" pitchFamily="49" charset="-122"/>
              </a:rPr>
              <a:t>）题</a:t>
            </a:r>
          </a:p>
        </p:txBody>
      </p:sp>
      <p:sp>
        <p:nvSpPr>
          <p:cNvPr id="36" name="TextBox 7">
            <a:hlinkClick r:id="rId15" action="ppaction://hlinksldjump"/>
            <a:extLst>
              <a:ext uri="{FF2B5EF4-FFF2-40B4-BE49-F238E27FC236}">
                <a16:creationId xmlns:a16="http://schemas.microsoft.com/office/drawing/2014/main" xmlns="" id="{D5AF0829-2C4F-4A20-81E4-83FDF580ACFB}"/>
              </a:ext>
            </a:extLst>
          </p:cNvPr>
          <p:cNvSpPr txBox="1"/>
          <p:nvPr/>
        </p:nvSpPr>
        <p:spPr>
          <a:xfrm>
            <a:off x="14075137" y="8513156"/>
            <a:ext cx="3575314" cy="861774"/>
          </a:xfrm>
          <a:prstGeom prst="rect">
            <a:avLst/>
          </a:prstGeom>
          <a:noFill/>
        </p:spPr>
        <p:txBody>
          <a:bodyPr wrap="square" rtlCol="0">
            <a:spAutoFit/>
          </a:bodyPr>
          <a:lstStyle/>
          <a:p>
            <a:r>
              <a:rPr lang="zh-CN" altLang="en-US" sz="5000" b="1" dirty="0">
                <a:latin typeface="楷体" panose="02010609060101010101" pitchFamily="49" charset="-122"/>
                <a:ea typeface="楷体" panose="02010609060101010101" pitchFamily="49" charset="-122"/>
              </a:rPr>
              <a:t>第（</a:t>
            </a:r>
            <a:r>
              <a:rPr lang="en-US" altLang="zh-CN" sz="5000" b="1" dirty="0">
                <a:latin typeface="楷体" panose="02010609060101010101" pitchFamily="49" charset="-122"/>
                <a:ea typeface="楷体" panose="02010609060101010101" pitchFamily="49" charset="-122"/>
              </a:rPr>
              <a:t>19</a:t>
            </a:r>
            <a:r>
              <a:rPr lang="zh-CN" altLang="en-US" sz="5000" b="1" dirty="0">
                <a:latin typeface="楷体" panose="02010609060101010101" pitchFamily="49" charset="-122"/>
                <a:ea typeface="楷体" panose="02010609060101010101" pitchFamily="49" charset="-122"/>
              </a:rPr>
              <a:t>）题</a:t>
            </a:r>
          </a:p>
        </p:txBody>
      </p:sp>
    </p:spTree>
    <p:extLst>
      <p:ext uri="{BB962C8B-B14F-4D97-AF65-F5344CB8AC3E}">
        <p14:creationId xmlns:p14="http://schemas.microsoft.com/office/powerpoint/2010/main" val="7999256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CED85C0F-2F79-46A1-B4AE-152B5EA3C784}"/>
              </a:ext>
            </a:extLst>
          </p:cNvPr>
          <p:cNvGrpSpPr/>
          <p:nvPr/>
        </p:nvGrpSpPr>
        <p:grpSpPr>
          <a:xfrm>
            <a:off x="-689018" y="3744171"/>
            <a:ext cx="10939668" cy="1534557"/>
            <a:chOff x="4400548" y="3757833"/>
            <a:chExt cx="10453577" cy="1605066"/>
          </a:xfrm>
        </p:grpSpPr>
        <p:sp>
          <p:nvSpPr>
            <p:cNvPr id="20" name="任意多边形: 形状 19">
              <a:extLst>
                <a:ext uri="{FF2B5EF4-FFF2-40B4-BE49-F238E27FC236}">
                  <a16:creationId xmlns:a16="http://schemas.microsoft.com/office/drawing/2014/main" xmlns="" id="{2B6299D6-108E-4FE7-A0DF-59403F1B1B88}"/>
                </a:ext>
              </a:extLst>
            </p:cNvPr>
            <p:cNvSpPr/>
            <p:nvPr/>
          </p:nvSpPr>
          <p:spPr>
            <a:xfrm rot="21311555" flipH="1">
              <a:off x="10399411" y="3757833"/>
              <a:ext cx="4454714" cy="932384"/>
            </a:xfrm>
            <a:custGeom>
              <a:avLst/>
              <a:gdLst>
                <a:gd name="connsiteX0" fmla="*/ 0 w 3730172"/>
                <a:gd name="connsiteY0" fmla="*/ 0 h 1872342"/>
                <a:gd name="connsiteX1" fmla="*/ 3730172 w 3730172"/>
                <a:gd name="connsiteY1" fmla="*/ 1872342 h 1872342"/>
                <a:gd name="connsiteX0" fmla="*/ 0 w 3730172"/>
                <a:gd name="connsiteY0" fmla="*/ 0 h 1872342"/>
                <a:gd name="connsiteX1" fmla="*/ 1796143 w 3730172"/>
                <a:gd name="connsiteY1" fmla="*/ 8853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Lst>
              <a:ahLst/>
              <a:cxnLst>
                <a:cxn ang="0">
                  <a:pos x="connsiteX0" y="connsiteY0"/>
                </a:cxn>
                <a:cxn ang="0">
                  <a:pos x="connsiteX1" y="connsiteY1"/>
                </a:cxn>
                <a:cxn ang="0">
                  <a:pos x="connsiteX2" y="connsiteY2"/>
                </a:cxn>
              </a:cxnLst>
              <a:rect l="l" t="t" r="r" b="b"/>
              <a:pathLst>
                <a:path w="3730172" h="1872342">
                  <a:moveTo>
                    <a:pt x="0" y="0"/>
                  </a:moveTo>
                  <a:cubicBezTo>
                    <a:pt x="674914" y="180824"/>
                    <a:pt x="841829" y="793447"/>
                    <a:pt x="2024743" y="542471"/>
                  </a:cubicBezTo>
                  <a:cubicBezTo>
                    <a:pt x="3266319" y="401561"/>
                    <a:pt x="3161696" y="1429052"/>
                    <a:pt x="3730172" y="1872342"/>
                  </a:cubicBezTo>
                </a:path>
              </a:pathLst>
            </a:custGeom>
            <a:noFill/>
            <a:ln w="5715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2" name="椭圆 11">
              <a:extLst>
                <a:ext uri="{FF2B5EF4-FFF2-40B4-BE49-F238E27FC236}">
                  <a16:creationId xmlns:a16="http://schemas.microsoft.com/office/drawing/2014/main" xmlns="" id="{086F5356-DC52-4C0C-B105-C2ACBB56BBE2}"/>
                </a:ext>
              </a:extLst>
            </p:cNvPr>
            <p:cNvSpPr/>
            <p:nvPr/>
          </p:nvSpPr>
          <p:spPr>
            <a:xfrm>
              <a:off x="10144652" y="4628864"/>
              <a:ext cx="441623" cy="48578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文本框 20">
              <a:extLst>
                <a:ext uri="{FF2B5EF4-FFF2-40B4-BE49-F238E27FC236}">
                  <a16:creationId xmlns:a16="http://schemas.microsoft.com/office/drawing/2014/main" xmlns="" id="{8C59EC50-B8B2-402A-80EB-6698439317BC}"/>
                </a:ext>
              </a:extLst>
            </p:cNvPr>
            <p:cNvSpPr txBox="1"/>
            <p:nvPr/>
          </p:nvSpPr>
          <p:spPr>
            <a:xfrm>
              <a:off x="4400548" y="4716568"/>
              <a:ext cx="184731" cy="646331"/>
            </a:xfrm>
            <a:prstGeom prst="rect">
              <a:avLst/>
            </a:prstGeom>
            <a:noFill/>
          </p:spPr>
          <p:txBody>
            <a:bodyPr wrap="non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grpSp>
      <p:grpSp>
        <p:nvGrpSpPr>
          <p:cNvPr id="41" name="组合 40">
            <a:extLst>
              <a:ext uri="{FF2B5EF4-FFF2-40B4-BE49-F238E27FC236}">
                <a16:creationId xmlns:a16="http://schemas.microsoft.com/office/drawing/2014/main" xmlns="" id="{9907BBFB-184B-41FE-9749-BF423B556741}"/>
              </a:ext>
            </a:extLst>
          </p:cNvPr>
          <p:cNvGrpSpPr/>
          <p:nvPr/>
        </p:nvGrpSpPr>
        <p:grpSpPr>
          <a:xfrm>
            <a:off x="21320650" y="4338000"/>
            <a:ext cx="2700000" cy="4596059"/>
            <a:chOff x="21320650" y="4338000"/>
            <a:chExt cx="2700000" cy="4596059"/>
          </a:xfrm>
        </p:grpSpPr>
        <p:pic>
          <p:nvPicPr>
            <p:cNvPr id="42" name="图片 41">
              <a:extLst>
                <a:ext uri="{FF2B5EF4-FFF2-40B4-BE49-F238E27FC236}">
                  <a16:creationId xmlns:a16="http://schemas.microsoft.com/office/drawing/2014/main" xmlns="" id="{B42CC1BD-3739-4913-9168-0EC9BB24D037}"/>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46" name="页脚占位符 11">
              <a:extLst>
                <a:ext uri="{FF2B5EF4-FFF2-40B4-BE49-F238E27FC236}">
                  <a16:creationId xmlns:a16="http://schemas.microsoft.com/office/drawing/2014/main" xmlns="" id="{B3D71693-5E64-4E58-8746-58C89EB7CA81}"/>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一张图学透</a:t>
              </a:r>
              <a:r>
                <a:rPr kumimoji="0" lang="zh-CN" altLang="en-US" sz="36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文艺复兴</a:t>
              </a:r>
              <a:endParaRPr kumimoji="0" lang="zh-CN" altLang="en-US" sz="36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grpSp>
      <p:sp>
        <p:nvSpPr>
          <p:cNvPr id="2" name="文本框 1">
            <a:extLst>
              <a:ext uri="{FF2B5EF4-FFF2-40B4-BE49-F238E27FC236}">
                <a16:creationId xmlns:a16="http://schemas.microsoft.com/office/drawing/2014/main" xmlns="" id="{C19CF037-B5D8-4AF9-91DD-D70D80FE6C66}"/>
              </a:ext>
            </a:extLst>
          </p:cNvPr>
          <p:cNvSpPr txBox="1"/>
          <p:nvPr/>
        </p:nvSpPr>
        <p:spPr>
          <a:xfrm>
            <a:off x="9084943" y="1583229"/>
            <a:ext cx="2441694" cy="769441"/>
          </a:xfrm>
          <a:prstGeom prst="rect">
            <a:avLst/>
          </a:prstGeom>
          <a:noFill/>
        </p:spPr>
        <p:txBody>
          <a:bodyPr wrap="none" rtlCol="0">
            <a:spAutoFit/>
          </a:bodyP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文艺复兴</a:t>
            </a:r>
          </a:p>
        </p:txBody>
      </p:sp>
      <p:grpSp>
        <p:nvGrpSpPr>
          <p:cNvPr id="9" name="组合 8">
            <a:extLst>
              <a:ext uri="{FF2B5EF4-FFF2-40B4-BE49-F238E27FC236}">
                <a16:creationId xmlns:a16="http://schemas.microsoft.com/office/drawing/2014/main" xmlns="" id="{99156A55-624F-4BD8-B182-EBC8A60CFB53}"/>
              </a:ext>
            </a:extLst>
          </p:cNvPr>
          <p:cNvGrpSpPr/>
          <p:nvPr/>
        </p:nvGrpSpPr>
        <p:grpSpPr>
          <a:xfrm>
            <a:off x="1265164" y="736542"/>
            <a:ext cx="4272250" cy="855000"/>
            <a:chOff x="1265164" y="736542"/>
            <a:chExt cx="4272250" cy="855000"/>
          </a:xfrm>
        </p:grpSpPr>
        <p:sp>
          <p:nvSpPr>
            <p:cNvPr id="7" name="椭圆 6">
              <a:extLst>
                <a:ext uri="{FF2B5EF4-FFF2-40B4-BE49-F238E27FC236}">
                  <a16:creationId xmlns:a16="http://schemas.microsoft.com/office/drawing/2014/main" xmlns="" id="{B1ED0434-78B8-4194-9DA6-79DD14072D22}"/>
                </a:ext>
              </a:extLst>
            </p:cNvPr>
            <p:cNvSpPr/>
            <p:nvPr/>
          </p:nvSpPr>
          <p:spPr>
            <a:xfrm>
              <a:off x="126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一</a:t>
              </a:r>
            </a:p>
          </p:txBody>
        </p:sp>
        <p:sp>
          <p:nvSpPr>
            <p:cNvPr id="55" name="椭圆 54">
              <a:extLst>
                <a:ext uri="{FF2B5EF4-FFF2-40B4-BE49-F238E27FC236}">
                  <a16:creationId xmlns:a16="http://schemas.microsoft.com/office/drawing/2014/main" xmlns="" id="{1CE58543-4451-47F7-939A-A20275B2476C}"/>
                </a:ext>
              </a:extLst>
            </p:cNvPr>
            <p:cNvSpPr/>
            <p:nvPr/>
          </p:nvSpPr>
          <p:spPr>
            <a:xfrm>
              <a:off x="2120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张</a:t>
              </a:r>
            </a:p>
          </p:txBody>
        </p:sp>
        <p:sp>
          <p:nvSpPr>
            <p:cNvPr id="56" name="椭圆 55">
              <a:extLst>
                <a:ext uri="{FF2B5EF4-FFF2-40B4-BE49-F238E27FC236}">
                  <a16:creationId xmlns:a16="http://schemas.microsoft.com/office/drawing/2014/main" xmlns="" id="{18840626-30E1-46DC-BAD9-B81CBE0F51B4}"/>
                </a:ext>
              </a:extLst>
            </p:cNvPr>
            <p:cNvSpPr/>
            <p:nvPr/>
          </p:nvSpPr>
          <p:spPr>
            <a:xfrm>
              <a:off x="297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图</a:t>
              </a:r>
            </a:p>
          </p:txBody>
        </p:sp>
        <p:sp>
          <p:nvSpPr>
            <p:cNvPr id="57" name="椭圆 56">
              <a:extLst>
                <a:ext uri="{FF2B5EF4-FFF2-40B4-BE49-F238E27FC236}">
                  <a16:creationId xmlns:a16="http://schemas.microsoft.com/office/drawing/2014/main" xmlns="" id="{5CC6C132-24F8-4C79-A39E-63E3862D746E}"/>
                </a:ext>
              </a:extLst>
            </p:cNvPr>
            <p:cNvSpPr/>
            <p:nvPr/>
          </p:nvSpPr>
          <p:spPr>
            <a:xfrm>
              <a:off x="3827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学</a:t>
              </a:r>
            </a:p>
          </p:txBody>
        </p:sp>
        <p:sp>
          <p:nvSpPr>
            <p:cNvPr id="58" name="椭圆 57">
              <a:extLst>
                <a:ext uri="{FF2B5EF4-FFF2-40B4-BE49-F238E27FC236}">
                  <a16:creationId xmlns:a16="http://schemas.microsoft.com/office/drawing/2014/main" xmlns="" id="{2F8CB240-2489-490D-92F8-BE49C8747963}"/>
                </a:ext>
              </a:extLst>
            </p:cNvPr>
            <p:cNvSpPr/>
            <p:nvPr/>
          </p:nvSpPr>
          <p:spPr>
            <a:xfrm>
              <a:off x="4682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透</a:t>
              </a:r>
            </a:p>
          </p:txBody>
        </p:sp>
      </p:grpSp>
      <p:sp>
        <p:nvSpPr>
          <p:cNvPr id="17" name="矩形 16">
            <a:extLst>
              <a:ext uri="{FF2B5EF4-FFF2-40B4-BE49-F238E27FC236}">
                <a16:creationId xmlns:a16="http://schemas.microsoft.com/office/drawing/2014/main" xmlns="" id="{4E4056E2-917A-4E6C-A883-A8EA87994410}"/>
              </a:ext>
            </a:extLst>
          </p:cNvPr>
          <p:cNvSpPr/>
          <p:nvPr/>
        </p:nvSpPr>
        <p:spPr>
          <a:xfrm>
            <a:off x="2158863" y="5968818"/>
            <a:ext cx="7160989" cy="2529923"/>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核心是人文主义，主张以人为中心而不是以神为中心，认为人是现实生活的创造者和主人，要求肯定人的价值和尊严。</a:t>
            </a:r>
          </a:p>
        </p:txBody>
      </p:sp>
      <p:sp>
        <p:nvSpPr>
          <p:cNvPr id="28" name="矩形 27">
            <a:extLst>
              <a:ext uri="{FF2B5EF4-FFF2-40B4-BE49-F238E27FC236}">
                <a16:creationId xmlns:a16="http://schemas.microsoft.com/office/drawing/2014/main" xmlns="" id="{2009BEE3-9AFA-4A78-BFE7-3186900E1E22}"/>
              </a:ext>
            </a:extLst>
          </p:cNvPr>
          <p:cNvSpPr/>
          <p:nvPr/>
        </p:nvSpPr>
        <p:spPr>
          <a:xfrm>
            <a:off x="4521751" y="5181935"/>
            <a:ext cx="2031325"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核心思想</a:t>
            </a:r>
          </a:p>
        </p:txBody>
      </p:sp>
      <p:sp>
        <p:nvSpPr>
          <p:cNvPr id="31" name="矩形 30">
            <a:extLst>
              <a:ext uri="{FF2B5EF4-FFF2-40B4-BE49-F238E27FC236}">
                <a16:creationId xmlns:a16="http://schemas.microsoft.com/office/drawing/2014/main" xmlns="" id="{88657622-75A9-4BE3-B457-2CEAA232CE55}"/>
              </a:ext>
            </a:extLst>
          </p:cNvPr>
          <p:cNvSpPr/>
          <p:nvPr/>
        </p:nvSpPr>
        <p:spPr>
          <a:xfrm>
            <a:off x="12083051" y="4080630"/>
            <a:ext cx="1107996"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表现</a:t>
            </a:r>
          </a:p>
        </p:txBody>
      </p:sp>
      <p:sp>
        <p:nvSpPr>
          <p:cNvPr id="32" name="矩形 31">
            <a:extLst>
              <a:ext uri="{FF2B5EF4-FFF2-40B4-BE49-F238E27FC236}">
                <a16:creationId xmlns:a16="http://schemas.microsoft.com/office/drawing/2014/main" xmlns="" id="{2315C3D9-92E9-45F1-9164-166C532A758F}"/>
              </a:ext>
            </a:extLst>
          </p:cNvPr>
          <p:cNvSpPr/>
          <p:nvPr/>
        </p:nvSpPr>
        <p:spPr>
          <a:xfrm>
            <a:off x="10002232" y="5632246"/>
            <a:ext cx="6233418" cy="2597634"/>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mn-ea"/>
              </a:rPr>
              <a:t>薄伽丘</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：代表作</a:t>
            </a:r>
            <a:r>
              <a:rPr kumimoji="0" lang="en-US" altLang="zh-CN"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十日谈</a:t>
            </a:r>
            <a:r>
              <a:rPr kumimoji="0" lang="en-US" altLang="zh-CN"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，抨击了封建道德和教会的禁欲思想，宣传人类平等，主张发展人的个性。</a:t>
            </a:r>
          </a:p>
        </p:txBody>
      </p:sp>
      <p:sp>
        <p:nvSpPr>
          <p:cNvPr id="33" name="矩形 32">
            <a:extLst>
              <a:ext uri="{FF2B5EF4-FFF2-40B4-BE49-F238E27FC236}">
                <a16:creationId xmlns:a16="http://schemas.microsoft.com/office/drawing/2014/main" xmlns="" id="{5236073B-A4FC-499D-AC26-00D089FD5AE8}"/>
              </a:ext>
            </a:extLst>
          </p:cNvPr>
          <p:cNvSpPr/>
          <p:nvPr/>
        </p:nvSpPr>
        <p:spPr>
          <a:xfrm>
            <a:off x="10002232" y="8213144"/>
            <a:ext cx="6233418" cy="1913794"/>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mn-ea"/>
              </a:rPr>
              <a:t>但丁</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：代</a:t>
            </a:r>
            <a:r>
              <a:rPr kumimoji="0" lang="zh-CN" altLang="en-US"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rPr>
              <a:t>表作</a:t>
            </a:r>
            <a:r>
              <a:rPr lang="en-US" altLang="zh-CN" b="1" spc="-300" dirty="0">
                <a:solidFill>
                  <a:prstClr val="black"/>
                </a:solidFill>
                <a:latin typeface="楷体" panose="02010609060101010101" pitchFamily="49" charset="-122"/>
                <a:ea typeface="楷体" panose="02010609060101010101" pitchFamily="49" charset="-122"/>
              </a:rPr>
              <a:t>《</a:t>
            </a:r>
            <a:r>
              <a:rPr lang="zh-CN" altLang="en-US" b="1" spc="-300" dirty="0">
                <a:solidFill>
                  <a:prstClr val="black"/>
                </a:solidFill>
                <a:latin typeface="楷体" panose="02010609060101010101" pitchFamily="49" charset="-122"/>
                <a:ea typeface="楷体" panose="02010609060101010101" pitchFamily="49" charset="-122"/>
              </a:rPr>
              <a:t>神曲</a:t>
            </a:r>
            <a:r>
              <a:rPr lang="en-US" altLang="zh-CN" b="1" spc="-300" dirty="0">
                <a:solidFill>
                  <a:prstClr val="black"/>
                </a:solidFill>
                <a:latin typeface="楷体" panose="02010609060101010101" pitchFamily="49" charset="-122"/>
                <a:ea typeface="楷体" panose="02010609060101010101" pitchFamily="49" charset="-122"/>
              </a:rPr>
              <a:t>》</a:t>
            </a:r>
            <a:r>
              <a:rPr lang="zh-CN" altLang="en-US" b="1" spc="-300" dirty="0">
                <a:solidFill>
                  <a:prstClr val="black"/>
                </a:solidFill>
                <a:latin typeface="楷体" panose="02010609060101010101" pitchFamily="49" charset="-122"/>
                <a:ea typeface="楷体" panose="02010609060101010101" pitchFamily="49" charset="-122"/>
              </a:rPr>
              <a:t>，对教会的丑恶现象表达了憎恶之情，歌颂自由、理性和求知精神</a:t>
            </a:r>
            <a:r>
              <a:rPr kumimoji="0" lang="zh-CN" altLang="en-US"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p>
        </p:txBody>
      </p:sp>
      <p:sp>
        <p:nvSpPr>
          <p:cNvPr id="34" name="矩形 33">
            <a:extLst>
              <a:ext uri="{FF2B5EF4-FFF2-40B4-BE49-F238E27FC236}">
                <a16:creationId xmlns:a16="http://schemas.microsoft.com/office/drawing/2014/main" xmlns="" id="{1D730E91-0857-4040-B084-98562F8329E6}"/>
              </a:ext>
            </a:extLst>
          </p:cNvPr>
          <p:cNvSpPr/>
          <p:nvPr/>
        </p:nvSpPr>
        <p:spPr>
          <a:xfrm>
            <a:off x="10001141" y="10323000"/>
            <a:ext cx="6355038" cy="2597634"/>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mn-ea"/>
              </a:rPr>
              <a:t>彼特拉克</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kumimoji="0" lang="zh-CN" altLang="en-US"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rPr>
              <a:t>代表作</a:t>
            </a:r>
            <a:r>
              <a:rPr kumimoji="0" lang="en-US" altLang="zh-CN"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lang="zh-CN" altLang="en-US" b="1" spc="-300" dirty="0">
                <a:solidFill>
                  <a:prstClr val="black"/>
                </a:solidFill>
                <a:latin typeface="楷体" panose="02010609060101010101" pitchFamily="49" charset="-122"/>
                <a:ea typeface="楷体" panose="02010609060101010101" pitchFamily="49" charset="-122"/>
              </a:rPr>
              <a:t>歌集</a:t>
            </a:r>
            <a:r>
              <a:rPr kumimoji="0" lang="en-US" altLang="zh-CN"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kumimoji="0" lang="zh-CN" altLang="en-US"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rPr>
              <a:t>，提出以“人的学问”代替“神的学问”，强调人的世俗情感，个性自由。</a:t>
            </a:r>
          </a:p>
        </p:txBody>
      </p:sp>
      <p:sp>
        <p:nvSpPr>
          <p:cNvPr id="37" name="矩形 36">
            <a:extLst>
              <a:ext uri="{FF2B5EF4-FFF2-40B4-BE49-F238E27FC236}">
                <a16:creationId xmlns:a16="http://schemas.microsoft.com/office/drawing/2014/main" xmlns="" id="{E30E3713-871B-4019-BCF5-C0A3E45FDE44}"/>
              </a:ext>
            </a:extLst>
          </p:cNvPr>
          <p:cNvSpPr/>
          <p:nvPr/>
        </p:nvSpPr>
        <p:spPr>
          <a:xfrm>
            <a:off x="10425010" y="4822566"/>
            <a:ext cx="5067266" cy="707886"/>
          </a:xfrm>
          <a:prstGeom prst="rect">
            <a:avLst/>
          </a:prstGeom>
        </p:spPr>
        <p:txBody>
          <a:bodyPr wrap="squar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文学领域（文学三杰）</a:t>
            </a:r>
          </a:p>
        </p:txBody>
      </p:sp>
      <p:pic>
        <p:nvPicPr>
          <p:cNvPr id="8" name="图片 7">
            <a:extLst>
              <a:ext uri="{FF2B5EF4-FFF2-40B4-BE49-F238E27FC236}">
                <a16:creationId xmlns:a16="http://schemas.microsoft.com/office/drawing/2014/main" xmlns="" id="{5C27A420-4996-4FCF-982B-7466EC75FB9C}"/>
              </a:ext>
            </a:extLst>
          </p:cNvPr>
          <p:cNvPicPr>
            <a:picLocks noChangeAspect="1"/>
          </p:cNvPicPr>
          <p:nvPr/>
        </p:nvPicPr>
        <p:blipFill>
          <a:blip r:embed="rId3"/>
          <a:stretch>
            <a:fillRect/>
          </a:stretch>
        </p:blipFill>
        <p:spPr>
          <a:xfrm>
            <a:off x="17831712" y="3794808"/>
            <a:ext cx="1826983" cy="2999010"/>
          </a:xfrm>
          <a:prstGeom prst="rect">
            <a:avLst/>
          </a:prstGeom>
        </p:spPr>
      </p:pic>
      <p:sp>
        <p:nvSpPr>
          <p:cNvPr id="38" name="文本框 37">
            <a:extLst>
              <a:ext uri="{FF2B5EF4-FFF2-40B4-BE49-F238E27FC236}">
                <a16:creationId xmlns:a16="http://schemas.microsoft.com/office/drawing/2014/main" xmlns="" id="{444FAAB0-53BE-4D14-89B2-52273432DEE2}"/>
              </a:ext>
            </a:extLst>
          </p:cNvPr>
          <p:cNvSpPr txBox="1"/>
          <p:nvPr/>
        </p:nvSpPr>
        <p:spPr>
          <a:xfrm>
            <a:off x="18020796" y="6827742"/>
            <a:ext cx="4185397" cy="584775"/>
          </a:xfrm>
          <a:prstGeom prst="rect">
            <a:avLst/>
          </a:prstGeom>
          <a:noFill/>
        </p:spPr>
        <p:txBody>
          <a:bodyPr wrap="squar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lang="zh-CN" altLang="en-US" sz="3200" dirty="0">
                <a:solidFill>
                  <a:prstClr val="black"/>
                </a:solidFill>
                <a:latin typeface="黑体" panose="02010609060101010101" pitchFamily="49" charset="-122"/>
                <a:ea typeface="黑体" panose="02010609060101010101" pitchFamily="49" charset="-122"/>
              </a:rPr>
              <a:t>薄伽丘</a:t>
            </a:r>
            <a:endPar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13" name="图片 12">
            <a:extLst>
              <a:ext uri="{FF2B5EF4-FFF2-40B4-BE49-F238E27FC236}">
                <a16:creationId xmlns:a16="http://schemas.microsoft.com/office/drawing/2014/main" xmlns="" id="{F4D9D900-A30A-4FA1-985A-60BA086D249A}"/>
              </a:ext>
            </a:extLst>
          </p:cNvPr>
          <p:cNvPicPr>
            <a:picLocks noChangeAspect="1"/>
          </p:cNvPicPr>
          <p:nvPr/>
        </p:nvPicPr>
        <p:blipFill>
          <a:blip r:embed="rId4"/>
          <a:stretch>
            <a:fillRect/>
          </a:stretch>
        </p:blipFill>
        <p:spPr>
          <a:xfrm>
            <a:off x="16400620" y="7791133"/>
            <a:ext cx="1622014" cy="2883580"/>
          </a:xfrm>
          <a:prstGeom prst="rect">
            <a:avLst/>
          </a:prstGeom>
        </p:spPr>
      </p:pic>
      <p:sp>
        <p:nvSpPr>
          <p:cNvPr id="40" name="文本框 39">
            <a:extLst>
              <a:ext uri="{FF2B5EF4-FFF2-40B4-BE49-F238E27FC236}">
                <a16:creationId xmlns:a16="http://schemas.microsoft.com/office/drawing/2014/main" xmlns="" id="{499D330D-D998-4711-95BC-5DC372C359B0}"/>
              </a:ext>
            </a:extLst>
          </p:cNvPr>
          <p:cNvSpPr txBox="1"/>
          <p:nvPr/>
        </p:nvSpPr>
        <p:spPr>
          <a:xfrm>
            <a:off x="16775650" y="10760941"/>
            <a:ext cx="4185397" cy="584775"/>
          </a:xfrm>
          <a:prstGeom prst="rect">
            <a:avLst/>
          </a:prstGeom>
          <a:noFill/>
        </p:spPr>
        <p:txBody>
          <a:bodyPr wrap="squar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lang="zh-CN" altLang="en-US" sz="3200" dirty="0">
                <a:solidFill>
                  <a:prstClr val="black"/>
                </a:solidFill>
                <a:latin typeface="黑体" panose="02010609060101010101" pitchFamily="49" charset="-122"/>
                <a:ea typeface="黑体" panose="02010609060101010101" pitchFamily="49" charset="-122"/>
              </a:rPr>
              <a:t>但丁</a:t>
            </a:r>
            <a:endPar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16" name="图片 15">
            <a:extLst>
              <a:ext uri="{FF2B5EF4-FFF2-40B4-BE49-F238E27FC236}">
                <a16:creationId xmlns:a16="http://schemas.microsoft.com/office/drawing/2014/main" xmlns="" id="{00F49408-EBAD-439D-AB64-0D48715283DC}"/>
              </a:ext>
            </a:extLst>
          </p:cNvPr>
          <p:cNvPicPr>
            <a:picLocks noChangeAspect="1"/>
          </p:cNvPicPr>
          <p:nvPr/>
        </p:nvPicPr>
        <p:blipFill>
          <a:blip r:embed="rId5"/>
          <a:stretch>
            <a:fillRect/>
          </a:stretch>
        </p:blipFill>
        <p:spPr>
          <a:xfrm>
            <a:off x="19214420" y="7782169"/>
            <a:ext cx="1746626" cy="2883580"/>
          </a:xfrm>
          <a:prstGeom prst="rect">
            <a:avLst/>
          </a:prstGeom>
        </p:spPr>
      </p:pic>
      <p:sp>
        <p:nvSpPr>
          <p:cNvPr id="43" name="文本框 42">
            <a:extLst>
              <a:ext uri="{FF2B5EF4-FFF2-40B4-BE49-F238E27FC236}">
                <a16:creationId xmlns:a16="http://schemas.microsoft.com/office/drawing/2014/main" xmlns="" id="{DF66D767-8521-4FF1-9391-104EE866CF40}"/>
              </a:ext>
            </a:extLst>
          </p:cNvPr>
          <p:cNvSpPr txBox="1"/>
          <p:nvPr/>
        </p:nvSpPr>
        <p:spPr>
          <a:xfrm>
            <a:off x="19188142" y="10743013"/>
            <a:ext cx="4185397" cy="584775"/>
          </a:xfrm>
          <a:prstGeom prst="rect">
            <a:avLst/>
          </a:prstGeom>
          <a:noFill/>
        </p:spPr>
        <p:txBody>
          <a:bodyPr wrap="squar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lang="zh-CN" altLang="en-US" sz="3200" dirty="0">
                <a:solidFill>
                  <a:prstClr val="black"/>
                </a:solidFill>
                <a:latin typeface="黑体" panose="02010609060101010101" pitchFamily="49" charset="-122"/>
                <a:ea typeface="黑体" panose="02010609060101010101" pitchFamily="49" charset="-122"/>
              </a:rPr>
              <a:t>彼特拉克</a:t>
            </a:r>
            <a:endPar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10" name="椭圆 9">
            <a:extLst>
              <a:ext uri="{FF2B5EF4-FFF2-40B4-BE49-F238E27FC236}">
                <a16:creationId xmlns:a16="http://schemas.microsoft.com/office/drawing/2014/main" xmlns="" id="{DCCB5EC5-7947-43AC-BB48-0CB62680AD33}"/>
              </a:ext>
            </a:extLst>
          </p:cNvPr>
          <p:cNvSpPr/>
          <p:nvPr/>
        </p:nvSpPr>
        <p:spPr>
          <a:xfrm>
            <a:off x="9539389" y="2484171"/>
            <a:ext cx="1260000" cy="126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endPar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5949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par>
                                <p:cTn id="52" presetID="10"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0"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28" grpId="0"/>
      <p:bldP spid="31" grpId="0"/>
      <p:bldP spid="32" grpId="0"/>
      <p:bldP spid="33" grpId="0"/>
      <p:bldP spid="34" grpId="0"/>
      <p:bldP spid="37" grpId="0"/>
      <p:bldP spid="38" grpId="0"/>
      <p:bldP spid="40" grpId="0"/>
      <p:bldP spid="43"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a:extLst>
              <a:ext uri="{FF2B5EF4-FFF2-40B4-BE49-F238E27FC236}">
                <a16:creationId xmlns:a16="http://schemas.microsoft.com/office/drawing/2014/main" xmlns="" id="{DCCB5EC5-7947-43AC-BB48-0CB62680AD33}"/>
              </a:ext>
            </a:extLst>
          </p:cNvPr>
          <p:cNvSpPr/>
          <p:nvPr/>
        </p:nvSpPr>
        <p:spPr>
          <a:xfrm>
            <a:off x="9539389" y="2484171"/>
            <a:ext cx="1260000" cy="126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endPar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a:extLst>
              <a:ext uri="{FF2B5EF4-FFF2-40B4-BE49-F238E27FC236}">
                <a16:creationId xmlns:a16="http://schemas.microsoft.com/office/drawing/2014/main" xmlns="" id="{CED85C0F-2F79-46A1-B4AE-152B5EA3C784}"/>
              </a:ext>
            </a:extLst>
          </p:cNvPr>
          <p:cNvGrpSpPr/>
          <p:nvPr/>
        </p:nvGrpSpPr>
        <p:grpSpPr>
          <a:xfrm>
            <a:off x="4154361" y="3340271"/>
            <a:ext cx="5385027" cy="2235932"/>
            <a:chOff x="4400548" y="3024231"/>
            <a:chExt cx="5145749" cy="2338668"/>
          </a:xfrm>
        </p:grpSpPr>
        <p:sp>
          <p:nvSpPr>
            <p:cNvPr id="20" name="任意多边形: 形状 19">
              <a:extLst>
                <a:ext uri="{FF2B5EF4-FFF2-40B4-BE49-F238E27FC236}">
                  <a16:creationId xmlns:a16="http://schemas.microsoft.com/office/drawing/2014/main" xmlns="" id="{2B6299D6-108E-4FE7-A0DF-59403F1B1B88}"/>
                </a:ext>
              </a:extLst>
            </p:cNvPr>
            <p:cNvSpPr/>
            <p:nvPr/>
          </p:nvSpPr>
          <p:spPr>
            <a:xfrm flipH="1">
              <a:off x="5243102" y="3024231"/>
              <a:ext cx="4303195" cy="868755"/>
            </a:xfrm>
            <a:custGeom>
              <a:avLst/>
              <a:gdLst>
                <a:gd name="connsiteX0" fmla="*/ 0 w 3730172"/>
                <a:gd name="connsiteY0" fmla="*/ 0 h 1872342"/>
                <a:gd name="connsiteX1" fmla="*/ 3730172 w 3730172"/>
                <a:gd name="connsiteY1" fmla="*/ 1872342 h 1872342"/>
                <a:gd name="connsiteX0" fmla="*/ 0 w 3730172"/>
                <a:gd name="connsiteY0" fmla="*/ 0 h 1872342"/>
                <a:gd name="connsiteX1" fmla="*/ 1796143 w 3730172"/>
                <a:gd name="connsiteY1" fmla="*/ 8853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Lst>
              <a:ahLst/>
              <a:cxnLst>
                <a:cxn ang="0">
                  <a:pos x="connsiteX0" y="connsiteY0"/>
                </a:cxn>
                <a:cxn ang="0">
                  <a:pos x="connsiteX1" y="connsiteY1"/>
                </a:cxn>
                <a:cxn ang="0">
                  <a:pos x="connsiteX2" y="connsiteY2"/>
                </a:cxn>
              </a:cxnLst>
              <a:rect l="l" t="t" r="r" b="b"/>
              <a:pathLst>
                <a:path w="3730172" h="1872342">
                  <a:moveTo>
                    <a:pt x="0" y="0"/>
                  </a:moveTo>
                  <a:cubicBezTo>
                    <a:pt x="674914" y="180824"/>
                    <a:pt x="841829" y="793447"/>
                    <a:pt x="2024743" y="542471"/>
                  </a:cubicBezTo>
                  <a:cubicBezTo>
                    <a:pt x="3266319" y="401561"/>
                    <a:pt x="3161696" y="1429052"/>
                    <a:pt x="3730172" y="1872342"/>
                  </a:cubicBezTo>
                </a:path>
              </a:pathLst>
            </a:custGeom>
            <a:noFill/>
            <a:ln w="5715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2" name="椭圆 11">
              <a:extLst>
                <a:ext uri="{FF2B5EF4-FFF2-40B4-BE49-F238E27FC236}">
                  <a16:creationId xmlns:a16="http://schemas.microsoft.com/office/drawing/2014/main" xmlns="" id="{086F5356-DC52-4C0C-B105-C2ACBB56BBE2}"/>
                </a:ext>
              </a:extLst>
            </p:cNvPr>
            <p:cNvSpPr/>
            <p:nvPr/>
          </p:nvSpPr>
          <p:spPr>
            <a:xfrm>
              <a:off x="4801483" y="3757833"/>
              <a:ext cx="441623" cy="48578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文本框 20">
              <a:extLst>
                <a:ext uri="{FF2B5EF4-FFF2-40B4-BE49-F238E27FC236}">
                  <a16:creationId xmlns:a16="http://schemas.microsoft.com/office/drawing/2014/main" xmlns="" id="{8C59EC50-B8B2-402A-80EB-6698439317BC}"/>
                </a:ext>
              </a:extLst>
            </p:cNvPr>
            <p:cNvSpPr txBox="1"/>
            <p:nvPr/>
          </p:nvSpPr>
          <p:spPr>
            <a:xfrm>
              <a:off x="4400548" y="4716568"/>
              <a:ext cx="184731" cy="646331"/>
            </a:xfrm>
            <a:prstGeom prst="rect">
              <a:avLst/>
            </a:prstGeom>
            <a:noFill/>
          </p:spPr>
          <p:txBody>
            <a:bodyPr wrap="non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grpSp>
      <p:grpSp>
        <p:nvGrpSpPr>
          <p:cNvPr id="41" name="组合 40">
            <a:extLst>
              <a:ext uri="{FF2B5EF4-FFF2-40B4-BE49-F238E27FC236}">
                <a16:creationId xmlns:a16="http://schemas.microsoft.com/office/drawing/2014/main" xmlns="" id="{9907BBFB-184B-41FE-9749-BF423B556741}"/>
              </a:ext>
            </a:extLst>
          </p:cNvPr>
          <p:cNvGrpSpPr/>
          <p:nvPr/>
        </p:nvGrpSpPr>
        <p:grpSpPr>
          <a:xfrm>
            <a:off x="21320650" y="4338000"/>
            <a:ext cx="2700000" cy="4596059"/>
            <a:chOff x="21320650" y="4338000"/>
            <a:chExt cx="2700000" cy="4596059"/>
          </a:xfrm>
        </p:grpSpPr>
        <p:pic>
          <p:nvPicPr>
            <p:cNvPr id="42" name="图片 41">
              <a:extLst>
                <a:ext uri="{FF2B5EF4-FFF2-40B4-BE49-F238E27FC236}">
                  <a16:creationId xmlns:a16="http://schemas.microsoft.com/office/drawing/2014/main" xmlns="" id="{B42CC1BD-3739-4913-9168-0EC9BB24D037}"/>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46" name="页脚占位符 11">
              <a:extLst>
                <a:ext uri="{FF2B5EF4-FFF2-40B4-BE49-F238E27FC236}">
                  <a16:creationId xmlns:a16="http://schemas.microsoft.com/office/drawing/2014/main" xmlns="" id="{B3D71693-5E64-4E58-8746-58C89EB7CA81}"/>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一张图学透</a:t>
              </a:r>
              <a:r>
                <a:rPr kumimoji="0" lang="zh-CN" altLang="en-US" sz="36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启蒙运动</a:t>
              </a:r>
              <a:endParaRPr kumimoji="0" lang="zh-CN" altLang="en-US" sz="36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grpSp>
      <p:sp>
        <p:nvSpPr>
          <p:cNvPr id="2" name="文本框 1">
            <a:extLst>
              <a:ext uri="{FF2B5EF4-FFF2-40B4-BE49-F238E27FC236}">
                <a16:creationId xmlns:a16="http://schemas.microsoft.com/office/drawing/2014/main" xmlns="" id="{C19CF037-B5D8-4AF9-91DD-D70D80FE6C66}"/>
              </a:ext>
            </a:extLst>
          </p:cNvPr>
          <p:cNvSpPr txBox="1"/>
          <p:nvPr/>
        </p:nvSpPr>
        <p:spPr>
          <a:xfrm>
            <a:off x="9084944" y="1583229"/>
            <a:ext cx="2441694" cy="769441"/>
          </a:xfrm>
          <a:prstGeom prst="rect">
            <a:avLst/>
          </a:prstGeom>
          <a:noFill/>
        </p:spPr>
        <p:txBody>
          <a:bodyPr wrap="none" rtlCol="0">
            <a:spAutoFit/>
          </a:bodyP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启蒙运动</a:t>
            </a:r>
          </a:p>
        </p:txBody>
      </p:sp>
      <p:grpSp>
        <p:nvGrpSpPr>
          <p:cNvPr id="9" name="组合 8">
            <a:extLst>
              <a:ext uri="{FF2B5EF4-FFF2-40B4-BE49-F238E27FC236}">
                <a16:creationId xmlns:a16="http://schemas.microsoft.com/office/drawing/2014/main" xmlns="" id="{99156A55-624F-4BD8-B182-EBC8A60CFB53}"/>
              </a:ext>
            </a:extLst>
          </p:cNvPr>
          <p:cNvGrpSpPr/>
          <p:nvPr/>
        </p:nvGrpSpPr>
        <p:grpSpPr>
          <a:xfrm>
            <a:off x="1265164" y="736542"/>
            <a:ext cx="4272250" cy="855000"/>
            <a:chOff x="1265164" y="736542"/>
            <a:chExt cx="4272250" cy="855000"/>
          </a:xfrm>
        </p:grpSpPr>
        <p:sp>
          <p:nvSpPr>
            <p:cNvPr id="7" name="椭圆 6">
              <a:extLst>
                <a:ext uri="{FF2B5EF4-FFF2-40B4-BE49-F238E27FC236}">
                  <a16:creationId xmlns:a16="http://schemas.microsoft.com/office/drawing/2014/main" xmlns="" id="{B1ED0434-78B8-4194-9DA6-79DD14072D22}"/>
                </a:ext>
              </a:extLst>
            </p:cNvPr>
            <p:cNvSpPr/>
            <p:nvPr/>
          </p:nvSpPr>
          <p:spPr>
            <a:xfrm>
              <a:off x="126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一</a:t>
              </a:r>
            </a:p>
          </p:txBody>
        </p:sp>
        <p:sp>
          <p:nvSpPr>
            <p:cNvPr id="55" name="椭圆 54">
              <a:extLst>
                <a:ext uri="{FF2B5EF4-FFF2-40B4-BE49-F238E27FC236}">
                  <a16:creationId xmlns:a16="http://schemas.microsoft.com/office/drawing/2014/main" xmlns="" id="{1CE58543-4451-47F7-939A-A20275B2476C}"/>
                </a:ext>
              </a:extLst>
            </p:cNvPr>
            <p:cNvSpPr/>
            <p:nvPr/>
          </p:nvSpPr>
          <p:spPr>
            <a:xfrm>
              <a:off x="2120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张</a:t>
              </a:r>
            </a:p>
          </p:txBody>
        </p:sp>
        <p:sp>
          <p:nvSpPr>
            <p:cNvPr id="56" name="椭圆 55">
              <a:extLst>
                <a:ext uri="{FF2B5EF4-FFF2-40B4-BE49-F238E27FC236}">
                  <a16:creationId xmlns:a16="http://schemas.microsoft.com/office/drawing/2014/main" xmlns="" id="{18840626-30E1-46DC-BAD9-B81CBE0F51B4}"/>
                </a:ext>
              </a:extLst>
            </p:cNvPr>
            <p:cNvSpPr/>
            <p:nvPr/>
          </p:nvSpPr>
          <p:spPr>
            <a:xfrm>
              <a:off x="297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图</a:t>
              </a:r>
            </a:p>
          </p:txBody>
        </p:sp>
        <p:sp>
          <p:nvSpPr>
            <p:cNvPr id="57" name="椭圆 56">
              <a:extLst>
                <a:ext uri="{FF2B5EF4-FFF2-40B4-BE49-F238E27FC236}">
                  <a16:creationId xmlns:a16="http://schemas.microsoft.com/office/drawing/2014/main" xmlns="" id="{5CC6C132-24F8-4C79-A39E-63E3862D746E}"/>
                </a:ext>
              </a:extLst>
            </p:cNvPr>
            <p:cNvSpPr/>
            <p:nvPr/>
          </p:nvSpPr>
          <p:spPr>
            <a:xfrm>
              <a:off x="3827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学</a:t>
              </a:r>
            </a:p>
          </p:txBody>
        </p:sp>
        <p:sp>
          <p:nvSpPr>
            <p:cNvPr id="58" name="椭圆 57">
              <a:extLst>
                <a:ext uri="{FF2B5EF4-FFF2-40B4-BE49-F238E27FC236}">
                  <a16:creationId xmlns:a16="http://schemas.microsoft.com/office/drawing/2014/main" xmlns="" id="{2F8CB240-2489-490D-92F8-BE49C8747963}"/>
                </a:ext>
              </a:extLst>
            </p:cNvPr>
            <p:cNvSpPr/>
            <p:nvPr/>
          </p:nvSpPr>
          <p:spPr>
            <a:xfrm>
              <a:off x="4682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透</a:t>
              </a:r>
            </a:p>
          </p:txBody>
        </p:sp>
      </p:grpSp>
      <p:sp>
        <p:nvSpPr>
          <p:cNvPr id="11" name="文本框 10">
            <a:extLst>
              <a:ext uri="{FF2B5EF4-FFF2-40B4-BE49-F238E27FC236}">
                <a16:creationId xmlns:a16="http://schemas.microsoft.com/office/drawing/2014/main" xmlns="" id="{1BCE5241-7E8B-4991-AEB6-84CCC0BDBA36}"/>
              </a:ext>
            </a:extLst>
          </p:cNvPr>
          <p:cNvSpPr txBox="1"/>
          <p:nvPr/>
        </p:nvSpPr>
        <p:spPr>
          <a:xfrm>
            <a:off x="14330944" y="11551537"/>
            <a:ext cx="4185397" cy="584775"/>
          </a:xfrm>
          <a:prstGeom prst="rect">
            <a:avLst/>
          </a:prstGeom>
          <a:noFill/>
        </p:spPr>
        <p:txBody>
          <a:bodyPr wrap="squar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lang="zh-CN" altLang="en-US" sz="3200" dirty="0">
                <a:solidFill>
                  <a:prstClr val="black"/>
                </a:solidFill>
                <a:latin typeface="黑体" panose="02010609060101010101" pitchFamily="49" charset="-122"/>
                <a:ea typeface="黑体" panose="02010609060101010101" pitchFamily="49" charset="-122"/>
              </a:rPr>
              <a:t>启蒙学者在沙龙聚会</a:t>
            </a:r>
            <a:endPar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28" name="矩形 27">
            <a:extLst>
              <a:ext uri="{FF2B5EF4-FFF2-40B4-BE49-F238E27FC236}">
                <a16:creationId xmlns:a16="http://schemas.microsoft.com/office/drawing/2014/main" xmlns="" id="{2009BEE3-9AFA-4A78-BFE7-3186900E1E22}"/>
              </a:ext>
            </a:extLst>
          </p:cNvPr>
          <p:cNvSpPr/>
          <p:nvPr/>
        </p:nvSpPr>
        <p:spPr>
          <a:xfrm>
            <a:off x="5454154" y="5264878"/>
            <a:ext cx="1107996"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mn-cs"/>
              </a:rPr>
              <a:t>经济</a:t>
            </a:r>
          </a:p>
        </p:txBody>
      </p:sp>
      <p:sp>
        <p:nvSpPr>
          <p:cNvPr id="29" name="矩形 28">
            <a:extLst>
              <a:ext uri="{FF2B5EF4-FFF2-40B4-BE49-F238E27FC236}">
                <a16:creationId xmlns:a16="http://schemas.microsoft.com/office/drawing/2014/main" xmlns="" id="{1BD95DF9-3E2D-46BD-8F49-775AC009F5F6}"/>
              </a:ext>
            </a:extLst>
          </p:cNvPr>
          <p:cNvSpPr/>
          <p:nvPr/>
        </p:nvSpPr>
        <p:spPr>
          <a:xfrm>
            <a:off x="2092683" y="6014429"/>
            <a:ext cx="7160989" cy="627288"/>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资本主义的进一步发展。</a:t>
            </a:r>
          </a:p>
        </p:txBody>
      </p:sp>
      <p:sp>
        <p:nvSpPr>
          <p:cNvPr id="31" name="矩形 30">
            <a:extLst>
              <a:ext uri="{FF2B5EF4-FFF2-40B4-BE49-F238E27FC236}">
                <a16:creationId xmlns:a16="http://schemas.microsoft.com/office/drawing/2014/main" xmlns="" id="{B3CDEA22-9AD4-42C7-8FEB-BEDF991DC5E7}"/>
              </a:ext>
            </a:extLst>
          </p:cNvPr>
          <p:cNvSpPr/>
          <p:nvPr/>
        </p:nvSpPr>
        <p:spPr>
          <a:xfrm>
            <a:off x="5454154" y="7206631"/>
            <a:ext cx="1107996"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mn-cs"/>
              </a:rPr>
              <a:t>科学</a:t>
            </a:r>
          </a:p>
        </p:txBody>
      </p:sp>
      <p:sp>
        <p:nvSpPr>
          <p:cNvPr id="32" name="矩形 31">
            <a:extLst>
              <a:ext uri="{FF2B5EF4-FFF2-40B4-BE49-F238E27FC236}">
                <a16:creationId xmlns:a16="http://schemas.microsoft.com/office/drawing/2014/main" xmlns="" id="{20CFC492-AC04-4E14-BB8A-6C2AC6BBC65C}"/>
              </a:ext>
            </a:extLst>
          </p:cNvPr>
          <p:cNvSpPr/>
          <p:nvPr/>
        </p:nvSpPr>
        <p:spPr>
          <a:xfrm>
            <a:off x="2119546" y="7934189"/>
            <a:ext cx="4638062" cy="1920526"/>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自然科学的进步，为人们的思考和判断提供了新的思想武器。</a:t>
            </a:r>
          </a:p>
        </p:txBody>
      </p:sp>
      <p:sp>
        <p:nvSpPr>
          <p:cNvPr id="33" name="矩形 32">
            <a:extLst>
              <a:ext uri="{FF2B5EF4-FFF2-40B4-BE49-F238E27FC236}">
                <a16:creationId xmlns:a16="http://schemas.microsoft.com/office/drawing/2014/main" xmlns="" id="{15BE0DB7-930B-4A66-9398-9154C6B1F47C}"/>
              </a:ext>
            </a:extLst>
          </p:cNvPr>
          <p:cNvSpPr/>
          <p:nvPr/>
        </p:nvSpPr>
        <p:spPr>
          <a:xfrm>
            <a:off x="5357493" y="10457852"/>
            <a:ext cx="1107996"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mn-cs"/>
              </a:rPr>
              <a:t>思想</a:t>
            </a:r>
          </a:p>
        </p:txBody>
      </p:sp>
      <p:sp>
        <p:nvSpPr>
          <p:cNvPr id="34" name="矩形 33">
            <a:extLst>
              <a:ext uri="{FF2B5EF4-FFF2-40B4-BE49-F238E27FC236}">
                <a16:creationId xmlns:a16="http://schemas.microsoft.com/office/drawing/2014/main" xmlns="" id="{2094B3A2-516F-4A00-952A-5CF236395A1A}"/>
              </a:ext>
            </a:extLst>
          </p:cNvPr>
          <p:cNvSpPr/>
          <p:nvPr/>
        </p:nvSpPr>
        <p:spPr>
          <a:xfrm>
            <a:off x="2143392" y="11188360"/>
            <a:ext cx="4638062" cy="1311128"/>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文艺复兴和宗教改革运动解放了人们的思想。</a:t>
            </a:r>
          </a:p>
        </p:txBody>
      </p:sp>
      <p:sp>
        <p:nvSpPr>
          <p:cNvPr id="35" name="矩形 34">
            <a:extLst>
              <a:ext uri="{FF2B5EF4-FFF2-40B4-BE49-F238E27FC236}">
                <a16:creationId xmlns:a16="http://schemas.microsoft.com/office/drawing/2014/main" xmlns="" id="{7B9BA7A4-3EEE-459D-9BAC-DEA6BEA2F87D}"/>
              </a:ext>
            </a:extLst>
          </p:cNvPr>
          <p:cNvSpPr/>
          <p:nvPr/>
        </p:nvSpPr>
        <p:spPr>
          <a:xfrm>
            <a:off x="4249497" y="4515326"/>
            <a:ext cx="1107996"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背景</a:t>
            </a:r>
          </a:p>
        </p:txBody>
      </p:sp>
      <p:sp>
        <p:nvSpPr>
          <p:cNvPr id="36" name="矩形 35">
            <a:extLst>
              <a:ext uri="{FF2B5EF4-FFF2-40B4-BE49-F238E27FC236}">
                <a16:creationId xmlns:a16="http://schemas.microsoft.com/office/drawing/2014/main" xmlns="" id="{B04AE0B2-C819-40EA-89B1-2CD56E65C61B}"/>
              </a:ext>
            </a:extLst>
          </p:cNvPr>
          <p:cNvSpPr/>
          <p:nvPr/>
        </p:nvSpPr>
        <p:spPr>
          <a:xfrm>
            <a:off x="14953193" y="4503205"/>
            <a:ext cx="2441694" cy="646331"/>
          </a:xfrm>
          <a:prstGeom prst="rect">
            <a:avLst/>
          </a:prstGeom>
        </p:spPr>
        <p:txBody>
          <a:bodyPr wrap="squar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lang="zh-CN" altLang="en-US" dirty="0">
                <a:solidFill>
                  <a:srgbClr val="FF0000"/>
                </a:solidFill>
                <a:latin typeface="黑体" panose="02010609060101010101" pitchFamily="49" charset="-122"/>
                <a:ea typeface="黑体" panose="02010609060101010101" pitchFamily="49" charset="-122"/>
              </a:rPr>
              <a:t>主要内容</a:t>
            </a:r>
            <a:endParaRPr kumimoji="0" lang="zh-CN" altLang="en-US" sz="36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37" name="任意多边形: 形状 36">
            <a:extLst>
              <a:ext uri="{FF2B5EF4-FFF2-40B4-BE49-F238E27FC236}">
                <a16:creationId xmlns:a16="http://schemas.microsoft.com/office/drawing/2014/main" xmlns="" id="{173F9816-DEDA-4886-BBB2-07BCD1D2B6E3}"/>
              </a:ext>
            </a:extLst>
          </p:cNvPr>
          <p:cNvSpPr/>
          <p:nvPr/>
        </p:nvSpPr>
        <p:spPr>
          <a:xfrm flipH="1" flipV="1">
            <a:off x="10799388" y="3279780"/>
            <a:ext cx="5121261" cy="769442"/>
          </a:xfrm>
          <a:custGeom>
            <a:avLst/>
            <a:gdLst>
              <a:gd name="connsiteX0" fmla="*/ 0 w 3730172"/>
              <a:gd name="connsiteY0" fmla="*/ 0 h 1872342"/>
              <a:gd name="connsiteX1" fmla="*/ 3730172 w 3730172"/>
              <a:gd name="connsiteY1" fmla="*/ 1872342 h 1872342"/>
              <a:gd name="connsiteX0" fmla="*/ 0 w 3730172"/>
              <a:gd name="connsiteY0" fmla="*/ 0 h 1872342"/>
              <a:gd name="connsiteX1" fmla="*/ 1796143 w 3730172"/>
              <a:gd name="connsiteY1" fmla="*/ 8853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Lst>
            <a:ahLst/>
            <a:cxnLst>
              <a:cxn ang="0">
                <a:pos x="connsiteX0" y="connsiteY0"/>
              </a:cxn>
              <a:cxn ang="0">
                <a:pos x="connsiteX1" y="connsiteY1"/>
              </a:cxn>
              <a:cxn ang="0">
                <a:pos x="connsiteX2" y="connsiteY2"/>
              </a:cxn>
            </a:cxnLst>
            <a:rect l="l" t="t" r="r" b="b"/>
            <a:pathLst>
              <a:path w="3730172" h="1872342">
                <a:moveTo>
                  <a:pt x="0" y="0"/>
                </a:moveTo>
                <a:cubicBezTo>
                  <a:pt x="674914" y="180824"/>
                  <a:pt x="841829" y="793447"/>
                  <a:pt x="2024743" y="542471"/>
                </a:cubicBezTo>
                <a:cubicBezTo>
                  <a:pt x="3266319" y="401561"/>
                  <a:pt x="3161696" y="1429052"/>
                  <a:pt x="3730172" y="1872342"/>
                </a:cubicBezTo>
              </a:path>
            </a:pathLst>
          </a:custGeom>
          <a:noFill/>
          <a:ln w="5715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8" name="椭圆 37">
            <a:extLst>
              <a:ext uri="{FF2B5EF4-FFF2-40B4-BE49-F238E27FC236}">
                <a16:creationId xmlns:a16="http://schemas.microsoft.com/office/drawing/2014/main" xmlns="" id="{953A1E85-9E2E-4A6E-A598-6DD6E63D670D}"/>
              </a:ext>
            </a:extLst>
          </p:cNvPr>
          <p:cNvSpPr/>
          <p:nvPr/>
        </p:nvSpPr>
        <p:spPr>
          <a:xfrm>
            <a:off x="15711881" y="4050881"/>
            <a:ext cx="462159" cy="46444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0" name="矩形 39">
            <a:extLst>
              <a:ext uri="{FF2B5EF4-FFF2-40B4-BE49-F238E27FC236}">
                <a16:creationId xmlns:a16="http://schemas.microsoft.com/office/drawing/2014/main" xmlns="" id="{E1925F8A-6F99-4FCB-A081-1C08760D9985}"/>
              </a:ext>
            </a:extLst>
          </p:cNvPr>
          <p:cNvSpPr/>
          <p:nvPr/>
        </p:nvSpPr>
        <p:spPr>
          <a:xfrm>
            <a:off x="12183110" y="5308716"/>
            <a:ext cx="9164013" cy="2455480"/>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lang="zh-CN" altLang="en-US" b="1" dirty="0">
                <a:latin typeface="楷体" panose="02010609060101010101" pitchFamily="49" charset="-122"/>
                <a:ea typeface="楷体" panose="02010609060101010101" pitchFamily="49" charset="-122"/>
              </a:rPr>
              <a:t>*核心是“理性”。指人自己思考，运用自己的智力去认识、判断和理解事物的能力。</a:t>
            </a:r>
            <a:endParaRPr lang="en-US" altLang="zh-CN" b="1" dirty="0">
              <a:latin typeface="楷体" panose="02010609060101010101" pitchFamily="49" charset="-122"/>
              <a:ea typeface="楷体" panose="02010609060101010101" pitchFamily="49" charset="-122"/>
            </a:endParaRPr>
          </a:p>
          <a:p>
            <a:pPr marL="0" marR="0" lvl="0" indent="0" algn="l" defTabSz="1827530" rtl="0" eaLnBrk="1" fontAlgn="auto" latinLnBrk="0" hangingPunct="1">
              <a:lnSpc>
                <a:spcPct val="110000"/>
              </a:lnSpc>
              <a:spcBef>
                <a:spcPts val="0"/>
              </a:spcBef>
              <a:spcAft>
                <a:spcPts val="0"/>
              </a:spcAft>
              <a:buClrTx/>
              <a:buSzTx/>
              <a:buFontTx/>
              <a:buNone/>
              <a:tabLst/>
              <a:defRPr/>
            </a:pPr>
            <a:r>
              <a:rPr kumimoji="0" lang="zh-CN" altLang="en-US" sz="3600" b="1" i="0" u="none" strike="noStrike" kern="1200" cap="none" spc="0" normalizeH="0" baseline="0" noProof="0" dirty="0">
                <a:ln>
                  <a:noFill/>
                </a:ln>
                <a:effectLst/>
                <a:uLnTx/>
                <a:uFillTx/>
                <a:latin typeface="楷体" panose="02010609060101010101" pitchFamily="49" charset="-122"/>
                <a:ea typeface="楷体" panose="02010609060101010101" pitchFamily="49" charset="-122"/>
              </a:rPr>
              <a:t>*理性主义要求科学地认识事物而反对迷信</a:t>
            </a:r>
            <a:r>
              <a:rPr lang="zh-CN" altLang="en-US" b="1" dirty="0">
                <a:latin typeface="楷体" panose="02010609060101010101" pitchFamily="49" charset="-122"/>
                <a:ea typeface="楷体" panose="02010609060101010101" pitchFamily="49" charset="-122"/>
              </a:rPr>
              <a:t>和盲从，是人对自身和社会、自然的重新认识。</a:t>
            </a:r>
            <a:endParaRPr kumimoji="0" lang="zh-CN" altLang="en-US" sz="3600" b="1" i="0" u="none" strike="noStrike" kern="1200" cap="none" spc="0" normalizeH="0" baseline="0" noProof="0" dirty="0">
              <a:ln>
                <a:noFill/>
              </a:ln>
              <a:effectLst/>
              <a:uLnTx/>
              <a:uFillTx/>
              <a:latin typeface="楷体" panose="02010609060101010101" pitchFamily="49" charset="-122"/>
              <a:ea typeface="楷体" panose="02010609060101010101" pitchFamily="49" charset="-122"/>
            </a:endParaRPr>
          </a:p>
        </p:txBody>
      </p:sp>
      <p:pic>
        <p:nvPicPr>
          <p:cNvPr id="8" name="图片 7">
            <a:extLst>
              <a:ext uri="{FF2B5EF4-FFF2-40B4-BE49-F238E27FC236}">
                <a16:creationId xmlns:a16="http://schemas.microsoft.com/office/drawing/2014/main" xmlns="" id="{0602AFB9-45CF-4B5A-9B65-F04A3561AC62}"/>
              </a:ext>
            </a:extLst>
          </p:cNvPr>
          <p:cNvPicPr>
            <a:picLocks noChangeAspect="1"/>
          </p:cNvPicPr>
          <p:nvPr/>
        </p:nvPicPr>
        <p:blipFill>
          <a:blip r:embed="rId3"/>
          <a:stretch>
            <a:fillRect/>
          </a:stretch>
        </p:blipFill>
        <p:spPr>
          <a:xfrm>
            <a:off x="13645409" y="7821770"/>
            <a:ext cx="5556469" cy="3695256"/>
          </a:xfrm>
          <a:prstGeom prst="rect">
            <a:avLst/>
          </a:prstGeom>
        </p:spPr>
      </p:pic>
      <p:sp>
        <p:nvSpPr>
          <p:cNvPr id="43" name="文本框 42">
            <a:extLst>
              <a:ext uri="{FF2B5EF4-FFF2-40B4-BE49-F238E27FC236}">
                <a16:creationId xmlns:a16="http://schemas.microsoft.com/office/drawing/2014/main" xmlns="" id="{E6A75C38-7E78-4D15-9A79-40DF7853F0E3}"/>
              </a:ext>
            </a:extLst>
          </p:cNvPr>
          <p:cNvSpPr txBox="1"/>
          <p:nvPr/>
        </p:nvSpPr>
        <p:spPr>
          <a:xfrm>
            <a:off x="7997713" y="10757207"/>
            <a:ext cx="3528925" cy="584775"/>
          </a:xfrm>
          <a:prstGeom prst="rect">
            <a:avLst/>
          </a:prstGeom>
          <a:noFill/>
        </p:spPr>
        <p:txBody>
          <a:bodyPr wrap="square" rtlCol="0">
            <a:spAutoFit/>
          </a:bodyP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自由落体实验</a:t>
            </a:r>
          </a:p>
        </p:txBody>
      </p:sp>
      <p:sp>
        <p:nvSpPr>
          <p:cNvPr id="3" name="任意多边形: 形状 2">
            <a:extLst>
              <a:ext uri="{FF2B5EF4-FFF2-40B4-BE49-F238E27FC236}">
                <a16:creationId xmlns:a16="http://schemas.microsoft.com/office/drawing/2014/main" xmlns="" id="{90AC2494-22A5-43E9-BE6D-0E0156EA74DF}"/>
              </a:ext>
            </a:extLst>
          </p:cNvPr>
          <p:cNvSpPr/>
          <p:nvPr/>
        </p:nvSpPr>
        <p:spPr>
          <a:xfrm>
            <a:off x="6597251" y="5684843"/>
            <a:ext cx="718257" cy="5225143"/>
          </a:xfrm>
          <a:custGeom>
            <a:avLst/>
            <a:gdLst>
              <a:gd name="connsiteX0" fmla="*/ 63979 w 718257"/>
              <a:gd name="connsiteY0" fmla="*/ 0 h 5225143"/>
              <a:gd name="connsiteX1" fmla="*/ 630036 w 718257"/>
              <a:gd name="connsiteY1" fmla="*/ 1110343 h 5225143"/>
              <a:gd name="connsiteX2" fmla="*/ 194608 w 718257"/>
              <a:gd name="connsiteY2" fmla="*/ 1959429 h 5225143"/>
              <a:gd name="connsiteX3" fmla="*/ 717122 w 718257"/>
              <a:gd name="connsiteY3" fmla="*/ 4158343 h 5225143"/>
              <a:gd name="connsiteX4" fmla="*/ 20436 w 718257"/>
              <a:gd name="connsiteY4" fmla="*/ 5225143 h 5225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257" h="5225143">
                <a:moveTo>
                  <a:pt x="63979" y="0"/>
                </a:moveTo>
                <a:cubicBezTo>
                  <a:pt x="336122" y="391886"/>
                  <a:pt x="608265" y="783772"/>
                  <a:pt x="630036" y="1110343"/>
                </a:cubicBezTo>
                <a:cubicBezTo>
                  <a:pt x="651808" y="1436915"/>
                  <a:pt x="180094" y="1451429"/>
                  <a:pt x="194608" y="1959429"/>
                </a:cubicBezTo>
                <a:cubicBezTo>
                  <a:pt x="209122" y="2467429"/>
                  <a:pt x="746151" y="3614057"/>
                  <a:pt x="717122" y="4158343"/>
                </a:cubicBezTo>
                <a:cubicBezTo>
                  <a:pt x="688093" y="4702629"/>
                  <a:pt x="-139221" y="4985657"/>
                  <a:pt x="20436" y="5225143"/>
                </a:cubicBezTo>
              </a:path>
            </a:pathLst>
          </a:custGeom>
          <a:noFill/>
          <a:ln w="38100">
            <a:solidFill>
              <a:srgbClr val="36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xmlns="" id="{10754830-3F3C-4C71-998B-F707F4ACC0AA}"/>
              </a:ext>
            </a:extLst>
          </p:cNvPr>
          <p:cNvSpPr/>
          <p:nvPr/>
        </p:nvSpPr>
        <p:spPr>
          <a:xfrm rot="19407445">
            <a:off x="6479260" y="10679502"/>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xmlns="" id="{0E24DACF-CC4C-4B72-9631-78EC1359A1B2}"/>
              </a:ext>
            </a:extLst>
          </p:cNvPr>
          <p:cNvSpPr/>
          <p:nvPr/>
        </p:nvSpPr>
        <p:spPr>
          <a:xfrm rot="19407445">
            <a:off x="6651186" y="7422452"/>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xmlns="" id="{C99F2685-BDDD-48D4-854E-19CBB6059A7F}"/>
              </a:ext>
            </a:extLst>
          </p:cNvPr>
          <p:cNvSpPr/>
          <p:nvPr/>
        </p:nvSpPr>
        <p:spPr>
          <a:xfrm rot="19407445">
            <a:off x="6593209" y="5614704"/>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4">
            <a:clrChange>
              <a:clrFrom>
                <a:srgbClr val="E2F4FD"/>
              </a:clrFrom>
              <a:clrTo>
                <a:srgbClr val="E2F4FD">
                  <a:alpha val="0"/>
                </a:srgbClr>
              </a:clrTo>
            </a:clrChange>
            <a:extLst>
              <a:ext uri="{28A0092B-C50C-407E-A947-70E740481C1C}">
                <a14:useLocalDpi xmlns:a14="http://schemas.microsoft.com/office/drawing/2010/main" val="0"/>
              </a:ext>
            </a:extLst>
          </a:blip>
          <a:srcRect/>
          <a:stretch>
            <a:fillRect/>
          </a:stretch>
        </p:blipFill>
        <p:spPr bwMode="auto">
          <a:xfrm>
            <a:off x="7857875" y="5931564"/>
            <a:ext cx="3787775"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270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fade">
                                      <p:cBhvr>
                                        <p:cTn id="47" dur="500"/>
                                        <p:tgtEl>
                                          <p:spTgt spid="10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1" grpId="0"/>
      <p:bldP spid="28" grpId="0"/>
      <p:bldP spid="29" grpId="0"/>
      <p:bldP spid="31" grpId="0"/>
      <p:bldP spid="32" grpId="0"/>
      <p:bldP spid="33" grpId="0"/>
      <p:bldP spid="34" grpId="0"/>
      <p:bldP spid="35" grpId="0"/>
      <p:bldP spid="36" grpId="0"/>
      <p:bldP spid="37" grpId="0" animBg="1"/>
      <p:bldP spid="38" grpId="0" animBg="1"/>
      <p:bldP spid="40" grpId="0"/>
      <p:bldP spid="43" grpId="0"/>
      <p:bldP spid="3" grpId="0" animBg="1"/>
      <p:bldP spid="39" grpId="0" animBg="1"/>
      <p:bldP spid="44" grpId="0" animBg="1"/>
      <p:bldP spid="4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a:extLst>
              <a:ext uri="{FF2B5EF4-FFF2-40B4-BE49-F238E27FC236}">
                <a16:creationId xmlns:a16="http://schemas.microsoft.com/office/drawing/2014/main" xmlns="" id="{DCCB5EC5-7947-43AC-BB48-0CB62680AD33}"/>
              </a:ext>
            </a:extLst>
          </p:cNvPr>
          <p:cNvSpPr/>
          <p:nvPr/>
        </p:nvSpPr>
        <p:spPr>
          <a:xfrm>
            <a:off x="9539389" y="2484171"/>
            <a:ext cx="1260000" cy="126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endPar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a:extLst>
              <a:ext uri="{FF2B5EF4-FFF2-40B4-BE49-F238E27FC236}">
                <a16:creationId xmlns:a16="http://schemas.microsoft.com/office/drawing/2014/main" xmlns="" id="{CED85C0F-2F79-46A1-B4AE-152B5EA3C784}"/>
              </a:ext>
            </a:extLst>
          </p:cNvPr>
          <p:cNvGrpSpPr/>
          <p:nvPr/>
        </p:nvGrpSpPr>
        <p:grpSpPr>
          <a:xfrm>
            <a:off x="4154361" y="3744171"/>
            <a:ext cx="6246106" cy="1832031"/>
            <a:chOff x="4400548" y="3446690"/>
            <a:chExt cx="5968567" cy="1916209"/>
          </a:xfrm>
        </p:grpSpPr>
        <p:sp>
          <p:nvSpPr>
            <p:cNvPr id="20" name="任意多边形: 形状 19">
              <a:extLst>
                <a:ext uri="{FF2B5EF4-FFF2-40B4-BE49-F238E27FC236}">
                  <a16:creationId xmlns:a16="http://schemas.microsoft.com/office/drawing/2014/main" xmlns="" id="{2B6299D6-108E-4FE7-A0DF-59403F1B1B88}"/>
                </a:ext>
              </a:extLst>
            </p:cNvPr>
            <p:cNvSpPr/>
            <p:nvPr/>
          </p:nvSpPr>
          <p:spPr>
            <a:xfrm flipH="1">
              <a:off x="10182953" y="3446690"/>
              <a:ext cx="43688" cy="658815"/>
            </a:xfrm>
            <a:custGeom>
              <a:avLst/>
              <a:gdLst>
                <a:gd name="connsiteX0" fmla="*/ 0 w 3730172"/>
                <a:gd name="connsiteY0" fmla="*/ 0 h 1872342"/>
                <a:gd name="connsiteX1" fmla="*/ 3730172 w 3730172"/>
                <a:gd name="connsiteY1" fmla="*/ 1872342 h 1872342"/>
                <a:gd name="connsiteX0" fmla="*/ 0 w 3730172"/>
                <a:gd name="connsiteY0" fmla="*/ 0 h 1872342"/>
                <a:gd name="connsiteX1" fmla="*/ 1796143 w 3730172"/>
                <a:gd name="connsiteY1" fmla="*/ 8853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Lst>
              <a:ahLst/>
              <a:cxnLst>
                <a:cxn ang="0">
                  <a:pos x="connsiteX0" y="connsiteY0"/>
                </a:cxn>
                <a:cxn ang="0">
                  <a:pos x="connsiteX1" y="connsiteY1"/>
                </a:cxn>
                <a:cxn ang="0">
                  <a:pos x="connsiteX2" y="connsiteY2"/>
                </a:cxn>
              </a:cxnLst>
              <a:rect l="l" t="t" r="r" b="b"/>
              <a:pathLst>
                <a:path w="3730172" h="1872342">
                  <a:moveTo>
                    <a:pt x="0" y="0"/>
                  </a:moveTo>
                  <a:cubicBezTo>
                    <a:pt x="674914" y="180824"/>
                    <a:pt x="841829" y="793447"/>
                    <a:pt x="2024743" y="542471"/>
                  </a:cubicBezTo>
                  <a:cubicBezTo>
                    <a:pt x="3266319" y="401561"/>
                    <a:pt x="3161696" y="1429052"/>
                    <a:pt x="3730172" y="1872342"/>
                  </a:cubicBezTo>
                </a:path>
              </a:pathLst>
            </a:custGeom>
            <a:noFill/>
            <a:ln w="5715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2" name="椭圆 11">
              <a:extLst>
                <a:ext uri="{FF2B5EF4-FFF2-40B4-BE49-F238E27FC236}">
                  <a16:creationId xmlns:a16="http://schemas.microsoft.com/office/drawing/2014/main" xmlns="" id="{086F5356-DC52-4C0C-B105-C2ACBB56BBE2}"/>
                </a:ext>
              </a:extLst>
            </p:cNvPr>
            <p:cNvSpPr/>
            <p:nvPr/>
          </p:nvSpPr>
          <p:spPr>
            <a:xfrm>
              <a:off x="9927492" y="4105506"/>
              <a:ext cx="441623" cy="48578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文本框 20">
              <a:extLst>
                <a:ext uri="{FF2B5EF4-FFF2-40B4-BE49-F238E27FC236}">
                  <a16:creationId xmlns:a16="http://schemas.microsoft.com/office/drawing/2014/main" xmlns="" id="{8C59EC50-B8B2-402A-80EB-6698439317BC}"/>
                </a:ext>
              </a:extLst>
            </p:cNvPr>
            <p:cNvSpPr txBox="1"/>
            <p:nvPr/>
          </p:nvSpPr>
          <p:spPr>
            <a:xfrm>
              <a:off x="4400548" y="4716568"/>
              <a:ext cx="184731" cy="646331"/>
            </a:xfrm>
            <a:prstGeom prst="rect">
              <a:avLst/>
            </a:prstGeom>
            <a:noFill/>
          </p:spPr>
          <p:txBody>
            <a:bodyPr wrap="non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grpSp>
      <p:grpSp>
        <p:nvGrpSpPr>
          <p:cNvPr id="41" name="组合 40">
            <a:extLst>
              <a:ext uri="{FF2B5EF4-FFF2-40B4-BE49-F238E27FC236}">
                <a16:creationId xmlns:a16="http://schemas.microsoft.com/office/drawing/2014/main" xmlns="" id="{9907BBFB-184B-41FE-9749-BF423B556741}"/>
              </a:ext>
            </a:extLst>
          </p:cNvPr>
          <p:cNvGrpSpPr/>
          <p:nvPr/>
        </p:nvGrpSpPr>
        <p:grpSpPr>
          <a:xfrm>
            <a:off x="21320650" y="4338000"/>
            <a:ext cx="2700000" cy="4596059"/>
            <a:chOff x="21320650" y="4338000"/>
            <a:chExt cx="2700000" cy="4596059"/>
          </a:xfrm>
        </p:grpSpPr>
        <p:pic>
          <p:nvPicPr>
            <p:cNvPr id="42" name="图片 41">
              <a:extLst>
                <a:ext uri="{FF2B5EF4-FFF2-40B4-BE49-F238E27FC236}">
                  <a16:creationId xmlns:a16="http://schemas.microsoft.com/office/drawing/2014/main" xmlns="" id="{B42CC1BD-3739-4913-9168-0EC9BB24D037}"/>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46" name="页脚占位符 11">
              <a:extLst>
                <a:ext uri="{FF2B5EF4-FFF2-40B4-BE49-F238E27FC236}">
                  <a16:creationId xmlns:a16="http://schemas.microsoft.com/office/drawing/2014/main" xmlns="" id="{B3D71693-5E64-4E58-8746-58C89EB7CA81}"/>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一张图学透</a:t>
              </a:r>
              <a:r>
                <a:rPr kumimoji="0" lang="zh-CN" altLang="en-US" sz="36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启蒙运动</a:t>
              </a:r>
              <a:endParaRPr kumimoji="0" lang="zh-CN" altLang="en-US" sz="36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grpSp>
      <p:sp>
        <p:nvSpPr>
          <p:cNvPr id="2" name="文本框 1">
            <a:extLst>
              <a:ext uri="{FF2B5EF4-FFF2-40B4-BE49-F238E27FC236}">
                <a16:creationId xmlns:a16="http://schemas.microsoft.com/office/drawing/2014/main" xmlns="" id="{C19CF037-B5D8-4AF9-91DD-D70D80FE6C66}"/>
              </a:ext>
            </a:extLst>
          </p:cNvPr>
          <p:cNvSpPr txBox="1"/>
          <p:nvPr/>
        </p:nvSpPr>
        <p:spPr>
          <a:xfrm>
            <a:off x="9084944" y="1583229"/>
            <a:ext cx="2441694" cy="769441"/>
          </a:xfrm>
          <a:prstGeom prst="rect">
            <a:avLst/>
          </a:prstGeom>
          <a:noFill/>
        </p:spPr>
        <p:txBody>
          <a:bodyPr wrap="none" rtlCol="0">
            <a:spAutoFit/>
          </a:bodyP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启蒙运动</a:t>
            </a:r>
          </a:p>
        </p:txBody>
      </p:sp>
      <p:grpSp>
        <p:nvGrpSpPr>
          <p:cNvPr id="9" name="组合 8">
            <a:extLst>
              <a:ext uri="{FF2B5EF4-FFF2-40B4-BE49-F238E27FC236}">
                <a16:creationId xmlns:a16="http://schemas.microsoft.com/office/drawing/2014/main" xmlns="" id="{99156A55-624F-4BD8-B182-EBC8A60CFB53}"/>
              </a:ext>
            </a:extLst>
          </p:cNvPr>
          <p:cNvGrpSpPr/>
          <p:nvPr/>
        </p:nvGrpSpPr>
        <p:grpSpPr>
          <a:xfrm>
            <a:off x="1265164" y="736542"/>
            <a:ext cx="4272250" cy="855000"/>
            <a:chOff x="1265164" y="736542"/>
            <a:chExt cx="4272250" cy="855000"/>
          </a:xfrm>
        </p:grpSpPr>
        <p:sp>
          <p:nvSpPr>
            <p:cNvPr id="7" name="椭圆 6">
              <a:extLst>
                <a:ext uri="{FF2B5EF4-FFF2-40B4-BE49-F238E27FC236}">
                  <a16:creationId xmlns:a16="http://schemas.microsoft.com/office/drawing/2014/main" xmlns="" id="{B1ED0434-78B8-4194-9DA6-79DD14072D22}"/>
                </a:ext>
              </a:extLst>
            </p:cNvPr>
            <p:cNvSpPr/>
            <p:nvPr/>
          </p:nvSpPr>
          <p:spPr>
            <a:xfrm>
              <a:off x="126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一</a:t>
              </a:r>
            </a:p>
          </p:txBody>
        </p:sp>
        <p:sp>
          <p:nvSpPr>
            <p:cNvPr id="55" name="椭圆 54">
              <a:extLst>
                <a:ext uri="{FF2B5EF4-FFF2-40B4-BE49-F238E27FC236}">
                  <a16:creationId xmlns:a16="http://schemas.microsoft.com/office/drawing/2014/main" xmlns="" id="{1CE58543-4451-47F7-939A-A20275B2476C}"/>
                </a:ext>
              </a:extLst>
            </p:cNvPr>
            <p:cNvSpPr/>
            <p:nvPr/>
          </p:nvSpPr>
          <p:spPr>
            <a:xfrm>
              <a:off x="2120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张</a:t>
              </a:r>
            </a:p>
          </p:txBody>
        </p:sp>
        <p:sp>
          <p:nvSpPr>
            <p:cNvPr id="56" name="椭圆 55">
              <a:extLst>
                <a:ext uri="{FF2B5EF4-FFF2-40B4-BE49-F238E27FC236}">
                  <a16:creationId xmlns:a16="http://schemas.microsoft.com/office/drawing/2014/main" xmlns="" id="{18840626-30E1-46DC-BAD9-B81CBE0F51B4}"/>
                </a:ext>
              </a:extLst>
            </p:cNvPr>
            <p:cNvSpPr/>
            <p:nvPr/>
          </p:nvSpPr>
          <p:spPr>
            <a:xfrm>
              <a:off x="297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图</a:t>
              </a:r>
            </a:p>
          </p:txBody>
        </p:sp>
        <p:sp>
          <p:nvSpPr>
            <p:cNvPr id="57" name="椭圆 56">
              <a:extLst>
                <a:ext uri="{FF2B5EF4-FFF2-40B4-BE49-F238E27FC236}">
                  <a16:creationId xmlns:a16="http://schemas.microsoft.com/office/drawing/2014/main" xmlns="" id="{5CC6C132-24F8-4C79-A39E-63E3862D746E}"/>
                </a:ext>
              </a:extLst>
            </p:cNvPr>
            <p:cNvSpPr/>
            <p:nvPr/>
          </p:nvSpPr>
          <p:spPr>
            <a:xfrm>
              <a:off x="3827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学</a:t>
              </a:r>
            </a:p>
          </p:txBody>
        </p:sp>
        <p:sp>
          <p:nvSpPr>
            <p:cNvPr id="58" name="椭圆 57">
              <a:extLst>
                <a:ext uri="{FF2B5EF4-FFF2-40B4-BE49-F238E27FC236}">
                  <a16:creationId xmlns:a16="http://schemas.microsoft.com/office/drawing/2014/main" xmlns="" id="{2F8CB240-2489-490D-92F8-BE49C8747963}"/>
                </a:ext>
              </a:extLst>
            </p:cNvPr>
            <p:cNvSpPr/>
            <p:nvPr/>
          </p:nvSpPr>
          <p:spPr>
            <a:xfrm>
              <a:off x="4682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透</a:t>
              </a:r>
            </a:p>
          </p:txBody>
        </p:sp>
      </p:grpSp>
      <p:sp>
        <p:nvSpPr>
          <p:cNvPr id="28" name="矩形 27">
            <a:extLst>
              <a:ext uri="{FF2B5EF4-FFF2-40B4-BE49-F238E27FC236}">
                <a16:creationId xmlns:a16="http://schemas.microsoft.com/office/drawing/2014/main" xmlns="" id="{2009BEE3-9AFA-4A78-BFE7-3186900E1E22}"/>
              </a:ext>
            </a:extLst>
          </p:cNvPr>
          <p:cNvSpPr/>
          <p:nvPr/>
        </p:nvSpPr>
        <p:spPr>
          <a:xfrm>
            <a:off x="4325084" y="3957062"/>
            <a:ext cx="1569660"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mn-cs"/>
              </a:rPr>
              <a:t>伏尔泰</a:t>
            </a:r>
          </a:p>
        </p:txBody>
      </p:sp>
      <p:sp>
        <p:nvSpPr>
          <p:cNvPr id="29" name="矩形 28">
            <a:extLst>
              <a:ext uri="{FF2B5EF4-FFF2-40B4-BE49-F238E27FC236}">
                <a16:creationId xmlns:a16="http://schemas.microsoft.com/office/drawing/2014/main" xmlns="" id="{1BD95DF9-3E2D-46BD-8F49-775AC009F5F6}"/>
              </a:ext>
            </a:extLst>
          </p:cNvPr>
          <p:cNvSpPr/>
          <p:nvPr/>
        </p:nvSpPr>
        <p:spPr>
          <a:xfrm>
            <a:off x="2059347" y="5920409"/>
            <a:ext cx="7160989" cy="627288"/>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哲学通信</a:t>
            </a:r>
            <a:r>
              <a:rPr kumimoji="0" lang="en-US" altLang="zh-CN"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路易十四时代</a:t>
            </a:r>
            <a:r>
              <a:rPr kumimoji="0" lang="en-US" altLang="zh-CN"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endPar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35" name="矩形 34">
            <a:extLst>
              <a:ext uri="{FF2B5EF4-FFF2-40B4-BE49-F238E27FC236}">
                <a16:creationId xmlns:a16="http://schemas.microsoft.com/office/drawing/2014/main" xmlns="" id="{7B9BA7A4-3EEE-459D-9BAC-DEA6BEA2F87D}"/>
              </a:ext>
            </a:extLst>
          </p:cNvPr>
          <p:cNvSpPr/>
          <p:nvPr/>
        </p:nvSpPr>
        <p:spPr>
          <a:xfrm>
            <a:off x="8461227" y="4929871"/>
            <a:ext cx="3416320"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lang="zh-CN" altLang="en-US" dirty="0">
                <a:solidFill>
                  <a:srgbClr val="FF0000"/>
                </a:solidFill>
                <a:latin typeface="黑体" panose="02010609060101010101" pitchFamily="49" charset="-122"/>
                <a:ea typeface="黑体" panose="02010609060101010101" pitchFamily="49" charset="-122"/>
              </a:rPr>
              <a:t>代表人物及主张</a:t>
            </a:r>
            <a:endParaRPr kumimoji="0" lang="zh-CN" altLang="en-US" sz="36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43" name="文本框 42">
            <a:extLst>
              <a:ext uri="{FF2B5EF4-FFF2-40B4-BE49-F238E27FC236}">
                <a16:creationId xmlns:a16="http://schemas.microsoft.com/office/drawing/2014/main" xmlns="" id="{E6A75C38-7E78-4D15-9A79-40DF7853F0E3}"/>
              </a:ext>
            </a:extLst>
          </p:cNvPr>
          <p:cNvSpPr txBox="1"/>
          <p:nvPr/>
        </p:nvSpPr>
        <p:spPr>
          <a:xfrm>
            <a:off x="8706690" y="9500875"/>
            <a:ext cx="4185397" cy="584775"/>
          </a:xfrm>
          <a:prstGeom prst="rect">
            <a:avLst/>
          </a:prstGeom>
          <a:noFill/>
        </p:spPr>
        <p:txBody>
          <a:bodyPr wrap="squar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伏尔泰</a:t>
            </a:r>
          </a:p>
        </p:txBody>
      </p:sp>
      <p:sp>
        <p:nvSpPr>
          <p:cNvPr id="39" name="矩形 38">
            <a:extLst>
              <a:ext uri="{FF2B5EF4-FFF2-40B4-BE49-F238E27FC236}">
                <a16:creationId xmlns:a16="http://schemas.microsoft.com/office/drawing/2014/main" xmlns="" id="{3A6EEF57-F1F5-4D58-93BF-0C6838B820A8}"/>
              </a:ext>
            </a:extLst>
          </p:cNvPr>
          <p:cNvSpPr/>
          <p:nvPr/>
        </p:nvSpPr>
        <p:spPr>
          <a:xfrm>
            <a:off x="2257754" y="4952419"/>
            <a:ext cx="1569660"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effectLst/>
                <a:uLnTx/>
                <a:uFillTx/>
                <a:latin typeface="+mn-ea"/>
                <a:cs typeface="+mn-cs"/>
              </a:rPr>
              <a:t>代表作</a:t>
            </a:r>
          </a:p>
        </p:txBody>
      </p:sp>
      <p:sp>
        <p:nvSpPr>
          <p:cNvPr id="44" name="矩形 43">
            <a:extLst>
              <a:ext uri="{FF2B5EF4-FFF2-40B4-BE49-F238E27FC236}">
                <a16:creationId xmlns:a16="http://schemas.microsoft.com/office/drawing/2014/main" xmlns="" id="{B03ED332-45B8-4671-9922-E350D3B51A90}"/>
              </a:ext>
            </a:extLst>
          </p:cNvPr>
          <p:cNvSpPr/>
          <p:nvPr/>
        </p:nvSpPr>
        <p:spPr>
          <a:xfrm>
            <a:off x="2257754" y="7031325"/>
            <a:ext cx="2037737"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effectLst/>
                <a:uLnTx/>
                <a:uFillTx/>
                <a:latin typeface="+mn-ea"/>
                <a:cs typeface="+mn-cs"/>
              </a:rPr>
              <a:t>主要思想</a:t>
            </a:r>
          </a:p>
        </p:txBody>
      </p:sp>
      <p:sp>
        <p:nvSpPr>
          <p:cNvPr id="45" name="矩形 44">
            <a:extLst>
              <a:ext uri="{FF2B5EF4-FFF2-40B4-BE49-F238E27FC236}">
                <a16:creationId xmlns:a16="http://schemas.microsoft.com/office/drawing/2014/main" xmlns="" id="{0CF38AA6-9474-42E0-949C-A0586BE52491}"/>
              </a:ext>
            </a:extLst>
          </p:cNvPr>
          <p:cNvSpPr/>
          <p:nvPr/>
        </p:nvSpPr>
        <p:spPr>
          <a:xfrm>
            <a:off x="2207979" y="7931214"/>
            <a:ext cx="6037048" cy="3139321"/>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猛烈抨击天主教会，反对君主专制，倡导君主立宪制</a:t>
            </a:r>
            <a:r>
              <a:rPr kumimoji="0" lang="zh-CN" altLang="en-US" sz="3600" b="1" i="0" u="none" strike="noStrike" kern="1200" cap="none" spc="-30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rPr>
              <a:t>；提倡“天赋人权”</a:t>
            </a: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，认为</a:t>
            </a:r>
            <a:r>
              <a:rPr lang="zh-CN" altLang="en-US" b="1" spc="-300" dirty="0">
                <a:solidFill>
                  <a:prstClr val="black"/>
                </a:solidFill>
                <a:latin typeface="楷体" panose="02010609060101010101" pitchFamily="49" charset="-122"/>
                <a:ea typeface="楷体" panose="02010609060101010101" pitchFamily="49" charset="-122"/>
              </a:rPr>
              <a:t>人生来就是平等和自由的；</a:t>
            </a:r>
            <a:r>
              <a:rPr lang="zh-CN" altLang="en-US" b="1" spc="-300" dirty="0" smtClean="0">
                <a:solidFill>
                  <a:prstClr val="black"/>
                </a:solidFill>
                <a:latin typeface="楷体" panose="02010609060101010101" pitchFamily="49" charset="-122"/>
                <a:ea typeface="楷体" panose="02010609060101010101" pitchFamily="49" charset="-122"/>
              </a:rPr>
              <a:t>主张在法律</a:t>
            </a:r>
            <a:r>
              <a:rPr lang="zh-CN" altLang="en-US" b="1" spc="-300" dirty="0">
                <a:solidFill>
                  <a:prstClr val="black"/>
                </a:solidFill>
                <a:latin typeface="楷体" panose="02010609060101010101" pitchFamily="49" charset="-122"/>
                <a:ea typeface="楷体" panose="02010609060101010101" pitchFamily="49" charset="-122"/>
              </a:rPr>
              <a:t>面前人人平等。</a:t>
            </a:r>
            <a:endPar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pic>
        <p:nvPicPr>
          <p:cNvPr id="3" name="图片 2">
            <a:extLst>
              <a:ext uri="{FF2B5EF4-FFF2-40B4-BE49-F238E27FC236}">
                <a16:creationId xmlns:a16="http://schemas.microsoft.com/office/drawing/2014/main" xmlns="" id="{86333B0E-DEF1-4B9B-974B-E867B166ABEE}"/>
              </a:ext>
            </a:extLst>
          </p:cNvPr>
          <p:cNvPicPr>
            <a:picLocks noChangeAspect="1"/>
          </p:cNvPicPr>
          <p:nvPr/>
        </p:nvPicPr>
        <p:blipFill>
          <a:blip r:embed="rId3"/>
          <a:stretch>
            <a:fillRect/>
          </a:stretch>
        </p:blipFill>
        <p:spPr>
          <a:xfrm>
            <a:off x="8483707" y="5933242"/>
            <a:ext cx="2824100" cy="3382713"/>
          </a:xfrm>
          <a:prstGeom prst="rect">
            <a:avLst/>
          </a:prstGeom>
        </p:spPr>
      </p:pic>
      <p:sp>
        <p:nvSpPr>
          <p:cNvPr id="47" name="矩形 46">
            <a:extLst>
              <a:ext uri="{FF2B5EF4-FFF2-40B4-BE49-F238E27FC236}">
                <a16:creationId xmlns:a16="http://schemas.microsoft.com/office/drawing/2014/main" xmlns="" id="{A464716B-22E2-4592-B199-8F53C4A65CC2}"/>
              </a:ext>
            </a:extLst>
          </p:cNvPr>
          <p:cNvSpPr/>
          <p:nvPr/>
        </p:nvSpPr>
        <p:spPr>
          <a:xfrm>
            <a:off x="14567773" y="3957061"/>
            <a:ext cx="2031325"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mn-cs"/>
              </a:rPr>
              <a:t>孟德斯鸠</a:t>
            </a:r>
          </a:p>
        </p:txBody>
      </p:sp>
      <p:sp>
        <p:nvSpPr>
          <p:cNvPr id="48" name="矩形 47">
            <a:extLst>
              <a:ext uri="{FF2B5EF4-FFF2-40B4-BE49-F238E27FC236}">
                <a16:creationId xmlns:a16="http://schemas.microsoft.com/office/drawing/2014/main" xmlns="" id="{6961FE96-D732-41A4-B755-9A397F286C04}"/>
              </a:ext>
            </a:extLst>
          </p:cNvPr>
          <p:cNvSpPr/>
          <p:nvPr/>
        </p:nvSpPr>
        <p:spPr>
          <a:xfrm>
            <a:off x="12221194" y="4958264"/>
            <a:ext cx="1569660"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effectLst/>
                <a:uLnTx/>
                <a:uFillTx/>
                <a:latin typeface="+mn-ea"/>
                <a:cs typeface="+mn-cs"/>
              </a:rPr>
              <a:t>代表作</a:t>
            </a:r>
          </a:p>
        </p:txBody>
      </p:sp>
      <p:sp>
        <p:nvSpPr>
          <p:cNvPr id="49" name="矩形 48">
            <a:extLst>
              <a:ext uri="{FF2B5EF4-FFF2-40B4-BE49-F238E27FC236}">
                <a16:creationId xmlns:a16="http://schemas.microsoft.com/office/drawing/2014/main" xmlns="" id="{411B588D-729C-4AB2-A9EC-192C80A2ACE8}"/>
              </a:ext>
            </a:extLst>
          </p:cNvPr>
          <p:cNvSpPr/>
          <p:nvPr/>
        </p:nvSpPr>
        <p:spPr>
          <a:xfrm>
            <a:off x="11877547" y="5933242"/>
            <a:ext cx="7160989" cy="627288"/>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lang="zh-CN" altLang="en-US" b="1" spc="-300" dirty="0">
                <a:solidFill>
                  <a:prstClr val="black"/>
                </a:solidFill>
                <a:latin typeface="楷体" panose="02010609060101010101" pitchFamily="49" charset="-122"/>
                <a:ea typeface="楷体" panose="02010609060101010101" pitchFamily="49" charset="-122"/>
              </a:rPr>
              <a:t>论法的精神</a:t>
            </a:r>
            <a:r>
              <a:rPr kumimoji="0" lang="en-US" altLang="zh-CN"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endPar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50" name="矩形 49">
            <a:extLst>
              <a:ext uri="{FF2B5EF4-FFF2-40B4-BE49-F238E27FC236}">
                <a16:creationId xmlns:a16="http://schemas.microsoft.com/office/drawing/2014/main" xmlns="" id="{B300803F-3D54-492B-8B31-25343EDA6B1A}"/>
              </a:ext>
            </a:extLst>
          </p:cNvPr>
          <p:cNvSpPr/>
          <p:nvPr/>
        </p:nvSpPr>
        <p:spPr>
          <a:xfrm>
            <a:off x="12221194" y="6892207"/>
            <a:ext cx="2037737"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effectLst/>
                <a:uLnTx/>
                <a:uFillTx/>
                <a:latin typeface="+mn-ea"/>
                <a:cs typeface="+mn-cs"/>
              </a:rPr>
              <a:t>主要思想</a:t>
            </a:r>
          </a:p>
        </p:txBody>
      </p:sp>
      <p:sp>
        <p:nvSpPr>
          <p:cNvPr id="51" name="矩形 50">
            <a:extLst>
              <a:ext uri="{FF2B5EF4-FFF2-40B4-BE49-F238E27FC236}">
                <a16:creationId xmlns:a16="http://schemas.microsoft.com/office/drawing/2014/main" xmlns="" id="{3594697B-8C9A-4796-A4F9-35851ED2F91F}"/>
              </a:ext>
            </a:extLst>
          </p:cNvPr>
          <p:cNvSpPr/>
          <p:nvPr/>
        </p:nvSpPr>
        <p:spPr>
          <a:xfrm>
            <a:off x="11988260" y="7870215"/>
            <a:ext cx="4831213" cy="3139321"/>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反对君主专制，提出</a:t>
            </a:r>
            <a:r>
              <a:rPr lang="zh-CN" altLang="en-US" b="1" spc="-300" dirty="0">
                <a:solidFill>
                  <a:prstClr val="black"/>
                </a:solidFill>
                <a:latin typeface="楷体" panose="02010609060101010101" pitchFamily="49" charset="-122"/>
                <a:ea typeface="楷体" panose="02010609060101010101" pitchFamily="49" charset="-122"/>
              </a:rPr>
              <a:t>了“三权分立”学说；认为国家的法律不能违背人的理性，法律应当是理性的体现。</a:t>
            </a:r>
            <a:endPar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pic>
        <p:nvPicPr>
          <p:cNvPr id="5" name="图片 4">
            <a:extLst>
              <a:ext uri="{FF2B5EF4-FFF2-40B4-BE49-F238E27FC236}">
                <a16:creationId xmlns:a16="http://schemas.microsoft.com/office/drawing/2014/main" xmlns="" id="{DEDFBC0F-AEE2-4658-BAAF-D83E02CF42E9}"/>
              </a:ext>
            </a:extLst>
          </p:cNvPr>
          <p:cNvPicPr>
            <a:picLocks noChangeAspect="1"/>
          </p:cNvPicPr>
          <p:nvPr/>
        </p:nvPicPr>
        <p:blipFill>
          <a:blip r:embed="rId4"/>
          <a:stretch>
            <a:fillRect/>
          </a:stretch>
        </p:blipFill>
        <p:spPr>
          <a:xfrm>
            <a:off x="17191968" y="6056281"/>
            <a:ext cx="3381759" cy="3249788"/>
          </a:xfrm>
          <a:prstGeom prst="rect">
            <a:avLst/>
          </a:prstGeom>
        </p:spPr>
      </p:pic>
      <p:sp>
        <p:nvSpPr>
          <p:cNvPr id="52" name="文本框 51">
            <a:extLst>
              <a:ext uri="{FF2B5EF4-FFF2-40B4-BE49-F238E27FC236}">
                <a16:creationId xmlns:a16="http://schemas.microsoft.com/office/drawing/2014/main" xmlns="" id="{63EB21EA-D1CF-4F91-B081-73817735055D}"/>
              </a:ext>
            </a:extLst>
          </p:cNvPr>
          <p:cNvSpPr txBox="1"/>
          <p:nvPr/>
        </p:nvSpPr>
        <p:spPr>
          <a:xfrm>
            <a:off x="17953409" y="9480995"/>
            <a:ext cx="4185397" cy="584775"/>
          </a:xfrm>
          <a:prstGeom prst="rect">
            <a:avLst/>
          </a:prstGeom>
          <a:noFill/>
        </p:spPr>
        <p:txBody>
          <a:bodyPr wrap="squar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孟德斯鸠</a:t>
            </a:r>
          </a:p>
        </p:txBody>
      </p:sp>
    </p:spTree>
    <p:extLst>
      <p:ext uri="{BB962C8B-B14F-4D97-AF65-F5344CB8AC3E}">
        <p14:creationId xmlns:p14="http://schemas.microsoft.com/office/powerpoint/2010/main" val="242517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par>
                                <p:cTn id="57" presetID="10"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par>
                                <p:cTn id="60" presetID="10" presetClass="entr" presetSubtype="0"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8" grpId="0"/>
      <p:bldP spid="29" grpId="0"/>
      <p:bldP spid="35" grpId="0"/>
      <p:bldP spid="43" grpId="0"/>
      <p:bldP spid="39" grpId="0"/>
      <p:bldP spid="44" grpId="0"/>
      <p:bldP spid="45" grpId="0"/>
      <p:bldP spid="47" grpId="0"/>
      <p:bldP spid="48" grpId="0"/>
      <p:bldP spid="49" grpId="0"/>
      <p:bldP spid="50" grpId="0"/>
      <p:bldP spid="51" grpId="0"/>
      <p:bldP spid="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a:extLst>
              <a:ext uri="{FF2B5EF4-FFF2-40B4-BE49-F238E27FC236}">
                <a16:creationId xmlns:a16="http://schemas.microsoft.com/office/drawing/2014/main" xmlns="" id="{DCCB5EC5-7947-43AC-BB48-0CB62680AD33}"/>
              </a:ext>
            </a:extLst>
          </p:cNvPr>
          <p:cNvSpPr/>
          <p:nvPr/>
        </p:nvSpPr>
        <p:spPr>
          <a:xfrm>
            <a:off x="9539389" y="2484171"/>
            <a:ext cx="1260000" cy="126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endPar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a:extLst>
              <a:ext uri="{FF2B5EF4-FFF2-40B4-BE49-F238E27FC236}">
                <a16:creationId xmlns:a16="http://schemas.microsoft.com/office/drawing/2014/main" xmlns="" id="{CED85C0F-2F79-46A1-B4AE-152B5EA3C784}"/>
              </a:ext>
            </a:extLst>
          </p:cNvPr>
          <p:cNvGrpSpPr/>
          <p:nvPr/>
        </p:nvGrpSpPr>
        <p:grpSpPr>
          <a:xfrm>
            <a:off x="4154361" y="3744171"/>
            <a:ext cx="6246106" cy="1832031"/>
            <a:chOff x="4400548" y="3446690"/>
            <a:chExt cx="5968567" cy="1916209"/>
          </a:xfrm>
        </p:grpSpPr>
        <p:sp>
          <p:nvSpPr>
            <p:cNvPr id="20" name="任意多边形: 形状 19">
              <a:extLst>
                <a:ext uri="{FF2B5EF4-FFF2-40B4-BE49-F238E27FC236}">
                  <a16:creationId xmlns:a16="http://schemas.microsoft.com/office/drawing/2014/main" xmlns="" id="{2B6299D6-108E-4FE7-A0DF-59403F1B1B88}"/>
                </a:ext>
              </a:extLst>
            </p:cNvPr>
            <p:cNvSpPr/>
            <p:nvPr/>
          </p:nvSpPr>
          <p:spPr>
            <a:xfrm flipH="1">
              <a:off x="10182953" y="3446690"/>
              <a:ext cx="43688" cy="658815"/>
            </a:xfrm>
            <a:custGeom>
              <a:avLst/>
              <a:gdLst>
                <a:gd name="connsiteX0" fmla="*/ 0 w 3730172"/>
                <a:gd name="connsiteY0" fmla="*/ 0 h 1872342"/>
                <a:gd name="connsiteX1" fmla="*/ 3730172 w 3730172"/>
                <a:gd name="connsiteY1" fmla="*/ 1872342 h 1872342"/>
                <a:gd name="connsiteX0" fmla="*/ 0 w 3730172"/>
                <a:gd name="connsiteY0" fmla="*/ 0 h 1872342"/>
                <a:gd name="connsiteX1" fmla="*/ 1796143 w 3730172"/>
                <a:gd name="connsiteY1" fmla="*/ 8853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Lst>
              <a:ahLst/>
              <a:cxnLst>
                <a:cxn ang="0">
                  <a:pos x="connsiteX0" y="connsiteY0"/>
                </a:cxn>
                <a:cxn ang="0">
                  <a:pos x="connsiteX1" y="connsiteY1"/>
                </a:cxn>
                <a:cxn ang="0">
                  <a:pos x="connsiteX2" y="connsiteY2"/>
                </a:cxn>
              </a:cxnLst>
              <a:rect l="l" t="t" r="r" b="b"/>
              <a:pathLst>
                <a:path w="3730172" h="1872342">
                  <a:moveTo>
                    <a:pt x="0" y="0"/>
                  </a:moveTo>
                  <a:cubicBezTo>
                    <a:pt x="674914" y="180824"/>
                    <a:pt x="841829" y="793447"/>
                    <a:pt x="2024743" y="542471"/>
                  </a:cubicBezTo>
                  <a:cubicBezTo>
                    <a:pt x="3266319" y="401561"/>
                    <a:pt x="3161696" y="1429052"/>
                    <a:pt x="3730172" y="1872342"/>
                  </a:cubicBezTo>
                </a:path>
              </a:pathLst>
            </a:custGeom>
            <a:noFill/>
            <a:ln w="5715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2" name="椭圆 11">
              <a:extLst>
                <a:ext uri="{FF2B5EF4-FFF2-40B4-BE49-F238E27FC236}">
                  <a16:creationId xmlns:a16="http://schemas.microsoft.com/office/drawing/2014/main" xmlns="" id="{086F5356-DC52-4C0C-B105-C2ACBB56BBE2}"/>
                </a:ext>
              </a:extLst>
            </p:cNvPr>
            <p:cNvSpPr/>
            <p:nvPr/>
          </p:nvSpPr>
          <p:spPr>
            <a:xfrm>
              <a:off x="9927492" y="4105506"/>
              <a:ext cx="441623" cy="48578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文本框 20">
              <a:extLst>
                <a:ext uri="{FF2B5EF4-FFF2-40B4-BE49-F238E27FC236}">
                  <a16:creationId xmlns:a16="http://schemas.microsoft.com/office/drawing/2014/main" xmlns="" id="{8C59EC50-B8B2-402A-80EB-6698439317BC}"/>
                </a:ext>
              </a:extLst>
            </p:cNvPr>
            <p:cNvSpPr txBox="1"/>
            <p:nvPr/>
          </p:nvSpPr>
          <p:spPr>
            <a:xfrm>
              <a:off x="4400548" y="4716568"/>
              <a:ext cx="184731" cy="646331"/>
            </a:xfrm>
            <a:prstGeom prst="rect">
              <a:avLst/>
            </a:prstGeom>
            <a:noFill/>
          </p:spPr>
          <p:txBody>
            <a:bodyPr wrap="non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grpSp>
      <p:grpSp>
        <p:nvGrpSpPr>
          <p:cNvPr id="41" name="组合 40">
            <a:extLst>
              <a:ext uri="{FF2B5EF4-FFF2-40B4-BE49-F238E27FC236}">
                <a16:creationId xmlns:a16="http://schemas.microsoft.com/office/drawing/2014/main" xmlns="" id="{9907BBFB-184B-41FE-9749-BF423B556741}"/>
              </a:ext>
            </a:extLst>
          </p:cNvPr>
          <p:cNvGrpSpPr/>
          <p:nvPr/>
        </p:nvGrpSpPr>
        <p:grpSpPr>
          <a:xfrm>
            <a:off x="21320650" y="4338000"/>
            <a:ext cx="2700000" cy="4596059"/>
            <a:chOff x="21320650" y="4338000"/>
            <a:chExt cx="2700000" cy="4596059"/>
          </a:xfrm>
        </p:grpSpPr>
        <p:pic>
          <p:nvPicPr>
            <p:cNvPr id="42" name="图片 41">
              <a:extLst>
                <a:ext uri="{FF2B5EF4-FFF2-40B4-BE49-F238E27FC236}">
                  <a16:creationId xmlns:a16="http://schemas.microsoft.com/office/drawing/2014/main" xmlns="" id="{B42CC1BD-3739-4913-9168-0EC9BB24D037}"/>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46" name="页脚占位符 11">
              <a:extLst>
                <a:ext uri="{FF2B5EF4-FFF2-40B4-BE49-F238E27FC236}">
                  <a16:creationId xmlns:a16="http://schemas.microsoft.com/office/drawing/2014/main" xmlns="" id="{B3D71693-5E64-4E58-8746-58C89EB7CA81}"/>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一张图学透</a:t>
              </a:r>
              <a:r>
                <a:rPr kumimoji="0" lang="zh-CN" altLang="en-US" sz="36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启蒙运动</a:t>
              </a:r>
              <a:endParaRPr kumimoji="0" lang="zh-CN" altLang="en-US" sz="36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grpSp>
      <p:sp>
        <p:nvSpPr>
          <p:cNvPr id="2" name="文本框 1">
            <a:extLst>
              <a:ext uri="{FF2B5EF4-FFF2-40B4-BE49-F238E27FC236}">
                <a16:creationId xmlns:a16="http://schemas.microsoft.com/office/drawing/2014/main" xmlns="" id="{C19CF037-B5D8-4AF9-91DD-D70D80FE6C66}"/>
              </a:ext>
            </a:extLst>
          </p:cNvPr>
          <p:cNvSpPr txBox="1"/>
          <p:nvPr/>
        </p:nvSpPr>
        <p:spPr>
          <a:xfrm>
            <a:off x="9084944" y="1583229"/>
            <a:ext cx="2441694" cy="769441"/>
          </a:xfrm>
          <a:prstGeom prst="rect">
            <a:avLst/>
          </a:prstGeom>
          <a:noFill/>
        </p:spPr>
        <p:txBody>
          <a:bodyPr wrap="none" rtlCol="0">
            <a:spAutoFit/>
          </a:bodyP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启蒙运动</a:t>
            </a:r>
          </a:p>
        </p:txBody>
      </p:sp>
      <p:grpSp>
        <p:nvGrpSpPr>
          <p:cNvPr id="9" name="组合 8">
            <a:extLst>
              <a:ext uri="{FF2B5EF4-FFF2-40B4-BE49-F238E27FC236}">
                <a16:creationId xmlns:a16="http://schemas.microsoft.com/office/drawing/2014/main" xmlns="" id="{99156A55-624F-4BD8-B182-EBC8A60CFB53}"/>
              </a:ext>
            </a:extLst>
          </p:cNvPr>
          <p:cNvGrpSpPr/>
          <p:nvPr/>
        </p:nvGrpSpPr>
        <p:grpSpPr>
          <a:xfrm>
            <a:off x="1265164" y="736542"/>
            <a:ext cx="4272250" cy="855000"/>
            <a:chOff x="1265164" y="736542"/>
            <a:chExt cx="4272250" cy="855000"/>
          </a:xfrm>
        </p:grpSpPr>
        <p:sp>
          <p:nvSpPr>
            <p:cNvPr id="7" name="椭圆 6">
              <a:extLst>
                <a:ext uri="{FF2B5EF4-FFF2-40B4-BE49-F238E27FC236}">
                  <a16:creationId xmlns:a16="http://schemas.microsoft.com/office/drawing/2014/main" xmlns="" id="{B1ED0434-78B8-4194-9DA6-79DD14072D22}"/>
                </a:ext>
              </a:extLst>
            </p:cNvPr>
            <p:cNvSpPr/>
            <p:nvPr/>
          </p:nvSpPr>
          <p:spPr>
            <a:xfrm>
              <a:off x="126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一</a:t>
              </a:r>
            </a:p>
          </p:txBody>
        </p:sp>
        <p:sp>
          <p:nvSpPr>
            <p:cNvPr id="55" name="椭圆 54">
              <a:extLst>
                <a:ext uri="{FF2B5EF4-FFF2-40B4-BE49-F238E27FC236}">
                  <a16:creationId xmlns:a16="http://schemas.microsoft.com/office/drawing/2014/main" xmlns="" id="{1CE58543-4451-47F7-939A-A20275B2476C}"/>
                </a:ext>
              </a:extLst>
            </p:cNvPr>
            <p:cNvSpPr/>
            <p:nvPr/>
          </p:nvSpPr>
          <p:spPr>
            <a:xfrm>
              <a:off x="2120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张</a:t>
              </a:r>
            </a:p>
          </p:txBody>
        </p:sp>
        <p:sp>
          <p:nvSpPr>
            <p:cNvPr id="56" name="椭圆 55">
              <a:extLst>
                <a:ext uri="{FF2B5EF4-FFF2-40B4-BE49-F238E27FC236}">
                  <a16:creationId xmlns:a16="http://schemas.microsoft.com/office/drawing/2014/main" xmlns="" id="{18840626-30E1-46DC-BAD9-B81CBE0F51B4}"/>
                </a:ext>
              </a:extLst>
            </p:cNvPr>
            <p:cNvSpPr/>
            <p:nvPr/>
          </p:nvSpPr>
          <p:spPr>
            <a:xfrm>
              <a:off x="297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图</a:t>
              </a:r>
            </a:p>
          </p:txBody>
        </p:sp>
        <p:sp>
          <p:nvSpPr>
            <p:cNvPr id="57" name="椭圆 56">
              <a:extLst>
                <a:ext uri="{FF2B5EF4-FFF2-40B4-BE49-F238E27FC236}">
                  <a16:creationId xmlns:a16="http://schemas.microsoft.com/office/drawing/2014/main" xmlns="" id="{5CC6C132-24F8-4C79-A39E-63E3862D746E}"/>
                </a:ext>
              </a:extLst>
            </p:cNvPr>
            <p:cNvSpPr/>
            <p:nvPr/>
          </p:nvSpPr>
          <p:spPr>
            <a:xfrm>
              <a:off x="3827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学</a:t>
              </a:r>
            </a:p>
          </p:txBody>
        </p:sp>
        <p:sp>
          <p:nvSpPr>
            <p:cNvPr id="58" name="椭圆 57">
              <a:extLst>
                <a:ext uri="{FF2B5EF4-FFF2-40B4-BE49-F238E27FC236}">
                  <a16:creationId xmlns:a16="http://schemas.microsoft.com/office/drawing/2014/main" xmlns="" id="{2F8CB240-2489-490D-92F8-BE49C8747963}"/>
                </a:ext>
              </a:extLst>
            </p:cNvPr>
            <p:cNvSpPr/>
            <p:nvPr/>
          </p:nvSpPr>
          <p:spPr>
            <a:xfrm>
              <a:off x="4682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透</a:t>
              </a:r>
            </a:p>
          </p:txBody>
        </p:sp>
      </p:grpSp>
      <p:sp>
        <p:nvSpPr>
          <p:cNvPr id="28" name="矩形 27">
            <a:extLst>
              <a:ext uri="{FF2B5EF4-FFF2-40B4-BE49-F238E27FC236}">
                <a16:creationId xmlns:a16="http://schemas.microsoft.com/office/drawing/2014/main" xmlns="" id="{2009BEE3-9AFA-4A78-BFE7-3186900E1E22}"/>
              </a:ext>
            </a:extLst>
          </p:cNvPr>
          <p:cNvSpPr/>
          <p:nvPr/>
        </p:nvSpPr>
        <p:spPr>
          <a:xfrm>
            <a:off x="4349661" y="3984156"/>
            <a:ext cx="1107996"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mn-cs"/>
              </a:rPr>
              <a:t>卢梭</a:t>
            </a:r>
          </a:p>
        </p:txBody>
      </p:sp>
      <p:sp>
        <p:nvSpPr>
          <p:cNvPr id="29" name="矩形 28">
            <a:extLst>
              <a:ext uri="{FF2B5EF4-FFF2-40B4-BE49-F238E27FC236}">
                <a16:creationId xmlns:a16="http://schemas.microsoft.com/office/drawing/2014/main" xmlns="" id="{1BD95DF9-3E2D-46BD-8F49-775AC009F5F6}"/>
              </a:ext>
            </a:extLst>
          </p:cNvPr>
          <p:cNvSpPr/>
          <p:nvPr/>
        </p:nvSpPr>
        <p:spPr>
          <a:xfrm>
            <a:off x="2015650" y="6044315"/>
            <a:ext cx="7160989" cy="627288"/>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lang="zh-CN" altLang="en-US" b="1" spc="-300" dirty="0">
                <a:solidFill>
                  <a:prstClr val="black"/>
                </a:solidFill>
                <a:latin typeface="楷体" panose="02010609060101010101" pitchFamily="49" charset="-122"/>
                <a:ea typeface="楷体" panose="02010609060101010101" pitchFamily="49" charset="-122"/>
              </a:rPr>
              <a:t>社会契约论</a:t>
            </a:r>
            <a:r>
              <a:rPr kumimoji="0" lang="en-US" altLang="zh-CN"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endPar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35" name="矩形 34">
            <a:extLst>
              <a:ext uri="{FF2B5EF4-FFF2-40B4-BE49-F238E27FC236}">
                <a16:creationId xmlns:a16="http://schemas.microsoft.com/office/drawing/2014/main" xmlns="" id="{7B9BA7A4-3EEE-459D-9BAC-DEA6BEA2F87D}"/>
              </a:ext>
            </a:extLst>
          </p:cNvPr>
          <p:cNvSpPr/>
          <p:nvPr/>
        </p:nvSpPr>
        <p:spPr>
          <a:xfrm>
            <a:off x="8461227" y="4929871"/>
            <a:ext cx="3416320"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lang="zh-CN" altLang="en-US" dirty="0">
                <a:solidFill>
                  <a:srgbClr val="FF0000"/>
                </a:solidFill>
                <a:latin typeface="黑体" panose="02010609060101010101" pitchFamily="49" charset="-122"/>
                <a:ea typeface="黑体" panose="02010609060101010101" pitchFamily="49" charset="-122"/>
              </a:rPr>
              <a:t>代表人物及主张</a:t>
            </a:r>
            <a:endParaRPr kumimoji="0" lang="zh-CN" altLang="en-US" sz="36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43" name="文本框 42">
            <a:extLst>
              <a:ext uri="{FF2B5EF4-FFF2-40B4-BE49-F238E27FC236}">
                <a16:creationId xmlns:a16="http://schemas.microsoft.com/office/drawing/2014/main" xmlns="" id="{E6A75C38-7E78-4D15-9A79-40DF7853F0E3}"/>
              </a:ext>
            </a:extLst>
          </p:cNvPr>
          <p:cNvSpPr txBox="1"/>
          <p:nvPr/>
        </p:nvSpPr>
        <p:spPr>
          <a:xfrm>
            <a:off x="8706690" y="9500875"/>
            <a:ext cx="4185397" cy="584775"/>
          </a:xfrm>
          <a:prstGeom prst="rect">
            <a:avLst/>
          </a:prstGeom>
          <a:noFill/>
        </p:spPr>
        <p:txBody>
          <a:bodyPr wrap="squar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卢梭</a:t>
            </a:r>
          </a:p>
        </p:txBody>
      </p:sp>
      <p:sp>
        <p:nvSpPr>
          <p:cNvPr id="39" name="矩形 38">
            <a:extLst>
              <a:ext uri="{FF2B5EF4-FFF2-40B4-BE49-F238E27FC236}">
                <a16:creationId xmlns:a16="http://schemas.microsoft.com/office/drawing/2014/main" xmlns="" id="{3A6EEF57-F1F5-4D58-93BF-0C6838B820A8}"/>
              </a:ext>
            </a:extLst>
          </p:cNvPr>
          <p:cNvSpPr/>
          <p:nvPr/>
        </p:nvSpPr>
        <p:spPr>
          <a:xfrm>
            <a:off x="2257754" y="4958264"/>
            <a:ext cx="1569660"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effectLst/>
                <a:uLnTx/>
                <a:uFillTx/>
                <a:latin typeface="+mn-ea"/>
                <a:cs typeface="+mn-cs"/>
              </a:rPr>
              <a:t>代表作</a:t>
            </a:r>
          </a:p>
        </p:txBody>
      </p:sp>
      <p:sp>
        <p:nvSpPr>
          <p:cNvPr id="44" name="矩形 43">
            <a:extLst>
              <a:ext uri="{FF2B5EF4-FFF2-40B4-BE49-F238E27FC236}">
                <a16:creationId xmlns:a16="http://schemas.microsoft.com/office/drawing/2014/main" xmlns="" id="{B03ED332-45B8-4671-9922-E350D3B51A90}"/>
              </a:ext>
            </a:extLst>
          </p:cNvPr>
          <p:cNvSpPr/>
          <p:nvPr/>
        </p:nvSpPr>
        <p:spPr>
          <a:xfrm>
            <a:off x="2235451" y="7111323"/>
            <a:ext cx="2037737"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effectLst/>
                <a:uLnTx/>
                <a:uFillTx/>
                <a:latin typeface="+mn-ea"/>
                <a:cs typeface="+mn-cs"/>
              </a:rPr>
              <a:t>主要思想</a:t>
            </a:r>
          </a:p>
        </p:txBody>
      </p:sp>
      <p:sp>
        <p:nvSpPr>
          <p:cNvPr id="45" name="矩形 44">
            <a:extLst>
              <a:ext uri="{FF2B5EF4-FFF2-40B4-BE49-F238E27FC236}">
                <a16:creationId xmlns:a16="http://schemas.microsoft.com/office/drawing/2014/main" xmlns="" id="{0CF38AA6-9474-42E0-949C-A0586BE52491}"/>
              </a:ext>
            </a:extLst>
          </p:cNvPr>
          <p:cNvSpPr/>
          <p:nvPr/>
        </p:nvSpPr>
        <p:spPr>
          <a:xfrm>
            <a:off x="2149948" y="8197374"/>
            <a:ext cx="5433982" cy="2529923"/>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阐述了“天赋人权”和“人民主权”思想；提出了“社会契约论”；认为人类不平等的根源是财产的私有。</a:t>
            </a:r>
          </a:p>
        </p:txBody>
      </p:sp>
      <p:sp>
        <p:nvSpPr>
          <p:cNvPr id="47" name="矩形 46">
            <a:extLst>
              <a:ext uri="{FF2B5EF4-FFF2-40B4-BE49-F238E27FC236}">
                <a16:creationId xmlns:a16="http://schemas.microsoft.com/office/drawing/2014/main" xmlns="" id="{A464716B-22E2-4592-B199-8F53C4A65CC2}"/>
              </a:ext>
            </a:extLst>
          </p:cNvPr>
          <p:cNvSpPr/>
          <p:nvPr/>
        </p:nvSpPr>
        <p:spPr>
          <a:xfrm>
            <a:off x="14678012" y="3984156"/>
            <a:ext cx="1107996"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effectLst/>
                <a:uLnTx/>
                <a:uFillTx/>
                <a:latin typeface="黑体" panose="02010609060101010101" pitchFamily="49" charset="-122"/>
                <a:ea typeface="黑体" panose="02010609060101010101" pitchFamily="49" charset="-122"/>
                <a:cs typeface="+mn-cs"/>
              </a:rPr>
              <a:t>康德</a:t>
            </a:r>
          </a:p>
        </p:txBody>
      </p:sp>
      <p:sp>
        <p:nvSpPr>
          <p:cNvPr id="48" name="矩形 47">
            <a:extLst>
              <a:ext uri="{FF2B5EF4-FFF2-40B4-BE49-F238E27FC236}">
                <a16:creationId xmlns:a16="http://schemas.microsoft.com/office/drawing/2014/main" xmlns="" id="{6961FE96-D732-41A4-B755-9A397F286C04}"/>
              </a:ext>
            </a:extLst>
          </p:cNvPr>
          <p:cNvSpPr/>
          <p:nvPr/>
        </p:nvSpPr>
        <p:spPr>
          <a:xfrm>
            <a:off x="12237663" y="4929871"/>
            <a:ext cx="1569660"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effectLst/>
                <a:uLnTx/>
                <a:uFillTx/>
                <a:latin typeface="+mn-ea"/>
                <a:cs typeface="+mn-cs"/>
              </a:rPr>
              <a:t>代表作</a:t>
            </a:r>
          </a:p>
        </p:txBody>
      </p:sp>
      <p:sp>
        <p:nvSpPr>
          <p:cNvPr id="49" name="矩形 48">
            <a:extLst>
              <a:ext uri="{FF2B5EF4-FFF2-40B4-BE49-F238E27FC236}">
                <a16:creationId xmlns:a16="http://schemas.microsoft.com/office/drawing/2014/main" xmlns="" id="{411B588D-729C-4AB2-A9EC-192C80A2ACE8}"/>
              </a:ext>
            </a:extLst>
          </p:cNvPr>
          <p:cNvSpPr/>
          <p:nvPr/>
        </p:nvSpPr>
        <p:spPr>
          <a:xfrm>
            <a:off x="11980368" y="5878088"/>
            <a:ext cx="7160989" cy="627288"/>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lang="zh-CN" altLang="en-US" b="1" spc="-300" dirty="0">
                <a:solidFill>
                  <a:prstClr val="black"/>
                </a:solidFill>
                <a:latin typeface="楷体" panose="02010609060101010101" pitchFamily="49" charset="-122"/>
                <a:ea typeface="楷体" panose="02010609060101010101" pitchFamily="49" charset="-122"/>
              </a:rPr>
              <a:t>纯粹理性批判</a:t>
            </a:r>
            <a:r>
              <a:rPr kumimoji="0" lang="en-US" altLang="zh-CN"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endPar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50" name="矩形 49">
            <a:extLst>
              <a:ext uri="{FF2B5EF4-FFF2-40B4-BE49-F238E27FC236}">
                <a16:creationId xmlns:a16="http://schemas.microsoft.com/office/drawing/2014/main" xmlns="" id="{B300803F-3D54-492B-8B31-25343EDA6B1A}"/>
              </a:ext>
            </a:extLst>
          </p:cNvPr>
          <p:cNvSpPr/>
          <p:nvPr/>
        </p:nvSpPr>
        <p:spPr>
          <a:xfrm>
            <a:off x="12167076" y="7105991"/>
            <a:ext cx="2037737"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effectLst/>
                <a:uLnTx/>
                <a:uFillTx/>
                <a:latin typeface="+mn-ea"/>
                <a:cs typeface="+mn-cs"/>
              </a:rPr>
              <a:t>主要思想</a:t>
            </a:r>
          </a:p>
        </p:txBody>
      </p:sp>
      <p:sp>
        <p:nvSpPr>
          <p:cNvPr id="51" name="矩形 50">
            <a:extLst>
              <a:ext uri="{FF2B5EF4-FFF2-40B4-BE49-F238E27FC236}">
                <a16:creationId xmlns:a16="http://schemas.microsoft.com/office/drawing/2014/main" xmlns="" id="{3594697B-8C9A-4796-A4F9-35851ED2F91F}"/>
              </a:ext>
            </a:extLst>
          </p:cNvPr>
          <p:cNvSpPr/>
          <p:nvPr/>
        </p:nvSpPr>
        <p:spPr>
          <a:xfrm>
            <a:off x="12195821" y="8197374"/>
            <a:ext cx="4399830" cy="3139321"/>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人应该有自己独立的思考和</a:t>
            </a:r>
            <a:r>
              <a:rPr kumimoji="0" lang="zh-CN" altLang="en-US" sz="3600" b="1" i="0" u="none" strike="noStrike" kern="1200" cap="none" spc="-30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rPr>
              <a:t>理性判断</a:t>
            </a: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；强调人的重要性，强调“人非工具”；人要自律，不能妨碍他人自由</a:t>
            </a:r>
            <a:r>
              <a:rPr lang="zh-CN" altLang="en-US" b="1" spc="-300" dirty="0">
                <a:solidFill>
                  <a:prstClr val="black"/>
                </a:solidFill>
                <a:latin typeface="楷体" panose="02010609060101010101" pitchFamily="49" charset="-122"/>
                <a:ea typeface="楷体" panose="02010609060101010101" pitchFamily="49" charset="-122"/>
              </a:rPr>
              <a:t>。</a:t>
            </a:r>
            <a:endPar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52" name="文本框 51">
            <a:extLst>
              <a:ext uri="{FF2B5EF4-FFF2-40B4-BE49-F238E27FC236}">
                <a16:creationId xmlns:a16="http://schemas.microsoft.com/office/drawing/2014/main" xmlns="" id="{63EB21EA-D1CF-4F91-B081-73817735055D}"/>
              </a:ext>
            </a:extLst>
          </p:cNvPr>
          <p:cNvSpPr txBox="1"/>
          <p:nvPr/>
        </p:nvSpPr>
        <p:spPr>
          <a:xfrm>
            <a:off x="17953409" y="9480995"/>
            <a:ext cx="4185397" cy="584775"/>
          </a:xfrm>
          <a:prstGeom prst="rect">
            <a:avLst/>
          </a:prstGeom>
          <a:noFill/>
        </p:spPr>
        <p:txBody>
          <a:bodyPr wrap="squar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康德</a:t>
            </a:r>
          </a:p>
        </p:txBody>
      </p:sp>
      <p:pic>
        <p:nvPicPr>
          <p:cNvPr id="6" name="图片 5">
            <a:extLst>
              <a:ext uri="{FF2B5EF4-FFF2-40B4-BE49-F238E27FC236}">
                <a16:creationId xmlns:a16="http://schemas.microsoft.com/office/drawing/2014/main" xmlns="" id="{58E41ABE-317F-4CD1-94C0-A025568ED4B1}"/>
              </a:ext>
            </a:extLst>
          </p:cNvPr>
          <p:cNvPicPr>
            <a:picLocks noChangeAspect="1"/>
          </p:cNvPicPr>
          <p:nvPr/>
        </p:nvPicPr>
        <p:blipFill>
          <a:blip r:embed="rId3"/>
          <a:stretch>
            <a:fillRect/>
          </a:stretch>
        </p:blipFill>
        <p:spPr>
          <a:xfrm>
            <a:off x="7869228" y="5933242"/>
            <a:ext cx="2877780" cy="3388354"/>
          </a:xfrm>
          <a:prstGeom prst="rect">
            <a:avLst/>
          </a:prstGeom>
        </p:spPr>
      </p:pic>
      <p:pic>
        <p:nvPicPr>
          <p:cNvPr id="8" name="图片 7">
            <a:extLst>
              <a:ext uri="{FF2B5EF4-FFF2-40B4-BE49-F238E27FC236}">
                <a16:creationId xmlns:a16="http://schemas.microsoft.com/office/drawing/2014/main" xmlns="" id="{A60DB649-D6F8-428A-9D99-23EB45ECA8D3}"/>
              </a:ext>
            </a:extLst>
          </p:cNvPr>
          <p:cNvPicPr>
            <a:picLocks noChangeAspect="1"/>
          </p:cNvPicPr>
          <p:nvPr/>
        </p:nvPicPr>
        <p:blipFill>
          <a:blip r:embed="rId4"/>
          <a:stretch>
            <a:fillRect/>
          </a:stretch>
        </p:blipFill>
        <p:spPr>
          <a:xfrm>
            <a:off x="16933614" y="5782950"/>
            <a:ext cx="3242090" cy="3508349"/>
          </a:xfrm>
          <a:prstGeom prst="rect">
            <a:avLst/>
          </a:prstGeom>
        </p:spPr>
      </p:pic>
    </p:spTree>
    <p:extLst>
      <p:ext uri="{BB962C8B-B14F-4D97-AF65-F5344CB8AC3E}">
        <p14:creationId xmlns:p14="http://schemas.microsoft.com/office/powerpoint/2010/main" val="414892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43" grpId="0"/>
      <p:bldP spid="39" grpId="0"/>
      <p:bldP spid="44" grpId="0"/>
      <p:bldP spid="45" grpId="0"/>
      <p:bldP spid="47" grpId="0"/>
      <p:bldP spid="48" grpId="0"/>
      <p:bldP spid="49" grpId="0"/>
      <p:bldP spid="50" grpId="0"/>
      <p:bldP spid="51" grpId="0"/>
      <p:bldP spid="5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a:extLst>
              <a:ext uri="{FF2B5EF4-FFF2-40B4-BE49-F238E27FC236}">
                <a16:creationId xmlns:a16="http://schemas.microsoft.com/office/drawing/2014/main" xmlns="" id="{DCCB5EC5-7947-43AC-BB48-0CB62680AD33}"/>
              </a:ext>
            </a:extLst>
          </p:cNvPr>
          <p:cNvSpPr/>
          <p:nvPr/>
        </p:nvSpPr>
        <p:spPr>
          <a:xfrm>
            <a:off x="9539389" y="2484171"/>
            <a:ext cx="1260000" cy="126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endPar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a:extLst>
              <a:ext uri="{FF2B5EF4-FFF2-40B4-BE49-F238E27FC236}">
                <a16:creationId xmlns:a16="http://schemas.microsoft.com/office/drawing/2014/main" xmlns="" id="{CED85C0F-2F79-46A1-B4AE-152B5EA3C784}"/>
              </a:ext>
            </a:extLst>
          </p:cNvPr>
          <p:cNvGrpSpPr/>
          <p:nvPr/>
        </p:nvGrpSpPr>
        <p:grpSpPr>
          <a:xfrm>
            <a:off x="4154361" y="3744171"/>
            <a:ext cx="6246106" cy="1832031"/>
            <a:chOff x="4400548" y="3446690"/>
            <a:chExt cx="5968567" cy="1916209"/>
          </a:xfrm>
        </p:grpSpPr>
        <p:sp>
          <p:nvSpPr>
            <p:cNvPr id="20" name="任意多边形: 形状 19">
              <a:extLst>
                <a:ext uri="{FF2B5EF4-FFF2-40B4-BE49-F238E27FC236}">
                  <a16:creationId xmlns:a16="http://schemas.microsoft.com/office/drawing/2014/main" xmlns="" id="{2B6299D6-108E-4FE7-A0DF-59403F1B1B88}"/>
                </a:ext>
              </a:extLst>
            </p:cNvPr>
            <p:cNvSpPr/>
            <p:nvPr/>
          </p:nvSpPr>
          <p:spPr>
            <a:xfrm flipH="1">
              <a:off x="10182953" y="3446690"/>
              <a:ext cx="43688" cy="658815"/>
            </a:xfrm>
            <a:custGeom>
              <a:avLst/>
              <a:gdLst>
                <a:gd name="connsiteX0" fmla="*/ 0 w 3730172"/>
                <a:gd name="connsiteY0" fmla="*/ 0 h 1872342"/>
                <a:gd name="connsiteX1" fmla="*/ 3730172 w 3730172"/>
                <a:gd name="connsiteY1" fmla="*/ 1872342 h 1872342"/>
                <a:gd name="connsiteX0" fmla="*/ 0 w 3730172"/>
                <a:gd name="connsiteY0" fmla="*/ 0 h 1872342"/>
                <a:gd name="connsiteX1" fmla="*/ 1796143 w 3730172"/>
                <a:gd name="connsiteY1" fmla="*/ 8853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Lst>
              <a:ahLst/>
              <a:cxnLst>
                <a:cxn ang="0">
                  <a:pos x="connsiteX0" y="connsiteY0"/>
                </a:cxn>
                <a:cxn ang="0">
                  <a:pos x="connsiteX1" y="connsiteY1"/>
                </a:cxn>
                <a:cxn ang="0">
                  <a:pos x="connsiteX2" y="connsiteY2"/>
                </a:cxn>
              </a:cxnLst>
              <a:rect l="l" t="t" r="r" b="b"/>
              <a:pathLst>
                <a:path w="3730172" h="1872342">
                  <a:moveTo>
                    <a:pt x="0" y="0"/>
                  </a:moveTo>
                  <a:cubicBezTo>
                    <a:pt x="674914" y="180824"/>
                    <a:pt x="841829" y="793447"/>
                    <a:pt x="2024743" y="542471"/>
                  </a:cubicBezTo>
                  <a:cubicBezTo>
                    <a:pt x="3266319" y="401561"/>
                    <a:pt x="3161696" y="1429052"/>
                    <a:pt x="3730172" y="1872342"/>
                  </a:cubicBezTo>
                </a:path>
              </a:pathLst>
            </a:custGeom>
            <a:noFill/>
            <a:ln w="5715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2" name="椭圆 11">
              <a:extLst>
                <a:ext uri="{FF2B5EF4-FFF2-40B4-BE49-F238E27FC236}">
                  <a16:creationId xmlns:a16="http://schemas.microsoft.com/office/drawing/2014/main" xmlns="" id="{086F5356-DC52-4C0C-B105-C2ACBB56BBE2}"/>
                </a:ext>
              </a:extLst>
            </p:cNvPr>
            <p:cNvSpPr/>
            <p:nvPr/>
          </p:nvSpPr>
          <p:spPr>
            <a:xfrm>
              <a:off x="9927492" y="4105506"/>
              <a:ext cx="441623" cy="48578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文本框 20">
              <a:extLst>
                <a:ext uri="{FF2B5EF4-FFF2-40B4-BE49-F238E27FC236}">
                  <a16:creationId xmlns:a16="http://schemas.microsoft.com/office/drawing/2014/main" xmlns="" id="{8C59EC50-B8B2-402A-80EB-6698439317BC}"/>
                </a:ext>
              </a:extLst>
            </p:cNvPr>
            <p:cNvSpPr txBox="1"/>
            <p:nvPr/>
          </p:nvSpPr>
          <p:spPr>
            <a:xfrm>
              <a:off x="4400548" y="4716568"/>
              <a:ext cx="184731" cy="646331"/>
            </a:xfrm>
            <a:prstGeom prst="rect">
              <a:avLst/>
            </a:prstGeom>
            <a:noFill/>
          </p:spPr>
          <p:txBody>
            <a:bodyPr wrap="non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grpSp>
      <p:grpSp>
        <p:nvGrpSpPr>
          <p:cNvPr id="41" name="组合 40">
            <a:extLst>
              <a:ext uri="{FF2B5EF4-FFF2-40B4-BE49-F238E27FC236}">
                <a16:creationId xmlns:a16="http://schemas.microsoft.com/office/drawing/2014/main" xmlns="" id="{9907BBFB-184B-41FE-9749-BF423B556741}"/>
              </a:ext>
            </a:extLst>
          </p:cNvPr>
          <p:cNvGrpSpPr/>
          <p:nvPr/>
        </p:nvGrpSpPr>
        <p:grpSpPr>
          <a:xfrm>
            <a:off x="21320650" y="4338000"/>
            <a:ext cx="2700000" cy="4596059"/>
            <a:chOff x="21320650" y="4338000"/>
            <a:chExt cx="2700000" cy="4596059"/>
          </a:xfrm>
        </p:grpSpPr>
        <p:pic>
          <p:nvPicPr>
            <p:cNvPr id="42" name="图片 41">
              <a:extLst>
                <a:ext uri="{FF2B5EF4-FFF2-40B4-BE49-F238E27FC236}">
                  <a16:creationId xmlns:a16="http://schemas.microsoft.com/office/drawing/2014/main" xmlns="" id="{B42CC1BD-3739-4913-9168-0EC9BB24D037}"/>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46" name="页脚占位符 11">
              <a:extLst>
                <a:ext uri="{FF2B5EF4-FFF2-40B4-BE49-F238E27FC236}">
                  <a16:creationId xmlns:a16="http://schemas.microsoft.com/office/drawing/2014/main" xmlns="" id="{B3D71693-5E64-4E58-8746-58C89EB7CA81}"/>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一张图学透</a:t>
              </a:r>
              <a:r>
                <a:rPr kumimoji="0" lang="zh-CN" altLang="en-US" sz="36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启蒙运动</a:t>
              </a:r>
              <a:endParaRPr kumimoji="0" lang="zh-CN" altLang="en-US" sz="36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grpSp>
      <p:sp>
        <p:nvSpPr>
          <p:cNvPr id="2" name="文本框 1">
            <a:extLst>
              <a:ext uri="{FF2B5EF4-FFF2-40B4-BE49-F238E27FC236}">
                <a16:creationId xmlns:a16="http://schemas.microsoft.com/office/drawing/2014/main" xmlns="" id="{C19CF037-B5D8-4AF9-91DD-D70D80FE6C66}"/>
              </a:ext>
            </a:extLst>
          </p:cNvPr>
          <p:cNvSpPr txBox="1"/>
          <p:nvPr/>
        </p:nvSpPr>
        <p:spPr>
          <a:xfrm>
            <a:off x="9084944" y="1583229"/>
            <a:ext cx="2441694" cy="769441"/>
          </a:xfrm>
          <a:prstGeom prst="rect">
            <a:avLst/>
          </a:prstGeom>
          <a:noFill/>
        </p:spPr>
        <p:txBody>
          <a:bodyPr wrap="none" rtlCol="0">
            <a:spAutoFit/>
          </a:bodyP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启蒙运动</a:t>
            </a:r>
          </a:p>
        </p:txBody>
      </p:sp>
      <p:grpSp>
        <p:nvGrpSpPr>
          <p:cNvPr id="9" name="组合 8">
            <a:extLst>
              <a:ext uri="{FF2B5EF4-FFF2-40B4-BE49-F238E27FC236}">
                <a16:creationId xmlns:a16="http://schemas.microsoft.com/office/drawing/2014/main" xmlns="" id="{99156A55-624F-4BD8-B182-EBC8A60CFB53}"/>
              </a:ext>
            </a:extLst>
          </p:cNvPr>
          <p:cNvGrpSpPr/>
          <p:nvPr/>
        </p:nvGrpSpPr>
        <p:grpSpPr>
          <a:xfrm>
            <a:off x="1265164" y="736542"/>
            <a:ext cx="4272250" cy="855000"/>
            <a:chOff x="1265164" y="736542"/>
            <a:chExt cx="4272250" cy="855000"/>
          </a:xfrm>
        </p:grpSpPr>
        <p:sp>
          <p:nvSpPr>
            <p:cNvPr id="7" name="椭圆 6">
              <a:extLst>
                <a:ext uri="{FF2B5EF4-FFF2-40B4-BE49-F238E27FC236}">
                  <a16:creationId xmlns:a16="http://schemas.microsoft.com/office/drawing/2014/main" xmlns="" id="{B1ED0434-78B8-4194-9DA6-79DD14072D22}"/>
                </a:ext>
              </a:extLst>
            </p:cNvPr>
            <p:cNvSpPr/>
            <p:nvPr/>
          </p:nvSpPr>
          <p:spPr>
            <a:xfrm>
              <a:off x="126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一</a:t>
              </a:r>
            </a:p>
          </p:txBody>
        </p:sp>
        <p:sp>
          <p:nvSpPr>
            <p:cNvPr id="55" name="椭圆 54">
              <a:extLst>
                <a:ext uri="{FF2B5EF4-FFF2-40B4-BE49-F238E27FC236}">
                  <a16:creationId xmlns:a16="http://schemas.microsoft.com/office/drawing/2014/main" xmlns="" id="{1CE58543-4451-47F7-939A-A20275B2476C}"/>
                </a:ext>
              </a:extLst>
            </p:cNvPr>
            <p:cNvSpPr/>
            <p:nvPr/>
          </p:nvSpPr>
          <p:spPr>
            <a:xfrm>
              <a:off x="2120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张</a:t>
              </a:r>
            </a:p>
          </p:txBody>
        </p:sp>
        <p:sp>
          <p:nvSpPr>
            <p:cNvPr id="56" name="椭圆 55">
              <a:extLst>
                <a:ext uri="{FF2B5EF4-FFF2-40B4-BE49-F238E27FC236}">
                  <a16:creationId xmlns:a16="http://schemas.microsoft.com/office/drawing/2014/main" xmlns="" id="{18840626-30E1-46DC-BAD9-B81CBE0F51B4}"/>
                </a:ext>
              </a:extLst>
            </p:cNvPr>
            <p:cNvSpPr/>
            <p:nvPr/>
          </p:nvSpPr>
          <p:spPr>
            <a:xfrm>
              <a:off x="297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图</a:t>
              </a:r>
            </a:p>
          </p:txBody>
        </p:sp>
        <p:sp>
          <p:nvSpPr>
            <p:cNvPr id="57" name="椭圆 56">
              <a:extLst>
                <a:ext uri="{FF2B5EF4-FFF2-40B4-BE49-F238E27FC236}">
                  <a16:creationId xmlns:a16="http://schemas.microsoft.com/office/drawing/2014/main" xmlns="" id="{5CC6C132-24F8-4C79-A39E-63E3862D746E}"/>
                </a:ext>
              </a:extLst>
            </p:cNvPr>
            <p:cNvSpPr/>
            <p:nvPr/>
          </p:nvSpPr>
          <p:spPr>
            <a:xfrm>
              <a:off x="3827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学</a:t>
              </a:r>
            </a:p>
          </p:txBody>
        </p:sp>
        <p:sp>
          <p:nvSpPr>
            <p:cNvPr id="58" name="椭圆 57">
              <a:extLst>
                <a:ext uri="{FF2B5EF4-FFF2-40B4-BE49-F238E27FC236}">
                  <a16:creationId xmlns:a16="http://schemas.microsoft.com/office/drawing/2014/main" xmlns="" id="{2F8CB240-2489-490D-92F8-BE49C8747963}"/>
                </a:ext>
              </a:extLst>
            </p:cNvPr>
            <p:cNvSpPr/>
            <p:nvPr/>
          </p:nvSpPr>
          <p:spPr>
            <a:xfrm>
              <a:off x="4682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透</a:t>
              </a:r>
            </a:p>
          </p:txBody>
        </p:sp>
      </p:grpSp>
      <p:sp>
        <p:nvSpPr>
          <p:cNvPr id="35" name="矩形 34">
            <a:extLst>
              <a:ext uri="{FF2B5EF4-FFF2-40B4-BE49-F238E27FC236}">
                <a16:creationId xmlns:a16="http://schemas.microsoft.com/office/drawing/2014/main" xmlns="" id="{7B9BA7A4-3EEE-459D-9BAC-DEA6BEA2F87D}"/>
              </a:ext>
            </a:extLst>
          </p:cNvPr>
          <p:cNvSpPr/>
          <p:nvPr/>
        </p:nvSpPr>
        <p:spPr>
          <a:xfrm>
            <a:off x="9615389" y="4966524"/>
            <a:ext cx="1107996"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lang="zh-CN" altLang="en-US" dirty="0">
                <a:solidFill>
                  <a:srgbClr val="FF0000"/>
                </a:solidFill>
                <a:latin typeface="黑体" panose="02010609060101010101" pitchFamily="49" charset="-122"/>
                <a:ea typeface="黑体" panose="02010609060101010101" pitchFamily="49" charset="-122"/>
              </a:rPr>
              <a:t>影响</a:t>
            </a:r>
            <a:endParaRPr kumimoji="0" lang="zh-CN" altLang="en-US" sz="36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52" name="文本框 51">
            <a:extLst>
              <a:ext uri="{FF2B5EF4-FFF2-40B4-BE49-F238E27FC236}">
                <a16:creationId xmlns:a16="http://schemas.microsoft.com/office/drawing/2014/main" xmlns="" id="{63EB21EA-D1CF-4F91-B081-73817735055D}"/>
              </a:ext>
            </a:extLst>
          </p:cNvPr>
          <p:cNvSpPr txBox="1"/>
          <p:nvPr/>
        </p:nvSpPr>
        <p:spPr>
          <a:xfrm>
            <a:off x="14705650" y="11775439"/>
            <a:ext cx="4185397" cy="584775"/>
          </a:xfrm>
          <a:prstGeom prst="rect">
            <a:avLst/>
          </a:prstGeom>
          <a:noFill/>
        </p:spPr>
        <p:txBody>
          <a:bodyPr wrap="squar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a:t>
            </a:r>
            <a:r>
              <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人权宣言</a:t>
            </a:r>
            <a:r>
              <a:rPr kumimoji="0" lang="en-US" altLang="zh-CN"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a:t>
            </a:r>
            <a:endPar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32" name="矩形 31">
            <a:extLst>
              <a:ext uri="{FF2B5EF4-FFF2-40B4-BE49-F238E27FC236}">
                <a16:creationId xmlns:a16="http://schemas.microsoft.com/office/drawing/2014/main" xmlns="" id="{9FBDB744-3102-4A20-9DAF-62087C82C6D9}"/>
              </a:ext>
            </a:extLst>
          </p:cNvPr>
          <p:cNvSpPr/>
          <p:nvPr/>
        </p:nvSpPr>
        <p:spPr>
          <a:xfrm>
            <a:off x="2559632" y="5933242"/>
            <a:ext cx="9356018" cy="1846083"/>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lang="zh-CN" altLang="en-US" b="1" dirty="0">
                <a:latin typeface="楷体" panose="02010609060101010101" pitchFamily="49" charset="-122"/>
                <a:ea typeface="楷体" panose="02010609060101010101" pitchFamily="49" charset="-122"/>
              </a:rPr>
              <a:t>有力地批判了封建专制制度及其精神支柱天主教会，描绘了未来“理想王国”的蓝图，为法国大革命作了充分的思想准备。</a:t>
            </a:r>
            <a:endParaRPr lang="en-US" altLang="zh-CN" b="1" dirty="0">
              <a:latin typeface="楷体" panose="02010609060101010101" pitchFamily="49" charset="-122"/>
              <a:ea typeface="楷体" panose="02010609060101010101" pitchFamily="49" charset="-122"/>
            </a:endParaRPr>
          </a:p>
        </p:txBody>
      </p:sp>
      <p:sp>
        <p:nvSpPr>
          <p:cNvPr id="33" name="矩形 32">
            <a:extLst>
              <a:ext uri="{FF2B5EF4-FFF2-40B4-BE49-F238E27FC236}">
                <a16:creationId xmlns:a16="http://schemas.microsoft.com/office/drawing/2014/main" xmlns="" id="{00117A94-5366-4916-BF1A-6B4ADC8015AA}"/>
              </a:ext>
            </a:extLst>
          </p:cNvPr>
          <p:cNvSpPr/>
          <p:nvPr/>
        </p:nvSpPr>
        <p:spPr>
          <a:xfrm>
            <a:off x="2559632" y="8007955"/>
            <a:ext cx="9367986" cy="3028521"/>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lang="zh-CN" altLang="en-US" b="1" dirty="0">
                <a:latin typeface="楷体" panose="02010609060101010101" pitchFamily="49" charset="-122"/>
                <a:ea typeface="楷体" panose="02010609060101010101" pitchFamily="49" charset="-122"/>
              </a:rPr>
              <a:t>*启蒙运动所宣传的自由、平等、民主和法制的思想，推动了资产阶级的革命和改革，</a:t>
            </a:r>
            <a:r>
              <a:rPr lang="zh-CN" altLang="en-US" b="1" spc="300" dirty="0">
                <a:latin typeface="楷体" panose="02010609060101010101" pitchFamily="49" charset="-122"/>
                <a:ea typeface="楷体" panose="02010609060101010101" pitchFamily="49" charset="-122"/>
              </a:rPr>
              <a:t>成为近代资本主义社会的立国之本。</a:t>
            </a:r>
            <a:endParaRPr lang="en-US" altLang="zh-CN" b="1" spc="300" dirty="0">
              <a:latin typeface="楷体" panose="02010609060101010101" pitchFamily="49" charset="-122"/>
              <a:ea typeface="楷体" panose="02010609060101010101" pitchFamily="49" charset="-122"/>
            </a:endParaRPr>
          </a:p>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effectLst/>
                <a:uLnTx/>
                <a:uFillTx/>
                <a:latin typeface="楷体" panose="02010609060101010101" pitchFamily="49" charset="-122"/>
                <a:ea typeface="楷体" panose="02010609060101010101" pitchFamily="49" charset="-122"/>
              </a:rPr>
              <a:t>*鼓舞了英属北美殖民地和拉丁美洲人民争取民族独立的信心</a:t>
            </a:r>
            <a:r>
              <a:rPr lang="zh-CN" altLang="en-US" b="1" dirty="0">
                <a:latin typeface="楷体" panose="02010609060101010101" pitchFamily="49" charset="-122"/>
                <a:ea typeface="楷体" panose="02010609060101010101" pitchFamily="49" charset="-122"/>
              </a:rPr>
              <a:t>。</a:t>
            </a:r>
            <a:endParaRPr kumimoji="0" lang="zh-CN" altLang="en-US" sz="3600" b="1" i="0" u="none" strike="noStrike" kern="1200" cap="none" spc="0" normalizeH="0" baseline="0" noProof="0" dirty="0">
              <a:ln>
                <a:noFill/>
              </a:ln>
              <a:effectLst/>
              <a:uLnTx/>
              <a:uFillTx/>
              <a:latin typeface="楷体" panose="02010609060101010101" pitchFamily="49" charset="-122"/>
              <a:ea typeface="楷体" panose="02010609060101010101" pitchFamily="49" charset="-122"/>
            </a:endParaRPr>
          </a:p>
        </p:txBody>
      </p:sp>
      <p:sp>
        <p:nvSpPr>
          <p:cNvPr id="34" name="矩形 33">
            <a:extLst>
              <a:ext uri="{FF2B5EF4-FFF2-40B4-BE49-F238E27FC236}">
                <a16:creationId xmlns:a16="http://schemas.microsoft.com/office/drawing/2014/main" xmlns="" id="{83F98279-1A08-4131-8589-3D9B824EB2EA}"/>
              </a:ext>
            </a:extLst>
          </p:cNvPr>
          <p:cNvSpPr/>
          <p:nvPr/>
        </p:nvSpPr>
        <p:spPr>
          <a:xfrm>
            <a:off x="2547664" y="11190664"/>
            <a:ext cx="9367986" cy="1846083"/>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lang="zh-CN" altLang="en-US" b="1" dirty="0">
                <a:latin typeface="楷体" panose="02010609060101010101" pitchFamily="49" charset="-122"/>
                <a:ea typeface="楷体" panose="02010609060101010101" pitchFamily="49" charset="-122"/>
              </a:rPr>
              <a:t>许多启蒙思想家的名著被介绍到中国、日本等亚洲国家，鼓励了那里的仁人志士为改造旧社会而斗争。</a:t>
            </a:r>
            <a:endParaRPr kumimoji="0" lang="zh-CN" altLang="en-US" sz="3600" b="1" i="0" u="none" strike="noStrike" kern="1200" cap="none" spc="0" normalizeH="0" baseline="0" noProof="0" dirty="0">
              <a:ln>
                <a:noFill/>
              </a:ln>
              <a:effectLst/>
              <a:uLnTx/>
              <a:uFillTx/>
              <a:latin typeface="楷体" panose="02010609060101010101" pitchFamily="49" charset="-122"/>
              <a:ea typeface="楷体" panose="02010609060101010101" pitchFamily="49" charset="-122"/>
            </a:endParaRPr>
          </a:p>
        </p:txBody>
      </p:sp>
      <p:pic>
        <p:nvPicPr>
          <p:cNvPr id="3" name="图片 2">
            <a:extLst>
              <a:ext uri="{FF2B5EF4-FFF2-40B4-BE49-F238E27FC236}">
                <a16:creationId xmlns:a16="http://schemas.microsoft.com/office/drawing/2014/main" xmlns="" id="{FF81E2E9-900F-43C9-B094-FEA3C872B3C8}"/>
              </a:ext>
            </a:extLst>
          </p:cNvPr>
          <p:cNvPicPr>
            <a:picLocks noChangeAspect="1"/>
          </p:cNvPicPr>
          <p:nvPr/>
        </p:nvPicPr>
        <p:blipFill>
          <a:blip r:embed="rId3"/>
          <a:stretch>
            <a:fillRect/>
          </a:stretch>
        </p:blipFill>
        <p:spPr>
          <a:xfrm>
            <a:off x="13859843" y="5911118"/>
            <a:ext cx="4324350" cy="5695950"/>
          </a:xfrm>
          <a:prstGeom prst="rect">
            <a:avLst/>
          </a:prstGeom>
        </p:spPr>
      </p:pic>
      <p:sp>
        <p:nvSpPr>
          <p:cNvPr id="5" name="任意多边形: 形状 4">
            <a:extLst>
              <a:ext uri="{FF2B5EF4-FFF2-40B4-BE49-F238E27FC236}">
                <a16:creationId xmlns:a16="http://schemas.microsoft.com/office/drawing/2014/main" xmlns="" id="{83755A32-AB18-4912-A060-6BBB2C3508CE}"/>
              </a:ext>
            </a:extLst>
          </p:cNvPr>
          <p:cNvSpPr/>
          <p:nvPr/>
        </p:nvSpPr>
        <p:spPr>
          <a:xfrm>
            <a:off x="11820745" y="6509657"/>
            <a:ext cx="980906" cy="5350824"/>
          </a:xfrm>
          <a:custGeom>
            <a:avLst/>
            <a:gdLst>
              <a:gd name="connsiteX0" fmla="*/ 153541 w 980906"/>
              <a:gd name="connsiteY0" fmla="*/ 0 h 5350824"/>
              <a:gd name="connsiteX1" fmla="*/ 871998 w 980906"/>
              <a:gd name="connsiteY1" fmla="*/ 1240972 h 5350824"/>
              <a:gd name="connsiteX2" fmla="*/ 1141 w 980906"/>
              <a:gd name="connsiteY2" fmla="*/ 2373086 h 5350824"/>
              <a:gd name="connsiteX3" fmla="*/ 676055 w 980906"/>
              <a:gd name="connsiteY3" fmla="*/ 3113314 h 5350824"/>
              <a:gd name="connsiteX4" fmla="*/ 175312 w 980906"/>
              <a:gd name="connsiteY4" fmla="*/ 3701143 h 5350824"/>
              <a:gd name="connsiteX5" fmla="*/ 980855 w 980906"/>
              <a:gd name="connsiteY5" fmla="*/ 4702629 h 5350824"/>
              <a:gd name="connsiteX6" fmla="*/ 218855 w 980906"/>
              <a:gd name="connsiteY6" fmla="*/ 5312229 h 535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06" h="5350824">
                <a:moveTo>
                  <a:pt x="153541" y="0"/>
                </a:moveTo>
                <a:cubicBezTo>
                  <a:pt x="525469" y="422729"/>
                  <a:pt x="897398" y="845458"/>
                  <a:pt x="871998" y="1240972"/>
                </a:cubicBezTo>
                <a:cubicBezTo>
                  <a:pt x="846598" y="1636486"/>
                  <a:pt x="33798" y="2061029"/>
                  <a:pt x="1141" y="2373086"/>
                </a:cubicBezTo>
                <a:cubicBezTo>
                  <a:pt x="-31516" y="2685143"/>
                  <a:pt x="647027" y="2891971"/>
                  <a:pt x="676055" y="3113314"/>
                </a:cubicBezTo>
                <a:cubicBezTo>
                  <a:pt x="705083" y="3334657"/>
                  <a:pt x="124512" y="3436257"/>
                  <a:pt x="175312" y="3701143"/>
                </a:cubicBezTo>
                <a:cubicBezTo>
                  <a:pt x="226112" y="3966029"/>
                  <a:pt x="973598" y="4434115"/>
                  <a:pt x="980855" y="4702629"/>
                </a:cubicBezTo>
                <a:cubicBezTo>
                  <a:pt x="988112" y="4971143"/>
                  <a:pt x="233369" y="5497286"/>
                  <a:pt x="218855" y="5312229"/>
                </a:cubicBezTo>
              </a:path>
            </a:pathLst>
          </a:custGeom>
          <a:noFill/>
          <a:ln w="38100">
            <a:solidFill>
              <a:srgbClr val="36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xmlns="" id="{6EC10B9D-F842-4239-8843-38BE16295C22}"/>
              </a:ext>
            </a:extLst>
          </p:cNvPr>
          <p:cNvSpPr/>
          <p:nvPr/>
        </p:nvSpPr>
        <p:spPr>
          <a:xfrm rot="19407445">
            <a:off x="11792948" y="6419597"/>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1827530" rtl="0" eaLnBrk="1" latinLnBrk="0" hangingPunct="1">
              <a:defRPr sz="3600" kern="1200">
                <a:solidFill>
                  <a:schemeClr val="lt1"/>
                </a:solidFill>
                <a:latin typeface="+mn-lt"/>
                <a:ea typeface="+mn-ea"/>
                <a:cs typeface="+mn-cs"/>
              </a:defRPr>
            </a:lvl1pPr>
            <a:lvl2pPr marL="913765" algn="l" defTabSz="1827530" rtl="0" eaLnBrk="1" latinLnBrk="0" hangingPunct="1">
              <a:defRPr sz="3600" kern="1200">
                <a:solidFill>
                  <a:schemeClr val="lt1"/>
                </a:solidFill>
                <a:latin typeface="+mn-lt"/>
                <a:ea typeface="+mn-ea"/>
                <a:cs typeface="+mn-cs"/>
              </a:defRPr>
            </a:lvl2pPr>
            <a:lvl3pPr marL="1828165" algn="l" defTabSz="1827530" rtl="0" eaLnBrk="1" latinLnBrk="0" hangingPunct="1">
              <a:defRPr sz="3600" kern="1200">
                <a:solidFill>
                  <a:schemeClr val="lt1"/>
                </a:solidFill>
                <a:latin typeface="+mn-lt"/>
                <a:ea typeface="+mn-ea"/>
                <a:cs typeface="+mn-cs"/>
              </a:defRPr>
            </a:lvl3pPr>
            <a:lvl4pPr marL="2741930" algn="l" defTabSz="1827530" rtl="0" eaLnBrk="1" latinLnBrk="0" hangingPunct="1">
              <a:defRPr sz="3600" kern="1200">
                <a:solidFill>
                  <a:schemeClr val="lt1"/>
                </a:solidFill>
                <a:latin typeface="+mn-lt"/>
                <a:ea typeface="+mn-ea"/>
                <a:cs typeface="+mn-cs"/>
              </a:defRPr>
            </a:lvl4pPr>
            <a:lvl5pPr marL="3655695" algn="l" defTabSz="1827530" rtl="0" eaLnBrk="1" latinLnBrk="0" hangingPunct="1">
              <a:defRPr sz="3600" kern="1200">
                <a:solidFill>
                  <a:schemeClr val="lt1"/>
                </a:solidFill>
                <a:latin typeface="+mn-lt"/>
                <a:ea typeface="+mn-ea"/>
                <a:cs typeface="+mn-cs"/>
              </a:defRPr>
            </a:lvl5pPr>
            <a:lvl6pPr marL="4570095" algn="l" defTabSz="1827530" rtl="0" eaLnBrk="1" latinLnBrk="0" hangingPunct="1">
              <a:defRPr sz="3600" kern="1200">
                <a:solidFill>
                  <a:schemeClr val="lt1"/>
                </a:solidFill>
                <a:latin typeface="+mn-lt"/>
                <a:ea typeface="+mn-ea"/>
                <a:cs typeface="+mn-cs"/>
              </a:defRPr>
            </a:lvl6pPr>
            <a:lvl7pPr marL="5483860" algn="l" defTabSz="1827530" rtl="0" eaLnBrk="1" latinLnBrk="0" hangingPunct="1">
              <a:defRPr sz="3600" kern="1200">
                <a:solidFill>
                  <a:schemeClr val="lt1"/>
                </a:solidFill>
                <a:latin typeface="+mn-lt"/>
                <a:ea typeface="+mn-ea"/>
                <a:cs typeface="+mn-cs"/>
              </a:defRPr>
            </a:lvl7pPr>
            <a:lvl8pPr marL="6397625" algn="l" defTabSz="1827530" rtl="0" eaLnBrk="1" latinLnBrk="0" hangingPunct="1">
              <a:defRPr sz="3600" kern="1200">
                <a:solidFill>
                  <a:schemeClr val="lt1"/>
                </a:solidFill>
                <a:latin typeface="+mn-lt"/>
                <a:ea typeface="+mn-ea"/>
                <a:cs typeface="+mn-cs"/>
              </a:defRPr>
            </a:lvl8pPr>
            <a:lvl9pPr marL="7311390" algn="l" defTabSz="1827530" rtl="0" eaLnBrk="1" latinLnBrk="0" hangingPunct="1">
              <a:defRPr sz="3600" kern="1200">
                <a:solidFill>
                  <a:schemeClr val="lt1"/>
                </a:solidFill>
                <a:latin typeface="+mn-lt"/>
                <a:ea typeface="+mn-ea"/>
                <a:cs typeface="+mn-cs"/>
              </a:defRPr>
            </a:lvl9pPr>
          </a:lstStyle>
          <a:p>
            <a:pPr algn="ctr"/>
            <a:endParaRPr lang="zh-CN" altLang="en-US"/>
          </a:p>
        </p:txBody>
      </p:sp>
      <p:sp>
        <p:nvSpPr>
          <p:cNvPr id="25" name="椭圆 24">
            <a:extLst>
              <a:ext uri="{FF2B5EF4-FFF2-40B4-BE49-F238E27FC236}">
                <a16:creationId xmlns:a16="http://schemas.microsoft.com/office/drawing/2014/main" xmlns="" id="{6EC10B9D-F842-4239-8843-38BE16295C22}"/>
              </a:ext>
            </a:extLst>
          </p:cNvPr>
          <p:cNvSpPr/>
          <p:nvPr/>
        </p:nvSpPr>
        <p:spPr>
          <a:xfrm rot="19407445">
            <a:off x="11734208" y="8774931"/>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1827530" rtl="0" eaLnBrk="1" latinLnBrk="0" hangingPunct="1">
              <a:defRPr sz="3600" kern="1200">
                <a:solidFill>
                  <a:schemeClr val="lt1"/>
                </a:solidFill>
                <a:latin typeface="+mn-lt"/>
                <a:ea typeface="+mn-ea"/>
                <a:cs typeface="+mn-cs"/>
              </a:defRPr>
            </a:lvl1pPr>
            <a:lvl2pPr marL="913765" algn="l" defTabSz="1827530" rtl="0" eaLnBrk="1" latinLnBrk="0" hangingPunct="1">
              <a:defRPr sz="3600" kern="1200">
                <a:solidFill>
                  <a:schemeClr val="lt1"/>
                </a:solidFill>
                <a:latin typeface="+mn-lt"/>
                <a:ea typeface="+mn-ea"/>
                <a:cs typeface="+mn-cs"/>
              </a:defRPr>
            </a:lvl2pPr>
            <a:lvl3pPr marL="1828165" algn="l" defTabSz="1827530" rtl="0" eaLnBrk="1" latinLnBrk="0" hangingPunct="1">
              <a:defRPr sz="3600" kern="1200">
                <a:solidFill>
                  <a:schemeClr val="lt1"/>
                </a:solidFill>
                <a:latin typeface="+mn-lt"/>
                <a:ea typeface="+mn-ea"/>
                <a:cs typeface="+mn-cs"/>
              </a:defRPr>
            </a:lvl3pPr>
            <a:lvl4pPr marL="2741930" algn="l" defTabSz="1827530" rtl="0" eaLnBrk="1" latinLnBrk="0" hangingPunct="1">
              <a:defRPr sz="3600" kern="1200">
                <a:solidFill>
                  <a:schemeClr val="lt1"/>
                </a:solidFill>
                <a:latin typeface="+mn-lt"/>
                <a:ea typeface="+mn-ea"/>
                <a:cs typeface="+mn-cs"/>
              </a:defRPr>
            </a:lvl4pPr>
            <a:lvl5pPr marL="3655695" algn="l" defTabSz="1827530" rtl="0" eaLnBrk="1" latinLnBrk="0" hangingPunct="1">
              <a:defRPr sz="3600" kern="1200">
                <a:solidFill>
                  <a:schemeClr val="lt1"/>
                </a:solidFill>
                <a:latin typeface="+mn-lt"/>
                <a:ea typeface="+mn-ea"/>
                <a:cs typeface="+mn-cs"/>
              </a:defRPr>
            </a:lvl5pPr>
            <a:lvl6pPr marL="4570095" algn="l" defTabSz="1827530" rtl="0" eaLnBrk="1" latinLnBrk="0" hangingPunct="1">
              <a:defRPr sz="3600" kern="1200">
                <a:solidFill>
                  <a:schemeClr val="lt1"/>
                </a:solidFill>
                <a:latin typeface="+mn-lt"/>
                <a:ea typeface="+mn-ea"/>
                <a:cs typeface="+mn-cs"/>
              </a:defRPr>
            </a:lvl6pPr>
            <a:lvl7pPr marL="5483860" algn="l" defTabSz="1827530" rtl="0" eaLnBrk="1" latinLnBrk="0" hangingPunct="1">
              <a:defRPr sz="3600" kern="1200">
                <a:solidFill>
                  <a:schemeClr val="lt1"/>
                </a:solidFill>
                <a:latin typeface="+mn-lt"/>
                <a:ea typeface="+mn-ea"/>
                <a:cs typeface="+mn-cs"/>
              </a:defRPr>
            </a:lvl7pPr>
            <a:lvl8pPr marL="6397625" algn="l" defTabSz="1827530" rtl="0" eaLnBrk="1" latinLnBrk="0" hangingPunct="1">
              <a:defRPr sz="3600" kern="1200">
                <a:solidFill>
                  <a:schemeClr val="lt1"/>
                </a:solidFill>
                <a:latin typeface="+mn-lt"/>
                <a:ea typeface="+mn-ea"/>
                <a:cs typeface="+mn-cs"/>
              </a:defRPr>
            </a:lvl8pPr>
            <a:lvl9pPr marL="7311390" algn="l" defTabSz="1827530" rtl="0" eaLnBrk="1" latinLnBrk="0" hangingPunct="1">
              <a:defRPr sz="3600" kern="1200">
                <a:solidFill>
                  <a:schemeClr val="lt1"/>
                </a:solidFill>
                <a:latin typeface="+mn-lt"/>
                <a:ea typeface="+mn-ea"/>
                <a:cs typeface="+mn-cs"/>
              </a:defRPr>
            </a:lvl9pPr>
          </a:lstStyle>
          <a:p>
            <a:pPr algn="ctr"/>
            <a:endParaRPr lang="zh-CN" altLang="en-US"/>
          </a:p>
        </p:txBody>
      </p:sp>
      <p:sp>
        <p:nvSpPr>
          <p:cNvPr id="26" name="椭圆 25">
            <a:extLst>
              <a:ext uri="{FF2B5EF4-FFF2-40B4-BE49-F238E27FC236}">
                <a16:creationId xmlns:a16="http://schemas.microsoft.com/office/drawing/2014/main" xmlns="" id="{6EC10B9D-F842-4239-8843-38BE16295C22}"/>
              </a:ext>
            </a:extLst>
          </p:cNvPr>
          <p:cNvSpPr/>
          <p:nvPr/>
        </p:nvSpPr>
        <p:spPr>
          <a:xfrm rot="19407445">
            <a:off x="11881389" y="10092195"/>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1827530" rtl="0" eaLnBrk="1" latinLnBrk="0" hangingPunct="1">
              <a:defRPr sz="3600" kern="1200">
                <a:solidFill>
                  <a:schemeClr val="lt1"/>
                </a:solidFill>
                <a:latin typeface="+mn-lt"/>
                <a:ea typeface="+mn-ea"/>
                <a:cs typeface="+mn-cs"/>
              </a:defRPr>
            </a:lvl1pPr>
            <a:lvl2pPr marL="913765" algn="l" defTabSz="1827530" rtl="0" eaLnBrk="1" latinLnBrk="0" hangingPunct="1">
              <a:defRPr sz="3600" kern="1200">
                <a:solidFill>
                  <a:schemeClr val="lt1"/>
                </a:solidFill>
                <a:latin typeface="+mn-lt"/>
                <a:ea typeface="+mn-ea"/>
                <a:cs typeface="+mn-cs"/>
              </a:defRPr>
            </a:lvl2pPr>
            <a:lvl3pPr marL="1828165" algn="l" defTabSz="1827530" rtl="0" eaLnBrk="1" latinLnBrk="0" hangingPunct="1">
              <a:defRPr sz="3600" kern="1200">
                <a:solidFill>
                  <a:schemeClr val="lt1"/>
                </a:solidFill>
                <a:latin typeface="+mn-lt"/>
                <a:ea typeface="+mn-ea"/>
                <a:cs typeface="+mn-cs"/>
              </a:defRPr>
            </a:lvl3pPr>
            <a:lvl4pPr marL="2741930" algn="l" defTabSz="1827530" rtl="0" eaLnBrk="1" latinLnBrk="0" hangingPunct="1">
              <a:defRPr sz="3600" kern="1200">
                <a:solidFill>
                  <a:schemeClr val="lt1"/>
                </a:solidFill>
                <a:latin typeface="+mn-lt"/>
                <a:ea typeface="+mn-ea"/>
                <a:cs typeface="+mn-cs"/>
              </a:defRPr>
            </a:lvl4pPr>
            <a:lvl5pPr marL="3655695" algn="l" defTabSz="1827530" rtl="0" eaLnBrk="1" latinLnBrk="0" hangingPunct="1">
              <a:defRPr sz="3600" kern="1200">
                <a:solidFill>
                  <a:schemeClr val="lt1"/>
                </a:solidFill>
                <a:latin typeface="+mn-lt"/>
                <a:ea typeface="+mn-ea"/>
                <a:cs typeface="+mn-cs"/>
              </a:defRPr>
            </a:lvl5pPr>
            <a:lvl6pPr marL="4570095" algn="l" defTabSz="1827530" rtl="0" eaLnBrk="1" latinLnBrk="0" hangingPunct="1">
              <a:defRPr sz="3600" kern="1200">
                <a:solidFill>
                  <a:schemeClr val="lt1"/>
                </a:solidFill>
                <a:latin typeface="+mn-lt"/>
                <a:ea typeface="+mn-ea"/>
                <a:cs typeface="+mn-cs"/>
              </a:defRPr>
            </a:lvl6pPr>
            <a:lvl7pPr marL="5483860" algn="l" defTabSz="1827530" rtl="0" eaLnBrk="1" latinLnBrk="0" hangingPunct="1">
              <a:defRPr sz="3600" kern="1200">
                <a:solidFill>
                  <a:schemeClr val="lt1"/>
                </a:solidFill>
                <a:latin typeface="+mn-lt"/>
                <a:ea typeface="+mn-ea"/>
                <a:cs typeface="+mn-cs"/>
              </a:defRPr>
            </a:lvl7pPr>
            <a:lvl8pPr marL="6397625" algn="l" defTabSz="1827530" rtl="0" eaLnBrk="1" latinLnBrk="0" hangingPunct="1">
              <a:defRPr sz="3600" kern="1200">
                <a:solidFill>
                  <a:schemeClr val="lt1"/>
                </a:solidFill>
                <a:latin typeface="+mn-lt"/>
                <a:ea typeface="+mn-ea"/>
                <a:cs typeface="+mn-cs"/>
              </a:defRPr>
            </a:lvl8pPr>
            <a:lvl9pPr marL="7311390" algn="l" defTabSz="1827530" rtl="0" eaLnBrk="1" latinLnBrk="0" hangingPunct="1">
              <a:defRPr sz="3600" kern="1200">
                <a:solidFill>
                  <a:schemeClr val="lt1"/>
                </a:solidFill>
                <a:latin typeface="+mn-lt"/>
                <a:ea typeface="+mn-ea"/>
                <a:cs typeface="+mn-cs"/>
              </a:defRPr>
            </a:lvl9pPr>
          </a:lstStyle>
          <a:p>
            <a:pPr algn="ctr"/>
            <a:endParaRPr lang="zh-CN" altLang="en-US"/>
          </a:p>
        </p:txBody>
      </p:sp>
      <p:sp>
        <p:nvSpPr>
          <p:cNvPr id="27" name="椭圆 26">
            <a:extLst>
              <a:ext uri="{FF2B5EF4-FFF2-40B4-BE49-F238E27FC236}">
                <a16:creationId xmlns:a16="http://schemas.microsoft.com/office/drawing/2014/main" xmlns="" id="{6EC10B9D-F842-4239-8843-38BE16295C22}"/>
              </a:ext>
            </a:extLst>
          </p:cNvPr>
          <p:cNvSpPr/>
          <p:nvPr/>
        </p:nvSpPr>
        <p:spPr>
          <a:xfrm rot="19407445">
            <a:off x="12015076" y="11683339"/>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1827530" rtl="0" eaLnBrk="1" latinLnBrk="0" hangingPunct="1">
              <a:defRPr sz="3600" kern="1200">
                <a:solidFill>
                  <a:schemeClr val="lt1"/>
                </a:solidFill>
                <a:latin typeface="+mn-lt"/>
                <a:ea typeface="+mn-ea"/>
                <a:cs typeface="+mn-cs"/>
              </a:defRPr>
            </a:lvl1pPr>
            <a:lvl2pPr marL="913765" algn="l" defTabSz="1827530" rtl="0" eaLnBrk="1" latinLnBrk="0" hangingPunct="1">
              <a:defRPr sz="3600" kern="1200">
                <a:solidFill>
                  <a:schemeClr val="lt1"/>
                </a:solidFill>
                <a:latin typeface="+mn-lt"/>
                <a:ea typeface="+mn-ea"/>
                <a:cs typeface="+mn-cs"/>
              </a:defRPr>
            </a:lvl2pPr>
            <a:lvl3pPr marL="1828165" algn="l" defTabSz="1827530" rtl="0" eaLnBrk="1" latinLnBrk="0" hangingPunct="1">
              <a:defRPr sz="3600" kern="1200">
                <a:solidFill>
                  <a:schemeClr val="lt1"/>
                </a:solidFill>
                <a:latin typeface="+mn-lt"/>
                <a:ea typeface="+mn-ea"/>
                <a:cs typeface="+mn-cs"/>
              </a:defRPr>
            </a:lvl3pPr>
            <a:lvl4pPr marL="2741930" algn="l" defTabSz="1827530" rtl="0" eaLnBrk="1" latinLnBrk="0" hangingPunct="1">
              <a:defRPr sz="3600" kern="1200">
                <a:solidFill>
                  <a:schemeClr val="lt1"/>
                </a:solidFill>
                <a:latin typeface="+mn-lt"/>
                <a:ea typeface="+mn-ea"/>
                <a:cs typeface="+mn-cs"/>
              </a:defRPr>
            </a:lvl4pPr>
            <a:lvl5pPr marL="3655695" algn="l" defTabSz="1827530" rtl="0" eaLnBrk="1" latinLnBrk="0" hangingPunct="1">
              <a:defRPr sz="3600" kern="1200">
                <a:solidFill>
                  <a:schemeClr val="lt1"/>
                </a:solidFill>
                <a:latin typeface="+mn-lt"/>
                <a:ea typeface="+mn-ea"/>
                <a:cs typeface="+mn-cs"/>
              </a:defRPr>
            </a:lvl5pPr>
            <a:lvl6pPr marL="4570095" algn="l" defTabSz="1827530" rtl="0" eaLnBrk="1" latinLnBrk="0" hangingPunct="1">
              <a:defRPr sz="3600" kern="1200">
                <a:solidFill>
                  <a:schemeClr val="lt1"/>
                </a:solidFill>
                <a:latin typeface="+mn-lt"/>
                <a:ea typeface="+mn-ea"/>
                <a:cs typeface="+mn-cs"/>
              </a:defRPr>
            </a:lvl6pPr>
            <a:lvl7pPr marL="5483860" algn="l" defTabSz="1827530" rtl="0" eaLnBrk="1" latinLnBrk="0" hangingPunct="1">
              <a:defRPr sz="3600" kern="1200">
                <a:solidFill>
                  <a:schemeClr val="lt1"/>
                </a:solidFill>
                <a:latin typeface="+mn-lt"/>
                <a:ea typeface="+mn-ea"/>
                <a:cs typeface="+mn-cs"/>
              </a:defRPr>
            </a:lvl7pPr>
            <a:lvl8pPr marL="6397625" algn="l" defTabSz="1827530" rtl="0" eaLnBrk="1" latinLnBrk="0" hangingPunct="1">
              <a:defRPr sz="3600" kern="1200">
                <a:solidFill>
                  <a:schemeClr val="lt1"/>
                </a:solidFill>
                <a:latin typeface="+mn-lt"/>
                <a:ea typeface="+mn-ea"/>
                <a:cs typeface="+mn-cs"/>
              </a:defRPr>
            </a:lvl8pPr>
            <a:lvl9pPr marL="7311390" algn="l" defTabSz="1827530" rtl="0" eaLnBrk="1" latinLnBrk="0" hangingPunct="1">
              <a:defRPr sz="36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104506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5" grpId="0"/>
      <p:bldP spid="52" grpId="0"/>
      <p:bldP spid="32" grpId="0"/>
      <p:bldP spid="33" grpId="0"/>
      <p:bldP spid="34" grpId="0"/>
      <p:bldP spid="5" grpId="0" animBg="1"/>
      <p:bldP spid="24" grpId="0" animBg="1"/>
      <p:bldP spid="25"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196779" y="1943651"/>
            <a:ext cx="20227501" cy="3748719"/>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9</a:t>
            </a:r>
            <a:r>
              <a:rPr lang="zh-CN" altLang="en-US" sz="5400" b="1" spc="-150" dirty="0">
                <a:latin typeface="+mn-ea"/>
              </a:rPr>
              <a:t>）阅读材料，回答问题。 </a:t>
            </a:r>
            <a:endParaRPr lang="en-US" altLang="zh-CN" sz="5400" b="1" spc="-150" dirty="0">
              <a:latin typeface="+mn-ea"/>
            </a:endParaRPr>
          </a:p>
          <a:p>
            <a:pPr>
              <a:lnSpc>
                <a:spcPct val="110000"/>
              </a:lnSpc>
            </a:pPr>
            <a:r>
              <a:rPr lang="zh-CN" altLang="en-US" sz="5400" b="1" spc="-150" dirty="0">
                <a:latin typeface="+mn-ea"/>
              </a:rPr>
              <a:t>材料一  </a:t>
            </a:r>
            <a:r>
              <a:rPr lang="zh-CN" altLang="en-US" sz="5400" b="1" spc="-150" dirty="0">
                <a:latin typeface="楷体" panose="02010609060101010101" pitchFamily="49" charset="-122"/>
                <a:ea typeface="楷体" panose="02010609060101010101" pitchFamily="49" charset="-122"/>
              </a:rPr>
              <a:t>  人文主义者歌颂世俗，蔑视天堂，攻击禁欲主义，背弃来世观念，放眼现实世界。</a:t>
            </a:r>
            <a:endParaRPr lang="en-US" altLang="zh-CN" sz="5400" b="1" spc="-150" dirty="0">
              <a:latin typeface="楷体" panose="02010609060101010101" pitchFamily="49" charset="-122"/>
              <a:ea typeface="楷体" panose="02010609060101010101" pitchFamily="49" charset="-122"/>
            </a:endParaRPr>
          </a:p>
          <a:p>
            <a:pPr>
              <a:lnSpc>
                <a:spcPct val="110000"/>
              </a:lnSpc>
            </a:pPr>
            <a:r>
              <a:rPr lang="en-US" altLang="zh-CN" sz="5400" b="1" spc="-150" dirty="0">
                <a:latin typeface="楷体" panose="02010609060101010101" pitchFamily="49" charset="-122"/>
                <a:ea typeface="楷体" panose="02010609060101010101" pitchFamily="49" charset="-122"/>
              </a:rPr>
              <a:t>                                 </a:t>
            </a:r>
            <a:r>
              <a:rPr lang="en-US" altLang="zh-CN" sz="4800" b="1" spc="-400" dirty="0">
                <a:latin typeface="+mn-ea"/>
              </a:rPr>
              <a:t>——</a:t>
            </a:r>
            <a:r>
              <a:rPr lang="zh-CN" altLang="en-US" sz="4800" b="1" spc="-300" dirty="0">
                <a:latin typeface="+mn-ea"/>
              </a:rPr>
              <a:t>刘明翰</a:t>
            </a:r>
            <a:r>
              <a:rPr lang="en-US" altLang="zh-CN" sz="4800" b="1" spc="-300" dirty="0">
                <a:latin typeface="+mn-ea"/>
              </a:rPr>
              <a:t>《</a:t>
            </a:r>
            <a:r>
              <a:rPr lang="zh-CN" altLang="en-US" sz="4800" b="1" spc="-300" dirty="0">
                <a:latin typeface="+mn-ea"/>
              </a:rPr>
              <a:t>世界通史</a:t>
            </a:r>
            <a:r>
              <a:rPr lang="en-US" altLang="zh-CN" sz="4800" b="1" spc="-300" dirty="0">
                <a:latin typeface="+mn-ea"/>
              </a:rPr>
              <a:t>·</a:t>
            </a:r>
            <a:r>
              <a:rPr lang="zh-CN" altLang="en-US" sz="4800" b="1" spc="-300" dirty="0">
                <a:latin typeface="+mn-ea"/>
              </a:rPr>
              <a:t>中世纪卷</a:t>
            </a:r>
            <a:r>
              <a:rPr lang="en-US" altLang="zh-CN" sz="4800" b="1" spc="-300" dirty="0">
                <a:latin typeface="+mn-ea"/>
              </a:rPr>
              <a:t>》</a:t>
            </a:r>
          </a:p>
        </p:txBody>
      </p:sp>
      <p:grpSp>
        <p:nvGrpSpPr>
          <p:cNvPr id="13" name="组合 12">
            <a:extLst>
              <a:ext uri="{FF2B5EF4-FFF2-40B4-BE49-F238E27FC236}">
                <a16:creationId xmlns:a16="http://schemas.microsoft.com/office/drawing/2014/main" xmlns="" id="{45C06277-6BEE-4EED-9BA1-35CC3A967E3A}"/>
              </a:ext>
            </a:extLst>
          </p:cNvPr>
          <p:cNvGrpSpPr/>
          <p:nvPr/>
        </p:nvGrpSpPr>
        <p:grpSpPr>
          <a:xfrm>
            <a:off x="21320650" y="4338000"/>
            <a:ext cx="2700000" cy="4596059"/>
            <a:chOff x="21320650" y="4338000"/>
            <a:chExt cx="2700000" cy="4596059"/>
          </a:xfrm>
        </p:grpSpPr>
        <p:pic>
          <p:nvPicPr>
            <p:cNvPr id="14" name="图片 13">
              <a:extLst>
                <a:ext uri="{FF2B5EF4-FFF2-40B4-BE49-F238E27FC236}">
                  <a16:creationId xmlns:a16="http://schemas.microsoft.com/office/drawing/2014/main" xmlns="" id="{5047FB24-652E-4B1D-B41C-9021F6F5CE13}"/>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5" name="页脚占位符 11">
              <a:extLst>
                <a:ext uri="{FF2B5EF4-FFF2-40B4-BE49-F238E27FC236}">
                  <a16:creationId xmlns:a16="http://schemas.microsoft.com/office/drawing/2014/main" xmlns="" id="{C1B888A4-1BA5-4EE5-8D9F-E3A73C84F6B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zh-CN" altLang="en-US" sz="3600" spc="-300" dirty="0">
                  <a:latin typeface="宋体" panose="02010600030101010101" pitchFamily="2" charset="-122"/>
                  <a:ea typeface="宋体" panose="02010600030101010101" pitchFamily="2" charset="-122"/>
                </a:rPr>
                <a:t>（</a:t>
              </a:r>
              <a:r>
                <a:rPr lang="en-US" altLang="zh-CN" sz="3600" spc="-300" dirty="0">
                  <a:latin typeface="宋体" panose="02010600030101010101" pitchFamily="2" charset="-122"/>
                  <a:ea typeface="宋体" panose="02010600030101010101" pitchFamily="2" charset="-122"/>
                  <a:cs typeface="Times New Roman" panose="02020603050405020304" pitchFamily="18" charset="0"/>
                </a:rPr>
                <a:t>9</a:t>
              </a:r>
              <a:r>
                <a:rPr lang="zh-CN" altLang="en-US" sz="3600" spc="-300" dirty="0">
                  <a:latin typeface="宋体" panose="02010600030101010101" pitchFamily="2" charset="-122"/>
                  <a:ea typeface="宋体" panose="02010600030101010101" pitchFamily="2" charset="-122"/>
                </a:rPr>
                <a:t>）</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104</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10" name="TextBox 1">
            <a:extLst>
              <a:ext uri="{FF2B5EF4-FFF2-40B4-BE49-F238E27FC236}">
                <a16:creationId xmlns:a16="http://schemas.microsoft.com/office/drawing/2014/main" xmlns="" id="{5ADEA304-9A3A-4AC3-97FA-1BC09A630E70}"/>
              </a:ext>
            </a:extLst>
          </p:cNvPr>
          <p:cNvSpPr txBox="1"/>
          <p:nvPr/>
        </p:nvSpPr>
        <p:spPr>
          <a:xfrm>
            <a:off x="1243014" y="6205073"/>
            <a:ext cx="20227501" cy="5576911"/>
          </a:xfrm>
          <a:prstGeom prst="rect">
            <a:avLst/>
          </a:prstGeom>
          <a:noFill/>
        </p:spPr>
        <p:txBody>
          <a:bodyPr wrap="square" rtlCol="0">
            <a:spAutoFit/>
          </a:bodyPr>
          <a:lstStyle/>
          <a:p>
            <a:pPr>
              <a:lnSpc>
                <a:spcPct val="110000"/>
              </a:lnSpc>
            </a:pPr>
            <a:r>
              <a:rPr lang="zh-CN" altLang="en-US" sz="5400" b="1" spc="-150" dirty="0">
                <a:latin typeface="+mn-ea"/>
              </a:rPr>
              <a:t>材料二  </a:t>
            </a:r>
            <a:r>
              <a:rPr lang="zh-CN" altLang="en-US" sz="5400" b="1" spc="-150" dirty="0">
                <a:latin typeface="楷体" panose="02010609060101010101" pitchFamily="49" charset="-122"/>
                <a:ea typeface="楷体" panose="02010609060101010101" pitchFamily="49" charset="-122"/>
              </a:rPr>
              <a:t>  这种氛围不可避免地产生了十八世纪占支配地位的观念：科学方法是研究社会活动和自然现象的惟一可行的方法。由于具有自然属性的世界正在被人认识，因此启蒙思想家认为具有社会属性的世界很快也可以用科学的方法去认识，这已成为一种共识。</a:t>
            </a:r>
            <a:endParaRPr lang="en-US" altLang="zh-CN" sz="5400" b="1" spc="-150" dirty="0">
              <a:latin typeface="楷体" panose="02010609060101010101" pitchFamily="49" charset="-122"/>
              <a:ea typeface="楷体" panose="02010609060101010101" pitchFamily="49" charset="-122"/>
            </a:endParaRPr>
          </a:p>
          <a:p>
            <a:pPr>
              <a:lnSpc>
                <a:spcPct val="110000"/>
              </a:lnSpc>
            </a:pPr>
            <a:r>
              <a:rPr lang="en-US" altLang="zh-CN" sz="5400" b="1" spc="-150" dirty="0">
                <a:latin typeface="楷体" panose="02010609060101010101" pitchFamily="49" charset="-122"/>
                <a:ea typeface="楷体" panose="02010609060101010101" pitchFamily="49" charset="-122"/>
              </a:rPr>
              <a:t>                              </a:t>
            </a:r>
            <a:r>
              <a:rPr lang="en-US" altLang="zh-CN" sz="4800" b="1" spc="-400" dirty="0">
                <a:latin typeface="+mn-ea"/>
              </a:rPr>
              <a:t>——</a:t>
            </a:r>
            <a:r>
              <a:rPr lang="en-US" altLang="zh-CN" sz="4800" b="1" spc="-300" dirty="0">
                <a:latin typeface="+mn-ea"/>
              </a:rPr>
              <a:t>(</a:t>
            </a:r>
            <a:r>
              <a:rPr lang="zh-CN" altLang="en-US" sz="4800" b="1" spc="-300" dirty="0">
                <a:latin typeface="+mn-ea"/>
              </a:rPr>
              <a:t>美</a:t>
            </a:r>
            <a:r>
              <a:rPr lang="en-US" altLang="zh-CN" sz="4800" b="1" spc="-300" dirty="0">
                <a:latin typeface="+mn-ea"/>
              </a:rPr>
              <a:t>)</a:t>
            </a:r>
            <a:r>
              <a:rPr lang="zh-CN" altLang="en-US" sz="4800" b="1" spc="-300" dirty="0">
                <a:latin typeface="+mn-ea"/>
              </a:rPr>
              <a:t>罗伯特</a:t>
            </a:r>
            <a:r>
              <a:rPr lang="en-US" altLang="zh-CN" sz="4800" b="1" spc="-300" dirty="0">
                <a:latin typeface="+mn-ea"/>
              </a:rPr>
              <a:t>·E·</a:t>
            </a:r>
            <a:r>
              <a:rPr lang="zh-CN" altLang="en-US" sz="4800" b="1" spc="-300" dirty="0">
                <a:latin typeface="+mn-ea"/>
              </a:rPr>
              <a:t>勒纳</a:t>
            </a:r>
            <a:r>
              <a:rPr lang="en-US" altLang="zh-CN" sz="4800" b="1" spc="-300" dirty="0">
                <a:latin typeface="+mn-ea"/>
              </a:rPr>
              <a:t>《</a:t>
            </a:r>
            <a:r>
              <a:rPr lang="zh-CN" altLang="en-US" sz="4800" b="1" spc="-300" dirty="0">
                <a:latin typeface="+mn-ea"/>
              </a:rPr>
              <a:t>西方文明史</a:t>
            </a:r>
            <a:r>
              <a:rPr lang="en-US" altLang="zh-CN" sz="4800" b="1" spc="-300" dirty="0">
                <a:latin typeface="+mn-ea"/>
              </a:rPr>
              <a:t>》</a:t>
            </a:r>
          </a:p>
          <a:p>
            <a:pPr>
              <a:lnSpc>
                <a:spcPct val="110000"/>
              </a:lnSpc>
            </a:pPr>
            <a:endParaRPr lang="en-US" altLang="zh-CN" sz="5400" b="1" spc="-300" dirty="0">
              <a:latin typeface="+mn-ea"/>
            </a:endParaRPr>
          </a:p>
        </p:txBody>
      </p:sp>
      <p:sp>
        <p:nvSpPr>
          <p:cNvPr id="4" name="矩形 3">
            <a:extLst>
              <a:ext uri="{FF2B5EF4-FFF2-40B4-BE49-F238E27FC236}">
                <a16:creationId xmlns:a16="http://schemas.microsoft.com/office/drawing/2014/main" xmlns="" id="{1A785891-F7B8-4059-8FB4-A469DBD5BF56}"/>
              </a:ext>
            </a:extLst>
          </p:cNvPr>
          <p:cNvSpPr/>
          <p:nvPr/>
        </p:nvSpPr>
        <p:spPr>
          <a:xfrm>
            <a:off x="2507865" y="11393733"/>
            <a:ext cx="18677785" cy="923330"/>
          </a:xfrm>
          <a:prstGeom prst="rect">
            <a:avLst/>
          </a:prstGeom>
        </p:spPr>
        <p:txBody>
          <a:bodyPr wrap="square">
            <a:spAutoFit/>
          </a:bodyPr>
          <a:lstStyle/>
          <a:p>
            <a:pPr lvl="0"/>
            <a:r>
              <a:rPr lang="zh-CN" altLang="en-US" sz="5400" b="1" dirty="0">
                <a:solidFill>
                  <a:prstClr val="black"/>
                </a:solidFill>
              </a:rPr>
              <a:t>根据材料并结合所学知识，分析启蒙运动兴起的主要条件。</a:t>
            </a:r>
          </a:p>
        </p:txBody>
      </p:sp>
      <p:grpSp>
        <p:nvGrpSpPr>
          <p:cNvPr id="16" name="组合 15">
            <a:extLst>
              <a:ext uri="{FF2B5EF4-FFF2-40B4-BE49-F238E27FC236}">
                <a16:creationId xmlns:a16="http://schemas.microsoft.com/office/drawing/2014/main" xmlns="" id="{B5BE2B4B-C78D-4922-8632-37788E0B100E}"/>
              </a:ext>
            </a:extLst>
          </p:cNvPr>
          <p:cNvGrpSpPr/>
          <p:nvPr/>
        </p:nvGrpSpPr>
        <p:grpSpPr>
          <a:xfrm>
            <a:off x="1265164" y="736542"/>
            <a:ext cx="4272250" cy="855000"/>
            <a:chOff x="1265164" y="736542"/>
            <a:chExt cx="4272250" cy="855000"/>
          </a:xfrm>
        </p:grpSpPr>
        <p:sp>
          <p:nvSpPr>
            <p:cNvPr id="17" name="椭圆 16">
              <a:extLst>
                <a:ext uri="{FF2B5EF4-FFF2-40B4-BE49-F238E27FC236}">
                  <a16:creationId xmlns:a16="http://schemas.microsoft.com/office/drawing/2014/main" xmlns="" id="{7B61D8C6-44A8-4502-A67D-2F06517B9AA4}"/>
                </a:ext>
              </a:extLst>
            </p:cNvPr>
            <p:cNvSpPr/>
            <p:nvPr/>
          </p:nvSpPr>
          <p:spPr>
            <a:xfrm>
              <a:off x="126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四</a:t>
              </a:r>
            </a:p>
          </p:txBody>
        </p:sp>
        <p:sp>
          <p:nvSpPr>
            <p:cNvPr id="18" name="椭圆 17">
              <a:extLst>
                <a:ext uri="{FF2B5EF4-FFF2-40B4-BE49-F238E27FC236}">
                  <a16:creationId xmlns:a16="http://schemas.microsoft.com/office/drawing/2014/main" xmlns="" id="{A40CE00A-773C-4403-B208-DA74052BD795}"/>
                </a:ext>
              </a:extLst>
            </p:cNvPr>
            <p:cNvSpPr/>
            <p:nvPr/>
          </p:nvSpPr>
          <p:spPr>
            <a:xfrm>
              <a:off x="2120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组</a:t>
              </a:r>
            </a:p>
          </p:txBody>
        </p:sp>
        <p:sp>
          <p:nvSpPr>
            <p:cNvPr id="20" name="椭圆 19">
              <a:extLst>
                <a:ext uri="{FF2B5EF4-FFF2-40B4-BE49-F238E27FC236}">
                  <a16:creationId xmlns:a16="http://schemas.microsoft.com/office/drawing/2014/main" xmlns="" id="{A8A02D88-0978-4E81-8CC2-1C9A57AE321A}"/>
                </a:ext>
              </a:extLst>
            </p:cNvPr>
            <p:cNvSpPr/>
            <p:nvPr/>
          </p:nvSpPr>
          <p:spPr>
            <a:xfrm>
              <a:off x="297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题</a:t>
              </a:r>
            </a:p>
          </p:txBody>
        </p:sp>
        <p:sp>
          <p:nvSpPr>
            <p:cNvPr id="21" name="椭圆 20">
              <a:extLst>
                <a:ext uri="{FF2B5EF4-FFF2-40B4-BE49-F238E27FC236}">
                  <a16:creationId xmlns:a16="http://schemas.microsoft.com/office/drawing/2014/main" xmlns="" id="{752DC67F-30B0-4C54-8439-666C2B88D407}"/>
                </a:ext>
              </a:extLst>
            </p:cNvPr>
            <p:cNvSpPr/>
            <p:nvPr/>
          </p:nvSpPr>
          <p:spPr>
            <a:xfrm>
              <a:off x="3827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讲</a:t>
              </a:r>
            </a:p>
          </p:txBody>
        </p:sp>
        <p:sp>
          <p:nvSpPr>
            <p:cNvPr id="22" name="椭圆 21">
              <a:extLst>
                <a:ext uri="{FF2B5EF4-FFF2-40B4-BE49-F238E27FC236}">
                  <a16:creationId xmlns:a16="http://schemas.microsoft.com/office/drawing/2014/main" xmlns="" id="{8458B6A9-718D-4E3D-8014-C8664C2581D5}"/>
                </a:ext>
              </a:extLst>
            </p:cNvPr>
            <p:cNvSpPr/>
            <p:nvPr/>
          </p:nvSpPr>
          <p:spPr>
            <a:xfrm>
              <a:off x="4682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透</a:t>
              </a:r>
            </a:p>
          </p:txBody>
        </p:sp>
      </p:grpSp>
    </p:spTree>
    <p:extLst>
      <p:ext uri="{BB962C8B-B14F-4D97-AF65-F5344CB8AC3E}">
        <p14:creationId xmlns:p14="http://schemas.microsoft.com/office/powerpoint/2010/main" val="11618760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50650" y="704043"/>
            <a:ext cx="20227501" cy="894797"/>
          </a:xfrm>
          <a:prstGeom prst="rect">
            <a:avLst/>
          </a:prstGeom>
          <a:noFill/>
        </p:spPr>
        <p:txBody>
          <a:bodyPr wrap="square" rtlCol="0">
            <a:spAutoFit/>
          </a:bodyPr>
          <a:lstStyle/>
          <a:p>
            <a:pPr>
              <a:lnSpc>
                <a:spcPct val="110000"/>
              </a:lnSpc>
            </a:pPr>
            <a:r>
              <a:rPr lang="zh-CN" altLang="en-US" sz="5400" b="1" spc="-150" dirty="0">
                <a:latin typeface="+mn-ea"/>
              </a:rPr>
              <a:t> </a:t>
            </a:r>
            <a:endParaRPr lang="en-US" altLang="zh-CN" sz="5400" b="1" spc="-150" dirty="0">
              <a:latin typeface="+mn-ea"/>
            </a:endParaRPr>
          </a:p>
        </p:txBody>
      </p:sp>
      <p:grpSp>
        <p:nvGrpSpPr>
          <p:cNvPr id="13" name="组合 12">
            <a:extLst>
              <a:ext uri="{FF2B5EF4-FFF2-40B4-BE49-F238E27FC236}">
                <a16:creationId xmlns:a16="http://schemas.microsoft.com/office/drawing/2014/main" xmlns="" id="{45C06277-6BEE-4EED-9BA1-35CC3A967E3A}"/>
              </a:ext>
            </a:extLst>
          </p:cNvPr>
          <p:cNvGrpSpPr/>
          <p:nvPr/>
        </p:nvGrpSpPr>
        <p:grpSpPr>
          <a:xfrm>
            <a:off x="21320650" y="4338000"/>
            <a:ext cx="2700000" cy="4596059"/>
            <a:chOff x="21320650" y="4338000"/>
            <a:chExt cx="2700000" cy="4596059"/>
          </a:xfrm>
        </p:grpSpPr>
        <p:pic>
          <p:nvPicPr>
            <p:cNvPr id="14" name="图片 13">
              <a:extLst>
                <a:ext uri="{FF2B5EF4-FFF2-40B4-BE49-F238E27FC236}">
                  <a16:creationId xmlns:a16="http://schemas.microsoft.com/office/drawing/2014/main" xmlns="" id="{5047FB24-652E-4B1D-B41C-9021F6F5CE13}"/>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5" name="页脚占位符 11">
              <a:extLst>
                <a:ext uri="{FF2B5EF4-FFF2-40B4-BE49-F238E27FC236}">
                  <a16:creationId xmlns:a16="http://schemas.microsoft.com/office/drawing/2014/main" xmlns="" id="{C1B888A4-1BA5-4EE5-8D9F-E3A73C84F6B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zh-CN" altLang="en-US" sz="3600" spc="-300" dirty="0">
                  <a:latin typeface="宋体" panose="02010600030101010101" pitchFamily="2" charset="-122"/>
                  <a:ea typeface="宋体" panose="02010600030101010101" pitchFamily="2" charset="-122"/>
                </a:rPr>
                <a:t>（</a:t>
              </a:r>
              <a:r>
                <a:rPr lang="en-US" altLang="zh-CN" sz="3600" spc="-300" dirty="0">
                  <a:latin typeface="宋体" panose="02010600030101010101" pitchFamily="2" charset="-122"/>
                  <a:ea typeface="宋体" panose="02010600030101010101" pitchFamily="2" charset="-122"/>
                  <a:cs typeface="Times New Roman" panose="02020603050405020304" pitchFamily="18" charset="0"/>
                </a:rPr>
                <a:t>9</a:t>
              </a:r>
              <a:r>
                <a:rPr lang="zh-CN" altLang="en-US" sz="3600" spc="-300" dirty="0">
                  <a:latin typeface="宋体" panose="02010600030101010101" pitchFamily="2" charset="-122"/>
                  <a:ea typeface="宋体" panose="02010600030101010101" pitchFamily="2" charset="-122"/>
                </a:rPr>
                <a:t>）</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104</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9" name="矩形 8">
            <a:extLst>
              <a:ext uri="{FF2B5EF4-FFF2-40B4-BE49-F238E27FC236}">
                <a16:creationId xmlns:a16="http://schemas.microsoft.com/office/drawing/2014/main" xmlns="" id="{C5F5FDCE-5C65-4FDD-A611-F2984DA27D8B}"/>
              </a:ext>
            </a:extLst>
          </p:cNvPr>
          <p:cNvSpPr/>
          <p:nvPr/>
        </p:nvSpPr>
        <p:spPr>
          <a:xfrm>
            <a:off x="1250649" y="4088474"/>
            <a:ext cx="20227501" cy="8319200"/>
          </a:xfrm>
          <a:prstGeom prst="rect">
            <a:avLst/>
          </a:prstGeom>
        </p:spPr>
        <p:txBody>
          <a:bodyPr wrap="square">
            <a:spAutoFit/>
          </a:bodyPr>
          <a:lstStyle/>
          <a:p>
            <a:pPr>
              <a:lnSpc>
                <a:spcPct val="110000"/>
              </a:lnSpc>
            </a:pPr>
            <a:r>
              <a:rPr lang="zh-CN" altLang="en-US" sz="5400" dirty="0" smtClean="0">
                <a:solidFill>
                  <a:srgbClr val="FF0000"/>
                </a:solidFill>
                <a:latin typeface="黑体" panose="02010609060101010101" pitchFamily="49" charset="-122"/>
                <a:ea typeface="黑体" panose="02010609060101010101" pitchFamily="49" charset="-122"/>
              </a:rPr>
              <a:t>    解析</a:t>
            </a:r>
            <a:r>
              <a:rPr lang="zh-CN" altLang="en-US" sz="5400" dirty="0">
                <a:solidFill>
                  <a:srgbClr val="FF0000"/>
                </a:solidFill>
                <a:latin typeface="楷体" panose="02010609060101010101" pitchFamily="49" charset="-122"/>
                <a:ea typeface="楷体" panose="02010609060101010101" pitchFamily="49" charset="-122"/>
              </a:rPr>
              <a:t>：</a:t>
            </a:r>
            <a:r>
              <a:rPr lang="zh-CN" altLang="en-US" sz="5400" b="1" dirty="0">
                <a:solidFill>
                  <a:srgbClr val="2A5CAA"/>
                </a:solidFill>
                <a:latin typeface="楷体" panose="02010609060101010101" pitchFamily="49" charset="-122"/>
                <a:ea typeface="楷体" panose="02010609060101010101" pitchFamily="49" charset="-122"/>
              </a:rPr>
              <a:t>首先第一步明确题目要求：本题要求通过所提供的材料并结合所学知识，分析启蒙运动兴起的主要条件，这个“主要条件”也可以转化为主要背景；第二步分别概括材料主旨：材料一表达的主要意思是人文主义者重视世俗生活，而对神学思想予以批评；材料二“具有自然属性的世界正在被人认识”说明了当时知识方面的进步，同时“启蒙思想家认为具有社会属性的世界很快也可以用科学的方法去认识”，这强调了“科学”的重要性。两则材料分别从思想和科学的角度分析了启蒙运动发生的背景，此外，还应结合政治、经济方面的因素回答。</a:t>
            </a:r>
            <a:endParaRPr lang="zh-CN" altLang="en-US" sz="5400" dirty="0"/>
          </a:p>
        </p:txBody>
      </p:sp>
      <p:sp>
        <p:nvSpPr>
          <p:cNvPr id="16" name="矩形 15">
            <a:extLst>
              <a:ext uri="{FF2B5EF4-FFF2-40B4-BE49-F238E27FC236}">
                <a16:creationId xmlns:a16="http://schemas.microsoft.com/office/drawing/2014/main" xmlns="" id="{56564E14-C581-40B1-8E5E-7B2AAC36A41A}"/>
              </a:ext>
            </a:extLst>
          </p:cNvPr>
          <p:cNvSpPr/>
          <p:nvPr/>
        </p:nvSpPr>
        <p:spPr>
          <a:xfrm>
            <a:off x="1250650" y="952239"/>
            <a:ext cx="20069999" cy="2585323"/>
          </a:xfrm>
          <a:prstGeom prst="rect">
            <a:avLst/>
          </a:prstGeom>
        </p:spPr>
        <p:txBody>
          <a:bodyPr wrap="square">
            <a:spAutoFit/>
          </a:bodyPr>
          <a:lstStyle/>
          <a:p>
            <a:r>
              <a:rPr lang="zh-CN" altLang="en-US" sz="5400" dirty="0" smtClean="0">
                <a:solidFill>
                  <a:srgbClr val="FF0000"/>
                </a:solidFill>
                <a:latin typeface="黑体" panose="02010609060101010101" pitchFamily="49" charset="-122"/>
                <a:ea typeface="黑体" panose="02010609060101010101" pitchFamily="49" charset="-122"/>
              </a:rPr>
              <a:t>    答案</a:t>
            </a:r>
            <a:r>
              <a:rPr lang="zh-CN" altLang="en-US" sz="5400" dirty="0">
                <a:solidFill>
                  <a:srgbClr val="FF0000"/>
                </a:solidFill>
                <a:latin typeface="楷体" panose="02010609060101010101" pitchFamily="49" charset="-122"/>
                <a:ea typeface="楷体" panose="02010609060101010101" pitchFamily="49" charset="-122"/>
              </a:rPr>
              <a:t>：</a:t>
            </a:r>
            <a:r>
              <a:rPr lang="zh-CN" altLang="en-US" sz="5400" b="1" dirty="0">
                <a:solidFill>
                  <a:srgbClr val="2A5CAA"/>
                </a:solidFill>
                <a:latin typeface="楷体" panose="02010609060101010101" pitchFamily="49" charset="-122"/>
                <a:ea typeface="楷体" panose="02010609060101010101" pitchFamily="49" charset="-122"/>
              </a:rPr>
              <a:t>人文主义者批判封建神学（或强调人性）；科学与知识进步促成启蒙运动；资本主义经济进一步发展；资产阶级力量壮大，迫切要求摆脱封建束缚。</a:t>
            </a:r>
            <a:endParaRPr lang="zh-CN" altLang="en-US" sz="5400" dirty="0"/>
          </a:p>
        </p:txBody>
      </p:sp>
    </p:spTree>
    <p:extLst>
      <p:ext uri="{BB962C8B-B14F-4D97-AF65-F5344CB8AC3E}">
        <p14:creationId xmlns:p14="http://schemas.microsoft.com/office/powerpoint/2010/main" val="148395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51751" y="780261"/>
            <a:ext cx="21960000" cy="3748719"/>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10</a:t>
            </a:r>
            <a:r>
              <a:rPr lang="zh-CN" altLang="en-US" sz="5400" b="1" spc="-150" dirty="0">
                <a:latin typeface="+mn-ea"/>
              </a:rPr>
              <a:t>）某学者评价启蒙运动说：“‘进步’实际上已经成为哲学家的一种意识形态，他们坚信自然科学将会让人类更有力地支配整个世界，而人类理性则引领每个人走向自由，并建立起一个繁荣、公正、平等的社会。”引文所想表达的深层含义是</a:t>
            </a:r>
            <a:r>
              <a:rPr lang="en-US" altLang="zh-CN" sz="5400" b="1" spc="-150" dirty="0">
                <a:latin typeface="+mn-ea"/>
              </a:rPr>
              <a:t>(    )</a:t>
            </a:r>
            <a:endParaRPr lang="zh-CN" altLang="en-US" sz="5400" b="1" spc="-150" dirty="0">
              <a:latin typeface="+mn-ea"/>
            </a:endParaRPr>
          </a:p>
        </p:txBody>
      </p:sp>
      <p:sp>
        <p:nvSpPr>
          <p:cNvPr id="3" name="矩形 2">
            <a:extLst>
              <a:ext uri="{FF2B5EF4-FFF2-40B4-BE49-F238E27FC236}">
                <a16:creationId xmlns:a16="http://schemas.microsoft.com/office/drawing/2014/main" xmlns="" id="{D10AF633-C9AD-457B-A25C-6AF01C103A88}"/>
              </a:ext>
            </a:extLst>
          </p:cNvPr>
          <p:cNvSpPr/>
          <p:nvPr/>
        </p:nvSpPr>
        <p:spPr>
          <a:xfrm>
            <a:off x="1205649" y="9657176"/>
            <a:ext cx="21960001" cy="2834622"/>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dirty="0">
                <a:solidFill>
                  <a:srgbClr val="2A5CAA"/>
                </a:solidFill>
                <a:latin typeface="楷体" pitchFamily="49" charset="-122"/>
                <a:ea typeface="楷体" pitchFamily="49" charset="-122"/>
              </a:rPr>
              <a:t>由题干中的信息“人类理性</a:t>
            </a:r>
            <a:r>
              <a:rPr lang="en-US" altLang="zh-CN" sz="5400" b="1" dirty="0">
                <a:solidFill>
                  <a:srgbClr val="2A5CAA"/>
                </a:solidFill>
                <a:latin typeface="楷体" pitchFamily="49" charset="-122"/>
                <a:ea typeface="楷体" pitchFamily="49" charset="-122"/>
              </a:rPr>
              <a:t>……</a:t>
            </a:r>
            <a:r>
              <a:rPr lang="zh-CN" altLang="en-US" sz="5400" b="1" dirty="0">
                <a:solidFill>
                  <a:srgbClr val="2A5CAA"/>
                </a:solidFill>
                <a:latin typeface="楷体" pitchFamily="49" charset="-122"/>
                <a:ea typeface="楷体" pitchFamily="49" charset="-122"/>
              </a:rPr>
              <a:t>建立起一个繁荣、公正、平等的社会”可知</a:t>
            </a:r>
            <a:r>
              <a:rPr lang="en-US" altLang="zh-CN" sz="5400" b="1" dirty="0">
                <a:solidFill>
                  <a:srgbClr val="2A5CAA"/>
                </a:solidFill>
                <a:latin typeface="楷体" pitchFamily="49" charset="-122"/>
                <a:ea typeface="楷体" pitchFamily="49" charset="-122"/>
              </a:rPr>
              <a:t>A</a:t>
            </a:r>
            <a:r>
              <a:rPr lang="zh-CN" altLang="en-US" sz="5400" b="1" dirty="0">
                <a:solidFill>
                  <a:srgbClr val="2A5CAA"/>
                </a:solidFill>
                <a:latin typeface="楷体" pitchFamily="49" charset="-122"/>
                <a:ea typeface="楷体" pitchFamily="49" charset="-122"/>
              </a:rPr>
              <a:t>项正确；</a:t>
            </a:r>
            <a:r>
              <a:rPr lang="en-US" altLang="zh-CN" sz="5400" b="1" dirty="0">
                <a:solidFill>
                  <a:srgbClr val="2A5CAA"/>
                </a:solidFill>
                <a:latin typeface="楷体" pitchFamily="49" charset="-122"/>
                <a:ea typeface="楷体" pitchFamily="49" charset="-122"/>
              </a:rPr>
              <a:t>B</a:t>
            </a:r>
            <a:r>
              <a:rPr lang="zh-CN" altLang="en-US" sz="5400" b="1" dirty="0">
                <a:solidFill>
                  <a:srgbClr val="2A5CAA"/>
                </a:solidFill>
                <a:latin typeface="楷体" pitchFamily="49" charset="-122"/>
                <a:ea typeface="楷体" pitchFamily="49" charset="-122"/>
              </a:rPr>
              <a:t>项的表述与题干信息“自然科学</a:t>
            </a:r>
            <a:r>
              <a:rPr lang="en-US" altLang="zh-CN" sz="5400" b="1" dirty="0">
                <a:solidFill>
                  <a:srgbClr val="2A5CAA"/>
                </a:solidFill>
                <a:latin typeface="楷体" pitchFamily="49" charset="-122"/>
                <a:ea typeface="楷体" pitchFamily="49" charset="-122"/>
              </a:rPr>
              <a:t>……</a:t>
            </a:r>
            <a:r>
              <a:rPr lang="zh-CN" altLang="en-US" sz="5400" b="1" dirty="0">
                <a:solidFill>
                  <a:srgbClr val="2A5CAA"/>
                </a:solidFill>
                <a:latin typeface="楷体" pitchFamily="49" charset="-122"/>
                <a:ea typeface="楷体" pitchFamily="49" charset="-122"/>
              </a:rPr>
              <a:t>支配整个世界”不符，故</a:t>
            </a:r>
            <a:r>
              <a:rPr lang="en-US" altLang="zh-CN" sz="5400" b="1" dirty="0">
                <a:solidFill>
                  <a:srgbClr val="2A5CAA"/>
                </a:solidFill>
                <a:latin typeface="楷体" pitchFamily="49" charset="-122"/>
                <a:ea typeface="楷体" pitchFamily="49" charset="-122"/>
              </a:rPr>
              <a:t>B</a:t>
            </a:r>
            <a:r>
              <a:rPr lang="zh-CN" altLang="en-US" sz="5400" b="1" dirty="0">
                <a:solidFill>
                  <a:srgbClr val="2A5CAA"/>
                </a:solidFill>
                <a:latin typeface="楷体" pitchFamily="49" charset="-122"/>
                <a:ea typeface="楷体" pitchFamily="49" charset="-122"/>
              </a:rPr>
              <a:t>项错误；</a:t>
            </a:r>
            <a:endParaRPr lang="zh-CN" altLang="en-US" sz="5400" b="1" spc="-150" dirty="0">
              <a:solidFill>
                <a:srgbClr val="2A5CAA"/>
              </a:solidFill>
              <a:latin typeface="楷体" pitchFamily="49" charset="-122"/>
              <a:ea typeface="楷体" pitchFamily="49" charset="-122"/>
            </a:endParaRPr>
          </a:p>
        </p:txBody>
      </p:sp>
      <p:sp>
        <p:nvSpPr>
          <p:cNvPr id="8" name="文本框 7">
            <a:extLst>
              <a:ext uri="{FF2B5EF4-FFF2-40B4-BE49-F238E27FC236}">
                <a16:creationId xmlns:a16="http://schemas.microsoft.com/office/drawing/2014/main" xmlns="" id="{9E6AB42A-6DE3-4DB4-A5DC-C47CF0731EE0}"/>
              </a:ext>
            </a:extLst>
          </p:cNvPr>
          <p:cNvSpPr txBox="1"/>
          <p:nvPr/>
        </p:nvSpPr>
        <p:spPr>
          <a:xfrm>
            <a:off x="10115650" y="3483000"/>
            <a:ext cx="1305000" cy="923330"/>
          </a:xfrm>
          <a:prstGeom prst="rect">
            <a:avLst/>
          </a:prstGeom>
          <a:noFill/>
        </p:spPr>
        <p:txBody>
          <a:bodyPr wrap="square" rtlCol="0">
            <a:spAutoFit/>
          </a:bodyPr>
          <a:lstStyle/>
          <a:p>
            <a:r>
              <a:rPr lang="en-US" altLang="zh-CN" sz="5400" dirty="0">
                <a:solidFill>
                  <a:srgbClr val="FF0000"/>
                </a:solidFill>
                <a:latin typeface="+mn-ea"/>
              </a:rPr>
              <a:t>A</a:t>
            </a:r>
            <a:endParaRPr lang="zh-CN" altLang="en-US" sz="5400" dirty="0">
              <a:solidFill>
                <a:srgbClr val="FF0000"/>
              </a:solidFill>
              <a:latin typeface="+mn-ea"/>
            </a:endParaRPr>
          </a:p>
        </p:txBody>
      </p:sp>
      <p:sp>
        <p:nvSpPr>
          <p:cNvPr id="9" name="文本框 6">
            <a:extLst>
              <a:ext uri="{FF2B5EF4-FFF2-40B4-BE49-F238E27FC236}">
                <a16:creationId xmlns:a16="http://schemas.microsoft.com/office/drawing/2014/main" xmlns="" id="{98549D33-C230-49BB-B3F4-ACB1DE1299A9}"/>
              </a:ext>
            </a:extLst>
          </p:cNvPr>
          <p:cNvSpPr txBox="1"/>
          <p:nvPr/>
        </p:nvSpPr>
        <p:spPr>
          <a:xfrm>
            <a:off x="1252636" y="5244523"/>
            <a:ext cx="11473903" cy="3689536"/>
          </a:xfrm>
          <a:prstGeom prst="rect">
            <a:avLst/>
          </a:prstGeom>
          <a:noFill/>
        </p:spPr>
        <p:txBody>
          <a:bodyPr wrap="square" rtlCol="0">
            <a:spAutoFit/>
          </a:bodyPr>
          <a:lstStyle/>
          <a:p>
            <a:pPr>
              <a:lnSpc>
                <a:spcPct val="110000"/>
              </a:lnSpc>
            </a:pPr>
            <a:r>
              <a:rPr lang="en-US" altLang="zh-CN" sz="5400" b="1" spc="-150" dirty="0">
                <a:latin typeface="+mn-ea"/>
              </a:rPr>
              <a:t>A.</a:t>
            </a:r>
            <a:r>
              <a:rPr lang="zh-CN" altLang="en-US" sz="5400" b="1" spc="-150" dirty="0">
                <a:latin typeface="+mn-ea"/>
              </a:rPr>
              <a:t>理性思考引领社会进步</a:t>
            </a:r>
          </a:p>
          <a:p>
            <a:pPr>
              <a:lnSpc>
                <a:spcPct val="110000"/>
              </a:lnSpc>
            </a:pPr>
            <a:r>
              <a:rPr lang="en-US" altLang="zh-CN" sz="5400" b="1" spc="-150" dirty="0">
                <a:latin typeface="+mn-ea"/>
              </a:rPr>
              <a:t>B.</a:t>
            </a:r>
            <a:r>
              <a:rPr lang="zh-CN" altLang="en-US" sz="5400" b="1" spc="-150" dirty="0">
                <a:latin typeface="+mn-ea"/>
              </a:rPr>
              <a:t>哲学意识支配世界繁荣</a:t>
            </a:r>
          </a:p>
          <a:p>
            <a:pPr>
              <a:lnSpc>
                <a:spcPct val="110000"/>
              </a:lnSpc>
            </a:pPr>
            <a:r>
              <a:rPr lang="en-US" altLang="zh-CN" sz="5400" b="1" spc="-150" dirty="0">
                <a:latin typeface="+mn-ea"/>
              </a:rPr>
              <a:t>C.</a:t>
            </a:r>
            <a:r>
              <a:rPr lang="zh-CN" altLang="en-US" sz="5400" b="1" spc="-150" dirty="0">
                <a:latin typeface="+mn-ea"/>
              </a:rPr>
              <a:t>近代科学追求王权公平</a:t>
            </a:r>
          </a:p>
          <a:p>
            <a:pPr>
              <a:lnSpc>
                <a:spcPct val="110000"/>
              </a:lnSpc>
            </a:pPr>
            <a:r>
              <a:rPr lang="en-US" altLang="zh-CN" sz="5400" b="1" spc="-150" dirty="0">
                <a:latin typeface="+mn-ea"/>
              </a:rPr>
              <a:t>D.</a:t>
            </a:r>
            <a:r>
              <a:rPr lang="zh-CN" altLang="en-US" sz="5400" b="1" spc="-150" dirty="0">
                <a:latin typeface="+mn-ea"/>
              </a:rPr>
              <a:t>启蒙运动倡导阶级平等</a:t>
            </a:r>
            <a:endParaRPr lang="zh-CN" altLang="en-US" dirty="0"/>
          </a:p>
        </p:txBody>
      </p:sp>
      <p:grpSp>
        <p:nvGrpSpPr>
          <p:cNvPr id="10" name="组合 9">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11" name="图片 10">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2" name="页脚占位符 11">
              <a:extLst>
                <a:ext uri="{FF2B5EF4-FFF2-40B4-BE49-F238E27FC236}">
                  <a16:creationId xmlns:a16="http://schemas.microsoft.com/office/drawing/2014/main" xmlns="" id="{28275F5D-5E93-458B-B314-303ADEE56A96}"/>
                </a:ext>
              </a:extLst>
            </p:cNvPr>
            <p:cNvSpPr txBox="1">
              <a:spLocks/>
            </p:cNvSpPr>
            <p:nvPr/>
          </p:nvSpPr>
          <p:spPr>
            <a:xfrm>
              <a:off x="21545650" y="5933242"/>
              <a:ext cx="2454859"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10</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104</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365862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xmlns="" id="{8C19A468-4FEE-4E3D-B480-7EFD89C60EB8}"/>
              </a:ext>
            </a:extLst>
          </p:cNvPr>
          <p:cNvSpPr txBox="1"/>
          <p:nvPr/>
        </p:nvSpPr>
        <p:spPr>
          <a:xfrm>
            <a:off x="1251751" y="780261"/>
            <a:ext cx="21960000" cy="3748719"/>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10</a:t>
            </a:r>
            <a:r>
              <a:rPr lang="zh-CN" altLang="en-US" sz="5400" b="1" spc="-150" dirty="0">
                <a:latin typeface="+mn-ea"/>
              </a:rPr>
              <a:t>）某学者评价启蒙运动说：“‘进步’实际上已经成为哲学家的一种意识形态，他们坚信自然科学将会让人类更有力地支配整个世界，而人类理性则引领每个人走向自由，并建立起一个繁荣、公正、平等的社会。”引文所想表达的深层含义是</a:t>
            </a:r>
            <a:r>
              <a:rPr lang="en-US" altLang="zh-CN" sz="5400" b="1" spc="-150" dirty="0">
                <a:latin typeface="+mn-ea"/>
              </a:rPr>
              <a:t>(    )</a:t>
            </a:r>
            <a:endParaRPr lang="zh-CN" altLang="en-US" sz="5400" b="1" spc="-150" dirty="0">
              <a:latin typeface="+mn-ea"/>
            </a:endParaRPr>
          </a:p>
        </p:txBody>
      </p:sp>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545650" y="5933242"/>
              <a:ext cx="2454859"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10</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104</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 name="矩形 2">
            <a:extLst>
              <a:ext uri="{FF2B5EF4-FFF2-40B4-BE49-F238E27FC236}">
                <a16:creationId xmlns:a16="http://schemas.microsoft.com/office/drawing/2014/main" xmlns="" id="{D10AF633-C9AD-457B-A25C-6AF01C103A88}"/>
              </a:ext>
            </a:extLst>
          </p:cNvPr>
          <p:cNvSpPr/>
          <p:nvPr/>
        </p:nvSpPr>
        <p:spPr>
          <a:xfrm>
            <a:off x="1205650" y="9618900"/>
            <a:ext cx="21567430" cy="2834622"/>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spc="-300" dirty="0">
                <a:solidFill>
                  <a:srgbClr val="2A5CAA"/>
                </a:solidFill>
                <a:latin typeface="楷体" pitchFamily="49" charset="-122"/>
                <a:ea typeface="楷体" pitchFamily="49" charset="-122"/>
              </a:rPr>
              <a:t>启蒙运动是资产阶级性质的思想解放运动，反对封建专制，“追求王权公平”与此不符，且材料并未提及“王权”相关内容，故</a:t>
            </a:r>
            <a:r>
              <a:rPr lang="en-US" altLang="zh-CN" sz="5400" b="1" spc="-300" dirty="0">
                <a:solidFill>
                  <a:srgbClr val="2A5CAA"/>
                </a:solidFill>
                <a:latin typeface="楷体" pitchFamily="49" charset="-122"/>
                <a:ea typeface="楷体" pitchFamily="49" charset="-122"/>
              </a:rPr>
              <a:t>C</a:t>
            </a:r>
            <a:r>
              <a:rPr lang="zh-CN" altLang="en-US" sz="5400" b="1" spc="-300" dirty="0">
                <a:solidFill>
                  <a:srgbClr val="2A5CAA"/>
                </a:solidFill>
                <a:latin typeface="楷体" pitchFamily="49" charset="-122"/>
                <a:ea typeface="楷体" pitchFamily="49" charset="-122"/>
              </a:rPr>
              <a:t>项错误；虽然启蒙运动有“平等”的口号，但这并不意味着“阶级平等”，故</a:t>
            </a:r>
            <a:r>
              <a:rPr lang="en-US" altLang="zh-CN" sz="5400" b="1" spc="-300" dirty="0">
                <a:solidFill>
                  <a:srgbClr val="2A5CAA"/>
                </a:solidFill>
                <a:latin typeface="楷体" pitchFamily="49" charset="-122"/>
                <a:ea typeface="楷体" pitchFamily="49" charset="-122"/>
              </a:rPr>
              <a:t>D</a:t>
            </a:r>
            <a:r>
              <a:rPr lang="zh-CN" altLang="en-US" sz="5400" b="1" spc="-300" dirty="0">
                <a:solidFill>
                  <a:srgbClr val="2A5CAA"/>
                </a:solidFill>
                <a:latin typeface="楷体" pitchFamily="49" charset="-122"/>
                <a:ea typeface="楷体" pitchFamily="49" charset="-122"/>
              </a:rPr>
              <a:t>项错误。</a:t>
            </a:r>
          </a:p>
        </p:txBody>
      </p:sp>
      <p:sp>
        <p:nvSpPr>
          <p:cNvPr id="7" name="文本框 6">
            <a:extLst>
              <a:ext uri="{FF2B5EF4-FFF2-40B4-BE49-F238E27FC236}">
                <a16:creationId xmlns:a16="http://schemas.microsoft.com/office/drawing/2014/main" xmlns="" id="{98549D33-C230-49BB-B3F4-ACB1DE1299A9}"/>
              </a:ext>
            </a:extLst>
          </p:cNvPr>
          <p:cNvSpPr txBox="1"/>
          <p:nvPr/>
        </p:nvSpPr>
        <p:spPr>
          <a:xfrm>
            <a:off x="1252636" y="5244523"/>
            <a:ext cx="11473903" cy="3689536"/>
          </a:xfrm>
          <a:prstGeom prst="rect">
            <a:avLst/>
          </a:prstGeom>
          <a:noFill/>
        </p:spPr>
        <p:txBody>
          <a:bodyPr wrap="square" rtlCol="0">
            <a:spAutoFit/>
          </a:bodyPr>
          <a:lstStyle/>
          <a:p>
            <a:pPr>
              <a:lnSpc>
                <a:spcPct val="110000"/>
              </a:lnSpc>
            </a:pPr>
            <a:r>
              <a:rPr lang="en-US" altLang="zh-CN" sz="5400" b="1" spc="-150" dirty="0">
                <a:latin typeface="+mn-ea"/>
              </a:rPr>
              <a:t>A.</a:t>
            </a:r>
            <a:r>
              <a:rPr lang="zh-CN" altLang="en-US" sz="5400" b="1" spc="-150" dirty="0">
                <a:latin typeface="+mn-ea"/>
              </a:rPr>
              <a:t>理性思考引领社会进步</a:t>
            </a:r>
          </a:p>
          <a:p>
            <a:pPr>
              <a:lnSpc>
                <a:spcPct val="110000"/>
              </a:lnSpc>
            </a:pPr>
            <a:r>
              <a:rPr lang="en-US" altLang="zh-CN" sz="5400" b="1" spc="-150" dirty="0">
                <a:latin typeface="+mn-ea"/>
              </a:rPr>
              <a:t>B.</a:t>
            </a:r>
            <a:r>
              <a:rPr lang="zh-CN" altLang="en-US" sz="5400" b="1" spc="-150" dirty="0">
                <a:latin typeface="+mn-ea"/>
              </a:rPr>
              <a:t>哲学意识支配世界繁荣</a:t>
            </a:r>
          </a:p>
          <a:p>
            <a:pPr>
              <a:lnSpc>
                <a:spcPct val="110000"/>
              </a:lnSpc>
            </a:pPr>
            <a:r>
              <a:rPr lang="en-US" altLang="zh-CN" sz="5400" b="1" spc="-150" dirty="0">
                <a:latin typeface="+mn-ea"/>
              </a:rPr>
              <a:t>C.</a:t>
            </a:r>
            <a:r>
              <a:rPr lang="zh-CN" altLang="en-US" sz="5400" b="1" spc="-150" dirty="0">
                <a:latin typeface="+mn-ea"/>
              </a:rPr>
              <a:t>近代科学追求王权公平</a:t>
            </a:r>
          </a:p>
          <a:p>
            <a:pPr>
              <a:lnSpc>
                <a:spcPct val="110000"/>
              </a:lnSpc>
            </a:pPr>
            <a:r>
              <a:rPr lang="en-US" altLang="zh-CN" sz="5400" b="1" spc="-150" dirty="0">
                <a:latin typeface="+mn-ea"/>
              </a:rPr>
              <a:t>D.</a:t>
            </a:r>
            <a:r>
              <a:rPr lang="zh-CN" altLang="en-US" sz="5400" b="1" spc="-150" dirty="0">
                <a:latin typeface="+mn-ea"/>
              </a:rPr>
              <a:t>启蒙运动倡导阶级平等</a:t>
            </a:r>
            <a:endParaRPr lang="zh-CN" altLang="en-US" dirty="0"/>
          </a:p>
        </p:txBody>
      </p:sp>
      <p:sp>
        <p:nvSpPr>
          <p:cNvPr id="8" name="文本框 7">
            <a:extLst>
              <a:ext uri="{FF2B5EF4-FFF2-40B4-BE49-F238E27FC236}">
                <a16:creationId xmlns:a16="http://schemas.microsoft.com/office/drawing/2014/main" xmlns="" id="{9E6AB42A-6DE3-4DB4-A5DC-C47CF0731EE0}"/>
              </a:ext>
            </a:extLst>
          </p:cNvPr>
          <p:cNvSpPr txBox="1"/>
          <p:nvPr/>
        </p:nvSpPr>
        <p:spPr>
          <a:xfrm>
            <a:off x="10115650" y="3483000"/>
            <a:ext cx="1305000" cy="923330"/>
          </a:xfrm>
          <a:prstGeom prst="rect">
            <a:avLst/>
          </a:prstGeom>
          <a:noFill/>
        </p:spPr>
        <p:txBody>
          <a:bodyPr wrap="square" rtlCol="0">
            <a:spAutoFit/>
          </a:bodyPr>
          <a:lstStyle/>
          <a:p>
            <a:r>
              <a:rPr lang="en-US" altLang="zh-CN" sz="5400" dirty="0">
                <a:solidFill>
                  <a:srgbClr val="FF0000"/>
                </a:solidFill>
                <a:latin typeface="+mn-ea"/>
              </a:rPr>
              <a:t>A</a:t>
            </a:r>
            <a:endParaRPr lang="zh-CN" altLang="en-US" sz="5400" dirty="0">
              <a:solidFill>
                <a:srgbClr val="FF0000"/>
              </a:solidFill>
              <a:latin typeface="+mn-ea"/>
            </a:endParaRPr>
          </a:p>
        </p:txBody>
      </p:sp>
    </p:spTree>
    <p:extLst>
      <p:ext uri="{BB962C8B-B14F-4D97-AF65-F5344CB8AC3E}">
        <p14:creationId xmlns:p14="http://schemas.microsoft.com/office/powerpoint/2010/main" val="257077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95650" y="738000"/>
            <a:ext cx="21960000" cy="2722990"/>
          </a:xfrm>
          <a:prstGeom prst="rect">
            <a:avLst/>
          </a:prstGeom>
          <a:noFill/>
        </p:spPr>
        <p:txBody>
          <a:bodyPr wrap="square" rtlCol="0">
            <a:spAutoFit/>
          </a:bodyPr>
          <a:lstStyle/>
          <a:p>
            <a:pPr algn="just">
              <a:lnSpc>
                <a:spcPct val="110000"/>
              </a:lnSpc>
            </a:pPr>
            <a:r>
              <a:rPr lang="zh-CN" altLang="en-US" sz="5400" b="1" spc="-150" dirty="0">
                <a:latin typeface="+mn-ea"/>
              </a:rPr>
              <a:t>（</a:t>
            </a:r>
            <a:r>
              <a:rPr lang="en-US" altLang="zh-CN" sz="5400" b="1" spc="-150" dirty="0">
                <a:latin typeface="+mn-ea"/>
              </a:rPr>
              <a:t>11</a:t>
            </a:r>
            <a:r>
              <a:rPr lang="zh-CN" altLang="en-US" sz="5400" b="1" spc="-150" dirty="0">
                <a:latin typeface="+mn-ea"/>
              </a:rPr>
              <a:t>）</a:t>
            </a:r>
            <a:r>
              <a:rPr lang="zh-CN" altLang="en-US" sz="5400" b="1" spc="-300" dirty="0">
                <a:latin typeface="+mn-ea"/>
              </a:rPr>
              <a:t>某学者认为：他们摆脱了对上帝的恐惧，但是仍然对神表现出尊敬的态度。他们嘲笑六天创造世界的观念，但是仍然相信宇宙是上帝按照理性计划设计的完美结合的机器，是人类永久居住的场所。“他们”是</a:t>
            </a:r>
            <a:r>
              <a:rPr lang="en-US" altLang="zh-CN" sz="5400" b="1" spc="-150" dirty="0">
                <a:latin typeface="+mn-ea"/>
              </a:rPr>
              <a:t>(    )</a:t>
            </a:r>
            <a:endParaRPr lang="zh-CN" altLang="en-US" sz="5400" b="1" spc="-150" dirty="0">
              <a:latin typeface="+mn-ea"/>
            </a:endParaRPr>
          </a:p>
        </p:txBody>
      </p:sp>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545650" y="5933242"/>
              <a:ext cx="2454859"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11</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104</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 name="矩形 2">
            <a:extLst>
              <a:ext uri="{FF2B5EF4-FFF2-40B4-BE49-F238E27FC236}">
                <a16:creationId xmlns:a16="http://schemas.microsoft.com/office/drawing/2014/main" xmlns="" id="{D10AF633-C9AD-457B-A25C-6AF01C103A88}"/>
              </a:ext>
            </a:extLst>
          </p:cNvPr>
          <p:cNvSpPr/>
          <p:nvPr/>
        </p:nvSpPr>
        <p:spPr>
          <a:xfrm>
            <a:off x="1203199" y="7713000"/>
            <a:ext cx="21960001" cy="5465279"/>
          </a:xfrm>
          <a:prstGeom prst="rect">
            <a:avLst/>
          </a:prstGeom>
        </p:spPr>
        <p:txBody>
          <a:bodyPr wrap="square">
            <a:spAutoFit/>
          </a:bodyPr>
          <a:lstStyle/>
          <a:p>
            <a:pPr algn="just">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spc="-300" dirty="0">
                <a:solidFill>
                  <a:srgbClr val="2A5CAA"/>
                </a:solidFill>
                <a:latin typeface="楷体" pitchFamily="49" charset="-122"/>
                <a:ea typeface="楷体" pitchFamily="49" charset="-122"/>
              </a:rPr>
              <a:t> “他们摆脱了对上帝的恐惧</a:t>
            </a:r>
            <a:r>
              <a:rPr lang="en-US" altLang="zh-CN" sz="5400" b="1" spc="-300" dirty="0">
                <a:solidFill>
                  <a:srgbClr val="2A5CAA"/>
                </a:solidFill>
                <a:latin typeface="楷体" pitchFamily="49" charset="-122"/>
                <a:ea typeface="楷体" pitchFamily="49" charset="-122"/>
              </a:rPr>
              <a:t>……</a:t>
            </a:r>
            <a:r>
              <a:rPr lang="zh-CN" altLang="en-US" sz="5400" b="1" spc="-300" dirty="0">
                <a:solidFill>
                  <a:srgbClr val="2A5CAA"/>
                </a:solidFill>
                <a:latin typeface="楷体" pitchFamily="49" charset="-122"/>
                <a:ea typeface="楷体" pitchFamily="49" charset="-122"/>
              </a:rPr>
              <a:t>但是仍然相信宇宙是上帝</a:t>
            </a:r>
            <a:r>
              <a:rPr lang="zh-CN" altLang="en-US" sz="5400" b="1" spc="-300" dirty="0" smtClean="0">
                <a:solidFill>
                  <a:srgbClr val="2A5CAA"/>
                </a:solidFill>
                <a:latin typeface="楷体" pitchFamily="49" charset="-122"/>
                <a:ea typeface="楷体" pitchFamily="49" charset="-122"/>
              </a:rPr>
              <a:t>按照</a:t>
            </a:r>
            <a:endParaRPr lang="en-US" altLang="zh-CN" sz="5400" b="1" spc="-300" dirty="0" smtClean="0">
              <a:solidFill>
                <a:srgbClr val="2A5CAA"/>
              </a:solidFill>
              <a:latin typeface="楷体" pitchFamily="49" charset="-122"/>
              <a:ea typeface="楷体" pitchFamily="49" charset="-122"/>
            </a:endParaRPr>
          </a:p>
          <a:p>
            <a:pPr algn="just">
              <a:lnSpc>
                <a:spcPct val="110000"/>
              </a:lnSpc>
            </a:pPr>
            <a:r>
              <a:rPr lang="zh-CN" altLang="en-US" sz="5400" b="1" spc="-300" dirty="0" smtClean="0">
                <a:solidFill>
                  <a:srgbClr val="2A5CAA"/>
                </a:solidFill>
                <a:latin typeface="楷体" pitchFamily="49" charset="-122"/>
                <a:ea typeface="楷体" pitchFamily="49" charset="-122"/>
              </a:rPr>
              <a:t>理性</a:t>
            </a:r>
            <a:r>
              <a:rPr lang="zh-CN" altLang="en-US" sz="5400" b="1" spc="-300" dirty="0">
                <a:solidFill>
                  <a:srgbClr val="2A5CAA"/>
                </a:solidFill>
                <a:latin typeface="楷体" pitchFamily="49" charset="-122"/>
                <a:ea typeface="楷体" pitchFamily="49" charset="-122"/>
              </a:rPr>
              <a:t>计划设计的完美结合的机器”反映了启蒙运动期间反对教权主义和倡导理性主义的思想，故</a:t>
            </a:r>
            <a:r>
              <a:rPr lang="en-US" altLang="zh-CN" sz="5400" b="1" spc="-300" dirty="0">
                <a:solidFill>
                  <a:srgbClr val="2A5CAA"/>
                </a:solidFill>
                <a:latin typeface="楷体" pitchFamily="49" charset="-122"/>
                <a:ea typeface="楷体" pitchFamily="49" charset="-122"/>
              </a:rPr>
              <a:t>C</a:t>
            </a:r>
            <a:r>
              <a:rPr lang="zh-CN" altLang="en-US" sz="5400" b="1" spc="-300" dirty="0">
                <a:solidFill>
                  <a:srgbClr val="2A5CAA"/>
                </a:solidFill>
                <a:latin typeface="楷体" pitchFamily="49" charset="-122"/>
                <a:ea typeface="楷体" pitchFamily="49" charset="-122"/>
              </a:rPr>
              <a:t>项正确；“文艺复兴”和“宗教改革”均以人文主义为指导思想，与题目中“按照理性计划设计”的信息不符，故</a:t>
            </a:r>
            <a:r>
              <a:rPr lang="en-US" altLang="zh-CN" sz="5400" b="1" spc="-300" dirty="0">
                <a:solidFill>
                  <a:srgbClr val="2A5CAA"/>
                </a:solidFill>
                <a:latin typeface="楷体" pitchFamily="49" charset="-122"/>
                <a:ea typeface="楷体" pitchFamily="49" charset="-122"/>
              </a:rPr>
              <a:t>A</a:t>
            </a:r>
            <a:r>
              <a:rPr lang="zh-CN" altLang="en-US" sz="5400" b="1" spc="-300" dirty="0">
                <a:solidFill>
                  <a:srgbClr val="2A5CAA"/>
                </a:solidFill>
                <a:latin typeface="楷体" pitchFamily="49" charset="-122"/>
                <a:ea typeface="楷体" pitchFamily="49" charset="-122"/>
              </a:rPr>
              <a:t>、</a:t>
            </a:r>
            <a:r>
              <a:rPr lang="en-US" altLang="zh-CN" sz="5400" b="1" spc="-300" dirty="0">
                <a:solidFill>
                  <a:srgbClr val="2A5CAA"/>
                </a:solidFill>
                <a:latin typeface="楷体" pitchFamily="49" charset="-122"/>
                <a:ea typeface="楷体" pitchFamily="49" charset="-122"/>
              </a:rPr>
              <a:t>B</a:t>
            </a:r>
            <a:r>
              <a:rPr lang="zh-CN" altLang="en-US" sz="5400" b="1" spc="-300" dirty="0">
                <a:solidFill>
                  <a:srgbClr val="2A5CAA"/>
                </a:solidFill>
                <a:latin typeface="楷体" pitchFamily="49" charset="-122"/>
                <a:ea typeface="楷体" pitchFamily="49" charset="-122"/>
              </a:rPr>
              <a:t>两项错误；“进化论”有力挑战了封建神学创世说，与题目中“他们</a:t>
            </a:r>
            <a:r>
              <a:rPr lang="en-US" altLang="zh-CN" sz="5400" b="1" spc="-300" dirty="0">
                <a:solidFill>
                  <a:srgbClr val="2A5CAA"/>
                </a:solidFill>
                <a:latin typeface="楷体" pitchFamily="49" charset="-122"/>
                <a:ea typeface="楷体" pitchFamily="49" charset="-122"/>
              </a:rPr>
              <a:t>……</a:t>
            </a:r>
            <a:r>
              <a:rPr lang="zh-CN" altLang="en-US" sz="5400" b="1" spc="-300" dirty="0">
                <a:solidFill>
                  <a:srgbClr val="2A5CAA"/>
                </a:solidFill>
                <a:latin typeface="楷体" pitchFamily="49" charset="-122"/>
                <a:ea typeface="楷体" pitchFamily="49" charset="-122"/>
              </a:rPr>
              <a:t>相信宇宙是上帝按照理性计划设计的完美结合的机器”不符，故</a:t>
            </a:r>
            <a:r>
              <a:rPr lang="en-US" altLang="zh-CN" sz="5400" b="1" spc="-300" dirty="0">
                <a:solidFill>
                  <a:srgbClr val="2A5CAA"/>
                </a:solidFill>
                <a:latin typeface="楷体" pitchFamily="49" charset="-122"/>
                <a:ea typeface="楷体" pitchFamily="49" charset="-122"/>
              </a:rPr>
              <a:t>D</a:t>
            </a:r>
            <a:r>
              <a:rPr lang="zh-CN" altLang="en-US" sz="5400" b="1" spc="-300" dirty="0">
                <a:solidFill>
                  <a:srgbClr val="2A5CAA"/>
                </a:solidFill>
                <a:latin typeface="楷体" pitchFamily="49" charset="-122"/>
                <a:ea typeface="楷体" pitchFamily="49" charset="-122"/>
              </a:rPr>
              <a:t>项错误</a:t>
            </a:r>
            <a:r>
              <a:rPr lang="zh-CN" altLang="en-US" sz="5400" b="1" spc="-300" dirty="0" smtClean="0">
                <a:solidFill>
                  <a:srgbClr val="2A5CAA"/>
                </a:solidFill>
                <a:latin typeface="楷体" pitchFamily="49" charset="-122"/>
                <a:ea typeface="楷体" pitchFamily="49" charset="-122"/>
              </a:rPr>
              <a:t>。</a:t>
            </a:r>
            <a:endParaRPr lang="zh-CN" altLang="en-US" sz="5400" b="1" spc="-300" dirty="0">
              <a:solidFill>
                <a:srgbClr val="2A5CAA"/>
              </a:solidFill>
              <a:latin typeface="楷体" pitchFamily="49" charset="-122"/>
              <a:ea typeface="楷体" pitchFamily="49" charset="-122"/>
            </a:endParaRPr>
          </a:p>
        </p:txBody>
      </p:sp>
      <p:sp>
        <p:nvSpPr>
          <p:cNvPr id="7" name="文本框 6">
            <a:extLst>
              <a:ext uri="{FF2B5EF4-FFF2-40B4-BE49-F238E27FC236}">
                <a16:creationId xmlns:a16="http://schemas.microsoft.com/office/drawing/2014/main" xmlns="" id="{98549D33-C230-49BB-B3F4-ACB1DE1299A9}"/>
              </a:ext>
            </a:extLst>
          </p:cNvPr>
          <p:cNvSpPr txBox="1"/>
          <p:nvPr/>
        </p:nvSpPr>
        <p:spPr>
          <a:xfrm>
            <a:off x="1340650" y="3798464"/>
            <a:ext cx="11473903" cy="3689536"/>
          </a:xfrm>
          <a:prstGeom prst="rect">
            <a:avLst/>
          </a:prstGeom>
          <a:noFill/>
        </p:spPr>
        <p:txBody>
          <a:bodyPr wrap="square" rtlCol="0">
            <a:spAutoFit/>
          </a:bodyPr>
          <a:lstStyle/>
          <a:p>
            <a:pPr>
              <a:lnSpc>
                <a:spcPct val="110000"/>
              </a:lnSpc>
            </a:pPr>
            <a:r>
              <a:rPr lang="en-US" altLang="zh-CN" sz="5400" b="1" spc="-150" dirty="0">
                <a:latin typeface="+mn-ea"/>
              </a:rPr>
              <a:t>A.</a:t>
            </a:r>
            <a:r>
              <a:rPr lang="zh-CN" altLang="en-US" sz="5400" b="1" spc="-150" dirty="0">
                <a:latin typeface="+mn-ea"/>
              </a:rPr>
              <a:t>文艺复兴时期的文学家</a:t>
            </a:r>
          </a:p>
          <a:p>
            <a:pPr>
              <a:lnSpc>
                <a:spcPct val="110000"/>
              </a:lnSpc>
            </a:pPr>
            <a:r>
              <a:rPr lang="en-US" altLang="zh-CN" sz="5400" b="1" spc="-150" dirty="0">
                <a:latin typeface="+mn-ea"/>
              </a:rPr>
              <a:t>B.</a:t>
            </a:r>
            <a:r>
              <a:rPr lang="zh-CN" altLang="en-US" sz="5400" b="1" spc="-150" dirty="0">
                <a:latin typeface="+mn-ea"/>
              </a:rPr>
              <a:t>宗教改革的发起者</a:t>
            </a:r>
          </a:p>
          <a:p>
            <a:pPr>
              <a:lnSpc>
                <a:spcPct val="110000"/>
              </a:lnSpc>
            </a:pPr>
            <a:r>
              <a:rPr lang="en-US" altLang="zh-CN" sz="5400" b="1" spc="-150" dirty="0">
                <a:latin typeface="+mn-ea"/>
              </a:rPr>
              <a:t>C.</a:t>
            </a:r>
            <a:r>
              <a:rPr lang="zh-CN" altLang="en-US" sz="5400" b="1" spc="-150" dirty="0">
                <a:latin typeface="+mn-ea"/>
              </a:rPr>
              <a:t>启蒙运动时期的思想家</a:t>
            </a:r>
          </a:p>
          <a:p>
            <a:pPr>
              <a:lnSpc>
                <a:spcPct val="110000"/>
              </a:lnSpc>
            </a:pPr>
            <a:r>
              <a:rPr lang="en-US" altLang="zh-CN" sz="5400" b="1" spc="-150" dirty="0">
                <a:latin typeface="+mn-ea"/>
              </a:rPr>
              <a:t>D.</a:t>
            </a:r>
            <a:r>
              <a:rPr lang="zh-CN" altLang="en-US" sz="5400" b="1" spc="-150" dirty="0">
                <a:latin typeface="+mn-ea"/>
              </a:rPr>
              <a:t>进化理论的倡导者</a:t>
            </a:r>
            <a:endParaRPr lang="zh-CN" altLang="en-US" dirty="0"/>
          </a:p>
        </p:txBody>
      </p:sp>
      <p:sp>
        <p:nvSpPr>
          <p:cNvPr id="8" name="文本框 7">
            <a:extLst>
              <a:ext uri="{FF2B5EF4-FFF2-40B4-BE49-F238E27FC236}">
                <a16:creationId xmlns:a16="http://schemas.microsoft.com/office/drawing/2014/main" xmlns="" id="{9E6AB42A-6DE3-4DB4-A5DC-C47CF0731EE0}"/>
              </a:ext>
            </a:extLst>
          </p:cNvPr>
          <p:cNvSpPr txBox="1"/>
          <p:nvPr/>
        </p:nvSpPr>
        <p:spPr>
          <a:xfrm>
            <a:off x="20375650" y="2538000"/>
            <a:ext cx="1305000" cy="923330"/>
          </a:xfrm>
          <a:prstGeom prst="rect">
            <a:avLst/>
          </a:prstGeom>
          <a:noFill/>
        </p:spPr>
        <p:txBody>
          <a:bodyPr wrap="square" rtlCol="0">
            <a:spAutoFit/>
          </a:bodyPr>
          <a:lstStyle/>
          <a:p>
            <a:r>
              <a:rPr lang="en-US" altLang="zh-CN" sz="5400" dirty="0">
                <a:solidFill>
                  <a:srgbClr val="FF0000"/>
                </a:solidFill>
                <a:latin typeface="+mn-ea"/>
              </a:rPr>
              <a:t>C</a:t>
            </a:r>
            <a:endParaRPr lang="zh-CN" altLang="en-US" sz="5400" dirty="0">
              <a:solidFill>
                <a:srgbClr val="FF0000"/>
              </a:solidFill>
              <a:latin typeface="+mn-ea"/>
            </a:endParaRPr>
          </a:p>
        </p:txBody>
      </p:sp>
    </p:spTree>
    <p:extLst>
      <p:ext uri="{BB962C8B-B14F-4D97-AF65-F5344CB8AC3E}">
        <p14:creationId xmlns:p14="http://schemas.microsoft.com/office/powerpoint/2010/main" val="29695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小积累</a:t>
              </a:r>
              <a:endParaRPr lang="en-US" altLang="zh-CN" sz="3600" dirty="0">
                <a:latin typeface="宋体" panose="02010600030101010101" pitchFamily="2" charset="-122"/>
                <a:ea typeface="宋体" panose="02010600030101010101" pitchFamily="2" charset="-122"/>
              </a:endParaRP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104</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871930" y="1365997"/>
            <a:ext cx="2348720"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小积累</a:t>
            </a:r>
          </a:p>
        </p:txBody>
      </p:sp>
      <p:pic>
        <p:nvPicPr>
          <p:cNvPr id="2" name="图片 1">
            <a:extLst>
              <a:ext uri="{FF2B5EF4-FFF2-40B4-BE49-F238E27FC236}">
                <a16:creationId xmlns:a16="http://schemas.microsoft.com/office/drawing/2014/main" xmlns="" id="{2426D08C-CBC2-4F70-9119-F46A7244EF19}"/>
              </a:ext>
            </a:extLst>
          </p:cNvPr>
          <p:cNvPicPr>
            <a:picLocks noChangeAspect="1"/>
          </p:cNvPicPr>
          <p:nvPr/>
        </p:nvPicPr>
        <p:blipFill>
          <a:blip r:embed="rId3">
            <a:clrChange>
              <a:clrFrom>
                <a:srgbClr val="FFFDE9"/>
              </a:clrFrom>
              <a:clrTo>
                <a:srgbClr val="FFFDE9">
                  <a:alpha val="0"/>
                </a:srgbClr>
              </a:clrTo>
            </a:clrChange>
          </a:blip>
          <a:stretch>
            <a:fillRect/>
          </a:stretch>
        </p:blipFill>
        <p:spPr>
          <a:xfrm>
            <a:off x="6431600" y="1368000"/>
            <a:ext cx="9547343" cy="1240839"/>
          </a:xfrm>
          <a:prstGeom prst="rect">
            <a:avLst/>
          </a:prstGeom>
        </p:spPr>
      </p:pic>
      <p:pic>
        <p:nvPicPr>
          <p:cNvPr id="16" name="图片 15">
            <a:extLst>
              <a:ext uri="{FF2B5EF4-FFF2-40B4-BE49-F238E27FC236}">
                <a16:creationId xmlns:a16="http://schemas.microsoft.com/office/drawing/2014/main" xmlns="" id="{7CB43776-AD0C-4F6B-A8BB-4C70FAA092CA}"/>
              </a:ext>
            </a:extLst>
          </p:cNvPr>
          <p:cNvPicPr>
            <a:picLocks noChangeAspect="1"/>
          </p:cNvPicPr>
          <p:nvPr/>
        </p:nvPicPr>
        <p:blipFill>
          <a:blip r:embed="rId4">
            <a:clrChange>
              <a:clrFrom>
                <a:srgbClr val="FFFDE9"/>
              </a:clrFrom>
              <a:clrTo>
                <a:srgbClr val="FFFDE9">
                  <a:alpha val="0"/>
                </a:srgbClr>
              </a:clrTo>
            </a:clrChange>
            <a:extLst>
              <a:ext uri="{28A0092B-C50C-407E-A947-70E740481C1C}">
                <a14:useLocalDpi xmlns:a14="http://schemas.microsoft.com/office/drawing/2010/main" val="0"/>
              </a:ext>
            </a:extLst>
          </a:blip>
          <a:stretch>
            <a:fillRect/>
          </a:stretch>
        </p:blipFill>
        <p:spPr>
          <a:xfrm>
            <a:off x="19610650" y="7832638"/>
            <a:ext cx="1035000" cy="369136"/>
          </a:xfrm>
          <a:prstGeom prst="rect">
            <a:avLst/>
          </a:prstGeom>
        </p:spPr>
      </p:pic>
      <p:pic>
        <p:nvPicPr>
          <p:cNvPr id="23" name="图片 22">
            <a:extLst>
              <a:ext uri="{FF2B5EF4-FFF2-40B4-BE49-F238E27FC236}">
                <a16:creationId xmlns:a16="http://schemas.microsoft.com/office/drawing/2014/main" xmlns="" id="{EDD92398-5836-4311-B12B-2601B4EB66BD}"/>
              </a:ext>
            </a:extLst>
          </p:cNvPr>
          <p:cNvPicPr>
            <a:picLocks noChangeAspect="1"/>
          </p:cNvPicPr>
          <p:nvPr/>
        </p:nvPicPr>
        <p:blipFill>
          <a:blip r:embed="rId4">
            <a:clrChange>
              <a:clrFrom>
                <a:srgbClr val="FFFDE9"/>
              </a:clrFrom>
              <a:clrTo>
                <a:srgbClr val="FFFDE9">
                  <a:alpha val="0"/>
                </a:srgbClr>
              </a:clrTo>
            </a:clrChange>
            <a:extLst>
              <a:ext uri="{28A0092B-C50C-407E-A947-70E740481C1C}">
                <a14:useLocalDpi xmlns:a14="http://schemas.microsoft.com/office/drawing/2010/main" val="0"/>
              </a:ext>
            </a:extLst>
          </a:blip>
          <a:stretch>
            <a:fillRect/>
          </a:stretch>
        </p:blipFill>
        <p:spPr>
          <a:xfrm>
            <a:off x="4410717" y="11354458"/>
            <a:ext cx="2875922" cy="1025706"/>
          </a:xfrm>
          <a:prstGeom prst="rect">
            <a:avLst/>
          </a:prstGeom>
        </p:spPr>
      </p:pic>
      <p:pic>
        <p:nvPicPr>
          <p:cNvPr id="2051" name="Picture 3"/>
          <p:cNvPicPr>
            <a:picLocks noChangeAspect="1" noChangeArrowheads="1"/>
          </p:cNvPicPr>
          <p:nvPr/>
        </p:nvPicPr>
        <p:blipFill>
          <a:blip r:embed="rId5">
            <a:clrChange>
              <a:clrFrom>
                <a:srgbClr val="FFFDED"/>
              </a:clrFrom>
              <a:clrTo>
                <a:srgbClr val="FFFDED">
                  <a:alpha val="0"/>
                </a:srgbClr>
              </a:clrTo>
            </a:clrChange>
            <a:extLst>
              <a:ext uri="{28A0092B-C50C-407E-A947-70E740481C1C}">
                <a14:useLocalDpi xmlns:a14="http://schemas.microsoft.com/office/drawing/2010/main" val="0"/>
              </a:ext>
            </a:extLst>
          </a:blip>
          <a:srcRect/>
          <a:stretch>
            <a:fillRect/>
          </a:stretch>
        </p:blipFill>
        <p:spPr bwMode="auto">
          <a:xfrm>
            <a:off x="4940650" y="3213000"/>
            <a:ext cx="14468622" cy="82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34415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任意多边形: 形状 19">
            <a:extLst>
              <a:ext uri="{FF2B5EF4-FFF2-40B4-BE49-F238E27FC236}">
                <a16:creationId xmlns:a16="http://schemas.microsoft.com/office/drawing/2014/main" xmlns="" id="{2B6299D6-108E-4FE7-A0DF-59403F1B1B88}"/>
              </a:ext>
            </a:extLst>
          </p:cNvPr>
          <p:cNvSpPr/>
          <p:nvPr/>
        </p:nvSpPr>
        <p:spPr>
          <a:xfrm rot="21311555" flipH="1">
            <a:off x="5588792" y="3744171"/>
            <a:ext cx="4661858" cy="891425"/>
          </a:xfrm>
          <a:custGeom>
            <a:avLst/>
            <a:gdLst>
              <a:gd name="connsiteX0" fmla="*/ 0 w 3730172"/>
              <a:gd name="connsiteY0" fmla="*/ 0 h 1872342"/>
              <a:gd name="connsiteX1" fmla="*/ 3730172 w 3730172"/>
              <a:gd name="connsiteY1" fmla="*/ 1872342 h 1872342"/>
              <a:gd name="connsiteX0" fmla="*/ 0 w 3730172"/>
              <a:gd name="connsiteY0" fmla="*/ 0 h 1872342"/>
              <a:gd name="connsiteX1" fmla="*/ 1796143 w 3730172"/>
              <a:gd name="connsiteY1" fmla="*/ 8853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Lst>
            <a:ahLst/>
            <a:cxnLst>
              <a:cxn ang="0">
                <a:pos x="connsiteX0" y="connsiteY0"/>
              </a:cxn>
              <a:cxn ang="0">
                <a:pos x="connsiteX1" y="connsiteY1"/>
              </a:cxn>
              <a:cxn ang="0">
                <a:pos x="connsiteX2" y="connsiteY2"/>
              </a:cxn>
            </a:cxnLst>
            <a:rect l="l" t="t" r="r" b="b"/>
            <a:pathLst>
              <a:path w="3730172" h="1872342">
                <a:moveTo>
                  <a:pt x="0" y="0"/>
                </a:moveTo>
                <a:cubicBezTo>
                  <a:pt x="674914" y="180824"/>
                  <a:pt x="841829" y="793447"/>
                  <a:pt x="2024743" y="542471"/>
                </a:cubicBezTo>
                <a:cubicBezTo>
                  <a:pt x="3266319" y="401561"/>
                  <a:pt x="3161696" y="1429052"/>
                  <a:pt x="3730172" y="1872342"/>
                </a:cubicBezTo>
              </a:path>
            </a:pathLst>
          </a:custGeom>
          <a:noFill/>
          <a:ln w="5715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0" name="椭圆 9">
            <a:extLst>
              <a:ext uri="{FF2B5EF4-FFF2-40B4-BE49-F238E27FC236}">
                <a16:creationId xmlns:a16="http://schemas.microsoft.com/office/drawing/2014/main" xmlns="" id="{DCCB5EC5-7947-43AC-BB48-0CB62680AD33}"/>
              </a:ext>
            </a:extLst>
          </p:cNvPr>
          <p:cNvSpPr/>
          <p:nvPr/>
        </p:nvSpPr>
        <p:spPr>
          <a:xfrm>
            <a:off x="9539389" y="2484171"/>
            <a:ext cx="1260000" cy="126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endPar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4" name="组合 3">
            <a:extLst>
              <a:ext uri="{FF2B5EF4-FFF2-40B4-BE49-F238E27FC236}">
                <a16:creationId xmlns:a16="http://schemas.microsoft.com/office/drawing/2014/main" xmlns="" id="{CED85C0F-2F79-46A1-B4AE-152B5EA3C784}"/>
              </a:ext>
            </a:extLst>
          </p:cNvPr>
          <p:cNvGrpSpPr/>
          <p:nvPr/>
        </p:nvGrpSpPr>
        <p:grpSpPr>
          <a:xfrm>
            <a:off x="-689018" y="4576941"/>
            <a:ext cx="6473363" cy="701790"/>
            <a:chOff x="4400548" y="4628864"/>
            <a:chExt cx="6185727" cy="734035"/>
          </a:xfrm>
        </p:grpSpPr>
        <p:sp>
          <p:nvSpPr>
            <p:cNvPr id="12" name="椭圆 11">
              <a:extLst>
                <a:ext uri="{FF2B5EF4-FFF2-40B4-BE49-F238E27FC236}">
                  <a16:creationId xmlns:a16="http://schemas.microsoft.com/office/drawing/2014/main" xmlns="" id="{086F5356-DC52-4C0C-B105-C2ACBB56BBE2}"/>
                </a:ext>
              </a:extLst>
            </p:cNvPr>
            <p:cNvSpPr/>
            <p:nvPr/>
          </p:nvSpPr>
          <p:spPr>
            <a:xfrm>
              <a:off x="10144652" y="4628864"/>
              <a:ext cx="441623" cy="48578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文本框 20">
              <a:extLst>
                <a:ext uri="{FF2B5EF4-FFF2-40B4-BE49-F238E27FC236}">
                  <a16:creationId xmlns:a16="http://schemas.microsoft.com/office/drawing/2014/main" xmlns="" id="{8C59EC50-B8B2-402A-80EB-6698439317BC}"/>
                </a:ext>
              </a:extLst>
            </p:cNvPr>
            <p:cNvSpPr txBox="1"/>
            <p:nvPr/>
          </p:nvSpPr>
          <p:spPr>
            <a:xfrm>
              <a:off x="4400548" y="4716568"/>
              <a:ext cx="184731" cy="646331"/>
            </a:xfrm>
            <a:prstGeom prst="rect">
              <a:avLst/>
            </a:prstGeom>
            <a:noFill/>
          </p:spPr>
          <p:txBody>
            <a:bodyPr wrap="non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grpSp>
      <p:grpSp>
        <p:nvGrpSpPr>
          <p:cNvPr id="41" name="组合 40">
            <a:extLst>
              <a:ext uri="{FF2B5EF4-FFF2-40B4-BE49-F238E27FC236}">
                <a16:creationId xmlns:a16="http://schemas.microsoft.com/office/drawing/2014/main" xmlns="" id="{9907BBFB-184B-41FE-9749-BF423B556741}"/>
              </a:ext>
            </a:extLst>
          </p:cNvPr>
          <p:cNvGrpSpPr/>
          <p:nvPr/>
        </p:nvGrpSpPr>
        <p:grpSpPr>
          <a:xfrm>
            <a:off x="21320650" y="4338000"/>
            <a:ext cx="2700000" cy="4596059"/>
            <a:chOff x="21320650" y="4338000"/>
            <a:chExt cx="2700000" cy="4596059"/>
          </a:xfrm>
        </p:grpSpPr>
        <p:pic>
          <p:nvPicPr>
            <p:cNvPr id="42" name="图片 41">
              <a:extLst>
                <a:ext uri="{FF2B5EF4-FFF2-40B4-BE49-F238E27FC236}">
                  <a16:creationId xmlns:a16="http://schemas.microsoft.com/office/drawing/2014/main" xmlns="" id="{B42CC1BD-3739-4913-9168-0EC9BB24D037}"/>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46" name="页脚占位符 11">
              <a:extLst>
                <a:ext uri="{FF2B5EF4-FFF2-40B4-BE49-F238E27FC236}">
                  <a16:creationId xmlns:a16="http://schemas.microsoft.com/office/drawing/2014/main" xmlns="" id="{B3D71693-5E64-4E58-8746-58C89EB7CA81}"/>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一张图学透</a:t>
              </a:r>
              <a:r>
                <a:rPr kumimoji="0" lang="zh-CN" altLang="en-US" sz="36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文艺复兴</a:t>
              </a:r>
              <a:endParaRPr kumimoji="0" lang="zh-CN" altLang="en-US" sz="36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endParaRPr>
            </a:p>
          </p:txBody>
        </p:sp>
      </p:grpSp>
      <p:sp>
        <p:nvSpPr>
          <p:cNvPr id="2" name="文本框 1">
            <a:extLst>
              <a:ext uri="{FF2B5EF4-FFF2-40B4-BE49-F238E27FC236}">
                <a16:creationId xmlns:a16="http://schemas.microsoft.com/office/drawing/2014/main" xmlns="" id="{C19CF037-B5D8-4AF9-91DD-D70D80FE6C66}"/>
              </a:ext>
            </a:extLst>
          </p:cNvPr>
          <p:cNvSpPr txBox="1"/>
          <p:nvPr/>
        </p:nvSpPr>
        <p:spPr>
          <a:xfrm>
            <a:off x="9084943" y="1583229"/>
            <a:ext cx="2441694" cy="769441"/>
          </a:xfrm>
          <a:prstGeom prst="rect">
            <a:avLst/>
          </a:prstGeom>
          <a:noFill/>
        </p:spPr>
        <p:txBody>
          <a:bodyPr wrap="none" rtlCol="0">
            <a:spAutoFit/>
          </a:bodyP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文艺复兴</a:t>
            </a:r>
          </a:p>
        </p:txBody>
      </p:sp>
      <p:grpSp>
        <p:nvGrpSpPr>
          <p:cNvPr id="9" name="组合 8">
            <a:extLst>
              <a:ext uri="{FF2B5EF4-FFF2-40B4-BE49-F238E27FC236}">
                <a16:creationId xmlns:a16="http://schemas.microsoft.com/office/drawing/2014/main" xmlns="" id="{99156A55-624F-4BD8-B182-EBC8A60CFB53}"/>
              </a:ext>
            </a:extLst>
          </p:cNvPr>
          <p:cNvGrpSpPr/>
          <p:nvPr/>
        </p:nvGrpSpPr>
        <p:grpSpPr>
          <a:xfrm>
            <a:off x="1265164" y="736542"/>
            <a:ext cx="4272250" cy="855000"/>
            <a:chOff x="1265164" y="736542"/>
            <a:chExt cx="4272250" cy="855000"/>
          </a:xfrm>
        </p:grpSpPr>
        <p:sp>
          <p:nvSpPr>
            <p:cNvPr id="7" name="椭圆 6">
              <a:extLst>
                <a:ext uri="{FF2B5EF4-FFF2-40B4-BE49-F238E27FC236}">
                  <a16:creationId xmlns:a16="http://schemas.microsoft.com/office/drawing/2014/main" xmlns="" id="{B1ED0434-78B8-4194-9DA6-79DD14072D22}"/>
                </a:ext>
              </a:extLst>
            </p:cNvPr>
            <p:cNvSpPr/>
            <p:nvPr/>
          </p:nvSpPr>
          <p:spPr>
            <a:xfrm>
              <a:off x="126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一</a:t>
              </a:r>
            </a:p>
          </p:txBody>
        </p:sp>
        <p:sp>
          <p:nvSpPr>
            <p:cNvPr id="55" name="椭圆 54">
              <a:extLst>
                <a:ext uri="{FF2B5EF4-FFF2-40B4-BE49-F238E27FC236}">
                  <a16:creationId xmlns:a16="http://schemas.microsoft.com/office/drawing/2014/main" xmlns="" id="{1CE58543-4451-47F7-939A-A20275B2476C}"/>
                </a:ext>
              </a:extLst>
            </p:cNvPr>
            <p:cNvSpPr/>
            <p:nvPr/>
          </p:nvSpPr>
          <p:spPr>
            <a:xfrm>
              <a:off x="2120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张</a:t>
              </a:r>
            </a:p>
          </p:txBody>
        </p:sp>
        <p:sp>
          <p:nvSpPr>
            <p:cNvPr id="56" name="椭圆 55">
              <a:extLst>
                <a:ext uri="{FF2B5EF4-FFF2-40B4-BE49-F238E27FC236}">
                  <a16:creationId xmlns:a16="http://schemas.microsoft.com/office/drawing/2014/main" xmlns="" id="{18840626-30E1-46DC-BAD9-B81CBE0F51B4}"/>
                </a:ext>
              </a:extLst>
            </p:cNvPr>
            <p:cNvSpPr/>
            <p:nvPr/>
          </p:nvSpPr>
          <p:spPr>
            <a:xfrm>
              <a:off x="297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图</a:t>
              </a:r>
            </a:p>
          </p:txBody>
        </p:sp>
        <p:sp>
          <p:nvSpPr>
            <p:cNvPr id="57" name="椭圆 56">
              <a:extLst>
                <a:ext uri="{FF2B5EF4-FFF2-40B4-BE49-F238E27FC236}">
                  <a16:creationId xmlns:a16="http://schemas.microsoft.com/office/drawing/2014/main" xmlns="" id="{5CC6C132-24F8-4C79-A39E-63E3862D746E}"/>
                </a:ext>
              </a:extLst>
            </p:cNvPr>
            <p:cNvSpPr/>
            <p:nvPr/>
          </p:nvSpPr>
          <p:spPr>
            <a:xfrm>
              <a:off x="3827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学</a:t>
              </a:r>
            </a:p>
          </p:txBody>
        </p:sp>
        <p:sp>
          <p:nvSpPr>
            <p:cNvPr id="58" name="椭圆 57">
              <a:extLst>
                <a:ext uri="{FF2B5EF4-FFF2-40B4-BE49-F238E27FC236}">
                  <a16:creationId xmlns:a16="http://schemas.microsoft.com/office/drawing/2014/main" xmlns="" id="{2F8CB240-2489-490D-92F8-BE49C8747963}"/>
                </a:ext>
              </a:extLst>
            </p:cNvPr>
            <p:cNvSpPr/>
            <p:nvPr/>
          </p:nvSpPr>
          <p:spPr>
            <a:xfrm>
              <a:off x="4682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753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透</a:t>
              </a:r>
            </a:p>
          </p:txBody>
        </p:sp>
      </p:grpSp>
      <p:sp>
        <p:nvSpPr>
          <p:cNvPr id="17" name="矩形 16">
            <a:extLst>
              <a:ext uri="{FF2B5EF4-FFF2-40B4-BE49-F238E27FC236}">
                <a16:creationId xmlns:a16="http://schemas.microsoft.com/office/drawing/2014/main" xmlns="" id="{4E4056E2-917A-4E6C-A883-A8EA87994410}"/>
              </a:ext>
            </a:extLst>
          </p:cNvPr>
          <p:cNvSpPr/>
          <p:nvPr/>
        </p:nvSpPr>
        <p:spPr>
          <a:xfrm>
            <a:off x="2158863" y="5968818"/>
            <a:ext cx="7160989" cy="2529923"/>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zh-CN" altLang="en-US" sz="3600" b="1" i="0" u="none" strike="noStrike" kern="1200" cap="none" spc="-30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核心是人文主义，主张以人为中心而不是以神为中心，认为人是现实生活的创造者和主人，要求肯定人的价值和尊严。</a:t>
            </a:r>
          </a:p>
        </p:txBody>
      </p:sp>
      <p:sp>
        <p:nvSpPr>
          <p:cNvPr id="28" name="矩形 27">
            <a:extLst>
              <a:ext uri="{FF2B5EF4-FFF2-40B4-BE49-F238E27FC236}">
                <a16:creationId xmlns:a16="http://schemas.microsoft.com/office/drawing/2014/main" xmlns="" id="{2009BEE3-9AFA-4A78-BFE7-3186900E1E22}"/>
              </a:ext>
            </a:extLst>
          </p:cNvPr>
          <p:cNvSpPr/>
          <p:nvPr/>
        </p:nvSpPr>
        <p:spPr>
          <a:xfrm>
            <a:off x="4521751" y="5181935"/>
            <a:ext cx="2031325"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核心思想</a:t>
            </a:r>
          </a:p>
        </p:txBody>
      </p:sp>
      <p:sp>
        <p:nvSpPr>
          <p:cNvPr id="31" name="矩形 30">
            <a:extLst>
              <a:ext uri="{FF2B5EF4-FFF2-40B4-BE49-F238E27FC236}">
                <a16:creationId xmlns:a16="http://schemas.microsoft.com/office/drawing/2014/main" xmlns="" id="{88657622-75A9-4BE3-B457-2CEAA232CE55}"/>
              </a:ext>
            </a:extLst>
          </p:cNvPr>
          <p:cNvSpPr/>
          <p:nvPr/>
        </p:nvSpPr>
        <p:spPr>
          <a:xfrm>
            <a:off x="12083051" y="4080630"/>
            <a:ext cx="1107996" cy="646331"/>
          </a:xfrm>
          <a:prstGeom prst="rect">
            <a:avLst/>
          </a:prstGeom>
        </p:spPr>
        <p:txBody>
          <a:bodyPr wrap="non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表现</a:t>
            </a:r>
          </a:p>
        </p:txBody>
      </p:sp>
      <p:sp>
        <p:nvSpPr>
          <p:cNvPr id="32" name="矩形 31">
            <a:extLst>
              <a:ext uri="{FF2B5EF4-FFF2-40B4-BE49-F238E27FC236}">
                <a16:creationId xmlns:a16="http://schemas.microsoft.com/office/drawing/2014/main" xmlns="" id="{2315C3D9-92E9-45F1-9164-166C532A758F}"/>
              </a:ext>
            </a:extLst>
          </p:cNvPr>
          <p:cNvSpPr/>
          <p:nvPr/>
        </p:nvSpPr>
        <p:spPr>
          <a:xfrm>
            <a:off x="9678455" y="10212041"/>
            <a:ext cx="7025184" cy="2523191"/>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mn-ea"/>
              </a:rPr>
              <a:t>拉斐尔</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：代表作</a:t>
            </a:r>
            <a:r>
              <a:rPr kumimoji="0" lang="en-US" altLang="zh-CN"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西斯廷圣母</a:t>
            </a:r>
            <a:r>
              <a:rPr kumimoji="0" lang="en-US" altLang="zh-CN"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，反映了人间母子的亲情，将传统的宗教题材</a:t>
            </a:r>
            <a:r>
              <a:rPr lang="zh-CN" altLang="en-US" b="1" dirty="0">
                <a:solidFill>
                  <a:prstClr val="black"/>
                </a:solidFill>
                <a:latin typeface="楷体" panose="02010609060101010101" pitchFamily="49" charset="-122"/>
                <a:ea typeface="楷体" panose="02010609060101010101" pitchFamily="49" charset="-122"/>
              </a:rPr>
              <a:t>描绘成现实生活中的理想美</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p>
        </p:txBody>
      </p:sp>
      <p:sp>
        <p:nvSpPr>
          <p:cNvPr id="37" name="矩形 36">
            <a:extLst>
              <a:ext uri="{FF2B5EF4-FFF2-40B4-BE49-F238E27FC236}">
                <a16:creationId xmlns:a16="http://schemas.microsoft.com/office/drawing/2014/main" xmlns="" id="{E30E3713-871B-4019-BCF5-C0A3E45FDE44}"/>
              </a:ext>
            </a:extLst>
          </p:cNvPr>
          <p:cNvSpPr/>
          <p:nvPr/>
        </p:nvSpPr>
        <p:spPr>
          <a:xfrm>
            <a:off x="10332096" y="4827992"/>
            <a:ext cx="5409639" cy="707886"/>
          </a:xfrm>
          <a:prstGeom prst="rect">
            <a:avLst/>
          </a:prstGeom>
        </p:spPr>
        <p:txBody>
          <a:bodyPr wrap="square">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lang="zh-CN" altLang="en-US" sz="4000" b="1" dirty="0">
                <a:solidFill>
                  <a:prstClr val="black"/>
                </a:solidFill>
                <a:latin typeface="楷体" panose="02010609060101010101" pitchFamily="49" charset="-122"/>
                <a:ea typeface="楷体" panose="02010609060101010101" pitchFamily="49" charset="-122"/>
              </a:rPr>
              <a:t>艺术</a:t>
            </a:r>
            <a:r>
              <a:rPr kumimoji="0" lang="zh-CN" altLang="en-US" sz="40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领域（美术三杰）</a:t>
            </a:r>
          </a:p>
        </p:txBody>
      </p:sp>
      <p:sp>
        <p:nvSpPr>
          <p:cNvPr id="24" name="矩形 23">
            <a:extLst>
              <a:ext uri="{FF2B5EF4-FFF2-40B4-BE49-F238E27FC236}">
                <a16:creationId xmlns:a16="http://schemas.microsoft.com/office/drawing/2014/main" xmlns="" id="{382FFA5A-EE45-41D1-8497-1B4A5BC9E406}"/>
              </a:ext>
            </a:extLst>
          </p:cNvPr>
          <p:cNvSpPr/>
          <p:nvPr/>
        </p:nvSpPr>
        <p:spPr>
          <a:xfrm>
            <a:off x="9714321" y="5621793"/>
            <a:ext cx="7025184" cy="1913794"/>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prstClr val="black"/>
                </a:solidFill>
                <a:effectLst/>
                <a:uLnTx/>
                <a:uFillTx/>
                <a:latin typeface="+mn-ea"/>
              </a:rPr>
              <a:t>达</a:t>
            </a:r>
            <a:r>
              <a:rPr kumimoji="0" lang="en-US" altLang="zh-CN" sz="4000" b="1" i="0" u="none" strike="noStrike" kern="1200" cap="none" spc="0" normalizeH="0" baseline="0" noProof="0" dirty="0">
                <a:ln>
                  <a:noFill/>
                </a:ln>
                <a:solidFill>
                  <a:prstClr val="black"/>
                </a:solidFill>
                <a:effectLst/>
                <a:uLnTx/>
                <a:uFillTx/>
                <a:latin typeface="+mn-ea"/>
              </a:rPr>
              <a:t>·</a:t>
            </a:r>
            <a:r>
              <a:rPr kumimoji="0" lang="zh-CN" altLang="en-US" sz="4000" b="1" i="0" u="none" strike="noStrike" kern="1200" cap="none" spc="0" normalizeH="0" baseline="0" noProof="0" dirty="0">
                <a:ln>
                  <a:noFill/>
                </a:ln>
                <a:solidFill>
                  <a:prstClr val="black"/>
                </a:solidFill>
                <a:effectLst/>
                <a:uLnTx/>
                <a:uFillTx/>
                <a:latin typeface="+mn-ea"/>
              </a:rPr>
              <a:t>芬奇</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：代表作</a:t>
            </a:r>
            <a:r>
              <a:rPr kumimoji="0" lang="en-US" altLang="zh-CN"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lang="zh-CN" altLang="en-US" b="1" dirty="0">
                <a:solidFill>
                  <a:prstClr val="black"/>
                </a:solidFill>
                <a:latin typeface="楷体" panose="02010609060101010101" pitchFamily="49" charset="-122"/>
                <a:ea typeface="楷体" panose="02010609060101010101" pitchFamily="49" charset="-122"/>
              </a:rPr>
              <a:t>蒙娜丽莎</a:t>
            </a:r>
            <a:r>
              <a:rPr kumimoji="0" lang="en-US" altLang="zh-CN"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最后的晚餐</a:t>
            </a:r>
            <a:r>
              <a:rPr kumimoji="0" lang="en-US" altLang="zh-CN"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，强调艺术要歌颂人的美及人的丰富思想感情。</a:t>
            </a:r>
          </a:p>
        </p:txBody>
      </p:sp>
      <p:sp>
        <p:nvSpPr>
          <p:cNvPr id="25" name="矩形 24">
            <a:extLst>
              <a:ext uri="{FF2B5EF4-FFF2-40B4-BE49-F238E27FC236}">
                <a16:creationId xmlns:a16="http://schemas.microsoft.com/office/drawing/2014/main" xmlns="" id="{77C457BF-907D-45BF-8EAF-0F2ACF05495C}"/>
              </a:ext>
            </a:extLst>
          </p:cNvPr>
          <p:cNvSpPr/>
          <p:nvPr/>
        </p:nvSpPr>
        <p:spPr>
          <a:xfrm>
            <a:off x="9714321" y="7958615"/>
            <a:ext cx="7025184" cy="1913794"/>
          </a:xfrm>
          <a:prstGeom prst="rect">
            <a:avLst/>
          </a:prstGeom>
        </p:spPr>
        <p:txBody>
          <a:bodyPr wrap="square">
            <a:spAutoFit/>
          </a:bodyPr>
          <a:lstStyle/>
          <a:p>
            <a:pPr marL="0" marR="0" lvl="0" indent="0" algn="l" defTabSz="1827530" rtl="0" eaLnBrk="1" fontAlgn="auto" latinLnBrk="0" hangingPunct="1">
              <a:lnSpc>
                <a:spcPct val="110000"/>
              </a:lnSpc>
              <a:spcBef>
                <a:spcPts val="0"/>
              </a:spcBef>
              <a:spcAft>
                <a:spcPts val="0"/>
              </a:spcAft>
              <a:buClrTx/>
              <a:buSzTx/>
              <a:buFontTx/>
              <a:buNone/>
              <a:tabLst/>
              <a:defRPr/>
            </a:pPr>
            <a:r>
              <a:rPr lang="zh-CN" altLang="en-US" sz="4000" b="1" dirty="0">
                <a:solidFill>
                  <a:prstClr val="black"/>
                </a:solidFill>
                <a:latin typeface="+mn-ea"/>
              </a:rPr>
              <a:t>米开朗琪罗</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：代表作</a:t>
            </a:r>
            <a:r>
              <a:rPr kumimoji="0" lang="en-US" altLang="zh-CN"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lang="zh-CN" altLang="en-US" b="1" dirty="0">
                <a:solidFill>
                  <a:prstClr val="black"/>
                </a:solidFill>
                <a:latin typeface="楷体" panose="02010609060101010101" pitchFamily="49" charset="-122"/>
                <a:ea typeface="楷体" panose="02010609060101010101" pitchFamily="49" charset="-122"/>
              </a:rPr>
              <a:t>大卫</a:t>
            </a:r>
            <a:r>
              <a:rPr kumimoji="0" lang="en-US" altLang="zh-CN"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a:t>
            </a:r>
            <a:r>
              <a:rPr lang="zh-CN" altLang="en-US" b="1" dirty="0">
                <a:solidFill>
                  <a:prstClr val="black"/>
                </a:solidFill>
                <a:latin typeface="楷体" panose="02010609060101010101" pitchFamily="49" charset="-122"/>
                <a:ea typeface="楷体" panose="02010609060101010101" pitchFamily="49" charset="-122"/>
              </a:rPr>
              <a:t>摩西</a:t>
            </a:r>
            <a:r>
              <a:rPr lang="en-US" altLang="zh-CN" b="1" noProof="0" dirty="0">
                <a:solidFill>
                  <a:prstClr val="black"/>
                </a:solidFill>
                <a:latin typeface="楷体" panose="02010609060101010101" pitchFamily="49" charset="-122"/>
                <a:ea typeface="楷体" panose="02010609060101010101" pitchFamily="49" charset="-122"/>
              </a:rPr>
              <a:t>》</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，体现了人物的思想、意志和精神气质。</a:t>
            </a:r>
          </a:p>
        </p:txBody>
      </p:sp>
      <p:pic>
        <p:nvPicPr>
          <p:cNvPr id="3" name="图片 2">
            <a:extLst>
              <a:ext uri="{FF2B5EF4-FFF2-40B4-BE49-F238E27FC236}">
                <a16:creationId xmlns:a16="http://schemas.microsoft.com/office/drawing/2014/main" xmlns="" id="{EF6DD678-F396-4BC6-BD80-E25030013649}"/>
              </a:ext>
            </a:extLst>
          </p:cNvPr>
          <p:cNvPicPr>
            <a:picLocks noChangeAspect="1"/>
          </p:cNvPicPr>
          <p:nvPr/>
        </p:nvPicPr>
        <p:blipFill>
          <a:blip r:embed="rId3"/>
          <a:stretch>
            <a:fillRect/>
          </a:stretch>
        </p:blipFill>
        <p:spPr>
          <a:xfrm>
            <a:off x="18226795" y="3642968"/>
            <a:ext cx="1813567" cy="3018471"/>
          </a:xfrm>
          <a:prstGeom prst="rect">
            <a:avLst/>
          </a:prstGeom>
        </p:spPr>
      </p:pic>
      <p:sp>
        <p:nvSpPr>
          <p:cNvPr id="27" name="文本框 26">
            <a:extLst>
              <a:ext uri="{FF2B5EF4-FFF2-40B4-BE49-F238E27FC236}">
                <a16:creationId xmlns:a16="http://schemas.microsoft.com/office/drawing/2014/main" xmlns="" id="{F69442C1-33C4-482A-BFF3-406353B6EE91}"/>
              </a:ext>
            </a:extLst>
          </p:cNvPr>
          <p:cNvSpPr txBox="1"/>
          <p:nvPr/>
        </p:nvSpPr>
        <p:spPr>
          <a:xfrm>
            <a:off x="18462844" y="6778794"/>
            <a:ext cx="4185397" cy="584775"/>
          </a:xfrm>
          <a:prstGeom prst="rect">
            <a:avLst/>
          </a:prstGeom>
          <a:noFill/>
        </p:spPr>
        <p:txBody>
          <a:bodyPr wrap="squar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lang="zh-CN" altLang="en-US" sz="3200" dirty="0">
                <a:solidFill>
                  <a:prstClr val="black"/>
                </a:solidFill>
                <a:latin typeface="黑体" panose="02010609060101010101" pitchFamily="49" charset="-122"/>
                <a:ea typeface="黑体" panose="02010609060101010101" pitchFamily="49" charset="-122"/>
              </a:rPr>
              <a:t>达</a:t>
            </a:r>
            <a:r>
              <a:rPr lang="en-US" altLang="zh-CN" sz="3200" dirty="0">
                <a:solidFill>
                  <a:prstClr val="black"/>
                </a:solidFill>
                <a:latin typeface="黑体" panose="02010609060101010101" pitchFamily="49" charset="-122"/>
                <a:ea typeface="黑体" panose="02010609060101010101" pitchFamily="49" charset="-122"/>
              </a:rPr>
              <a:t>·</a:t>
            </a:r>
            <a:r>
              <a:rPr lang="zh-CN" altLang="en-US" sz="3200" dirty="0">
                <a:solidFill>
                  <a:prstClr val="black"/>
                </a:solidFill>
                <a:latin typeface="黑体" panose="02010609060101010101" pitchFamily="49" charset="-122"/>
                <a:ea typeface="黑体" panose="02010609060101010101" pitchFamily="49" charset="-122"/>
              </a:rPr>
              <a:t>芬奇</a:t>
            </a:r>
            <a:endPar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29" name="文本框 28">
            <a:extLst>
              <a:ext uri="{FF2B5EF4-FFF2-40B4-BE49-F238E27FC236}">
                <a16:creationId xmlns:a16="http://schemas.microsoft.com/office/drawing/2014/main" xmlns="" id="{FE1CA3F4-5DE9-4D02-BDDE-D36A865CE185}"/>
              </a:ext>
            </a:extLst>
          </p:cNvPr>
          <p:cNvSpPr txBox="1"/>
          <p:nvPr/>
        </p:nvSpPr>
        <p:spPr>
          <a:xfrm>
            <a:off x="16798011" y="10996871"/>
            <a:ext cx="4185397" cy="584775"/>
          </a:xfrm>
          <a:prstGeom prst="rect">
            <a:avLst/>
          </a:prstGeom>
          <a:noFill/>
        </p:spPr>
        <p:txBody>
          <a:bodyPr wrap="squar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lang="zh-CN" altLang="en-US" sz="3200" noProof="0" dirty="0">
                <a:solidFill>
                  <a:prstClr val="black"/>
                </a:solidFill>
                <a:latin typeface="黑体" panose="02010609060101010101" pitchFamily="49" charset="-122"/>
                <a:ea typeface="黑体" panose="02010609060101010101" pitchFamily="49" charset="-122"/>
              </a:rPr>
              <a:t>米开朗琪罗</a:t>
            </a:r>
            <a:endPar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sp>
        <p:nvSpPr>
          <p:cNvPr id="30" name="文本框 29">
            <a:extLst>
              <a:ext uri="{FF2B5EF4-FFF2-40B4-BE49-F238E27FC236}">
                <a16:creationId xmlns:a16="http://schemas.microsoft.com/office/drawing/2014/main" xmlns="" id="{E5C75EBA-A1B6-43FE-812A-B33DC0F1CF8F}"/>
              </a:ext>
            </a:extLst>
          </p:cNvPr>
          <p:cNvSpPr txBox="1"/>
          <p:nvPr/>
        </p:nvSpPr>
        <p:spPr>
          <a:xfrm>
            <a:off x="20020459" y="10996871"/>
            <a:ext cx="4185397" cy="584775"/>
          </a:xfrm>
          <a:prstGeom prst="rect">
            <a:avLst/>
          </a:prstGeom>
          <a:noFill/>
        </p:spPr>
        <p:txBody>
          <a:bodyPr wrap="square" rtlCol="0">
            <a:spAutoFit/>
          </a:bodyPr>
          <a:lstStyle/>
          <a:p>
            <a:pPr marL="0" marR="0" lvl="0" indent="0" algn="l" defTabSz="1827530" rtl="0" eaLnBrk="1" fontAlgn="auto" latinLnBrk="0" hangingPunct="1">
              <a:lnSpc>
                <a:spcPct val="100000"/>
              </a:lnSpc>
              <a:spcBef>
                <a:spcPts val="0"/>
              </a:spcBef>
              <a:spcAft>
                <a:spcPts val="0"/>
              </a:spcAft>
              <a:buClrTx/>
              <a:buSzTx/>
              <a:buFontTx/>
              <a:buNone/>
              <a:tabLst/>
              <a:defRPr/>
            </a:pPr>
            <a:r>
              <a:rPr lang="zh-CN" altLang="en-US" sz="3200" dirty="0">
                <a:solidFill>
                  <a:prstClr val="black"/>
                </a:solidFill>
                <a:latin typeface="黑体" panose="02010609060101010101" pitchFamily="49" charset="-122"/>
                <a:ea typeface="黑体" panose="02010609060101010101" pitchFamily="49" charset="-122"/>
              </a:rPr>
              <a:t>拉斐尔</a:t>
            </a:r>
            <a:endParaRPr kumimoji="0" lang="zh-CN" altLang="en-US" sz="3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p:pic>
        <p:nvPicPr>
          <p:cNvPr id="5" name="图片 4">
            <a:extLst>
              <a:ext uri="{FF2B5EF4-FFF2-40B4-BE49-F238E27FC236}">
                <a16:creationId xmlns:a16="http://schemas.microsoft.com/office/drawing/2014/main" xmlns="" id="{AEA9E8EE-73BE-424B-8464-6402EBFC68E9}"/>
              </a:ext>
            </a:extLst>
          </p:cNvPr>
          <p:cNvPicPr>
            <a:picLocks noChangeAspect="1"/>
          </p:cNvPicPr>
          <p:nvPr/>
        </p:nvPicPr>
        <p:blipFill>
          <a:blip r:embed="rId4"/>
          <a:stretch>
            <a:fillRect/>
          </a:stretch>
        </p:blipFill>
        <p:spPr>
          <a:xfrm>
            <a:off x="17077144" y="7933475"/>
            <a:ext cx="1813566" cy="3006381"/>
          </a:xfrm>
          <a:prstGeom prst="rect">
            <a:avLst/>
          </a:prstGeom>
        </p:spPr>
      </p:pic>
      <p:pic>
        <p:nvPicPr>
          <p:cNvPr id="6" name="图片 5">
            <a:extLst>
              <a:ext uri="{FF2B5EF4-FFF2-40B4-BE49-F238E27FC236}">
                <a16:creationId xmlns:a16="http://schemas.microsoft.com/office/drawing/2014/main" xmlns="" id="{A7057836-9C9B-4055-8F99-7893F2E0BBA0}"/>
              </a:ext>
            </a:extLst>
          </p:cNvPr>
          <p:cNvPicPr>
            <a:picLocks noChangeAspect="1"/>
          </p:cNvPicPr>
          <p:nvPr/>
        </p:nvPicPr>
        <p:blipFill>
          <a:blip r:embed="rId5"/>
          <a:stretch>
            <a:fillRect/>
          </a:stretch>
        </p:blipFill>
        <p:spPr>
          <a:xfrm>
            <a:off x="19723847" y="7933475"/>
            <a:ext cx="1736035" cy="2983046"/>
          </a:xfrm>
          <a:prstGeom prst="rect">
            <a:avLst/>
          </a:prstGeom>
        </p:spPr>
      </p:pic>
    </p:spTree>
    <p:extLst>
      <p:ext uri="{BB962C8B-B14F-4D97-AF65-F5344CB8AC3E}">
        <p14:creationId xmlns:p14="http://schemas.microsoft.com/office/powerpoint/2010/main" val="80956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24" grpId="0"/>
      <p:bldP spid="25" grpId="0"/>
      <p:bldP spid="27" grpId="0"/>
      <p:bldP spid="29"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小积累</a:t>
              </a:r>
              <a:endParaRPr lang="en-US" altLang="zh-CN" sz="3600" dirty="0">
                <a:latin typeface="宋体" panose="02010600030101010101" pitchFamily="2" charset="-122"/>
                <a:ea typeface="宋体" panose="02010600030101010101" pitchFamily="2" charset="-122"/>
              </a:endParaRP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104</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871930" y="1365997"/>
            <a:ext cx="2348720"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小积累</a:t>
            </a:r>
          </a:p>
        </p:txBody>
      </p:sp>
      <p:pic>
        <p:nvPicPr>
          <p:cNvPr id="2" name="图片 1">
            <a:extLst>
              <a:ext uri="{FF2B5EF4-FFF2-40B4-BE49-F238E27FC236}">
                <a16:creationId xmlns:a16="http://schemas.microsoft.com/office/drawing/2014/main" xmlns="" id="{2426D08C-CBC2-4F70-9119-F46A7244EF19}"/>
              </a:ext>
            </a:extLst>
          </p:cNvPr>
          <p:cNvPicPr>
            <a:picLocks noChangeAspect="1"/>
          </p:cNvPicPr>
          <p:nvPr/>
        </p:nvPicPr>
        <p:blipFill>
          <a:blip r:embed="rId3">
            <a:clrChange>
              <a:clrFrom>
                <a:srgbClr val="FFFDE9"/>
              </a:clrFrom>
              <a:clrTo>
                <a:srgbClr val="FFFDE9">
                  <a:alpha val="0"/>
                </a:srgbClr>
              </a:clrTo>
            </a:clrChange>
          </a:blip>
          <a:stretch>
            <a:fillRect/>
          </a:stretch>
        </p:blipFill>
        <p:spPr>
          <a:xfrm>
            <a:off x="6431600" y="1368000"/>
            <a:ext cx="9547343" cy="1240839"/>
          </a:xfrm>
          <a:prstGeom prst="rect">
            <a:avLst/>
          </a:prstGeom>
        </p:spPr>
      </p:pic>
      <p:pic>
        <p:nvPicPr>
          <p:cNvPr id="3075" name="Picture 3"/>
          <p:cNvPicPr>
            <a:picLocks noChangeAspect="1" noChangeArrowheads="1"/>
          </p:cNvPicPr>
          <p:nvPr/>
        </p:nvPicPr>
        <p:blipFill>
          <a:blip r:embed="rId4">
            <a:clrChange>
              <a:clrFrom>
                <a:srgbClr val="FFFDED"/>
              </a:clrFrom>
              <a:clrTo>
                <a:srgbClr val="FFFDED">
                  <a:alpha val="0"/>
                </a:srgbClr>
              </a:clrTo>
            </a:clrChange>
            <a:extLst>
              <a:ext uri="{28A0092B-C50C-407E-A947-70E740481C1C}">
                <a14:useLocalDpi xmlns:a14="http://schemas.microsoft.com/office/drawing/2010/main" val="0"/>
              </a:ext>
            </a:extLst>
          </a:blip>
          <a:srcRect/>
          <a:stretch>
            <a:fillRect/>
          </a:stretch>
        </p:blipFill>
        <p:spPr bwMode="auto">
          <a:xfrm>
            <a:off x="5075650" y="3611863"/>
            <a:ext cx="14271284" cy="7116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299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smtClean="0">
                  <a:latin typeface="宋体" panose="02010600030101010101" pitchFamily="2" charset="-122"/>
                  <a:ea typeface="宋体" panose="02010600030101010101" pitchFamily="2" charset="-122"/>
                </a:rPr>
                <a:t>概念辨析</a:t>
              </a:r>
              <a:r>
                <a:rPr lang="en-US" altLang="zh-CN" sz="3600" dirty="0" smtClean="0">
                  <a:solidFill>
                    <a:srgbClr val="FF0000"/>
                  </a:solidFill>
                  <a:latin typeface="宋体" panose="02010600030101010101" pitchFamily="2" charset="-122"/>
                  <a:ea typeface="宋体" panose="02010600030101010101" pitchFamily="2" charset="-122"/>
                </a:rPr>
                <a:t>P</a:t>
              </a:r>
              <a:r>
                <a:rPr lang="en-US" altLang="zh-CN" sz="3600" dirty="0" smtClean="0">
                  <a:solidFill>
                    <a:srgbClr val="FF0000"/>
                  </a:solidFill>
                  <a:latin typeface="宋体" panose="02010600030101010101" pitchFamily="2" charset="-122"/>
                  <a:ea typeface="宋体" panose="02010600030101010101" pitchFamily="2" charset="-122"/>
                  <a:cs typeface="Times New Roman" panose="02020603050405020304" pitchFamily="18" charset="0"/>
                </a:rPr>
                <a:t>104</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487571" y="1365997"/>
            <a:ext cx="3070071"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概念辨析</a:t>
            </a:r>
          </a:p>
        </p:txBody>
      </p:sp>
      <p:pic>
        <p:nvPicPr>
          <p:cNvPr id="3" name="图片 2">
            <a:extLst>
              <a:ext uri="{FF2B5EF4-FFF2-40B4-BE49-F238E27FC236}">
                <a16:creationId xmlns:a16="http://schemas.microsoft.com/office/drawing/2014/main" xmlns="" id="{A9EF6698-0879-4BFC-85F0-98664B539922}"/>
              </a:ext>
            </a:extLst>
          </p:cNvPr>
          <p:cNvPicPr>
            <a:picLocks noChangeAspect="1"/>
          </p:cNvPicPr>
          <p:nvPr/>
        </p:nvPicPr>
        <p:blipFill>
          <a:blip r:embed="rId3"/>
          <a:stretch>
            <a:fillRect/>
          </a:stretch>
        </p:blipFill>
        <p:spPr>
          <a:xfrm>
            <a:off x="5480650" y="1233000"/>
            <a:ext cx="10484513" cy="1233994"/>
          </a:xfrm>
          <a:prstGeom prst="rect">
            <a:avLst/>
          </a:prstGeom>
        </p:spPr>
      </p:pic>
      <p:pic>
        <p:nvPicPr>
          <p:cNvPr id="4" name="图片 3">
            <a:extLst>
              <a:ext uri="{FF2B5EF4-FFF2-40B4-BE49-F238E27FC236}">
                <a16:creationId xmlns:a16="http://schemas.microsoft.com/office/drawing/2014/main" xmlns="" id="{467FA025-4758-4523-9FAC-96686B7E336A}"/>
              </a:ext>
            </a:extLst>
          </p:cNvPr>
          <p:cNvPicPr>
            <a:picLocks noChangeAspect="1"/>
          </p:cNvPicPr>
          <p:nvPr/>
        </p:nvPicPr>
        <p:blipFill>
          <a:blip r:embed="rId4"/>
          <a:stretch>
            <a:fillRect/>
          </a:stretch>
        </p:blipFill>
        <p:spPr>
          <a:xfrm>
            <a:off x="4250823" y="2853000"/>
            <a:ext cx="15899827" cy="1750361"/>
          </a:xfrm>
          <a:prstGeom prst="rect">
            <a:avLst/>
          </a:prstGeom>
        </p:spPr>
      </p:pic>
      <p:pic>
        <p:nvPicPr>
          <p:cNvPr id="5" name="图片 4">
            <a:extLst>
              <a:ext uri="{FF2B5EF4-FFF2-40B4-BE49-F238E27FC236}">
                <a16:creationId xmlns:a16="http://schemas.microsoft.com/office/drawing/2014/main" xmlns="" id="{3D478067-1832-4C04-9FBC-FB3E142DB8E2}"/>
              </a:ext>
            </a:extLst>
          </p:cNvPr>
          <p:cNvPicPr>
            <a:picLocks noChangeAspect="1"/>
          </p:cNvPicPr>
          <p:nvPr/>
        </p:nvPicPr>
        <p:blipFill>
          <a:blip r:embed="rId5"/>
          <a:stretch>
            <a:fillRect/>
          </a:stretch>
        </p:blipFill>
        <p:spPr>
          <a:xfrm>
            <a:off x="6507874" y="4563000"/>
            <a:ext cx="11813455" cy="7635117"/>
          </a:xfrm>
          <a:prstGeom prst="rect">
            <a:avLst/>
          </a:prstGeom>
        </p:spPr>
      </p:pic>
    </p:spTree>
    <p:extLst>
      <p:ext uri="{BB962C8B-B14F-4D97-AF65-F5344CB8AC3E}">
        <p14:creationId xmlns:p14="http://schemas.microsoft.com/office/powerpoint/2010/main" val="52224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334673" y="840397"/>
            <a:ext cx="21960000" cy="2834622"/>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12</a:t>
            </a:r>
            <a:r>
              <a:rPr lang="zh-CN" altLang="en-US" sz="5400" b="1" spc="-150" dirty="0">
                <a:latin typeface="+mn-ea"/>
              </a:rPr>
              <a:t>）</a:t>
            </a:r>
            <a:r>
              <a:rPr lang="zh-CN" altLang="en-US" sz="5400" b="1" spc="-300" dirty="0">
                <a:latin typeface="+mn-ea"/>
              </a:rPr>
              <a:t>孟德斯鸠认为，共和政体是全体人民或仅仅一部分人民握有最高权力的政体；君主政体是由单独一个人遵照固定的和确立了的法律执政；专制政体是按一个人的意志行使权力。他主张实行的政体是</a:t>
            </a:r>
            <a:r>
              <a:rPr lang="en-US" altLang="zh-CN" sz="5400" b="1" spc="-300" dirty="0">
                <a:latin typeface="+mn-ea"/>
              </a:rPr>
              <a:t>(    )</a:t>
            </a:r>
            <a:endParaRPr lang="zh-CN" altLang="en-US" sz="5400" b="1" spc="-150" dirty="0">
              <a:latin typeface="+mn-ea"/>
            </a:endParaRPr>
          </a:p>
        </p:txBody>
      </p:sp>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500650" y="5933242"/>
              <a:ext cx="2499859"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12</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104</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 name="矩形 2">
            <a:extLst>
              <a:ext uri="{FF2B5EF4-FFF2-40B4-BE49-F238E27FC236}">
                <a16:creationId xmlns:a16="http://schemas.microsoft.com/office/drawing/2014/main" xmlns="" id="{D10AF633-C9AD-457B-A25C-6AF01C103A88}"/>
              </a:ext>
            </a:extLst>
          </p:cNvPr>
          <p:cNvSpPr/>
          <p:nvPr/>
        </p:nvSpPr>
        <p:spPr>
          <a:xfrm>
            <a:off x="1205649" y="9215845"/>
            <a:ext cx="21960001" cy="3748719"/>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spc="-300" dirty="0">
                <a:solidFill>
                  <a:srgbClr val="2A5CAA"/>
                </a:solidFill>
                <a:latin typeface="楷体" pitchFamily="49" charset="-122"/>
                <a:ea typeface="楷体" pitchFamily="49" charset="-122"/>
              </a:rPr>
              <a:t>题干材料中孟德斯鸠介绍了三种政体，即共和政体、君主立宪政体和君主专制政体。结合所学知识可知，孟德斯鸠是启蒙运动的代表人物，主张立法、行政、司法由议会、国王和法院分别掌握，国王只能行使行政权，因此孟德斯鸠主张实行的政体是君主立宪制，故</a:t>
            </a:r>
            <a:r>
              <a:rPr lang="en-US" altLang="zh-CN" sz="5400" b="1" spc="-300" dirty="0">
                <a:solidFill>
                  <a:srgbClr val="2A5CAA"/>
                </a:solidFill>
                <a:latin typeface="楷体" pitchFamily="49" charset="-122"/>
                <a:ea typeface="楷体" pitchFamily="49" charset="-122"/>
              </a:rPr>
              <a:t>C</a:t>
            </a:r>
            <a:r>
              <a:rPr lang="zh-CN" altLang="en-US" sz="5400" b="1" spc="-300" dirty="0">
                <a:solidFill>
                  <a:srgbClr val="2A5CAA"/>
                </a:solidFill>
                <a:latin typeface="楷体" pitchFamily="49" charset="-122"/>
                <a:ea typeface="楷体" pitchFamily="49" charset="-122"/>
              </a:rPr>
              <a:t>项正确。</a:t>
            </a:r>
          </a:p>
        </p:txBody>
      </p:sp>
      <p:sp>
        <p:nvSpPr>
          <p:cNvPr id="7" name="文本框 6">
            <a:extLst>
              <a:ext uri="{FF2B5EF4-FFF2-40B4-BE49-F238E27FC236}">
                <a16:creationId xmlns:a16="http://schemas.microsoft.com/office/drawing/2014/main" xmlns="" id="{98549D33-C230-49BB-B3F4-ACB1DE1299A9}"/>
              </a:ext>
            </a:extLst>
          </p:cNvPr>
          <p:cNvSpPr txBox="1"/>
          <p:nvPr/>
        </p:nvSpPr>
        <p:spPr>
          <a:xfrm>
            <a:off x="1340852" y="4600664"/>
            <a:ext cx="13766309" cy="3689536"/>
          </a:xfrm>
          <a:prstGeom prst="rect">
            <a:avLst/>
          </a:prstGeom>
          <a:noFill/>
        </p:spPr>
        <p:txBody>
          <a:bodyPr wrap="square" rtlCol="0">
            <a:spAutoFit/>
          </a:bodyPr>
          <a:lstStyle/>
          <a:p>
            <a:pPr>
              <a:lnSpc>
                <a:spcPct val="110000"/>
              </a:lnSpc>
            </a:pPr>
            <a:r>
              <a:rPr lang="en-US" altLang="zh-CN" sz="5400" b="1" spc="-150" dirty="0">
                <a:latin typeface="+mn-ea"/>
              </a:rPr>
              <a:t>A.</a:t>
            </a:r>
            <a:r>
              <a:rPr lang="zh-CN" altLang="en-US" sz="5400" b="1" spc="-150" dirty="0">
                <a:latin typeface="+mn-ea"/>
              </a:rPr>
              <a:t>民主共和                </a:t>
            </a:r>
            <a:endParaRPr lang="en-US" altLang="zh-CN" sz="5400" b="1" spc="-150" dirty="0">
              <a:latin typeface="+mn-ea"/>
            </a:endParaRPr>
          </a:p>
          <a:p>
            <a:pPr>
              <a:lnSpc>
                <a:spcPct val="110000"/>
              </a:lnSpc>
            </a:pPr>
            <a:r>
              <a:rPr lang="en-US" altLang="zh-CN" sz="5400" b="1" spc="-150" dirty="0">
                <a:latin typeface="+mn-ea"/>
              </a:rPr>
              <a:t>B.</a:t>
            </a:r>
            <a:r>
              <a:rPr lang="zh-CN" altLang="en-US" sz="5400" b="1" spc="-150" dirty="0">
                <a:latin typeface="+mn-ea"/>
              </a:rPr>
              <a:t>贵族共和</a:t>
            </a:r>
          </a:p>
          <a:p>
            <a:pPr>
              <a:lnSpc>
                <a:spcPct val="110000"/>
              </a:lnSpc>
            </a:pPr>
            <a:r>
              <a:rPr lang="en-US" altLang="zh-CN" sz="5400" b="1" spc="-150" dirty="0">
                <a:latin typeface="+mn-ea"/>
              </a:rPr>
              <a:t>C.</a:t>
            </a:r>
            <a:r>
              <a:rPr lang="zh-CN" altLang="en-US" sz="5400" b="1" spc="-150" dirty="0">
                <a:latin typeface="+mn-ea"/>
              </a:rPr>
              <a:t>君主立宪    	          </a:t>
            </a:r>
            <a:endParaRPr lang="en-US" altLang="zh-CN" sz="5400" b="1" spc="-150" dirty="0">
              <a:latin typeface="+mn-ea"/>
            </a:endParaRPr>
          </a:p>
          <a:p>
            <a:pPr>
              <a:lnSpc>
                <a:spcPct val="110000"/>
              </a:lnSpc>
            </a:pPr>
            <a:r>
              <a:rPr lang="en-US" altLang="zh-CN" sz="5400" b="1" spc="-150" dirty="0">
                <a:latin typeface="+mn-ea"/>
              </a:rPr>
              <a:t>D.</a:t>
            </a:r>
            <a:r>
              <a:rPr lang="zh-CN" altLang="en-US" sz="5400" b="1" spc="-150" dirty="0">
                <a:latin typeface="+mn-ea"/>
              </a:rPr>
              <a:t>君主专制</a:t>
            </a:r>
            <a:endParaRPr lang="zh-CN" altLang="en-US" dirty="0"/>
          </a:p>
        </p:txBody>
      </p:sp>
      <p:sp>
        <p:nvSpPr>
          <p:cNvPr id="8" name="文本框 7">
            <a:extLst>
              <a:ext uri="{FF2B5EF4-FFF2-40B4-BE49-F238E27FC236}">
                <a16:creationId xmlns:a16="http://schemas.microsoft.com/office/drawing/2014/main" xmlns="" id="{9E6AB42A-6DE3-4DB4-A5DC-C47CF0731EE0}"/>
              </a:ext>
            </a:extLst>
          </p:cNvPr>
          <p:cNvSpPr txBox="1"/>
          <p:nvPr/>
        </p:nvSpPr>
        <p:spPr>
          <a:xfrm>
            <a:off x="17090650" y="2621515"/>
            <a:ext cx="1305000" cy="923330"/>
          </a:xfrm>
          <a:prstGeom prst="rect">
            <a:avLst/>
          </a:prstGeom>
          <a:noFill/>
        </p:spPr>
        <p:txBody>
          <a:bodyPr wrap="square" rtlCol="0">
            <a:spAutoFit/>
          </a:bodyPr>
          <a:lstStyle/>
          <a:p>
            <a:r>
              <a:rPr lang="en-US" altLang="zh-CN" sz="5400" dirty="0">
                <a:solidFill>
                  <a:srgbClr val="FF0000"/>
                </a:solidFill>
                <a:latin typeface="+mn-ea"/>
              </a:rPr>
              <a:t>C</a:t>
            </a:r>
            <a:endParaRPr lang="zh-CN" altLang="en-US" sz="5400" dirty="0">
              <a:solidFill>
                <a:srgbClr val="FF0000"/>
              </a:solidFill>
              <a:latin typeface="+mn-ea"/>
            </a:endParaRPr>
          </a:p>
        </p:txBody>
      </p:sp>
    </p:spTree>
    <p:extLst>
      <p:ext uri="{BB962C8B-B14F-4D97-AF65-F5344CB8AC3E}">
        <p14:creationId xmlns:p14="http://schemas.microsoft.com/office/powerpoint/2010/main" val="137124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小积累</a:t>
              </a:r>
              <a:endParaRPr lang="en-US" altLang="zh-CN" sz="3600" dirty="0">
                <a:latin typeface="宋体" panose="02010600030101010101" pitchFamily="2" charset="-122"/>
                <a:ea typeface="宋体" panose="02010600030101010101" pitchFamily="2" charset="-122"/>
              </a:endParaRP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105</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871930" y="1365997"/>
            <a:ext cx="2348720"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小积累</a:t>
            </a:r>
          </a:p>
        </p:txBody>
      </p:sp>
      <p:pic>
        <p:nvPicPr>
          <p:cNvPr id="4" name="图片 3">
            <a:extLst>
              <a:ext uri="{FF2B5EF4-FFF2-40B4-BE49-F238E27FC236}">
                <a16:creationId xmlns:a16="http://schemas.microsoft.com/office/drawing/2014/main" xmlns="" id="{899FDF05-5B3C-4A87-8DD1-FD1B8713EA5C}"/>
              </a:ext>
            </a:extLst>
          </p:cNvPr>
          <p:cNvPicPr>
            <a:picLocks noChangeAspect="1"/>
          </p:cNvPicPr>
          <p:nvPr/>
        </p:nvPicPr>
        <p:blipFill>
          <a:blip r:embed="rId3">
            <a:clrChange>
              <a:clrFrom>
                <a:srgbClr val="FFFDE9"/>
              </a:clrFrom>
              <a:clrTo>
                <a:srgbClr val="FFFDE9">
                  <a:alpha val="0"/>
                </a:srgbClr>
              </a:clrTo>
            </a:clrChange>
          </a:blip>
          <a:stretch>
            <a:fillRect/>
          </a:stretch>
        </p:blipFill>
        <p:spPr>
          <a:xfrm>
            <a:off x="5733041" y="1234556"/>
            <a:ext cx="8369888" cy="1216987"/>
          </a:xfrm>
          <a:prstGeom prst="rect">
            <a:avLst/>
          </a:prstGeom>
        </p:spPr>
      </p:pic>
      <p:pic>
        <p:nvPicPr>
          <p:cNvPr id="6" name="图片 5">
            <a:extLst>
              <a:ext uri="{FF2B5EF4-FFF2-40B4-BE49-F238E27FC236}">
                <a16:creationId xmlns:a16="http://schemas.microsoft.com/office/drawing/2014/main" xmlns="" id="{0815CB87-834F-49C3-BF25-767E189C21A3}"/>
              </a:ext>
            </a:extLst>
          </p:cNvPr>
          <p:cNvPicPr>
            <a:picLocks noChangeAspect="1"/>
          </p:cNvPicPr>
          <p:nvPr/>
        </p:nvPicPr>
        <p:blipFill rotWithShape="1">
          <a:blip r:embed="rId4">
            <a:clrChange>
              <a:clrFrom>
                <a:srgbClr val="FFFDE9"/>
              </a:clrFrom>
              <a:clrTo>
                <a:srgbClr val="FFFDE9">
                  <a:alpha val="0"/>
                </a:srgbClr>
              </a:clrTo>
            </a:clrChange>
          </a:blip>
          <a:srcRect b="10892"/>
          <a:stretch/>
        </p:blipFill>
        <p:spPr>
          <a:xfrm flipH="1">
            <a:off x="3119074" y="2790179"/>
            <a:ext cx="2203152" cy="2920749"/>
          </a:xfrm>
          <a:prstGeom prst="rect">
            <a:avLst/>
          </a:prstGeom>
        </p:spPr>
      </p:pic>
      <p:pic>
        <p:nvPicPr>
          <p:cNvPr id="2" name="图片 1">
            <a:extLst>
              <a:ext uri="{FF2B5EF4-FFF2-40B4-BE49-F238E27FC236}">
                <a16:creationId xmlns:a16="http://schemas.microsoft.com/office/drawing/2014/main" xmlns="" id="{A2D74654-488D-47E4-A989-0368D2D192E8}"/>
              </a:ext>
            </a:extLst>
          </p:cNvPr>
          <p:cNvPicPr>
            <a:picLocks noChangeAspect="1"/>
          </p:cNvPicPr>
          <p:nvPr/>
        </p:nvPicPr>
        <p:blipFill>
          <a:blip r:embed="rId5"/>
          <a:stretch>
            <a:fillRect/>
          </a:stretch>
        </p:blipFill>
        <p:spPr>
          <a:xfrm>
            <a:off x="14063021" y="5354167"/>
            <a:ext cx="1885041" cy="787489"/>
          </a:xfrm>
          <a:prstGeom prst="rect">
            <a:avLst/>
          </a:prstGeom>
        </p:spPr>
      </p:pic>
      <p:pic>
        <p:nvPicPr>
          <p:cNvPr id="4098" name="Picture 2"/>
          <p:cNvPicPr>
            <a:picLocks noChangeAspect="1" noChangeArrowheads="1"/>
          </p:cNvPicPr>
          <p:nvPr/>
        </p:nvPicPr>
        <p:blipFill>
          <a:blip r:embed="rId6">
            <a:clrChange>
              <a:clrFrom>
                <a:srgbClr val="FFFDED"/>
              </a:clrFrom>
              <a:clrTo>
                <a:srgbClr val="FFFDED">
                  <a:alpha val="0"/>
                </a:srgbClr>
              </a:clrTo>
            </a:clrChange>
            <a:extLst>
              <a:ext uri="{28A0092B-C50C-407E-A947-70E740481C1C}">
                <a14:useLocalDpi xmlns:a14="http://schemas.microsoft.com/office/drawing/2010/main" val="0"/>
              </a:ext>
            </a:extLst>
          </a:blip>
          <a:srcRect/>
          <a:stretch>
            <a:fillRect/>
          </a:stretch>
        </p:blipFill>
        <p:spPr bwMode="auto">
          <a:xfrm>
            <a:off x="1311507" y="5950342"/>
            <a:ext cx="10403864" cy="3517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64351" y="2763000"/>
            <a:ext cx="11086299" cy="9136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543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01"/>
                                        </p:tgtEl>
                                        <p:attrNameLst>
                                          <p:attrName>style.visibility</p:attrName>
                                        </p:attrNameLst>
                                      </p:cBhvr>
                                      <p:to>
                                        <p:strVal val="visible"/>
                                      </p:to>
                                    </p:set>
                                    <p:animEffect transition="in" filter="fade">
                                      <p:cBhvr>
                                        <p:cTn id="15"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82567" y="738000"/>
            <a:ext cx="21960000" cy="4662815"/>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13</a:t>
            </a:r>
            <a:r>
              <a:rPr lang="zh-CN" altLang="en-US" sz="5400" b="1" spc="-150" dirty="0">
                <a:latin typeface="+mn-ea"/>
              </a:rPr>
              <a:t>）</a:t>
            </a:r>
            <a:r>
              <a:rPr lang="zh-CN" altLang="en-US" sz="5400" b="1" spc="-300" dirty="0">
                <a:latin typeface="+mn-ea"/>
              </a:rPr>
              <a:t> </a:t>
            </a:r>
            <a:r>
              <a:rPr lang="zh-CN" altLang="en-US" sz="5400" b="1" spc="-300" dirty="0" smtClean="0">
                <a:latin typeface="+mn-ea"/>
              </a:rPr>
              <a:t> “</a:t>
            </a:r>
            <a:r>
              <a:rPr lang="zh-CN" altLang="en-US" sz="5400" b="1" spc="-300" dirty="0">
                <a:latin typeface="+mn-ea"/>
              </a:rPr>
              <a:t>他们不承认任何外界权威，不管这种权威是什么样的。宗教、自然观、社会、国家制度，一切都受到了最无情的</a:t>
            </a:r>
            <a:r>
              <a:rPr lang="zh-CN" altLang="en-US" sz="5400" b="1" spc="-300" dirty="0" smtClean="0">
                <a:latin typeface="+mn-ea"/>
              </a:rPr>
              <a:t>批判</a:t>
            </a:r>
            <a:r>
              <a:rPr lang="en-US" altLang="zh-CN" sz="5400" b="1" spc="-300" dirty="0" smtClean="0">
                <a:latin typeface="+mn-ea"/>
              </a:rPr>
              <a:t>……</a:t>
            </a:r>
            <a:r>
              <a:rPr lang="zh-CN" altLang="en-US" sz="5400" b="1" spc="-300" dirty="0">
                <a:latin typeface="+mn-ea"/>
              </a:rPr>
              <a:t>以往的一切社会形式和国家形式、一切传统观念，都被当做不合理的东西扔到垃圾堆里去了。”材料中的“他们”为西方近代思想发展过程中同一时代的杰出代表，其中一位是</a:t>
            </a:r>
            <a:r>
              <a:rPr lang="en-US" altLang="zh-CN" sz="5400" b="1" spc="-300" dirty="0">
                <a:latin typeface="+mn-ea"/>
              </a:rPr>
              <a:t>(    )</a:t>
            </a:r>
            <a:endParaRPr lang="zh-CN" altLang="en-US" sz="5400" b="1" spc="-150" dirty="0">
              <a:latin typeface="+mn-ea"/>
            </a:endParaRPr>
          </a:p>
        </p:txBody>
      </p:sp>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 name="矩形 2">
            <a:extLst>
              <a:ext uri="{FF2B5EF4-FFF2-40B4-BE49-F238E27FC236}">
                <a16:creationId xmlns:a16="http://schemas.microsoft.com/office/drawing/2014/main" xmlns="" id="{D10AF633-C9AD-457B-A25C-6AF01C103A88}"/>
              </a:ext>
            </a:extLst>
          </p:cNvPr>
          <p:cNvSpPr/>
          <p:nvPr/>
        </p:nvSpPr>
        <p:spPr>
          <a:xfrm>
            <a:off x="1205649" y="9000815"/>
            <a:ext cx="21960001" cy="3637086"/>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spc="-300" dirty="0">
                <a:solidFill>
                  <a:srgbClr val="2A5CAA"/>
                </a:solidFill>
                <a:latin typeface="楷体" pitchFamily="49" charset="-122"/>
                <a:ea typeface="楷体" pitchFamily="49" charset="-122"/>
              </a:rPr>
              <a:t>据材料中的“他们不承认任何外界权威，</a:t>
            </a:r>
            <a:r>
              <a:rPr lang="en-US" altLang="zh-CN" sz="5400" b="1" spc="-300" dirty="0">
                <a:solidFill>
                  <a:srgbClr val="2A5CAA"/>
                </a:solidFill>
                <a:latin typeface="楷体" pitchFamily="49" charset="-122"/>
                <a:ea typeface="楷体" pitchFamily="49" charset="-122"/>
              </a:rPr>
              <a:t>……</a:t>
            </a:r>
            <a:r>
              <a:rPr lang="zh-CN" altLang="en-US" sz="5400" b="1" spc="-300" dirty="0">
                <a:solidFill>
                  <a:srgbClr val="2A5CAA"/>
                </a:solidFill>
                <a:latin typeface="楷体" pitchFamily="49" charset="-122"/>
                <a:ea typeface="楷体" pitchFamily="49" charset="-122"/>
              </a:rPr>
              <a:t>宗教、自然观、社会、国家制度，一切都受到了最无情的批判”，结合所学知识可以推断这是启蒙运动批判封建教权主义、等级制度、专制制度，倡导理性王国。伏尔泰是启蒙运动时期的代表人物之一，故</a:t>
            </a:r>
            <a:r>
              <a:rPr lang="en-US" altLang="zh-CN" sz="5400" b="1" spc="-300" dirty="0">
                <a:solidFill>
                  <a:srgbClr val="2A5CAA"/>
                </a:solidFill>
                <a:latin typeface="楷体" pitchFamily="49" charset="-122"/>
                <a:ea typeface="楷体" pitchFamily="49" charset="-122"/>
              </a:rPr>
              <a:t>D</a:t>
            </a:r>
            <a:r>
              <a:rPr lang="zh-CN" altLang="en-US" sz="5400" b="1" spc="-300" dirty="0">
                <a:solidFill>
                  <a:srgbClr val="2A5CAA"/>
                </a:solidFill>
                <a:latin typeface="楷体" pitchFamily="49" charset="-122"/>
                <a:ea typeface="楷体" pitchFamily="49" charset="-122"/>
              </a:rPr>
              <a:t>项正确；</a:t>
            </a:r>
          </a:p>
        </p:txBody>
      </p:sp>
      <p:sp>
        <p:nvSpPr>
          <p:cNvPr id="7" name="文本框 6">
            <a:extLst>
              <a:ext uri="{FF2B5EF4-FFF2-40B4-BE49-F238E27FC236}">
                <a16:creationId xmlns:a16="http://schemas.microsoft.com/office/drawing/2014/main" xmlns="" id="{98549D33-C230-49BB-B3F4-ACB1DE1299A9}"/>
              </a:ext>
            </a:extLst>
          </p:cNvPr>
          <p:cNvSpPr txBox="1"/>
          <p:nvPr/>
        </p:nvSpPr>
        <p:spPr>
          <a:xfrm>
            <a:off x="1265164" y="6152474"/>
            <a:ext cx="14340486" cy="1920526"/>
          </a:xfrm>
          <a:prstGeom prst="rect">
            <a:avLst/>
          </a:prstGeom>
          <a:noFill/>
        </p:spPr>
        <p:txBody>
          <a:bodyPr wrap="square" rtlCol="0">
            <a:spAutoFit/>
          </a:bodyPr>
          <a:lstStyle/>
          <a:p>
            <a:pPr>
              <a:lnSpc>
                <a:spcPct val="110000"/>
              </a:lnSpc>
            </a:pPr>
            <a:r>
              <a:rPr lang="en-US" altLang="zh-CN" sz="5400" b="1" spc="-150" dirty="0">
                <a:latin typeface="+mn-ea"/>
              </a:rPr>
              <a:t>A.</a:t>
            </a:r>
            <a:r>
              <a:rPr lang="zh-CN" altLang="en-US" sz="5400" b="1" spc="-150" dirty="0">
                <a:latin typeface="+mn-ea"/>
              </a:rPr>
              <a:t>彼特拉克		            </a:t>
            </a:r>
            <a:r>
              <a:rPr lang="en-US" altLang="zh-CN" sz="5400" b="1" spc="-150" dirty="0">
                <a:latin typeface="+mn-ea"/>
              </a:rPr>
              <a:t>B.</a:t>
            </a:r>
            <a:r>
              <a:rPr lang="zh-CN" altLang="en-US" sz="5400" b="1" spc="-150" dirty="0">
                <a:latin typeface="+mn-ea"/>
              </a:rPr>
              <a:t>莎士比亚</a:t>
            </a:r>
            <a:endParaRPr lang="en-US" altLang="zh-CN" sz="5400" b="1" spc="-150" dirty="0">
              <a:latin typeface="+mn-ea"/>
            </a:endParaRPr>
          </a:p>
          <a:p>
            <a:pPr>
              <a:lnSpc>
                <a:spcPct val="110000"/>
              </a:lnSpc>
            </a:pPr>
            <a:r>
              <a:rPr lang="en-US" altLang="zh-CN" sz="5400" b="1" spc="-150" dirty="0">
                <a:latin typeface="+mn-ea"/>
              </a:rPr>
              <a:t>C.</a:t>
            </a:r>
            <a:r>
              <a:rPr lang="zh-CN" altLang="en-US" sz="5400" b="1" spc="-150" dirty="0">
                <a:latin typeface="+mn-ea"/>
              </a:rPr>
              <a:t>马丁</a:t>
            </a:r>
            <a:r>
              <a:rPr lang="en-US" altLang="zh-CN" sz="5400" b="1" spc="-150" dirty="0">
                <a:latin typeface="+mn-ea"/>
              </a:rPr>
              <a:t>·</a:t>
            </a:r>
            <a:r>
              <a:rPr lang="zh-CN" altLang="en-US" sz="5400" b="1" spc="-150" dirty="0">
                <a:latin typeface="+mn-ea"/>
              </a:rPr>
              <a:t>路德	            </a:t>
            </a:r>
            <a:r>
              <a:rPr lang="en-US" altLang="zh-CN" sz="5400" b="1" spc="-150" dirty="0">
                <a:latin typeface="+mn-ea"/>
              </a:rPr>
              <a:t>D.</a:t>
            </a:r>
            <a:r>
              <a:rPr lang="zh-CN" altLang="en-US" sz="5400" b="1" spc="-150" dirty="0">
                <a:latin typeface="+mn-ea"/>
              </a:rPr>
              <a:t>伏尔泰</a:t>
            </a:r>
            <a:endParaRPr lang="zh-CN" altLang="en-US" dirty="0"/>
          </a:p>
        </p:txBody>
      </p:sp>
      <p:sp>
        <p:nvSpPr>
          <p:cNvPr id="8" name="页脚占位符 11">
            <a:extLst>
              <a:ext uri="{FF2B5EF4-FFF2-40B4-BE49-F238E27FC236}">
                <a16:creationId xmlns:a16="http://schemas.microsoft.com/office/drawing/2014/main" xmlns="" id="{28275F5D-5E93-458B-B314-303ADEE56A96}"/>
              </a:ext>
            </a:extLst>
          </p:cNvPr>
          <p:cNvSpPr txBox="1">
            <a:spLocks/>
          </p:cNvSpPr>
          <p:nvPr/>
        </p:nvSpPr>
        <p:spPr>
          <a:xfrm>
            <a:off x="21590650" y="5933242"/>
            <a:ext cx="2499859"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13</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105</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9" name="文本框 7">
            <a:extLst>
              <a:ext uri="{FF2B5EF4-FFF2-40B4-BE49-F238E27FC236}">
                <a16:creationId xmlns:a16="http://schemas.microsoft.com/office/drawing/2014/main" xmlns="" id="{9E6AB42A-6DE3-4DB4-A5DC-C47CF0731EE0}"/>
              </a:ext>
            </a:extLst>
          </p:cNvPr>
          <p:cNvSpPr txBox="1"/>
          <p:nvPr/>
        </p:nvSpPr>
        <p:spPr>
          <a:xfrm>
            <a:off x="3410650" y="4359670"/>
            <a:ext cx="900000" cy="923330"/>
          </a:xfrm>
          <a:prstGeom prst="rect">
            <a:avLst/>
          </a:prstGeom>
          <a:noFill/>
        </p:spPr>
        <p:txBody>
          <a:bodyPr wrap="square" rtlCol="0">
            <a:spAutoFit/>
          </a:bodyPr>
          <a:lstStyle/>
          <a:p>
            <a:r>
              <a:rPr lang="en-US" altLang="zh-CN" sz="5400" dirty="0" smtClean="0">
                <a:solidFill>
                  <a:srgbClr val="FF0000"/>
                </a:solidFill>
                <a:latin typeface="+mn-ea"/>
              </a:rPr>
              <a:t>D</a:t>
            </a:r>
            <a:endParaRPr lang="zh-CN" altLang="en-US" sz="5400" dirty="0">
              <a:solidFill>
                <a:srgbClr val="FF0000"/>
              </a:solidFill>
              <a:latin typeface="+mn-ea"/>
            </a:endParaRPr>
          </a:p>
        </p:txBody>
      </p:sp>
    </p:spTree>
    <p:extLst>
      <p:ext uri="{BB962C8B-B14F-4D97-AF65-F5344CB8AC3E}">
        <p14:creationId xmlns:p14="http://schemas.microsoft.com/office/powerpoint/2010/main" val="127434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 name="矩形 2">
            <a:extLst>
              <a:ext uri="{FF2B5EF4-FFF2-40B4-BE49-F238E27FC236}">
                <a16:creationId xmlns:a16="http://schemas.microsoft.com/office/drawing/2014/main" xmlns="" id="{D10AF633-C9AD-457B-A25C-6AF01C103A88}"/>
              </a:ext>
            </a:extLst>
          </p:cNvPr>
          <p:cNvSpPr/>
          <p:nvPr/>
        </p:nvSpPr>
        <p:spPr>
          <a:xfrm>
            <a:off x="1205649" y="9000815"/>
            <a:ext cx="21960001" cy="3748719"/>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smtClean="0">
                <a:solidFill>
                  <a:srgbClr val="FF0000"/>
                </a:solidFill>
              </a:rPr>
              <a:t>：</a:t>
            </a:r>
            <a:r>
              <a:rPr lang="zh-CN" altLang="en-US" sz="5400" b="1" spc="-300" dirty="0" smtClean="0">
                <a:solidFill>
                  <a:srgbClr val="2A5CAA"/>
                </a:solidFill>
                <a:latin typeface="楷体" pitchFamily="49" charset="-122"/>
                <a:ea typeface="楷体" pitchFamily="49" charset="-122"/>
              </a:rPr>
              <a:t>彼特拉克</a:t>
            </a:r>
            <a:r>
              <a:rPr lang="zh-CN" altLang="en-US" sz="5400" b="1" spc="-300" dirty="0">
                <a:solidFill>
                  <a:srgbClr val="2A5CAA"/>
                </a:solidFill>
                <a:latin typeface="楷体" pitchFamily="49" charset="-122"/>
                <a:ea typeface="楷体" pitchFamily="49" charset="-122"/>
              </a:rPr>
              <a:t>和莎士比亚是文艺复兴时期的代表人物，彼特拉克的代表作是</a:t>
            </a:r>
            <a:r>
              <a:rPr lang="en-US" altLang="zh-CN" sz="5400" b="1" spc="-300" dirty="0">
                <a:solidFill>
                  <a:srgbClr val="2A5CAA"/>
                </a:solidFill>
                <a:latin typeface="楷体" pitchFamily="49" charset="-122"/>
                <a:ea typeface="楷体" pitchFamily="49" charset="-122"/>
              </a:rPr>
              <a:t>《</a:t>
            </a:r>
            <a:r>
              <a:rPr lang="zh-CN" altLang="en-US" sz="5400" b="1" spc="-300" dirty="0">
                <a:solidFill>
                  <a:srgbClr val="2A5CAA"/>
                </a:solidFill>
                <a:latin typeface="楷体" pitchFamily="49" charset="-122"/>
                <a:ea typeface="楷体" pitchFamily="49" charset="-122"/>
              </a:rPr>
              <a:t>歌集</a:t>
            </a:r>
            <a:r>
              <a:rPr lang="en-US" altLang="zh-CN" sz="5400" b="1" spc="-300" dirty="0">
                <a:solidFill>
                  <a:srgbClr val="2A5CAA"/>
                </a:solidFill>
                <a:latin typeface="楷体" pitchFamily="49" charset="-122"/>
                <a:ea typeface="楷体" pitchFamily="49" charset="-122"/>
              </a:rPr>
              <a:t>》</a:t>
            </a:r>
            <a:r>
              <a:rPr lang="zh-CN" altLang="en-US" sz="5400" b="1" spc="-300" dirty="0">
                <a:solidFill>
                  <a:srgbClr val="2A5CAA"/>
                </a:solidFill>
                <a:latin typeface="楷体" pitchFamily="49" charset="-122"/>
                <a:ea typeface="楷体" pitchFamily="49" charset="-122"/>
              </a:rPr>
              <a:t>，最早提出以“人的学问”代替“神的学问”，被称为“人文主义之父”；莎士比亚是英国戏剧家，创作了</a:t>
            </a:r>
            <a:r>
              <a:rPr lang="en-US" altLang="zh-CN" sz="5400" b="1" spc="-300" dirty="0">
                <a:solidFill>
                  <a:srgbClr val="2A5CAA"/>
                </a:solidFill>
                <a:latin typeface="楷体" pitchFamily="49" charset="-122"/>
                <a:ea typeface="楷体" pitchFamily="49" charset="-122"/>
              </a:rPr>
              <a:t>《</a:t>
            </a:r>
            <a:r>
              <a:rPr lang="zh-CN" altLang="en-US" sz="5400" b="1" spc="-300" dirty="0">
                <a:solidFill>
                  <a:srgbClr val="2A5CAA"/>
                </a:solidFill>
                <a:latin typeface="楷体" pitchFamily="49" charset="-122"/>
                <a:ea typeface="楷体" pitchFamily="49" charset="-122"/>
              </a:rPr>
              <a:t>哈姆雷特</a:t>
            </a:r>
            <a:r>
              <a:rPr lang="en-US" altLang="zh-CN" sz="5400" b="1" spc="-300" dirty="0">
                <a:solidFill>
                  <a:srgbClr val="2A5CAA"/>
                </a:solidFill>
                <a:latin typeface="楷体" pitchFamily="49" charset="-122"/>
                <a:ea typeface="楷体" pitchFamily="49" charset="-122"/>
              </a:rPr>
              <a:t>》</a:t>
            </a:r>
            <a:r>
              <a:rPr lang="zh-CN" altLang="en-US" sz="5400" b="1" spc="-300" dirty="0">
                <a:solidFill>
                  <a:srgbClr val="2A5CAA"/>
                </a:solidFill>
                <a:latin typeface="楷体" pitchFamily="49" charset="-122"/>
                <a:ea typeface="楷体" pitchFamily="49" charset="-122"/>
              </a:rPr>
              <a:t>等戏剧，讴歌人的伟大和高贵，充分表达了人文主义思想，故</a:t>
            </a:r>
            <a:r>
              <a:rPr lang="en-US" altLang="zh-CN" sz="5400" b="1" spc="-300" dirty="0">
                <a:solidFill>
                  <a:srgbClr val="2A5CAA"/>
                </a:solidFill>
                <a:latin typeface="楷体" pitchFamily="49" charset="-122"/>
                <a:ea typeface="楷体" pitchFamily="49" charset="-122"/>
              </a:rPr>
              <a:t>A</a:t>
            </a:r>
            <a:r>
              <a:rPr lang="zh-CN" altLang="en-US" sz="5400" b="1" spc="-300" dirty="0">
                <a:solidFill>
                  <a:srgbClr val="2A5CAA"/>
                </a:solidFill>
                <a:latin typeface="楷体" pitchFamily="49" charset="-122"/>
                <a:ea typeface="楷体" pitchFamily="49" charset="-122"/>
              </a:rPr>
              <a:t>、</a:t>
            </a:r>
            <a:r>
              <a:rPr lang="en-US" altLang="zh-CN" sz="5400" b="1" spc="-300" dirty="0">
                <a:solidFill>
                  <a:srgbClr val="2A5CAA"/>
                </a:solidFill>
                <a:latin typeface="楷体" pitchFamily="49" charset="-122"/>
                <a:ea typeface="楷体" pitchFamily="49" charset="-122"/>
              </a:rPr>
              <a:t>B</a:t>
            </a:r>
            <a:r>
              <a:rPr lang="zh-CN" altLang="en-US" sz="5400" b="1" spc="-300" dirty="0">
                <a:solidFill>
                  <a:srgbClr val="2A5CAA"/>
                </a:solidFill>
                <a:latin typeface="楷体" pitchFamily="49" charset="-122"/>
                <a:ea typeface="楷体" pitchFamily="49" charset="-122"/>
              </a:rPr>
              <a:t>两项错误；</a:t>
            </a:r>
          </a:p>
        </p:txBody>
      </p:sp>
      <p:sp>
        <p:nvSpPr>
          <p:cNvPr id="9" name="文本框 6">
            <a:extLst>
              <a:ext uri="{FF2B5EF4-FFF2-40B4-BE49-F238E27FC236}">
                <a16:creationId xmlns:a16="http://schemas.microsoft.com/office/drawing/2014/main" xmlns="" id="{98549D33-C230-49BB-B3F4-ACB1DE1299A9}"/>
              </a:ext>
            </a:extLst>
          </p:cNvPr>
          <p:cNvSpPr txBox="1"/>
          <p:nvPr/>
        </p:nvSpPr>
        <p:spPr>
          <a:xfrm>
            <a:off x="1265164" y="6152474"/>
            <a:ext cx="14340486" cy="1920526"/>
          </a:xfrm>
          <a:prstGeom prst="rect">
            <a:avLst/>
          </a:prstGeom>
          <a:noFill/>
        </p:spPr>
        <p:txBody>
          <a:bodyPr wrap="square" rtlCol="0">
            <a:spAutoFit/>
          </a:bodyPr>
          <a:lstStyle/>
          <a:p>
            <a:pPr>
              <a:lnSpc>
                <a:spcPct val="110000"/>
              </a:lnSpc>
            </a:pPr>
            <a:r>
              <a:rPr lang="en-US" altLang="zh-CN" sz="5400" b="1" spc="-150" dirty="0">
                <a:latin typeface="+mn-ea"/>
              </a:rPr>
              <a:t>A.</a:t>
            </a:r>
            <a:r>
              <a:rPr lang="zh-CN" altLang="en-US" sz="5400" b="1" spc="-150" dirty="0">
                <a:latin typeface="+mn-ea"/>
              </a:rPr>
              <a:t>彼特拉克		            </a:t>
            </a:r>
            <a:r>
              <a:rPr lang="en-US" altLang="zh-CN" sz="5400" b="1" spc="-150" dirty="0">
                <a:latin typeface="+mn-ea"/>
              </a:rPr>
              <a:t>B.</a:t>
            </a:r>
            <a:r>
              <a:rPr lang="zh-CN" altLang="en-US" sz="5400" b="1" spc="-150" dirty="0">
                <a:latin typeface="+mn-ea"/>
              </a:rPr>
              <a:t>莎士比亚</a:t>
            </a:r>
            <a:endParaRPr lang="en-US" altLang="zh-CN" sz="5400" b="1" spc="-150" dirty="0">
              <a:latin typeface="+mn-ea"/>
            </a:endParaRPr>
          </a:p>
          <a:p>
            <a:pPr>
              <a:lnSpc>
                <a:spcPct val="110000"/>
              </a:lnSpc>
            </a:pPr>
            <a:r>
              <a:rPr lang="en-US" altLang="zh-CN" sz="5400" b="1" spc="-150" dirty="0">
                <a:latin typeface="+mn-ea"/>
              </a:rPr>
              <a:t>C.</a:t>
            </a:r>
            <a:r>
              <a:rPr lang="zh-CN" altLang="en-US" sz="5400" b="1" spc="-150" dirty="0">
                <a:latin typeface="+mn-ea"/>
              </a:rPr>
              <a:t>马丁</a:t>
            </a:r>
            <a:r>
              <a:rPr lang="en-US" altLang="zh-CN" sz="5400" b="1" spc="-150" dirty="0">
                <a:latin typeface="+mn-ea"/>
              </a:rPr>
              <a:t>·</a:t>
            </a:r>
            <a:r>
              <a:rPr lang="zh-CN" altLang="en-US" sz="5400" b="1" spc="-150" dirty="0">
                <a:latin typeface="+mn-ea"/>
              </a:rPr>
              <a:t>路德	            </a:t>
            </a:r>
            <a:r>
              <a:rPr lang="en-US" altLang="zh-CN" sz="5400" b="1" spc="-150" dirty="0">
                <a:latin typeface="+mn-ea"/>
              </a:rPr>
              <a:t>D.</a:t>
            </a:r>
            <a:r>
              <a:rPr lang="zh-CN" altLang="en-US" sz="5400" b="1" spc="-150" dirty="0">
                <a:latin typeface="+mn-ea"/>
              </a:rPr>
              <a:t>伏尔泰</a:t>
            </a:r>
            <a:endParaRPr lang="zh-CN" altLang="en-US" dirty="0"/>
          </a:p>
        </p:txBody>
      </p:sp>
      <p:sp>
        <p:nvSpPr>
          <p:cNvPr id="10" name="TextBox 1">
            <a:extLst>
              <a:ext uri="{FF2B5EF4-FFF2-40B4-BE49-F238E27FC236}">
                <a16:creationId xmlns:a16="http://schemas.microsoft.com/office/drawing/2014/main" xmlns="" id="{8C19A468-4FEE-4E3D-B480-7EFD89C60EB8}"/>
              </a:ext>
            </a:extLst>
          </p:cNvPr>
          <p:cNvSpPr txBox="1"/>
          <p:nvPr/>
        </p:nvSpPr>
        <p:spPr>
          <a:xfrm>
            <a:off x="1282567" y="738000"/>
            <a:ext cx="21960000" cy="4662815"/>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13</a:t>
            </a:r>
            <a:r>
              <a:rPr lang="zh-CN" altLang="en-US" sz="5400" b="1" spc="-150" dirty="0">
                <a:latin typeface="+mn-ea"/>
              </a:rPr>
              <a:t>）</a:t>
            </a:r>
            <a:r>
              <a:rPr lang="zh-CN" altLang="en-US" sz="5400" b="1" spc="-300" dirty="0">
                <a:latin typeface="+mn-ea"/>
              </a:rPr>
              <a:t> </a:t>
            </a:r>
            <a:r>
              <a:rPr lang="zh-CN" altLang="en-US" sz="5400" b="1" spc="-300" dirty="0" smtClean="0">
                <a:latin typeface="+mn-ea"/>
              </a:rPr>
              <a:t> “</a:t>
            </a:r>
            <a:r>
              <a:rPr lang="zh-CN" altLang="en-US" sz="5400" b="1" spc="-300" dirty="0">
                <a:latin typeface="+mn-ea"/>
              </a:rPr>
              <a:t>他们不承认任何外界权威，不管这种权威是什么样的。宗教、自然观、社会、国家制度，一切都受到了最无情的</a:t>
            </a:r>
            <a:r>
              <a:rPr lang="zh-CN" altLang="en-US" sz="5400" b="1" spc="-300" dirty="0" smtClean="0">
                <a:latin typeface="+mn-ea"/>
              </a:rPr>
              <a:t>批判</a:t>
            </a:r>
            <a:r>
              <a:rPr lang="en-US" altLang="zh-CN" sz="5400" b="1" spc="-300" dirty="0" smtClean="0">
                <a:latin typeface="+mn-ea"/>
              </a:rPr>
              <a:t>……</a:t>
            </a:r>
            <a:r>
              <a:rPr lang="zh-CN" altLang="en-US" sz="5400" b="1" spc="-300" dirty="0">
                <a:latin typeface="+mn-ea"/>
              </a:rPr>
              <a:t>以往的一切社会形式和国家形式、一切传统观念，都被当做不合理的东西扔到垃圾堆里去了。”材料中的“他们”为西方近代思想发展过程中同一时代的杰出代表，其中一位是</a:t>
            </a:r>
            <a:r>
              <a:rPr lang="en-US" altLang="zh-CN" sz="5400" b="1" spc="-300" dirty="0">
                <a:latin typeface="+mn-ea"/>
              </a:rPr>
              <a:t>(    )</a:t>
            </a:r>
            <a:endParaRPr lang="zh-CN" altLang="en-US" sz="5400" b="1" spc="-150" dirty="0">
              <a:latin typeface="+mn-ea"/>
            </a:endParaRPr>
          </a:p>
        </p:txBody>
      </p:sp>
      <p:sp>
        <p:nvSpPr>
          <p:cNvPr id="11" name="页脚占位符 11">
            <a:extLst>
              <a:ext uri="{FF2B5EF4-FFF2-40B4-BE49-F238E27FC236}">
                <a16:creationId xmlns:a16="http://schemas.microsoft.com/office/drawing/2014/main" xmlns="" id="{28275F5D-5E93-458B-B314-303ADEE56A96}"/>
              </a:ext>
            </a:extLst>
          </p:cNvPr>
          <p:cNvSpPr txBox="1">
            <a:spLocks/>
          </p:cNvSpPr>
          <p:nvPr/>
        </p:nvSpPr>
        <p:spPr>
          <a:xfrm>
            <a:off x="21590650" y="5933242"/>
            <a:ext cx="2499859"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13</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105</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7" name="文本框 7">
            <a:extLst>
              <a:ext uri="{FF2B5EF4-FFF2-40B4-BE49-F238E27FC236}">
                <a16:creationId xmlns:a16="http://schemas.microsoft.com/office/drawing/2014/main" xmlns="" id="{9E6AB42A-6DE3-4DB4-A5DC-C47CF0731EE0}"/>
              </a:ext>
            </a:extLst>
          </p:cNvPr>
          <p:cNvSpPr txBox="1"/>
          <p:nvPr/>
        </p:nvSpPr>
        <p:spPr>
          <a:xfrm>
            <a:off x="3410650" y="4359670"/>
            <a:ext cx="900000" cy="923330"/>
          </a:xfrm>
          <a:prstGeom prst="rect">
            <a:avLst/>
          </a:prstGeom>
          <a:noFill/>
        </p:spPr>
        <p:txBody>
          <a:bodyPr wrap="square" rtlCol="0">
            <a:spAutoFit/>
          </a:bodyPr>
          <a:lstStyle/>
          <a:p>
            <a:r>
              <a:rPr lang="en-US" altLang="zh-CN" sz="5400" dirty="0" smtClean="0">
                <a:solidFill>
                  <a:srgbClr val="FF0000"/>
                </a:solidFill>
                <a:latin typeface="+mn-ea"/>
              </a:rPr>
              <a:t>D</a:t>
            </a:r>
            <a:endParaRPr lang="zh-CN" altLang="en-US" sz="5400" dirty="0">
              <a:solidFill>
                <a:srgbClr val="FF0000"/>
              </a:solidFill>
              <a:latin typeface="+mn-ea"/>
            </a:endParaRPr>
          </a:p>
        </p:txBody>
      </p:sp>
    </p:spTree>
    <p:extLst>
      <p:ext uri="{BB962C8B-B14F-4D97-AF65-F5344CB8AC3E}">
        <p14:creationId xmlns:p14="http://schemas.microsoft.com/office/powerpoint/2010/main" val="370640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 name="矩形 2">
            <a:extLst>
              <a:ext uri="{FF2B5EF4-FFF2-40B4-BE49-F238E27FC236}">
                <a16:creationId xmlns:a16="http://schemas.microsoft.com/office/drawing/2014/main" xmlns="" id="{D10AF633-C9AD-457B-A25C-6AF01C103A88}"/>
              </a:ext>
            </a:extLst>
          </p:cNvPr>
          <p:cNvSpPr/>
          <p:nvPr/>
        </p:nvSpPr>
        <p:spPr>
          <a:xfrm>
            <a:off x="1205649" y="9000815"/>
            <a:ext cx="21960001" cy="2722990"/>
          </a:xfrm>
          <a:prstGeom prst="rect">
            <a:avLst/>
          </a:prstGeom>
        </p:spPr>
        <p:txBody>
          <a:bodyPr wrap="square">
            <a:spAutoFit/>
          </a:bodyPr>
          <a:lstStyle/>
          <a:p>
            <a:pPr algn="just">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spc="-300" dirty="0">
                <a:solidFill>
                  <a:srgbClr val="2A5CAA"/>
                </a:solidFill>
                <a:latin typeface="楷体" pitchFamily="49" charset="-122"/>
                <a:ea typeface="楷体" pitchFamily="49" charset="-122"/>
              </a:rPr>
              <a:t>马丁</a:t>
            </a:r>
            <a:r>
              <a:rPr lang="en-US" altLang="zh-CN" sz="5400" b="1" spc="-300" dirty="0">
                <a:solidFill>
                  <a:srgbClr val="2A5CAA"/>
                </a:solidFill>
                <a:latin typeface="楷体" pitchFamily="49" charset="-122"/>
                <a:ea typeface="楷体" pitchFamily="49" charset="-122"/>
              </a:rPr>
              <a:t>·</a:t>
            </a:r>
            <a:r>
              <a:rPr lang="zh-CN" altLang="en-US" sz="5400" b="1" spc="-300" dirty="0">
                <a:solidFill>
                  <a:srgbClr val="2A5CAA"/>
                </a:solidFill>
                <a:latin typeface="楷体" pitchFamily="49" charset="-122"/>
                <a:ea typeface="楷体" pitchFamily="49" charset="-122"/>
              </a:rPr>
              <a:t>路德是宗教改革的代表人物，主张“因信称义”，反对天主教会和教皇的权威，</a:t>
            </a:r>
            <a:r>
              <a:rPr lang="zh-CN" altLang="en-US" sz="5400" b="1" spc="-300" dirty="0" smtClean="0">
                <a:solidFill>
                  <a:srgbClr val="2A5CAA"/>
                </a:solidFill>
                <a:latin typeface="楷体" pitchFamily="49" charset="-122"/>
                <a:ea typeface="楷体" pitchFamily="49" charset="-122"/>
              </a:rPr>
              <a:t>其中</a:t>
            </a:r>
            <a:r>
              <a:rPr lang="en-US" altLang="zh-CN" sz="5400" b="1" spc="-300" dirty="0" smtClean="0">
                <a:solidFill>
                  <a:srgbClr val="2A5CAA"/>
                </a:solidFill>
                <a:latin typeface="楷体" pitchFamily="49" charset="-122"/>
                <a:ea typeface="楷体" pitchFamily="49" charset="-122"/>
              </a:rPr>
              <a:t>《</a:t>
            </a:r>
            <a:r>
              <a:rPr lang="zh-CN" altLang="en-US" sz="5400" b="1" spc="-300" dirty="0" smtClean="0">
                <a:solidFill>
                  <a:srgbClr val="2A5CAA"/>
                </a:solidFill>
                <a:latin typeface="楷体" pitchFamily="49" charset="-122"/>
                <a:ea typeface="楷体" pitchFamily="49" charset="-122"/>
              </a:rPr>
              <a:t>九十五</a:t>
            </a:r>
            <a:r>
              <a:rPr lang="zh-CN" altLang="en-US" sz="5400" b="1" spc="-300" dirty="0">
                <a:solidFill>
                  <a:srgbClr val="2A5CAA"/>
                </a:solidFill>
                <a:latin typeface="楷体" pitchFamily="49" charset="-122"/>
                <a:ea typeface="楷体" pitchFamily="49" charset="-122"/>
              </a:rPr>
              <a:t>条论</a:t>
            </a:r>
            <a:r>
              <a:rPr lang="zh-CN" altLang="en-US" sz="5400" b="1" spc="-300" dirty="0" smtClean="0">
                <a:solidFill>
                  <a:srgbClr val="2A5CAA"/>
                </a:solidFill>
                <a:latin typeface="楷体" pitchFamily="49" charset="-122"/>
                <a:ea typeface="楷体" pitchFamily="49" charset="-122"/>
              </a:rPr>
              <a:t>纲</a:t>
            </a:r>
            <a:r>
              <a:rPr lang="en-US" altLang="zh-CN" sz="5400" b="1" spc="-300" dirty="0" smtClean="0">
                <a:solidFill>
                  <a:srgbClr val="2A5CAA"/>
                </a:solidFill>
                <a:latin typeface="楷体" pitchFamily="49" charset="-122"/>
                <a:ea typeface="楷体" pitchFamily="49" charset="-122"/>
              </a:rPr>
              <a:t>》</a:t>
            </a:r>
            <a:r>
              <a:rPr lang="zh-CN" altLang="en-US" sz="5400" b="1" spc="-300" dirty="0" smtClean="0">
                <a:solidFill>
                  <a:srgbClr val="2A5CAA"/>
                </a:solidFill>
                <a:latin typeface="楷体" pitchFamily="49" charset="-122"/>
                <a:ea typeface="楷体" pitchFamily="49" charset="-122"/>
              </a:rPr>
              <a:t>拉开</a:t>
            </a:r>
            <a:r>
              <a:rPr lang="zh-CN" altLang="en-US" sz="5400" b="1" spc="-300" dirty="0">
                <a:solidFill>
                  <a:srgbClr val="2A5CAA"/>
                </a:solidFill>
                <a:latin typeface="楷体" pitchFamily="49" charset="-122"/>
                <a:ea typeface="楷体" pitchFamily="49" charset="-122"/>
              </a:rPr>
              <a:t>了宗教改革的序幕，故</a:t>
            </a:r>
            <a:r>
              <a:rPr lang="en-US" altLang="zh-CN" sz="5400" b="1" spc="-300" dirty="0">
                <a:solidFill>
                  <a:srgbClr val="2A5CAA"/>
                </a:solidFill>
                <a:latin typeface="楷体" pitchFamily="49" charset="-122"/>
                <a:ea typeface="楷体" pitchFamily="49" charset="-122"/>
              </a:rPr>
              <a:t>C</a:t>
            </a:r>
            <a:r>
              <a:rPr lang="zh-CN" altLang="en-US" sz="5400" b="1" spc="-300" dirty="0">
                <a:solidFill>
                  <a:srgbClr val="2A5CAA"/>
                </a:solidFill>
                <a:latin typeface="楷体" pitchFamily="49" charset="-122"/>
                <a:ea typeface="楷体" pitchFamily="49" charset="-122"/>
              </a:rPr>
              <a:t>项错误。</a:t>
            </a:r>
          </a:p>
        </p:txBody>
      </p:sp>
      <p:sp>
        <p:nvSpPr>
          <p:cNvPr id="10" name="文本框 6">
            <a:extLst>
              <a:ext uri="{FF2B5EF4-FFF2-40B4-BE49-F238E27FC236}">
                <a16:creationId xmlns:a16="http://schemas.microsoft.com/office/drawing/2014/main" xmlns="" id="{98549D33-C230-49BB-B3F4-ACB1DE1299A9}"/>
              </a:ext>
            </a:extLst>
          </p:cNvPr>
          <p:cNvSpPr txBox="1"/>
          <p:nvPr/>
        </p:nvSpPr>
        <p:spPr>
          <a:xfrm>
            <a:off x="1265164" y="6152474"/>
            <a:ext cx="14340486" cy="1920526"/>
          </a:xfrm>
          <a:prstGeom prst="rect">
            <a:avLst/>
          </a:prstGeom>
          <a:noFill/>
        </p:spPr>
        <p:txBody>
          <a:bodyPr wrap="square" rtlCol="0">
            <a:spAutoFit/>
          </a:bodyPr>
          <a:lstStyle/>
          <a:p>
            <a:pPr>
              <a:lnSpc>
                <a:spcPct val="110000"/>
              </a:lnSpc>
            </a:pPr>
            <a:r>
              <a:rPr lang="en-US" altLang="zh-CN" sz="5400" b="1" spc="-150" dirty="0">
                <a:latin typeface="+mn-ea"/>
              </a:rPr>
              <a:t>A.</a:t>
            </a:r>
            <a:r>
              <a:rPr lang="zh-CN" altLang="en-US" sz="5400" b="1" spc="-150" dirty="0">
                <a:latin typeface="+mn-ea"/>
              </a:rPr>
              <a:t>彼特拉克		            </a:t>
            </a:r>
            <a:r>
              <a:rPr lang="en-US" altLang="zh-CN" sz="5400" b="1" spc="-150" dirty="0">
                <a:latin typeface="+mn-ea"/>
              </a:rPr>
              <a:t>B.</a:t>
            </a:r>
            <a:r>
              <a:rPr lang="zh-CN" altLang="en-US" sz="5400" b="1" spc="-150" dirty="0">
                <a:latin typeface="+mn-ea"/>
              </a:rPr>
              <a:t>莎士比亚</a:t>
            </a:r>
            <a:endParaRPr lang="en-US" altLang="zh-CN" sz="5400" b="1" spc="-150" dirty="0">
              <a:latin typeface="+mn-ea"/>
            </a:endParaRPr>
          </a:p>
          <a:p>
            <a:pPr>
              <a:lnSpc>
                <a:spcPct val="110000"/>
              </a:lnSpc>
            </a:pPr>
            <a:r>
              <a:rPr lang="en-US" altLang="zh-CN" sz="5400" b="1" spc="-150" dirty="0">
                <a:latin typeface="+mn-ea"/>
              </a:rPr>
              <a:t>C.</a:t>
            </a:r>
            <a:r>
              <a:rPr lang="zh-CN" altLang="en-US" sz="5400" b="1" spc="-150" dirty="0">
                <a:latin typeface="+mn-ea"/>
              </a:rPr>
              <a:t>马丁</a:t>
            </a:r>
            <a:r>
              <a:rPr lang="en-US" altLang="zh-CN" sz="5400" b="1" spc="-150" dirty="0">
                <a:latin typeface="+mn-ea"/>
              </a:rPr>
              <a:t>·</a:t>
            </a:r>
            <a:r>
              <a:rPr lang="zh-CN" altLang="en-US" sz="5400" b="1" spc="-150" dirty="0">
                <a:latin typeface="+mn-ea"/>
              </a:rPr>
              <a:t>路德	            </a:t>
            </a:r>
            <a:r>
              <a:rPr lang="en-US" altLang="zh-CN" sz="5400" b="1" spc="-150" dirty="0">
                <a:latin typeface="+mn-ea"/>
              </a:rPr>
              <a:t>D.</a:t>
            </a:r>
            <a:r>
              <a:rPr lang="zh-CN" altLang="en-US" sz="5400" b="1" spc="-150" dirty="0">
                <a:latin typeface="+mn-ea"/>
              </a:rPr>
              <a:t>伏尔泰</a:t>
            </a:r>
            <a:endParaRPr lang="zh-CN" altLang="en-US" dirty="0"/>
          </a:p>
        </p:txBody>
      </p:sp>
      <p:sp>
        <p:nvSpPr>
          <p:cNvPr id="11" name="TextBox 1">
            <a:extLst>
              <a:ext uri="{FF2B5EF4-FFF2-40B4-BE49-F238E27FC236}">
                <a16:creationId xmlns:a16="http://schemas.microsoft.com/office/drawing/2014/main" xmlns="" id="{8C19A468-4FEE-4E3D-B480-7EFD89C60EB8}"/>
              </a:ext>
            </a:extLst>
          </p:cNvPr>
          <p:cNvSpPr txBox="1"/>
          <p:nvPr/>
        </p:nvSpPr>
        <p:spPr>
          <a:xfrm>
            <a:off x="1282567" y="738000"/>
            <a:ext cx="21960000" cy="4662815"/>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13</a:t>
            </a:r>
            <a:r>
              <a:rPr lang="zh-CN" altLang="en-US" sz="5400" b="1" spc="-150" dirty="0">
                <a:latin typeface="+mn-ea"/>
              </a:rPr>
              <a:t>）</a:t>
            </a:r>
            <a:r>
              <a:rPr lang="zh-CN" altLang="en-US" sz="5400" b="1" spc="-300" dirty="0">
                <a:latin typeface="+mn-ea"/>
              </a:rPr>
              <a:t> </a:t>
            </a:r>
            <a:r>
              <a:rPr lang="zh-CN" altLang="en-US" sz="5400" b="1" spc="-300" dirty="0" smtClean="0">
                <a:latin typeface="+mn-ea"/>
              </a:rPr>
              <a:t> “</a:t>
            </a:r>
            <a:r>
              <a:rPr lang="zh-CN" altLang="en-US" sz="5400" b="1" spc="-300" dirty="0">
                <a:latin typeface="+mn-ea"/>
              </a:rPr>
              <a:t>他们不承认任何外界权威，不管这种权威是什么样的。宗教、自然观、社会、国家制度，一切都受到了最无情的</a:t>
            </a:r>
            <a:r>
              <a:rPr lang="zh-CN" altLang="en-US" sz="5400" b="1" spc="-300" dirty="0" smtClean="0">
                <a:latin typeface="+mn-ea"/>
              </a:rPr>
              <a:t>批判</a:t>
            </a:r>
            <a:r>
              <a:rPr lang="en-US" altLang="zh-CN" sz="5400" b="1" spc="-300" dirty="0" smtClean="0">
                <a:latin typeface="+mn-ea"/>
              </a:rPr>
              <a:t>……</a:t>
            </a:r>
            <a:r>
              <a:rPr lang="zh-CN" altLang="en-US" sz="5400" b="1" spc="-300" dirty="0">
                <a:latin typeface="+mn-ea"/>
              </a:rPr>
              <a:t>以往的一切社会形式和国家形式、一切传统观念，都被当做不合理的东西扔到垃圾堆里去了。”材料中的“他们”为西方近代思想发展过程中同一时代的杰出代表，其中一位是</a:t>
            </a:r>
            <a:r>
              <a:rPr lang="en-US" altLang="zh-CN" sz="5400" b="1" spc="-300" dirty="0">
                <a:latin typeface="+mn-ea"/>
              </a:rPr>
              <a:t>(    )</a:t>
            </a:r>
            <a:endParaRPr lang="zh-CN" altLang="en-US" sz="5400" b="1" spc="-150" dirty="0">
              <a:latin typeface="+mn-ea"/>
            </a:endParaRPr>
          </a:p>
        </p:txBody>
      </p:sp>
      <p:sp>
        <p:nvSpPr>
          <p:cNvPr id="12" name="页脚占位符 11">
            <a:extLst>
              <a:ext uri="{FF2B5EF4-FFF2-40B4-BE49-F238E27FC236}">
                <a16:creationId xmlns:a16="http://schemas.microsoft.com/office/drawing/2014/main" xmlns="" id="{28275F5D-5E93-458B-B314-303ADEE56A96}"/>
              </a:ext>
            </a:extLst>
          </p:cNvPr>
          <p:cNvSpPr txBox="1">
            <a:spLocks/>
          </p:cNvSpPr>
          <p:nvPr/>
        </p:nvSpPr>
        <p:spPr>
          <a:xfrm>
            <a:off x="21590650" y="5933242"/>
            <a:ext cx="2499859"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13</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105</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9" name="文本框 7">
            <a:extLst>
              <a:ext uri="{FF2B5EF4-FFF2-40B4-BE49-F238E27FC236}">
                <a16:creationId xmlns:a16="http://schemas.microsoft.com/office/drawing/2014/main" xmlns="" id="{9E6AB42A-6DE3-4DB4-A5DC-C47CF0731EE0}"/>
              </a:ext>
            </a:extLst>
          </p:cNvPr>
          <p:cNvSpPr txBox="1"/>
          <p:nvPr/>
        </p:nvSpPr>
        <p:spPr>
          <a:xfrm>
            <a:off x="3410650" y="4359670"/>
            <a:ext cx="900000" cy="923330"/>
          </a:xfrm>
          <a:prstGeom prst="rect">
            <a:avLst/>
          </a:prstGeom>
          <a:noFill/>
        </p:spPr>
        <p:txBody>
          <a:bodyPr wrap="square" rtlCol="0">
            <a:spAutoFit/>
          </a:bodyPr>
          <a:lstStyle/>
          <a:p>
            <a:r>
              <a:rPr lang="en-US" altLang="zh-CN" sz="5400" dirty="0" smtClean="0">
                <a:solidFill>
                  <a:srgbClr val="FF0000"/>
                </a:solidFill>
                <a:latin typeface="+mn-ea"/>
              </a:rPr>
              <a:t>D</a:t>
            </a:r>
            <a:endParaRPr lang="zh-CN" altLang="en-US" sz="5400" dirty="0">
              <a:solidFill>
                <a:srgbClr val="FF0000"/>
              </a:solidFill>
              <a:latin typeface="+mn-ea"/>
            </a:endParaRPr>
          </a:p>
        </p:txBody>
      </p:sp>
    </p:spTree>
    <p:extLst>
      <p:ext uri="{BB962C8B-B14F-4D97-AF65-F5344CB8AC3E}">
        <p14:creationId xmlns:p14="http://schemas.microsoft.com/office/powerpoint/2010/main" val="36155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70074" y="693000"/>
            <a:ext cx="21960000" cy="1920526"/>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14</a:t>
            </a:r>
            <a:r>
              <a:rPr lang="zh-CN" altLang="en-US" sz="5400" b="1" spc="-150" dirty="0">
                <a:latin typeface="+mn-ea"/>
              </a:rPr>
              <a:t>）</a:t>
            </a:r>
            <a:r>
              <a:rPr lang="zh-CN" altLang="en-US" sz="5400" b="1" spc="-300" dirty="0">
                <a:latin typeface="+mn-ea"/>
              </a:rPr>
              <a:t>卢梭和洛克都是著名的启蒙思想家。在下列洛克关于国家政治的主张中，与卢梭的主张不同的是</a:t>
            </a:r>
            <a:r>
              <a:rPr lang="en-US" altLang="zh-CN" sz="5400" b="1" spc="-300" dirty="0">
                <a:latin typeface="+mn-ea"/>
              </a:rPr>
              <a:t>(    )</a:t>
            </a:r>
            <a:endParaRPr lang="zh-CN" altLang="en-US" sz="5400" b="1" spc="-150" dirty="0">
              <a:latin typeface="+mn-ea"/>
            </a:endParaRPr>
          </a:p>
        </p:txBody>
      </p:sp>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500650" y="5933242"/>
              <a:ext cx="2499859"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14</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105</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 name="矩形 2">
            <a:extLst>
              <a:ext uri="{FF2B5EF4-FFF2-40B4-BE49-F238E27FC236}">
                <a16:creationId xmlns:a16="http://schemas.microsoft.com/office/drawing/2014/main" xmlns="" id="{D10AF633-C9AD-457B-A25C-6AF01C103A88}"/>
              </a:ext>
            </a:extLst>
          </p:cNvPr>
          <p:cNvSpPr/>
          <p:nvPr/>
        </p:nvSpPr>
        <p:spPr>
          <a:xfrm>
            <a:off x="1270073" y="8316643"/>
            <a:ext cx="21960001" cy="4662815"/>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spc="-300" dirty="0">
                <a:solidFill>
                  <a:srgbClr val="2A5CAA"/>
                </a:solidFill>
                <a:latin typeface="楷体" pitchFamily="49" charset="-122"/>
                <a:ea typeface="楷体" pitchFamily="49" charset="-122"/>
              </a:rPr>
              <a:t>启蒙思想家洛克主张社会契约和分权思想，强调立法权、行政权和处理外交事务的权力分属于议会和君主，由此可知其主张保留君主，实行君主立宪，而卢梭主张民主共和，推翻君主制，故</a:t>
            </a:r>
            <a:r>
              <a:rPr lang="en-US" altLang="zh-CN" sz="5400" b="1" spc="-300" dirty="0">
                <a:solidFill>
                  <a:srgbClr val="2A5CAA"/>
                </a:solidFill>
                <a:latin typeface="楷体" pitchFamily="49" charset="-122"/>
                <a:ea typeface="楷体" pitchFamily="49" charset="-122"/>
              </a:rPr>
              <a:t>A</a:t>
            </a:r>
            <a:r>
              <a:rPr lang="zh-CN" altLang="en-US" sz="5400" b="1" spc="-300" dirty="0">
                <a:solidFill>
                  <a:srgbClr val="2A5CAA"/>
                </a:solidFill>
                <a:latin typeface="楷体" pitchFamily="49" charset="-122"/>
                <a:ea typeface="楷体" pitchFamily="49" charset="-122"/>
              </a:rPr>
              <a:t>项正确；</a:t>
            </a:r>
            <a:r>
              <a:rPr lang="en-US" altLang="zh-CN" sz="5400" b="1" spc="-300" dirty="0">
                <a:solidFill>
                  <a:srgbClr val="2A5CAA"/>
                </a:solidFill>
                <a:latin typeface="楷体" pitchFamily="49" charset="-122"/>
                <a:ea typeface="楷体" pitchFamily="49" charset="-122"/>
              </a:rPr>
              <a:t>B</a:t>
            </a:r>
            <a:r>
              <a:rPr lang="zh-CN" altLang="en-US" sz="5400" b="1" spc="-300" dirty="0">
                <a:solidFill>
                  <a:srgbClr val="2A5CAA"/>
                </a:solidFill>
                <a:latin typeface="楷体" pitchFamily="49" charset="-122"/>
                <a:ea typeface="楷体" pitchFamily="49" charset="-122"/>
              </a:rPr>
              <a:t>、</a:t>
            </a:r>
            <a:r>
              <a:rPr lang="en-US" altLang="zh-CN" sz="5400" b="1" spc="-300" dirty="0">
                <a:solidFill>
                  <a:srgbClr val="2A5CAA"/>
                </a:solidFill>
                <a:latin typeface="楷体" pitchFamily="49" charset="-122"/>
                <a:ea typeface="楷体" pitchFamily="49" charset="-122"/>
              </a:rPr>
              <a:t>C</a:t>
            </a:r>
            <a:r>
              <a:rPr lang="zh-CN" altLang="en-US" sz="5400" b="1" spc="-300" dirty="0">
                <a:solidFill>
                  <a:srgbClr val="2A5CAA"/>
                </a:solidFill>
                <a:latin typeface="楷体" pitchFamily="49" charset="-122"/>
                <a:ea typeface="楷体" pitchFamily="49" charset="-122"/>
              </a:rPr>
              <a:t>两项是二人的共同主张，故排除；“人人生而自由平等”是个人权利方面的主张，与“国家政治”无关，故</a:t>
            </a:r>
            <a:r>
              <a:rPr lang="en-US" altLang="zh-CN" sz="5400" b="1" spc="-300" dirty="0">
                <a:solidFill>
                  <a:srgbClr val="2A5CAA"/>
                </a:solidFill>
                <a:latin typeface="楷体" pitchFamily="49" charset="-122"/>
                <a:ea typeface="楷体" pitchFamily="49" charset="-122"/>
              </a:rPr>
              <a:t>D</a:t>
            </a:r>
            <a:r>
              <a:rPr lang="zh-CN" altLang="en-US" sz="5400" b="1" spc="-300" dirty="0">
                <a:solidFill>
                  <a:srgbClr val="2A5CAA"/>
                </a:solidFill>
                <a:latin typeface="楷体" pitchFamily="49" charset="-122"/>
                <a:ea typeface="楷体" pitchFamily="49" charset="-122"/>
              </a:rPr>
              <a:t>项错误。</a:t>
            </a:r>
          </a:p>
        </p:txBody>
      </p:sp>
      <p:sp>
        <p:nvSpPr>
          <p:cNvPr id="7" name="文本框 6">
            <a:extLst>
              <a:ext uri="{FF2B5EF4-FFF2-40B4-BE49-F238E27FC236}">
                <a16:creationId xmlns:a16="http://schemas.microsoft.com/office/drawing/2014/main" xmlns="" id="{98549D33-C230-49BB-B3F4-ACB1DE1299A9}"/>
              </a:ext>
            </a:extLst>
          </p:cNvPr>
          <p:cNvSpPr txBox="1"/>
          <p:nvPr/>
        </p:nvSpPr>
        <p:spPr>
          <a:xfrm>
            <a:off x="1265164" y="3573000"/>
            <a:ext cx="14340486" cy="3748719"/>
          </a:xfrm>
          <a:prstGeom prst="rect">
            <a:avLst/>
          </a:prstGeom>
          <a:noFill/>
        </p:spPr>
        <p:txBody>
          <a:bodyPr wrap="square" rtlCol="0">
            <a:spAutoFit/>
          </a:bodyPr>
          <a:lstStyle/>
          <a:p>
            <a:pPr>
              <a:lnSpc>
                <a:spcPct val="110000"/>
              </a:lnSpc>
            </a:pPr>
            <a:r>
              <a:rPr lang="en-US" altLang="zh-CN" sz="5400" b="1" dirty="0">
                <a:latin typeface="+mn-ea"/>
              </a:rPr>
              <a:t>A.</a:t>
            </a:r>
            <a:r>
              <a:rPr lang="zh-CN" altLang="en-US" sz="5400" b="1" dirty="0">
                <a:latin typeface="+mn-ea"/>
              </a:rPr>
              <a:t>议会君主制是最好的政府形式</a:t>
            </a:r>
            <a:endParaRPr lang="en-US" altLang="zh-CN" sz="5400" b="1" dirty="0">
              <a:latin typeface="+mn-ea"/>
            </a:endParaRPr>
          </a:p>
          <a:p>
            <a:pPr>
              <a:lnSpc>
                <a:spcPct val="110000"/>
              </a:lnSpc>
            </a:pPr>
            <a:r>
              <a:rPr lang="en-US" altLang="zh-CN" sz="5400" b="1" dirty="0">
                <a:latin typeface="+mn-ea"/>
              </a:rPr>
              <a:t>B.</a:t>
            </a:r>
            <a:r>
              <a:rPr lang="zh-CN" altLang="en-US" sz="5400" b="1" dirty="0">
                <a:latin typeface="+mn-ea"/>
              </a:rPr>
              <a:t>国家源于社会契约</a:t>
            </a:r>
          </a:p>
          <a:p>
            <a:pPr>
              <a:lnSpc>
                <a:spcPct val="110000"/>
              </a:lnSpc>
            </a:pPr>
            <a:r>
              <a:rPr lang="en-US" altLang="zh-CN" sz="5400" b="1" dirty="0">
                <a:latin typeface="+mn-ea"/>
              </a:rPr>
              <a:t>C.</a:t>
            </a:r>
            <a:r>
              <a:rPr lang="zh-CN" altLang="en-US" sz="5400" b="1" dirty="0">
                <a:latin typeface="+mn-ea"/>
              </a:rPr>
              <a:t>人民有权反抗和改变违约政府</a:t>
            </a:r>
            <a:endParaRPr lang="en-US" altLang="zh-CN" sz="5400" b="1" dirty="0">
              <a:latin typeface="+mn-ea"/>
            </a:endParaRPr>
          </a:p>
          <a:p>
            <a:pPr>
              <a:lnSpc>
                <a:spcPct val="110000"/>
              </a:lnSpc>
            </a:pPr>
            <a:r>
              <a:rPr lang="en-US" altLang="zh-CN" sz="5400" b="1" dirty="0">
                <a:latin typeface="+mn-ea"/>
              </a:rPr>
              <a:t>D.</a:t>
            </a:r>
            <a:r>
              <a:rPr lang="zh-CN" altLang="en-US" sz="5400" b="1" dirty="0">
                <a:latin typeface="+mn-ea"/>
              </a:rPr>
              <a:t>人人生而自由平等</a:t>
            </a:r>
            <a:endParaRPr lang="zh-CN" altLang="en-US" dirty="0"/>
          </a:p>
        </p:txBody>
      </p:sp>
      <p:sp>
        <p:nvSpPr>
          <p:cNvPr id="8" name="文本框 7">
            <a:extLst>
              <a:ext uri="{FF2B5EF4-FFF2-40B4-BE49-F238E27FC236}">
                <a16:creationId xmlns:a16="http://schemas.microsoft.com/office/drawing/2014/main" xmlns="" id="{9E6AB42A-6DE3-4DB4-A5DC-C47CF0731EE0}"/>
              </a:ext>
            </a:extLst>
          </p:cNvPr>
          <p:cNvSpPr txBox="1"/>
          <p:nvPr/>
        </p:nvSpPr>
        <p:spPr>
          <a:xfrm>
            <a:off x="9890650" y="1593000"/>
            <a:ext cx="1305000" cy="923330"/>
          </a:xfrm>
          <a:prstGeom prst="rect">
            <a:avLst/>
          </a:prstGeom>
          <a:noFill/>
        </p:spPr>
        <p:txBody>
          <a:bodyPr wrap="square" rtlCol="0">
            <a:spAutoFit/>
          </a:bodyPr>
          <a:lstStyle/>
          <a:p>
            <a:r>
              <a:rPr lang="en-US" altLang="zh-CN" sz="5400" dirty="0">
                <a:solidFill>
                  <a:srgbClr val="FF0000"/>
                </a:solidFill>
                <a:latin typeface="+mn-ea"/>
              </a:rPr>
              <a:t>A</a:t>
            </a:r>
            <a:endParaRPr lang="zh-CN" altLang="en-US" sz="5400" dirty="0">
              <a:solidFill>
                <a:srgbClr val="FF0000"/>
              </a:solidFill>
              <a:latin typeface="+mn-ea"/>
            </a:endParaRPr>
          </a:p>
        </p:txBody>
      </p:sp>
    </p:spTree>
    <p:extLst>
      <p:ext uri="{BB962C8B-B14F-4D97-AF65-F5344CB8AC3E}">
        <p14:creationId xmlns:p14="http://schemas.microsoft.com/office/powerpoint/2010/main" val="164828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小积累</a:t>
              </a:r>
              <a:endParaRPr lang="en-US" altLang="zh-CN" sz="3600" dirty="0">
                <a:latin typeface="宋体" panose="02010600030101010101" pitchFamily="2" charset="-122"/>
                <a:ea typeface="宋体" panose="02010600030101010101" pitchFamily="2" charset="-122"/>
              </a:endParaRP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105</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871930" y="1365997"/>
            <a:ext cx="2348720"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小积累</a:t>
            </a:r>
          </a:p>
        </p:txBody>
      </p:sp>
      <p:pic>
        <p:nvPicPr>
          <p:cNvPr id="2" name="图片 1">
            <a:extLst>
              <a:ext uri="{FF2B5EF4-FFF2-40B4-BE49-F238E27FC236}">
                <a16:creationId xmlns:a16="http://schemas.microsoft.com/office/drawing/2014/main" xmlns="" id="{196363FE-BCD9-4CD9-970D-02900BBD6F60}"/>
              </a:ext>
            </a:extLst>
          </p:cNvPr>
          <p:cNvPicPr>
            <a:picLocks noChangeAspect="1"/>
          </p:cNvPicPr>
          <p:nvPr/>
        </p:nvPicPr>
        <p:blipFill>
          <a:blip r:embed="rId3">
            <a:clrChange>
              <a:clrFrom>
                <a:srgbClr val="FFFDE9"/>
              </a:clrFrom>
              <a:clrTo>
                <a:srgbClr val="FFFDE9">
                  <a:alpha val="0"/>
                </a:srgbClr>
              </a:clrTo>
            </a:clrChange>
          </a:blip>
          <a:stretch>
            <a:fillRect/>
          </a:stretch>
        </p:blipFill>
        <p:spPr>
          <a:xfrm>
            <a:off x="5345650" y="1098000"/>
            <a:ext cx="8370000" cy="1395000"/>
          </a:xfrm>
          <a:prstGeom prst="rect">
            <a:avLst/>
          </a:prstGeom>
        </p:spPr>
      </p:pic>
      <p:pic>
        <p:nvPicPr>
          <p:cNvPr id="3" name="图片 2">
            <a:extLst>
              <a:ext uri="{FF2B5EF4-FFF2-40B4-BE49-F238E27FC236}">
                <a16:creationId xmlns:a16="http://schemas.microsoft.com/office/drawing/2014/main" xmlns="" id="{47213699-D678-435B-99A7-F42D7712382F}"/>
              </a:ext>
            </a:extLst>
          </p:cNvPr>
          <p:cNvPicPr>
            <a:picLocks noChangeAspect="1"/>
          </p:cNvPicPr>
          <p:nvPr/>
        </p:nvPicPr>
        <p:blipFill>
          <a:blip r:embed="rId4">
            <a:clrChange>
              <a:clrFrom>
                <a:srgbClr val="FFFDE9"/>
              </a:clrFrom>
              <a:clrTo>
                <a:srgbClr val="FFFDE9">
                  <a:alpha val="0"/>
                </a:srgbClr>
              </a:clrTo>
            </a:clrChange>
          </a:blip>
          <a:stretch>
            <a:fillRect/>
          </a:stretch>
        </p:blipFill>
        <p:spPr>
          <a:xfrm>
            <a:off x="4265650" y="3033000"/>
            <a:ext cx="15811500" cy="9486900"/>
          </a:xfrm>
          <a:prstGeom prst="rect">
            <a:avLst/>
          </a:prstGeom>
        </p:spPr>
      </p:pic>
    </p:spTree>
    <p:extLst>
      <p:ext uri="{BB962C8B-B14F-4D97-AF65-F5344CB8AC3E}">
        <p14:creationId xmlns:p14="http://schemas.microsoft.com/office/powerpoint/2010/main" val="142445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95650" y="724281"/>
            <a:ext cx="21960000" cy="3748719"/>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15</a:t>
            </a:r>
            <a:r>
              <a:rPr lang="zh-CN" altLang="en-US" sz="5400" b="1" spc="-150" dirty="0">
                <a:latin typeface="+mn-ea"/>
              </a:rPr>
              <a:t>）罗马帝国法学家乌尔比安的</a:t>
            </a:r>
            <a:r>
              <a:rPr lang="en-US" altLang="zh-CN" sz="5400" b="1" spc="-150" dirty="0">
                <a:latin typeface="+mn-ea"/>
              </a:rPr>
              <a:t>《</a:t>
            </a:r>
            <a:r>
              <a:rPr lang="zh-CN" altLang="en-US" sz="5400" b="1" spc="-150" dirty="0">
                <a:latin typeface="+mn-ea"/>
              </a:rPr>
              <a:t>论告示</a:t>
            </a:r>
            <a:r>
              <a:rPr lang="en-US" altLang="zh-CN" sz="5400" b="1" spc="-150" dirty="0">
                <a:latin typeface="+mn-ea"/>
              </a:rPr>
              <a:t>》</a:t>
            </a:r>
            <a:r>
              <a:rPr lang="zh-CN" altLang="en-US" sz="5400" b="1" spc="-150" dirty="0">
                <a:latin typeface="+mn-ea"/>
              </a:rPr>
              <a:t>中记载：“如果洗衣人收到了一件交付清洗的衣服，而老鼠将衣服咬坏了。那么，洗衣人要对此依照承揽之诉承担责任。”这一案例体现的原则与下列哪个人物的主张比较吻合</a:t>
            </a:r>
            <a:r>
              <a:rPr lang="en-US" altLang="zh-CN" sz="5400" b="1" spc="-150" dirty="0">
                <a:latin typeface="+mn-ea"/>
              </a:rPr>
              <a:t>(    )</a:t>
            </a:r>
            <a:endParaRPr lang="zh-CN" altLang="en-US" sz="5400" b="1" spc="-150" dirty="0">
              <a:latin typeface="+mn-ea"/>
            </a:endParaRPr>
          </a:p>
        </p:txBody>
      </p:sp>
      <p:sp>
        <p:nvSpPr>
          <p:cNvPr id="3" name="矩形 2">
            <a:extLst>
              <a:ext uri="{FF2B5EF4-FFF2-40B4-BE49-F238E27FC236}">
                <a16:creationId xmlns:a16="http://schemas.microsoft.com/office/drawing/2014/main" xmlns="" id="{D10AF633-C9AD-457B-A25C-6AF01C103A88}"/>
              </a:ext>
            </a:extLst>
          </p:cNvPr>
          <p:cNvSpPr/>
          <p:nvPr/>
        </p:nvSpPr>
        <p:spPr>
          <a:xfrm>
            <a:off x="1205649" y="8272599"/>
            <a:ext cx="21960001" cy="4662815"/>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spc="-300" dirty="0">
                <a:solidFill>
                  <a:srgbClr val="2A5CAA"/>
                </a:solidFill>
                <a:latin typeface="楷体" pitchFamily="49" charset="-122"/>
                <a:ea typeface="楷体" pitchFamily="49" charset="-122"/>
              </a:rPr>
              <a:t>“洗衣人收到了一件交付清洗的衣服”时，实际和衣服主人就已经形成一个契约，即衣服主人支付一定数量的劳动报酬，而洗衣人将衣服干净完好地交给衣服主人。该案例中的洗衣人之所以要承担责任，显然是因为他的失职（衣服被老鼠咬坏）导致无法履行契约，洗衣人要依照“承揽之诉承担责任”，这显然体现了契约至上的原则。</a:t>
            </a:r>
          </a:p>
        </p:txBody>
      </p:sp>
      <p:sp>
        <p:nvSpPr>
          <p:cNvPr id="7" name="文本框 6">
            <a:extLst>
              <a:ext uri="{FF2B5EF4-FFF2-40B4-BE49-F238E27FC236}">
                <a16:creationId xmlns:a16="http://schemas.microsoft.com/office/drawing/2014/main" xmlns="" id="{98549D33-C230-49BB-B3F4-ACB1DE1299A9}"/>
              </a:ext>
            </a:extLst>
          </p:cNvPr>
          <p:cNvSpPr txBox="1"/>
          <p:nvPr/>
        </p:nvSpPr>
        <p:spPr>
          <a:xfrm>
            <a:off x="1295650" y="5328000"/>
            <a:ext cx="16342574" cy="1920526"/>
          </a:xfrm>
          <a:prstGeom prst="rect">
            <a:avLst/>
          </a:prstGeom>
          <a:noFill/>
        </p:spPr>
        <p:txBody>
          <a:bodyPr wrap="square" rtlCol="0">
            <a:spAutoFit/>
          </a:bodyPr>
          <a:lstStyle/>
          <a:p>
            <a:pPr>
              <a:lnSpc>
                <a:spcPct val="110000"/>
              </a:lnSpc>
            </a:pPr>
            <a:r>
              <a:rPr lang="en-US" altLang="zh-CN" sz="5400" b="1" dirty="0">
                <a:latin typeface="+mn-ea"/>
              </a:rPr>
              <a:t>A.</a:t>
            </a:r>
            <a:r>
              <a:rPr lang="zh-CN" altLang="en-US" sz="5400" b="1" dirty="0">
                <a:latin typeface="+mn-ea"/>
              </a:rPr>
              <a:t>伏尔泰                  </a:t>
            </a:r>
            <a:r>
              <a:rPr lang="en-US" altLang="zh-CN" sz="5400" b="1" dirty="0">
                <a:latin typeface="+mn-ea"/>
              </a:rPr>
              <a:t>B.</a:t>
            </a:r>
            <a:r>
              <a:rPr lang="zh-CN" altLang="en-US" sz="5400" b="1" dirty="0">
                <a:latin typeface="+mn-ea"/>
              </a:rPr>
              <a:t>孟德斯鸠</a:t>
            </a:r>
          </a:p>
          <a:p>
            <a:pPr>
              <a:lnSpc>
                <a:spcPct val="110000"/>
              </a:lnSpc>
            </a:pPr>
            <a:r>
              <a:rPr lang="en-US" altLang="zh-CN" sz="5400" b="1" dirty="0">
                <a:latin typeface="+mn-ea"/>
              </a:rPr>
              <a:t>C.</a:t>
            </a:r>
            <a:r>
              <a:rPr lang="zh-CN" altLang="en-US" sz="5400" b="1" dirty="0">
                <a:latin typeface="+mn-ea"/>
              </a:rPr>
              <a:t>卢梭                    </a:t>
            </a:r>
            <a:r>
              <a:rPr lang="en-US" altLang="zh-CN" sz="5400" b="1" dirty="0">
                <a:latin typeface="+mn-ea"/>
              </a:rPr>
              <a:t>D.</a:t>
            </a:r>
            <a:r>
              <a:rPr lang="zh-CN" altLang="en-US" sz="5400" b="1" dirty="0">
                <a:latin typeface="+mn-ea"/>
              </a:rPr>
              <a:t>梭伦 </a:t>
            </a:r>
            <a:endParaRPr lang="zh-CN" altLang="en-US" dirty="0"/>
          </a:p>
        </p:txBody>
      </p:sp>
      <p:grpSp>
        <p:nvGrpSpPr>
          <p:cNvPr id="8" name="组合 7">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9" name="图片 8">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0" name="页脚占位符 11">
              <a:extLst>
                <a:ext uri="{FF2B5EF4-FFF2-40B4-BE49-F238E27FC236}">
                  <a16:creationId xmlns:a16="http://schemas.microsoft.com/office/drawing/2014/main" xmlns="" id="{28275F5D-5E93-458B-B314-303ADEE56A96}"/>
                </a:ext>
              </a:extLst>
            </p:cNvPr>
            <p:cNvSpPr txBox="1">
              <a:spLocks/>
            </p:cNvSpPr>
            <p:nvPr/>
          </p:nvSpPr>
          <p:spPr>
            <a:xfrm>
              <a:off x="21545650" y="5958000"/>
              <a:ext cx="2454859"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15</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105</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104132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FCF97FB2-28DB-4E02-ACF3-B24FFF9C6D13}"/>
              </a:ext>
            </a:extLst>
          </p:cNvPr>
          <p:cNvGrpSpPr/>
          <p:nvPr/>
        </p:nvGrpSpPr>
        <p:grpSpPr>
          <a:xfrm>
            <a:off x="10597944" y="3658160"/>
            <a:ext cx="1107996" cy="2169508"/>
            <a:chOff x="3006941" y="4554121"/>
            <a:chExt cx="1107996" cy="2169508"/>
          </a:xfrm>
        </p:grpSpPr>
        <p:sp>
          <p:nvSpPr>
            <p:cNvPr id="57" name="任意多边形: 形状 56">
              <a:extLst>
                <a:ext uri="{FF2B5EF4-FFF2-40B4-BE49-F238E27FC236}">
                  <a16:creationId xmlns:a16="http://schemas.microsoft.com/office/drawing/2014/main" xmlns="" id="{EBDCA4DB-7D7E-46F2-BB0D-70D4A1504A2F}"/>
                </a:ext>
              </a:extLst>
            </p:cNvPr>
            <p:cNvSpPr/>
            <p:nvPr/>
          </p:nvSpPr>
          <p:spPr>
            <a:xfrm>
              <a:off x="3469647" y="4554121"/>
              <a:ext cx="68432" cy="916985"/>
            </a:xfrm>
            <a:custGeom>
              <a:avLst/>
              <a:gdLst>
                <a:gd name="connsiteX0" fmla="*/ 0 w 3730172"/>
                <a:gd name="connsiteY0" fmla="*/ 0 h 1872342"/>
                <a:gd name="connsiteX1" fmla="*/ 3730172 w 3730172"/>
                <a:gd name="connsiteY1" fmla="*/ 1872342 h 1872342"/>
                <a:gd name="connsiteX0" fmla="*/ 0 w 3730172"/>
                <a:gd name="connsiteY0" fmla="*/ 0 h 1872342"/>
                <a:gd name="connsiteX1" fmla="*/ 1796143 w 3730172"/>
                <a:gd name="connsiteY1" fmla="*/ 8853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Lst>
              <a:ahLst/>
              <a:cxnLst>
                <a:cxn ang="0">
                  <a:pos x="connsiteX0" y="connsiteY0"/>
                </a:cxn>
                <a:cxn ang="0">
                  <a:pos x="connsiteX1" y="connsiteY1"/>
                </a:cxn>
                <a:cxn ang="0">
                  <a:pos x="connsiteX2" y="connsiteY2"/>
                </a:cxn>
              </a:cxnLst>
              <a:rect l="l" t="t" r="r" b="b"/>
              <a:pathLst>
                <a:path w="3730172" h="1872342">
                  <a:moveTo>
                    <a:pt x="0" y="0"/>
                  </a:moveTo>
                  <a:cubicBezTo>
                    <a:pt x="674914" y="180824"/>
                    <a:pt x="841829" y="793447"/>
                    <a:pt x="2024743" y="542471"/>
                  </a:cubicBezTo>
                  <a:cubicBezTo>
                    <a:pt x="3266319" y="401561"/>
                    <a:pt x="3161696" y="1429052"/>
                    <a:pt x="3730172" y="1872342"/>
                  </a:cubicBezTo>
                </a:path>
              </a:pathLst>
            </a:custGeom>
            <a:noFill/>
            <a:ln w="5715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椭圆 60">
              <a:extLst>
                <a:ext uri="{FF2B5EF4-FFF2-40B4-BE49-F238E27FC236}">
                  <a16:creationId xmlns:a16="http://schemas.microsoft.com/office/drawing/2014/main" xmlns="" id="{C6E1C40C-ACA5-4AE2-9853-A0F3A2715FA4}"/>
                </a:ext>
              </a:extLst>
            </p:cNvPr>
            <p:cNvSpPr/>
            <p:nvPr/>
          </p:nvSpPr>
          <p:spPr>
            <a:xfrm>
              <a:off x="3340128" y="5511242"/>
              <a:ext cx="441623" cy="48578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dirty="0">
                <a:latin typeface="微软雅黑" panose="020B0503020204020204" pitchFamily="34" charset="-122"/>
                <a:ea typeface="微软雅黑" panose="020B0503020204020204" pitchFamily="34" charset="-122"/>
              </a:endParaRPr>
            </a:p>
          </p:txBody>
        </p:sp>
        <p:sp>
          <p:nvSpPr>
            <p:cNvPr id="67" name="文本框 66">
              <a:extLst>
                <a:ext uri="{FF2B5EF4-FFF2-40B4-BE49-F238E27FC236}">
                  <a16:creationId xmlns:a16="http://schemas.microsoft.com/office/drawing/2014/main" xmlns="" id="{132AA25E-88FD-4B2A-B1B9-03CBD493C5DA}"/>
                </a:ext>
              </a:extLst>
            </p:cNvPr>
            <p:cNvSpPr txBox="1"/>
            <p:nvPr/>
          </p:nvSpPr>
          <p:spPr>
            <a:xfrm>
              <a:off x="3006941" y="6077298"/>
              <a:ext cx="1107996" cy="646331"/>
            </a:xfrm>
            <a:prstGeom prst="rect">
              <a:avLst/>
            </a:prstGeom>
            <a:noFill/>
          </p:spPr>
          <p:txBody>
            <a:bodyPr wrap="none" rtlCol="0">
              <a:spAutoFit/>
            </a:bodyPr>
            <a:lstStyle/>
            <a:p>
              <a:pPr algn="ctr"/>
              <a:r>
                <a:rPr lang="zh-CN" altLang="en-US" dirty="0">
                  <a:solidFill>
                    <a:srgbClr val="FF0000"/>
                  </a:solidFill>
                  <a:latin typeface="黑体" panose="02010609060101010101" pitchFamily="49" charset="-122"/>
                  <a:ea typeface="黑体" panose="02010609060101010101" pitchFamily="49" charset="-122"/>
                </a:rPr>
                <a:t>背景</a:t>
              </a:r>
            </a:p>
          </p:txBody>
        </p:sp>
      </p:grpSp>
      <p:sp>
        <p:nvSpPr>
          <p:cNvPr id="10" name="椭圆 9">
            <a:extLst>
              <a:ext uri="{FF2B5EF4-FFF2-40B4-BE49-F238E27FC236}">
                <a16:creationId xmlns:a16="http://schemas.microsoft.com/office/drawing/2014/main" xmlns="" id="{DCCB5EC5-7947-43AC-BB48-0CB62680AD33}"/>
              </a:ext>
            </a:extLst>
          </p:cNvPr>
          <p:cNvSpPr/>
          <p:nvPr/>
        </p:nvSpPr>
        <p:spPr>
          <a:xfrm>
            <a:off x="10445940" y="2493000"/>
            <a:ext cx="1260000" cy="126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latin typeface="微软雅黑" panose="020B0503020204020204" pitchFamily="34" charset="-122"/>
                <a:ea typeface="微软雅黑" panose="020B0503020204020204" pitchFamily="34" charset="-122"/>
              </a:rPr>
              <a:t>2</a:t>
            </a:r>
            <a:endParaRPr lang="zh-CN" altLang="en-US" sz="5400" b="1" dirty="0">
              <a:latin typeface="微软雅黑" panose="020B0503020204020204" pitchFamily="34" charset="-122"/>
              <a:ea typeface="微软雅黑" panose="020B0503020204020204" pitchFamily="34" charset="-122"/>
            </a:endParaRPr>
          </a:p>
        </p:txBody>
      </p:sp>
      <p:grpSp>
        <p:nvGrpSpPr>
          <p:cNvPr id="30" name="组合 29">
            <a:extLst>
              <a:ext uri="{FF2B5EF4-FFF2-40B4-BE49-F238E27FC236}">
                <a16:creationId xmlns:a16="http://schemas.microsoft.com/office/drawing/2014/main" xmlns="" id="{80256BDE-2291-4CA4-B1E2-8634E72B9B1A}"/>
              </a:ext>
            </a:extLst>
          </p:cNvPr>
          <p:cNvGrpSpPr/>
          <p:nvPr/>
        </p:nvGrpSpPr>
        <p:grpSpPr>
          <a:xfrm>
            <a:off x="21320650" y="4338000"/>
            <a:ext cx="2700000" cy="4596059"/>
            <a:chOff x="21320650" y="4338000"/>
            <a:chExt cx="2700000" cy="4596059"/>
          </a:xfrm>
        </p:grpSpPr>
        <p:pic>
          <p:nvPicPr>
            <p:cNvPr id="31" name="图片 30">
              <a:extLst>
                <a:ext uri="{FF2B5EF4-FFF2-40B4-BE49-F238E27FC236}">
                  <a16:creationId xmlns:a16="http://schemas.microsoft.com/office/drawing/2014/main" xmlns="" id="{B21C5DDE-DBCF-4D61-96C3-B2B4A51DAE0B}"/>
                </a:ext>
              </a:extLst>
            </p:cNvPr>
            <p:cNvPicPr>
              <a:picLocks noChangeAspect="1"/>
            </p:cNvPicPr>
            <p:nvPr/>
          </p:nvPicPr>
          <p:blipFill rotWithShape="1">
            <a:blip r:embed="rId3">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2" name="页脚占位符 11">
              <a:extLst>
                <a:ext uri="{FF2B5EF4-FFF2-40B4-BE49-F238E27FC236}">
                  <a16:creationId xmlns:a16="http://schemas.microsoft.com/office/drawing/2014/main" xmlns="" id="{DDE06AC8-CA02-4B1F-A00F-D86D8332B0FD}"/>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spc="-300" dirty="0">
                  <a:latin typeface="宋体" panose="02010600030101010101" pitchFamily="2" charset="-122"/>
                  <a:ea typeface="宋体" panose="02010600030101010101" pitchFamily="2" charset="-122"/>
                </a:rPr>
                <a:t>一张图学透</a:t>
              </a:r>
              <a:endParaRPr lang="en-US" altLang="zh-CN" sz="3600" spc="-300" dirty="0">
                <a:latin typeface="宋体" panose="02010600030101010101" pitchFamily="2" charset="-122"/>
                <a:ea typeface="宋体" panose="02010600030101010101" pitchFamily="2" charset="-122"/>
              </a:endParaRPr>
            </a:p>
            <a:p>
              <a:pPr algn="ctr"/>
              <a:r>
                <a:rPr lang="zh-CN" altLang="en-US" sz="3600" spc="-300" dirty="0">
                  <a:solidFill>
                    <a:srgbClr val="FF0000"/>
                  </a:solidFill>
                  <a:latin typeface="宋体" panose="02010600030101010101" pitchFamily="2" charset="-122"/>
                  <a:ea typeface="宋体" panose="02010600030101010101" pitchFamily="2" charset="-122"/>
                </a:rPr>
                <a:t>宗教改革</a:t>
              </a:r>
            </a:p>
          </p:txBody>
        </p:sp>
      </p:grpSp>
      <p:sp>
        <p:nvSpPr>
          <p:cNvPr id="25" name="文本框 24">
            <a:extLst>
              <a:ext uri="{FF2B5EF4-FFF2-40B4-BE49-F238E27FC236}">
                <a16:creationId xmlns:a16="http://schemas.microsoft.com/office/drawing/2014/main" xmlns="" id="{519ABEB1-8916-47F0-9C83-6CF27D5293D3}"/>
              </a:ext>
            </a:extLst>
          </p:cNvPr>
          <p:cNvSpPr txBox="1"/>
          <p:nvPr/>
        </p:nvSpPr>
        <p:spPr>
          <a:xfrm>
            <a:off x="9822563" y="1688009"/>
            <a:ext cx="2441694" cy="769441"/>
          </a:xfrm>
          <a:prstGeom prst="rect">
            <a:avLst/>
          </a:prstGeom>
          <a:noFill/>
        </p:spPr>
        <p:txBody>
          <a:bodyPr wrap="none" rtlCol="0">
            <a:spAutoFit/>
          </a:bodyPr>
          <a:lstStyle/>
          <a:p>
            <a:pPr algn="ctr"/>
            <a:r>
              <a:rPr lang="zh-CN" altLang="en-US" sz="4400" dirty="0">
                <a:latin typeface="黑体" panose="02010609060101010101" pitchFamily="49" charset="-122"/>
                <a:ea typeface="黑体" panose="02010609060101010101" pitchFamily="49" charset="-122"/>
              </a:rPr>
              <a:t>宗教改革</a:t>
            </a:r>
          </a:p>
        </p:txBody>
      </p:sp>
      <p:grpSp>
        <p:nvGrpSpPr>
          <p:cNvPr id="29" name="组合 28">
            <a:extLst>
              <a:ext uri="{FF2B5EF4-FFF2-40B4-BE49-F238E27FC236}">
                <a16:creationId xmlns:a16="http://schemas.microsoft.com/office/drawing/2014/main" xmlns="" id="{6B1C4E67-3906-4EDE-89FC-157C0FCA09E4}"/>
              </a:ext>
            </a:extLst>
          </p:cNvPr>
          <p:cNvGrpSpPr/>
          <p:nvPr/>
        </p:nvGrpSpPr>
        <p:grpSpPr>
          <a:xfrm>
            <a:off x="1265164" y="736542"/>
            <a:ext cx="4272250" cy="855000"/>
            <a:chOff x="1265164" y="736542"/>
            <a:chExt cx="4272250" cy="855000"/>
          </a:xfrm>
        </p:grpSpPr>
        <p:sp>
          <p:nvSpPr>
            <p:cNvPr id="33" name="椭圆 32">
              <a:extLst>
                <a:ext uri="{FF2B5EF4-FFF2-40B4-BE49-F238E27FC236}">
                  <a16:creationId xmlns:a16="http://schemas.microsoft.com/office/drawing/2014/main" xmlns="" id="{451A2DE9-4140-44A9-B897-46F8F3E03051}"/>
                </a:ext>
              </a:extLst>
            </p:cNvPr>
            <p:cNvSpPr/>
            <p:nvPr/>
          </p:nvSpPr>
          <p:spPr>
            <a:xfrm>
              <a:off x="126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一</a:t>
              </a:r>
            </a:p>
          </p:txBody>
        </p:sp>
        <p:sp>
          <p:nvSpPr>
            <p:cNvPr id="34" name="椭圆 33">
              <a:extLst>
                <a:ext uri="{FF2B5EF4-FFF2-40B4-BE49-F238E27FC236}">
                  <a16:creationId xmlns:a16="http://schemas.microsoft.com/office/drawing/2014/main" xmlns="" id="{CCED056E-B23D-4C64-8942-0DD49FA4CD08}"/>
                </a:ext>
              </a:extLst>
            </p:cNvPr>
            <p:cNvSpPr/>
            <p:nvPr/>
          </p:nvSpPr>
          <p:spPr>
            <a:xfrm>
              <a:off x="2120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张</a:t>
              </a:r>
            </a:p>
          </p:txBody>
        </p:sp>
        <p:sp>
          <p:nvSpPr>
            <p:cNvPr id="35" name="椭圆 34">
              <a:extLst>
                <a:ext uri="{FF2B5EF4-FFF2-40B4-BE49-F238E27FC236}">
                  <a16:creationId xmlns:a16="http://schemas.microsoft.com/office/drawing/2014/main" xmlns="" id="{3F93BADA-4B1F-44A7-A5E4-AB03AEB3DDC5}"/>
                </a:ext>
              </a:extLst>
            </p:cNvPr>
            <p:cNvSpPr/>
            <p:nvPr/>
          </p:nvSpPr>
          <p:spPr>
            <a:xfrm>
              <a:off x="297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图</a:t>
              </a:r>
            </a:p>
          </p:txBody>
        </p:sp>
        <p:sp>
          <p:nvSpPr>
            <p:cNvPr id="36" name="椭圆 35">
              <a:extLst>
                <a:ext uri="{FF2B5EF4-FFF2-40B4-BE49-F238E27FC236}">
                  <a16:creationId xmlns:a16="http://schemas.microsoft.com/office/drawing/2014/main" xmlns="" id="{4CAF31E8-F6BE-4536-A253-188D860A6276}"/>
                </a:ext>
              </a:extLst>
            </p:cNvPr>
            <p:cNvSpPr/>
            <p:nvPr/>
          </p:nvSpPr>
          <p:spPr>
            <a:xfrm>
              <a:off x="3827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学</a:t>
              </a:r>
            </a:p>
          </p:txBody>
        </p:sp>
        <p:sp>
          <p:nvSpPr>
            <p:cNvPr id="37" name="椭圆 36">
              <a:extLst>
                <a:ext uri="{FF2B5EF4-FFF2-40B4-BE49-F238E27FC236}">
                  <a16:creationId xmlns:a16="http://schemas.microsoft.com/office/drawing/2014/main" xmlns="" id="{9406C880-C305-4132-9E7A-A29EFAB35A93}"/>
                </a:ext>
              </a:extLst>
            </p:cNvPr>
            <p:cNvSpPr/>
            <p:nvPr/>
          </p:nvSpPr>
          <p:spPr>
            <a:xfrm>
              <a:off x="4682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透</a:t>
              </a:r>
            </a:p>
          </p:txBody>
        </p:sp>
      </p:grpSp>
      <p:sp>
        <p:nvSpPr>
          <p:cNvPr id="38" name="矩形 37">
            <a:extLst>
              <a:ext uri="{FF2B5EF4-FFF2-40B4-BE49-F238E27FC236}">
                <a16:creationId xmlns:a16="http://schemas.microsoft.com/office/drawing/2014/main" xmlns="" id="{E51ED5A3-E861-4EA0-B101-BBC15B050212}"/>
              </a:ext>
            </a:extLst>
          </p:cNvPr>
          <p:cNvSpPr/>
          <p:nvPr/>
        </p:nvSpPr>
        <p:spPr>
          <a:xfrm>
            <a:off x="8317099" y="5827668"/>
            <a:ext cx="2031325" cy="646331"/>
          </a:xfrm>
          <a:prstGeom prst="rect">
            <a:avLst/>
          </a:prstGeom>
        </p:spPr>
        <p:txBody>
          <a:bodyPr wrap="none">
            <a:spAutoFit/>
          </a:bodyPr>
          <a:lstStyle/>
          <a:p>
            <a:r>
              <a:rPr lang="zh-CN" altLang="en-US" dirty="0">
                <a:latin typeface="黑体" panose="02010609060101010101" pitchFamily="49" charset="-122"/>
                <a:ea typeface="黑体" panose="02010609060101010101" pitchFamily="49" charset="-122"/>
              </a:rPr>
              <a:t>根本原因</a:t>
            </a:r>
          </a:p>
        </p:txBody>
      </p:sp>
      <p:sp>
        <p:nvSpPr>
          <p:cNvPr id="43" name="矩形 42">
            <a:extLst>
              <a:ext uri="{FF2B5EF4-FFF2-40B4-BE49-F238E27FC236}">
                <a16:creationId xmlns:a16="http://schemas.microsoft.com/office/drawing/2014/main" xmlns="" id="{62DEB759-4093-41AB-87AF-3DD8BC1B4FA1}"/>
              </a:ext>
            </a:extLst>
          </p:cNvPr>
          <p:cNvSpPr/>
          <p:nvPr/>
        </p:nvSpPr>
        <p:spPr>
          <a:xfrm>
            <a:off x="14278623" y="12353573"/>
            <a:ext cx="3057247" cy="584775"/>
          </a:xfrm>
          <a:prstGeom prst="rect">
            <a:avLst/>
          </a:prstGeom>
        </p:spPr>
        <p:txBody>
          <a:bodyPr wrap="none">
            <a:spAutoFit/>
          </a:bodyPr>
          <a:lstStyle/>
          <a:p>
            <a:r>
              <a:rPr lang="zh-CN" altLang="en-US" sz="3200" dirty="0">
                <a:latin typeface="黑体" panose="02010609060101010101" pitchFamily="49" charset="-122"/>
                <a:ea typeface="黑体" panose="02010609060101010101" pitchFamily="49" charset="-122"/>
              </a:rPr>
              <a:t>教会出售赎罪券</a:t>
            </a:r>
          </a:p>
        </p:txBody>
      </p:sp>
      <p:sp>
        <p:nvSpPr>
          <p:cNvPr id="44" name="矩形 43">
            <a:extLst>
              <a:ext uri="{FF2B5EF4-FFF2-40B4-BE49-F238E27FC236}">
                <a16:creationId xmlns:a16="http://schemas.microsoft.com/office/drawing/2014/main" xmlns="" id="{C50649C3-F2DA-47E2-8F9D-D92761BEAAC4}"/>
              </a:ext>
            </a:extLst>
          </p:cNvPr>
          <p:cNvSpPr/>
          <p:nvPr/>
        </p:nvSpPr>
        <p:spPr>
          <a:xfrm>
            <a:off x="12008274" y="5353017"/>
            <a:ext cx="1569660" cy="646331"/>
          </a:xfrm>
          <a:prstGeom prst="rect">
            <a:avLst/>
          </a:prstGeom>
        </p:spPr>
        <p:txBody>
          <a:bodyPr wrap="none">
            <a:spAutoFit/>
          </a:bodyPr>
          <a:lstStyle/>
          <a:p>
            <a:r>
              <a:rPr lang="zh-CN" altLang="en-US" dirty="0">
                <a:latin typeface="黑体" panose="02010609060101010101" pitchFamily="49" charset="-122"/>
                <a:ea typeface="黑体" panose="02010609060101010101" pitchFamily="49" charset="-122"/>
              </a:rPr>
              <a:t>政治上</a:t>
            </a:r>
          </a:p>
        </p:txBody>
      </p:sp>
      <p:sp>
        <p:nvSpPr>
          <p:cNvPr id="46" name="矩形 45">
            <a:extLst>
              <a:ext uri="{FF2B5EF4-FFF2-40B4-BE49-F238E27FC236}">
                <a16:creationId xmlns:a16="http://schemas.microsoft.com/office/drawing/2014/main" xmlns="" id="{CB8A6972-2310-4EB2-BE78-483A5305F019}"/>
              </a:ext>
            </a:extLst>
          </p:cNvPr>
          <p:cNvSpPr/>
          <p:nvPr/>
        </p:nvSpPr>
        <p:spPr>
          <a:xfrm>
            <a:off x="8810650" y="7337659"/>
            <a:ext cx="1569660" cy="646331"/>
          </a:xfrm>
          <a:prstGeom prst="rect">
            <a:avLst/>
          </a:prstGeom>
        </p:spPr>
        <p:txBody>
          <a:bodyPr wrap="none">
            <a:spAutoFit/>
          </a:bodyPr>
          <a:lstStyle/>
          <a:p>
            <a:r>
              <a:rPr lang="zh-CN" altLang="en-US" dirty="0">
                <a:latin typeface="黑体" panose="02010609060101010101" pitchFamily="49" charset="-122"/>
                <a:ea typeface="黑体" panose="02010609060101010101" pitchFamily="49" charset="-122"/>
              </a:rPr>
              <a:t>经济上</a:t>
            </a:r>
          </a:p>
        </p:txBody>
      </p:sp>
      <p:sp>
        <p:nvSpPr>
          <p:cNvPr id="47" name="矩形 46">
            <a:extLst>
              <a:ext uri="{FF2B5EF4-FFF2-40B4-BE49-F238E27FC236}">
                <a16:creationId xmlns:a16="http://schemas.microsoft.com/office/drawing/2014/main" xmlns="" id="{D7EEB761-DA8F-4EF4-81DC-6D531ACAEAB7}"/>
              </a:ext>
            </a:extLst>
          </p:cNvPr>
          <p:cNvSpPr/>
          <p:nvPr/>
        </p:nvSpPr>
        <p:spPr>
          <a:xfrm>
            <a:off x="11978969" y="7381669"/>
            <a:ext cx="1569660" cy="646331"/>
          </a:xfrm>
          <a:prstGeom prst="rect">
            <a:avLst/>
          </a:prstGeom>
        </p:spPr>
        <p:txBody>
          <a:bodyPr wrap="none">
            <a:spAutoFit/>
          </a:bodyPr>
          <a:lstStyle/>
          <a:p>
            <a:r>
              <a:rPr lang="zh-CN" altLang="en-US" dirty="0">
                <a:latin typeface="黑体" panose="02010609060101010101" pitchFamily="49" charset="-122"/>
                <a:ea typeface="黑体" panose="02010609060101010101" pitchFamily="49" charset="-122"/>
              </a:rPr>
              <a:t>思想上</a:t>
            </a:r>
          </a:p>
        </p:txBody>
      </p:sp>
      <p:sp>
        <p:nvSpPr>
          <p:cNvPr id="48" name="矩形 47">
            <a:extLst>
              <a:ext uri="{FF2B5EF4-FFF2-40B4-BE49-F238E27FC236}">
                <a16:creationId xmlns:a16="http://schemas.microsoft.com/office/drawing/2014/main" xmlns="" id="{804FBE36-DFC1-4CB3-A9A9-FA0D456F3F36}"/>
              </a:ext>
            </a:extLst>
          </p:cNvPr>
          <p:cNvSpPr/>
          <p:nvPr/>
        </p:nvSpPr>
        <p:spPr>
          <a:xfrm>
            <a:off x="8317098" y="9369159"/>
            <a:ext cx="2031325" cy="646331"/>
          </a:xfrm>
          <a:prstGeom prst="rect">
            <a:avLst/>
          </a:prstGeom>
        </p:spPr>
        <p:txBody>
          <a:bodyPr wrap="none">
            <a:spAutoFit/>
          </a:bodyPr>
          <a:lstStyle/>
          <a:p>
            <a:r>
              <a:rPr lang="zh-CN" altLang="en-US" dirty="0">
                <a:latin typeface="黑体" panose="02010609060101010101" pitchFamily="49" charset="-122"/>
                <a:ea typeface="黑体" panose="02010609060101010101" pitchFamily="49" charset="-122"/>
              </a:rPr>
              <a:t>直接原因</a:t>
            </a:r>
          </a:p>
        </p:txBody>
      </p:sp>
      <p:sp>
        <p:nvSpPr>
          <p:cNvPr id="49" name="文本框 48">
            <a:extLst>
              <a:ext uri="{FF2B5EF4-FFF2-40B4-BE49-F238E27FC236}">
                <a16:creationId xmlns:a16="http://schemas.microsoft.com/office/drawing/2014/main" xmlns="" id="{3D053B1F-5762-4C07-804B-4CDD78A46C74}"/>
              </a:ext>
            </a:extLst>
          </p:cNvPr>
          <p:cNvSpPr txBox="1"/>
          <p:nvPr/>
        </p:nvSpPr>
        <p:spPr>
          <a:xfrm>
            <a:off x="11978810" y="6041872"/>
            <a:ext cx="7209367" cy="1311128"/>
          </a:xfrm>
          <a:prstGeom prst="rect">
            <a:avLst/>
          </a:prstGeom>
          <a:noFill/>
        </p:spPr>
        <p:txBody>
          <a:bodyPr wrap="square" rtlCol="0">
            <a:spAutoFit/>
          </a:bodyPr>
          <a:lstStyle/>
          <a:p>
            <a:pPr>
              <a:lnSpc>
                <a:spcPct val="110000"/>
              </a:lnSpc>
            </a:pPr>
            <a:r>
              <a:rPr lang="zh-CN" altLang="en-US" b="1" dirty="0">
                <a:latin typeface="楷体" panose="02010609060101010101" pitchFamily="49" charset="-122"/>
                <a:ea typeface="楷体" panose="02010609060101010101" pitchFamily="49" charset="-122"/>
              </a:rPr>
              <a:t>新兴资产阶级形成，民族意识增强，专制君主兴起。</a:t>
            </a:r>
            <a:endParaRPr lang="zh-CN" altLang="en-US" dirty="0">
              <a:latin typeface="楷体" panose="02010609060101010101" pitchFamily="49" charset="-122"/>
              <a:ea typeface="楷体" panose="02010609060101010101" pitchFamily="49" charset="-122"/>
            </a:endParaRPr>
          </a:p>
        </p:txBody>
      </p:sp>
      <p:sp>
        <p:nvSpPr>
          <p:cNvPr id="50" name="文本框 49">
            <a:extLst>
              <a:ext uri="{FF2B5EF4-FFF2-40B4-BE49-F238E27FC236}">
                <a16:creationId xmlns:a16="http://schemas.microsoft.com/office/drawing/2014/main" xmlns="" id="{460F85FD-CF7D-43B8-8B8E-EFB7671E1F7E}"/>
              </a:ext>
            </a:extLst>
          </p:cNvPr>
          <p:cNvSpPr txBox="1"/>
          <p:nvPr/>
        </p:nvSpPr>
        <p:spPr>
          <a:xfrm>
            <a:off x="3243062" y="7938000"/>
            <a:ext cx="7187588" cy="1311128"/>
          </a:xfrm>
          <a:prstGeom prst="rect">
            <a:avLst/>
          </a:prstGeom>
          <a:noFill/>
        </p:spPr>
        <p:txBody>
          <a:bodyPr wrap="square" rtlCol="0">
            <a:spAutoFit/>
          </a:bodyPr>
          <a:lstStyle/>
          <a:p>
            <a:pPr>
              <a:lnSpc>
                <a:spcPct val="110000"/>
              </a:lnSpc>
            </a:pPr>
            <a:r>
              <a:rPr lang="zh-CN" altLang="en-US" b="1" dirty="0">
                <a:latin typeface="楷体" panose="02010609060101010101" pitchFamily="49" charset="-122"/>
                <a:ea typeface="楷体" panose="02010609060101010101" pitchFamily="49" charset="-122"/>
              </a:rPr>
              <a:t>西欧资本主义兴起，教会的经济特权引起社会各界强烈不满。</a:t>
            </a:r>
            <a:endParaRPr lang="zh-CN" altLang="en-US" dirty="0">
              <a:latin typeface="楷体" panose="02010609060101010101" pitchFamily="49" charset="-122"/>
              <a:ea typeface="楷体" panose="02010609060101010101" pitchFamily="49" charset="-122"/>
            </a:endParaRPr>
          </a:p>
        </p:txBody>
      </p:sp>
      <p:sp>
        <p:nvSpPr>
          <p:cNvPr id="51" name="文本框 50">
            <a:extLst>
              <a:ext uri="{FF2B5EF4-FFF2-40B4-BE49-F238E27FC236}">
                <a16:creationId xmlns:a16="http://schemas.microsoft.com/office/drawing/2014/main" xmlns="" id="{470DEA48-66AD-480A-BFAB-9B3821677CE5}"/>
              </a:ext>
            </a:extLst>
          </p:cNvPr>
          <p:cNvSpPr txBox="1"/>
          <p:nvPr/>
        </p:nvSpPr>
        <p:spPr>
          <a:xfrm>
            <a:off x="11940510" y="8028000"/>
            <a:ext cx="7733472" cy="701731"/>
          </a:xfrm>
          <a:prstGeom prst="rect">
            <a:avLst/>
          </a:prstGeom>
          <a:noFill/>
        </p:spPr>
        <p:txBody>
          <a:bodyPr wrap="square" rtlCol="0">
            <a:spAutoFit/>
          </a:bodyPr>
          <a:lstStyle/>
          <a:p>
            <a:pPr>
              <a:lnSpc>
                <a:spcPct val="110000"/>
              </a:lnSpc>
            </a:pPr>
            <a:r>
              <a:rPr lang="zh-CN" altLang="en-US" b="1" dirty="0">
                <a:latin typeface="楷体" panose="02010609060101010101" pitchFamily="49" charset="-122"/>
                <a:ea typeface="楷体" panose="02010609060101010101" pitchFamily="49" charset="-122"/>
              </a:rPr>
              <a:t>文艺复兴使天主教会的权威受到质疑。</a:t>
            </a:r>
            <a:endParaRPr lang="zh-CN" altLang="en-US" dirty="0">
              <a:latin typeface="楷体" panose="02010609060101010101" pitchFamily="49" charset="-122"/>
              <a:ea typeface="楷体" panose="02010609060101010101" pitchFamily="49" charset="-122"/>
            </a:endParaRPr>
          </a:p>
        </p:txBody>
      </p:sp>
      <p:sp>
        <p:nvSpPr>
          <p:cNvPr id="52" name="文本框 51">
            <a:extLst>
              <a:ext uri="{FF2B5EF4-FFF2-40B4-BE49-F238E27FC236}">
                <a16:creationId xmlns:a16="http://schemas.microsoft.com/office/drawing/2014/main" xmlns="" id="{B5EDBAD0-6375-46BE-9472-EED8901A06D5}"/>
              </a:ext>
            </a:extLst>
          </p:cNvPr>
          <p:cNvSpPr txBox="1"/>
          <p:nvPr/>
        </p:nvSpPr>
        <p:spPr>
          <a:xfrm>
            <a:off x="3291061" y="10114545"/>
            <a:ext cx="7733472" cy="701731"/>
          </a:xfrm>
          <a:prstGeom prst="rect">
            <a:avLst/>
          </a:prstGeom>
          <a:noFill/>
        </p:spPr>
        <p:txBody>
          <a:bodyPr wrap="square" rtlCol="0">
            <a:spAutoFit/>
          </a:bodyPr>
          <a:lstStyle/>
          <a:p>
            <a:pPr>
              <a:lnSpc>
                <a:spcPct val="110000"/>
              </a:lnSpc>
            </a:pPr>
            <a:r>
              <a:rPr lang="zh-CN" altLang="en-US" b="1" dirty="0">
                <a:latin typeface="楷体" panose="02010609060101010101" pitchFamily="49" charset="-122"/>
                <a:ea typeface="楷体" panose="02010609060101010101" pitchFamily="49" charset="-122"/>
              </a:rPr>
              <a:t>罗马教皇派人来德意志兜售赎罪券。</a:t>
            </a:r>
            <a:endParaRPr lang="zh-CN" altLang="en-US" dirty="0">
              <a:latin typeface="楷体" panose="02010609060101010101" pitchFamily="49" charset="-122"/>
              <a:ea typeface="楷体" panose="02010609060101010101" pitchFamily="49" charset="-122"/>
            </a:endParaRPr>
          </a:p>
        </p:txBody>
      </p:sp>
      <p:sp>
        <p:nvSpPr>
          <p:cNvPr id="53" name="文本框 52">
            <a:extLst>
              <a:ext uri="{FF2B5EF4-FFF2-40B4-BE49-F238E27FC236}">
                <a16:creationId xmlns:a16="http://schemas.microsoft.com/office/drawing/2014/main" xmlns="" id="{AA6E00A4-35F9-4574-84C8-1C10C34E7908}"/>
              </a:ext>
            </a:extLst>
          </p:cNvPr>
          <p:cNvSpPr txBox="1"/>
          <p:nvPr/>
        </p:nvSpPr>
        <p:spPr>
          <a:xfrm>
            <a:off x="3291061" y="6516269"/>
            <a:ext cx="7868411" cy="701731"/>
          </a:xfrm>
          <a:prstGeom prst="rect">
            <a:avLst/>
          </a:prstGeom>
          <a:noFill/>
        </p:spPr>
        <p:txBody>
          <a:bodyPr wrap="square" rtlCol="0">
            <a:spAutoFit/>
          </a:bodyPr>
          <a:lstStyle/>
          <a:p>
            <a:pPr>
              <a:lnSpc>
                <a:spcPct val="110000"/>
              </a:lnSpc>
            </a:pPr>
            <a:r>
              <a:rPr lang="zh-CN" altLang="en-US" b="1" dirty="0">
                <a:latin typeface="楷体" panose="02010609060101010101" pitchFamily="49" charset="-122"/>
                <a:ea typeface="楷体" panose="02010609060101010101" pitchFamily="49" charset="-122"/>
              </a:rPr>
              <a:t>天主教会成为资本主义发展的障碍。</a:t>
            </a:r>
            <a:endParaRPr lang="zh-CN" altLang="en-US" dirty="0">
              <a:latin typeface="楷体" panose="02010609060101010101" pitchFamily="49" charset="-122"/>
              <a:ea typeface="楷体" panose="02010609060101010101" pitchFamily="49" charset="-122"/>
            </a:endParaRPr>
          </a:p>
        </p:txBody>
      </p:sp>
      <p:pic>
        <p:nvPicPr>
          <p:cNvPr id="8" name="图片 7">
            <a:extLst>
              <a:ext uri="{FF2B5EF4-FFF2-40B4-BE49-F238E27FC236}">
                <a16:creationId xmlns:a16="http://schemas.microsoft.com/office/drawing/2014/main" xmlns="" id="{273D1333-C1CD-4A31-9FD6-B7B607ACA187}"/>
              </a:ext>
            </a:extLst>
          </p:cNvPr>
          <p:cNvPicPr>
            <a:picLocks noChangeAspect="1"/>
          </p:cNvPicPr>
          <p:nvPr/>
        </p:nvPicPr>
        <p:blipFill>
          <a:blip r:embed="rId4"/>
          <a:stretch>
            <a:fillRect/>
          </a:stretch>
        </p:blipFill>
        <p:spPr>
          <a:xfrm>
            <a:off x="13528050" y="9529543"/>
            <a:ext cx="4438650" cy="2686050"/>
          </a:xfrm>
          <a:prstGeom prst="rect">
            <a:avLst/>
          </a:prstGeom>
        </p:spPr>
      </p:pic>
      <p:sp>
        <p:nvSpPr>
          <p:cNvPr id="4" name="任意多边形: 形状 3">
            <a:extLst>
              <a:ext uri="{FF2B5EF4-FFF2-40B4-BE49-F238E27FC236}">
                <a16:creationId xmlns:a16="http://schemas.microsoft.com/office/drawing/2014/main" xmlns="" id="{A9D2FA1E-4013-4544-A0CF-209653CE93FC}"/>
              </a:ext>
            </a:extLst>
          </p:cNvPr>
          <p:cNvSpPr/>
          <p:nvPr/>
        </p:nvSpPr>
        <p:spPr>
          <a:xfrm>
            <a:off x="10493699" y="5973657"/>
            <a:ext cx="1307110" cy="3758172"/>
          </a:xfrm>
          <a:custGeom>
            <a:avLst/>
            <a:gdLst>
              <a:gd name="connsiteX0" fmla="*/ 130 w 1307110"/>
              <a:gd name="connsiteY0" fmla="*/ 318286 h 3758172"/>
              <a:gd name="connsiteX1" fmla="*/ 1306415 w 1307110"/>
              <a:gd name="connsiteY1" fmla="*/ 122343 h 3758172"/>
              <a:gd name="connsiteX2" fmla="*/ 196072 w 1307110"/>
              <a:gd name="connsiteY2" fmla="*/ 1951143 h 3758172"/>
              <a:gd name="connsiteX3" fmla="*/ 1219330 w 1307110"/>
              <a:gd name="connsiteY3" fmla="*/ 1711657 h 3758172"/>
              <a:gd name="connsiteX4" fmla="*/ 130 w 1307110"/>
              <a:gd name="connsiteY4" fmla="*/ 3758172 h 3758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10" h="3758172">
                <a:moveTo>
                  <a:pt x="130" y="318286"/>
                </a:moveTo>
                <a:cubicBezTo>
                  <a:pt x="636944" y="84243"/>
                  <a:pt x="1273758" y="-149800"/>
                  <a:pt x="1306415" y="122343"/>
                </a:cubicBezTo>
                <a:cubicBezTo>
                  <a:pt x="1339072" y="394486"/>
                  <a:pt x="210586" y="1686257"/>
                  <a:pt x="196072" y="1951143"/>
                </a:cubicBezTo>
                <a:cubicBezTo>
                  <a:pt x="181558" y="2216029"/>
                  <a:pt x="1251987" y="1410486"/>
                  <a:pt x="1219330" y="1711657"/>
                </a:cubicBezTo>
                <a:cubicBezTo>
                  <a:pt x="1186673" y="2012828"/>
                  <a:pt x="-14384" y="3594886"/>
                  <a:pt x="130" y="3758172"/>
                </a:cubicBezTo>
              </a:path>
            </a:pathLst>
          </a:custGeom>
          <a:noFill/>
          <a:ln w="38100">
            <a:solidFill>
              <a:srgbClr val="36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xmlns="" id="{09CD0A04-F13F-4475-B3C6-66AD9DCBFCCB}"/>
              </a:ext>
            </a:extLst>
          </p:cNvPr>
          <p:cNvSpPr/>
          <p:nvPr/>
        </p:nvSpPr>
        <p:spPr>
          <a:xfrm rot="19407445">
            <a:off x="10402364" y="6094001"/>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xmlns="" id="{DF724C4C-5C80-4165-8EAB-AE4BDEC3E8CE}"/>
              </a:ext>
            </a:extLst>
          </p:cNvPr>
          <p:cNvSpPr/>
          <p:nvPr/>
        </p:nvSpPr>
        <p:spPr>
          <a:xfrm rot="19407445">
            <a:off x="10300382" y="9580839"/>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xmlns="" id="{48AC709B-0606-407E-B2E9-046A32DED049}"/>
              </a:ext>
            </a:extLst>
          </p:cNvPr>
          <p:cNvSpPr/>
          <p:nvPr/>
        </p:nvSpPr>
        <p:spPr>
          <a:xfrm rot="19407445">
            <a:off x="11560982" y="7568374"/>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xmlns="" id="{52496BD9-3309-43FC-86C3-D4FCDECF7AB0}"/>
              </a:ext>
            </a:extLst>
          </p:cNvPr>
          <p:cNvSpPr/>
          <p:nvPr/>
        </p:nvSpPr>
        <p:spPr>
          <a:xfrm rot="19407445">
            <a:off x="10560327" y="7850390"/>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xmlns="" id="{3D0ACE7F-27EA-48FB-B83F-F75BD56422B3}"/>
              </a:ext>
            </a:extLst>
          </p:cNvPr>
          <p:cNvSpPr/>
          <p:nvPr/>
        </p:nvSpPr>
        <p:spPr>
          <a:xfrm rot="19407445">
            <a:off x="11670546" y="5891775"/>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8475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500"/>
                                        <p:tgtEl>
                                          <p:spTgt spid="4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par>
                                <p:cTn id="57" presetID="10"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500"/>
                                        <p:tgtEl>
                                          <p:spTgt spid="5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p:bldP spid="38" grpId="0"/>
      <p:bldP spid="43" grpId="0"/>
      <p:bldP spid="44" grpId="0"/>
      <p:bldP spid="46" grpId="0"/>
      <p:bldP spid="47" grpId="0"/>
      <p:bldP spid="48" grpId="0"/>
      <p:bldP spid="49" grpId="0"/>
      <p:bldP spid="50" grpId="0"/>
      <p:bldP spid="51" grpId="0"/>
      <p:bldP spid="52" grpId="0"/>
      <p:bldP spid="53" grpId="0"/>
      <p:bldP spid="4" grpId="0" animBg="1"/>
      <p:bldP spid="41" grpId="0" animBg="1"/>
      <p:bldP spid="42" grpId="0" animBg="1"/>
      <p:bldP spid="45" grpId="0" animBg="1"/>
      <p:bldP spid="54" grpId="0" animBg="1"/>
      <p:bldP spid="5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545650" y="5958000"/>
              <a:ext cx="2454859"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15</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105</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 name="矩形 2">
            <a:extLst>
              <a:ext uri="{FF2B5EF4-FFF2-40B4-BE49-F238E27FC236}">
                <a16:creationId xmlns:a16="http://schemas.microsoft.com/office/drawing/2014/main" xmlns="" id="{D10AF633-C9AD-457B-A25C-6AF01C103A88}"/>
              </a:ext>
            </a:extLst>
          </p:cNvPr>
          <p:cNvSpPr/>
          <p:nvPr/>
        </p:nvSpPr>
        <p:spPr>
          <a:xfrm>
            <a:off x="1205649" y="8272599"/>
            <a:ext cx="21960001" cy="3748719"/>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spc="-300" dirty="0">
                <a:solidFill>
                  <a:srgbClr val="2A5CAA"/>
                </a:solidFill>
                <a:latin typeface="楷体" pitchFamily="49" charset="-122"/>
                <a:ea typeface="楷体" pitchFamily="49" charset="-122"/>
              </a:rPr>
              <a:t>卢梭提出了“社会契约论”，特别重视契约及契约的履行，故</a:t>
            </a:r>
            <a:r>
              <a:rPr lang="en-US" altLang="zh-CN" sz="5400" b="1" spc="-300" dirty="0">
                <a:solidFill>
                  <a:srgbClr val="2A5CAA"/>
                </a:solidFill>
                <a:latin typeface="楷体" pitchFamily="49" charset="-122"/>
                <a:ea typeface="楷体" pitchFamily="49" charset="-122"/>
              </a:rPr>
              <a:t>C</a:t>
            </a:r>
            <a:r>
              <a:rPr lang="zh-CN" altLang="en-US" sz="5400" b="1" spc="-300" dirty="0">
                <a:solidFill>
                  <a:srgbClr val="2A5CAA"/>
                </a:solidFill>
                <a:latin typeface="楷体" pitchFamily="49" charset="-122"/>
                <a:ea typeface="楷体" pitchFamily="49" charset="-122"/>
              </a:rPr>
              <a:t>项正确；伏尔泰和孟德斯鸠都是启蒙运动时期的代表人物，但他们在社会契约方面没有明确主张，故</a:t>
            </a:r>
            <a:r>
              <a:rPr lang="en-US" altLang="zh-CN" sz="5400" b="1" spc="-300" dirty="0">
                <a:solidFill>
                  <a:srgbClr val="2A5CAA"/>
                </a:solidFill>
                <a:latin typeface="楷体" pitchFamily="49" charset="-122"/>
                <a:ea typeface="楷体" pitchFamily="49" charset="-122"/>
              </a:rPr>
              <a:t>A</a:t>
            </a:r>
            <a:r>
              <a:rPr lang="zh-CN" altLang="en-US" sz="5400" b="1" spc="-300" dirty="0">
                <a:solidFill>
                  <a:srgbClr val="2A5CAA"/>
                </a:solidFill>
                <a:latin typeface="楷体" pitchFamily="49" charset="-122"/>
                <a:ea typeface="楷体" pitchFamily="49" charset="-122"/>
              </a:rPr>
              <a:t>、</a:t>
            </a:r>
            <a:r>
              <a:rPr lang="en-US" altLang="zh-CN" sz="5400" b="1" spc="-300" dirty="0">
                <a:solidFill>
                  <a:srgbClr val="2A5CAA"/>
                </a:solidFill>
                <a:latin typeface="楷体" pitchFamily="49" charset="-122"/>
                <a:ea typeface="楷体" pitchFamily="49" charset="-122"/>
              </a:rPr>
              <a:t>B</a:t>
            </a:r>
            <a:r>
              <a:rPr lang="zh-CN" altLang="en-US" sz="5400" b="1" spc="-300" dirty="0">
                <a:solidFill>
                  <a:srgbClr val="2A5CAA"/>
                </a:solidFill>
                <a:latin typeface="楷体" pitchFamily="49" charset="-122"/>
                <a:ea typeface="楷体" pitchFamily="49" charset="-122"/>
              </a:rPr>
              <a:t>两项错误；梭伦是古希腊时期雅典的政治家，其主张和社会契约、契约至上无直接联系，故</a:t>
            </a:r>
            <a:r>
              <a:rPr lang="en-US" altLang="zh-CN" sz="5400" b="1" spc="-300" dirty="0">
                <a:solidFill>
                  <a:srgbClr val="2A5CAA"/>
                </a:solidFill>
                <a:latin typeface="楷体" pitchFamily="49" charset="-122"/>
                <a:ea typeface="楷体" pitchFamily="49" charset="-122"/>
              </a:rPr>
              <a:t>D</a:t>
            </a:r>
            <a:r>
              <a:rPr lang="zh-CN" altLang="en-US" sz="5400" b="1" spc="-300" dirty="0">
                <a:solidFill>
                  <a:srgbClr val="2A5CAA"/>
                </a:solidFill>
                <a:latin typeface="楷体" pitchFamily="49" charset="-122"/>
                <a:ea typeface="楷体" pitchFamily="49" charset="-122"/>
              </a:rPr>
              <a:t>项错误。</a:t>
            </a:r>
          </a:p>
        </p:txBody>
      </p:sp>
      <p:sp>
        <p:nvSpPr>
          <p:cNvPr id="8" name="文本框 7">
            <a:extLst>
              <a:ext uri="{FF2B5EF4-FFF2-40B4-BE49-F238E27FC236}">
                <a16:creationId xmlns:a16="http://schemas.microsoft.com/office/drawing/2014/main" xmlns="" id="{9E6AB42A-6DE3-4DB4-A5DC-C47CF0731EE0}"/>
              </a:ext>
            </a:extLst>
          </p:cNvPr>
          <p:cNvSpPr txBox="1"/>
          <p:nvPr/>
        </p:nvSpPr>
        <p:spPr>
          <a:xfrm>
            <a:off x="2825650" y="3468302"/>
            <a:ext cx="1305000" cy="923330"/>
          </a:xfrm>
          <a:prstGeom prst="rect">
            <a:avLst/>
          </a:prstGeom>
          <a:noFill/>
        </p:spPr>
        <p:txBody>
          <a:bodyPr wrap="square" rtlCol="0">
            <a:spAutoFit/>
          </a:bodyPr>
          <a:lstStyle/>
          <a:p>
            <a:r>
              <a:rPr lang="en-US" altLang="zh-CN" sz="5400" dirty="0">
                <a:solidFill>
                  <a:srgbClr val="FF0000"/>
                </a:solidFill>
                <a:latin typeface="+mn-ea"/>
              </a:rPr>
              <a:t>C</a:t>
            </a:r>
            <a:endParaRPr lang="zh-CN" altLang="en-US" sz="5400" dirty="0">
              <a:solidFill>
                <a:srgbClr val="FF0000"/>
              </a:solidFill>
              <a:latin typeface="+mn-ea"/>
            </a:endParaRPr>
          </a:p>
        </p:txBody>
      </p:sp>
      <p:sp>
        <p:nvSpPr>
          <p:cNvPr id="9" name="TextBox 1">
            <a:extLst>
              <a:ext uri="{FF2B5EF4-FFF2-40B4-BE49-F238E27FC236}">
                <a16:creationId xmlns:a16="http://schemas.microsoft.com/office/drawing/2014/main" xmlns="" id="{8C19A468-4FEE-4E3D-B480-7EFD89C60EB8}"/>
              </a:ext>
            </a:extLst>
          </p:cNvPr>
          <p:cNvSpPr txBox="1"/>
          <p:nvPr/>
        </p:nvSpPr>
        <p:spPr>
          <a:xfrm>
            <a:off x="1295650" y="724281"/>
            <a:ext cx="21960000" cy="3748719"/>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15</a:t>
            </a:r>
            <a:r>
              <a:rPr lang="zh-CN" altLang="en-US" sz="5400" b="1" spc="-150" dirty="0">
                <a:latin typeface="+mn-ea"/>
              </a:rPr>
              <a:t>）罗马帝国法学家乌尔比安的</a:t>
            </a:r>
            <a:r>
              <a:rPr lang="en-US" altLang="zh-CN" sz="5400" b="1" spc="-150" dirty="0">
                <a:latin typeface="+mn-ea"/>
              </a:rPr>
              <a:t>《</a:t>
            </a:r>
            <a:r>
              <a:rPr lang="zh-CN" altLang="en-US" sz="5400" b="1" spc="-150" dirty="0">
                <a:latin typeface="+mn-ea"/>
              </a:rPr>
              <a:t>论告示</a:t>
            </a:r>
            <a:r>
              <a:rPr lang="en-US" altLang="zh-CN" sz="5400" b="1" spc="-150" dirty="0">
                <a:latin typeface="+mn-ea"/>
              </a:rPr>
              <a:t>》</a:t>
            </a:r>
            <a:r>
              <a:rPr lang="zh-CN" altLang="en-US" sz="5400" b="1" spc="-150" dirty="0">
                <a:latin typeface="+mn-ea"/>
              </a:rPr>
              <a:t>中记载：“如果洗衣人收到了一件交付清洗的衣服，而老鼠将衣服咬坏了。那么，洗衣人要对此依照承揽之诉承担责任。”这一案例体现的原则与下列哪个人物的主张比较吻合</a:t>
            </a:r>
            <a:r>
              <a:rPr lang="en-US" altLang="zh-CN" sz="5400" b="1" spc="-150" dirty="0">
                <a:latin typeface="+mn-ea"/>
              </a:rPr>
              <a:t>(    )</a:t>
            </a:r>
            <a:endParaRPr lang="zh-CN" altLang="en-US" sz="5400" b="1" spc="-150" dirty="0">
              <a:latin typeface="+mn-ea"/>
            </a:endParaRPr>
          </a:p>
        </p:txBody>
      </p:sp>
      <p:sp>
        <p:nvSpPr>
          <p:cNvPr id="10" name="文本框 6">
            <a:extLst>
              <a:ext uri="{FF2B5EF4-FFF2-40B4-BE49-F238E27FC236}">
                <a16:creationId xmlns:a16="http://schemas.microsoft.com/office/drawing/2014/main" xmlns="" id="{98549D33-C230-49BB-B3F4-ACB1DE1299A9}"/>
              </a:ext>
            </a:extLst>
          </p:cNvPr>
          <p:cNvSpPr txBox="1"/>
          <p:nvPr/>
        </p:nvSpPr>
        <p:spPr>
          <a:xfrm>
            <a:off x="1295650" y="5328000"/>
            <a:ext cx="16342574" cy="1920526"/>
          </a:xfrm>
          <a:prstGeom prst="rect">
            <a:avLst/>
          </a:prstGeom>
          <a:noFill/>
        </p:spPr>
        <p:txBody>
          <a:bodyPr wrap="square" rtlCol="0">
            <a:spAutoFit/>
          </a:bodyPr>
          <a:lstStyle/>
          <a:p>
            <a:pPr>
              <a:lnSpc>
                <a:spcPct val="110000"/>
              </a:lnSpc>
            </a:pPr>
            <a:r>
              <a:rPr lang="en-US" altLang="zh-CN" sz="5400" b="1" dirty="0">
                <a:latin typeface="+mn-ea"/>
              </a:rPr>
              <a:t>A.</a:t>
            </a:r>
            <a:r>
              <a:rPr lang="zh-CN" altLang="en-US" sz="5400" b="1" dirty="0">
                <a:latin typeface="+mn-ea"/>
              </a:rPr>
              <a:t>伏尔泰                  </a:t>
            </a:r>
            <a:r>
              <a:rPr lang="en-US" altLang="zh-CN" sz="5400" b="1" dirty="0">
                <a:latin typeface="+mn-ea"/>
              </a:rPr>
              <a:t>B.</a:t>
            </a:r>
            <a:r>
              <a:rPr lang="zh-CN" altLang="en-US" sz="5400" b="1" dirty="0">
                <a:latin typeface="+mn-ea"/>
              </a:rPr>
              <a:t>孟德斯鸠</a:t>
            </a:r>
          </a:p>
          <a:p>
            <a:pPr>
              <a:lnSpc>
                <a:spcPct val="110000"/>
              </a:lnSpc>
            </a:pPr>
            <a:r>
              <a:rPr lang="en-US" altLang="zh-CN" sz="5400" b="1" dirty="0">
                <a:latin typeface="+mn-ea"/>
              </a:rPr>
              <a:t>C.</a:t>
            </a:r>
            <a:r>
              <a:rPr lang="zh-CN" altLang="en-US" sz="5400" b="1" dirty="0">
                <a:latin typeface="+mn-ea"/>
              </a:rPr>
              <a:t>卢梭                    </a:t>
            </a:r>
            <a:r>
              <a:rPr lang="en-US" altLang="zh-CN" sz="5400" b="1" dirty="0">
                <a:latin typeface="+mn-ea"/>
              </a:rPr>
              <a:t>D.</a:t>
            </a:r>
            <a:r>
              <a:rPr lang="zh-CN" altLang="en-US" sz="5400" b="1" dirty="0">
                <a:latin typeface="+mn-ea"/>
              </a:rPr>
              <a:t>梭伦 </a:t>
            </a:r>
            <a:endParaRPr lang="zh-CN" altLang="en-US" dirty="0"/>
          </a:p>
        </p:txBody>
      </p:sp>
    </p:spTree>
    <p:extLst>
      <p:ext uri="{BB962C8B-B14F-4D97-AF65-F5344CB8AC3E}">
        <p14:creationId xmlns:p14="http://schemas.microsoft.com/office/powerpoint/2010/main" val="205718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小积累</a:t>
              </a:r>
              <a:endParaRPr lang="en-US" altLang="zh-CN" sz="3600" dirty="0">
                <a:latin typeface="宋体" panose="02010600030101010101" pitchFamily="2" charset="-122"/>
                <a:ea typeface="宋体" panose="02010600030101010101" pitchFamily="2" charset="-122"/>
              </a:endParaRP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105</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871930" y="1365997"/>
            <a:ext cx="2348720"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小积累</a:t>
            </a:r>
          </a:p>
        </p:txBody>
      </p:sp>
      <p:pic>
        <p:nvPicPr>
          <p:cNvPr id="4" name="图片 3">
            <a:extLst>
              <a:ext uri="{FF2B5EF4-FFF2-40B4-BE49-F238E27FC236}">
                <a16:creationId xmlns:a16="http://schemas.microsoft.com/office/drawing/2014/main" xmlns="" id="{9472008D-6B63-4E42-9FD4-24782DC56347}"/>
              </a:ext>
            </a:extLst>
          </p:cNvPr>
          <p:cNvPicPr>
            <a:picLocks noChangeAspect="1"/>
          </p:cNvPicPr>
          <p:nvPr/>
        </p:nvPicPr>
        <p:blipFill>
          <a:blip r:embed="rId3">
            <a:clrChange>
              <a:clrFrom>
                <a:srgbClr val="FFFDE9"/>
              </a:clrFrom>
              <a:clrTo>
                <a:srgbClr val="FFFDE9">
                  <a:alpha val="0"/>
                </a:srgbClr>
              </a:clrTo>
            </a:clrChange>
          </a:blip>
          <a:stretch>
            <a:fillRect/>
          </a:stretch>
        </p:blipFill>
        <p:spPr>
          <a:xfrm>
            <a:off x="5276381" y="1309574"/>
            <a:ext cx="12129269" cy="1138426"/>
          </a:xfrm>
          <a:prstGeom prst="rect">
            <a:avLst/>
          </a:prstGeom>
        </p:spPr>
      </p:pic>
      <p:pic>
        <p:nvPicPr>
          <p:cNvPr id="5123" name="Picture 3"/>
          <p:cNvPicPr>
            <a:picLocks noChangeAspect="1" noChangeArrowheads="1"/>
          </p:cNvPicPr>
          <p:nvPr/>
        </p:nvPicPr>
        <p:blipFill>
          <a:blip r:embed="rId4">
            <a:clrChange>
              <a:clrFrom>
                <a:srgbClr val="FFFDED"/>
              </a:clrFrom>
              <a:clrTo>
                <a:srgbClr val="FFFDED">
                  <a:alpha val="0"/>
                </a:srgbClr>
              </a:clrTo>
            </a:clrChange>
            <a:extLst>
              <a:ext uri="{28A0092B-C50C-407E-A947-70E740481C1C}">
                <a14:useLocalDpi xmlns:a14="http://schemas.microsoft.com/office/drawing/2010/main" val="0"/>
              </a:ext>
            </a:extLst>
          </a:blip>
          <a:srcRect/>
          <a:stretch>
            <a:fillRect/>
          </a:stretch>
        </p:blipFill>
        <p:spPr bwMode="auto">
          <a:xfrm>
            <a:off x="3794085" y="3393000"/>
            <a:ext cx="15321565" cy="832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211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小积累</a:t>
              </a:r>
              <a:endParaRPr lang="en-US" altLang="zh-CN" sz="3600" dirty="0">
                <a:latin typeface="宋体" panose="02010600030101010101" pitchFamily="2" charset="-122"/>
                <a:ea typeface="宋体" panose="02010600030101010101" pitchFamily="2" charset="-122"/>
              </a:endParaRP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105</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871930" y="1365997"/>
            <a:ext cx="2348720"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小积累</a:t>
            </a:r>
          </a:p>
        </p:txBody>
      </p:sp>
      <p:pic>
        <p:nvPicPr>
          <p:cNvPr id="4" name="图片 3">
            <a:extLst>
              <a:ext uri="{FF2B5EF4-FFF2-40B4-BE49-F238E27FC236}">
                <a16:creationId xmlns:a16="http://schemas.microsoft.com/office/drawing/2014/main" xmlns="" id="{9472008D-6B63-4E42-9FD4-24782DC56347}"/>
              </a:ext>
            </a:extLst>
          </p:cNvPr>
          <p:cNvPicPr>
            <a:picLocks noChangeAspect="1"/>
          </p:cNvPicPr>
          <p:nvPr/>
        </p:nvPicPr>
        <p:blipFill>
          <a:blip r:embed="rId3">
            <a:clrChange>
              <a:clrFrom>
                <a:srgbClr val="FFFDE9"/>
              </a:clrFrom>
              <a:clrTo>
                <a:srgbClr val="FFFDE9">
                  <a:alpha val="0"/>
                </a:srgbClr>
              </a:clrTo>
            </a:clrChange>
          </a:blip>
          <a:stretch>
            <a:fillRect/>
          </a:stretch>
        </p:blipFill>
        <p:spPr>
          <a:xfrm>
            <a:off x="5276381" y="1309574"/>
            <a:ext cx="12129269" cy="1138426"/>
          </a:xfrm>
          <a:prstGeom prst="rect">
            <a:avLst/>
          </a:prstGeom>
        </p:spPr>
      </p:pic>
      <p:pic>
        <p:nvPicPr>
          <p:cNvPr id="6146" name="Picture 2"/>
          <p:cNvPicPr>
            <a:picLocks noChangeAspect="1" noChangeArrowheads="1"/>
          </p:cNvPicPr>
          <p:nvPr/>
        </p:nvPicPr>
        <p:blipFill>
          <a:blip r:embed="rId4">
            <a:clrChange>
              <a:clrFrom>
                <a:srgbClr val="EAF6FD"/>
              </a:clrFrom>
              <a:clrTo>
                <a:srgbClr val="EAF6FD">
                  <a:alpha val="0"/>
                </a:srgbClr>
              </a:clrTo>
            </a:clrChange>
            <a:extLst>
              <a:ext uri="{28A0092B-C50C-407E-A947-70E740481C1C}">
                <a14:useLocalDpi xmlns:a14="http://schemas.microsoft.com/office/drawing/2010/main" val="0"/>
              </a:ext>
            </a:extLst>
          </a:blip>
          <a:srcRect/>
          <a:stretch>
            <a:fillRect/>
          </a:stretch>
        </p:blipFill>
        <p:spPr bwMode="auto">
          <a:xfrm>
            <a:off x="6380650" y="2740800"/>
            <a:ext cx="10125000" cy="9968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775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74909" y="747757"/>
            <a:ext cx="21960000" cy="1920526"/>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16</a:t>
            </a:r>
            <a:r>
              <a:rPr lang="zh-CN" altLang="en-US" sz="5400" b="1" spc="-150" dirty="0">
                <a:latin typeface="+mn-ea"/>
              </a:rPr>
              <a:t>）法国大革命初期一首流行歌谣唱道：“把高个儿截短，把矮个儿拉长</a:t>
            </a:r>
            <a:r>
              <a:rPr lang="en-US" altLang="zh-CN" sz="5400" b="1" spc="-150" dirty="0">
                <a:latin typeface="+mn-ea"/>
              </a:rPr>
              <a:t>……”</a:t>
            </a:r>
            <a:r>
              <a:rPr lang="zh-CN" altLang="en-US" sz="5400" b="1" spc="-150" dirty="0">
                <a:latin typeface="+mn-ea"/>
              </a:rPr>
              <a:t>这种呼声表达的政治理念是</a:t>
            </a:r>
            <a:r>
              <a:rPr lang="en-US" altLang="zh-CN" sz="5400" b="1" spc="-150" dirty="0">
                <a:latin typeface="+mn-ea"/>
              </a:rPr>
              <a:t>(    )</a:t>
            </a:r>
            <a:endParaRPr lang="zh-CN" altLang="en-US" sz="5400" b="1" spc="-150" dirty="0">
              <a:latin typeface="+mn-ea"/>
            </a:endParaRPr>
          </a:p>
        </p:txBody>
      </p:sp>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500650" y="5933242"/>
              <a:ext cx="2499859"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16</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105</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 name="矩形 2">
            <a:extLst>
              <a:ext uri="{FF2B5EF4-FFF2-40B4-BE49-F238E27FC236}">
                <a16:creationId xmlns:a16="http://schemas.microsoft.com/office/drawing/2014/main" xmlns="" id="{D10AF633-C9AD-457B-A25C-6AF01C103A88}"/>
              </a:ext>
            </a:extLst>
          </p:cNvPr>
          <p:cNvSpPr/>
          <p:nvPr/>
        </p:nvSpPr>
        <p:spPr>
          <a:xfrm>
            <a:off x="1205649" y="6392737"/>
            <a:ext cx="19980001" cy="1920526"/>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spc="-300" dirty="0">
                <a:solidFill>
                  <a:srgbClr val="2A5CAA"/>
                </a:solidFill>
                <a:latin typeface="楷体" pitchFamily="49" charset="-122"/>
                <a:ea typeface="楷体" pitchFamily="49" charset="-122"/>
              </a:rPr>
              <a:t>材料“把高个儿截短，把矮个儿拉长”表面看是使人的身高趋于相同，实质是指平等的理念，故</a:t>
            </a:r>
            <a:r>
              <a:rPr lang="en-US" altLang="zh-CN" sz="5400" b="1" spc="-300" dirty="0">
                <a:solidFill>
                  <a:srgbClr val="2A5CAA"/>
                </a:solidFill>
                <a:latin typeface="楷体" pitchFamily="49" charset="-122"/>
                <a:ea typeface="楷体" pitchFamily="49" charset="-122"/>
              </a:rPr>
              <a:t>A</a:t>
            </a:r>
            <a:r>
              <a:rPr lang="zh-CN" altLang="en-US" sz="5400" b="1" spc="-300" dirty="0">
                <a:solidFill>
                  <a:srgbClr val="2A5CAA"/>
                </a:solidFill>
                <a:latin typeface="楷体" pitchFamily="49" charset="-122"/>
                <a:ea typeface="楷体" pitchFamily="49" charset="-122"/>
              </a:rPr>
              <a:t>项正确。</a:t>
            </a:r>
          </a:p>
        </p:txBody>
      </p:sp>
      <p:sp>
        <p:nvSpPr>
          <p:cNvPr id="7" name="文本框 6">
            <a:extLst>
              <a:ext uri="{FF2B5EF4-FFF2-40B4-BE49-F238E27FC236}">
                <a16:creationId xmlns:a16="http://schemas.microsoft.com/office/drawing/2014/main" xmlns="" id="{98549D33-C230-49BB-B3F4-ACB1DE1299A9}"/>
              </a:ext>
            </a:extLst>
          </p:cNvPr>
          <p:cNvSpPr txBox="1"/>
          <p:nvPr/>
        </p:nvSpPr>
        <p:spPr>
          <a:xfrm>
            <a:off x="1293724" y="3555772"/>
            <a:ext cx="16342574" cy="1920526"/>
          </a:xfrm>
          <a:prstGeom prst="rect">
            <a:avLst/>
          </a:prstGeom>
          <a:noFill/>
        </p:spPr>
        <p:txBody>
          <a:bodyPr wrap="square" rtlCol="0">
            <a:spAutoFit/>
          </a:bodyPr>
          <a:lstStyle/>
          <a:p>
            <a:pPr>
              <a:lnSpc>
                <a:spcPct val="110000"/>
              </a:lnSpc>
            </a:pPr>
            <a:r>
              <a:rPr lang="en-US" altLang="zh-CN" sz="5400" b="1" dirty="0">
                <a:latin typeface="+mn-ea"/>
              </a:rPr>
              <a:t>A.</a:t>
            </a:r>
            <a:r>
              <a:rPr lang="zh-CN" altLang="en-US" sz="5400" b="1" dirty="0">
                <a:latin typeface="+mn-ea"/>
              </a:rPr>
              <a:t>平等                    </a:t>
            </a:r>
            <a:r>
              <a:rPr lang="en-US" altLang="zh-CN" sz="5400" b="1" dirty="0">
                <a:latin typeface="+mn-ea"/>
              </a:rPr>
              <a:t>B.</a:t>
            </a:r>
            <a:r>
              <a:rPr lang="zh-CN" altLang="en-US" sz="5400" b="1" dirty="0">
                <a:latin typeface="+mn-ea"/>
              </a:rPr>
              <a:t>自由</a:t>
            </a:r>
          </a:p>
          <a:p>
            <a:pPr>
              <a:lnSpc>
                <a:spcPct val="110000"/>
              </a:lnSpc>
            </a:pPr>
            <a:r>
              <a:rPr lang="en-US" altLang="zh-CN" sz="5400" b="1" dirty="0">
                <a:latin typeface="+mn-ea"/>
              </a:rPr>
              <a:t>C.</a:t>
            </a:r>
            <a:r>
              <a:rPr lang="zh-CN" altLang="en-US" sz="5400" b="1" dirty="0">
                <a:latin typeface="+mn-ea"/>
              </a:rPr>
              <a:t>人权			     </a:t>
            </a:r>
            <a:r>
              <a:rPr lang="en-US" altLang="zh-CN" sz="5400" b="1" dirty="0">
                <a:latin typeface="+mn-ea"/>
              </a:rPr>
              <a:t>D.</a:t>
            </a:r>
            <a:r>
              <a:rPr lang="zh-CN" altLang="en-US" sz="5400" b="1" dirty="0">
                <a:latin typeface="+mn-ea"/>
              </a:rPr>
              <a:t>博爱</a:t>
            </a:r>
            <a:endParaRPr lang="zh-CN" altLang="en-US" dirty="0"/>
          </a:p>
        </p:txBody>
      </p:sp>
      <p:sp>
        <p:nvSpPr>
          <p:cNvPr id="8" name="文本框 7">
            <a:extLst>
              <a:ext uri="{FF2B5EF4-FFF2-40B4-BE49-F238E27FC236}">
                <a16:creationId xmlns:a16="http://schemas.microsoft.com/office/drawing/2014/main" xmlns="" id="{9E6AB42A-6DE3-4DB4-A5DC-C47CF0731EE0}"/>
              </a:ext>
            </a:extLst>
          </p:cNvPr>
          <p:cNvSpPr txBox="1"/>
          <p:nvPr/>
        </p:nvSpPr>
        <p:spPr>
          <a:xfrm>
            <a:off x="12770650" y="1633693"/>
            <a:ext cx="1305000" cy="923330"/>
          </a:xfrm>
          <a:prstGeom prst="rect">
            <a:avLst/>
          </a:prstGeom>
          <a:noFill/>
        </p:spPr>
        <p:txBody>
          <a:bodyPr wrap="square" rtlCol="0">
            <a:spAutoFit/>
          </a:bodyPr>
          <a:lstStyle/>
          <a:p>
            <a:r>
              <a:rPr lang="en-US" altLang="zh-CN" sz="5400" dirty="0">
                <a:solidFill>
                  <a:srgbClr val="FF0000"/>
                </a:solidFill>
                <a:latin typeface="+mn-ea"/>
              </a:rPr>
              <a:t>A</a:t>
            </a:r>
            <a:endParaRPr lang="zh-CN" altLang="en-US" sz="5400" dirty="0">
              <a:solidFill>
                <a:srgbClr val="FF0000"/>
              </a:solidFill>
              <a:latin typeface="+mn-ea"/>
            </a:endParaRPr>
          </a:p>
        </p:txBody>
      </p:sp>
    </p:spTree>
    <p:extLst>
      <p:ext uri="{BB962C8B-B14F-4D97-AF65-F5344CB8AC3E}">
        <p14:creationId xmlns:p14="http://schemas.microsoft.com/office/powerpoint/2010/main" val="42384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50650" y="704043"/>
            <a:ext cx="20227501" cy="7405104"/>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17</a:t>
            </a:r>
            <a:r>
              <a:rPr lang="zh-CN" altLang="en-US" sz="5400" b="1" spc="-150" dirty="0">
                <a:latin typeface="+mn-ea"/>
              </a:rPr>
              <a:t>）中法两国的文化交流源远流长。</a:t>
            </a:r>
            <a:r>
              <a:rPr lang="en-US" altLang="zh-CN" sz="5400" b="1" spc="-150" dirty="0">
                <a:latin typeface="+mn-ea"/>
              </a:rPr>
              <a:t>2016</a:t>
            </a:r>
            <a:r>
              <a:rPr lang="zh-CN" altLang="en-US" sz="5400" b="1" spc="-150" dirty="0">
                <a:latin typeface="+mn-ea"/>
              </a:rPr>
              <a:t>年</a:t>
            </a:r>
            <a:r>
              <a:rPr lang="en-US" altLang="zh-CN" sz="5400" b="1" spc="-150" dirty="0">
                <a:latin typeface="+mn-ea"/>
              </a:rPr>
              <a:t>4</a:t>
            </a:r>
            <a:r>
              <a:rPr lang="zh-CN" altLang="en-US" sz="5400" b="1" spc="-150" dirty="0">
                <a:latin typeface="+mn-ea"/>
              </a:rPr>
              <a:t>月至</a:t>
            </a:r>
            <a:r>
              <a:rPr lang="en-US" altLang="zh-CN" sz="5400" b="1" spc="-150" dirty="0">
                <a:latin typeface="+mn-ea"/>
              </a:rPr>
              <a:t>6</a:t>
            </a:r>
            <a:r>
              <a:rPr lang="zh-CN" altLang="en-US" sz="5400" b="1" spc="-150" dirty="0">
                <a:latin typeface="+mn-ea"/>
              </a:rPr>
              <a:t>月，第十一届“中法文化之春”在中国举行，促进了两国之间的友好往来。</a:t>
            </a:r>
            <a:endParaRPr lang="en-US" altLang="zh-CN" sz="5400" b="1" spc="-150" dirty="0">
              <a:latin typeface="+mn-ea"/>
            </a:endParaRPr>
          </a:p>
          <a:p>
            <a:pPr>
              <a:lnSpc>
                <a:spcPct val="110000"/>
              </a:lnSpc>
            </a:pPr>
            <a:r>
              <a:rPr lang="en-US" altLang="zh-CN" sz="5400" b="1" spc="-150" dirty="0" smtClean="0">
                <a:latin typeface="+mn-ea"/>
              </a:rPr>
              <a:t>     19</a:t>
            </a:r>
            <a:r>
              <a:rPr lang="zh-CN" altLang="en-US" sz="5400" b="1" spc="-150" dirty="0">
                <a:latin typeface="+mn-ea"/>
              </a:rPr>
              <a:t>世纪末</a:t>
            </a:r>
            <a:r>
              <a:rPr lang="en-US" altLang="zh-CN" sz="5400" b="1" spc="-150" dirty="0">
                <a:latin typeface="+mn-ea"/>
              </a:rPr>
              <a:t>20</a:t>
            </a:r>
            <a:r>
              <a:rPr lang="zh-CN" altLang="en-US" sz="5400" b="1" spc="-150" dirty="0">
                <a:latin typeface="+mn-ea"/>
              </a:rPr>
              <a:t>世纪初，孟德斯鸠、卢梭等人的思想被中国资产阶级维新派和革命派广为宣传。</a:t>
            </a:r>
            <a:r>
              <a:rPr lang="en-US" altLang="zh-CN" sz="5400" b="1" spc="-150" dirty="0">
                <a:latin typeface="+mn-ea"/>
              </a:rPr>
              <a:t>《</a:t>
            </a:r>
            <a:r>
              <a:rPr lang="zh-CN" altLang="en-US" sz="5400" b="1" spc="-150" dirty="0">
                <a:latin typeface="+mn-ea"/>
              </a:rPr>
              <a:t>论法的精神</a:t>
            </a:r>
            <a:r>
              <a:rPr lang="en-US" altLang="zh-CN" sz="5400" b="1" spc="-150" dirty="0">
                <a:latin typeface="+mn-ea"/>
              </a:rPr>
              <a:t>》</a:t>
            </a:r>
            <a:r>
              <a:rPr lang="zh-CN" altLang="en-US" sz="5400" b="1" spc="-150" dirty="0">
                <a:latin typeface="+mn-ea"/>
              </a:rPr>
              <a:t>和</a:t>
            </a:r>
            <a:r>
              <a:rPr lang="en-US" altLang="zh-CN" sz="5400" b="1" spc="-150" dirty="0">
                <a:latin typeface="+mn-ea"/>
              </a:rPr>
              <a:t>《</a:t>
            </a:r>
            <a:r>
              <a:rPr lang="zh-CN" altLang="en-US" sz="5400" b="1" spc="-150" dirty="0">
                <a:latin typeface="+mn-ea"/>
              </a:rPr>
              <a:t>社会契约论</a:t>
            </a:r>
            <a:r>
              <a:rPr lang="en-US" altLang="zh-CN" sz="5400" b="1" spc="-150" dirty="0">
                <a:latin typeface="+mn-ea"/>
              </a:rPr>
              <a:t>》</a:t>
            </a:r>
            <a:r>
              <a:rPr lang="zh-CN" altLang="en-US" sz="5400" b="1" spc="-150" dirty="0">
                <a:latin typeface="+mn-ea"/>
              </a:rPr>
              <a:t>也被译成汉语出版。</a:t>
            </a:r>
            <a:endParaRPr lang="en-US" altLang="zh-CN" sz="5400" b="1" spc="-150" dirty="0">
              <a:latin typeface="+mn-ea"/>
            </a:endParaRPr>
          </a:p>
          <a:p>
            <a:pPr>
              <a:lnSpc>
                <a:spcPct val="110000"/>
              </a:lnSpc>
            </a:pPr>
            <a:r>
              <a:rPr lang="zh-CN" altLang="en-US" sz="5400" b="1" spc="-150" dirty="0">
                <a:latin typeface="+mn-ea"/>
              </a:rPr>
              <a:t>    概括孟德斯鸠和卢梭的思想，并分析其思想在近代中国广为传播的原因。</a:t>
            </a:r>
          </a:p>
          <a:p>
            <a:pPr>
              <a:lnSpc>
                <a:spcPct val="110000"/>
              </a:lnSpc>
            </a:pPr>
            <a:endParaRPr lang="en-US" altLang="zh-CN" sz="5400" b="1" spc="-300" dirty="0">
              <a:latin typeface="+mn-ea"/>
            </a:endParaRPr>
          </a:p>
        </p:txBody>
      </p:sp>
      <p:grpSp>
        <p:nvGrpSpPr>
          <p:cNvPr id="13" name="组合 12">
            <a:extLst>
              <a:ext uri="{FF2B5EF4-FFF2-40B4-BE49-F238E27FC236}">
                <a16:creationId xmlns:a16="http://schemas.microsoft.com/office/drawing/2014/main" xmlns="" id="{45C06277-6BEE-4EED-9BA1-35CC3A967E3A}"/>
              </a:ext>
            </a:extLst>
          </p:cNvPr>
          <p:cNvGrpSpPr/>
          <p:nvPr/>
        </p:nvGrpSpPr>
        <p:grpSpPr>
          <a:xfrm>
            <a:off x="21320650" y="4338000"/>
            <a:ext cx="2700000" cy="4596059"/>
            <a:chOff x="21320650" y="4338000"/>
            <a:chExt cx="2700000" cy="4596059"/>
          </a:xfrm>
        </p:grpSpPr>
        <p:pic>
          <p:nvPicPr>
            <p:cNvPr id="14" name="图片 13">
              <a:extLst>
                <a:ext uri="{FF2B5EF4-FFF2-40B4-BE49-F238E27FC236}">
                  <a16:creationId xmlns:a16="http://schemas.microsoft.com/office/drawing/2014/main" xmlns="" id="{5047FB24-652E-4B1D-B41C-9021F6F5CE13}"/>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5" name="页脚占位符 11">
              <a:extLst>
                <a:ext uri="{FF2B5EF4-FFF2-40B4-BE49-F238E27FC236}">
                  <a16:creationId xmlns:a16="http://schemas.microsoft.com/office/drawing/2014/main" xmlns="" id="{C1B888A4-1BA5-4EE5-8D9F-E3A73C84F6B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zh-CN" altLang="en-US" sz="3600" spc="-300" dirty="0">
                  <a:latin typeface="宋体" panose="02010600030101010101" pitchFamily="2" charset="-122"/>
                  <a:ea typeface="宋体" panose="02010600030101010101" pitchFamily="2" charset="-122"/>
                </a:rPr>
                <a:t>（</a:t>
              </a:r>
              <a:r>
                <a:rPr lang="en-US" altLang="zh-CN" sz="3600" spc="-3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spc="-300" dirty="0">
                  <a:latin typeface="宋体" panose="02010600030101010101" pitchFamily="2" charset="-122"/>
                  <a:ea typeface="宋体" panose="02010600030101010101" pitchFamily="2" charset="-122"/>
                </a:rPr>
                <a:t>）</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105</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8" name="矩形 7">
            <a:extLst>
              <a:ext uri="{FF2B5EF4-FFF2-40B4-BE49-F238E27FC236}">
                <a16:creationId xmlns:a16="http://schemas.microsoft.com/office/drawing/2014/main" xmlns="" id="{DE54E915-CD7C-44BC-8C47-4262A79BF48E}"/>
              </a:ext>
            </a:extLst>
          </p:cNvPr>
          <p:cNvSpPr/>
          <p:nvPr/>
        </p:nvSpPr>
        <p:spPr>
          <a:xfrm>
            <a:off x="1250651" y="7429281"/>
            <a:ext cx="20069999" cy="3748719"/>
          </a:xfrm>
          <a:prstGeom prst="rect">
            <a:avLst/>
          </a:prstGeom>
        </p:spPr>
        <p:txBody>
          <a:bodyPr wrap="square">
            <a:spAutoFit/>
          </a:bodyPr>
          <a:lstStyle/>
          <a:p>
            <a:pPr>
              <a:lnSpc>
                <a:spcPct val="110000"/>
              </a:lnSpc>
            </a:pPr>
            <a:r>
              <a:rPr lang="zh-CN" altLang="en-US" sz="5400" dirty="0" smtClean="0">
                <a:solidFill>
                  <a:srgbClr val="FF0000"/>
                </a:solidFill>
                <a:latin typeface="黑体" panose="02010609060101010101" pitchFamily="49" charset="-122"/>
                <a:ea typeface="黑体" panose="02010609060101010101" pitchFamily="49" charset="-122"/>
              </a:rPr>
              <a:t>    答案</a:t>
            </a:r>
            <a:r>
              <a:rPr lang="zh-CN" altLang="en-US" sz="5400" dirty="0">
                <a:solidFill>
                  <a:srgbClr val="FF0000"/>
                </a:solidFill>
                <a:latin typeface="楷体" panose="02010609060101010101" pitchFamily="49" charset="-122"/>
                <a:ea typeface="楷体" panose="02010609060101010101" pitchFamily="49" charset="-122"/>
              </a:rPr>
              <a:t>：</a:t>
            </a:r>
            <a:r>
              <a:rPr lang="zh-CN" altLang="en-US" sz="5400" b="1" dirty="0">
                <a:solidFill>
                  <a:srgbClr val="2A5CAA"/>
                </a:solidFill>
                <a:latin typeface="楷体" panose="02010609060101010101" pitchFamily="49" charset="-122"/>
                <a:ea typeface="楷体" panose="02010609060101010101" pitchFamily="49" charset="-122"/>
              </a:rPr>
              <a:t>思想：反对君主专制，主张三权分立，倡导平等、自由，提倡天赋人权，倡导主权在民。</a:t>
            </a:r>
            <a:endParaRPr lang="en-US" altLang="zh-CN" sz="5400" b="1" dirty="0">
              <a:solidFill>
                <a:srgbClr val="2A5CAA"/>
              </a:solidFill>
              <a:latin typeface="楷体" panose="02010609060101010101" pitchFamily="49" charset="-122"/>
              <a:ea typeface="楷体" panose="02010609060101010101" pitchFamily="49" charset="-122"/>
            </a:endParaRPr>
          </a:p>
          <a:p>
            <a:pPr>
              <a:lnSpc>
                <a:spcPct val="110000"/>
              </a:lnSpc>
            </a:pPr>
            <a:r>
              <a:rPr lang="zh-CN" altLang="en-US" sz="5400" b="1" dirty="0">
                <a:solidFill>
                  <a:srgbClr val="2A5CAA"/>
                </a:solidFill>
                <a:latin typeface="楷体" panose="02010609060101010101" pitchFamily="49" charset="-122"/>
                <a:ea typeface="楷体" panose="02010609060101010101" pitchFamily="49" charset="-122"/>
              </a:rPr>
              <a:t>    </a:t>
            </a:r>
            <a:r>
              <a:rPr lang="zh-CN" altLang="en-US" sz="5400" b="1" dirty="0" smtClean="0">
                <a:solidFill>
                  <a:srgbClr val="2A5CAA"/>
                </a:solidFill>
                <a:latin typeface="楷体" panose="02010609060101010101" pitchFamily="49" charset="-122"/>
                <a:ea typeface="楷体" panose="02010609060101010101" pitchFamily="49" charset="-122"/>
              </a:rPr>
              <a:t>原因</a:t>
            </a:r>
            <a:r>
              <a:rPr lang="zh-CN" altLang="en-US" sz="5400" b="1" dirty="0">
                <a:solidFill>
                  <a:srgbClr val="2A5CAA"/>
                </a:solidFill>
                <a:latin typeface="楷体" panose="02010609060101010101" pitchFamily="49" charset="-122"/>
                <a:ea typeface="楷体" panose="02010609060101010101" pitchFamily="49" charset="-122"/>
              </a:rPr>
              <a:t>：中华民族危机严重，需要政治变革；政治变革需要新的理论指导；西方民主思想成为中国政治变革的理论武器。</a:t>
            </a:r>
            <a:endParaRPr lang="zh-CN" altLang="en-US" sz="5400" dirty="0"/>
          </a:p>
        </p:txBody>
      </p:sp>
    </p:spTree>
    <p:extLst>
      <p:ext uri="{BB962C8B-B14F-4D97-AF65-F5344CB8AC3E}">
        <p14:creationId xmlns:p14="http://schemas.microsoft.com/office/powerpoint/2010/main" val="345933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45C06277-6BEE-4EED-9BA1-35CC3A967E3A}"/>
              </a:ext>
            </a:extLst>
          </p:cNvPr>
          <p:cNvGrpSpPr/>
          <p:nvPr/>
        </p:nvGrpSpPr>
        <p:grpSpPr>
          <a:xfrm>
            <a:off x="21320650" y="4338000"/>
            <a:ext cx="2700000" cy="4596059"/>
            <a:chOff x="21320650" y="4338000"/>
            <a:chExt cx="2700000" cy="4596059"/>
          </a:xfrm>
        </p:grpSpPr>
        <p:pic>
          <p:nvPicPr>
            <p:cNvPr id="14" name="图片 13">
              <a:extLst>
                <a:ext uri="{FF2B5EF4-FFF2-40B4-BE49-F238E27FC236}">
                  <a16:creationId xmlns:a16="http://schemas.microsoft.com/office/drawing/2014/main" xmlns="" id="{5047FB24-652E-4B1D-B41C-9021F6F5CE13}"/>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5" name="页脚占位符 11">
              <a:extLst>
                <a:ext uri="{FF2B5EF4-FFF2-40B4-BE49-F238E27FC236}">
                  <a16:creationId xmlns:a16="http://schemas.microsoft.com/office/drawing/2014/main" xmlns="" id="{C1B888A4-1BA5-4EE5-8D9F-E3A73C84F6B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zh-CN" altLang="en-US" sz="3600" spc="-300" dirty="0">
                  <a:latin typeface="宋体" panose="02010600030101010101" pitchFamily="2" charset="-122"/>
                  <a:ea typeface="宋体" panose="02010600030101010101" pitchFamily="2" charset="-122"/>
                </a:rPr>
                <a:t>（</a:t>
              </a:r>
              <a:r>
                <a:rPr lang="en-US" altLang="zh-CN" sz="3600" spc="-3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spc="-300" dirty="0">
                  <a:latin typeface="宋体" panose="02010600030101010101" pitchFamily="2" charset="-122"/>
                  <a:ea typeface="宋体" panose="02010600030101010101" pitchFamily="2" charset="-122"/>
                </a:rPr>
                <a:t>）</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105</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9" name="矩形 8">
            <a:extLst>
              <a:ext uri="{FF2B5EF4-FFF2-40B4-BE49-F238E27FC236}">
                <a16:creationId xmlns:a16="http://schemas.microsoft.com/office/drawing/2014/main" xmlns="" id="{C5F5FDCE-5C65-4FDD-A611-F2984DA27D8B}"/>
              </a:ext>
            </a:extLst>
          </p:cNvPr>
          <p:cNvSpPr/>
          <p:nvPr/>
        </p:nvSpPr>
        <p:spPr>
          <a:xfrm>
            <a:off x="1295650" y="7529797"/>
            <a:ext cx="20565000" cy="4662815"/>
          </a:xfrm>
          <a:prstGeom prst="rect">
            <a:avLst/>
          </a:prstGeom>
        </p:spPr>
        <p:txBody>
          <a:bodyPr wrap="square">
            <a:spAutoFit/>
          </a:bodyPr>
          <a:lstStyle/>
          <a:p>
            <a:pPr>
              <a:lnSpc>
                <a:spcPct val="110000"/>
              </a:lnSpc>
            </a:pPr>
            <a:r>
              <a:rPr lang="zh-CN" altLang="en-US" sz="5400" dirty="0" smtClean="0">
                <a:solidFill>
                  <a:srgbClr val="FF0000"/>
                </a:solidFill>
                <a:latin typeface="黑体" panose="02010609060101010101" pitchFamily="49" charset="-122"/>
                <a:ea typeface="黑体" panose="02010609060101010101" pitchFamily="49" charset="-122"/>
              </a:rPr>
              <a:t>    解析</a:t>
            </a:r>
            <a:r>
              <a:rPr lang="zh-CN" altLang="en-US" sz="5400" dirty="0" smtClean="0">
                <a:solidFill>
                  <a:srgbClr val="FF0000"/>
                </a:solidFill>
                <a:latin typeface="楷体" panose="02010609060101010101" pitchFamily="49" charset="-122"/>
                <a:ea typeface="楷体" panose="02010609060101010101" pitchFamily="49" charset="-122"/>
              </a:rPr>
              <a:t>：</a:t>
            </a:r>
            <a:r>
              <a:rPr lang="zh-CN" altLang="en-US" sz="5400" b="1" dirty="0" smtClean="0">
                <a:solidFill>
                  <a:srgbClr val="2A5CAA"/>
                </a:solidFill>
                <a:latin typeface="楷体" panose="02010609060101010101" pitchFamily="49" charset="-122"/>
                <a:ea typeface="楷体" panose="02010609060101010101" pitchFamily="49" charset="-122"/>
              </a:rPr>
              <a:t>第一</a:t>
            </a:r>
            <a:r>
              <a:rPr lang="zh-CN" altLang="en-US" sz="5400" b="1" dirty="0">
                <a:solidFill>
                  <a:srgbClr val="2A5CAA"/>
                </a:solidFill>
                <a:latin typeface="楷体" panose="02010609060101010101" pitchFamily="49" charset="-122"/>
                <a:ea typeface="楷体" panose="02010609060101010101" pitchFamily="49" charset="-122"/>
              </a:rPr>
              <a:t>问对于孟德斯鸠和卢梭的思想，结合所学知识直接回答即可，侧重于基础知识的识记；第二问在中国广泛传播的原因</a:t>
            </a:r>
            <a:r>
              <a:rPr lang="en-US" altLang="zh-CN" sz="5400" b="1" dirty="0" smtClean="0">
                <a:solidFill>
                  <a:srgbClr val="2A5CAA"/>
                </a:solidFill>
                <a:latin typeface="楷体" panose="02010609060101010101" pitchFamily="49" charset="-122"/>
                <a:ea typeface="楷体" panose="02010609060101010101" pitchFamily="49" charset="-122"/>
              </a:rPr>
              <a:t>;</a:t>
            </a:r>
            <a:r>
              <a:rPr lang="zh-CN" altLang="en-US" sz="5400" b="1" spc="-300" dirty="0" smtClean="0">
                <a:solidFill>
                  <a:srgbClr val="2A5CAA"/>
                </a:solidFill>
                <a:latin typeface="楷体" panose="02010609060101010101" pitchFamily="49" charset="-122"/>
                <a:ea typeface="楷体" panose="02010609060101010101" pitchFamily="49" charset="-122"/>
              </a:rPr>
              <a:t>结合</a:t>
            </a:r>
            <a:r>
              <a:rPr lang="zh-CN" altLang="en-US" sz="5400" b="1" spc="-300" dirty="0">
                <a:solidFill>
                  <a:srgbClr val="2A5CAA"/>
                </a:solidFill>
                <a:latin typeface="楷体" panose="02010609060101010101" pitchFamily="49" charset="-122"/>
                <a:ea typeface="楷体" panose="02010609060101010101" pitchFamily="49" charset="-122"/>
              </a:rPr>
              <a:t>材料“中国资产阶级维新派和革命派广为宣传”思考他们宣传这些思想的原因，抓住时间节点“</a:t>
            </a:r>
            <a:r>
              <a:rPr lang="en-US" altLang="zh-CN" sz="5400" b="1" spc="-300" dirty="0">
                <a:solidFill>
                  <a:srgbClr val="2A5CAA"/>
                </a:solidFill>
                <a:latin typeface="楷体" panose="02010609060101010101" pitchFamily="49" charset="-122"/>
                <a:ea typeface="楷体" panose="02010609060101010101" pitchFamily="49" charset="-122"/>
              </a:rPr>
              <a:t>19</a:t>
            </a:r>
            <a:r>
              <a:rPr lang="zh-CN" altLang="en-US" sz="5400" b="1" spc="-300" dirty="0">
                <a:solidFill>
                  <a:srgbClr val="2A5CAA"/>
                </a:solidFill>
                <a:latin typeface="楷体" panose="02010609060101010101" pitchFamily="49" charset="-122"/>
                <a:ea typeface="楷体" panose="02010609060101010101" pitchFamily="49" charset="-122"/>
              </a:rPr>
              <a:t>世纪末</a:t>
            </a:r>
            <a:r>
              <a:rPr lang="en-US" altLang="zh-CN" sz="5400" b="1" spc="-300" dirty="0">
                <a:solidFill>
                  <a:srgbClr val="2A5CAA"/>
                </a:solidFill>
                <a:latin typeface="楷体" panose="02010609060101010101" pitchFamily="49" charset="-122"/>
                <a:ea typeface="楷体" panose="02010609060101010101" pitchFamily="49" charset="-122"/>
              </a:rPr>
              <a:t>20</a:t>
            </a:r>
            <a:r>
              <a:rPr lang="zh-CN" altLang="en-US" sz="5400" b="1" spc="-300" dirty="0">
                <a:solidFill>
                  <a:srgbClr val="2A5CAA"/>
                </a:solidFill>
                <a:latin typeface="楷体" panose="02010609060101010101" pitchFamily="49" charset="-122"/>
                <a:ea typeface="楷体" panose="02010609060101010101" pitchFamily="49" charset="-122"/>
              </a:rPr>
              <a:t>世纪初”，可以从民族危机、理论指导以及政治变革需要等角度思考回答。</a:t>
            </a:r>
            <a:endParaRPr lang="zh-CN" altLang="en-US" sz="5400" spc="-300" dirty="0"/>
          </a:p>
        </p:txBody>
      </p:sp>
      <p:sp>
        <p:nvSpPr>
          <p:cNvPr id="12" name="TextBox 1">
            <a:extLst>
              <a:ext uri="{FF2B5EF4-FFF2-40B4-BE49-F238E27FC236}">
                <a16:creationId xmlns:a16="http://schemas.microsoft.com/office/drawing/2014/main" xmlns="" id="{8C19A468-4FEE-4E3D-B480-7EFD89C60EB8}"/>
              </a:ext>
            </a:extLst>
          </p:cNvPr>
          <p:cNvSpPr txBox="1"/>
          <p:nvPr/>
        </p:nvSpPr>
        <p:spPr>
          <a:xfrm>
            <a:off x="1250650" y="704043"/>
            <a:ext cx="20227501" cy="7405104"/>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17</a:t>
            </a:r>
            <a:r>
              <a:rPr lang="zh-CN" altLang="en-US" sz="5400" b="1" spc="-150" dirty="0">
                <a:latin typeface="+mn-ea"/>
              </a:rPr>
              <a:t>）中法两国的文化交流源远流长。</a:t>
            </a:r>
            <a:r>
              <a:rPr lang="en-US" altLang="zh-CN" sz="5400" b="1" spc="-150" dirty="0">
                <a:latin typeface="+mn-ea"/>
              </a:rPr>
              <a:t>2016</a:t>
            </a:r>
            <a:r>
              <a:rPr lang="zh-CN" altLang="en-US" sz="5400" b="1" spc="-150" dirty="0">
                <a:latin typeface="+mn-ea"/>
              </a:rPr>
              <a:t>年</a:t>
            </a:r>
            <a:r>
              <a:rPr lang="en-US" altLang="zh-CN" sz="5400" b="1" spc="-150" dirty="0">
                <a:latin typeface="+mn-ea"/>
              </a:rPr>
              <a:t>4</a:t>
            </a:r>
            <a:r>
              <a:rPr lang="zh-CN" altLang="en-US" sz="5400" b="1" spc="-150" dirty="0">
                <a:latin typeface="+mn-ea"/>
              </a:rPr>
              <a:t>月至</a:t>
            </a:r>
            <a:r>
              <a:rPr lang="en-US" altLang="zh-CN" sz="5400" b="1" spc="-150" dirty="0">
                <a:latin typeface="+mn-ea"/>
              </a:rPr>
              <a:t>6</a:t>
            </a:r>
            <a:r>
              <a:rPr lang="zh-CN" altLang="en-US" sz="5400" b="1" spc="-150" dirty="0">
                <a:latin typeface="+mn-ea"/>
              </a:rPr>
              <a:t>月，第十一届“中法文化之春”在中国举行，促进了两国之间的友好往来。</a:t>
            </a:r>
            <a:endParaRPr lang="en-US" altLang="zh-CN" sz="5400" b="1" spc="-150" dirty="0">
              <a:latin typeface="+mn-ea"/>
            </a:endParaRPr>
          </a:p>
          <a:p>
            <a:pPr>
              <a:lnSpc>
                <a:spcPct val="110000"/>
              </a:lnSpc>
            </a:pPr>
            <a:r>
              <a:rPr lang="en-US" altLang="zh-CN" sz="5400" b="1" spc="-150" dirty="0" smtClean="0">
                <a:latin typeface="+mn-ea"/>
              </a:rPr>
              <a:t>     19</a:t>
            </a:r>
            <a:r>
              <a:rPr lang="zh-CN" altLang="en-US" sz="5400" b="1" spc="-150" dirty="0">
                <a:latin typeface="+mn-ea"/>
              </a:rPr>
              <a:t>世纪末</a:t>
            </a:r>
            <a:r>
              <a:rPr lang="en-US" altLang="zh-CN" sz="5400" b="1" spc="-150" dirty="0">
                <a:latin typeface="+mn-ea"/>
              </a:rPr>
              <a:t>20</a:t>
            </a:r>
            <a:r>
              <a:rPr lang="zh-CN" altLang="en-US" sz="5400" b="1" spc="-150" dirty="0">
                <a:latin typeface="+mn-ea"/>
              </a:rPr>
              <a:t>世纪初，孟德斯鸠、卢梭等人的思想被中国资产阶级维新派和革命派广为宣传。</a:t>
            </a:r>
            <a:r>
              <a:rPr lang="en-US" altLang="zh-CN" sz="5400" b="1" spc="-150" dirty="0">
                <a:latin typeface="+mn-ea"/>
              </a:rPr>
              <a:t>《</a:t>
            </a:r>
            <a:r>
              <a:rPr lang="zh-CN" altLang="en-US" sz="5400" b="1" spc="-150" dirty="0">
                <a:latin typeface="+mn-ea"/>
              </a:rPr>
              <a:t>论法的精神</a:t>
            </a:r>
            <a:r>
              <a:rPr lang="en-US" altLang="zh-CN" sz="5400" b="1" spc="-150" dirty="0">
                <a:latin typeface="+mn-ea"/>
              </a:rPr>
              <a:t>》</a:t>
            </a:r>
            <a:r>
              <a:rPr lang="zh-CN" altLang="en-US" sz="5400" b="1" spc="-150" dirty="0">
                <a:latin typeface="+mn-ea"/>
              </a:rPr>
              <a:t>和</a:t>
            </a:r>
            <a:r>
              <a:rPr lang="en-US" altLang="zh-CN" sz="5400" b="1" spc="-150" dirty="0">
                <a:latin typeface="+mn-ea"/>
              </a:rPr>
              <a:t>《</a:t>
            </a:r>
            <a:r>
              <a:rPr lang="zh-CN" altLang="en-US" sz="5400" b="1" spc="-150" dirty="0">
                <a:latin typeface="+mn-ea"/>
              </a:rPr>
              <a:t>社会契约论</a:t>
            </a:r>
            <a:r>
              <a:rPr lang="en-US" altLang="zh-CN" sz="5400" b="1" spc="-150" dirty="0">
                <a:latin typeface="+mn-ea"/>
              </a:rPr>
              <a:t>》</a:t>
            </a:r>
            <a:r>
              <a:rPr lang="zh-CN" altLang="en-US" sz="5400" b="1" spc="-150" dirty="0">
                <a:latin typeface="+mn-ea"/>
              </a:rPr>
              <a:t>也被译成汉语出版。</a:t>
            </a:r>
            <a:endParaRPr lang="en-US" altLang="zh-CN" sz="5400" b="1" spc="-150" dirty="0">
              <a:latin typeface="+mn-ea"/>
            </a:endParaRPr>
          </a:p>
          <a:p>
            <a:pPr>
              <a:lnSpc>
                <a:spcPct val="110000"/>
              </a:lnSpc>
            </a:pPr>
            <a:r>
              <a:rPr lang="zh-CN" altLang="en-US" sz="5400" b="1" spc="-150" dirty="0">
                <a:latin typeface="+mn-ea"/>
              </a:rPr>
              <a:t>    概括孟德斯鸠和卢梭的思想，并分析其思想在近代中国广为传播的原因。</a:t>
            </a:r>
          </a:p>
          <a:p>
            <a:pPr>
              <a:lnSpc>
                <a:spcPct val="110000"/>
              </a:lnSpc>
            </a:pPr>
            <a:endParaRPr lang="en-US" altLang="zh-CN" sz="5400" b="1" spc="-300" dirty="0">
              <a:latin typeface="+mn-ea"/>
            </a:endParaRPr>
          </a:p>
        </p:txBody>
      </p:sp>
    </p:spTree>
    <p:extLst>
      <p:ext uri="{BB962C8B-B14F-4D97-AF65-F5344CB8AC3E}">
        <p14:creationId xmlns:p14="http://schemas.microsoft.com/office/powerpoint/2010/main" val="300054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小积累</a:t>
              </a:r>
              <a:endParaRPr lang="en-US" altLang="zh-CN" sz="3600" dirty="0">
                <a:latin typeface="宋体" panose="02010600030101010101" pitchFamily="2" charset="-122"/>
                <a:ea typeface="宋体" panose="02010600030101010101" pitchFamily="2" charset="-122"/>
              </a:endParaRP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106</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871930" y="1365997"/>
            <a:ext cx="2348720"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小积累</a:t>
            </a:r>
          </a:p>
        </p:txBody>
      </p:sp>
      <p:pic>
        <p:nvPicPr>
          <p:cNvPr id="3" name="图片 2">
            <a:extLst>
              <a:ext uri="{FF2B5EF4-FFF2-40B4-BE49-F238E27FC236}">
                <a16:creationId xmlns:a16="http://schemas.microsoft.com/office/drawing/2014/main" xmlns="" id="{533E1580-1766-4787-B89F-3D29ADAC9FE6}"/>
              </a:ext>
            </a:extLst>
          </p:cNvPr>
          <p:cNvPicPr>
            <a:picLocks noChangeAspect="1"/>
          </p:cNvPicPr>
          <p:nvPr/>
        </p:nvPicPr>
        <p:blipFill>
          <a:blip r:embed="rId3">
            <a:clrChange>
              <a:clrFrom>
                <a:srgbClr val="FFFDE9"/>
              </a:clrFrom>
              <a:clrTo>
                <a:srgbClr val="FFFDE9">
                  <a:alpha val="0"/>
                </a:srgbClr>
              </a:clrTo>
            </a:clrChange>
          </a:blip>
          <a:stretch>
            <a:fillRect/>
          </a:stretch>
        </p:blipFill>
        <p:spPr>
          <a:xfrm>
            <a:off x="5345650" y="1323636"/>
            <a:ext cx="9148519" cy="1092936"/>
          </a:xfrm>
          <a:prstGeom prst="rect">
            <a:avLst/>
          </a:prstGeom>
        </p:spPr>
      </p:pic>
      <p:pic>
        <p:nvPicPr>
          <p:cNvPr id="4" name="图片 3">
            <a:extLst>
              <a:ext uri="{FF2B5EF4-FFF2-40B4-BE49-F238E27FC236}">
                <a16:creationId xmlns:a16="http://schemas.microsoft.com/office/drawing/2014/main" xmlns="" id="{76422220-CE80-4D38-A777-3D83F02B6D79}"/>
              </a:ext>
            </a:extLst>
          </p:cNvPr>
          <p:cNvPicPr>
            <a:picLocks noChangeAspect="1"/>
          </p:cNvPicPr>
          <p:nvPr/>
        </p:nvPicPr>
        <p:blipFill>
          <a:blip r:embed="rId4">
            <a:clrChange>
              <a:clrFrom>
                <a:srgbClr val="FFFDE9"/>
              </a:clrFrom>
              <a:clrTo>
                <a:srgbClr val="FFFDE9">
                  <a:alpha val="0"/>
                </a:srgbClr>
              </a:clrTo>
            </a:clrChange>
          </a:blip>
          <a:stretch>
            <a:fillRect/>
          </a:stretch>
        </p:blipFill>
        <p:spPr>
          <a:xfrm>
            <a:off x="4082025" y="2628000"/>
            <a:ext cx="10843307" cy="3932260"/>
          </a:xfrm>
          <a:prstGeom prst="rect">
            <a:avLst/>
          </a:prstGeom>
        </p:spPr>
      </p:pic>
      <p:pic>
        <p:nvPicPr>
          <p:cNvPr id="5" name="图片 4">
            <a:extLst>
              <a:ext uri="{FF2B5EF4-FFF2-40B4-BE49-F238E27FC236}">
                <a16:creationId xmlns:a16="http://schemas.microsoft.com/office/drawing/2014/main" xmlns="" id="{B3CAE598-18FB-4047-86DD-ACE766CA50A8}"/>
              </a:ext>
            </a:extLst>
          </p:cNvPr>
          <p:cNvPicPr>
            <a:picLocks noChangeAspect="1"/>
          </p:cNvPicPr>
          <p:nvPr/>
        </p:nvPicPr>
        <p:blipFill>
          <a:blip r:embed="rId5">
            <a:clrChange>
              <a:clrFrom>
                <a:srgbClr val="FFFDE9"/>
              </a:clrFrom>
              <a:clrTo>
                <a:srgbClr val="FFFDE9">
                  <a:alpha val="0"/>
                </a:srgbClr>
              </a:clrTo>
            </a:clrChange>
          </a:blip>
          <a:stretch>
            <a:fillRect/>
          </a:stretch>
        </p:blipFill>
        <p:spPr>
          <a:xfrm>
            <a:off x="9503679" y="5823000"/>
            <a:ext cx="11006971" cy="3870000"/>
          </a:xfrm>
          <a:prstGeom prst="rect">
            <a:avLst/>
          </a:prstGeom>
        </p:spPr>
      </p:pic>
      <p:pic>
        <p:nvPicPr>
          <p:cNvPr id="6" name="图片 5">
            <a:extLst>
              <a:ext uri="{FF2B5EF4-FFF2-40B4-BE49-F238E27FC236}">
                <a16:creationId xmlns:a16="http://schemas.microsoft.com/office/drawing/2014/main" xmlns="" id="{A6FDDB05-706F-4CE0-8F96-06C36F0377BF}"/>
              </a:ext>
            </a:extLst>
          </p:cNvPr>
          <p:cNvPicPr>
            <a:picLocks noChangeAspect="1"/>
          </p:cNvPicPr>
          <p:nvPr/>
        </p:nvPicPr>
        <p:blipFill>
          <a:blip r:embed="rId6">
            <a:clrChange>
              <a:clrFrom>
                <a:srgbClr val="FFFDE9"/>
              </a:clrFrom>
              <a:clrTo>
                <a:srgbClr val="FFFDE9">
                  <a:alpha val="0"/>
                </a:srgbClr>
              </a:clrTo>
            </a:clrChange>
          </a:blip>
          <a:stretch>
            <a:fillRect/>
          </a:stretch>
        </p:blipFill>
        <p:spPr>
          <a:xfrm>
            <a:off x="4130650" y="9134550"/>
            <a:ext cx="10902675" cy="3978450"/>
          </a:xfrm>
          <a:prstGeom prst="rect">
            <a:avLst/>
          </a:prstGeom>
        </p:spPr>
      </p:pic>
    </p:spTree>
    <p:extLst>
      <p:ext uri="{BB962C8B-B14F-4D97-AF65-F5344CB8AC3E}">
        <p14:creationId xmlns:p14="http://schemas.microsoft.com/office/powerpoint/2010/main" val="311601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500650" y="5933242"/>
              <a:ext cx="2499859"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18</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106</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21" name="矩形 20">
            <a:extLst>
              <a:ext uri="{FF2B5EF4-FFF2-40B4-BE49-F238E27FC236}">
                <a16:creationId xmlns:a16="http://schemas.microsoft.com/office/drawing/2014/main" xmlns="" id="{7B8BFEFC-950B-4483-A164-0866850385C2}"/>
              </a:ext>
            </a:extLst>
          </p:cNvPr>
          <p:cNvSpPr/>
          <p:nvPr/>
        </p:nvSpPr>
        <p:spPr>
          <a:xfrm>
            <a:off x="1205649" y="11057474"/>
            <a:ext cx="21960001" cy="1920526"/>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spc="-300" dirty="0">
                <a:solidFill>
                  <a:srgbClr val="2A5CAA"/>
                </a:solidFill>
                <a:latin typeface="楷体" pitchFamily="49" charset="-122"/>
                <a:ea typeface="楷体" pitchFamily="49" charset="-122"/>
              </a:rPr>
              <a:t>卢梭是法国人，法国是启蒙运动的中心，法国读者不可能不了解卢梭的学说，故①错误；</a:t>
            </a:r>
          </a:p>
        </p:txBody>
      </p:sp>
      <p:sp>
        <p:nvSpPr>
          <p:cNvPr id="8" name="文本框 6">
            <a:extLst>
              <a:ext uri="{FF2B5EF4-FFF2-40B4-BE49-F238E27FC236}">
                <a16:creationId xmlns:a16="http://schemas.microsoft.com/office/drawing/2014/main" xmlns="" id="{4C994055-6C52-49E7-A2A3-15AB7FE6C40D}"/>
              </a:ext>
            </a:extLst>
          </p:cNvPr>
          <p:cNvSpPr txBox="1"/>
          <p:nvPr/>
        </p:nvSpPr>
        <p:spPr>
          <a:xfrm>
            <a:off x="1382423" y="9330753"/>
            <a:ext cx="16342574" cy="947247"/>
          </a:xfrm>
          <a:prstGeom prst="rect">
            <a:avLst/>
          </a:prstGeom>
          <a:noFill/>
        </p:spPr>
        <p:txBody>
          <a:bodyPr wrap="square" rtlCol="0">
            <a:spAutoFit/>
          </a:bodyPr>
          <a:lstStyle/>
          <a:p>
            <a:pPr>
              <a:lnSpc>
                <a:spcPct val="110000"/>
              </a:lnSpc>
            </a:pPr>
            <a:r>
              <a:rPr lang="en-US" altLang="zh-CN" sz="5400" b="1" dirty="0">
                <a:latin typeface="+mn-ea"/>
              </a:rPr>
              <a:t>A.①③       B.②③       C.①④       D.③④</a:t>
            </a:r>
            <a:endParaRPr lang="zh-CN" altLang="en-US" dirty="0"/>
          </a:p>
        </p:txBody>
      </p:sp>
      <p:sp>
        <p:nvSpPr>
          <p:cNvPr id="9" name="TextBox 1">
            <a:extLst>
              <a:ext uri="{FF2B5EF4-FFF2-40B4-BE49-F238E27FC236}">
                <a16:creationId xmlns:a16="http://schemas.microsoft.com/office/drawing/2014/main" xmlns="" id="{8C19A468-4FEE-4E3D-B480-7EFD89C60EB8}"/>
              </a:ext>
            </a:extLst>
          </p:cNvPr>
          <p:cNvSpPr txBox="1"/>
          <p:nvPr/>
        </p:nvSpPr>
        <p:spPr>
          <a:xfrm>
            <a:off x="1276938" y="683028"/>
            <a:ext cx="21651562" cy="8319200"/>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18</a:t>
            </a:r>
            <a:r>
              <a:rPr lang="zh-CN" altLang="en-US" sz="5400" b="1" spc="-150" dirty="0">
                <a:latin typeface="+mn-ea"/>
              </a:rPr>
              <a:t>）对于美国</a:t>
            </a:r>
            <a:r>
              <a:rPr lang="en-US" altLang="zh-CN" sz="5400" b="1" spc="-150" dirty="0">
                <a:latin typeface="+mn-ea"/>
              </a:rPr>
              <a:t>《</a:t>
            </a:r>
            <a:r>
              <a:rPr lang="zh-CN" altLang="en-US" sz="5400" b="1" spc="-150" dirty="0">
                <a:latin typeface="+mn-ea"/>
              </a:rPr>
              <a:t>独立宣言</a:t>
            </a:r>
            <a:r>
              <a:rPr lang="en-US" altLang="zh-CN" sz="5400" b="1" spc="-150" dirty="0">
                <a:latin typeface="+mn-ea"/>
              </a:rPr>
              <a:t>》</a:t>
            </a:r>
            <a:r>
              <a:rPr lang="zh-CN" altLang="en-US" sz="5400" b="1" spc="-150" dirty="0">
                <a:latin typeface="+mn-ea"/>
              </a:rPr>
              <a:t>在大革命前法国的反响，有学者评论说：宣言中的学说来自哪里并不重要。无论是来自卢梭，还是洛克</a:t>
            </a:r>
            <a:r>
              <a:rPr lang="en-US" altLang="zh-CN" sz="5400" b="1" spc="-150" dirty="0">
                <a:latin typeface="+mn-ea"/>
              </a:rPr>
              <a:t>(</a:t>
            </a:r>
            <a:r>
              <a:rPr lang="zh-CN" altLang="en-US" sz="5400" b="1" spc="-150" dirty="0">
                <a:latin typeface="+mn-ea"/>
              </a:rPr>
              <a:t>英国启蒙思想家</a:t>
            </a:r>
            <a:r>
              <a:rPr lang="en-US" altLang="zh-CN" sz="5400" b="1" spc="-150" dirty="0">
                <a:latin typeface="+mn-ea"/>
              </a:rPr>
              <a:t>)</a:t>
            </a:r>
            <a:r>
              <a:rPr lang="zh-CN" altLang="en-US" sz="5400" b="1" spc="-150" dirty="0">
                <a:latin typeface="+mn-ea"/>
              </a:rPr>
              <a:t>，法国读者一定能在</a:t>
            </a:r>
            <a:r>
              <a:rPr lang="en-US" altLang="zh-CN" sz="5400" b="1" spc="-150" dirty="0">
                <a:latin typeface="+mn-ea"/>
              </a:rPr>
              <a:t>《</a:t>
            </a:r>
            <a:r>
              <a:rPr lang="zh-CN" altLang="en-US" sz="5400" b="1" spc="-150" dirty="0">
                <a:latin typeface="+mn-ea"/>
              </a:rPr>
              <a:t>独立宣言</a:t>
            </a:r>
            <a:r>
              <a:rPr lang="en-US" altLang="zh-CN" sz="5400" b="1" spc="-150" dirty="0">
                <a:latin typeface="+mn-ea"/>
              </a:rPr>
              <a:t>》</a:t>
            </a:r>
            <a:r>
              <a:rPr lang="zh-CN" altLang="en-US" sz="5400" b="1" spc="-150" dirty="0">
                <a:latin typeface="+mn-ea"/>
              </a:rPr>
              <a:t>的下述文字中看到法国哲人们的思想：“人人生而平等，他们都被造物主赋予了某些不可转让的权利</a:t>
            </a:r>
            <a:r>
              <a:rPr lang="en-US" altLang="zh-CN" sz="5400" b="1" spc="-150" dirty="0">
                <a:latin typeface="+mn-ea"/>
              </a:rPr>
              <a:t>……”</a:t>
            </a:r>
            <a:r>
              <a:rPr lang="zh-CN" altLang="en-US" sz="5400" b="1" spc="-150" dirty="0">
                <a:latin typeface="+mn-ea"/>
              </a:rPr>
              <a:t>结合所学判断，下列选项正确的有</a:t>
            </a:r>
            <a:r>
              <a:rPr lang="en-US" altLang="zh-CN" sz="5400" b="1" spc="-150" dirty="0">
                <a:latin typeface="+mn-ea"/>
              </a:rPr>
              <a:t>(    )</a:t>
            </a:r>
          </a:p>
          <a:p>
            <a:pPr>
              <a:lnSpc>
                <a:spcPct val="110000"/>
              </a:lnSpc>
            </a:pPr>
            <a:r>
              <a:rPr lang="zh-CN" altLang="en-US" sz="5400" b="1" spc="-150" dirty="0">
                <a:latin typeface="+mn-ea"/>
              </a:rPr>
              <a:t>①法国读者不了解洛克和卢梭的学说</a:t>
            </a:r>
          </a:p>
          <a:p>
            <a:pPr>
              <a:lnSpc>
                <a:spcPct val="110000"/>
              </a:lnSpc>
            </a:pPr>
            <a:r>
              <a:rPr lang="zh-CN" altLang="en-US" sz="5400" b="1" spc="-150" dirty="0">
                <a:latin typeface="+mn-ea"/>
              </a:rPr>
              <a:t>②</a:t>
            </a:r>
            <a:r>
              <a:rPr lang="en-US" altLang="zh-CN" sz="5400" b="1" spc="-150" dirty="0">
                <a:latin typeface="+mn-ea"/>
              </a:rPr>
              <a:t>《</a:t>
            </a:r>
            <a:r>
              <a:rPr lang="zh-CN" altLang="en-US" sz="5400" b="1" spc="-150" dirty="0">
                <a:latin typeface="+mn-ea"/>
              </a:rPr>
              <a:t>独立宣言</a:t>
            </a:r>
            <a:r>
              <a:rPr lang="en-US" altLang="zh-CN" sz="5400" b="1" spc="-150" dirty="0">
                <a:latin typeface="+mn-ea"/>
              </a:rPr>
              <a:t>》</a:t>
            </a:r>
            <a:r>
              <a:rPr lang="zh-CN" altLang="en-US" sz="5400" b="1" spc="-150" dirty="0">
                <a:latin typeface="+mn-ea"/>
              </a:rPr>
              <a:t>与洛克和卢梭的思想无关</a:t>
            </a:r>
          </a:p>
          <a:p>
            <a:pPr>
              <a:lnSpc>
                <a:spcPct val="110000"/>
              </a:lnSpc>
            </a:pPr>
            <a:r>
              <a:rPr lang="zh-CN" altLang="en-US" sz="5400" b="1" spc="-150" dirty="0">
                <a:latin typeface="+mn-ea"/>
              </a:rPr>
              <a:t>③法国社会中的等级制观念已经动摇</a:t>
            </a:r>
          </a:p>
          <a:p>
            <a:pPr>
              <a:lnSpc>
                <a:spcPct val="110000"/>
              </a:lnSpc>
            </a:pPr>
            <a:r>
              <a:rPr lang="zh-CN" altLang="en-US" sz="5400" b="1" spc="-150" dirty="0">
                <a:latin typeface="+mn-ea"/>
              </a:rPr>
              <a:t>④天赋人权思想已在大西洋两岸传播</a:t>
            </a:r>
          </a:p>
        </p:txBody>
      </p:sp>
    </p:spTree>
    <p:extLst>
      <p:ext uri="{BB962C8B-B14F-4D97-AF65-F5344CB8AC3E}">
        <p14:creationId xmlns:p14="http://schemas.microsoft.com/office/powerpoint/2010/main" val="7425106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500650" y="5933242"/>
              <a:ext cx="2499859"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18</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106</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21" name="矩形 20">
            <a:extLst>
              <a:ext uri="{FF2B5EF4-FFF2-40B4-BE49-F238E27FC236}">
                <a16:creationId xmlns:a16="http://schemas.microsoft.com/office/drawing/2014/main" xmlns="" id="{7B8BFEFC-950B-4483-A164-0866850385C2}"/>
              </a:ext>
            </a:extLst>
          </p:cNvPr>
          <p:cNvSpPr/>
          <p:nvPr/>
        </p:nvSpPr>
        <p:spPr>
          <a:xfrm>
            <a:off x="1205649" y="11057474"/>
            <a:ext cx="21960001" cy="1920526"/>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spc="-300" dirty="0">
                <a:solidFill>
                  <a:srgbClr val="2A5CAA"/>
                </a:solidFill>
                <a:latin typeface="楷体" pitchFamily="49" charset="-122"/>
                <a:ea typeface="楷体" pitchFamily="49" charset="-122"/>
              </a:rPr>
              <a:t>“宣言中的学说来自哪里并不重要，无论是来自卢梭，还是洛克”意思是</a:t>
            </a:r>
            <a:r>
              <a:rPr lang="en-US" altLang="zh-CN" sz="5400" b="1" spc="-300" dirty="0">
                <a:solidFill>
                  <a:srgbClr val="2A5CAA"/>
                </a:solidFill>
                <a:latin typeface="楷体" pitchFamily="49" charset="-122"/>
                <a:ea typeface="楷体" pitchFamily="49" charset="-122"/>
              </a:rPr>
              <a:t>《</a:t>
            </a:r>
            <a:r>
              <a:rPr lang="zh-CN" altLang="en-US" sz="5400" b="1" spc="-300" dirty="0">
                <a:solidFill>
                  <a:srgbClr val="2A5CAA"/>
                </a:solidFill>
                <a:latin typeface="楷体" pitchFamily="49" charset="-122"/>
                <a:ea typeface="楷体" pitchFamily="49" charset="-122"/>
              </a:rPr>
              <a:t>独立宣言</a:t>
            </a:r>
            <a:r>
              <a:rPr lang="en-US" altLang="zh-CN" sz="5400" b="1" spc="-300" dirty="0">
                <a:solidFill>
                  <a:srgbClr val="2A5CAA"/>
                </a:solidFill>
                <a:latin typeface="楷体" pitchFamily="49" charset="-122"/>
                <a:ea typeface="楷体" pitchFamily="49" charset="-122"/>
              </a:rPr>
              <a:t>》</a:t>
            </a:r>
            <a:r>
              <a:rPr lang="zh-CN" altLang="en-US" sz="5400" b="1" spc="-300" dirty="0">
                <a:solidFill>
                  <a:srgbClr val="2A5CAA"/>
                </a:solidFill>
                <a:latin typeface="楷体" pitchFamily="49" charset="-122"/>
                <a:ea typeface="楷体" pitchFamily="49" charset="-122"/>
              </a:rPr>
              <a:t>当中融合了卢梭和洛克的思想，故②错误；</a:t>
            </a:r>
          </a:p>
        </p:txBody>
      </p:sp>
      <p:sp>
        <p:nvSpPr>
          <p:cNvPr id="8" name="文本框 6">
            <a:extLst>
              <a:ext uri="{FF2B5EF4-FFF2-40B4-BE49-F238E27FC236}">
                <a16:creationId xmlns:a16="http://schemas.microsoft.com/office/drawing/2014/main" xmlns="" id="{4C994055-6C52-49E7-A2A3-15AB7FE6C40D}"/>
              </a:ext>
            </a:extLst>
          </p:cNvPr>
          <p:cNvSpPr txBox="1"/>
          <p:nvPr/>
        </p:nvSpPr>
        <p:spPr>
          <a:xfrm>
            <a:off x="1382423" y="9330753"/>
            <a:ext cx="16342574" cy="947247"/>
          </a:xfrm>
          <a:prstGeom prst="rect">
            <a:avLst/>
          </a:prstGeom>
          <a:noFill/>
        </p:spPr>
        <p:txBody>
          <a:bodyPr wrap="square" rtlCol="0">
            <a:spAutoFit/>
          </a:bodyPr>
          <a:lstStyle/>
          <a:p>
            <a:pPr>
              <a:lnSpc>
                <a:spcPct val="110000"/>
              </a:lnSpc>
            </a:pPr>
            <a:r>
              <a:rPr lang="en-US" altLang="zh-CN" sz="5400" b="1" dirty="0">
                <a:latin typeface="+mn-ea"/>
              </a:rPr>
              <a:t>A.①③       B.②③       C.①④       D.③④</a:t>
            </a:r>
            <a:endParaRPr lang="zh-CN" altLang="en-US" dirty="0"/>
          </a:p>
        </p:txBody>
      </p:sp>
      <p:sp>
        <p:nvSpPr>
          <p:cNvPr id="9" name="TextBox 1">
            <a:extLst>
              <a:ext uri="{FF2B5EF4-FFF2-40B4-BE49-F238E27FC236}">
                <a16:creationId xmlns:a16="http://schemas.microsoft.com/office/drawing/2014/main" xmlns="" id="{8C19A468-4FEE-4E3D-B480-7EFD89C60EB8}"/>
              </a:ext>
            </a:extLst>
          </p:cNvPr>
          <p:cNvSpPr txBox="1"/>
          <p:nvPr/>
        </p:nvSpPr>
        <p:spPr>
          <a:xfrm>
            <a:off x="1276938" y="683028"/>
            <a:ext cx="21651562" cy="8319200"/>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18</a:t>
            </a:r>
            <a:r>
              <a:rPr lang="zh-CN" altLang="en-US" sz="5400" b="1" spc="-150" dirty="0">
                <a:latin typeface="+mn-ea"/>
              </a:rPr>
              <a:t>）对于美国</a:t>
            </a:r>
            <a:r>
              <a:rPr lang="en-US" altLang="zh-CN" sz="5400" b="1" spc="-150" dirty="0">
                <a:latin typeface="+mn-ea"/>
              </a:rPr>
              <a:t>《</a:t>
            </a:r>
            <a:r>
              <a:rPr lang="zh-CN" altLang="en-US" sz="5400" b="1" spc="-150" dirty="0">
                <a:latin typeface="+mn-ea"/>
              </a:rPr>
              <a:t>独立宣言</a:t>
            </a:r>
            <a:r>
              <a:rPr lang="en-US" altLang="zh-CN" sz="5400" b="1" spc="-150" dirty="0">
                <a:latin typeface="+mn-ea"/>
              </a:rPr>
              <a:t>》</a:t>
            </a:r>
            <a:r>
              <a:rPr lang="zh-CN" altLang="en-US" sz="5400" b="1" spc="-150" dirty="0">
                <a:latin typeface="+mn-ea"/>
              </a:rPr>
              <a:t>在大革命前法国的反响，有学者评论说：宣言中的学说来自哪里并不重要。无论是来自卢梭，还是洛克</a:t>
            </a:r>
            <a:r>
              <a:rPr lang="en-US" altLang="zh-CN" sz="5400" b="1" spc="-150" dirty="0">
                <a:latin typeface="+mn-ea"/>
              </a:rPr>
              <a:t>(</a:t>
            </a:r>
            <a:r>
              <a:rPr lang="zh-CN" altLang="en-US" sz="5400" b="1" spc="-150" dirty="0">
                <a:latin typeface="+mn-ea"/>
              </a:rPr>
              <a:t>英国启蒙思想家</a:t>
            </a:r>
            <a:r>
              <a:rPr lang="en-US" altLang="zh-CN" sz="5400" b="1" spc="-150" dirty="0">
                <a:latin typeface="+mn-ea"/>
              </a:rPr>
              <a:t>)</a:t>
            </a:r>
            <a:r>
              <a:rPr lang="zh-CN" altLang="en-US" sz="5400" b="1" spc="-150" dirty="0">
                <a:latin typeface="+mn-ea"/>
              </a:rPr>
              <a:t>，法国读者一定能在</a:t>
            </a:r>
            <a:r>
              <a:rPr lang="en-US" altLang="zh-CN" sz="5400" b="1" spc="-150" dirty="0">
                <a:latin typeface="+mn-ea"/>
              </a:rPr>
              <a:t>《</a:t>
            </a:r>
            <a:r>
              <a:rPr lang="zh-CN" altLang="en-US" sz="5400" b="1" spc="-150" dirty="0">
                <a:latin typeface="+mn-ea"/>
              </a:rPr>
              <a:t>独立宣言</a:t>
            </a:r>
            <a:r>
              <a:rPr lang="en-US" altLang="zh-CN" sz="5400" b="1" spc="-150" dirty="0">
                <a:latin typeface="+mn-ea"/>
              </a:rPr>
              <a:t>》</a:t>
            </a:r>
            <a:r>
              <a:rPr lang="zh-CN" altLang="en-US" sz="5400" b="1" spc="-150" dirty="0">
                <a:latin typeface="+mn-ea"/>
              </a:rPr>
              <a:t>的下述文字中看到法国哲人们的思想：“人人生而平等，他们都被造物主赋予了某些不可转让的权利</a:t>
            </a:r>
            <a:r>
              <a:rPr lang="en-US" altLang="zh-CN" sz="5400" b="1" spc="-150" dirty="0">
                <a:latin typeface="+mn-ea"/>
              </a:rPr>
              <a:t>……”</a:t>
            </a:r>
            <a:r>
              <a:rPr lang="zh-CN" altLang="en-US" sz="5400" b="1" spc="-150" dirty="0">
                <a:latin typeface="+mn-ea"/>
              </a:rPr>
              <a:t>结合所学判断，下列选项正确的有</a:t>
            </a:r>
            <a:r>
              <a:rPr lang="en-US" altLang="zh-CN" sz="5400" b="1" spc="-150" dirty="0">
                <a:latin typeface="+mn-ea"/>
              </a:rPr>
              <a:t>(    )</a:t>
            </a:r>
          </a:p>
          <a:p>
            <a:pPr>
              <a:lnSpc>
                <a:spcPct val="110000"/>
              </a:lnSpc>
            </a:pPr>
            <a:r>
              <a:rPr lang="zh-CN" altLang="en-US" sz="5400" b="1" spc="-150" dirty="0">
                <a:latin typeface="+mn-ea"/>
              </a:rPr>
              <a:t>①法国读者不了解洛克和卢梭的学说</a:t>
            </a:r>
          </a:p>
          <a:p>
            <a:pPr>
              <a:lnSpc>
                <a:spcPct val="110000"/>
              </a:lnSpc>
            </a:pPr>
            <a:r>
              <a:rPr lang="zh-CN" altLang="en-US" sz="5400" b="1" spc="-150" dirty="0">
                <a:latin typeface="+mn-ea"/>
              </a:rPr>
              <a:t>②</a:t>
            </a:r>
            <a:r>
              <a:rPr lang="en-US" altLang="zh-CN" sz="5400" b="1" spc="-150" dirty="0">
                <a:latin typeface="+mn-ea"/>
              </a:rPr>
              <a:t>《</a:t>
            </a:r>
            <a:r>
              <a:rPr lang="zh-CN" altLang="en-US" sz="5400" b="1" spc="-150" dirty="0">
                <a:latin typeface="+mn-ea"/>
              </a:rPr>
              <a:t>独立宣言</a:t>
            </a:r>
            <a:r>
              <a:rPr lang="en-US" altLang="zh-CN" sz="5400" b="1" spc="-150" dirty="0">
                <a:latin typeface="+mn-ea"/>
              </a:rPr>
              <a:t>》</a:t>
            </a:r>
            <a:r>
              <a:rPr lang="zh-CN" altLang="en-US" sz="5400" b="1" spc="-150" dirty="0">
                <a:latin typeface="+mn-ea"/>
              </a:rPr>
              <a:t>与洛克和卢梭的思想无关</a:t>
            </a:r>
          </a:p>
          <a:p>
            <a:pPr>
              <a:lnSpc>
                <a:spcPct val="110000"/>
              </a:lnSpc>
            </a:pPr>
            <a:r>
              <a:rPr lang="zh-CN" altLang="en-US" sz="5400" b="1" spc="-150" dirty="0">
                <a:latin typeface="+mn-ea"/>
              </a:rPr>
              <a:t>③法国社会中的等级制观念已经动摇</a:t>
            </a:r>
          </a:p>
          <a:p>
            <a:pPr>
              <a:lnSpc>
                <a:spcPct val="110000"/>
              </a:lnSpc>
            </a:pPr>
            <a:r>
              <a:rPr lang="zh-CN" altLang="en-US" sz="5400" b="1" spc="-150" dirty="0">
                <a:latin typeface="+mn-ea"/>
              </a:rPr>
              <a:t>④天赋人权思想已在大西洋两岸传播</a:t>
            </a:r>
          </a:p>
        </p:txBody>
      </p:sp>
    </p:spTree>
    <p:extLst>
      <p:ext uri="{BB962C8B-B14F-4D97-AF65-F5344CB8AC3E}">
        <p14:creationId xmlns:p14="http://schemas.microsoft.com/office/powerpoint/2010/main" val="34387673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500650" y="5933242"/>
              <a:ext cx="2499859"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18</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106</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21" name="矩形 20">
            <a:extLst>
              <a:ext uri="{FF2B5EF4-FFF2-40B4-BE49-F238E27FC236}">
                <a16:creationId xmlns:a16="http://schemas.microsoft.com/office/drawing/2014/main" xmlns="" id="{7B8BFEFC-950B-4483-A164-0866850385C2}"/>
              </a:ext>
            </a:extLst>
          </p:cNvPr>
          <p:cNvSpPr/>
          <p:nvPr/>
        </p:nvSpPr>
        <p:spPr>
          <a:xfrm>
            <a:off x="1205649" y="11057474"/>
            <a:ext cx="21960001" cy="1808893"/>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en-US" altLang="zh-CN" sz="5400" b="1" spc="-300" dirty="0">
                <a:solidFill>
                  <a:srgbClr val="2A5CAA"/>
                </a:solidFill>
                <a:latin typeface="楷体" pitchFamily="49" charset="-122"/>
                <a:ea typeface="楷体" pitchFamily="49" charset="-122"/>
              </a:rPr>
              <a:t>1776</a:t>
            </a:r>
            <a:r>
              <a:rPr lang="zh-CN" altLang="en-US" sz="5400" b="1" spc="-300" dirty="0">
                <a:solidFill>
                  <a:srgbClr val="2A5CAA"/>
                </a:solidFill>
                <a:latin typeface="楷体" pitchFamily="49" charset="-122"/>
                <a:ea typeface="楷体" pitchFamily="49" charset="-122"/>
              </a:rPr>
              <a:t>年的</a:t>
            </a:r>
            <a:r>
              <a:rPr lang="en-US" altLang="zh-CN" sz="5400" b="1" spc="-300" dirty="0">
                <a:solidFill>
                  <a:srgbClr val="2A5CAA"/>
                </a:solidFill>
                <a:latin typeface="楷体" pitchFamily="49" charset="-122"/>
                <a:ea typeface="楷体" pitchFamily="49" charset="-122"/>
              </a:rPr>
              <a:t>《</a:t>
            </a:r>
            <a:r>
              <a:rPr lang="zh-CN" altLang="en-US" sz="5400" b="1" spc="-300" dirty="0">
                <a:solidFill>
                  <a:srgbClr val="2A5CAA"/>
                </a:solidFill>
                <a:latin typeface="楷体" pitchFamily="49" charset="-122"/>
                <a:ea typeface="楷体" pitchFamily="49" charset="-122"/>
              </a:rPr>
              <a:t>独立宣言</a:t>
            </a:r>
            <a:r>
              <a:rPr lang="en-US" altLang="zh-CN" sz="5400" b="1" spc="-300" dirty="0">
                <a:solidFill>
                  <a:srgbClr val="2A5CAA"/>
                </a:solidFill>
                <a:latin typeface="楷体" pitchFamily="49" charset="-122"/>
                <a:ea typeface="楷体" pitchFamily="49" charset="-122"/>
              </a:rPr>
              <a:t>》</a:t>
            </a:r>
            <a:r>
              <a:rPr lang="zh-CN" altLang="en-US" sz="5400" b="1" spc="-300" dirty="0">
                <a:solidFill>
                  <a:srgbClr val="2A5CAA"/>
                </a:solidFill>
                <a:latin typeface="楷体" pitchFamily="49" charset="-122"/>
                <a:ea typeface="楷体" pitchFamily="49" charset="-122"/>
              </a:rPr>
              <a:t>发表时，法国启蒙运动方兴未艾，当时法国的等级观念已经动摇，故③正确；</a:t>
            </a:r>
          </a:p>
        </p:txBody>
      </p:sp>
      <p:sp>
        <p:nvSpPr>
          <p:cNvPr id="8" name="文本框 6">
            <a:extLst>
              <a:ext uri="{FF2B5EF4-FFF2-40B4-BE49-F238E27FC236}">
                <a16:creationId xmlns:a16="http://schemas.microsoft.com/office/drawing/2014/main" xmlns="" id="{4C994055-6C52-49E7-A2A3-15AB7FE6C40D}"/>
              </a:ext>
            </a:extLst>
          </p:cNvPr>
          <p:cNvSpPr txBox="1"/>
          <p:nvPr/>
        </p:nvSpPr>
        <p:spPr>
          <a:xfrm>
            <a:off x="1382423" y="9330753"/>
            <a:ext cx="16342574" cy="947247"/>
          </a:xfrm>
          <a:prstGeom prst="rect">
            <a:avLst/>
          </a:prstGeom>
          <a:noFill/>
        </p:spPr>
        <p:txBody>
          <a:bodyPr wrap="square" rtlCol="0">
            <a:spAutoFit/>
          </a:bodyPr>
          <a:lstStyle/>
          <a:p>
            <a:pPr>
              <a:lnSpc>
                <a:spcPct val="110000"/>
              </a:lnSpc>
            </a:pPr>
            <a:r>
              <a:rPr lang="en-US" altLang="zh-CN" sz="5400" b="1" dirty="0">
                <a:latin typeface="+mn-ea"/>
              </a:rPr>
              <a:t>A.①③       B.②③       C.①④       D.③④</a:t>
            </a:r>
            <a:endParaRPr lang="zh-CN" altLang="en-US" dirty="0"/>
          </a:p>
        </p:txBody>
      </p:sp>
      <p:sp>
        <p:nvSpPr>
          <p:cNvPr id="9" name="TextBox 1">
            <a:extLst>
              <a:ext uri="{FF2B5EF4-FFF2-40B4-BE49-F238E27FC236}">
                <a16:creationId xmlns:a16="http://schemas.microsoft.com/office/drawing/2014/main" xmlns="" id="{8C19A468-4FEE-4E3D-B480-7EFD89C60EB8}"/>
              </a:ext>
            </a:extLst>
          </p:cNvPr>
          <p:cNvSpPr txBox="1"/>
          <p:nvPr/>
        </p:nvSpPr>
        <p:spPr>
          <a:xfrm>
            <a:off x="1276938" y="683028"/>
            <a:ext cx="21651562" cy="8319200"/>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18</a:t>
            </a:r>
            <a:r>
              <a:rPr lang="zh-CN" altLang="en-US" sz="5400" b="1" spc="-150" dirty="0">
                <a:latin typeface="+mn-ea"/>
              </a:rPr>
              <a:t>）对于美国</a:t>
            </a:r>
            <a:r>
              <a:rPr lang="en-US" altLang="zh-CN" sz="5400" b="1" spc="-150" dirty="0">
                <a:latin typeface="+mn-ea"/>
              </a:rPr>
              <a:t>《</a:t>
            </a:r>
            <a:r>
              <a:rPr lang="zh-CN" altLang="en-US" sz="5400" b="1" spc="-150" dirty="0">
                <a:latin typeface="+mn-ea"/>
              </a:rPr>
              <a:t>独立宣言</a:t>
            </a:r>
            <a:r>
              <a:rPr lang="en-US" altLang="zh-CN" sz="5400" b="1" spc="-150" dirty="0">
                <a:latin typeface="+mn-ea"/>
              </a:rPr>
              <a:t>》</a:t>
            </a:r>
            <a:r>
              <a:rPr lang="zh-CN" altLang="en-US" sz="5400" b="1" spc="-150" dirty="0">
                <a:latin typeface="+mn-ea"/>
              </a:rPr>
              <a:t>在大革命前法国的反响，有学者评论说：宣言中的学说来自哪里并不重要。无论是来自卢梭，还是洛克</a:t>
            </a:r>
            <a:r>
              <a:rPr lang="en-US" altLang="zh-CN" sz="5400" b="1" spc="-150" dirty="0">
                <a:latin typeface="+mn-ea"/>
              </a:rPr>
              <a:t>(</a:t>
            </a:r>
            <a:r>
              <a:rPr lang="zh-CN" altLang="en-US" sz="5400" b="1" spc="-150" dirty="0">
                <a:latin typeface="+mn-ea"/>
              </a:rPr>
              <a:t>英国启蒙思想家</a:t>
            </a:r>
            <a:r>
              <a:rPr lang="en-US" altLang="zh-CN" sz="5400" b="1" spc="-150" dirty="0">
                <a:latin typeface="+mn-ea"/>
              </a:rPr>
              <a:t>)</a:t>
            </a:r>
            <a:r>
              <a:rPr lang="zh-CN" altLang="en-US" sz="5400" b="1" spc="-150" dirty="0">
                <a:latin typeface="+mn-ea"/>
              </a:rPr>
              <a:t>，法国读者一定能在</a:t>
            </a:r>
            <a:r>
              <a:rPr lang="en-US" altLang="zh-CN" sz="5400" b="1" spc="-150" dirty="0">
                <a:latin typeface="+mn-ea"/>
              </a:rPr>
              <a:t>《</a:t>
            </a:r>
            <a:r>
              <a:rPr lang="zh-CN" altLang="en-US" sz="5400" b="1" spc="-150" dirty="0">
                <a:latin typeface="+mn-ea"/>
              </a:rPr>
              <a:t>独立宣言</a:t>
            </a:r>
            <a:r>
              <a:rPr lang="en-US" altLang="zh-CN" sz="5400" b="1" spc="-150" dirty="0">
                <a:latin typeface="+mn-ea"/>
              </a:rPr>
              <a:t>》</a:t>
            </a:r>
            <a:r>
              <a:rPr lang="zh-CN" altLang="en-US" sz="5400" b="1" spc="-150" dirty="0">
                <a:latin typeface="+mn-ea"/>
              </a:rPr>
              <a:t>的下述文字中看到法国哲人们的思想：“人人生而平等，他们都被造物主赋予了某些不可转让的权利</a:t>
            </a:r>
            <a:r>
              <a:rPr lang="en-US" altLang="zh-CN" sz="5400" b="1" spc="-150" dirty="0">
                <a:latin typeface="+mn-ea"/>
              </a:rPr>
              <a:t>……”</a:t>
            </a:r>
            <a:r>
              <a:rPr lang="zh-CN" altLang="en-US" sz="5400" b="1" spc="-150" dirty="0">
                <a:latin typeface="+mn-ea"/>
              </a:rPr>
              <a:t>结合所学判断，下列选项正确的有</a:t>
            </a:r>
            <a:r>
              <a:rPr lang="en-US" altLang="zh-CN" sz="5400" b="1" spc="-150" dirty="0">
                <a:latin typeface="+mn-ea"/>
              </a:rPr>
              <a:t>(    )</a:t>
            </a:r>
          </a:p>
          <a:p>
            <a:pPr>
              <a:lnSpc>
                <a:spcPct val="110000"/>
              </a:lnSpc>
            </a:pPr>
            <a:r>
              <a:rPr lang="zh-CN" altLang="en-US" sz="5400" b="1" spc="-150" dirty="0">
                <a:latin typeface="+mn-ea"/>
              </a:rPr>
              <a:t>①法国读者不了解洛克和卢梭的学说</a:t>
            </a:r>
          </a:p>
          <a:p>
            <a:pPr>
              <a:lnSpc>
                <a:spcPct val="110000"/>
              </a:lnSpc>
            </a:pPr>
            <a:r>
              <a:rPr lang="zh-CN" altLang="en-US" sz="5400" b="1" spc="-150" dirty="0">
                <a:latin typeface="+mn-ea"/>
              </a:rPr>
              <a:t>②</a:t>
            </a:r>
            <a:r>
              <a:rPr lang="en-US" altLang="zh-CN" sz="5400" b="1" spc="-150" dirty="0">
                <a:latin typeface="+mn-ea"/>
              </a:rPr>
              <a:t>《</a:t>
            </a:r>
            <a:r>
              <a:rPr lang="zh-CN" altLang="en-US" sz="5400" b="1" spc="-150" dirty="0">
                <a:latin typeface="+mn-ea"/>
              </a:rPr>
              <a:t>独立宣言</a:t>
            </a:r>
            <a:r>
              <a:rPr lang="en-US" altLang="zh-CN" sz="5400" b="1" spc="-150" dirty="0">
                <a:latin typeface="+mn-ea"/>
              </a:rPr>
              <a:t>》</a:t>
            </a:r>
            <a:r>
              <a:rPr lang="zh-CN" altLang="en-US" sz="5400" b="1" spc="-150" dirty="0">
                <a:latin typeface="+mn-ea"/>
              </a:rPr>
              <a:t>与洛克和卢梭的思想无关</a:t>
            </a:r>
          </a:p>
          <a:p>
            <a:pPr>
              <a:lnSpc>
                <a:spcPct val="110000"/>
              </a:lnSpc>
            </a:pPr>
            <a:r>
              <a:rPr lang="zh-CN" altLang="en-US" sz="5400" b="1" spc="-150" dirty="0">
                <a:latin typeface="+mn-ea"/>
              </a:rPr>
              <a:t>③法国社会中的等级制观念已经动摇</a:t>
            </a:r>
          </a:p>
          <a:p>
            <a:pPr>
              <a:lnSpc>
                <a:spcPct val="110000"/>
              </a:lnSpc>
            </a:pPr>
            <a:r>
              <a:rPr lang="zh-CN" altLang="en-US" sz="5400" b="1" spc="-150" dirty="0">
                <a:latin typeface="+mn-ea"/>
              </a:rPr>
              <a:t>④天赋人权思想已在大西洋两岸传播</a:t>
            </a:r>
          </a:p>
        </p:txBody>
      </p:sp>
    </p:spTree>
    <p:extLst>
      <p:ext uri="{BB962C8B-B14F-4D97-AF65-F5344CB8AC3E}">
        <p14:creationId xmlns:p14="http://schemas.microsoft.com/office/powerpoint/2010/main" val="807949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FCF97FB2-28DB-4E02-ACF3-B24FFF9C6D13}"/>
              </a:ext>
            </a:extLst>
          </p:cNvPr>
          <p:cNvGrpSpPr/>
          <p:nvPr/>
        </p:nvGrpSpPr>
        <p:grpSpPr>
          <a:xfrm>
            <a:off x="8982123" y="3658160"/>
            <a:ext cx="4339650" cy="2169508"/>
            <a:chOff x="1391120" y="4554121"/>
            <a:chExt cx="4339650" cy="2169508"/>
          </a:xfrm>
        </p:grpSpPr>
        <p:sp>
          <p:nvSpPr>
            <p:cNvPr id="57" name="任意多边形: 形状 56">
              <a:extLst>
                <a:ext uri="{FF2B5EF4-FFF2-40B4-BE49-F238E27FC236}">
                  <a16:creationId xmlns:a16="http://schemas.microsoft.com/office/drawing/2014/main" xmlns="" id="{EBDCA4DB-7D7E-46F2-BB0D-70D4A1504A2F}"/>
                </a:ext>
              </a:extLst>
            </p:cNvPr>
            <p:cNvSpPr/>
            <p:nvPr/>
          </p:nvSpPr>
          <p:spPr>
            <a:xfrm>
              <a:off x="3469647" y="4554121"/>
              <a:ext cx="68432" cy="916985"/>
            </a:xfrm>
            <a:custGeom>
              <a:avLst/>
              <a:gdLst>
                <a:gd name="connsiteX0" fmla="*/ 0 w 3730172"/>
                <a:gd name="connsiteY0" fmla="*/ 0 h 1872342"/>
                <a:gd name="connsiteX1" fmla="*/ 3730172 w 3730172"/>
                <a:gd name="connsiteY1" fmla="*/ 1872342 h 1872342"/>
                <a:gd name="connsiteX0" fmla="*/ 0 w 3730172"/>
                <a:gd name="connsiteY0" fmla="*/ 0 h 1872342"/>
                <a:gd name="connsiteX1" fmla="*/ 1796143 w 3730172"/>
                <a:gd name="connsiteY1" fmla="*/ 8853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 name="connsiteX0" fmla="*/ 0 w 3730172"/>
                <a:gd name="connsiteY0" fmla="*/ 0 h 1872342"/>
                <a:gd name="connsiteX1" fmla="*/ 2024743 w 3730172"/>
                <a:gd name="connsiteY1" fmla="*/ 542471 h 1872342"/>
                <a:gd name="connsiteX2" fmla="*/ 3730172 w 3730172"/>
                <a:gd name="connsiteY2" fmla="*/ 1872342 h 1872342"/>
              </a:gdLst>
              <a:ahLst/>
              <a:cxnLst>
                <a:cxn ang="0">
                  <a:pos x="connsiteX0" y="connsiteY0"/>
                </a:cxn>
                <a:cxn ang="0">
                  <a:pos x="connsiteX1" y="connsiteY1"/>
                </a:cxn>
                <a:cxn ang="0">
                  <a:pos x="connsiteX2" y="connsiteY2"/>
                </a:cxn>
              </a:cxnLst>
              <a:rect l="l" t="t" r="r" b="b"/>
              <a:pathLst>
                <a:path w="3730172" h="1872342">
                  <a:moveTo>
                    <a:pt x="0" y="0"/>
                  </a:moveTo>
                  <a:cubicBezTo>
                    <a:pt x="674914" y="180824"/>
                    <a:pt x="841829" y="793447"/>
                    <a:pt x="2024743" y="542471"/>
                  </a:cubicBezTo>
                  <a:cubicBezTo>
                    <a:pt x="3266319" y="401561"/>
                    <a:pt x="3161696" y="1429052"/>
                    <a:pt x="3730172" y="1872342"/>
                  </a:cubicBezTo>
                </a:path>
              </a:pathLst>
            </a:custGeom>
            <a:noFill/>
            <a:ln w="5715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椭圆 60">
              <a:extLst>
                <a:ext uri="{FF2B5EF4-FFF2-40B4-BE49-F238E27FC236}">
                  <a16:creationId xmlns:a16="http://schemas.microsoft.com/office/drawing/2014/main" xmlns="" id="{C6E1C40C-ACA5-4AE2-9853-A0F3A2715FA4}"/>
                </a:ext>
              </a:extLst>
            </p:cNvPr>
            <p:cNvSpPr/>
            <p:nvPr/>
          </p:nvSpPr>
          <p:spPr>
            <a:xfrm>
              <a:off x="3340128" y="5511242"/>
              <a:ext cx="441623" cy="48578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dirty="0">
                <a:latin typeface="微软雅黑" panose="020B0503020204020204" pitchFamily="34" charset="-122"/>
                <a:ea typeface="微软雅黑" panose="020B0503020204020204" pitchFamily="34" charset="-122"/>
              </a:endParaRPr>
            </a:p>
          </p:txBody>
        </p:sp>
        <p:sp>
          <p:nvSpPr>
            <p:cNvPr id="67" name="文本框 66">
              <a:extLst>
                <a:ext uri="{FF2B5EF4-FFF2-40B4-BE49-F238E27FC236}">
                  <a16:creationId xmlns:a16="http://schemas.microsoft.com/office/drawing/2014/main" xmlns="" id="{132AA25E-88FD-4B2A-B1B9-03CBD493C5DA}"/>
                </a:ext>
              </a:extLst>
            </p:cNvPr>
            <p:cNvSpPr txBox="1"/>
            <p:nvPr/>
          </p:nvSpPr>
          <p:spPr>
            <a:xfrm>
              <a:off x="1391120" y="6077298"/>
              <a:ext cx="4339650" cy="646331"/>
            </a:xfrm>
            <a:prstGeom prst="rect">
              <a:avLst/>
            </a:prstGeom>
            <a:noFill/>
          </p:spPr>
          <p:txBody>
            <a:bodyPr wrap="none" rtlCol="0">
              <a:spAutoFit/>
            </a:bodyPr>
            <a:lstStyle/>
            <a:p>
              <a:pPr algn="ctr"/>
              <a:r>
                <a:rPr lang="zh-CN" altLang="en-US" dirty="0">
                  <a:solidFill>
                    <a:srgbClr val="FF0000"/>
                  </a:solidFill>
                  <a:latin typeface="黑体" panose="02010609060101010101" pitchFamily="49" charset="-122"/>
                  <a:ea typeface="黑体" panose="02010609060101010101" pitchFamily="49" charset="-122"/>
                </a:rPr>
                <a:t>马丁</a:t>
              </a:r>
              <a:r>
                <a:rPr lang="en-US" altLang="zh-CN" dirty="0">
                  <a:solidFill>
                    <a:srgbClr val="FF0000"/>
                  </a:solidFill>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路德思想主张</a:t>
              </a:r>
            </a:p>
          </p:txBody>
        </p:sp>
      </p:grpSp>
      <p:sp>
        <p:nvSpPr>
          <p:cNvPr id="10" name="椭圆 9">
            <a:extLst>
              <a:ext uri="{FF2B5EF4-FFF2-40B4-BE49-F238E27FC236}">
                <a16:creationId xmlns:a16="http://schemas.microsoft.com/office/drawing/2014/main" xmlns="" id="{DCCB5EC5-7947-43AC-BB48-0CB62680AD33}"/>
              </a:ext>
            </a:extLst>
          </p:cNvPr>
          <p:cNvSpPr/>
          <p:nvPr/>
        </p:nvSpPr>
        <p:spPr>
          <a:xfrm>
            <a:off x="10445940" y="2493000"/>
            <a:ext cx="1260000" cy="126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latin typeface="微软雅黑" panose="020B0503020204020204" pitchFamily="34" charset="-122"/>
                <a:ea typeface="微软雅黑" panose="020B0503020204020204" pitchFamily="34" charset="-122"/>
              </a:rPr>
              <a:t>2</a:t>
            </a:r>
            <a:endParaRPr lang="zh-CN" altLang="en-US" sz="5400" b="1" dirty="0">
              <a:latin typeface="微软雅黑" panose="020B0503020204020204" pitchFamily="34" charset="-122"/>
              <a:ea typeface="微软雅黑" panose="020B0503020204020204" pitchFamily="34" charset="-122"/>
            </a:endParaRPr>
          </a:p>
        </p:txBody>
      </p:sp>
      <p:grpSp>
        <p:nvGrpSpPr>
          <p:cNvPr id="30" name="组合 29">
            <a:extLst>
              <a:ext uri="{FF2B5EF4-FFF2-40B4-BE49-F238E27FC236}">
                <a16:creationId xmlns:a16="http://schemas.microsoft.com/office/drawing/2014/main" xmlns="" id="{80256BDE-2291-4CA4-B1E2-8634E72B9B1A}"/>
              </a:ext>
            </a:extLst>
          </p:cNvPr>
          <p:cNvGrpSpPr/>
          <p:nvPr/>
        </p:nvGrpSpPr>
        <p:grpSpPr>
          <a:xfrm>
            <a:off x="21320650" y="4338000"/>
            <a:ext cx="2700000" cy="4596059"/>
            <a:chOff x="21320650" y="4338000"/>
            <a:chExt cx="2700000" cy="4596059"/>
          </a:xfrm>
        </p:grpSpPr>
        <p:pic>
          <p:nvPicPr>
            <p:cNvPr id="31" name="图片 30">
              <a:extLst>
                <a:ext uri="{FF2B5EF4-FFF2-40B4-BE49-F238E27FC236}">
                  <a16:creationId xmlns:a16="http://schemas.microsoft.com/office/drawing/2014/main" xmlns="" id="{B21C5DDE-DBCF-4D61-96C3-B2B4A51DAE0B}"/>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2" name="页脚占位符 11">
              <a:extLst>
                <a:ext uri="{FF2B5EF4-FFF2-40B4-BE49-F238E27FC236}">
                  <a16:creationId xmlns:a16="http://schemas.microsoft.com/office/drawing/2014/main" xmlns="" id="{DDE06AC8-CA02-4B1F-A00F-D86D8332B0FD}"/>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spc="-300" dirty="0">
                  <a:latin typeface="宋体" panose="02010600030101010101" pitchFamily="2" charset="-122"/>
                  <a:ea typeface="宋体" panose="02010600030101010101" pitchFamily="2" charset="-122"/>
                </a:rPr>
                <a:t>一张图学透</a:t>
              </a:r>
              <a:endParaRPr lang="en-US" altLang="zh-CN" sz="3600" spc="-300" dirty="0">
                <a:latin typeface="宋体" panose="02010600030101010101" pitchFamily="2" charset="-122"/>
                <a:ea typeface="宋体" panose="02010600030101010101" pitchFamily="2" charset="-122"/>
              </a:endParaRPr>
            </a:p>
            <a:p>
              <a:pPr algn="ctr"/>
              <a:r>
                <a:rPr lang="zh-CN" altLang="en-US" sz="3600" spc="-300" dirty="0">
                  <a:solidFill>
                    <a:srgbClr val="FF0000"/>
                  </a:solidFill>
                  <a:latin typeface="宋体" panose="02010600030101010101" pitchFamily="2" charset="-122"/>
                  <a:ea typeface="宋体" panose="02010600030101010101" pitchFamily="2" charset="-122"/>
                </a:rPr>
                <a:t>宗教改革</a:t>
              </a:r>
            </a:p>
          </p:txBody>
        </p:sp>
      </p:grpSp>
      <p:sp>
        <p:nvSpPr>
          <p:cNvPr id="25" name="文本框 24">
            <a:extLst>
              <a:ext uri="{FF2B5EF4-FFF2-40B4-BE49-F238E27FC236}">
                <a16:creationId xmlns:a16="http://schemas.microsoft.com/office/drawing/2014/main" xmlns="" id="{519ABEB1-8916-47F0-9C83-6CF27D5293D3}"/>
              </a:ext>
            </a:extLst>
          </p:cNvPr>
          <p:cNvSpPr txBox="1"/>
          <p:nvPr/>
        </p:nvSpPr>
        <p:spPr>
          <a:xfrm>
            <a:off x="9822563" y="1688009"/>
            <a:ext cx="2441694" cy="769441"/>
          </a:xfrm>
          <a:prstGeom prst="rect">
            <a:avLst/>
          </a:prstGeom>
          <a:noFill/>
        </p:spPr>
        <p:txBody>
          <a:bodyPr wrap="none" rtlCol="0">
            <a:spAutoFit/>
          </a:bodyPr>
          <a:lstStyle/>
          <a:p>
            <a:pPr algn="ctr"/>
            <a:r>
              <a:rPr lang="zh-CN" altLang="en-US" sz="4400" dirty="0">
                <a:latin typeface="黑体" panose="02010609060101010101" pitchFamily="49" charset="-122"/>
                <a:ea typeface="黑体" panose="02010609060101010101" pitchFamily="49" charset="-122"/>
              </a:rPr>
              <a:t>宗教改革</a:t>
            </a:r>
          </a:p>
        </p:txBody>
      </p:sp>
      <p:grpSp>
        <p:nvGrpSpPr>
          <p:cNvPr id="29" name="组合 28">
            <a:extLst>
              <a:ext uri="{FF2B5EF4-FFF2-40B4-BE49-F238E27FC236}">
                <a16:creationId xmlns:a16="http://schemas.microsoft.com/office/drawing/2014/main" xmlns="" id="{6B1C4E67-3906-4EDE-89FC-157C0FCA09E4}"/>
              </a:ext>
            </a:extLst>
          </p:cNvPr>
          <p:cNvGrpSpPr/>
          <p:nvPr/>
        </p:nvGrpSpPr>
        <p:grpSpPr>
          <a:xfrm>
            <a:off x="1265164" y="736542"/>
            <a:ext cx="4272250" cy="855000"/>
            <a:chOff x="1265164" y="736542"/>
            <a:chExt cx="4272250" cy="855000"/>
          </a:xfrm>
        </p:grpSpPr>
        <p:sp>
          <p:nvSpPr>
            <p:cNvPr id="33" name="椭圆 32">
              <a:extLst>
                <a:ext uri="{FF2B5EF4-FFF2-40B4-BE49-F238E27FC236}">
                  <a16:creationId xmlns:a16="http://schemas.microsoft.com/office/drawing/2014/main" xmlns="" id="{451A2DE9-4140-44A9-B897-46F8F3E03051}"/>
                </a:ext>
              </a:extLst>
            </p:cNvPr>
            <p:cNvSpPr/>
            <p:nvPr/>
          </p:nvSpPr>
          <p:spPr>
            <a:xfrm>
              <a:off x="126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一</a:t>
              </a:r>
            </a:p>
          </p:txBody>
        </p:sp>
        <p:sp>
          <p:nvSpPr>
            <p:cNvPr id="34" name="椭圆 33">
              <a:extLst>
                <a:ext uri="{FF2B5EF4-FFF2-40B4-BE49-F238E27FC236}">
                  <a16:creationId xmlns:a16="http://schemas.microsoft.com/office/drawing/2014/main" xmlns="" id="{CCED056E-B23D-4C64-8942-0DD49FA4CD08}"/>
                </a:ext>
              </a:extLst>
            </p:cNvPr>
            <p:cNvSpPr/>
            <p:nvPr/>
          </p:nvSpPr>
          <p:spPr>
            <a:xfrm>
              <a:off x="2120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张</a:t>
              </a:r>
            </a:p>
          </p:txBody>
        </p:sp>
        <p:sp>
          <p:nvSpPr>
            <p:cNvPr id="35" name="椭圆 34">
              <a:extLst>
                <a:ext uri="{FF2B5EF4-FFF2-40B4-BE49-F238E27FC236}">
                  <a16:creationId xmlns:a16="http://schemas.microsoft.com/office/drawing/2014/main" xmlns="" id="{3F93BADA-4B1F-44A7-A5E4-AB03AEB3DDC5}"/>
                </a:ext>
              </a:extLst>
            </p:cNvPr>
            <p:cNvSpPr/>
            <p:nvPr/>
          </p:nvSpPr>
          <p:spPr>
            <a:xfrm>
              <a:off x="297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图</a:t>
              </a:r>
            </a:p>
          </p:txBody>
        </p:sp>
        <p:sp>
          <p:nvSpPr>
            <p:cNvPr id="36" name="椭圆 35">
              <a:extLst>
                <a:ext uri="{FF2B5EF4-FFF2-40B4-BE49-F238E27FC236}">
                  <a16:creationId xmlns:a16="http://schemas.microsoft.com/office/drawing/2014/main" xmlns="" id="{4CAF31E8-F6BE-4536-A253-188D860A6276}"/>
                </a:ext>
              </a:extLst>
            </p:cNvPr>
            <p:cNvSpPr/>
            <p:nvPr/>
          </p:nvSpPr>
          <p:spPr>
            <a:xfrm>
              <a:off x="3827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学</a:t>
              </a:r>
            </a:p>
          </p:txBody>
        </p:sp>
        <p:sp>
          <p:nvSpPr>
            <p:cNvPr id="37" name="椭圆 36">
              <a:extLst>
                <a:ext uri="{FF2B5EF4-FFF2-40B4-BE49-F238E27FC236}">
                  <a16:creationId xmlns:a16="http://schemas.microsoft.com/office/drawing/2014/main" xmlns="" id="{9406C880-C305-4132-9E7A-A29EFAB35A93}"/>
                </a:ext>
              </a:extLst>
            </p:cNvPr>
            <p:cNvSpPr/>
            <p:nvPr/>
          </p:nvSpPr>
          <p:spPr>
            <a:xfrm>
              <a:off x="4682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透</a:t>
              </a:r>
            </a:p>
          </p:txBody>
        </p:sp>
      </p:grpSp>
      <p:sp>
        <p:nvSpPr>
          <p:cNvPr id="43" name="矩形 42">
            <a:extLst>
              <a:ext uri="{FF2B5EF4-FFF2-40B4-BE49-F238E27FC236}">
                <a16:creationId xmlns:a16="http://schemas.microsoft.com/office/drawing/2014/main" xmlns="" id="{62DEB759-4093-41AB-87AF-3DD8BC1B4FA1}"/>
              </a:ext>
            </a:extLst>
          </p:cNvPr>
          <p:cNvSpPr/>
          <p:nvPr/>
        </p:nvSpPr>
        <p:spPr>
          <a:xfrm>
            <a:off x="16612810" y="4754768"/>
            <a:ext cx="3365821" cy="584775"/>
          </a:xfrm>
          <a:prstGeom prst="rect">
            <a:avLst/>
          </a:prstGeom>
        </p:spPr>
        <p:txBody>
          <a:bodyPr wrap="square">
            <a:spAutoFit/>
          </a:bodyPr>
          <a:lstStyle/>
          <a:p>
            <a:r>
              <a:rPr lang="zh-CN" altLang="en-US" sz="3200" dirty="0">
                <a:latin typeface="黑体" panose="02010609060101010101" pitchFamily="49" charset="-122"/>
                <a:ea typeface="黑体" panose="02010609060101010101" pitchFamily="49" charset="-122"/>
              </a:rPr>
              <a:t>马丁</a:t>
            </a:r>
            <a:r>
              <a:rPr lang="en-US" altLang="zh-CN" sz="3200" dirty="0">
                <a:latin typeface="黑体" panose="02010609060101010101" pitchFamily="49" charset="-122"/>
                <a:ea typeface="黑体" panose="02010609060101010101" pitchFamily="49" charset="-122"/>
              </a:rPr>
              <a:t>·</a:t>
            </a:r>
            <a:r>
              <a:rPr lang="zh-CN" altLang="en-US" sz="3200" dirty="0">
                <a:latin typeface="黑体" panose="02010609060101010101" pitchFamily="49" charset="-122"/>
                <a:ea typeface="黑体" panose="02010609060101010101" pitchFamily="49" charset="-122"/>
              </a:rPr>
              <a:t>路德</a:t>
            </a:r>
          </a:p>
        </p:txBody>
      </p:sp>
      <p:sp>
        <p:nvSpPr>
          <p:cNvPr id="49" name="文本框 48">
            <a:extLst>
              <a:ext uri="{FF2B5EF4-FFF2-40B4-BE49-F238E27FC236}">
                <a16:creationId xmlns:a16="http://schemas.microsoft.com/office/drawing/2014/main" xmlns="" id="{3D053B1F-5762-4C07-804B-4CDD78A46C74}"/>
              </a:ext>
            </a:extLst>
          </p:cNvPr>
          <p:cNvSpPr txBox="1"/>
          <p:nvPr/>
        </p:nvSpPr>
        <p:spPr>
          <a:xfrm>
            <a:off x="2975164" y="10716863"/>
            <a:ext cx="7898276" cy="1311128"/>
          </a:xfrm>
          <a:prstGeom prst="rect">
            <a:avLst/>
          </a:prstGeom>
          <a:noFill/>
        </p:spPr>
        <p:txBody>
          <a:bodyPr wrap="square" rtlCol="0">
            <a:spAutoFit/>
          </a:bodyPr>
          <a:lstStyle/>
          <a:p>
            <a:pPr>
              <a:lnSpc>
                <a:spcPct val="110000"/>
              </a:lnSpc>
            </a:pPr>
            <a:r>
              <a:rPr lang="zh-CN" altLang="en-US" b="1" dirty="0" smtClean="0">
                <a:latin typeface="楷体" panose="02010609060101010101" pitchFamily="49" charset="-122"/>
                <a:ea typeface="楷体" panose="02010609060101010101" pitchFamily="49" charset="-122"/>
              </a:rPr>
              <a:t>坚持</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圣经</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高于教皇，每个信徒都有直接阅读和解释</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圣经</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的权利。</a:t>
            </a:r>
            <a:endParaRPr lang="zh-CN" altLang="en-US" dirty="0">
              <a:latin typeface="楷体" panose="02010609060101010101" pitchFamily="49" charset="-122"/>
              <a:ea typeface="楷体" panose="02010609060101010101" pitchFamily="49" charset="-122"/>
            </a:endParaRPr>
          </a:p>
        </p:txBody>
      </p:sp>
      <p:sp>
        <p:nvSpPr>
          <p:cNvPr id="50" name="文本框 49">
            <a:extLst>
              <a:ext uri="{FF2B5EF4-FFF2-40B4-BE49-F238E27FC236}">
                <a16:creationId xmlns:a16="http://schemas.microsoft.com/office/drawing/2014/main" xmlns="" id="{460F85FD-CF7D-43B8-8B8E-EFB7671E1F7E}"/>
              </a:ext>
            </a:extLst>
          </p:cNvPr>
          <p:cNvSpPr txBox="1"/>
          <p:nvPr/>
        </p:nvSpPr>
        <p:spPr>
          <a:xfrm>
            <a:off x="13336917" y="6063807"/>
            <a:ext cx="7187588" cy="1311128"/>
          </a:xfrm>
          <a:prstGeom prst="rect">
            <a:avLst/>
          </a:prstGeom>
          <a:noFill/>
        </p:spPr>
        <p:txBody>
          <a:bodyPr wrap="square" rtlCol="0">
            <a:spAutoFit/>
          </a:bodyPr>
          <a:lstStyle/>
          <a:p>
            <a:pPr>
              <a:lnSpc>
                <a:spcPct val="110000"/>
              </a:lnSpc>
            </a:pPr>
            <a:r>
              <a:rPr lang="zh-CN" altLang="en-US" b="1" dirty="0" smtClean="0">
                <a:latin typeface="楷体" panose="02010609060101010101" pitchFamily="49" charset="-122"/>
                <a:ea typeface="楷体" panose="02010609060101010101" pitchFamily="49" charset="-122"/>
              </a:rPr>
              <a:t>君主</a:t>
            </a:r>
            <a:r>
              <a:rPr lang="zh-CN" altLang="en-US" b="1" dirty="0">
                <a:latin typeface="楷体" panose="02010609060101010101" pitchFamily="49" charset="-122"/>
                <a:ea typeface="楷体" panose="02010609060101010101" pitchFamily="49" charset="-122"/>
              </a:rPr>
              <a:t>拥有上帝授予的权力，</a:t>
            </a:r>
            <a:r>
              <a:rPr lang="zh-CN" altLang="en-US" b="1" dirty="0" smtClean="0">
                <a:latin typeface="楷体" panose="02010609060101010101" pitchFamily="49" charset="-122"/>
                <a:ea typeface="楷体" panose="02010609060101010101" pitchFamily="49" charset="-122"/>
              </a:rPr>
              <a:t>君主权力</a:t>
            </a:r>
            <a:r>
              <a:rPr lang="zh-CN" altLang="en-US" b="1" dirty="0">
                <a:latin typeface="楷体" panose="02010609060101010101" pitchFamily="49" charset="-122"/>
                <a:ea typeface="楷体" panose="02010609060101010101" pitchFamily="49" charset="-122"/>
              </a:rPr>
              <a:t>高于</a:t>
            </a:r>
            <a:r>
              <a:rPr lang="zh-CN" altLang="en-US" b="1" dirty="0" smtClean="0">
                <a:latin typeface="楷体" panose="02010609060101010101" pitchFamily="49" charset="-122"/>
                <a:ea typeface="楷体" panose="02010609060101010101" pitchFamily="49" charset="-122"/>
              </a:rPr>
              <a:t>教士甚至</a:t>
            </a:r>
            <a:r>
              <a:rPr lang="zh-CN" altLang="en-US" b="1" dirty="0">
                <a:latin typeface="楷体" panose="02010609060101010101" pitchFamily="49" charset="-122"/>
                <a:ea typeface="楷体" panose="02010609060101010101" pitchFamily="49" charset="-122"/>
              </a:rPr>
              <a:t>教皇。</a:t>
            </a:r>
            <a:endParaRPr lang="zh-CN" altLang="en-US" dirty="0">
              <a:latin typeface="楷体" panose="02010609060101010101" pitchFamily="49" charset="-122"/>
              <a:ea typeface="楷体" panose="02010609060101010101" pitchFamily="49" charset="-122"/>
            </a:endParaRPr>
          </a:p>
        </p:txBody>
      </p:sp>
      <p:sp>
        <p:nvSpPr>
          <p:cNvPr id="51" name="文本框 50">
            <a:extLst>
              <a:ext uri="{FF2B5EF4-FFF2-40B4-BE49-F238E27FC236}">
                <a16:creationId xmlns:a16="http://schemas.microsoft.com/office/drawing/2014/main" xmlns="" id="{470DEA48-66AD-480A-BFAB-9B3821677CE5}"/>
              </a:ext>
            </a:extLst>
          </p:cNvPr>
          <p:cNvSpPr txBox="1"/>
          <p:nvPr/>
        </p:nvSpPr>
        <p:spPr>
          <a:xfrm>
            <a:off x="2975164" y="8379407"/>
            <a:ext cx="7946236" cy="1920526"/>
          </a:xfrm>
          <a:prstGeom prst="rect">
            <a:avLst/>
          </a:prstGeom>
          <a:noFill/>
        </p:spPr>
        <p:txBody>
          <a:bodyPr wrap="square" rtlCol="0">
            <a:spAutoFit/>
          </a:bodyPr>
          <a:lstStyle/>
          <a:p>
            <a:pPr>
              <a:lnSpc>
                <a:spcPct val="110000"/>
              </a:lnSpc>
            </a:pPr>
            <a:r>
              <a:rPr lang="zh-CN" altLang="en-US" b="1" dirty="0" smtClean="0">
                <a:latin typeface="楷体" panose="02010609060101010101" pitchFamily="49" charset="-122"/>
                <a:ea typeface="楷体" panose="02010609060101010101" pitchFamily="49" charset="-122"/>
              </a:rPr>
              <a:t>简化</a:t>
            </a:r>
            <a:r>
              <a:rPr lang="zh-CN" altLang="en-US" b="1" dirty="0">
                <a:latin typeface="楷体" panose="02010609060101010101" pitchFamily="49" charset="-122"/>
                <a:ea typeface="楷体" panose="02010609060101010101" pitchFamily="49" charset="-122"/>
              </a:rPr>
              <a:t>宗教仪式，每个人都可和上帝直接交流。无需神职人员干预和繁缛的礼拜仪式。</a:t>
            </a:r>
            <a:endParaRPr lang="zh-CN" altLang="en-US" dirty="0">
              <a:latin typeface="楷体" panose="02010609060101010101" pitchFamily="49" charset="-122"/>
              <a:ea typeface="楷体" panose="02010609060101010101" pitchFamily="49" charset="-122"/>
            </a:endParaRPr>
          </a:p>
        </p:txBody>
      </p:sp>
      <p:sp>
        <p:nvSpPr>
          <p:cNvPr id="53" name="文本框 52">
            <a:extLst>
              <a:ext uri="{FF2B5EF4-FFF2-40B4-BE49-F238E27FC236}">
                <a16:creationId xmlns:a16="http://schemas.microsoft.com/office/drawing/2014/main" xmlns="" id="{AA6E00A4-35F9-4574-84C8-1C10C34E7908}"/>
              </a:ext>
            </a:extLst>
          </p:cNvPr>
          <p:cNvSpPr txBox="1"/>
          <p:nvPr/>
        </p:nvSpPr>
        <p:spPr>
          <a:xfrm>
            <a:off x="2975164" y="6063807"/>
            <a:ext cx="7868411" cy="1920526"/>
          </a:xfrm>
          <a:prstGeom prst="rect">
            <a:avLst/>
          </a:prstGeom>
          <a:noFill/>
        </p:spPr>
        <p:txBody>
          <a:bodyPr wrap="square" rtlCol="0">
            <a:spAutoFit/>
          </a:bodyPr>
          <a:lstStyle/>
          <a:p>
            <a:pPr>
              <a:lnSpc>
                <a:spcPct val="110000"/>
              </a:lnSpc>
            </a:pPr>
            <a:r>
              <a:rPr lang="zh-CN" altLang="en-US" b="1" dirty="0" smtClean="0">
                <a:latin typeface="楷体" panose="02010609060101010101" pitchFamily="49" charset="-122"/>
                <a:ea typeface="楷体" panose="02010609060101010101" pitchFamily="49" charset="-122"/>
              </a:rPr>
              <a:t>认为</a:t>
            </a:r>
            <a:r>
              <a:rPr lang="zh-CN" altLang="en-US" b="1" dirty="0">
                <a:latin typeface="楷体" panose="02010609060101010101" pitchFamily="49" charset="-122"/>
                <a:ea typeface="楷体" panose="02010609060101010101" pitchFamily="49" charset="-122"/>
              </a:rPr>
              <a:t>只要信仰上帝，灵魂便可获得拯救，而不是靠购买赎罪券来赎罪</a:t>
            </a:r>
            <a:r>
              <a:rPr lang="zh-CN" altLang="en-US" b="1" dirty="0" smtClean="0">
                <a:latin typeface="楷体" panose="02010609060101010101" pitchFamily="49" charset="-122"/>
                <a:ea typeface="楷体" panose="02010609060101010101" pitchFamily="49" charset="-122"/>
              </a:rPr>
              <a:t>，即因</a:t>
            </a:r>
            <a:r>
              <a:rPr lang="zh-CN" altLang="en-US" b="1" dirty="0">
                <a:latin typeface="楷体" panose="02010609060101010101" pitchFamily="49" charset="-122"/>
                <a:ea typeface="楷体" panose="02010609060101010101" pitchFamily="49" charset="-122"/>
              </a:rPr>
              <a:t>信称义。</a:t>
            </a:r>
            <a:endParaRPr lang="zh-CN" altLang="en-US" dirty="0">
              <a:latin typeface="楷体" panose="02010609060101010101" pitchFamily="49" charset="-122"/>
              <a:ea typeface="楷体" panose="02010609060101010101" pitchFamily="49" charset="-122"/>
            </a:endParaRPr>
          </a:p>
        </p:txBody>
      </p:sp>
      <p:pic>
        <p:nvPicPr>
          <p:cNvPr id="3" name="图片 2">
            <a:extLst>
              <a:ext uri="{FF2B5EF4-FFF2-40B4-BE49-F238E27FC236}">
                <a16:creationId xmlns:a16="http://schemas.microsoft.com/office/drawing/2014/main" xmlns="" id="{0DDEDA40-3085-471C-AD7C-527F1C012237}"/>
              </a:ext>
            </a:extLst>
          </p:cNvPr>
          <p:cNvPicPr>
            <a:picLocks noChangeAspect="1"/>
          </p:cNvPicPr>
          <p:nvPr/>
        </p:nvPicPr>
        <p:blipFill>
          <a:blip r:embed="rId3"/>
          <a:stretch>
            <a:fillRect/>
          </a:stretch>
        </p:blipFill>
        <p:spPr>
          <a:xfrm>
            <a:off x="16476721" y="999211"/>
            <a:ext cx="2699999" cy="3616070"/>
          </a:xfrm>
          <a:prstGeom prst="rect">
            <a:avLst/>
          </a:prstGeom>
        </p:spPr>
      </p:pic>
      <p:pic>
        <p:nvPicPr>
          <p:cNvPr id="4" name="图片 3">
            <a:extLst>
              <a:ext uri="{FF2B5EF4-FFF2-40B4-BE49-F238E27FC236}">
                <a16:creationId xmlns:a16="http://schemas.microsoft.com/office/drawing/2014/main" xmlns="" id="{6F67A1A1-ADA3-4255-BB28-062BBB94F903}"/>
              </a:ext>
            </a:extLst>
          </p:cNvPr>
          <p:cNvPicPr>
            <a:picLocks noChangeAspect="1"/>
          </p:cNvPicPr>
          <p:nvPr/>
        </p:nvPicPr>
        <p:blipFill>
          <a:blip r:embed="rId4"/>
          <a:stretch>
            <a:fillRect/>
          </a:stretch>
        </p:blipFill>
        <p:spPr>
          <a:xfrm>
            <a:off x="13505888" y="7473375"/>
            <a:ext cx="6472743" cy="3958910"/>
          </a:xfrm>
          <a:prstGeom prst="rect">
            <a:avLst/>
          </a:prstGeom>
        </p:spPr>
      </p:pic>
      <p:sp>
        <p:nvSpPr>
          <p:cNvPr id="39" name="矩形 38">
            <a:extLst>
              <a:ext uri="{FF2B5EF4-FFF2-40B4-BE49-F238E27FC236}">
                <a16:creationId xmlns:a16="http://schemas.microsoft.com/office/drawing/2014/main" xmlns="" id="{7F01BE64-58FF-48A7-8491-9E3C9063538F}"/>
              </a:ext>
            </a:extLst>
          </p:cNvPr>
          <p:cNvSpPr/>
          <p:nvPr/>
        </p:nvSpPr>
        <p:spPr>
          <a:xfrm>
            <a:off x="13769808" y="11530725"/>
            <a:ext cx="6321806" cy="584775"/>
          </a:xfrm>
          <a:prstGeom prst="rect">
            <a:avLst/>
          </a:prstGeom>
        </p:spPr>
        <p:txBody>
          <a:bodyPr wrap="square">
            <a:spAutoFit/>
          </a:bodyPr>
          <a:lstStyle/>
          <a:p>
            <a:r>
              <a:rPr lang="zh-CN" altLang="en-US" sz="3200" dirty="0">
                <a:latin typeface="黑体" panose="02010609060101010101" pitchFamily="49" charset="-122"/>
                <a:ea typeface="黑体" panose="02010609060101010101" pitchFamily="49" charset="-122"/>
              </a:rPr>
              <a:t>马丁</a:t>
            </a:r>
            <a:r>
              <a:rPr lang="en-US" altLang="zh-CN" sz="3200" dirty="0">
                <a:latin typeface="黑体" panose="02010609060101010101" pitchFamily="49" charset="-122"/>
                <a:ea typeface="黑体" panose="02010609060101010101" pitchFamily="49" charset="-122"/>
              </a:rPr>
              <a:t>·</a:t>
            </a:r>
            <a:r>
              <a:rPr lang="zh-CN" altLang="en-US" sz="3200" dirty="0">
                <a:latin typeface="黑体" panose="02010609060101010101" pitchFamily="49" charset="-122"/>
                <a:ea typeface="黑体" panose="02010609060101010101" pitchFamily="49" charset="-122"/>
              </a:rPr>
              <a:t>路德张贴“九十五条</a:t>
            </a:r>
            <a:r>
              <a:rPr lang="zh-CN" altLang="en-US" sz="3200">
                <a:latin typeface="黑体" panose="02010609060101010101" pitchFamily="49" charset="-122"/>
                <a:ea typeface="黑体" panose="02010609060101010101" pitchFamily="49" charset="-122"/>
              </a:rPr>
              <a:t>论</a:t>
            </a:r>
            <a:r>
              <a:rPr lang="zh-CN" altLang="en-US" sz="3200" smtClean="0">
                <a:latin typeface="黑体" panose="02010609060101010101" pitchFamily="49" charset="-122"/>
                <a:ea typeface="黑体" panose="02010609060101010101" pitchFamily="49" charset="-122"/>
              </a:rPr>
              <a:t>纲”</a:t>
            </a:r>
            <a:endParaRPr lang="zh-CN" altLang="en-US" sz="3200" dirty="0">
              <a:latin typeface="黑体" panose="02010609060101010101" pitchFamily="49" charset="-122"/>
              <a:ea typeface="黑体" panose="02010609060101010101" pitchFamily="49" charset="-122"/>
            </a:endParaRPr>
          </a:p>
        </p:txBody>
      </p:sp>
      <p:sp>
        <p:nvSpPr>
          <p:cNvPr id="5" name="任意多边形: 形状 4">
            <a:extLst>
              <a:ext uri="{FF2B5EF4-FFF2-40B4-BE49-F238E27FC236}">
                <a16:creationId xmlns:a16="http://schemas.microsoft.com/office/drawing/2014/main" xmlns="" id="{446F266F-B3CE-4EF3-BE30-AC5CD397700D}"/>
              </a:ext>
            </a:extLst>
          </p:cNvPr>
          <p:cNvSpPr/>
          <p:nvPr/>
        </p:nvSpPr>
        <p:spPr>
          <a:xfrm>
            <a:off x="10755036" y="6574971"/>
            <a:ext cx="2460221" cy="5067840"/>
          </a:xfrm>
          <a:custGeom>
            <a:avLst/>
            <a:gdLst>
              <a:gd name="connsiteX0" fmla="*/ 21821 w 2460221"/>
              <a:gd name="connsiteY0" fmla="*/ 21772 h 5067840"/>
              <a:gd name="connsiteX1" fmla="*/ 827364 w 2460221"/>
              <a:gd name="connsiteY1" fmla="*/ 1567543 h 5067840"/>
              <a:gd name="connsiteX2" fmla="*/ 50 w 2460221"/>
              <a:gd name="connsiteY2" fmla="*/ 2677886 h 5067840"/>
              <a:gd name="connsiteX3" fmla="*/ 783821 w 2460221"/>
              <a:gd name="connsiteY3" fmla="*/ 3679372 h 5067840"/>
              <a:gd name="connsiteX4" fmla="*/ 65364 w 2460221"/>
              <a:gd name="connsiteY4" fmla="*/ 4637315 h 5067840"/>
              <a:gd name="connsiteX5" fmla="*/ 1415193 w 2460221"/>
              <a:gd name="connsiteY5" fmla="*/ 4702629 h 5067840"/>
              <a:gd name="connsiteX6" fmla="*/ 2460221 w 2460221"/>
              <a:gd name="connsiteY6" fmla="*/ 0 h 506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221" h="5067840">
                <a:moveTo>
                  <a:pt x="21821" y="21772"/>
                </a:moveTo>
                <a:cubicBezTo>
                  <a:pt x="426406" y="573314"/>
                  <a:pt x="830992" y="1124857"/>
                  <a:pt x="827364" y="1567543"/>
                </a:cubicBezTo>
                <a:cubicBezTo>
                  <a:pt x="823736" y="2010229"/>
                  <a:pt x="7307" y="2325915"/>
                  <a:pt x="50" y="2677886"/>
                </a:cubicBezTo>
                <a:cubicBezTo>
                  <a:pt x="-7207" y="3029857"/>
                  <a:pt x="772935" y="3352801"/>
                  <a:pt x="783821" y="3679372"/>
                </a:cubicBezTo>
                <a:cubicBezTo>
                  <a:pt x="794707" y="4005944"/>
                  <a:pt x="-39865" y="4466772"/>
                  <a:pt x="65364" y="4637315"/>
                </a:cubicBezTo>
                <a:cubicBezTo>
                  <a:pt x="170593" y="4807858"/>
                  <a:pt x="1016050" y="5475515"/>
                  <a:pt x="1415193" y="4702629"/>
                </a:cubicBezTo>
                <a:cubicBezTo>
                  <a:pt x="1814336" y="3929743"/>
                  <a:pt x="2249764" y="878114"/>
                  <a:pt x="2460221" y="0"/>
                </a:cubicBezTo>
              </a:path>
            </a:pathLst>
          </a:custGeom>
          <a:noFill/>
          <a:ln w="38100">
            <a:solidFill>
              <a:srgbClr val="369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xmlns="" id="{6EC10B9D-F842-4239-8843-38BE16295C22}"/>
              </a:ext>
            </a:extLst>
          </p:cNvPr>
          <p:cNvSpPr/>
          <p:nvPr/>
        </p:nvSpPr>
        <p:spPr>
          <a:xfrm rot="19407445">
            <a:off x="10659197" y="6548548"/>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1827530" rtl="0" eaLnBrk="1" latinLnBrk="0" hangingPunct="1">
              <a:defRPr sz="3600" kern="1200">
                <a:solidFill>
                  <a:schemeClr val="lt1"/>
                </a:solidFill>
                <a:latin typeface="+mn-lt"/>
                <a:ea typeface="+mn-ea"/>
                <a:cs typeface="+mn-cs"/>
              </a:defRPr>
            </a:lvl1pPr>
            <a:lvl2pPr marL="913765" algn="l" defTabSz="1827530" rtl="0" eaLnBrk="1" latinLnBrk="0" hangingPunct="1">
              <a:defRPr sz="3600" kern="1200">
                <a:solidFill>
                  <a:schemeClr val="lt1"/>
                </a:solidFill>
                <a:latin typeface="+mn-lt"/>
                <a:ea typeface="+mn-ea"/>
                <a:cs typeface="+mn-cs"/>
              </a:defRPr>
            </a:lvl2pPr>
            <a:lvl3pPr marL="1828165" algn="l" defTabSz="1827530" rtl="0" eaLnBrk="1" latinLnBrk="0" hangingPunct="1">
              <a:defRPr sz="3600" kern="1200">
                <a:solidFill>
                  <a:schemeClr val="lt1"/>
                </a:solidFill>
                <a:latin typeface="+mn-lt"/>
                <a:ea typeface="+mn-ea"/>
                <a:cs typeface="+mn-cs"/>
              </a:defRPr>
            </a:lvl3pPr>
            <a:lvl4pPr marL="2741930" algn="l" defTabSz="1827530" rtl="0" eaLnBrk="1" latinLnBrk="0" hangingPunct="1">
              <a:defRPr sz="3600" kern="1200">
                <a:solidFill>
                  <a:schemeClr val="lt1"/>
                </a:solidFill>
                <a:latin typeface="+mn-lt"/>
                <a:ea typeface="+mn-ea"/>
                <a:cs typeface="+mn-cs"/>
              </a:defRPr>
            </a:lvl4pPr>
            <a:lvl5pPr marL="3655695" algn="l" defTabSz="1827530" rtl="0" eaLnBrk="1" latinLnBrk="0" hangingPunct="1">
              <a:defRPr sz="3600" kern="1200">
                <a:solidFill>
                  <a:schemeClr val="lt1"/>
                </a:solidFill>
                <a:latin typeface="+mn-lt"/>
                <a:ea typeface="+mn-ea"/>
                <a:cs typeface="+mn-cs"/>
              </a:defRPr>
            </a:lvl5pPr>
            <a:lvl6pPr marL="4570095" algn="l" defTabSz="1827530" rtl="0" eaLnBrk="1" latinLnBrk="0" hangingPunct="1">
              <a:defRPr sz="3600" kern="1200">
                <a:solidFill>
                  <a:schemeClr val="lt1"/>
                </a:solidFill>
                <a:latin typeface="+mn-lt"/>
                <a:ea typeface="+mn-ea"/>
                <a:cs typeface="+mn-cs"/>
              </a:defRPr>
            </a:lvl6pPr>
            <a:lvl7pPr marL="5483860" algn="l" defTabSz="1827530" rtl="0" eaLnBrk="1" latinLnBrk="0" hangingPunct="1">
              <a:defRPr sz="3600" kern="1200">
                <a:solidFill>
                  <a:schemeClr val="lt1"/>
                </a:solidFill>
                <a:latin typeface="+mn-lt"/>
                <a:ea typeface="+mn-ea"/>
                <a:cs typeface="+mn-cs"/>
              </a:defRPr>
            </a:lvl7pPr>
            <a:lvl8pPr marL="6397625" algn="l" defTabSz="1827530" rtl="0" eaLnBrk="1" latinLnBrk="0" hangingPunct="1">
              <a:defRPr sz="3600" kern="1200">
                <a:solidFill>
                  <a:schemeClr val="lt1"/>
                </a:solidFill>
                <a:latin typeface="+mn-lt"/>
                <a:ea typeface="+mn-ea"/>
                <a:cs typeface="+mn-cs"/>
              </a:defRPr>
            </a:lvl8pPr>
            <a:lvl9pPr marL="7311390" algn="l" defTabSz="1827530" rtl="0" eaLnBrk="1" latinLnBrk="0" hangingPunct="1">
              <a:defRPr sz="3600" kern="1200">
                <a:solidFill>
                  <a:schemeClr val="lt1"/>
                </a:solidFill>
                <a:latin typeface="+mn-lt"/>
                <a:ea typeface="+mn-ea"/>
                <a:cs typeface="+mn-cs"/>
              </a:defRPr>
            </a:lvl9pPr>
          </a:lstStyle>
          <a:p>
            <a:pPr algn="ctr"/>
            <a:endParaRPr lang="zh-CN" altLang="en-US"/>
          </a:p>
        </p:txBody>
      </p:sp>
      <p:sp>
        <p:nvSpPr>
          <p:cNvPr id="27" name="椭圆 26">
            <a:extLst>
              <a:ext uri="{FF2B5EF4-FFF2-40B4-BE49-F238E27FC236}">
                <a16:creationId xmlns:a16="http://schemas.microsoft.com/office/drawing/2014/main" xmlns="" id="{6EC10B9D-F842-4239-8843-38BE16295C22}"/>
              </a:ext>
            </a:extLst>
          </p:cNvPr>
          <p:cNvSpPr/>
          <p:nvPr/>
        </p:nvSpPr>
        <p:spPr>
          <a:xfrm rot="19407445">
            <a:off x="10616667" y="9134332"/>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1827530" rtl="0" eaLnBrk="1" latinLnBrk="0" hangingPunct="1">
              <a:defRPr sz="3600" kern="1200">
                <a:solidFill>
                  <a:schemeClr val="lt1"/>
                </a:solidFill>
                <a:latin typeface="+mn-lt"/>
                <a:ea typeface="+mn-ea"/>
                <a:cs typeface="+mn-cs"/>
              </a:defRPr>
            </a:lvl1pPr>
            <a:lvl2pPr marL="913765" algn="l" defTabSz="1827530" rtl="0" eaLnBrk="1" latinLnBrk="0" hangingPunct="1">
              <a:defRPr sz="3600" kern="1200">
                <a:solidFill>
                  <a:schemeClr val="lt1"/>
                </a:solidFill>
                <a:latin typeface="+mn-lt"/>
                <a:ea typeface="+mn-ea"/>
                <a:cs typeface="+mn-cs"/>
              </a:defRPr>
            </a:lvl2pPr>
            <a:lvl3pPr marL="1828165" algn="l" defTabSz="1827530" rtl="0" eaLnBrk="1" latinLnBrk="0" hangingPunct="1">
              <a:defRPr sz="3600" kern="1200">
                <a:solidFill>
                  <a:schemeClr val="lt1"/>
                </a:solidFill>
                <a:latin typeface="+mn-lt"/>
                <a:ea typeface="+mn-ea"/>
                <a:cs typeface="+mn-cs"/>
              </a:defRPr>
            </a:lvl3pPr>
            <a:lvl4pPr marL="2741930" algn="l" defTabSz="1827530" rtl="0" eaLnBrk="1" latinLnBrk="0" hangingPunct="1">
              <a:defRPr sz="3600" kern="1200">
                <a:solidFill>
                  <a:schemeClr val="lt1"/>
                </a:solidFill>
                <a:latin typeface="+mn-lt"/>
                <a:ea typeface="+mn-ea"/>
                <a:cs typeface="+mn-cs"/>
              </a:defRPr>
            </a:lvl4pPr>
            <a:lvl5pPr marL="3655695" algn="l" defTabSz="1827530" rtl="0" eaLnBrk="1" latinLnBrk="0" hangingPunct="1">
              <a:defRPr sz="3600" kern="1200">
                <a:solidFill>
                  <a:schemeClr val="lt1"/>
                </a:solidFill>
                <a:latin typeface="+mn-lt"/>
                <a:ea typeface="+mn-ea"/>
                <a:cs typeface="+mn-cs"/>
              </a:defRPr>
            </a:lvl5pPr>
            <a:lvl6pPr marL="4570095" algn="l" defTabSz="1827530" rtl="0" eaLnBrk="1" latinLnBrk="0" hangingPunct="1">
              <a:defRPr sz="3600" kern="1200">
                <a:solidFill>
                  <a:schemeClr val="lt1"/>
                </a:solidFill>
                <a:latin typeface="+mn-lt"/>
                <a:ea typeface="+mn-ea"/>
                <a:cs typeface="+mn-cs"/>
              </a:defRPr>
            </a:lvl6pPr>
            <a:lvl7pPr marL="5483860" algn="l" defTabSz="1827530" rtl="0" eaLnBrk="1" latinLnBrk="0" hangingPunct="1">
              <a:defRPr sz="3600" kern="1200">
                <a:solidFill>
                  <a:schemeClr val="lt1"/>
                </a:solidFill>
                <a:latin typeface="+mn-lt"/>
                <a:ea typeface="+mn-ea"/>
                <a:cs typeface="+mn-cs"/>
              </a:defRPr>
            </a:lvl7pPr>
            <a:lvl8pPr marL="6397625" algn="l" defTabSz="1827530" rtl="0" eaLnBrk="1" latinLnBrk="0" hangingPunct="1">
              <a:defRPr sz="3600" kern="1200">
                <a:solidFill>
                  <a:schemeClr val="lt1"/>
                </a:solidFill>
                <a:latin typeface="+mn-lt"/>
                <a:ea typeface="+mn-ea"/>
                <a:cs typeface="+mn-cs"/>
              </a:defRPr>
            </a:lvl8pPr>
            <a:lvl9pPr marL="7311390" algn="l" defTabSz="1827530" rtl="0" eaLnBrk="1" latinLnBrk="0" hangingPunct="1">
              <a:defRPr sz="3600" kern="1200">
                <a:solidFill>
                  <a:schemeClr val="lt1"/>
                </a:solidFill>
                <a:latin typeface="+mn-lt"/>
                <a:ea typeface="+mn-ea"/>
                <a:cs typeface="+mn-cs"/>
              </a:defRPr>
            </a:lvl9pPr>
          </a:lstStyle>
          <a:p>
            <a:pPr algn="ctr"/>
            <a:endParaRPr lang="zh-CN" altLang="en-US"/>
          </a:p>
        </p:txBody>
      </p:sp>
      <p:sp>
        <p:nvSpPr>
          <p:cNvPr id="28" name="椭圆 27">
            <a:extLst>
              <a:ext uri="{FF2B5EF4-FFF2-40B4-BE49-F238E27FC236}">
                <a16:creationId xmlns:a16="http://schemas.microsoft.com/office/drawing/2014/main" xmlns="" id="{6EC10B9D-F842-4239-8843-38BE16295C22}"/>
              </a:ext>
            </a:extLst>
          </p:cNvPr>
          <p:cNvSpPr/>
          <p:nvPr/>
        </p:nvSpPr>
        <p:spPr>
          <a:xfrm rot="19407445">
            <a:off x="10687317" y="11124513"/>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1827530" rtl="0" eaLnBrk="1" latinLnBrk="0" hangingPunct="1">
              <a:defRPr sz="3600" kern="1200">
                <a:solidFill>
                  <a:schemeClr val="lt1"/>
                </a:solidFill>
                <a:latin typeface="+mn-lt"/>
                <a:ea typeface="+mn-ea"/>
                <a:cs typeface="+mn-cs"/>
              </a:defRPr>
            </a:lvl1pPr>
            <a:lvl2pPr marL="913765" algn="l" defTabSz="1827530" rtl="0" eaLnBrk="1" latinLnBrk="0" hangingPunct="1">
              <a:defRPr sz="3600" kern="1200">
                <a:solidFill>
                  <a:schemeClr val="lt1"/>
                </a:solidFill>
                <a:latin typeface="+mn-lt"/>
                <a:ea typeface="+mn-ea"/>
                <a:cs typeface="+mn-cs"/>
              </a:defRPr>
            </a:lvl2pPr>
            <a:lvl3pPr marL="1828165" algn="l" defTabSz="1827530" rtl="0" eaLnBrk="1" latinLnBrk="0" hangingPunct="1">
              <a:defRPr sz="3600" kern="1200">
                <a:solidFill>
                  <a:schemeClr val="lt1"/>
                </a:solidFill>
                <a:latin typeface="+mn-lt"/>
                <a:ea typeface="+mn-ea"/>
                <a:cs typeface="+mn-cs"/>
              </a:defRPr>
            </a:lvl3pPr>
            <a:lvl4pPr marL="2741930" algn="l" defTabSz="1827530" rtl="0" eaLnBrk="1" latinLnBrk="0" hangingPunct="1">
              <a:defRPr sz="3600" kern="1200">
                <a:solidFill>
                  <a:schemeClr val="lt1"/>
                </a:solidFill>
                <a:latin typeface="+mn-lt"/>
                <a:ea typeface="+mn-ea"/>
                <a:cs typeface="+mn-cs"/>
              </a:defRPr>
            </a:lvl4pPr>
            <a:lvl5pPr marL="3655695" algn="l" defTabSz="1827530" rtl="0" eaLnBrk="1" latinLnBrk="0" hangingPunct="1">
              <a:defRPr sz="3600" kern="1200">
                <a:solidFill>
                  <a:schemeClr val="lt1"/>
                </a:solidFill>
                <a:latin typeface="+mn-lt"/>
                <a:ea typeface="+mn-ea"/>
                <a:cs typeface="+mn-cs"/>
              </a:defRPr>
            </a:lvl5pPr>
            <a:lvl6pPr marL="4570095" algn="l" defTabSz="1827530" rtl="0" eaLnBrk="1" latinLnBrk="0" hangingPunct="1">
              <a:defRPr sz="3600" kern="1200">
                <a:solidFill>
                  <a:schemeClr val="lt1"/>
                </a:solidFill>
                <a:latin typeface="+mn-lt"/>
                <a:ea typeface="+mn-ea"/>
                <a:cs typeface="+mn-cs"/>
              </a:defRPr>
            </a:lvl6pPr>
            <a:lvl7pPr marL="5483860" algn="l" defTabSz="1827530" rtl="0" eaLnBrk="1" latinLnBrk="0" hangingPunct="1">
              <a:defRPr sz="3600" kern="1200">
                <a:solidFill>
                  <a:schemeClr val="lt1"/>
                </a:solidFill>
                <a:latin typeface="+mn-lt"/>
                <a:ea typeface="+mn-ea"/>
                <a:cs typeface="+mn-cs"/>
              </a:defRPr>
            </a:lvl7pPr>
            <a:lvl8pPr marL="6397625" algn="l" defTabSz="1827530" rtl="0" eaLnBrk="1" latinLnBrk="0" hangingPunct="1">
              <a:defRPr sz="3600" kern="1200">
                <a:solidFill>
                  <a:schemeClr val="lt1"/>
                </a:solidFill>
                <a:latin typeface="+mn-lt"/>
                <a:ea typeface="+mn-ea"/>
                <a:cs typeface="+mn-cs"/>
              </a:defRPr>
            </a:lvl8pPr>
            <a:lvl9pPr marL="7311390" algn="l" defTabSz="1827530" rtl="0" eaLnBrk="1" latinLnBrk="0" hangingPunct="1">
              <a:defRPr sz="3600" kern="1200">
                <a:solidFill>
                  <a:schemeClr val="lt1"/>
                </a:solidFill>
                <a:latin typeface="+mn-lt"/>
                <a:ea typeface="+mn-ea"/>
                <a:cs typeface="+mn-cs"/>
              </a:defRPr>
            </a:lvl9pPr>
          </a:lstStyle>
          <a:p>
            <a:pPr algn="ctr"/>
            <a:endParaRPr lang="zh-CN" altLang="en-US"/>
          </a:p>
        </p:txBody>
      </p:sp>
      <p:sp>
        <p:nvSpPr>
          <p:cNvPr id="38" name="椭圆 37">
            <a:extLst>
              <a:ext uri="{FF2B5EF4-FFF2-40B4-BE49-F238E27FC236}">
                <a16:creationId xmlns:a16="http://schemas.microsoft.com/office/drawing/2014/main" xmlns="" id="{6EC10B9D-F842-4239-8843-38BE16295C22}"/>
              </a:ext>
            </a:extLst>
          </p:cNvPr>
          <p:cNvSpPr/>
          <p:nvPr/>
        </p:nvSpPr>
        <p:spPr>
          <a:xfrm rot="19407445">
            <a:off x="13076975" y="6441370"/>
            <a:ext cx="260523" cy="2672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1827530" rtl="0" eaLnBrk="1" latinLnBrk="0" hangingPunct="1">
              <a:defRPr sz="3600" kern="1200">
                <a:solidFill>
                  <a:schemeClr val="lt1"/>
                </a:solidFill>
                <a:latin typeface="+mn-lt"/>
                <a:ea typeface="+mn-ea"/>
                <a:cs typeface="+mn-cs"/>
              </a:defRPr>
            </a:lvl1pPr>
            <a:lvl2pPr marL="913765" algn="l" defTabSz="1827530" rtl="0" eaLnBrk="1" latinLnBrk="0" hangingPunct="1">
              <a:defRPr sz="3600" kern="1200">
                <a:solidFill>
                  <a:schemeClr val="lt1"/>
                </a:solidFill>
                <a:latin typeface="+mn-lt"/>
                <a:ea typeface="+mn-ea"/>
                <a:cs typeface="+mn-cs"/>
              </a:defRPr>
            </a:lvl2pPr>
            <a:lvl3pPr marL="1828165" algn="l" defTabSz="1827530" rtl="0" eaLnBrk="1" latinLnBrk="0" hangingPunct="1">
              <a:defRPr sz="3600" kern="1200">
                <a:solidFill>
                  <a:schemeClr val="lt1"/>
                </a:solidFill>
                <a:latin typeface="+mn-lt"/>
                <a:ea typeface="+mn-ea"/>
                <a:cs typeface="+mn-cs"/>
              </a:defRPr>
            </a:lvl3pPr>
            <a:lvl4pPr marL="2741930" algn="l" defTabSz="1827530" rtl="0" eaLnBrk="1" latinLnBrk="0" hangingPunct="1">
              <a:defRPr sz="3600" kern="1200">
                <a:solidFill>
                  <a:schemeClr val="lt1"/>
                </a:solidFill>
                <a:latin typeface="+mn-lt"/>
                <a:ea typeface="+mn-ea"/>
                <a:cs typeface="+mn-cs"/>
              </a:defRPr>
            </a:lvl4pPr>
            <a:lvl5pPr marL="3655695" algn="l" defTabSz="1827530" rtl="0" eaLnBrk="1" latinLnBrk="0" hangingPunct="1">
              <a:defRPr sz="3600" kern="1200">
                <a:solidFill>
                  <a:schemeClr val="lt1"/>
                </a:solidFill>
                <a:latin typeface="+mn-lt"/>
                <a:ea typeface="+mn-ea"/>
                <a:cs typeface="+mn-cs"/>
              </a:defRPr>
            </a:lvl5pPr>
            <a:lvl6pPr marL="4570095" algn="l" defTabSz="1827530" rtl="0" eaLnBrk="1" latinLnBrk="0" hangingPunct="1">
              <a:defRPr sz="3600" kern="1200">
                <a:solidFill>
                  <a:schemeClr val="lt1"/>
                </a:solidFill>
                <a:latin typeface="+mn-lt"/>
                <a:ea typeface="+mn-ea"/>
                <a:cs typeface="+mn-cs"/>
              </a:defRPr>
            </a:lvl6pPr>
            <a:lvl7pPr marL="5483860" algn="l" defTabSz="1827530" rtl="0" eaLnBrk="1" latinLnBrk="0" hangingPunct="1">
              <a:defRPr sz="3600" kern="1200">
                <a:solidFill>
                  <a:schemeClr val="lt1"/>
                </a:solidFill>
                <a:latin typeface="+mn-lt"/>
                <a:ea typeface="+mn-ea"/>
                <a:cs typeface="+mn-cs"/>
              </a:defRPr>
            </a:lvl7pPr>
            <a:lvl8pPr marL="6397625" algn="l" defTabSz="1827530" rtl="0" eaLnBrk="1" latinLnBrk="0" hangingPunct="1">
              <a:defRPr sz="3600" kern="1200">
                <a:solidFill>
                  <a:schemeClr val="lt1"/>
                </a:solidFill>
                <a:latin typeface="+mn-lt"/>
                <a:ea typeface="+mn-ea"/>
                <a:cs typeface="+mn-cs"/>
              </a:defRPr>
            </a:lvl8pPr>
            <a:lvl9pPr marL="7311390" algn="l" defTabSz="1827530" rtl="0" eaLnBrk="1" latinLnBrk="0" hangingPunct="1">
              <a:defRPr sz="36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272039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9" grpId="0"/>
      <p:bldP spid="50" grpId="0"/>
      <p:bldP spid="51" grpId="0"/>
      <p:bldP spid="53" grpId="0"/>
      <p:bldP spid="39" grpId="0"/>
      <p:bldP spid="5" grpId="0" animBg="1"/>
      <p:bldP spid="26" grpId="0" animBg="1"/>
      <p:bldP spid="27" grpId="0" animBg="1"/>
      <p:bldP spid="28" grpId="0" animBg="1"/>
      <p:bldP spid="3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76938" y="683028"/>
            <a:ext cx="21651562" cy="8319200"/>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18</a:t>
            </a:r>
            <a:r>
              <a:rPr lang="zh-CN" altLang="en-US" sz="5400" b="1" spc="-150" dirty="0">
                <a:latin typeface="+mn-ea"/>
              </a:rPr>
              <a:t>）对于美国</a:t>
            </a:r>
            <a:r>
              <a:rPr lang="en-US" altLang="zh-CN" sz="5400" b="1" spc="-150" dirty="0">
                <a:latin typeface="+mn-ea"/>
              </a:rPr>
              <a:t>《</a:t>
            </a:r>
            <a:r>
              <a:rPr lang="zh-CN" altLang="en-US" sz="5400" b="1" spc="-150" dirty="0">
                <a:latin typeface="+mn-ea"/>
              </a:rPr>
              <a:t>独立宣言</a:t>
            </a:r>
            <a:r>
              <a:rPr lang="en-US" altLang="zh-CN" sz="5400" b="1" spc="-150" dirty="0">
                <a:latin typeface="+mn-ea"/>
              </a:rPr>
              <a:t>》</a:t>
            </a:r>
            <a:r>
              <a:rPr lang="zh-CN" altLang="en-US" sz="5400" b="1" spc="-150" dirty="0">
                <a:latin typeface="+mn-ea"/>
              </a:rPr>
              <a:t>在大革命前法国的反响，有学者评论说：宣言中的学说来自哪里并不重要。无论是来自卢梭，还是洛克</a:t>
            </a:r>
            <a:r>
              <a:rPr lang="en-US" altLang="zh-CN" sz="5400" b="1" spc="-150" dirty="0">
                <a:latin typeface="+mn-ea"/>
              </a:rPr>
              <a:t>(</a:t>
            </a:r>
            <a:r>
              <a:rPr lang="zh-CN" altLang="en-US" sz="5400" b="1" spc="-150" dirty="0">
                <a:latin typeface="+mn-ea"/>
              </a:rPr>
              <a:t>英国启蒙思想家</a:t>
            </a:r>
            <a:r>
              <a:rPr lang="en-US" altLang="zh-CN" sz="5400" b="1" spc="-150" dirty="0">
                <a:latin typeface="+mn-ea"/>
              </a:rPr>
              <a:t>)</a:t>
            </a:r>
            <a:r>
              <a:rPr lang="zh-CN" altLang="en-US" sz="5400" b="1" spc="-150" dirty="0">
                <a:latin typeface="+mn-ea"/>
              </a:rPr>
              <a:t>，法国读者一定能在</a:t>
            </a:r>
            <a:r>
              <a:rPr lang="en-US" altLang="zh-CN" sz="5400" b="1" spc="-150" dirty="0">
                <a:latin typeface="+mn-ea"/>
              </a:rPr>
              <a:t>《</a:t>
            </a:r>
            <a:r>
              <a:rPr lang="zh-CN" altLang="en-US" sz="5400" b="1" spc="-150" dirty="0">
                <a:latin typeface="+mn-ea"/>
              </a:rPr>
              <a:t>独立宣言</a:t>
            </a:r>
            <a:r>
              <a:rPr lang="en-US" altLang="zh-CN" sz="5400" b="1" spc="-150" dirty="0">
                <a:latin typeface="+mn-ea"/>
              </a:rPr>
              <a:t>》</a:t>
            </a:r>
            <a:r>
              <a:rPr lang="zh-CN" altLang="en-US" sz="5400" b="1" spc="-150" dirty="0">
                <a:latin typeface="+mn-ea"/>
              </a:rPr>
              <a:t>的下述文字中看到法国哲人们的思想：“人人生而平等，他们都被造物主赋予了某些不可转让的权利</a:t>
            </a:r>
            <a:r>
              <a:rPr lang="en-US" altLang="zh-CN" sz="5400" b="1" spc="-150" dirty="0">
                <a:latin typeface="+mn-ea"/>
              </a:rPr>
              <a:t>……”</a:t>
            </a:r>
            <a:r>
              <a:rPr lang="zh-CN" altLang="en-US" sz="5400" b="1" spc="-150" dirty="0">
                <a:latin typeface="+mn-ea"/>
              </a:rPr>
              <a:t>结合所学判断，下列选项正确的有</a:t>
            </a:r>
            <a:r>
              <a:rPr lang="en-US" altLang="zh-CN" sz="5400" b="1" spc="-150" dirty="0">
                <a:latin typeface="+mn-ea"/>
              </a:rPr>
              <a:t>(    )</a:t>
            </a:r>
          </a:p>
          <a:p>
            <a:pPr>
              <a:lnSpc>
                <a:spcPct val="110000"/>
              </a:lnSpc>
            </a:pPr>
            <a:r>
              <a:rPr lang="zh-CN" altLang="en-US" sz="5400" b="1" spc="-150" dirty="0">
                <a:latin typeface="+mn-ea"/>
              </a:rPr>
              <a:t>①法国读者不了解洛克和卢梭的学说</a:t>
            </a:r>
          </a:p>
          <a:p>
            <a:pPr>
              <a:lnSpc>
                <a:spcPct val="110000"/>
              </a:lnSpc>
            </a:pPr>
            <a:r>
              <a:rPr lang="zh-CN" altLang="en-US" sz="5400" b="1" spc="-150" dirty="0">
                <a:latin typeface="+mn-ea"/>
              </a:rPr>
              <a:t>②</a:t>
            </a:r>
            <a:r>
              <a:rPr lang="en-US" altLang="zh-CN" sz="5400" b="1" spc="-150" dirty="0">
                <a:latin typeface="+mn-ea"/>
              </a:rPr>
              <a:t>《</a:t>
            </a:r>
            <a:r>
              <a:rPr lang="zh-CN" altLang="en-US" sz="5400" b="1" spc="-150" dirty="0">
                <a:latin typeface="+mn-ea"/>
              </a:rPr>
              <a:t>独立宣言</a:t>
            </a:r>
            <a:r>
              <a:rPr lang="en-US" altLang="zh-CN" sz="5400" b="1" spc="-150" dirty="0">
                <a:latin typeface="+mn-ea"/>
              </a:rPr>
              <a:t>》</a:t>
            </a:r>
            <a:r>
              <a:rPr lang="zh-CN" altLang="en-US" sz="5400" b="1" spc="-150" dirty="0">
                <a:latin typeface="+mn-ea"/>
              </a:rPr>
              <a:t>与洛克和卢梭的思想无关</a:t>
            </a:r>
          </a:p>
          <a:p>
            <a:pPr>
              <a:lnSpc>
                <a:spcPct val="110000"/>
              </a:lnSpc>
            </a:pPr>
            <a:r>
              <a:rPr lang="zh-CN" altLang="en-US" sz="5400" b="1" spc="-150" dirty="0">
                <a:latin typeface="+mn-ea"/>
              </a:rPr>
              <a:t>③法国社会中的等级制观念已经动摇</a:t>
            </a:r>
          </a:p>
          <a:p>
            <a:pPr>
              <a:lnSpc>
                <a:spcPct val="110000"/>
              </a:lnSpc>
            </a:pPr>
            <a:r>
              <a:rPr lang="zh-CN" altLang="en-US" sz="5400" b="1" spc="-150" dirty="0">
                <a:latin typeface="+mn-ea"/>
              </a:rPr>
              <a:t>④天赋人权思想已在大西洋两岸传播</a:t>
            </a:r>
          </a:p>
        </p:txBody>
      </p:sp>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500650" y="5933242"/>
              <a:ext cx="2499859"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18</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106</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20" name="文本框 6">
            <a:extLst>
              <a:ext uri="{FF2B5EF4-FFF2-40B4-BE49-F238E27FC236}">
                <a16:creationId xmlns:a16="http://schemas.microsoft.com/office/drawing/2014/main" xmlns="" id="{4C994055-6C52-49E7-A2A3-15AB7FE6C40D}"/>
              </a:ext>
            </a:extLst>
          </p:cNvPr>
          <p:cNvSpPr txBox="1"/>
          <p:nvPr/>
        </p:nvSpPr>
        <p:spPr>
          <a:xfrm>
            <a:off x="1382423" y="9330753"/>
            <a:ext cx="16342574" cy="947247"/>
          </a:xfrm>
          <a:prstGeom prst="rect">
            <a:avLst/>
          </a:prstGeom>
          <a:noFill/>
        </p:spPr>
        <p:txBody>
          <a:bodyPr wrap="square" rtlCol="0">
            <a:spAutoFit/>
          </a:bodyPr>
          <a:lstStyle/>
          <a:p>
            <a:pPr>
              <a:lnSpc>
                <a:spcPct val="110000"/>
              </a:lnSpc>
            </a:pPr>
            <a:r>
              <a:rPr lang="en-US" altLang="zh-CN" sz="5400" b="1" dirty="0">
                <a:latin typeface="+mn-ea"/>
              </a:rPr>
              <a:t>A.①③       B.②③       C.①④       D.③④</a:t>
            </a:r>
            <a:endParaRPr lang="zh-CN" altLang="en-US" dirty="0"/>
          </a:p>
        </p:txBody>
      </p:sp>
      <p:sp>
        <p:nvSpPr>
          <p:cNvPr id="21" name="矩形 20">
            <a:extLst>
              <a:ext uri="{FF2B5EF4-FFF2-40B4-BE49-F238E27FC236}">
                <a16:creationId xmlns:a16="http://schemas.microsoft.com/office/drawing/2014/main" xmlns="" id="{7B8BFEFC-950B-4483-A164-0866850385C2}"/>
              </a:ext>
            </a:extLst>
          </p:cNvPr>
          <p:cNvSpPr/>
          <p:nvPr/>
        </p:nvSpPr>
        <p:spPr>
          <a:xfrm>
            <a:off x="1295649" y="10368000"/>
            <a:ext cx="21960001" cy="2834622"/>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spc="-300" dirty="0">
                <a:solidFill>
                  <a:srgbClr val="2A5CAA"/>
                </a:solidFill>
                <a:latin typeface="楷体" pitchFamily="49" charset="-122"/>
                <a:ea typeface="楷体" pitchFamily="49" charset="-122"/>
              </a:rPr>
              <a:t>“他们都被造物主赋予了某些不可转让的权利”即天赋人权，在美国</a:t>
            </a:r>
            <a:r>
              <a:rPr lang="en-US" altLang="zh-CN" sz="5400" b="1" spc="-300" dirty="0">
                <a:solidFill>
                  <a:srgbClr val="2A5CAA"/>
                </a:solidFill>
                <a:latin typeface="楷体" pitchFamily="49" charset="-122"/>
                <a:ea typeface="楷体" pitchFamily="49" charset="-122"/>
              </a:rPr>
              <a:t>《</a:t>
            </a:r>
            <a:r>
              <a:rPr lang="zh-CN" altLang="en-US" sz="5400" b="1" spc="-300" dirty="0">
                <a:solidFill>
                  <a:srgbClr val="2A5CAA"/>
                </a:solidFill>
                <a:latin typeface="楷体" pitchFamily="49" charset="-122"/>
                <a:ea typeface="楷体" pitchFamily="49" charset="-122"/>
              </a:rPr>
              <a:t>独立宣言</a:t>
            </a:r>
            <a:r>
              <a:rPr lang="en-US" altLang="zh-CN" sz="5400" b="1" spc="-300" dirty="0">
                <a:solidFill>
                  <a:srgbClr val="2A5CAA"/>
                </a:solidFill>
                <a:latin typeface="楷体" pitchFamily="49" charset="-122"/>
                <a:ea typeface="楷体" pitchFamily="49" charset="-122"/>
              </a:rPr>
              <a:t>》</a:t>
            </a:r>
            <a:r>
              <a:rPr lang="zh-CN" altLang="en-US" sz="5400" b="1" spc="-300" dirty="0">
                <a:solidFill>
                  <a:srgbClr val="2A5CAA"/>
                </a:solidFill>
                <a:latin typeface="楷体" pitchFamily="49" charset="-122"/>
                <a:ea typeface="楷体" pitchFamily="49" charset="-122"/>
              </a:rPr>
              <a:t>中出现，也在法国哲人们的笔下出现，说明该思想已在</a:t>
            </a:r>
            <a:r>
              <a:rPr lang="zh-CN" altLang="en-US" sz="5400" b="1" spc="-300" dirty="0" smtClean="0">
                <a:solidFill>
                  <a:srgbClr val="2A5CAA"/>
                </a:solidFill>
                <a:latin typeface="楷体" pitchFamily="49" charset="-122"/>
                <a:ea typeface="楷体" pitchFamily="49" charset="-122"/>
              </a:rPr>
              <a:t>大西洋</a:t>
            </a:r>
            <a:endParaRPr lang="en-US" altLang="zh-CN" sz="5400" b="1" spc="-300" dirty="0" smtClean="0">
              <a:solidFill>
                <a:srgbClr val="2A5CAA"/>
              </a:solidFill>
              <a:latin typeface="楷体" pitchFamily="49" charset="-122"/>
              <a:ea typeface="楷体" pitchFamily="49" charset="-122"/>
            </a:endParaRPr>
          </a:p>
          <a:p>
            <a:pPr>
              <a:lnSpc>
                <a:spcPct val="110000"/>
              </a:lnSpc>
            </a:pPr>
            <a:r>
              <a:rPr lang="zh-CN" altLang="en-US" sz="5400" b="1" spc="-300" dirty="0">
                <a:solidFill>
                  <a:srgbClr val="2A5CAA"/>
                </a:solidFill>
                <a:latin typeface="楷体" pitchFamily="49" charset="-122"/>
                <a:ea typeface="楷体" pitchFamily="49" charset="-122"/>
              </a:rPr>
              <a:t>两岸传播，故④正确，选择</a:t>
            </a:r>
            <a:r>
              <a:rPr lang="en-US" altLang="zh-CN" sz="5400" b="1" spc="-300" dirty="0">
                <a:solidFill>
                  <a:srgbClr val="2A5CAA"/>
                </a:solidFill>
                <a:latin typeface="楷体" pitchFamily="49" charset="-122"/>
                <a:ea typeface="楷体" pitchFamily="49" charset="-122"/>
              </a:rPr>
              <a:t>D</a:t>
            </a:r>
            <a:r>
              <a:rPr lang="zh-CN" altLang="en-US" sz="5400" b="1" spc="-300" dirty="0">
                <a:solidFill>
                  <a:srgbClr val="2A5CAA"/>
                </a:solidFill>
                <a:latin typeface="楷体" pitchFamily="49" charset="-122"/>
                <a:ea typeface="楷体" pitchFamily="49" charset="-122"/>
              </a:rPr>
              <a:t>项符合题意</a:t>
            </a:r>
            <a:r>
              <a:rPr lang="zh-CN" altLang="en-US" sz="5400" b="1" spc="-300" dirty="0" smtClean="0">
                <a:solidFill>
                  <a:srgbClr val="2A5CAA"/>
                </a:solidFill>
                <a:latin typeface="楷体" pitchFamily="49" charset="-122"/>
                <a:ea typeface="楷体" pitchFamily="49" charset="-122"/>
              </a:rPr>
              <a:t>。</a:t>
            </a:r>
            <a:endParaRPr lang="zh-CN" altLang="en-US" sz="5400" b="1" spc="-300" dirty="0">
              <a:solidFill>
                <a:srgbClr val="2A5CAA"/>
              </a:solidFill>
              <a:latin typeface="楷体" pitchFamily="49" charset="-122"/>
              <a:ea typeface="楷体" pitchFamily="49" charset="-122"/>
            </a:endParaRPr>
          </a:p>
        </p:txBody>
      </p:sp>
      <p:sp>
        <p:nvSpPr>
          <p:cNvPr id="8" name="文本框 7">
            <a:extLst>
              <a:ext uri="{FF2B5EF4-FFF2-40B4-BE49-F238E27FC236}">
                <a16:creationId xmlns:a16="http://schemas.microsoft.com/office/drawing/2014/main" xmlns="" id="{9E6AB42A-6DE3-4DB4-A5DC-C47CF0731EE0}"/>
              </a:ext>
            </a:extLst>
          </p:cNvPr>
          <p:cNvSpPr txBox="1"/>
          <p:nvPr/>
        </p:nvSpPr>
        <p:spPr>
          <a:xfrm>
            <a:off x="12230650" y="4293000"/>
            <a:ext cx="1305000" cy="923330"/>
          </a:xfrm>
          <a:prstGeom prst="rect">
            <a:avLst/>
          </a:prstGeom>
          <a:noFill/>
        </p:spPr>
        <p:txBody>
          <a:bodyPr wrap="square" rtlCol="0">
            <a:spAutoFit/>
          </a:bodyPr>
          <a:lstStyle/>
          <a:p>
            <a:r>
              <a:rPr lang="en-US" altLang="zh-CN" sz="5400" dirty="0">
                <a:solidFill>
                  <a:srgbClr val="FF0000"/>
                </a:solidFill>
                <a:latin typeface="+mn-ea"/>
              </a:rPr>
              <a:t>D</a:t>
            </a:r>
            <a:endParaRPr lang="zh-CN" altLang="en-US" sz="5400" dirty="0">
              <a:solidFill>
                <a:srgbClr val="FF0000"/>
              </a:solidFill>
              <a:latin typeface="+mn-ea"/>
            </a:endParaRPr>
          </a:p>
        </p:txBody>
      </p:sp>
    </p:spTree>
    <p:extLst>
      <p:ext uri="{BB962C8B-B14F-4D97-AF65-F5344CB8AC3E}">
        <p14:creationId xmlns:p14="http://schemas.microsoft.com/office/powerpoint/2010/main" val="170316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035862D9-9227-44B2-B7F4-D4B9FC700501}"/>
              </a:ext>
            </a:extLst>
          </p:cNvPr>
          <p:cNvPicPr>
            <a:picLocks noChangeAspect="1"/>
          </p:cNvPicPr>
          <p:nvPr/>
        </p:nvPicPr>
        <p:blipFill>
          <a:blip r:embed="rId2"/>
          <a:stretch>
            <a:fillRect/>
          </a:stretch>
        </p:blipFill>
        <p:spPr>
          <a:xfrm>
            <a:off x="2420650" y="6875788"/>
            <a:ext cx="6421407" cy="4203630"/>
          </a:xfrm>
          <a:prstGeom prst="rect">
            <a:avLst/>
          </a:prstGeom>
        </p:spPr>
      </p:pic>
      <p:grpSp>
        <p:nvGrpSpPr>
          <p:cNvPr id="10" name="组合 9">
            <a:extLst>
              <a:ext uri="{FF2B5EF4-FFF2-40B4-BE49-F238E27FC236}">
                <a16:creationId xmlns:a16="http://schemas.microsoft.com/office/drawing/2014/main" xmlns="" id="{03EF18C5-9487-4850-BC56-C67A01CDBADB}"/>
              </a:ext>
            </a:extLst>
          </p:cNvPr>
          <p:cNvGrpSpPr/>
          <p:nvPr/>
        </p:nvGrpSpPr>
        <p:grpSpPr>
          <a:xfrm>
            <a:off x="21320650" y="4338000"/>
            <a:ext cx="2700000" cy="4596059"/>
            <a:chOff x="21320650" y="4338000"/>
            <a:chExt cx="2700000" cy="4596059"/>
          </a:xfrm>
        </p:grpSpPr>
        <p:pic>
          <p:nvPicPr>
            <p:cNvPr id="11" name="图片 10">
              <a:extLst>
                <a:ext uri="{FF2B5EF4-FFF2-40B4-BE49-F238E27FC236}">
                  <a16:creationId xmlns:a16="http://schemas.microsoft.com/office/drawing/2014/main" xmlns="" id="{060514E2-52BA-49CE-9839-425FD5322B9C}"/>
                </a:ext>
              </a:extLst>
            </p:cNvPr>
            <p:cNvPicPr>
              <a:picLocks noChangeAspect="1"/>
            </p:cNvPicPr>
            <p:nvPr/>
          </p:nvPicPr>
          <p:blipFill rotWithShape="1">
            <a:blip r:embed="rId3">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2" name="页脚占位符 11">
              <a:extLst>
                <a:ext uri="{FF2B5EF4-FFF2-40B4-BE49-F238E27FC236}">
                  <a16:creationId xmlns:a16="http://schemas.microsoft.com/office/drawing/2014/main" xmlns="" id="{86693235-DF7E-4123-AE19-B71DB39135CF}"/>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概念辨析</a:t>
              </a: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106</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14" name="对角圆角矩形 36">
            <a:extLst>
              <a:ext uri="{FF2B5EF4-FFF2-40B4-BE49-F238E27FC236}">
                <a16:creationId xmlns:a16="http://schemas.microsoft.com/office/drawing/2014/main" xmlns="" id="{A9CB4096-5844-4B95-89C7-113EF4029D2B}"/>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b="1" dirty="0">
                <a:latin typeface="黑体" panose="02010609060101010101" pitchFamily="49" charset="-122"/>
                <a:ea typeface="黑体" panose="02010609060101010101" pitchFamily="49" charset="-122"/>
              </a:rPr>
              <a:t>概念辨析</a:t>
            </a:r>
          </a:p>
        </p:txBody>
      </p:sp>
      <p:pic>
        <p:nvPicPr>
          <p:cNvPr id="2" name="图片 1">
            <a:extLst>
              <a:ext uri="{FF2B5EF4-FFF2-40B4-BE49-F238E27FC236}">
                <a16:creationId xmlns:a16="http://schemas.microsoft.com/office/drawing/2014/main" xmlns="" id="{33FEEBD0-4CA8-4FC6-8FD3-B8464A462110}"/>
              </a:ext>
            </a:extLst>
          </p:cNvPr>
          <p:cNvPicPr>
            <a:picLocks noChangeAspect="1"/>
          </p:cNvPicPr>
          <p:nvPr/>
        </p:nvPicPr>
        <p:blipFill>
          <a:blip r:embed="rId4"/>
          <a:stretch>
            <a:fillRect/>
          </a:stretch>
        </p:blipFill>
        <p:spPr>
          <a:xfrm>
            <a:off x="5165650" y="1367529"/>
            <a:ext cx="6570000" cy="1028453"/>
          </a:xfrm>
          <a:prstGeom prst="rect">
            <a:avLst/>
          </a:prstGeom>
        </p:spPr>
      </p:pic>
      <p:pic>
        <p:nvPicPr>
          <p:cNvPr id="4" name="图片 3">
            <a:extLst>
              <a:ext uri="{FF2B5EF4-FFF2-40B4-BE49-F238E27FC236}">
                <a16:creationId xmlns:a16="http://schemas.microsoft.com/office/drawing/2014/main" xmlns="" id="{8F4E5E88-3AD2-48B1-B4F7-1F4B2DC28E59}"/>
              </a:ext>
            </a:extLst>
          </p:cNvPr>
          <p:cNvPicPr>
            <a:picLocks noChangeAspect="1"/>
          </p:cNvPicPr>
          <p:nvPr/>
        </p:nvPicPr>
        <p:blipFill>
          <a:blip r:embed="rId5"/>
          <a:stretch>
            <a:fillRect/>
          </a:stretch>
        </p:blipFill>
        <p:spPr>
          <a:xfrm>
            <a:off x="1332269" y="3234189"/>
            <a:ext cx="11495981" cy="3096951"/>
          </a:xfrm>
          <a:prstGeom prst="rect">
            <a:avLst/>
          </a:prstGeom>
        </p:spPr>
      </p:pic>
      <p:pic>
        <p:nvPicPr>
          <p:cNvPr id="8" name="图片 7">
            <a:extLst>
              <a:ext uri="{FF2B5EF4-FFF2-40B4-BE49-F238E27FC236}">
                <a16:creationId xmlns:a16="http://schemas.microsoft.com/office/drawing/2014/main" xmlns="" id="{C2233202-964B-4C5B-9CC2-88F9AC5C5ACB}"/>
              </a:ext>
            </a:extLst>
          </p:cNvPr>
          <p:cNvPicPr>
            <a:picLocks noChangeAspect="1"/>
          </p:cNvPicPr>
          <p:nvPr/>
        </p:nvPicPr>
        <p:blipFill>
          <a:blip r:embed="rId6"/>
          <a:stretch>
            <a:fillRect/>
          </a:stretch>
        </p:blipFill>
        <p:spPr>
          <a:xfrm>
            <a:off x="9260650" y="8748000"/>
            <a:ext cx="13410000" cy="3124451"/>
          </a:xfrm>
          <a:prstGeom prst="rect">
            <a:avLst/>
          </a:prstGeom>
        </p:spPr>
      </p:pic>
      <p:pic>
        <p:nvPicPr>
          <p:cNvPr id="16" name="图片 15">
            <a:extLst>
              <a:ext uri="{FF2B5EF4-FFF2-40B4-BE49-F238E27FC236}">
                <a16:creationId xmlns:a16="http://schemas.microsoft.com/office/drawing/2014/main" xmlns="" id="{F66102A7-4B21-4FC3-A269-874624238DBA}"/>
              </a:ext>
            </a:extLst>
          </p:cNvPr>
          <p:cNvPicPr>
            <a:picLocks noChangeAspect="1"/>
          </p:cNvPicPr>
          <p:nvPr/>
        </p:nvPicPr>
        <p:blipFill>
          <a:blip r:embed="rId7"/>
          <a:stretch>
            <a:fillRect/>
          </a:stretch>
        </p:blipFill>
        <p:spPr>
          <a:xfrm>
            <a:off x="14123753" y="3413676"/>
            <a:ext cx="6421407" cy="4194028"/>
          </a:xfrm>
          <a:prstGeom prst="rect">
            <a:avLst/>
          </a:prstGeom>
        </p:spPr>
      </p:pic>
    </p:spTree>
    <p:extLst>
      <p:ext uri="{BB962C8B-B14F-4D97-AF65-F5344CB8AC3E}">
        <p14:creationId xmlns:p14="http://schemas.microsoft.com/office/powerpoint/2010/main" val="65937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50650" y="704043"/>
            <a:ext cx="20464469" cy="8319200"/>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19</a:t>
            </a:r>
            <a:r>
              <a:rPr lang="zh-CN" altLang="en-US" sz="5400" b="1" spc="-150" dirty="0">
                <a:latin typeface="+mn-ea"/>
              </a:rPr>
              <a:t>）文艺复兴和启蒙运动是欧洲近代史上两次大的思想解放运动，它们提出并发展了人文主义。阅读材料，回答问题。 </a:t>
            </a:r>
            <a:endParaRPr lang="en-US" altLang="zh-CN" sz="5400" b="1" spc="-150" dirty="0">
              <a:latin typeface="+mn-ea"/>
            </a:endParaRPr>
          </a:p>
          <a:p>
            <a:pPr>
              <a:lnSpc>
                <a:spcPct val="110000"/>
              </a:lnSpc>
            </a:pPr>
            <a:endParaRPr lang="en-US" altLang="zh-CN" sz="5400" b="1" spc="-150" dirty="0">
              <a:latin typeface="+mn-ea"/>
            </a:endParaRPr>
          </a:p>
          <a:p>
            <a:pPr>
              <a:lnSpc>
                <a:spcPct val="110000"/>
              </a:lnSpc>
            </a:pPr>
            <a:r>
              <a:rPr lang="zh-CN" altLang="en-US" sz="5400" b="1" spc="-150" dirty="0">
                <a:latin typeface="+mn-ea"/>
              </a:rPr>
              <a:t>材料一  </a:t>
            </a:r>
            <a:r>
              <a:rPr lang="zh-CN" altLang="en-US" sz="5400" b="1" spc="-150" dirty="0">
                <a:latin typeface="楷体" panose="02010609060101010101" pitchFamily="49" charset="-122"/>
                <a:ea typeface="楷体" panose="02010609060101010101" pitchFamily="49" charset="-122"/>
              </a:rPr>
              <a:t>  人文艺复兴时期的人文主义作为对其所向往的人性的追求，摒弃了宗教教条，将价值取向由“神”转向“人”，但它缺乏“科学”的基础，仍然无法摆脱“神”的羁绊。</a:t>
            </a:r>
            <a:r>
              <a:rPr lang="en-US" altLang="zh-CN" sz="5400" b="1" spc="-150" dirty="0">
                <a:latin typeface="楷体" panose="02010609060101010101" pitchFamily="49" charset="-122"/>
                <a:ea typeface="楷体" panose="02010609060101010101" pitchFamily="49" charset="-122"/>
              </a:rPr>
              <a:t>18</a:t>
            </a:r>
            <a:r>
              <a:rPr lang="zh-CN" altLang="en-US" sz="5400" b="1" spc="-150" dirty="0">
                <a:latin typeface="楷体" panose="02010609060101010101" pitchFamily="49" charset="-122"/>
                <a:ea typeface="楷体" panose="02010609060101010101" pitchFamily="49" charset="-122"/>
              </a:rPr>
              <a:t>世纪的启蒙运动，以对科学知识的张扬，对思想自由和个性解放的鼓吹，在日后转化为一场旨在充分肯定人的根本价值、强调人的尊严的思想运动。</a:t>
            </a:r>
            <a:endParaRPr lang="en-US" altLang="zh-CN" sz="4800" b="1" spc="-300" dirty="0">
              <a:latin typeface="+mn-ea"/>
            </a:endParaRPr>
          </a:p>
          <a:p>
            <a:pPr>
              <a:lnSpc>
                <a:spcPct val="110000"/>
              </a:lnSpc>
            </a:pPr>
            <a:endParaRPr lang="en-US" altLang="zh-CN" sz="5400" b="1" spc="-300" dirty="0">
              <a:latin typeface="+mn-ea"/>
            </a:endParaRPr>
          </a:p>
        </p:txBody>
      </p:sp>
      <p:grpSp>
        <p:nvGrpSpPr>
          <p:cNvPr id="13" name="组合 12">
            <a:extLst>
              <a:ext uri="{FF2B5EF4-FFF2-40B4-BE49-F238E27FC236}">
                <a16:creationId xmlns:a16="http://schemas.microsoft.com/office/drawing/2014/main" xmlns="" id="{45C06277-6BEE-4EED-9BA1-35CC3A967E3A}"/>
              </a:ext>
            </a:extLst>
          </p:cNvPr>
          <p:cNvGrpSpPr/>
          <p:nvPr/>
        </p:nvGrpSpPr>
        <p:grpSpPr>
          <a:xfrm>
            <a:off x="21320650" y="4338000"/>
            <a:ext cx="2700000" cy="4596059"/>
            <a:chOff x="21320650" y="4338000"/>
            <a:chExt cx="2700000" cy="4596059"/>
          </a:xfrm>
        </p:grpSpPr>
        <p:pic>
          <p:nvPicPr>
            <p:cNvPr id="14" name="图片 13">
              <a:extLst>
                <a:ext uri="{FF2B5EF4-FFF2-40B4-BE49-F238E27FC236}">
                  <a16:creationId xmlns:a16="http://schemas.microsoft.com/office/drawing/2014/main" xmlns="" id="{5047FB24-652E-4B1D-B41C-9021F6F5CE13}"/>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5" name="页脚占位符 11">
              <a:extLst>
                <a:ext uri="{FF2B5EF4-FFF2-40B4-BE49-F238E27FC236}">
                  <a16:creationId xmlns:a16="http://schemas.microsoft.com/office/drawing/2014/main" xmlns="" id="{C1B888A4-1BA5-4EE5-8D9F-E3A73C84F6B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zh-CN" altLang="en-US" sz="3600" spc="-300" dirty="0">
                  <a:latin typeface="宋体" panose="02010600030101010101" pitchFamily="2" charset="-122"/>
                  <a:ea typeface="宋体" panose="02010600030101010101" pitchFamily="2" charset="-122"/>
                </a:rPr>
                <a:t>（</a:t>
              </a:r>
              <a:r>
                <a:rPr lang="en-US" altLang="zh-CN" sz="3600" spc="-300" dirty="0">
                  <a:latin typeface="宋体" panose="02010600030101010101" pitchFamily="2" charset="-122"/>
                  <a:ea typeface="宋体" panose="02010600030101010101" pitchFamily="2" charset="-122"/>
                  <a:cs typeface="Times New Roman" panose="02020603050405020304" pitchFamily="18" charset="0"/>
                </a:rPr>
                <a:t>19</a:t>
              </a:r>
              <a:r>
                <a:rPr lang="zh-CN" altLang="en-US" sz="3600" spc="-300" dirty="0">
                  <a:latin typeface="宋体" panose="02010600030101010101" pitchFamily="2" charset="-122"/>
                  <a:ea typeface="宋体" panose="02010600030101010101" pitchFamily="2" charset="-122"/>
                </a:rPr>
                <a:t>）</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106</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22214816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50650" y="704043"/>
            <a:ext cx="20464469" cy="2834622"/>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19</a:t>
            </a:r>
            <a:r>
              <a:rPr lang="zh-CN" altLang="en-US" sz="5400" b="1" spc="-150" dirty="0">
                <a:latin typeface="+mn-ea"/>
              </a:rPr>
              <a:t>）文艺复兴和启蒙运动是欧洲近代史上两次大的思想解放运动，它们提出并发展了人文主义。阅读材料，回答问题。 </a:t>
            </a:r>
            <a:endParaRPr lang="en-US" altLang="zh-CN" sz="5400" b="1" spc="-150" dirty="0">
              <a:latin typeface="+mn-ea"/>
            </a:endParaRPr>
          </a:p>
          <a:p>
            <a:pPr>
              <a:lnSpc>
                <a:spcPct val="110000"/>
              </a:lnSpc>
            </a:pPr>
            <a:endParaRPr lang="en-US" altLang="zh-CN" sz="5400" b="1" spc="-300" dirty="0">
              <a:latin typeface="+mn-ea"/>
            </a:endParaRPr>
          </a:p>
        </p:txBody>
      </p:sp>
      <p:grpSp>
        <p:nvGrpSpPr>
          <p:cNvPr id="13" name="组合 12">
            <a:extLst>
              <a:ext uri="{FF2B5EF4-FFF2-40B4-BE49-F238E27FC236}">
                <a16:creationId xmlns:a16="http://schemas.microsoft.com/office/drawing/2014/main" xmlns="" id="{45C06277-6BEE-4EED-9BA1-35CC3A967E3A}"/>
              </a:ext>
            </a:extLst>
          </p:cNvPr>
          <p:cNvGrpSpPr/>
          <p:nvPr/>
        </p:nvGrpSpPr>
        <p:grpSpPr>
          <a:xfrm>
            <a:off x="21320650" y="4338000"/>
            <a:ext cx="2700000" cy="4596059"/>
            <a:chOff x="21320650" y="4338000"/>
            <a:chExt cx="2700000" cy="4596059"/>
          </a:xfrm>
        </p:grpSpPr>
        <p:pic>
          <p:nvPicPr>
            <p:cNvPr id="14" name="图片 13">
              <a:extLst>
                <a:ext uri="{FF2B5EF4-FFF2-40B4-BE49-F238E27FC236}">
                  <a16:creationId xmlns:a16="http://schemas.microsoft.com/office/drawing/2014/main" xmlns="" id="{5047FB24-652E-4B1D-B41C-9021F6F5CE13}"/>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5" name="页脚占位符 11">
              <a:extLst>
                <a:ext uri="{FF2B5EF4-FFF2-40B4-BE49-F238E27FC236}">
                  <a16:creationId xmlns:a16="http://schemas.microsoft.com/office/drawing/2014/main" xmlns="" id="{C1B888A4-1BA5-4EE5-8D9F-E3A73C84F6B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zh-CN" altLang="en-US" sz="3600" spc="-300" dirty="0">
                  <a:latin typeface="宋体" panose="02010600030101010101" pitchFamily="2" charset="-122"/>
                  <a:ea typeface="宋体" panose="02010600030101010101" pitchFamily="2" charset="-122"/>
                </a:rPr>
                <a:t>（</a:t>
              </a:r>
              <a:r>
                <a:rPr lang="en-US" altLang="zh-CN" sz="3600" spc="-300" dirty="0">
                  <a:latin typeface="宋体" panose="02010600030101010101" pitchFamily="2" charset="-122"/>
                  <a:ea typeface="宋体" panose="02010600030101010101" pitchFamily="2" charset="-122"/>
                  <a:cs typeface="Times New Roman" panose="02020603050405020304" pitchFamily="18" charset="0"/>
                </a:rPr>
                <a:t>19</a:t>
              </a:r>
              <a:r>
                <a:rPr lang="zh-CN" altLang="en-US" sz="3600" spc="-300" dirty="0">
                  <a:latin typeface="宋体" panose="02010600030101010101" pitchFamily="2" charset="-122"/>
                  <a:ea typeface="宋体" panose="02010600030101010101" pitchFamily="2" charset="-122"/>
                </a:rPr>
                <a:t>）</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106</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10" name="TextBox 1">
            <a:extLst>
              <a:ext uri="{FF2B5EF4-FFF2-40B4-BE49-F238E27FC236}">
                <a16:creationId xmlns:a16="http://schemas.microsoft.com/office/drawing/2014/main" xmlns="" id="{5ADEA304-9A3A-4AC3-97FA-1BC09A630E70}"/>
              </a:ext>
            </a:extLst>
          </p:cNvPr>
          <p:cNvSpPr txBox="1"/>
          <p:nvPr/>
        </p:nvSpPr>
        <p:spPr>
          <a:xfrm>
            <a:off x="1250650" y="3123000"/>
            <a:ext cx="20880341" cy="7405104"/>
          </a:xfrm>
          <a:prstGeom prst="rect">
            <a:avLst/>
          </a:prstGeom>
          <a:noFill/>
        </p:spPr>
        <p:txBody>
          <a:bodyPr wrap="square" rtlCol="0">
            <a:spAutoFit/>
          </a:bodyPr>
          <a:lstStyle/>
          <a:p>
            <a:pPr>
              <a:lnSpc>
                <a:spcPct val="110000"/>
              </a:lnSpc>
            </a:pPr>
            <a:r>
              <a:rPr lang="zh-CN" altLang="en-US" sz="5400" b="1" spc="-150" dirty="0">
                <a:latin typeface="+mn-ea"/>
              </a:rPr>
              <a:t>材料二  </a:t>
            </a:r>
            <a:r>
              <a:rPr lang="zh-CN" altLang="en-US" sz="5400" b="1" spc="-150" dirty="0">
                <a:latin typeface="楷体" panose="02010609060101010101" pitchFamily="49" charset="-122"/>
                <a:ea typeface="楷体" panose="02010609060101010101" pitchFamily="49" charset="-122"/>
              </a:rPr>
              <a:t>  这科学的人文主义是在保持和光大旧人文主义优良传统的基础上，给它注入旧人文主义所匮乏的科学要素和科学精神。其新颖之处在于：明白人在自然界中的地位，以此作为安身立命的根基之一；对激进的唯意志论和极端的浪漫主义适当加以节制；依靠科学自身的精神力量和科学衍生的物质力量，促进社会进步和人的自我完善；科学理应是而且必须是为人的和属于人的，为的是人的最高和长远的福祉。没有人文情愫关怀的唯科学主义是盲目的和莽撞的。</a:t>
            </a:r>
            <a:endParaRPr lang="en-US" altLang="zh-CN" sz="5400" b="1" spc="-150" dirty="0">
              <a:latin typeface="楷体" panose="02010609060101010101" pitchFamily="49" charset="-122"/>
              <a:ea typeface="楷体" panose="02010609060101010101" pitchFamily="49" charset="-122"/>
            </a:endParaRPr>
          </a:p>
          <a:p>
            <a:pPr>
              <a:lnSpc>
                <a:spcPct val="110000"/>
              </a:lnSpc>
            </a:pPr>
            <a:r>
              <a:rPr lang="en-US" altLang="zh-CN" sz="4800" b="1" spc="-300" dirty="0">
                <a:latin typeface="+mn-ea"/>
              </a:rPr>
              <a:t>                          ——</a:t>
            </a:r>
            <a:r>
              <a:rPr lang="zh-CN" altLang="en-US" sz="4800" b="1" spc="-300" dirty="0">
                <a:latin typeface="+mn-ea"/>
              </a:rPr>
              <a:t>以上材料摘编自马龙闪</a:t>
            </a:r>
            <a:r>
              <a:rPr lang="en-US" altLang="zh-CN" sz="4800" b="1" spc="-300" dirty="0">
                <a:latin typeface="+mn-ea"/>
              </a:rPr>
              <a:t>《</a:t>
            </a:r>
            <a:r>
              <a:rPr lang="zh-CN" altLang="en-US" sz="4800" b="1" spc="-300" dirty="0">
                <a:latin typeface="+mn-ea"/>
              </a:rPr>
              <a:t>近现代科技与思想文化</a:t>
            </a:r>
            <a:r>
              <a:rPr lang="en-US" altLang="zh-CN" sz="4800" b="1" spc="-300" dirty="0">
                <a:latin typeface="+mn-ea"/>
              </a:rPr>
              <a:t>》</a:t>
            </a:r>
          </a:p>
        </p:txBody>
      </p:sp>
    </p:spTree>
    <p:extLst>
      <p:ext uri="{BB962C8B-B14F-4D97-AF65-F5344CB8AC3E}">
        <p14:creationId xmlns:p14="http://schemas.microsoft.com/office/powerpoint/2010/main" val="27210099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45C06277-6BEE-4EED-9BA1-35CC3A967E3A}"/>
              </a:ext>
            </a:extLst>
          </p:cNvPr>
          <p:cNvGrpSpPr/>
          <p:nvPr/>
        </p:nvGrpSpPr>
        <p:grpSpPr>
          <a:xfrm>
            <a:off x="21320650" y="4338000"/>
            <a:ext cx="2700000" cy="4596059"/>
            <a:chOff x="21320650" y="4338000"/>
            <a:chExt cx="2700000" cy="4596059"/>
          </a:xfrm>
        </p:grpSpPr>
        <p:pic>
          <p:nvPicPr>
            <p:cNvPr id="14" name="图片 13">
              <a:extLst>
                <a:ext uri="{FF2B5EF4-FFF2-40B4-BE49-F238E27FC236}">
                  <a16:creationId xmlns:a16="http://schemas.microsoft.com/office/drawing/2014/main" xmlns="" id="{5047FB24-652E-4B1D-B41C-9021F6F5CE13}"/>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5" name="页脚占位符 11">
              <a:extLst>
                <a:ext uri="{FF2B5EF4-FFF2-40B4-BE49-F238E27FC236}">
                  <a16:creationId xmlns:a16="http://schemas.microsoft.com/office/drawing/2014/main" xmlns="" id="{C1B888A4-1BA5-4EE5-8D9F-E3A73C84F6B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zh-CN" altLang="en-US" sz="3600" spc="-300" dirty="0">
                  <a:latin typeface="宋体" panose="02010600030101010101" pitchFamily="2" charset="-122"/>
                  <a:ea typeface="宋体" panose="02010600030101010101" pitchFamily="2" charset="-122"/>
                </a:rPr>
                <a:t>（</a:t>
              </a:r>
              <a:r>
                <a:rPr lang="en-US" altLang="zh-CN" sz="3600" spc="-300" dirty="0">
                  <a:latin typeface="宋体" panose="02010600030101010101" pitchFamily="2" charset="-122"/>
                  <a:ea typeface="宋体" panose="02010600030101010101" pitchFamily="2" charset="-122"/>
                  <a:cs typeface="Times New Roman" panose="02020603050405020304" pitchFamily="18" charset="0"/>
                </a:rPr>
                <a:t>19</a:t>
              </a:r>
              <a:r>
                <a:rPr lang="zh-CN" altLang="en-US" sz="3600" spc="-300" dirty="0">
                  <a:latin typeface="宋体" panose="02010600030101010101" pitchFamily="2" charset="-122"/>
                  <a:ea typeface="宋体" panose="02010600030101010101" pitchFamily="2" charset="-122"/>
                </a:rPr>
                <a:t>）</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106</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8" name="矩形 7">
            <a:extLst>
              <a:ext uri="{FF2B5EF4-FFF2-40B4-BE49-F238E27FC236}">
                <a16:creationId xmlns:a16="http://schemas.microsoft.com/office/drawing/2014/main" xmlns="" id="{DE54E915-CD7C-44BC-8C47-4262A79BF48E}"/>
              </a:ext>
            </a:extLst>
          </p:cNvPr>
          <p:cNvSpPr/>
          <p:nvPr/>
        </p:nvSpPr>
        <p:spPr>
          <a:xfrm>
            <a:off x="1309817" y="3207125"/>
            <a:ext cx="20010833" cy="3416320"/>
          </a:xfrm>
          <a:prstGeom prst="rect">
            <a:avLst/>
          </a:prstGeom>
        </p:spPr>
        <p:txBody>
          <a:bodyPr wrap="square">
            <a:spAutoFit/>
          </a:bodyPr>
          <a:lstStyle/>
          <a:p>
            <a:r>
              <a:rPr lang="zh-CN" altLang="en-US" sz="5400" dirty="0" smtClean="0">
                <a:solidFill>
                  <a:srgbClr val="FF0000"/>
                </a:solidFill>
                <a:latin typeface="黑体" panose="02010609060101010101" pitchFamily="49" charset="-122"/>
                <a:ea typeface="黑体" panose="02010609060101010101" pitchFamily="49" charset="-122"/>
              </a:rPr>
              <a:t>    答案</a:t>
            </a:r>
            <a:r>
              <a:rPr lang="zh-CN" altLang="en-US" sz="5400" dirty="0">
                <a:solidFill>
                  <a:srgbClr val="FF0000"/>
                </a:solidFill>
                <a:latin typeface="楷体" panose="02010609060101010101" pitchFamily="49" charset="-122"/>
                <a:ea typeface="楷体" panose="02010609060101010101" pitchFamily="49" charset="-122"/>
              </a:rPr>
              <a:t>：</a:t>
            </a:r>
            <a:r>
              <a:rPr lang="zh-CN" altLang="en-US" sz="5400" b="1" dirty="0">
                <a:solidFill>
                  <a:srgbClr val="2A5CAA"/>
                </a:solidFill>
                <a:latin typeface="楷体" panose="02010609060101010101" pitchFamily="49" charset="-122"/>
                <a:ea typeface="楷体" panose="02010609060101010101" pitchFamily="49" charset="-122"/>
              </a:rPr>
              <a:t>差异：文艺复兴，强调人性；未摆脱神学观。启蒙运动；强调理性；强调科学。</a:t>
            </a:r>
            <a:endParaRPr lang="en-US" altLang="zh-CN" sz="5400" b="1" dirty="0">
              <a:solidFill>
                <a:srgbClr val="2A5CAA"/>
              </a:solidFill>
              <a:latin typeface="楷体" panose="02010609060101010101" pitchFamily="49" charset="-122"/>
              <a:ea typeface="楷体" panose="02010609060101010101" pitchFamily="49" charset="-122"/>
            </a:endParaRPr>
          </a:p>
          <a:p>
            <a:r>
              <a:rPr lang="zh-CN" altLang="en-US" sz="5400" b="1" dirty="0">
                <a:solidFill>
                  <a:srgbClr val="2A5CAA"/>
                </a:solidFill>
                <a:latin typeface="楷体" panose="02010609060101010101" pitchFamily="49" charset="-122"/>
                <a:ea typeface="楷体" panose="02010609060101010101" pitchFamily="49" charset="-122"/>
              </a:rPr>
              <a:t>    </a:t>
            </a:r>
            <a:r>
              <a:rPr lang="zh-CN" altLang="en-US" sz="5400" b="1" dirty="0" smtClean="0">
                <a:solidFill>
                  <a:srgbClr val="2A5CAA"/>
                </a:solidFill>
                <a:latin typeface="楷体" panose="02010609060101010101" pitchFamily="49" charset="-122"/>
                <a:ea typeface="楷体" panose="02010609060101010101" pitchFamily="49" charset="-122"/>
              </a:rPr>
              <a:t>原因</a:t>
            </a:r>
            <a:r>
              <a:rPr lang="zh-CN" altLang="en-US" sz="5400" b="1" dirty="0">
                <a:solidFill>
                  <a:srgbClr val="2A5CAA"/>
                </a:solidFill>
                <a:latin typeface="楷体" panose="02010609060101010101" pitchFamily="49" charset="-122"/>
                <a:ea typeface="楷体" panose="02010609060101010101" pitchFamily="49" charset="-122"/>
              </a:rPr>
              <a:t>：资本主义的发展；资产阶级力量的壮大；自然科学的发展。</a:t>
            </a:r>
            <a:endParaRPr lang="zh-CN" altLang="en-US" sz="5400" dirty="0"/>
          </a:p>
        </p:txBody>
      </p:sp>
      <p:sp>
        <p:nvSpPr>
          <p:cNvPr id="9" name="矩形 8">
            <a:extLst>
              <a:ext uri="{FF2B5EF4-FFF2-40B4-BE49-F238E27FC236}">
                <a16:creationId xmlns:a16="http://schemas.microsoft.com/office/drawing/2014/main" xmlns="" id="{C5F5FDCE-5C65-4FDD-A611-F2984DA27D8B}"/>
              </a:ext>
            </a:extLst>
          </p:cNvPr>
          <p:cNvSpPr/>
          <p:nvPr/>
        </p:nvSpPr>
        <p:spPr>
          <a:xfrm>
            <a:off x="1287427" y="7353000"/>
            <a:ext cx="19808224" cy="4662815"/>
          </a:xfrm>
          <a:prstGeom prst="rect">
            <a:avLst/>
          </a:prstGeom>
        </p:spPr>
        <p:txBody>
          <a:bodyPr wrap="square">
            <a:spAutoFit/>
          </a:bodyPr>
          <a:lstStyle/>
          <a:p>
            <a:pPr>
              <a:lnSpc>
                <a:spcPct val="110000"/>
              </a:lnSpc>
            </a:pPr>
            <a:r>
              <a:rPr lang="zh-CN" altLang="en-US" sz="5400" dirty="0" smtClean="0">
                <a:solidFill>
                  <a:srgbClr val="FF0000"/>
                </a:solidFill>
                <a:latin typeface="黑体" panose="02010609060101010101" pitchFamily="49" charset="-122"/>
                <a:ea typeface="黑体" panose="02010609060101010101" pitchFamily="49" charset="-122"/>
              </a:rPr>
              <a:t>    解析</a:t>
            </a:r>
            <a:r>
              <a:rPr lang="zh-CN" altLang="en-US" sz="5400" dirty="0">
                <a:solidFill>
                  <a:srgbClr val="FF0000"/>
                </a:solidFill>
                <a:latin typeface="楷体" panose="02010609060101010101" pitchFamily="49" charset="-122"/>
                <a:ea typeface="楷体" panose="02010609060101010101" pitchFamily="49" charset="-122"/>
              </a:rPr>
              <a:t>：</a:t>
            </a:r>
            <a:r>
              <a:rPr lang="zh-CN" altLang="en-US" sz="5400" b="1" dirty="0">
                <a:solidFill>
                  <a:srgbClr val="2A5CAA"/>
                </a:solidFill>
                <a:latin typeface="楷体" panose="02010609060101010101" pitchFamily="49" charset="-122"/>
                <a:ea typeface="楷体" panose="02010609060101010101" pitchFamily="49" charset="-122"/>
              </a:rPr>
              <a:t>第一小问，依据材料一中“向往的人性的追求</a:t>
            </a:r>
            <a:r>
              <a:rPr lang="en-US" altLang="zh-CN" sz="5400" b="1" dirty="0">
                <a:solidFill>
                  <a:srgbClr val="2A5CAA"/>
                </a:solidFill>
                <a:latin typeface="楷体" panose="02010609060101010101" pitchFamily="49" charset="-122"/>
                <a:ea typeface="楷体" panose="02010609060101010101" pitchFamily="49" charset="-122"/>
              </a:rPr>
              <a:t>……</a:t>
            </a:r>
            <a:r>
              <a:rPr lang="zh-CN" altLang="en-US" sz="5400" b="1" dirty="0">
                <a:solidFill>
                  <a:srgbClr val="2A5CAA"/>
                </a:solidFill>
                <a:latin typeface="楷体" panose="02010609060101010101" pitchFamily="49" charset="-122"/>
                <a:ea typeface="楷体" panose="02010609060101010101" pitchFamily="49" charset="-122"/>
              </a:rPr>
              <a:t>仍然无法摆脱‘神’的羁绊”“启蒙运动，以对科学知识的张扬，对思想自由和个性解放的鼓吹”等信息归纳回答</a:t>
            </a:r>
            <a:r>
              <a:rPr lang="zh-CN" altLang="en-US" sz="5400" b="1" dirty="0" smtClean="0">
                <a:solidFill>
                  <a:srgbClr val="2A5CAA"/>
                </a:solidFill>
                <a:latin typeface="楷体" panose="02010609060101010101" pitchFamily="49" charset="-122"/>
                <a:ea typeface="楷体" panose="02010609060101010101" pitchFamily="49" charset="-122"/>
              </a:rPr>
              <a:t>。第二</a:t>
            </a:r>
            <a:r>
              <a:rPr lang="zh-CN" altLang="en-US" sz="5400" b="1" dirty="0">
                <a:solidFill>
                  <a:srgbClr val="2A5CAA"/>
                </a:solidFill>
                <a:latin typeface="楷体" panose="02010609060101010101" pitchFamily="49" charset="-122"/>
                <a:ea typeface="楷体" panose="02010609060101010101" pitchFamily="49" charset="-122"/>
              </a:rPr>
              <a:t>小问，结合所学，从经济基础、阶级力量以及自然科学发展等角度归纳回答。</a:t>
            </a:r>
            <a:endParaRPr lang="zh-CN" altLang="en-US" sz="5400" dirty="0"/>
          </a:p>
        </p:txBody>
      </p:sp>
      <p:sp>
        <p:nvSpPr>
          <p:cNvPr id="10" name="矩形 9">
            <a:extLst>
              <a:ext uri="{FF2B5EF4-FFF2-40B4-BE49-F238E27FC236}">
                <a16:creationId xmlns:a16="http://schemas.microsoft.com/office/drawing/2014/main" xmlns="" id="{3223D908-5542-4847-99ED-A182B5BD20F6}"/>
              </a:ext>
            </a:extLst>
          </p:cNvPr>
          <p:cNvSpPr/>
          <p:nvPr/>
        </p:nvSpPr>
        <p:spPr>
          <a:xfrm>
            <a:off x="1316626" y="693000"/>
            <a:ext cx="20215675" cy="1754326"/>
          </a:xfrm>
          <a:prstGeom prst="rect">
            <a:avLst/>
          </a:prstGeom>
        </p:spPr>
        <p:txBody>
          <a:bodyPr wrap="square">
            <a:spAutoFit/>
          </a:bodyPr>
          <a:lstStyle/>
          <a:p>
            <a:r>
              <a:rPr lang="en-US" altLang="zh-CN" sz="5400" b="1" dirty="0" smtClean="0">
                <a:latin typeface="+mn-ea"/>
              </a:rPr>
              <a:t>1</a:t>
            </a:r>
            <a:r>
              <a:rPr lang="en-US" altLang="zh-CN" sz="5400" b="1" dirty="0">
                <a:latin typeface="+mn-ea"/>
              </a:rPr>
              <a:t>)</a:t>
            </a:r>
            <a:r>
              <a:rPr lang="zh-CN" altLang="en-US" sz="5400" b="1" dirty="0"/>
              <a:t>据材料一，指出文艺复兴和启蒙运动时期人文主义的差异。结合所学知识，分析产生差异的原因。</a:t>
            </a:r>
          </a:p>
        </p:txBody>
      </p:sp>
    </p:spTree>
    <p:extLst>
      <p:ext uri="{BB962C8B-B14F-4D97-AF65-F5344CB8AC3E}">
        <p14:creationId xmlns:p14="http://schemas.microsoft.com/office/powerpoint/2010/main" val="323515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45C06277-6BEE-4EED-9BA1-35CC3A967E3A}"/>
              </a:ext>
            </a:extLst>
          </p:cNvPr>
          <p:cNvGrpSpPr/>
          <p:nvPr/>
        </p:nvGrpSpPr>
        <p:grpSpPr>
          <a:xfrm>
            <a:off x="21320650" y="4338000"/>
            <a:ext cx="2700000" cy="4596059"/>
            <a:chOff x="21320650" y="4338000"/>
            <a:chExt cx="2700000" cy="4596059"/>
          </a:xfrm>
        </p:grpSpPr>
        <p:pic>
          <p:nvPicPr>
            <p:cNvPr id="14" name="图片 13">
              <a:extLst>
                <a:ext uri="{FF2B5EF4-FFF2-40B4-BE49-F238E27FC236}">
                  <a16:creationId xmlns:a16="http://schemas.microsoft.com/office/drawing/2014/main" xmlns="" id="{5047FB24-652E-4B1D-B41C-9021F6F5CE13}"/>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5" name="页脚占位符 11">
              <a:extLst>
                <a:ext uri="{FF2B5EF4-FFF2-40B4-BE49-F238E27FC236}">
                  <a16:creationId xmlns:a16="http://schemas.microsoft.com/office/drawing/2014/main" xmlns="" id="{C1B888A4-1BA5-4EE5-8D9F-E3A73C84F6B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zh-CN" altLang="en-US" sz="3600" spc="-300" dirty="0">
                  <a:latin typeface="宋体" panose="02010600030101010101" pitchFamily="2" charset="-122"/>
                  <a:ea typeface="宋体" panose="02010600030101010101" pitchFamily="2" charset="-122"/>
                </a:rPr>
                <a:t>（</a:t>
              </a:r>
              <a:r>
                <a:rPr lang="en-US" altLang="zh-CN" sz="3600" spc="-300" dirty="0">
                  <a:latin typeface="宋体" panose="02010600030101010101" pitchFamily="2" charset="-122"/>
                  <a:ea typeface="宋体" panose="02010600030101010101" pitchFamily="2" charset="-122"/>
                  <a:cs typeface="Times New Roman" panose="02020603050405020304" pitchFamily="18" charset="0"/>
                </a:rPr>
                <a:t>19</a:t>
              </a:r>
              <a:r>
                <a:rPr lang="zh-CN" altLang="en-US" sz="3600" spc="-300" dirty="0">
                  <a:latin typeface="宋体" panose="02010600030101010101" pitchFamily="2" charset="-122"/>
                  <a:ea typeface="宋体" panose="02010600030101010101" pitchFamily="2" charset="-122"/>
                </a:rPr>
                <a:t>）</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106</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8" name="矩形 7">
            <a:extLst>
              <a:ext uri="{FF2B5EF4-FFF2-40B4-BE49-F238E27FC236}">
                <a16:creationId xmlns:a16="http://schemas.microsoft.com/office/drawing/2014/main" xmlns="" id="{DE54E915-CD7C-44BC-8C47-4262A79BF48E}"/>
              </a:ext>
            </a:extLst>
          </p:cNvPr>
          <p:cNvSpPr/>
          <p:nvPr/>
        </p:nvSpPr>
        <p:spPr>
          <a:xfrm>
            <a:off x="1307000" y="2489330"/>
            <a:ext cx="20013649" cy="2775440"/>
          </a:xfrm>
          <a:prstGeom prst="rect">
            <a:avLst/>
          </a:prstGeom>
        </p:spPr>
        <p:txBody>
          <a:bodyPr wrap="square">
            <a:spAutoFit/>
          </a:bodyPr>
          <a:lstStyle/>
          <a:p>
            <a:pPr>
              <a:lnSpc>
                <a:spcPct val="110000"/>
              </a:lnSpc>
            </a:pPr>
            <a:r>
              <a:rPr lang="zh-CN" altLang="en-US" sz="5400" dirty="0" smtClean="0">
                <a:solidFill>
                  <a:srgbClr val="FF0000"/>
                </a:solidFill>
                <a:latin typeface="黑体" panose="02010609060101010101" pitchFamily="49" charset="-122"/>
                <a:ea typeface="黑体" panose="02010609060101010101" pitchFamily="49" charset="-122"/>
              </a:rPr>
              <a:t>    答案</a:t>
            </a:r>
            <a:r>
              <a:rPr lang="zh-CN" altLang="en-US" sz="5400" dirty="0">
                <a:solidFill>
                  <a:srgbClr val="FF0000"/>
                </a:solidFill>
                <a:latin typeface="楷体" panose="02010609060101010101" pitchFamily="49" charset="-122"/>
                <a:ea typeface="楷体" panose="02010609060101010101" pitchFamily="49" charset="-122"/>
              </a:rPr>
              <a:t>：</a:t>
            </a:r>
            <a:r>
              <a:rPr lang="zh-CN" altLang="en-US" sz="5400" b="1" spc="-150" dirty="0">
                <a:solidFill>
                  <a:srgbClr val="2A5CAA"/>
                </a:solidFill>
                <a:latin typeface="楷体" panose="02010609060101010101" pitchFamily="49" charset="-122"/>
                <a:ea typeface="楷体" panose="02010609060101010101" pitchFamily="49" charset="-122"/>
              </a:rPr>
              <a:t>内容：树立科学的自然观（宇宙观）；尊重</a:t>
            </a:r>
            <a:r>
              <a:rPr lang="zh-CN" altLang="en-US" sz="5400" b="1" spc="-300" dirty="0">
                <a:solidFill>
                  <a:srgbClr val="2A5CAA"/>
                </a:solidFill>
                <a:latin typeface="楷体" panose="02010609060101010101" pitchFamily="49" charset="-122"/>
                <a:ea typeface="楷体" panose="02010609060101010101" pitchFamily="49" charset="-122"/>
              </a:rPr>
              <a:t>自然规律和科学法则（反对享乐主义和过分强调人的作用）坚持科学的发展理念；</a:t>
            </a:r>
            <a:r>
              <a:rPr lang="zh-CN" altLang="en-US" sz="5400" b="1" dirty="0">
                <a:solidFill>
                  <a:srgbClr val="2A5CAA"/>
                </a:solidFill>
                <a:latin typeface="楷体" panose="02010609060101010101" pitchFamily="49" charset="-122"/>
                <a:ea typeface="楷体" panose="02010609060101010101" pitchFamily="49" charset="-122"/>
              </a:rPr>
              <a:t>提</a:t>
            </a:r>
            <a:r>
              <a:rPr lang="zh-CN" altLang="en-US" sz="5400" b="1" spc="-300" dirty="0">
                <a:solidFill>
                  <a:srgbClr val="2A5CAA"/>
                </a:solidFill>
                <a:latin typeface="楷体" panose="02010609060101010101" pitchFamily="49" charset="-122"/>
                <a:ea typeface="楷体" panose="02010609060101010101" pitchFamily="49" charset="-122"/>
              </a:rPr>
              <a:t>倡科学的人性化 </a:t>
            </a:r>
            <a:r>
              <a:rPr lang="zh-CN" altLang="en-US" sz="5400" b="1" spc="-300" dirty="0" smtClean="0">
                <a:solidFill>
                  <a:srgbClr val="2A5CAA"/>
                </a:solidFill>
                <a:latin typeface="楷体" panose="02010609060101010101" pitchFamily="49" charset="-122"/>
                <a:ea typeface="楷体" panose="02010609060101010101" pitchFamily="49" charset="-122"/>
              </a:rPr>
              <a:t>。 </a:t>
            </a:r>
            <a:endParaRPr lang="zh-CN" altLang="en-US" sz="5400" spc="-300" dirty="0"/>
          </a:p>
        </p:txBody>
      </p:sp>
      <p:sp>
        <p:nvSpPr>
          <p:cNvPr id="9" name="矩形 8">
            <a:extLst>
              <a:ext uri="{FF2B5EF4-FFF2-40B4-BE49-F238E27FC236}">
                <a16:creationId xmlns:a16="http://schemas.microsoft.com/office/drawing/2014/main" xmlns="" id="{C5F5FDCE-5C65-4FDD-A611-F2984DA27D8B}"/>
              </a:ext>
            </a:extLst>
          </p:cNvPr>
          <p:cNvSpPr/>
          <p:nvPr/>
        </p:nvSpPr>
        <p:spPr>
          <a:xfrm>
            <a:off x="1364816" y="5948207"/>
            <a:ext cx="20227501" cy="2834622"/>
          </a:xfrm>
          <a:prstGeom prst="rect">
            <a:avLst/>
          </a:prstGeom>
        </p:spPr>
        <p:txBody>
          <a:bodyPr wrap="square">
            <a:spAutoFit/>
          </a:bodyPr>
          <a:lstStyle/>
          <a:p>
            <a:pPr>
              <a:lnSpc>
                <a:spcPct val="110000"/>
              </a:lnSpc>
            </a:pPr>
            <a:r>
              <a:rPr lang="zh-CN" altLang="en-US" sz="5400" dirty="0" smtClean="0">
                <a:solidFill>
                  <a:srgbClr val="FF0000"/>
                </a:solidFill>
                <a:latin typeface="黑体" panose="02010609060101010101" pitchFamily="49" charset="-122"/>
                <a:ea typeface="黑体" panose="02010609060101010101" pitchFamily="49" charset="-122"/>
              </a:rPr>
              <a:t>    解析</a:t>
            </a:r>
            <a:r>
              <a:rPr lang="zh-CN" altLang="en-US" sz="5400" dirty="0">
                <a:solidFill>
                  <a:srgbClr val="FF0000"/>
                </a:solidFill>
                <a:latin typeface="楷体" panose="02010609060101010101" pitchFamily="49" charset="-122"/>
                <a:ea typeface="楷体" panose="02010609060101010101" pitchFamily="49" charset="-122"/>
              </a:rPr>
              <a:t>：</a:t>
            </a:r>
            <a:r>
              <a:rPr lang="zh-CN" altLang="en-US" sz="5400" b="1" dirty="0">
                <a:solidFill>
                  <a:srgbClr val="2A5CAA"/>
                </a:solidFill>
                <a:latin typeface="楷体" panose="02010609060101010101" pitchFamily="49" charset="-122"/>
                <a:ea typeface="楷体" panose="02010609060101010101" pitchFamily="49" charset="-122"/>
              </a:rPr>
              <a:t>依据材料二中“注入旧人文主义所匮乏的科学要素和科学精神”“明白人在自然界中的地位”“依靠科学自身的精神力量和科学衍生的物质力量”等信息归纳回答 。</a:t>
            </a:r>
            <a:endParaRPr lang="zh-CN" altLang="en-US" sz="5400" dirty="0"/>
          </a:p>
        </p:txBody>
      </p:sp>
      <p:sp>
        <p:nvSpPr>
          <p:cNvPr id="10" name="矩形 9">
            <a:extLst>
              <a:ext uri="{FF2B5EF4-FFF2-40B4-BE49-F238E27FC236}">
                <a16:creationId xmlns:a16="http://schemas.microsoft.com/office/drawing/2014/main" xmlns="" id="{3223D908-5542-4847-99ED-A182B5BD20F6}"/>
              </a:ext>
            </a:extLst>
          </p:cNvPr>
          <p:cNvSpPr/>
          <p:nvPr/>
        </p:nvSpPr>
        <p:spPr>
          <a:xfrm>
            <a:off x="1295650" y="693000"/>
            <a:ext cx="20215675" cy="923330"/>
          </a:xfrm>
          <a:prstGeom prst="rect">
            <a:avLst/>
          </a:prstGeom>
        </p:spPr>
        <p:txBody>
          <a:bodyPr wrap="square">
            <a:spAutoFit/>
          </a:bodyPr>
          <a:lstStyle/>
          <a:p>
            <a:r>
              <a:rPr lang="en-US" altLang="zh-CN" sz="5400" b="1" dirty="0" smtClean="0">
                <a:latin typeface="+mn-ea"/>
              </a:rPr>
              <a:t>2</a:t>
            </a:r>
            <a:r>
              <a:rPr lang="en-US" altLang="zh-CN" sz="5400" b="1" dirty="0">
                <a:latin typeface="+mn-ea"/>
              </a:rPr>
              <a:t>)</a:t>
            </a:r>
            <a:r>
              <a:rPr lang="zh-CN" altLang="en-US" sz="5400" b="1" dirty="0"/>
              <a:t>据材料二，概括“科学的人文主义”的内容。</a:t>
            </a:r>
          </a:p>
        </p:txBody>
      </p:sp>
    </p:spTree>
    <p:extLst>
      <p:ext uri="{BB962C8B-B14F-4D97-AF65-F5344CB8AC3E}">
        <p14:creationId xmlns:p14="http://schemas.microsoft.com/office/powerpoint/2010/main" val="136209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45C06277-6BEE-4EED-9BA1-35CC3A967E3A}"/>
              </a:ext>
            </a:extLst>
          </p:cNvPr>
          <p:cNvGrpSpPr/>
          <p:nvPr/>
        </p:nvGrpSpPr>
        <p:grpSpPr>
          <a:xfrm>
            <a:off x="21320650" y="4338000"/>
            <a:ext cx="2700000" cy="4596059"/>
            <a:chOff x="21320650" y="4338000"/>
            <a:chExt cx="2700000" cy="4596059"/>
          </a:xfrm>
        </p:grpSpPr>
        <p:pic>
          <p:nvPicPr>
            <p:cNvPr id="14" name="图片 13">
              <a:extLst>
                <a:ext uri="{FF2B5EF4-FFF2-40B4-BE49-F238E27FC236}">
                  <a16:creationId xmlns:a16="http://schemas.microsoft.com/office/drawing/2014/main" xmlns="" id="{5047FB24-652E-4B1D-B41C-9021F6F5CE13}"/>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5" name="页脚占位符 11">
              <a:extLst>
                <a:ext uri="{FF2B5EF4-FFF2-40B4-BE49-F238E27FC236}">
                  <a16:creationId xmlns:a16="http://schemas.microsoft.com/office/drawing/2014/main" xmlns="" id="{C1B888A4-1BA5-4EE5-8D9F-E3A73C84F6B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zh-CN" altLang="en-US" sz="3600" spc="-300" dirty="0">
                  <a:latin typeface="宋体" panose="02010600030101010101" pitchFamily="2" charset="-122"/>
                  <a:ea typeface="宋体" panose="02010600030101010101" pitchFamily="2" charset="-122"/>
                </a:rPr>
                <a:t>（</a:t>
              </a:r>
              <a:r>
                <a:rPr lang="en-US" altLang="zh-CN" sz="3600" spc="-300" dirty="0">
                  <a:latin typeface="宋体" panose="02010600030101010101" pitchFamily="2" charset="-122"/>
                  <a:ea typeface="宋体" panose="02010600030101010101" pitchFamily="2" charset="-122"/>
                  <a:cs typeface="Times New Roman" panose="02020603050405020304" pitchFamily="18" charset="0"/>
                </a:rPr>
                <a:t>19</a:t>
              </a:r>
              <a:r>
                <a:rPr lang="zh-CN" altLang="en-US" sz="3600" spc="-300" dirty="0">
                  <a:latin typeface="宋体" panose="02010600030101010101" pitchFamily="2" charset="-122"/>
                  <a:ea typeface="宋体" panose="02010600030101010101" pitchFamily="2" charset="-122"/>
                </a:rPr>
                <a:t>）</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106</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8" name="矩形 7">
            <a:extLst>
              <a:ext uri="{FF2B5EF4-FFF2-40B4-BE49-F238E27FC236}">
                <a16:creationId xmlns:a16="http://schemas.microsoft.com/office/drawing/2014/main" xmlns="" id="{DE54E915-CD7C-44BC-8C47-4262A79BF48E}"/>
              </a:ext>
            </a:extLst>
          </p:cNvPr>
          <p:cNvSpPr/>
          <p:nvPr/>
        </p:nvSpPr>
        <p:spPr>
          <a:xfrm>
            <a:off x="1301734" y="2085190"/>
            <a:ext cx="19883915" cy="1861343"/>
          </a:xfrm>
          <a:prstGeom prst="rect">
            <a:avLst/>
          </a:prstGeom>
        </p:spPr>
        <p:txBody>
          <a:bodyPr wrap="square">
            <a:spAutoFit/>
          </a:bodyPr>
          <a:lstStyle/>
          <a:p>
            <a:pPr>
              <a:lnSpc>
                <a:spcPct val="110000"/>
              </a:lnSpc>
            </a:pPr>
            <a:r>
              <a:rPr lang="zh-CN" altLang="en-US" sz="5400" dirty="0" smtClean="0">
                <a:solidFill>
                  <a:srgbClr val="FF0000"/>
                </a:solidFill>
                <a:latin typeface="黑体" panose="02010609060101010101" pitchFamily="49" charset="-122"/>
                <a:ea typeface="黑体" panose="02010609060101010101" pitchFamily="49" charset="-122"/>
              </a:rPr>
              <a:t>    答案</a:t>
            </a:r>
            <a:r>
              <a:rPr lang="zh-CN" altLang="en-US" sz="5400" dirty="0">
                <a:solidFill>
                  <a:srgbClr val="FF0000"/>
                </a:solidFill>
                <a:latin typeface="楷体" panose="02010609060101010101" pitchFamily="49" charset="-122"/>
                <a:ea typeface="楷体" panose="02010609060101010101" pitchFamily="49" charset="-122"/>
              </a:rPr>
              <a:t>：</a:t>
            </a:r>
            <a:r>
              <a:rPr lang="zh-CN" altLang="en-US" sz="5400" b="1" spc="-150" dirty="0">
                <a:solidFill>
                  <a:srgbClr val="2A5CAA"/>
                </a:solidFill>
                <a:latin typeface="楷体" panose="02010609060101010101" pitchFamily="49" charset="-122"/>
                <a:ea typeface="楷体" panose="02010609060101010101" pitchFamily="49" charset="-122"/>
              </a:rPr>
              <a:t>评析：消除了科学主义和人文主义之间的对立；防止滥用科学；赋予科学主义以人文精神（情愫）</a:t>
            </a:r>
            <a:r>
              <a:rPr lang="zh-CN" altLang="en-US" sz="5400" b="1" spc="-300" dirty="0">
                <a:solidFill>
                  <a:srgbClr val="2A5CAA"/>
                </a:solidFill>
                <a:latin typeface="楷体" panose="02010609060101010101" pitchFamily="49" charset="-122"/>
                <a:ea typeface="楷体" panose="02010609060101010101" pitchFamily="49" charset="-122"/>
              </a:rPr>
              <a:t>。</a:t>
            </a:r>
            <a:endParaRPr lang="zh-CN" altLang="en-US" sz="5400" spc="-300" dirty="0"/>
          </a:p>
        </p:txBody>
      </p:sp>
      <p:sp>
        <p:nvSpPr>
          <p:cNvPr id="9" name="矩形 8">
            <a:extLst>
              <a:ext uri="{FF2B5EF4-FFF2-40B4-BE49-F238E27FC236}">
                <a16:creationId xmlns:a16="http://schemas.microsoft.com/office/drawing/2014/main" xmlns="" id="{C5F5FDCE-5C65-4FDD-A611-F2984DA27D8B}"/>
              </a:ext>
            </a:extLst>
          </p:cNvPr>
          <p:cNvSpPr/>
          <p:nvPr/>
        </p:nvSpPr>
        <p:spPr>
          <a:xfrm>
            <a:off x="1290383" y="4788000"/>
            <a:ext cx="20227501" cy="4662815"/>
          </a:xfrm>
          <a:prstGeom prst="rect">
            <a:avLst/>
          </a:prstGeom>
        </p:spPr>
        <p:txBody>
          <a:bodyPr wrap="square">
            <a:spAutoFit/>
          </a:bodyPr>
          <a:lstStyle/>
          <a:p>
            <a:pPr>
              <a:lnSpc>
                <a:spcPct val="110000"/>
              </a:lnSpc>
            </a:pPr>
            <a:r>
              <a:rPr lang="zh-CN" altLang="en-US" sz="5400" dirty="0" smtClean="0">
                <a:solidFill>
                  <a:srgbClr val="FF0000"/>
                </a:solidFill>
                <a:latin typeface="黑体" panose="02010609060101010101" pitchFamily="49" charset="-122"/>
                <a:ea typeface="黑体" panose="02010609060101010101" pitchFamily="49" charset="-122"/>
              </a:rPr>
              <a:t>    解析</a:t>
            </a:r>
            <a:r>
              <a:rPr lang="zh-CN" altLang="en-US" sz="5400" dirty="0">
                <a:solidFill>
                  <a:srgbClr val="FF0000"/>
                </a:solidFill>
                <a:latin typeface="楷体" panose="02010609060101010101" pitchFamily="49" charset="-122"/>
                <a:ea typeface="楷体" panose="02010609060101010101" pitchFamily="49" charset="-122"/>
              </a:rPr>
              <a:t>：</a:t>
            </a:r>
            <a:r>
              <a:rPr lang="zh-CN" altLang="en-US" sz="5400" b="1" dirty="0">
                <a:solidFill>
                  <a:srgbClr val="2A5CAA"/>
                </a:solidFill>
                <a:latin typeface="楷体" panose="02010609060101010101" pitchFamily="49" charset="-122"/>
                <a:ea typeface="楷体" panose="02010609060101010101" pitchFamily="49" charset="-122"/>
              </a:rPr>
              <a:t>依据材料二中“科学理应是而且必须是为人的和属于人的，为的是人的最高和长远的福祉。没有人文情愫关怀的唯科学主义是盲目的和莽撞的”以及第二问中关于“科学人文主义”内涵的信息，从科学主义和人文主义、对待科学的态度以及科学情愫等角度分析回答。</a:t>
            </a:r>
            <a:endParaRPr lang="zh-CN" altLang="en-US" sz="5400" dirty="0"/>
          </a:p>
        </p:txBody>
      </p:sp>
      <p:sp>
        <p:nvSpPr>
          <p:cNvPr id="10" name="矩形 9">
            <a:extLst>
              <a:ext uri="{FF2B5EF4-FFF2-40B4-BE49-F238E27FC236}">
                <a16:creationId xmlns:a16="http://schemas.microsoft.com/office/drawing/2014/main" xmlns="" id="{3223D908-5542-4847-99ED-A182B5BD20F6}"/>
              </a:ext>
            </a:extLst>
          </p:cNvPr>
          <p:cNvSpPr/>
          <p:nvPr/>
        </p:nvSpPr>
        <p:spPr>
          <a:xfrm>
            <a:off x="1295650" y="663377"/>
            <a:ext cx="20215675" cy="923330"/>
          </a:xfrm>
          <a:prstGeom prst="rect">
            <a:avLst/>
          </a:prstGeom>
        </p:spPr>
        <p:txBody>
          <a:bodyPr wrap="square">
            <a:spAutoFit/>
          </a:bodyPr>
          <a:lstStyle/>
          <a:p>
            <a:r>
              <a:rPr lang="en-US" altLang="zh-CN" sz="5400" b="1" dirty="0" smtClean="0">
                <a:latin typeface="+mn-ea"/>
              </a:rPr>
              <a:t>3</a:t>
            </a:r>
            <a:r>
              <a:rPr lang="en-US" altLang="zh-CN" sz="5400" b="1" dirty="0">
                <a:latin typeface="+mn-ea"/>
              </a:rPr>
              <a:t>)</a:t>
            </a:r>
            <a:r>
              <a:rPr lang="zh-CN" altLang="en-US" sz="5400" b="1" dirty="0"/>
              <a:t>据材料一、二并结合所学知识，评析“科学的人文主义” 。</a:t>
            </a:r>
          </a:p>
        </p:txBody>
      </p:sp>
    </p:spTree>
    <p:extLst>
      <p:ext uri="{BB962C8B-B14F-4D97-AF65-F5344CB8AC3E}">
        <p14:creationId xmlns:p14="http://schemas.microsoft.com/office/powerpoint/2010/main" val="426284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小积累</a:t>
              </a:r>
              <a:endParaRPr lang="en-US" altLang="zh-CN" sz="3600" dirty="0">
                <a:latin typeface="宋体" panose="02010600030101010101" pitchFamily="2" charset="-122"/>
                <a:ea typeface="宋体" panose="02010600030101010101" pitchFamily="2" charset="-122"/>
              </a:endParaRP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107</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871930" y="1365997"/>
            <a:ext cx="2348720"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小积累</a:t>
            </a:r>
          </a:p>
        </p:txBody>
      </p:sp>
      <p:pic>
        <p:nvPicPr>
          <p:cNvPr id="3" name="图片 2">
            <a:extLst>
              <a:ext uri="{FF2B5EF4-FFF2-40B4-BE49-F238E27FC236}">
                <a16:creationId xmlns:a16="http://schemas.microsoft.com/office/drawing/2014/main" xmlns="" id="{6380BAAB-9524-4CB3-8663-AAE78B158750}"/>
              </a:ext>
            </a:extLst>
          </p:cNvPr>
          <p:cNvPicPr>
            <a:picLocks noChangeAspect="1"/>
          </p:cNvPicPr>
          <p:nvPr/>
        </p:nvPicPr>
        <p:blipFill>
          <a:blip r:embed="rId3">
            <a:clrChange>
              <a:clrFrom>
                <a:srgbClr val="FFFDE9"/>
              </a:clrFrom>
              <a:clrTo>
                <a:srgbClr val="FFFDE9">
                  <a:alpha val="0"/>
                </a:srgbClr>
              </a:clrTo>
            </a:clrChange>
          </a:blip>
          <a:stretch>
            <a:fillRect/>
          </a:stretch>
        </p:blipFill>
        <p:spPr>
          <a:xfrm>
            <a:off x="5120650" y="1326404"/>
            <a:ext cx="9570713" cy="1087399"/>
          </a:xfrm>
          <a:prstGeom prst="rect">
            <a:avLst/>
          </a:prstGeom>
        </p:spPr>
      </p:pic>
      <p:pic>
        <p:nvPicPr>
          <p:cNvPr id="7170" name="Picture 2"/>
          <p:cNvPicPr>
            <a:picLocks noChangeAspect="1" noChangeArrowheads="1"/>
          </p:cNvPicPr>
          <p:nvPr/>
        </p:nvPicPr>
        <p:blipFill>
          <a:blip r:embed="rId4">
            <a:clrChange>
              <a:clrFrom>
                <a:srgbClr val="FFFDED"/>
              </a:clrFrom>
              <a:clrTo>
                <a:srgbClr val="FFFDED">
                  <a:alpha val="0"/>
                </a:srgbClr>
              </a:clrTo>
            </a:clrChange>
            <a:extLst>
              <a:ext uri="{28A0092B-C50C-407E-A947-70E740481C1C}">
                <a14:useLocalDpi xmlns:a14="http://schemas.microsoft.com/office/drawing/2010/main" val="0"/>
              </a:ext>
            </a:extLst>
          </a:blip>
          <a:srcRect/>
          <a:stretch>
            <a:fillRect/>
          </a:stretch>
        </p:blipFill>
        <p:spPr bwMode="auto">
          <a:xfrm>
            <a:off x="5615650" y="2718000"/>
            <a:ext cx="10935000" cy="99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039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小积累</a:t>
              </a:r>
              <a:endParaRPr lang="en-US" altLang="zh-CN" sz="3600" dirty="0">
                <a:latin typeface="宋体" panose="02010600030101010101" pitchFamily="2" charset="-122"/>
                <a:ea typeface="宋体" panose="02010600030101010101" pitchFamily="2" charset="-122"/>
              </a:endParaRP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107</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871930" y="1365997"/>
            <a:ext cx="2348720"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小积累</a:t>
            </a:r>
          </a:p>
        </p:txBody>
      </p:sp>
      <p:pic>
        <p:nvPicPr>
          <p:cNvPr id="3" name="图片 2">
            <a:extLst>
              <a:ext uri="{FF2B5EF4-FFF2-40B4-BE49-F238E27FC236}">
                <a16:creationId xmlns:a16="http://schemas.microsoft.com/office/drawing/2014/main" xmlns="" id="{6380BAAB-9524-4CB3-8663-AAE78B158750}"/>
              </a:ext>
            </a:extLst>
          </p:cNvPr>
          <p:cNvPicPr>
            <a:picLocks noChangeAspect="1"/>
          </p:cNvPicPr>
          <p:nvPr/>
        </p:nvPicPr>
        <p:blipFill>
          <a:blip r:embed="rId3">
            <a:clrChange>
              <a:clrFrom>
                <a:srgbClr val="FFFDE9"/>
              </a:clrFrom>
              <a:clrTo>
                <a:srgbClr val="FFFDE9">
                  <a:alpha val="0"/>
                </a:srgbClr>
              </a:clrTo>
            </a:clrChange>
          </a:blip>
          <a:stretch>
            <a:fillRect/>
          </a:stretch>
        </p:blipFill>
        <p:spPr>
          <a:xfrm>
            <a:off x="5120650" y="1326404"/>
            <a:ext cx="9570713" cy="1087399"/>
          </a:xfrm>
          <a:prstGeom prst="rect">
            <a:avLst/>
          </a:prstGeom>
        </p:spPr>
      </p:pic>
      <p:pic>
        <p:nvPicPr>
          <p:cNvPr id="8194" name="Picture 2"/>
          <p:cNvPicPr>
            <a:picLocks noChangeAspect="1" noChangeArrowheads="1"/>
          </p:cNvPicPr>
          <p:nvPr/>
        </p:nvPicPr>
        <p:blipFill>
          <a:blip r:embed="rId4">
            <a:clrChange>
              <a:clrFrom>
                <a:srgbClr val="FFFDED"/>
              </a:clrFrom>
              <a:clrTo>
                <a:srgbClr val="FFFDED">
                  <a:alpha val="0"/>
                </a:srgbClr>
              </a:clrTo>
            </a:clrChange>
            <a:extLst>
              <a:ext uri="{28A0092B-C50C-407E-A947-70E740481C1C}">
                <a14:useLocalDpi xmlns:a14="http://schemas.microsoft.com/office/drawing/2010/main" val="0"/>
              </a:ext>
            </a:extLst>
          </a:blip>
          <a:srcRect/>
          <a:stretch>
            <a:fillRect/>
          </a:stretch>
        </p:blipFill>
        <p:spPr bwMode="auto">
          <a:xfrm>
            <a:off x="3545650" y="4383000"/>
            <a:ext cx="16289662" cy="555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42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50650" y="704043"/>
            <a:ext cx="20464469" cy="5475345"/>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20</a:t>
            </a:r>
            <a:r>
              <a:rPr lang="zh-CN" altLang="en-US" sz="5400" b="1" spc="-150" dirty="0">
                <a:latin typeface="+mn-ea"/>
              </a:rPr>
              <a:t>）阅读材料，回答问题。 </a:t>
            </a:r>
            <a:endParaRPr lang="en-US" altLang="zh-CN" sz="5400" b="1" spc="-150" dirty="0">
              <a:latin typeface="+mn-ea"/>
            </a:endParaRPr>
          </a:p>
          <a:p>
            <a:pPr>
              <a:lnSpc>
                <a:spcPct val="110000"/>
              </a:lnSpc>
            </a:pPr>
            <a:r>
              <a:rPr lang="zh-CN" altLang="en-US" sz="5400" b="1" spc="-150" dirty="0">
                <a:latin typeface="+mn-ea"/>
              </a:rPr>
              <a:t>材料一  </a:t>
            </a:r>
            <a:r>
              <a:rPr lang="zh-CN" altLang="en-US" sz="5400" b="1" spc="-150" dirty="0">
                <a:latin typeface="楷体" panose="02010609060101010101" pitchFamily="49" charset="-122"/>
                <a:ea typeface="楷体" panose="02010609060101010101" pitchFamily="49" charset="-122"/>
              </a:rPr>
              <a:t>  欧洲文艺复兴的策源地在意大利，宗教改革的故乡在德国，启蒙运动的中心在法国，决非偶然，它们显然是由各自深刻而特定的社会历史条件所决定的。</a:t>
            </a:r>
            <a:endParaRPr lang="en-US" altLang="zh-CN" sz="5400" b="1" spc="-150" dirty="0">
              <a:latin typeface="楷体" panose="02010609060101010101" pitchFamily="49" charset="-122"/>
              <a:ea typeface="楷体" panose="02010609060101010101" pitchFamily="49" charset="-122"/>
            </a:endParaRPr>
          </a:p>
          <a:p>
            <a:pPr>
              <a:lnSpc>
                <a:spcPct val="110000"/>
              </a:lnSpc>
            </a:pPr>
            <a:r>
              <a:rPr lang="en-US" altLang="zh-CN" sz="4800" b="1" spc="-300" dirty="0">
                <a:latin typeface="+mn-ea"/>
              </a:rPr>
              <a:t>                             ——</a:t>
            </a:r>
            <a:r>
              <a:rPr lang="zh-CN" altLang="en-US" sz="4800" b="1" spc="-300" dirty="0">
                <a:latin typeface="+mn-ea"/>
              </a:rPr>
              <a:t>摘自董小燕</a:t>
            </a:r>
            <a:r>
              <a:rPr lang="en-US" altLang="zh-CN" sz="4800" b="1" spc="-300" dirty="0">
                <a:latin typeface="+mn-ea"/>
              </a:rPr>
              <a:t>《</a:t>
            </a:r>
            <a:r>
              <a:rPr lang="zh-CN" altLang="en-US" sz="4800" b="1" spc="-300" dirty="0">
                <a:latin typeface="+mn-ea"/>
              </a:rPr>
              <a:t>西方文明：精神与制度的变迁</a:t>
            </a:r>
            <a:r>
              <a:rPr lang="en-US" altLang="zh-CN" sz="4800" b="1" spc="-300" dirty="0">
                <a:latin typeface="+mn-ea"/>
              </a:rPr>
              <a:t>》</a:t>
            </a:r>
          </a:p>
          <a:p>
            <a:pPr>
              <a:lnSpc>
                <a:spcPct val="110000"/>
              </a:lnSpc>
            </a:pPr>
            <a:endParaRPr lang="en-US" altLang="zh-CN" sz="5400" b="1" spc="-300" dirty="0">
              <a:latin typeface="+mn-ea"/>
            </a:endParaRPr>
          </a:p>
        </p:txBody>
      </p:sp>
      <p:grpSp>
        <p:nvGrpSpPr>
          <p:cNvPr id="13" name="组合 12">
            <a:extLst>
              <a:ext uri="{FF2B5EF4-FFF2-40B4-BE49-F238E27FC236}">
                <a16:creationId xmlns:a16="http://schemas.microsoft.com/office/drawing/2014/main" xmlns="" id="{45C06277-6BEE-4EED-9BA1-35CC3A967E3A}"/>
              </a:ext>
            </a:extLst>
          </p:cNvPr>
          <p:cNvGrpSpPr/>
          <p:nvPr/>
        </p:nvGrpSpPr>
        <p:grpSpPr>
          <a:xfrm>
            <a:off x="21320650" y="4338000"/>
            <a:ext cx="2700000" cy="4596059"/>
            <a:chOff x="21320650" y="4338000"/>
            <a:chExt cx="2700000" cy="4596059"/>
          </a:xfrm>
        </p:grpSpPr>
        <p:pic>
          <p:nvPicPr>
            <p:cNvPr id="14" name="图片 13">
              <a:extLst>
                <a:ext uri="{FF2B5EF4-FFF2-40B4-BE49-F238E27FC236}">
                  <a16:creationId xmlns:a16="http://schemas.microsoft.com/office/drawing/2014/main" xmlns="" id="{5047FB24-652E-4B1D-B41C-9021F6F5CE13}"/>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5" name="页脚占位符 11">
              <a:extLst>
                <a:ext uri="{FF2B5EF4-FFF2-40B4-BE49-F238E27FC236}">
                  <a16:creationId xmlns:a16="http://schemas.microsoft.com/office/drawing/2014/main" xmlns="" id="{C1B888A4-1BA5-4EE5-8D9F-E3A73C84F6B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zh-CN" altLang="en-US" sz="3600" spc="-300" dirty="0">
                  <a:latin typeface="宋体" panose="02010600030101010101" pitchFamily="2" charset="-122"/>
                  <a:ea typeface="宋体" panose="02010600030101010101" pitchFamily="2" charset="-122"/>
                </a:rPr>
                <a:t>（</a:t>
              </a:r>
              <a:r>
                <a:rPr lang="en-US" altLang="zh-CN" sz="3600" spc="-300" dirty="0">
                  <a:latin typeface="宋体" panose="02010600030101010101" pitchFamily="2" charset="-122"/>
                  <a:ea typeface="宋体" panose="02010600030101010101" pitchFamily="2" charset="-122"/>
                  <a:cs typeface="Times New Roman" panose="02020603050405020304" pitchFamily="18" charset="0"/>
                </a:rPr>
                <a:t>20</a:t>
              </a:r>
              <a:r>
                <a:rPr lang="zh-CN" altLang="en-US" sz="3600" spc="-300" dirty="0">
                  <a:latin typeface="宋体" panose="02010600030101010101" pitchFamily="2" charset="-122"/>
                  <a:ea typeface="宋体" panose="02010600030101010101" pitchFamily="2" charset="-122"/>
                </a:rPr>
                <a:t>）</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107</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7" name="TextBox 1">
            <a:extLst>
              <a:ext uri="{FF2B5EF4-FFF2-40B4-BE49-F238E27FC236}">
                <a16:creationId xmlns:a16="http://schemas.microsoft.com/office/drawing/2014/main" xmlns="" id="{46AB1B61-2869-4FF5-A91C-8F3B644007CC}"/>
              </a:ext>
            </a:extLst>
          </p:cNvPr>
          <p:cNvSpPr txBox="1"/>
          <p:nvPr/>
        </p:nvSpPr>
        <p:spPr>
          <a:xfrm>
            <a:off x="1250650" y="5606853"/>
            <a:ext cx="20880341" cy="7303538"/>
          </a:xfrm>
          <a:prstGeom prst="rect">
            <a:avLst/>
          </a:prstGeom>
          <a:noFill/>
        </p:spPr>
        <p:txBody>
          <a:bodyPr wrap="square" rtlCol="0">
            <a:spAutoFit/>
          </a:bodyPr>
          <a:lstStyle/>
          <a:p>
            <a:pPr>
              <a:lnSpc>
                <a:spcPct val="110000"/>
              </a:lnSpc>
            </a:pPr>
            <a:r>
              <a:rPr lang="zh-CN" altLang="en-US" sz="5400" b="1" spc="-150" dirty="0">
                <a:latin typeface="+mn-ea"/>
              </a:rPr>
              <a:t>材料二  </a:t>
            </a:r>
            <a:r>
              <a:rPr lang="zh-CN" altLang="en-US" sz="5400" b="1" spc="-150" dirty="0">
                <a:latin typeface="楷体" panose="02010609060101010101" pitchFamily="49" charset="-122"/>
                <a:ea typeface="楷体" panose="02010609060101010101" pitchFamily="49" charset="-122"/>
              </a:rPr>
              <a:t>  意大利人文主义者阿尔贝蒂认为，财富的</a:t>
            </a:r>
            <a:r>
              <a:rPr lang="zh-CN" altLang="en-US" sz="5400" b="1" spc="-150" dirty="0" smtClean="0">
                <a:latin typeface="楷体" panose="02010609060101010101" pitchFamily="49" charset="-122"/>
                <a:ea typeface="楷体" panose="02010609060101010101" pitchFamily="49" charset="-122"/>
              </a:rPr>
              <a:t>日益增长是</a:t>
            </a:r>
            <a:r>
              <a:rPr lang="zh-CN" altLang="en-US" sz="5400" b="1" spc="-150" dirty="0">
                <a:latin typeface="楷体" panose="02010609060101010101" pitchFamily="49" charset="-122"/>
                <a:ea typeface="楷体" panose="02010609060101010101" pitchFamily="49" charset="-122"/>
              </a:rPr>
              <a:t>家庭幸福生活的重要组成部分，一个家庭应当修建和装饰自己的房子，拥有珍贵的书籍和健壮的马匹。加尔文认为基督教学说必须适应经济生活的需要，每一个基督徒都可以通过自己在现世的勤奋劳作与成功来证明自己是上帝的“选民”。启蒙运动时期，法国有学者认为，经济也存在一套自然法则，那就是供给与需求。当政府对经济行为干预最小之时，这些法则运行得最好。</a:t>
            </a:r>
            <a:endParaRPr lang="en-US" altLang="zh-CN" sz="5400" b="1" spc="-150" dirty="0">
              <a:latin typeface="楷体" panose="02010609060101010101" pitchFamily="49" charset="-122"/>
              <a:ea typeface="楷体" panose="02010609060101010101" pitchFamily="49" charset="-122"/>
            </a:endParaRPr>
          </a:p>
          <a:p>
            <a:pPr>
              <a:lnSpc>
                <a:spcPct val="110000"/>
              </a:lnSpc>
            </a:pPr>
            <a:r>
              <a:rPr lang="en-US" altLang="zh-CN" sz="4800" b="1" spc="-300" dirty="0">
                <a:latin typeface="+mn-ea"/>
              </a:rPr>
              <a:t>                               ——</a:t>
            </a:r>
            <a:r>
              <a:rPr lang="zh-CN" altLang="en-US" sz="4800" b="1" spc="-300" dirty="0">
                <a:latin typeface="+mn-ea"/>
              </a:rPr>
              <a:t>摘编自裔昭印主编</a:t>
            </a:r>
            <a:r>
              <a:rPr lang="en-US" altLang="zh-CN" sz="4800" b="1" spc="-300" dirty="0">
                <a:latin typeface="+mn-ea"/>
              </a:rPr>
              <a:t>《</a:t>
            </a:r>
            <a:r>
              <a:rPr lang="zh-CN" altLang="en-US" sz="4800" b="1" spc="-300" dirty="0">
                <a:latin typeface="+mn-ea"/>
              </a:rPr>
              <a:t>世界文化史</a:t>
            </a:r>
            <a:r>
              <a:rPr lang="en-US" altLang="zh-CN" sz="4800" b="1" spc="-300" dirty="0">
                <a:latin typeface="+mn-ea"/>
              </a:rPr>
              <a:t>》(</a:t>
            </a:r>
            <a:r>
              <a:rPr lang="zh-CN" altLang="en-US" sz="4800" b="1" spc="-300" dirty="0">
                <a:latin typeface="+mn-ea"/>
              </a:rPr>
              <a:t>增订版</a:t>
            </a:r>
            <a:r>
              <a:rPr lang="en-US" altLang="zh-CN" sz="4800" b="1" spc="-300" dirty="0">
                <a:latin typeface="+mn-ea"/>
              </a:rPr>
              <a:t>)</a:t>
            </a:r>
          </a:p>
        </p:txBody>
      </p:sp>
    </p:spTree>
    <p:extLst>
      <p:ext uri="{BB962C8B-B14F-4D97-AF65-F5344CB8AC3E}">
        <p14:creationId xmlns:p14="http://schemas.microsoft.com/office/powerpoint/2010/main" val="7192786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364844" y="1820359"/>
            <a:ext cx="21960000" cy="2834622"/>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a:t>
            </a:r>
            <a:r>
              <a:rPr lang="zh-CN" altLang="en-US" sz="5400" b="1" spc="-150" dirty="0">
                <a:latin typeface="+mn-ea"/>
              </a:rPr>
              <a:t>）</a:t>
            </a:r>
            <a:r>
              <a:rPr lang="en-US" altLang="zh-CN" sz="5400" b="1" spc="-150" dirty="0">
                <a:latin typeface="+mn-ea"/>
              </a:rPr>
              <a:t>13</a:t>
            </a:r>
            <a:r>
              <a:rPr lang="zh-CN" altLang="en-US" sz="5400" b="1" spc="-150" dirty="0">
                <a:latin typeface="+mn-ea"/>
              </a:rPr>
              <a:t>世纪后半期，佛罗伦萨市政府决定扩建一座小而简陋的教堂，并专门发布公告称，教堂要与“佛罗伦萨的众多市民的意志结合而成的高贵的心灵相一致”。这反映出，当时佛罗伦萨</a:t>
            </a:r>
            <a:r>
              <a:rPr lang="en-US" altLang="zh-CN" sz="5400" b="1" spc="-150" dirty="0">
                <a:latin typeface="+mn-ea"/>
              </a:rPr>
              <a:t>(    )</a:t>
            </a:r>
            <a:endParaRPr lang="zh-CN" altLang="en-US" sz="5400" b="1" spc="-150" dirty="0">
              <a:latin typeface="+mn-ea"/>
            </a:endParaRPr>
          </a:p>
        </p:txBody>
      </p:sp>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100</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 name="矩形 2">
            <a:extLst>
              <a:ext uri="{FF2B5EF4-FFF2-40B4-BE49-F238E27FC236}">
                <a16:creationId xmlns:a16="http://schemas.microsoft.com/office/drawing/2014/main" xmlns="" id="{D10AF633-C9AD-457B-A25C-6AF01C103A88}"/>
              </a:ext>
            </a:extLst>
          </p:cNvPr>
          <p:cNvSpPr/>
          <p:nvPr/>
        </p:nvSpPr>
        <p:spPr>
          <a:xfrm>
            <a:off x="1246242" y="9454281"/>
            <a:ext cx="21960001" cy="3637086"/>
          </a:xfrm>
          <a:prstGeom prst="rect">
            <a:avLst/>
          </a:prstGeom>
        </p:spPr>
        <p:txBody>
          <a:bodyPr wrap="square">
            <a:spAutoFit/>
          </a:bodyPr>
          <a:lstStyle/>
          <a:p>
            <a:pPr algn="just">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dirty="0">
                <a:solidFill>
                  <a:srgbClr val="2A5CAA"/>
                </a:solidFill>
                <a:latin typeface="楷体" pitchFamily="49" charset="-122"/>
                <a:ea typeface="楷体" pitchFamily="49" charset="-122"/>
              </a:rPr>
              <a:t>从题干材料“教堂要与‘佛罗伦萨的众多市民的意志结合而成的高贵的心灵相一致’”，可以看出市民阶层的意志对教会的影响，而早期城市中的市民主要从事工商业，所以反映出佛罗伦萨工商业阶层的成长壮大，故</a:t>
            </a:r>
            <a:r>
              <a:rPr lang="en-US" altLang="zh-CN" sz="5400" b="1" dirty="0">
                <a:solidFill>
                  <a:srgbClr val="2A5CAA"/>
                </a:solidFill>
                <a:latin typeface="楷体" pitchFamily="49" charset="-122"/>
                <a:ea typeface="楷体" pitchFamily="49" charset="-122"/>
              </a:rPr>
              <a:t>A</a:t>
            </a:r>
            <a:r>
              <a:rPr lang="zh-CN" altLang="en-US" sz="5400" b="1" dirty="0">
                <a:solidFill>
                  <a:srgbClr val="2A5CAA"/>
                </a:solidFill>
                <a:latin typeface="楷体" pitchFamily="49" charset="-122"/>
                <a:ea typeface="楷体" pitchFamily="49" charset="-122"/>
              </a:rPr>
              <a:t>项正确；</a:t>
            </a:r>
            <a:endParaRPr lang="zh-CN" altLang="en-US" sz="5400" b="1" spc="-150" dirty="0">
              <a:solidFill>
                <a:srgbClr val="2A5CAA"/>
              </a:solidFill>
              <a:latin typeface="楷体" pitchFamily="49" charset="-122"/>
              <a:ea typeface="楷体" pitchFamily="49" charset="-122"/>
            </a:endParaRPr>
          </a:p>
        </p:txBody>
      </p:sp>
      <p:grpSp>
        <p:nvGrpSpPr>
          <p:cNvPr id="12" name="组合 11">
            <a:extLst>
              <a:ext uri="{FF2B5EF4-FFF2-40B4-BE49-F238E27FC236}">
                <a16:creationId xmlns:a16="http://schemas.microsoft.com/office/drawing/2014/main" xmlns="" id="{DE5E80A0-5DF4-48C5-9BBE-EC9C0439A2D6}"/>
              </a:ext>
            </a:extLst>
          </p:cNvPr>
          <p:cNvGrpSpPr/>
          <p:nvPr/>
        </p:nvGrpSpPr>
        <p:grpSpPr>
          <a:xfrm>
            <a:off x="1265164" y="736542"/>
            <a:ext cx="4272250" cy="855000"/>
            <a:chOff x="1265164" y="736542"/>
            <a:chExt cx="4272250" cy="855000"/>
          </a:xfrm>
        </p:grpSpPr>
        <p:sp>
          <p:nvSpPr>
            <p:cNvPr id="13" name="椭圆 12">
              <a:extLst>
                <a:ext uri="{FF2B5EF4-FFF2-40B4-BE49-F238E27FC236}">
                  <a16:creationId xmlns:a16="http://schemas.microsoft.com/office/drawing/2014/main" xmlns="" id="{1DFAF587-FD9E-4ABA-B416-88FDD9D788F1}"/>
                </a:ext>
              </a:extLst>
            </p:cNvPr>
            <p:cNvSpPr/>
            <p:nvPr/>
          </p:nvSpPr>
          <p:spPr>
            <a:xfrm>
              <a:off x="126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三</a:t>
              </a:r>
            </a:p>
          </p:txBody>
        </p:sp>
        <p:sp>
          <p:nvSpPr>
            <p:cNvPr id="14" name="椭圆 13">
              <a:extLst>
                <a:ext uri="{FF2B5EF4-FFF2-40B4-BE49-F238E27FC236}">
                  <a16:creationId xmlns:a16="http://schemas.microsoft.com/office/drawing/2014/main" xmlns="" id="{7A91DE96-A8C1-4EC5-A4DF-0F031932AEF4}"/>
                </a:ext>
              </a:extLst>
            </p:cNvPr>
            <p:cNvSpPr/>
            <p:nvPr/>
          </p:nvSpPr>
          <p:spPr>
            <a:xfrm>
              <a:off x="2120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组</a:t>
              </a:r>
            </a:p>
          </p:txBody>
        </p:sp>
        <p:sp>
          <p:nvSpPr>
            <p:cNvPr id="15" name="椭圆 14">
              <a:extLst>
                <a:ext uri="{FF2B5EF4-FFF2-40B4-BE49-F238E27FC236}">
                  <a16:creationId xmlns:a16="http://schemas.microsoft.com/office/drawing/2014/main" xmlns="" id="{33471659-237D-4FE2-8C75-23AE3F9383AA}"/>
                </a:ext>
              </a:extLst>
            </p:cNvPr>
            <p:cNvSpPr/>
            <p:nvPr/>
          </p:nvSpPr>
          <p:spPr>
            <a:xfrm>
              <a:off x="297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题</a:t>
              </a:r>
            </a:p>
          </p:txBody>
        </p:sp>
        <p:sp>
          <p:nvSpPr>
            <p:cNvPr id="16" name="椭圆 15">
              <a:extLst>
                <a:ext uri="{FF2B5EF4-FFF2-40B4-BE49-F238E27FC236}">
                  <a16:creationId xmlns:a16="http://schemas.microsoft.com/office/drawing/2014/main" xmlns="" id="{5BAEB2DE-9074-48E7-8ABC-A3B90BBD349D}"/>
                </a:ext>
              </a:extLst>
            </p:cNvPr>
            <p:cNvSpPr/>
            <p:nvPr/>
          </p:nvSpPr>
          <p:spPr>
            <a:xfrm>
              <a:off x="3827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讲</a:t>
              </a:r>
            </a:p>
          </p:txBody>
        </p:sp>
        <p:sp>
          <p:nvSpPr>
            <p:cNvPr id="17" name="椭圆 16">
              <a:extLst>
                <a:ext uri="{FF2B5EF4-FFF2-40B4-BE49-F238E27FC236}">
                  <a16:creationId xmlns:a16="http://schemas.microsoft.com/office/drawing/2014/main" xmlns="" id="{7A681F9B-A515-4A27-B54D-78403A986C4D}"/>
                </a:ext>
              </a:extLst>
            </p:cNvPr>
            <p:cNvSpPr/>
            <p:nvPr/>
          </p:nvSpPr>
          <p:spPr>
            <a:xfrm>
              <a:off x="4682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透</a:t>
              </a:r>
            </a:p>
          </p:txBody>
        </p:sp>
      </p:grpSp>
      <p:sp>
        <p:nvSpPr>
          <p:cNvPr id="7" name="文本框 6">
            <a:extLst>
              <a:ext uri="{FF2B5EF4-FFF2-40B4-BE49-F238E27FC236}">
                <a16:creationId xmlns:a16="http://schemas.microsoft.com/office/drawing/2014/main" xmlns="" id="{98549D33-C230-49BB-B3F4-ACB1DE1299A9}"/>
              </a:ext>
            </a:extLst>
          </p:cNvPr>
          <p:cNvSpPr txBox="1"/>
          <p:nvPr/>
        </p:nvSpPr>
        <p:spPr>
          <a:xfrm>
            <a:off x="1364844" y="5203349"/>
            <a:ext cx="11473903" cy="3689536"/>
          </a:xfrm>
          <a:prstGeom prst="rect">
            <a:avLst/>
          </a:prstGeom>
          <a:noFill/>
        </p:spPr>
        <p:txBody>
          <a:bodyPr wrap="square" rtlCol="0">
            <a:spAutoFit/>
          </a:bodyPr>
          <a:lstStyle/>
          <a:p>
            <a:pPr>
              <a:lnSpc>
                <a:spcPct val="110000"/>
              </a:lnSpc>
            </a:pPr>
            <a:r>
              <a:rPr lang="en-US" altLang="zh-CN" sz="5400" b="1" spc="-150" dirty="0">
                <a:latin typeface="+mn-ea"/>
              </a:rPr>
              <a:t>A.</a:t>
            </a:r>
            <a:r>
              <a:rPr lang="zh-CN" altLang="en-US" sz="5400" b="1" spc="-150" dirty="0">
                <a:latin typeface="+mn-ea"/>
              </a:rPr>
              <a:t>工商业阶层成长壮大</a:t>
            </a:r>
            <a:endParaRPr lang="en-US" altLang="zh-CN" sz="5400" b="1" spc="-150" dirty="0">
              <a:latin typeface="+mn-ea"/>
            </a:endParaRPr>
          </a:p>
          <a:p>
            <a:pPr>
              <a:lnSpc>
                <a:spcPct val="110000"/>
              </a:lnSpc>
            </a:pPr>
            <a:r>
              <a:rPr lang="en-US" altLang="zh-CN" sz="5400" b="1" spc="-150" dirty="0">
                <a:latin typeface="+mn-ea"/>
              </a:rPr>
              <a:t>B.</a:t>
            </a:r>
            <a:r>
              <a:rPr lang="zh-CN" altLang="en-US" sz="5400" b="1" spc="-150" dirty="0">
                <a:latin typeface="+mn-ea"/>
              </a:rPr>
              <a:t>人文主义广泛传播</a:t>
            </a:r>
          </a:p>
          <a:p>
            <a:pPr>
              <a:lnSpc>
                <a:spcPct val="110000"/>
              </a:lnSpc>
            </a:pPr>
            <a:r>
              <a:rPr lang="en-US" altLang="zh-CN" sz="5400" b="1" spc="-150" dirty="0">
                <a:latin typeface="+mn-ea"/>
              </a:rPr>
              <a:t>C.</a:t>
            </a:r>
            <a:r>
              <a:rPr lang="zh-CN" altLang="en-US" sz="5400" b="1" spc="-150" dirty="0">
                <a:latin typeface="+mn-ea"/>
              </a:rPr>
              <a:t>教会权威进一步提升</a:t>
            </a:r>
            <a:endParaRPr lang="en-US" altLang="zh-CN" sz="5400" b="1" spc="-150" dirty="0">
              <a:latin typeface="+mn-ea"/>
            </a:endParaRPr>
          </a:p>
          <a:p>
            <a:pPr>
              <a:lnSpc>
                <a:spcPct val="110000"/>
              </a:lnSpc>
            </a:pPr>
            <a:r>
              <a:rPr lang="en-US" altLang="zh-CN" sz="5400" b="1" spc="-150" dirty="0">
                <a:latin typeface="+mn-ea"/>
              </a:rPr>
              <a:t>D.</a:t>
            </a:r>
            <a:r>
              <a:rPr lang="zh-CN" altLang="en-US" sz="5400" b="1" spc="-150" dirty="0">
                <a:latin typeface="+mn-ea"/>
              </a:rPr>
              <a:t>新教理论初步形成</a:t>
            </a:r>
            <a:endParaRPr lang="zh-CN" altLang="en-US" dirty="0"/>
          </a:p>
        </p:txBody>
      </p:sp>
    </p:spTree>
    <p:extLst>
      <p:ext uri="{BB962C8B-B14F-4D97-AF65-F5344CB8AC3E}">
        <p14:creationId xmlns:p14="http://schemas.microsoft.com/office/powerpoint/2010/main" val="43946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45C06277-6BEE-4EED-9BA1-35CC3A967E3A}"/>
              </a:ext>
            </a:extLst>
          </p:cNvPr>
          <p:cNvGrpSpPr/>
          <p:nvPr/>
        </p:nvGrpSpPr>
        <p:grpSpPr>
          <a:xfrm>
            <a:off x="21320650" y="4338000"/>
            <a:ext cx="2700000" cy="4596059"/>
            <a:chOff x="21320650" y="4338000"/>
            <a:chExt cx="2700000" cy="4596059"/>
          </a:xfrm>
        </p:grpSpPr>
        <p:pic>
          <p:nvPicPr>
            <p:cNvPr id="14" name="图片 13">
              <a:extLst>
                <a:ext uri="{FF2B5EF4-FFF2-40B4-BE49-F238E27FC236}">
                  <a16:creationId xmlns:a16="http://schemas.microsoft.com/office/drawing/2014/main" xmlns="" id="{5047FB24-652E-4B1D-B41C-9021F6F5CE13}"/>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5" name="页脚占位符 11">
              <a:extLst>
                <a:ext uri="{FF2B5EF4-FFF2-40B4-BE49-F238E27FC236}">
                  <a16:creationId xmlns:a16="http://schemas.microsoft.com/office/drawing/2014/main" xmlns="" id="{C1B888A4-1BA5-4EE5-8D9F-E3A73C84F6B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zh-CN" altLang="en-US" sz="3600" spc="-300" dirty="0">
                  <a:latin typeface="宋体" panose="02010600030101010101" pitchFamily="2" charset="-122"/>
                  <a:ea typeface="宋体" panose="02010600030101010101" pitchFamily="2" charset="-122"/>
                </a:rPr>
                <a:t>（</a:t>
              </a:r>
              <a:r>
                <a:rPr lang="en-US" altLang="zh-CN" sz="3600" spc="-300" dirty="0">
                  <a:latin typeface="宋体" panose="02010600030101010101" pitchFamily="2" charset="-122"/>
                  <a:ea typeface="宋体" panose="02010600030101010101" pitchFamily="2" charset="-122"/>
                  <a:cs typeface="Times New Roman" panose="02020603050405020304" pitchFamily="18" charset="0"/>
                </a:rPr>
                <a:t>20</a:t>
              </a:r>
              <a:r>
                <a:rPr lang="zh-CN" altLang="en-US" sz="3600" spc="-300" dirty="0">
                  <a:latin typeface="宋体" panose="02010600030101010101" pitchFamily="2" charset="-122"/>
                  <a:ea typeface="宋体" panose="02010600030101010101" pitchFamily="2" charset="-122"/>
                </a:rPr>
                <a:t>）</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107</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8" name="矩形 7">
            <a:extLst>
              <a:ext uri="{FF2B5EF4-FFF2-40B4-BE49-F238E27FC236}">
                <a16:creationId xmlns:a16="http://schemas.microsoft.com/office/drawing/2014/main" xmlns="" id="{DE54E915-CD7C-44BC-8C47-4262A79BF48E}"/>
              </a:ext>
            </a:extLst>
          </p:cNvPr>
          <p:cNvSpPr/>
          <p:nvPr/>
        </p:nvSpPr>
        <p:spPr>
          <a:xfrm>
            <a:off x="1210045" y="2946175"/>
            <a:ext cx="20069999" cy="6431825"/>
          </a:xfrm>
          <a:prstGeom prst="rect">
            <a:avLst/>
          </a:prstGeom>
        </p:spPr>
        <p:txBody>
          <a:bodyPr wrap="square">
            <a:spAutoFit/>
          </a:bodyPr>
          <a:lstStyle/>
          <a:p>
            <a:pPr>
              <a:lnSpc>
                <a:spcPct val="110000"/>
              </a:lnSpc>
            </a:pPr>
            <a:r>
              <a:rPr lang="zh-CN" altLang="en-US" sz="5400" dirty="0" smtClean="0">
                <a:solidFill>
                  <a:srgbClr val="FF0000"/>
                </a:solidFill>
                <a:latin typeface="黑体" panose="02010609060101010101" pitchFamily="49" charset="-122"/>
                <a:ea typeface="黑体" panose="02010609060101010101" pitchFamily="49" charset="-122"/>
              </a:rPr>
              <a:t>    答案</a:t>
            </a:r>
            <a:r>
              <a:rPr lang="zh-CN" altLang="en-US" sz="5400" dirty="0">
                <a:solidFill>
                  <a:srgbClr val="FF0000"/>
                </a:solidFill>
                <a:latin typeface="楷体" panose="02010609060101010101" pitchFamily="49" charset="-122"/>
                <a:ea typeface="楷体" panose="02010609060101010101" pitchFamily="49" charset="-122"/>
              </a:rPr>
              <a:t>：</a:t>
            </a:r>
            <a:r>
              <a:rPr lang="zh-CN" altLang="en-US" sz="5400" b="1" dirty="0">
                <a:solidFill>
                  <a:srgbClr val="2A5CAA"/>
                </a:solidFill>
                <a:latin typeface="楷体" panose="02010609060101010101" pitchFamily="49" charset="-122"/>
                <a:ea typeface="楷体" panose="02010609060101010101" pitchFamily="49" charset="-122"/>
              </a:rPr>
              <a:t>历史条件：意大利最早出现资本主义萌芽，古典文化遗存丰厚；德意志处于四分五裂的状态，罗马教廷的精神控制与经济掠夺；法国资本主义经济发展程度较高，典型的君主专制激发了资产阶级的强烈反抗。</a:t>
            </a:r>
            <a:endParaRPr lang="en-US" altLang="zh-CN" sz="5400" b="1" dirty="0">
              <a:solidFill>
                <a:srgbClr val="2A5CAA"/>
              </a:solidFill>
              <a:latin typeface="楷体" panose="02010609060101010101" pitchFamily="49" charset="-122"/>
              <a:ea typeface="楷体" panose="02010609060101010101" pitchFamily="49" charset="-122"/>
            </a:endParaRPr>
          </a:p>
          <a:p>
            <a:pPr>
              <a:lnSpc>
                <a:spcPct val="110000"/>
              </a:lnSpc>
            </a:pPr>
            <a:r>
              <a:rPr lang="en-US" altLang="zh-CN" sz="5400" b="1" dirty="0">
                <a:solidFill>
                  <a:srgbClr val="2A5CAA"/>
                </a:solidFill>
                <a:latin typeface="楷体" panose="02010609060101010101" pitchFamily="49" charset="-122"/>
                <a:ea typeface="楷体" panose="02010609060101010101" pitchFamily="49" charset="-122"/>
              </a:rPr>
              <a:t>      </a:t>
            </a:r>
            <a:r>
              <a:rPr lang="zh-CN" altLang="en-US" sz="5400" b="1" dirty="0">
                <a:solidFill>
                  <a:srgbClr val="2A5CAA"/>
                </a:solidFill>
                <a:latin typeface="楷体" panose="02010609060101010101" pitchFamily="49" charset="-122"/>
                <a:ea typeface="楷体" panose="02010609060101010101" pitchFamily="49" charset="-122"/>
              </a:rPr>
              <a:t>基本观点：鼓励追求财富；主张宗教适应现世生活，提倡个人奋斗；反对政府干预经济。</a:t>
            </a:r>
            <a:endParaRPr lang="en-US" altLang="zh-CN" sz="5400" b="1" dirty="0">
              <a:solidFill>
                <a:srgbClr val="2A5CAA"/>
              </a:solidFill>
              <a:latin typeface="楷体" panose="02010609060101010101" pitchFamily="49" charset="-122"/>
              <a:ea typeface="楷体" panose="02010609060101010101" pitchFamily="49" charset="-122"/>
            </a:endParaRPr>
          </a:p>
          <a:p>
            <a:pPr>
              <a:lnSpc>
                <a:spcPct val="110000"/>
              </a:lnSpc>
            </a:pPr>
            <a:r>
              <a:rPr lang="en-US" altLang="zh-CN" sz="5400" b="1" dirty="0">
                <a:solidFill>
                  <a:srgbClr val="2A5CAA"/>
                </a:solidFill>
                <a:latin typeface="楷体" panose="02010609060101010101" pitchFamily="49" charset="-122"/>
                <a:ea typeface="楷体" panose="02010609060101010101" pitchFamily="49" charset="-122"/>
              </a:rPr>
              <a:t>      </a:t>
            </a:r>
            <a:r>
              <a:rPr lang="zh-CN" altLang="en-US" sz="5400" b="1" dirty="0">
                <a:solidFill>
                  <a:srgbClr val="2A5CAA"/>
                </a:solidFill>
                <a:latin typeface="楷体" panose="02010609060101010101" pitchFamily="49" charset="-122"/>
                <a:ea typeface="楷体" panose="02010609060101010101" pitchFamily="49" charset="-122"/>
              </a:rPr>
              <a:t>共同精神：人文主义。</a:t>
            </a:r>
            <a:endParaRPr lang="zh-CN" altLang="en-US" sz="5400" dirty="0"/>
          </a:p>
        </p:txBody>
      </p:sp>
      <p:sp>
        <p:nvSpPr>
          <p:cNvPr id="9" name="矩形 8">
            <a:extLst>
              <a:ext uri="{FF2B5EF4-FFF2-40B4-BE49-F238E27FC236}">
                <a16:creationId xmlns:a16="http://schemas.microsoft.com/office/drawing/2014/main" xmlns="" id="{C5F5FDCE-5C65-4FDD-A611-F2984DA27D8B}"/>
              </a:ext>
            </a:extLst>
          </p:cNvPr>
          <p:cNvSpPr/>
          <p:nvPr/>
        </p:nvSpPr>
        <p:spPr>
          <a:xfrm>
            <a:off x="1220595" y="9378000"/>
            <a:ext cx="20847776" cy="1920526"/>
          </a:xfrm>
          <a:prstGeom prst="rect">
            <a:avLst/>
          </a:prstGeom>
        </p:spPr>
        <p:txBody>
          <a:bodyPr wrap="square">
            <a:spAutoFit/>
          </a:bodyPr>
          <a:lstStyle/>
          <a:p>
            <a:pPr>
              <a:lnSpc>
                <a:spcPct val="110000"/>
              </a:lnSpc>
            </a:pPr>
            <a:r>
              <a:rPr lang="zh-CN" altLang="en-US" sz="5400" dirty="0" smtClean="0">
                <a:solidFill>
                  <a:srgbClr val="FF0000"/>
                </a:solidFill>
                <a:latin typeface="黑体" panose="02010609060101010101" pitchFamily="49" charset="-122"/>
                <a:ea typeface="黑体" panose="02010609060101010101" pitchFamily="49" charset="-122"/>
              </a:rPr>
              <a:t>    解析</a:t>
            </a:r>
            <a:r>
              <a:rPr lang="zh-CN" altLang="en-US" sz="5400" dirty="0">
                <a:solidFill>
                  <a:srgbClr val="FF0000"/>
                </a:solidFill>
                <a:latin typeface="楷体" panose="02010609060101010101" pitchFamily="49" charset="-122"/>
                <a:ea typeface="楷体" panose="02010609060101010101" pitchFamily="49" charset="-122"/>
              </a:rPr>
              <a:t>：</a:t>
            </a:r>
            <a:r>
              <a:rPr lang="zh-CN" altLang="en-US" sz="5400" b="1" dirty="0">
                <a:solidFill>
                  <a:srgbClr val="2A5CAA"/>
                </a:solidFill>
                <a:latin typeface="楷体" panose="02010609060101010101" pitchFamily="49" charset="-122"/>
                <a:ea typeface="楷体" panose="02010609060101010101" pitchFamily="49" charset="-122"/>
              </a:rPr>
              <a:t>第一小问实际上是简要回答文艺复兴、宗教改革与启蒙运动的历史背景（从经济、政治和文化等角度）。</a:t>
            </a:r>
          </a:p>
        </p:txBody>
      </p:sp>
      <p:sp>
        <p:nvSpPr>
          <p:cNvPr id="10" name="矩形 9">
            <a:extLst>
              <a:ext uri="{FF2B5EF4-FFF2-40B4-BE49-F238E27FC236}">
                <a16:creationId xmlns:a16="http://schemas.microsoft.com/office/drawing/2014/main" xmlns="" id="{3223D908-5542-4847-99ED-A182B5BD20F6}"/>
              </a:ext>
            </a:extLst>
          </p:cNvPr>
          <p:cNvSpPr/>
          <p:nvPr/>
        </p:nvSpPr>
        <p:spPr>
          <a:xfrm>
            <a:off x="1220595" y="702413"/>
            <a:ext cx="20215675" cy="1754326"/>
          </a:xfrm>
          <a:prstGeom prst="rect">
            <a:avLst/>
          </a:prstGeom>
        </p:spPr>
        <p:txBody>
          <a:bodyPr wrap="square">
            <a:spAutoFit/>
          </a:bodyPr>
          <a:lstStyle/>
          <a:p>
            <a:r>
              <a:rPr lang="zh-CN" altLang="en-US" sz="5400" b="1" dirty="0"/>
              <a:t>         结合所学知识分析材料一中“各自深刻而特定的社会历史条件”分别是什么？概括材料二的基本观点及其共同精神。</a:t>
            </a:r>
          </a:p>
        </p:txBody>
      </p:sp>
    </p:spTree>
    <p:extLst>
      <p:ext uri="{BB962C8B-B14F-4D97-AF65-F5344CB8AC3E}">
        <p14:creationId xmlns:p14="http://schemas.microsoft.com/office/powerpoint/2010/main" val="265112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45C06277-6BEE-4EED-9BA1-35CC3A967E3A}"/>
              </a:ext>
            </a:extLst>
          </p:cNvPr>
          <p:cNvGrpSpPr/>
          <p:nvPr/>
        </p:nvGrpSpPr>
        <p:grpSpPr>
          <a:xfrm>
            <a:off x="21320650" y="4338000"/>
            <a:ext cx="2700000" cy="4596059"/>
            <a:chOff x="21320650" y="4338000"/>
            <a:chExt cx="2700000" cy="4596059"/>
          </a:xfrm>
        </p:grpSpPr>
        <p:pic>
          <p:nvPicPr>
            <p:cNvPr id="14" name="图片 13">
              <a:extLst>
                <a:ext uri="{FF2B5EF4-FFF2-40B4-BE49-F238E27FC236}">
                  <a16:creationId xmlns:a16="http://schemas.microsoft.com/office/drawing/2014/main" xmlns="" id="{5047FB24-652E-4B1D-B41C-9021F6F5CE13}"/>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5" name="页脚占位符 11">
              <a:extLst>
                <a:ext uri="{FF2B5EF4-FFF2-40B4-BE49-F238E27FC236}">
                  <a16:creationId xmlns:a16="http://schemas.microsoft.com/office/drawing/2014/main" xmlns="" id="{C1B888A4-1BA5-4EE5-8D9F-E3A73C84F6B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zh-CN" altLang="en-US" sz="3600" spc="-300" dirty="0">
                  <a:latin typeface="宋体" panose="02010600030101010101" pitchFamily="2" charset="-122"/>
                  <a:ea typeface="宋体" panose="02010600030101010101" pitchFamily="2" charset="-122"/>
                </a:rPr>
                <a:t>（</a:t>
              </a:r>
              <a:r>
                <a:rPr lang="en-US" altLang="zh-CN" sz="3600" spc="-300" dirty="0">
                  <a:latin typeface="宋体" panose="02010600030101010101" pitchFamily="2" charset="-122"/>
                  <a:ea typeface="宋体" panose="02010600030101010101" pitchFamily="2" charset="-122"/>
                  <a:cs typeface="Times New Roman" panose="02020603050405020304" pitchFamily="18" charset="0"/>
                </a:rPr>
                <a:t>20</a:t>
              </a:r>
              <a:r>
                <a:rPr lang="zh-CN" altLang="en-US" sz="3600" spc="-300" dirty="0">
                  <a:latin typeface="宋体" panose="02010600030101010101" pitchFamily="2" charset="-122"/>
                  <a:ea typeface="宋体" panose="02010600030101010101" pitchFamily="2" charset="-122"/>
                </a:rPr>
                <a:t>）</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107</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9" name="矩形 8">
            <a:extLst>
              <a:ext uri="{FF2B5EF4-FFF2-40B4-BE49-F238E27FC236}">
                <a16:creationId xmlns:a16="http://schemas.microsoft.com/office/drawing/2014/main" xmlns="" id="{C5F5FDCE-5C65-4FDD-A611-F2984DA27D8B}"/>
              </a:ext>
            </a:extLst>
          </p:cNvPr>
          <p:cNvSpPr/>
          <p:nvPr/>
        </p:nvSpPr>
        <p:spPr>
          <a:xfrm>
            <a:off x="1220595" y="9378000"/>
            <a:ext cx="21315055" cy="4348050"/>
          </a:xfrm>
          <a:prstGeom prst="rect">
            <a:avLst/>
          </a:prstGeom>
        </p:spPr>
        <p:txBody>
          <a:bodyPr wrap="square">
            <a:spAutoFit/>
          </a:bodyPr>
          <a:lstStyle/>
          <a:p>
            <a:pPr>
              <a:lnSpc>
                <a:spcPct val="110000"/>
              </a:lnSpc>
            </a:pPr>
            <a:r>
              <a:rPr lang="zh-CN" altLang="en-US" sz="5100" dirty="0" smtClean="0">
                <a:solidFill>
                  <a:srgbClr val="FF0000"/>
                </a:solidFill>
                <a:latin typeface="黑体" panose="02010609060101010101" pitchFamily="49" charset="-122"/>
                <a:ea typeface="黑体" panose="02010609060101010101" pitchFamily="49" charset="-122"/>
              </a:rPr>
              <a:t>    解析</a:t>
            </a:r>
            <a:r>
              <a:rPr lang="zh-CN" altLang="en-US" sz="5100" dirty="0">
                <a:solidFill>
                  <a:srgbClr val="FF0000"/>
                </a:solidFill>
                <a:latin typeface="楷体" panose="02010609060101010101" pitchFamily="49" charset="-122"/>
                <a:ea typeface="楷体" panose="02010609060101010101" pitchFamily="49" charset="-122"/>
              </a:rPr>
              <a:t>：</a:t>
            </a:r>
            <a:r>
              <a:rPr lang="zh-CN" altLang="en-US" sz="5100" b="1" spc="-300" dirty="0">
                <a:solidFill>
                  <a:srgbClr val="2A5CAA"/>
                </a:solidFill>
                <a:latin typeface="楷体" panose="02010609060101010101" pitchFamily="49" charset="-122"/>
                <a:ea typeface="楷体" panose="02010609060101010101" pitchFamily="49" charset="-122"/>
              </a:rPr>
              <a:t>第二小问归纳概括材料的关键语句即可，比如“财富的日益增长是家庭幸福生活的重要组成部分”“必须适应经济生活的需要”“每一个基督徒都可以通过自己在现世的勤奋劳作与成功来证明</a:t>
            </a:r>
            <a:r>
              <a:rPr lang="en-US" altLang="zh-CN" sz="5100" b="1" spc="-300" dirty="0">
                <a:solidFill>
                  <a:srgbClr val="2A5CAA"/>
                </a:solidFill>
                <a:latin typeface="楷体" panose="02010609060101010101" pitchFamily="49" charset="-122"/>
                <a:ea typeface="楷体" panose="02010609060101010101" pitchFamily="49" charset="-122"/>
              </a:rPr>
              <a:t>……”“</a:t>
            </a:r>
            <a:r>
              <a:rPr lang="zh-CN" altLang="en-US" sz="5100" b="1" spc="-300" dirty="0">
                <a:solidFill>
                  <a:srgbClr val="2A5CAA"/>
                </a:solidFill>
                <a:latin typeface="楷体" panose="02010609060101010101" pitchFamily="49" charset="-122"/>
                <a:ea typeface="楷体" panose="02010609060101010101" pitchFamily="49" charset="-122"/>
              </a:rPr>
              <a:t>政府对经济行为干预最小</a:t>
            </a:r>
            <a:r>
              <a:rPr lang="en-US" altLang="zh-CN" sz="5100" b="1" spc="-300" dirty="0">
                <a:solidFill>
                  <a:srgbClr val="2A5CAA"/>
                </a:solidFill>
                <a:latin typeface="楷体" panose="02010609060101010101" pitchFamily="49" charset="-122"/>
                <a:ea typeface="楷体" panose="02010609060101010101" pitchFamily="49" charset="-122"/>
              </a:rPr>
              <a:t>……</a:t>
            </a:r>
            <a:r>
              <a:rPr lang="zh-CN" altLang="en-US" sz="5100" b="1" spc="-300" dirty="0">
                <a:solidFill>
                  <a:srgbClr val="2A5CAA"/>
                </a:solidFill>
                <a:latin typeface="楷体" panose="02010609060101010101" pitchFamily="49" charset="-122"/>
                <a:ea typeface="楷体" panose="02010609060101010101" pitchFamily="49" charset="-122"/>
              </a:rPr>
              <a:t>最好”</a:t>
            </a:r>
            <a:r>
              <a:rPr lang="zh-CN" altLang="en-US" sz="5100" b="1" spc="-300" dirty="0" smtClean="0">
                <a:solidFill>
                  <a:srgbClr val="2A5CAA"/>
                </a:solidFill>
                <a:latin typeface="楷体" panose="02010609060101010101" pitchFamily="49" charset="-122"/>
                <a:ea typeface="楷体" panose="02010609060101010101" pitchFamily="49" charset="-122"/>
              </a:rPr>
              <a:t>。文艺复兴</a:t>
            </a:r>
            <a:r>
              <a:rPr lang="zh-CN" altLang="en-US" sz="5100" b="1" spc="-300" dirty="0">
                <a:solidFill>
                  <a:srgbClr val="2A5CAA"/>
                </a:solidFill>
                <a:latin typeface="楷体" panose="02010609060101010101" pitchFamily="49" charset="-122"/>
                <a:ea typeface="楷体" panose="02010609060101010101" pitchFamily="49" charset="-122"/>
              </a:rPr>
              <a:t>、宗教改革和启蒙运动的共同精神显然是人文主义。</a:t>
            </a:r>
          </a:p>
          <a:p>
            <a:pPr>
              <a:lnSpc>
                <a:spcPct val="110000"/>
              </a:lnSpc>
            </a:pPr>
            <a:endParaRPr lang="zh-CN" altLang="en-US" sz="5400" b="1" dirty="0">
              <a:solidFill>
                <a:srgbClr val="2A5CAA"/>
              </a:solidFill>
              <a:latin typeface="楷体" panose="02010609060101010101" pitchFamily="49" charset="-122"/>
              <a:ea typeface="楷体" panose="02010609060101010101" pitchFamily="49" charset="-122"/>
            </a:endParaRPr>
          </a:p>
        </p:txBody>
      </p:sp>
      <p:sp>
        <p:nvSpPr>
          <p:cNvPr id="12" name="矩形 11">
            <a:extLst>
              <a:ext uri="{FF2B5EF4-FFF2-40B4-BE49-F238E27FC236}">
                <a16:creationId xmlns:a16="http://schemas.microsoft.com/office/drawing/2014/main" xmlns="" id="{DE54E915-CD7C-44BC-8C47-4262A79BF48E}"/>
              </a:ext>
            </a:extLst>
          </p:cNvPr>
          <p:cNvSpPr/>
          <p:nvPr/>
        </p:nvSpPr>
        <p:spPr>
          <a:xfrm>
            <a:off x="1210045" y="2946175"/>
            <a:ext cx="20069999" cy="6431825"/>
          </a:xfrm>
          <a:prstGeom prst="rect">
            <a:avLst/>
          </a:prstGeom>
        </p:spPr>
        <p:txBody>
          <a:bodyPr wrap="square">
            <a:spAutoFit/>
          </a:bodyPr>
          <a:lstStyle/>
          <a:p>
            <a:pPr>
              <a:lnSpc>
                <a:spcPct val="110000"/>
              </a:lnSpc>
            </a:pPr>
            <a:r>
              <a:rPr lang="zh-CN" altLang="en-US" sz="5400" dirty="0" smtClean="0">
                <a:solidFill>
                  <a:srgbClr val="FF0000"/>
                </a:solidFill>
                <a:latin typeface="黑体" panose="02010609060101010101" pitchFamily="49" charset="-122"/>
                <a:ea typeface="黑体" panose="02010609060101010101" pitchFamily="49" charset="-122"/>
              </a:rPr>
              <a:t>    答案</a:t>
            </a:r>
            <a:r>
              <a:rPr lang="zh-CN" altLang="en-US" sz="5400" dirty="0">
                <a:solidFill>
                  <a:srgbClr val="FF0000"/>
                </a:solidFill>
                <a:latin typeface="楷体" panose="02010609060101010101" pitchFamily="49" charset="-122"/>
                <a:ea typeface="楷体" panose="02010609060101010101" pitchFamily="49" charset="-122"/>
              </a:rPr>
              <a:t>：</a:t>
            </a:r>
            <a:r>
              <a:rPr lang="zh-CN" altLang="en-US" sz="5400" b="1" dirty="0">
                <a:solidFill>
                  <a:srgbClr val="2A5CAA"/>
                </a:solidFill>
                <a:latin typeface="楷体" panose="02010609060101010101" pitchFamily="49" charset="-122"/>
                <a:ea typeface="楷体" panose="02010609060101010101" pitchFamily="49" charset="-122"/>
              </a:rPr>
              <a:t>历史条件：意大利最早出现资本主义萌芽，古典文化遗存丰厚；德意志处于四分五裂的状态，罗马教廷的精神控制与经济掠夺；法国资本主义经济发展程度较高，典型的君主专制激发了资产阶级的强烈反抗。</a:t>
            </a:r>
            <a:endParaRPr lang="en-US" altLang="zh-CN" sz="5400" b="1" dirty="0">
              <a:solidFill>
                <a:srgbClr val="2A5CAA"/>
              </a:solidFill>
              <a:latin typeface="楷体" panose="02010609060101010101" pitchFamily="49" charset="-122"/>
              <a:ea typeface="楷体" panose="02010609060101010101" pitchFamily="49" charset="-122"/>
            </a:endParaRPr>
          </a:p>
          <a:p>
            <a:pPr>
              <a:lnSpc>
                <a:spcPct val="110000"/>
              </a:lnSpc>
            </a:pPr>
            <a:r>
              <a:rPr lang="en-US" altLang="zh-CN" sz="5400" b="1" dirty="0">
                <a:solidFill>
                  <a:srgbClr val="2A5CAA"/>
                </a:solidFill>
                <a:latin typeface="楷体" panose="02010609060101010101" pitchFamily="49" charset="-122"/>
                <a:ea typeface="楷体" panose="02010609060101010101" pitchFamily="49" charset="-122"/>
              </a:rPr>
              <a:t>      </a:t>
            </a:r>
            <a:r>
              <a:rPr lang="zh-CN" altLang="en-US" sz="5400" b="1" dirty="0">
                <a:solidFill>
                  <a:srgbClr val="2A5CAA"/>
                </a:solidFill>
                <a:latin typeface="楷体" panose="02010609060101010101" pitchFamily="49" charset="-122"/>
                <a:ea typeface="楷体" panose="02010609060101010101" pitchFamily="49" charset="-122"/>
              </a:rPr>
              <a:t>基本观点：鼓励追求财富；主张宗教适应现世生活，提倡个人奋斗；反对政府干预经济。</a:t>
            </a:r>
            <a:endParaRPr lang="en-US" altLang="zh-CN" sz="5400" b="1" dirty="0">
              <a:solidFill>
                <a:srgbClr val="2A5CAA"/>
              </a:solidFill>
              <a:latin typeface="楷体" panose="02010609060101010101" pitchFamily="49" charset="-122"/>
              <a:ea typeface="楷体" panose="02010609060101010101" pitchFamily="49" charset="-122"/>
            </a:endParaRPr>
          </a:p>
          <a:p>
            <a:pPr>
              <a:lnSpc>
                <a:spcPct val="110000"/>
              </a:lnSpc>
            </a:pPr>
            <a:r>
              <a:rPr lang="en-US" altLang="zh-CN" sz="5400" b="1" dirty="0">
                <a:solidFill>
                  <a:srgbClr val="2A5CAA"/>
                </a:solidFill>
                <a:latin typeface="楷体" panose="02010609060101010101" pitchFamily="49" charset="-122"/>
                <a:ea typeface="楷体" panose="02010609060101010101" pitchFamily="49" charset="-122"/>
              </a:rPr>
              <a:t>      </a:t>
            </a:r>
            <a:r>
              <a:rPr lang="zh-CN" altLang="en-US" sz="5400" b="1" dirty="0">
                <a:solidFill>
                  <a:srgbClr val="2A5CAA"/>
                </a:solidFill>
                <a:latin typeface="楷体" panose="02010609060101010101" pitchFamily="49" charset="-122"/>
                <a:ea typeface="楷体" panose="02010609060101010101" pitchFamily="49" charset="-122"/>
              </a:rPr>
              <a:t>共同精神：人文主义。</a:t>
            </a:r>
            <a:endParaRPr lang="zh-CN" altLang="en-US" sz="5400" dirty="0"/>
          </a:p>
        </p:txBody>
      </p:sp>
      <p:sp>
        <p:nvSpPr>
          <p:cNvPr id="16" name="矩形 15">
            <a:extLst>
              <a:ext uri="{FF2B5EF4-FFF2-40B4-BE49-F238E27FC236}">
                <a16:creationId xmlns:a16="http://schemas.microsoft.com/office/drawing/2014/main" xmlns="" id="{3223D908-5542-4847-99ED-A182B5BD20F6}"/>
              </a:ext>
            </a:extLst>
          </p:cNvPr>
          <p:cNvSpPr/>
          <p:nvPr/>
        </p:nvSpPr>
        <p:spPr>
          <a:xfrm>
            <a:off x="1220595" y="702413"/>
            <a:ext cx="20215675" cy="1754326"/>
          </a:xfrm>
          <a:prstGeom prst="rect">
            <a:avLst/>
          </a:prstGeom>
        </p:spPr>
        <p:txBody>
          <a:bodyPr wrap="square">
            <a:spAutoFit/>
          </a:bodyPr>
          <a:lstStyle/>
          <a:p>
            <a:r>
              <a:rPr lang="zh-CN" altLang="en-US" sz="5400" b="1" dirty="0"/>
              <a:t>         结合所学知识分析材料一中“各自深刻而特定的社会历史条件”分别是什么？概括材料二的基本观点及其共同精神。</a:t>
            </a:r>
          </a:p>
        </p:txBody>
      </p:sp>
    </p:spTree>
    <p:extLst>
      <p:ext uri="{BB962C8B-B14F-4D97-AF65-F5344CB8AC3E}">
        <p14:creationId xmlns:p14="http://schemas.microsoft.com/office/powerpoint/2010/main" val="258428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小积累</a:t>
              </a:r>
              <a:endParaRPr lang="en-US" altLang="zh-CN" sz="3600" dirty="0">
                <a:latin typeface="宋体" panose="02010600030101010101" pitchFamily="2" charset="-122"/>
                <a:ea typeface="宋体" panose="02010600030101010101" pitchFamily="2" charset="-122"/>
              </a:endParaRP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107</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871930" y="1365997"/>
            <a:ext cx="2348720"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小积累</a:t>
            </a:r>
          </a:p>
        </p:txBody>
      </p:sp>
      <p:pic>
        <p:nvPicPr>
          <p:cNvPr id="2" name="图片 1">
            <a:extLst>
              <a:ext uri="{FF2B5EF4-FFF2-40B4-BE49-F238E27FC236}">
                <a16:creationId xmlns:a16="http://schemas.microsoft.com/office/drawing/2014/main" xmlns="" id="{1D099E60-89EB-426B-BF17-604E2F4E6831}"/>
              </a:ext>
            </a:extLst>
          </p:cNvPr>
          <p:cNvPicPr>
            <a:picLocks noChangeAspect="1"/>
          </p:cNvPicPr>
          <p:nvPr/>
        </p:nvPicPr>
        <p:blipFill>
          <a:blip r:embed="rId3">
            <a:clrChange>
              <a:clrFrom>
                <a:srgbClr val="FFFDE9"/>
              </a:clrFrom>
              <a:clrTo>
                <a:srgbClr val="FFFDE9">
                  <a:alpha val="0"/>
                </a:srgbClr>
              </a:clrTo>
            </a:clrChange>
          </a:blip>
          <a:stretch>
            <a:fillRect/>
          </a:stretch>
        </p:blipFill>
        <p:spPr>
          <a:xfrm>
            <a:off x="5075650" y="1420104"/>
            <a:ext cx="9944100" cy="904875"/>
          </a:xfrm>
          <a:prstGeom prst="rect">
            <a:avLst/>
          </a:prstGeom>
        </p:spPr>
      </p:pic>
      <p:pic>
        <p:nvPicPr>
          <p:cNvPr id="9219" name="Picture 3"/>
          <p:cNvPicPr>
            <a:picLocks noChangeAspect="1" noChangeArrowheads="1"/>
          </p:cNvPicPr>
          <p:nvPr/>
        </p:nvPicPr>
        <p:blipFill>
          <a:blip r:embed="rId4">
            <a:clrChange>
              <a:clrFrom>
                <a:srgbClr val="FFFDED"/>
              </a:clrFrom>
              <a:clrTo>
                <a:srgbClr val="FFFDED">
                  <a:alpha val="0"/>
                </a:srgbClr>
              </a:clrTo>
            </a:clrChange>
            <a:extLst>
              <a:ext uri="{28A0092B-C50C-407E-A947-70E740481C1C}">
                <a14:useLocalDpi xmlns:a14="http://schemas.microsoft.com/office/drawing/2010/main" val="0"/>
              </a:ext>
            </a:extLst>
          </a:blip>
          <a:srcRect/>
          <a:stretch>
            <a:fillRect/>
          </a:stretch>
        </p:blipFill>
        <p:spPr bwMode="auto">
          <a:xfrm>
            <a:off x="4580650" y="2988000"/>
            <a:ext cx="14392797" cy="8497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116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725B54CF-A9FC-414F-929B-71435E45022C}"/>
              </a:ext>
            </a:extLst>
          </p:cNvPr>
          <p:cNvGrpSpPr/>
          <p:nvPr/>
        </p:nvGrpSpPr>
        <p:grpSpPr>
          <a:xfrm>
            <a:off x="21320650" y="4338000"/>
            <a:ext cx="2700000" cy="4596059"/>
            <a:chOff x="21320650" y="4338000"/>
            <a:chExt cx="2700000" cy="4596059"/>
          </a:xfrm>
        </p:grpSpPr>
        <p:pic>
          <p:nvPicPr>
            <p:cNvPr id="33" name="图片 32">
              <a:extLst>
                <a:ext uri="{FF2B5EF4-FFF2-40B4-BE49-F238E27FC236}">
                  <a16:creationId xmlns:a16="http://schemas.microsoft.com/office/drawing/2014/main" xmlns="" id="{B6D23B72-8BCD-4740-B223-371AEB52657F}"/>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34" name="页脚占位符 11">
              <a:extLst>
                <a:ext uri="{FF2B5EF4-FFF2-40B4-BE49-F238E27FC236}">
                  <a16:creationId xmlns:a16="http://schemas.microsoft.com/office/drawing/2014/main" xmlns="" id="{4951F417-1109-4DFF-9203-F1344692491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小积累</a:t>
              </a:r>
              <a:endParaRPr lang="en-US" altLang="zh-CN" sz="3600" dirty="0">
                <a:latin typeface="宋体" panose="02010600030101010101" pitchFamily="2" charset="-122"/>
                <a:ea typeface="宋体" panose="02010600030101010101" pitchFamily="2" charset="-122"/>
              </a:endParaRP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107</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5" name="对角圆角矩形 36">
            <a:extLst>
              <a:ext uri="{FF2B5EF4-FFF2-40B4-BE49-F238E27FC236}">
                <a16:creationId xmlns:a16="http://schemas.microsoft.com/office/drawing/2014/main" xmlns="" id="{155AB085-2910-4D1A-B1B7-E7789E6201CC}"/>
              </a:ext>
            </a:extLst>
          </p:cNvPr>
          <p:cNvSpPr/>
          <p:nvPr/>
        </p:nvSpPr>
        <p:spPr>
          <a:xfrm>
            <a:off x="1312607" y="1420104"/>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5">
            <a:extLst>
              <a:ext uri="{FF2B5EF4-FFF2-40B4-BE49-F238E27FC236}">
                <a16:creationId xmlns:a16="http://schemas.microsoft.com/office/drawing/2014/main" xmlns="" id="{639EFC4E-D30F-4252-B63D-0CEABCE7AE4D}"/>
              </a:ext>
            </a:extLst>
          </p:cNvPr>
          <p:cNvSpPr txBox="1"/>
          <p:nvPr/>
        </p:nvSpPr>
        <p:spPr>
          <a:xfrm>
            <a:off x="1871930" y="1365997"/>
            <a:ext cx="2348720" cy="954107"/>
          </a:xfrm>
          <a:prstGeom prst="rect">
            <a:avLst/>
          </a:prstGeom>
          <a:noFill/>
        </p:spPr>
        <p:txBody>
          <a:bodyPr wrap="none" rtlCol="0" anchor="ctr" anchorCtr="1">
            <a:spAutoFit/>
          </a:bodyPr>
          <a:lstStyle/>
          <a:p>
            <a:r>
              <a:rPr lang="zh-CN" altLang="en-US" sz="5600" b="1" dirty="0">
                <a:solidFill>
                  <a:schemeClr val="bg1"/>
                </a:solidFill>
                <a:latin typeface="黑体" panose="02010609060101010101" pitchFamily="49" charset="-122"/>
                <a:ea typeface="黑体" panose="02010609060101010101" pitchFamily="49" charset="-122"/>
              </a:rPr>
              <a:t>小积累</a:t>
            </a:r>
          </a:p>
        </p:txBody>
      </p:sp>
      <p:pic>
        <p:nvPicPr>
          <p:cNvPr id="2" name="图片 1">
            <a:extLst>
              <a:ext uri="{FF2B5EF4-FFF2-40B4-BE49-F238E27FC236}">
                <a16:creationId xmlns:a16="http://schemas.microsoft.com/office/drawing/2014/main" xmlns="" id="{1D099E60-89EB-426B-BF17-604E2F4E6831}"/>
              </a:ext>
            </a:extLst>
          </p:cNvPr>
          <p:cNvPicPr>
            <a:picLocks noChangeAspect="1"/>
          </p:cNvPicPr>
          <p:nvPr/>
        </p:nvPicPr>
        <p:blipFill>
          <a:blip r:embed="rId3">
            <a:clrChange>
              <a:clrFrom>
                <a:srgbClr val="FFFDE9"/>
              </a:clrFrom>
              <a:clrTo>
                <a:srgbClr val="FFFDE9">
                  <a:alpha val="0"/>
                </a:srgbClr>
              </a:clrTo>
            </a:clrChange>
          </a:blip>
          <a:stretch>
            <a:fillRect/>
          </a:stretch>
        </p:blipFill>
        <p:spPr>
          <a:xfrm>
            <a:off x="5075650" y="1420104"/>
            <a:ext cx="9944100" cy="904875"/>
          </a:xfrm>
          <a:prstGeom prst="rect">
            <a:avLst/>
          </a:prstGeom>
        </p:spPr>
      </p:pic>
      <p:pic>
        <p:nvPicPr>
          <p:cNvPr id="10243" name="Picture 3"/>
          <p:cNvPicPr>
            <a:picLocks noChangeAspect="1" noChangeArrowheads="1"/>
          </p:cNvPicPr>
          <p:nvPr/>
        </p:nvPicPr>
        <p:blipFill>
          <a:blip r:embed="rId4">
            <a:clrChange>
              <a:clrFrom>
                <a:srgbClr val="FFFDED"/>
              </a:clrFrom>
              <a:clrTo>
                <a:srgbClr val="FFFDED">
                  <a:alpha val="0"/>
                </a:srgbClr>
              </a:clrTo>
            </a:clrChange>
            <a:extLst>
              <a:ext uri="{28A0092B-C50C-407E-A947-70E740481C1C}">
                <a14:useLocalDpi xmlns:a14="http://schemas.microsoft.com/office/drawing/2010/main" val="0"/>
              </a:ext>
            </a:extLst>
          </a:blip>
          <a:srcRect/>
          <a:stretch>
            <a:fillRect/>
          </a:stretch>
        </p:blipFill>
        <p:spPr bwMode="auto">
          <a:xfrm>
            <a:off x="4972450" y="2943000"/>
            <a:ext cx="12973200" cy="955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345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DA3F5B32-9FC4-42AB-B455-ADCCE65458AA}"/>
              </a:ext>
            </a:extLst>
          </p:cNvPr>
          <p:cNvPicPr>
            <a:picLocks noChangeAspect="1"/>
          </p:cNvPicPr>
          <p:nvPr/>
        </p:nvPicPr>
        <p:blipFill>
          <a:blip r:embed="rId2"/>
          <a:stretch>
            <a:fillRect/>
          </a:stretch>
        </p:blipFill>
        <p:spPr>
          <a:xfrm>
            <a:off x="1480315" y="4068000"/>
            <a:ext cx="20241019" cy="6166771"/>
          </a:xfrm>
          <a:prstGeom prst="rect">
            <a:avLst/>
          </a:prstGeom>
        </p:spPr>
      </p:pic>
      <p:grpSp>
        <p:nvGrpSpPr>
          <p:cNvPr id="10" name="组合 9">
            <a:extLst>
              <a:ext uri="{FF2B5EF4-FFF2-40B4-BE49-F238E27FC236}">
                <a16:creationId xmlns:a16="http://schemas.microsoft.com/office/drawing/2014/main" xmlns="" id="{03EF18C5-9487-4850-BC56-C67A01CDBADB}"/>
              </a:ext>
            </a:extLst>
          </p:cNvPr>
          <p:cNvGrpSpPr/>
          <p:nvPr/>
        </p:nvGrpSpPr>
        <p:grpSpPr>
          <a:xfrm>
            <a:off x="21320650" y="4338000"/>
            <a:ext cx="2700000" cy="4596059"/>
            <a:chOff x="21320650" y="4338000"/>
            <a:chExt cx="2700000" cy="4596059"/>
          </a:xfrm>
        </p:grpSpPr>
        <p:pic>
          <p:nvPicPr>
            <p:cNvPr id="11" name="图片 10">
              <a:extLst>
                <a:ext uri="{FF2B5EF4-FFF2-40B4-BE49-F238E27FC236}">
                  <a16:creationId xmlns:a16="http://schemas.microsoft.com/office/drawing/2014/main" xmlns="" id="{060514E2-52BA-49CE-9839-425FD5322B9C}"/>
                </a:ext>
              </a:extLst>
            </p:cNvPr>
            <p:cNvPicPr>
              <a:picLocks noChangeAspect="1"/>
            </p:cNvPicPr>
            <p:nvPr/>
          </p:nvPicPr>
          <p:blipFill rotWithShape="1">
            <a:blip r:embed="rId3">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2" name="页脚占位符 11">
              <a:extLst>
                <a:ext uri="{FF2B5EF4-FFF2-40B4-BE49-F238E27FC236}">
                  <a16:creationId xmlns:a16="http://schemas.microsoft.com/office/drawing/2014/main" xmlns="" id="{86693235-DF7E-4123-AE19-B71DB39135CF}"/>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总结讲解</a:t>
              </a: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107</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pic>
        <p:nvPicPr>
          <p:cNvPr id="7" name="图片 6">
            <a:extLst>
              <a:ext uri="{FF2B5EF4-FFF2-40B4-BE49-F238E27FC236}">
                <a16:creationId xmlns:a16="http://schemas.microsoft.com/office/drawing/2014/main" xmlns="" id="{DFF74E19-63AD-4C2A-946F-F49265C708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216" y="4061611"/>
            <a:ext cx="2487500" cy="552778"/>
          </a:xfrm>
          <a:prstGeom prst="rect">
            <a:avLst/>
          </a:prstGeom>
        </p:spPr>
      </p:pic>
      <p:sp>
        <p:nvSpPr>
          <p:cNvPr id="15" name="对角圆角矩形 36">
            <a:extLst>
              <a:ext uri="{FF2B5EF4-FFF2-40B4-BE49-F238E27FC236}">
                <a16:creationId xmlns:a16="http://schemas.microsoft.com/office/drawing/2014/main" xmlns="" id="{0C683A1C-CF5F-4E18-90D7-DD2479CF8330}"/>
              </a:ext>
            </a:extLst>
          </p:cNvPr>
          <p:cNvSpPr/>
          <p:nvPr/>
        </p:nvSpPr>
        <p:spPr>
          <a:xfrm>
            <a:off x="1250650" y="1393050"/>
            <a:ext cx="3420000" cy="9000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b="1" dirty="0">
                <a:latin typeface="黑体" panose="02010609060101010101" pitchFamily="49" charset="-122"/>
                <a:ea typeface="黑体" panose="02010609060101010101" pitchFamily="49" charset="-122"/>
              </a:rPr>
              <a:t>总结讲解</a:t>
            </a:r>
          </a:p>
        </p:txBody>
      </p:sp>
    </p:spTree>
    <p:extLst>
      <p:ext uri="{BB962C8B-B14F-4D97-AF65-F5344CB8AC3E}">
        <p14:creationId xmlns:p14="http://schemas.microsoft.com/office/powerpoint/2010/main" val="162069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364844" y="1820359"/>
            <a:ext cx="21960000" cy="2834622"/>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1</a:t>
            </a:r>
            <a:r>
              <a:rPr lang="zh-CN" altLang="en-US" sz="5400" b="1" spc="-150" dirty="0">
                <a:latin typeface="+mn-ea"/>
              </a:rPr>
              <a:t>）</a:t>
            </a:r>
            <a:r>
              <a:rPr lang="en-US" altLang="zh-CN" sz="5400" b="1" spc="-150" dirty="0">
                <a:latin typeface="+mn-ea"/>
              </a:rPr>
              <a:t>13</a:t>
            </a:r>
            <a:r>
              <a:rPr lang="zh-CN" altLang="en-US" sz="5400" b="1" spc="-150" dirty="0">
                <a:latin typeface="+mn-ea"/>
              </a:rPr>
              <a:t>世纪后半期，佛罗伦萨市政府决定扩建一座小而简陋的教堂，并专门发布公告称，教堂要与“佛罗伦萨的众多市民的意志结合而成的高贵的心灵相一致”。这反映出，当时佛罗伦萨</a:t>
            </a:r>
            <a:r>
              <a:rPr lang="en-US" altLang="zh-CN" sz="5400" b="1" spc="-150" dirty="0">
                <a:latin typeface="+mn-ea"/>
              </a:rPr>
              <a:t>(    )</a:t>
            </a:r>
            <a:endParaRPr lang="zh-CN" altLang="en-US" sz="5400" b="1" spc="-150" dirty="0">
              <a:latin typeface="+mn-ea"/>
            </a:endParaRPr>
          </a:p>
        </p:txBody>
      </p:sp>
      <p:grpSp>
        <p:nvGrpSpPr>
          <p:cNvPr id="2" name="组合 1">
            <a:extLst>
              <a:ext uri="{FF2B5EF4-FFF2-40B4-BE49-F238E27FC236}">
                <a16:creationId xmlns:a16="http://schemas.microsoft.com/office/drawing/2014/main" xmlns="" id="{9A342A3B-2BE7-4216-9A57-FDE09766DE9C}"/>
              </a:ext>
            </a:extLst>
          </p:cNvPr>
          <p:cNvGrpSpPr/>
          <p:nvPr/>
        </p:nvGrpSpPr>
        <p:grpSpPr>
          <a:xfrm>
            <a:off x="21320650" y="4338000"/>
            <a:ext cx="2700000" cy="4596059"/>
            <a:chOff x="21320650" y="4338000"/>
            <a:chExt cx="2700000" cy="4596059"/>
          </a:xfrm>
        </p:grpSpPr>
        <p:pic>
          <p:nvPicPr>
            <p:cNvPr id="53" name="图片 52">
              <a:extLst>
                <a:ext uri="{FF2B5EF4-FFF2-40B4-BE49-F238E27FC236}">
                  <a16:creationId xmlns:a16="http://schemas.microsoft.com/office/drawing/2014/main" xmlns="" id="{DDB4CE5B-A8C8-4061-8455-6F1A5733A209}"/>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27" name="页脚占位符 11">
              <a:extLst>
                <a:ext uri="{FF2B5EF4-FFF2-40B4-BE49-F238E27FC236}">
                  <a16:creationId xmlns:a16="http://schemas.microsoft.com/office/drawing/2014/main" xmlns="" id="{28275F5D-5E93-458B-B314-303ADEE56A96}"/>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100</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3" name="矩形 2">
            <a:extLst>
              <a:ext uri="{FF2B5EF4-FFF2-40B4-BE49-F238E27FC236}">
                <a16:creationId xmlns:a16="http://schemas.microsoft.com/office/drawing/2014/main" xmlns="" id="{D10AF633-C9AD-457B-A25C-6AF01C103A88}"/>
              </a:ext>
            </a:extLst>
          </p:cNvPr>
          <p:cNvSpPr/>
          <p:nvPr/>
        </p:nvSpPr>
        <p:spPr>
          <a:xfrm>
            <a:off x="1246242" y="9454281"/>
            <a:ext cx="21960001" cy="2834622"/>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解析</a:t>
            </a:r>
            <a:r>
              <a:rPr lang="zh-CN" altLang="en-US" sz="5400" dirty="0">
                <a:solidFill>
                  <a:srgbClr val="FF0000"/>
                </a:solidFill>
              </a:rPr>
              <a:t>：</a:t>
            </a:r>
            <a:r>
              <a:rPr lang="zh-CN" altLang="en-US" sz="5400" b="1" dirty="0">
                <a:solidFill>
                  <a:srgbClr val="2A5CAA"/>
                </a:solidFill>
                <a:latin typeface="楷体" pitchFamily="49" charset="-122"/>
                <a:ea typeface="楷体" pitchFamily="49" charset="-122"/>
              </a:rPr>
              <a:t>结合时间，</a:t>
            </a:r>
            <a:r>
              <a:rPr lang="en-US" altLang="zh-CN" sz="5400" b="1" dirty="0">
                <a:solidFill>
                  <a:srgbClr val="2A5CAA"/>
                </a:solidFill>
                <a:latin typeface="楷体" pitchFamily="49" charset="-122"/>
                <a:ea typeface="楷体" pitchFamily="49" charset="-122"/>
              </a:rPr>
              <a:t>13</a:t>
            </a:r>
            <a:r>
              <a:rPr lang="zh-CN" altLang="en-US" sz="5400" b="1" dirty="0">
                <a:solidFill>
                  <a:srgbClr val="2A5CAA"/>
                </a:solidFill>
                <a:latin typeface="楷体" pitchFamily="49" charset="-122"/>
                <a:ea typeface="楷体" pitchFamily="49" charset="-122"/>
              </a:rPr>
              <a:t>世纪后半期文艺复兴运动尚未开展，人文主义不可能得到广泛传播，故</a:t>
            </a:r>
            <a:r>
              <a:rPr lang="en-US" altLang="zh-CN" sz="5400" b="1" dirty="0">
                <a:solidFill>
                  <a:srgbClr val="2A5CAA"/>
                </a:solidFill>
                <a:latin typeface="楷体" pitchFamily="49" charset="-122"/>
                <a:ea typeface="楷体" pitchFamily="49" charset="-122"/>
              </a:rPr>
              <a:t>B</a:t>
            </a:r>
            <a:r>
              <a:rPr lang="zh-CN" altLang="en-US" sz="5400" b="1" dirty="0">
                <a:solidFill>
                  <a:srgbClr val="2A5CAA"/>
                </a:solidFill>
                <a:latin typeface="楷体" pitchFamily="49" charset="-122"/>
                <a:ea typeface="楷体" pitchFamily="49" charset="-122"/>
              </a:rPr>
              <a:t>项错误；尊重市民意愿不能反映教会权威的提高，故</a:t>
            </a:r>
            <a:r>
              <a:rPr lang="en-US" altLang="zh-CN" sz="5400" b="1" dirty="0">
                <a:solidFill>
                  <a:srgbClr val="2A5CAA"/>
                </a:solidFill>
                <a:latin typeface="楷体" pitchFamily="49" charset="-122"/>
                <a:ea typeface="楷体" pitchFamily="49" charset="-122"/>
              </a:rPr>
              <a:t>C</a:t>
            </a:r>
            <a:r>
              <a:rPr lang="zh-CN" altLang="en-US" sz="5400" b="1" dirty="0">
                <a:solidFill>
                  <a:srgbClr val="2A5CAA"/>
                </a:solidFill>
                <a:latin typeface="楷体" pitchFamily="49" charset="-122"/>
                <a:ea typeface="楷体" pitchFamily="49" charset="-122"/>
              </a:rPr>
              <a:t>项错误；新教理论的形成是在</a:t>
            </a:r>
            <a:r>
              <a:rPr lang="en-US" altLang="zh-CN" sz="5400" b="1" dirty="0">
                <a:solidFill>
                  <a:srgbClr val="2A5CAA"/>
                </a:solidFill>
                <a:latin typeface="楷体" pitchFamily="49" charset="-122"/>
                <a:ea typeface="楷体" pitchFamily="49" charset="-122"/>
              </a:rPr>
              <a:t>16</a:t>
            </a:r>
            <a:r>
              <a:rPr lang="zh-CN" altLang="en-US" sz="5400" b="1" dirty="0">
                <a:solidFill>
                  <a:srgbClr val="2A5CAA"/>
                </a:solidFill>
                <a:latin typeface="楷体" pitchFamily="49" charset="-122"/>
                <a:ea typeface="楷体" pitchFamily="49" charset="-122"/>
              </a:rPr>
              <a:t>世纪的宗教改革运动中，故</a:t>
            </a:r>
            <a:r>
              <a:rPr lang="en-US" altLang="zh-CN" sz="5400" b="1" dirty="0">
                <a:solidFill>
                  <a:srgbClr val="2A5CAA"/>
                </a:solidFill>
                <a:latin typeface="楷体" pitchFamily="49" charset="-122"/>
                <a:ea typeface="楷体" pitchFamily="49" charset="-122"/>
              </a:rPr>
              <a:t>D</a:t>
            </a:r>
            <a:r>
              <a:rPr lang="zh-CN" altLang="en-US" sz="5400" b="1" dirty="0">
                <a:solidFill>
                  <a:srgbClr val="2A5CAA"/>
                </a:solidFill>
                <a:latin typeface="楷体" pitchFamily="49" charset="-122"/>
                <a:ea typeface="楷体" pitchFamily="49" charset="-122"/>
              </a:rPr>
              <a:t>项错误</a:t>
            </a:r>
            <a:r>
              <a:rPr lang="zh-CN" altLang="en-US" sz="5400" b="1" spc="-150" dirty="0">
                <a:solidFill>
                  <a:srgbClr val="2A5CAA"/>
                </a:solidFill>
                <a:latin typeface="楷体" pitchFamily="49" charset="-122"/>
                <a:ea typeface="楷体" pitchFamily="49" charset="-122"/>
              </a:rPr>
              <a:t>。</a:t>
            </a:r>
          </a:p>
        </p:txBody>
      </p:sp>
      <p:grpSp>
        <p:nvGrpSpPr>
          <p:cNvPr id="12" name="组合 11">
            <a:extLst>
              <a:ext uri="{FF2B5EF4-FFF2-40B4-BE49-F238E27FC236}">
                <a16:creationId xmlns:a16="http://schemas.microsoft.com/office/drawing/2014/main" xmlns="" id="{DE5E80A0-5DF4-48C5-9BBE-EC9C0439A2D6}"/>
              </a:ext>
            </a:extLst>
          </p:cNvPr>
          <p:cNvGrpSpPr/>
          <p:nvPr/>
        </p:nvGrpSpPr>
        <p:grpSpPr>
          <a:xfrm>
            <a:off x="1265164" y="736542"/>
            <a:ext cx="4272250" cy="855000"/>
            <a:chOff x="1265164" y="736542"/>
            <a:chExt cx="4272250" cy="855000"/>
          </a:xfrm>
        </p:grpSpPr>
        <p:sp>
          <p:nvSpPr>
            <p:cNvPr id="13" name="椭圆 12">
              <a:extLst>
                <a:ext uri="{FF2B5EF4-FFF2-40B4-BE49-F238E27FC236}">
                  <a16:creationId xmlns:a16="http://schemas.microsoft.com/office/drawing/2014/main" xmlns="" id="{1DFAF587-FD9E-4ABA-B416-88FDD9D788F1}"/>
                </a:ext>
              </a:extLst>
            </p:cNvPr>
            <p:cNvSpPr/>
            <p:nvPr/>
          </p:nvSpPr>
          <p:spPr>
            <a:xfrm>
              <a:off x="126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三</a:t>
              </a:r>
            </a:p>
          </p:txBody>
        </p:sp>
        <p:sp>
          <p:nvSpPr>
            <p:cNvPr id="14" name="椭圆 13">
              <a:extLst>
                <a:ext uri="{FF2B5EF4-FFF2-40B4-BE49-F238E27FC236}">
                  <a16:creationId xmlns:a16="http://schemas.microsoft.com/office/drawing/2014/main" xmlns="" id="{7A91DE96-A8C1-4EC5-A4DF-0F031932AEF4}"/>
                </a:ext>
              </a:extLst>
            </p:cNvPr>
            <p:cNvSpPr/>
            <p:nvPr/>
          </p:nvSpPr>
          <p:spPr>
            <a:xfrm>
              <a:off x="2120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组</a:t>
              </a:r>
            </a:p>
          </p:txBody>
        </p:sp>
        <p:sp>
          <p:nvSpPr>
            <p:cNvPr id="15" name="椭圆 14">
              <a:extLst>
                <a:ext uri="{FF2B5EF4-FFF2-40B4-BE49-F238E27FC236}">
                  <a16:creationId xmlns:a16="http://schemas.microsoft.com/office/drawing/2014/main" xmlns="" id="{33471659-237D-4FE2-8C75-23AE3F9383AA}"/>
                </a:ext>
              </a:extLst>
            </p:cNvPr>
            <p:cNvSpPr/>
            <p:nvPr/>
          </p:nvSpPr>
          <p:spPr>
            <a:xfrm>
              <a:off x="297516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题</a:t>
              </a:r>
            </a:p>
          </p:txBody>
        </p:sp>
        <p:sp>
          <p:nvSpPr>
            <p:cNvPr id="16" name="椭圆 15">
              <a:extLst>
                <a:ext uri="{FF2B5EF4-FFF2-40B4-BE49-F238E27FC236}">
                  <a16:creationId xmlns:a16="http://schemas.microsoft.com/office/drawing/2014/main" xmlns="" id="{5BAEB2DE-9074-48E7-8ABC-A3B90BBD349D}"/>
                </a:ext>
              </a:extLst>
            </p:cNvPr>
            <p:cNvSpPr/>
            <p:nvPr/>
          </p:nvSpPr>
          <p:spPr>
            <a:xfrm>
              <a:off x="3827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讲</a:t>
              </a:r>
            </a:p>
          </p:txBody>
        </p:sp>
        <p:sp>
          <p:nvSpPr>
            <p:cNvPr id="17" name="椭圆 16">
              <a:extLst>
                <a:ext uri="{FF2B5EF4-FFF2-40B4-BE49-F238E27FC236}">
                  <a16:creationId xmlns:a16="http://schemas.microsoft.com/office/drawing/2014/main" xmlns="" id="{7A681F9B-A515-4A27-B54D-78403A986C4D}"/>
                </a:ext>
              </a:extLst>
            </p:cNvPr>
            <p:cNvSpPr/>
            <p:nvPr/>
          </p:nvSpPr>
          <p:spPr>
            <a:xfrm>
              <a:off x="4682414" y="736542"/>
              <a:ext cx="855000" cy="855000"/>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t>透</a:t>
              </a:r>
            </a:p>
          </p:txBody>
        </p:sp>
      </p:grpSp>
      <p:sp>
        <p:nvSpPr>
          <p:cNvPr id="7" name="文本框 6">
            <a:extLst>
              <a:ext uri="{FF2B5EF4-FFF2-40B4-BE49-F238E27FC236}">
                <a16:creationId xmlns:a16="http://schemas.microsoft.com/office/drawing/2014/main" xmlns="" id="{98549D33-C230-49BB-B3F4-ACB1DE1299A9}"/>
              </a:ext>
            </a:extLst>
          </p:cNvPr>
          <p:cNvSpPr txBox="1"/>
          <p:nvPr/>
        </p:nvSpPr>
        <p:spPr>
          <a:xfrm>
            <a:off x="1364844" y="5203349"/>
            <a:ext cx="11473903" cy="3689536"/>
          </a:xfrm>
          <a:prstGeom prst="rect">
            <a:avLst/>
          </a:prstGeom>
          <a:noFill/>
        </p:spPr>
        <p:txBody>
          <a:bodyPr wrap="square" rtlCol="0">
            <a:spAutoFit/>
          </a:bodyPr>
          <a:lstStyle/>
          <a:p>
            <a:pPr>
              <a:lnSpc>
                <a:spcPct val="110000"/>
              </a:lnSpc>
            </a:pPr>
            <a:r>
              <a:rPr lang="en-US" altLang="zh-CN" sz="5400" b="1" spc="-150" dirty="0">
                <a:latin typeface="+mn-ea"/>
              </a:rPr>
              <a:t>A.</a:t>
            </a:r>
            <a:r>
              <a:rPr lang="zh-CN" altLang="en-US" sz="5400" b="1" spc="-150" dirty="0">
                <a:latin typeface="+mn-ea"/>
              </a:rPr>
              <a:t>工商业阶层成长壮大</a:t>
            </a:r>
            <a:endParaRPr lang="en-US" altLang="zh-CN" sz="5400" b="1" spc="-150" dirty="0">
              <a:latin typeface="+mn-ea"/>
            </a:endParaRPr>
          </a:p>
          <a:p>
            <a:pPr>
              <a:lnSpc>
                <a:spcPct val="110000"/>
              </a:lnSpc>
            </a:pPr>
            <a:r>
              <a:rPr lang="en-US" altLang="zh-CN" sz="5400" b="1" spc="-150" dirty="0">
                <a:latin typeface="+mn-ea"/>
              </a:rPr>
              <a:t>B.</a:t>
            </a:r>
            <a:r>
              <a:rPr lang="zh-CN" altLang="en-US" sz="5400" b="1" spc="-150" dirty="0">
                <a:latin typeface="+mn-ea"/>
              </a:rPr>
              <a:t>人文主义广泛传播</a:t>
            </a:r>
          </a:p>
          <a:p>
            <a:pPr>
              <a:lnSpc>
                <a:spcPct val="110000"/>
              </a:lnSpc>
            </a:pPr>
            <a:r>
              <a:rPr lang="en-US" altLang="zh-CN" sz="5400" b="1" spc="-150" dirty="0">
                <a:latin typeface="+mn-ea"/>
              </a:rPr>
              <a:t>C.</a:t>
            </a:r>
            <a:r>
              <a:rPr lang="zh-CN" altLang="en-US" sz="5400" b="1" spc="-150" dirty="0">
                <a:latin typeface="+mn-ea"/>
              </a:rPr>
              <a:t>教会权威进一步提升</a:t>
            </a:r>
            <a:endParaRPr lang="en-US" altLang="zh-CN" sz="5400" b="1" spc="-150" dirty="0">
              <a:latin typeface="+mn-ea"/>
            </a:endParaRPr>
          </a:p>
          <a:p>
            <a:pPr>
              <a:lnSpc>
                <a:spcPct val="110000"/>
              </a:lnSpc>
            </a:pPr>
            <a:r>
              <a:rPr lang="en-US" altLang="zh-CN" sz="5400" b="1" spc="-150" dirty="0">
                <a:latin typeface="+mn-ea"/>
              </a:rPr>
              <a:t>D.</a:t>
            </a:r>
            <a:r>
              <a:rPr lang="zh-CN" altLang="en-US" sz="5400" b="1" spc="-150" dirty="0">
                <a:latin typeface="+mn-ea"/>
              </a:rPr>
              <a:t>新教理论初步形成</a:t>
            </a:r>
            <a:endParaRPr lang="zh-CN" altLang="en-US" dirty="0"/>
          </a:p>
        </p:txBody>
      </p:sp>
      <p:sp>
        <p:nvSpPr>
          <p:cNvPr id="8" name="文本框 7">
            <a:extLst>
              <a:ext uri="{FF2B5EF4-FFF2-40B4-BE49-F238E27FC236}">
                <a16:creationId xmlns:a16="http://schemas.microsoft.com/office/drawing/2014/main" xmlns="" id="{9E6AB42A-6DE3-4DB4-A5DC-C47CF0731EE0}"/>
              </a:ext>
            </a:extLst>
          </p:cNvPr>
          <p:cNvSpPr txBox="1"/>
          <p:nvPr/>
        </p:nvSpPr>
        <p:spPr>
          <a:xfrm>
            <a:off x="14210650" y="3558711"/>
            <a:ext cx="1305000" cy="923330"/>
          </a:xfrm>
          <a:prstGeom prst="rect">
            <a:avLst/>
          </a:prstGeom>
          <a:noFill/>
        </p:spPr>
        <p:txBody>
          <a:bodyPr wrap="square" rtlCol="0">
            <a:spAutoFit/>
          </a:bodyPr>
          <a:lstStyle/>
          <a:p>
            <a:r>
              <a:rPr lang="en-US" altLang="zh-CN" sz="5400" dirty="0">
                <a:solidFill>
                  <a:srgbClr val="FF0000"/>
                </a:solidFill>
                <a:latin typeface="+mn-ea"/>
              </a:rPr>
              <a:t>A</a:t>
            </a:r>
            <a:endParaRPr lang="zh-CN" altLang="en-US" sz="5400" dirty="0">
              <a:solidFill>
                <a:srgbClr val="FF0000"/>
              </a:solidFill>
              <a:latin typeface="+mn-ea"/>
            </a:endParaRPr>
          </a:p>
        </p:txBody>
      </p:sp>
    </p:spTree>
    <p:extLst>
      <p:ext uri="{BB962C8B-B14F-4D97-AF65-F5344CB8AC3E}">
        <p14:creationId xmlns:p14="http://schemas.microsoft.com/office/powerpoint/2010/main" val="281931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
            <a:extLst>
              <a:ext uri="{FF2B5EF4-FFF2-40B4-BE49-F238E27FC236}">
                <a16:creationId xmlns:a16="http://schemas.microsoft.com/office/drawing/2014/main" xmlns="" id="{8C19A468-4FEE-4E3D-B480-7EFD89C60EB8}"/>
              </a:ext>
            </a:extLst>
          </p:cNvPr>
          <p:cNvSpPr txBox="1"/>
          <p:nvPr/>
        </p:nvSpPr>
        <p:spPr>
          <a:xfrm>
            <a:off x="1250650" y="704043"/>
            <a:ext cx="20227501" cy="5576911"/>
          </a:xfrm>
          <a:prstGeom prst="rect">
            <a:avLst/>
          </a:prstGeom>
          <a:noFill/>
        </p:spPr>
        <p:txBody>
          <a:bodyPr wrap="square" rtlCol="0">
            <a:spAutoFit/>
          </a:bodyPr>
          <a:lstStyle/>
          <a:p>
            <a:pPr>
              <a:lnSpc>
                <a:spcPct val="110000"/>
              </a:lnSpc>
            </a:pPr>
            <a:r>
              <a:rPr lang="zh-CN" altLang="en-US" sz="5400" b="1" spc="-150" dirty="0">
                <a:latin typeface="+mn-ea"/>
              </a:rPr>
              <a:t>（</a:t>
            </a:r>
            <a:r>
              <a:rPr lang="en-US" altLang="zh-CN" sz="5400" b="1" spc="-150" dirty="0">
                <a:latin typeface="+mn-ea"/>
              </a:rPr>
              <a:t>2</a:t>
            </a:r>
            <a:r>
              <a:rPr lang="zh-CN" altLang="en-US" sz="5400" b="1" spc="-150" dirty="0">
                <a:latin typeface="+mn-ea"/>
              </a:rPr>
              <a:t>）课程的变化反映了时代的变迁。阅读材料，回答问题。 </a:t>
            </a:r>
            <a:endParaRPr lang="en-US" altLang="zh-CN" sz="5400" b="1" spc="-150" dirty="0">
              <a:latin typeface="+mn-ea"/>
            </a:endParaRPr>
          </a:p>
          <a:p>
            <a:pPr>
              <a:lnSpc>
                <a:spcPct val="110000"/>
              </a:lnSpc>
            </a:pPr>
            <a:r>
              <a:rPr lang="zh-CN" altLang="en-US" sz="5400" b="1" spc="-150" dirty="0">
                <a:latin typeface="+mn-ea"/>
              </a:rPr>
              <a:t>材料   </a:t>
            </a:r>
            <a:r>
              <a:rPr lang="zh-CN" altLang="en-US" sz="5400" b="1" spc="-150" dirty="0">
                <a:latin typeface="楷体" panose="02010609060101010101" pitchFamily="49" charset="-122"/>
                <a:ea typeface="楷体" panose="02010609060101010101" pitchFamily="49" charset="-122"/>
              </a:rPr>
              <a:t> 中世纪后期，神学在西欧学校教育中的统治地位发生动摇，一些新设学校特别注重对学生德智体美的教育，古典文学和自然科学课程的地位明显提高。</a:t>
            </a:r>
            <a:endParaRPr lang="en-US" altLang="zh-CN" sz="5400" b="1" spc="-150" dirty="0">
              <a:latin typeface="楷体" panose="02010609060101010101" pitchFamily="49" charset="-122"/>
              <a:ea typeface="楷体" panose="02010609060101010101" pitchFamily="49" charset="-122"/>
            </a:endParaRPr>
          </a:p>
          <a:p>
            <a:pPr>
              <a:lnSpc>
                <a:spcPct val="110000"/>
              </a:lnSpc>
            </a:pPr>
            <a:r>
              <a:rPr lang="en-US" altLang="zh-CN" sz="5400" b="1" spc="-150" dirty="0">
                <a:latin typeface="楷体" panose="02010609060101010101" pitchFamily="49" charset="-122"/>
                <a:ea typeface="楷体" panose="02010609060101010101" pitchFamily="49" charset="-122"/>
              </a:rPr>
              <a:t>                                           </a:t>
            </a:r>
            <a:r>
              <a:rPr lang="en-US" altLang="zh-CN" sz="4800" b="1" spc="-400" dirty="0">
                <a:latin typeface="+mn-ea"/>
              </a:rPr>
              <a:t>——</a:t>
            </a:r>
            <a:r>
              <a:rPr lang="zh-CN" altLang="en-US" sz="4800" b="1" spc="-300" dirty="0">
                <a:latin typeface="+mn-ea"/>
              </a:rPr>
              <a:t>据</a:t>
            </a:r>
            <a:r>
              <a:rPr lang="en-US" altLang="zh-CN" sz="4800" b="1" spc="-300" dirty="0">
                <a:latin typeface="+mn-ea"/>
              </a:rPr>
              <a:t>《</a:t>
            </a:r>
            <a:r>
              <a:rPr lang="zh-CN" altLang="en-US" sz="4800" b="1" spc="-300" dirty="0">
                <a:latin typeface="+mn-ea"/>
              </a:rPr>
              <a:t>外国教育史</a:t>
            </a:r>
            <a:r>
              <a:rPr lang="en-US" altLang="zh-CN" sz="4800" b="1" spc="-300" dirty="0">
                <a:latin typeface="+mn-ea"/>
              </a:rPr>
              <a:t>》</a:t>
            </a:r>
          </a:p>
          <a:p>
            <a:pPr>
              <a:lnSpc>
                <a:spcPct val="110000"/>
              </a:lnSpc>
            </a:pPr>
            <a:endParaRPr lang="en-US" altLang="zh-CN" sz="5400" b="1" spc="-300" dirty="0">
              <a:latin typeface="+mn-ea"/>
            </a:endParaRPr>
          </a:p>
        </p:txBody>
      </p:sp>
      <p:grpSp>
        <p:nvGrpSpPr>
          <p:cNvPr id="13" name="组合 12">
            <a:extLst>
              <a:ext uri="{FF2B5EF4-FFF2-40B4-BE49-F238E27FC236}">
                <a16:creationId xmlns:a16="http://schemas.microsoft.com/office/drawing/2014/main" xmlns="" id="{45C06277-6BEE-4EED-9BA1-35CC3A967E3A}"/>
              </a:ext>
            </a:extLst>
          </p:cNvPr>
          <p:cNvGrpSpPr/>
          <p:nvPr/>
        </p:nvGrpSpPr>
        <p:grpSpPr>
          <a:xfrm>
            <a:off x="21320650" y="4338000"/>
            <a:ext cx="2700000" cy="4596059"/>
            <a:chOff x="21320650" y="4338000"/>
            <a:chExt cx="2700000" cy="4596059"/>
          </a:xfrm>
        </p:grpSpPr>
        <p:pic>
          <p:nvPicPr>
            <p:cNvPr id="14" name="图片 13">
              <a:extLst>
                <a:ext uri="{FF2B5EF4-FFF2-40B4-BE49-F238E27FC236}">
                  <a16:creationId xmlns:a16="http://schemas.microsoft.com/office/drawing/2014/main" xmlns="" id="{5047FB24-652E-4B1D-B41C-9021F6F5CE13}"/>
                </a:ext>
              </a:extLst>
            </p:cNvPr>
            <p:cNvPicPr>
              <a:picLocks noChangeAspect="1"/>
            </p:cNvPicPr>
            <p:nvPr/>
          </p:nvPicPr>
          <p:blipFill rotWithShape="1">
            <a:blip r:embed="rId2">
              <a:extLst>
                <a:ext uri="{28A0092B-C50C-407E-A947-70E740481C1C}">
                  <a14:useLocalDpi xmlns:a14="http://schemas.microsoft.com/office/drawing/2010/main" val="0"/>
                </a:ext>
              </a:extLst>
            </a:blip>
            <a:srcRect r="45499"/>
            <a:stretch/>
          </p:blipFill>
          <p:spPr>
            <a:xfrm>
              <a:off x="21320650" y="4338000"/>
              <a:ext cx="2700000" cy="4596059"/>
            </a:xfrm>
            <a:prstGeom prst="rect">
              <a:avLst/>
            </a:prstGeom>
          </p:spPr>
        </p:pic>
        <p:sp>
          <p:nvSpPr>
            <p:cNvPr id="15" name="页脚占位符 11">
              <a:extLst>
                <a:ext uri="{FF2B5EF4-FFF2-40B4-BE49-F238E27FC236}">
                  <a16:creationId xmlns:a16="http://schemas.microsoft.com/office/drawing/2014/main" xmlns="" id="{C1B888A4-1BA5-4EE5-8D9F-E3A73C84F6B2}"/>
                </a:ext>
              </a:extLst>
            </p:cNvPr>
            <p:cNvSpPr txBox="1">
              <a:spLocks/>
            </p:cNvSpPr>
            <p:nvPr/>
          </p:nvSpPr>
          <p:spPr>
            <a:xfrm>
              <a:off x="21715119" y="5933242"/>
              <a:ext cx="2285390" cy="1596555"/>
            </a:xfrm>
            <a:prstGeom prst="rect">
              <a:avLst/>
            </a:prstGeom>
          </p:spPr>
          <p:txBody>
            <a:bodyPr vert="horz" lIns="65384" tIns="32692" rIns="65384" bIns="32692" rtlCol="0" anchor="ctr"/>
            <a:lstStyle>
              <a:defPPr>
                <a:defRPr lang="zh-CN"/>
              </a:defPPr>
              <a:lvl1pPr marL="0" algn="l" defTabSz="1827530" rtl="0" eaLnBrk="1" latinLnBrk="0" hangingPunct="1">
                <a:defRPr sz="2400" b="1" kern="1200">
                  <a:solidFill>
                    <a:schemeClr val="tx1"/>
                  </a:solidFill>
                  <a:latin typeface="方正书宋_GBK" panose="03000509000000000000" pitchFamily="65" charset="-122"/>
                  <a:ea typeface="方正书宋_GBK" panose="03000509000000000000" pitchFamily="65" charset="-122"/>
                  <a:cs typeface="+mn-cs"/>
                </a:defRPr>
              </a:lvl1pPr>
              <a:lvl2pPr marL="913765" algn="l" defTabSz="1827530" rtl="0" eaLnBrk="1" latinLnBrk="0" hangingPunct="1">
                <a:defRPr sz="3600" kern="1200">
                  <a:solidFill>
                    <a:schemeClr val="tx1"/>
                  </a:solidFill>
                  <a:latin typeface="+mn-lt"/>
                  <a:ea typeface="+mn-ea"/>
                  <a:cs typeface="+mn-cs"/>
                </a:defRPr>
              </a:lvl2pPr>
              <a:lvl3pPr marL="1828165" algn="l" defTabSz="1827530" rtl="0" eaLnBrk="1" latinLnBrk="0" hangingPunct="1">
                <a:defRPr sz="3600" kern="1200">
                  <a:solidFill>
                    <a:schemeClr val="tx1"/>
                  </a:solidFill>
                  <a:latin typeface="+mn-lt"/>
                  <a:ea typeface="+mn-ea"/>
                  <a:cs typeface="+mn-cs"/>
                </a:defRPr>
              </a:lvl3pPr>
              <a:lvl4pPr marL="2741930" algn="l" defTabSz="1827530" rtl="0" eaLnBrk="1" latinLnBrk="0" hangingPunct="1">
                <a:defRPr sz="3600" kern="1200">
                  <a:solidFill>
                    <a:schemeClr val="tx1"/>
                  </a:solidFill>
                  <a:latin typeface="+mn-lt"/>
                  <a:ea typeface="+mn-ea"/>
                  <a:cs typeface="+mn-cs"/>
                </a:defRPr>
              </a:lvl4pPr>
              <a:lvl5pPr marL="3655695" algn="l" defTabSz="1827530" rtl="0" eaLnBrk="1" latinLnBrk="0" hangingPunct="1">
                <a:defRPr sz="3600" kern="1200">
                  <a:solidFill>
                    <a:schemeClr val="tx1"/>
                  </a:solidFill>
                  <a:latin typeface="+mn-lt"/>
                  <a:ea typeface="+mn-ea"/>
                  <a:cs typeface="+mn-cs"/>
                </a:defRPr>
              </a:lvl5pPr>
              <a:lvl6pPr marL="4570095" algn="l" defTabSz="1827530" rtl="0" eaLnBrk="1" latinLnBrk="0" hangingPunct="1">
                <a:defRPr sz="3600" kern="1200">
                  <a:solidFill>
                    <a:schemeClr val="tx1"/>
                  </a:solidFill>
                  <a:latin typeface="+mn-lt"/>
                  <a:ea typeface="+mn-ea"/>
                  <a:cs typeface="+mn-cs"/>
                </a:defRPr>
              </a:lvl6pPr>
              <a:lvl7pPr marL="5483860" algn="l" defTabSz="1827530" rtl="0" eaLnBrk="1" latinLnBrk="0" hangingPunct="1">
                <a:defRPr sz="3600" kern="1200">
                  <a:solidFill>
                    <a:schemeClr val="tx1"/>
                  </a:solidFill>
                  <a:latin typeface="+mn-lt"/>
                  <a:ea typeface="+mn-ea"/>
                  <a:cs typeface="+mn-cs"/>
                </a:defRPr>
              </a:lvl7pPr>
              <a:lvl8pPr marL="6397625" algn="l" defTabSz="1827530" rtl="0" eaLnBrk="1" latinLnBrk="0" hangingPunct="1">
                <a:defRPr sz="3600" kern="1200">
                  <a:solidFill>
                    <a:schemeClr val="tx1"/>
                  </a:solidFill>
                  <a:latin typeface="+mn-lt"/>
                  <a:ea typeface="+mn-ea"/>
                  <a:cs typeface="+mn-cs"/>
                </a:defRPr>
              </a:lvl8pPr>
              <a:lvl9pPr marL="7311390" algn="l" defTabSz="1827530" rtl="0" eaLnBrk="1" latinLnBrk="0" hangingPunct="1">
                <a:defRPr sz="3600" kern="1200">
                  <a:solidFill>
                    <a:schemeClr val="tx1"/>
                  </a:solidFill>
                  <a:latin typeface="+mn-lt"/>
                  <a:ea typeface="+mn-ea"/>
                  <a:cs typeface="+mn-cs"/>
                </a:defRPr>
              </a:lvl9pPr>
            </a:lstStyle>
            <a:p>
              <a:pPr algn="ctr"/>
              <a:r>
                <a:rPr lang="zh-CN" altLang="en-US" sz="3600" dirty="0">
                  <a:latin typeface="宋体" panose="02010600030101010101" pitchFamily="2" charset="-122"/>
                  <a:ea typeface="宋体" panose="02010600030101010101" pitchFamily="2" charset="-122"/>
                </a:rPr>
                <a:t>第</a:t>
              </a:r>
              <a:r>
                <a:rPr lang="en-US" altLang="zh-CN" sz="3600" dirty="0">
                  <a:latin typeface="宋体" panose="02010600030101010101" pitchFamily="2" charset="-122"/>
                  <a:ea typeface="宋体" panose="02010600030101010101" pitchFamily="2" charset="-122"/>
                  <a:cs typeface="Times New Roman" panose="02020603050405020304" pitchFamily="18" charset="0"/>
                </a:rPr>
                <a:t>17</a:t>
              </a:r>
              <a:r>
                <a:rPr lang="zh-CN" altLang="en-US" sz="3600" dirty="0">
                  <a:latin typeface="宋体" panose="02010600030101010101" pitchFamily="2" charset="-122"/>
                  <a:ea typeface="宋体" panose="02010600030101010101" pitchFamily="2" charset="-122"/>
                </a:rPr>
                <a:t>课  </a:t>
              </a:r>
              <a:endParaRPr lang="en-US" altLang="zh-CN" sz="3600" dirty="0">
                <a:latin typeface="宋体" panose="02010600030101010101" pitchFamily="2" charset="-122"/>
                <a:ea typeface="宋体" panose="02010600030101010101" pitchFamily="2" charset="-122"/>
              </a:endParaRPr>
            </a:p>
            <a:p>
              <a:pPr algn="ctr"/>
              <a:r>
                <a:rPr lang="zh-CN" altLang="en-US" sz="3600" dirty="0">
                  <a:latin typeface="宋体" panose="02010600030101010101" pitchFamily="2" charset="-122"/>
                  <a:ea typeface="宋体" panose="02010600030101010101" pitchFamily="2" charset="-122"/>
                </a:rPr>
                <a:t>第</a:t>
              </a:r>
              <a:r>
                <a:rPr lang="zh-CN" altLang="en-US" sz="3600" spc="-300" dirty="0">
                  <a:latin typeface="宋体" panose="02010600030101010101" pitchFamily="2" charset="-122"/>
                  <a:ea typeface="宋体" panose="02010600030101010101" pitchFamily="2" charset="-122"/>
                </a:rPr>
                <a:t>（</a:t>
              </a:r>
              <a:r>
                <a:rPr lang="en-US" altLang="zh-CN" sz="3600" spc="-300" dirty="0">
                  <a:latin typeface="宋体" panose="02010600030101010101" pitchFamily="2" charset="-122"/>
                  <a:ea typeface="宋体" panose="02010600030101010101" pitchFamily="2" charset="-122"/>
                  <a:cs typeface="Times New Roman" panose="02020603050405020304" pitchFamily="18" charset="0"/>
                </a:rPr>
                <a:t>2</a:t>
              </a:r>
              <a:r>
                <a:rPr lang="zh-CN" altLang="en-US" sz="3600" spc="-300" dirty="0">
                  <a:latin typeface="宋体" panose="02010600030101010101" pitchFamily="2" charset="-122"/>
                  <a:ea typeface="宋体" panose="02010600030101010101" pitchFamily="2" charset="-122"/>
                </a:rPr>
                <a:t>）</a:t>
              </a:r>
              <a:r>
                <a:rPr lang="zh-CN" altLang="en-US" sz="3600" dirty="0">
                  <a:latin typeface="宋体" panose="02010600030101010101" pitchFamily="2" charset="-122"/>
                  <a:ea typeface="宋体" panose="02010600030101010101" pitchFamily="2" charset="-122"/>
                </a:rPr>
                <a:t>题</a:t>
              </a:r>
            </a:p>
            <a:p>
              <a:pPr algn="ctr"/>
              <a:r>
                <a:rPr lang="en-US" altLang="zh-CN" sz="3600" dirty="0">
                  <a:solidFill>
                    <a:srgbClr val="FF0000"/>
                  </a:solidFill>
                  <a:latin typeface="宋体" panose="02010600030101010101" pitchFamily="2" charset="-122"/>
                  <a:ea typeface="宋体" panose="02010600030101010101" pitchFamily="2" charset="-122"/>
                </a:rPr>
                <a:t>P</a:t>
              </a:r>
              <a:r>
                <a:rPr lang="en-US" altLang="zh-CN" sz="3600" dirty="0">
                  <a:solidFill>
                    <a:srgbClr val="FF0000"/>
                  </a:solidFill>
                  <a:latin typeface="宋体" panose="02010600030101010101" pitchFamily="2" charset="-122"/>
                  <a:ea typeface="宋体" panose="02010600030101010101" pitchFamily="2" charset="-122"/>
                  <a:cs typeface="Times New Roman" panose="02020603050405020304" pitchFamily="18" charset="0"/>
                </a:rPr>
                <a:t>100</a:t>
              </a:r>
              <a:endParaRPr lang="zh-CN" altLang="en-US" sz="36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grpSp>
      <p:sp>
        <p:nvSpPr>
          <p:cNvPr id="7" name="矩形 6">
            <a:extLst>
              <a:ext uri="{FF2B5EF4-FFF2-40B4-BE49-F238E27FC236}">
                <a16:creationId xmlns:a16="http://schemas.microsoft.com/office/drawing/2014/main" xmlns="" id="{4745C8CA-C011-4BC1-BC69-C924A4BF7963}"/>
              </a:ext>
            </a:extLst>
          </p:cNvPr>
          <p:cNvSpPr/>
          <p:nvPr/>
        </p:nvSpPr>
        <p:spPr>
          <a:xfrm>
            <a:off x="1230509" y="5293465"/>
            <a:ext cx="20215675" cy="1754326"/>
          </a:xfrm>
          <a:prstGeom prst="rect">
            <a:avLst/>
          </a:prstGeom>
        </p:spPr>
        <p:txBody>
          <a:bodyPr wrap="square">
            <a:spAutoFit/>
          </a:bodyPr>
          <a:lstStyle/>
          <a:p>
            <a:r>
              <a:rPr lang="zh-CN" altLang="en-US" sz="5400" b="1" dirty="0"/>
              <a:t>        </a:t>
            </a:r>
            <a:r>
              <a:rPr lang="zh-CN" altLang="en-US" sz="5400" b="1" dirty="0" smtClean="0"/>
              <a:t>材料</a:t>
            </a:r>
            <a:r>
              <a:rPr lang="zh-CN" altLang="en-US" sz="5400" b="1" dirty="0"/>
              <a:t>反映了当时怎样的社会思潮？这一思潮出现的历史背景是什么？</a:t>
            </a:r>
          </a:p>
        </p:txBody>
      </p:sp>
      <p:sp>
        <p:nvSpPr>
          <p:cNvPr id="8" name="矩形 7">
            <a:extLst>
              <a:ext uri="{FF2B5EF4-FFF2-40B4-BE49-F238E27FC236}">
                <a16:creationId xmlns:a16="http://schemas.microsoft.com/office/drawing/2014/main" xmlns="" id="{DE54E915-CD7C-44BC-8C47-4262A79BF48E}"/>
              </a:ext>
            </a:extLst>
          </p:cNvPr>
          <p:cNvSpPr/>
          <p:nvPr/>
        </p:nvSpPr>
        <p:spPr>
          <a:xfrm>
            <a:off x="1295651" y="7398378"/>
            <a:ext cx="20069999" cy="2834622"/>
          </a:xfrm>
          <a:prstGeom prst="rect">
            <a:avLst/>
          </a:prstGeom>
        </p:spPr>
        <p:txBody>
          <a:bodyPr wrap="square">
            <a:spAutoFit/>
          </a:bodyPr>
          <a:lstStyle/>
          <a:p>
            <a:pPr>
              <a:lnSpc>
                <a:spcPct val="110000"/>
              </a:lnSpc>
            </a:pPr>
            <a:r>
              <a:rPr lang="zh-CN" altLang="en-US" sz="5400" dirty="0">
                <a:solidFill>
                  <a:srgbClr val="FF0000"/>
                </a:solidFill>
                <a:latin typeface="黑体" panose="02010609060101010101" pitchFamily="49" charset="-122"/>
                <a:ea typeface="黑体" panose="02010609060101010101" pitchFamily="49" charset="-122"/>
              </a:rPr>
              <a:t>    答案</a:t>
            </a:r>
            <a:r>
              <a:rPr lang="zh-CN" altLang="en-US" sz="5400" dirty="0">
                <a:solidFill>
                  <a:srgbClr val="FF0000"/>
                </a:solidFill>
                <a:latin typeface="楷体" panose="02010609060101010101" pitchFamily="49" charset="-122"/>
                <a:ea typeface="楷体" panose="02010609060101010101" pitchFamily="49" charset="-122"/>
              </a:rPr>
              <a:t>：</a:t>
            </a:r>
            <a:r>
              <a:rPr lang="zh-CN" altLang="en-US" sz="5400" b="1" dirty="0">
                <a:solidFill>
                  <a:srgbClr val="2A5CAA"/>
                </a:solidFill>
                <a:latin typeface="楷体" panose="02010609060101010101" pitchFamily="49" charset="-122"/>
                <a:ea typeface="楷体" panose="02010609060101010101" pitchFamily="49" charset="-122"/>
              </a:rPr>
              <a:t>思潮：人文主义。背景：中世纪西欧教育长期被教会垄断；中世纪后期出现资本主义萌芽；文艺复运动兴起；近代自然科学产生。</a:t>
            </a:r>
            <a:endParaRPr lang="zh-CN" altLang="en-US" sz="5400" dirty="0"/>
          </a:p>
        </p:txBody>
      </p:sp>
    </p:spTree>
    <p:extLst>
      <p:ext uri="{BB962C8B-B14F-4D97-AF65-F5344CB8AC3E}">
        <p14:creationId xmlns:p14="http://schemas.microsoft.com/office/powerpoint/2010/main" val="34006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黑色背景字幕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31482</TotalTime>
  <Words>7705</Words>
  <Application>Microsoft Office PowerPoint</Application>
  <PresentationFormat>自定义</PresentationFormat>
  <Paragraphs>658</Paragraphs>
  <Slides>74</Slides>
  <Notes>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74</vt:i4>
      </vt:variant>
    </vt:vector>
  </HeadingPairs>
  <TitlesOfParts>
    <vt:vector size="83" baseType="lpstr">
      <vt:lpstr>Arial</vt:lpstr>
      <vt:lpstr>宋体</vt:lpstr>
      <vt:lpstr>Times New Roman</vt:lpstr>
      <vt:lpstr>微软雅黑</vt:lpstr>
      <vt:lpstr>Arial Unicode MS</vt:lpstr>
      <vt:lpstr>楷体</vt:lpstr>
      <vt:lpstr>Calibri</vt:lpstr>
      <vt:lpstr>黑体</vt:lpstr>
      <vt:lpstr>黑色背景字幕版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qiwen气温</dc:creator>
  <cp:lastModifiedBy>306hao</cp:lastModifiedBy>
  <cp:revision>4300</cp:revision>
  <dcterms:created xsi:type="dcterms:W3CDTF">2015-01-26T03:08:00Z</dcterms:created>
  <dcterms:modified xsi:type="dcterms:W3CDTF">2018-04-18T03:41:26Z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2052-10.1.0.5559</vt:lpwstr>
  </property>
</Properties>
</file>