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t="32013"/>
          <a:stretch>
            <a:fillRect/>
          </a:stretch>
        </p:blipFill>
        <p:spPr>
          <a:xfrm>
            <a:off x="984409" y="2200910"/>
            <a:ext cx="7175183" cy="316103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951548" y="670560"/>
            <a:ext cx="6223635" cy="7683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4400">
                <a:solidFill>
                  <a:schemeClr val="bg1"/>
                </a:solidFill>
              </a:rPr>
              <a:t>新高考主要举措</a:t>
            </a:r>
          </a:p>
        </p:txBody>
      </p:sp>
      <p:sp>
        <p:nvSpPr>
          <p:cNvPr id="6" name="椭圆 5"/>
          <p:cNvSpPr/>
          <p:nvPr/>
        </p:nvSpPr>
        <p:spPr>
          <a:xfrm>
            <a:off x="6545580" y="2472055"/>
            <a:ext cx="1519714" cy="1692910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4723924" y="2299970"/>
            <a:ext cx="1519714" cy="3510280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2526" y="2115186"/>
            <a:ext cx="2363153" cy="68389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4000"/>
              <a:t>文理分科</a:t>
            </a:r>
          </a:p>
        </p:txBody>
      </p:sp>
      <p:cxnSp>
        <p:nvCxnSpPr>
          <p:cNvPr id="5" name="直接箭头连接符 4"/>
          <p:cNvCxnSpPr/>
          <p:nvPr/>
        </p:nvCxnSpPr>
        <p:spPr>
          <a:xfrm>
            <a:off x="3651886" y="2457450"/>
            <a:ext cx="6348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内容占位符 2"/>
          <p:cNvSpPr>
            <a:spLocks noGrp="1"/>
          </p:cNvSpPr>
          <p:nvPr/>
        </p:nvSpPr>
        <p:spPr>
          <a:xfrm>
            <a:off x="4401026" y="2115186"/>
            <a:ext cx="2363153" cy="683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0000" tIns="46800" rIns="90000" bIns="468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/>
              <a:t>3+3</a:t>
            </a:r>
            <a:r>
              <a:rPr lang="zh-CN" altLang="en-US" sz="4000"/>
              <a:t>选科</a:t>
            </a: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1162526" y="3957956"/>
            <a:ext cx="2363153" cy="683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0000" tIns="46800" rIns="90000" bIns="4680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/>
              <a:t>2</a:t>
            </a:r>
            <a:r>
              <a:rPr lang="zh-CN" altLang="en-US" sz="4000"/>
              <a:t>种选科方式</a:t>
            </a:r>
          </a:p>
        </p:txBody>
      </p:sp>
      <p:sp>
        <p:nvSpPr>
          <p:cNvPr id="9" name="内容占位符 2"/>
          <p:cNvSpPr>
            <a:spLocks noGrp="1"/>
          </p:cNvSpPr>
          <p:nvPr/>
        </p:nvSpPr>
        <p:spPr>
          <a:xfrm>
            <a:off x="4471511" y="3957956"/>
            <a:ext cx="2363153" cy="6838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0000" tIns="46800" rIns="90000" bIns="46800" rtlCol="0">
            <a:normAutofit fontScale="6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000"/>
              <a:t>20</a:t>
            </a:r>
            <a:r>
              <a:rPr lang="zh-CN" altLang="en-US" sz="4000"/>
              <a:t>种选科方式</a:t>
            </a:r>
          </a:p>
        </p:txBody>
      </p:sp>
      <p:cxnSp>
        <p:nvCxnSpPr>
          <p:cNvPr id="10" name="直接箭头连接符 9"/>
          <p:cNvCxnSpPr/>
          <p:nvPr/>
        </p:nvCxnSpPr>
        <p:spPr>
          <a:xfrm>
            <a:off x="3651409" y="4300220"/>
            <a:ext cx="63484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951548" y="670560"/>
            <a:ext cx="6223635" cy="14465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4400">
                <a:solidFill>
                  <a:schemeClr val="bg1"/>
                </a:solidFill>
              </a:rPr>
              <a:t>新高考背景下生涯规划的重要性？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  <p:bldP spid="8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6280" name="Group 424"/>
          <p:cNvGraphicFramePr>
            <a:graphicFrameLocks noGrp="1"/>
          </p:cNvGraphicFramePr>
          <p:nvPr/>
        </p:nvGraphicFramePr>
        <p:xfrm>
          <a:off x="468313" y="692150"/>
          <a:ext cx="5559425" cy="1371600"/>
        </p:xfrm>
        <a:graphic>
          <a:graphicData uri="http://schemas.openxmlformats.org/drawingml/2006/table">
            <a:tbl>
              <a:tblPr/>
              <a:tblGrid>
                <a:gridCol w="574675"/>
                <a:gridCol w="498475"/>
                <a:gridCol w="498475"/>
                <a:gridCol w="498475"/>
                <a:gridCol w="498475"/>
                <a:gridCol w="498475"/>
                <a:gridCol w="498475"/>
                <a:gridCol w="498475"/>
                <a:gridCol w="498475"/>
                <a:gridCol w="498475"/>
                <a:gridCol w="498475"/>
              </a:tblGrid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等级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7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9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赋分成绩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100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98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96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94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92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90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88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86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84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82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总人数比例</a:t>
                      </a: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(%)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0.5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0.5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6490" name="Group 634"/>
          <p:cNvGraphicFramePr>
            <a:graphicFrameLocks noGrp="1"/>
          </p:cNvGraphicFramePr>
          <p:nvPr/>
        </p:nvGraphicFramePr>
        <p:xfrm>
          <a:off x="468313" y="2166938"/>
          <a:ext cx="5554662" cy="1371600"/>
        </p:xfrm>
        <a:graphic>
          <a:graphicData uri="http://schemas.openxmlformats.org/drawingml/2006/table">
            <a:tbl>
              <a:tblPr/>
              <a:tblGrid>
                <a:gridCol w="601662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  <a:gridCol w="495300"/>
              </a:tblGrid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等级</a:t>
                      </a: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13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17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19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赋分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仿宋_GB2312" pitchFamily="49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成绩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80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78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76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74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72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70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68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66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64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62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总人数比例</a:t>
                      </a: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(%)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6700" name="Group 844"/>
          <p:cNvGraphicFramePr>
            <a:graphicFrameLocks noGrp="1"/>
          </p:cNvGraphicFramePr>
          <p:nvPr/>
        </p:nvGraphicFramePr>
        <p:xfrm>
          <a:off x="468313" y="3643313"/>
          <a:ext cx="5584825" cy="1373505"/>
        </p:xfrm>
        <a:graphic>
          <a:graphicData uri="http://schemas.openxmlformats.org/drawingml/2006/table">
            <a:tbl>
              <a:tblPr/>
              <a:tblGrid>
                <a:gridCol w="628650"/>
                <a:gridCol w="500062"/>
                <a:gridCol w="490538"/>
                <a:gridCol w="487362"/>
                <a:gridCol w="501650"/>
                <a:gridCol w="501650"/>
                <a:gridCol w="488950"/>
                <a:gridCol w="479425"/>
                <a:gridCol w="515938"/>
                <a:gridCol w="508000"/>
                <a:gridCol w="48260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等级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23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27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29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赋分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仿宋_GB2312" pitchFamily="49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成绩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60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58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56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54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52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50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总人数比例</a:t>
                      </a: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(%)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7953" name="Group 1073"/>
          <p:cNvGraphicFramePr>
            <a:graphicFrameLocks noGrp="1"/>
          </p:cNvGraphicFramePr>
          <p:nvPr/>
        </p:nvGraphicFramePr>
        <p:xfrm>
          <a:off x="455613" y="5084763"/>
          <a:ext cx="5581650" cy="1371600"/>
        </p:xfrm>
        <a:graphic>
          <a:graphicData uri="http://schemas.openxmlformats.org/drawingml/2006/table">
            <a:tbl>
              <a:tblPr/>
              <a:tblGrid>
                <a:gridCol w="606425"/>
                <a:gridCol w="452437"/>
                <a:gridCol w="452438"/>
                <a:gridCol w="452437"/>
                <a:gridCol w="452438"/>
                <a:gridCol w="452437"/>
                <a:gridCol w="452438"/>
                <a:gridCol w="452437"/>
                <a:gridCol w="452438"/>
                <a:gridCol w="452437"/>
                <a:gridCol w="484188"/>
                <a:gridCol w="419100"/>
              </a:tblGrid>
              <a:tr h="268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等级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33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37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39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赋分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Times New Roman" pitchFamily="18" charset="0"/>
                        <a:ea typeface="仿宋_GB2312" pitchFamily="49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成绩</a:t>
                      </a: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40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30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24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仿宋_GB2312" pitchFamily="49" charset="-122"/>
                          <a:cs typeface="Times New Roman" pitchFamily="18" charset="0"/>
                        </a:rPr>
                        <a:t>总人数比例</a:t>
                      </a: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(%)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0.5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0.5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仿宋_GB2312" pitchFamily="49" charset="-122"/>
                          <a:cs typeface="Times New Roman" pitchFamily="18" charset="0"/>
                        </a:rPr>
                        <a:t>0.5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7954" name="Text Box 1074"/>
          <p:cNvSpPr txBox="1">
            <a:spLocks noChangeArrowheads="1"/>
          </p:cNvSpPr>
          <p:nvPr/>
        </p:nvSpPr>
        <p:spPr bwMode="auto">
          <a:xfrm>
            <a:off x="6372225" y="765175"/>
            <a:ext cx="1944688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/>
              <a:t>100</a:t>
            </a:r>
            <a:r>
              <a:rPr lang="zh-CN" altLang="en-US"/>
              <a:t>分，</a:t>
            </a:r>
            <a:r>
              <a:rPr lang="en-US" altLang="zh-CN"/>
              <a:t>0.5%</a:t>
            </a:r>
          </a:p>
        </p:txBody>
      </p:sp>
      <p:sp>
        <p:nvSpPr>
          <p:cNvPr id="507956" name="Text Box 1076"/>
          <p:cNvSpPr txBox="1">
            <a:spLocks noChangeArrowheads="1"/>
          </p:cNvSpPr>
          <p:nvPr/>
        </p:nvSpPr>
        <p:spPr bwMode="auto">
          <a:xfrm>
            <a:off x="6443663" y="1341438"/>
            <a:ext cx="194468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altLang="zh-CN"/>
              <a:t>≥90</a:t>
            </a:r>
            <a:r>
              <a:rPr lang="zh-CN" altLang="en-US"/>
              <a:t>分，</a:t>
            </a:r>
            <a:r>
              <a:rPr lang="en-US" altLang="zh-CN"/>
              <a:t>6%</a:t>
            </a:r>
          </a:p>
        </p:txBody>
      </p:sp>
      <p:sp>
        <p:nvSpPr>
          <p:cNvPr id="507957" name="Text Box 1077"/>
          <p:cNvSpPr txBox="1">
            <a:spLocks noChangeArrowheads="1"/>
          </p:cNvSpPr>
          <p:nvPr/>
        </p:nvSpPr>
        <p:spPr bwMode="auto">
          <a:xfrm>
            <a:off x="6516688" y="1989138"/>
            <a:ext cx="194468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altLang="zh-CN"/>
              <a:t>&gt;85</a:t>
            </a:r>
            <a:r>
              <a:rPr lang="zh-CN" altLang="en-US"/>
              <a:t>分，</a:t>
            </a:r>
            <a:r>
              <a:rPr lang="en-US" altLang="zh-CN"/>
              <a:t>10%</a:t>
            </a:r>
          </a:p>
        </p:txBody>
      </p:sp>
      <p:sp>
        <p:nvSpPr>
          <p:cNvPr id="507959" name="Text Box 1079"/>
          <p:cNvSpPr txBox="1">
            <a:spLocks noChangeArrowheads="1"/>
          </p:cNvSpPr>
          <p:nvPr/>
        </p:nvSpPr>
        <p:spPr bwMode="auto">
          <a:xfrm>
            <a:off x="6516688" y="2636838"/>
            <a:ext cx="1944687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altLang="zh-CN"/>
              <a:t>≥80</a:t>
            </a:r>
            <a:r>
              <a:rPr lang="zh-CN" altLang="en-US"/>
              <a:t>分，</a:t>
            </a:r>
            <a:r>
              <a:rPr lang="en-US" altLang="zh-CN"/>
              <a:t>18%</a:t>
            </a:r>
          </a:p>
        </p:txBody>
      </p:sp>
      <p:sp>
        <p:nvSpPr>
          <p:cNvPr id="507960" name="Text Box 1080"/>
          <p:cNvSpPr txBox="1">
            <a:spLocks noChangeArrowheads="1"/>
          </p:cNvSpPr>
          <p:nvPr/>
        </p:nvSpPr>
        <p:spPr bwMode="auto">
          <a:xfrm>
            <a:off x="6588125" y="3284538"/>
            <a:ext cx="2305050" cy="427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altLang="zh-CN"/>
              <a:t>&gt;75</a:t>
            </a:r>
            <a:r>
              <a:rPr lang="zh-CN" altLang="en-US"/>
              <a:t>分，</a:t>
            </a:r>
            <a:r>
              <a:rPr lang="en-US" altLang="zh-CN"/>
              <a:t>24.5%</a:t>
            </a:r>
          </a:p>
        </p:txBody>
      </p:sp>
      <p:sp>
        <p:nvSpPr>
          <p:cNvPr id="507961" name="Text Box 1081"/>
          <p:cNvSpPr txBox="1">
            <a:spLocks noChangeArrowheads="1"/>
          </p:cNvSpPr>
          <p:nvPr/>
        </p:nvSpPr>
        <p:spPr bwMode="auto">
          <a:xfrm>
            <a:off x="6575425" y="3860800"/>
            <a:ext cx="2317750" cy="427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en-US" altLang="zh-CN"/>
              <a:t>≥60</a:t>
            </a:r>
            <a:r>
              <a:rPr lang="zh-CN" altLang="en-US"/>
              <a:t>分，</a:t>
            </a:r>
            <a:r>
              <a:rPr lang="en-US" altLang="zh-CN"/>
              <a:t>53.5%</a:t>
            </a:r>
          </a:p>
        </p:txBody>
      </p:sp>
      <p:grpSp>
        <p:nvGrpSpPr>
          <p:cNvPr id="2" name="Group 1082"/>
          <p:cNvGrpSpPr>
            <a:grpSpLocks/>
          </p:cNvGrpSpPr>
          <p:nvPr/>
        </p:nvGrpSpPr>
        <p:grpSpPr bwMode="auto">
          <a:xfrm>
            <a:off x="6227763" y="4797425"/>
            <a:ext cx="2628900" cy="1189038"/>
            <a:chOff x="2703" y="3857"/>
            <a:chExt cx="4140" cy="1872"/>
          </a:xfrm>
        </p:grpSpPr>
        <p:sp>
          <p:nvSpPr>
            <p:cNvPr id="507963" name="Line 1083"/>
            <p:cNvSpPr>
              <a:spLocks noChangeShapeType="1"/>
            </p:cNvSpPr>
            <p:nvPr/>
          </p:nvSpPr>
          <p:spPr bwMode="auto">
            <a:xfrm flipV="1">
              <a:off x="2962" y="3857"/>
              <a:ext cx="0" cy="15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7964" name="Line 1084"/>
            <p:cNvSpPr>
              <a:spLocks noChangeShapeType="1"/>
            </p:cNvSpPr>
            <p:nvPr/>
          </p:nvSpPr>
          <p:spPr bwMode="auto">
            <a:xfrm>
              <a:off x="2962" y="5371"/>
              <a:ext cx="388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7965" name="Freeform 1085"/>
            <p:cNvSpPr>
              <a:spLocks/>
            </p:cNvSpPr>
            <p:nvPr/>
          </p:nvSpPr>
          <p:spPr bwMode="auto">
            <a:xfrm>
              <a:off x="3350" y="4380"/>
              <a:ext cx="2976" cy="789"/>
            </a:xfrm>
            <a:custGeom>
              <a:avLst/>
              <a:gdLst/>
              <a:ahLst/>
              <a:cxnLst>
                <a:cxn ang="0">
                  <a:pos x="0" y="1219"/>
                </a:cxn>
                <a:cxn ang="0">
                  <a:pos x="1305" y="500"/>
                </a:cxn>
                <a:cxn ang="0">
                  <a:pos x="1995" y="65"/>
                </a:cxn>
                <a:cxn ang="0">
                  <a:pos x="2684" y="110"/>
                </a:cxn>
                <a:cxn ang="0">
                  <a:pos x="3284" y="545"/>
                </a:cxn>
                <a:cxn ang="0">
                  <a:pos x="3749" y="1025"/>
                </a:cxn>
                <a:cxn ang="0">
                  <a:pos x="4140" y="1219"/>
                </a:cxn>
              </a:cxnLst>
              <a:rect l="0" t="0" r="r" b="b"/>
              <a:pathLst>
                <a:path w="4140" h="1219">
                  <a:moveTo>
                    <a:pt x="0" y="1219"/>
                  </a:moveTo>
                  <a:cubicBezTo>
                    <a:pt x="218" y="1099"/>
                    <a:pt x="972" y="692"/>
                    <a:pt x="1305" y="500"/>
                  </a:cubicBezTo>
                  <a:cubicBezTo>
                    <a:pt x="1638" y="308"/>
                    <a:pt x="1765" y="130"/>
                    <a:pt x="1995" y="65"/>
                  </a:cubicBezTo>
                  <a:cubicBezTo>
                    <a:pt x="2225" y="0"/>
                    <a:pt x="2469" y="30"/>
                    <a:pt x="2684" y="110"/>
                  </a:cubicBezTo>
                  <a:cubicBezTo>
                    <a:pt x="2899" y="190"/>
                    <a:pt x="3107" y="393"/>
                    <a:pt x="3284" y="545"/>
                  </a:cubicBezTo>
                  <a:cubicBezTo>
                    <a:pt x="3461" y="697"/>
                    <a:pt x="3606" y="913"/>
                    <a:pt x="3749" y="1025"/>
                  </a:cubicBezTo>
                  <a:cubicBezTo>
                    <a:pt x="3892" y="1137"/>
                    <a:pt x="4059" y="1179"/>
                    <a:pt x="4140" y="1219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7966" name="Text Box 1086"/>
            <p:cNvSpPr txBox="1">
              <a:spLocks noChangeArrowheads="1"/>
            </p:cNvSpPr>
            <p:nvPr/>
          </p:nvSpPr>
          <p:spPr bwMode="auto">
            <a:xfrm>
              <a:off x="3243" y="5371"/>
              <a:ext cx="360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 algn="just"/>
              <a:r>
                <a:rPr lang="en-US" altLang="zh-CN" sz="900" b="0"/>
                <a:t>20</a:t>
              </a:r>
              <a:endParaRPr lang="en-US" altLang="zh-CN"/>
            </a:p>
          </p:txBody>
        </p:sp>
        <p:sp>
          <p:nvSpPr>
            <p:cNvPr id="507967" name="Text Box 1087"/>
            <p:cNvSpPr txBox="1">
              <a:spLocks noChangeArrowheads="1"/>
            </p:cNvSpPr>
            <p:nvPr/>
          </p:nvSpPr>
          <p:spPr bwMode="auto">
            <a:xfrm>
              <a:off x="6196" y="5371"/>
              <a:ext cx="467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 algn="just"/>
              <a:r>
                <a:rPr lang="en-US" altLang="zh-CN" sz="900" b="0"/>
                <a:t>100</a:t>
              </a:r>
              <a:endParaRPr lang="en-US" altLang="zh-CN"/>
            </a:p>
          </p:txBody>
        </p:sp>
        <p:sp>
          <p:nvSpPr>
            <p:cNvPr id="507968" name="Text Box 1088"/>
            <p:cNvSpPr txBox="1">
              <a:spLocks noChangeArrowheads="1"/>
            </p:cNvSpPr>
            <p:nvPr/>
          </p:nvSpPr>
          <p:spPr bwMode="auto">
            <a:xfrm>
              <a:off x="2703" y="5008"/>
              <a:ext cx="360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 algn="just"/>
              <a:r>
                <a:rPr lang="en-US" altLang="zh-CN" sz="900" b="0"/>
                <a:t>0.5</a:t>
              </a:r>
              <a:endParaRPr lang="en-US" altLang="zh-CN"/>
            </a:p>
          </p:txBody>
        </p:sp>
        <p:sp>
          <p:nvSpPr>
            <p:cNvPr id="507969" name="Text Box 1089"/>
            <p:cNvSpPr txBox="1">
              <a:spLocks noChangeArrowheads="1"/>
            </p:cNvSpPr>
            <p:nvPr/>
          </p:nvSpPr>
          <p:spPr bwMode="auto">
            <a:xfrm>
              <a:off x="4758" y="5371"/>
              <a:ext cx="360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marL="342900" indent="-342900" algn="just"/>
              <a:r>
                <a:rPr lang="en-US" altLang="zh-CN" sz="900" b="0"/>
                <a:t>60</a:t>
              </a:r>
              <a:endParaRPr lang="en-US" altLang="zh-CN"/>
            </a:p>
          </p:txBody>
        </p:sp>
        <p:sp>
          <p:nvSpPr>
            <p:cNvPr id="507970" name="Line 1090"/>
            <p:cNvSpPr>
              <a:spLocks noChangeShapeType="1"/>
            </p:cNvSpPr>
            <p:nvPr/>
          </p:nvSpPr>
          <p:spPr bwMode="auto">
            <a:xfrm>
              <a:off x="4848" y="3958"/>
              <a:ext cx="1" cy="14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07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7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54" grpId="0"/>
      <p:bldP spid="507956" grpId="0"/>
      <p:bldP spid="507957" grpId="0"/>
      <p:bldP spid="507959" grpId="0"/>
      <p:bldP spid="507960" grpId="0"/>
      <p:bldP spid="5079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030980" y="5331461"/>
            <a:ext cx="4431030" cy="11918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0980" y="5331461"/>
            <a:ext cx="4424839" cy="1196975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527686" y="275591"/>
            <a:ext cx="8089106" cy="6247765"/>
            <a:chOff x="703580" y="275590"/>
            <a:chExt cx="10785475" cy="6247765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3580" y="275590"/>
              <a:ext cx="10785475" cy="6247765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1238250" y="605098"/>
              <a:ext cx="10250805" cy="521970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zh-CN" sz="2800">
                  <a:solidFill>
                    <a:schemeClr val="bg1"/>
                  </a:solidFill>
                </a:rPr>
                <a:t>“</a:t>
              </a:r>
              <a:r>
                <a:rPr lang="zh-CN" altLang="en-US" sz="2800">
                  <a:solidFill>
                    <a:schemeClr val="bg1"/>
                  </a:solidFill>
                </a:rPr>
                <a:t>综合素质评价系统</a:t>
              </a:r>
              <a:r>
                <a:rPr lang="en-US" altLang="zh-CN" sz="2800">
                  <a:solidFill>
                    <a:schemeClr val="bg1"/>
                  </a:solidFill>
                </a:rPr>
                <a:t>”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684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684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18684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全屏显示(4:3)</PresentationFormat>
  <Paragraphs>155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1</cp:revision>
  <dcterms:modified xsi:type="dcterms:W3CDTF">2018-09-07T07:33:27Z</dcterms:modified>
</cp:coreProperties>
</file>