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17"/>
  </p:notesMasterIdLst>
  <p:sldIdLst>
    <p:sldId id="321" r:id="rId4"/>
    <p:sldId id="346" r:id="rId5"/>
    <p:sldId id="331" r:id="rId6"/>
    <p:sldId id="357" r:id="rId7"/>
    <p:sldId id="332" r:id="rId8"/>
    <p:sldId id="347" r:id="rId9"/>
    <p:sldId id="349" r:id="rId10"/>
    <p:sldId id="333" r:id="rId11"/>
    <p:sldId id="334" r:id="rId12"/>
    <p:sldId id="344" r:id="rId13"/>
    <p:sldId id="345" r:id="rId14"/>
    <p:sldId id="312" r:id="rId15"/>
    <p:sldId id="269" r:id="rId1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D4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notesMaster" Target="notesMasters/notesMaster1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914400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914400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914400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</a:pPr>
            <a:fld id="{9A0DB2DC-4C9A-4742-B13C-FB6460FD3503}" type="slidenum">
              <a:rPr lang="zh-CN" altLang="en-US"/>
            </a:fld>
            <a:endParaRPr lang="zh-CN" altLang="en-US" sz="1400" u="none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914400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914400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914400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</a:pPr>
            <a:fld id="{9A0DB2DC-4C9A-4742-B13C-FB6460FD3503}" type="slidenum">
              <a:rPr lang="zh-CN" altLang="en-US"/>
            </a:fld>
            <a:endParaRPr lang="zh-CN" altLang="en-US" sz="1400" u="none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914400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914400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914400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</a:pPr>
            <a:fld id="{9A0DB2DC-4C9A-4742-B13C-FB6460FD3503}" type="slidenum">
              <a:rPr lang="zh-CN" altLang="en-US"/>
            </a:fld>
            <a:endParaRPr lang="zh-CN" altLang="en-US" sz="1400" u="none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76672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05728" y="1600200"/>
            <a:ext cx="5376672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914400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914400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</a:pPr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914400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</a:pPr>
            <a:fld id="{9A0DB2DC-4C9A-4742-B13C-FB6460FD3503}" type="slidenum">
              <a:rPr lang="zh-CN" altLang="en-US"/>
            </a:fld>
            <a:endParaRPr lang="zh-CN" altLang="en-US" sz="1400" u="none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5" y="1778438"/>
            <a:ext cx="4873575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5" y="2665379"/>
            <a:ext cx="4873575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9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9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914400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</a:pPr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914400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</a:pPr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914400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</a:pPr>
            <a:fld id="{9A0DB2DC-4C9A-4742-B13C-FB6460FD3503}" type="slidenum">
              <a:rPr lang="zh-CN" altLang="en-US"/>
            </a:fld>
            <a:endParaRPr lang="zh-CN" altLang="en-US" sz="1400" u="none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914400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</a:pPr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914400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</a:pPr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914400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</a:pPr>
            <a:fld id="{9A0DB2DC-4C9A-4742-B13C-FB6460FD3503}" type="slidenum">
              <a:rPr lang="zh-CN" altLang="en-US"/>
            </a:fld>
            <a:endParaRPr lang="zh-CN" altLang="en-US" sz="1400" u="none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914400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</a:pPr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914400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</a:pP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914400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</a:pPr>
            <a:fld id="{9A0DB2DC-4C9A-4742-B13C-FB6460FD3503}" type="slidenum">
              <a:rPr lang="zh-CN" altLang="en-US"/>
            </a:fld>
            <a:endParaRPr lang="zh-CN" altLang="en-US" sz="1400" u="none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914400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914400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</a:pPr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914400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</a:pPr>
            <a:fld id="{9A0DB2DC-4C9A-4742-B13C-FB6460FD3503}" type="slidenum">
              <a:rPr lang="zh-CN" altLang="en-US"/>
            </a:fld>
            <a:endParaRPr lang="zh-CN" altLang="en-US" sz="1400" u="none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914400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914400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</a:pPr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914400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</a:pPr>
            <a:fld id="{9A0DB2DC-4C9A-4742-B13C-FB6460FD3503}" type="slidenum">
              <a:rPr lang="zh-CN" altLang="en-US"/>
            </a:fld>
            <a:endParaRPr lang="zh-CN" altLang="en-US" sz="1400" u="none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914400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914400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914400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</a:pPr>
            <a:fld id="{9A0DB2DC-4C9A-4742-B13C-FB6460FD3503}" type="slidenum">
              <a:rPr lang="zh-CN" altLang="en-US"/>
            </a:fld>
            <a:endParaRPr lang="zh-CN" altLang="en-US" sz="1400" u="none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0573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914400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914400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914400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</a:pPr>
            <a:fld id="{9A0DB2DC-4C9A-4742-B13C-FB6460FD3503}" type="slidenum">
              <a:rPr lang="zh-CN" altLang="en-US"/>
            </a:fld>
            <a:endParaRPr lang="zh-CN" altLang="en-US" sz="1400" u="none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3" Type="http://schemas.openxmlformats.org/officeDocument/2006/relationships/theme" Target="../theme/theme2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33" name="Rectangle 2"/>
          <p:cNvSpPr/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34" name="Rectangle 3"/>
          <p:cNvSpPr/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35" name="Rectangle 4"/>
          <p:cNvSpPr>
            <a:spLocks noGrp="1"/>
          </p:cNvSpPr>
          <p:nvPr>
            <p:ph type="dt" sz="half" idx="2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0" indent="0" algn="l" fontAlgn="base">
              <a:buFontTx/>
              <a:defRPr sz="1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lvl="0" defTabSz="914400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</a:pPr>
            <a:endParaRPr lang="en-US" altLang="zh-CN"/>
          </a:p>
        </p:txBody>
      </p:sp>
      <p:sp>
        <p:nvSpPr>
          <p:cNvPr id="1036" name="Rectangle 5"/>
          <p:cNvSpPr>
            <a:spLocks noGrp="1"/>
          </p:cNvSpPr>
          <p:nvPr>
            <p:ph type="ftr" sz="quarter" idx="3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0" indent="0" algn="ctr" fontAlgn="base">
              <a:buFontTx/>
              <a:defRPr sz="1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lvl="0" defTabSz="914400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</a:pPr>
            <a:endParaRPr lang="en-US" altLang="zh-CN"/>
          </a:p>
        </p:txBody>
      </p:sp>
      <p:sp>
        <p:nvSpPr>
          <p:cNvPr id="1037" name="Rectangle 6"/>
          <p:cNvSpPr>
            <a:spLocks noGrp="1"/>
          </p:cNvSpPr>
          <p:nvPr>
            <p:ph type="sldNum" sz="quarter" idx="4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0" indent="0" algn="r" fontAlgn="base">
              <a:buFontTx/>
              <a:defRPr sz="1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lvl="0" defTabSz="914400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</a:pPr>
            <a:fld id="{9A0DB2DC-4C9A-4742-B13C-FB6460FD3503}" type="slidenum">
              <a:rPr lang="zh-CN" altLang="en-US"/>
            </a:fld>
            <a:endParaRPr lang="zh-CN" altLang="en-US" sz="1400" u="none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SzPct val="100000"/>
        <a:buNone/>
        <a:defRPr sz="4400" b="0" i="0" u="none" kern="1200">
          <a:solidFill>
            <a:schemeClr val="tx2"/>
          </a:solidFill>
          <a:latin typeface="+mj-lt"/>
          <a:ea typeface="+mj-ea"/>
          <a:cs typeface="+mj-cs"/>
        </a:defRPr>
      </a:lvl1pPr>
      <a:lvl2pPr marL="0" lvl="1" indent="0" algn="ctr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SzPct val="100000"/>
        <a:buNone/>
        <a:defRPr sz="4400" b="0" i="0" u="none" kern="12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  <a:cs typeface="+mj-cs"/>
        </a:defRPr>
      </a:lvl2pPr>
      <a:lvl3pPr marL="0" lvl="2" indent="0" algn="ctr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SzPct val="100000"/>
        <a:buNone/>
        <a:defRPr sz="4400" b="0" i="0" u="none" kern="12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  <a:cs typeface="+mj-cs"/>
        </a:defRPr>
      </a:lvl3pPr>
      <a:lvl4pPr marL="0" lvl="3" indent="0" algn="ctr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SzPct val="100000"/>
        <a:buNone/>
        <a:defRPr sz="4400" b="0" i="0" u="none" kern="12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  <a:cs typeface="+mj-cs"/>
        </a:defRPr>
      </a:lvl4pPr>
      <a:lvl5pPr marL="0" lvl="4" indent="0" algn="ctr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SzPct val="100000"/>
        <a:buNone/>
        <a:defRPr sz="4400" b="0" i="0" u="none" kern="12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  <a:cs typeface="+mj-cs"/>
        </a:defRPr>
      </a:lvl5pPr>
    </p:titleStyle>
    <p:bodyStyle>
      <a:lvl1pPr marL="342900" lvl="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SzPct val="100000"/>
        <a:buChar char="•"/>
        <a:defRPr sz="3200" b="0" i="0" u="none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SzPct val="100000"/>
        <a:buFontTx/>
        <a:buChar char="–"/>
        <a:defRPr sz="2800" b="0" i="0" u="none" kern="1200">
          <a:solidFill>
            <a:schemeClr val="tx1"/>
          </a:solidFill>
          <a:latin typeface="Arial" panose="020B0604020202020204"/>
          <a:ea typeface="宋体" panose="02010600030101010101" pitchFamily="2" charset="-122"/>
          <a:cs typeface="+mn-cs"/>
        </a:defRPr>
      </a:lvl2pPr>
      <a:lvl3pPr marL="1143000" lvl="2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SzPct val="100000"/>
        <a:buFontTx/>
        <a:buChar char="•"/>
        <a:defRPr sz="2400" b="0" i="0" u="none" kern="1200">
          <a:solidFill>
            <a:schemeClr val="tx1"/>
          </a:solidFill>
          <a:latin typeface="Arial" panose="020B0604020202020204"/>
          <a:ea typeface="宋体" panose="02010600030101010101" pitchFamily="2" charset="-122"/>
          <a:cs typeface="+mn-cs"/>
        </a:defRPr>
      </a:lvl3pPr>
      <a:lvl4pPr marL="1600200" lvl="3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SzPct val="100000"/>
        <a:buFontTx/>
        <a:buChar char="–"/>
        <a:defRPr sz="2000" b="0" i="0" u="none" kern="1200">
          <a:solidFill>
            <a:schemeClr val="tx1"/>
          </a:solidFill>
          <a:latin typeface="Arial" panose="020B0604020202020204"/>
          <a:ea typeface="宋体" panose="02010600030101010101" pitchFamily="2" charset="-122"/>
          <a:cs typeface="+mn-cs"/>
        </a:defRPr>
      </a:lvl4pPr>
      <a:lvl5pPr marL="2057400" lvl="4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SzPct val="100000"/>
        <a:buFontTx/>
        <a:buChar char="»"/>
        <a:defRPr sz="2000" b="0" i="0" u="none" kern="1200">
          <a:solidFill>
            <a:schemeClr val="tx1"/>
          </a:solidFill>
          <a:latin typeface="Arial" panose="020B0604020202020204"/>
          <a:ea typeface="宋体" panose="02010600030101010101" pitchFamily="2" charset="-122"/>
          <a:cs typeface="+mn-cs"/>
        </a:defRPr>
      </a:lvl5pPr>
      <a:lvl6pPr marL="2514600" lvl="5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Pct val="100000"/>
        <a:buFontTx/>
        <a:buChar char="»"/>
        <a:defRPr sz="2000" b="0" i="0" u="none" kern="1200">
          <a:solidFill>
            <a:schemeClr val="tx1"/>
          </a:solidFill>
          <a:latin typeface="Arial" panose="020B0604020202020204"/>
          <a:ea typeface="宋体" panose="02010600030101010101" pitchFamily="2" charset="-122"/>
          <a:cs typeface="+mn-cs"/>
        </a:defRPr>
      </a:lvl6pPr>
      <a:lvl7pPr marL="2971800" lvl="6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Pct val="100000"/>
        <a:buFontTx/>
        <a:buChar char="»"/>
        <a:defRPr sz="2000" b="0" i="0" u="none" kern="1200">
          <a:solidFill>
            <a:schemeClr val="tx1"/>
          </a:solidFill>
          <a:latin typeface="Arial" panose="020B0604020202020204"/>
          <a:ea typeface="宋体" panose="02010600030101010101" pitchFamily="2" charset="-122"/>
          <a:cs typeface="+mn-cs"/>
        </a:defRPr>
      </a:lvl7pPr>
      <a:lvl8pPr marL="3429000" lvl="7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Pct val="100000"/>
        <a:buFontTx/>
        <a:buChar char="»"/>
        <a:defRPr sz="2000" b="0" i="0" u="none" kern="1200">
          <a:solidFill>
            <a:schemeClr val="tx1"/>
          </a:solidFill>
          <a:latin typeface="Arial" panose="020B0604020202020204"/>
          <a:ea typeface="宋体" panose="02010600030101010101" pitchFamily="2" charset="-122"/>
          <a:cs typeface="+mn-cs"/>
        </a:defRPr>
      </a:lvl8pPr>
      <a:lvl9pPr marL="3886200" lvl="8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Pct val="100000"/>
        <a:buFontTx/>
        <a:buChar char="»"/>
        <a:defRPr sz="2000" b="0" i="0" u="none" kern="1200">
          <a:solidFill>
            <a:schemeClr val="tx1"/>
          </a:solidFill>
          <a:latin typeface="Arial" panose="020B0604020202020204"/>
          <a:ea typeface="宋体" panose="02010600030101010101" pitchFamily="2" charset="-122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14" name="Rectangle 2"/>
          <p:cNvSpPr/>
          <p:nvPr>
            <p:ph type="title" idx="4294967295"/>
          </p:nvPr>
        </p:nvSpPr>
        <p:spPr>
          <a:xfrm>
            <a:off x="219393" y="1891030"/>
            <a:ext cx="8229600" cy="1143000"/>
          </a:xfrm>
        </p:spPr>
        <p:txBody>
          <a:bodyPr wrap="square" lIns="91440" tIns="45720" rIns="91440" bIns="45720" anchor="ctr"/>
          <a:p>
            <a:pPr eaLnBrk="1" hangingPunct="1"/>
            <a:r>
              <a:rPr lang="zh-CN" altLang="zh-CN" sz="4800" b="1">
                <a:latin typeface="楷体" panose="02010609060101010101" charset="-122"/>
                <a:ea typeface="楷体" panose="02010609060101010101" charset="-122"/>
              </a:rPr>
              <a:t>书写青春的乐章</a:t>
            </a:r>
            <a:endParaRPr lang="zh-CN" altLang="zh-CN" sz="4800" b="1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2" name="Rectangle 2"/>
          <p:cNvSpPr/>
          <p:nvPr/>
        </p:nvSpPr>
        <p:spPr>
          <a:xfrm>
            <a:off x="2831783" y="2769235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wrap="square" lIns="91440" tIns="45720" rIns="91440" bIns="45720" anchor="ctr"/>
          <a:lstStyle>
            <a:lvl1pPr marL="0" lv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None/>
              <a:defRPr sz="4400" b="0" i="0" u="none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0" lvl="1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None/>
              <a:defRPr sz="4400" b="0" i="0" u="none" kern="12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  <a:cs typeface="+mj-cs"/>
              </a:defRPr>
            </a:lvl2pPr>
            <a:lvl3pPr marL="0" lvl="2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None/>
              <a:defRPr sz="4400" b="0" i="0" u="none" kern="12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  <a:cs typeface="+mj-cs"/>
              </a:defRPr>
            </a:lvl3pPr>
            <a:lvl4pPr marL="0" lvl="3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None/>
              <a:defRPr sz="4400" b="0" i="0" u="none" kern="12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  <a:cs typeface="+mj-cs"/>
              </a:defRPr>
            </a:lvl4pPr>
            <a:lvl5pPr marL="0" lvl="4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None/>
              <a:defRPr sz="4400" b="0" i="0" u="none" kern="12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  <a:cs typeface="+mj-cs"/>
              </a:defRPr>
            </a:lvl5pPr>
          </a:lstStyle>
          <a:p>
            <a:pPr eaLnBrk="1" hangingPunct="1"/>
            <a:r>
              <a:rPr lang="en-US" altLang="zh-CN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——</a:t>
            </a:r>
            <a:r>
              <a:rPr lang="zh-CN" altLang="en-US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现代诗写作入门</a:t>
            </a:r>
            <a:endParaRPr lang="en-US" altLang="zh-CN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14" grpId="0"/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56870" y="150495"/>
            <a:ext cx="5359400" cy="6509385"/>
          </a:xfrm>
        </p:spPr>
        <p:txBody>
          <a:bodyPr/>
          <a:p>
            <a:pPr marL="0" indent="0" algn="ctr" latinLnBrk="0">
              <a:lnSpc>
                <a:spcPts val="3060"/>
              </a:lnSpc>
              <a:spcBef>
                <a:spcPts val="0"/>
              </a:spcBef>
              <a:buNone/>
            </a:pPr>
            <a:r>
              <a:rPr lang="zh-CN" altLang="en-US"/>
              <a:t>青春之歌</a:t>
            </a:r>
            <a:endParaRPr lang="zh-CN" altLang="en-US"/>
          </a:p>
          <a:p>
            <a:pPr marL="0" indent="0" algn="ctr" latinLnBrk="0">
              <a:lnSpc>
                <a:spcPts val="3060"/>
              </a:lnSpc>
              <a:spcBef>
                <a:spcPts val="0"/>
              </a:spcBef>
              <a:buNone/>
            </a:pPr>
            <a:r>
              <a:rPr lang="zh-CN" altLang="en-US"/>
              <a:t>　　　　</a:t>
            </a:r>
            <a:endParaRPr lang="zh-CN" altLang="en-US"/>
          </a:p>
          <a:p>
            <a:pPr marL="0" indent="0" algn="ctr" latinLnBrk="0">
              <a:lnSpc>
                <a:spcPts val="3060"/>
              </a:lnSpc>
              <a:spcBef>
                <a:spcPts val="0"/>
              </a:spcBef>
              <a:buNone/>
            </a:pPr>
            <a:r>
              <a:rPr lang="zh-CN" altLang="en-US"/>
              <a:t>青春，是一支无悔的歌　　</a:t>
            </a:r>
            <a:endParaRPr lang="zh-CN" altLang="en-US"/>
          </a:p>
          <a:p>
            <a:pPr marL="0" indent="0" algn="ctr" latinLnBrk="0">
              <a:lnSpc>
                <a:spcPts val="3060"/>
              </a:lnSpc>
              <a:spcBef>
                <a:spcPts val="0"/>
              </a:spcBef>
              <a:buNone/>
            </a:pPr>
            <a:r>
              <a:rPr lang="zh-CN" altLang="en-US"/>
              <a:t>哭过，笑过　　</a:t>
            </a:r>
            <a:endParaRPr lang="zh-CN" altLang="en-US"/>
          </a:p>
          <a:p>
            <a:pPr marL="0" indent="0" algn="ctr" latinLnBrk="0">
              <a:lnSpc>
                <a:spcPts val="3060"/>
              </a:lnSpc>
              <a:spcBef>
                <a:spcPts val="0"/>
              </a:spcBef>
              <a:buNone/>
            </a:pPr>
            <a:r>
              <a:rPr lang="zh-CN" altLang="en-US"/>
              <a:t>哪怕泪眼婆娑</a:t>
            </a:r>
            <a:endParaRPr lang="zh-CN" altLang="en-US"/>
          </a:p>
          <a:p>
            <a:pPr marL="0" indent="0" algn="ctr" latinLnBrk="0">
              <a:lnSpc>
                <a:spcPts val="3060"/>
              </a:lnSpc>
              <a:spcBef>
                <a:spcPts val="0"/>
              </a:spcBef>
              <a:buNone/>
            </a:pPr>
            <a:r>
              <a:rPr lang="zh-CN" altLang="en-US"/>
              <a:t>　　</a:t>
            </a:r>
            <a:endParaRPr lang="zh-CN" altLang="en-US"/>
          </a:p>
          <a:p>
            <a:pPr marL="0" indent="0" algn="ctr" latinLnBrk="0">
              <a:lnSpc>
                <a:spcPts val="3060"/>
              </a:lnSpc>
              <a:spcBef>
                <a:spcPts val="0"/>
              </a:spcBef>
              <a:buNone/>
            </a:pPr>
            <a:r>
              <a:rPr lang="zh-CN" altLang="en-US"/>
              <a:t>青春，是一枚青涩的果　　</a:t>
            </a:r>
            <a:endParaRPr lang="zh-CN" altLang="en-US"/>
          </a:p>
          <a:p>
            <a:pPr marL="0" indent="0" algn="ctr" latinLnBrk="0">
              <a:lnSpc>
                <a:spcPts val="3060"/>
              </a:lnSpc>
              <a:spcBef>
                <a:spcPts val="0"/>
              </a:spcBef>
              <a:buNone/>
            </a:pPr>
            <a:r>
              <a:rPr lang="zh-CN" altLang="en-US"/>
              <a:t>爱过，恨过　　</a:t>
            </a:r>
            <a:endParaRPr lang="zh-CN" altLang="en-US"/>
          </a:p>
          <a:p>
            <a:pPr marL="0" indent="0" algn="ctr" latinLnBrk="0">
              <a:lnSpc>
                <a:spcPts val="3060"/>
              </a:lnSpc>
              <a:spcBef>
                <a:spcPts val="0"/>
              </a:spcBef>
              <a:buNone/>
            </a:pPr>
            <a:r>
              <a:rPr lang="zh-CN" altLang="en-US"/>
              <a:t>哪怕飞蛾扑火　</a:t>
            </a:r>
            <a:endParaRPr lang="zh-CN" altLang="en-US"/>
          </a:p>
          <a:p>
            <a:pPr marL="0" indent="0" algn="ctr" latinLnBrk="0">
              <a:lnSpc>
                <a:spcPts val="3060"/>
              </a:lnSpc>
              <a:spcBef>
                <a:spcPts val="0"/>
              </a:spcBef>
              <a:buNone/>
            </a:pPr>
            <a:r>
              <a:rPr lang="zh-CN" altLang="en-US"/>
              <a:t>　</a:t>
            </a:r>
            <a:endParaRPr lang="zh-CN" altLang="en-US"/>
          </a:p>
          <a:p>
            <a:pPr marL="0" indent="0" algn="ctr" latinLnBrk="0">
              <a:lnSpc>
                <a:spcPts val="3060"/>
              </a:lnSpc>
              <a:spcBef>
                <a:spcPts val="0"/>
              </a:spcBef>
              <a:buNone/>
            </a:pPr>
            <a:r>
              <a:rPr lang="zh-CN" altLang="en-US"/>
              <a:t>青春，是一杯浓郁的酒　　</a:t>
            </a:r>
            <a:endParaRPr lang="zh-CN" altLang="en-US"/>
          </a:p>
          <a:p>
            <a:pPr marL="0" indent="0" algn="ctr" latinLnBrk="0">
              <a:lnSpc>
                <a:spcPts val="3060"/>
              </a:lnSpc>
              <a:spcBef>
                <a:spcPts val="0"/>
              </a:spcBef>
              <a:buNone/>
            </a:pPr>
            <a:r>
              <a:rPr lang="zh-CN" altLang="en-US"/>
              <a:t>醒过，醉过　　</a:t>
            </a:r>
            <a:endParaRPr lang="zh-CN" altLang="en-US"/>
          </a:p>
          <a:p>
            <a:pPr marL="0" indent="0" algn="ctr" latinLnBrk="0">
              <a:lnSpc>
                <a:spcPts val="3060"/>
              </a:lnSpc>
              <a:spcBef>
                <a:spcPts val="0"/>
              </a:spcBef>
              <a:buNone/>
            </a:pPr>
            <a:r>
              <a:rPr lang="zh-CN" altLang="en-US"/>
              <a:t>哪怕难逃心魔　</a:t>
            </a:r>
            <a:endParaRPr lang="zh-CN" altLang="en-US"/>
          </a:p>
          <a:p>
            <a:pPr marL="0" indent="0" algn="ctr" latinLnBrk="0">
              <a:lnSpc>
                <a:spcPts val="3060"/>
              </a:lnSpc>
              <a:spcBef>
                <a:spcPts val="0"/>
              </a:spcBef>
              <a:buNone/>
            </a:pPr>
            <a:r>
              <a:rPr lang="zh-CN" altLang="en-US"/>
              <a:t>　</a:t>
            </a:r>
            <a:endParaRPr lang="zh-CN" altLang="en-US"/>
          </a:p>
          <a:p>
            <a:pPr marL="0" indent="0" algn="ctr" latinLnBrk="0">
              <a:lnSpc>
                <a:spcPts val="3060"/>
              </a:lnSpc>
              <a:spcBef>
                <a:spcPts val="0"/>
              </a:spcBef>
              <a:buNone/>
            </a:pPr>
            <a:r>
              <a:rPr lang="zh-CN" altLang="en-US"/>
              <a:t>青春，是一条流淌的河　　</a:t>
            </a:r>
            <a:endParaRPr lang="zh-CN" altLang="en-US"/>
          </a:p>
          <a:p>
            <a:pPr marL="0" indent="0" algn="ctr" latinLnBrk="0">
              <a:lnSpc>
                <a:spcPts val="3060"/>
              </a:lnSpc>
              <a:spcBef>
                <a:spcPts val="0"/>
              </a:spcBef>
              <a:buNone/>
            </a:pPr>
            <a:r>
              <a:rPr lang="zh-CN" altLang="en-US"/>
              <a:t>急过，缓过　　</a:t>
            </a:r>
            <a:endParaRPr lang="zh-CN" altLang="en-US"/>
          </a:p>
          <a:p>
            <a:pPr marL="0" indent="0" algn="ctr" latinLnBrk="0">
              <a:lnSpc>
                <a:spcPts val="3060"/>
              </a:lnSpc>
              <a:spcBef>
                <a:spcPts val="0"/>
              </a:spcBef>
              <a:buNone/>
            </a:pPr>
            <a:r>
              <a:rPr lang="zh-CN" altLang="en-US"/>
              <a:t>哪怕逐流随波　　　　　　　　</a:t>
            </a:r>
            <a:endParaRPr lang="zh-CN" altLang="en-US"/>
          </a:p>
          <a:p>
            <a:pPr marL="0" indent="0">
              <a:buNone/>
            </a:pP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half" idx="2"/>
          </p:nvPr>
        </p:nvSpPr>
        <p:spPr>
          <a:xfrm>
            <a:off x="5888990" y="149860"/>
            <a:ext cx="6072505" cy="6970395"/>
          </a:xfrm>
        </p:spPr>
        <p:txBody>
          <a:bodyPr/>
          <a:p>
            <a:pPr marL="0" indent="0" algn="ctr" latinLnBrk="0">
              <a:lnSpc>
                <a:spcPts val="3040"/>
              </a:lnSpc>
              <a:spcBef>
                <a:spcPts val="0"/>
              </a:spcBef>
              <a:buNone/>
            </a:pPr>
            <a:r>
              <a:rPr lang="zh-CN" altLang="zh-CN">
                <a:sym typeface="+mn-ea"/>
              </a:rPr>
              <a:t>三行诗</a:t>
            </a:r>
            <a:endParaRPr lang="zh-CN" altLang="zh-CN">
              <a:sym typeface="+mn-ea"/>
            </a:endParaRPr>
          </a:p>
          <a:p>
            <a:pPr marL="0" indent="0" algn="l" latinLnBrk="0">
              <a:lnSpc>
                <a:spcPts val="3040"/>
              </a:lnSpc>
              <a:spcBef>
                <a:spcPts val="0"/>
              </a:spcBef>
              <a:buNone/>
            </a:pPr>
            <a:r>
              <a:rPr lang="zh-CN" altLang="zh-CN">
                <a:sym typeface="+mn-ea"/>
              </a:rPr>
              <a:t>一种微型诗，三行以内、一般不超过30字。</a:t>
            </a:r>
            <a:endParaRPr lang="zh-CN" altLang="zh-CN">
              <a:sym typeface="+mn-ea"/>
            </a:endParaRPr>
          </a:p>
          <a:p>
            <a:pPr marL="0" indent="0" algn="l" latinLnBrk="0">
              <a:lnSpc>
                <a:spcPts val="3040"/>
              </a:lnSpc>
              <a:spcBef>
                <a:spcPts val="0"/>
              </a:spcBef>
              <a:buNone/>
            </a:pPr>
            <a:r>
              <a:rPr lang="zh-CN" altLang="zh-CN">
                <a:sym typeface="+mn-ea"/>
              </a:rPr>
              <a:t>特点：一种意境，一两种表达方式，以小见大。如：</a:t>
            </a:r>
            <a:endParaRPr lang="zh-CN" altLang="zh-CN">
              <a:sym typeface="+mn-ea"/>
            </a:endParaRPr>
          </a:p>
          <a:p>
            <a:pPr marL="0" indent="0" algn="ctr" latinLnBrk="0">
              <a:lnSpc>
                <a:spcPts val="3040"/>
              </a:lnSpc>
              <a:spcBef>
                <a:spcPts val="0"/>
              </a:spcBef>
              <a:buNone/>
            </a:pPr>
            <a:r>
              <a:rPr lang="zh-CN" altLang="zh-CN">
                <a:sym typeface="+mn-ea"/>
              </a:rPr>
              <a:t>《</a:t>
            </a:r>
            <a:r>
              <a:rPr lang="zh-CN" altLang="zh-CN">
                <a:solidFill>
                  <a:srgbClr val="FF0000"/>
                </a:solidFill>
                <a:sym typeface="+mn-ea"/>
              </a:rPr>
              <a:t>墙角的花》</a:t>
            </a:r>
            <a:endParaRPr lang="zh-CN" altLang="zh-CN">
              <a:solidFill>
                <a:srgbClr val="FF0000"/>
              </a:solidFill>
              <a:sym typeface="+mn-ea"/>
            </a:endParaRPr>
          </a:p>
          <a:p>
            <a:pPr marL="0" indent="0" algn="ctr" latinLnBrk="0">
              <a:lnSpc>
                <a:spcPts val="3040"/>
              </a:lnSpc>
              <a:spcBef>
                <a:spcPts val="0"/>
              </a:spcBef>
              <a:buNone/>
            </a:pPr>
            <a:r>
              <a:rPr lang="zh-CN" altLang="zh-CN">
                <a:solidFill>
                  <a:srgbClr val="FF0000"/>
                </a:solidFill>
                <a:sym typeface="+mn-ea"/>
              </a:rPr>
              <a:t>冰心</a:t>
            </a:r>
            <a:endParaRPr lang="zh-CN" altLang="zh-CN">
              <a:solidFill>
                <a:srgbClr val="FF0000"/>
              </a:solidFill>
              <a:sym typeface="+mn-ea"/>
            </a:endParaRPr>
          </a:p>
          <a:p>
            <a:pPr marL="0" indent="0" algn="ctr" latinLnBrk="0">
              <a:lnSpc>
                <a:spcPts val="3040"/>
              </a:lnSpc>
              <a:spcBef>
                <a:spcPts val="0"/>
              </a:spcBef>
              <a:buNone/>
            </a:pPr>
            <a:r>
              <a:rPr lang="zh-CN" altLang="zh-CN" b="1">
                <a:sym typeface="+mn-ea"/>
              </a:rPr>
              <a:t>墙角的花，</a:t>
            </a:r>
            <a:endParaRPr lang="zh-CN" altLang="zh-CN" b="1">
              <a:sym typeface="+mn-ea"/>
            </a:endParaRPr>
          </a:p>
          <a:p>
            <a:pPr marL="0" indent="0" algn="ctr" latinLnBrk="0">
              <a:lnSpc>
                <a:spcPts val="3040"/>
              </a:lnSpc>
              <a:spcBef>
                <a:spcPts val="0"/>
              </a:spcBef>
              <a:buNone/>
            </a:pPr>
            <a:r>
              <a:rPr lang="zh-CN" altLang="zh-CN" b="1">
                <a:sym typeface="+mn-ea"/>
              </a:rPr>
              <a:t>你孤芳自赏时，</a:t>
            </a:r>
            <a:endParaRPr lang="zh-CN" altLang="zh-CN" b="1">
              <a:sym typeface="+mn-ea"/>
            </a:endParaRPr>
          </a:p>
          <a:p>
            <a:pPr marL="0" indent="0" algn="ctr" latinLnBrk="0">
              <a:lnSpc>
                <a:spcPts val="3040"/>
              </a:lnSpc>
              <a:spcBef>
                <a:spcPts val="0"/>
              </a:spcBef>
              <a:buNone/>
            </a:pPr>
            <a:r>
              <a:rPr lang="zh-CN" altLang="zh-CN" b="1">
                <a:sym typeface="+mn-ea"/>
              </a:rPr>
              <a:t>天地就小了。</a:t>
            </a:r>
            <a:endParaRPr lang="zh-CN" altLang="zh-CN" b="1">
              <a:sym typeface="+mn-ea"/>
            </a:endParaRPr>
          </a:p>
          <a:p>
            <a:pPr marL="0" indent="0" algn="l" latinLnBrk="0">
              <a:lnSpc>
                <a:spcPts val="3040"/>
              </a:lnSpc>
              <a:spcBef>
                <a:spcPts val="0"/>
              </a:spcBef>
              <a:buNone/>
            </a:pPr>
            <a:endParaRPr lang="zh-CN" altLang="zh-CN">
              <a:sym typeface="+mn-ea"/>
            </a:endParaRPr>
          </a:p>
          <a:p>
            <a:pPr marL="0" indent="0" algn="ctr" latinLnBrk="0">
              <a:lnSpc>
                <a:spcPts val="3040"/>
              </a:lnSpc>
              <a:spcBef>
                <a:spcPts val="0"/>
              </a:spcBef>
              <a:buNone/>
            </a:pPr>
            <a:r>
              <a:rPr lang="zh-CN" altLang="zh-CN">
                <a:solidFill>
                  <a:srgbClr val="FF0000"/>
                </a:solidFill>
                <a:sym typeface="+mn-ea"/>
              </a:rPr>
              <a:t>《无题》</a:t>
            </a:r>
            <a:endParaRPr lang="zh-CN" altLang="zh-CN">
              <a:solidFill>
                <a:srgbClr val="FF0000"/>
              </a:solidFill>
              <a:sym typeface="+mn-ea"/>
            </a:endParaRPr>
          </a:p>
          <a:p>
            <a:pPr marL="0" indent="0" algn="ctr" latinLnBrk="0">
              <a:lnSpc>
                <a:spcPts val="3040"/>
              </a:lnSpc>
              <a:spcBef>
                <a:spcPts val="0"/>
              </a:spcBef>
              <a:buNone/>
            </a:pPr>
            <a:r>
              <a:rPr lang="zh-CN" altLang="zh-CN" sz="2400" b="1">
                <a:solidFill>
                  <a:srgbClr val="FF0000"/>
                </a:solidFill>
                <a:sym typeface="+mn-ea"/>
              </a:rPr>
              <a:t>宗白华</a:t>
            </a:r>
            <a:endParaRPr lang="zh-CN" altLang="zh-CN">
              <a:solidFill>
                <a:srgbClr val="FF0000"/>
              </a:solidFill>
              <a:sym typeface="+mn-ea"/>
            </a:endParaRPr>
          </a:p>
          <a:p>
            <a:pPr marL="0" indent="0" algn="ctr" latinLnBrk="0">
              <a:lnSpc>
                <a:spcPts val="3040"/>
              </a:lnSpc>
              <a:spcBef>
                <a:spcPts val="0"/>
              </a:spcBef>
              <a:buNone/>
            </a:pPr>
            <a:r>
              <a:rPr lang="zh-CN" altLang="zh-CN" b="1">
                <a:sym typeface="+mn-ea"/>
              </a:rPr>
              <a:t>生命的河 </a:t>
            </a:r>
            <a:endParaRPr lang="zh-CN" altLang="zh-CN" b="1">
              <a:sym typeface="+mn-ea"/>
            </a:endParaRPr>
          </a:p>
          <a:p>
            <a:pPr marL="0" indent="0" algn="ctr" latinLnBrk="0">
              <a:lnSpc>
                <a:spcPts val="3040"/>
              </a:lnSpc>
              <a:spcBef>
                <a:spcPts val="0"/>
              </a:spcBef>
              <a:buNone/>
            </a:pPr>
            <a:r>
              <a:rPr lang="zh-CN" altLang="zh-CN" b="1">
                <a:sym typeface="+mn-ea"/>
              </a:rPr>
              <a:t>是深蓝色的夜流</a:t>
            </a:r>
            <a:endParaRPr lang="zh-CN" altLang="zh-CN" b="1">
              <a:sym typeface="+mn-ea"/>
            </a:endParaRPr>
          </a:p>
          <a:p>
            <a:pPr marL="0" indent="0" algn="ctr" latinLnBrk="0">
              <a:lnSpc>
                <a:spcPts val="3040"/>
              </a:lnSpc>
              <a:spcBef>
                <a:spcPts val="0"/>
              </a:spcBef>
              <a:buNone/>
            </a:pPr>
            <a:r>
              <a:rPr lang="zh-CN" altLang="zh-CN" b="1">
                <a:sym typeface="+mn-ea"/>
              </a:rPr>
              <a:t>映带了几点金色的灯光</a:t>
            </a:r>
            <a:endParaRPr lang="zh-CN" altLang="zh-CN" b="1">
              <a:sym typeface="+mn-ea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972820" y="864235"/>
            <a:ext cx="4128135" cy="1184910"/>
          </a:xfrm>
          <a:prstGeom prst="rect">
            <a:avLst/>
          </a:prstGeom>
          <a:noFill/>
          <a:ln w="28575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972820" y="2424430"/>
            <a:ext cx="4128135" cy="1184910"/>
          </a:xfrm>
          <a:prstGeom prst="rect">
            <a:avLst/>
          </a:prstGeom>
          <a:noFill/>
          <a:ln w="28575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972820" y="3984625"/>
            <a:ext cx="4128135" cy="1184910"/>
          </a:xfrm>
          <a:prstGeom prst="rect">
            <a:avLst/>
          </a:prstGeom>
          <a:noFill/>
          <a:ln w="28575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1099820" y="5474970"/>
            <a:ext cx="4128135" cy="1383030"/>
          </a:xfrm>
          <a:prstGeom prst="rect">
            <a:avLst/>
          </a:prstGeom>
          <a:noFill/>
          <a:ln w="28575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pPr algn="l"/>
            <a:r>
              <a:rPr lang="en-US" altLang="zh-CN" sz="3600"/>
              <a:t>       </a:t>
            </a:r>
            <a:r>
              <a:rPr lang="zh-CN" altLang="en-US" sz="3600"/>
              <a:t>围绕</a:t>
            </a:r>
            <a:r>
              <a:rPr lang="en-US" altLang="zh-CN" sz="3600"/>
              <a:t>“</a:t>
            </a:r>
            <a:r>
              <a:rPr lang="zh-CN" altLang="en-US" sz="3600"/>
              <a:t>我的青春</a:t>
            </a:r>
            <a:r>
              <a:rPr lang="en-US" altLang="zh-CN" sz="3600"/>
              <a:t>”</a:t>
            </a:r>
            <a:r>
              <a:rPr lang="zh-CN" altLang="en-US" sz="3600"/>
              <a:t>这一中心主题，自拟标题，写一首三行诗，表达你对青春的感触</a:t>
            </a:r>
            <a:endParaRPr lang="zh-CN" altLang="en-US" sz="360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10727690" cy="4495165"/>
          </a:xfrm>
        </p:spPr>
        <p:txBody>
          <a:bodyPr/>
          <a:p>
            <a:r>
              <a:rPr lang="zh-CN" altLang="en-US" b="1">
                <a:solidFill>
                  <a:srgbClr val="FF0000"/>
                </a:solidFill>
              </a:rPr>
              <a:t>要求：</a:t>
            </a:r>
            <a:endParaRPr lang="zh-CN" altLang="en-US"/>
          </a:p>
          <a:p>
            <a:r>
              <a:rPr lang="zh-CN" altLang="en-US" b="1"/>
              <a:t>至少选择一个意象</a:t>
            </a:r>
            <a:endParaRPr lang="zh-CN" altLang="en-US" b="1"/>
          </a:p>
          <a:p>
            <a:r>
              <a:rPr lang="zh-CN" altLang="en-US" b="1"/>
              <a:t>描绘一幅独立的画面</a:t>
            </a:r>
            <a:endParaRPr lang="zh-CN" altLang="en-US" b="1"/>
          </a:p>
          <a:p>
            <a:r>
              <a:rPr lang="zh-CN" altLang="en-US" b="1"/>
              <a:t>至少运用一种修辞手法</a:t>
            </a:r>
            <a:endParaRPr lang="zh-CN" altLang="en-US" b="1"/>
          </a:p>
          <a:p>
            <a:r>
              <a:rPr lang="zh-CN" altLang="en-US" b="1"/>
              <a:t>表达一种情感或体悟</a:t>
            </a:r>
            <a:endParaRPr lang="zh-CN" altLang="en-US" b="1"/>
          </a:p>
          <a:p>
            <a:r>
              <a:rPr lang="zh-CN" altLang="en-US" b="1">
                <a:sym typeface="+mn-ea"/>
              </a:rPr>
              <a:t>注意押韵</a:t>
            </a:r>
            <a:endParaRPr lang="zh-CN" altLang="en-US" b="1"/>
          </a:p>
          <a:p>
            <a:endParaRPr lang="zh-CN" altLang="en-US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37160" y="1374140"/>
            <a:ext cx="11937365" cy="212280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zh-CN" sz="4400"/>
              <a:t>课后任务：</a:t>
            </a:r>
            <a:endParaRPr lang="zh-CN" altLang="zh-CN" sz="4400"/>
          </a:p>
          <a:p>
            <a:r>
              <a:rPr lang="zh-CN" altLang="zh-CN" sz="4400"/>
              <a:t>         </a:t>
            </a:r>
            <a:r>
              <a:rPr lang="zh-CN" altLang="zh-CN" sz="4400">
                <a:latin typeface="楷体" panose="02010609060101010101" charset="-122"/>
                <a:ea typeface="楷体" panose="02010609060101010101" charset="-122"/>
              </a:rPr>
              <a:t>在课堂练习的基础上，扩充诗歌篇幅，使其</a:t>
            </a:r>
            <a:endParaRPr lang="zh-CN" altLang="zh-CN" sz="4400">
              <a:latin typeface="楷体" panose="02010609060101010101" charset="-122"/>
              <a:ea typeface="楷体" panose="02010609060101010101" charset="-122"/>
            </a:endParaRPr>
          </a:p>
          <a:p>
            <a:r>
              <a:rPr lang="zh-CN" altLang="zh-CN" sz="4400">
                <a:latin typeface="楷体" panose="02010609060101010101" charset="-122"/>
                <a:ea typeface="楷体" panose="02010609060101010101" charset="-122"/>
              </a:rPr>
              <a:t>内容和情感的表达更丰富、深刻。</a:t>
            </a:r>
            <a:endParaRPr lang="zh-CN" altLang="zh-CN" sz="4400">
              <a:latin typeface="楷体" panose="02010609060101010101" charset="-122"/>
              <a:ea typeface="楷体" panose="02010609060101010101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6" name="文本框 5"/>
          <p:cNvSpPr txBox="1"/>
          <p:nvPr/>
        </p:nvSpPr>
        <p:spPr>
          <a:xfrm>
            <a:off x="2494280" y="2307590"/>
            <a:ext cx="6189345" cy="11068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6600" b="1">
                <a:solidFill>
                  <a:schemeClr val="accent5">
                    <a:lumMod val="75000"/>
                  </a:schemeClr>
                </a:solidFill>
                <a:sym typeface="+mn-ea"/>
              </a:rPr>
              <a:t>谢谢！</a:t>
            </a:r>
            <a:endParaRPr lang="zh-CN" altLang="en-US" sz="6600" b="1">
              <a:solidFill>
                <a:schemeClr val="accent5">
                  <a:lumMod val="75000"/>
                </a:schemeClr>
              </a:solidFill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895985" y="1187450"/>
            <a:ext cx="10399395" cy="34150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304800"/>
            <a:r>
              <a:rPr lang="zh-CN" sz="3600" b="0">
                <a:solidFill>
                  <a:srgbClr val="000000"/>
                </a:solidFill>
                <a:ea typeface="宋体" panose="02010600030101010101" pitchFamily="2" charset="-122"/>
              </a:rPr>
              <a:t>课堂目标</a:t>
            </a:r>
            <a:endParaRPr lang="zh-CN" sz="3600" b="0">
              <a:solidFill>
                <a:srgbClr val="000000"/>
              </a:solidFill>
              <a:ea typeface="宋体" panose="02010600030101010101" pitchFamily="2" charset="-122"/>
            </a:endParaRPr>
          </a:p>
          <a:p>
            <a:pPr indent="304800"/>
            <a:r>
              <a:rPr lang="zh-CN" sz="3600" b="0">
                <a:solidFill>
                  <a:srgbClr val="000000"/>
                </a:solidFill>
                <a:ea typeface="宋体" panose="02010600030101010101" pitchFamily="2" charset="-122"/>
              </a:rPr>
              <a:t>1、把握现代诗的主要特点，</a:t>
            </a:r>
            <a:r>
              <a:rPr lang="zh-CN" sz="3600">
                <a:solidFill>
                  <a:srgbClr val="000000"/>
                </a:solidFill>
                <a:ea typeface="宋体" panose="02010600030101010101" pitchFamily="2" charset="-122"/>
                <a:sym typeface="+mn-ea"/>
              </a:rPr>
              <a:t>掌握现代诗写作的基本方法。</a:t>
            </a:r>
            <a:endParaRPr lang="zh-CN" sz="3600">
              <a:solidFill>
                <a:srgbClr val="000000"/>
              </a:solidFill>
              <a:ea typeface="宋体" panose="02010600030101010101" pitchFamily="2" charset="-122"/>
              <a:sym typeface="+mn-ea"/>
            </a:endParaRPr>
          </a:p>
          <a:p>
            <a:pPr indent="304800"/>
            <a:r>
              <a:rPr lang="zh-CN" sz="3600" b="0">
                <a:solidFill>
                  <a:srgbClr val="000000"/>
                </a:solidFill>
                <a:ea typeface="宋体" panose="02010600030101010101" pitchFamily="2" charset="-122"/>
              </a:rPr>
              <a:t>2、体悟青春之美，抓住富有诗意的意象</a:t>
            </a:r>
            <a:r>
              <a:rPr lang="en-US" altLang="zh-CN" sz="3600" b="0">
                <a:solidFill>
                  <a:srgbClr val="000000"/>
                </a:solidFill>
                <a:ea typeface="宋体" panose="02010600030101010101" pitchFamily="2" charset="-122"/>
              </a:rPr>
              <a:t>,</a:t>
            </a:r>
            <a:r>
              <a:rPr lang="zh-CN" altLang="zh-CN" sz="3600" b="0">
                <a:solidFill>
                  <a:srgbClr val="000000"/>
                </a:solidFill>
                <a:ea typeface="宋体" panose="02010600030101010101" pitchFamily="2" charset="-122"/>
              </a:rPr>
              <a:t>学会用意象来表情达意</a:t>
            </a:r>
            <a:r>
              <a:rPr lang="zh-CN" sz="3600" b="0">
                <a:solidFill>
                  <a:srgbClr val="000000"/>
                </a:solidFill>
                <a:ea typeface="宋体" panose="02010600030101010101" pitchFamily="2" charset="-122"/>
              </a:rPr>
              <a:t>。</a:t>
            </a:r>
            <a:endParaRPr lang="zh-CN" sz="3600" b="0">
              <a:solidFill>
                <a:srgbClr val="000000"/>
              </a:solidFill>
              <a:ea typeface="宋体" panose="02010600030101010101" pitchFamily="2" charset="-122"/>
            </a:endParaRPr>
          </a:p>
          <a:p>
            <a:pPr indent="304800"/>
            <a:r>
              <a:rPr lang="en-US" altLang="zh-CN" sz="3600" b="0">
                <a:solidFill>
                  <a:srgbClr val="000000"/>
                </a:solidFill>
                <a:ea typeface="宋体" panose="02010600030101010101" pitchFamily="2" charset="-122"/>
              </a:rPr>
              <a:t>3</a:t>
            </a:r>
            <a:r>
              <a:rPr lang="zh-CN" altLang="en-US" sz="3600" b="0">
                <a:solidFill>
                  <a:srgbClr val="000000"/>
                </a:solidFill>
                <a:ea typeface="宋体" panose="02010600030101010101" pitchFamily="2" charset="-122"/>
              </a:rPr>
              <a:t>、尝试进行现代诗歌的创作。</a:t>
            </a:r>
            <a:endParaRPr lang="zh-CN" altLang="en-US" sz="36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12" name="矩形 4"/>
          <p:cNvSpPr/>
          <p:nvPr/>
        </p:nvSpPr>
        <p:spPr>
          <a:xfrm>
            <a:off x="837565" y="1687830"/>
            <a:ext cx="2818765" cy="341503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lnSpc>
                <a:spcPct val="200000"/>
              </a:lnSpc>
            </a:pPr>
            <a:r>
              <a:rPr lang="zh-CN" altLang="en-US" sz="3600" dirty="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绘画美</a:t>
            </a:r>
            <a:endParaRPr lang="en-US" altLang="zh-CN" sz="3600" dirty="0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>
              <a:lnSpc>
                <a:spcPct val="200000"/>
              </a:lnSpc>
            </a:pPr>
            <a:r>
              <a:rPr lang="zh-CN" altLang="en-US" sz="3600" dirty="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音乐美</a:t>
            </a:r>
            <a:endParaRPr lang="en-US" altLang="zh-CN" sz="3600" dirty="0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>
              <a:lnSpc>
                <a:spcPct val="200000"/>
              </a:lnSpc>
            </a:pPr>
            <a:r>
              <a:rPr lang="zh-CN" altLang="en-US" sz="3600" dirty="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建筑美</a:t>
            </a:r>
            <a:endParaRPr lang="zh-CN" altLang="en-US" sz="3600" dirty="0">
              <a:solidFill>
                <a:srgbClr val="000000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7419" name="矩形 11"/>
          <p:cNvSpPr/>
          <p:nvPr/>
        </p:nvSpPr>
        <p:spPr>
          <a:xfrm>
            <a:off x="3656330" y="4180840"/>
            <a:ext cx="7218680" cy="156845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indent="457200">
              <a:lnSpc>
                <a:spcPct val="150000"/>
              </a:lnSpc>
            </a:pPr>
            <a:r>
              <a:rPr lang="zh-CN" altLang="en-US" sz="32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强调“有节的匀称，有句的均齐”,                             </a:t>
            </a:r>
            <a:endParaRPr lang="zh-CN" altLang="en-US" sz="3200" b="1" dirty="0">
              <a:solidFill>
                <a:srgbClr val="000000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indent="457200">
              <a:lnSpc>
                <a:spcPct val="150000"/>
              </a:lnSpc>
            </a:pPr>
            <a:r>
              <a:rPr lang="zh-CN" altLang="en-US" sz="32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造成有规律的匀整或参差。</a:t>
            </a:r>
            <a:endParaRPr lang="zh-CN" altLang="en-US" sz="3200" b="1" dirty="0">
              <a:solidFill>
                <a:srgbClr val="000000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7420" name="矩形 12"/>
          <p:cNvSpPr/>
          <p:nvPr/>
        </p:nvSpPr>
        <p:spPr>
          <a:xfrm>
            <a:off x="4093210" y="1947545"/>
            <a:ext cx="7885430" cy="107632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32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强调词藻的选择要秾丽、鲜明，有色彩感；诗句要形成一个独立存在的画面。  </a:t>
            </a:r>
            <a:endParaRPr lang="zh-CN" altLang="en-US" sz="3200" b="1" dirty="0">
              <a:solidFill>
                <a:srgbClr val="000000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7421" name="矩形 13"/>
          <p:cNvSpPr/>
          <p:nvPr/>
        </p:nvSpPr>
        <p:spPr>
          <a:xfrm>
            <a:off x="3821430" y="3215005"/>
            <a:ext cx="8157210" cy="82994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indent="457200">
              <a:lnSpc>
                <a:spcPct val="150000"/>
              </a:lnSpc>
            </a:pPr>
            <a:r>
              <a:rPr lang="zh-CN" altLang="en-US" sz="32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强调“有音尺、有平仄，有韵脚”。</a:t>
            </a:r>
            <a:endParaRPr lang="zh-CN" altLang="en-US" sz="3200" b="1" dirty="0">
              <a:solidFill>
                <a:srgbClr val="000000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5" name="左大括号 14"/>
          <p:cNvSpPr/>
          <p:nvPr/>
        </p:nvSpPr>
        <p:spPr>
          <a:xfrm>
            <a:off x="2246313" y="3008313"/>
            <a:ext cx="228600" cy="1743075"/>
          </a:xfrm>
          <a:prstGeom prst="lef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fontAlgn="auto"/>
            <a:endParaRPr lang="zh-CN" altLang="en-US" strike="noStrike" noProof="1">
              <a:solidFill>
                <a:prstClr val="black"/>
              </a:solidFill>
            </a:endParaRPr>
          </a:p>
        </p:txBody>
      </p:sp>
      <p:sp>
        <p:nvSpPr>
          <p:cNvPr id="17" name="右箭头 16"/>
          <p:cNvSpPr/>
          <p:nvPr/>
        </p:nvSpPr>
        <p:spPr>
          <a:xfrm>
            <a:off x="2475230" y="2371090"/>
            <a:ext cx="1181735" cy="370840"/>
          </a:xfrm>
          <a:prstGeom prst="right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zh-CN" altLang="en-US" strike="noStrike" noProof="1">
              <a:solidFill>
                <a:prstClr val="white"/>
              </a:solidFill>
            </a:endParaRPr>
          </a:p>
        </p:txBody>
      </p:sp>
      <p:sp>
        <p:nvSpPr>
          <p:cNvPr id="18" name="右箭头 17"/>
          <p:cNvSpPr/>
          <p:nvPr/>
        </p:nvSpPr>
        <p:spPr>
          <a:xfrm>
            <a:off x="2475230" y="3436620"/>
            <a:ext cx="1181100" cy="387350"/>
          </a:xfrm>
          <a:prstGeom prst="right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zh-CN" altLang="en-US" strike="noStrike" noProof="1">
              <a:solidFill>
                <a:prstClr val="white"/>
              </a:solidFill>
            </a:endParaRPr>
          </a:p>
        </p:txBody>
      </p:sp>
      <p:sp>
        <p:nvSpPr>
          <p:cNvPr id="19" name="右箭头 18"/>
          <p:cNvSpPr/>
          <p:nvPr/>
        </p:nvSpPr>
        <p:spPr>
          <a:xfrm>
            <a:off x="2420620" y="4483735"/>
            <a:ext cx="1291590" cy="371475"/>
          </a:xfrm>
          <a:prstGeom prst="right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zh-CN" altLang="en-US" strike="noStrike" noProof="1">
              <a:solidFill>
                <a:prstClr val="white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-1270" y="360045"/>
            <a:ext cx="3714115" cy="101473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ctr"/>
            <a:r>
              <a:rPr lang="en-US" altLang="zh-CN" sz="6000" b="1">
                <a:solidFill>
                  <a:schemeClr val="bg1">
                    <a:lumMod val="6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“</a:t>
            </a:r>
            <a:r>
              <a:rPr lang="zh-CN" altLang="en-US" sz="6000" b="1">
                <a:solidFill>
                  <a:schemeClr val="bg1">
                    <a:lumMod val="6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诗味</a:t>
            </a:r>
            <a:r>
              <a:rPr lang="en-US" altLang="zh-CN" sz="6000" b="1">
                <a:solidFill>
                  <a:schemeClr val="bg1">
                    <a:lumMod val="6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”</a:t>
            </a:r>
            <a:endParaRPr lang="en-US" altLang="zh-CN" sz="6000" b="1">
              <a:solidFill>
                <a:schemeClr val="bg1">
                  <a:lumMod val="6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424815"/>
            <a:ext cx="5017770" cy="6454140"/>
          </a:xfrm>
        </p:spPr>
        <p:txBody>
          <a:bodyPr/>
          <a:p>
            <a:pPr marL="0" indent="0">
              <a:buNone/>
            </a:pPr>
            <a:r>
              <a:rPr lang="zh-CN" altLang="en-US"/>
              <a:t>再别康桥 </a:t>
            </a:r>
            <a:endParaRPr lang="zh-CN" altLang="en-US"/>
          </a:p>
          <a:p>
            <a:pPr marL="0" indent="0">
              <a:buNone/>
            </a:pPr>
            <a:r>
              <a:rPr lang="zh-CN" altLang="en-US"/>
              <a:t>徐志摩　 </a:t>
            </a:r>
            <a:endParaRPr lang="zh-CN" altLang="en-US"/>
          </a:p>
          <a:p>
            <a:pPr marL="0" indent="0">
              <a:buNone/>
            </a:pPr>
            <a:r>
              <a:rPr lang="zh-CN" altLang="en-US"/>
              <a:t>轻轻的我走了，</a:t>
            </a:r>
            <a:endParaRPr lang="zh-CN" altLang="en-US"/>
          </a:p>
          <a:p>
            <a:pPr marL="0" indent="0">
              <a:buNone/>
            </a:pPr>
            <a:r>
              <a:rPr lang="zh-CN" altLang="en-US"/>
              <a:t>正如我轻轻的</a:t>
            </a:r>
            <a:r>
              <a:rPr lang="zh-CN" altLang="en-US" b="1">
                <a:solidFill>
                  <a:srgbClr val="FF0000"/>
                </a:solidFill>
              </a:rPr>
              <a:t>来</a:t>
            </a:r>
            <a:r>
              <a:rPr lang="zh-CN" altLang="en-US"/>
              <a:t>；</a:t>
            </a:r>
            <a:endParaRPr lang="zh-CN" altLang="en-US"/>
          </a:p>
          <a:p>
            <a:pPr marL="0" indent="0">
              <a:buNone/>
            </a:pPr>
            <a:r>
              <a:rPr lang="zh-CN" altLang="en-US"/>
              <a:t>我轻轻的招手，</a:t>
            </a:r>
            <a:endParaRPr lang="zh-CN" altLang="en-US"/>
          </a:p>
          <a:p>
            <a:pPr marL="0" indent="0">
              <a:buNone/>
            </a:pPr>
            <a:r>
              <a:rPr lang="zh-CN" altLang="en-US"/>
              <a:t>作别西天的</a:t>
            </a:r>
            <a:r>
              <a:rPr lang="zh-CN" altLang="en-US" b="1"/>
              <a:t>云</a:t>
            </a:r>
            <a:r>
              <a:rPr lang="zh-CN" altLang="en-US" b="1">
                <a:solidFill>
                  <a:srgbClr val="FF0000"/>
                </a:solidFill>
              </a:rPr>
              <a:t>彩</a:t>
            </a:r>
            <a:r>
              <a:rPr lang="zh-CN" altLang="en-US"/>
              <a:t>。</a:t>
            </a:r>
            <a:endParaRPr lang="zh-CN" altLang="en-US"/>
          </a:p>
          <a:p>
            <a:pPr marL="0" indent="0">
              <a:buNone/>
            </a:pPr>
            <a:r>
              <a:rPr lang="zh-CN" altLang="en-US"/>
              <a:t>　</a:t>
            </a:r>
            <a:endParaRPr lang="zh-CN" altLang="en-US"/>
          </a:p>
          <a:p>
            <a:pPr marL="0" indent="0">
              <a:buNone/>
            </a:pPr>
            <a:r>
              <a:rPr lang="zh-CN" altLang="en-US"/>
              <a:t>那河畔的</a:t>
            </a:r>
            <a:r>
              <a:rPr lang="zh-CN" altLang="en-US" b="1"/>
              <a:t>金柳</a:t>
            </a:r>
            <a:r>
              <a:rPr lang="zh-CN" altLang="en-US"/>
              <a:t>，</a:t>
            </a:r>
            <a:endParaRPr lang="zh-CN" altLang="en-US"/>
          </a:p>
          <a:p>
            <a:pPr marL="0" indent="0">
              <a:buNone/>
            </a:pPr>
            <a:r>
              <a:rPr lang="zh-CN" altLang="en-US"/>
              <a:t>是</a:t>
            </a:r>
            <a:r>
              <a:rPr lang="zh-CN" altLang="en-US" b="1"/>
              <a:t>夕阳</a:t>
            </a:r>
            <a:r>
              <a:rPr lang="zh-CN" altLang="en-US"/>
              <a:t>中的</a:t>
            </a:r>
            <a:r>
              <a:rPr lang="zh-CN" altLang="en-US" b="1"/>
              <a:t>新</a:t>
            </a:r>
            <a:r>
              <a:rPr lang="zh-CN" altLang="en-US" b="1">
                <a:solidFill>
                  <a:srgbClr val="FF0000"/>
                </a:solidFill>
              </a:rPr>
              <a:t>娘</a:t>
            </a:r>
            <a:r>
              <a:rPr lang="zh-CN" altLang="en-US"/>
              <a:t>；</a:t>
            </a:r>
            <a:endParaRPr lang="zh-CN" altLang="en-US"/>
          </a:p>
          <a:p>
            <a:pPr marL="0" indent="0">
              <a:buNone/>
            </a:pPr>
            <a:r>
              <a:rPr lang="zh-CN" altLang="en-US">
                <a:solidFill>
                  <a:schemeClr val="tx1"/>
                </a:solidFill>
              </a:rPr>
              <a:t>波光</a:t>
            </a:r>
            <a:r>
              <a:rPr lang="zh-CN" altLang="en-US"/>
              <a:t>里的</a:t>
            </a:r>
            <a:r>
              <a:rPr lang="zh-CN" altLang="en-US" b="1"/>
              <a:t>艳影</a:t>
            </a:r>
            <a:r>
              <a:rPr lang="zh-CN" altLang="en-US"/>
              <a:t>，</a:t>
            </a:r>
            <a:endParaRPr lang="zh-CN" altLang="en-US"/>
          </a:p>
          <a:p>
            <a:pPr marL="0" indent="0">
              <a:buNone/>
            </a:pPr>
            <a:r>
              <a:rPr lang="zh-CN" altLang="en-US"/>
              <a:t>在我的心头荡</a:t>
            </a:r>
            <a:r>
              <a:rPr lang="zh-CN" altLang="en-US">
                <a:solidFill>
                  <a:srgbClr val="FF0000"/>
                </a:solidFill>
              </a:rPr>
              <a:t>漾</a:t>
            </a:r>
            <a:r>
              <a:rPr lang="zh-CN" altLang="en-US"/>
              <a:t>。</a:t>
            </a:r>
            <a:endParaRPr lang="zh-CN" altLang="en-US"/>
          </a:p>
          <a:p>
            <a:endParaRPr lang="zh-CN" altLang="en-US"/>
          </a:p>
        </p:txBody>
      </p:sp>
      <p:sp>
        <p:nvSpPr>
          <p:cNvPr id="4" name="内容占位符 2"/>
          <p:cNvSpPr>
            <a:spLocks noGrp="1"/>
          </p:cNvSpPr>
          <p:nvPr/>
        </p:nvSpPr>
        <p:spPr>
          <a:xfrm>
            <a:off x="6346825" y="959485"/>
            <a:ext cx="4971415" cy="591947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3200" b="0" i="0" u="non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–"/>
              <a:defRPr sz="2800" b="0" i="0" u="none" kern="1200">
                <a:solidFill>
                  <a:schemeClr val="tx1"/>
                </a:solidFill>
                <a:latin typeface="Arial" panose="020B0604020202020204"/>
                <a:ea typeface="宋体" panose="02010600030101010101" pitchFamily="2" charset="-122"/>
                <a:cs typeface="+mn-cs"/>
              </a:defRPr>
            </a:lvl2pPr>
            <a:lvl3pPr marL="1143000" lvl="2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•"/>
              <a:defRPr sz="2400" b="0" i="0" u="none" kern="1200">
                <a:solidFill>
                  <a:schemeClr val="tx1"/>
                </a:solidFill>
                <a:latin typeface="Arial" panose="020B0604020202020204"/>
                <a:ea typeface="宋体" panose="02010600030101010101" pitchFamily="2" charset="-122"/>
                <a:cs typeface="+mn-cs"/>
              </a:defRPr>
            </a:lvl3pPr>
            <a:lvl4pPr marL="1600200" lvl="3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–"/>
              <a:defRPr sz="2000" b="0" i="0" u="none" kern="1200">
                <a:solidFill>
                  <a:schemeClr val="tx1"/>
                </a:solidFill>
                <a:latin typeface="Arial" panose="020B0604020202020204"/>
                <a:ea typeface="宋体" panose="02010600030101010101" pitchFamily="2" charset="-122"/>
                <a:cs typeface="+mn-cs"/>
              </a:defRPr>
            </a:lvl4pPr>
            <a:lvl5pPr marL="2057400" lvl="4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»"/>
              <a:defRPr sz="2000" b="0" i="0" u="none" kern="1200">
                <a:solidFill>
                  <a:schemeClr val="tx1"/>
                </a:solidFill>
                <a:latin typeface="Arial" panose="020B0604020202020204"/>
                <a:ea typeface="宋体" panose="02010600030101010101" pitchFamily="2" charset="-122"/>
                <a:cs typeface="+mn-cs"/>
              </a:defRPr>
            </a:lvl5pPr>
            <a:lvl6pPr marL="2514600" lvl="5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Char char="»"/>
              <a:defRPr sz="2000" b="0" i="0" u="none" kern="1200">
                <a:solidFill>
                  <a:schemeClr val="tx1"/>
                </a:solidFill>
                <a:latin typeface="Arial" panose="020B0604020202020204"/>
                <a:ea typeface="宋体" panose="02010600030101010101" pitchFamily="2" charset="-122"/>
                <a:cs typeface="+mn-cs"/>
              </a:defRPr>
            </a:lvl6pPr>
            <a:lvl7pPr marL="2971800" lvl="6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Char char="»"/>
              <a:defRPr sz="2000" b="0" i="0" u="none" kern="1200">
                <a:solidFill>
                  <a:schemeClr val="tx1"/>
                </a:solidFill>
                <a:latin typeface="Arial" panose="020B0604020202020204"/>
                <a:ea typeface="宋体" panose="02010600030101010101" pitchFamily="2" charset="-122"/>
                <a:cs typeface="+mn-cs"/>
              </a:defRPr>
            </a:lvl7pPr>
            <a:lvl8pPr marL="3429000" lvl="7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Char char="»"/>
              <a:defRPr sz="2000" b="0" i="0" u="none" kern="1200">
                <a:solidFill>
                  <a:schemeClr val="tx1"/>
                </a:solidFill>
                <a:latin typeface="Arial" panose="020B0604020202020204"/>
                <a:ea typeface="宋体" panose="02010600030101010101" pitchFamily="2" charset="-122"/>
                <a:cs typeface="+mn-cs"/>
              </a:defRPr>
            </a:lvl8pPr>
            <a:lvl9pPr marL="3886200" lvl="8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Char char="»"/>
              <a:defRPr sz="2000" b="0" i="0" u="none" kern="1200">
                <a:solidFill>
                  <a:schemeClr val="tx1"/>
                </a:solidFill>
                <a:latin typeface="Arial" panose="020B0604020202020204"/>
                <a:ea typeface="宋体" panose="02010600030101010101" pitchFamily="2" charset="-122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/>
              <a:t>软泥上的</a:t>
            </a:r>
            <a:r>
              <a:rPr lang="zh-CN" altLang="en-US" b="1"/>
              <a:t>青荇</a:t>
            </a:r>
            <a:r>
              <a:rPr lang="zh-CN" altLang="en-US"/>
              <a:t>，</a:t>
            </a:r>
            <a:endParaRPr lang="zh-CN" altLang="en-US"/>
          </a:p>
          <a:p>
            <a:pPr marL="0" indent="0">
              <a:buNone/>
            </a:pPr>
            <a:r>
              <a:rPr lang="zh-CN" altLang="en-US"/>
              <a:t>油油的在水底招</a:t>
            </a:r>
            <a:r>
              <a:rPr lang="zh-CN" altLang="en-US" b="1">
                <a:solidFill>
                  <a:srgbClr val="FF0000"/>
                </a:solidFill>
              </a:rPr>
              <a:t>摇</a:t>
            </a:r>
            <a:r>
              <a:rPr lang="zh-CN" altLang="en-US"/>
              <a:t>；</a:t>
            </a:r>
            <a:endParaRPr lang="zh-CN" altLang="en-US"/>
          </a:p>
          <a:p>
            <a:pPr marL="0" indent="0">
              <a:buNone/>
            </a:pPr>
            <a:r>
              <a:rPr lang="zh-CN" altLang="en-US"/>
              <a:t>在康河的</a:t>
            </a:r>
            <a:r>
              <a:rPr lang="zh-CN" altLang="en-US" b="1"/>
              <a:t>柔波</a:t>
            </a:r>
            <a:r>
              <a:rPr lang="zh-CN" altLang="en-US"/>
              <a:t>里，</a:t>
            </a:r>
            <a:endParaRPr lang="zh-CN" altLang="en-US"/>
          </a:p>
          <a:p>
            <a:pPr marL="0" indent="0">
              <a:buNone/>
            </a:pPr>
            <a:r>
              <a:rPr lang="zh-CN" altLang="en-US"/>
              <a:t>我甘心做一条水</a:t>
            </a:r>
            <a:r>
              <a:rPr lang="zh-CN" altLang="en-US">
                <a:solidFill>
                  <a:srgbClr val="FF0000"/>
                </a:solidFill>
              </a:rPr>
              <a:t>草</a:t>
            </a:r>
            <a:r>
              <a:rPr lang="zh-CN" altLang="en-US"/>
              <a:t>！</a:t>
            </a:r>
            <a:endParaRPr lang="zh-CN" altLang="en-US"/>
          </a:p>
          <a:p>
            <a:pPr marL="0" indent="0">
              <a:buNone/>
            </a:pPr>
            <a:r>
              <a:rPr lang="zh-CN" altLang="en-US">
                <a:latin typeface="Arial" panose="020B0604020202020204" pitchFamily="34" charset="0"/>
                <a:cs typeface="Arial" panose="020B0604020202020204" pitchFamily="34" charset="0"/>
              </a:rPr>
              <a:t>……</a:t>
            </a:r>
            <a:endParaRPr lang="zh-CN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zh-CN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zh-CN" altLang="en-US"/>
              <a:t>悄悄的我走了，</a:t>
            </a:r>
            <a:endParaRPr lang="zh-CN" altLang="en-US"/>
          </a:p>
          <a:p>
            <a:pPr marL="0" indent="0">
              <a:buNone/>
            </a:pPr>
            <a:r>
              <a:rPr lang="zh-CN" altLang="en-US"/>
              <a:t>正如我悄悄的</a:t>
            </a:r>
            <a:r>
              <a:rPr lang="zh-CN" altLang="en-US" b="1">
                <a:solidFill>
                  <a:srgbClr val="FF0000"/>
                </a:solidFill>
              </a:rPr>
              <a:t>来</a:t>
            </a:r>
            <a:r>
              <a:rPr lang="zh-CN" altLang="en-US"/>
              <a:t>；</a:t>
            </a:r>
            <a:endParaRPr lang="zh-CN" altLang="en-US"/>
          </a:p>
          <a:p>
            <a:pPr marL="0" indent="0">
              <a:buNone/>
            </a:pPr>
            <a:r>
              <a:rPr lang="zh-CN" altLang="en-US"/>
              <a:t>我挥一挥衣袖，</a:t>
            </a:r>
            <a:endParaRPr lang="zh-CN" altLang="en-US"/>
          </a:p>
          <a:p>
            <a:pPr marL="0" indent="0">
              <a:buNone/>
            </a:pPr>
            <a:r>
              <a:rPr lang="zh-CN" altLang="en-US"/>
              <a:t>不带走一片</a:t>
            </a:r>
            <a:r>
              <a:rPr lang="zh-CN" altLang="en-US" b="1"/>
              <a:t>云</a:t>
            </a:r>
            <a:r>
              <a:rPr lang="zh-CN" altLang="en-US" b="1">
                <a:solidFill>
                  <a:srgbClr val="FF0000"/>
                </a:solidFill>
              </a:rPr>
              <a:t>彩</a:t>
            </a:r>
            <a:r>
              <a:rPr lang="zh-CN" altLang="en-US"/>
              <a:t>。 </a:t>
            </a:r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126365" y="125730"/>
            <a:ext cx="12065635" cy="984250"/>
          </a:xfrm>
        </p:spPr>
        <p:txBody>
          <a:bodyPr/>
          <a:p>
            <a:pPr algn="l"/>
            <a:r>
              <a:rPr lang="en-US" altLang="zh-CN" sz="3200">
                <a:solidFill>
                  <a:srgbClr val="FF0000"/>
                </a:solidFill>
              </a:rPr>
              <a:t>       </a:t>
            </a:r>
            <a:r>
              <a:rPr lang="zh-CN" altLang="en-US" sz="3200" b="1">
                <a:solidFill>
                  <a:srgbClr val="FF0000"/>
                </a:solidFill>
              </a:rPr>
              <a:t>鉴赏评价：这首诗写得好不好？有哪些优点？又有哪些地方需要斟酌修改？请说明理由。</a:t>
            </a:r>
            <a:endParaRPr lang="zh-CN" altLang="en-US" sz="3200" b="1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0850" y="1401445"/>
            <a:ext cx="5266055" cy="5259070"/>
          </a:xfrm>
        </p:spPr>
        <p:txBody>
          <a:bodyPr/>
          <a:p>
            <a:pPr marL="0" indent="0" algn="ctr">
              <a:buNone/>
            </a:pPr>
            <a:r>
              <a:rPr lang="zh-CN" altLang="en-US"/>
              <a:t>青春之歌　　　　</a:t>
            </a:r>
            <a:endParaRPr lang="zh-CN" altLang="en-US"/>
          </a:p>
          <a:p>
            <a:pPr marL="0" indent="0" algn="ctr">
              <a:buNone/>
            </a:pPr>
            <a:r>
              <a:rPr lang="zh-CN" altLang="en-US"/>
              <a:t>青春，是一支无悔的歌　　</a:t>
            </a:r>
            <a:endParaRPr lang="zh-CN" altLang="en-US"/>
          </a:p>
          <a:p>
            <a:pPr marL="0" indent="0" algn="ctr">
              <a:buNone/>
            </a:pPr>
            <a:r>
              <a:rPr lang="zh-CN" altLang="en-US"/>
              <a:t>哭过，笑过　　</a:t>
            </a:r>
            <a:endParaRPr lang="zh-CN" altLang="en-US"/>
          </a:p>
          <a:p>
            <a:pPr marL="0" indent="0" algn="ctr">
              <a:buNone/>
            </a:pPr>
            <a:r>
              <a:rPr lang="zh-CN" altLang="en-US"/>
              <a:t>哪怕泪眼朦胧　　</a:t>
            </a:r>
            <a:endParaRPr lang="zh-CN" altLang="en-US"/>
          </a:p>
          <a:p>
            <a:pPr marL="0" indent="0" algn="ctr">
              <a:buNone/>
            </a:pPr>
            <a:r>
              <a:rPr lang="zh-CN" altLang="en-US"/>
              <a:t>青春，是一枚青涩的果　　</a:t>
            </a:r>
            <a:endParaRPr lang="zh-CN" altLang="en-US"/>
          </a:p>
          <a:p>
            <a:pPr marL="0" indent="0" algn="ctr">
              <a:buNone/>
            </a:pPr>
            <a:r>
              <a:rPr lang="zh-CN" altLang="en-US"/>
              <a:t>爱过，恨过　　</a:t>
            </a:r>
            <a:endParaRPr lang="zh-CN" altLang="en-US"/>
          </a:p>
          <a:p>
            <a:pPr marL="0" indent="0" algn="ctr">
              <a:buNone/>
            </a:pPr>
            <a:r>
              <a:rPr lang="zh-CN" altLang="en-US"/>
              <a:t>哪怕飞蛾扑火　　</a:t>
            </a:r>
            <a:endParaRPr lang="zh-CN" altLang="en-US"/>
          </a:p>
          <a:p>
            <a:pPr marL="0" indent="0" algn="ctr">
              <a:buNone/>
            </a:pPr>
            <a:r>
              <a:rPr lang="zh-CN" altLang="en-US"/>
              <a:t>青春，是一杯酒　　　　　</a:t>
            </a:r>
            <a:endParaRPr lang="zh-CN" altLang="en-US"/>
          </a:p>
          <a:p>
            <a:pPr marL="0" indent="0" algn="ctr">
              <a:buNone/>
            </a:pPr>
            <a:r>
              <a:rPr lang="zh-CN" altLang="en-US"/>
              <a:t>青春，是一条河　　　　　　</a:t>
            </a:r>
            <a:endParaRPr lang="zh-CN" altLang="en-US"/>
          </a:p>
          <a:p>
            <a:pPr marL="0" indent="0" algn="ctr">
              <a:buNone/>
            </a:pP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half" idx="2"/>
          </p:nvPr>
        </p:nvSpPr>
        <p:spPr>
          <a:xfrm>
            <a:off x="6142990" y="1599565"/>
            <a:ext cx="5518785" cy="5258435"/>
          </a:xfrm>
        </p:spPr>
        <p:txBody>
          <a:bodyPr/>
          <a:p>
            <a:pPr marL="0" indent="0" algn="ctr">
              <a:buNone/>
            </a:pPr>
            <a:r>
              <a:rPr lang="zh-CN" altLang="en-US">
                <a:sym typeface="+mn-ea"/>
              </a:rPr>
              <a:t>朋友啊!　　</a:t>
            </a:r>
            <a:endParaRPr lang="zh-CN" altLang="en-US"/>
          </a:p>
          <a:p>
            <a:pPr marL="0" indent="0" algn="ctr">
              <a:buNone/>
            </a:pPr>
            <a:r>
              <a:rPr lang="zh-CN" altLang="en-US">
                <a:sym typeface="+mn-ea"/>
              </a:rPr>
              <a:t>青春是最为珍贵的拥有　　　　</a:t>
            </a:r>
            <a:endParaRPr lang="zh-CN" altLang="en-US"/>
          </a:p>
          <a:p>
            <a:pPr marL="0" indent="0" algn="ctr">
              <a:buNone/>
            </a:pPr>
            <a:r>
              <a:rPr lang="zh-CN" altLang="en-US">
                <a:sym typeface="+mn-ea"/>
              </a:rPr>
              <a:t>莫要畏惧路途坎坷　　</a:t>
            </a:r>
            <a:endParaRPr lang="zh-CN" altLang="en-US"/>
          </a:p>
          <a:p>
            <a:pPr marL="0" indent="0" algn="ctr">
              <a:buNone/>
            </a:pPr>
            <a:r>
              <a:rPr lang="zh-CN" altLang="en-US">
                <a:sym typeface="+mn-ea"/>
              </a:rPr>
              <a:t>莫要枉自岁月蹉跎　　</a:t>
            </a:r>
            <a:endParaRPr lang="zh-CN" altLang="en-US"/>
          </a:p>
          <a:p>
            <a:pPr marL="0" indent="0" algn="ctr">
              <a:buNone/>
            </a:pPr>
            <a:r>
              <a:rPr lang="zh-CN" altLang="en-US">
                <a:sym typeface="+mn-ea"/>
              </a:rPr>
              <a:t>迈开激越的脚步　　</a:t>
            </a:r>
            <a:endParaRPr lang="zh-CN" altLang="en-US"/>
          </a:p>
          <a:p>
            <a:pPr marL="0" indent="0" algn="ctr">
              <a:buNone/>
            </a:pPr>
            <a:r>
              <a:rPr lang="zh-CN" altLang="en-US">
                <a:sym typeface="+mn-ea"/>
              </a:rPr>
              <a:t>抬起清澈的眼眸　　</a:t>
            </a:r>
            <a:endParaRPr lang="zh-CN" altLang="en-US"/>
          </a:p>
          <a:p>
            <a:pPr marL="0" indent="0" algn="ctr">
              <a:buNone/>
            </a:pPr>
            <a:r>
              <a:rPr lang="zh-CN" altLang="en-US">
                <a:sym typeface="+mn-ea"/>
              </a:rPr>
              <a:t>展开嘹亮的歌喉　　</a:t>
            </a:r>
            <a:endParaRPr lang="zh-CN" altLang="en-US"/>
          </a:p>
          <a:p>
            <a:pPr marL="0" indent="0" algn="ctr">
              <a:buNone/>
            </a:pPr>
            <a:r>
              <a:rPr lang="zh-CN" altLang="en-US">
                <a:sym typeface="+mn-ea"/>
              </a:rPr>
              <a:t>高唱一曲　　</a:t>
            </a:r>
            <a:endParaRPr lang="zh-CN" altLang="en-US"/>
          </a:p>
          <a:p>
            <a:pPr marL="0" indent="0" algn="ctr">
              <a:buNone/>
            </a:pPr>
            <a:r>
              <a:rPr lang="zh-CN" altLang="en-US">
                <a:sym typeface="+mn-ea"/>
              </a:rPr>
              <a:t>——青春永不朽</a:t>
            </a:r>
            <a:endParaRPr lang="zh-CN" altLang="en-US"/>
          </a:p>
          <a:p>
            <a:pPr marL="0" indent="0" algn="ctr">
              <a:buNone/>
            </a:pP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126365" y="125730"/>
            <a:ext cx="12065635" cy="984250"/>
          </a:xfrm>
        </p:spPr>
        <p:txBody>
          <a:bodyPr/>
          <a:p>
            <a:pPr algn="l"/>
            <a:r>
              <a:rPr lang="en-US" altLang="zh-CN" sz="3200">
                <a:solidFill>
                  <a:srgbClr val="FF0000"/>
                </a:solidFill>
              </a:rPr>
              <a:t>      </a:t>
            </a:r>
            <a:r>
              <a:rPr lang="en-US" altLang="zh-CN" sz="3200" b="1">
                <a:solidFill>
                  <a:srgbClr val="FF0000"/>
                </a:solidFill>
              </a:rPr>
              <a:t> </a:t>
            </a:r>
            <a:r>
              <a:rPr lang="zh-CN" altLang="en-US" sz="3200" b="1">
                <a:solidFill>
                  <a:srgbClr val="FF0000"/>
                </a:solidFill>
              </a:rPr>
              <a:t>以小组讨论、合作探究的方式，共同修改这首诗歌，使其意象、意境更生动优美，韵律更和谐，结构更匀齐，情感表达更丰富、深刻。</a:t>
            </a:r>
            <a:endParaRPr lang="zh-CN" altLang="en-US" sz="3200" b="1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0850" y="1401445"/>
            <a:ext cx="5266055" cy="5259070"/>
          </a:xfrm>
        </p:spPr>
        <p:txBody>
          <a:bodyPr/>
          <a:p>
            <a:pPr marL="0" indent="0" algn="ctr">
              <a:buNone/>
            </a:pPr>
            <a:r>
              <a:rPr lang="zh-CN" altLang="en-US"/>
              <a:t>青春之歌　　　　</a:t>
            </a:r>
            <a:endParaRPr lang="zh-CN" altLang="en-US"/>
          </a:p>
          <a:p>
            <a:pPr marL="0" indent="0" algn="ctr">
              <a:buNone/>
            </a:pPr>
            <a:r>
              <a:rPr lang="zh-CN" altLang="en-US"/>
              <a:t>青春，是一支无悔的歌　　</a:t>
            </a:r>
            <a:endParaRPr lang="zh-CN" altLang="en-US"/>
          </a:p>
          <a:p>
            <a:pPr marL="0" indent="0" algn="ctr">
              <a:buNone/>
            </a:pPr>
            <a:r>
              <a:rPr lang="zh-CN" altLang="en-US"/>
              <a:t>哭过，笑过　　</a:t>
            </a:r>
            <a:endParaRPr lang="zh-CN" altLang="en-US"/>
          </a:p>
          <a:p>
            <a:pPr marL="0" indent="0" algn="ctr">
              <a:buNone/>
            </a:pPr>
            <a:r>
              <a:rPr lang="zh-CN" altLang="en-US"/>
              <a:t>哪怕泪眼朦胧　　</a:t>
            </a:r>
            <a:endParaRPr lang="zh-CN" altLang="en-US"/>
          </a:p>
          <a:p>
            <a:pPr marL="0" indent="0" algn="ctr">
              <a:buNone/>
            </a:pPr>
            <a:r>
              <a:rPr lang="zh-CN" altLang="en-US"/>
              <a:t>青春，是一枚青涩的果　　</a:t>
            </a:r>
            <a:endParaRPr lang="zh-CN" altLang="en-US"/>
          </a:p>
          <a:p>
            <a:pPr marL="0" indent="0" algn="ctr">
              <a:buNone/>
            </a:pPr>
            <a:r>
              <a:rPr lang="zh-CN" altLang="en-US"/>
              <a:t>爱过，恨过　　</a:t>
            </a:r>
            <a:endParaRPr lang="zh-CN" altLang="en-US"/>
          </a:p>
          <a:p>
            <a:pPr marL="0" indent="0" algn="ctr">
              <a:buNone/>
            </a:pPr>
            <a:r>
              <a:rPr lang="zh-CN" altLang="en-US"/>
              <a:t>哪怕飞蛾扑火　　</a:t>
            </a:r>
            <a:endParaRPr lang="zh-CN" altLang="en-US"/>
          </a:p>
          <a:p>
            <a:pPr marL="0" indent="0" algn="ctr">
              <a:buNone/>
            </a:pPr>
            <a:r>
              <a:rPr lang="zh-CN" altLang="en-US"/>
              <a:t>青春，是一杯酒　　　　　</a:t>
            </a:r>
            <a:endParaRPr lang="zh-CN" altLang="en-US"/>
          </a:p>
          <a:p>
            <a:pPr marL="0" indent="0" algn="ctr">
              <a:buNone/>
            </a:pPr>
            <a:r>
              <a:rPr lang="zh-CN" altLang="en-US"/>
              <a:t>青春，是一条河　　　　　　</a:t>
            </a:r>
            <a:endParaRPr lang="zh-CN" altLang="en-US"/>
          </a:p>
          <a:p>
            <a:pPr marL="0" indent="0" algn="ctr">
              <a:buNone/>
            </a:pP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half" idx="2"/>
          </p:nvPr>
        </p:nvSpPr>
        <p:spPr>
          <a:xfrm>
            <a:off x="6142990" y="1599565"/>
            <a:ext cx="5518785" cy="5258435"/>
          </a:xfrm>
        </p:spPr>
        <p:txBody>
          <a:bodyPr/>
          <a:p>
            <a:pPr marL="0" indent="0" algn="ctr">
              <a:buNone/>
            </a:pPr>
            <a:r>
              <a:rPr lang="zh-CN" altLang="en-US">
                <a:sym typeface="+mn-ea"/>
              </a:rPr>
              <a:t>朋友啊!　　</a:t>
            </a:r>
            <a:endParaRPr lang="zh-CN" altLang="en-US"/>
          </a:p>
          <a:p>
            <a:pPr marL="0" indent="0" algn="ctr">
              <a:buNone/>
            </a:pPr>
            <a:r>
              <a:rPr lang="zh-CN" altLang="en-US">
                <a:sym typeface="+mn-ea"/>
              </a:rPr>
              <a:t>青春是最为珍贵的拥有　　　　</a:t>
            </a:r>
            <a:endParaRPr lang="zh-CN" altLang="en-US"/>
          </a:p>
          <a:p>
            <a:pPr marL="0" indent="0" algn="ctr">
              <a:buNone/>
            </a:pPr>
            <a:r>
              <a:rPr lang="zh-CN" altLang="en-US">
                <a:sym typeface="+mn-ea"/>
              </a:rPr>
              <a:t>莫要畏惧路途坎坷　　</a:t>
            </a:r>
            <a:endParaRPr lang="zh-CN" altLang="en-US"/>
          </a:p>
          <a:p>
            <a:pPr marL="0" indent="0" algn="ctr">
              <a:buNone/>
            </a:pPr>
            <a:r>
              <a:rPr lang="zh-CN" altLang="en-US">
                <a:sym typeface="+mn-ea"/>
              </a:rPr>
              <a:t>莫要枉自岁月蹉跎　　</a:t>
            </a:r>
            <a:endParaRPr lang="zh-CN" altLang="en-US"/>
          </a:p>
          <a:p>
            <a:pPr marL="0" indent="0" algn="ctr">
              <a:buNone/>
            </a:pPr>
            <a:r>
              <a:rPr lang="zh-CN" altLang="en-US">
                <a:sym typeface="+mn-ea"/>
              </a:rPr>
              <a:t>迈开激越的脚步　　</a:t>
            </a:r>
            <a:endParaRPr lang="zh-CN" altLang="en-US"/>
          </a:p>
          <a:p>
            <a:pPr marL="0" indent="0" algn="ctr">
              <a:buNone/>
            </a:pPr>
            <a:r>
              <a:rPr lang="zh-CN" altLang="en-US">
                <a:sym typeface="+mn-ea"/>
              </a:rPr>
              <a:t>抬起清澈的眼眸　　</a:t>
            </a:r>
            <a:endParaRPr lang="zh-CN" altLang="en-US"/>
          </a:p>
          <a:p>
            <a:pPr marL="0" indent="0" algn="ctr">
              <a:buNone/>
            </a:pPr>
            <a:r>
              <a:rPr lang="zh-CN" altLang="en-US">
                <a:sym typeface="+mn-ea"/>
              </a:rPr>
              <a:t>展开嘹亮的歌喉　　</a:t>
            </a:r>
            <a:endParaRPr lang="zh-CN" altLang="en-US"/>
          </a:p>
          <a:p>
            <a:pPr marL="0" indent="0" algn="ctr">
              <a:buNone/>
            </a:pPr>
            <a:r>
              <a:rPr lang="zh-CN" altLang="en-US">
                <a:sym typeface="+mn-ea"/>
              </a:rPr>
              <a:t>高唱一曲　　</a:t>
            </a:r>
            <a:endParaRPr lang="zh-CN" altLang="en-US"/>
          </a:p>
          <a:p>
            <a:pPr marL="0" indent="0" algn="ctr">
              <a:buNone/>
            </a:pPr>
            <a:r>
              <a:rPr lang="zh-CN" altLang="en-US">
                <a:sym typeface="+mn-ea"/>
              </a:rPr>
              <a:t>——青春永不朽</a:t>
            </a:r>
            <a:endParaRPr lang="zh-CN" altLang="en-US"/>
          </a:p>
          <a:p>
            <a:pPr marL="0" indent="0" algn="ctr">
              <a:buNone/>
            </a:pP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82600" y="1889443"/>
            <a:ext cx="10972800" cy="1143000"/>
          </a:xfrm>
        </p:spPr>
        <p:txBody>
          <a:bodyPr/>
          <a:p>
            <a:pPr algn="l"/>
            <a:r>
              <a:rPr lang="en-US" altLang="zh-CN"/>
              <a:t>       </a:t>
            </a:r>
            <a:r>
              <a:rPr lang="zh-CN" altLang="en-US" sz="4800" b="1">
                <a:latin typeface="楷体" panose="02010609060101010101" charset="-122"/>
                <a:ea typeface="楷体" panose="02010609060101010101" charset="-122"/>
              </a:rPr>
              <a:t>要想写好一首现代诗，要注意哪些方面的问题？</a:t>
            </a:r>
            <a:endParaRPr lang="zh-CN" altLang="en-US" sz="4800" b="1">
              <a:latin typeface="楷体" panose="02010609060101010101" charset="-122"/>
              <a:ea typeface="楷体" panose="0201060906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0" y="157480"/>
            <a:ext cx="2153285" cy="446405"/>
          </a:xfrm>
        </p:spPr>
        <p:txBody>
          <a:bodyPr/>
          <a:p>
            <a:r>
              <a:rPr lang="zh-CN" altLang="en-US"/>
              <a:t>示例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19100" y="799465"/>
            <a:ext cx="5297170" cy="5860415"/>
          </a:xfrm>
        </p:spPr>
        <p:txBody>
          <a:bodyPr/>
          <a:p>
            <a:pPr marL="0" indent="0" algn="ctr" latinLnBrk="0">
              <a:lnSpc>
                <a:spcPts val="3060"/>
              </a:lnSpc>
              <a:spcBef>
                <a:spcPts val="0"/>
              </a:spcBef>
              <a:buNone/>
            </a:pPr>
            <a:r>
              <a:rPr lang="zh-CN" altLang="en-US"/>
              <a:t>青春之歌</a:t>
            </a:r>
            <a:endParaRPr lang="zh-CN" altLang="en-US"/>
          </a:p>
          <a:p>
            <a:pPr marL="0" indent="0" algn="ctr" latinLnBrk="0">
              <a:lnSpc>
                <a:spcPts val="3060"/>
              </a:lnSpc>
              <a:spcBef>
                <a:spcPts val="0"/>
              </a:spcBef>
              <a:buNone/>
            </a:pPr>
            <a:r>
              <a:rPr lang="zh-CN" altLang="en-US"/>
              <a:t>　　　　</a:t>
            </a:r>
            <a:endParaRPr lang="zh-CN" altLang="en-US"/>
          </a:p>
          <a:p>
            <a:pPr marL="0" indent="0" algn="ctr" latinLnBrk="0">
              <a:lnSpc>
                <a:spcPts val="3060"/>
              </a:lnSpc>
              <a:spcBef>
                <a:spcPts val="0"/>
              </a:spcBef>
              <a:buNone/>
            </a:pPr>
            <a:r>
              <a:rPr lang="zh-CN" altLang="en-US"/>
              <a:t>青春，是一支无悔的歌　　</a:t>
            </a:r>
            <a:endParaRPr lang="zh-CN" altLang="en-US"/>
          </a:p>
          <a:p>
            <a:pPr marL="0" indent="0" algn="ctr" latinLnBrk="0">
              <a:lnSpc>
                <a:spcPts val="3060"/>
              </a:lnSpc>
              <a:spcBef>
                <a:spcPts val="0"/>
              </a:spcBef>
              <a:buNone/>
            </a:pPr>
            <a:r>
              <a:rPr lang="zh-CN" altLang="en-US"/>
              <a:t>哭过，笑</a:t>
            </a:r>
            <a:r>
              <a:rPr lang="zh-CN" altLang="en-US" b="1">
                <a:solidFill>
                  <a:srgbClr val="FF0000"/>
                </a:solidFill>
              </a:rPr>
              <a:t>过</a:t>
            </a:r>
            <a:r>
              <a:rPr lang="zh-CN" altLang="en-US"/>
              <a:t>　　</a:t>
            </a:r>
            <a:endParaRPr lang="zh-CN" altLang="en-US"/>
          </a:p>
          <a:p>
            <a:pPr marL="0" indent="0" algn="ctr" latinLnBrk="0">
              <a:lnSpc>
                <a:spcPts val="3060"/>
              </a:lnSpc>
              <a:spcBef>
                <a:spcPts val="0"/>
              </a:spcBef>
              <a:buNone/>
            </a:pPr>
            <a:r>
              <a:rPr lang="zh-CN" altLang="en-US"/>
              <a:t>哪怕泪眼婆</a:t>
            </a:r>
            <a:r>
              <a:rPr lang="zh-CN" altLang="en-US">
                <a:solidFill>
                  <a:srgbClr val="FF0000"/>
                </a:solidFill>
              </a:rPr>
              <a:t>娑</a:t>
            </a:r>
            <a:r>
              <a:rPr lang="zh-CN" altLang="en-US"/>
              <a:t>　　</a:t>
            </a:r>
            <a:endParaRPr lang="zh-CN" altLang="en-US"/>
          </a:p>
          <a:p>
            <a:pPr marL="0" indent="0" algn="ctr" latinLnBrk="0">
              <a:lnSpc>
                <a:spcPts val="3060"/>
              </a:lnSpc>
              <a:spcBef>
                <a:spcPts val="0"/>
              </a:spcBef>
              <a:buNone/>
            </a:pPr>
            <a:r>
              <a:rPr lang="zh-CN" altLang="en-US"/>
              <a:t>青春，是一枚青涩的果　　</a:t>
            </a:r>
            <a:endParaRPr lang="zh-CN" altLang="en-US"/>
          </a:p>
          <a:p>
            <a:pPr marL="0" indent="0" algn="ctr" latinLnBrk="0">
              <a:lnSpc>
                <a:spcPts val="3060"/>
              </a:lnSpc>
              <a:spcBef>
                <a:spcPts val="0"/>
              </a:spcBef>
              <a:buNone/>
            </a:pPr>
            <a:r>
              <a:rPr lang="zh-CN" altLang="en-US"/>
              <a:t>爱过，恨</a:t>
            </a:r>
            <a:r>
              <a:rPr lang="zh-CN" altLang="en-US" b="1">
                <a:solidFill>
                  <a:srgbClr val="FF0000"/>
                </a:solidFill>
              </a:rPr>
              <a:t>过</a:t>
            </a:r>
            <a:r>
              <a:rPr lang="zh-CN" altLang="en-US"/>
              <a:t>　　</a:t>
            </a:r>
            <a:endParaRPr lang="zh-CN" altLang="en-US"/>
          </a:p>
          <a:p>
            <a:pPr marL="0" indent="0" algn="ctr" latinLnBrk="0">
              <a:lnSpc>
                <a:spcPts val="3060"/>
              </a:lnSpc>
              <a:spcBef>
                <a:spcPts val="0"/>
              </a:spcBef>
              <a:buNone/>
            </a:pPr>
            <a:r>
              <a:rPr lang="zh-CN" altLang="en-US"/>
              <a:t>哪怕飞蛾扑</a:t>
            </a:r>
            <a:r>
              <a:rPr lang="zh-CN" altLang="en-US">
                <a:solidFill>
                  <a:srgbClr val="FF0000"/>
                </a:solidFill>
              </a:rPr>
              <a:t>火</a:t>
            </a:r>
            <a:r>
              <a:rPr lang="zh-CN" altLang="en-US"/>
              <a:t>　　</a:t>
            </a:r>
            <a:endParaRPr lang="zh-CN" altLang="en-US"/>
          </a:p>
          <a:p>
            <a:pPr marL="0" indent="0" algn="ctr" latinLnBrk="0">
              <a:lnSpc>
                <a:spcPts val="3060"/>
              </a:lnSpc>
              <a:spcBef>
                <a:spcPts val="0"/>
              </a:spcBef>
              <a:buNone/>
            </a:pPr>
            <a:r>
              <a:rPr lang="zh-CN" altLang="en-US"/>
              <a:t>青春，是一杯浓郁的酒　　</a:t>
            </a:r>
            <a:endParaRPr lang="zh-CN" altLang="en-US"/>
          </a:p>
          <a:p>
            <a:pPr marL="0" indent="0" algn="ctr" latinLnBrk="0">
              <a:lnSpc>
                <a:spcPts val="3060"/>
              </a:lnSpc>
              <a:spcBef>
                <a:spcPts val="0"/>
              </a:spcBef>
              <a:buNone/>
            </a:pPr>
            <a:r>
              <a:rPr lang="zh-CN" altLang="en-US"/>
              <a:t>醒过，醉</a:t>
            </a:r>
            <a:r>
              <a:rPr lang="zh-CN" altLang="en-US" b="1">
                <a:solidFill>
                  <a:srgbClr val="FF0000"/>
                </a:solidFill>
              </a:rPr>
              <a:t>过</a:t>
            </a:r>
            <a:r>
              <a:rPr lang="zh-CN" altLang="en-US"/>
              <a:t>　　</a:t>
            </a:r>
            <a:endParaRPr lang="zh-CN" altLang="en-US"/>
          </a:p>
          <a:p>
            <a:pPr marL="0" indent="0" algn="ctr" latinLnBrk="0">
              <a:lnSpc>
                <a:spcPts val="3060"/>
              </a:lnSpc>
              <a:spcBef>
                <a:spcPts val="0"/>
              </a:spcBef>
              <a:buNone/>
            </a:pPr>
            <a:r>
              <a:rPr lang="zh-CN" altLang="en-US"/>
              <a:t>哪怕难逃心</a:t>
            </a:r>
            <a:r>
              <a:rPr lang="zh-CN" altLang="en-US">
                <a:solidFill>
                  <a:srgbClr val="FF0000"/>
                </a:solidFill>
              </a:rPr>
              <a:t>魔</a:t>
            </a:r>
            <a:r>
              <a:rPr lang="zh-CN" altLang="en-US"/>
              <a:t>　　</a:t>
            </a:r>
            <a:endParaRPr lang="zh-CN" altLang="en-US"/>
          </a:p>
          <a:p>
            <a:pPr marL="0" indent="0" algn="ctr" latinLnBrk="0">
              <a:lnSpc>
                <a:spcPts val="3060"/>
              </a:lnSpc>
              <a:spcBef>
                <a:spcPts val="0"/>
              </a:spcBef>
              <a:buNone/>
            </a:pPr>
            <a:r>
              <a:rPr lang="zh-CN" altLang="en-US"/>
              <a:t>青春，是一条流淌的河　　</a:t>
            </a:r>
            <a:endParaRPr lang="zh-CN" altLang="en-US"/>
          </a:p>
          <a:p>
            <a:pPr marL="0" indent="0" algn="ctr" latinLnBrk="0">
              <a:lnSpc>
                <a:spcPts val="3060"/>
              </a:lnSpc>
              <a:spcBef>
                <a:spcPts val="0"/>
              </a:spcBef>
              <a:buNone/>
            </a:pPr>
            <a:r>
              <a:rPr lang="zh-CN" altLang="en-US"/>
              <a:t>急过，缓</a:t>
            </a:r>
            <a:r>
              <a:rPr lang="zh-CN" altLang="en-US" b="1">
                <a:solidFill>
                  <a:srgbClr val="FF0000"/>
                </a:solidFill>
              </a:rPr>
              <a:t>过</a:t>
            </a:r>
            <a:r>
              <a:rPr lang="zh-CN" altLang="en-US"/>
              <a:t>　　</a:t>
            </a:r>
            <a:endParaRPr lang="zh-CN" altLang="en-US"/>
          </a:p>
          <a:p>
            <a:pPr marL="0" indent="0" algn="ctr" latinLnBrk="0">
              <a:lnSpc>
                <a:spcPts val="3060"/>
              </a:lnSpc>
              <a:spcBef>
                <a:spcPts val="0"/>
              </a:spcBef>
              <a:buNone/>
            </a:pPr>
            <a:r>
              <a:rPr lang="zh-CN" altLang="en-US"/>
              <a:t>哪怕逐流随</a:t>
            </a:r>
            <a:r>
              <a:rPr lang="zh-CN" altLang="en-US">
                <a:solidFill>
                  <a:srgbClr val="FF0000"/>
                </a:solidFill>
              </a:rPr>
              <a:t>波</a:t>
            </a:r>
            <a:r>
              <a:rPr lang="zh-CN" altLang="en-US"/>
              <a:t>　　　　　　　　</a:t>
            </a:r>
            <a:endParaRPr lang="zh-CN" altLang="en-US"/>
          </a:p>
          <a:p>
            <a:pPr marL="0" indent="0">
              <a:buNone/>
            </a:pP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half" idx="2"/>
          </p:nvPr>
        </p:nvSpPr>
        <p:spPr>
          <a:xfrm>
            <a:off x="6142990" y="1402080"/>
            <a:ext cx="5518785" cy="5258435"/>
          </a:xfrm>
        </p:spPr>
        <p:txBody>
          <a:bodyPr/>
          <a:p>
            <a:pPr marL="0" indent="0" algn="ctr" latinLnBrk="0">
              <a:lnSpc>
                <a:spcPts val="3040"/>
              </a:lnSpc>
              <a:spcBef>
                <a:spcPts val="0"/>
              </a:spcBef>
              <a:buNone/>
            </a:pPr>
            <a:r>
              <a:rPr lang="zh-CN" altLang="en-US">
                <a:sym typeface="+mn-ea"/>
              </a:rPr>
              <a:t>青春是金色的锁链　　</a:t>
            </a:r>
            <a:endParaRPr lang="zh-CN" altLang="en-US">
              <a:sym typeface="+mn-ea"/>
            </a:endParaRPr>
          </a:p>
          <a:p>
            <a:pPr marL="0" indent="0" algn="ctr" latinLnBrk="0">
              <a:lnSpc>
                <a:spcPts val="3040"/>
              </a:lnSpc>
              <a:spcBef>
                <a:spcPts val="0"/>
              </a:spcBef>
              <a:buNone/>
            </a:pPr>
            <a:r>
              <a:rPr lang="zh-CN" altLang="en-US">
                <a:sym typeface="+mn-ea"/>
              </a:rPr>
              <a:t>青春是飘忽的云</a:t>
            </a:r>
            <a:r>
              <a:rPr lang="zh-CN" altLang="en-US">
                <a:solidFill>
                  <a:srgbClr val="FF0000"/>
                </a:solidFill>
                <a:sym typeface="+mn-ea"/>
              </a:rPr>
              <a:t>朵</a:t>
            </a:r>
            <a:r>
              <a:rPr lang="zh-CN" altLang="en-US">
                <a:sym typeface="+mn-ea"/>
              </a:rPr>
              <a:t>　　</a:t>
            </a:r>
            <a:endParaRPr lang="zh-CN" altLang="en-US">
              <a:sym typeface="+mn-ea"/>
            </a:endParaRPr>
          </a:p>
          <a:p>
            <a:pPr marL="0" indent="0" algn="ctr" latinLnBrk="0">
              <a:lnSpc>
                <a:spcPts val="3040"/>
              </a:lnSpc>
              <a:spcBef>
                <a:spcPts val="0"/>
              </a:spcBef>
              <a:buNone/>
            </a:pPr>
            <a:r>
              <a:rPr lang="zh-CN" altLang="en-US">
                <a:sym typeface="+mn-ea"/>
              </a:rPr>
              <a:t>青春是懵懂的漫游　　</a:t>
            </a:r>
            <a:endParaRPr lang="zh-CN" altLang="en-US">
              <a:sym typeface="+mn-ea"/>
            </a:endParaRPr>
          </a:p>
          <a:p>
            <a:pPr marL="0" indent="0" algn="ctr" latinLnBrk="0">
              <a:lnSpc>
                <a:spcPts val="3040"/>
              </a:lnSpc>
              <a:spcBef>
                <a:spcPts val="0"/>
              </a:spcBef>
              <a:buNone/>
            </a:pPr>
            <a:r>
              <a:rPr lang="zh-CN" altLang="en-US">
                <a:sym typeface="+mn-ea"/>
              </a:rPr>
              <a:t>青春是炫丽的焰</a:t>
            </a:r>
            <a:r>
              <a:rPr lang="zh-CN" altLang="en-US">
                <a:solidFill>
                  <a:srgbClr val="FF0000"/>
                </a:solidFill>
                <a:sym typeface="+mn-ea"/>
              </a:rPr>
              <a:t>火</a:t>
            </a:r>
            <a:r>
              <a:rPr lang="zh-CN" altLang="en-US">
                <a:sym typeface="+mn-ea"/>
              </a:rPr>
              <a:t>　　</a:t>
            </a:r>
            <a:endParaRPr lang="zh-CN" altLang="en-US">
              <a:sym typeface="+mn-ea"/>
            </a:endParaRPr>
          </a:p>
          <a:p>
            <a:pPr marL="0" indent="0" algn="ctr" latinLnBrk="0">
              <a:lnSpc>
                <a:spcPts val="3040"/>
              </a:lnSpc>
              <a:spcBef>
                <a:spcPts val="0"/>
              </a:spcBef>
              <a:buNone/>
            </a:pPr>
            <a:r>
              <a:rPr lang="zh-CN" altLang="en-US">
                <a:sym typeface="+mn-ea"/>
              </a:rPr>
              <a:t>朋友啊!　　</a:t>
            </a:r>
            <a:endParaRPr lang="zh-CN" altLang="en-US">
              <a:sym typeface="+mn-ea"/>
            </a:endParaRPr>
          </a:p>
          <a:p>
            <a:pPr marL="0" indent="0" algn="ctr" latinLnBrk="0">
              <a:lnSpc>
                <a:spcPts val="3040"/>
              </a:lnSpc>
              <a:spcBef>
                <a:spcPts val="0"/>
              </a:spcBef>
              <a:buNone/>
            </a:pPr>
            <a:r>
              <a:rPr lang="zh-CN" altLang="en-US">
                <a:sym typeface="+mn-ea"/>
              </a:rPr>
              <a:t>青春是最为珍贵的拥有　　</a:t>
            </a:r>
            <a:endParaRPr lang="zh-CN" altLang="en-US">
              <a:sym typeface="+mn-ea"/>
            </a:endParaRPr>
          </a:p>
          <a:p>
            <a:pPr marL="0" indent="0" algn="ctr" latinLnBrk="0">
              <a:lnSpc>
                <a:spcPts val="3040"/>
              </a:lnSpc>
              <a:spcBef>
                <a:spcPts val="0"/>
              </a:spcBef>
              <a:buNone/>
            </a:pPr>
            <a:r>
              <a:rPr lang="zh-CN" altLang="en-US">
                <a:sym typeface="+mn-ea"/>
              </a:rPr>
              <a:t>莫要畏惧路途坎坷　　</a:t>
            </a:r>
            <a:endParaRPr lang="zh-CN" altLang="en-US">
              <a:sym typeface="+mn-ea"/>
            </a:endParaRPr>
          </a:p>
          <a:p>
            <a:pPr marL="0" indent="0" algn="ctr" latinLnBrk="0">
              <a:lnSpc>
                <a:spcPts val="3040"/>
              </a:lnSpc>
              <a:spcBef>
                <a:spcPts val="0"/>
              </a:spcBef>
              <a:buNone/>
            </a:pPr>
            <a:r>
              <a:rPr lang="zh-CN" altLang="en-US">
                <a:sym typeface="+mn-ea"/>
              </a:rPr>
              <a:t>莫要枉自岁月蹉</a:t>
            </a:r>
            <a:r>
              <a:rPr lang="zh-CN" altLang="en-US">
                <a:solidFill>
                  <a:srgbClr val="FF0000"/>
                </a:solidFill>
                <a:sym typeface="+mn-ea"/>
              </a:rPr>
              <a:t>跎</a:t>
            </a:r>
            <a:r>
              <a:rPr lang="zh-CN" altLang="en-US">
                <a:sym typeface="+mn-ea"/>
              </a:rPr>
              <a:t>　　</a:t>
            </a:r>
            <a:endParaRPr lang="zh-CN" altLang="en-US">
              <a:sym typeface="+mn-ea"/>
            </a:endParaRPr>
          </a:p>
          <a:p>
            <a:pPr marL="0" indent="0" algn="ctr" latinLnBrk="0">
              <a:lnSpc>
                <a:spcPts val="3040"/>
              </a:lnSpc>
              <a:spcBef>
                <a:spcPts val="0"/>
              </a:spcBef>
              <a:buNone/>
            </a:pPr>
            <a:r>
              <a:rPr lang="zh-CN" altLang="en-US">
                <a:sym typeface="+mn-ea"/>
              </a:rPr>
              <a:t>迈开激越的脚步　　</a:t>
            </a:r>
            <a:endParaRPr lang="zh-CN" altLang="en-US">
              <a:sym typeface="+mn-ea"/>
            </a:endParaRPr>
          </a:p>
          <a:p>
            <a:pPr marL="0" indent="0" algn="ctr" latinLnBrk="0">
              <a:lnSpc>
                <a:spcPts val="3040"/>
              </a:lnSpc>
              <a:spcBef>
                <a:spcPts val="0"/>
              </a:spcBef>
              <a:buNone/>
            </a:pPr>
            <a:r>
              <a:rPr lang="zh-CN" altLang="en-US">
                <a:sym typeface="+mn-ea"/>
              </a:rPr>
              <a:t>抬起清澈的眼</a:t>
            </a:r>
            <a:r>
              <a:rPr lang="zh-CN" altLang="en-US" b="1">
                <a:solidFill>
                  <a:schemeClr val="accent2"/>
                </a:solidFill>
                <a:sym typeface="+mn-ea"/>
              </a:rPr>
              <a:t>眸</a:t>
            </a:r>
            <a:r>
              <a:rPr lang="zh-CN" altLang="en-US">
                <a:sym typeface="+mn-ea"/>
              </a:rPr>
              <a:t>　　</a:t>
            </a:r>
            <a:endParaRPr lang="zh-CN" altLang="en-US">
              <a:sym typeface="+mn-ea"/>
            </a:endParaRPr>
          </a:p>
          <a:p>
            <a:pPr marL="0" indent="0" algn="ctr" latinLnBrk="0">
              <a:lnSpc>
                <a:spcPts val="3040"/>
              </a:lnSpc>
              <a:spcBef>
                <a:spcPts val="0"/>
              </a:spcBef>
              <a:buNone/>
            </a:pPr>
            <a:r>
              <a:rPr lang="zh-CN" altLang="en-US">
                <a:sym typeface="+mn-ea"/>
              </a:rPr>
              <a:t>展开嘹亮的歌</a:t>
            </a:r>
            <a:r>
              <a:rPr lang="zh-CN" altLang="en-US" b="1">
                <a:solidFill>
                  <a:schemeClr val="accent2"/>
                </a:solidFill>
                <a:sym typeface="+mn-ea"/>
              </a:rPr>
              <a:t>喉</a:t>
            </a:r>
            <a:r>
              <a:rPr lang="zh-CN" altLang="en-US">
                <a:sym typeface="+mn-ea"/>
              </a:rPr>
              <a:t>　　</a:t>
            </a:r>
            <a:endParaRPr lang="zh-CN" altLang="en-US">
              <a:sym typeface="+mn-ea"/>
            </a:endParaRPr>
          </a:p>
          <a:p>
            <a:pPr marL="0" indent="0" algn="ctr" latinLnBrk="0">
              <a:lnSpc>
                <a:spcPts val="3040"/>
              </a:lnSpc>
              <a:spcBef>
                <a:spcPts val="0"/>
              </a:spcBef>
              <a:buNone/>
            </a:pPr>
            <a:r>
              <a:rPr lang="zh-CN" altLang="en-US">
                <a:sym typeface="+mn-ea"/>
              </a:rPr>
              <a:t>高唱一曲　　</a:t>
            </a:r>
            <a:endParaRPr lang="zh-CN" altLang="en-US">
              <a:sym typeface="+mn-ea"/>
            </a:endParaRPr>
          </a:p>
          <a:p>
            <a:pPr marL="0" indent="0" algn="ctr" latinLnBrk="0">
              <a:lnSpc>
                <a:spcPts val="3040"/>
              </a:lnSpc>
              <a:spcBef>
                <a:spcPts val="0"/>
              </a:spcBef>
              <a:buNone/>
            </a:pPr>
            <a:r>
              <a:rPr lang="zh-CN" altLang="en-US">
                <a:sym typeface="+mn-ea"/>
              </a:rPr>
              <a:t>——青春永不朽</a:t>
            </a:r>
            <a:endParaRPr lang="zh-CN" altLang="en-US">
              <a:sym typeface="+mn-e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56870" y="150495"/>
            <a:ext cx="5359400" cy="6509385"/>
          </a:xfrm>
        </p:spPr>
        <p:txBody>
          <a:bodyPr/>
          <a:p>
            <a:pPr marL="0" indent="0" algn="ctr" latinLnBrk="0">
              <a:lnSpc>
                <a:spcPts val="3060"/>
              </a:lnSpc>
              <a:spcBef>
                <a:spcPts val="0"/>
              </a:spcBef>
              <a:buNone/>
            </a:pPr>
            <a:r>
              <a:rPr lang="zh-CN" altLang="en-US"/>
              <a:t>青春之歌</a:t>
            </a:r>
            <a:endParaRPr lang="zh-CN" altLang="en-US"/>
          </a:p>
          <a:p>
            <a:pPr marL="0" indent="0" algn="ctr" latinLnBrk="0">
              <a:lnSpc>
                <a:spcPts val="3060"/>
              </a:lnSpc>
              <a:spcBef>
                <a:spcPts val="0"/>
              </a:spcBef>
              <a:buNone/>
            </a:pPr>
            <a:r>
              <a:rPr lang="zh-CN" altLang="en-US"/>
              <a:t>　　　　</a:t>
            </a:r>
            <a:endParaRPr lang="zh-CN" altLang="en-US"/>
          </a:p>
          <a:p>
            <a:pPr marL="0" indent="0" algn="ctr" latinLnBrk="0">
              <a:lnSpc>
                <a:spcPts val="3060"/>
              </a:lnSpc>
              <a:spcBef>
                <a:spcPts val="0"/>
              </a:spcBef>
              <a:buNone/>
            </a:pPr>
            <a:r>
              <a:rPr lang="zh-CN" altLang="en-US"/>
              <a:t>青春，是一支无悔的歌　　</a:t>
            </a:r>
            <a:endParaRPr lang="zh-CN" altLang="en-US"/>
          </a:p>
          <a:p>
            <a:pPr marL="0" indent="0" algn="ctr" latinLnBrk="0">
              <a:lnSpc>
                <a:spcPts val="3060"/>
              </a:lnSpc>
              <a:spcBef>
                <a:spcPts val="0"/>
              </a:spcBef>
              <a:buNone/>
            </a:pPr>
            <a:r>
              <a:rPr lang="zh-CN" altLang="en-US"/>
              <a:t>哭过，笑过　　</a:t>
            </a:r>
            <a:endParaRPr lang="zh-CN" altLang="en-US"/>
          </a:p>
          <a:p>
            <a:pPr marL="0" indent="0" algn="ctr" latinLnBrk="0">
              <a:lnSpc>
                <a:spcPts val="3060"/>
              </a:lnSpc>
              <a:spcBef>
                <a:spcPts val="0"/>
              </a:spcBef>
              <a:buNone/>
            </a:pPr>
            <a:r>
              <a:rPr lang="zh-CN" altLang="en-US"/>
              <a:t>哪怕泪眼婆娑</a:t>
            </a:r>
            <a:endParaRPr lang="zh-CN" altLang="en-US"/>
          </a:p>
          <a:p>
            <a:pPr marL="0" indent="0" algn="ctr" latinLnBrk="0">
              <a:lnSpc>
                <a:spcPts val="3060"/>
              </a:lnSpc>
              <a:spcBef>
                <a:spcPts val="0"/>
              </a:spcBef>
              <a:buNone/>
            </a:pPr>
            <a:r>
              <a:rPr lang="zh-CN" altLang="en-US"/>
              <a:t>　　</a:t>
            </a:r>
            <a:endParaRPr lang="zh-CN" altLang="en-US"/>
          </a:p>
          <a:p>
            <a:pPr marL="0" indent="0" algn="ctr" latinLnBrk="0">
              <a:lnSpc>
                <a:spcPts val="3060"/>
              </a:lnSpc>
              <a:spcBef>
                <a:spcPts val="0"/>
              </a:spcBef>
              <a:buNone/>
            </a:pPr>
            <a:r>
              <a:rPr lang="zh-CN" altLang="en-US"/>
              <a:t>青春，是一枚青涩的果　　</a:t>
            </a:r>
            <a:endParaRPr lang="zh-CN" altLang="en-US"/>
          </a:p>
          <a:p>
            <a:pPr marL="0" indent="0" algn="ctr" latinLnBrk="0">
              <a:lnSpc>
                <a:spcPts val="3060"/>
              </a:lnSpc>
              <a:spcBef>
                <a:spcPts val="0"/>
              </a:spcBef>
              <a:buNone/>
            </a:pPr>
            <a:r>
              <a:rPr lang="zh-CN" altLang="en-US"/>
              <a:t>爱过，恨过　　</a:t>
            </a:r>
            <a:endParaRPr lang="zh-CN" altLang="en-US"/>
          </a:p>
          <a:p>
            <a:pPr marL="0" indent="0" algn="ctr" latinLnBrk="0">
              <a:lnSpc>
                <a:spcPts val="3060"/>
              </a:lnSpc>
              <a:spcBef>
                <a:spcPts val="0"/>
              </a:spcBef>
              <a:buNone/>
            </a:pPr>
            <a:r>
              <a:rPr lang="zh-CN" altLang="en-US"/>
              <a:t>哪怕飞蛾扑火　</a:t>
            </a:r>
            <a:endParaRPr lang="zh-CN" altLang="en-US"/>
          </a:p>
          <a:p>
            <a:pPr marL="0" indent="0" algn="ctr" latinLnBrk="0">
              <a:lnSpc>
                <a:spcPts val="3060"/>
              </a:lnSpc>
              <a:spcBef>
                <a:spcPts val="0"/>
              </a:spcBef>
              <a:buNone/>
            </a:pPr>
            <a:r>
              <a:rPr lang="zh-CN" altLang="en-US"/>
              <a:t>　</a:t>
            </a:r>
            <a:endParaRPr lang="zh-CN" altLang="en-US"/>
          </a:p>
          <a:p>
            <a:pPr marL="0" indent="0" algn="ctr" latinLnBrk="0">
              <a:lnSpc>
                <a:spcPts val="3060"/>
              </a:lnSpc>
              <a:spcBef>
                <a:spcPts val="0"/>
              </a:spcBef>
              <a:buNone/>
            </a:pPr>
            <a:r>
              <a:rPr lang="zh-CN" altLang="en-US"/>
              <a:t>青春，是一杯浓郁的酒　　</a:t>
            </a:r>
            <a:endParaRPr lang="zh-CN" altLang="en-US"/>
          </a:p>
          <a:p>
            <a:pPr marL="0" indent="0" algn="ctr" latinLnBrk="0">
              <a:lnSpc>
                <a:spcPts val="3060"/>
              </a:lnSpc>
              <a:spcBef>
                <a:spcPts val="0"/>
              </a:spcBef>
              <a:buNone/>
            </a:pPr>
            <a:r>
              <a:rPr lang="zh-CN" altLang="en-US"/>
              <a:t>醒过，醉过　　</a:t>
            </a:r>
            <a:endParaRPr lang="zh-CN" altLang="en-US"/>
          </a:p>
          <a:p>
            <a:pPr marL="0" indent="0" algn="ctr" latinLnBrk="0">
              <a:lnSpc>
                <a:spcPts val="3060"/>
              </a:lnSpc>
              <a:spcBef>
                <a:spcPts val="0"/>
              </a:spcBef>
              <a:buNone/>
            </a:pPr>
            <a:r>
              <a:rPr lang="zh-CN" altLang="en-US"/>
              <a:t>哪怕难逃心魔　</a:t>
            </a:r>
            <a:endParaRPr lang="zh-CN" altLang="en-US"/>
          </a:p>
          <a:p>
            <a:pPr marL="0" indent="0" algn="ctr" latinLnBrk="0">
              <a:lnSpc>
                <a:spcPts val="3060"/>
              </a:lnSpc>
              <a:spcBef>
                <a:spcPts val="0"/>
              </a:spcBef>
              <a:buNone/>
            </a:pPr>
            <a:r>
              <a:rPr lang="zh-CN" altLang="en-US"/>
              <a:t>　</a:t>
            </a:r>
            <a:endParaRPr lang="zh-CN" altLang="en-US"/>
          </a:p>
          <a:p>
            <a:pPr marL="0" indent="0" algn="ctr" latinLnBrk="0">
              <a:lnSpc>
                <a:spcPts val="3060"/>
              </a:lnSpc>
              <a:spcBef>
                <a:spcPts val="0"/>
              </a:spcBef>
              <a:buNone/>
            </a:pPr>
            <a:r>
              <a:rPr lang="zh-CN" altLang="en-US"/>
              <a:t>青春，是一条流淌的河　　</a:t>
            </a:r>
            <a:endParaRPr lang="zh-CN" altLang="en-US"/>
          </a:p>
          <a:p>
            <a:pPr marL="0" indent="0" algn="ctr" latinLnBrk="0">
              <a:lnSpc>
                <a:spcPts val="3060"/>
              </a:lnSpc>
              <a:spcBef>
                <a:spcPts val="0"/>
              </a:spcBef>
              <a:buNone/>
            </a:pPr>
            <a:r>
              <a:rPr lang="zh-CN" altLang="en-US"/>
              <a:t>急过，缓过　　</a:t>
            </a:r>
            <a:endParaRPr lang="zh-CN" altLang="en-US"/>
          </a:p>
          <a:p>
            <a:pPr marL="0" indent="0" algn="ctr" latinLnBrk="0">
              <a:lnSpc>
                <a:spcPts val="3060"/>
              </a:lnSpc>
              <a:spcBef>
                <a:spcPts val="0"/>
              </a:spcBef>
              <a:buNone/>
            </a:pPr>
            <a:r>
              <a:rPr lang="zh-CN" altLang="en-US"/>
              <a:t>哪怕逐流随波　　　　　　　　</a:t>
            </a:r>
            <a:endParaRPr lang="zh-CN" altLang="en-US"/>
          </a:p>
          <a:p>
            <a:pPr marL="0" indent="0">
              <a:buNone/>
            </a:pP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half" idx="2"/>
          </p:nvPr>
        </p:nvSpPr>
        <p:spPr>
          <a:xfrm>
            <a:off x="6348095" y="864235"/>
            <a:ext cx="5281930" cy="6256020"/>
          </a:xfrm>
        </p:spPr>
        <p:txBody>
          <a:bodyPr/>
          <a:p>
            <a:pPr marL="0" indent="0" algn="ctr" latinLnBrk="0">
              <a:lnSpc>
                <a:spcPts val="3040"/>
              </a:lnSpc>
              <a:spcBef>
                <a:spcPts val="0"/>
              </a:spcBef>
              <a:buNone/>
            </a:pPr>
            <a:r>
              <a:rPr lang="zh-CN" altLang="en-US">
                <a:sym typeface="+mn-ea"/>
              </a:rPr>
              <a:t>青春是金色的锁链　　</a:t>
            </a:r>
            <a:endParaRPr lang="zh-CN" altLang="en-US">
              <a:sym typeface="+mn-ea"/>
            </a:endParaRPr>
          </a:p>
          <a:p>
            <a:pPr marL="0" indent="0" algn="ctr" latinLnBrk="0">
              <a:lnSpc>
                <a:spcPts val="3040"/>
              </a:lnSpc>
              <a:spcBef>
                <a:spcPts val="0"/>
              </a:spcBef>
              <a:buNone/>
            </a:pPr>
            <a:r>
              <a:rPr lang="zh-CN" altLang="en-US">
                <a:sym typeface="+mn-ea"/>
              </a:rPr>
              <a:t>青春是飘忽的云朵　　</a:t>
            </a:r>
            <a:endParaRPr lang="zh-CN" altLang="en-US">
              <a:sym typeface="+mn-ea"/>
            </a:endParaRPr>
          </a:p>
          <a:p>
            <a:pPr marL="0" indent="0" algn="ctr" latinLnBrk="0">
              <a:lnSpc>
                <a:spcPts val="3040"/>
              </a:lnSpc>
              <a:spcBef>
                <a:spcPts val="0"/>
              </a:spcBef>
              <a:buNone/>
            </a:pPr>
            <a:r>
              <a:rPr lang="zh-CN" altLang="en-US">
                <a:sym typeface="+mn-ea"/>
              </a:rPr>
              <a:t>青春是懵懂的漫游　　</a:t>
            </a:r>
            <a:endParaRPr lang="zh-CN" altLang="en-US">
              <a:sym typeface="+mn-ea"/>
            </a:endParaRPr>
          </a:p>
          <a:p>
            <a:pPr marL="0" indent="0" algn="ctr" latinLnBrk="0">
              <a:lnSpc>
                <a:spcPts val="3040"/>
              </a:lnSpc>
              <a:spcBef>
                <a:spcPts val="0"/>
              </a:spcBef>
              <a:buNone/>
            </a:pPr>
            <a:r>
              <a:rPr lang="zh-CN" altLang="en-US">
                <a:sym typeface="+mn-ea"/>
              </a:rPr>
              <a:t>青春是炫丽的焰火　　</a:t>
            </a:r>
            <a:endParaRPr lang="zh-CN" altLang="en-US">
              <a:sym typeface="+mn-ea"/>
            </a:endParaRPr>
          </a:p>
          <a:p>
            <a:pPr marL="0" indent="0" algn="ctr" latinLnBrk="0">
              <a:lnSpc>
                <a:spcPts val="3040"/>
              </a:lnSpc>
              <a:spcBef>
                <a:spcPts val="0"/>
              </a:spcBef>
              <a:buNone/>
            </a:pPr>
            <a:r>
              <a:rPr lang="zh-CN" altLang="en-US">
                <a:sym typeface="+mn-ea"/>
              </a:rPr>
              <a:t>朋友啊!　　</a:t>
            </a:r>
            <a:endParaRPr lang="zh-CN" altLang="en-US">
              <a:sym typeface="+mn-ea"/>
            </a:endParaRPr>
          </a:p>
          <a:p>
            <a:pPr marL="0" indent="0" algn="ctr" latinLnBrk="0">
              <a:lnSpc>
                <a:spcPts val="3040"/>
              </a:lnSpc>
              <a:spcBef>
                <a:spcPts val="0"/>
              </a:spcBef>
              <a:buNone/>
            </a:pPr>
            <a:r>
              <a:rPr lang="zh-CN" altLang="en-US">
                <a:sym typeface="+mn-ea"/>
              </a:rPr>
              <a:t>青春是最为珍贵的拥有　　</a:t>
            </a:r>
            <a:endParaRPr lang="zh-CN" altLang="en-US">
              <a:sym typeface="+mn-ea"/>
            </a:endParaRPr>
          </a:p>
          <a:p>
            <a:pPr marL="0" indent="0" algn="ctr" latinLnBrk="0">
              <a:lnSpc>
                <a:spcPts val="3040"/>
              </a:lnSpc>
              <a:spcBef>
                <a:spcPts val="0"/>
              </a:spcBef>
              <a:buNone/>
            </a:pPr>
            <a:r>
              <a:rPr lang="zh-CN" altLang="en-US">
                <a:sym typeface="+mn-ea"/>
              </a:rPr>
              <a:t>莫要畏惧路途坎坷　　</a:t>
            </a:r>
            <a:endParaRPr lang="zh-CN" altLang="en-US">
              <a:sym typeface="+mn-ea"/>
            </a:endParaRPr>
          </a:p>
          <a:p>
            <a:pPr marL="0" indent="0" algn="ctr" latinLnBrk="0">
              <a:lnSpc>
                <a:spcPts val="3040"/>
              </a:lnSpc>
              <a:spcBef>
                <a:spcPts val="0"/>
              </a:spcBef>
              <a:buNone/>
            </a:pPr>
            <a:r>
              <a:rPr lang="zh-CN" altLang="en-US">
                <a:sym typeface="+mn-ea"/>
              </a:rPr>
              <a:t>莫要枉自岁月蹉跎　　</a:t>
            </a:r>
            <a:endParaRPr lang="zh-CN" altLang="en-US">
              <a:sym typeface="+mn-ea"/>
            </a:endParaRPr>
          </a:p>
          <a:p>
            <a:pPr marL="0" indent="0" algn="ctr" latinLnBrk="0">
              <a:lnSpc>
                <a:spcPts val="3040"/>
              </a:lnSpc>
              <a:spcBef>
                <a:spcPts val="0"/>
              </a:spcBef>
              <a:buNone/>
            </a:pPr>
            <a:r>
              <a:rPr lang="zh-CN" altLang="en-US">
                <a:sym typeface="+mn-ea"/>
              </a:rPr>
              <a:t>迈开激越的脚步　　</a:t>
            </a:r>
            <a:endParaRPr lang="zh-CN" altLang="en-US">
              <a:sym typeface="+mn-ea"/>
            </a:endParaRPr>
          </a:p>
          <a:p>
            <a:pPr marL="0" indent="0" algn="ctr" latinLnBrk="0">
              <a:lnSpc>
                <a:spcPts val="3040"/>
              </a:lnSpc>
              <a:spcBef>
                <a:spcPts val="0"/>
              </a:spcBef>
              <a:buNone/>
            </a:pPr>
            <a:r>
              <a:rPr lang="zh-CN" altLang="en-US">
                <a:sym typeface="+mn-ea"/>
              </a:rPr>
              <a:t>抬起清澈的眼眸　　</a:t>
            </a:r>
            <a:endParaRPr lang="zh-CN" altLang="en-US">
              <a:sym typeface="+mn-ea"/>
            </a:endParaRPr>
          </a:p>
          <a:p>
            <a:pPr marL="0" indent="0" algn="ctr" latinLnBrk="0">
              <a:lnSpc>
                <a:spcPts val="3040"/>
              </a:lnSpc>
              <a:spcBef>
                <a:spcPts val="0"/>
              </a:spcBef>
              <a:buNone/>
            </a:pPr>
            <a:r>
              <a:rPr lang="zh-CN" altLang="en-US">
                <a:sym typeface="+mn-ea"/>
              </a:rPr>
              <a:t>展开嘹亮的歌喉　　</a:t>
            </a:r>
            <a:endParaRPr lang="zh-CN" altLang="en-US">
              <a:sym typeface="+mn-ea"/>
            </a:endParaRPr>
          </a:p>
          <a:p>
            <a:pPr marL="0" indent="0" algn="ctr" latinLnBrk="0">
              <a:lnSpc>
                <a:spcPts val="3040"/>
              </a:lnSpc>
              <a:spcBef>
                <a:spcPts val="0"/>
              </a:spcBef>
              <a:buNone/>
            </a:pPr>
            <a:r>
              <a:rPr lang="zh-CN" altLang="en-US">
                <a:sym typeface="+mn-ea"/>
              </a:rPr>
              <a:t>高唱一曲　　</a:t>
            </a:r>
            <a:endParaRPr lang="zh-CN" altLang="en-US">
              <a:sym typeface="+mn-ea"/>
            </a:endParaRPr>
          </a:p>
          <a:p>
            <a:pPr marL="0" indent="0" algn="ctr" latinLnBrk="0">
              <a:lnSpc>
                <a:spcPts val="3040"/>
              </a:lnSpc>
              <a:spcBef>
                <a:spcPts val="0"/>
              </a:spcBef>
              <a:buNone/>
            </a:pPr>
            <a:r>
              <a:rPr lang="zh-CN" altLang="en-US">
                <a:sym typeface="+mn-ea"/>
              </a:rPr>
              <a:t>——青春永不朽</a:t>
            </a:r>
            <a:endParaRPr lang="zh-CN" altLang="en-US">
              <a:sym typeface="+mn-ea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972820" y="864235"/>
            <a:ext cx="4128135" cy="1184910"/>
          </a:xfrm>
          <a:prstGeom prst="rect">
            <a:avLst/>
          </a:prstGeom>
          <a:noFill/>
          <a:ln w="28575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972820" y="2424430"/>
            <a:ext cx="4128135" cy="1184910"/>
          </a:xfrm>
          <a:prstGeom prst="rect">
            <a:avLst/>
          </a:prstGeom>
          <a:noFill/>
          <a:ln w="28575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972820" y="3984625"/>
            <a:ext cx="4128135" cy="1184910"/>
          </a:xfrm>
          <a:prstGeom prst="rect">
            <a:avLst/>
          </a:prstGeom>
          <a:noFill/>
          <a:ln w="28575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1099820" y="5474970"/>
            <a:ext cx="4128135" cy="1383030"/>
          </a:xfrm>
          <a:prstGeom prst="rect">
            <a:avLst/>
          </a:prstGeom>
          <a:noFill/>
          <a:ln w="28575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默认设计模板_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FFFFFF"/>
        </a:accent3>
        <a:accent4>
          <a:srgbClr val="004C4B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FFFFFF"/>
        </a:accent3>
        <a:accent4>
          <a:srgbClr val="4E1900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FFFFFF"/>
        </a:accent3>
        <a:accent4>
          <a:srgbClr val="002A57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FFFFFF"/>
        </a:accent3>
        <a:accent4>
          <a:srgbClr val="2A5783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FFFFFF"/>
        </a:accent3>
        <a:accent4>
          <a:srgbClr val="666666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FFFFFF"/>
        </a:accent3>
        <a:accent4>
          <a:srgbClr val="34344E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FFFFFF"/>
        </a:accent3>
        <a:accent4>
          <a:srgbClr val="251A10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1665</Words>
  <Application>WPS 演示</Application>
  <PresentationFormat>宽屏</PresentationFormat>
  <Paragraphs>211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13</vt:i4>
      </vt:variant>
    </vt:vector>
  </HeadingPairs>
  <TitlesOfParts>
    <vt:vector size="25" baseType="lpstr">
      <vt:lpstr>Arial</vt:lpstr>
      <vt:lpstr>宋体</vt:lpstr>
      <vt:lpstr>Wingdings</vt:lpstr>
      <vt:lpstr>Arial</vt:lpstr>
      <vt:lpstr>楷体</vt:lpstr>
      <vt:lpstr>黑体</vt:lpstr>
      <vt:lpstr>微软雅黑</vt:lpstr>
      <vt:lpstr>Arial Unicode MS</vt:lpstr>
      <vt:lpstr>Calibri</vt:lpstr>
      <vt:lpstr>Calibri Light</vt:lpstr>
      <vt:lpstr>Office 主题</vt:lpstr>
      <vt:lpstr>默认设计模板_2</vt:lpstr>
      <vt:lpstr>书写青春的乐章</vt:lpstr>
      <vt:lpstr>PowerPoint 演示文稿</vt:lpstr>
      <vt:lpstr>PowerPoint 演示文稿</vt:lpstr>
      <vt:lpstr>PowerPoint 演示文稿</vt:lpstr>
      <vt:lpstr>       鉴赏评价：这首诗写得好不好？有哪些优点？又有哪些地方需要斟酌修改？请说明理由。</vt:lpstr>
      <vt:lpstr>       以小组合作探究的方式，共同修改这首诗歌，使其意象、意境更生动优美，韵律更和谐，结构更匀齐，情感表达更丰富、深刻。</vt:lpstr>
      <vt:lpstr>       要想写好一首现代诗，要注意哪些方面的问题？</vt:lpstr>
      <vt:lpstr>示例</vt:lpstr>
      <vt:lpstr>PowerPoint 演示文稿</vt:lpstr>
      <vt:lpstr>PowerPoint 演示文稿</vt:lpstr>
      <vt:lpstr>       围绕“我的青春”这一中心主题，自拟标题，写一首三行诗，表达你对青春的感触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Administrator</cp:lastModifiedBy>
  <cp:revision>18</cp:revision>
  <dcterms:created xsi:type="dcterms:W3CDTF">2018-12-03T03:47:00Z</dcterms:created>
  <dcterms:modified xsi:type="dcterms:W3CDTF">2020-10-19T07:51:47Z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2052-10.1.0.7698</vt:lpwstr>
  </property>
</Properties>
</file>