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sldIdLst>
    <p:sldId id="260" r:id="rId4"/>
    <p:sldId id="290" r:id="rId5"/>
    <p:sldId id="291" r:id="rId6"/>
    <p:sldId id="268" r:id="rId7"/>
    <p:sldId id="286" r:id="rId8"/>
    <p:sldId id="301" r:id="rId9"/>
    <p:sldId id="285" r:id="rId10"/>
    <p:sldId id="273" r:id="rId11"/>
    <p:sldId id="274" r:id="rId12"/>
    <p:sldId id="289" r:id="rId13"/>
    <p:sldId id="280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22"/>
        <p:guide pos="2899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emf"/><Relationship Id="rId1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Rectangle 2"/>
          <p:cNvSpPr>
            <a:spLocks noGrp="1"/>
          </p:cNvSpPr>
          <p:nvPr>
            <p:ph type="title" idx="4294967295"/>
          </p:nvPr>
        </p:nvSpPr>
        <p:spPr>
          <a:xfrm>
            <a:off x="456883" y="865188"/>
            <a:ext cx="8229600" cy="1143000"/>
          </a:xfrm>
          <a:ln/>
        </p:spPr>
        <p:txBody>
          <a:bodyPr vert="horz" wrap="square" lIns="91440" tIns="45720" rIns="91440" bIns="45720" anchor="ctr"/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自由组合定律的遗传特例分析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4" name="矩形 4"/>
          <p:cNvSpPr/>
          <p:nvPr/>
        </p:nvSpPr>
        <p:spPr>
          <a:xfrm>
            <a:off x="528638" y="2581275"/>
            <a:ext cx="8088312" cy="2546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>
              <a:spcBef>
                <a:spcPct val="30000"/>
              </a:spcBef>
            </a:pPr>
            <a:r>
              <a:rPr lang="zh-CN" altLang="en-US" sz="27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【复习目标】</a:t>
            </a:r>
            <a:endParaRPr lang="en-US" altLang="zh-CN" sz="27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spcBef>
                <a:spcPts val="3600"/>
              </a:spcBef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     通过对自由组合定律遗传特例的分析，掌握自由组合定律的实质。（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生命观念、科学思维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spcBef>
                <a:spcPct val="30000"/>
              </a:spcBef>
            </a:pPr>
            <a:endParaRPr lang="en-US" altLang="zh-CN" sz="2100" b="1"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spcBef>
                <a:spcPct val="30000"/>
              </a:spcBef>
            </a:pPr>
            <a:endParaRPr lang="zh-CN" altLang="en-US" sz="21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55" name="文本框 8"/>
          <p:cNvSpPr txBox="1"/>
          <p:nvPr/>
        </p:nvSpPr>
        <p:spPr>
          <a:xfrm flipH="1">
            <a:off x="6442075" y="5772150"/>
            <a:ext cx="2314575" cy="29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fontAlgn="base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350" b="1" strike="noStrike" noProof="1" dirty="0">
                <a:latin typeface="微软雅黑" panose="020B0503020204020204" charset="-122"/>
                <a:ea typeface="微软雅黑" panose="020B0503020204020204" charset="-122"/>
                <a:cs typeface="+mn-cs"/>
              </a:rPr>
              <a:t>怀铁一中高三生物备课组</a:t>
            </a:r>
            <a:endParaRPr lang="zh-CN" altLang="en-US" sz="1350" b="1" strike="noStrike" noProof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720725" y="1300163"/>
            <a:ext cx="7993063" cy="539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zh-CN" sz="195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设亲本的基因型为</a:t>
            </a:r>
            <a:r>
              <a:rPr lang="en-US" altLang="zh-CN" sz="1950" b="1" strike="noStrike" noProof="1" dirty="0" err="1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AaBb</a:t>
            </a:r>
            <a:r>
              <a:rPr lang="zh-CN" altLang="zh-CN" sz="195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，符合基因自由组合定律。</a:t>
            </a:r>
            <a:endParaRPr lang="zh-CN" altLang="zh-CN" sz="1950" b="1" strike="noStrike" noProof="1" dirty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</p:txBody>
      </p:sp>
      <p:sp>
        <p:nvSpPr>
          <p:cNvPr id="12290" name="矩形 2"/>
          <p:cNvSpPr/>
          <p:nvPr/>
        </p:nvSpPr>
        <p:spPr>
          <a:xfrm>
            <a:off x="265113" y="2403475"/>
            <a:ext cx="198437" cy="1063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(1) </a:t>
            </a:r>
            <a:endParaRPr lang="zh-CN" altLang="en-US" sz="1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291" name="矩形 3"/>
          <p:cNvSpPr/>
          <p:nvPr/>
        </p:nvSpPr>
        <p:spPr>
          <a:xfrm>
            <a:off x="304800" y="3667125"/>
            <a:ext cx="198438" cy="1063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(2) </a:t>
            </a:r>
            <a:endParaRPr lang="zh-CN" altLang="en-US" sz="1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3725" y="2125663"/>
            <a:ext cx="1779588" cy="9906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zh-CN" altLang="zh-CN" sz="195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 显性纯合</a:t>
            </a:r>
            <a:r>
              <a:rPr lang="zh-CN" altLang="zh-CN" sz="1950" b="1" strike="noStrike" noProof="1" dirty="0" smtClean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致死</a:t>
            </a:r>
            <a:endParaRPr lang="en-US" altLang="zh-CN" sz="1950" b="1" strike="noStrike" noProof="1" dirty="0" smtClean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</a:pPr>
            <a:r>
              <a:rPr lang="en-US" altLang="zh-CN" sz="1950" b="1" strike="noStrike" noProof="1" dirty="0" smtClean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95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AA</a:t>
            </a:r>
            <a:r>
              <a:rPr lang="zh-CN" altLang="zh-CN" sz="195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195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BB</a:t>
            </a:r>
            <a:r>
              <a:rPr lang="zh-CN" altLang="zh-CN" sz="195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致死</a:t>
            </a:r>
            <a:r>
              <a:rPr lang="en-US" altLang="zh-CN" sz="195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)</a:t>
            </a:r>
            <a:endParaRPr lang="zh-CN" altLang="en-US" sz="1950" b="1" strike="noStrike" noProof="1" dirty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293" name="对象 6"/>
          <p:cNvGraphicFramePr>
            <a:graphicFrameLocks noChangeAspect="1"/>
          </p:cNvGraphicFramePr>
          <p:nvPr/>
        </p:nvGraphicFramePr>
        <p:xfrm>
          <a:off x="2395538" y="1992313"/>
          <a:ext cx="6958012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9470390" imgH="2654935" progId="Word.Document.12">
                  <p:embed/>
                </p:oleObj>
              </mc:Choice>
              <mc:Fallback>
                <p:oleObj name="" r:id="rId1" imgW="9470390" imgH="2654935" progId="Word.Document.12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>
                        <a:lum bright="-54000" contrast="84000"/>
                      </a:blip>
                      <a:stretch>
                        <a:fillRect/>
                      </a:stretch>
                    </p:blipFill>
                    <p:spPr>
                      <a:xfrm>
                        <a:off x="2395538" y="1992313"/>
                        <a:ext cx="6958012" cy="1943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6711950" y="2063750"/>
            <a:ext cx="1425575" cy="392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altLang="zh-CN" sz="1950" b="1" strike="noStrike" noProof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4</a:t>
            </a:r>
            <a:r>
              <a:rPr lang="en-US" altLang="zh-CN" sz="1950" b="1" strike="noStrike" noProof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∶</a:t>
            </a:r>
            <a:r>
              <a:rPr lang="en-US" altLang="zh-CN" sz="1950" b="1" strike="noStrike" noProof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2</a:t>
            </a:r>
            <a:r>
              <a:rPr lang="en-US" altLang="zh-CN" sz="1950" b="1" strike="noStrike" noProof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∶</a:t>
            </a:r>
            <a:r>
              <a:rPr lang="en-US" altLang="zh-CN" sz="1950" b="1" strike="noStrike" noProof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2</a:t>
            </a:r>
            <a:r>
              <a:rPr lang="en-US" altLang="zh-CN" sz="1950" b="1" strike="noStrike" noProof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∶</a:t>
            </a:r>
            <a:r>
              <a:rPr lang="en-US" altLang="zh-CN" sz="1950" b="1" strike="noStrike" noProof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1</a:t>
            </a:r>
            <a:endParaRPr lang="zh-CN" altLang="en-US" sz="1950" b="1" strike="noStrike" noProof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92900" y="2798763"/>
            <a:ext cx="1420813" cy="392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altLang="zh-CN" sz="1950" b="1" strike="noStrike" noProof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1∶1∶1∶1</a:t>
            </a:r>
            <a:endParaRPr lang="zh-CN" altLang="en-US" sz="1950" b="1" strike="noStrike" noProof="1" dirty="0">
              <a:solidFill>
                <a:srgbClr val="FF00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5313" y="3563938"/>
            <a:ext cx="1668463" cy="539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zh-CN" altLang="zh-CN" sz="195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隐性纯合致死</a:t>
            </a:r>
            <a:endParaRPr lang="zh-CN" altLang="en-US" sz="1950" b="1" strike="noStrike" noProof="1" dirty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297" name="对象 13"/>
          <p:cNvGraphicFramePr>
            <a:graphicFrameLocks noChangeAspect="1"/>
          </p:cNvGraphicFramePr>
          <p:nvPr/>
        </p:nvGraphicFramePr>
        <p:xfrm>
          <a:off x="2263775" y="3444875"/>
          <a:ext cx="5216525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7108190" imgH="1624330" progId="Word.Document.12">
                  <p:embed/>
                </p:oleObj>
              </mc:Choice>
              <mc:Fallback>
                <p:oleObj name="" r:id="rId3" imgW="7108190" imgH="1624330" progId="Word.Document.1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>
                        <a:lum bright="-18000" contrast="36000"/>
                      </a:blip>
                      <a:stretch>
                        <a:fillRect/>
                      </a:stretch>
                    </p:blipFill>
                    <p:spPr>
                      <a:xfrm>
                        <a:off x="2263775" y="3444875"/>
                        <a:ext cx="5216525" cy="1192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6461125" y="3368675"/>
            <a:ext cx="1049338" cy="5413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sz="1950" b="1" strike="noStrike" noProof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9∶3∶3</a:t>
            </a:r>
            <a:endParaRPr lang="zh-CN" altLang="en-US" sz="1950" b="1" strike="noStrike" noProof="1" dirty="0">
              <a:solidFill>
                <a:srgbClr val="FF00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488113" y="3844925"/>
            <a:ext cx="677863" cy="392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altLang="zh-CN" sz="1950" b="1" strike="noStrike" noProof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9∶1</a:t>
            </a:r>
            <a:endParaRPr lang="zh-CN" altLang="en-US" sz="1950" b="1" strike="noStrike" noProof="1" dirty="0">
              <a:solidFill>
                <a:srgbClr val="FF00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5854700"/>
            <a:ext cx="9147175" cy="146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endParaRPr lang="zh-CN" altLang="en-US" sz="1800" strike="noStrike" kern="100" noProof="1" dirty="0">
              <a:solidFill>
                <a:srgbClr val="0000CC"/>
              </a:solidFill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670165" y="5081905"/>
            <a:ext cx="871855" cy="388620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zh-CN" altLang="en-US" sz="1050" strike="noStrike" noProof="1" dirty="0" smtClean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答案</a:t>
            </a:r>
            <a:endParaRPr lang="zh-CN" altLang="en-US" sz="1050" strike="noStrike" noProof="1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303" name="矩形 4"/>
          <p:cNvSpPr/>
          <p:nvPr/>
        </p:nvSpPr>
        <p:spPr>
          <a:xfrm>
            <a:off x="503238" y="625475"/>
            <a:ext cx="7740650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“和”小于16的特殊分离比的成因分析</a:t>
            </a:r>
            <a:endParaRPr lang="zh-CN" altLang="zh-CN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框 1"/>
          <p:cNvSpPr txBox="1"/>
          <p:nvPr/>
        </p:nvSpPr>
        <p:spPr>
          <a:xfrm>
            <a:off x="400050" y="781050"/>
            <a:ext cx="8555990" cy="48926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现用山核桃的甲（AABB）、乙（aabb）两品种作亲本杂交得F1，F1测交结果如下表，下列有关选项正确的是（  ）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A．F1产生的AB花粉50%不能完成受精作用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B．F1自交得F2，F2的基因型有9种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C．F1花粉离体培养，将得到四种表现型不同的植株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D．正反交结果不同，说明该两对基因的遗传不遵循自由组合定律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558925" y="1857375"/>
          <a:ext cx="5584825" cy="1671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9615"/>
                <a:gridCol w="680085"/>
                <a:gridCol w="956310"/>
                <a:gridCol w="1073150"/>
                <a:gridCol w="1069975"/>
                <a:gridCol w="1076325"/>
              </a:tblGrid>
              <a:tr h="41148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测交类型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测交后代基因型种类及比值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102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父本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母本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AaBb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Aabb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aaBb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aabb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</a:t>
                      </a:r>
                      <a:r>
                        <a:rPr lang="en-US" sz="2000" b="1" baseline="-25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000" b="1" baseline="-250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乙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乙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</a:t>
                      </a:r>
                      <a:r>
                        <a:rPr lang="en-US" sz="2000" b="1" baseline="-25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000" b="1" baseline="-250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1" name="文本框 4"/>
          <p:cNvSpPr txBox="1"/>
          <p:nvPr/>
        </p:nvSpPr>
        <p:spPr>
          <a:xfrm>
            <a:off x="7144385" y="1145540"/>
            <a:ext cx="8172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372" name="矩形 2"/>
          <p:cNvSpPr/>
          <p:nvPr/>
        </p:nvSpPr>
        <p:spPr>
          <a:xfrm>
            <a:off x="-985837" y="88900"/>
            <a:ext cx="5243512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习题巩固</a:t>
            </a:r>
            <a:endParaRPr lang="zh-CN" altLang="zh-CN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矩形 1"/>
          <p:cNvSpPr/>
          <p:nvPr/>
        </p:nvSpPr>
        <p:spPr>
          <a:xfrm>
            <a:off x="152400" y="522288"/>
            <a:ext cx="8156575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孟德尔两对相对性状的杂交实验</a:t>
            </a:r>
            <a:endParaRPr lang="zh-CN" altLang="zh-CN" sz="2400" b="1" dirty="0">
              <a:solidFill>
                <a:schemeClr val="accent2"/>
              </a:solidFill>
              <a:latin typeface="Times New Roman" panose="02020603050405020304" pitchFamily="18" charset="0"/>
              <a:ea typeface="华文细黑" pitchFamily="2" charset="-122"/>
            </a:endParaRPr>
          </a:p>
        </p:txBody>
      </p:sp>
      <p:pic>
        <p:nvPicPr>
          <p:cNvPr id="5" name="图片 4" descr="F:\2016\一轮\生物\通用\5-599A.TIF"/>
          <p:cNvPicPr/>
          <p:nvPr/>
        </p:nvPicPr>
        <p:blipFill>
          <a:blip r:embed="rId1"/>
          <a:stretch>
            <a:fillRect/>
          </a:stretch>
        </p:blipFill>
        <p:spPr>
          <a:xfrm>
            <a:off x="503238" y="1282700"/>
            <a:ext cx="5383212" cy="4567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矩形 1"/>
          <p:cNvSpPr/>
          <p:nvPr/>
        </p:nvSpPr>
        <p:spPr>
          <a:xfrm>
            <a:off x="152400" y="0"/>
            <a:ext cx="29956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【引入】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23" name="文本框 8222"/>
          <p:cNvSpPr txBox="1"/>
          <p:nvPr/>
        </p:nvSpPr>
        <p:spPr>
          <a:xfrm>
            <a:off x="4968875" y="1166813"/>
            <a:ext cx="37877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归纳</a:t>
            </a:r>
            <a:r>
              <a:rPr lang="zh-CN" altLang="en-US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en-US" altLang="zh-CN" sz="2400" b="1" baseline="-250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遗传因子组成</a:t>
            </a:r>
            <a:endParaRPr lang="zh-CN" altLang="en-US" sz="2400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101" name="文本框 8198"/>
          <p:cNvSpPr txBox="1"/>
          <p:nvPr/>
        </p:nvSpPr>
        <p:spPr>
          <a:xfrm>
            <a:off x="5174298" y="1860550"/>
            <a:ext cx="140208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黄色圆粒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  </a:t>
            </a:r>
            <a:r>
              <a:rPr lang="en-US" altLang="zh-CN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en-US" altLang="zh-CN" sz="24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212" name="文本框 8211"/>
          <p:cNvSpPr txBox="1"/>
          <p:nvPr/>
        </p:nvSpPr>
        <p:spPr>
          <a:xfrm>
            <a:off x="6781324" y="1689100"/>
            <a:ext cx="119126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YYRR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14" name="文本框 8213"/>
          <p:cNvSpPr txBox="1"/>
          <p:nvPr/>
        </p:nvSpPr>
        <p:spPr>
          <a:xfrm>
            <a:off x="6788627" y="2078038"/>
            <a:ext cx="116903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YyRR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13" name="文本框 8212"/>
          <p:cNvSpPr txBox="1"/>
          <p:nvPr/>
        </p:nvSpPr>
        <p:spPr>
          <a:xfrm>
            <a:off x="6803549" y="2584450"/>
            <a:ext cx="110744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YYRr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15" name="文本框 8214"/>
          <p:cNvSpPr txBox="1"/>
          <p:nvPr/>
        </p:nvSpPr>
        <p:spPr>
          <a:xfrm>
            <a:off x="6769418" y="3138488"/>
            <a:ext cx="108521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YyRr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16" name="文本框 8215"/>
          <p:cNvSpPr txBox="1"/>
          <p:nvPr/>
        </p:nvSpPr>
        <p:spPr>
          <a:xfrm>
            <a:off x="6803073" y="3811588"/>
            <a:ext cx="100203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YYrr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17" name="文本框 8216"/>
          <p:cNvSpPr txBox="1"/>
          <p:nvPr/>
        </p:nvSpPr>
        <p:spPr>
          <a:xfrm>
            <a:off x="6759734" y="4319588"/>
            <a:ext cx="100139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Yyrr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18" name="文本框 8217"/>
          <p:cNvSpPr txBox="1"/>
          <p:nvPr/>
        </p:nvSpPr>
        <p:spPr>
          <a:xfrm>
            <a:off x="6864033" y="5019675"/>
            <a:ext cx="114681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yyRR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19" name="文本框 8218"/>
          <p:cNvSpPr txBox="1"/>
          <p:nvPr/>
        </p:nvSpPr>
        <p:spPr>
          <a:xfrm>
            <a:off x="6811487" y="5493068"/>
            <a:ext cx="106299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yyRr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20" name="文本框 8219"/>
          <p:cNvSpPr txBox="1"/>
          <p:nvPr/>
        </p:nvSpPr>
        <p:spPr>
          <a:xfrm>
            <a:off x="6803390" y="5991225"/>
            <a:ext cx="97917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en-US" altLang="zh-CN" sz="2400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yyrr</a:t>
            </a:r>
            <a:endParaRPr lang="en-US" altLang="zh-CN" sz="2400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11" name="文本框 8202"/>
          <p:cNvSpPr txBox="1"/>
          <p:nvPr/>
        </p:nvSpPr>
        <p:spPr>
          <a:xfrm>
            <a:off x="5264150" y="3952875"/>
            <a:ext cx="1402080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黄色皱粒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  </a:t>
            </a:r>
            <a:r>
              <a:rPr lang="en-US" altLang="zh-CN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en-US" altLang="zh-CN" sz="24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112" name="文本框 8206"/>
          <p:cNvSpPr txBox="1"/>
          <p:nvPr/>
        </p:nvSpPr>
        <p:spPr>
          <a:xfrm>
            <a:off x="5192395" y="5054600"/>
            <a:ext cx="1402080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绿色圆粒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endParaRPr lang="en-US" altLang="zh-CN" sz="24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113" name="文本框 8210"/>
          <p:cNvSpPr txBox="1"/>
          <p:nvPr/>
        </p:nvSpPr>
        <p:spPr>
          <a:xfrm>
            <a:off x="5205730" y="5991225"/>
            <a:ext cx="1402080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绿色皱粒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endParaRPr lang="en-US" altLang="zh-CN" sz="24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  <p:bldP spid="8212" grpId="0"/>
      <p:bldP spid="8214" grpId="0"/>
      <p:bldP spid="8213" grpId="0"/>
      <p:bldP spid="8215" grpId="0"/>
      <p:bldP spid="8216" grpId="0"/>
      <p:bldP spid="8217" grpId="0"/>
      <p:bldP spid="8218" grpId="0"/>
      <p:bldP spid="8219" grpId="0"/>
      <p:bldP spid="82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1780" name="图片 31779" descr="Z221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4300" y="696913"/>
            <a:ext cx="6337300" cy="51546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文本框 3"/>
          <p:cNvSpPr txBox="1"/>
          <p:nvPr/>
        </p:nvSpPr>
        <p:spPr>
          <a:xfrm>
            <a:off x="419735" y="1905000"/>
            <a:ext cx="841819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用某种高等植物的纯合红花植株与纯合白花植株进行杂交，F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全部表现为红花。若F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自交，得到的F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植株中，红花为272株，白花为210株；若用纯合白花植株的花粉给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红花植株授粉，得到的子代植株中，红花为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101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株，白花为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302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株。根据上述杂交实验结果推断，下列叙述正确的是（     ）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A. F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中白花植株都是纯合体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B. 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F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中红花植株的基因型有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种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C.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控制红花与白花的基因在一对同源染色体上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D. 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F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中白花植株的基因型种类比红花植株的多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46" name="文本框 1"/>
          <p:cNvSpPr txBox="1"/>
          <p:nvPr/>
        </p:nvSpPr>
        <p:spPr>
          <a:xfrm flipH="1">
            <a:off x="6053455" y="3351530"/>
            <a:ext cx="9442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7" name="矩形 1"/>
          <p:cNvSpPr/>
          <p:nvPr/>
        </p:nvSpPr>
        <p:spPr>
          <a:xfrm>
            <a:off x="223838" y="284163"/>
            <a:ext cx="7546975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一、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16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的基因互作导致的特殊分离比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48" name="矩形 1"/>
          <p:cNvSpPr/>
          <p:nvPr/>
        </p:nvSpPr>
        <p:spPr>
          <a:xfrm>
            <a:off x="-1241425" y="1109663"/>
            <a:ext cx="5243513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典例剖析</a:t>
            </a:r>
            <a:endParaRPr lang="zh-CN" altLang="zh-CN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96850" y="1191578"/>
          <a:ext cx="8811260" cy="2139950"/>
        </p:xfrm>
        <a:graphic>
          <a:graphicData uri="http://schemas.openxmlformats.org/drawingml/2006/table">
            <a:tbl>
              <a:tblPr/>
              <a:tblGrid>
                <a:gridCol w="1350645"/>
                <a:gridCol w="7460615"/>
              </a:tblGrid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</a:t>
                      </a:r>
                      <a:r>
                        <a:rPr lang="en-US" sz="1800" b="1" kern="100" baseline="-250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</a:t>
                      </a:r>
                      <a:r>
                        <a:rPr lang="en-US" sz="1800" b="1" kern="100" dirty="0" err="1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AaBb</a:t>
                      </a: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</a:t>
                      </a: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自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交后代比例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原因分析</a:t>
                      </a:r>
                      <a:endParaRPr lang="zh-CN" sz="24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9∶7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华文细黑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kern="100" dirty="0">
                        <a:effectLst/>
                        <a:latin typeface="Times New Roman" panose="02020603050405020304" pitchFamily="18" charset="0"/>
                        <a:ea typeface="华文细黑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9∶3∶4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Times New Roman" panose="02020603050405020304" pitchFamily="18" charset="0"/>
                          <a:ea typeface="华文细黑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华文细黑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9∶6∶1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1" kern="100" dirty="0">
                          <a:effectLst/>
                          <a:latin typeface="Times New Roman" panose="02020603050405020304" pitchFamily="18" charset="0"/>
                          <a:ea typeface="华文细黑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800" b="1" kern="100" dirty="0">
                        <a:effectLst/>
                        <a:latin typeface="Times New Roman" panose="02020603050405020304" pitchFamily="18" charset="0"/>
                        <a:ea typeface="华文细黑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90" name="矩形 1"/>
          <p:cNvSpPr/>
          <p:nvPr/>
        </p:nvSpPr>
        <p:spPr>
          <a:xfrm>
            <a:off x="352425" y="509905"/>
            <a:ext cx="7405688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基因互作类型及解题技巧归纳</a:t>
            </a:r>
            <a:endParaRPr lang="zh-CN" altLang="zh-CN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5580" y="3387090"/>
          <a:ext cx="8847455" cy="2168525"/>
        </p:xfrm>
        <a:graphic>
          <a:graphicData uri="http://schemas.openxmlformats.org/drawingml/2006/table">
            <a:tbl>
              <a:tblPr/>
              <a:tblGrid>
                <a:gridCol w="1362075"/>
                <a:gridCol w="7485380"/>
              </a:tblGrid>
              <a:tr h="51371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15∶1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1" kern="100" dirty="0">
                          <a:effectLst/>
                          <a:latin typeface="Times New Roman" panose="02020603050405020304" pitchFamily="18" charset="0"/>
                          <a:ea typeface="华文细黑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800" b="1" kern="100" dirty="0">
                        <a:effectLst/>
                        <a:latin typeface="Times New Roman" panose="02020603050405020304" pitchFamily="18" charset="0"/>
                        <a:ea typeface="华文细黑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7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12∶3∶1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1" kern="100" baseline="0" dirty="0" smtClean="0">
                          <a:effectLst/>
                          <a:latin typeface="Times New Roman" panose="02020603050405020304" pitchFamily="18" charset="0"/>
                          <a:ea typeface="华文细黑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1800" b="1" kern="100" dirty="0" smtClean="0">
                          <a:effectLst/>
                          <a:latin typeface="Times New Roman" panose="02020603050405020304" pitchFamily="18" charset="0"/>
                          <a:ea typeface="华文细黑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华文细黑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13∶3</a:t>
                      </a:r>
                      <a:endParaRPr lang="en-US" sz="1800" b="1" kern="10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spc="-100" baseline="0" dirty="0">
                          <a:effectLst/>
                          <a:latin typeface="Times New Roman" panose="02020603050405020304" pitchFamily="18" charset="0"/>
                          <a:ea typeface="华文细黑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华文细黑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1∶4∶6∶4∶1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华文细黑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1800" b="1" kern="100" dirty="0">
                        <a:effectLst/>
                        <a:latin typeface="Times New Roman" panose="02020603050405020304" pitchFamily="18" charset="0"/>
                        <a:ea typeface="华文细黑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96850" y="1191578"/>
          <a:ext cx="8811260" cy="2139950"/>
        </p:xfrm>
        <a:graphic>
          <a:graphicData uri="http://schemas.openxmlformats.org/drawingml/2006/table">
            <a:tbl>
              <a:tblPr/>
              <a:tblGrid>
                <a:gridCol w="1350645"/>
                <a:gridCol w="7460615"/>
              </a:tblGrid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</a:t>
                      </a:r>
                      <a:r>
                        <a:rPr lang="en-US" sz="1800" b="1" kern="100" baseline="-250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</a:t>
                      </a:r>
                      <a:r>
                        <a:rPr lang="en-US" sz="1800" b="1" kern="100" dirty="0" err="1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AaBb</a:t>
                      </a: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</a:t>
                      </a: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自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交后代比例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原因分析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9∶7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当双显性基因同时出现时为一种表现型，其余的基因型为另一种表现型</a:t>
                      </a: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48516" marR="48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9∶3∶4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存在</a:t>
                      </a:r>
                      <a:r>
                        <a:rPr lang="en-US" sz="1800" b="1" kern="100" dirty="0" err="1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aa</a:t>
                      </a: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</a:t>
                      </a: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或</a:t>
                      </a: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bb)</a:t>
                      </a: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时表现为隐性性状，其余正常</a:t>
                      </a:r>
                      <a:r>
                        <a:rPr lang="zh-CN" sz="1800" b="1" kern="100" dirty="0" smtClean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表现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9∶6∶1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单显性表现为同一种性状，其余正常</a:t>
                      </a:r>
                      <a:r>
                        <a:rPr lang="zh-CN" sz="1800" b="1" kern="100" dirty="0" smtClean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表现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48516" marR="48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90" name="矩形 1"/>
          <p:cNvSpPr/>
          <p:nvPr/>
        </p:nvSpPr>
        <p:spPr>
          <a:xfrm>
            <a:off x="352425" y="509905"/>
            <a:ext cx="7405688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基因互作类型及解题技巧归纳</a:t>
            </a:r>
            <a:endParaRPr lang="zh-CN" altLang="zh-CN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5580" y="3387090"/>
          <a:ext cx="8832850" cy="2168525"/>
        </p:xfrm>
        <a:graphic>
          <a:graphicData uri="http://schemas.openxmlformats.org/drawingml/2006/table">
            <a:tbl>
              <a:tblPr/>
              <a:tblGrid>
                <a:gridCol w="1080135"/>
                <a:gridCol w="7752715"/>
              </a:tblGrid>
              <a:tr h="51371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15∶1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有显性基因就表现为同一种性状，其余表现另一种</a:t>
                      </a:r>
                      <a:r>
                        <a:rPr lang="zh-CN" sz="1800" b="1" kern="100" dirty="0" smtClean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性状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7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12∶3∶1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1" kern="100" baseline="0" dirty="0" smtClean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sz="1800" b="1" kern="100" dirty="0" smtClean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双</a:t>
                      </a: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显性和一种单显性表现为同一种性状</a:t>
                      </a:r>
                      <a:r>
                        <a:rPr lang="zh-CN" sz="1800" b="1" kern="100" dirty="0" smtClean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，其余</a:t>
                      </a: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正常表现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13∶3</a:t>
                      </a:r>
                      <a:endParaRPr lang="en-US" sz="1800" b="1" kern="10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spc="-100" baseline="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双显性、双隐性和一种单显性表现为一种性状，另一种单显性表现为另一种</a:t>
                      </a:r>
                      <a:r>
                        <a:rPr lang="zh-CN" sz="1800" b="1" kern="100" spc="-100" baseline="0" dirty="0" smtClean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性状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1∶4∶6∶4∶1</a:t>
                      </a:r>
                      <a:endParaRPr lang="en-US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</a:t>
                      </a: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与</a:t>
                      </a:r>
                      <a:r>
                        <a:rPr lang="en-US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</a:t>
                      </a:r>
                      <a:r>
                        <a:rPr lang="zh-CN" sz="1800" b="1" kern="100" dirty="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的作用效果相同，但显性基因越多，其效果越强</a:t>
                      </a:r>
                      <a:endParaRPr lang="zh-CN" sz="1800" b="1" kern="100" dirty="0"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51443" marR="51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0" y="1160463"/>
            <a:ext cx="1655763" cy="457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9218" name="TextBox 8"/>
          <p:cNvSpPr txBox="1"/>
          <p:nvPr/>
        </p:nvSpPr>
        <p:spPr>
          <a:xfrm>
            <a:off x="165100" y="1034733"/>
            <a:ext cx="1295400" cy="575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defTabSz="914400">
              <a:lnSpc>
                <a:spcPct val="150000"/>
              </a:lnSpc>
              <a:tabLst>
                <a:tab pos="1891030" algn="l"/>
              </a:tabLst>
            </a:pPr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方法技巧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0825" y="1703705"/>
            <a:ext cx="8771255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1.</a:t>
            </a:r>
            <a:r>
              <a:rPr lang="zh-CN" altLang="zh-CN" sz="2000" b="1" strike="noStrike" noProof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特殊分离比的解题技巧</a:t>
            </a:r>
            <a:endParaRPr lang="zh-CN" altLang="zh-CN" sz="2000" b="1" strike="noStrike" noProof="1" dirty="0">
              <a:solidFill>
                <a:srgbClr val="0000FF"/>
              </a:solidFill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(1)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看</a:t>
            </a: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F</a:t>
            </a:r>
            <a:r>
              <a:rPr lang="en-US" altLang="zh-CN" sz="2000" b="1" strike="noStrike" baseline="-25000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的组合表现型比例，若表现型比例之和是</a:t>
            </a: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16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，不管以什么样的比例呈现，都符合基因的自由组合定律。</a:t>
            </a:r>
            <a:endParaRPr lang="zh-CN" altLang="zh-CN" sz="2000" b="1" strike="noStrike" noProof="1" dirty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(2)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将异常分离比与正常分离比</a:t>
            </a: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9∶3∶3∶1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进行对比，分析合并性状的类型。如比值为</a:t>
            </a: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9∶3∶4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，则为</a:t>
            </a: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9∶3∶(3∶1)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，即</a:t>
            </a: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为后两种性状的合并结果。</a:t>
            </a:r>
            <a:endParaRPr lang="zh-CN" altLang="zh-CN" sz="2000" b="1" strike="noStrike" noProof="1" dirty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(3)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确定出现异常分离比的原因。</a:t>
            </a:r>
            <a:endParaRPr lang="zh-CN" altLang="zh-CN" sz="2000" b="1" strike="noStrike" noProof="1" dirty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(4)</a:t>
            </a:r>
            <a:r>
              <a:rPr lang="zh-CN" altLang="zh-CN" sz="2000" b="1" strike="noStrike" noProof="1" dirty="0">
                <a:latin typeface="Times New Roman" panose="02020603050405020304" pitchFamily="18" charset="0"/>
                <a:ea typeface="华文细黑" pitchFamily="2" charset="-122"/>
                <a:cs typeface="Times New Roman" panose="02020603050405020304" pitchFamily="18" charset="0"/>
              </a:rPr>
              <a:t>根据异常分离比出现的原因，推测亲本的基因型或推断子代相应表现型的比例。</a:t>
            </a:r>
            <a:endParaRPr lang="zh-CN" altLang="zh-CN" sz="2000" b="1" strike="noStrike" noProof="1" dirty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框 3"/>
          <p:cNvSpPr txBox="1"/>
          <p:nvPr/>
        </p:nvSpPr>
        <p:spPr>
          <a:xfrm>
            <a:off x="410845" y="898525"/>
            <a:ext cx="8337550" cy="47078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考察某闭花授粉植物茎的高度和花的颜色，发现与三对独立遗传的等位基因有关。现以纯合矮茎紫花为母本、纯合高茎白花为父本进行杂交，在相同环境条件下，发现F1中有一株矮茎紫花（记作植株A），其余均为高茎紫花。F1中高茎紫花自交产生的F2中高茎紫花∶高茎白花∶矮茎紫花∶矮茎白花=27∶21∶9∶7。请回答：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（1）由杂交实验结果可推测株高受一对等位基因控制，依据是________________________。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（2）在F2中高茎白花植株的基因型有</a:t>
            </a:r>
            <a:r>
              <a:rPr lang="zh-CN" altLang="en-US" sz="2000" b="1" u="sng">
                <a:latin typeface="微软雅黑" panose="020B0503020204020204" charset="-122"/>
                <a:ea typeface="微软雅黑" panose="020B0503020204020204" charset="-122"/>
              </a:rPr>
              <a:t>                  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种，其中纯合子比例占________________。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（3）据分析，导致出现植株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的可能原因有两个：一是母本发生了自交，二是父本的某个花粉中有一个基因发生突变。为了确定是哪一种原因，让植株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自交，统计子代的表现型及比例。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若子代的性状为</a:t>
            </a:r>
            <a:r>
              <a:rPr lang="zh-CN" altLang="en-US" sz="2000" b="1" u="sng"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        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，则是原因一；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若子代的性状为</a:t>
            </a:r>
            <a:r>
              <a:rPr lang="zh-CN" altLang="en-US" sz="2000" b="1" u="sng"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          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，则是原因二；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2" name="矩形 2"/>
          <p:cNvSpPr/>
          <p:nvPr/>
        </p:nvSpPr>
        <p:spPr>
          <a:xfrm>
            <a:off x="50800" y="88900"/>
            <a:ext cx="28143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习题巩固</a:t>
            </a:r>
            <a:endParaRPr lang="zh-CN" altLang="zh-CN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66" name="文本框 1"/>
          <p:cNvSpPr txBox="1"/>
          <p:nvPr/>
        </p:nvSpPr>
        <p:spPr>
          <a:xfrm>
            <a:off x="582930" y="2658745"/>
            <a:ext cx="31864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F2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中高：矮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=3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endParaRPr lang="en-US" altLang="zh-CN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86985" y="3001010"/>
            <a:ext cx="10382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endParaRPr lang="en-US" altLang="zh-CN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1"/>
          <p:cNvSpPr txBox="1"/>
          <p:nvPr/>
        </p:nvSpPr>
        <p:spPr>
          <a:xfrm>
            <a:off x="1140460" y="3288030"/>
            <a:ext cx="10833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1/7</a:t>
            </a:r>
            <a:endParaRPr lang="en-US" altLang="zh-CN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3293110" y="4507865"/>
            <a:ext cx="31864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全为矮茎紫花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719070" y="4866640"/>
            <a:ext cx="43713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矮茎紫花：矮茎白花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endParaRPr lang="en-US" altLang="zh-CN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文本框 1"/>
          <p:cNvSpPr txBox="1"/>
          <p:nvPr/>
        </p:nvSpPr>
        <p:spPr>
          <a:xfrm>
            <a:off x="436563" y="1720850"/>
            <a:ext cx="8456612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在小鼠的一个自然种群中，体色有黄色和灰色 ，尾巴有短尾和长尾，两对相对性状分别受位于两对常染色体上的两对等位基因控制。期中一对等位基因设为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，另一对等位基因设为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（具有显性纯合致死效应）。任取一对黄色短尾鼠，让其多次交配，F</a:t>
            </a:r>
            <a:r>
              <a:rPr lang="zh-CN" altLang="en-US" sz="2400" b="1" baseline="-250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的表现型为：黄色短尾：黄色长尾：灰色短尾：灰色长尾=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: 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 : 2 : 1 。以下说法错误的是（      ）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A．黄色短尾小鼠的基因型有两种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B．控制短尾的基因是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B,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控制黄色的基因是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C．让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F</a:t>
            </a:r>
            <a:r>
              <a:rPr lang="zh-CN" altLang="en-US" sz="2400" b="1" baseline="-2500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中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黄色长尾雌雄鼠自由交配，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zh-CN" altLang="en-US" sz="2400" b="1" baseline="-250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中不会出现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短尾鼠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D．让F</a:t>
            </a:r>
            <a:r>
              <a:rPr lang="zh-CN" altLang="en-US" sz="2400" b="1" baseline="-250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中的黄色短尾雌鼠与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灰色长尾雄鼠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交配，F</a:t>
            </a:r>
            <a:r>
              <a:rPr lang="zh-CN" altLang="en-US" sz="2400" b="1" baseline="-250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的表现型之比为  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66" name="文本框 1"/>
          <p:cNvSpPr txBox="1"/>
          <p:nvPr/>
        </p:nvSpPr>
        <p:spPr>
          <a:xfrm>
            <a:off x="7647940" y="3614738"/>
            <a:ext cx="8763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7" name="文本框 3"/>
          <p:cNvSpPr txBox="1"/>
          <p:nvPr/>
        </p:nvSpPr>
        <p:spPr>
          <a:xfrm>
            <a:off x="1066800" y="311150"/>
            <a:ext cx="7196138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buSzTx/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二、“和”小于16的特殊分离比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68" name="矩形 1"/>
          <p:cNvSpPr/>
          <p:nvPr/>
        </p:nvSpPr>
        <p:spPr>
          <a:xfrm>
            <a:off x="-1241425" y="1109663"/>
            <a:ext cx="5243513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zh-CN" sz="28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典例剖析</a:t>
            </a:r>
            <a:endParaRPr lang="zh-CN" altLang="zh-CN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aa77cce4-67cb-4ecd-b872-a7366bff2903}"/>
</p:tagLst>
</file>

<file path=ppt/tags/tag2.xml><?xml version="1.0" encoding="utf-8"?>
<p:tagLst xmlns:p="http://schemas.openxmlformats.org/presentationml/2006/main">
  <p:tag name="KSO_WM_UNIT_TABLE_BEAUTIFY" val="smartTable{a298f73f-7866-4791-995c-c8345348d31e}"/>
</p:tagLst>
</file>

<file path=ppt/tags/tag3.xml><?xml version="1.0" encoding="utf-8"?>
<p:tagLst xmlns:p="http://schemas.openxmlformats.org/presentationml/2006/main">
  <p:tag name="KSO_WM_UNIT_TABLE_BEAUTIFY" val="smartTable{aa77cce4-67cb-4ecd-b872-a7366bff2903}"/>
</p:tagLst>
</file>

<file path=ppt/tags/tag4.xml><?xml version="1.0" encoding="utf-8"?>
<p:tagLst xmlns:p="http://schemas.openxmlformats.org/presentationml/2006/main">
  <p:tag name="KSO_WM_UNIT_TABLE_BEAUTIFY" val="smartTable{a298f73f-7866-4791-995c-c8345348d31e}"/>
</p:tagLst>
</file>

<file path=ppt/tags/tag5.xml><?xml version="1.0" encoding="utf-8"?>
<p:tagLst xmlns:p="http://schemas.openxmlformats.org/presentationml/2006/main">
  <p:tag name="KSO_WM_UNIT_TABLE_BEAUTIFY" val="smartTable{8135f9ea-b30e-4fde-a64a-1d9d1e54b4c3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2162</Words>
  <Application>WPS 演示</Application>
  <PresentationFormat/>
  <Paragraphs>255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Arial Unicode MS</vt:lpstr>
      <vt:lpstr>Calibri</vt:lpstr>
      <vt:lpstr>楷体_GB2312</vt:lpstr>
      <vt:lpstr>新宋体</vt:lpstr>
      <vt:lpstr>Times New Roman</vt:lpstr>
      <vt:lpstr>黑体</vt:lpstr>
      <vt:lpstr>楷体</vt:lpstr>
      <vt:lpstr>仿宋</vt:lpstr>
      <vt:lpstr>叶根友毛笔行书2.0版</vt:lpstr>
      <vt:lpstr>文悦新恒古雅宋 (非商用)</vt:lpstr>
      <vt:lpstr>Courier New</vt:lpstr>
      <vt:lpstr>华文细黑</vt:lpstr>
      <vt:lpstr>Times New Roman</vt:lpstr>
      <vt:lpstr>Broadway</vt:lpstr>
      <vt:lpstr>Segoe Print</vt:lpstr>
      <vt:lpstr>经典繁仿黑</vt:lpstr>
      <vt:lpstr>默认设计模板</vt:lpstr>
      <vt:lpstr>1_默认设计模板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自由组合规律</dc:title>
  <dc:creator>Administrator</dc:creator>
  <cp:lastModifiedBy>MD</cp:lastModifiedBy>
  <cp:revision>15</cp:revision>
  <dcterms:created xsi:type="dcterms:W3CDTF">2020-10-12T13:05:37Z</dcterms:created>
  <dcterms:modified xsi:type="dcterms:W3CDTF">2020-10-15T02:55:00Z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