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50" r:id="rId3"/>
    <p:sldId id="467" r:id="rId5"/>
    <p:sldId id="459" r:id="rId6"/>
    <p:sldId id="462" r:id="rId7"/>
    <p:sldId id="471" r:id="rId8"/>
    <p:sldId id="472" r:id="rId9"/>
    <p:sldId id="463" r:id="rId10"/>
    <p:sldId id="473" r:id="rId11"/>
    <p:sldId id="465" r:id="rId12"/>
    <p:sldId id="466" r:id="rId13"/>
    <p:sldId id="468" r:id="rId14"/>
    <p:sldId id="469" r:id="rId15"/>
    <p:sldId id="470" r:id="rId16"/>
    <p:sldId id="481" r:id="rId17"/>
    <p:sldId id="405" r:id="rId18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2"/>
      <p:bold r:id="rId23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0F2FC"/>
    <a:srgbClr val="6600FF"/>
    <a:srgbClr val="CCFF66"/>
    <a:srgbClr val="ABDCF7"/>
    <a:srgbClr val="2D91B9"/>
    <a:srgbClr val="6666FF"/>
    <a:srgbClr val="9933FF"/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7" autoAdjust="0"/>
  </p:normalViewPr>
  <p:slideViewPr>
    <p:cSldViewPr showGuides="1">
      <p:cViewPr>
        <p:scale>
          <a:sx n="50" d="100"/>
          <a:sy n="50" d="100"/>
        </p:scale>
        <p:origin x="2314" y="595"/>
      </p:cViewPr>
      <p:guideLst>
        <p:guide orient="horz" pos="2092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hp\Desktop\PPT-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标题 1"/>
          <p:cNvSpPr txBox="1"/>
          <p:nvPr/>
        </p:nvSpPr>
        <p:spPr>
          <a:xfrm>
            <a:off x="360362" y="4210977"/>
            <a:ext cx="8423275" cy="190274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Back to school</a:t>
            </a:r>
            <a:endParaRPr lang="en-US" altLang="zh-CN" sz="5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skills (I)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720" y="666031"/>
            <a:ext cx="273630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Before reading</a:t>
            </a:r>
            <a:endParaRPr lang="zh-CN" alt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66595" y="2074545"/>
            <a:ext cx="5418455" cy="460375"/>
          </a:xfrm>
          <a:prstGeom prst="rect">
            <a:avLst/>
          </a:prstGeom>
          <a:solidFill>
            <a:srgbClr val="E0F2F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what Maggie’s proposal covers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1111424" y="3630558"/>
            <a:ext cx="71287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直接连接符 17"/>
          <p:cNvCxnSpPr/>
          <p:nvPr/>
        </p:nvCxnSpPr>
        <p:spPr bwMode="auto">
          <a:xfrm>
            <a:off x="1111424" y="4278630"/>
            <a:ext cx="71287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直接连接符 20"/>
          <p:cNvCxnSpPr/>
          <p:nvPr/>
        </p:nvCxnSpPr>
        <p:spPr bwMode="auto">
          <a:xfrm>
            <a:off x="1111424" y="4926702"/>
            <a:ext cx="71287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1039416" y="3198510"/>
            <a:ext cx="1800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Club name </a:t>
            </a:r>
            <a:endParaRPr lang="zh-CN" alt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39416" y="3883794"/>
            <a:ext cx="1800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Club leader</a:t>
            </a:r>
            <a:endParaRPr lang="zh-CN" alt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39416" y="4494654"/>
            <a:ext cx="1800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Club aim</a:t>
            </a:r>
            <a:endParaRPr lang="zh-CN" altLang="en-US" sz="2400" dirty="0"/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1111424" y="5502766"/>
            <a:ext cx="71287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TextBox 35"/>
          <p:cNvSpPr txBox="1"/>
          <p:nvPr/>
        </p:nvSpPr>
        <p:spPr>
          <a:xfrm>
            <a:off x="1039416" y="499871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Anything else?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33" grpId="0" bldLvl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0" y="2845435"/>
            <a:ext cx="9144000" cy="252031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530" y="3505354"/>
            <a:ext cx="86764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your version with Maggie’s proposal.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793" y="4388371"/>
            <a:ext cx="89289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difference? Which is better? State your reasons.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530" y="771947"/>
            <a:ext cx="280831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Critical reading</a:t>
            </a:r>
            <a:endParaRPr lang="zh-CN" altLang="en-US" sz="2800" b="1" dirty="0"/>
          </a:p>
        </p:txBody>
      </p:sp>
      <p:pic>
        <p:nvPicPr>
          <p:cNvPr id="8" name="图片 7" descr="FUO68WP%HXY`5JRQ490GUX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715" y="247015"/>
            <a:ext cx="1738630" cy="2258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605" y="548640"/>
            <a:ext cx="454406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Reading for the structure</a:t>
            </a:r>
            <a:endParaRPr lang="zh-CN" altLang="en-US" sz="2800" b="1" dirty="0"/>
          </a:p>
        </p:txBody>
      </p:sp>
      <p:sp>
        <p:nvSpPr>
          <p:cNvPr id="10" name="矩形 9"/>
          <p:cNvSpPr/>
          <p:nvPr/>
        </p:nvSpPr>
        <p:spPr bwMode="auto">
          <a:xfrm>
            <a:off x="1019175" y="1378585"/>
            <a:ext cx="6763385" cy="484822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7106" y="1593751"/>
            <a:ext cx="6264696" cy="463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 name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 leader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time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 aim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 activities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needed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for finding new members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圆角矩形 4"/>
          <p:cNvSpPr/>
          <p:nvPr/>
        </p:nvSpPr>
        <p:spPr bwMode="auto">
          <a:xfrm>
            <a:off x="179512" y="1556792"/>
            <a:ext cx="8064896" cy="3528392"/>
          </a:xfrm>
          <a:prstGeom prst="round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8028384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Q1: Have you got a clear idea of how to start a school club? 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Q2: Do you have a good understanding of the structure of the proposal?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Q3: Do you have any difficulty in words and expressions on pages 8</a:t>
            </a:r>
            <a:r>
              <a:rPr lang="en-US" altLang="zh-CN" sz="2800" dirty="0">
                <a:latin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9?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/>
              <a:t>	</a:t>
            </a:r>
            <a:endParaRPr lang="zh-CN" altLang="zh-CN" dirty="0"/>
          </a:p>
        </p:txBody>
      </p:sp>
      <p:sp>
        <p:nvSpPr>
          <p:cNvPr id="6" name="矩形 5"/>
          <p:cNvSpPr/>
          <p:nvPr/>
        </p:nvSpPr>
        <p:spPr bwMode="auto">
          <a:xfrm>
            <a:off x="251520" y="5517232"/>
            <a:ext cx="8064896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517232"/>
            <a:ext cx="78488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Absolutely yes.        B. Not really.          C. I am not sure.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92696"/>
            <a:ext cx="324036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Self-assessment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255" y="0"/>
            <a:ext cx="9406255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圆角矩形 4"/>
          <p:cNvSpPr/>
          <p:nvPr/>
        </p:nvSpPr>
        <p:spPr bwMode="auto">
          <a:xfrm>
            <a:off x="323022" y="1518057"/>
            <a:ext cx="8064896" cy="3528392"/>
          </a:xfrm>
          <a:prstGeom prst="round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705" y="1670685"/>
            <a:ext cx="7457440" cy="288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some information about the club you join.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Underline important expressions of pages 8－9 and review them.</a:t>
            </a:r>
            <a:r>
              <a:rPr lang="en-US" altLang="zh-CN" sz="3200" dirty="0"/>
              <a:t>	</a:t>
            </a:r>
            <a:endParaRPr lang="zh-CN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92696"/>
            <a:ext cx="324036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Homework</a:t>
            </a:r>
            <a:endParaRPr lang="en-US" altLang="zh-CN" sz="2800" b="1" dirty="0"/>
          </a:p>
        </p:txBody>
      </p:sp>
      <p:pic>
        <p:nvPicPr>
          <p:cNvPr id="8" name="图片 7" descr="dreamstime_l_9400108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360160" y="4206240"/>
            <a:ext cx="2174240" cy="207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19675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" name="图片 3" descr="dreamstime_l_49872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412776"/>
            <a:ext cx="4776740" cy="3116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488" y="548281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feeling about your new school life?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76672"/>
            <a:ext cx="16561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Free talk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27584" y="4293096"/>
            <a:ext cx="5554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join any school club?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3080" y="492186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possible, what kind of club do you want to start?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comp_TOP22144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400" y="642620"/>
            <a:ext cx="5358765" cy="3268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7584" y="5517232"/>
            <a:ext cx="49685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how to start a club?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9" name="十字星 8"/>
          <p:cNvSpPr/>
          <p:nvPr/>
        </p:nvSpPr>
        <p:spPr bwMode="auto">
          <a:xfrm>
            <a:off x="179512" y="4221088"/>
            <a:ext cx="504056" cy="576064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十字星 10"/>
          <p:cNvSpPr/>
          <p:nvPr/>
        </p:nvSpPr>
        <p:spPr bwMode="auto">
          <a:xfrm>
            <a:off x="179512" y="4869160"/>
            <a:ext cx="504056" cy="576064"/>
          </a:xfrm>
          <a:prstGeom prst="star4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十字星 11"/>
          <p:cNvSpPr/>
          <p:nvPr/>
        </p:nvSpPr>
        <p:spPr bwMode="auto">
          <a:xfrm>
            <a:off x="179512" y="5517232"/>
            <a:ext cx="504056" cy="576064"/>
          </a:xfrm>
          <a:prstGeom prst="star4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 bwMode="auto">
          <a:xfrm>
            <a:off x="539750" y="1769745"/>
            <a:ext cx="8281035" cy="4121785"/>
          </a:xfrm>
          <a:prstGeom prst="round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 the relationship between Maggie and Mr Zhou.</a:t>
            </a:r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through the steps of part A1 and circle the key information.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the steps in your own order.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750" y="692785"/>
            <a:ext cx="236982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</a:rPr>
              <a:t>Pre-listening</a:t>
            </a:r>
            <a:endParaRPr lang="zh-CN" altLang="en-US" sz="2800" b="1" dirty="0"/>
          </a:p>
        </p:txBody>
      </p:sp>
      <p:sp>
        <p:nvSpPr>
          <p:cNvPr id="12" name="下箭头 11"/>
          <p:cNvSpPr/>
          <p:nvPr/>
        </p:nvSpPr>
        <p:spPr bwMode="auto">
          <a:xfrm>
            <a:off x="3885704" y="4233168"/>
            <a:ext cx="360040" cy="64807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下箭头 1"/>
          <p:cNvSpPr/>
          <p:nvPr/>
        </p:nvSpPr>
        <p:spPr bwMode="auto">
          <a:xfrm>
            <a:off x="3885704" y="2775843"/>
            <a:ext cx="360040" cy="64807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rtlCol="0"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96" y="285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39750" y="692785"/>
            <a:ext cx="2404745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</a:rPr>
              <a:t>Pre-listening</a:t>
            </a:r>
            <a:endParaRPr lang="zh-CN" altLang="en-US" sz="28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683568" y="5050936"/>
            <a:ext cx="7056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Your order is ___________________.</a:t>
            </a:r>
            <a:endParaRPr lang="zh-CN" altLang="en-US" sz="3200" dirty="0"/>
          </a:p>
        </p:txBody>
      </p:sp>
      <p:pic>
        <p:nvPicPr>
          <p:cNvPr id="5" name="图片 4" descr="TA@~TZ2GS%7`H{3S]XJD9A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948815"/>
            <a:ext cx="7982585" cy="2700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1814195" y="2698750"/>
            <a:ext cx="1640205" cy="288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975475" y="3080385"/>
            <a:ext cx="1267460" cy="288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920750" y="3471545"/>
            <a:ext cx="1686560" cy="330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082925" y="3936365"/>
            <a:ext cx="1490980" cy="288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734435" y="4360545"/>
            <a:ext cx="767715" cy="288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13" grpId="0" animBg="1"/>
      <p:bldP spid="14" grpId="0" animBg="1"/>
      <p:bldP spid="1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050" y="530225"/>
            <a:ext cx="289877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While-listening</a:t>
            </a:r>
            <a:endParaRPr lang="zh-CN" altLang="en-US" sz="2800" b="1" dirty="0"/>
          </a:p>
        </p:txBody>
      </p:sp>
      <p:sp>
        <p:nvSpPr>
          <p:cNvPr id="5" name="圆角矩形 4"/>
          <p:cNvSpPr/>
          <p:nvPr/>
        </p:nvSpPr>
        <p:spPr bwMode="auto">
          <a:xfrm>
            <a:off x="3308985" y="1898015"/>
            <a:ext cx="2526665" cy="791845"/>
          </a:xfrm>
          <a:prstGeom prst="round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check.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dreamstime_l_9400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478" y="4652243"/>
            <a:ext cx="1403648" cy="134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974594"/>
            <a:ext cx="7114989" cy="106789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87624" y="3013501"/>
            <a:ext cx="705678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     e        a        d        b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8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 bwMode="auto">
          <a:xfrm>
            <a:off x="2149475" y="1097915"/>
            <a:ext cx="4984750" cy="523240"/>
          </a:xfrm>
          <a:prstGeom prst="round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again and complete the notes,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483235" y="163195"/>
            <a:ext cx="288226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While-listening</a:t>
            </a:r>
            <a:endParaRPr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5253980" y="2401354"/>
            <a:ext cx="3635896" cy="310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________________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________________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________________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________________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________________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30284" y="2373600"/>
            <a:ext cx="3017173" cy="310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40000"/>
              </a:lnSpc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learn a useful skill  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short story writing  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club leader  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activities  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find new members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" y="1737360"/>
            <a:ext cx="4207510" cy="482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5"/>
          <p:cNvSpPr txBox="1"/>
          <p:nvPr/>
        </p:nvSpPr>
        <p:spPr>
          <a:xfrm>
            <a:off x="393700" y="479425"/>
            <a:ext cx="291020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While-listening</a:t>
            </a:r>
            <a:endParaRPr lang="zh-CN" altLang="en-US" sz="2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254125" y="1715770"/>
            <a:ext cx="6843395" cy="1012190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>
            <a:defPPr>
              <a:defRPr lang="zh-CN"/>
            </a:defPPr>
            <a:lvl1pPr>
              <a:defRPr sz="2400" b="1"/>
            </a:lvl1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Listen for emotions and personalities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wording and their intonation.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1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75112" y="3127264"/>
          <a:ext cx="7992888" cy="238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795655"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Identity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Personality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5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Maggie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respectful, …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55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 Zhou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255" y="467360"/>
            <a:ext cx="271145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Post-listening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77281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89475" y="3757295"/>
            <a:ext cx="34842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Note-taking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261" y="2046899"/>
            <a:ext cx="313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Retelling </a:t>
            </a:r>
            <a:endParaRPr lang="en-US" altLang="zh-CN" sz="2800" b="1" i="1" dirty="0">
              <a:solidFill>
                <a:srgbClr val="FF0000"/>
              </a:solidFill>
            </a:endParaRPr>
          </a:p>
          <a:p>
            <a:r>
              <a:rPr lang="en-US" altLang="zh-CN" sz="2800" b="1" i="1" dirty="0">
                <a:solidFill>
                  <a:srgbClr val="FF0000"/>
                </a:solidFill>
              </a:rPr>
              <a:t>the main points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7531" y="4214442"/>
            <a:ext cx="4968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Summarizing </a:t>
            </a:r>
            <a:endParaRPr lang="en-US" altLang="zh-CN" sz="2800" b="1" i="1" dirty="0">
              <a:solidFill>
                <a:srgbClr val="FF0000"/>
              </a:solidFill>
            </a:endParaRPr>
          </a:p>
          <a:p>
            <a:r>
              <a:rPr lang="en-US" altLang="zh-CN" sz="2800" b="1" i="1" dirty="0">
                <a:solidFill>
                  <a:srgbClr val="FF0000"/>
                </a:solidFill>
              </a:rPr>
              <a:t>listening strategies</a:t>
            </a:r>
            <a:endParaRPr lang="en-US" altLang="zh-CN" sz="2800" b="1" i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3982" y="1356831"/>
            <a:ext cx="24174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What? 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tags/tag1.xml><?xml version="1.0" encoding="utf-8"?>
<p:tagLst xmlns:p="http://schemas.openxmlformats.org/presentationml/2006/main">
  <p:tag name="KSO_WM_UNIT_TABLE_BEAUTIFY" val="smartTable{5c5c95ce-3827-4412-ad62-cb828d214d5b}"/>
</p:tagLst>
</file>

<file path=ppt/tags/tag2.xml><?xml version="1.0" encoding="utf-8"?>
<p:tagLst xmlns:p="http://schemas.openxmlformats.org/presentationml/2006/main">
  <p:tag name="REFSHAPE" val="710437516"/>
  <p:tag name="KSO_WM_UNIT_PLACING_PICTURE_USER_VIEWPORT" val="{&quot;height&quot;:2112.0283464566928,&quot;width&quot;:2210.4692913385825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1787</Words>
  <Application>WPS 演示</Application>
  <PresentationFormat>全屏显示(4:3)</PresentationFormat>
  <Paragraphs>137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方正北魏楷书简体</vt:lpstr>
      <vt:lpstr>华文楷体</vt:lpstr>
      <vt:lpstr>方正大标宋简体</vt:lpstr>
      <vt:lpstr>Comic Sans MS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Winny</cp:lastModifiedBy>
  <cp:revision>529</cp:revision>
  <dcterms:created xsi:type="dcterms:W3CDTF">2014-10-10T12:32:00Z</dcterms:created>
  <dcterms:modified xsi:type="dcterms:W3CDTF">2020-10-24T03:47:23Z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