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5"/>
  </p:notesMasterIdLst>
  <p:sldIdLst>
    <p:sldId id="502" r:id="rId4"/>
    <p:sldId id="521" r:id="rId6"/>
    <p:sldId id="472" r:id="rId7"/>
    <p:sldId id="487" r:id="rId8"/>
    <p:sldId id="456" r:id="rId9"/>
    <p:sldId id="473" r:id="rId10"/>
    <p:sldId id="488" r:id="rId11"/>
    <p:sldId id="474" r:id="rId12"/>
    <p:sldId id="475" r:id="rId13"/>
    <p:sldId id="476" r:id="rId14"/>
    <p:sldId id="477" r:id="rId15"/>
    <p:sldId id="478" r:id="rId16"/>
    <p:sldId id="480" r:id="rId17"/>
    <p:sldId id="489" r:id="rId18"/>
    <p:sldId id="481" r:id="rId19"/>
    <p:sldId id="482" r:id="rId20"/>
    <p:sldId id="484" r:id="rId21"/>
    <p:sldId id="486" r:id="rId22"/>
    <p:sldId id="405" r:id="rId23"/>
  </p:sldIdLst>
  <p:sldSz cx="9144000" cy="6858000" type="screen4x3"/>
  <p:notesSz cx="6858000" cy="9144000"/>
  <p:embeddedFontLst>
    <p:embeddedFont>
      <p:font typeface="微软雅黑" panose="020B0503020204020204" charset="-122"/>
      <p:regular r:id="rId27"/>
    </p:embeddedFont>
    <p:embeddedFont>
      <p:font typeface="Comic Sans MS" panose="030F0702030302020204" pitchFamily="66" charset="0"/>
      <p:regular r:id="rId28"/>
      <p:bold r:id="rId29"/>
    </p:embeddedFont>
  </p:embeddedFont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9F88C"/>
    <a:srgbClr val="1A356C"/>
    <a:srgbClr val="0945A5"/>
    <a:srgbClr val="F3EFED"/>
    <a:srgbClr val="F7F7D1"/>
    <a:srgbClr val="EBD3A3"/>
    <a:srgbClr val="D6BEBE"/>
    <a:srgbClr val="FB9E13"/>
    <a:srgbClr val="FDF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7" autoAdjust="0"/>
  </p:normalViewPr>
  <p:slideViewPr>
    <p:cSldViewPr showGuides="1">
      <p:cViewPr>
        <p:scale>
          <a:sx n="75" d="100"/>
          <a:sy n="75" d="100"/>
        </p:scale>
        <p:origin x="-984" y="-582"/>
      </p:cViewPr>
      <p:guideLst>
        <p:guide orient="horz" pos="2160"/>
        <p:guide pos="29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font" Target="fonts/font3.fntdata"/><Relationship Id="rId28" Type="http://schemas.openxmlformats.org/officeDocument/2006/relationships/font" Target="fonts/font2.fntdata"/><Relationship Id="rId27" Type="http://schemas.openxmlformats.org/officeDocument/2006/relationships/font" Target="fonts/font1.fntdata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0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../media/image2.png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image" Target="../media/image1.png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8588"/>
            <a:ext cx="91440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>
            <p:custDataLst>
              <p:tags r:id="rId4"/>
            </p:custDataLst>
          </p:nvPr>
        </p:nvCxnSpPr>
        <p:spPr>
          <a:xfrm flipH="1">
            <a:off x="0" y="2298700"/>
            <a:ext cx="194071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>
            <p:custDataLst>
              <p:tags r:id="rId5"/>
            </p:custDataLst>
          </p:nvPr>
        </p:nvCxnSpPr>
        <p:spPr>
          <a:xfrm flipH="1" flipV="1">
            <a:off x="7204472" y="2298700"/>
            <a:ext cx="194071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: 圆角 6"/>
          <p:cNvSpPr/>
          <p:nvPr>
            <p:custDataLst>
              <p:tags r:id="rId6"/>
            </p:custDataLst>
          </p:nvPr>
        </p:nvSpPr>
        <p:spPr>
          <a:xfrm>
            <a:off x="3675460" y="752475"/>
            <a:ext cx="1793081" cy="7556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7"/>
            </p:custDataLst>
          </p:nvPr>
        </p:nvSpPr>
        <p:spPr>
          <a:xfrm>
            <a:off x="1871700" y="1826578"/>
            <a:ext cx="5400600" cy="949878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noProof="1"/>
              <a:t>单击此处编辑标题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1871700" y="2826092"/>
            <a:ext cx="5400600" cy="465746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38A87-77AC-48C7-9F0B-A360E0E0700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43234"/>
            <a:ext cx="8139178" cy="441964"/>
          </a:xfrm>
        </p:spPr>
        <p:txBody>
          <a:bodyPr rtlCol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952508"/>
            <a:ext cx="8139178" cy="5388907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278856" y="2284413"/>
            <a:ext cx="4586288" cy="7667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0" noProof="1"/>
          </a:p>
        </p:txBody>
      </p:sp>
      <p:pic>
        <p:nvPicPr>
          <p:cNvPr id="5" name="Picture 3" descr="D:\Desktop\素材\素描城市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23888" y="3373606"/>
            <a:ext cx="7886700" cy="1061467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noProof="1"/>
              <a:t>单击此处编辑标题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1655676" y="4527773"/>
            <a:ext cx="5832648" cy="106146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单击此处编辑文本</a:t>
            </a:r>
            <a:endParaRPr lang="zh-CN" altLang="en-US" noProof="1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89BDA-CB19-408D-87C9-523E8B292D6F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43234"/>
            <a:ext cx="8139178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952508"/>
            <a:ext cx="3962432" cy="5388907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952508"/>
            <a:ext cx="3962432" cy="5388907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20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20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20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20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43234"/>
            <a:ext cx="8139178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952508"/>
            <a:ext cx="3962432" cy="381003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单击此处编辑文本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406525"/>
            <a:ext cx="3962400" cy="4934752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952508"/>
            <a:ext cx="3962432" cy="381003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noProof="1">
                <a:sym typeface="+mn-ea"/>
              </a:rPr>
              <a:t>单击此处编辑文本</a:t>
            </a:r>
            <a:endParaRPr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406525"/>
            <a:ext cx="3962432" cy="4934752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443234"/>
            <a:ext cx="8139178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952508"/>
            <a:ext cx="3962432" cy="5388907"/>
          </a:xfrm>
        </p:spPr>
        <p:txBody>
          <a:bodyPr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单击图标添加图片</a:t>
            </a:r>
            <a:endParaRPr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952508"/>
            <a:ext cx="3962432" cy="5388907"/>
          </a:xfrm>
        </p:spPr>
        <p:txBody>
          <a:bodyPr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  <a:endParaRPr lang="zh-CN" altLang="en-US" noProof="1">
              <a:sym typeface="+mn-ea"/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rtlCol="0" anchor="ctr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502448" y="952508"/>
            <a:ext cx="8139178" cy="538890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EBB0C-5A13-436A-8D2C-3DC1B1265DA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8588"/>
            <a:ext cx="91440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/>
          <p:cNvCxnSpPr/>
          <p:nvPr>
            <p:custDataLst>
              <p:tags r:id="rId4"/>
            </p:custDataLst>
          </p:nvPr>
        </p:nvCxnSpPr>
        <p:spPr>
          <a:xfrm flipH="1">
            <a:off x="0" y="2995613"/>
            <a:ext cx="194071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>
            <p:custDataLst>
              <p:tags r:id="rId5"/>
            </p:custDataLst>
          </p:nvPr>
        </p:nvCxnSpPr>
        <p:spPr>
          <a:xfrm flipH="1" flipV="1">
            <a:off x="7204472" y="2995613"/>
            <a:ext cx="194071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2045106" y="2313806"/>
            <a:ext cx="5053789" cy="1448117"/>
          </a:xfrm>
        </p:spPr>
        <p:txBody>
          <a:bodyPr rIns="25400" rtlCol="0" anchor="ctr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0" i="0" u="none" strike="noStrike" kern="1200" cap="none" spc="600" normalizeH="0" baseline="0" noProof="1" dirty="0">
                <a:solidFill>
                  <a:schemeClr val="tx2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编辑标题</a:t>
            </a:r>
            <a:endParaRPr noProof="1">
              <a:sym typeface="+mn-ea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9FA83-3AA4-4AB1-AE99-861D1E52AE2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tags" Target="../tags/tag70.xml"/><Relationship Id="rId16" Type="http://schemas.openxmlformats.org/officeDocument/2006/relationships/tags" Target="../tags/tag69.xml"/><Relationship Id="rId15" Type="http://schemas.openxmlformats.org/officeDocument/2006/relationships/tags" Target="../tags/tag68.xml"/><Relationship Id="rId14" Type="http://schemas.openxmlformats.org/officeDocument/2006/relationships/tags" Target="../tags/tag67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502444" y="442913"/>
            <a:ext cx="8139113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t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13"/>
            </p:custDataLst>
          </p:nvPr>
        </p:nvSpPr>
        <p:spPr bwMode="auto">
          <a:xfrm>
            <a:off x="502444" y="952500"/>
            <a:ext cx="8139113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59606" y="6350000"/>
            <a:ext cx="2025254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291" y="6350000"/>
            <a:ext cx="296941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6350000"/>
            <a:ext cx="2025254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2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 kern="1200" spc="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9pPr>
    </p:titleStyle>
    <p:bodyStyle>
      <a:lvl1pPr marL="171450" indent="-171450" algn="l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20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14350" indent="-17145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857250" indent="-17145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200150" indent="-17145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543050" indent="-17145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hp\Desktop\PPT-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标题 1"/>
          <p:cNvSpPr txBox="1"/>
          <p:nvPr/>
        </p:nvSpPr>
        <p:spPr>
          <a:xfrm>
            <a:off x="360362" y="4210977"/>
            <a:ext cx="8423275" cy="190274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 Back to school</a:t>
            </a:r>
            <a:endParaRPr lang="en-US" altLang="zh-CN" sz="5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Integrated skills (II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943860" y="1290955"/>
            <a:ext cx="3768725" cy="733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Write a proposal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17900" y="2369820"/>
            <a:ext cx="3768090" cy="1076325"/>
          </a:xfrm>
          <a:prstGeom prst="rect">
            <a:avLst/>
          </a:prstGeom>
          <a:solidFill>
            <a:srgbClr val="F7F7D1"/>
          </a:solidFill>
          <a:ln w="9525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The text type: 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 proposal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>
            <a:off x="3564255" y="3500755"/>
            <a:ext cx="908685" cy="100838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none" w="med" len="med"/>
            <a:tailEnd type="arrow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5881370" y="3500755"/>
            <a:ext cx="648335" cy="72009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none" w="med" len="med"/>
            <a:tailEnd type="arrow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576070" y="4509135"/>
            <a:ext cx="2990850" cy="521970"/>
          </a:xfrm>
          <a:prstGeom prst="rect">
            <a:avLst/>
          </a:prstGeom>
          <a:gradFill rotWithShape="1">
            <a:gsLst>
              <a:gs pos="0">
                <a:srgbClr val="FFFFFF">
                  <a:tint val="50000"/>
                  <a:satMod val="300000"/>
                </a:srgbClr>
              </a:gs>
              <a:gs pos="35000">
                <a:srgbClr val="FFFFFF">
                  <a:tint val="37000"/>
                  <a:satMod val="300000"/>
                </a:srgbClr>
              </a:gs>
              <a:gs pos="100000">
                <a:srgbClr val="FFFFF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What is a proposal?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02555" y="4220845"/>
            <a:ext cx="3103245" cy="953135"/>
          </a:xfrm>
          <a:prstGeom prst="rect">
            <a:avLst/>
          </a:prstGeom>
          <a:gradFill rotWithShape="1">
            <a:gsLst>
              <a:gs pos="0">
                <a:srgbClr val="FFFFFF">
                  <a:tint val="50000"/>
                  <a:satMod val="300000"/>
                </a:srgbClr>
              </a:gs>
              <a:gs pos="35000">
                <a:srgbClr val="FFFFFF">
                  <a:tint val="37000"/>
                  <a:satMod val="300000"/>
                </a:srgbClr>
              </a:gs>
              <a:gs pos="100000">
                <a:srgbClr val="FFFFF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purpose of a proposal?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85520" y="5594350"/>
            <a:ext cx="3630930" cy="460375"/>
          </a:xfrm>
          <a:prstGeom prst="rect">
            <a:avLst/>
          </a:prstGeom>
          <a:gradFill rotWithShape="1">
            <a:gsLst>
              <a:gs pos="0">
                <a:srgbClr val="FFFFFF">
                  <a:tint val="50000"/>
                  <a:satMod val="300000"/>
                </a:srgbClr>
              </a:gs>
              <a:gs pos="35000">
                <a:srgbClr val="FFFFFF">
                  <a:tint val="37000"/>
                  <a:satMod val="300000"/>
                </a:srgbClr>
              </a:gs>
              <a:gs pos="100000">
                <a:srgbClr val="FFFFF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 formal suggestion/plan.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21910" y="5450840"/>
            <a:ext cx="3418205" cy="829945"/>
          </a:xfrm>
          <a:prstGeom prst="rect">
            <a:avLst/>
          </a:prstGeom>
          <a:gradFill rotWithShape="1">
            <a:gsLst>
              <a:gs pos="0">
                <a:srgbClr val="FFFFFF">
                  <a:tint val="50000"/>
                  <a:satMod val="300000"/>
                </a:srgbClr>
              </a:gs>
              <a:gs pos="35000">
                <a:srgbClr val="FFFFFF">
                  <a:tint val="37000"/>
                  <a:satMod val="300000"/>
                </a:srgbClr>
              </a:gs>
              <a:gs pos="100000">
                <a:srgbClr val="FFFFF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To get the reader to agree to your suggestion/plan.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下箭头 4"/>
          <p:cNvSpPr/>
          <p:nvPr/>
        </p:nvSpPr>
        <p:spPr>
          <a:xfrm>
            <a:off x="133985" y="1261110"/>
            <a:ext cx="1950085" cy="3169285"/>
          </a:xfrm>
          <a:prstGeom prst="downArrow">
            <a:avLst/>
          </a:prstGeom>
          <a:solidFill>
            <a:srgbClr val="EBD3A3"/>
          </a:solidFill>
          <a:ln>
            <a:noFill/>
          </a:ln>
        </p:spPr>
        <p:txBody>
          <a:bodyPr anchor="ctr"/>
          <a:p>
            <a:pPr algn="ctr"/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1165" y="3446145"/>
            <a:ext cx="1355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267970"/>
            <a:ext cx="9276715" cy="7683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4400">
                <a:solidFill>
                  <a:schemeClr val="bg1"/>
                </a:solidFill>
              </a:rPr>
              <a:t>Writing a proposal for a new club</a:t>
            </a:r>
            <a:endParaRPr lang="en-US" altLang="zh-CN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2" grpId="0" bldLvl="0" animBg="1"/>
      <p:bldP spid="14" grpId="0" bldLvl="0" animBg="1"/>
      <p:bldP spid="13" grpId="0" bldLvl="0" animBg="1"/>
      <p:bldP spid="1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943860" y="1290955"/>
            <a:ext cx="3768725" cy="733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Write a proposal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61410" y="2369820"/>
            <a:ext cx="3768090" cy="1076325"/>
          </a:xfrm>
          <a:prstGeom prst="rect">
            <a:avLst/>
          </a:prstGeom>
          <a:solidFill>
            <a:srgbClr val="F7F7D1"/>
          </a:solidFill>
          <a:ln w="9525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a proposal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5711825" y="3474085"/>
            <a:ext cx="12065" cy="890905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none" w="med" len="med"/>
            <a:tailEnd type="arrow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028190" y="4364990"/>
            <a:ext cx="6122670" cy="1383665"/>
          </a:xfrm>
          <a:prstGeom prst="rect">
            <a:avLst/>
          </a:prstGeom>
          <a:gradFill rotWithShape="1">
            <a:gsLst>
              <a:gs pos="0">
                <a:srgbClr val="FFFFFF">
                  <a:tint val="50000"/>
                  <a:satMod val="300000"/>
                </a:srgbClr>
              </a:gs>
              <a:gs pos="35000">
                <a:srgbClr val="FFFFFF">
                  <a:tint val="37000"/>
                  <a:satMod val="300000"/>
                </a:srgbClr>
              </a:gs>
              <a:gs pos="100000">
                <a:srgbClr val="FFFFF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just"/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It is important to separate different types of information to make your proposal easy to read.  (e.g. page 9 part B)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下箭头 8"/>
          <p:cNvSpPr/>
          <p:nvPr/>
        </p:nvSpPr>
        <p:spPr>
          <a:xfrm>
            <a:off x="256540" y="1350645"/>
            <a:ext cx="1950085" cy="3169285"/>
          </a:xfrm>
          <a:prstGeom prst="downArrow">
            <a:avLst/>
          </a:prstGeom>
          <a:solidFill>
            <a:srgbClr val="EBD3A3"/>
          </a:solidFill>
          <a:ln>
            <a:noFill/>
          </a:ln>
        </p:spPr>
        <p:txBody>
          <a:bodyPr anchor="ctr"/>
          <a:p>
            <a:pPr algn="ctr"/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3720" y="3474085"/>
            <a:ext cx="1355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0" y="267970"/>
            <a:ext cx="9276715" cy="7683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4400">
                <a:solidFill>
                  <a:schemeClr val="bg1"/>
                </a:solidFill>
              </a:rPr>
              <a:t>Writing a proposal for a new club</a:t>
            </a:r>
            <a:endParaRPr lang="en-US" altLang="zh-CN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986405" y="1617980"/>
            <a:ext cx="3768725" cy="733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Write a proposal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18790" y="2696845"/>
            <a:ext cx="3768090" cy="1076325"/>
          </a:xfrm>
          <a:prstGeom prst="rect">
            <a:avLst/>
          </a:prstGeom>
          <a:solidFill>
            <a:srgbClr val="F7F7D1"/>
          </a:solidFill>
          <a:ln w="9525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a proposal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>
            <a:off x="3246120" y="3773170"/>
            <a:ext cx="1678940" cy="1423035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none" w="med" len="med"/>
            <a:tailEnd type="arrow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232660" y="5198110"/>
            <a:ext cx="1544320" cy="583565"/>
          </a:xfrm>
          <a:prstGeom prst="rect">
            <a:avLst/>
          </a:prstGeom>
          <a:gradFill rotWithShape="1">
            <a:gsLst>
              <a:gs pos="0">
                <a:srgbClr val="FFFFFF">
                  <a:tint val="50000"/>
                  <a:satMod val="300000"/>
                </a:srgbClr>
              </a:gs>
              <a:gs pos="35000">
                <a:srgbClr val="FFFFFF">
                  <a:tint val="37000"/>
                  <a:satMod val="300000"/>
                </a:srgbClr>
              </a:gs>
              <a:gs pos="100000">
                <a:srgbClr val="FFFFF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3200">
                <a:latin typeface="Comic Sans MS" panose="030F0702030302020204" pitchFamily="66" charset="0"/>
                <a:cs typeface="Comic Sans MS" panose="030F0702030302020204" pitchFamily="66" charset="0"/>
              </a:rPr>
              <a:t>Formal</a:t>
            </a:r>
            <a:endParaRPr lang="en-US" altLang="zh-CN" sz="320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32145" y="5259705"/>
            <a:ext cx="1553845" cy="521970"/>
          </a:xfrm>
          <a:prstGeom prst="rect">
            <a:avLst/>
          </a:prstGeom>
          <a:gradFill rotWithShape="1">
            <a:gsLst>
              <a:gs pos="0">
                <a:srgbClr val="FFFFFF">
                  <a:tint val="50000"/>
                  <a:satMod val="300000"/>
                </a:srgbClr>
              </a:gs>
              <a:gs pos="35000">
                <a:srgbClr val="FFFFFF">
                  <a:tint val="37000"/>
                  <a:satMod val="300000"/>
                </a:srgbClr>
              </a:gs>
              <a:gs pos="100000">
                <a:srgbClr val="FFFFF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2800">
                <a:latin typeface="Comic Sans MS" panose="030F0702030302020204" pitchFamily="66" charset="0"/>
                <a:cs typeface="Comic Sans MS" panose="030F0702030302020204" pitchFamily="66" charset="0"/>
              </a:rPr>
              <a:t>Concise</a:t>
            </a:r>
            <a:endParaRPr lang="en-US" altLang="zh-CN" sz="280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180975" y="1179830"/>
            <a:ext cx="1950085" cy="3169285"/>
          </a:xfrm>
          <a:prstGeom prst="downArrow">
            <a:avLst/>
          </a:prstGeom>
          <a:solidFill>
            <a:srgbClr val="EBD3A3"/>
          </a:solidFill>
          <a:ln>
            <a:noFill/>
          </a:ln>
        </p:spPr>
        <p:txBody>
          <a:bodyPr anchor="ctr"/>
          <a:p>
            <a:pPr algn="ctr"/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8155" y="3308350"/>
            <a:ext cx="1355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0" y="267970"/>
            <a:ext cx="9276715" cy="7683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4400">
                <a:solidFill>
                  <a:schemeClr val="bg1"/>
                </a:solidFill>
              </a:rPr>
              <a:t>Writing a proposal for a new club</a:t>
            </a:r>
            <a:endParaRPr lang="en-US" altLang="zh-CN" sz="4400">
              <a:solidFill>
                <a:schemeClr val="bg1"/>
              </a:solidFill>
            </a:endParaRPr>
          </a:p>
        </p:txBody>
      </p:sp>
      <p:cxnSp>
        <p:nvCxnSpPr>
          <p:cNvPr id="15" name="直接箭头连接符 14"/>
          <p:cNvCxnSpPr>
            <a:stCxn id="6" idx="2"/>
            <a:endCxn id="5" idx="0"/>
          </p:cNvCxnSpPr>
          <p:nvPr/>
        </p:nvCxnSpPr>
        <p:spPr>
          <a:xfrm>
            <a:off x="4902835" y="3773170"/>
            <a:ext cx="1606550" cy="1486535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none" w="med" len="med"/>
            <a:tailEnd type="arrow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2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943860" y="1290955"/>
            <a:ext cx="3768725" cy="733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Write a proposal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259205" y="2150745"/>
            <a:ext cx="2158365" cy="1649095"/>
          </a:xfrm>
          <a:prstGeom prst="ellipse">
            <a:avLst/>
          </a:prstGeom>
          <a:solidFill>
            <a:srgbClr val="D6BEBE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Be serious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554345" y="2150745"/>
            <a:ext cx="2251710" cy="1649095"/>
          </a:xfrm>
          <a:prstGeom prst="ellipse">
            <a:avLst/>
          </a:prstGeom>
          <a:solidFill>
            <a:srgbClr val="D6BEBE"/>
          </a:solidFill>
          <a:ln>
            <a:noFill/>
          </a:ln>
        </p:spPr>
        <p:txBody>
          <a:bodyPr anchor="ctr">
            <a:noAutofit/>
          </a:bodyPr>
          <a:p>
            <a:pPr lvl="0" algn="ctr">
              <a:buClrTx/>
              <a:buSz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Be objective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051810" y="2765425"/>
            <a:ext cx="2905125" cy="2699385"/>
          </a:xfrm>
          <a:prstGeom prst="ellipse">
            <a:avLst/>
          </a:prstGeom>
          <a:solidFill>
            <a:srgbClr val="EBD3A3"/>
          </a:solidFill>
          <a:ln w="25400" cap="flat" cmpd="sng" algn="ctr">
            <a:solidFill>
              <a:srgbClr val="DAEDEF"/>
            </a:solidFill>
            <a:prstDash val="soli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algn="ctr"/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formal language</a:t>
            </a:r>
            <a:endParaRPr lang="en-US" altLang="zh-CN" sz="3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88365" y="4356735"/>
            <a:ext cx="2529205" cy="1907540"/>
          </a:xfrm>
          <a:prstGeom prst="ellipse">
            <a:avLst/>
          </a:prstGeom>
          <a:solidFill>
            <a:srgbClr val="D6BEBE"/>
          </a:solidFill>
          <a:ln>
            <a:noFill/>
          </a:ln>
        </p:spPr>
        <p:txBody>
          <a:bodyPr anchor="ctr">
            <a:noAutofit/>
          </a:bodyPr>
          <a:p>
            <a:pPr lvl="0" algn="ctr">
              <a:buClrTx/>
              <a:buSz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no contraction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554345" y="4417695"/>
            <a:ext cx="2575560" cy="1846580"/>
          </a:xfrm>
          <a:prstGeom prst="ellipse">
            <a:avLst/>
          </a:prstGeom>
          <a:solidFill>
            <a:srgbClr val="D6BEBE"/>
          </a:solidFill>
          <a:ln>
            <a:noFill/>
          </a:ln>
        </p:spPr>
        <p:txBody>
          <a:bodyPr anchor="ctr">
            <a:noAutofit/>
          </a:bodyPr>
          <a:p>
            <a:pPr lvl="0" algn="ctr">
              <a:buClrTx/>
              <a:buSz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more complex sentences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83895" y="4324350"/>
            <a:ext cx="2752725" cy="1972945"/>
          </a:xfrm>
          <a:prstGeom prst="ellipse">
            <a:avLst/>
          </a:prstGeom>
          <a:solidFill>
            <a:srgbClr val="D6BEBE"/>
          </a:solidFill>
          <a:ln>
            <a:noFill/>
          </a:ln>
        </p:spPr>
        <p:txBody>
          <a:bodyPr anchor="ctr">
            <a:noAutofit/>
          </a:bodyPr>
          <a:p>
            <a:pPr lvl="0" algn="ctr">
              <a:buClrTx/>
              <a:buSz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Avoid contractions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988945" y="2765425"/>
            <a:ext cx="2947035" cy="2699385"/>
          </a:xfrm>
          <a:prstGeom prst="ellipse">
            <a:avLst/>
          </a:prstGeom>
          <a:solidFill>
            <a:srgbClr val="EBD3A3"/>
          </a:solidFill>
          <a:ln w="25400" cap="flat" cmpd="sng" algn="ctr">
            <a:solidFill>
              <a:srgbClr val="DAEDEF"/>
            </a:solidFill>
            <a:prstDash val="soli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algn="ctr"/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Features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554345" y="4420235"/>
            <a:ext cx="3054985" cy="1846580"/>
          </a:xfrm>
          <a:prstGeom prst="ellipse">
            <a:avLst/>
          </a:prstGeom>
          <a:solidFill>
            <a:srgbClr val="D6BEBE"/>
          </a:solidFill>
          <a:ln>
            <a:noFill/>
          </a:ln>
        </p:spPr>
        <p:txBody>
          <a:bodyPr anchor="ctr">
            <a:noAutofit/>
          </a:bodyPr>
          <a:p>
            <a:pPr lvl="0" algn="ctr">
              <a:buClrTx/>
              <a:buSzTx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Using relatively complex sentence structure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s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267970"/>
            <a:ext cx="9276715" cy="7683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4400">
                <a:solidFill>
                  <a:schemeClr val="bg1"/>
                </a:solidFill>
              </a:rPr>
              <a:t>Writing a proposal for a new club</a:t>
            </a:r>
            <a:endParaRPr lang="en-US" altLang="zh-CN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13" grpId="0" bldLvl="0" animBg="1"/>
      <p:bldP spid="14" grpId="0" bldLvl="0" animBg="1"/>
      <p:bldP spid="16" grpId="0" bldLvl="0" animBg="1"/>
      <p:bldP spid="17" grpId="0" bldLvl="0" animBg="1"/>
      <p:bldP spid="18" grpId="0" bldLvl="0" animBg="1"/>
      <p:bldP spid="2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529840" y="2508885"/>
            <a:ext cx="4274820" cy="13220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80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  <a:cs typeface="+mj-lt"/>
              </a:rPr>
              <a:t>Writing</a:t>
            </a:r>
            <a:endParaRPr lang="en-US" altLang="zh-CN" sz="80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j-lt"/>
              <a:cs typeface="+mj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267970"/>
            <a:ext cx="9276715" cy="7683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4400">
                <a:solidFill>
                  <a:schemeClr val="bg1"/>
                </a:solidFill>
              </a:rPr>
              <a:t>Writing a proposal for a new club</a:t>
            </a:r>
            <a:endParaRPr lang="en-US" altLang="zh-CN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433705" y="159385"/>
            <a:ext cx="7985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Part B: Proposal for a new school club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73355" y="686435"/>
            <a:ext cx="8862695" cy="6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文本框 7"/>
          <p:cNvSpPr txBox="1"/>
          <p:nvPr/>
        </p:nvSpPr>
        <p:spPr>
          <a:xfrm>
            <a:off x="245110" y="758190"/>
            <a:ext cx="8788400" cy="60623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Club name: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Short Story Writing Club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Club leader: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Maggie Zhang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Meeting time: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Friday afternoon from 4:30 to 5:30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Club aim: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To improve short story writing skills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Club activities: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·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Read short stories in different styles;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·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Write short stories using different techniques;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30000"/>
              </a:lnSpc>
              <a:buClrTx/>
              <a:buSzTx/>
            </a:pP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·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Hold workshops to discuss the short stories club members read and  write;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30000"/>
              </a:lnSpc>
              <a:buClrTx/>
              <a:buSzTx/>
            </a:pP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·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Invite professional writers to give talks on short story writing.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30000"/>
              </a:lnSpc>
              <a:buClrTx/>
              <a:buSzTx/>
            </a:pP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Materials needed: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Paper and pen for each student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buClrTx/>
              <a:buSzTx/>
            </a:pP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Plan for finding new members:</a:t>
            </a:r>
            <a:endParaRPr lang="en-US" altLang="zh-C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buClrTx/>
              <a:buSzTx/>
            </a:pP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·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Make posters and put them up around the school;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30000"/>
              </a:lnSpc>
              <a:buClrTx/>
              <a:buSzTx/>
            </a:pP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·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Put a notice in the school newspaper and on the school website;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30000"/>
              </a:lnSpc>
              <a:buClrTx/>
              <a:buSzTx/>
            </a:pP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·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Put a video on the school website.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30000"/>
              </a:lnSpc>
              <a:buClrTx/>
              <a:buSzTx/>
            </a:pP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Signed: </a:t>
            </a:r>
            <a:r>
              <a:rPr lang="en-US" altLang="zh-CN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Maggie Zhang</a:t>
            </a:r>
            <a:endParaRPr lang="en-US" altLang="zh-CN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下箭头 4"/>
          <p:cNvSpPr/>
          <p:nvPr/>
        </p:nvSpPr>
        <p:spPr>
          <a:xfrm>
            <a:off x="208915" y="1492885"/>
            <a:ext cx="1950085" cy="3037205"/>
          </a:xfrm>
          <a:prstGeom prst="downArrow">
            <a:avLst/>
          </a:prstGeom>
          <a:solidFill>
            <a:srgbClr val="EBD3A3"/>
          </a:solidFill>
          <a:ln>
            <a:noFill/>
          </a:ln>
        </p:spPr>
        <p:txBody>
          <a:bodyPr anchor="ctr"/>
          <a:p>
            <a:pPr algn="ctr"/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1640" y="3542030"/>
            <a:ext cx="1524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Checking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91715" y="3843020"/>
            <a:ext cx="2360930" cy="107632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BBE0E3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Mistakes in terms of: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75630" y="2093595"/>
            <a:ext cx="2709545" cy="521970"/>
          </a:xfrm>
          <a:prstGeom prst="rect">
            <a:avLst/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Punctuation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5675630" y="2736215"/>
            <a:ext cx="2708910" cy="521970"/>
          </a:xfrm>
          <a:prstGeom prst="rect">
            <a:avLst/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ctr">
              <a:buClrTx/>
              <a:buSz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Spelling 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674995" y="3398520"/>
            <a:ext cx="2709545" cy="521970"/>
          </a:xfrm>
          <a:prstGeom prst="rect">
            <a:avLst/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ctr">
              <a:buClrTx/>
              <a:buSz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Grammar 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676265" y="4119880"/>
            <a:ext cx="2708275" cy="521970"/>
          </a:xfrm>
          <a:prstGeom prst="rect">
            <a:avLst/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ctr">
              <a:buClrTx/>
              <a:buSz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Choice of words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674995" y="4807585"/>
            <a:ext cx="2709545" cy="953135"/>
          </a:xfrm>
          <a:prstGeom prst="rect">
            <a:avLst/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ctr">
              <a:buClrTx/>
              <a:buSz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Style (formal/informal) 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3" name="左大括号 22"/>
          <p:cNvSpPr/>
          <p:nvPr/>
        </p:nvSpPr>
        <p:spPr>
          <a:xfrm>
            <a:off x="4715510" y="2420620"/>
            <a:ext cx="792480" cy="4032885"/>
          </a:xfrm>
          <a:prstGeom prst="leftBrac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943860" y="1290955"/>
            <a:ext cx="3768725" cy="733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Write a proposal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676265" y="5931535"/>
            <a:ext cx="2708910" cy="521970"/>
          </a:xfrm>
          <a:prstGeom prst="rect">
            <a:avLst/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ctr">
              <a:buClrTx/>
              <a:buSz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tructure 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267970"/>
            <a:ext cx="9276715" cy="7683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4400">
                <a:solidFill>
                  <a:schemeClr val="bg1"/>
                </a:solidFill>
              </a:rPr>
              <a:t>Writing a proposal for a new club</a:t>
            </a:r>
            <a:endParaRPr lang="en-US" altLang="zh-CN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3" grpId="0" bldLvl="0" animBg="1"/>
      <p:bldP spid="8" grpId="0" bldLvl="0" animBg="1"/>
      <p:bldP spid="11" grpId="0" bldLvl="0" animBg="1"/>
      <p:bldP spid="20" grpId="0" bldLvl="0" animBg="1"/>
      <p:bldP spid="21" grpId="0" bldLvl="0" animBg="1"/>
      <p:bldP spid="22" grpId="0" bldLvl="0" animBg="1"/>
      <p:bldP spid="27" grpId="0" bldLvl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934970" y="1492885"/>
            <a:ext cx="3768725" cy="733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Work in pairs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4" name="下箭头 3"/>
          <p:cNvSpPr/>
          <p:nvPr/>
        </p:nvSpPr>
        <p:spPr>
          <a:xfrm>
            <a:off x="147320" y="1492885"/>
            <a:ext cx="1950085" cy="3037205"/>
          </a:xfrm>
          <a:prstGeom prst="downArrow">
            <a:avLst/>
          </a:prstGeom>
          <a:solidFill>
            <a:srgbClr val="EBD3A3"/>
          </a:solidFill>
          <a:ln>
            <a:noFill/>
          </a:ln>
        </p:spPr>
        <p:txBody>
          <a:bodyPr anchor="ctr"/>
          <a:p>
            <a:pPr algn="ctr"/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1640" y="3542030"/>
            <a:ext cx="1524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Checking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3300730" y="2242820"/>
            <a:ext cx="791845" cy="86423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699125" y="2242820"/>
            <a:ext cx="859155" cy="883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345690" y="3126740"/>
            <a:ext cx="1850390" cy="5219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28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Self-review</a:t>
            </a:r>
            <a:endParaRPr lang="en-US" altLang="zh-CN" sz="28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608955" y="3126740"/>
            <a:ext cx="1918970" cy="5219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28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Peer review</a:t>
            </a:r>
            <a:endParaRPr lang="en-US" altLang="zh-CN" sz="28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" name="直接连接符 1"/>
          <p:cNvCxnSpPr>
            <a:stCxn id="12" idx="2"/>
          </p:cNvCxnSpPr>
          <p:nvPr/>
        </p:nvCxnSpPr>
        <p:spPr>
          <a:xfrm flipH="1">
            <a:off x="3103245" y="3648710"/>
            <a:ext cx="167640" cy="70231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097405" y="4335145"/>
            <a:ext cx="2433320" cy="10147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Find mistakes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Correct them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57470" y="4335145"/>
            <a:ext cx="3473450" cy="16783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Make comments 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Read comments your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  <a:buFont typeface="Arial" panose="020B0604020202020204" pitchFamily="34" charset="0"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partner make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Improve  your writing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771005" y="3658870"/>
            <a:ext cx="137160" cy="63055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12" idx="3"/>
            <a:endCxn id="13" idx="1"/>
          </p:cNvCxnSpPr>
          <p:nvPr/>
        </p:nvCxnSpPr>
        <p:spPr>
          <a:xfrm>
            <a:off x="4196080" y="3387725"/>
            <a:ext cx="1412875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0" y="267970"/>
            <a:ext cx="9276715" cy="7683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4400">
                <a:solidFill>
                  <a:schemeClr val="bg1"/>
                </a:solidFill>
              </a:rPr>
              <a:t>Writing a proposal for a new club</a:t>
            </a:r>
            <a:endParaRPr lang="en-US" altLang="zh-CN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5" grpId="0" bldLvl="0" animBg="1"/>
      <p:bldP spid="13" grpId="0" bldLvl="0" animBg="1"/>
      <p:bldP spid="1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 descr="dreamstime_l_46493259_爱奇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5360"/>
            <a:ext cx="9225280" cy="28181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0" y="267970"/>
            <a:ext cx="9276715" cy="768350"/>
          </a:xfrm>
          <a:prstGeom prst="rect">
            <a:avLst/>
          </a:prstGeom>
          <a:solidFill>
            <a:srgbClr val="0070C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 sz="4400">
                <a:solidFill>
                  <a:schemeClr val="bg1"/>
                </a:solidFill>
              </a:rPr>
              <a:t>Homework</a:t>
            </a:r>
            <a:endParaRPr lang="en-US" altLang="zh-CN" sz="440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55900" y="2292350"/>
            <a:ext cx="37953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Polish up the writing.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23850" y="909638"/>
            <a:ext cx="859472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4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3600" b="1" kern="1200" cap="none" spc="0" normalizeH="0" baseline="0" noProof="0">
                <a:solidFill>
                  <a:srgbClr val="00CC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   </a:t>
            </a:r>
            <a:endParaRPr kumimoji="0" lang="zh-CN" altLang="en-US" sz="3600" b="1" kern="1200" cap="none" spc="0" normalizeH="0" baseline="0" noProof="0">
              <a:solidFill>
                <a:srgbClr val="00CCFF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34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1092200" y="2261870"/>
            <a:ext cx="6280785" cy="100774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A school club that you have joined</a:t>
            </a:r>
            <a:endParaRPr lang="zh-CN" altLang="en-US" sz="32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658745" y="4053840"/>
            <a:ext cx="5678805" cy="100774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Reasons for joining the club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126365" y="319405"/>
            <a:ext cx="9270365" cy="14452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altLang="zh-CN" sz="4400">
                <a:solidFill>
                  <a:schemeClr val="bg1"/>
                </a:solidFill>
              </a:rPr>
              <a:t>Talking about the clubs  </a:t>
            </a:r>
            <a:endParaRPr lang="en-US" altLang="zh-CN" sz="4400">
              <a:solidFill>
                <a:schemeClr val="bg1"/>
              </a:solidFill>
            </a:endParaRPr>
          </a:p>
          <a:p>
            <a:pPr algn="ctr"/>
            <a:r>
              <a:rPr lang="en-US" altLang="zh-CN" sz="4400">
                <a:solidFill>
                  <a:schemeClr val="bg1"/>
                </a:solidFill>
              </a:rPr>
              <a:t>you have joined</a:t>
            </a:r>
            <a:endParaRPr lang="en-US" altLang="zh-CN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矩形 24"/>
          <p:cNvSpPr/>
          <p:nvPr/>
        </p:nvSpPr>
        <p:spPr>
          <a:xfrm>
            <a:off x="464185" y="2745740"/>
            <a:ext cx="2950210" cy="16548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Types of the school club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796665" y="1689735"/>
            <a:ext cx="4794250" cy="403098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BBE0E3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The Film Club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The Photography Club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The Dancing Club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The Calligraphy Club 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267970"/>
            <a:ext cx="9195435" cy="7683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altLang="zh-CN" sz="4400">
                <a:solidFill>
                  <a:schemeClr val="bg1"/>
                </a:solidFill>
              </a:rPr>
              <a:t>Talking about starting a new club</a:t>
            </a:r>
            <a:endParaRPr lang="en-US" altLang="zh-CN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  <p:bldP spid="2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矩形 24"/>
          <p:cNvSpPr/>
          <p:nvPr/>
        </p:nvSpPr>
        <p:spPr>
          <a:xfrm>
            <a:off x="356870" y="2642235"/>
            <a:ext cx="3233420" cy="1861185"/>
          </a:xfrm>
          <a:prstGeom prst="rect">
            <a:avLst/>
          </a:prstGeom>
          <a:solidFill>
            <a:srgbClr val="F7F7D1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the  film club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680460" y="2018665"/>
            <a:ext cx="5360035" cy="319214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BBE0E3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457200" indent="-45720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To appreciate the films 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To enrich our school life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To broaden our horizons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 develop our aesthetic ability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6870" y="2642235"/>
            <a:ext cx="3233420" cy="1861185"/>
          </a:xfrm>
          <a:prstGeom prst="rect">
            <a:avLst/>
          </a:prstGeom>
          <a:solidFill>
            <a:srgbClr val="F7F7D1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Purposes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267970"/>
            <a:ext cx="9276715" cy="7683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altLang="zh-CN" sz="4400">
                <a:solidFill>
                  <a:schemeClr val="bg1"/>
                </a:solidFill>
              </a:rPr>
              <a:t>Talking about starting a new club</a:t>
            </a:r>
            <a:endParaRPr lang="en-US" altLang="zh-CN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  <p:bldP spid="26" grpId="0" bldLvl="0" animBg="1"/>
      <p:bldP spid="2" grpId="0" bldLvl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049270" y="3154045"/>
            <a:ext cx="3841115" cy="14325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the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structure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of a proposal for starting a new school club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36270" y="2077720"/>
            <a:ext cx="1821180" cy="10763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Club name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672715" y="1541780"/>
            <a:ext cx="1821180" cy="10763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anchor="ctr">
            <a:noAutofit/>
          </a:bodyPr>
          <a:p>
            <a:pPr lvl="0" algn="ctr">
              <a:buClrTx/>
              <a:buSz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Club leader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946650" y="1541780"/>
            <a:ext cx="1821180" cy="10763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anchor="ctr">
            <a:noAutofit/>
          </a:bodyPr>
          <a:p>
            <a:pPr lvl="0" algn="ctr">
              <a:buClrTx/>
              <a:buSz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Meeting time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070725" y="1864360"/>
            <a:ext cx="1821180" cy="10763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anchor="ctr">
            <a:noAutofit/>
          </a:bodyPr>
          <a:p>
            <a:pPr lvl="0" algn="ctr">
              <a:buClrTx/>
              <a:buSz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Club aim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36270" y="4654550"/>
            <a:ext cx="1821180" cy="10763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anchor="ctr">
            <a:noAutofit/>
          </a:bodyPr>
          <a:p>
            <a:pPr lvl="0" algn="ctr">
              <a:buClrTx/>
              <a:buSz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Club activities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809875" y="5272405"/>
            <a:ext cx="2084705" cy="105791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anchor="ctr">
            <a:noAutofit/>
          </a:bodyPr>
          <a:p>
            <a:pPr lvl="0" algn="ctr">
              <a:buClrTx/>
              <a:buSz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Materials needed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273675" y="5017135"/>
            <a:ext cx="2196465" cy="16891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anchor="ctr">
            <a:noAutofit/>
          </a:bodyPr>
          <a:p>
            <a:pPr lvl="0" algn="ctr">
              <a:buClrTx/>
              <a:buSz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Plan for finding new members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835785" y="3140075"/>
            <a:ext cx="1152525" cy="3600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直接连接符 13"/>
          <p:cNvCxnSpPr/>
          <p:nvPr/>
        </p:nvCxnSpPr>
        <p:spPr>
          <a:xfrm>
            <a:off x="3708400" y="2635885"/>
            <a:ext cx="287655" cy="5041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直接连接符 14"/>
          <p:cNvCxnSpPr>
            <a:stCxn id="7" idx="2"/>
          </p:cNvCxnSpPr>
          <p:nvPr/>
        </p:nvCxnSpPr>
        <p:spPr>
          <a:xfrm flipH="1">
            <a:off x="5580380" y="2618105"/>
            <a:ext cx="276860" cy="5219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直接连接符 15"/>
          <p:cNvCxnSpPr/>
          <p:nvPr/>
        </p:nvCxnSpPr>
        <p:spPr>
          <a:xfrm flipH="1">
            <a:off x="6876415" y="2924810"/>
            <a:ext cx="504190" cy="5035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直接连接符 16"/>
          <p:cNvCxnSpPr/>
          <p:nvPr/>
        </p:nvCxnSpPr>
        <p:spPr>
          <a:xfrm flipH="1">
            <a:off x="1691640" y="4191000"/>
            <a:ext cx="1296670" cy="4622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直接连接符 17"/>
          <p:cNvCxnSpPr/>
          <p:nvPr/>
        </p:nvCxnSpPr>
        <p:spPr>
          <a:xfrm flipH="1">
            <a:off x="3636010" y="4654550"/>
            <a:ext cx="264160" cy="6464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直接连接符 18"/>
          <p:cNvCxnSpPr/>
          <p:nvPr/>
        </p:nvCxnSpPr>
        <p:spPr>
          <a:xfrm>
            <a:off x="5724525" y="4653280"/>
            <a:ext cx="431800" cy="3600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文本框 19"/>
          <p:cNvSpPr txBox="1"/>
          <p:nvPr/>
        </p:nvSpPr>
        <p:spPr>
          <a:xfrm>
            <a:off x="3060065" y="3086100"/>
            <a:ext cx="3815715" cy="15684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ctr"/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 proposal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6890385" y="4028440"/>
            <a:ext cx="417830" cy="488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圆角矩形 20"/>
          <p:cNvSpPr/>
          <p:nvPr/>
        </p:nvSpPr>
        <p:spPr>
          <a:xfrm>
            <a:off x="7322820" y="3883660"/>
            <a:ext cx="1821180" cy="10763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anchor="ctr">
            <a:noAutofit/>
          </a:bodyPr>
          <a:p>
            <a:pPr lvl="0" algn="ctr">
              <a:buClrTx/>
              <a:buSzTx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Signature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0" y="267970"/>
            <a:ext cx="9276715" cy="7683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altLang="zh-CN" sz="4400">
                <a:solidFill>
                  <a:schemeClr val="bg1"/>
                </a:solidFill>
              </a:rPr>
              <a:t>Talking about starting a new club</a:t>
            </a:r>
            <a:endParaRPr lang="en-US" altLang="zh-CN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4" grpId="0" animBg="1"/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20" grpId="1" bldLvl="0" animBg="1"/>
      <p:bldP spid="2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134360" y="2193925"/>
            <a:ext cx="5646420" cy="22453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just"/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We'd like to start a ... club in order to .../so that...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We plan/intend to ... by ...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Our plan for a ... club calls for...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Our club aims to/is intended to ...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2760" y="4610100"/>
            <a:ext cx="8320405" cy="1770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A: I'd like to start a film club so that students can learn</a:t>
            </a:r>
            <a:endParaRPr lang="en-US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more about films and film-making.</a:t>
            </a:r>
            <a:endParaRPr lang="en-US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B: Great idea! What's the plan for each meeting?</a:t>
            </a:r>
            <a:endParaRPr lang="en-US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43860" y="1290955"/>
            <a:ext cx="3768725" cy="733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Talk in pairs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0375" y="2778125"/>
            <a:ext cx="2244090" cy="1076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Useful expressions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 rot="20340000">
            <a:off x="180340" y="4337050"/>
            <a:ext cx="1276350" cy="3683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  Example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267970"/>
            <a:ext cx="9144000" cy="7683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altLang="zh-CN" sz="4400">
                <a:solidFill>
                  <a:schemeClr val="bg1"/>
                </a:solidFill>
              </a:rPr>
              <a:t>Talking about starting a new club</a:t>
            </a:r>
            <a:endParaRPr lang="en-US" altLang="zh-CN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2" grpId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484630" y="2364105"/>
            <a:ext cx="6337300" cy="13220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80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  <a:cs typeface="+mj-lt"/>
              </a:rPr>
              <a:t>Presentation</a:t>
            </a:r>
            <a:endParaRPr lang="en-US" altLang="zh-CN" sz="80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j-lt"/>
              <a:cs typeface="+mj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267970"/>
            <a:ext cx="9276715" cy="7683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altLang="zh-CN" sz="4400">
                <a:solidFill>
                  <a:schemeClr val="bg1"/>
                </a:solidFill>
              </a:rPr>
              <a:t>Talking about starting a new club</a:t>
            </a:r>
            <a:endParaRPr lang="en-US" altLang="zh-CN" sz="440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98725" y="3937635"/>
            <a:ext cx="4593590" cy="733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Present in front of the class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943860" y="1217295"/>
            <a:ext cx="3768725" cy="733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Write a proposal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096895" y="2061845"/>
            <a:ext cx="3112770" cy="2748280"/>
          </a:xfrm>
          <a:prstGeom prst="ellipse">
            <a:avLst/>
          </a:prstGeom>
          <a:solidFill>
            <a:srgbClr val="EBD3A3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Part D</a:t>
            </a:r>
            <a:endParaRPr lang="en-US" altLang="zh-CN" sz="3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Writing</a:t>
            </a:r>
            <a:endParaRPr lang="en-US" altLang="zh-CN" sz="3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015365" y="2719070"/>
            <a:ext cx="2814320" cy="2527300"/>
          </a:xfrm>
          <a:prstGeom prst="ellipse">
            <a:avLst/>
          </a:prstGeom>
          <a:solidFill>
            <a:srgbClr val="D6BEBE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Part A</a:t>
            </a:r>
            <a:endParaRPr lang="en-US" altLang="zh-CN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Listening</a:t>
            </a:r>
            <a:endParaRPr lang="en-US" altLang="zh-CN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552440" y="2862580"/>
            <a:ext cx="2748280" cy="2527300"/>
          </a:xfrm>
          <a:prstGeom prst="ellipse">
            <a:avLst/>
          </a:prstGeom>
          <a:solidFill>
            <a:srgbClr val="D6BEBE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Part C</a:t>
            </a:r>
            <a:endParaRPr lang="en-US" altLang="zh-CN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Speaking</a:t>
            </a:r>
            <a:endParaRPr lang="en-US" altLang="zh-CN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223260" y="4276090"/>
            <a:ext cx="2860675" cy="2453640"/>
          </a:xfrm>
          <a:prstGeom prst="ellipse">
            <a:avLst/>
          </a:prstGeom>
          <a:solidFill>
            <a:srgbClr val="D6BEBE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Part B</a:t>
            </a:r>
            <a:endParaRPr lang="en-US" altLang="zh-CN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Reading</a:t>
            </a:r>
            <a:endParaRPr lang="en-US" altLang="zh-CN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267970"/>
            <a:ext cx="9276715" cy="7683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4400">
                <a:solidFill>
                  <a:schemeClr val="bg1"/>
                </a:solidFill>
              </a:rPr>
              <a:t>Writing a proposal for a new club</a:t>
            </a:r>
            <a:endParaRPr lang="en-US" altLang="zh-CN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bldLvl="0" animBg="1"/>
      <p:bldP spid="6" grpId="0" bldLvl="0" animBg="1"/>
      <p:bldP spid="12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184525" y="1815465"/>
            <a:ext cx="3768725" cy="733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Write a proposal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50845" y="3275330"/>
            <a:ext cx="4408805" cy="521970"/>
          </a:xfrm>
          <a:prstGeom prst="rect">
            <a:avLst/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Learning about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text type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2950845" y="4181475"/>
            <a:ext cx="4409440" cy="521970"/>
          </a:xfrm>
          <a:prstGeom prst="rect">
            <a:avLst/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Learning about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2950845" y="5244465"/>
            <a:ext cx="4408805" cy="521970"/>
          </a:xfrm>
          <a:prstGeom prst="rect">
            <a:avLst/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Learning about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language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9" name="下箭头 8"/>
          <p:cNvSpPr/>
          <p:nvPr/>
        </p:nvSpPr>
        <p:spPr>
          <a:xfrm>
            <a:off x="647700" y="2434590"/>
            <a:ext cx="1950085" cy="3037205"/>
          </a:xfrm>
          <a:prstGeom prst="downArrow">
            <a:avLst/>
          </a:prstGeom>
          <a:solidFill>
            <a:srgbClr val="EBD3A3"/>
          </a:solidFill>
          <a:ln>
            <a:noFill/>
          </a:ln>
        </p:spPr>
        <p:txBody>
          <a:bodyPr anchor="ctr"/>
          <a:p>
            <a:pPr algn="ctr"/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44880" y="4460875"/>
            <a:ext cx="1355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0" y="267970"/>
            <a:ext cx="9276715" cy="7683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4400">
                <a:solidFill>
                  <a:schemeClr val="bg1"/>
                </a:solidFill>
              </a:rPr>
              <a:t>Writing a proposal for a new club</a:t>
            </a:r>
            <a:endParaRPr lang="en-US" altLang="zh-CN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4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6579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6579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COMBINE_RELATE_SLIDE_ID" val="custom925310_1"/>
  <p:tag name="KSO_WM_TEMPLATE_CATEGORY" val="custom"/>
  <p:tag name="KSO_WM_TEMPLATE_INDEX" val="20196579"/>
  <p:tag name="KSO_WM_TEMPLATE_SUBCATEGORY" val="0"/>
  <p:tag name="KSO_WM_TEMPLATE_THUMBS_INDEX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>
            <a:lumMod val="60000"/>
            <a:lumOff val="40000"/>
          </a:schemeClr>
        </a:solidFill>
        <a:ln>
          <a:noFill/>
        </a:ln>
      </a:spPr>
      <a:bodyPr anchor="ctr"/>
      <a:lstStyle>
        <a:defPPr algn="ctr" eaLnBrk="1" hangingPunct="1">
          <a:lnSpc>
            <a:spcPct val="100000"/>
          </a:lnSpc>
          <a:spcBef>
            <a:spcPct val="0"/>
          </a:spcBef>
          <a:buFont typeface="Arial" panose="020B0604020202020204" pitchFamily="34" charset="0"/>
          <a:buNone/>
          <a:defRPr sz="1800">
            <a:solidFill>
              <a:srgbClr val="FFFFFF"/>
            </a:solidFill>
            <a:latin typeface="宋体" panose="02010600030101010101" pitchFamily="2" charset="-122"/>
            <a:sym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4">
      <a:dk1>
        <a:srgbClr val="000000"/>
      </a:dk1>
      <a:lt1>
        <a:srgbClr val="FFFFFF"/>
      </a:lt1>
      <a:dk2>
        <a:srgbClr val="364048"/>
      </a:dk2>
      <a:lt2>
        <a:srgbClr val="8F7046"/>
      </a:lt2>
      <a:accent1>
        <a:srgbClr val="8F7046"/>
      </a:accent1>
      <a:accent2>
        <a:srgbClr val="C8AF92"/>
      </a:accent2>
      <a:accent3>
        <a:srgbClr val="C6BCB2"/>
      </a:accent3>
      <a:accent4>
        <a:srgbClr val="D7C9BC"/>
      </a:accent4>
      <a:accent5>
        <a:srgbClr val="364148"/>
      </a:accent5>
      <a:accent6>
        <a:srgbClr val="907046"/>
      </a:accent6>
      <a:hlink>
        <a:srgbClr val="D7C9BC"/>
      </a:hlink>
      <a:folHlink>
        <a:srgbClr val="BFBFB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3125</Words>
  <Application>WPS 演示</Application>
  <PresentationFormat>全屏显示(4:3)</PresentationFormat>
  <Paragraphs>235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Times New Roman</vt:lpstr>
      <vt:lpstr>方正北魏楷书简体</vt:lpstr>
      <vt:lpstr>华文楷体</vt:lpstr>
      <vt:lpstr>Arial Unicode MS</vt:lpstr>
      <vt:lpstr>Comic Sans MS</vt:lpstr>
      <vt:lpstr>默认设计模板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Winny</cp:lastModifiedBy>
  <cp:revision>586</cp:revision>
  <dcterms:created xsi:type="dcterms:W3CDTF">2014-10-10T12:32:00Z</dcterms:created>
  <dcterms:modified xsi:type="dcterms:W3CDTF">2020-10-24T03:49:05Z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