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3"/>
    <p:sldId id="268" r:id="rId4"/>
    <p:sldId id="267" r:id="rId5"/>
    <p:sldId id="269" r:id="rId6"/>
    <p:sldId id="278" r:id="rId8"/>
    <p:sldId id="275" r:id="rId9"/>
    <p:sldId id="277" r:id="rId10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258"/>
        <p:guide pos="2697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2052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53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文本占位符 2"/>
          <p:cNvSpPr/>
          <p:nvPr>
            <p:ph type="body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.jpe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3" name="文本框 1"/>
          <p:cNvSpPr txBox="1"/>
          <p:nvPr/>
        </p:nvSpPr>
        <p:spPr>
          <a:xfrm>
            <a:off x="2916238" y="590550"/>
            <a:ext cx="323088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zh-CN" sz="2400" b="1">
                <a:latin typeface="微软雅黑" panose="020B0503020204020204" charset="-122"/>
                <a:ea typeface="微软雅黑" panose="020B0503020204020204" charset="-122"/>
              </a:rPr>
              <a:t>元素周期表的发现之旅</a:t>
            </a:r>
            <a:endParaRPr lang="en-US" altLang="zh-CN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74" name="文本框 2"/>
          <p:cNvSpPr txBox="1"/>
          <p:nvPr/>
        </p:nvSpPr>
        <p:spPr>
          <a:xfrm>
            <a:off x="0" y="1050608"/>
            <a:ext cx="1198563" cy="39846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</a:rPr>
              <a:t>教学目标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75" name="文本框 3"/>
          <p:cNvSpPr txBox="1"/>
          <p:nvPr/>
        </p:nvSpPr>
        <p:spPr>
          <a:xfrm>
            <a:off x="306705" y="1521460"/>
            <a:ext cx="7888605" cy="9220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l">
              <a:lnSpc>
                <a:spcPct val="150000"/>
              </a:lnSpc>
            </a:pPr>
            <a:r>
              <a:rPr b="1">
                <a:latin typeface="微软雅黑" panose="020B0503020204020204" charset="-122"/>
                <a:ea typeface="微软雅黑" panose="020B0503020204020204" charset="-122"/>
              </a:rPr>
              <a:t>1、通过了解元素周期编排的发展历史，认识元素周期表编排依据，提升信息获取和加工能力。</a:t>
            </a:r>
            <a:endParaRPr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76" name="文本框 4"/>
          <p:cNvSpPr txBox="1"/>
          <p:nvPr/>
        </p:nvSpPr>
        <p:spPr>
          <a:xfrm>
            <a:off x="306705" y="2443480"/>
            <a:ext cx="7888605" cy="9220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l">
              <a:lnSpc>
                <a:spcPct val="150000"/>
              </a:lnSpc>
            </a:pPr>
            <a:r>
              <a:rPr b="1">
                <a:latin typeface="微软雅黑" panose="020B0503020204020204" charset="-122"/>
                <a:ea typeface="微软雅黑" panose="020B0503020204020204" charset="-122"/>
              </a:rPr>
              <a:t>2、通过从原子结构角度合作编排元素周期表的活动，理解现代元素周期表编排依据，培养模型构建能力</a:t>
            </a:r>
            <a:r>
              <a:rPr lang="zh-CN" b="1"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77" name="文本框 1"/>
          <p:cNvSpPr txBox="1"/>
          <p:nvPr/>
        </p:nvSpPr>
        <p:spPr>
          <a:xfrm>
            <a:off x="306388" y="3537585"/>
            <a:ext cx="809625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b="1">
                <a:latin typeface="微软雅黑" panose="020B0503020204020204" charset="-122"/>
                <a:ea typeface="微软雅黑" panose="020B0503020204020204" charset="-122"/>
              </a:rPr>
              <a:t>3、通过记忆并画元素周期表结构图的活动，进一步提升信息获取和输出能力</a:t>
            </a:r>
            <a:r>
              <a:rPr lang="zh-CN" b="1"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06705" y="4183380"/>
            <a:ext cx="718185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4、通过了解元素周期编排的发展历史，体会科学发展的传承和突破。</a:t>
            </a:r>
            <a:endParaRPr lang="zh-CN" altLang="en-US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5121" name="文本框 3"/>
          <p:cNvSpPr txBox="1"/>
          <p:nvPr/>
        </p:nvSpPr>
        <p:spPr>
          <a:xfrm>
            <a:off x="66675" y="603885"/>
            <a:ext cx="8564245" cy="1891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indent="457200">
              <a:lnSpc>
                <a:spcPct val="150000"/>
              </a:lnSpc>
            </a:pPr>
            <a:r>
              <a:rPr sz="2400" b="1">
                <a:latin typeface="微软雅黑" panose="020B0503020204020204" charset="-122"/>
                <a:ea typeface="微软雅黑" panose="020B0503020204020204" charset="-122"/>
              </a:rPr>
              <a:t>引入新课</a:t>
            </a:r>
            <a:endParaRPr sz="2400" b="1">
              <a:latin typeface="微软雅黑" panose="020B0503020204020204" charset="-122"/>
              <a:ea typeface="微软雅黑" panose="020B0503020204020204" charset="-122"/>
            </a:endParaRPr>
          </a:p>
          <a:p>
            <a:pPr indent="457200">
              <a:lnSpc>
                <a:spcPct val="150000"/>
              </a:lnSpc>
            </a:pPr>
            <a:r>
              <a:rPr sz="1800" b="1">
                <a:latin typeface="微软雅黑" panose="020B0503020204020204" charset="-122"/>
                <a:ea typeface="微软雅黑" panose="020B0503020204020204" charset="-122"/>
              </a:rPr>
              <a:t>1871年门捷列夫发现元素周期表前，化学这门学科已经诞生了200年以上，已经发现和研究了62种元素。 但只是积累了很多零散的知识而已，元素之间的内在联系缺乏系统构建。就像一个管理不好的库房一样，堆放无章。</a:t>
            </a:r>
            <a:endParaRPr sz="18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75945" y="3175635"/>
            <a:ext cx="6777990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>
              <a:lnSpc>
                <a:spcPct val="150000"/>
              </a:lnSpc>
            </a:pPr>
            <a:r>
              <a:rPr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问1：如果你是当时的</a:t>
            </a:r>
            <a:r>
              <a:rPr lang="zh-CN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学生</a:t>
            </a:r>
            <a:r>
              <a:rPr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，你会如何学习</a:t>
            </a:r>
            <a:r>
              <a:rPr lang="zh-CN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这</a:t>
            </a: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62</a:t>
            </a:r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种元素的性质</a:t>
            </a:r>
            <a:r>
              <a:rPr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呢？</a:t>
            </a:r>
            <a:endParaRPr b="1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073" name="文本框 1"/>
          <p:cNvSpPr txBox="1"/>
          <p:nvPr/>
        </p:nvSpPr>
        <p:spPr>
          <a:xfrm>
            <a:off x="2855278" y="143510"/>
            <a:ext cx="323088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zh-CN" sz="2400" b="1">
                <a:latin typeface="微软雅黑" panose="020B0503020204020204" charset="-122"/>
                <a:ea typeface="微软雅黑" panose="020B0503020204020204" charset="-122"/>
              </a:rPr>
              <a:t>元素周期表的发现之旅</a:t>
            </a:r>
            <a:endParaRPr lang="en-US" altLang="zh-CN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2915920" y="548640"/>
            <a:ext cx="309626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圆角矩形 6"/>
          <p:cNvSpPr/>
          <p:nvPr/>
        </p:nvSpPr>
        <p:spPr>
          <a:xfrm>
            <a:off x="1706245" y="1700530"/>
            <a:ext cx="360045" cy="28829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9" name="直接连接符 8"/>
          <p:cNvCxnSpPr/>
          <p:nvPr/>
        </p:nvCxnSpPr>
        <p:spPr>
          <a:xfrm>
            <a:off x="4791710" y="1988820"/>
            <a:ext cx="560705" cy="444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V="1">
            <a:off x="845185" y="2420620"/>
            <a:ext cx="846455" cy="698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1426210" y="3883025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zh-CN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分类</a:t>
            </a:r>
            <a:endParaRPr lang="zh-CN" altLang="zh-CN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" grpId="0"/>
      <p:bldP spid="7" grpId="0" animBg="1"/>
      <p:bldP spid="2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pic>
        <p:nvPicPr>
          <p:cNvPr id="5" name="图片 130050" descr="1829年 德贝莱纳(德)的三素组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l="70071" r="2991" b="554"/>
          <a:stretch>
            <a:fillRect/>
          </a:stretch>
        </p:blipFill>
        <p:spPr>
          <a:xfrm>
            <a:off x="-635" y="1263015"/>
            <a:ext cx="1433195" cy="22917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8" name="文本框 6"/>
          <p:cNvSpPr txBox="1"/>
          <p:nvPr/>
        </p:nvSpPr>
        <p:spPr>
          <a:xfrm>
            <a:off x="1443355" y="1852930"/>
            <a:ext cx="2061210" cy="30670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1400" b="1">
                <a:latin typeface="微软雅黑" panose="020B0503020204020204" charset="-122"/>
                <a:ea typeface="微软雅黑" panose="020B0503020204020204" charset="-122"/>
              </a:rPr>
              <a:t>钙</a:t>
            </a:r>
            <a:r>
              <a:rPr lang="en-US" altLang="zh-CN" sz="1400" b="1">
                <a:latin typeface="微软雅黑" panose="020B0503020204020204" charset="-122"/>
                <a:ea typeface="微软雅黑" panose="020B0503020204020204" charset="-122"/>
              </a:rPr>
              <a:t>(40)</a:t>
            </a:r>
            <a:r>
              <a:rPr lang="zh-CN" altLang="en-US" sz="1400" b="1">
                <a:latin typeface="微软雅黑" panose="020B0503020204020204" charset="-122"/>
                <a:ea typeface="微软雅黑" panose="020B0503020204020204" charset="-122"/>
              </a:rPr>
              <a:t>锶</a:t>
            </a:r>
            <a:r>
              <a:rPr lang="en-US" altLang="zh-CN" sz="1400" b="1">
                <a:latin typeface="微软雅黑" panose="020B0503020204020204" charset="-122"/>
                <a:ea typeface="微软雅黑" panose="020B0503020204020204" charset="-122"/>
              </a:rPr>
              <a:t>(87.6)</a:t>
            </a:r>
            <a:r>
              <a:rPr lang="zh-CN" altLang="en-US" sz="1400" b="1">
                <a:latin typeface="微软雅黑" panose="020B0503020204020204" charset="-122"/>
                <a:ea typeface="微软雅黑" panose="020B0503020204020204" charset="-122"/>
              </a:rPr>
              <a:t>钡</a:t>
            </a:r>
            <a:r>
              <a:rPr lang="en-US" altLang="zh-CN" sz="1400" b="1">
                <a:latin typeface="微软雅黑" panose="020B0503020204020204" charset="-122"/>
                <a:ea typeface="微软雅黑" panose="020B0503020204020204" charset="-122"/>
              </a:rPr>
              <a:t>(137)</a:t>
            </a:r>
            <a:endParaRPr lang="en-US" altLang="zh-CN" sz="1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149" name="文本框 7"/>
          <p:cNvSpPr txBox="1"/>
          <p:nvPr/>
        </p:nvSpPr>
        <p:spPr>
          <a:xfrm>
            <a:off x="1432560" y="2177415"/>
            <a:ext cx="2061210" cy="30670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1400" b="1">
                <a:latin typeface="微软雅黑" panose="020B0503020204020204" charset="-122"/>
                <a:ea typeface="微软雅黑" panose="020B0503020204020204" charset="-122"/>
              </a:rPr>
              <a:t>氯</a:t>
            </a:r>
            <a:r>
              <a:rPr lang="en-US" altLang="zh-CN" sz="1400" b="1">
                <a:latin typeface="微软雅黑" panose="020B0503020204020204" charset="-122"/>
                <a:ea typeface="微软雅黑" panose="020B0503020204020204" charset="-122"/>
              </a:rPr>
              <a:t>(35.5)</a:t>
            </a:r>
            <a:r>
              <a:rPr lang="zh-CN" altLang="en-US" sz="1400" b="1">
                <a:latin typeface="微软雅黑" panose="020B0503020204020204" charset="-122"/>
                <a:ea typeface="微软雅黑" panose="020B0503020204020204" charset="-122"/>
              </a:rPr>
              <a:t>溴</a:t>
            </a:r>
            <a:r>
              <a:rPr lang="en-US" altLang="zh-CN" sz="1400" b="1">
                <a:latin typeface="微软雅黑" panose="020B0503020204020204" charset="-122"/>
                <a:ea typeface="微软雅黑" panose="020B0503020204020204" charset="-122"/>
              </a:rPr>
              <a:t>(80)</a:t>
            </a:r>
            <a:r>
              <a:rPr lang="zh-CN" altLang="en-US" sz="1400" b="1">
                <a:latin typeface="微软雅黑" panose="020B0503020204020204" charset="-122"/>
                <a:ea typeface="微软雅黑" panose="020B0503020204020204" charset="-122"/>
              </a:rPr>
              <a:t>碘</a:t>
            </a:r>
            <a:r>
              <a:rPr lang="en-US" altLang="zh-CN" sz="1400" b="1">
                <a:latin typeface="微软雅黑" panose="020B0503020204020204" charset="-122"/>
                <a:ea typeface="微软雅黑" panose="020B0503020204020204" charset="-122"/>
              </a:rPr>
              <a:t>(137)   </a:t>
            </a:r>
            <a:endParaRPr lang="en-US" altLang="zh-CN" sz="1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150" name="文本框 8"/>
          <p:cNvSpPr txBox="1"/>
          <p:nvPr/>
        </p:nvSpPr>
        <p:spPr>
          <a:xfrm>
            <a:off x="1443355" y="2586990"/>
            <a:ext cx="2061210" cy="30670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1400" b="1">
                <a:latin typeface="微软雅黑" panose="020B0503020204020204" charset="-122"/>
                <a:ea typeface="微软雅黑" panose="020B0503020204020204" charset="-122"/>
              </a:rPr>
              <a:t>硫</a:t>
            </a:r>
            <a:r>
              <a:rPr lang="en-US" altLang="zh-CN" sz="1400" b="1">
                <a:latin typeface="微软雅黑" panose="020B0503020204020204" charset="-122"/>
                <a:ea typeface="微软雅黑" panose="020B0503020204020204" charset="-122"/>
              </a:rPr>
              <a:t>(32)</a:t>
            </a:r>
            <a:r>
              <a:rPr lang="zh-CN" altLang="en-US" sz="1400" b="1">
                <a:latin typeface="微软雅黑" panose="020B0503020204020204" charset="-122"/>
                <a:ea typeface="微软雅黑" panose="020B0503020204020204" charset="-122"/>
              </a:rPr>
              <a:t>硒</a:t>
            </a:r>
            <a:r>
              <a:rPr lang="en-US" altLang="zh-CN" sz="1400" b="1">
                <a:latin typeface="微软雅黑" panose="020B0503020204020204" charset="-122"/>
                <a:ea typeface="微软雅黑" panose="020B0503020204020204" charset="-122"/>
              </a:rPr>
              <a:t>(79.4)</a:t>
            </a:r>
            <a:r>
              <a:rPr lang="zh-CN" altLang="en-US" sz="1400" b="1">
                <a:latin typeface="微软雅黑" panose="020B0503020204020204" charset="-122"/>
                <a:ea typeface="微软雅黑" panose="020B0503020204020204" charset="-122"/>
              </a:rPr>
              <a:t>碲</a:t>
            </a:r>
            <a:r>
              <a:rPr lang="en-US" altLang="zh-CN" sz="1400" b="1">
                <a:latin typeface="微软雅黑" panose="020B0503020204020204" charset="-122"/>
                <a:ea typeface="微软雅黑" panose="020B0503020204020204" charset="-122"/>
              </a:rPr>
              <a:t>(128)</a:t>
            </a:r>
            <a:endParaRPr lang="en-US" altLang="zh-CN" sz="1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151" name="文本框 9"/>
          <p:cNvSpPr txBox="1"/>
          <p:nvPr/>
        </p:nvSpPr>
        <p:spPr>
          <a:xfrm>
            <a:off x="1452245" y="2986405"/>
            <a:ext cx="1801495" cy="30670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1400" b="1">
                <a:latin typeface="微软雅黑" panose="020B0503020204020204" charset="-122"/>
                <a:ea typeface="微软雅黑" panose="020B0503020204020204" charset="-122"/>
              </a:rPr>
              <a:t>铬</a:t>
            </a:r>
            <a:r>
              <a:rPr lang="en-US" altLang="zh-CN" sz="1400" b="1">
                <a:latin typeface="微软雅黑" panose="020B0503020204020204" charset="-122"/>
                <a:ea typeface="微软雅黑" panose="020B0503020204020204" charset="-122"/>
              </a:rPr>
              <a:t>(52)</a:t>
            </a:r>
            <a:r>
              <a:rPr lang="zh-CN" altLang="en-US" sz="1400" b="1">
                <a:latin typeface="微软雅黑" panose="020B0503020204020204" charset="-122"/>
                <a:ea typeface="微软雅黑" panose="020B0503020204020204" charset="-122"/>
              </a:rPr>
              <a:t>锰</a:t>
            </a:r>
            <a:r>
              <a:rPr lang="en-US" altLang="zh-CN" sz="1400" b="1">
                <a:latin typeface="微软雅黑" panose="020B0503020204020204" charset="-122"/>
                <a:ea typeface="微软雅黑" panose="020B0503020204020204" charset="-122"/>
              </a:rPr>
              <a:t>(55)</a:t>
            </a:r>
            <a:r>
              <a:rPr lang="zh-CN" altLang="en-US" sz="1400" b="1">
                <a:latin typeface="微软雅黑" panose="020B0503020204020204" charset="-122"/>
                <a:ea typeface="微软雅黑" panose="020B0503020204020204" charset="-122"/>
              </a:rPr>
              <a:t>铁</a:t>
            </a:r>
            <a:r>
              <a:rPr lang="en-US" altLang="zh-CN" sz="1400" b="1">
                <a:latin typeface="微软雅黑" panose="020B0503020204020204" charset="-122"/>
                <a:ea typeface="微软雅黑" panose="020B0503020204020204" charset="-122"/>
              </a:rPr>
              <a:t>(56)</a:t>
            </a:r>
            <a:endParaRPr lang="en-US" altLang="zh-CN" sz="1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-65405" y="622300"/>
            <a:ext cx="340233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sz="1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sz="1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1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1829</a:t>
            </a:r>
            <a:r>
              <a:rPr lang="zh-CN" altLang="en-US" sz="1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年，</a:t>
            </a:r>
            <a:r>
              <a:rPr lang="en-US" altLang="zh-CN" sz="1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44</a:t>
            </a:r>
            <a:r>
              <a:rPr lang="zh-CN" altLang="en-US" sz="1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种元素，</a:t>
            </a:r>
            <a:r>
              <a:rPr lang="zh-CN" sz="1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德柏莱纳（德国）三素组</a:t>
            </a:r>
            <a:endParaRPr lang="en-US" altLang="zh-CN" sz="16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337560" y="621030"/>
            <a:ext cx="319913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6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r>
              <a:rPr lang="zh-CN" altLang="en-US" sz="16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</a:t>
            </a:r>
            <a:r>
              <a:rPr lang="en-US" altLang="zh-CN" sz="16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1862</a:t>
            </a:r>
            <a:r>
              <a:rPr lang="zh-CN" altLang="en-US" sz="16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年，</a:t>
            </a:r>
            <a:r>
              <a:rPr lang="en-US" altLang="zh-CN" sz="16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62</a:t>
            </a:r>
            <a:r>
              <a:rPr lang="zh-CN" altLang="en-US" sz="16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种元素，尚古多（法国）圆柱体周期表</a:t>
            </a:r>
            <a:endParaRPr lang="zh-CN" altLang="en-US" sz="1600" b="1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985" y="3554730"/>
            <a:ext cx="5719445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3</a:t>
            </a:r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</a:t>
            </a: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1862-1864</a:t>
            </a:r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年，</a:t>
            </a: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62</a:t>
            </a:r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种元素，</a:t>
            </a:r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纽兰玆（英国）八音律</a:t>
            </a:r>
            <a:endParaRPr lang="zh-CN" altLang="en-US"/>
          </a:p>
        </p:txBody>
      </p:sp>
      <p:pic>
        <p:nvPicPr>
          <p:cNvPr id="8194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35" y="3923030"/>
            <a:ext cx="8884285" cy="24568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5"/>
          <p:cNvSpPr txBox="1"/>
          <p:nvPr/>
        </p:nvSpPr>
        <p:spPr>
          <a:xfrm>
            <a:off x="1432560" y="1468755"/>
            <a:ext cx="1680845" cy="30670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1400" b="1">
                <a:latin typeface="微软雅黑" panose="020B0503020204020204" charset="-122"/>
                <a:ea typeface="微软雅黑" panose="020B0503020204020204" charset="-122"/>
              </a:rPr>
              <a:t>锂</a:t>
            </a:r>
            <a:r>
              <a:rPr lang="en-US" altLang="zh-CN" sz="1400" b="1">
                <a:latin typeface="微软雅黑" panose="020B0503020204020204" charset="-122"/>
                <a:ea typeface="微软雅黑" panose="020B0503020204020204" charset="-122"/>
              </a:rPr>
              <a:t>(7)</a:t>
            </a:r>
            <a:r>
              <a:rPr lang="zh-CN" altLang="en-US" sz="1400" b="1">
                <a:latin typeface="微软雅黑" panose="020B0503020204020204" charset="-122"/>
                <a:ea typeface="微软雅黑" panose="020B0503020204020204" charset="-122"/>
              </a:rPr>
              <a:t>钠</a:t>
            </a:r>
            <a:r>
              <a:rPr lang="en-US" altLang="zh-CN" sz="1400" b="1">
                <a:latin typeface="微软雅黑" panose="020B0503020204020204" charset="-122"/>
                <a:ea typeface="微软雅黑" panose="020B0503020204020204" charset="-122"/>
              </a:rPr>
              <a:t>(23)</a:t>
            </a:r>
            <a:r>
              <a:rPr lang="zh-CN" altLang="en-US" sz="1400" b="1">
                <a:latin typeface="微软雅黑" panose="020B0503020204020204" charset="-122"/>
                <a:ea typeface="微软雅黑" panose="020B0503020204020204" charset="-122"/>
              </a:rPr>
              <a:t>钾</a:t>
            </a:r>
            <a:r>
              <a:rPr lang="en-US" altLang="zh-CN" sz="1400" b="1">
                <a:latin typeface="微软雅黑" panose="020B0503020204020204" charset="-122"/>
                <a:ea typeface="微软雅黑" panose="020B0503020204020204" charset="-122"/>
              </a:rPr>
              <a:t>(39)</a:t>
            </a:r>
            <a:endParaRPr lang="en-US" altLang="zh-CN" sz="1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089140" y="2249170"/>
            <a:ext cx="209105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 b="1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1200" b="1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，化学反应，相对原子量</a:t>
            </a:r>
            <a:endParaRPr lang="zh-CN" altLang="en-US" sz="1200" b="1">
              <a:solidFill>
                <a:schemeClr val="accent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064375" y="2514600"/>
            <a:ext cx="125412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 b="1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1200" b="1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，相对原子量</a:t>
            </a:r>
            <a:endParaRPr lang="zh-CN" altLang="en-US" sz="1200" b="1">
              <a:solidFill>
                <a:schemeClr val="accent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089140" y="2790190"/>
            <a:ext cx="172783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1200" b="1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sz="1200" b="1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，相对原子量，周期</a:t>
            </a:r>
            <a:endParaRPr lang="en-US" altLang="zh-CN" sz="1200" b="1">
              <a:solidFill>
                <a:schemeClr val="accent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1" name="图片 10" descr="t01d4271a4ab5c2e9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64585" y="1301750"/>
            <a:ext cx="3513455" cy="2283460"/>
          </a:xfrm>
          <a:prstGeom prst="rect">
            <a:avLst/>
          </a:prstGeom>
        </p:spPr>
      </p:pic>
      <p:cxnSp>
        <p:nvCxnSpPr>
          <p:cNvPr id="12" name="直接连接符 11"/>
          <p:cNvCxnSpPr/>
          <p:nvPr/>
        </p:nvCxnSpPr>
        <p:spPr>
          <a:xfrm>
            <a:off x="1475740" y="1772920"/>
            <a:ext cx="1511935" cy="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3" name="圆角矩形 12"/>
          <p:cNvSpPr/>
          <p:nvPr/>
        </p:nvSpPr>
        <p:spPr>
          <a:xfrm rot="900000">
            <a:off x="5285740" y="1695450"/>
            <a:ext cx="273685" cy="693420"/>
          </a:xfrm>
          <a:prstGeom prst="roundRect">
            <a:avLst/>
          </a:prstGeom>
          <a:noFill/>
          <a:ln w="38100">
            <a:solidFill>
              <a:schemeClr val="accent6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4423410" y="1303020"/>
            <a:ext cx="274955" cy="1440180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-635" y="4220210"/>
            <a:ext cx="8884285" cy="348615"/>
          </a:xfrm>
          <a:prstGeom prst="rect">
            <a:avLst/>
          </a:prstGeom>
          <a:noFill/>
          <a:ln w="38100">
            <a:solidFill>
              <a:schemeClr val="accent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3526790" y="4250690"/>
            <a:ext cx="791845" cy="28765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圆角矩形 18"/>
          <p:cNvSpPr/>
          <p:nvPr/>
        </p:nvSpPr>
        <p:spPr>
          <a:xfrm>
            <a:off x="5679440" y="4265930"/>
            <a:ext cx="791845" cy="28765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圆角矩形 19"/>
          <p:cNvSpPr/>
          <p:nvPr/>
        </p:nvSpPr>
        <p:spPr>
          <a:xfrm>
            <a:off x="7905115" y="4250690"/>
            <a:ext cx="718820" cy="31813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文本框 20"/>
          <p:cNvSpPr txBox="1"/>
          <p:nvPr/>
        </p:nvSpPr>
        <p:spPr>
          <a:xfrm>
            <a:off x="6985" y="58420"/>
            <a:ext cx="831088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sz="20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活动一、了解德柏莱纳、尚古多、纽兰兹、门捷列夫四位学者的分类方法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-65405" y="6379845"/>
            <a:ext cx="7839075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sz="1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问</a:t>
            </a:r>
            <a:r>
              <a:rPr lang="en-US" sz="1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sz="1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en-US" altLang="zh-CN" sz="1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1864</a:t>
            </a:r>
            <a:r>
              <a:rPr lang="zh-CN" altLang="en-US" sz="1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年后化学家们又是如何分类的呢？</a:t>
            </a:r>
            <a:r>
              <a:rPr lang="zh-CN" sz="1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门捷列夫的编排原则又什么？</a:t>
            </a:r>
            <a:endParaRPr lang="zh-CN" altLang="en-US" sz="1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5" name="右大括号 24"/>
          <p:cNvSpPr/>
          <p:nvPr/>
        </p:nvSpPr>
        <p:spPr>
          <a:xfrm>
            <a:off x="5644515" y="2203450"/>
            <a:ext cx="76200" cy="53975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6" name="右大括号 25"/>
          <p:cNvSpPr/>
          <p:nvPr/>
        </p:nvSpPr>
        <p:spPr>
          <a:xfrm>
            <a:off x="5635625" y="1671955"/>
            <a:ext cx="93345" cy="47625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8" name="文本框 27"/>
          <p:cNvSpPr txBox="1"/>
          <p:nvPr/>
        </p:nvSpPr>
        <p:spPr>
          <a:xfrm>
            <a:off x="5679440" y="2190115"/>
            <a:ext cx="5130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b="1">
                <a:solidFill>
                  <a:srgbClr val="FF0000"/>
                </a:solidFill>
              </a:rPr>
              <a:t>16-</a:t>
            </a:r>
            <a:endParaRPr lang="en-US" altLang="zh-CN" b="1">
              <a:solidFill>
                <a:srgbClr val="FF0000"/>
              </a:solidFill>
            </a:endParaRPr>
          </a:p>
          <a:p>
            <a:r>
              <a:rPr lang="en-US" altLang="zh-CN" b="1">
                <a:solidFill>
                  <a:srgbClr val="FF0000"/>
                </a:solidFill>
              </a:rPr>
              <a:t>1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5679440" y="1587500"/>
            <a:ext cx="5130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b="1">
                <a:solidFill>
                  <a:srgbClr val="FF0000"/>
                </a:solidFill>
              </a:rPr>
              <a:t>32</a:t>
            </a:r>
            <a:endParaRPr lang="en-US" altLang="zh-CN" b="1">
              <a:solidFill>
                <a:srgbClr val="FF0000"/>
              </a:solidFill>
            </a:endParaRPr>
          </a:p>
          <a:p>
            <a:r>
              <a:rPr lang="en-US" altLang="zh-CN" b="1">
                <a:solidFill>
                  <a:srgbClr val="FF0000"/>
                </a:solidFill>
              </a:rPr>
              <a:t>-17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269240" y="4236085"/>
            <a:ext cx="177165" cy="2143760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1443355" y="4236085"/>
            <a:ext cx="182880" cy="2143760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7944485" y="734695"/>
            <a:ext cx="6400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位置</a:t>
            </a:r>
            <a:endParaRPr lang="zh-CN" altLang="en-US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7178040" y="1880870"/>
            <a:ext cx="6400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性质</a:t>
            </a:r>
            <a:endParaRPr lang="zh-CN" altLang="en-US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0" name="直接箭头连接符 29"/>
          <p:cNvCxnSpPr/>
          <p:nvPr/>
        </p:nvCxnSpPr>
        <p:spPr>
          <a:xfrm flipV="1">
            <a:off x="7348220" y="1102995"/>
            <a:ext cx="883285" cy="74993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文本框 44"/>
          <p:cNvSpPr txBox="1"/>
          <p:nvPr/>
        </p:nvSpPr>
        <p:spPr>
          <a:xfrm>
            <a:off x="8231505" y="2524760"/>
            <a:ext cx="792480" cy="27559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1200" b="1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发现周期</a:t>
            </a:r>
            <a:endParaRPr lang="zh-CN" altLang="en-US" sz="1200" b="1">
              <a:solidFill>
                <a:schemeClr val="accent6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8091170" y="3065780"/>
            <a:ext cx="7924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200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使用表格</a:t>
            </a:r>
            <a:endParaRPr lang="zh-CN" altLang="en-US" sz="1200" b="1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7294880" y="3065780"/>
            <a:ext cx="7924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200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采用号数</a:t>
            </a:r>
            <a:endParaRPr lang="zh-CN" altLang="en-US" sz="1200" b="1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2" name="圆角矩形 51"/>
          <p:cNvSpPr/>
          <p:nvPr/>
        </p:nvSpPr>
        <p:spPr>
          <a:xfrm>
            <a:off x="7064375" y="2261235"/>
            <a:ext cx="2016125" cy="108013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0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0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3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4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4" grpId="0"/>
      <p:bldP spid="6148" grpId="0"/>
      <p:bldP spid="6149" grpId="0"/>
      <p:bldP spid="6150" grpId="0"/>
      <p:bldP spid="6151" grpId="0"/>
      <p:bldP spid="3" grpId="0"/>
      <p:bldP spid="2" grpId="0"/>
      <p:bldP spid="4" grpId="0"/>
      <p:bldP spid="6" grpId="0"/>
      <p:bldP spid="9" grpId="0"/>
      <p:bldP spid="45" grpId="0"/>
      <p:bldP spid="25" grpId="0" animBg="1"/>
      <p:bldP spid="26" grpId="0" animBg="1"/>
      <p:bldP spid="28" grpId="0"/>
      <p:bldP spid="29" grpId="0"/>
      <p:bldP spid="15" grpId="0" animBg="1"/>
      <p:bldP spid="13" grpId="0" animBg="1"/>
      <p:bldP spid="8" grpId="0"/>
      <p:bldP spid="10" grpId="0"/>
      <p:bldP spid="48" grpId="0"/>
      <p:bldP spid="7" grpId="0" animBg="1"/>
      <p:bldP spid="17" grpId="0" animBg="1"/>
      <p:bldP spid="47" grpId="0"/>
      <p:bldP spid="16" grpId="0" animBg="1"/>
      <p:bldP spid="18" grpId="0" animBg="1"/>
      <p:bldP spid="19" grpId="0" animBg="1"/>
      <p:bldP spid="20" grpId="0" animBg="1"/>
      <p:bldP spid="52" grpId="0" animBg="1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430" y="1726565"/>
            <a:ext cx="7011035" cy="408495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65100" y="622300"/>
            <a:ext cx="875030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</a:t>
            </a:r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、门捷列夫（俄国）元素周期表编排原则分析（</a:t>
            </a: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1871</a:t>
            </a:r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年，</a:t>
            </a: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62</a:t>
            </a:r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种元素）</a:t>
            </a: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——</a:t>
            </a:r>
            <a:r>
              <a:rPr lang="zh-CN" altLang="en-US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独立完成</a:t>
            </a:r>
            <a:endParaRPr lang="zh-CN" altLang="en-US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57785" y="6332220"/>
            <a:ext cx="384937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sz="1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问3</a:t>
            </a:r>
            <a:r>
              <a:rPr lang="zh-CN" sz="1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：你认为原子</a:t>
            </a:r>
            <a:r>
              <a:rPr lang="zh-CN" altLang="zh-CN" sz="1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性质由什么决定的？</a:t>
            </a:r>
            <a:endParaRPr lang="zh-CN" altLang="zh-CN" sz="1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430" y="5963920"/>
            <a:ext cx="44608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1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，将最高价、最低价相同的元素分成一列</a:t>
            </a:r>
            <a:endParaRPr lang="zh-CN" altLang="en-US" sz="1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19455" y="990600"/>
            <a:ext cx="565277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sz="1800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任务</a:t>
            </a:r>
            <a:r>
              <a:rPr lang="en-US" altLang="zh-CN" sz="1800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1800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：</a:t>
            </a:r>
            <a:r>
              <a:rPr lang="zh-CN" sz="1800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仔细研读表格，分析该表元素分成一列的依据</a:t>
            </a:r>
            <a:endParaRPr lang="zh-CN" altLang="en-US" sz="1800" b="1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472305" y="5963920"/>
            <a:ext cx="133350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sz="1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sz="1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，空位。</a:t>
            </a:r>
            <a:endParaRPr lang="zh-CN" altLang="en-US" sz="1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529580" y="5963920"/>
            <a:ext cx="283845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zh-CN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提出周期和族的概念</a:t>
            </a:r>
            <a:r>
              <a:rPr lang="zh-CN" altLang="en-US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altLang="en-US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21385" y="3505200"/>
            <a:ext cx="577215" cy="154940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921385" y="5343525"/>
            <a:ext cx="579120" cy="171450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1430" y="1966595"/>
            <a:ext cx="806450" cy="382270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921385" y="1727200"/>
            <a:ext cx="6051550" cy="621030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921385" y="4396740"/>
            <a:ext cx="577850" cy="255270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3907155" y="6332220"/>
            <a:ext cx="1198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原子结构</a:t>
            </a:r>
            <a:endParaRPr lang="zh-CN" altLang="en-US" sz="2000" b="1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圆角矩形 14"/>
          <p:cNvSpPr/>
          <p:nvPr/>
        </p:nvSpPr>
        <p:spPr>
          <a:xfrm>
            <a:off x="2234565" y="3114040"/>
            <a:ext cx="647700" cy="28765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921385" y="2348865"/>
            <a:ext cx="578485" cy="3426460"/>
          </a:xfrm>
          <a:prstGeom prst="rect">
            <a:avLst/>
          </a:prstGeom>
          <a:noFill/>
          <a:ln w="38100">
            <a:solidFill>
              <a:schemeClr val="accent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921385" y="2551430"/>
            <a:ext cx="4608195" cy="215900"/>
          </a:xfrm>
          <a:prstGeom prst="rect">
            <a:avLst/>
          </a:prstGeom>
          <a:noFill/>
          <a:ln w="28575">
            <a:solidFill>
              <a:schemeClr val="accent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719455" y="1358900"/>
            <a:ext cx="421005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任务</a:t>
            </a:r>
            <a:r>
              <a:rPr lang="en-US" altLang="zh-CN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r>
              <a:rPr lang="zh-CN" altLang="en-US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：说一说这个表格还有哪些特点？</a:t>
            </a:r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5529580" y="2459990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周期</a:t>
            </a:r>
            <a:endParaRPr lang="zh-CN" altLang="en-US" sz="2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061720" y="1838325"/>
            <a:ext cx="436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族</a:t>
            </a:r>
            <a:endParaRPr lang="zh-CN" altLang="en-US" sz="2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10490" y="150495"/>
            <a:ext cx="88595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</a:rPr>
              <a:t>活动一，了解</a:t>
            </a:r>
            <a:r>
              <a:rPr lang="zh-CN" sz="20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德柏莱纳、尚古多、纽兰兹、门捷列夫四位学者的分类方法</a:t>
            </a: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endParaRPr lang="en-US" altLang="zh-CN" sz="2000" b="1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8068310" y="2751455"/>
            <a:ext cx="6400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位置</a:t>
            </a:r>
            <a:endParaRPr lang="zh-CN" altLang="en-US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070725" y="3879850"/>
            <a:ext cx="6400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性质</a:t>
            </a:r>
            <a:endParaRPr lang="zh-CN" altLang="en-US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28" name="直接箭头连接符 27"/>
          <p:cNvCxnSpPr/>
          <p:nvPr/>
        </p:nvCxnSpPr>
        <p:spPr>
          <a:xfrm flipV="1">
            <a:off x="7326630" y="3114040"/>
            <a:ext cx="883285" cy="74993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本框 28"/>
          <p:cNvSpPr txBox="1"/>
          <p:nvPr/>
        </p:nvSpPr>
        <p:spPr>
          <a:xfrm>
            <a:off x="7070725" y="4248150"/>
            <a:ext cx="868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化合价</a:t>
            </a:r>
            <a:endParaRPr lang="zh-CN" altLang="en-US" b="1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ldLvl="0" animBg="1"/>
      <p:bldP spid="11" grpId="0" bldLvl="0" animBg="1"/>
      <p:bldP spid="18" grpId="0"/>
      <p:bldP spid="15" grpId="0" bldLvl="0" animBg="1"/>
      <p:bldP spid="6" grpId="0"/>
      <p:bldP spid="7" grpId="0"/>
      <p:bldP spid="17" grpId="0" bldLvl="0" animBg="1"/>
      <p:bldP spid="19" grpId="0"/>
      <p:bldP spid="16" grpId="0" bldLvl="0" animBg="1"/>
      <p:bldP spid="20" grpId="0"/>
      <p:bldP spid="8" grpId="0" bldLvl="0" animBg="1"/>
      <p:bldP spid="12" grpId="0" bldLvl="0" animBg="1"/>
      <p:bldP spid="9" grpId="0" bldLvl="0" animBg="1"/>
      <p:bldP spid="27" grpId="0"/>
      <p:bldP spid="26" grpId="0"/>
      <p:bldP spid="29" grpId="0"/>
      <p:bldP spid="100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073742888" name="组合 4"/>
          <p:cNvGrpSpPr/>
          <p:nvPr/>
        </p:nvGrpSpPr>
        <p:grpSpPr>
          <a:xfrm>
            <a:off x="1510030" y="2024380"/>
            <a:ext cx="4687570" cy="2074545"/>
            <a:chOff x="1899" y="5119"/>
            <a:chExt cx="9278" cy="4734"/>
          </a:xfrm>
        </p:grpSpPr>
        <p:pic>
          <p:nvPicPr>
            <p:cNvPr id="1073742889" name="图片 -2147482614" descr="Image8"/>
            <p:cNvPicPr>
              <a:picLocks noChangeAspect="1"/>
            </p:cNvPicPr>
            <p:nvPr/>
          </p:nvPicPr>
          <p:blipFill>
            <a:blip r:embed="rId1"/>
            <a:srcRect l="10394" r="77211" b="73048"/>
            <a:stretch>
              <a:fillRect/>
            </a:stretch>
          </p:blipFill>
          <p:spPr>
            <a:xfrm>
              <a:off x="1899" y="5119"/>
              <a:ext cx="1455" cy="127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073742890" name="图片 -2147482614" descr="Image8"/>
            <p:cNvPicPr>
              <a:picLocks noChangeAspect="1"/>
            </p:cNvPicPr>
            <p:nvPr/>
          </p:nvPicPr>
          <p:blipFill>
            <a:blip r:embed="rId1"/>
            <a:srcRect l="10394" t="24001" r="10567" b="-1015"/>
            <a:stretch>
              <a:fillRect/>
            </a:stretch>
          </p:blipFill>
          <p:spPr>
            <a:xfrm>
              <a:off x="1899" y="6225"/>
              <a:ext cx="9279" cy="3629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00" name="文本框 99"/>
          <p:cNvSpPr txBox="1"/>
          <p:nvPr/>
        </p:nvSpPr>
        <p:spPr>
          <a:xfrm>
            <a:off x="614680" y="5089525"/>
            <a:ext cx="7016115" cy="5067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zh-CN" sz="1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问</a:t>
            </a:r>
            <a:r>
              <a:rPr lang="en-US" sz="1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zh-CN" sz="1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：现代元素周期表有多少个横行（周期）？有多少列（族）？</a:t>
            </a:r>
            <a:endParaRPr lang="zh-CN" altLang="en-US" sz="1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-66675" y="127635"/>
            <a:ext cx="5318760" cy="5067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zh-CN" sz="1800" b="1">
                <a:latin typeface="微软雅黑" panose="020B0503020204020204" charset="-122"/>
                <a:ea typeface="微软雅黑" panose="020B0503020204020204" charset="-122"/>
              </a:rPr>
              <a:t>活动二：从原子结构角度构建周期表（小组探究）</a:t>
            </a:r>
            <a:endParaRPr lang="zh-CN" altLang="en-US" sz="18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35255" y="582930"/>
            <a:ext cx="8664575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zh-CN" altLang="en-US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任务</a:t>
            </a:r>
            <a:r>
              <a:rPr lang="en-US" altLang="zh-CN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</a:t>
            </a:r>
            <a:r>
              <a:rPr lang="zh-CN" altLang="en-US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，画出锂、钠、镁、铝、钾原子结构示意图，找到锂、钠、钾成族，钠、镁、铝同周期的原因。</a:t>
            </a:r>
            <a:endParaRPr lang="zh-CN" altLang="en-US" b="1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98550" y="4352925"/>
            <a:ext cx="352425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、最外层电子数相同的在同一列</a:t>
            </a:r>
            <a:endParaRPr lang="zh-CN" altLang="en-US" b="1"/>
          </a:p>
        </p:txBody>
      </p:sp>
      <p:sp>
        <p:nvSpPr>
          <p:cNvPr id="8" name="文本框 7"/>
          <p:cNvSpPr txBox="1"/>
          <p:nvPr/>
        </p:nvSpPr>
        <p:spPr>
          <a:xfrm>
            <a:off x="1098550" y="4721225"/>
            <a:ext cx="352425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</a:t>
            </a:r>
            <a:r>
              <a:rPr 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电子层数相同元素在同一横排</a:t>
            </a:r>
            <a:endParaRPr lang="zh-CN" altLang="en-US" b="1"/>
          </a:p>
        </p:txBody>
      </p:sp>
      <p:sp>
        <p:nvSpPr>
          <p:cNvPr id="9" name="矩形 8"/>
          <p:cNvSpPr/>
          <p:nvPr/>
        </p:nvSpPr>
        <p:spPr>
          <a:xfrm>
            <a:off x="1503045" y="2524125"/>
            <a:ext cx="4695190" cy="792480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796925" y="2736215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周期</a:t>
            </a:r>
            <a:endParaRPr lang="zh-CN" altLang="en-US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1510030" y="1991995"/>
            <a:ext cx="662305" cy="2116455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622425" y="1593215"/>
            <a:ext cx="436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族</a:t>
            </a:r>
            <a:endParaRPr lang="zh-CN" altLang="en-US" sz="2000" b="1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7710805" y="2700655"/>
            <a:ext cx="6400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位置</a:t>
            </a:r>
            <a:endParaRPr lang="zh-CN" altLang="en-US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070725" y="3879850"/>
            <a:ext cx="6400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性质</a:t>
            </a:r>
            <a:endParaRPr lang="zh-CN" altLang="en-US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350885" y="3863975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结构</a:t>
            </a:r>
            <a:endParaRPr lang="zh-CN" altLang="en-US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" name="直接箭头连接符 2"/>
          <p:cNvCxnSpPr/>
          <p:nvPr/>
        </p:nvCxnSpPr>
        <p:spPr>
          <a:xfrm flipH="1" flipV="1">
            <a:off x="8093075" y="3023870"/>
            <a:ext cx="560705" cy="81089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 flipH="1">
            <a:off x="7630795" y="4048125"/>
            <a:ext cx="720090" cy="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74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73742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 animBg="1"/>
      <p:bldP spid="12" grpId="0"/>
      <p:bldP spid="8" grpId="0"/>
      <p:bldP spid="9" grpId="0" animBg="1"/>
      <p:bldP spid="10" grpId="0"/>
      <p:bldP spid="27" grpId="0"/>
      <p:bldP spid="2" grpId="0"/>
      <p:bldP spid="26" grpId="0"/>
      <p:bldP spid="10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12" name="直接连接符 11"/>
          <p:cNvCxnSpPr/>
          <p:nvPr/>
        </p:nvCxnSpPr>
        <p:spPr>
          <a:xfrm>
            <a:off x="10047605" y="2649220"/>
            <a:ext cx="932815" cy="923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文本框 99"/>
          <p:cNvSpPr txBox="1"/>
          <p:nvPr/>
        </p:nvSpPr>
        <p:spPr>
          <a:xfrm>
            <a:off x="265430" y="490220"/>
            <a:ext cx="6807835" cy="5067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zh-CN" altLang="en-US" sz="1800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任务</a:t>
            </a:r>
            <a:r>
              <a:rPr lang="en-US" altLang="zh-CN" sz="1800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altLang="en-US" sz="1800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：识记现代元素周期表，并将周期表的基本框架</a:t>
            </a:r>
            <a:r>
              <a:rPr lang="zh-CN" sz="1800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描绘出来。</a:t>
            </a:r>
            <a:endParaRPr lang="zh-CN" sz="1800" b="1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851535" y="1623060"/>
          <a:ext cx="6049645" cy="20180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550"/>
                <a:gridCol w="334645"/>
                <a:gridCol w="334645"/>
                <a:gridCol w="335915"/>
                <a:gridCol w="335280"/>
                <a:gridCol w="336550"/>
                <a:gridCol w="335280"/>
                <a:gridCol w="334010"/>
                <a:gridCol w="335915"/>
                <a:gridCol w="335280"/>
                <a:gridCol w="337820"/>
                <a:gridCol w="335915"/>
                <a:gridCol w="337820"/>
                <a:gridCol w="335280"/>
                <a:gridCol w="337820"/>
                <a:gridCol w="337185"/>
                <a:gridCol w="335915"/>
                <a:gridCol w="337820"/>
              </a:tblGrid>
              <a:tr h="2660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11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99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99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en-US" sz="10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/>
          <p:nvPr>
            <p:custDataLst>
              <p:tags r:id="rId2"/>
            </p:custDataLst>
          </p:nvPr>
        </p:nvGraphicFramePr>
        <p:xfrm>
          <a:off x="1441450" y="3940810"/>
          <a:ext cx="4663440" cy="5626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2740"/>
                <a:gridCol w="332740"/>
                <a:gridCol w="330835"/>
                <a:gridCol w="332740"/>
                <a:gridCol w="334010"/>
                <a:gridCol w="332740"/>
                <a:gridCol w="333375"/>
                <a:gridCol w="334010"/>
                <a:gridCol w="332740"/>
                <a:gridCol w="334645"/>
                <a:gridCol w="332105"/>
                <a:gridCol w="333375"/>
                <a:gridCol w="334645"/>
                <a:gridCol w="332740"/>
              </a:tblGrid>
              <a:tr h="28130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0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0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0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0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0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0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0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0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0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0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0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0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0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0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0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0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0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0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0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0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0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0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0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0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0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0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0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0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10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462915" y="4878705"/>
            <a:ext cx="4667250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50000"/>
              </a:lnSpc>
            </a:pPr>
            <a:r>
              <a:rPr lang="zh-CN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任务</a:t>
            </a:r>
            <a:r>
              <a:rPr lang="en-US" altLang="zh-CN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r>
              <a:rPr lang="zh-CN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标记每行每列对应的周期和族序数。</a:t>
            </a:r>
            <a:endParaRPr lang="zh-CN" altLang="en-US" b="1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21285" y="91440"/>
            <a:ext cx="5008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</a:rPr>
              <a:t>活动三、勾画周期表，并标记周期和族序数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62915" y="5701665"/>
            <a:ext cx="192405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任务</a:t>
            </a: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思考提升</a:t>
            </a:r>
            <a:endParaRPr lang="zh-CN" altLang="en-US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16305" y="6069965"/>
            <a:ext cx="509905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同周期的</a:t>
            </a:r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Ⅱ</a:t>
            </a: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A</a:t>
            </a:r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和Ⅲ</a:t>
            </a: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A</a:t>
            </a:r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间原子序数差值可能为多少？</a:t>
            </a:r>
            <a:endParaRPr lang="zh-CN" altLang="en-US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4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64770" y="163830"/>
            <a:ext cx="2468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</a:rPr>
              <a:t>活动四、总结与提升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19405" y="652780"/>
            <a:ext cx="46697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，总结</a:t>
            </a:r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元素周期表编排原则的主要发展过程</a:t>
            </a:r>
            <a:endParaRPr lang="zh-CN" altLang="en-US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452245" y="367982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性质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455420" y="4521835"/>
            <a:ext cx="1325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</a:rPr>
              <a:t>相对原子量</a:t>
            </a:r>
            <a:endParaRPr lang="zh-CN" altLang="en-US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910965" y="1151255"/>
            <a:ext cx="8007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位置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455420" y="4890135"/>
            <a:ext cx="868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</a:rPr>
              <a:t>化合价</a:t>
            </a:r>
            <a:endParaRPr lang="zh-CN" altLang="en-US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602095" y="3644900"/>
            <a:ext cx="9112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结构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17" name="直接箭头连接符 16"/>
          <p:cNvCxnSpPr/>
          <p:nvPr/>
        </p:nvCxnSpPr>
        <p:spPr>
          <a:xfrm flipV="1">
            <a:off x="2122170" y="1557020"/>
            <a:ext cx="1872615" cy="2087880"/>
          </a:xfrm>
          <a:prstGeom prst="straightConnector1">
            <a:avLst/>
          </a:prstGeom>
          <a:ln w="28575">
            <a:tailEnd type="arrow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 flipH="1" flipV="1">
            <a:off x="4711700" y="1554480"/>
            <a:ext cx="2098040" cy="209042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455420" y="4140200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</a:rPr>
              <a:t>化学反应</a:t>
            </a:r>
            <a:endParaRPr lang="zh-CN" altLang="en-US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508750" y="4154805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</a:rPr>
              <a:t>原子结构</a:t>
            </a:r>
            <a:endParaRPr lang="zh-CN" altLang="en-US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672715" y="2402840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宏观</a:t>
            </a:r>
            <a:endParaRPr lang="zh-CN" altLang="en-US" sz="2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13" name="直接箭头连接符 12"/>
          <p:cNvCxnSpPr/>
          <p:nvPr/>
        </p:nvCxnSpPr>
        <p:spPr>
          <a:xfrm>
            <a:off x="1403350" y="3789045"/>
            <a:ext cx="0" cy="1440180"/>
          </a:xfrm>
          <a:prstGeom prst="straightConnector1">
            <a:avLst/>
          </a:prstGeom>
          <a:ln w="38100">
            <a:solidFill>
              <a:schemeClr val="accent2"/>
            </a:solidFill>
            <a:tailEnd type="arrow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763270" y="3910330"/>
            <a:ext cx="490220" cy="111887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zh-CN" altLang="en-US" sz="2000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不断深入</a:t>
            </a:r>
            <a:endParaRPr lang="zh-CN" altLang="en-US" sz="2000" b="1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23" name="直接箭头连接符 22"/>
          <p:cNvCxnSpPr>
            <a:stCxn id="10" idx="3"/>
            <a:endCxn id="16" idx="1"/>
          </p:cNvCxnSpPr>
          <p:nvPr/>
        </p:nvCxnSpPr>
        <p:spPr>
          <a:xfrm flipV="1">
            <a:off x="2244725" y="3875405"/>
            <a:ext cx="4357370" cy="349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3567430" y="3476625"/>
            <a:ext cx="1198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由表及里</a:t>
            </a:r>
            <a:endParaRPr lang="zh-CN" altLang="en-US" sz="2000" b="1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989195" y="2138680"/>
            <a:ext cx="102616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微观</a:t>
            </a:r>
            <a:endParaRPr lang="zh-CN" altLang="en-US" sz="2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1"/>
          <a:srcRect l="1542" t="2487" r="23979" b="7513"/>
          <a:stretch>
            <a:fillRect/>
          </a:stretch>
        </p:blipFill>
        <p:spPr>
          <a:xfrm>
            <a:off x="3660775" y="2138680"/>
            <a:ext cx="1328420" cy="12642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  <p:bldP spid="11" grpId="0"/>
      <p:bldP spid="14" grpId="0"/>
      <p:bldP spid="9" grpId="0"/>
      <p:bldP spid="18" grpId="0"/>
      <p:bldP spid="27" grpId="0"/>
      <p:bldP spid="16" grpId="0"/>
      <p:bldP spid="8" grpId="0"/>
      <p:bldP spid="28" grpId="0"/>
    </p:bldLst>
  </p:timing>
</p:sld>
</file>

<file path=ppt/tags/tag1.xml><?xml version="1.0" encoding="utf-8"?>
<p:tagLst xmlns:p="http://schemas.openxmlformats.org/presentationml/2006/main">
  <p:tag name="KSO_WM_UNIT_PLACING_PICTURE_USER_VIEWPORT" val="{&quot;height&quot;:3176,&quot;width&quot;:6940}"/>
</p:tagLst>
</file>

<file path=ppt/tags/tag2.xml><?xml version="1.0" encoding="utf-8"?>
<p:tagLst xmlns:p="http://schemas.openxmlformats.org/presentationml/2006/main">
  <p:tag name="KSO_WM_UNIT_TABLE_BEAUTIFY" val="smartTable{fda8f100-d5c3-4428-8b21-32cae2fec64e}"/>
</p:tagLst>
</file>

<file path=ppt/tags/tag3.xml><?xml version="1.0" encoding="utf-8"?>
<p:tagLst xmlns:p="http://schemas.openxmlformats.org/presentationml/2006/main">
  <p:tag name="KSO_WM_UNIT_TABLE_BEAUTIFY" val="smartTable{a3a0d941-414a-421f-86e4-0a0c7033caf6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1236</Words>
  <Application>WPS 演示</Application>
  <PresentationFormat/>
  <Paragraphs>451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Calibri</vt:lpstr>
      <vt:lpstr>Arial Unicode MS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lmh4160@163.com</cp:lastModifiedBy>
  <cp:revision>264</cp:revision>
  <dcterms:created xsi:type="dcterms:W3CDTF">2020-09-30T02:39:00Z</dcterms:created>
  <dcterms:modified xsi:type="dcterms:W3CDTF">2020-10-26T07:15:51Z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2052-11.3.0.9236</vt:lpwstr>
  </property>
</Properties>
</file>