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3"/>
  </p:sldMasterIdLst>
  <p:notesMasterIdLst>
    <p:notesMasterId r:id="rId5"/>
  </p:notesMasterIdLst>
  <p:sldIdLst>
    <p:sldId id="268" r:id="rId4"/>
    <p:sldId id="261" r:id="rId6"/>
    <p:sldId id="282" r:id="rId7"/>
    <p:sldId id="267" r:id="rId8"/>
    <p:sldId id="313" r:id="rId9"/>
    <p:sldId id="302" r:id="rId10"/>
    <p:sldId id="305" r:id="rId11"/>
    <p:sldId id="308" r:id="rId12"/>
    <p:sldId id="284" r:id="rId13"/>
    <p:sldId id="286" r:id="rId14"/>
    <p:sldId id="312" r:id="rId15"/>
  </p:sldIdLst>
  <p:sldSz cx="12192000" cy="6858000"/>
  <p:notesSz cx="6858000" cy="9144000"/>
  <p:embeddedFontLst>
    <p:embeddedFont>
      <p:font typeface="微软雅黑" panose="020B0503020204020204" pitchFamily="34" charset="-122"/>
      <p:regular r:id="rId19"/>
    </p:embeddedFont>
    <p:embeddedFont>
      <p:font typeface="文悦古典明朝体 (非商业使用) W5" pitchFamily="2" charset="-122"/>
      <p:regular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  <p:embeddedFont>
      <p:font typeface="华文行楷" panose="02010800040101010101" charset="-122"/>
      <p:regular r:id="rId25"/>
    </p:embeddedFont>
    <p:embeddedFont>
      <p:font typeface="等线" panose="02010600030101010101" charset="-122"/>
      <p:regular r:id="rId26"/>
    </p:embeddedFont>
    <p:embeddedFont>
      <p:font typeface="华文新魏" panose="02010800040101010101" charset="-122"/>
      <p:regular r:id="rId27"/>
    </p:embeddedFont>
    <p:embeddedFont>
      <p:font typeface="华文中宋" panose="02010600040101010101" charset="-122"/>
      <p:regular r:id="rId28"/>
    </p:embeddedFont>
    <p:embeddedFont>
      <p:font typeface="等线 Light" panose="02010600030101010101" charset="-122"/>
      <p:regular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AE8F"/>
    <a:srgbClr val="8C8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7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696" y="62"/>
      </p:cViewPr>
      <p:guideLst>
        <p:guide orient="horz" pos="22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.xml"/><Relationship Id="rId3" Type="http://schemas.openxmlformats.org/officeDocument/2006/relationships/slideMaster" Target="slideMasters/slideMaster2.xml"/><Relationship Id="rId29" Type="http://schemas.openxmlformats.org/officeDocument/2006/relationships/font" Target="fonts/font11.fntdata"/><Relationship Id="rId28" Type="http://schemas.openxmlformats.org/officeDocument/2006/relationships/font" Target="fonts/font10.fntdata"/><Relationship Id="rId27" Type="http://schemas.openxmlformats.org/officeDocument/2006/relationships/font" Target="fonts/font9.fntdata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EF1B4-E794-4209-B7A0-EABBF0CD99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9F755-A6FF-4D76-940B-AD030D7AD5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9B9EB2-0717-409A-B1C1-EC7F80FF8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2DDA3C-55E3-436C-8907-1B92F441D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909192" y="2652141"/>
            <a:ext cx="74066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雷锋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免费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模板下载，精品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模板，雷锋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-WWW.LFPPT.COM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每天更新</a:t>
            </a:r>
            <a:r>
              <a:rPr lang="en-US" altLang="zh-CN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dirty="0">
                <a:noFill/>
                <a:effectLst>
                  <a:outerShdw sx="1000" sy="1000" algn="ctr" rotWithShape="0">
                    <a:schemeClr val="tx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模板</a:t>
            </a:r>
            <a:endParaRPr lang="zh-CN" altLang="en-US" sz="900" dirty="0">
              <a:noFill/>
              <a:effectLst>
                <a:outerShdw sx="1000" sy="1000" algn="ctr" rotWithShape="0">
                  <a:schemeClr val="tx1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雷锋PPT网www.lfppt.com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210810" y="0"/>
            <a:ext cx="698119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16200000" flipH="1">
            <a:off x="3042920" y="-873760"/>
            <a:ext cx="1013460" cy="5630545"/>
          </a:xfrm>
          <a:prstGeom prst="rect">
            <a:avLst/>
          </a:prstGeom>
          <a:solidFill>
            <a:srgbClr val="B7AE8F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pPr marR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kern="1200" cap="none" spc="600" normalizeH="0" baseline="0" noProof="0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</a:rPr>
              <a:t>潜通默会细参详</a:t>
            </a:r>
            <a:endParaRPr kumimoji="0" lang="zh-CN" altLang="en-US" sz="5400" b="0" i="0" kern="1200" cap="none" spc="600" normalizeH="0" baseline="0" noProof="0" dirty="0">
              <a:solidFill>
                <a:schemeClr val="bg1"/>
              </a:solidFill>
              <a:latin typeface="文悦古典明朝体 (非商业使用) W5" pitchFamily="2" charset="-122"/>
              <a:ea typeface="文悦古典明朝体 (非商业使用) W5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01980" y="2759075"/>
            <a:ext cx="84372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3200" b="1">
                <a:solidFill>
                  <a:schemeClr val="bg2">
                    <a:lumMod val="50000"/>
                  </a:schemeClr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——解读《乡土中国》的文本与概念之约</a:t>
            </a:r>
            <a:endParaRPr lang="zh-CN" altLang="en-US" sz="3200" b="1">
              <a:solidFill>
                <a:schemeClr val="bg2">
                  <a:lumMod val="50000"/>
                </a:schemeClr>
              </a:solidFill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3425" y="4950460"/>
            <a:ext cx="67748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2400" b="1">
                <a:solidFill>
                  <a:schemeClr val="bg2">
                    <a:lumMod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怀化市铁路第一中学      曾琳娜</a:t>
            </a:r>
            <a:endParaRPr lang="zh-CN" sz="2400" b="1">
              <a:solidFill>
                <a:schemeClr val="bg2">
                  <a:lumMod val="50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680960" y="0"/>
            <a:ext cx="451104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631190"/>
            <a:ext cx="8709025" cy="5902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680960" y="0"/>
            <a:ext cx="451104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77888" y="1092200"/>
            <a:ext cx="323405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课后作业</a:t>
            </a:r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：</a:t>
            </a: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315" y="2700020"/>
            <a:ext cx="77114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</a:t>
            </a:r>
            <a:r>
              <a:rPr lang="zh-CN" altLang="en-US" sz="36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请结合现实，思考</a:t>
            </a:r>
            <a:r>
              <a:rPr lang="en-US" altLang="zh-CN" sz="36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lang="zh-CN" altLang="en-US" sz="36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差序格局</a:t>
            </a:r>
            <a:r>
              <a:rPr lang="en-US" altLang="zh-CN" sz="36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</a:t>
            </a:r>
            <a:r>
              <a:rPr lang="zh-CN" altLang="en-US" sz="36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与</a:t>
            </a:r>
            <a:r>
              <a:rPr lang="en-US" altLang="zh-CN" sz="36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lang="zh-CN" altLang="en-US" sz="36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团体格局</a:t>
            </a:r>
            <a:r>
              <a:rPr lang="en-US" altLang="zh-CN" sz="36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</a:t>
            </a:r>
            <a:r>
              <a:rPr lang="zh-CN" altLang="en-US" sz="36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在中西方的发展，完成不少于</a:t>
            </a:r>
            <a:r>
              <a:rPr lang="en-US" altLang="zh-CN" sz="36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600</a:t>
            </a:r>
            <a:r>
              <a:rPr lang="zh-CN" altLang="en-US" sz="36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字的评论</a:t>
            </a:r>
            <a:r>
              <a:rPr lang="zh-CN" altLang="en-US" sz="36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。</a:t>
            </a:r>
            <a:endParaRPr lang="zh-CN" altLang="en-US" sz="36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1603890278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2160" y="2653665"/>
            <a:ext cx="8091805" cy="18675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3743960" y="3429000"/>
            <a:ext cx="15935960" cy="3429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42160" y="1306195"/>
            <a:ext cx="35312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 b="1"/>
              <a:t>uncle</a:t>
            </a:r>
            <a:endParaRPr lang="en-US" altLang="zh-CN" sz="6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423442" y="2208113"/>
            <a:ext cx="4765040" cy="4765040"/>
            <a:chOff x="-1" y="2092961"/>
            <a:chExt cx="4765040" cy="476504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-1" y="2092961"/>
              <a:ext cx="4765040" cy="476504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1200000">
              <a:off x="1775682" y="2352515"/>
              <a:ext cx="2255219" cy="765322"/>
            </a:xfrm>
            <a:prstGeom prst="rect">
              <a:avLst/>
            </a:prstGeom>
          </p:spPr>
        </p:pic>
      </p:grpSp>
      <p:sp>
        <p:nvSpPr>
          <p:cNvPr id="7" name="圆角矩形 7"/>
          <p:cNvSpPr/>
          <p:nvPr/>
        </p:nvSpPr>
        <p:spPr>
          <a:xfrm>
            <a:off x="5149314" y="1900121"/>
            <a:ext cx="674556" cy="674556"/>
          </a:xfrm>
          <a:prstGeom prst="roundRect">
            <a:avLst>
              <a:gd name="adj" fmla="val 24074"/>
            </a:avLst>
          </a:prstGeom>
          <a:solidFill>
            <a:srgbClr val="B7A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文悦古典明朝体 (非商业使用) W5" pitchFamily="2" charset="-122"/>
              <a:ea typeface="文悦古典明朝体 (非商业使用) W5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59220" y="1744345"/>
            <a:ext cx="43224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回归文本,解读概念。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48290" y="1638410"/>
            <a:ext cx="616785" cy="1161633"/>
          </a:xfrm>
          <a:prstGeom prst="diamond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文悦古典明朝体 (非商业使用) W5" pitchFamily="2" charset="-122"/>
                <a:ea typeface="文悦古典明朝体 (非商业使用) W5" pitchFamily="2" charset="-122"/>
              </a:rPr>
              <a:t>壹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文悦古典明朝体 (非商业使用) W5" pitchFamily="2" charset="-122"/>
              <a:ea typeface="文悦古典明朝体 (非商业使用) W5" pitchFamily="2" charset="-122"/>
            </a:endParaRPr>
          </a:p>
        </p:txBody>
      </p:sp>
      <p:sp>
        <p:nvSpPr>
          <p:cNvPr id="19" name="圆角矩形 7"/>
          <p:cNvSpPr/>
          <p:nvPr/>
        </p:nvSpPr>
        <p:spPr>
          <a:xfrm>
            <a:off x="5148679" y="3419863"/>
            <a:ext cx="674556" cy="674556"/>
          </a:xfrm>
          <a:prstGeom prst="roundRect">
            <a:avLst>
              <a:gd name="adj" fmla="val 24074"/>
            </a:avLst>
          </a:prstGeom>
          <a:solidFill>
            <a:srgbClr val="B7A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文悦古典明朝体 (非商业使用) W5" pitchFamily="2" charset="-122"/>
              <a:ea typeface="文悦古典明朝体 (非商业使用) W5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048290" y="3176567"/>
            <a:ext cx="616785" cy="1161633"/>
          </a:xfrm>
          <a:prstGeom prst="diamond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文悦古典明朝体 (非商业使用) W5" pitchFamily="2" charset="-122"/>
                <a:ea typeface="文悦古典明朝体 (非商业使用) W5" pitchFamily="2" charset="-122"/>
              </a:rPr>
              <a:t>贰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文悦古典明朝体 (非商业使用) W5" pitchFamily="2" charset="-122"/>
              <a:ea typeface="文悦古典明朝体 (非商业使用) W5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914475" y="3706792"/>
            <a:ext cx="616785" cy="1161633"/>
          </a:xfrm>
          <a:prstGeom prst="diamond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文悦古典明朝体 (非商业使用) W5" pitchFamily="2" charset="-122"/>
                <a:ea typeface="文悦古典明朝体 (非商业使用) W5" pitchFamily="2" charset="-122"/>
              </a:rPr>
              <a:t>肆</a:t>
            </a:r>
            <a:endParaRPr kumimoji="1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文悦古典明朝体 (非商业使用) W5" pitchFamily="2" charset="-122"/>
              <a:ea typeface="文悦古典明朝体 (非商业使用) W5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04060" y="1170940"/>
            <a:ext cx="798195" cy="23069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>
                <a:latin typeface="华文新魏" panose="02010800040101010101" charset="-122"/>
                <a:ea typeface="华文新魏" panose="02010800040101010101" charset="-122"/>
              </a:rPr>
              <a:t>教学目标</a:t>
            </a:r>
            <a:endParaRPr lang="zh-CN" altLang="en-US" sz="40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8930" y="691903"/>
            <a:ext cx="830997" cy="3276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B7AE8F"/>
                </a:solidFill>
                <a:latin typeface="文悦古典明朝体 (非商业使用) W5" pitchFamily="2" charset="-122"/>
                <a:ea typeface="文悦古典明朝体 (非商业使用) W5" pitchFamily="2" charset="-122"/>
              </a:rPr>
              <a:t>木叶萧萧赠长别，平心浅浅敷几月断骨羌笛，失缺草介，万泉留下千里雪</a:t>
            </a:r>
            <a:endParaRPr lang="zh-CN" altLang="en-US" sz="1400">
              <a:solidFill>
                <a:srgbClr val="B7AE8F"/>
              </a:solidFill>
              <a:latin typeface="文悦古典明朝体 (非商业使用) W5" pitchFamily="2" charset="-122"/>
              <a:ea typeface="文悦古典明朝体 (非商业使用) W5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43345" y="3275965"/>
            <a:ext cx="43224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区分概念,深读文本。</a:t>
            </a:r>
            <a:endParaRPr kumimoji="0" lang="zh-CN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639810" y="635"/>
            <a:ext cx="3552190" cy="701548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44233" y="814705"/>
            <a:ext cx="323405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小组讨论：</a:t>
            </a: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81710" y="2153285"/>
            <a:ext cx="838136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36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</a:t>
            </a:r>
            <a:r>
              <a:rPr lang="zh-CN" sz="36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请大家结合文本与导学案，列出“差序格局”“团体格局”的特点。</a:t>
            </a:r>
            <a:endParaRPr lang="zh-CN" sz="3600" b="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indent="0"/>
            <a:r>
              <a:rPr lang="zh-CN" sz="36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</a:t>
            </a:r>
            <a:endParaRPr lang="zh-CN" sz="3600" b="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indent="0"/>
            <a:r>
              <a:rPr lang="zh-CN" sz="36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</a:t>
            </a:r>
            <a:r>
              <a:rPr lang="zh-CN" sz="32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提示：</a:t>
            </a:r>
            <a:endParaRPr lang="zh-CN" sz="3200" b="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indent="0"/>
            <a:r>
              <a:rPr lang="zh-CN" altLang="en-US" sz="32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（1）全班</a:t>
            </a:r>
            <a:r>
              <a:rPr lang="zh-CN" altLang="en-US" sz="32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分</a:t>
            </a:r>
            <a:r>
              <a:rPr lang="en-US" altLang="zh-CN" sz="32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AB</a:t>
            </a:r>
            <a:r>
              <a:rPr lang="zh-CN" altLang="en-US" sz="32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两</a:t>
            </a:r>
            <a:r>
              <a:rPr lang="zh-CN" altLang="en-US" sz="32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组。</a:t>
            </a:r>
            <a:endParaRPr lang="zh-CN" altLang="en-US" sz="32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indent="0"/>
            <a:r>
              <a:rPr lang="zh-CN" altLang="en-US" sz="32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（</a:t>
            </a:r>
            <a:r>
              <a:rPr lang="en-US" altLang="zh-CN" sz="32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2</a:t>
            </a:r>
            <a:r>
              <a:rPr lang="zh-CN" altLang="en-US" sz="32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）组内合作找出</a:t>
            </a:r>
            <a:r>
              <a:rPr lang="zh-CN" altLang="en-US" sz="32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关键词</a:t>
            </a:r>
            <a:r>
              <a:rPr lang="zh-CN" altLang="en-US" sz="32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。</a:t>
            </a:r>
            <a:endParaRPr lang="zh-CN" altLang="en-US" sz="32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indent="0"/>
            <a:r>
              <a:rPr lang="zh-CN" altLang="en-US" sz="320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（3）注意板书。</a:t>
            </a:r>
            <a:endParaRPr lang="zh-CN" altLang="en-US" sz="320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639810" y="635"/>
            <a:ext cx="3552190" cy="701548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15633" y="1134745"/>
            <a:ext cx="323405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分析概念：</a:t>
            </a: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2660" y="2112010"/>
            <a:ext cx="8319770" cy="3014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36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</a:t>
            </a:r>
            <a:r>
              <a:rPr lang="zh-CN" sz="36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请大家结合文本与板书内容，分析“差序格局”“团体格局”的特点。</a:t>
            </a:r>
            <a:endParaRPr lang="zh-CN" sz="3600" b="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indent="0"/>
            <a:r>
              <a:rPr lang="zh-CN" sz="36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</a:t>
            </a:r>
            <a:r>
              <a:rPr lang="zh-CN" sz="54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</a:t>
            </a:r>
            <a:r>
              <a:rPr lang="zh-CN" sz="32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要求：</a:t>
            </a:r>
            <a:endParaRPr lang="zh-CN" sz="3200" b="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indent="0"/>
            <a:r>
              <a:rPr lang="zh-CN" sz="32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</a:t>
            </a:r>
            <a:r>
              <a:rPr lang="en-US" altLang="zh-CN" sz="32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1</a:t>
            </a:r>
            <a:r>
              <a:rPr lang="zh-CN" altLang="en-US" sz="32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、</a:t>
            </a:r>
            <a:r>
              <a:rPr lang="zh-CN" sz="32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找到文本具体页码和段落。</a:t>
            </a:r>
            <a:endParaRPr lang="zh-CN" sz="3200" b="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indent="0"/>
            <a:r>
              <a:rPr lang="zh-CN" sz="32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</a:t>
            </a:r>
            <a:r>
              <a:rPr lang="en-US" altLang="zh-CN" sz="32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2</a:t>
            </a:r>
            <a:r>
              <a:rPr lang="zh-CN" altLang="en-US" sz="32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、</a:t>
            </a:r>
            <a:r>
              <a:rPr lang="zh-CN" sz="32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朗读、解读。</a:t>
            </a:r>
            <a:endParaRPr lang="zh-CN" sz="3200" b="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639810" y="635"/>
            <a:ext cx="3552190" cy="70154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2975" y="1165860"/>
            <a:ext cx="9164955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    </a:t>
            </a:r>
            <a:r>
              <a:rPr lang="zh-CN" sz="3200" b="1">
                <a:latin typeface="Calibri" panose="020F0502020204030204" charset="0"/>
                <a:ea typeface="宋体" panose="02010600030101010101" pitchFamily="2" charset="-122"/>
              </a:rPr>
              <a:t>差序格局</a:t>
            </a:r>
            <a:r>
              <a:rPr lang="en-US" sz="32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en-US" sz="24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                                                      </a:t>
            </a:r>
            <a:r>
              <a:rPr lang="zh-CN" sz="3200" b="1">
                <a:latin typeface="Calibri" panose="020F0502020204030204" charset="0"/>
                <a:ea typeface="宋体" panose="02010600030101010101" pitchFamily="2" charset="-122"/>
              </a:rPr>
              <a:t>团体格局</a:t>
            </a:r>
            <a:endParaRPr lang="en-US" sz="3200" b="1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4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     </a:t>
            </a:r>
            <a:r>
              <a:rPr lang="zh-CN" sz="2800" b="1">
                <a:latin typeface="Calibri" panose="020F0502020204030204" charset="0"/>
                <a:ea typeface="宋体" panose="02010600030101010101" pitchFamily="2" charset="-122"/>
              </a:rPr>
              <a:t>中国社会</a:t>
            </a:r>
            <a:r>
              <a:rPr lang="en-US" sz="2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                                                    </a:t>
            </a:r>
            <a:r>
              <a:rPr lang="zh-CN" sz="2800" b="1">
                <a:latin typeface="Calibri" panose="020F0502020204030204" charset="0"/>
                <a:ea typeface="宋体" panose="02010600030101010101" pitchFamily="2" charset="-122"/>
              </a:rPr>
              <a:t>西方社会</a:t>
            </a:r>
            <a:r>
              <a:rPr lang="en-US" sz="2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     </a:t>
            </a:r>
            <a:r>
              <a:rPr lang="zh-CN" sz="2800" b="1">
                <a:latin typeface="Calibri" panose="020F0502020204030204" charset="0"/>
                <a:ea typeface="宋体" panose="02010600030101010101" pitchFamily="2" charset="-122"/>
              </a:rPr>
              <a:t>以己为中心（自我主义）</a:t>
            </a:r>
            <a:r>
              <a:rPr lang="en-US" sz="2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                    </a:t>
            </a:r>
            <a:r>
              <a:rPr lang="zh-CN" sz="2800" b="1">
                <a:latin typeface="Calibri" panose="020F0502020204030204" charset="0"/>
                <a:ea typeface="宋体" panose="02010600030101010101" pitchFamily="2" charset="-122"/>
              </a:rPr>
              <a:t>个人主义</a:t>
            </a:r>
            <a:r>
              <a:rPr lang="en-US" sz="2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     </a:t>
            </a:r>
            <a:r>
              <a:rPr lang="zh-CN" sz="2800" b="1">
                <a:latin typeface="Calibri" panose="020F0502020204030204" charset="0"/>
                <a:ea typeface="宋体" panose="02010600030101010101" pitchFamily="2" charset="-122"/>
              </a:rPr>
              <a:t>亲属</a:t>
            </a:r>
            <a:r>
              <a:rPr lang="zh-CN" sz="2800" b="1">
                <a:latin typeface="Calibri" panose="020F0502020204030204" charset="0"/>
                <a:ea typeface="宋体" panose="02010600030101010101" pitchFamily="2" charset="-122"/>
              </a:rPr>
              <a:t>关系</a:t>
            </a:r>
            <a:r>
              <a:rPr lang="en-US" sz="2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                                                   </a:t>
            </a:r>
            <a:r>
              <a:rPr lang="zh-CN" sz="2800" b="1">
                <a:latin typeface="Calibri" panose="020F0502020204030204" charset="0"/>
                <a:ea typeface="宋体" panose="02010600030101010101" pitchFamily="2" charset="-122"/>
              </a:rPr>
              <a:t>平等无差别</a:t>
            </a:r>
            <a:r>
              <a:rPr lang="en-US" sz="2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     </a:t>
            </a:r>
            <a:r>
              <a:rPr lang="zh-CN" sz="2800" b="1">
                <a:latin typeface="Calibri" panose="020F0502020204030204" charset="0"/>
                <a:ea typeface="宋体" panose="02010600030101010101" pitchFamily="2" charset="-122"/>
              </a:rPr>
              <a:t>地缘关系</a:t>
            </a:r>
            <a:r>
              <a:rPr lang="en-US" sz="2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                                                   </a:t>
            </a:r>
            <a:r>
              <a:rPr lang="zh-CN" altLang="en-US" sz="2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团与团有界限</a:t>
            </a:r>
            <a:r>
              <a:rPr lang="en-US" sz="2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           </a:t>
            </a:r>
            <a:endParaRPr lang="en-US" sz="2800" b="1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    </a:t>
            </a:r>
            <a:r>
              <a:rPr lang="zh-CN" sz="2800" b="1">
                <a:latin typeface="Calibri" panose="020F0502020204030204" charset="0"/>
                <a:ea typeface="宋体" panose="02010600030101010101" pitchFamily="2" charset="-122"/>
              </a:rPr>
              <a:t>社会关系伸缩性</a:t>
            </a:r>
            <a:r>
              <a:rPr lang="en-US" sz="2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                                      </a:t>
            </a:r>
            <a:r>
              <a:rPr lang="zh-CN" sz="2800" b="1">
                <a:latin typeface="Calibri" panose="020F0502020204030204" charset="0"/>
                <a:ea typeface="宋体" panose="02010600030101010101" pitchFamily="2" charset="-122"/>
              </a:rPr>
              <a:t>团员清晰</a:t>
            </a:r>
            <a:r>
              <a:rPr lang="en-US" sz="2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     </a:t>
            </a:r>
            <a:r>
              <a:rPr lang="zh-CN" sz="2800" b="1">
                <a:latin typeface="Calibri" panose="020F0502020204030204" charset="0"/>
                <a:ea typeface="宋体" panose="02010600030101010101" pitchFamily="2" charset="-122"/>
              </a:rPr>
              <a:t>一贯性</a:t>
            </a:r>
            <a:r>
              <a:rPr lang="en-US" sz="2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                              </a:t>
            </a:r>
            <a:r>
              <a:rPr lang="zh-CN" sz="2800" b="1">
                <a:latin typeface="Calibri" panose="020F0502020204030204" charset="0"/>
                <a:ea typeface="宋体" panose="02010600030101010101" pitchFamily="2" charset="-122"/>
              </a:rPr>
              <a:t>单系</a:t>
            </a:r>
            <a:r>
              <a:rPr lang="en-US" sz="2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     </a:t>
            </a:r>
            <a:r>
              <a:rPr lang="zh-CN" altLang="en-US" sz="2800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同心圆</a:t>
            </a:r>
            <a:r>
              <a:rPr lang="zh-CN" sz="2800" b="1">
                <a:latin typeface="Calibri" panose="020F0502020204030204" charset="0"/>
                <a:ea typeface="宋体" panose="02010600030101010101" pitchFamily="2" charset="-122"/>
              </a:rPr>
              <a:t>波纹                                                </a:t>
            </a:r>
            <a:r>
              <a:rPr lang="zh-CN" sz="2800" b="1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捆柴</a:t>
            </a:r>
            <a:endParaRPr lang="zh-CN" altLang="en-US" sz="2800" b="1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51300" y="5801360"/>
            <a:ext cx="3371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社会结构关系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130665" y="0"/>
            <a:ext cx="3061335" cy="693674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57505" y="721360"/>
            <a:ext cx="89420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你能给“差序格局”“团体格局”下个定义吗？</a:t>
            </a:r>
            <a:endParaRPr lang="zh-CN" altLang="en-US" sz="3200" b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9755" y="1921510"/>
            <a:ext cx="871918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altLang="zh-CN" sz="28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</a:t>
            </a:r>
            <a:r>
              <a:rPr lang="zh-CN" sz="28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差序格局：由费孝通先生于《乡土中国》首次提出的，中国社会主流的以</a:t>
            </a:r>
            <a:r>
              <a:rPr lang="en-US" sz="28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sz="28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己</a:t>
            </a:r>
            <a:r>
              <a:rPr lang="en-US" sz="28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r>
              <a:rPr lang="zh-CN" sz="28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为中心，由亲属、地缘关系决定人际交往差等序列，由“己”的势力大小影响社会交际范围的，类似同心圆水</a:t>
            </a:r>
            <a:r>
              <a:rPr lang="zh-CN" sz="28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波纹的社会结构关系。</a:t>
            </a:r>
            <a:endParaRPr lang="zh-CN" altLang="en-US" sz="2800" b="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9755" y="4345940"/>
            <a:ext cx="87191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800" b="0">
                <a:latin typeface="华文行楷" panose="02010800040101010101" charset="-122"/>
                <a:ea typeface="华文行楷" panose="02010800040101010101" charset="-122"/>
              </a:rPr>
              <a:t>      </a:t>
            </a:r>
            <a:r>
              <a:rPr lang="zh-CN" sz="2800" b="0">
                <a:latin typeface="华文行楷" panose="02010800040101010101" charset="-122"/>
                <a:ea typeface="华文行楷" panose="02010800040101010101" charset="-122"/>
              </a:rPr>
              <a:t>团体格局：西方社会主流的团体界限明显、团队人员明晰、团内个体平等的，类似捆柴的社会结构关系。</a:t>
            </a:r>
            <a:endParaRPr lang="zh-CN" altLang="en-US" sz="2800" b="0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1210" y="5746750"/>
            <a:ext cx="2707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区别在哪？</a:t>
            </a:r>
            <a:endParaRPr lang="zh-CN" altLang="en-US" sz="36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639810" y="635"/>
            <a:ext cx="3552190" cy="70154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06475" y="2032635"/>
            <a:ext cx="873760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36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差序格局</a:t>
            </a:r>
            <a:r>
              <a:rPr lang="en-US" sz="36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 </a:t>
            </a:r>
            <a:r>
              <a:rPr lang="zh-CN" sz="36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   团体格局</a:t>
            </a:r>
            <a:r>
              <a:rPr lang="en-US" sz="36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</a:t>
            </a:r>
            <a:endParaRPr lang="en-US" altLang="en-US" sz="3600" b="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02455" y="2032635"/>
            <a:ext cx="1472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差别</a:t>
            </a:r>
            <a:endParaRPr lang="zh-CN" altLang="en-US" sz="320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02455" y="3202305"/>
            <a:ext cx="112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平等</a:t>
            </a:r>
            <a:endParaRPr lang="zh-CN" altLang="en-US" sz="320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83640" y="505460"/>
            <a:ext cx="201422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区别概念</a:t>
            </a:r>
            <a:endParaRPr lang="zh-CN" altLang="en-US" sz="36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98513" y="829945"/>
            <a:ext cx="323405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拓展探究：</a:t>
            </a: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15340" y="2125345"/>
            <a:ext cx="875601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</a:t>
            </a:r>
            <a:r>
              <a:rPr lang="zh-CN" sz="3200" b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在当下的新冠疫情中，同样是戴口罩和“家里蹲”，中西方社会的表现一样吗？为什么？</a:t>
            </a:r>
            <a:endParaRPr lang="zh-CN" altLang="en-US" sz="3200" b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639810" y="635"/>
            <a:ext cx="3552190" cy="70154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61670" y="3643630"/>
            <a:ext cx="873760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36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差序格局</a:t>
            </a:r>
            <a:r>
              <a:rPr lang="en-US" sz="36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 </a:t>
            </a:r>
            <a:endParaRPr lang="en-US" sz="3600" b="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indent="266700"/>
            <a:r>
              <a:rPr lang="zh-CN" sz="36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   团体格局</a:t>
            </a:r>
            <a:r>
              <a:rPr lang="en-US" sz="3600" b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      </a:t>
            </a:r>
            <a:endParaRPr lang="en-US" altLang="en-US" sz="3600" b="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93870" y="3643630"/>
            <a:ext cx="1472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差别</a:t>
            </a:r>
            <a:endParaRPr lang="zh-CN" altLang="en-US" sz="320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93870" y="5219700"/>
            <a:ext cx="112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平等</a:t>
            </a:r>
            <a:endParaRPr lang="zh-CN" altLang="en-US" sz="320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83680" y="3382645"/>
            <a:ext cx="18675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家国天下   </a:t>
            </a:r>
            <a:endParaRPr lang="zh-CN" altLang="en-US" sz="280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群己无差</a:t>
            </a:r>
            <a:endParaRPr lang="zh-CN" altLang="en-US" sz="280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83020" y="4997450"/>
            <a:ext cx="28790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800" b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团内平等</a:t>
            </a:r>
            <a:endParaRPr lang="zh-CN" sz="2800" b="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  <a:p>
            <a:pPr indent="266700"/>
            <a:r>
              <a:rPr lang="zh-CN" sz="2800" b="0"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团外有别</a:t>
            </a:r>
            <a:endParaRPr lang="zh-CN" altLang="en-US" sz="2800" b="0">
              <a:solidFill>
                <a:srgbClr val="FF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2" grpId="1"/>
      <p:bldP spid="5" grpId="1"/>
      <p:bldP spid="6" grpId="1"/>
      <p:bldP spid="7" grpId="0"/>
      <p:bldP spid="7" grpId="1"/>
      <p:bldP spid="8" grpId="0"/>
      <p:bldP spid="8" grpId="1"/>
    </p:bldLst>
  </p:timing>
</p:sld>
</file>

<file path=ppt/tags/tag1.xml><?xml version="1.0" encoding="utf-8"?>
<p:tagLst xmlns:p="http://schemas.openxmlformats.org/presentationml/2006/main">
  <p:tag name="ISPRING_PRESENTATION_TITLE" val="淡雅中国风PPT模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1162</Words>
  <Application>WPS 演示</Application>
  <PresentationFormat>宽屏</PresentationFormat>
  <Paragraphs>92</Paragraphs>
  <Slides>11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文悦古典明朝体 (非商业使用) W5</vt:lpstr>
      <vt:lpstr>Calibri</vt:lpstr>
      <vt:lpstr>Times New Roman</vt:lpstr>
      <vt:lpstr>华文行楷</vt:lpstr>
      <vt:lpstr>等线</vt:lpstr>
      <vt:lpstr>华文新魏</vt:lpstr>
      <vt:lpstr>华文中宋</vt:lpstr>
      <vt:lpstr>Arial Unicode MS</vt:lpstr>
      <vt:lpstr>等线 Light</vt:lpstr>
      <vt:lpstr>Office Theme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雷锋PPT网www.lfppt.com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雷锋PPT网www.lfppt.com</dc:title>
  <dc:creator>雷锋PPT网www.lfppt.com</dc:creator>
  <cp:keywords>雷锋PPT网www.lfppt.com</cp:keywords>
  <cp:lastModifiedBy>慧</cp:lastModifiedBy>
  <cp:revision>94</cp:revision>
  <dcterms:created xsi:type="dcterms:W3CDTF">2018-11-20T13:39:00Z</dcterms:created>
  <dcterms:modified xsi:type="dcterms:W3CDTF">2020-11-02T14:12:31Z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