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378" r:id="rId2"/>
    <p:sldId id="309" r:id="rId3"/>
    <p:sldId id="383" r:id="rId4"/>
    <p:sldId id="427" r:id="rId5"/>
    <p:sldId id="428" r:id="rId6"/>
    <p:sldId id="429" r:id="rId7"/>
    <p:sldId id="430" r:id="rId8"/>
    <p:sldId id="431" r:id="rId9"/>
    <p:sldId id="432" r:id="rId10"/>
    <p:sldId id="433" r:id="rId11"/>
    <p:sldId id="390" r:id="rId12"/>
    <p:sldId id="434" r:id="rId13"/>
    <p:sldId id="435" r:id="rId14"/>
    <p:sldId id="436" r:id="rId15"/>
    <p:sldId id="437" r:id="rId16"/>
    <p:sldId id="438" r:id="rId17"/>
    <p:sldId id="439" r:id="rId18"/>
    <p:sldId id="440" r:id="rId19"/>
    <p:sldId id="441" r:id="rId20"/>
    <p:sldId id="442" r:id="rId21"/>
    <p:sldId id="443" r:id="rId22"/>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319" userDrawn="1">
          <p15:clr>
            <a:srgbClr val="A4A3A4"/>
          </p15:clr>
        </p15:guide>
        <p15:guide id="2" pos="3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93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989" autoAdjust="0"/>
  </p:normalViewPr>
  <p:slideViewPr>
    <p:cSldViewPr snapToGrid="0">
      <p:cViewPr>
        <p:scale>
          <a:sx n="70" d="100"/>
          <a:sy n="70" d="100"/>
        </p:scale>
        <p:origin x="-720" y="-90"/>
      </p:cViewPr>
      <p:guideLst>
        <p:guide orient="horz" pos="2319"/>
        <p:guide pos="3908"/>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2020/11/23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56443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A52D7-37C7-4B7E-BB41-86D5B57F0E08}" type="datetimeFigureOut">
              <a:rPr lang="zh-CN" altLang="en-US" smtClean="0"/>
              <a:pPr/>
              <a:t>2020/11/23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F094-A864-49B8-A335-02B1F339DA05}" type="slidenum">
              <a:rPr lang="zh-CN" altLang="en-US" smtClean="0"/>
              <a:pPr/>
              <a:t>‹#›</a:t>
            </a:fld>
            <a:endParaRPr lang="zh-CN" altLang="en-US"/>
          </a:p>
        </p:txBody>
      </p:sp>
    </p:spTree>
    <p:extLst>
      <p:ext uri="{BB962C8B-B14F-4D97-AF65-F5344CB8AC3E}">
        <p14:creationId xmlns:p14="http://schemas.microsoft.com/office/powerpoint/2010/main" val="3789213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5E7C16-16EB-45EC-96F4-5B555DBEB0C0}" type="slidenum">
              <a:rPr lang="zh-CN" altLang="en-US" smtClean="0"/>
              <a:pPr/>
              <a:t>1</a:t>
            </a:fld>
            <a:endParaRPr lang="zh-CN" altLang="en-US"/>
          </a:p>
        </p:txBody>
      </p:sp>
    </p:spTree>
    <p:extLst>
      <p:ext uri="{BB962C8B-B14F-4D97-AF65-F5344CB8AC3E}">
        <p14:creationId xmlns:p14="http://schemas.microsoft.com/office/powerpoint/2010/main" val="162107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D63DA-3038-43B4-A653-10DE98DB660C}"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D63DA-3038-43B4-A653-10DE98DB660C}" type="slidenum">
              <a:rPr lang="zh-CN" altLang="en-US" smtClean="0"/>
              <a:t>11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D63DA-3038-43B4-A653-10DE98DB660C}"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直接连接符 21"/>
          <p:cNvSpPr>
            <a:spLocks noChangeShapeType="1"/>
          </p:cNvSpPr>
          <p:nvPr userDrawn="1"/>
        </p:nvSpPr>
        <p:spPr bwMode="auto">
          <a:xfrm>
            <a:off x="56362" y="776747"/>
            <a:ext cx="12135638" cy="0"/>
          </a:xfrm>
          <a:prstGeom prst="line">
            <a:avLst/>
          </a:prstGeom>
          <a:noFill/>
          <a:ln w="28575" cap="flat" cmpd="sng">
            <a:solidFill>
              <a:srgbClr val="263238"/>
            </a:solidFill>
            <a:miter lim="800000"/>
          </a:ln>
          <a:extLst>
            <a:ext uri="{909E8E84-426E-40DD-AFC4-6F175D3DCCD1}">
              <a14:hiddenFill xmlns:a14="http://schemas.microsoft.com/office/drawing/2010/main">
                <a:noFill/>
              </a14:hiddenFill>
            </a:ext>
          </a:extLst>
        </p:spPr>
        <p:txBody>
          <a:bodyPr/>
          <a:lstStyle/>
          <a:p>
            <a:endParaRPr lang="zh-CN" altLang="en-US"/>
          </a:p>
        </p:txBody>
      </p:sp>
      <p:pic>
        <p:nvPicPr>
          <p:cNvPr id="3" name="Picture 2" descr="C:\Users\HUNNU\Desktop\mmexport160090741418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71" y="-63939"/>
            <a:ext cx="1183989" cy="1032438"/>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13"/>
          <p:cNvSpPr txBox="1"/>
          <p:nvPr userDrawn="1"/>
        </p:nvSpPr>
        <p:spPr>
          <a:xfrm>
            <a:off x="881708" y="159892"/>
            <a:ext cx="3901018" cy="584775"/>
          </a:xfrm>
          <a:prstGeom prst="rect">
            <a:avLst/>
          </a:prstGeom>
          <a:noFill/>
        </p:spPr>
        <p:txBody>
          <a:bodyPr wrap="square" rtlCol="0">
            <a:spAutoFit/>
          </a:bodyPr>
          <a:lstStyle/>
          <a:p>
            <a:r>
              <a:rPr lang="zh-CN" altLang="en-US" sz="3200" b="1" dirty="0" smtClean="0">
                <a:solidFill>
                  <a:schemeClr val="tx1"/>
                </a:solidFill>
                <a:latin typeface="方正魏碑简体" panose="03000509000000000000" pitchFamily="65" charset="-122"/>
                <a:ea typeface="方正魏碑简体" panose="03000509000000000000" pitchFamily="65" charset="-122"/>
              </a:rPr>
              <a:t>怀化市铁路第一中学</a:t>
            </a:r>
            <a:endParaRPr lang="zh-CN" altLang="en-US" sz="3200" b="1" dirty="0">
              <a:solidFill>
                <a:schemeClr val="tx1"/>
              </a:solidFill>
              <a:latin typeface="方正魏碑简体" panose="03000509000000000000" pitchFamily="65" charset="-122"/>
              <a:ea typeface="方正魏碑简体" panose="03000509000000000000" pitchFamily="65"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2020/11/23</a:t>
            </a:fld>
            <a:endParaRPr lang="zh-CN" altLang="en-US" sz="1800">
              <a:solidFill>
                <a:schemeClr val="tx1"/>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fld id="{C1C1CA5F-10A1-42FA-B65D-81C2825D57A5}" type="slidenum">
              <a:rPr lang="zh-CN" altLang="en-US"/>
              <a:pPr/>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2020/11/23</a:t>
            </a:fld>
            <a:endParaRPr lang="zh-CN" altLang="en-US" sz="1800">
              <a:solidFill>
                <a:schemeClr val="tx1"/>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fld id="{24D70D04-1D75-4474-B61F-5198CD482D62}" type="slidenum">
              <a:rPr lang="zh-CN" altLang="en-US"/>
              <a:pPr/>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1"/>
            <a:ext cx="10972800" cy="1143001"/>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13" y="1600270"/>
            <a:ext cx="5384800" cy="4525962"/>
          </a:xfrm>
          <a:prstGeom prst="rect">
            <a:avLst/>
          </a:prstGeo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39" y="1600270"/>
            <a:ext cx="5384800" cy="4525962"/>
          </a:xfrm>
          <a:prstGeom prst="rect">
            <a:avLst/>
          </a:prstGeo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78"/>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t>11/23/2020</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17" y="6356378"/>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78"/>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426509628"/>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45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2020/11/23</a:t>
            </a:fld>
            <a:endParaRPr lang="zh-CN" altLang="en-US" sz="1800">
              <a:solidFill>
                <a:schemeClr val="tx1"/>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a:defRPr/>
            </a:lvl1pPr>
          </a:lstStyle>
          <a:p>
            <a:fld id="{BE0ED41A-DC69-4FB6-8802-B091AB971708}" type="slidenum">
              <a:rPr lang="zh-CN" altLang="en-US"/>
              <a:pPr/>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2020/11/23</a:t>
            </a:fld>
            <a:endParaRPr lang="zh-CN" altLang="en-US" sz="1800">
              <a:solidFill>
                <a:schemeClr val="tx1"/>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a:defRPr/>
            </a:lvl1pPr>
          </a:lstStyle>
          <a:p>
            <a:fld id="{D5586B75-13C2-4541-847C-E4684802265F}" type="slidenum">
              <a:rPr lang="zh-CN" altLang="en-US"/>
              <a:pPr/>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2020/11/23</a:t>
            </a:fld>
            <a:endParaRPr lang="zh-CN" altLang="en-US" sz="1800">
              <a:solidFill>
                <a:schemeClr val="tx1"/>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lvl1pPr>
          </a:lstStyle>
          <a:p>
            <a:fld id="{EAA7D9D8-2F79-49CC-8215-262C686D35F0}" type="slidenum">
              <a:rPr lang="zh-CN" altLang="en-US"/>
              <a:pPr/>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2020/11/23</a:t>
            </a:fld>
            <a:endParaRPr lang="zh-CN" altLang="en-US" sz="1800">
              <a:solidFill>
                <a:schemeClr val="tx1"/>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vl1pPr>
          </a:lstStyle>
          <a:p>
            <a:fld id="{CB3BB620-E753-4B10-87ED-9EA45797A8AE}" type="slidenum">
              <a:rPr lang="zh-CN" altLang="en-US"/>
              <a:pPr/>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2020/11/23</a:t>
            </a:fld>
            <a:endParaRPr lang="zh-CN" altLang="en-US" sz="1800">
              <a:solidFill>
                <a:schemeClr val="tx1"/>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vl1pPr>
          </a:lstStyle>
          <a:p>
            <a:fld id="{E4FFE65D-B6FE-4E71-ABAA-CA4873DF341A}" type="slidenum">
              <a:rPr lang="zh-CN" altLang="en-US"/>
              <a:pPr/>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5">
            <a:alphaModFix amt="28000"/>
            <a:lum/>
          </a:blip>
          <a:srcRect/>
          <a:stretch>
            <a:fillRect l="-10000" r="-10000"/>
          </a:stretch>
        </a:blipFill>
        <a:effectLst/>
      </p:bgPr>
    </p:bg>
    <p:spTree>
      <p:nvGrpSpPr>
        <p:cNvPr id="1" name=""/>
        <p:cNvGrpSpPr/>
        <p:nvPr/>
      </p:nvGrpSpPr>
      <p:grpSpPr>
        <a:xfrm>
          <a:off x="0" y="0"/>
          <a:ext cx="0" cy="0"/>
          <a:chOff x="0" y="0"/>
          <a:chExt cx="0" cy="0"/>
        </a:xfrm>
      </p:grpSpPr>
      <p:sp>
        <p:nvSpPr>
          <p:cNvPr id="9" name="矩形 8"/>
          <p:cNvSpPr/>
          <p:nvPr userDrawn="1"/>
        </p:nvSpPr>
        <p:spPr>
          <a:xfrm>
            <a:off x="-1587" y="0"/>
            <a:ext cx="12191999" cy="6858000"/>
          </a:xfrm>
          <a:prstGeom prst="rect">
            <a:avLst/>
          </a:prstGeom>
          <a:noFill/>
          <a:ln w="88900">
            <a:solidFill>
              <a:srgbClr val="193F6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3200" b="1">
              <a:ln>
                <a:solidFill>
                  <a:schemeClr val="accent1">
                    <a:lumMod val="50000"/>
                  </a:schemeClr>
                </a:solidFill>
              </a:ln>
              <a:solidFill>
                <a:srgbClr val="C00000"/>
              </a:solidFill>
              <a:effectLst>
                <a:outerShdw blurRad="60007" dist="200025" dir="15000000" sy="30000" kx="-1800000" algn="bl" rotWithShape="0">
                  <a:prstClr val="black">
                    <a:alpha val="32000"/>
                  </a:prstClr>
                </a:outerShdw>
              </a:effectLst>
              <a:latin typeface="楷体" panose="02010609060101010101" charset="-122"/>
              <a:ea typeface="楷体" panose="0201060906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iming>
    <p:tnLst>
      <p:par>
        <p:cTn id="1" dur="indefinite" restart="never" nodeType="tmRoot"/>
      </p:par>
    </p:tnLst>
  </p:timing>
  <p:hf sldNum="0" hdr="0" ftr="0"/>
  <p:txStyles>
    <p:titleStyle>
      <a:lvl1pPr marL="914400" indent="-914400" algn="l" rtl="0" fontAlgn="base">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6.png"/><Relationship Id="rId7" Type="http://schemas.openxmlformats.org/officeDocument/2006/relationships/image" Target="../media/image28.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34.png"/><Relationship Id="rId5" Type="http://schemas.openxmlformats.org/officeDocument/2006/relationships/image" Target="../media/image26.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grpSp>
        <p:nvGrpSpPr>
          <p:cNvPr id="33" name="组合 32" hidden="1"/>
          <p:cNvGrpSpPr/>
          <p:nvPr/>
        </p:nvGrpSpPr>
        <p:grpSpPr>
          <a:xfrm>
            <a:off x="3338747" y="2985896"/>
            <a:ext cx="2031325" cy="1441227"/>
            <a:chOff x="3469374" y="2761962"/>
            <a:chExt cx="2031325" cy="1441227"/>
          </a:xfrm>
        </p:grpSpPr>
        <p:sp>
          <p:nvSpPr>
            <p:cNvPr id="23" name="TextBox 8"/>
            <p:cNvSpPr txBox="1">
              <a:spLocks noChangeArrowheads="1"/>
            </p:cNvSpPr>
            <p:nvPr/>
          </p:nvSpPr>
          <p:spPr bwMode="auto">
            <a:xfrm>
              <a:off x="3469374" y="2761962"/>
              <a:ext cx="2031325" cy="144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lnSpc>
                  <a:spcPct val="150000"/>
                </a:lnSpc>
                <a:buFontTx/>
                <a:buNone/>
              </a:pPr>
              <a:r>
                <a:rPr lang="zh-CN" altLang="en-US" sz="2000" spc="300" dirty="0">
                  <a:latin typeface="方正隶变_GBK" pitchFamily="1" charset="-122"/>
                  <a:ea typeface="方正隶变_GBK" pitchFamily="1" charset="-122"/>
                </a:rPr>
                <a:t>水墨韵味计划总结广告宣传工作汇报</a:t>
              </a:r>
            </a:p>
          </p:txBody>
        </p:sp>
        <p:cxnSp>
          <p:nvCxnSpPr>
            <p:cNvPr id="25" name="直接连接符 24"/>
            <p:cNvCxnSpPr/>
            <p:nvPr/>
          </p:nvCxnSpPr>
          <p:spPr>
            <a:xfrm>
              <a:off x="487472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40609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93746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grpSp>
      <p:pic>
        <p:nvPicPr>
          <p:cNvPr id="15" name="图片 14" hidden="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074" y="390155"/>
            <a:ext cx="1804116" cy="4130479"/>
          </a:xfrm>
          <a:prstGeom prst="rect">
            <a:avLst/>
          </a:prstGeom>
        </p:spPr>
      </p:pic>
      <p:sp>
        <p:nvSpPr>
          <p:cNvPr id="3" name="TextBox 2"/>
          <p:cNvSpPr txBox="1"/>
          <p:nvPr/>
        </p:nvSpPr>
        <p:spPr>
          <a:xfrm>
            <a:off x="-33184" y="4719110"/>
            <a:ext cx="12258367" cy="913071"/>
          </a:xfrm>
          <a:prstGeom prst="rect">
            <a:avLst/>
          </a:prstGeom>
          <a:noFill/>
        </p:spPr>
        <p:txBody>
          <a:bodyPr wrap="square" lIns="91438" tIns="45719" rIns="91438" bIns="45719" rtlCol="0">
            <a:spAutoFit/>
          </a:bodyPr>
          <a:lstStyle/>
          <a:p>
            <a:pPr algn="ctr"/>
            <a:r>
              <a:rPr lang="zh-CN" altLang="en-US" sz="5300" dirty="0" smtClean="0">
                <a:latin typeface="华文新魏" pitchFamily="2" charset="-122"/>
                <a:ea typeface="华文新魏" pitchFamily="2" charset="-122"/>
              </a:rPr>
              <a:t>挽救民族危亡的斗争</a:t>
            </a:r>
            <a:endParaRPr lang="zh-CN" altLang="en-US" sz="5300" dirty="0">
              <a:latin typeface="华文新魏" pitchFamily="2" charset="-122"/>
              <a:ea typeface="华文新魏" pitchFamily="2" charset="-122"/>
            </a:endParaRPr>
          </a:p>
        </p:txBody>
      </p:sp>
      <p:sp>
        <p:nvSpPr>
          <p:cNvPr id="16" name="TextBox 15"/>
          <p:cNvSpPr txBox="1"/>
          <p:nvPr/>
        </p:nvSpPr>
        <p:spPr>
          <a:xfrm>
            <a:off x="-4156" y="5698832"/>
            <a:ext cx="12258367" cy="584773"/>
          </a:xfrm>
          <a:prstGeom prst="rect">
            <a:avLst/>
          </a:prstGeom>
          <a:noFill/>
        </p:spPr>
        <p:txBody>
          <a:bodyPr wrap="square" lIns="91438" tIns="45719" rIns="91438" bIns="45719" rtlCol="0">
            <a:spAutoFit/>
          </a:bodyPr>
          <a:lstStyle/>
          <a:p>
            <a:pPr algn="ctr"/>
            <a:r>
              <a:rPr lang="zh-CN" altLang="en-US" sz="3200" dirty="0" smtClean="0">
                <a:latin typeface="华文新魏" pitchFamily="2" charset="-122"/>
                <a:ea typeface="华文新魏" pitchFamily="2" charset="-122"/>
              </a:rPr>
              <a:t>怀化市铁路第一中学            胡宇</a:t>
            </a:r>
            <a:endParaRPr lang="zh-CN" altLang="en-US" sz="3200" dirty="0">
              <a:latin typeface="华文新魏" pitchFamily="2" charset="-122"/>
              <a:ea typeface="华文新魏" pitchFamily="2" charset="-122"/>
            </a:endParaRPr>
          </a:p>
        </p:txBody>
      </p:sp>
      <p:pic>
        <p:nvPicPr>
          <p:cNvPr id="11" name="图片 10" descr="37bece528ce5a397b67ba7113d8a37e7"/>
          <p:cNvPicPr>
            <a:picLocks noChangeAspect="1"/>
          </p:cNvPicPr>
          <p:nvPr/>
        </p:nvPicPr>
        <p:blipFill rotWithShape="1">
          <a:blip r:embed="rId4">
            <a:extLst>
              <a:ext uri="{BEBA8EAE-BF5A-486C-A8C5-ECC9F3942E4B}">
                <a14:imgProps xmlns:a14="http://schemas.microsoft.com/office/drawing/2010/main">
                  <a14:imgLayer r:embed="rId5">
                    <a14:imgEffect>
                      <a14:backgroundRemoval t="23280" b="88580" l="2637" r="94336">
                        <a14:foregroundMark x1="91016" y1="70717" x2="91992" y2="86091"/>
                        <a14:foregroundMark x1="32129" y1="69253" x2="46777" y2="63836"/>
                        <a14:backgroundMark x1="13965" y1="79941" x2="13770" y2="87555"/>
                      </a14:backgroundRemoval>
                    </a14:imgEffect>
                  </a14:imgLayer>
                </a14:imgProps>
              </a:ext>
            </a:extLst>
          </a:blip>
          <a:srcRect l="3532" t="23633" r="5156" b="21891"/>
          <a:stretch>
            <a:fillRect/>
          </a:stretch>
        </p:blipFill>
        <p:spPr>
          <a:xfrm>
            <a:off x="-33184" y="-409432"/>
            <a:ext cx="12225184" cy="4940870"/>
          </a:xfrm>
          <a:prstGeom prst="rect">
            <a:avLst/>
          </a:prstGeom>
        </p:spPr>
      </p:pic>
    </p:spTree>
    <p:extLst>
      <p:ext uri="{BB962C8B-B14F-4D97-AF65-F5344CB8AC3E}">
        <p14:creationId xmlns:p14="http://schemas.microsoft.com/office/powerpoint/2010/main" val="2632742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6" name="Picture" descr="Picture"/>
          <p:cNvPicPr>
            <a:picLocks noChangeAspect="1"/>
          </p:cNvPicPr>
          <p:nvPr/>
        </p:nvPicPr>
        <p:blipFill>
          <a:blip r:embed="rId3" cstate="print"/>
          <a:stretch>
            <a:fillRect/>
          </a:stretch>
        </p:blipFill>
        <p:spPr>
          <a:xfrm>
            <a:off x="372" y="2433340"/>
            <a:ext cx="1436738" cy="995921"/>
          </a:xfrm>
          <a:prstGeom prst="rect">
            <a:avLst/>
          </a:prstGeom>
        </p:spPr>
      </p:pic>
      <p:pic>
        <p:nvPicPr>
          <p:cNvPr id="1389" name="Picture" descr="Picture"/>
          <p:cNvPicPr>
            <a:picLocks noChangeAspect="1"/>
          </p:cNvPicPr>
          <p:nvPr/>
        </p:nvPicPr>
        <p:blipFill>
          <a:blip r:embed="rId4" cstate="print"/>
          <a:stretch>
            <a:fillRect/>
          </a:stretch>
        </p:blipFill>
        <p:spPr>
          <a:xfrm>
            <a:off x="11424824" y="4944003"/>
            <a:ext cx="1534351" cy="1063584"/>
          </a:xfrm>
          <a:prstGeom prst="rect">
            <a:avLst/>
          </a:prstGeom>
        </p:spPr>
      </p:pic>
      <p:pic>
        <p:nvPicPr>
          <p:cNvPr id="1858" name="Picture" descr="Picture"/>
          <p:cNvPicPr>
            <a:picLocks noChangeAspect="1"/>
          </p:cNvPicPr>
          <p:nvPr/>
        </p:nvPicPr>
        <p:blipFill>
          <a:blip r:embed="rId5" cstate="print"/>
          <a:stretch>
            <a:fillRect/>
          </a:stretch>
        </p:blipFill>
        <p:spPr>
          <a:xfrm>
            <a:off x="1537863" y="6259897"/>
            <a:ext cx="1248806" cy="865649"/>
          </a:xfrm>
          <a:prstGeom prst="rect">
            <a:avLst/>
          </a:prstGeom>
        </p:spPr>
      </p:pic>
      <p:pic>
        <p:nvPicPr>
          <p:cNvPr id="4935" name="Picture" descr="Picture"/>
          <p:cNvPicPr>
            <a:picLocks noChangeAspect="1"/>
          </p:cNvPicPr>
          <p:nvPr/>
        </p:nvPicPr>
        <p:blipFill>
          <a:blip r:embed="rId6" cstate="print">
            <a:alphaModFix amt="50000"/>
          </a:blip>
          <a:stretch>
            <a:fillRect/>
          </a:stretch>
        </p:blipFill>
        <p:spPr>
          <a:xfrm>
            <a:off x="0" y="5574649"/>
            <a:ext cx="8501448" cy="29290"/>
          </a:xfrm>
          <a:prstGeom prst="rect">
            <a:avLst/>
          </a:prstGeom>
        </p:spPr>
      </p:pic>
      <p:pic>
        <p:nvPicPr>
          <p:cNvPr id="5396" name="Picture" descr="Picture"/>
          <p:cNvPicPr>
            <a:picLocks noChangeAspect="1"/>
          </p:cNvPicPr>
          <p:nvPr/>
        </p:nvPicPr>
        <p:blipFill>
          <a:blip r:embed="rId7" cstate="print">
            <a:alphaModFix amt="50000"/>
          </a:blip>
          <a:stretch>
            <a:fillRect/>
          </a:stretch>
        </p:blipFill>
        <p:spPr>
          <a:xfrm>
            <a:off x="5017941" y="1830101"/>
            <a:ext cx="7174058" cy="29290"/>
          </a:xfrm>
          <a:prstGeom prst="rect">
            <a:avLst/>
          </a:prstGeom>
        </p:spPr>
      </p:pic>
      <p:pic>
        <p:nvPicPr>
          <p:cNvPr id="14617" name="Picture" descr="Picture"/>
          <p:cNvPicPr>
            <a:picLocks noChangeAspect="1"/>
          </p:cNvPicPr>
          <p:nvPr/>
        </p:nvPicPr>
        <p:blipFill>
          <a:blip r:embed="rId8" cstate="print"/>
          <a:stretch>
            <a:fillRect/>
          </a:stretch>
        </p:blipFill>
        <p:spPr>
          <a:xfrm>
            <a:off x="8767349" y="3429143"/>
            <a:ext cx="1325614" cy="918891"/>
          </a:xfrm>
          <a:prstGeom prst="rect">
            <a:avLst/>
          </a:prstGeom>
        </p:spPr>
      </p:pic>
      <p:pic>
        <p:nvPicPr>
          <p:cNvPr id="15088" name="Picture" descr="Picture"/>
          <p:cNvPicPr>
            <a:picLocks noChangeAspect="1"/>
          </p:cNvPicPr>
          <p:nvPr/>
        </p:nvPicPr>
        <p:blipFill>
          <a:blip r:embed="rId9" cstate="print"/>
          <a:stretch>
            <a:fillRect/>
          </a:stretch>
        </p:blipFill>
        <p:spPr>
          <a:xfrm>
            <a:off x="7327355" y="5892922"/>
            <a:ext cx="1058811" cy="733949"/>
          </a:xfrm>
          <a:prstGeom prst="rect">
            <a:avLst/>
          </a:prstGeom>
        </p:spPr>
      </p:pic>
      <p:sp>
        <p:nvSpPr>
          <p:cNvPr id="32" name="任意多边形: 形状 92"/>
          <p:cNvSpPr/>
          <p:nvPr>
            <p:custDataLst>
              <p:tags r:id="rId1"/>
            </p:custDataLst>
          </p:nvPr>
        </p:nvSpPr>
        <p:spPr bwMode="auto">
          <a:xfrm>
            <a:off x="500063" y="821251"/>
            <a:ext cx="11260138" cy="2899093"/>
          </a:xfrm>
          <a:custGeom>
            <a:avLst/>
            <a:gdLst>
              <a:gd name="connsiteX0" fmla="*/ 0 w 9144000"/>
              <a:gd name="connsiteY0" fmla="*/ 0 h 2663868"/>
              <a:gd name="connsiteX1" fmla="*/ 9144000 w 9144000"/>
              <a:gd name="connsiteY1" fmla="*/ 0 h 2663868"/>
              <a:gd name="connsiteX2" fmla="*/ 9144000 w 9144000"/>
              <a:gd name="connsiteY2" fmla="*/ 2663868 h 2663868"/>
              <a:gd name="connsiteX3" fmla="*/ 0 w 9144000"/>
              <a:gd name="connsiteY3" fmla="*/ 2663868 h 2663868"/>
              <a:gd name="connsiteX4" fmla="*/ 0 w 9144000"/>
              <a:gd name="connsiteY4" fmla="*/ 0 h 2663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63868">
                <a:moveTo>
                  <a:pt x="0" y="0"/>
                </a:moveTo>
                <a:lnTo>
                  <a:pt x="9144000" y="0"/>
                </a:lnTo>
                <a:lnTo>
                  <a:pt x="9144000" y="2663868"/>
                </a:lnTo>
                <a:lnTo>
                  <a:pt x="0" y="2663868"/>
                </a:lnTo>
                <a:lnTo>
                  <a:pt x="0" y="0"/>
                </a:lnTo>
                <a:close/>
              </a:path>
            </a:pathLst>
          </a:cu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EEECE1">
                    <a:lumMod val="25000"/>
                    <a:alpha val="75000"/>
                  </a:srgbClr>
                </a:solidFill>
              </a14:hiddenFill>
            </a:ext>
          </a:extLst>
        </p:spPr>
        <p:txBody>
          <a:bodyPr lIns="121896" tIns="60948" rIns="121896" bIns="60948"/>
          <a:lstStyle/>
          <a:p>
            <a:pPr defTabSz="457200">
              <a:spcAft>
                <a:spcPts val="300"/>
              </a:spcAft>
              <a:defRPr/>
            </a:pPr>
            <a:r>
              <a:rPr lang="zh-CN" altLang="en-US" sz="2200" b="1" kern="0" dirty="0">
                <a:solidFill>
                  <a:srgbClr val="C00000"/>
                </a:solidFill>
                <a:latin typeface="宋体" panose="02010600030101010101" pitchFamily="2" charset="-122"/>
                <a:cs typeface="宋体" panose="02010600030101010101" pitchFamily="2" charset="-122"/>
              </a:rPr>
              <a:t>材料一：</a:t>
            </a:r>
            <a:r>
              <a:rPr lang="zh-CN" altLang="en-US" sz="2200" kern="0" dirty="0">
                <a:latin typeface="宋体" panose="02010600030101010101" pitchFamily="2" charset="-122"/>
                <a:cs typeface="宋体" panose="02010600030101010101" pitchFamily="2" charset="-122"/>
              </a:rPr>
              <a:t>戊戌维新之可贵，在精神耳！看其形式，则殊多缺点…看其精神，则纯以国民公利公益为主，务在养一国之才，更一国之政，采一国之意，办国之事，盖立国之大原，于是乎在，精神既立，则形成随之而来，虽有不备，不忧其后不改良也，此戊戌维新之真相也。戊戌维新虽时日极短，现效极少，而实二十世纪中国开宗明义第一章也。</a:t>
            </a:r>
          </a:p>
          <a:p>
            <a:pPr defTabSz="457200">
              <a:spcAft>
                <a:spcPts val="300"/>
              </a:spcAft>
              <a:defRPr/>
            </a:pPr>
            <a:r>
              <a:rPr lang="en-US" altLang="zh-CN" sz="2200" kern="0" dirty="0">
                <a:latin typeface="宋体" panose="02010600030101010101" pitchFamily="2" charset="-122"/>
                <a:cs typeface="宋体" panose="02010600030101010101" pitchFamily="2" charset="-122"/>
              </a:rPr>
              <a:t>                                                   ------梁启超《康有为传》</a:t>
            </a:r>
          </a:p>
          <a:p>
            <a:pPr defTabSz="457200">
              <a:spcAft>
                <a:spcPts val="300"/>
              </a:spcAft>
              <a:defRPr/>
            </a:pPr>
            <a:r>
              <a:rPr lang="zh-CN" altLang="en-US" sz="2200" b="1" kern="0" dirty="0">
                <a:solidFill>
                  <a:srgbClr val="C00000"/>
                </a:solidFill>
                <a:latin typeface="宋体" panose="02010600030101010101" pitchFamily="2" charset="-122"/>
                <a:cs typeface="宋体" panose="02010600030101010101" pitchFamily="2" charset="-122"/>
              </a:rPr>
              <a:t>材料二：</a:t>
            </a:r>
            <a:r>
              <a:rPr lang="zh-CN" altLang="en-US" sz="2200" kern="0" dirty="0">
                <a:latin typeface="宋体" panose="02010600030101010101" pitchFamily="2" charset="-122"/>
                <a:cs typeface="宋体" panose="02010600030101010101" pitchFamily="2" charset="-122"/>
              </a:rPr>
              <a:t>“一批一批的中国人接受了进化论，一批一批的传统士人在洗了脑子之后转化为或多或少具有近代意识的知识分子。就其历史意义而言，这种场面，要比千军万马的厮杀更加惊心动魄。</a:t>
            </a:r>
          </a:p>
          <a:p>
            <a:pPr defTabSz="457200">
              <a:spcAft>
                <a:spcPts val="300"/>
              </a:spcAft>
              <a:defRPr/>
            </a:pPr>
            <a:r>
              <a:rPr lang="zh-CN" altLang="en-US" sz="2200" kern="0" dirty="0">
                <a:latin typeface="宋体" panose="02010600030101010101" pitchFamily="2" charset="-122"/>
                <a:cs typeface="宋体" panose="02010600030101010101" pitchFamily="2" charset="-122"/>
              </a:rPr>
              <a:t>                                        </a:t>
            </a:r>
            <a:r>
              <a:rPr lang="en-US" altLang="zh-CN" sz="2200" kern="0" dirty="0">
                <a:latin typeface="宋体" panose="02010600030101010101" pitchFamily="2" charset="-122"/>
                <a:cs typeface="宋体" panose="02010600030101010101" pitchFamily="2" charset="-122"/>
                <a:sym typeface="+mn-ea"/>
              </a:rPr>
              <a:t>------</a:t>
            </a:r>
            <a:r>
              <a:rPr lang="zh-CN" altLang="en-US" sz="2200" kern="0" dirty="0">
                <a:latin typeface="宋体" panose="02010600030101010101" pitchFamily="2" charset="-122"/>
                <a:cs typeface="宋体" panose="02010600030101010101" pitchFamily="2" charset="-122"/>
                <a:sym typeface="+mn-ea"/>
              </a:rPr>
              <a:t>陈旭麓《近代中国社会的新陈代谢》</a:t>
            </a:r>
            <a:endParaRPr lang="zh-CN" altLang="en-US" sz="2000" kern="0" dirty="0">
              <a:latin typeface="宋体" panose="02010600030101010101" pitchFamily="2" charset="-122"/>
              <a:cs typeface="宋体" panose="02010600030101010101" pitchFamily="2" charset="-122"/>
              <a:sym typeface="+mn-ea"/>
            </a:endParaRPr>
          </a:p>
          <a:p>
            <a:pPr defTabSz="457200">
              <a:spcAft>
                <a:spcPts val="300"/>
              </a:spcAft>
              <a:defRPr/>
            </a:pPr>
            <a:r>
              <a:rPr lang="zh-CN" altLang="en-US" sz="2000" kern="0" dirty="0">
                <a:latin typeface="宋体" panose="02010600030101010101" pitchFamily="2" charset="-122"/>
                <a:cs typeface="宋体" panose="02010600030101010101" pitchFamily="2" charset="-122"/>
              </a:rPr>
              <a:t>                </a:t>
            </a:r>
            <a:r>
              <a:rPr lang="en-US" altLang="zh-CN" sz="2000" kern="0" dirty="0">
                <a:latin typeface="宋体" panose="02010600030101010101" pitchFamily="2" charset="-122"/>
                <a:cs typeface="宋体" panose="02010600030101010101" pitchFamily="2" charset="-122"/>
              </a:rPr>
              <a:t>                                                                                              </a:t>
            </a:r>
            <a:endParaRPr lang="zh-CN" altLang="en-US" sz="2000" kern="0" dirty="0">
              <a:latin typeface="宋体" panose="02010600030101010101" pitchFamily="2" charset="-122"/>
              <a:cs typeface="宋体" panose="02010600030101010101" pitchFamily="2" charset="-122"/>
              <a:sym typeface="+mn-ea"/>
            </a:endParaRPr>
          </a:p>
        </p:txBody>
      </p:sp>
      <p:sp>
        <p:nvSpPr>
          <p:cNvPr id="7" name="文本框 6"/>
          <p:cNvSpPr txBox="1"/>
          <p:nvPr/>
        </p:nvSpPr>
        <p:spPr>
          <a:xfrm>
            <a:off x="512445" y="4170559"/>
            <a:ext cx="11247755" cy="1399858"/>
          </a:xfrm>
          <a:prstGeom prst="rect">
            <a:avLst/>
          </a:prstGeom>
          <a:noFill/>
          <a:extLst>
            <a:ext uri="{909E8E84-426E-40DD-AFC4-6F175D3DCCD1}">
              <a14:hiddenFill xmlns:a14="http://schemas.microsoft.com/office/drawing/2010/main">
                <a:solidFill>
                  <a:schemeClr val="accent6">
                    <a:lumMod val="50000"/>
                  </a:schemeClr>
                </a:solidFill>
              </a14:hiddenFill>
            </a:ext>
          </a:extLst>
        </p:spPr>
        <p:txBody>
          <a:bodyPr wrap="square" lIns="45720" tIns="22860" rIns="45720" bIns="22860" rtlCol="0">
            <a:spAutoFit/>
          </a:bodyPr>
          <a:lstStyle/>
          <a:p>
            <a:r>
              <a:rPr lang="zh-CN" altLang="en-US" sz="2200" b="1">
                <a:solidFill>
                  <a:srgbClr val="C00000"/>
                </a:solidFill>
                <a:latin typeface="宋体" panose="02010600030101010101" pitchFamily="2" charset="-122"/>
                <a:cs typeface="宋体" panose="02010600030101010101" pitchFamily="2" charset="-122"/>
              </a:rPr>
              <a:t>材料三：</a:t>
            </a:r>
            <a:r>
              <a:rPr lang="zh-CN" altLang="en-US" sz="2200">
                <a:latin typeface="宋体" panose="02010600030101010101" pitchFamily="2" charset="-122"/>
                <a:cs typeface="宋体" panose="02010600030101010101" pitchFamily="2" charset="-122"/>
              </a:rPr>
              <a:t>嗣后中外大小诸臣，自王公以及士庶，各宜努力向上，发奋为雄，以圣贤义理之学，植其根本，又须博彩西学之初，植其根本，又须博彩西学之切于时务者，实力讲求，以教空疏迂谬之弊。</a:t>
            </a:r>
          </a:p>
          <a:p>
            <a:r>
              <a:rPr lang="en-US" altLang="zh-CN" sz="2200">
                <a:latin typeface="宋体" panose="02010600030101010101" pitchFamily="2" charset="-122"/>
                <a:cs typeface="宋体" panose="02010600030101010101" pitchFamily="2" charset="-122"/>
              </a:rPr>
              <a:t>                                --------</a:t>
            </a:r>
            <a:r>
              <a:rPr lang="zh-CN" altLang="en-US" sz="2200">
                <a:latin typeface="宋体" panose="02010600030101010101" pitchFamily="2" charset="-122"/>
                <a:cs typeface="宋体" panose="02010600030101010101" pitchFamily="2" charset="-122"/>
              </a:rPr>
              <a:t>《清德宗实录》卷</a:t>
            </a:r>
            <a:r>
              <a:rPr lang="en-US" altLang="zh-CN" sz="2200">
                <a:latin typeface="宋体" panose="02010600030101010101" pitchFamily="2" charset="-122"/>
                <a:cs typeface="宋体" panose="02010600030101010101" pitchFamily="2" charset="-122"/>
              </a:rPr>
              <a:t>418</a:t>
            </a:r>
            <a:r>
              <a:rPr lang="zh-CN" altLang="en-US" sz="2200">
                <a:latin typeface="宋体" panose="02010600030101010101" pitchFamily="2" charset="-122"/>
                <a:cs typeface="宋体" panose="02010600030101010101" pitchFamily="2" charset="-122"/>
              </a:rPr>
              <a:t>光绪二十四年四月乙巳</a:t>
            </a:r>
          </a:p>
        </p:txBody>
      </p:sp>
      <p:sp>
        <p:nvSpPr>
          <p:cNvPr id="8" name="文本框 7"/>
          <p:cNvSpPr txBox="1"/>
          <p:nvPr/>
        </p:nvSpPr>
        <p:spPr>
          <a:xfrm>
            <a:off x="1947545" y="5801296"/>
            <a:ext cx="11291570" cy="599440"/>
          </a:xfrm>
          <a:prstGeom prst="rect">
            <a:avLst/>
          </a:prstGeom>
          <a:noFill/>
        </p:spPr>
        <p:txBody>
          <a:bodyPr wrap="square" lIns="45720" tIns="22860" rIns="45720" bIns="22860" rtlCol="0">
            <a:spAutoFit/>
          </a:bodyPr>
          <a:lstStyle/>
          <a:p>
            <a:r>
              <a:rPr lang="zh-CN" altLang="en-US" sz="3600" b="1" dirty="0">
                <a:latin typeface="方正粗黑宋简体" panose="02000000000000000000" pitchFamily="2" charset="-122"/>
                <a:ea typeface="方正粗黑宋简体" panose="02000000000000000000" pitchFamily="2" charset="-122"/>
              </a:rPr>
              <a:t>戊戌维新的影响是什么？有什么局限性？</a:t>
            </a:r>
          </a:p>
        </p:txBody>
      </p:sp>
      <p:sp>
        <p:nvSpPr>
          <p:cNvPr id="9" name="椭圆 8"/>
          <p:cNvSpPr/>
          <p:nvPr/>
        </p:nvSpPr>
        <p:spPr>
          <a:xfrm>
            <a:off x="775970" y="5416447"/>
            <a:ext cx="762000" cy="7464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zh-CN" altLang="en-US" sz="4000" dirty="0"/>
              <a:t>思</a:t>
            </a:r>
          </a:p>
        </p:txBody>
      </p:sp>
      <p:sp>
        <p:nvSpPr>
          <p:cNvPr id="10" name="椭圆 9"/>
          <p:cNvSpPr/>
          <p:nvPr/>
        </p:nvSpPr>
        <p:spPr>
          <a:xfrm>
            <a:off x="1228141" y="5974425"/>
            <a:ext cx="619443" cy="6194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zh-CN" altLang="en-US" sz="3300" dirty="0"/>
              <a:t>考</a:t>
            </a:r>
          </a:p>
        </p:txBody>
      </p:sp>
    </p:spTree>
    <p:extLst>
      <p:ext uri="{BB962C8B-B14F-4D97-AF65-F5344CB8AC3E}">
        <p14:creationId xmlns:p14="http://schemas.microsoft.com/office/powerpoint/2010/main" val="1471674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imgsa.baidu.com/timg?image&amp;quality=80&amp;size=b9999_10000&amp;sec=1606102853728&amp;di=9acf1e0bfb9d19cc5944d51457e0060f&amp;imgtype=0&amp;src=http%3A%2F%2F5b0988e595225.cdn.sohucs.com%2Fimages%2F20190602%2Fafa927563a704a51896c4b85297df9fc.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 y="0"/>
            <a:ext cx="12193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588" y="25147"/>
            <a:ext cx="12191999" cy="690372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grpSp>
        <p:nvGrpSpPr>
          <p:cNvPr id="4" name="组合 3"/>
          <p:cNvGrpSpPr/>
          <p:nvPr/>
        </p:nvGrpSpPr>
        <p:grpSpPr>
          <a:xfrm>
            <a:off x="594360" y="479425"/>
            <a:ext cx="4959985" cy="1501775"/>
            <a:chOff x="936" y="755"/>
            <a:chExt cx="7811" cy="2365"/>
          </a:xfrm>
        </p:grpSpPr>
        <p:sp>
          <p:nvSpPr>
            <p:cNvPr id="14" name="任意多边形: 形状 13"/>
            <p:cNvSpPr/>
            <p:nvPr/>
          </p:nvSpPr>
          <p:spPr>
            <a:xfrm>
              <a:off x="1320" y="1080"/>
              <a:ext cx="2040" cy="2040"/>
            </a:xfrm>
            <a:custGeom>
              <a:avLst/>
              <a:gdLst>
                <a:gd name="connsiteX0" fmla="*/ 1005840 w 1295400"/>
                <a:gd name="connsiteY0" fmla="*/ 0 h 1295400"/>
                <a:gd name="connsiteX1" fmla="*/ 1295400 w 1295400"/>
                <a:gd name="connsiteY1" fmla="*/ 0 h 1295400"/>
                <a:gd name="connsiteX2" fmla="*/ 1295400 w 1295400"/>
                <a:gd name="connsiteY2" fmla="*/ 1295400 h 1295400"/>
                <a:gd name="connsiteX3" fmla="*/ 0 w 1295400"/>
                <a:gd name="connsiteY3" fmla="*/ 1295400 h 1295400"/>
                <a:gd name="connsiteX4" fmla="*/ 0 w 1295400"/>
                <a:gd name="connsiteY4" fmla="*/ 111252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1005840" y="0"/>
                  </a:moveTo>
                  <a:lnTo>
                    <a:pt x="1295400" y="0"/>
                  </a:lnTo>
                  <a:lnTo>
                    <a:pt x="1295400" y="1295400"/>
                  </a:lnTo>
                  <a:lnTo>
                    <a:pt x="0" y="1295400"/>
                  </a:lnTo>
                  <a:lnTo>
                    <a:pt x="0" y="11125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36" y="755"/>
              <a:ext cx="2136" cy="2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36" y="807"/>
              <a:ext cx="1608" cy="2082"/>
            </a:xfrm>
            <a:prstGeom prst="rect">
              <a:avLst/>
            </a:prstGeom>
            <a:noFill/>
          </p:spPr>
          <p:txBody>
            <a:bodyPr wrap="square" rtlCol="0">
              <a:spAutoFit/>
            </a:bodyPr>
            <a:lstStyle/>
            <a:p>
              <a:pPr algn="ctr"/>
              <a:r>
                <a:rPr lang="en-US" altLang="zh-CN" sz="8000" i="1" dirty="0" smtClean="0">
                  <a:solidFill>
                    <a:schemeClr val="bg1"/>
                  </a:solidFill>
                  <a:latin typeface="方正综艺简体" panose="02010601030101010101" pitchFamily="2" charset="-122"/>
                  <a:ea typeface="方正综艺简体" panose="02010601030101010101" pitchFamily="2" charset="-122"/>
                </a:rPr>
                <a:t>2</a:t>
              </a:r>
              <a:endParaRPr lang="en-US" altLang="zh-CN" sz="8000" i="1" dirty="0">
                <a:solidFill>
                  <a:schemeClr val="bg1"/>
                </a:solidFill>
                <a:latin typeface="方正综艺简体" panose="02010601030101010101" pitchFamily="2" charset="-122"/>
                <a:ea typeface="方正综艺简体" panose="02010601030101010101" pitchFamily="2" charset="-122"/>
              </a:endParaRPr>
            </a:p>
          </p:txBody>
        </p:sp>
        <p:cxnSp>
          <p:nvCxnSpPr>
            <p:cNvPr id="3" name="直接连接符 2"/>
            <p:cNvCxnSpPr/>
            <p:nvPr/>
          </p:nvCxnSpPr>
          <p:spPr>
            <a:xfrm>
              <a:off x="3337" y="3120"/>
              <a:ext cx="54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1587" y="0"/>
            <a:ext cx="12191999" cy="6858000"/>
          </a:xfrm>
          <a:prstGeom prst="rect">
            <a:avLst/>
          </a:prstGeom>
          <a:noFill/>
          <a:ln w="76200">
            <a:solidFill>
              <a:srgbClr val="193F6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3200" b="1">
              <a:ln>
                <a:solidFill>
                  <a:schemeClr val="accent1">
                    <a:lumMod val="50000"/>
                  </a:schemeClr>
                </a:solidFill>
              </a:ln>
              <a:solidFill>
                <a:srgbClr val="C00000"/>
              </a:solidFill>
              <a:effectLst>
                <a:outerShdw blurRad="60007" dist="200025" dir="15000000" sy="30000" kx="-1800000" algn="bl" rotWithShape="0">
                  <a:prstClr val="black">
                    <a:alpha val="32000"/>
                  </a:prstClr>
                </a:outerShdw>
              </a:effectLst>
              <a:latin typeface="楷体" panose="02010609060101010101" charset="-122"/>
              <a:ea typeface="楷体" panose="02010609060101010101" charset="-122"/>
            </a:endParaRPr>
          </a:p>
        </p:txBody>
      </p:sp>
      <p:sp>
        <p:nvSpPr>
          <p:cNvPr id="16" name="文本框 4"/>
          <p:cNvSpPr txBox="1"/>
          <p:nvPr/>
        </p:nvSpPr>
        <p:spPr>
          <a:xfrm>
            <a:off x="2163184" y="685800"/>
            <a:ext cx="2239716" cy="1323439"/>
          </a:xfrm>
          <a:prstGeom prst="rect">
            <a:avLst/>
          </a:prstGeom>
          <a:noFill/>
        </p:spPr>
        <p:txBody>
          <a:bodyPr wrap="none" rtlCol="0">
            <a:spAutoFit/>
          </a:bodyPr>
          <a:lstStyle/>
          <a:p>
            <a:r>
              <a:rPr lang="zh-CN" altLang="en-US" sz="8000" b="1" dirty="0" smtClean="0">
                <a:solidFill>
                  <a:srgbClr val="C00000"/>
                </a:solidFill>
                <a:latin typeface="华文新魏" panose="02010800040101010101" charset="-122"/>
                <a:ea typeface="华文新魏" panose="02010800040101010101" charset="-122"/>
              </a:rPr>
              <a:t>反抗</a:t>
            </a:r>
            <a:endParaRPr lang="zh-CN" altLang="en-US" sz="8000" b="1" dirty="0">
              <a:solidFill>
                <a:srgbClr val="C00000"/>
              </a:solidFill>
              <a:latin typeface="华文新魏" panose="02010800040101010101" charset="-122"/>
              <a:ea typeface="华文新魏" panose="02010800040101010101" charset="-122"/>
            </a:endParaRPr>
          </a:p>
        </p:txBody>
      </p:sp>
      <p:sp>
        <p:nvSpPr>
          <p:cNvPr id="17" name="矩形 16"/>
          <p:cNvSpPr/>
          <p:nvPr/>
        </p:nvSpPr>
        <p:spPr>
          <a:xfrm>
            <a:off x="2461825" y="2875002"/>
            <a:ext cx="7802136" cy="1107996"/>
          </a:xfrm>
          <a:prstGeom prst="rect">
            <a:avLst/>
          </a:prstGeom>
        </p:spPr>
        <p:txBody>
          <a:bodyPr wrap="none">
            <a:spAutoFit/>
          </a:bodyPr>
          <a:lstStyle/>
          <a:p>
            <a:pPr algn="ctr"/>
            <a:r>
              <a:rPr lang="zh-CN" altLang="en-US" sz="6600" dirty="0">
                <a:latin typeface="隶书" panose="02010509060101010101" pitchFamily="49" charset="-122"/>
                <a:ea typeface="隶书" panose="02010509060101010101" pitchFamily="49" charset="-122"/>
              </a:rPr>
              <a:t>中国民众的爱国怒火</a:t>
            </a:r>
          </a:p>
        </p:txBody>
      </p:sp>
    </p:spTree>
    <p:extLst>
      <p:ext uri="{BB962C8B-B14F-4D97-AF65-F5344CB8AC3E}">
        <p14:creationId xmlns:p14="http://schemas.microsoft.com/office/powerpoint/2010/main" val="2541393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6" name="Picture" descr="Picture"/>
          <p:cNvPicPr>
            <a:picLocks noChangeAspect="1"/>
          </p:cNvPicPr>
          <p:nvPr/>
        </p:nvPicPr>
        <p:blipFill>
          <a:blip r:embed="rId2" cstate="print"/>
          <a:stretch>
            <a:fillRect/>
          </a:stretch>
        </p:blipFill>
        <p:spPr>
          <a:xfrm>
            <a:off x="372" y="2433340"/>
            <a:ext cx="1436738" cy="995921"/>
          </a:xfrm>
          <a:prstGeom prst="rect">
            <a:avLst/>
          </a:prstGeom>
        </p:spPr>
      </p:pic>
      <p:pic>
        <p:nvPicPr>
          <p:cNvPr id="1858" name="Picture" descr="Picture"/>
          <p:cNvPicPr>
            <a:picLocks noChangeAspect="1"/>
          </p:cNvPicPr>
          <p:nvPr/>
        </p:nvPicPr>
        <p:blipFill>
          <a:blip r:embed="rId3" cstate="print"/>
          <a:stretch>
            <a:fillRect/>
          </a:stretch>
        </p:blipFill>
        <p:spPr>
          <a:xfrm>
            <a:off x="1537863" y="6259897"/>
            <a:ext cx="1248806" cy="865649"/>
          </a:xfrm>
          <a:prstGeom prst="rect">
            <a:avLst/>
          </a:prstGeom>
        </p:spPr>
      </p:pic>
      <p:sp>
        <p:nvSpPr>
          <p:cNvPr id="2796" name="文本"/>
          <p:cNvSpPr>
            <a:spLocks noGrp="1"/>
          </p:cNvSpPr>
          <p:nvPr>
            <p:ph type="ctrTitle" idx="4294967295"/>
          </p:nvPr>
        </p:nvSpPr>
        <p:spPr>
          <a:xfrm>
            <a:off x="4971415" y="159189"/>
            <a:ext cx="6996113" cy="555625"/>
          </a:xfrm>
          <a:prstGeom prst="rect">
            <a:avLst/>
          </a:prstGeom>
        </p:spPr>
        <p:txBody>
          <a:bodyPr lIns="0" tIns="0" rIns="0" bIns="0">
            <a:noAutofit/>
          </a:bodyPr>
          <a:lstStyle/>
          <a:p>
            <a:pPr algn="r">
              <a:lnSpc>
                <a:spcPts val="3785"/>
              </a:lnSpc>
            </a:pPr>
            <a:r>
              <a:rPr kumimoji="1" lang="zh-CN" altLang="en-US" sz="3200" b="1" dirty="0">
                <a:solidFill>
                  <a:srgbClr val="000000"/>
                </a:solidFill>
                <a:latin typeface="宋体" panose="02010600030101010101" pitchFamily="2" charset="-122"/>
                <a:ea typeface="宋体" panose="02010600030101010101" pitchFamily="2" charset="-122"/>
              </a:rPr>
              <a:t>义和团运动兴起的背景</a:t>
            </a:r>
          </a:p>
        </p:txBody>
      </p:sp>
      <p:sp>
        <p:nvSpPr>
          <p:cNvPr id="5402" name="文本"/>
          <p:cNvSpPr>
            <a:spLocks noGrp="1"/>
          </p:cNvSpPr>
          <p:nvPr>
            <p:ph type="ctrTitle" idx="4294967295"/>
          </p:nvPr>
        </p:nvSpPr>
        <p:spPr>
          <a:xfrm>
            <a:off x="0" y="1944688"/>
            <a:ext cx="912813" cy="712787"/>
          </a:xfrm>
          <a:prstGeom prst="rect">
            <a:avLst/>
          </a:prstGeom>
        </p:spPr>
        <p:txBody>
          <a:bodyPr lIns="0" tIns="0" rIns="0" bIns="0">
            <a:noAutofit/>
          </a:bodyPr>
          <a:lstStyle/>
          <a:p>
            <a:pPr algn="ctr">
              <a:lnSpc>
                <a:spcPts val="4800"/>
              </a:lnSpc>
            </a:pPr>
            <a:r>
              <a:rPr lang="zh-CN" altLang="en-US" sz="3700" spc="185" dirty="0">
                <a:ln w="4">
                  <a:solidFill>
                    <a:srgbClr val="484848">
                      <a:alpha val="100000"/>
                    </a:srgbClr>
                  </a:solidFill>
                </a:ln>
                <a:solidFill>
                  <a:srgbClr val="484848">
                    <a:alpha val="100000"/>
                  </a:srgbClr>
                </a:solidFill>
                <a:latin typeface="shutifangyanti" charset="-122"/>
                <a:ea typeface="shutifangyanti" charset="-122"/>
                <a:cs typeface="shutifangyanti" charset="-122"/>
              </a:rPr>
              <a:t>壹</a:t>
            </a:r>
            <a:endParaRPr kumimoji="1" lang="zh-CN" altLang="en-US" sz="1000" dirty="0">
              <a:solidFill>
                <a:srgbClr val="000000"/>
              </a:solidFill>
            </a:endParaRPr>
          </a:p>
        </p:txBody>
      </p:sp>
      <p:sp>
        <p:nvSpPr>
          <p:cNvPr id="9290" name="文本"/>
          <p:cNvSpPr>
            <a:spLocks noGrp="1"/>
          </p:cNvSpPr>
          <p:nvPr>
            <p:ph type="ctrTitle" idx="4294967295"/>
          </p:nvPr>
        </p:nvSpPr>
        <p:spPr>
          <a:xfrm>
            <a:off x="0" y="3733800"/>
            <a:ext cx="912813" cy="712788"/>
          </a:xfrm>
          <a:prstGeom prst="rect">
            <a:avLst/>
          </a:prstGeom>
        </p:spPr>
        <p:txBody>
          <a:bodyPr lIns="0" tIns="0" rIns="0" bIns="0">
            <a:noAutofit/>
          </a:bodyPr>
          <a:lstStyle/>
          <a:p>
            <a:pPr algn="ctr">
              <a:lnSpc>
                <a:spcPts val="4800"/>
              </a:lnSpc>
            </a:pPr>
            <a:r>
              <a:rPr lang="zh-CN" altLang="en-US" sz="3700" spc="185" dirty="0">
                <a:ln w="4">
                  <a:solidFill>
                    <a:srgbClr val="484848">
                      <a:alpha val="100000"/>
                    </a:srgbClr>
                  </a:solidFill>
                </a:ln>
                <a:solidFill>
                  <a:srgbClr val="484848">
                    <a:alpha val="100000"/>
                  </a:srgbClr>
                </a:solidFill>
                <a:latin typeface="shutifangyanti" charset="-122"/>
                <a:ea typeface="shutifangyanti" charset="-122"/>
                <a:cs typeface="shutifangyanti" charset="-122"/>
              </a:rPr>
              <a:t>贰</a:t>
            </a:r>
            <a:endParaRPr kumimoji="1" lang="zh-CN" altLang="en-US" sz="1000" dirty="0">
              <a:solidFill>
                <a:srgbClr val="000000"/>
              </a:solidFill>
            </a:endParaRPr>
          </a:p>
        </p:txBody>
      </p:sp>
      <p:sp>
        <p:nvSpPr>
          <p:cNvPr id="13181" name="文本"/>
          <p:cNvSpPr>
            <a:spLocks noGrp="1"/>
          </p:cNvSpPr>
          <p:nvPr>
            <p:ph type="ctrTitle" idx="4294967295"/>
          </p:nvPr>
        </p:nvSpPr>
        <p:spPr>
          <a:xfrm>
            <a:off x="0" y="5451475"/>
            <a:ext cx="912813" cy="714375"/>
          </a:xfrm>
          <a:prstGeom prst="rect">
            <a:avLst/>
          </a:prstGeom>
        </p:spPr>
        <p:txBody>
          <a:bodyPr lIns="0" tIns="0" rIns="0" bIns="0">
            <a:noAutofit/>
          </a:bodyPr>
          <a:lstStyle/>
          <a:p>
            <a:pPr algn="ctr">
              <a:lnSpc>
                <a:spcPts val="4800"/>
              </a:lnSpc>
            </a:pPr>
            <a:r>
              <a:rPr lang="zh-CN" altLang="en-US" sz="3700" spc="185" dirty="0">
                <a:ln w="4">
                  <a:solidFill>
                    <a:srgbClr val="484848">
                      <a:alpha val="100000"/>
                    </a:srgbClr>
                  </a:solidFill>
                </a:ln>
                <a:solidFill>
                  <a:srgbClr val="484848">
                    <a:alpha val="100000"/>
                  </a:srgbClr>
                </a:solidFill>
                <a:latin typeface="shutifangyanti" charset="-122"/>
                <a:ea typeface="shutifangyanti" charset="-122"/>
                <a:cs typeface="shutifangyanti" charset="-122"/>
              </a:rPr>
              <a:t>叁</a:t>
            </a:r>
            <a:endParaRPr kumimoji="1" lang="zh-CN" altLang="en-US" sz="1000" dirty="0">
              <a:solidFill>
                <a:srgbClr val="000000"/>
              </a:solidFill>
            </a:endParaRPr>
          </a:p>
        </p:txBody>
      </p:sp>
      <p:pic>
        <p:nvPicPr>
          <p:cNvPr id="4935" name="Picture" descr="Picture"/>
          <p:cNvPicPr>
            <a:picLocks noChangeAspect="1"/>
          </p:cNvPicPr>
          <p:nvPr/>
        </p:nvPicPr>
        <p:blipFill>
          <a:blip r:embed="rId4" cstate="print">
            <a:alphaModFix amt="60000"/>
          </a:blip>
          <a:stretch>
            <a:fillRect/>
          </a:stretch>
        </p:blipFill>
        <p:spPr>
          <a:xfrm>
            <a:off x="979051" y="1413662"/>
            <a:ext cx="1481137" cy="1481137"/>
          </a:xfrm>
          <a:prstGeom prst="rect">
            <a:avLst/>
          </a:prstGeom>
        </p:spPr>
      </p:pic>
      <p:pic>
        <p:nvPicPr>
          <p:cNvPr id="8823" name="Picture" descr="Picture"/>
          <p:cNvPicPr>
            <a:picLocks noChangeAspect="1"/>
          </p:cNvPicPr>
          <p:nvPr/>
        </p:nvPicPr>
        <p:blipFill>
          <a:blip r:embed="rId4" cstate="print">
            <a:alphaModFix amt="60000"/>
          </a:blip>
          <a:stretch>
            <a:fillRect/>
          </a:stretch>
        </p:blipFill>
        <p:spPr>
          <a:xfrm>
            <a:off x="983154" y="3191528"/>
            <a:ext cx="1481137" cy="1481137"/>
          </a:xfrm>
          <a:prstGeom prst="rect">
            <a:avLst/>
          </a:prstGeom>
        </p:spPr>
      </p:pic>
      <p:pic>
        <p:nvPicPr>
          <p:cNvPr id="12712" name="Picture" descr="Picture"/>
          <p:cNvPicPr>
            <a:picLocks noChangeAspect="1"/>
          </p:cNvPicPr>
          <p:nvPr/>
        </p:nvPicPr>
        <p:blipFill>
          <a:blip r:embed="rId4" cstate="print">
            <a:alphaModFix amt="60000"/>
          </a:blip>
          <a:stretch>
            <a:fillRect/>
          </a:stretch>
        </p:blipFill>
        <p:spPr>
          <a:xfrm>
            <a:off x="979085" y="4866792"/>
            <a:ext cx="1481137" cy="1481137"/>
          </a:xfrm>
          <a:prstGeom prst="rect">
            <a:avLst/>
          </a:prstGeom>
        </p:spPr>
      </p:pic>
      <p:sp>
        <p:nvSpPr>
          <p:cNvPr id="3" name="文本框 2"/>
          <p:cNvSpPr txBox="1"/>
          <p:nvPr/>
        </p:nvSpPr>
        <p:spPr>
          <a:xfrm>
            <a:off x="2464435" y="1601153"/>
            <a:ext cx="9503093" cy="1399858"/>
          </a:xfrm>
          <a:prstGeom prst="rect">
            <a:avLst/>
          </a:prstGeom>
          <a:noFill/>
        </p:spPr>
        <p:txBody>
          <a:bodyPr wrap="square" lIns="45720" tIns="22860" rIns="45720" bIns="22860" rtlCol="0">
            <a:spAutoFit/>
          </a:bodyPr>
          <a:lstStyle/>
          <a:p>
            <a:r>
              <a:rPr lang="zh-CN" altLang="en-US" sz="2200" b="1">
                <a:solidFill>
                  <a:srgbClr val="C00000"/>
                </a:solidFill>
              </a:rPr>
              <a:t>材料一：</a:t>
            </a:r>
            <a:r>
              <a:rPr lang="zh-CN" altLang="en-US" sz="2200"/>
              <a:t>自德人占据胶澳，教焰益张，宵小恃为护符，借端扰害乡里民间不堪其苦，以致衅端屡起。下流社会尤为急烈，以恨德人者推展而及所有之欧洲人，而以仇视欧人，乃并与欧人接近者亦仇视之。</a:t>
            </a:r>
          </a:p>
          <a:p>
            <a:r>
              <a:rPr lang="zh-CN" altLang="en-US" sz="2200"/>
              <a:t>                                   -----故宫博物院明清档案部《义和团档案史料》（上册）</a:t>
            </a:r>
          </a:p>
        </p:txBody>
      </p:sp>
      <p:sp>
        <p:nvSpPr>
          <p:cNvPr id="4" name="文本框 3"/>
          <p:cNvSpPr txBox="1"/>
          <p:nvPr/>
        </p:nvSpPr>
        <p:spPr>
          <a:xfrm>
            <a:off x="2520950" y="3225165"/>
            <a:ext cx="9446578" cy="1738313"/>
          </a:xfrm>
          <a:prstGeom prst="rect">
            <a:avLst/>
          </a:prstGeom>
          <a:noFill/>
        </p:spPr>
        <p:txBody>
          <a:bodyPr wrap="square" lIns="45720" tIns="22860" rIns="45720" bIns="22860" rtlCol="0">
            <a:spAutoFit/>
          </a:bodyPr>
          <a:lstStyle/>
          <a:p>
            <a:pPr>
              <a:spcAft>
                <a:spcPts val="600"/>
              </a:spcAft>
            </a:pPr>
            <a:r>
              <a:rPr lang="zh-CN" altLang="en-US" sz="2200" b="1" dirty="0">
                <a:solidFill>
                  <a:srgbClr val="C00000"/>
                </a:solidFill>
                <a:latin typeface="宋体" panose="02010600030101010101" pitchFamily="2" charset="-122"/>
                <a:cs typeface="宋体" panose="02010600030101010101" pitchFamily="2" charset="-122"/>
                <a:sym typeface="+mn-ea"/>
              </a:rPr>
              <a:t>材料二：</a:t>
            </a:r>
            <a:r>
              <a:rPr lang="en-US" altLang="zh-CN" sz="2200" dirty="0">
                <a:latin typeface="宋体" panose="02010600030101010101" pitchFamily="2" charset="-122"/>
                <a:cs typeface="宋体" panose="02010600030101010101" pitchFamily="2" charset="-122"/>
                <a:sym typeface="+mn-ea"/>
              </a:rPr>
              <a:t>19</a:t>
            </a:r>
            <a:r>
              <a:rPr lang="zh-CN" altLang="en-US" sz="2200" dirty="0">
                <a:latin typeface="宋体" panose="02010600030101010101" pitchFamily="2" charset="-122"/>
                <a:cs typeface="宋体" panose="02010600030101010101" pitchFamily="2" charset="-122"/>
                <a:sym typeface="+mn-ea"/>
              </a:rPr>
              <a:t>世纪末，西方传教士被准许在中国传教和成立教会。在治外法权之下，不单教会的西方神职人员不受清政府管辖，一般中国信徒也常获教会庇护。地方上，基督教教会每每因为文化、风俗差异等等各种原因，与地方民众发生冲突。部分不良教民欺压当地民众，而地方政府却往往因为惧于教会的治外法权，不欲与洋人作对而未能持公处理，造成教案。</a:t>
            </a:r>
          </a:p>
        </p:txBody>
      </p:sp>
      <p:sp>
        <p:nvSpPr>
          <p:cNvPr id="6" name="文本框 5"/>
          <p:cNvSpPr txBox="1"/>
          <p:nvPr/>
        </p:nvSpPr>
        <p:spPr>
          <a:xfrm>
            <a:off x="2547620" y="5436553"/>
            <a:ext cx="9392920" cy="1061403"/>
          </a:xfrm>
          <a:prstGeom prst="rect">
            <a:avLst/>
          </a:prstGeom>
          <a:noFill/>
        </p:spPr>
        <p:txBody>
          <a:bodyPr wrap="square" lIns="45720" tIns="22860" rIns="45720" bIns="22860" rtlCol="0">
            <a:spAutoFit/>
          </a:bodyPr>
          <a:lstStyle/>
          <a:p>
            <a:r>
              <a:rPr lang="zh-CN" altLang="en-US" sz="2200" b="1" dirty="0">
                <a:solidFill>
                  <a:srgbClr val="C00000"/>
                </a:solidFill>
                <a:latin typeface="宋体" panose="02010600030101010101" pitchFamily="2" charset="-122"/>
                <a:cs typeface="宋体" panose="02010600030101010101" pitchFamily="2" charset="-122"/>
                <a:sym typeface="+mn-ea"/>
              </a:rPr>
              <a:t>材料三：</a:t>
            </a:r>
            <a:r>
              <a:rPr lang="zh-CN" altLang="en-US" sz="2200" dirty="0">
                <a:latin typeface="宋体" panose="02010600030101010101" pitchFamily="2" charset="-122"/>
                <a:cs typeface="宋体" panose="02010600030101010101" pitchFamily="2" charset="-122"/>
                <a:sym typeface="+mn-ea"/>
              </a:rPr>
              <a:t>清末华北地方经济破产，传统社会纲纪解体</a:t>
            </a:r>
            <a:r>
              <a:rPr lang="en-US" altLang="zh-CN" sz="2200" dirty="0">
                <a:latin typeface="宋体" panose="02010600030101010101" pitchFamily="2" charset="-122"/>
                <a:cs typeface="宋体" panose="02010600030101010101" pitchFamily="2" charset="-122"/>
                <a:sym typeface="+mn-ea"/>
              </a:rPr>
              <a:t>;</a:t>
            </a:r>
            <a:r>
              <a:rPr lang="zh-CN" altLang="en-US" sz="2200" dirty="0">
                <a:latin typeface="宋体" panose="02010600030101010101" pitchFamily="2" charset="-122"/>
                <a:cs typeface="宋体" panose="02010600030101010101" pitchFamily="2" charset="-122"/>
                <a:sym typeface="+mn-ea"/>
              </a:rPr>
              <a:t>在转变的时代，人心惶惶，各式秘密会社纷起。总之，教会、教众和洋人、洋货，成为了仇视的对象。</a:t>
            </a:r>
          </a:p>
        </p:txBody>
      </p:sp>
      <p:sp>
        <p:nvSpPr>
          <p:cNvPr id="9" name="椭圆 8"/>
          <p:cNvSpPr/>
          <p:nvPr/>
        </p:nvSpPr>
        <p:spPr>
          <a:xfrm>
            <a:off x="154592" y="714814"/>
            <a:ext cx="762000" cy="7464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zh-CN" altLang="en-US" sz="4000" dirty="0"/>
              <a:t>思</a:t>
            </a:r>
          </a:p>
        </p:txBody>
      </p:sp>
      <p:sp>
        <p:nvSpPr>
          <p:cNvPr id="10" name="椭圆 9"/>
          <p:cNvSpPr/>
          <p:nvPr/>
        </p:nvSpPr>
        <p:spPr>
          <a:xfrm>
            <a:off x="574089" y="1291431"/>
            <a:ext cx="619443" cy="6194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zh-CN" altLang="en-US" sz="3300" dirty="0"/>
              <a:t>考</a:t>
            </a:r>
          </a:p>
        </p:txBody>
      </p:sp>
    </p:spTree>
    <p:extLst>
      <p:ext uri="{BB962C8B-B14F-4D97-AF65-F5344CB8AC3E}">
        <p14:creationId xmlns:p14="http://schemas.microsoft.com/office/powerpoint/2010/main" val="148824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96"/>
                                        </p:tgtEl>
                                        <p:attrNameLst>
                                          <p:attrName>style.visibility</p:attrName>
                                        </p:attrNameLst>
                                      </p:cBhvr>
                                      <p:to>
                                        <p:strVal val="visible"/>
                                      </p:to>
                                    </p:set>
                                    <p:anim calcmode="lin" valueType="num">
                                      <p:cBhvr>
                                        <p:cTn id="7" dur="1000" fill="hold"/>
                                        <p:tgtEl>
                                          <p:spTgt spid="2796"/>
                                        </p:tgtEl>
                                        <p:attrNameLst>
                                          <p:attrName>ppt_x</p:attrName>
                                        </p:attrNameLst>
                                      </p:cBhvr>
                                      <p:tavLst>
                                        <p:tav tm="0">
                                          <p:val>
                                            <p:strVal val="#ppt_x-.2"/>
                                          </p:val>
                                        </p:tav>
                                        <p:tav tm="100000">
                                          <p:val>
                                            <p:strVal val="#ppt_x"/>
                                          </p:val>
                                        </p:tav>
                                      </p:tavLst>
                                    </p:anim>
                                    <p:anim calcmode="lin" valueType="num">
                                      <p:cBhvr>
                                        <p:cTn id="8" dur="1000" fill="hold"/>
                                        <p:tgtEl>
                                          <p:spTgt spid="279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9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935"/>
                                        </p:tgtEl>
                                        <p:attrNameLst>
                                          <p:attrName>style.visibility</p:attrName>
                                        </p:attrNameLst>
                                      </p:cBhvr>
                                      <p:to>
                                        <p:strVal val="visible"/>
                                      </p:to>
                                    </p:set>
                                    <p:animEffect transition="in" filter="wheel(1)">
                                      <p:cBhvr>
                                        <p:cTn id="14" dur="2000"/>
                                        <p:tgtEl>
                                          <p:spTgt spid="4935"/>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5402"/>
                                        </p:tgtEl>
                                        <p:attrNameLst>
                                          <p:attrName>style.visibility</p:attrName>
                                        </p:attrNameLst>
                                      </p:cBhvr>
                                      <p:to>
                                        <p:strVal val="visible"/>
                                      </p:to>
                                    </p:set>
                                    <p:animEffect transition="in" filter="wheel(1)">
                                      <p:cBhvr>
                                        <p:cTn id="17" dur="2000"/>
                                        <p:tgtEl>
                                          <p:spTgt spid="5402"/>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8823"/>
                                        </p:tgtEl>
                                        <p:attrNameLst>
                                          <p:attrName>style.visibility</p:attrName>
                                        </p:attrNameLst>
                                      </p:cBhvr>
                                      <p:to>
                                        <p:strVal val="visible"/>
                                      </p:to>
                                    </p:set>
                                    <p:animEffect transition="in" filter="wheel(1)">
                                      <p:cBhvr>
                                        <p:cTn id="24" dur="2000"/>
                                        <p:tgtEl>
                                          <p:spTgt spid="8823"/>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9290"/>
                                        </p:tgtEl>
                                        <p:attrNameLst>
                                          <p:attrName>style.visibility</p:attrName>
                                        </p:attrNameLst>
                                      </p:cBhvr>
                                      <p:to>
                                        <p:strVal val="visible"/>
                                      </p:to>
                                    </p:set>
                                    <p:animEffect transition="in" filter="wheel(1)">
                                      <p:cBhvr>
                                        <p:cTn id="27" dur="2000"/>
                                        <p:tgtEl>
                                          <p:spTgt spid="9290"/>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2712"/>
                                        </p:tgtEl>
                                        <p:attrNameLst>
                                          <p:attrName>style.visibility</p:attrName>
                                        </p:attrNameLst>
                                      </p:cBhvr>
                                      <p:to>
                                        <p:strVal val="visible"/>
                                      </p:to>
                                    </p:set>
                                    <p:animEffect transition="in" filter="wheel(1)">
                                      <p:cBhvr>
                                        <p:cTn id="34" dur="2000"/>
                                        <p:tgtEl>
                                          <p:spTgt spid="12712"/>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3181"/>
                                        </p:tgtEl>
                                        <p:attrNameLst>
                                          <p:attrName>style.visibility</p:attrName>
                                        </p:attrNameLst>
                                      </p:cBhvr>
                                      <p:to>
                                        <p:strVal val="visible"/>
                                      </p:to>
                                    </p:set>
                                    <p:animEffect transition="in" filter="wheel(1)">
                                      <p:cBhvr>
                                        <p:cTn id="37" dur="2000"/>
                                        <p:tgtEl>
                                          <p:spTgt spid="13181"/>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6" grpId="0"/>
      <p:bldP spid="5402" grpId="0"/>
      <p:bldP spid="9290" grpId="0"/>
      <p:bldP spid="13181" grpId="0"/>
      <p:bldP spid="3" grpId="0"/>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9558" y="1028700"/>
            <a:ext cx="7036753" cy="2576513"/>
            <a:chOff x="3288226" y="771550"/>
            <a:chExt cx="6036302" cy="2088232"/>
          </a:xfrm>
        </p:grpSpPr>
        <p:sp>
          <p:nvSpPr>
            <p:cNvPr id="23" name="PA_矩形 33"/>
            <p:cNvSpPr/>
            <p:nvPr>
              <p:custDataLst>
                <p:tags r:id="rId1"/>
              </p:custDataLst>
            </p:nvPr>
          </p:nvSpPr>
          <p:spPr bwMode="auto">
            <a:xfrm>
              <a:off x="3288226" y="771550"/>
              <a:ext cx="5855774" cy="2088232"/>
            </a:xfrm>
            <a:prstGeom prst="rect">
              <a:avLst/>
            </a:prstGeom>
            <a:solidFill>
              <a:srgbClr val="000000">
                <a:lumMod val="85000"/>
                <a:lumOff val="15000"/>
                <a:alpha val="75000"/>
              </a:srgbClr>
            </a:solidFill>
            <a:ln w="9525" cap="flat" cmpd="sng" algn="ctr">
              <a:noFill/>
              <a:prstDash val="solid"/>
              <a:round/>
              <a:headEnd type="none" w="med" len="med"/>
              <a:tailEnd type="none" w="med" len="med"/>
            </a:ln>
            <a:effectLst/>
          </p:spPr>
          <p:txBody>
            <a:bodyPr vert="horz" wrap="square" lIns="325104" tIns="162552" rIns="325104" bIns="162552" numCol="1" rtlCol="0" anchor="t" anchorCtr="0" compatLnSpc="1"/>
            <a:lstStyle/>
            <a:p>
              <a:pPr defTabSz="609283">
                <a:defRPr/>
              </a:pPr>
              <a:endParaRPr lang="zh-CN" altLang="en-US" sz="3200">
                <a:solidFill>
                  <a:srgbClr val="000000"/>
                </a:solidFill>
              </a:endParaRPr>
            </a:p>
          </p:txBody>
        </p:sp>
        <p:sp>
          <p:nvSpPr>
            <p:cNvPr id="24" name="矩形 23"/>
            <p:cNvSpPr/>
            <p:nvPr/>
          </p:nvSpPr>
          <p:spPr>
            <a:xfrm>
              <a:off x="3347864" y="846177"/>
              <a:ext cx="5976664" cy="1945662"/>
            </a:xfrm>
            <a:prstGeom prst="rect">
              <a:avLst/>
            </a:prstGeom>
          </p:spPr>
          <p:txBody>
            <a:bodyPr wrap="square" lIns="243791" tIns="121895" rIns="243791" bIns="121895">
              <a:spAutoFit/>
            </a:bodyPr>
            <a:lstStyle/>
            <a:p>
              <a:r>
                <a:rPr lang="zh-CN" altLang="en-US" sz="3200" dirty="0">
                  <a:solidFill>
                    <a:schemeClr val="bg1"/>
                  </a:solidFill>
                  <a:latin typeface="微软雅黑" panose="020B0503020204020204" charset="-122"/>
                  <a:ea typeface="微软雅黑" panose="020B0503020204020204" charset="-122"/>
                </a:rPr>
                <a:t>  </a:t>
              </a:r>
              <a:r>
                <a:rPr lang="zh-CN" altLang="en-US" sz="2700" dirty="0">
                  <a:solidFill>
                    <a:schemeClr val="bg1"/>
                  </a:solidFill>
                  <a:latin typeface="微软雅黑" panose="020B0503020204020204" charset="-122"/>
                  <a:ea typeface="微软雅黑" panose="020B0503020204020204" charset="-122"/>
                </a:rPr>
                <a:t>“神助拳，义和团，只因鬼子闹中原。</a:t>
              </a:r>
            </a:p>
            <a:p>
              <a:r>
                <a:rPr lang="en-US" altLang="zh-CN" sz="2700" dirty="0">
                  <a:solidFill>
                    <a:schemeClr val="bg1"/>
                  </a:solidFill>
                  <a:latin typeface="微软雅黑" panose="020B0503020204020204" charset="-122"/>
                  <a:ea typeface="微软雅黑" panose="020B0503020204020204" charset="-122"/>
                </a:rPr>
                <a:t>……</a:t>
              </a:r>
              <a:r>
                <a:rPr lang="zh-CN" altLang="en-US" sz="2700" dirty="0">
                  <a:solidFill>
                    <a:schemeClr val="bg1"/>
                  </a:solidFill>
                  <a:latin typeface="微软雅黑" panose="020B0503020204020204" charset="-122"/>
                  <a:ea typeface="微软雅黑" panose="020B0503020204020204" charset="-122"/>
                </a:rPr>
                <a:t>升黄表，焚香烟，请来各等众神仙。</a:t>
              </a:r>
            </a:p>
            <a:p>
              <a:r>
                <a:rPr lang="en-US" altLang="zh-CN" sz="2700" dirty="0">
                  <a:solidFill>
                    <a:schemeClr val="bg1"/>
                  </a:solidFill>
                  <a:latin typeface="微软雅黑" panose="020B0503020204020204" charset="-122"/>
                  <a:ea typeface="微软雅黑" panose="020B0503020204020204" charset="-122"/>
                </a:rPr>
                <a:t>……</a:t>
              </a:r>
              <a:r>
                <a:rPr lang="zh-CN" altLang="en-US" sz="2700" dirty="0">
                  <a:solidFill>
                    <a:schemeClr val="bg1"/>
                  </a:solidFill>
                  <a:latin typeface="微软雅黑" panose="020B0503020204020204" charset="-122"/>
                  <a:ea typeface="微软雅黑" panose="020B0503020204020204" charset="-122"/>
                </a:rPr>
                <a:t>挑铁道，把线砍，旋即毁坏大轮船。</a:t>
              </a:r>
            </a:p>
            <a:p>
              <a:r>
                <a:rPr lang="en-US" altLang="zh-CN" sz="2700" dirty="0">
                  <a:solidFill>
                    <a:schemeClr val="bg1"/>
                  </a:solidFill>
                  <a:latin typeface="微软雅黑" panose="020B0503020204020204" charset="-122"/>
                  <a:ea typeface="微软雅黑" panose="020B0503020204020204" charset="-122"/>
                </a:rPr>
                <a:t>……</a:t>
              </a:r>
              <a:r>
                <a:rPr lang="zh-CN" altLang="en-US" sz="2700" dirty="0">
                  <a:solidFill>
                    <a:schemeClr val="bg1"/>
                  </a:solidFill>
                  <a:latin typeface="微软雅黑" panose="020B0503020204020204" charset="-122"/>
                  <a:ea typeface="微软雅黑" panose="020B0503020204020204" charset="-122"/>
                </a:rPr>
                <a:t>一概鬼子都杀尽，大清一统庆升平。”</a:t>
              </a:r>
            </a:p>
            <a:p>
              <a:r>
                <a:rPr lang="zh-CN" altLang="en-US" sz="2700" dirty="0">
                  <a:solidFill>
                    <a:schemeClr val="bg1"/>
                  </a:solidFill>
                  <a:latin typeface="微软雅黑" panose="020B0503020204020204" charset="-122"/>
                  <a:ea typeface="微软雅黑" panose="020B0503020204020204" charset="-122"/>
                </a:rPr>
                <a:t>                               </a:t>
              </a:r>
              <a:r>
                <a:rPr lang="en-US" altLang="zh-CN" sz="2200" dirty="0">
                  <a:solidFill>
                    <a:schemeClr val="bg1"/>
                  </a:solidFill>
                  <a:latin typeface="微软雅黑" panose="020B0503020204020204" charset="-122"/>
                  <a:ea typeface="微软雅黑" panose="020B0503020204020204" charset="-122"/>
                </a:rPr>
                <a:t>——</a:t>
              </a:r>
              <a:r>
                <a:rPr lang="zh-CN" altLang="en-US" sz="2200" dirty="0">
                  <a:solidFill>
                    <a:schemeClr val="bg1"/>
                  </a:solidFill>
                  <a:latin typeface="微软雅黑" panose="020B0503020204020204" charset="-122"/>
                  <a:ea typeface="微软雅黑" panose="020B0503020204020204" charset="-122"/>
                </a:rPr>
                <a:t>义和团前期揭贴</a:t>
              </a:r>
            </a:p>
          </p:txBody>
        </p:sp>
      </p:grpSp>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b="5113"/>
          <a:stretch>
            <a:fillRect/>
          </a:stretch>
        </p:blipFill>
        <p:spPr>
          <a:xfrm>
            <a:off x="269558" y="3697289"/>
            <a:ext cx="4205783" cy="2883945"/>
          </a:xfrm>
          <a:prstGeom prst="rect">
            <a:avLst/>
          </a:prstGeom>
          <a:ln>
            <a:noFill/>
          </a:ln>
          <a:effectLst>
            <a:outerShdw blurRad="292100" dist="139700" dir="2700000" algn="tl" rotWithShape="0">
              <a:srgbClr val="333333">
                <a:alpha val="65000"/>
              </a:srgbClr>
            </a:outerShdw>
          </a:effectLst>
        </p:spPr>
      </p:pic>
      <p:sp>
        <p:nvSpPr>
          <p:cNvPr id="26" name="矩形 25"/>
          <p:cNvSpPr/>
          <p:nvPr/>
        </p:nvSpPr>
        <p:spPr>
          <a:xfrm>
            <a:off x="1832108" y="3706328"/>
            <a:ext cx="3840249" cy="663687"/>
          </a:xfrm>
          <a:prstGeom prst="rect">
            <a:avLst/>
          </a:prstGeom>
          <a:noFill/>
          <a:ln w="12700" cap="flat" cmpd="sng" algn="ctr">
            <a:noFill/>
            <a:prstDash val="solid"/>
            <a:miter lim="800000"/>
          </a:ln>
          <a:effectLst/>
        </p:spPr>
        <p:txBody>
          <a:bodyPr rot="0" spcFirstLastPara="0" vertOverflow="overflow" horzOverflow="overflow" vert="horz" wrap="square" lIns="121914" tIns="60957" rIns="121914" bIns="60957" numCol="1" spcCol="0" rtlCol="0" fromWordArt="0" anchor="ctr" anchorCtr="0" forceAA="0" compatLnSpc="1">
            <a:noAutofit/>
          </a:bodyPr>
          <a:lstStyle/>
          <a:p>
            <a:pPr algn="ctr" defTabSz="457200"/>
            <a:r>
              <a:rPr lang="zh-CN" altLang="en-US" sz="2000" kern="0" dirty="0">
                <a:solidFill>
                  <a:schemeClr val="bg2">
                    <a:lumMod val="25000"/>
                  </a:schemeClr>
                </a:solidFill>
                <a:latin typeface="等线" panose="02010600030101010101" charset="-122"/>
                <a:ea typeface="等线" panose="02010600030101010101" charset="-122"/>
              </a:rPr>
              <a:t>扶清灭洋</a:t>
            </a:r>
          </a:p>
        </p:txBody>
      </p:sp>
      <p:sp>
        <p:nvSpPr>
          <p:cNvPr id="27" name="文本框 26"/>
          <p:cNvSpPr txBox="1"/>
          <p:nvPr/>
        </p:nvSpPr>
        <p:spPr>
          <a:xfrm>
            <a:off x="5126349" y="94994"/>
            <a:ext cx="6826304" cy="544829"/>
          </a:xfrm>
          <a:prstGeom prst="rect">
            <a:avLst/>
          </a:prstGeom>
          <a:noFill/>
        </p:spPr>
        <p:txBody>
          <a:bodyPr wrap="square" lIns="45720" tIns="22860" rIns="45720" bIns="22860" rtlCol="0">
            <a:spAutoFit/>
          </a:bodyPr>
          <a:lstStyle/>
          <a:p>
            <a:pPr algn="r">
              <a:lnSpc>
                <a:spcPts val="3785"/>
              </a:lnSpc>
            </a:pPr>
            <a:r>
              <a:rPr kumimoji="1" lang="zh-CN" altLang="en-US" sz="3200" b="1" dirty="0">
                <a:solidFill>
                  <a:srgbClr val="000000"/>
                </a:solidFill>
                <a:latin typeface="方正粗黑宋简体" panose="02000000000000000000" pitchFamily="2" charset="-122"/>
                <a:ea typeface="方正粗黑宋简体" panose="02000000000000000000" pitchFamily="2" charset="-122"/>
                <a:cs typeface="+mj-cs"/>
              </a:rPr>
              <a:t>揭竿而起、沦为旗子、被弃</a:t>
            </a:r>
          </a:p>
        </p:txBody>
      </p:sp>
      <p:pic>
        <p:nvPicPr>
          <p:cNvPr id="28" name="图片 27" descr="9cb8fcab7b23587b2c2b28fca5fa47d1"/>
          <p:cNvPicPr>
            <a:picLocks noChangeAspect="1"/>
          </p:cNvPicPr>
          <p:nvPr/>
        </p:nvPicPr>
        <p:blipFill>
          <a:blip r:embed="rId4"/>
          <a:stretch>
            <a:fillRect/>
          </a:stretch>
        </p:blipFill>
        <p:spPr>
          <a:xfrm>
            <a:off x="7306310" y="1028700"/>
            <a:ext cx="4616133" cy="3215309"/>
          </a:xfrm>
          <a:prstGeom prst="rect">
            <a:avLst/>
          </a:prstGeom>
        </p:spPr>
      </p:pic>
      <p:sp>
        <p:nvSpPr>
          <p:cNvPr id="29" name="文本框 28"/>
          <p:cNvSpPr txBox="1"/>
          <p:nvPr/>
        </p:nvSpPr>
        <p:spPr>
          <a:xfrm>
            <a:off x="4627741" y="4690470"/>
            <a:ext cx="7294702" cy="1892300"/>
          </a:xfrm>
          <a:prstGeom prst="rect">
            <a:avLst/>
          </a:prstGeom>
          <a:noFill/>
          <a:ln w="76200">
            <a:solidFill>
              <a:schemeClr val="accent6">
                <a:lumMod val="50000"/>
              </a:schemeClr>
            </a:solidFill>
          </a:ln>
        </p:spPr>
        <p:txBody>
          <a:bodyPr wrap="square" lIns="45720" tIns="22860" rIns="45720" bIns="22860" rtlCol="0">
            <a:spAutoFit/>
          </a:bodyPr>
          <a:lstStyle/>
          <a:p>
            <a:r>
              <a:rPr lang="en-US" altLang="zh-CN" sz="2400" b="1" dirty="0">
                <a:solidFill>
                  <a:srgbClr val="C00000"/>
                </a:solidFill>
              </a:rPr>
              <a:t>“</a:t>
            </a:r>
            <a:r>
              <a:rPr lang="zh-CN" altLang="en-US" sz="2400" b="1" dirty="0">
                <a:solidFill>
                  <a:srgbClr val="C00000"/>
                </a:solidFill>
              </a:rPr>
              <a:t>不逞之徒</a:t>
            </a:r>
            <a:r>
              <a:rPr lang="en-US" altLang="zh-CN" sz="2400" b="1" dirty="0">
                <a:solidFill>
                  <a:srgbClr val="C00000"/>
                </a:solidFill>
              </a:rPr>
              <a:t>”</a:t>
            </a:r>
            <a:r>
              <a:rPr lang="zh-CN" altLang="en-US" sz="2400" dirty="0"/>
              <a:t>：血腥镇压义和团，</a:t>
            </a:r>
            <a:r>
              <a:rPr lang="zh-CN" altLang="en-US" sz="2400" b="1" dirty="0">
                <a:solidFill>
                  <a:srgbClr val="C00000"/>
                </a:solidFill>
              </a:rPr>
              <a:t>采取先扶后剿</a:t>
            </a:r>
            <a:r>
              <a:rPr lang="zh-CN" altLang="en-US" sz="2400" dirty="0"/>
              <a:t>的举措</a:t>
            </a:r>
          </a:p>
          <a:p>
            <a:endParaRPr lang="zh-CN" altLang="en-US" sz="2400" dirty="0"/>
          </a:p>
          <a:p>
            <a:r>
              <a:rPr lang="en-US" altLang="zh-CN" sz="2400" b="1" dirty="0">
                <a:solidFill>
                  <a:srgbClr val="C00000"/>
                </a:solidFill>
              </a:rPr>
              <a:t>“</a:t>
            </a:r>
            <a:r>
              <a:rPr lang="zh-CN" altLang="en-US" sz="2400" b="1" dirty="0">
                <a:solidFill>
                  <a:srgbClr val="C00000"/>
                </a:solidFill>
                <a:sym typeface="+mn-ea"/>
              </a:rPr>
              <a:t>国家赤子</a:t>
            </a:r>
            <a:r>
              <a:rPr lang="en-US" altLang="zh-CN" sz="2400" b="1" dirty="0">
                <a:solidFill>
                  <a:srgbClr val="C00000"/>
                </a:solidFill>
                <a:sym typeface="+mn-ea"/>
              </a:rPr>
              <a:t>”</a:t>
            </a:r>
            <a:r>
              <a:rPr lang="zh-CN" altLang="en-US" sz="2400" dirty="0"/>
              <a:t>：慈禧：</a:t>
            </a:r>
            <a:r>
              <a:rPr lang="en-US" altLang="zh-CN" sz="2400" dirty="0"/>
              <a:t>“</a:t>
            </a:r>
            <a:r>
              <a:rPr lang="zh-CN" altLang="en-US" sz="2400" dirty="0"/>
              <a:t>教民、拳民，均为国家赤子</a:t>
            </a:r>
            <a:r>
              <a:rPr lang="en-US" altLang="zh-CN" sz="2400" dirty="0"/>
              <a:t>”</a:t>
            </a:r>
            <a:endParaRPr lang="zh-CN" altLang="en-US" sz="2400" dirty="0"/>
          </a:p>
          <a:p>
            <a:endParaRPr lang="zh-CN" altLang="en-US" sz="2400" dirty="0"/>
          </a:p>
          <a:p>
            <a:r>
              <a:rPr lang="en-US" altLang="zh-CN" sz="2400" b="1" dirty="0">
                <a:solidFill>
                  <a:srgbClr val="C00000"/>
                </a:solidFill>
              </a:rPr>
              <a:t>“</a:t>
            </a:r>
            <a:r>
              <a:rPr lang="zh-CN" altLang="en-US" sz="2400" b="1" dirty="0">
                <a:solidFill>
                  <a:srgbClr val="C00000"/>
                </a:solidFill>
              </a:rPr>
              <a:t>一枚弃子</a:t>
            </a:r>
            <a:r>
              <a:rPr lang="en-US" altLang="zh-CN" sz="2400" b="1" dirty="0">
                <a:solidFill>
                  <a:srgbClr val="C00000"/>
                </a:solidFill>
              </a:rPr>
              <a:t>”</a:t>
            </a:r>
            <a:r>
              <a:rPr lang="zh-CN" altLang="en-US" sz="2400" dirty="0"/>
              <a:t>：中外势力</a:t>
            </a:r>
            <a:r>
              <a:rPr lang="zh-CN" altLang="en-US" sz="2400" b="1" dirty="0">
                <a:solidFill>
                  <a:srgbClr val="C00000"/>
                </a:solidFill>
              </a:rPr>
              <a:t>联合镇压</a:t>
            </a:r>
            <a:r>
              <a:rPr lang="zh-CN" altLang="en-US" sz="2400" dirty="0"/>
              <a:t>，义和团运动失败</a:t>
            </a:r>
          </a:p>
        </p:txBody>
      </p:sp>
      <p:cxnSp>
        <p:nvCxnSpPr>
          <p:cNvPr id="30" name="直接箭头连接符 29"/>
          <p:cNvCxnSpPr/>
          <p:nvPr/>
        </p:nvCxnSpPr>
        <p:spPr>
          <a:xfrm>
            <a:off x="5209678" y="5061903"/>
            <a:ext cx="0" cy="366713"/>
          </a:xfrm>
          <a:prstGeom prst="straightConnector1">
            <a:avLst/>
          </a:prstGeom>
          <a:ln w="57150">
            <a:tailEnd type="arrow" w="med" len="med"/>
          </a:ln>
        </p:spPr>
        <p:style>
          <a:lnRef idx="1">
            <a:schemeClr val="dk1"/>
          </a:lnRef>
          <a:fillRef idx="0">
            <a:schemeClr val="dk1"/>
          </a:fillRef>
          <a:effectRef idx="0">
            <a:schemeClr val="dk1"/>
          </a:effectRef>
          <a:fontRef idx="minor">
            <a:schemeClr val="tx1"/>
          </a:fontRef>
        </p:style>
      </p:cxnSp>
      <p:cxnSp>
        <p:nvCxnSpPr>
          <p:cNvPr id="31" name="直接箭头连接符 30"/>
          <p:cNvCxnSpPr/>
          <p:nvPr/>
        </p:nvCxnSpPr>
        <p:spPr>
          <a:xfrm>
            <a:off x="5205496" y="5776485"/>
            <a:ext cx="0" cy="430213"/>
          </a:xfrm>
          <a:prstGeom prst="straightConnector1">
            <a:avLst/>
          </a:prstGeom>
          <a:ln w="57150">
            <a:tailEnd type="arrow"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6136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plus(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000" fill="hold">
                                          <p:stCondLst>
                                            <p:cond delay="0"/>
                                          </p:stCondLst>
                                        </p:cTn>
                                        <p:tgtEl>
                                          <p:spTgt spid="28"/>
                                        </p:tgtEl>
                                        <p:attrNameLst>
                                          <p:attrName>style.visibility</p:attrName>
                                        </p:attrNameLst>
                                      </p:cBhvr>
                                      <p:to>
                                        <p:strVal val="visible"/>
                                      </p:to>
                                    </p:set>
                                    <p:animEffect transition="in" filter="wheel(1)">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500" fill="hold">
                                          <p:stCondLst>
                                            <p:cond delay="0"/>
                                          </p:stCondLst>
                                        </p:cTn>
                                        <p:tgtEl>
                                          <p:spTgt spid="25"/>
                                        </p:tgtEl>
                                        <p:attrNameLst>
                                          <p:attrName>style.visibility</p:attrName>
                                        </p:attrNameLst>
                                      </p:cBhvr>
                                      <p:to>
                                        <p:strVal val="visible"/>
                                      </p:to>
                                    </p:set>
                                    <p:animEffect transition="in" filter="diamond(i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000" fill="hold">
                                          <p:stCondLst>
                                            <p:cond delay="0"/>
                                          </p:stCondLst>
                                        </p:cTn>
                                        <p:tgtEl>
                                          <p:spTgt spid="26"/>
                                        </p:tgtEl>
                                        <p:attrNameLst>
                                          <p:attrName>style.visibility</p:attrName>
                                        </p:attrNameLst>
                                      </p:cBhvr>
                                      <p:to>
                                        <p:strVal val="visible"/>
                                      </p:to>
                                    </p:set>
                                    <p:animEffect transition="in" filter="plus(in)">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000" fill="hold">
                                          <p:stCondLst>
                                            <p:cond delay="0"/>
                                          </p:stCondLst>
                                        </p:cTn>
                                        <p:tgtEl>
                                          <p:spTgt spid="29"/>
                                        </p:tgtEl>
                                        <p:attrNameLst>
                                          <p:attrName>style.visibility</p:attrName>
                                        </p:attrNameLst>
                                      </p:cBhvr>
                                      <p:to>
                                        <p:strVal val="visible"/>
                                      </p:to>
                                    </p:set>
                                    <p:animEffect transition="in" filter="circle(in)">
                                      <p:cBhvr>
                                        <p:cTn id="27" dur="1000"/>
                                        <p:tgtEl>
                                          <p:spTgt spid="29"/>
                                        </p:tgtEl>
                                      </p:cBhvr>
                                    </p:animEffect>
                                  </p:childTnLst>
                                </p:cTn>
                              </p:par>
                            </p:childTnLst>
                          </p:cTn>
                        </p:par>
                        <p:par>
                          <p:cTn id="28" fill="hold">
                            <p:stCondLst>
                              <p:cond delay="1000"/>
                            </p:stCondLst>
                            <p:childTnLst>
                              <p:par>
                                <p:cTn id="29" presetID="2" presetClass="entr" presetSubtype="4"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p:bldP spid="27" grpId="0"/>
      <p:bldP spid="2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6" name="Picture" descr="Picture"/>
          <p:cNvPicPr>
            <a:picLocks noChangeAspect="1"/>
          </p:cNvPicPr>
          <p:nvPr/>
        </p:nvPicPr>
        <p:blipFill>
          <a:blip r:embed="rId2" cstate="print"/>
          <a:stretch>
            <a:fillRect/>
          </a:stretch>
        </p:blipFill>
        <p:spPr>
          <a:xfrm>
            <a:off x="372" y="2433340"/>
            <a:ext cx="1436738" cy="995921"/>
          </a:xfrm>
          <a:prstGeom prst="rect">
            <a:avLst/>
          </a:prstGeom>
        </p:spPr>
      </p:pic>
      <p:pic>
        <p:nvPicPr>
          <p:cNvPr id="1389" name="Picture" descr="Picture"/>
          <p:cNvPicPr>
            <a:picLocks noChangeAspect="1"/>
          </p:cNvPicPr>
          <p:nvPr/>
        </p:nvPicPr>
        <p:blipFill>
          <a:blip r:embed="rId3" cstate="print"/>
          <a:stretch>
            <a:fillRect/>
          </a:stretch>
        </p:blipFill>
        <p:spPr>
          <a:xfrm>
            <a:off x="11424824" y="4944003"/>
            <a:ext cx="1534351" cy="1063584"/>
          </a:xfrm>
          <a:prstGeom prst="rect">
            <a:avLst/>
          </a:prstGeom>
        </p:spPr>
      </p:pic>
      <p:pic>
        <p:nvPicPr>
          <p:cNvPr id="5396" name="Picture" descr="Picture"/>
          <p:cNvPicPr>
            <a:picLocks noChangeAspect="1"/>
          </p:cNvPicPr>
          <p:nvPr/>
        </p:nvPicPr>
        <p:blipFill>
          <a:blip r:embed="rId4" cstate="print">
            <a:alphaModFix amt="50000"/>
          </a:blip>
          <a:stretch>
            <a:fillRect/>
          </a:stretch>
        </p:blipFill>
        <p:spPr>
          <a:xfrm>
            <a:off x="5017941" y="1830101"/>
            <a:ext cx="7174058" cy="29290"/>
          </a:xfrm>
          <a:prstGeom prst="rect">
            <a:avLst/>
          </a:prstGeom>
        </p:spPr>
      </p:pic>
      <p:sp>
        <p:nvSpPr>
          <p:cNvPr id="5863" name="文本"/>
          <p:cNvSpPr>
            <a:spLocks noGrp="1"/>
          </p:cNvSpPr>
          <p:nvPr>
            <p:ph type="ctrTitle" idx="4294967295"/>
          </p:nvPr>
        </p:nvSpPr>
        <p:spPr>
          <a:xfrm>
            <a:off x="1883392" y="1157229"/>
            <a:ext cx="638175" cy="5191752"/>
          </a:xfrm>
          <a:prstGeom prst="rect">
            <a:avLst/>
          </a:prstGeom>
        </p:spPr>
        <p:txBody>
          <a:bodyPr lIns="0" tIns="0" rIns="0" bIns="0">
            <a:noAutofit/>
          </a:bodyPr>
          <a:lstStyle/>
          <a:p>
            <a:pPr algn="ctr">
              <a:lnSpc>
                <a:spcPts val="3355"/>
              </a:lnSpc>
            </a:pPr>
            <a:r>
              <a:rPr kumimoji="1" lang="zh-CN" altLang="en-US" sz="2600" b="1" dirty="0">
                <a:solidFill>
                  <a:srgbClr val="000000"/>
                </a:solidFill>
                <a:latin typeface="宋体" panose="02010600030101010101" pitchFamily="2" charset="-122"/>
                <a:ea typeface="宋体" panose="02010600030101010101" pitchFamily="2" charset="-122"/>
                <a:sym typeface="+mn-ea"/>
              </a:rPr>
              <a:t>义和团运动的特点以及影响</a:t>
            </a:r>
            <a:endParaRPr kumimoji="1" lang="zh-CN" altLang="en-US" sz="1000" dirty="0">
              <a:solidFill>
                <a:srgbClr val="000000"/>
              </a:solidFill>
            </a:endParaRPr>
          </a:p>
        </p:txBody>
      </p:sp>
      <p:pic>
        <p:nvPicPr>
          <p:cNvPr id="14617" name="Picture" descr="Picture"/>
          <p:cNvPicPr>
            <a:picLocks noChangeAspect="1"/>
          </p:cNvPicPr>
          <p:nvPr/>
        </p:nvPicPr>
        <p:blipFill>
          <a:blip r:embed="rId5" cstate="print"/>
          <a:stretch>
            <a:fillRect/>
          </a:stretch>
        </p:blipFill>
        <p:spPr>
          <a:xfrm>
            <a:off x="8767349" y="3429143"/>
            <a:ext cx="1325614" cy="918891"/>
          </a:xfrm>
          <a:prstGeom prst="rect">
            <a:avLst/>
          </a:prstGeom>
        </p:spPr>
      </p:pic>
      <p:pic>
        <p:nvPicPr>
          <p:cNvPr id="15088" name="Picture" descr="Picture"/>
          <p:cNvPicPr>
            <a:picLocks noChangeAspect="1"/>
          </p:cNvPicPr>
          <p:nvPr/>
        </p:nvPicPr>
        <p:blipFill>
          <a:blip r:embed="rId6" cstate="print"/>
          <a:stretch>
            <a:fillRect/>
          </a:stretch>
        </p:blipFill>
        <p:spPr>
          <a:xfrm>
            <a:off x="7327355" y="5892922"/>
            <a:ext cx="1058811" cy="733949"/>
          </a:xfrm>
          <a:prstGeom prst="rect">
            <a:avLst/>
          </a:prstGeom>
        </p:spPr>
      </p:pic>
      <p:sp>
        <p:nvSpPr>
          <p:cNvPr id="3" name="文本框 2"/>
          <p:cNvSpPr txBox="1"/>
          <p:nvPr/>
        </p:nvSpPr>
        <p:spPr>
          <a:xfrm>
            <a:off x="3241675" y="829357"/>
            <a:ext cx="8539480" cy="1523048"/>
          </a:xfrm>
          <a:prstGeom prst="rect">
            <a:avLst/>
          </a:prstGeom>
          <a:noFill/>
          <a:ln>
            <a:solidFill>
              <a:srgbClr val="C00000"/>
            </a:solidFill>
          </a:ln>
        </p:spPr>
        <p:txBody>
          <a:bodyPr wrap="square" lIns="45720" tIns="22860" rIns="45720" bIns="22860" rtlCol="0">
            <a:spAutoFit/>
          </a:bodyPr>
          <a:lstStyle/>
          <a:p>
            <a:r>
              <a:rPr lang="zh-CN" altLang="en-US" sz="2400" b="1" dirty="0">
                <a:latin typeface="宋体" panose="02010600030101010101" pitchFamily="2" charset="-122"/>
                <a:sym typeface="+mn-ea"/>
              </a:rPr>
              <a:t>材料一：当时社会有许多诋毁西方人的谣言，如说洋人医院挖小孩眼睛制迷药、神父用特制器具吸男童阳精等等，而一般中国百姓一向迷信这类传言，从而人人自危，对西方人及中国教友恨之入骨。</a:t>
            </a:r>
          </a:p>
        </p:txBody>
      </p:sp>
      <p:sp>
        <p:nvSpPr>
          <p:cNvPr id="4" name="文本框 3"/>
          <p:cNvSpPr txBox="1"/>
          <p:nvPr/>
        </p:nvSpPr>
        <p:spPr>
          <a:xfrm>
            <a:off x="3241675" y="2445789"/>
            <a:ext cx="8539480" cy="1523048"/>
          </a:xfrm>
          <a:prstGeom prst="rect">
            <a:avLst/>
          </a:prstGeom>
          <a:noFill/>
          <a:ln>
            <a:solidFill>
              <a:srgbClr val="C00000"/>
            </a:solidFill>
          </a:ln>
        </p:spPr>
        <p:txBody>
          <a:bodyPr wrap="square" lIns="45720" tIns="22860" rIns="45720" bIns="22860" rtlCol="0">
            <a:spAutoFit/>
          </a:bodyPr>
          <a:lstStyle/>
          <a:p>
            <a:r>
              <a:rPr lang="zh-CN" altLang="en-US" sz="2400" b="1" dirty="0">
                <a:latin typeface="宋体" panose="02010600030101010101" pitchFamily="2" charset="-122"/>
                <a:cs typeface="宋体" panose="02010600030101010101" pitchFamily="2" charset="-122"/>
                <a:sym typeface="+mn-ea"/>
              </a:rPr>
              <a:t>材料二：</a:t>
            </a:r>
            <a:r>
              <a:rPr sz="2400" b="1" dirty="0">
                <a:latin typeface="宋体" panose="02010600030101010101" pitchFamily="2" charset="-122"/>
                <a:cs typeface="宋体" panose="02010600030101010101" pitchFamily="2" charset="-122"/>
                <a:sym typeface="+mn-ea"/>
              </a:rPr>
              <a:t>“时至近日，吾人所当努力者，惟在如何吸取西洋文明之长，以济吾东洋文明之穷。断不许以义和团的思想，欲以吾陈死寂灭之气象腐化世界。”</a:t>
            </a:r>
          </a:p>
          <a:p>
            <a:r>
              <a:rPr lang="en-US" sz="2400" b="1" dirty="0">
                <a:latin typeface="宋体" panose="02010600030101010101" pitchFamily="2" charset="-122"/>
                <a:cs typeface="宋体" panose="02010600030101010101" pitchFamily="2" charset="-122"/>
                <a:sym typeface="+mn-ea"/>
              </a:rPr>
              <a:t>                      ——</a:t>
            </a:r>
            <a:r>
              <a:rPr sz="2400" b="1" dirty="0">
                <a:latin typeface="宋体" panose="02010600030101010101" pitchFamily="2" charset="-122"/>
                <a:cs typeface="宋体" panose="02010600030101010101" pitchFamily="2" charset="-122"/>
                <a:sym typeface="+mn-ea"/>
              </a:rPr>
              <a:t>李大钊《东西文明根本之异点》</a:t>
            </a:r>
          </a:p>
        </p:txBody>
      </p:sp>
      <p:sp>
        <p:nvSpPr>
          <p:cNvPr id="7" name="文本框 6"/>
          <p:cNvSpPr txBox="1"/>
          <p:nvPr/>
        </p:nvSpPr>
        <p:spPr>
          <a:xfrm>
            <a:off x="3241675" y="4211003"/>
            <a:ext cx="8539480" cy="2261553"/>
          </a:xfrm>
          <a:prstGeom prst="rect">
            <a:avLst/>
          </a:prstGeom>
          <a:noFill/>
          <a:ln>
            <a:solidFill>
              <a:srgbClr val="C00000"/>
            </a:solidFill>
          </a:ln>
        </p:spPr>
        <p:txBody>
          <a:bodyPr wrap="square" lIns="45720" tIns="22860" rIns="45720" bIns="22860" rtlCol="0">
            <a:spAutoFit/>
          </a:bodyPr>
          <a:lstStyle/>
          <a:p>
            <a:r>
              <a:rPr lang="zh-CN" altLang="en-US" sz="2400" b="1" dirty="0">
                <a:latin typeface="宋体" panose="02010600030101010101" pitchFamily="2" charset="-122"/>
                <a:cs typeface="宋体" panose="02010600030101010101" pitchFamily="2" charset="-122"/>
                <a:sym typeface="+mn-ea"/>
              </a:rPr>
              <a:t>材料三：</a:t>
            </a:r>
            <a:r>
              <a:rPr sz="2400" b="1" dirty="0">
                <a:latin typeface="宋体" panose="02010600030101010101" pitchFamily="2" charset="-122"/>
                <a:cs typeface="宋体" panose="02010600030101010101" pitchFamily="2" charset="-122"/>
                <a:sym typeface="+mn-ea"/>
              </a:rPr>
              <a:t>义和团诚然不免顽旧迷信而且野蛮，然而全世界（中国当然也在其内）都还在顽旧迷信野蛮的状态中，何能独责义和团，更何能独责含有民族反抗运动意义的义和团！与其憎恶当年排外的义和团之野蛮，我们宁憎恶现在媚外的军阀、官僚、奸商、大学教授、新闻记者之文明！</a:t>
            </a:r>
          </a:p>
          <a:p>
            <a:r>
              <a:rPr lang="en-US" sz="2400" b="1" dirty="0">
                <a:latin typeface="宋体" panose="02010600030101010101" pitchFamily="2" charset="-122"/>
                <a:cs typeface="宋体" panose="02010600030101010101" pitchFamily="2" charset="-122"/>
                <a:sym typeface="+mn-ea"/>
              </a:rPr>
              <a:t>               ——</a:t>
            </a:r>
            <a:r>
              <a:rPr lang="zh-CN" altLang="en-US" sz="2400" b="1" dirty="0">
                <a:latin typeface="宋体" panose="02010600030101010101" pitchFamily="2" charset="-122"/>
                <a:cs typeface="宋体" panose="02010600030101010101" pitchFamily="2" charset="-122"/>
                <a:sym typeface="+mn-ea"/>
              </a:rPr>
              <a:t>陈独秀《我对于义和团两个错误的观念》</a:t>
            </a:r>
          </a:p>
        </p:txBody>
      </p:sp>
    </p:spTree>
    <p:extLst>
      <p:ext uri="{BB962C8B-B14F-4D97-AF65-F5344CB8AC3E}">
        <p14:creationId xmlns:p14="http://schemas.microsoft.com/office/powerpoint/2010/main" val="46176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5863"/>
                                        </p:tgtEl>
                                        <p:attrNameLst>
                                          <p:attrName>style.visibility</p:attrName>
                                        </p:attrNameLst>
                                      </p:cBhvr>
                                      <p:to>
                                        <p:strVal val="visible"/>
                                      </p:to>
                                    </p:set>
                                    <p:anim calcmode="lin" valueType="num">
                                      <p:cBhvr>
                                        <p:cTn id="7" dur="1000" fill="hold"/>
                                        <p:tgtEl>
                                          <p:spTgt spid="586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86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863"/>
                                        </p:tgtEl>
                                        <p:attrNameLst>
                                          <p:attrName>ppt_y</p:attrName>
                                        </p:attrNameLst>
                                      </p:cBhvr>
                                      <p:tavLst>
                                        <p:tav tm="0">
                                          <p:val>
                                            <p:strVal val="#ppt_y"/>
                                          </p:val>
                                        </p:tav>
                                        <p:tav tm="100000">
                                          <p:val>
                                            <p:strVal val="#ppt_y"/>
                                          </p:val>
                                        </p:tav>
                                      </p:tavLst>
                                    </p:anim>
                                    <p:animEffect transition="in" filter="fade">
                                      <p:cBhvr>
                                        <p:cTn id="10" dur="1000"/>
                                        <p:tgtEl>
                                          <p:spTgt spid="586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3" grpId="0"/>
      <p:bldP spid="3" grpId="0" bldLvl="0" animBg="1"/>
      <p:bldP spid="4" grpId="0" bldLvl="0" animBg="1"/>
      <p:bldP spid="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imgsa.baidu.com/timg?image&amp;quality=80&amp;size=b9999_10000&amp;sec=1606103170809&amp;di=b942870fddeda5275c9b8c0ed9ff0320&amp;imgtype=0&amp;src=http%3A%2F%2Fwww.xizhengw.com%2Fuploadfiles%2F2016-08%2F382%2F20168191632192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4" y="0"/>
            <a:ext cx="1215421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6194" y="0"/>
            <a:ext cx="12191999" cy="690372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grpSp>
        <p:nvGrpSpPr>
          <p:cNvPr id="4" name="组合 3"/>
          <p:cNvGrpSpPr/>
          <p:nvPr/>
        </p:nvGrpSpPr>
        <p:grpSpPr>
          <a:xfrm>
            <a:off x="594360" y="479425"/>
            <a:ext cx="4959985" cy="1501775"/>
            <a:chOff x="936" y="755"/>
            <a:chExt cx="7811" cy="2365"/>
          </a:xfrm>
        </p:grpSpPr>
        <p:sp>
          <p:nvSpPr>
            <p:cNvPr id="14" name="任意多边形: 形状 13"/>
            <p:cNvSpPr/>
            <p:nvPr/>
          </p:nvSpPr>
          <p:spPr>
            <a:xfrm>
              <a:off x="1320" y="1080"/>
              <a:ext cx="2040" cy="2040"/>
            </a:xfrm>
            <a:custGeom>
              <a:avLst/>
              <a:gdLst>
                <a:gd name="connsiteX0" fmla="*/ 1005840 w 1295400"/>
                <a:gd name="connsiteY0" fmla="*/ 0 h 1295400"/>
                <a:gd name="connsiteX1" fmla="*/ 1295400 w 1295400"/>
                <a:gd name="connsiteY1" fmla="*/ 0 h 1295400"/>
                <a:gd name="connsiteX2" fmla="*/ 1295400 w 1295400"/>
                <a:gd name="connsiteY2" fmla="*/ 1295400 h 1295400"/>
                <a:gd name="connsiteX3" fmla="*/ 0 w 1295400"/>
                <a:gd name="connsiteY3" fmla="*/ 1295400 h 1295400"/>
                <a:gd name="connsiteX4" fmla="*/ 0 w 1295400"/>
                <a:gd name="connsiteY4" fmla="*/ 111252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1005840" y="0"/>
                  </a:moveTo>
                  <a:lnTo>
                    <a:pt x="1295400" y="0"/>
                  </a:lnTo>
                  <a:lnTo>
                    <a:pt x="1295400" y="1295400"/>
                  </a:lnTo>
                  <a:lnTo>
                    <a:pt x="0" y="1295400"/>
                  </a:lnTo>
                  <a:lnTo>
                    <a:pt x="0" y="11125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36" y="755"/>
              <a:ext cx="2136" cy="2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36" y="807"/>
              <a:ext cx="1608" cy="2082"/>
            </a:xfrm>
            <a:prstGeom prst="rect">
              <a:avLst/>
            </a:prstGeom>
            <a:noFill/>
          </p:spPr>
          <p:txBody>
            <a:bodyPr wrap="square" rtlCol="0">
              <a:spAutoFit/>
            </a:bodyPr>
            <a:lstStyle/>
            <a:p>
              <a:pPr algn="ctr"/>
              <a:r>
                <a:rPr lang="en-US" altLang="zh-CN" sz="8000" i="1" dirty="0" smtClean="0">
                  <a:solidFill>
                    <a:schemeClr val="bg1"/>
                  </a:solidFill>
                  <a:latin typeface="方正综艺简体" panose="02010601030101010101" pitchFamily="2" charset="-122"/>
                  <a:ea typeface="方正综艺简体" panose="02010601030101010101" pitchFamily="2" charset="-122"/>
                </a:rPr>
                <a:t>2</a:t>
              </a:r>
              <a:endParaRPr lang="en-US" altLang="zh-CN" sz="8000" i="1" dirty="0">
                <a:solidFill>
                  <a:schemeClr val="bg1"/>
                </a:solidFill>
                <a:latin typeface="方正综艺简体" panose="02010601030101010101" pitchFamily="2" charset="-122"/>
                <a:ea typeface="方正综艺简体" panose="02010601030101010101" pitchFamily="2" charset="-122"/>
              </a:endParaRPr>
            </a:p>
          </p:txBody>
        </p:sp>
        <p:cxnSp>
          <p:nvCxnSpPr>
            <p:cNvPr id="3" name="直接连接符 2"/>
            <p:cNvCxnSpPr/>
            <p:nvPr/>
          </p:nvCxnSpPr>
          <p:spPr>
            <a:xfrm>
              <a:off x="3337" y="3120"/>
              <a:ext cx="54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1587" y="0"/>
            <a:ext cx="12191999" cy="6858000"/>
          </a:xfrm>
          <a:prstGeom prst="rect">
            <a:avLst/>
          </a:prstGeom>
          <a:noFill/>
          <a:ln w="76200">
            <a:solidFill>
              <a:srgbClr val="193F6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3200" b="1">
              <a:ln>
                <a:solidFill>
                  <a:schemeClr val="accent1">
                    <a:lumMod val="50000"/>
                  </a:schemeClr>
                </a:solidFill>
              </a:ln>
              <a:solidFill>
                <a:srgbClr val="C00000"/>
              </a:solidFill>
              <a:effectLst>
                <a:outerShdw blurRad="60007" dist="200025" dir="15000000" sy="30000" kx="-1800000" algn="bl" rotWithShape="0">
                  <a:prstClr val="black">
                    <a:alpha val="32000"/>
                  </a:prstClr>
                </a:outerShdw>
              </a:effectLst>
              <a:latin typeface="楷体" panose="02010609060101010101" charset="-122"/>
              <a:ea typeface="楷体" panose="02010609060101010101" charset="-122"/>
            </a:endParaRPr>
          </a:p>
        </p:txBody>
      </p:sp>
      <p:sp>
        <p:nvSpPr>
          <p:cNvPr id="16" name="文本框 4"/>
          <p:cNvSpPr txBox="1"/>
          <p:nvPr/>
        </p:nvSpPr>
        <p:spPr>
          <a:xfrm>
            <a:off x="2163184" y="685800"/>
            <a:ext cx="2239716" cy="1323439"/>
          </a:xfrm>
          <a:prstGeom prst="rect">
            <a:avLst/>
          </a:prstGeom>
          <a:noFill/>
        </p:spPr>
        <p:txBody>
          <a:bodyPr wrap="none" rtlCol="0">
            <a:spAutoFit/>
          </a:bodyPr>
          <a:lstStyle/>
          <a:p>
            <a:r>
              <a:rPr lang="zh-CN" altLang="en-US" sz="8000" b="1" dirty="0">
                <a:solidFill>
                  <a:srgbClr val="C00000"/>
                </a:solidFill>
                <a:latin typeface="华文新魏" panose="02010800040101010101" charset="-122"/>
                <a:ea typeface="华文新魏" panose="02010800040101010101" charset="-122"/>
              </a:rPr>
              <a:t>屈辱</a:t>
            </a:r>
          </a:p>
        </p:txBody>
      </p:sp>
      <p:sp>
        <p:nvSpPr>
          <p:cNvPr id="17" name="矩形 16"/>
          <p:cNvSpPr/>
          <p:nvPr/>
        </p:nvSpPr>
        <p:spPr>
          <a:xfrm>
            <a:off x="3731403" y="2875002"/>
            <a:ext cx="5262980" cy="1107996"/>
          </a:xfrm>
          <a:prstGeom prst="rect">
            <a:avLst/>
          </a:prstGeom>
        </p:spPr>
        <p:txBody>
          <a:bodyPr wrap="none">
            <a:spAutoFit/>
          </a:bodyPr>
          <a:lstStyle/>
          <a:p>
            <a:pPr algn="ctr"/>
            <a:r>
              <a:rPr lang="zh-CN" altLang="en-US" sz="6600" dirty="0" smtClean="0">
                <a:latin typeface="隶书" panose="02010509060101010101" pitchFamily="49" charset="-122"/>
                <a:ea typeface="隶书" panose="02010509060101010101" pitchFamily="49" charset="-122"/>
              </a:rPr>
              <a:t>八国联军侵华</a:t>
            </a:r>
            <a:endParaRPr lang="zh-CN" altLang="en-US" sz="6600" dirty="0">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1781102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6" name="Picture" descr="Picture"/>
          <p:cNvPicPr>
            <a:picLocks noChangeAspect="1"/>
          </p:cNvPicPr>
          <p:nvPr/>
        </p:nvPicPr>
        <p:blipFill>
          <a:blip r:embed="rId2" cstate="print"/>
          <a:stretch>
            <a:fillRect/>
          </a:stretch>
        </p:blipFill>
        <p:spPr>
          <a:xfrm>
            <a:off x="372" y="2433340"/>
            <a:ext cx="1436738" cy="995921"/>
          </a:xfrm>
          <a:prstGeom prst="rect">
            <a:avLst/>
          </a:prstGeom>
        </p:spPr>
      </p:pic>
      <p:pic>
        <p:nvPicPr>
          <p:cNvPr id="1389" name="Picture" descr="Picture"/>
          <p:cNvPicPr>
            <a:picLocks noChangeAspect="1"/>
          </p:cNvPicPr>
          <p:nvPr/>
        </p:nvPicPr>
        <p:blipFill>
          <a:blip r:embed="rId3" cstate="print"/>
          <a:stretch>
            <a:fillRect/>
          </a:stretch>
        </p:blipFill>
        <p:spPr>
          <a:xfrm>
            <a:off x="11424824" y="4944003"/>
            <a:ext cx="1534351" cy="1063584"/>
          </a:xfrm>
          <a:prstGeom prst="rect">
            <a:avLst/>
          </a:prstGeom>
        </p:spPr>
      </p:pic>
      <p:pic>
        <p:nvPicPr>
          <p:cNvPr id="1858" name="Picture" descr="Picture"/>
          <p:cNvPicPr>
            <a:picLocks noChangeAspect="1"/>
          </p:cNvPicPr>
          <p:nvPr/>
        </p:nvPicPr>
        <p:blipFill>
          <a:blip r:embed="rId4" cstate="print"/>
          <a:stretch>
            <a:fillRect/>
          </a:stretch>
        </p:blipFill>
        <p:spPr>
          <a:xfrm>
            <a:off x="1537863" y="6222171"/>
            <a:ext cx="1248806" cy="865649"/>
          </a:xfrm>
          <a:prstGeom prst="rect">
            <a:avLst/>
          </a:prstGeom>
        </p:spPr>
      </p:pic>
      <p:pic>
        <p:nvPicPr>
          <p:cNvPr id="2327" name="Picture" descr="Picture"/>
          <p:cNvPicPr>
            <a:picLocks noChangeAspect="1"/>
          </p:cNvPicPr>
          <p:nvPr/>
        </p:nvPicPr>
        <p:blipFill>
          <a:blip r:embed="rId5" cstate="print"/>
          <a:stretch>
            <a:fillRect/>
          </a:stretch>
        </p:blipFill>
        <p:spPr>
          <a:xfrm>
            <a:off x="5126201" y="-204977"/>
            <a:ext cx="1152298" cy="798752"/>
          </a:xfrm>
          <a:prstGeom prst="rect">
            <a:avLst/>
          </a:prstGeom>
        </p:spPr>
      </p:pic>
      <p:pic>
        <p:nvPicPr>
          <p:cNvPr id="7" name="图片 6" descr="c300bae8d1067c1a7246c637e1df0b42"/>
          <p:cNvPicPr>
            <a:picLocks noChangeAspect="1"/>
          </p:cNvPicPr>
          <p:nvPr/>
        </p:nvPicPr>
        <p:blipFill>
          <a:blip r:embed="rId6"/>
          <a:srcRect b="7994"/>
          <a:stretch>
            <a:fillRect/>
          </a:stretch>
        </p:blipFill>
        <p:spPr>
          <a:xfrm>
            <a:off x="8733192" y="4743830"/>
            <a:ext cx="3278681" cy="1708160"/>
          </a:xfrm>
          <a:prstGeom prst="rect">
            <a:avLst/>
          </a:prstGeom>
        </p:spPr>
      </p:pic>
      <p:pic>
        <p:nvPicPr>
          <p:cNvPr id="8" name="图片 7" descr="a6f6397494013d70e1edb252dfe833db"/>
          <p:cNvPicPr>
            <a:picLocks noChangeAspect="1"/>
          </p:cNvPicPr>
          <p:nvPr/>
        </p:nvPicPr>
        <p:blipFill>
          <a:blip r:embed="rId7"/>
          <a:srcRect l="2875" r="3919"/>
          <a:stretch>
            <a:fillRect/>
          </a:stretch>
        </p:blipFill>
        <p:spPr>
          <a:xfrm>
            <a:off x="8709858" y="1270879"/>
            <a:ext cx="3278681" cy="3296925"/>
          </a:xfrm>
          <a:prstGeom prst="rect">
            <a:avLst/>
          </a:prstGeom>
        </p:spPr>
      </p:pic>
      <p:pic>
        <p:nvPicPr>
          <p:cNvPr id="6" name="图片 5" descr="21b596983181873cf4d64f7889c1618f"/>
          <p:cNvPicPr>
            <a:picLocks noChangeAspect="1"/>
          </p:cNvPicPr>
          <p:nvPr/>
        </p:nvPicPr>
        <p:blipFill rotWithShape="1">
          <a:blip r:embed="rId8"/>
          <a:srcRect l="4463" t="7997" b="5579"/>
          <a:stretch>
            <a:fillRect/>
          </a:stretch>
        </p:blipFill>
        <p:spPr>
          <a:xfrm>
            <a:off x="202394" y="1270879"/>
            <a:ext cx="8434117" cy="3388047"/>
          </a:xfrm>
          <a:prstGeom prst="rect">
            <a:avLst/>
          </a:prstGeom>
        </p:spPr>
      </p:pic>
      <p:sp>
        <p:nvSpPr>
          <p:cNvPr id="3" name="文本框 2"/>
          <p:cNvSpPr txBox="1"/>
          <p:nvPr/>
        </p:nvSpPr>
        <p:spPr>
          <a:xfrm>
            <a:off x="345990" y="4743830"/>
            <a:ext cx="8261733" cy="1707515"/>
          </a:xfrm>
          <a:prstGeom prst="rect">
            <a:avLst/>
          </a:prstGeom>
          <a:noFill/>
          <a:ln>
            <a:solidFill>
              <a:schemeClr val="tx1"/>
            </a:solidFill>
          </a:ln>
        </p:spPr>
        <p:txBody>
          <a:bodyPr wrap="square" lIns="45720" tIns="22860" rIns="45720" bIns="22860" rtlCol="0">
            <a:spAutoFit/>
          </a:bodyPr>
          <a:lstStyle/>
          <a:p>
            <a:r>
              <a:rPr lang="zh-CN" altLang="en-US" sz="3600" b="1" dirty="0">
                <a:solidFill>
                  <a:srgbClr val="C00000"/>
                </a:solidFill>
                <a:latin typeface="方正粗黑宋简体" panose="02000000000000000000" pitchFamily="2" charset="-122"/>
                <a:ea typeface="方正粗黑宋简体" panose="02000000000000000000" pitchFamily="2" charset="-122"/>
                <a:cs typeface="宋体" panose="02010600030101010101" pitchFamily="2" charset="-122"/>
              </a:rPr>
              <a:t> 八国联军将领在北京合影，照片中却出现了9人，俄没有参加合影，英国将旗下澳大利亚与印度拉进合影。</a:t>
            </a:r>
          </a:p>
        </p:txBody>
      </p:sp>
      <p:sp>
        <p:nvSpPr>
          <p:cNvPr id="5" name="文本框 4"/>
          <p:cNvSpPr txBox="1"/>
          <p:nvPr/>
        </p:nvSpPr>
        <p:spPr>
          <a:xfrm>
            <a:off x="5777993" y="95250"/>
            <a:ext cx="6234113" cy="599440"/>
          </a:xfrm>
          <a:prstGeom prst="rect">
            <a:avLst/>
          </a:prstGeom>
          <a:noFill/>
        </p:spPr>
        <p:txBody>
          <a:bodyPr wrap="square" lIns="45720" tIns="22860" rIns="45720" bIns="22860" rtlCol="0">
            <a:spAutoFit/>
          </a:bodyPr>
          <a:lstStyle/>
          <a:p>
            <a:pPr algn="r"/>
            <a:r>
              <a:rPr lang="zh-CN" altLang="en-US" sz="3600" b="1" dirty="0">
                <a:solidFill>
                  <a:srgbClr val="C00000"/>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弱国挨打、触目惊心</a:t>
            </a:r>
          </a:p>
        </p:txBody>
      </p:sp>
    </p:spTree>
    <p:extLst>
      <p:ext uri="{BB962C8B-B14F-4D97-AF65-F5344CB8AC3E}">
        <p14:creationId xmlns:p14="http://schemas.microsoft.com/office/powerpoint/2010/main" val="3300736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b6ad992d8130a75cb5d397b70143c97b"/>
          <p:cNvPicPr>
            <a:picLocks noChangeAspect="1"/>
          </p:cNvPicPr>
          <p:nvPr/>
        </p:nvPicPr>
        <p:blipFill>
          <a:blip r:embed="rId2"/>
          <a:stretch>
            <a:fillRect/>
          </a:stretch>
        </p:blipFill>
        <p:spPr>
          <a:xfrm>
            <a:off x="2674455" y="660569"/>
            <a:ext cx="6628704" cy="3976488"/>
          </a:xfrm>
          <a:prstGeom prst="rect">
            <a:avLst/>
          </a:prstGeom>
        </p:spPr>
      </p:pic>
      <p:sp>
        <p:nvSpPr>
          <p:cNvPr id="17437" name="Text Box 29"/>
          <p:cNvSpPr txBox="1">
            <a:spLocks noChangeArrowheads="1"/>
          </p:cNvSpPr>
          <p:nvPr/>
        </p:nvSpPr>
        <p:spPr bwMode="auto">
          <a:xfrm>
            <a:off x="2229030" y="4541638"/>
            <a:ext cx="246237" cy="61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8" rIns="121896" bIns="60948">
            <a:spAutoFit/>
          </a:bodyPr>
          <a:lstStyle/>
          <a:p>
            <a:endParaRPr lang="zh-CN" altLang="zh-CN" sz="3200" b="1">
              <a:solidFill>
                <a:srgbClr val="3333FF"/>
              </a:solidFill>
            </a:endParaRPr>
          </a:p>
        </p:txBody>
      </p:sp>
      <p:sp>
        <p:nvSpPr>
          <p:cNvPr id="8" name="矩形 7"/>
          <p:cNvSpPr/>
          <p:nvPr/>
        </p:nvSpPr>
        <p:spPr>
          <a:xfrm>
            <a:off x="357809" y="220750"/>
            <a:ext cx="11582180" cy="472249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zh-CN" altLang="en-US"/>
          </a:p>
        </p:txBody>
      </p:sp>
      <p:pic>
        <p:nvPicPr>
          <p:cNvPr id="4" name="Picture" descr="Picture"/>
          <p:cNvPicPr>
            <a:picLocks noChangeAspect="1"/>
          </p:cNvPicPr>
          <p:nvPr/>
        </p:nvPicPr>
        <p:blipFill>
          <a:blip r:embed="rId3" cstate="print">
            <a:alphaModFix amt="70000"/>
          </a:blip>
          <a:stretch>
            <a:fillRect/>
          </a:stretch>
        </p:blipFill>
        <p:spPr>
          <a:xfrm>
            <a:off x="-127990" y="3892928"/>
            <a:ext cx="12233593" cy="2996565"/>
          </a:xfrm>
          <a:prstGeom prst="rect">
            <a:avLst/>
          </a:prstGeom>
        </p:spPr>
      </p:pic>
      <p:sp>
        <p:nvSpPr>
          <p:cNvPr id="9" name="文本框 8"/>
          <p:cNvSpPr txBox="1"/>
          <p:nvPr/>
        </p:nvSpPr>
        <p:spPr>
          <a:xfrm>
            <a:off x="521805" y="528240"/>
            <a:ext cx="11254188" cy="4108817"/>
          </a:xfrm>
          <a:prstGeom prst="rect">
            <a:avLst/>
          </a:prstGeom>
          <a:noFill/>
        </p:spPr>
        <p:txBody>
          <a:bodyPr wrap="square" lIns="45720" tIns="22860" rIns="45720" bIns="22860" rtlCol="0">
            <a:spAutoFit/>
          </a:bodyPr>
          <a:lstStyle/>
          <a:p>
            <a:r>
              <a:rPr lang="en-US" altLang="zh-CN" sz="2400" dirty="0"/>
              <a:t>1900</a:t>
            </a:r>
            <a:r>
              <a:rPr lang="zh-CN" altLang="en-US" sz="2400" dirty="0"/>
              <a:t>年</a:t>
            </a:r>
            <a:r>
              <a:rPr lang="en-US" altLang="zh-CN" sz="2400" dirty="0"/>
              <a:t>6</a:t>
            </a:r>
            <a:r>
              <a:rPr lang="zh-CN" altLang="en-US" sz="2400" dirty="0"/>
              <a:t>月</a:t>
            </a:r>
            <a:r>
              <a:rPr lang="en-US" altLang="zh-CN" sz="2400" dirty="0"/>
              <a:t>10</a:t>
            </a:r>
            <a:r>
              <a:rPr lang="zh-CN" altLang="en-US" sz="2400" dirty="0"/>
              <a:t>日，英国海军中将</a:t>
            </a:r>
            <a:r>
              <a:rPr lang="zh-CN" altLang="en-US" sz="2400" b="1" dirty="0">
                <a:solidFill>
                  <a:srgbClr val="C00000"/>
                </a:solidFill>
              </a:rPr>
              <a:t>西摩尔</a:t>
            </a:r>
            <a:r>
              <a:rPr lang="zh-CN" altLang="en-US" sz="2400" dirty="0"/>
              <a:t>率领第一批联军从天津乘火车向北京进发，在廊坊附近遭到义和团和清军的顽强阻击，被迫退回天津。</a:t>
            </a:r>
          </a:p>
          <a:p>
            <a:r>
              <a:rPr lang="en-US" altLang="zh-CN" sz="2400" dirty="0"/>
              <a:t>6</a:t>
            </a:r>
            <a:r>
              <a:rPr lang="zh-CN" altLang="en-US" sz="2400" dirty="0"/>
              <a:t>月中旬，八国联军攻陷</a:t>
            </a:r>
            <a:r>
              <a:rPr lang="zh-CN" altLang="en-US" sz="2400" b="1" dirty="0">
                <a:solidFill>
                  <a:srgbClr val="C00000"/>
                </a:solidFill>
              </a:rPr>
              <a:t>大沽炮台</a:t>
            </a:r>
            <a:r>
              <a:rPr lang="zh-CN" altLang="en-US" sz="2400" dirty="0"/>
              <a:t>，向天津进犯，义和团和清军奋起投入天津保卫战。</a:t>
            </a:r>
            <a:endParaRPr lang="en-US" altLang="zh-CN" sz="2400" dirty="0"/>
          </a:p>
          <a:p>
            <a:r>
              <a:rPr lang="en-US" altLang="zh-CN" sz="2400" dirty="0"/>
              <a:t>6</a:t>
            </a:r>
            <a:r>
              <a:rPr lang="zh-CN" altLang="en-US" sz="2400" dirty="0"/>
              <a:t>月</a:t>
            </a:r>
            <a:r>
              <a:rPr lang="en-US" altLang="zh-CN" sz="2400" dirty="0"/>
              <a:t>21</a:t>
            </a:r>
            <a:r>
              <a:rPr lang="zh-CN" altLang="en-US" sz="2400" dirty="0"/>
              <a:t>日，慈禧太后作出各国</a:t>
            </a:r>
            <a:r>
              <a:rPr lang="en-US" altLang="zh-CN" sz="2400" dirty="0"/>
              <a:t>“</a:t>
            </a:r>
            <a:r>
              <a:rPr lang="zh-CN" altLang="en-US" sz="2400" dirty="0"/>
              <a:t>宣战</a:t>
            </a:r>
            <a:r>
              <a:rPr lang="en-US" altLang="zh-CN" sz="2400" dirty="0"/>
              <a:t>”</a:t>
            </a:r>
            <a:r>
              <a:rPr lang="zh-CN" altLang="en-US" sz="2400" dirty="0"/>
              <a:t>的决定。</a:t>
            </a:r>
          </a:p>
          <a:p>
            <a:r>
              <a:rPr lang="en-US" altLang="zh-CN" sz="2400" dirty="0"/>
              <a:t>7</a:t>
            </a:r>
            <a:r>
              <a:rPr lang="zh-CN" altLang="en-US" sz="2400" dirty="0"/>
              <a:t>月</a:t>
            </a:r>
            <a:r>
              <a:rPr lang="en-US" altLang="zh-CN" sz="2400" dirty="0"/>
              <a:t>14</a:t>
            </a:r>
            <a:r>
              <a:rPr lang="zh-CN" altLang="en-US" sz="2400" dirty="0"/>
              <a:t>日，</a:t>
            </a:r>
            <a:r>
              <a:rPr lang="zh-CN" altLang="en-US" sz="2400" b="1" dirty="0">
                <a:solidFill>
                  <a:srgbClr val="C00000"/>
                </a:solidFill>
              </a:rPr>
              <a:t>天津陷落</a:t>
            </a:r>
            <a:r>
              <a:rPr lang="zh-CN" altLang="en-US" sz="2400" dirty="0"/>
              <a:t>。</a:t>
            </a:r>
          </a:p>
          <a:p>
            <a:r>
              <a:rPr lang="en-US" altLang="zh-CN" sz="2400" dirty="0"/>
              <a:t>8</a:t>
            </a:r>
            <a:r>
              <a:rPr lang="zh-CN" altLang="en-US" sz="2400" dirty="0"/>
              <a:t>月中旬，</a:t>
            </a:r>
            <a:r>
              <a:rPr lang="zh-CN" altLang="en-US" sz="2400" b="1" dirty="0">
                <a:solidFill>
                  <a:srgbClr val="C00000"/>
                </a:solidFill>
              </a:rPr>
              <a:t>北京失陷</a:t>
            </a:r>
            <a:r>
              <a:rPr lang="zh-CN" altLang="en-US" sz="2400" dirty="0"/>
              <a:t>，慈禧太后和光绪皇帝仓皇出逃，后到西安。逃亡途中，慈禧太后发布铲除义和团的谕旨，并指定庆亲王奕劻和李鸿章为全权代表与列强议和。</a:t>
            </a:r>
          </a:p>
          <a:p>
            <a:r>
              <a:rPr lang="zh-CN" altLang="en-US" sz="2400" b="1" dirty="0">
                <a:solidFill>
                  <a:srgbClr val="C00000"/>
                </a:solidFill>
              </a:rPr>
              <a:t>八国联军占领北京后</a:t>
            </a:r>
            <a:r>
              <a:rPr lang="zh-CN" altLang="en-US" sz="2400" dirty="0"/>
              <a:t>，继续派兵侵略其他地方，在所到之处烧杀抢掠，无恶不作，犯下骇人听闻的罪行。俄国军队趁机侵占中国东北。</a:t>
            </a:r>
          </a:p>
          <a:p>
            <a:r>
              <a:rPr lang="zh-CN" altLang="en-US" sz="2400" b="1" dirty="0">
                <a:solidFill>
                  <a:srgbClr val="C00000"/>
                </a:solidFill>
              </a:rPr>
              <a:t>当时</a:t>
            </a:r>
            <a:r>
              <a:rPr lang="zh-CN" altLang="en-US" sz="2400" dirty="0"/>
              <a:t>，南方各省督抚与英、美等国洽商</a:t>
            </a:r>
            <a:r>
              <a:rPr lang="en-US" altLang="zh-CN" sz="2400" dirty="0"/>
              <a:t>“</a:t>
            </a:r>
            <a:r>
              <a:rPr lang="zh-CN" altLang="en-US" sz="2400" dirty="0"/>
              <a:t>东南互保</a:t>
            </a:r>
            <a:r>
              <a:rPr lang="en-US" altLang="zh-CN" sz="2400" dirty="0"/>
              <a:t>”</a:t>
            </a:r>
            <a:r>
              <a:rPr lang="zh-CN" altLang="en-US" sz="2400" dirty="0"/>
              <a:t>协议，严重动摇了清政府统治的根基。</a:t>
            </a:r>
          </a:p>
        </p:txBody>
      </p:sp>
      <p:sp>
        <p:nvSpPr>
          <p:cNvPr id="10" name="文本框 25"/>
          <p:cNvSpPr txBox="1"/>
          <p:nvPr/>
        </p:nvSpPr>
        <p:spPr>
          <a:xfrm rot="20609999">
            <a:off x="5292538" y="3328973"/>
            <a:ext cx="1606924" cy="200055"/>
          </a:xfrm>
          <a:prstGeom prst="rect">
            <a:avLst/>
          </a:prstGeom>
          <a:noFill/>
        </p:spPr>
        <p:txBody>
          <a:bodyPr wrap="square" lIns="45720" tIns="22860" rIns="45720" bIns="22860" rtlCol="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sz="1000" dirty="0">
                <a:solidFill>
                  <a:schemeClr val="bg1">
                    <a:lumMod val="50000"/>
                  </a:schemeClr>
                </a:solidFill>
                <a:latin typeface="叶根友毛笔行书简体" panose="02010601030101010101" pitchFamily="2" charset="-122"/>
                <a:ea typeface="叶根友毛笔行书简体" panose="02010601030101010101" pitchFamily="2" charset="-122"/>
              </a:rPr>
              <a:t>公众号：高中历史教研</a:t>
            </a:r>
            <a:endParaRPr lang="zh-CN" altLang="en-US" sz="1000" dirty="0">
              <a:solidFill>
                <a:schemeClr val="bg1">
                  <a:lumMod val="50000"/>
                </a:schemeClr>
              </a:solidFill>
              <a:latin typeface="叶根友毛笔行书简体" panose="02010601030101010101" pitchFamily="2" charset="-122"/>
              <a:ea typeface="叶根友毛笔行书简体" panose="02010601030101010101" pitchFamily="2" charset="-122"/>
            </a:endParaRPr>
          </a:p>
        </p:txBody>
      </p:sp>
    </p:spTree>
    <p:extLst>
      <p:ext uri="{BB962C8B-B14F-4D97-AF65-F5344CB8AC3E}">
        <p14:creationId xmlns:p14="http://schemas.microsoft.com/office/powerpoint/2010/main" val="32173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7" name="Text Box 29"/>
          <p:cNvSpPr txBox="1">
            <a:spLocks noChangeArrowheads="1"/>
          </p:cNvSpPr>
          <p:nvPr/>
        </p:nvSpPr>
        <p:spPr bwMode="auto">
          <a:xfrm>
            <a:off x="2229030" y="4541638"/>
            <a:ext cx="246237" cy="61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8" rIns="121896" bIns="60948">
            <a:spAutoFit/>
          </a:bodyPr>
          <a:lstStyle/>
          <a:p>
            <a:endParaRPr lang="zh-CN" altLang="zh-CN" sz="3200" b="1">
              <a:solidFill>
                <a:srgbClr val="3333FF"/>
              </a:solidFill>
            </a:endParaRPr>
          </a:p>
        </p:txBody>
      </p:sp>
      <p:sp>
        <p:nvSpPr>
          <p:cNvPr id="2" name="文本框 1"/>
          <p:cNvSpPr txBox="1"/>
          <p:nvPr/>
        </p:nvSpPr>
        <p:spPr>
          <a:xfrm>
            <a:off x="109183" y="766061"/>
            <a:ext cx="11864772" cy="5955476"/>
          </a:xfrm>
          <a:prstGeom prst="rect">
            <a:avLst/>
          </a:prstGeom>
          <a:noFill/>
        </p:spPr>
        <p:txBody>
          <a:bodyPr wrap="square" lIns="45720" tIns="22860" rIns="45720" bIns="22860" rtlCol="0">
            <a:spAutoFit/>
          </a:bodyPr>
          <a:lstStyle/>
          <a:p>
            <a:r>
              <a:rPr lang="zh-CN" altLang="en-US" sz="2400" b="1" dirty="0">
                <a:solidFill>
                  <a:srgbClr val="C00000"/>
                </a:solidFill>
                <a:latin typeface="宋体" panose="02010600030101010101" pitchFamily="2" charset="-122"/>
                <a:cs typeface="宋体" panose="02010600030101010101" pitchFamily="2" charset="-122"/>
              </a:rPr>
              <a:t>材料一：</a:t>
            </a:r>
            <a:r>
              <a:rPr lang="zh-CN" altLang="en-US" sz="2400" dirty="0">
                <a:latin typeface="宋体" panose="02010600030101010101" pitchFamily="2" charset="-122"/>
                <a:cs typeface="宋体" panose="02010600030101010101" pitchFamily="2" charset="-122"/>
              </a:rPr>
              <a:t>这位老泼妇独裁专制四十年；她谁也不怕，只怕洋人。如今洋人最后真来要她的老命了。在眼睁睁就要投缳自尽之前，她还管得了大清江山，兆民生命？她就放泼，和洋人拚命了。朝廷就决议重用义和团对十一国列强不惜一战了；主和五大臣，其后也相继被杀。</a:t>
            </a:r>
          </a:p>
          <a:p>
            <a:pPr algn="r"/>
            <a:r>
              <a:rPr lang="en-US" altLang="zh-CN" sz="2400" dirty="0">
                <a:latin typeface="宋体" panose="02010600030101010101" pitchFamily="2" charset="-122"/>
                <a:cs typeface="宋体" panose="02010600030101010101" pitchFamily="2" charset="-122"/>
              </a:rPr>
              <a:t>                   </a:t>
            </a:r>
            <a:r>
              <a:rPr lang="zh-CN" altLang="en-US" sz="2400" dirty="0">
                <a:latin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cs typeface="宋体" panose="02010600030101010101" pitchFamily="2" charset="-122"/>
              </a:rPr>
              <a:t>唐德刚《从晚清到民国》</a:t>
            </a:r>
          </a:p>
          <a:p>
            <a:r>
              <a:rPr lang="zh-CN" altLang="en-US" sz="2400" b="1" dirty="0" smtClean="0">
                <a:solidFill>
                  <a:srgbClr val="C00000"/>
                </a:solidFill>
                <a:latin typeface="宋体" panose="02010600030101010101" pitchFamily="2" charset="-122"/>
                <a:cs typeface="宋体" panose="02010600030101010101" pitchFamily="2" charset="-122"/>
              </a:rPr>
              <a:t>材料</a:t>
            </a:r>
            <a:r>
              <a:rPr lang="zh-CN" altLang="en-US" sz="2400" b="1" dirty="0">
                <a:solidFill>
                  <a:srgbClr val="C00000"/>
                </a:solidFill>
                <a:latin typeface="宋体" panose="02010600030101010101" pitchFamily="2" charset="-122"/>
                <a:cs typeface="宋体" panose="02010600030101010101" pitchFamily="2" charset="-122"/>
              </a:rPr>
              <a:t>二：</a:t>
            </a:r>
            <a:r>
              <a:rPr lang="zh-CN" altLang="en-US" sz="2400" dirty="0">
                <a:latin typeface="宋体" panose="02010600030101010101" pitchFamily="2" charset="-122"/>
                <a:cs typeface="宋体" panose="02010600030101010101" pitchFamily="2" charset="-122"/>
              </a:rPr>
              <a:t>城内外民居市廛，已焚者十之三四联军皆大掠，鲜得免者。其袒匪之家，受伤更烈。珍玩器物皆掠尽，其不便匣藏者，皆贱值售焉。妇女虑受辱，多自刭。朝衣冠及凤冠补服之尸，触目皆是。有自久，项断尸坠者。其生存者，多于战门首插某国顺民旗，求保护。</a:t>
            </a:r>
          </a:p>
          <a:p>
            <a:pPr algn="r"/>
            <a:r>
              <a:rPr lang="zh-CN" altLang="en-US" sz="2400" dirty="0">
                <a:latin typeface="宋体" panose="02010600030101010101" pitchFamily="2" charset="-122"/>
                <a:cs typeface="宋体" panose="02010600030101010101" pitchFamily="2" charset="-122"/>
              </a:rPr>
              <a:t>                   -----罗惇曧《拳变余闻》</a:t>
            </a:r>
          </a:p>
          <a:p>
            <a:r>
              <a:rPr lang="zh-CN" altLang="en-US" sz="2400" b="1" dirty="0" smtClean="0">
                <a:solidFill>
                  <a:srgbClr val="C00000"/>
                </a:solidFill>
                <a:latin typeface="宋体" panose="02010600030101010101" pitchFamily="2" charset="-122"/>
                <a:cs typeface="宋体" panose="02010600030101010101" pitchFamily="2" charset="-122"/>
              </a:rPr>
              <a:t>材料</a:t>
            </a:r>
            <a:r>
              <a:rPr lang="zh-CN" altLang="en-US" sz="2400" b="1" dirty="0">
                <a:solidFill>
                  <a:srgbClr val="C00000"/>
                </a:solidFill>
                <a:latin typeface="宋体" panose="02010600030101010101" pitchFamily="2" charset="-122"/>
                <a:cs typeface="宋体" panose="02010600030101010101" pitchFamily="2" charset="-122"/>
              </a:rPr>
              <a:t>三：</a:t>
            </a:r>
            <a:r>
              <a:rPr lang="zh-CN" altLang="en-US" sz="2400" dirty="0">
                <a:latin typeface="宋体" panose="02010600030101010101" pitchFamily="2" charset="-122"/>
                <a:cs typeface="宋体" panose="02010600030101010101" pitchFamily="2" charset="-122"/>
              </a:rPr>
              <a:t>1900年6月21日朝廷宣战之时，东南部的省级官员广东李鸿章、南京刘坤一、武汉张之洞和山东袁世凯一致拒绝承认其有效性，坚持认为它是一个乱命、未经皇室适当授权的非法诏令……两江总督张之洞和刘坤一与上海的外国领事达成一项非正式的协定，大意是:作为省里的最高权威，他们将保护外国人的生命和财产，并在他们的管辖区内镇压拳民。</a:t>
            </a:r>
          </a:p>
          <a:p>
            <a:pPr algn="r"/>
            <a:r>
              <a:rPr lang="zh-CN" altLang="en-US" sz="2400" dirty="0">
                <a:latin typeface="宋体" panose="02010600030101010101" pitchFamily="2" charset="-122"/>
                <a:cs typeface="宋体" panose="02010600030101010101" pitchFamily="2" charset="-122"/>
              </a:rPr>
              <a:t>                   -----徐中约《中国近代史》</a:t>
            </a:r>
          </a:p>
        </p:txBody>
      </p:sp>
      <p:sp>
        <p:nvSpPr>
          <p:cNvPr id="3" name="文本框 2"/>
          <p:cNvSpPr txBox="1"/>
          <p:nvPr/>
        </p:nvSpPr>
        <p:spPr>
          <a:xfrm>
            <a:off x="5739842" y="134847"/>
            <a:ext cx="6234113" cy="599440"/>
          </a:xfrm>
          <a:prstGeom prst="rect">
            <a:avLst/>
          </a:prstGeom>
          <a:noFill/>
        </p:spPr>
        <p:txBody>
          <a:bodyPr wrap="square" lIns="45720" tIns="22860" rIns="45720" bIns="22860" rtlCol="0">
            <a:spAutoFit/>
          </a:bodyPr>
          <a:lstStyle/>
          <a:p>
            <a:pPr algn="r"/>
            <a:r>
              <a:rPr lang="zh-CN" altLang="en-US" sz="3600" b="1" dirty="0">
                <a:solidFill>
                  <a:srgbClr val="C00000"/>
                </a:solidFill>
                <a:effectLst>
                  <a:outerShdw blurRad="38100" dist="25400" dir="5400000" algn="ctr" rotWithShape="0">
                    <a:srgbClr val="6E747A">
                      <a:alpha val="43000"/>
                    </a:srgbClr>
                  </a:outerShdw>
                </a:effectLst>
                <a:latin typeface="方正粗黑宋简体" panose="02000000000000000000" pitchFamily="2" charset="-122"/>
                <a:ea typeface="方正粗黑宋简体" panose="02000000000000000000" pitchFamily="2" charset="-122"/>
                <a:cs typeface="楷体" panose="02010609060101010101" charset="-122"/>
              </a:rPr>
              <a:t>分崩离析、民不聊生</a:t>
            </a:r>
          </a:p>
        </p:txBody>
      </p:sp>
    </p:spTree>
    <p:extLst>
      <p:ext uri="{BB962C8B-B14F-4D97-AF65-F5344CB8AC3E}">
        <p14:creationId xmlns:p14="http://schemas.microsoft.com/office/powerpoint/2010/main" val="154511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7" name="Text Box 29"/>
          <p:cNvSpPr txBox="1">
            <a:spLocks noChangeArrowheads="1"/>
          </p:cNvSpPr>
          <p:nvPr/>
        </p:nvSpPr>
        <p:spPr bwMode="auto">
          <a:xfrm>
            <a:off x="2229030" y="4541638"/>
            <a:ext cx="246237" cy="61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8" rIns="121896" bIns="60948">
            <a:spAutoFit/>
          </a:bodyPr>
          <a:lstStyle/>
          <a:p>
            <a:endParaRPr lang="zh-CN" altLang="zh-CN" sz="3200" b="1">
              <a:solidFill>
                <a:srgbClr val="3333FF"/>
              </a:solidFill>
            </a:endParaRPr>
          </a:p>
        </p:txBody>
      </p:sp>
      <p:graphicFrame>
        <p:nvGraphicFramePr>
          <p:cNvPr id="37" name="表格 36"/>
          <p:cNvGraphicFramePr/>
          <p:nvPr>
            <p:custDataLst>
              <p:tags r:id="rId1"/>
            </p:custDataLst>
          </p:nvPr>
        </p:nvGraphicFramePr>
        <p:xfrm>
          <a:off x="336232" y="1701167"/>
          <a:ext cx="11519536" cy="4201478"/>
        </p:xfrm>
        <a:graphic>
          <a:graphicData uri="http://schemas.openxmlformats.org/drawingml/2006/table">
            <a:tbl>
              <a:tblPr firstRow="1" bandRow="1">
                <a:tableStyleId>{5C22544A-7EE6-4342-B048-85BDC9FD1C3A}</a:tableStyleId>
              </a:tblPr>
              <a:tblGrid>
                <a:gridCol w="5759768">
                  <a:extLst>
                    <a:ext uri="{9D8B030D-6E8A-4147-A177-3AD203B41FA5}">
                      <a16:colId xmlns="" xmlns:a16="http://schemas.microsoft.com/office/drawing/2014/main" val="20000"/>
                    </a:ext>
                  </a:extLst>
                </a:gridCol>
                <a:gridCol w="5759768">
                  <a:extLst>
                    <a:ext uri="{9D8B030D-6E8A-4147-A177-3AD203B41FA5}">
                      <a16:colId xmlns="" xmlns:a16="http://schemas.microsoft.com/office/drawing/2014/main" val="20001"/>
                    </a:ext>
                  </a:extLst>
                </a:gridCol>
              </a:tblGrid>
              <a:tr h="531813">
                <a:tc>
                  <a:txBody>
                    <a:bodyPr/>
                    <a:lstStyle/>
                    <a:p>
                      <a:pPr>
                        <a:buNone/>
                      </a:pPr>
                      <a:r>
                        <a:rPr lang="zh-CN" altLang="en-US" sz="2700" dirty="0">
                          <a:latin typeface="宋体" panose="02010600030101010101" pitchFamily="2" charset="-122"/>
                          <a:ea typeface="宋体" panose="02010600030101010101" pitchFamily="2" charset="-122"/>
                        </a:rPr>
                        <a:t>《辛丑条约》内容</a:t>
                      </a:r>
                    </a:p>
                  </a:txBody>
                  <a:tcPr marL="45720" marR="45720" marT="22860" marB="22860"/>
                </a:tc>
                <a:tc>
                  <a:txBody>
                    <a:bodyPr/>
                    <a:lstStyle/>
                    <a:p>
                      <a:pPr>
                        <a:buNone/>
                      </a:pPr>
                      <a:r>
                        <a:rPr lang="zh-CN" altLang="en-US" sz="2700">
                          <a:latin typeface="宋体" panose="02010600030101010101" pitchFamily="2" charset="-122"/>
                          <a:ea typeface="宋体" panose="02010600030101010101" pitchFamily="2" charset="-122"/>
                        </a:rPr>
                        <a:t>影响</a:t>
                      </a:r>
                    </a:p>
                  </a:txBody>
                  <a:tcPr marL="45720" marR="45720" marT="22860" marB="22860"/>
                </a:tc>
                <a:extLst>
                  <a:ext uri="{0D108BD9-81ED-4DB2-BD59-A6C34878D82A}">
                    <a16:rowId xmlns="" xmlns:a16="http://schemas.microsoft.com/office/drawing/2014/main" val="10000"/>
                  </a:ext>
                </a:extLst>
              </a:tr>
              <a:tr h="532130">
                <a:tc>
                  <a:txBody>
                    <a:bodyPr/>
                    <a:lstStyle/>
                    <a:p>
                      <a:pPr>
                        <a:buNone/>
                      </a:pPr>
                      <a:r>
                        <a:rPr lang="zh-CN" altLang="en-US" sz="2700" dirty="0">
                          <a:latin typeface="宋体" panose="02010600030101010101" pitchFamily="2" charset="-122"/>
                          <a:ea typeface="宋体" panose="02010600030101010101" pitchFamily="2" charset="-122"/>
                        </a:rPr>
                        <a:t>惩办</a:t>
                      </a:r>
                      <a:r>
                        <a:rPr lang="en-US" altLang="zh-CN" sz="2700" dirty="0">
                          <a:latin typeface="宋体" panose="02010600030101010101" pitchFamily="2" charset="-122"/>
                          <a:ea typeface="宋体" panose="02010600030101010101" pitchFamily="2" charset="-122"/>
                        </a:rPr>
                        <a:t>“</a:t>
                      </a:r>
                      <a:r>
                        <a:rPr lang="zh-CN" altLang="en-US" sz="2700" dirty="0">
                          <a:latin typeface="宋体" panose="02010600030101010101" pitchFamily="2" charset="-122"/>
                          <a:ea typeface="宋体" panose="02010600030101010101" pitchFamily="2" charset="-122"/>
                        </a:rPr>
                        <a:t>首祸诸臣</a:t>
                      </a:r>
                      <a:r>
                        <a:rPr lang="en-US" altLang="zh-CN" sz="2700" dirty="0">
                          <a:latin typeface="宋体" panose="02010600030101010101" pitchFamily="2" charset="-122"/>
                          <a:ea typeface="宋体" panose="02010600030101010101" pitchFamily="2" charset="-122"/>
                        </a:rPr>
                        <a:t>”</a:t>
                      </a:r>
                    </a:p>
                  </a:txBody>
                  <a:tcPr marL="45720" marR="45720" marT="22860" marB="22860"/>
                </a:tc>
                <a:tc>
                  <a:txBody>
                    <a:bodyPr/>
                    <a:lstStyle/>
                    <a:p>
                      <a:pPr>
                        <a:buNone/>
                      </a:pPr>
                      <a:r>
                        <a:rPr lang="zh-CN" altLang="en-US" sz="2700">
                          <a:latin typeface="宋体" panose="02010600030101010101" pitchFamily="2" charset="-122"/>
                          <a:ea typeface="宋体" panose="02010600030101010101" pitchFamily="2" charset="-122"/>
                        </a:rPr>
                        <a:t>涉及中央和地方大臣百余人</a:t>
                      </a:r>
                    </a:p>
                  </a:txBody>
                  <a:tcPr marL="45720" marR="45720" marT="22860" marB="22860"/>
                </a:tc>
                <a:extLst>
                  <a:ext uri="{0D108BD9-81ED-4DB2-BD59-A6C34878D82A}">
                    <a16:rowId xmlns="" xmlns:a16="http://schemas.microsoft.com/office/drawing/2014/main" val="10001"/>
                  </a:ext>
                </a:extLst>
              </a:tr>
              <a:tr h="868680">
                <a:tc>
                  <a:txBody>
                    <a:bodyPr/>
                    <a:lstStyle/>
                    <a:p>
                      <a:pPr>
                        <a:buNone/>
                      </a:pPr>
                      <a:r>
                        <a:rPr lang="zh-CN" altLang="en-US" sz="2700" dirty="0">
                          <a:latin typeface="宋体" panose="02010600030101010101" pitchFamily="2" charset="-122"/>
                          <a:ea typeface="宋体" panose="02010600030101010101" pitchFamily="2" charset="-122"/>
                        </a:rPr>
                        <a:t>赔款白银</a:t>
                      </a:r>
                      <a:r>
                        <a:rPr lang="en-US" altLang="zh-CN" sz="2700" dirty="0">
                          <a:latin typeface="宋体" panose="02010600030101010101" pitchFamily="2" charset="-122"/>
                          <a:ea typeface="宋体" panose="02010600030101010101" pitchFamily="2" charset="-122"/>
                        </a:rPr>
                        <a:t>4.5</a:t>
                      </a:r>
                      <a:r>
                        <a:rPr lang="zh-CN" altLang="en-US" sz="2700" dirty="0">
                          <a:latin typeface="宋体" panose="02010600030101010101" pitchFamily="2" charset="-122"/>
                          <a:ea typeface="宋体" panose="02010600030101010101" pitchFamily="2" charset="-122"/>
                        </a:rPr>
                        <a:t>亿</a:t>
                      </a:r>
                    </a:p>
                  </a:txBody>
                  <a:tcPr marL="45720" marR="45720" marT="22860" marB="22860"/>
                </a:tc>
                <a:tc>
                  <a:txBody>
                    <a:bodyPr/>
                    <a:lstStyle/>
                    <a:p>
                      <a:pPr>
                        <a:buNone/>
                      </a:pPr>
                      <a:r>
                        <a:rPr lang="zh-CN" altLang="en-US" sz="2700" dirty="0">
                          <a:latin typeface="宋体" panose="02010600030101010101" pitchFamily="2" charset="-122"/>
                          <a:ea typeface="宋体" panose="02010600030101010101" pitchFamily="2" charset="-122"/>
                        </a:rPr>
                        <a:t>巨额赔款，加重了中国人民的负担，加剧了中国的贫困和经济衰败</a:t>
                      </a:r>
                    </a:p>
                  </a:txBody>
                  <a:tcPr marL="45720" marR="45720" marT="22860" marB="22860"/>
                </a:tc>
                <a:extLst>
                  <a:ext uri="{0D108BD9-81ED-4DB2-BD59-A6C34878D82A}">
                    <a16:rowId xmlns="" xmlns:a16="http://schemas.microsoft.com/office/drawing/2014/main" val="10002"/>
                  </a:ext>
                </a:extLst>
              </a:tr>
              <a:tr h="868680">
                <a:tc>
                  <a:txBody>
                    <a:bodyPr/>
                    <a:lstStyle/>
                    <a:p>
                      <a:pPr>
                        <a:buNone/>
                      </a:pPr>
                      <a:r>
                        <a:rPr lang="zh-CN" altLang="en-US" sz="2700" dirty="0">
                          <a:latin typeface="宋体" panose="02010600030101010101" pitchFamily="2" charset="-122"/>
                          <a:ea typeface="宋体" panose="02010600030101010101" pitchFamily="2" charset="-122"/>
                        </a:rPr>
                        <a:t>划使馆区</a:t>
                      </a:r>
                    </a:p>
                  </a:txBody>
                  <a:tcPr marL="45720" marR="45720" marT="22860" marB="22860"/>
                </a:tc>
                <a:tc>
                  <a:txBody>
                    <a:bodyPr/>
                    <a:lstStyle/>
                    <a:p>
                      <a:pPr>
                        <a:buNone/>
                      </a:pPr>
                      <a:r>
                        <a:rPr lang="zh-CN" altLang="en-US" sz="2700">
                          <a:latin typeface="宋体" panose="02010600030101010101" pitchFamily="2" charset="-122"/>
                          <a:ea typeface="宋体" panose="02010600030101010101" pitchFamily="2" charset="-122"/>
                        </a:rPr>
                        <a:t>中国人不得居住，各国可派兵驻守，成为列强侵华大本营，</a:t>
                      </a:r>
                      <a:r>
                        <a:rPr lang="en-US" altLang="zh-CN" sz="2700">
                          <a:latin typeface="宋体" panose="02010600030101010101" pitchFamily="2" charset="-122"/>
                          <a:ea typeface="宋体" panose="02010600030101010101" pitchFamily="2" charset="-122"/>
                        </a:rPr>
                        <a:t>“</a:t>
                      </a:r>
                      <a:r>
                        <a:rPr lang="zh-CN" altLang="en-US" sz="2700">
                          <a:latin typeface="宋体" panose="02010600030101010101" pitchFamily="2" charset="-122"/>
                          <a:ea typeface="宋体" panose="02010600030101010101" pitchFamily="2" charset="-122"/>
                        </a:rPr>
                        <a:t>国中之国</a:t>
                      </a:r>
                      <a:r>
                        <a:rPr lang="en-US" altLang="zh-CN" sz="2700">
                          <a:latin typeface="宋体" panose="02010600030101010101" pitchFamily="2" charset="-122"/>
                          <a:ea typeface="宋体" panose="02010600030101010101" pitchFamily="2" charset="-122"/>
                        </a:rPr>
                        <a:t>”</a:t>
                      </a:r>
                    </a:p>
                  </a:txBody>
                  <a:tcPr marL="45720" marR="45720" marT="22860" marB="22860"/>
                </a:tc>
                <a:extLst>
                  <a:ext uri="{0D108BD9-81ED-4DB2-BD59-A6C34878D82A}">
                    <a16:rowId xmlns="" xmlns:a16="http://schemas.microsoft.com/office/drawing/2014/main" val="10003"/>
                  </a:ext>
                </a:extLst>
              </a:tr>
              <a:tr h="531495">
                <a:tc>
                  <a:txBody>
                    <a:bodyPr/>
                    <a:lstStyle/>
                    <a:p>
                      <a:pPr>
                        <a:buNone/>
                      </a:pPr>
                      <a:r>
                        <a:rPr lang="zh-CN" altLang="en-US" sz="2700" dirty="0">
                          <a:latin typeface="宋体" panose="02010600030101010101" pitchFamily="2" charset="-122"/>
                          <a:ea typeface="宋体" panose="02010600030101010101" pitchFamily="2" charset="-122"/>
                        </a:rPr>
                        <a:t>拆除炮台，驻扎军队</a:t>
                      </a:r>
                    </a:p>
                  </a:txBody>
                  <a:tcPr marL="45720" marR="45720" marT="22860" marB="22860"/>
                </a:tc>
                <a:tc>
                  <a:txBody>
                    <a:bodyPr/>
                    <a:lstStyle/>
                    <a:p>
                      <a:pPr>
                        <a:buNone/>
                      </a:pPr>
                      <a:r>
                        <a:rPr lang="zh-CN" altLang="en-US" sz="2700">
                          <a:latin typeface="宋体" panose="02010600030101010101" pitchFamily="2" charset="-122"/>
                          <a:ea typeface="宋体" panose="02010600030101010101" pitchFamily="2" charset="-122"/>
                        </a:rPr>
                        <a:t>严重破坏了中国的主权完整</a:t>
                      </a:r>
                    </a:p>
                  </a:txBody>
                  <a:tcPr marL="45720" marR="45720" marT="22860" marB="22860"/>
                </a:tc>
                <a:extLst>
                  <a:ext uri="{0D108BD9-81ED-4DB2-BD59-A6C34878D82A}">
                    <a16:rowId xmlns="" xmlns:a16="http://schemas.microsoft.com/office/drawing/2014/main" val="10004"/>
                  </a:ext>
                </a:extLst>
              </a:tr>
              <a:tr h="868680">
                <a:tc>
                  <a:txBody>
                    <a:bodyPr/>
                    <a:lstStyle/>
                    <a:p>
                      <a:pPr>
                        <a:buNone/>
                      </a:pPr>
                      <a:r>
                        <a:rPr lang="zh-CN" altLang="en-US" sz="2700" dirty="0">
                          <a:latin typeface="宋体" panose="02010600030101010101" pitchFamily="2" charset="-122"/>
                          <a:ea typeface="宋体" panose="02010600030101010101" pitchFamily="2" charset="-122"/>
                        </a:rPr>
                        <a:t>禁止华北科举五年，禁止中国人成立或加入任何</a:t>
                      </a:r>
                      <a:r>
                        <a:rPr lang="en-US" altLang="zh-CN" sz="2700" dirty="0">
                          <a:latin typeface="宋体" panose="02010600030101010101" pitchFamily="2" charset="-122"/>
                          <a:ea typeface="宋体" panose="02010600030101010101" pitchFamily="2" charset="-122"/>
                        </a:rPr>
                        <a:t>“</a:t>
                      </a:r>
                      <a:r>
                        <a:rPr lang="zh-CN" altLang="en-US" sz="2700" dirty="0">
                          <a:latin typeface="宋体" panose="02010600030101010101" pitchFamily="2" charset="-122"/>
                          <a:ea typeface="宋体" panose="02010600030101010101" pitchFamily="2" charset="-122"/>
                        </a:rPr>
                        <a:t>与诸国仇敌之会</a:t>
                      </a:r>
                      <a:r>
                        <a:rPr lang="en-US" altLang="zh-CN" sz="2700" dirty="0">
                          <a:latin typeface="宋体" panose="02010600030101010101" pitchFamily="2" charset="-122"/>
                          <a:ea typeface="宋体" panose="02010600030101010101" pitchFamily="2" charset="-122"/>
                        </a:rPr>
                        <a:t>”</a:t>
                      </a:r>
                      <a:r>
                        <a:rPr lang="zh-CN" altLang="en-US" sz="2700" dirty="0">
                          <a:latin typeface="宋体" panose="02010600030101010101" pitchFamily="2" charset="-122"/>
                          <a:ea typeface="宋体" panose="02010600030101010101" pitchFamily="2" charset="-122"/>
                        </a:rPr>
                        <a:t>等</a:t>
                      </a:r>
                    </a:p>
                  </a:txBody>
                  <a:tcPr marL="45720" marR="45720" marT="22860" marB="22860"/>
                </a:tc>
                <a:tc>
                  <a:txBody>
                    <a:bodyPr/>
                    <a:lstStyle/>
                    <a:p>
                      <a:pPr>
                        <a:buNone/>
                      </a:pPr>
                      <a:r>
                        <a:rPr lang="zh-CN" altLang="en-US" sz="2700" dirty="0">
                          <a:latin typeface="宋体" panose="02010600030101010101" pitchFamily="2" charset="-122"/>
                          <a:ea typeface="宋体" panose="02010600030101010101" pitchFamily="2" charset="-122"/>
                          <a:sym typeface="+mn-ea"/>
                        </a:rPr>
                        <a:t>清政府成为帝国主义统治中国的工具</a:t>
                      </a:r>
                    </a:p>
                  </a:txBody>
                  <a:tcPr marL="45720" marR="45720" marT="22860" marB="22860"/>
                </a:tc>
                <a:extLst>
                  <a:ext uri="{0D108BD9-81ED-4DB2-BD59-A6C34878D82A}">
                    <a16:rowId xmlns="" xmlns:a16="http://schemas.microsoft.com/office/drawing/2014/main" val="10005"/>
                  </a:ext>
                </a:extLst>
              </a:tr>
            </a:tbl>
          </a:graphicData>
        </a:graphic>
      </p:graphicFrame>
      <p:sp>
        <p:nvSpPr>
          <p:cNvPr id="4" name="文本框 3"/>
          <p:cNvSpPr txBox="1"/>
          <p:nvPr/>
        </p:nvSpPr>
        <p:spPr>
          <a:xfrm>
            <a:off x="5834110" y="95250"/>
            <a:ext cx="6234113" cy="599440"/>
          </a:xfrm>
          <a:prstGeom prst="rect">
            <a:avLst/>
          </a:prstGeom>
          <a:noFill/>
        </p:spPr>
        <p:txBody>
          <a:bodyPr wrap="square" lIns="45720" tIns="22860" rIns="45720" bIns="22860" rtlCol="0">
            <a:spAutoFit/>
          </a:bodyPr>
          <a:lstStyle/>
          <a:p>
            <a:pPr algn="r"/>
            <a:r>
              <a:rPr lang="zh-CN" altLang="en-US" sz="3600" b="1" dirty="0">
                <a:solidFill>
                  <a:srgbClr val="C00000"/>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半殖半封、沦为工具</a:t>
            </a:r>
          </a:p>
        </p:txBody>
      </p:sp>
      <p:sp>
        <p:nvSpPr>
          <p:cNvPr id="18" name="文本框 25"/>
          <p:cNvSpPr txBox="1"/>
          <p:nvPr/>
        </p:nvSpPr>
        <p:spPr>
          <a:xfrm rot="20609999">
            <a:off x="5292538" y="3328973"/>
            <a:ext cx="1606924" cy="200055"/>
          </a:xfrm>
          <a:prstGeom prst="rect">
            <a:avLst/>
          </a:prstGeom>
          <a:noFill/>
        </p:spPr>
        <p:txBody>
          <a:bodyPr wrap="square" lIns="45720" tIns="22860" rIns="45720" bIns="22860" rtlCol="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sz="1000" dirty="0">
                <a:solidFill>
                  <a:schemeClr val="bg1">
                    <a:lumMod val="50000"/>
                  </a:schemeClr>
                </a:solidFill>
                <a:latin typeface="叶根友毛笔行书简体" panose="02010601030101010101" pitchFamily="2" charset="-122"/>
                <a:ea typeface="叶根友毛笔行书简体" panose="02010601030101010101" pitchFamily="2" charset="-122"/>
              </a:rPr>
              <a:t>公众号：高中历史教研</a:t>
            </a:r>
            <a:endParaRPr lang="zh-CN" altLang="en-US" sz="1000" dirty="0">
              <a:solidFill>
                <a:schemeClr val="bg1">
                  <a:lumMod val="50000"/>
                </a:schemeClr>
              </a:solidFill>
              <a:latin typeface="叶根友毛笔行书简体" panose="02010601030101010101" pitchFamily="2" charset="-122"/>
              <a:ea typeface="叶根友毛笔行书简体" panose="02010601030101010101" pitchFamily="2" charset="-122"/>
            </a:endParaRPr>
          </a:p>
        </p:txBody>
      </p:sp>
    </p:spTree>
    <p:extLst>
      <p:ext uri="{BB962C8B-B14F-4D97-AF65-F5344CB8AC3E}">
        <p14:creationId xmlns:p14="http://schemas.microsoft.com/office/powerpoint/2010/main" val="77905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strVal val="#ppt_w*0.7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animEffect transition="in" filter="fade">
                                      <p:cBhvr>
                                        <p:cTn id="9"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5" name="Freeform 7"/>
          <p:cNvSpPr>
            <a:spLocks noChangeArrowheads="1"/>
          </p:cNvSpPr>
          <p:nvPr/>
        </p:nvSpPr>
        <p:spPr bwMode="auto">
          <a:xfrm>
            <a:off x="780201" y="1310063"/>
            <a:ext cx="2538730" cy="749300"/>
          </a:xfrm>
          <a:custGeom>
            <a:avLst/>
            <a:gdLst>
              <a:gd name="T0" fmla="*/ 262 w 396"/>
              <a:gd name="T1" fmla="*/ 4 h 217"/>
              <a:gd name="T2" fmla="*/ 279 w 396"/>
              <a:gd name="T3" fmla="*/ 4 h 217"/>
              <a:gd name="T4" fmla="*/ 281 w 396"/>
              <a:gd name="T5" fmla="*/ 12 h 217"/>
              <a:gd name="T6" fmla="*/ 288 w 396"/>
              <a:gd name="T7" fmla="*/ 14 h 217"/>
              <a:gd name="T8" fmla="*/ 291 w 396"/>
              <a:gd name="T9" fmla="*/ 17 h 217"/>
              <a:gd name="T10" fmla="*/ 315 w 396"/>
              <a:gd name="T11" fmla="*/ 7 h 217"/>
              <a:gd name="T12" fmla="*/ 312 w 396"/>
              <a:gd name="T13" fmla="*/ 19 h 217"/>
              <a:gd name="T14" fmla="*/ 320 w 396"/>
              <a:gd name="T15" fmla="*/ 17 h 217"/>
              <a:gd name="T16" fmla="*/ 329 w 396"/>
              <a:gd name="T17" fmla="*/ 22 h 217"/>
              <a:gd name="T18" fmla="*/ 341 w 396"/>
              <a:gd name="T19" fmla="*/ 22 h 217"/>
              <a:gd name="T20" fmla="*/ 339 w 396"/>
              <a:gd name="T21" fmla="*/ 31 h 217"/>
              <a:gd name="T22" fmla="*/ 344 w 396"/>
              <a:gd name="T23" fmla="*/ 36 h 217"/>
              <a:gd name="T24" fmla="*/ 351 w 396"/>
              <a:gd name="T25" fmla="*/ 44 h 217"/>
              <a:gd name="T26" fmla="*/ 358 w 396"/>
              <a:gd name="T27" fmla="*/ 48 h 217"/>
              <a:gd name="T28" fmla="*/ 363 w 396"/>
              <a:gd name="T29" fmla="*/ 48 h 217"/>
              <a:gd name="T30" fmla="*/ 370 w 396"/>
              <a:gd name="T31" fmla="*/ 51 h 217"/>
              <a:gd name="T32" fmla="*/ 372 w 396"/>
              <a:gd name="T33" fmla="*/ 61 h 217"/>
              <a:gd name="T34" fmla="*/ 387 w 396"/>
              <a:gd name="T35" fmla="*/ 58 h 217"/>
              <a:gd name="T36" fmla="*/ 387 w 396"/>
              <a:gd name="T37" fmla="*/ 70 h 217"/>
              <a:gd name="T38" fmla="*/ 394 w 396"/>
              <a:gd name="T39" fmla="*/ 75 h 217"/>
              <a:gd name="T40" fmla="*/ 387 w 396"/>
              <a:gd name="T41" fmla="*/ 97 h 217"/>
              <a:gd name="T42" fmla="*/ 372 w 396"/>
              <a:gd name="T43" fmla="*/ 117 h 217"/>
              <a:gd name="T44" fmla="*/ 365 w 396"/>
              <a:gd name="T45" fmla="*/ 131 h 217"/>
              <a:gd name="T46" fmla="*/ 351 w 396"/>
              <a:gd name="T47" fmla="*/ 146 h 217"/>
              <a:gd name="T48" fmla="*/ 332 w 396"/>
              <a:gd name="T49" fmla="*/ 158 h 217"/>
              <a:gd name="T50" fmla="*/ 312 w 396"/>
              <a:gd name="T51" fmla="*/ 171 h 217"/>
              <a:gd name="T52" fmla="*/ 288 w 396"/>
              <a:gd name="T53" fmla="*/ 180 h 217"/>
              <a:gd name="T54" fmla="*/ 274 w 396"/>
              <a:gd name="T55" fmla="*/ 185 h 217"/>
              <a:gd name="T56" fmla="*/ 255 w 396"/>
              <a:gd name="T57" fmla="*/ 193 h 217"/>
              <a:gd name="T58" fmla="*/ 226 w 396"/>
              <a:gd name="T59" fmla="*/ 200 h 217"/>
              <a:gd name="T60" fmla="*/ 192 w 396"/>
              <a:gd name="T61" fmla="*/ 205 h 217"/>
              <a:gd name="T62" fmla="*/ 171 w 396"/>
              <a:gd name="T63" fmla="*/ 202 h 217"/>
              <a:gd name="T64" fmla="*/ 147 w 396"/>
              <a:gd name="T65" fmla="*/ 207 h 217"/>
              <a:gd name="T66" fmla="*/ 120 w 396"/>
              <a:gd name="T67" fmla="*/ 207 h 217"/>
              <a:gd name="T68" fmla="*/ 108 w 396"/>
              <a:gd name="T69" fmla="*/ 205 h 217"/>
              <a:gd name="T70" fmla="*/ 94 w 396"/>
              <a:gd name="T71" fmla="*/ 215 h 217"/>
              <a:gd name="T72" fmla="*/ 65 w 396"/>
              <a:gd name="T73" fmla="*/ 207 h 217"/>
              <a:gd name="T74" fmla="*/ 56 w 396"/>
              <a:gd name="T75" fmla="*/ 190 h 217"/>
              <a:gd name="T76" fmla="*/ 48 w 396"/>
              <a:gd name="T77" fmla="*/ 180 h 217"/>
              <a:gd name="T78" fmla="*/ 36 w 396"/>
              <a:gd name="T79" fmla="*/ 168 h 217"/>
              <a:gd name="T80" fmla="*/ 22 w 396"/>
              <a:gd name="T81" fmla="*/ 151 h 217"/>
              <a:gd name="T82" fmla="*/ 10 w 396"/>
              <a:gd name="T83" fmla="*/ 141 h 217"/>
              <a:gd name="T84" fmla="*/ 3 w 396"/>
              <a:gd name="T85" fmla="*/ 119 h 217"/>
              <a:gd name="T86" fmla="*/ 12 w 396"/>
              <a:gd name="T87" fmla="*/ 109 h 217"/>
              <a:gd name="T88" fmla="*/ 22 w 396"/>
              <a:gd name="T89" fmla="*/ 105 h 217"/>
              <a:gd name="T90" fmla="*/ 34 w 396"/>
              <a:gd name="T91" fmla="*/ 95 h 217"/>
              <a:gd name="T92" fmla="*/ 46 w 396"/>
              <a:gd name="T93" fmla="*/ 90 h 217"/>
              <a:gd name="T94" fmla="*/ 53 w 396"/>
              <a:gd name="T95" fmla="*/ 70 h 217"/>
              <a:gd name="T96" fmla="*/ 60 w 396"/>
              <a:gd name="T97" fmla="*/ 58 h 217"/>
              <a:gd name="T98" fmla="*/ 72 w 396"/>
              <a:gd name="T99" fmla="*/ 53 h 217"/>
              <a:gd name="T100" fmla="*/ 87 w 396"/>
              <a:gd name="T101" fmla="*/ 48 h 217"/>
              <a:gd name="T102" fmla="*/ 101 w 396"/>
              <a:gd name="T103" fmla="*/ 44 h 217"/>
              <a:gd name="T104" fmla="*/ 120 w 396"/>
              <a:gd name="T105" fmla="*/ 39 h 217"/>
              <a:gd name="T106" fmla="*/ 132 w 396"/>
              <a:gd name="T107" fmla="*/ 39 h 217"/>
              <a:gd name="T108" fmla="*/ 142 w 396"/>
              <a:gd name="T109" fmla="*/ 31 h 217"/>
              <a:gd name="T110" fmla="*/ 156 w 396"/>
              <a:gd name="T111" fmla="*/ 26 h 217"/>
              <a:gd name="T112" fmla="*/ 173 w 396"/>
              <a:gd name="T113" fmla="*/ 22 h 217"/>
              <a:gd name="T114" fmla="*/ 178 w 396"/>
              <a:gd name="T115" fmla="*/ 17 h 217"/>
              <a:gd name="T116" fmla="*/ 188 w 396"/>
              <a:gd name="T117" fmla="*/ 17 h 217"/>
              <a:gd name="T118" fmla="*/ 202 w 396"/>
              <a:gd name="T119" fmla="*/ 12 h 217"/>
              <a:gd name="T120" fmla="*/ 221 w 396"/>
              <a:gd name="T121" fmla="*/ 7 h 217"/>
              <a:gd name="T122" fmla="*/ 231 w 396"/>
              <a:gd name="T123" fmla="*/ 4 h 2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6"/>
              <a:gd name="T187" fmla="*/ 0 h 217"/>
              <a:gd name="T188" fmla="*/ 396 w 396"/>
              <a:gd name="T189" fmla="*/ 217 h 2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6" h="217">
                <a:moveTo>
                  <a:pt x="248" y="0"/>
                </a:moveTo>
                <a:lnTo>
                  <a:pt x="248" y="2"/>
                </a:lnTo>
                <a:lnTo>
                  <a:pt x="248" y="2"/>
                </a:lnTo>
                <a:lnTo>
                  <a:pt x="250" y="2"/>
                </a:lnTo>
                <a:lnTo>
                  <a:pt x="250" y="2"/>
                </a:lnTo>
                <a:lnTo>
                  <a:pt x="250" y="2"/>
                </a:lnTo>
                <a:lnTo>
                  <a:pt x="250" y="2"/>
                </a:lnTo>
                <a:lnTo>
                  <a:pt x="250" y="2"/>
                </a:lnTo>
                <a:lnTo>
                  <a:pt x="250" y="2"/>
                </a:lnTo>
                <a:lnTo>
                  <a:pt x="250" y="2"/>
                </a:lnTo>
                <a:lnTo>
                  <a:pt x="250" y="2"/>
                </a:lnTo>
                <a:lnTo>
                  <a:pt x="250" y="2"/>
                </a:lnTo>
                <a:lnTo>
                  <a:pt x="252" y="2"/>
                </a:lnTo>
                <a:lnTo>
                  <a:pt x="252" y="2"/>
                </a:lnTo>
                <a:lnTo>
                  <a:pt x="252" y="2"/>
                </a:lnTo>
                <a:lnTo>
                  <a:pt x="252" y="2"/>
                </a:lnTo>
                <a:lnTo>
                  <a:pt x="252" y="2"/>
                </a:lnTo>
                <a:lnTo>
                  <a:pt x="252" y="2"/>
                </a:lnTo>
                <a:lnTo>
                  <a:pt x="252" y="2"/>
                </a:lnTo>
                <a:lnTo>
                  <a:pt x="252" y="4"/>
                </a:lnTo>
                <a:lnTo>
                  <a:pt x="252" y="4"/>
                </a:lnTo>
                <a:lnTo>
                  <a:pt x="252" y="4"/>
                </a:lnTo>
                <a:lnTo>
                  <a:pt x="252" y="4"/>
                </a:lnTo>
                <a:lnTo>
                  <a:pt x="252" y="4"/>
                </a:lnTo>
                <a:lnTo>
                  <a:pt x="255" y="4"/>
                </a:lnTo>
                <a:lnTo>
                  <a:pt x="255" y="4"/>
                </a:lnTo>
                <a:lnTo>
                  <a:pt x="255" y="4"/>
                </a:lnTo>
                <a:lnTo>
                  <a:pt x="255" y="4"/>
                </a:lnTo>
                <a:lnTo>
                  <a:pt x="255" y="4"/>
                </a:lnTo>
                <a:lnTo>
                  <a:pt x="255" y="4"/>
                </a:lnTo>
                <a:lnTo>
                  <a:pt x="255" y="4"/>
                </a:lnTo>
                <a:lnTo>
                  <a:pt x="255" y="4"/>
                </a:lnTo>
                <a:lnTo>
                  <a:pt x="255" y="4"/>
                </a:lnTo>
                <a:lnTo>
                  <a:pt x="255" y="4"/>
                </a:lnTo>
                <a:lnTo>
                  <a:pt x="257" y="4"/>
                </a:lnTo>
                <a:lnTo>
                  <a:pt x="257" y="4"/>
                </a:lnTo>
                <a:lnTo>
                  <a:pt x="257" y="4"/>
                </a:lnTo>
                <a:lnTo>
                  <a:pt x="257" y="4"/>
                </a:lnTo>
                <a:lnTo>
                  <a:pt x="257" y="4"/>
                </a:lnTo>
                <a:lnTo>
                  <a:pt x="257" y="4"/>
                </a:lnTo>
                <a:lnTo>
                  <a:pt x="257" y="4"/>
                </a:lnTo>
                <a:lnTo>
                  <a:pt x="257" y="4"/>
                </a:lnTo>
                <a:lnTo>
                  <a:pt x="260" y="4"/>
                </a:lnTo>
                <a:lnTo>
                  <a:pt x="260" y="4"/>
                </a:lnTo>
                <a:lnTo>
                  <a:pt x="260" y="4"/>
                </a:lnTo>
                <a:lnTo>
                  <a:pt x="262" y="4"/>
                </a:lnTo>
                <a:lnTo>
                  <a:pt x="262" y="4"/>
                </a:lnTo>
                <a:lnTo>
                  <a:pt x="262" y="4"/>
                </a:lnTo>
                <a:lnTo>
                  <a:pt x="262" y="4"/>
                </a:lnTo>
                <a:lnTo>
                  <a:pt x="262" y="4"/>
                </a:lnTo>
                <a:lnTo>
                  <a:pt x="262" y="4"/>
                </a:lnTo>
                <a:lnTo>
                  <a:pt x="262" y="4"/>
                </a:lnTo>
                <a:lnTo>
                  <a:pt x="262" y="4"/>
                </a:lnTo>
                <a:lnTo>
                  <a:pt x="264" y="4"/>
                </a:lnTo>
                <a:lnTo>
                  <a:pt x="264" y="4"/>
                </a:lnTo>
                <a:lnTo>
                  <a:pt x="264" y="4"/>
                </a:lnTo>
                <a:lnTo>
                  <a:pt x="264" y="4"/>
                </a:lnTo>
                <a:lnTo>
                  <a:pt x="267" y="2"/>
                </a:lnTo>
                <a:lnTo>
                  <a:pt x="267" y="2"/>
                </a:lnTo>
                <a:lnTo>
                  <a:pt x="267" y="2"/>
                </a:lnTo>
                <a:lnTo>
                  <a:pt x="269" y="2"/>
                </a:lnTo>
                <a:lnTo>
                  <a:pt x="269" y="2"/>
                </a:lnTo>
                <a:lnTo>
                  <a:pt x="272" y="2"/>
                </a:lnTo>
                <a:lnTo>
                  <a:pt x="272" y="2"/>
                </a:lnTo>
                <a:lnTo>
                  <a:pt x="272" y="2"/>
                </a:lnTo>
                <a:lnTo>
                  <a:pt x="272" y="2"/>
                </a:lnTo>
                <a:lnTo>
                  <a:pt x="272" y="2"/>
                </a:lnTo>
                <a:lnTo>
                  <a:pt x="272" y="2"/>
                </a:lnTo>
                <a:lnTo>
                  <a:pt x="272" y="2"/>
                </a:lnTo>
                <a:lnTo>
                  <a:pt x="274" y="2"/>
                </a:lnTo>
                <a:lnTo>
                  <a:pt x="274" y="2"/>
                </a:lnTo>
                <a:lnTo>
                  <a:pt x="274" y="2"/>
                </a:lnTo>
                <a:lnTo>
                  <a:pt x="274" y="2"/>
                </a:lnTo>
                <a:lnTo>
                  <a:pt x="274" y="2"/>
                </a:lnTo>
                <a:lnTo>
                  <a:pt x="274" y="2"/>
                </a:lnTo>
                <a:lnTo>
                  <a:pt x="274" y="2"/>
                </a:lnTo>
                <a:lnTo>
                  <a:pt x="274" y="2"/>
                </a:lnTo>
                <a:lnTo>
                  <a:pt x="274" y="2"/>
                </a:lnTo>
                <a:lnTo>
                  <a:pt x="274" y="2"/>
                </a:lnTo>
                <a:lnTo>
                  <a:pt x="274" y="2"/>
                </a:lnTo>
                <a:lnTo>
                  <a:pt x="276" y="2"/>
                </a:lnTo>
                <a:lnTo>
                  <a:pt x="276" y="2"/>
                </a:lnTo>
                <a:lnTo>
                  <a:pt x="276" y="2"/>
                </a:lnTo>
                <a:lnTo>
                  <a:pt x="276" y="2"/>
                </a:lnTo>
                <a:lnTo>
                  <a:pt x="276" y="2"/>
                </a:lnTo>
                <a:lnTo>
                  <a:pt x="276" y="2"/>
                </a:lnTo>
                <a:lnTo>
                  <a:pt x="276" y="2"/>
                </a:lnTo>
                <a:lnTo>
                  <a:pt x="276" y="2"/>
                </a:lnTo>
                <a:lnTo>
                  <a:pt x="276" y="2"/>
                </a:lnTo>
                <a:lnTo>
                  <a:pt x="279" y="2"/>
                </a:lnTo>
                <a:lnTo>
                  <a:pt x="279" y="2"/>
                </a:lnTo>
                <a:lnTo>
                  <a:pt x="279" y="2"/>
                </a:lnTo>
                <a:lnTo>
                  <a:pt x="276" y="2"/>
                </a:lnTo>
                <a:lnTo>
                  <a:pt x="276" y="2"/>
                </a:lnTo>
                <a:lnTo>
                  <a:pt x="279" y="2"/>
                </a:lnTo>
                <a:lnTo>
                  <a:pt x="279" y="2"/>
                </a:lnTo>
                <a:lnTo>
                  <a:pt x="279" y="2"/>
                </a:lnTo>
                <a:lnTo>
                  <a:pt x="279" y="2"/>
                </a:lnTo>
                <a:lnTo>
                  <a:pt x="279" y="2"/>
                </a:lnTo>
                <a:lnTo>
                  <a:pt x="279" y="2"/>
                </a:lnTo>
                <a:lnTo>
                  <a:pt x="279" y="2"/>
                </a:lnTo>
                <a:lnTo>
                  <a:pt x="279" y="4"/>
                </a:lnTo>
                <a:lnTo>
                  <a:pt x="279" y="4"/>
                </a:lnTo>
                <a:lnTo>
                  <a:pt x="279" y="4"/>
                </a:lnTo>
                <a:lnTo>
                  <a:pt x="279" y="4"/>
                </a:lnTo>
                <a:lnTo>
                  <a:pt x="279" y="4"/>
                </a:lnTo>
                <a:lnTo>
                  <a:pt x="279" y="4"/>
                </a:lnTo>
                <a:lnTo>
                  <a:pt x="279" y="4"/>
                </a:lnTo>
                <a:lnTo>
                  <a:pt x="279" y="4"/>
                </a:lnTo>
                <a:lnTo>
                  <a:pt x="279" y="4"/>
                </a:lnTo>
                <a:lnTo>
                  <a:pt x="279" y="4"/>
                </a:lnTo>
                <a:lnTo>
                  <a:pt x="279" y="4"/>
                </a:lnTo>
                <a:lnTo>
                  <a:pt x="279" y="4"/>
                </a:lnTo>
                <a:lnTo>
                  <a:pt x="276" y="4"/>
                </a:lnTo>
                <a:lnTo>
                  <a:pt x="276" y="4"/>
                </a:lnTo>
                <a:lnTo>
                  <a:pt x="276" y="4"/>
                </a:lnTo>
                <a:lnTo>
                  <a:pt x="276" y="7"/>
                </a:lnTo>
                <a:lnTo>
                  <a:pt x="276" y="7"/>
                </a:lnTo>
                <a:lnTo>
                  <a:pt x="279" y="7"/>
                </a:lnTo>
                <a:lnTo>
                  <a:pt x="279" y="7"/>
                </a:lnTo>
                <a:lnTo>
                  <a:pt x="279" y="7"/>
                </a:lnTo>
                <a:lnTo>
                  <a:pt x="279" y="7"/>
                </a:lnTo>
                <a:lnTo>
                  <a:pt x="279" y="7"/>
                </a:lnTo>
                <a:lnTo>
                  <a:pt x="279" y="7"/>
                </a:lnTo>
                <a:lnTo>
                  <a:pt x="279" y="7"/>
                </a:lnTo>
                <a:lnTo>
                  <a:pt x="279" y="7"/>
                </a:lnTo>
                <a:lnTo>
                  <a:pt x="279" y="7"/>
                </a:lnTo>
                <a:lnTo>
                  <a:pt x="279" y="7"/>
                </a:lnTo>
                <a:lnTo>
                  <a:pt x="279" y="7"/>
                </a:lnTo>
                <a:lnTo>
                  <a:pt x="279" y="9"/>
                </a:lnTo>
                <a:lnTo>
                  <a:pt x="279" y="9"/>
                </a:lnTo>
                <a:lnTo>
                  <a:pt x="279" y="9"/>
                </a:lnTo>
                <a:lnTo>
                  <a:pt x="276" y="9"/>
                </a:lnTo>
                <a:lnTo>
                  <a:pt x="276" y="9"/>
                </a:lnTo>
                <a:lnTo>
                  <a:pt x="276" y="9"/>
                </a:lnTo>
                <a:lnTo>
                  <a:pt x="276" y="9"/>
                </a:lnTo>
                <a:lnTo>
                  <a:pt x="276" y="9"/>
                </a:lnTo>
                <a:lnTo>
                  <a:pt x="276" y="9"/>
                </a:lnTo>
                <a:lnTo>
                  <a:pt x="276" y="9"/>
                </a:lnTo>
                <a:lnTo>
                  <a:pt x="276" y="9"/>
                </a:lnTo>
                <a:lnTo>
                  <a:pt x="276" y="9"/>
                </a:lnTo>
                <a:lnTo>
                  <a:pt x="276" y="9"/>
                </a:lnTo>
                <a:lnTo>
                  <a:pt x="276" y="12"/>
                </a:lnTo>
                <a:lnTo>
                  <a:pt x="276" y="12"/>
                </a:lnTo>
                <a:lnTo>
                  <a:pt x="276" y="12"/>
                </a:lnTo>
                <a:lnTo>
                  <a:pt x="279" y="12"/>
                </a:lnTo>
                <a:lnTo>
                  <a:pt x="279" y="12"/>
                </a:lnTo>
                <a:lnTo>
                  <a:pt x="279" y="12"/>
                </a:lnTo>
                <a:lnTo>
                  <a:pt x="279" y="9"/>
                </a:lnTo>
                <a:lnTo>
                  <a:pt x="279" y="9"/>
                </a:lnTo>
                <a:lnTo>
                  <a:pt x="279" y="9"/>
                </a:lnTo>
                <a:lnTo>
                  <a:pt x="279" y="9"/>
                </a:lnTo>
                <a:lnTo>
                  <a:pt x="279" y="9"/>
                </a:lnTo>
                <a:lnTo>
                  <a:pt x="279" y="12"/>
                </a:lnTo>
                <a:lnTo>
                  <a:pt x="281" y="12"/>
                </a:lnTo>
                <a:lnTo>
                  <a:pt x="281" y="12"/>
                </a:lnTo>
                <a:lnTo>
                  <a:pt x="281" y="12"/>
                </a:lnTo>
                <a:lnTo>
                  <a:pt x="281" y="12"/>
                </a:lnTo>
                <a:lnTo>
                  <a:pt x="281" y="9"/>
                </a:lnTo>
                <a:lnTo>
                  <a:pt x="284" y="9"/>
                </a:lnTo>
                <a:lnTo>
                  <a:pt x="284" y="9"/>
                </a:lnTo>
                <a:lnTo>
                  <a:pt x="284" y="9"/>
                </a:lnTo>
                <a:lnTo>
                  <a:pt x="284" y="9"/>
                </a:lnTo>
                <a:lnTo>
                  <a:pt x="284" y="12"/>
                </a:lnTo>
                <a:lnTo>
                  <a:pt x="284" y="12"/>
                </a:lnTo>
                <a:lnTo>
                  <a:pt x="286" y="12"/>
                </a:lnTo>
                <a:lnTo>
                  <a:pt x="286" y="12"/>
                </a:lnTo>
                <a:lnTo>
                  <a:pt x="286" y="12"/>
                </a:lnTo>
                <a:lnTo>
                  <a:pt x="286" y="12"/>
                </a:lnTo>
                <a:lnTo>
                  <a:pt x="286" y="12"/>
                </a:lnTo>
                <a:lnTo>
                  <a:pt x="284" y="12"/>
                </a:lnTo>
                <a:lnTo>
                  <a:pt x="284" y="14"/>
                </a:lnTo>
                <a:lnTo>
                  <a:pt x="284" y="14"/>
                </a:lnTo>
                <a:lnTo>
                  <a:pt x="284" y="14"/>
                </a:lnTo>
                <a:lnTo>
                  <a:pt x="281" y="14"/>
                </a:lnTo>
                <a:lnTo>
                  <a:pt x="281" y="14"/>
                </a:lnTo>
                <a:lnTo>
                  <a:pt x="281" y="14"/>
                </a:lnTo>
                <a:lnTo>
                  <a:pt x="281" y="14"/>
                </a:lnTo>
                <a:lnTo>
                  <a:pt x="279" y="14"/>
                </a:lnTo>
                <a:lnTo>
                  <a:pt x="279" y="14"/>
                </a:lnTo>
                <a:lnTo>
                  <a:pt x="279" y="14"/>
                </a:lnTo>
                <a:lnTo>
                  <a:pt x="279" y="14"/>
                </a:lnTo>
                <a:lnTo>
                  <a:pt x="279" y="14"/>
                </a:lnTo>
                <a:lnTo>
                  <a:pt x="281" y="17"/>
                </a:lnTo>
                <a:lnTo>
                  <a:pt x="281" y="17"/>
                </a:lnTo>
                <a:lnTo>
                  <a:pt x="281" y="14"/>
                </a:lnTo>
                <a:lnTo>
                  <a:pt x="281" y="14"/>
                </a:lnTo>
                <a:lnTo>
                  <a:pt x="281" y="14"/>
                </a:lnTo>
                <a:lnTo>
                  <a:pt x="284" y="14"/>
                </a:lnTo>
                <a:lnTo>
                  <a:pt x="284" y="14"/>
                </a:lnTo>
                <a:lnTo>
                  <a:pt x="284" y="14"/>
                </a:lnTo>
                <a:lnTo>
                  <a:pt x="284" y="14"/>
                </a:lnTo>
                <a:lnTo>
                  <a:pt x="284" y="14"/>
                </a:lnTo>
                <a:lnTo>
                  <a:pt x="284" y="14"/>
                </a:lnTo>
                <a:lnTo>
                  <a:pt x="286" y="14"/>
                </a:lnTo>
                <a:lnTo>
                  <a:pt x="286" y="12"/>
                </a:lnTo>
                <a:lnTo>
                  <a:pt x="286" y="12"/>
                </a:lnTo>
                <a:lnTo>
                  <a:pt x="286" y="12"/>
                </a:lnTo>
                <a:lnTo>
                  <a:pt x="288" y="12"/>
                </a:lnTo>
                <a:lnTo>
                  <a:pt x="288" y="12"/>
                </a:lnTo>
                <a:lnTo>
                  <a:pt x="288" y="12"/>
                </a:lnTo>
                <a:lnTo>
                  <a:pt x="288" y="12"/>
                </a:lnTo>
                <a:lnTo>
                  <a:pt x="288" y="14"/>
                </a:lnTo>
                <a:lnTo>
                  <a:pt x="288" y="14"/>
                </a:lnTo>
                <a:lnTo>
                  <a:pt x="288" y="14"/>
                </a:lnTo>
                <a:lnTo>
                  <a:pt x="288" y="14"/>
                </a:lnTo>
                <a:lnTo>
                  <a:pt x="288" y="14"/>
                </a:lnTo>
                <a:lnTo>
                  <a:pt x="288" y="14"/>
                </a:lnTo>
                <a:lnTo>
                  <a:pt x="288" y="14"/>
                </a:lnTo>
                <a:lnTo>
                  <a:pt x="288" y="14"/>
                </a:lnTo>
                <a:lnTo>
                  <a:pt x="288" y="14"/>
                </a:lnTo>
                <a:lnTo>
                  <a:pt x="288" y="14"/>
                </a:lnTo>
                <a:lnTo>
                  <a:pt x="288" y="14"/>
                </a:lnTo>
                <a:lnTo>
                  <a:pt x="288" y="14"/>
                </a:lnTo>
                <a:lnTo>
                  <a:pt x="291" y="14"/>
                </a:lnTo>
                <a:lnTo>
                  <a:pt x="291" y="14"/>
                </a:lnTo>
                <a:lnTo>
                  <a:pt x="291" y="14"/>
                </a:lnTo>
                <a:lnTo>
                  <a:pt x="291" y="14"/>
                </a:lnTo>
                <a:lnTo>
                  <a:pt x="291" y="14"/>
                </a:lnTo>
                <a:lnTo>
                  <a:pt x="291" y="14"/>
                </a:lnTo>
                <a:lnTo>
                  <a:pt x="291" y="14"/>
                </a:lnTo>
                <a:lnTo>
                  <a:pt x="291" y="12"/>
                </a:lnTo>
                <a:lnTo>
                  <a:pt x="291" y="12"/>
                </a:lnTo>
                <a:lnTo>
                  <a:pt x="291" y="12"/>
                </a:lnTo>
                <a:lnTo>
                  <a:pt x="291" y="12"/>
                </a:lnTo>
                <a:lnTo>
                  <a:pt x="291" y="12"/>
                </a:lnTo>
                <a:lnTo>
                  <a:pt x="291" y="12"/>
                </a:lnTo>
                <a:lnTo>
                  <a:pt x="291" y="12"/>
                </a:lnTo>
                <a:lnTo>
                  <a:pt x="291" y="14"/>
                </a:lnTo>
                <a:lnTo>
                  <a:pt x="291" y="14"/>
                </a:lnTo>
                <a:lnTo>
                  <a:pt x="291" y="14"/>
                </a:lnTo>
                <a:lnTo>
                  <a:pt x="291" y="14"/>
                </a:lnTo>
                <a:lnTo>
                  <a:pt x="291" y="14"/>
                </a:lnTo>
                <a:lnTo>
                  <a:pt x="291" y="14"/>
                </a:lnTo>
                <a:lnTo>
                  <a:pt x="291" y="14"/>
                </a:lnTo>
                <a:lnTo>
                  <a:pt x="293" y="14"/>
                </a:lnTo>
                <a:lnTo>
                  <a:pt x="293" y="14"/>
                </a:lnTo>
                <a:lnTo>
                  <a:pt x="293" y="14"/>
                </a:lnTo>
                <a:lnTo>
                  <a:pt x="293" y="14"/>
                </a:lnTo>
                <a:lnTo>
                  <a:pt x="293" y="14"/>
                </a:lnTo>
                <a:lnTo>
                  <a:pt x="296" y="14"/>
                </a:lnTo>
                <a:lnTo>
                  <a:pt x="296" y="14"/>
                </a:lnTo>
                <a:lnTo>
                  <a:pt x="296" y="14"/>
                </a:lnTo>
                <a:lnTo>
                  <a:pt x="293" y="14"/>
                </a:lnTo>
                <a:lnTo>
                  <a:pt x="293" y="14"/>
                </a:lnTo>
                <a:lnTo>
                  <a:pt x="293" y="14"/>
                </a:lnTo>
                <a:lnTo>
                  <a:pt x="291" y="14"/>
                </a:lnTo>
                <a:lnTo>
                  <a:pt x="291" y="14"/>
                </a:lnTo>
                <a:lnTo>
                  <a:pt x="291" y="14"/>
                </a:lnTo>
                <a:lnTo>
                  <a:pt x="291" y="14"/>
                </a:lnTo>
                <a:lnTo>
                  <a:pt x="291" y="17"/>
                </a:lnTo>
                <a:lnTo>
                  <a:pt x="291" y="17"/>
                </a:lnTo>
                <a:lnTo>
                  <a:pt x="291" y="17"/>
                </a:lnTo>
                <a:lnTo>
                  <a:pt x="288" y="17"/>
                </a:lnTo>
                <a:lnTo>
                  <a:pt x="288" y="17"/>
                </a:lnTo>
                <a:lnTo>
                  <a:pt x="291" y="17"/>
                </a:lnTo>
                <a:lnTo>
                  <a:pt x="291" y="17"/>
                </a:lnTo>
                <a:lnTo>
                  <a:pt x="291" y="17"/>
                </a:lnTo>
                <a:lnTo>
                  <a:pt x="291" y="17"/>
                </a:lnTo>
                <a:lnTo>
                  <a:pt x="291" y="17"/>
                </a:lnTo>
                <a:lnTo>
                  <a:pt x="293" y="17"/>
                </a:lnTo>
                <a:lnTo>
                  <a:pt x="293" y="17"/>
                </a:lnTo>
                <a:lnTo>
                  <a:pt x="293" y="17"/>
                </a:lnTo>
                <a:lnTo>
                  <a:pt x="293" y="17"/>
                </a:lnTo>
                <a:lnTo>
                  <a:pt x="293" y="17"/>
                </a:lnTo>
                <a:lnTo>
                  <a:pt x="296" y="17"/>
                </a:lnTo>
                <a:lnTo>
                  <a:pt x="296" y="17"/>
                </a:lnTo>
                <a:lnTo>
                  <a:pt x="296" y="17"/>
                </a:lnTo>
                <a:lnTo>
                  <a:pt x="296" y="17"/>
                </a:lnTo>
                <a:lnTo>
                  <a:pt x="296" y="17"/>
                </a:lnTo>
                <a:lnTo>
                  <a:pt x="298" y="14"/>
                </a:lnTo>
                <a:lnTo>
                  <a:pt x="298" y="14"/>
                </a:lnTo>
                <a:lnTo>
                  <a:pt x="298" y="14"/>
                </a:lnTo>
                <a:lnTo>
                  <a:pt x="298" y="17"/>
                </a:lnTo>
                <a:lnTo>
                  <a:pt x="298" y="17"/>
                </a:lnTo>
                <a:lnTo>
                  <a:pt x="300" y="17"/>
                </a:lnTo>
                <a:lnTo>
                  <a:pt x="300" y="17"/>
                </a:lnTo>
                <a:lnTo>
                  <a:pt x="300" y="17"/>
                </a:lnTo>
                <a:lnTo>
                  <a:pt x="300" y="14"/>
                </a:lnTo>
                <a:lnTo>
                  <a:pt x="300" y="14"/>
                </a:lnTo>
                <a:lnTo>
                  <a:pt x="300" y="14"/>
                </a:lnTo>
                <a:lnTo>
                  <a:pt x="300" y="14"/>
                </a:lnTo>
                <a:lnTo>
                  <a:pt x="300" y="14"/>
                </a:lnTo>
                <a:lnTo>
                  <a:pt x="303" y="14"/>
                </a:lnTo>
                <a:lnTo>
                  <a:pt x="303" y="14"/>
                </a:lnTo>
                <a:lnTo>
                  <a:pt x="303" y="14"/>
                </a:lnTo>
                <a:lnTo>
                  <a:pt x="303" y="14"/>
                </a:lnTo>
                <a:lnTo>
                  <a:pt x="303" y="14"/>
                </a:lnTo>
                <a:lnTo>
                  <a:pt x="303" y="14"/>
                </a:lnTo>
                <a:lnTo>
                  <a:pt x="305" y="14"/>
                </a:lnTo>
                <a:lnTo>
                  <a:pt x="305" y="14"/>
                </a:lnTo>
                <a:lnTo>
                  <a:pt x="305" y="14"/>
                </a:lnTo>
                <a:lnTo>
                  <a:pt x="305" y="14"/>
                </a:lnTo>
                <a:lnTo>
                  <a:pt x="305" y="12"/>
                </a:lnTo>
                <a:lnTo>
                  <a:pt x="305" y="12"/>
                </a:lnTo>
                <a:lnTo>
                  <a:pt x="305" y="12"/>
                </a:lnTo>
                <a:lnTo>
                  <a:pt x="305" y="12"/>
                </a:lnTo>
                <a:lnTo>
                  <a:pt x="305" y="12"/>
                </a:lnTo>
                <a:lnTo>
                  <a:pt x="308" y="12"/>
                </a:lnTo>
                <a:lnTo>
                  <a:pt x="308" y="12"/>
                </a:lnTo>
                <a:lnTo>
                  <a:pt x="308" y="12"/>
                </a:lnTo>
                <a:lnTo>
                  <a:pt x="308" y="12"/>
                </a:lnTo>
                <a:lnTo>
                  <a:pt x="310" y="9"/>
                </a:lnTo>
                <a:lnTo>
                  <a:pt x="310" y="9"/>
                </a:lnTo>
                <a:lnTo>
                  <a:pt x="310" y="9"/>
                </a:lnTo>
                <a:lnTo>
                  <a:pt x="310" y="9"/>
                </a:lnTo>
                <a:lnTo>
                  <a:pt x="312" y="9"/>
                </a:lnTo>
                <a:lnTo>
                  <a:pt x="312" y="9"/>
                </a:lnTo>
                <a:lnTo>
                  <a:pt x="312" y="9"/>
                </a:lnTo>
                <a:lnTo>
                  <a:pt x="312" y="7"/>
                </a:lnTo>
                <a:lnTo>
                  <a:pt x="312" y="7"/>
                </a:lnTo>
                <a:lnTo>
                  <a:pt x="315" y="7"/>
                </a:lnTo>
                <a:lnTo>
                  <a:pt x="315" y="7"/>
                </a:lnTo>
                <a:lnTo>
                  <a:pt x="315" y="9"/>
                </a:lnTo>
                <a:lnTo>
                  <a:pt x="312" y="9"/>
                </a:lnTo>
                <a:lnTo>
                  <a:pt x="312" y="9"/>
                </a:lnTo>
                <a:lnTo>
                  <a:pt x="312" y="9"/>
                </a:lnTo>
                <a:lnTo>
                  <a:pt x="312" y="9"/>
                </a:lnTo>
                <a:lnTo>
                  <a:pt x="310" y="9"/>
                </a:lnTo>
                <a:lnTo>
                  <a:pt x="310" y="9"/>
                </a:lnTo>
                <a:lnTo>
                  <a:pt x="310" y="9"/>
                </a:lnTo>
                <a:lnTo>
                  <a:pt x="310" y="12"/>
                </a:lnTo>
                <a:lnTo>
                  <a:pt x="310" y="12"/>
                </a:lnTo>
                <a:lnTo>
                  <a:pt x="310" y="12"/>
                </a:lnTo>
                <a:lnTo>
                  <a:pt x="310" y="12"/>
                </a:lnTo>
                <a:lnTo>
                  <a:pt x="310" y="12"/>
                </a:lnTo>
                <a:lnTo>
                  <a:pt x="310" y="12"/>
                </a:lnTo>
                <a:lnTo>
                  <a:pt x="310" y="12"/>
                </a:lnTo>
                <a:lnTo>
                  <a:pt x="308" y="12"/>
                </a:lnTo>
                <a:lnTo>
                  <a:pt x="308" y="12"/>
                </a:lnTo>
                <a:lnTo>
                  <a:pt x="308" y="12"/>
                </a:lnTo>
                <a:lnTo>
                  <a:pt x="308" y="12"/>
                </a:lnTo>
                <a:lnTo>
                  <a:pt x="308" y="12"/>
                </a:lnTo>
                <a:lnTo>
                  <a:pt x="308" y="12"/>
                </a:lnTo>
                <a:lnTo>
                  <a:pt x="308" y="14"/>
                </a:lnTo>
                <a:lnTo>
                  <a:pt x="305" y="14"/>
                </a:lnTo>
                <a:lnTo>
                  <a:pt x="305" y="14"/>
                </a:lnTo>
                <a:lnTo>
                  <a:pt x="305" y="14"/>
                </a:lnTo>
                <a:lnTo>
                  <a:pt x="303" y="14"/>
                </a:lnTo>
                <a:lnTo>
                  <a:pt x="303" y="14"/>
                </a:lnTo>
                <a:lnTo>
                  <a:pt x="303" y="14"/>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9"/>
                </a:lnTo>
                <a:lnTo>
                  <a:pt x="305" y="19"/>
                </a:lnTo>
                <a:lnTo>
                  <a:pt x="308" y="17"/>
                </a:lnTo>
                <a:lnTo>
                  <a:pt x="308" y="17"/>
                </a:lnTo>
                <a:lnTo>
                  <a:pt x="308" y="17"/>
                </a:lnTo>
                <a:lnTo>
                  <a:pt x="310" y="17"/>
                </a:lnTo>
                <a:lnTo>
                  <a:pt x="310" y="17"/>
                </a:lnTo>
                <a:lnTo>
                  <a:pt x="310" y="17"/>
                </a:lnTo>
                <a:lnTo>
                  <a:pt x="310" y="17"/>
                </a:lnTo>
                <a:lnTo>
                  <a:pt x="310" y="19"/>
                </a:lnTo>
                <a:lnTo>
                  <a:pt x="312" y="19"/>
                </a:lnTo>
                <a:lnTo>
                  <a:pt x="312" y="19"/>
                </a:lnTo>
                <a:lnTo>
                  <a:pt x="312" y="19"/>
                </a:lnTo>
                <a:lnTo>
                  <a:pt x="312" y="19"/>
                </a:lnTo>
                <a:lnTo>
                  <a:pt x="312" y="19"/>
                </a:lnTo>
                <a:lnTo>
                  <a:pt x="312" y="19"/>
                </a:lnTo>
                <a:lnTo>
                  <a:pt x="312" y="19"/>
                </a:lnTo>
                <a:lnTo>
                  <a:pt x="312" y="19"/>
                </a:lnTo>
                <a:lnTo>
                  <a:pt x="312" y="19"/>
                </a:lnTo>
                <a:lnTo>
                  <a:pt x="312" y="19"/>
                </a:lnTo>
                <a:lnTo>
                  <a:pt x="312" y="19"/>
                </a:lnTo>
                <a:lnTo>
                  <a:pt x="312" y="19"/>
                </a:lnTo>
                <a:lnTo>
                  <a:pt x="315" y="19"/>
                </a:lnTo>
                <a:lnTo>
                  <a:pt x="315" y="19"/>
                </a:lnTo>
                <a:lnTo>
                  <a:pt x="315" y="19"/>
                </a:lnTo>
                <a:lnTo>
                  <a:pt x="315" y="19"/>
                </a:lnTo>
                <a:lnTo>
                  <a:pt x="315" y="19"/>
                </a:lnTo>
                <a:lnTo>
                  <a:pt x="315" y="19"/>
                </a:lnTo>
                <a:lnTo>
                  <a:pt x="315" y="19"/>
                </a:lnTo>
                <a:lnTo>
                  <a:pt x="315" y="19"/>
                </a:lnTo>
                <a:lnTo>
                  <a:pt x="315" y="19"/>
                </a:lnTo>
                <a:lnTo>
                  <a:pt x="315" y="19"/>
                </a:lnTo>
                <a:lnTo>
                  <a:pt x="315" y="19"/>
                </a:lnTo>
                <a:lnTo>
                  <a:pt x="315" y="19"/>
                </a:lnTo>
                <a:lnTo>
                  <a:pt x="315" y="19"/>
                </a:lnTo>
                <a:lnTo>
                  <a:pt x="317" y="19"/>
                </a:lnTo>
                <a:lnTo>
                  <a:pt x="317" y="19"/>
                </a:lnTo>
                <a:lnTo>
                  <a:pt x="317" y="19"/>
                </a:lnTo>
                <a:lnTo>
                  <a:pt x="317" y="19"/>
                </a:lnTo>
                <a:lnTo>
                  <a:pt x="317" y="19"/>
                </a:lnTo>
                <a:lnTo>
                  <a:pt x="317" y="19"/>
                </a:lnTo>
                <a:lnTo>
                  <a:pt x="317" y="19"/>
                </a:lnTo>
                <a:lnTo>
                  <a:pt x="317" y="19"/>
                </a:lnTo>
                <a:lnTo>
                  <a:pt x="317" y="19"/>
                </a:lnTo>
                <a:lnTo>
                  <a:pt x="317" y="19"/>
                </a:lnTo>
                <a:lnTo>
                  <a:pt x="317" y="19"/>
                </a:lnTo>
                <a:lnTo>
                  <a:pt x="320" y="19"/>
                </a:lnTo>
                <a:lnTo>
                  <a:pt x="320" y="19"/>
                </a:lnTo>
                <a:lnTo>
                  <a:pt x="320" y="19"/>
                </a:lnTo>
                <a:lnTo>
                  <a:pt x="320" y="19"/>
                </a:lnTo>
                <a:lnTo>
                  <a:pt x="320" y="19"/>
                </a:lnTo>
                <a:lnTo>
                  <a:pt x="320" y="19"/>
                </a:lnTo>
                <a:lnTo>
                  <a:pt x="320" y="19"/>
                </a:lnTo>
                <a:lnTo>
                  <a:pt x="320" y="19"/>
                </a:lnTo>
                <a:lnTo>
                  <a:pt x="322" y="19"/>
                </a:lnTo>
                <a:lnTo>
                  <a:pt x="322" y="19"/>
                </a:lnTo>
                <a:lnTo>
                  <a:pt x="322" y="19"/>
                </a:lnTo>
                <a:lnTo>
                  <a:pt x="322" y="19"/>
                </a:lnTo>
                <a:lnTo>
                  <a:pt x="322" y="19"/>
                </a:lnTo>
                <a:lnTo>
                  <a:pt x="320" y="19"/>
                </a:lnTo>
                <a:lnTo>
                  <a:pt x="320" y="19"/>
                </a:lnTo>
                <a:lnTo>
                  <a:pt x="320" y="19"/>
                </a:lnTo>
                <a:lnTo>
                  <a:pt x="320" y="19"/>
                </a:lnTo>
                <a:lnTo>
                  <a:pt x="320" y="17"/>
                </a:lnTo>
                <a:lnTo>
                  <a:pt x="320" y="17"/>
                </a:lnTo>
                <a:lnTo>
                  <a:pt x="322" y="17"/>
                </a:lnTo>
                <a:lnTo>
                  <a:pt x="322" y="17"/>
                </a:lnTo>
                <a:lnTo>
                  <a:pt x="322" y="17"/>
                </a:lnTo>
                <a:lnTo>
                  <a:pt x="322" y="17"/>
                </a:lnTo>
                <a:lnTo>
                  <a:pt x="322" y="17"/>
                </a:lnTo>
                <a:lnTo>
                  <a:pt x="322" y="17"/>
                </a:lnTo>
                <a:lnTo>
                  <a:pt x="322" y="17"/>
                </a:lnTo>
                <a:lnTo>
                  <a:pt x="322" y="17"/>
                </a:lnTo>
                <a:lnTo>
                  <a:pt x="322" y="17"/>
                </a:lnTo>
                <a:lnTo>
                  <a:pt x="322" y="17"/>
                </a:lnTo>
                <a:lnTo>
                  <a:pt x="322" y="17"/>
                </a:lnTo>
                <a:lnTo>
                  <a:pt x="322" y="17"/>
                </a:lnTo>
                <a:lnTo>
                  <a:pt x="322" y="19"/>
                </a:lnTo>
                <a:lnTo>
                  <a:pt x="322" y="19"/>
                </a:lnTo>
                <a:lnTo>
                  <a:pt x="322" y="19"/>
                </a:lnTo>
                <a:lnTo>
                  <a:pt x="322" y="19"/>
                </a:lnTo>
                <a:lnTo>
                  <a:pt x="322" y="19"/>
                </a:lnTo>
                <a:lnTo>
                  <a:pt x="322" y="19"/>
                </a:lnTo>
                <a:lnTo>
                  <a:pt x="322" y="19"/>
                </a:lnTo>
                <a:lnTo>
                  <a:pt x="322" y="19"/>
                </a:lnTo>
                <a:lnTo>
                  <a:pt x="322" y="19"/>
                </a:lnTo>
                <a:lnTo>
                  <a:pt x="324" y="19"/>
                </a:lnTo>
                <a:lnTo>
                  <a:pt x="324" y="19"/>
                </a:lnTo>
                <a:lnTo>
                  <a:pt x="324" y="19"/>
                </a:lnTo>
                <a:lnTo>
                  <a:pt x="324" y="19"/>
                </a:lnTo>
                <a:lnTo>
                  <a:pt x="327" y="19"/>
                </a:lnTo>
                <a:lnTo>
                  <a:pt x="327" y="19"/>
                </a:lnTo>
                <a:lnTo>
                  <a:pt x="327" y="19"/>
                </a:lnTo>
                <a:lnTo>
                  <a:pt x="327" y="19"/>
                </a:lnTo>
                <a:lnTo>
                  <a:pt x="327" y="19"/>
                </a:lnTo>
                <a:lnTo>
                  <a:pt x="329" y="19"/>
                </a:lnTo>
                <a:lnTo>
                  <a:pt x="329" y="19"/>
                </a:lnTo>
                <a:lnTo>
                  <a:pt x="329" y="19"/>
                </a:lnTo>
                <a:lnTo>
                  <a:pt x="329" y="19"/>
                </a:lnTo>
                <a:lnTo>
                  <a:pt x="329" y="19"/>
                </a:lnTo>
                <a:lnTo>
                  <a:pt x="329" y="19"/>
                </a:lnTo>
                <a:lnTo>
                  <a:pt x="329" y="19"/>
                </a:lnTo>
                <a:lnTo>
                  <a:pt x="329" y="19"/>
                </a:lnTo>
                <a:lnTo>
                  <a:pt x="329" y="22"/>
                </a:lnTo>
                <a:lnTo>
                  <a:pt x="329" y="22"/>
                </a:lnTo>
                <a:lnTo>
                  <a:pt x="329" y="22"/>
                </a:lnTo>
                <a:lnTo>
                  <a:pt x="329" y="22"/>
                </a:lnTo>
                <a:lnTo>
                  <a:pt x="327" y="22"/>
                </a:lnTo>
                <a:lnTo>
                  <a:pt x="327" y="22"/>
                </a:lnTo>
                <a:lnTo>
                  <a:pt x="327" y="22"/>
                </a:lnTo>
                <a:lnTo>
                  <a:pt x="327" y="22"/>
                </a:lnTo>
                <a:lnTo>
                  <a:pt x="327" y="22"/>
                </a:lnTo>
                <a:lnTo>
                  <a:pt x="327" y="24"/>
                </a:lnTo>
                <a:lnTo>
                  <a:pt x="327" y="24"/>
                </a:lnTo>
                <a:lnTo>
                  <a:pt x="329" y="24"/>
                </a:lnTo>
                <a:lnTo>
                  <a:pt x="329" y="22"/>
                </a:lnTo>
                <a:lnTo>
                  <a:pt x="329" y="22"/>
                </a:lnTo>
                <a:lnTo>
                  <a:pt x="332" y="22"/>
                </a:lnTo>
                <a:lnTo>
                  <a:pt x="332" y="22"/>
                </a:lnTo>
                <a:lnTo>
                  <a:pt x="332" y="24"/>
                </a:lnTo>
                <a:lnTo>
                  <a:pt x="332" y="24"/>
                </a:lnTo>
                <a:lnTo>
                  <a:pt x="334" y="24"/>
                </a:lnTo>
                <a:lnTo>
                  <a:pt x="336" y="24"/>
                </a:lnTo>
                <a:lnTo>
                  <a:pt x="336" y="24"/>
                </a:lnTo>
                <a:lnTo>
                  <a:pt x="336" y="22"/>
                </a:lnTo>
                <a:lnTo>
                  <a:pt x="336" y="22"/>
                </a:lnTo>
                <a:lnTo>
                  <a:pt x="336" y="22"/>
                </a:lnTo>
                <a:lnTo>
                  <a:pt x="336" y="22"/>
                </a:lnTo>
                <a:lnTo>
                  <a:pt x="339" y="22"/>
                </a:lnTo>
                <a:lnTo>
                  <a:pt x="339" y="19"/>
                </a:lnTo>
                <a:lnTo>
                  <a:pt x="339" y="19"/>
                </a:lnTo>
                <a:lnTo>
                  <a:pt x="339" y="19"/>
                </a:lnTo>
                <a:lnTo>
                  <a:pt x="339" y="19"/>
                </a:lnTo>
                <a:lnTo>
                  <a:pt x="339" y="19"/>
                </a:lnTo>
                <a:lnTo>
                  <a:pt x="339" y="19"/>
                </a:lnTo>
                <a:lnTo>
                  <a:pt x="339" y="19"/>
                </a:lnTo>
                <a:lnTo>
                  <a:pt x="339" y="17"/>
                </a:lnTo>
                <a:lnTo>
                  <a:pt x="339" y="17"/>
                </a:lnTo>
                <a:lnTo>
                  <a:pt x="341" y="17"/>
                </a:lnTo>
                <a:lnTo>
                  <a:pt x="341" y="17"/>
                </a:lnTo>
                <a:lnTo>
                  <a:pt x="341" y="17"/>
                </a:lnTo>
                <a:lnTo>
                  <a:pt x="341" y="17"/>
                </a:lnTo>
                <a:lnTo>
                  <a:pt x="341" y="19"/>
                </a:lnTo>
                <a:lnTo>
                  <a:pt x="341" y="19"/>
                </a:lnTo>
                <a:lnTo>
                  <a:pt x="341" y="19"/>
                </a:lnTo>
                <a:lnTo>
                  <a:pt x="341" y="19"/>
                </a:lnTo>
                <a:lnTo>
                  <a:pt x="341" y="19"/>
                </a:lnTo>
                <a:lnTo>
                  <a:pt x="341" y="19"/>
                </a:lnTo>
                <a:lnTo>
                  <a:pt x="341" y="19"/>
                </a:lnTo>
                <a:lnTo>
                  <a:pt x="341" y="19"/>
                </a:lnTo>
                <a:lnTo>
                  <a:pt x="341" y="19"/>
                </a:lnTo>
                <a:lnTo>
                  <a:pt x="341" y="19"/>
                </a:lnTo>
                <a:lnTo>
                  <a:pt x="341" y="22"/>
                </a:lnTo>
                <a:lnTo>
                  <a:pt x="341" y="22"/>
                </a:lnTo>
                <a:lnTo>
                  <a:pt x="341" y="22"/>
                </a:lnTo>
                <a:lnTo>
                  <a:pt x="341" y="22"/>
                </a:lnTo>
                <a:lnTo>
                  <a:pt x="341" y="22"/>
                </a:lnTo>
                <a:lnTo>
                  <a:pt x="341" y="22"/>
                </a:lnTo>
                <a:lnTo>
                  <a:pt x="341" y="22"/>
                </a:lnTo>
                <a:lnTo>
                  <a:pt x="341" y="22"/>
                </a:lnTo>
                <a:lnTo>
                  <a:pt x="344" y="22"/>
                </a:lnTo>
                <a:lnTo>
                  <a:pt x="344" y="22"/>
                </a:lnTo>
                <a:lnTo>
                  <a:pt x="344" y="22"/>
                </a:lnTo>
                <a:lnTo>
                  <a:pt x="341" y="22"/>
                </a:lnTo>
                <a:lnTo>
                  <a:pt x="341" y="22"/>
                </a:lnTo>
                <a:lnTo>
                  <a:pt x="341" y="22"/>
                </a:lnTo>
                <a:lnTo>
                  <a:pt x="341" y="22"/>
                </a:lnTo>
                <a:lnTo>
                  <a:pt x="341" y="22"/>
                </a:lnTo>
                <a:lnTo>
                  <a:pt x="341" y="22"/>
                </a:lnTo>
                <a:lnTo>
                  <a:pt x="341" y="24"/>
                </a:lnTo>
                <a:lnTo>
                  <a:pt x="341" y="24"/>
                </a:lnTo>
                <a:lnTo>
                  <a:pt x="341" y="24"/>
                </a:lnTo>
                <a:lnTo>
                  <a:pt x="341" y="24"/>
                </a:lnTo>
                <a:lnTo>
                  <a:pt x="341" y="24"/>
                </a:lnTo>
                <a:lnTo>
                  <a:pt x="341" y="24"/>
                </a:lnTo>
                <a:lnTo>
                  <a:pt x="341" y="24"/>
                </a:lnTo>
                <a:lnTo>
                  <a:pt x="341" y="26"/>
                </a:lnTo>
                <a:lnTo>
                  <a:pt x="341" y="26"/>
                </a:lnTo>
                <a:lnTo>
                  <a:pt x="341" y="26"/>
                </a:lnTo>
                <a:lnTo>
                  <a:pt x="344" y="24"/>
                </a:lnTo>
                <a:lnTo>
                  <a:pt x="344" y="24"/>
                </a:lnTo>
                <a:lnTo>
                  <a:pt x="344" y="24"/>
                </a:lnTo>
                <a:lnTo>
                  <a:pt x="344" y="24"/>
                </a:lnTo>
                <a:lnTo>
                  <a:pt x="346" y="24"/>
                </a:lnTo>
                <a:lnTo>
                  <a:pt x="346" y="22"/>
                </a:lnTo>
                <a:lnTo>
                  <a:pt x="346" y="22"/>
                </a:lnTo>
                <a:lnTo>
                  <a:pt x="346" y="22"/>
                </a:lnTo>
                <a:lnTo>
                  <a:pt x="346" y="22"/>
                </a:lnTo>
                <a:lnTo>
                  <a:pt x="348" y="22"/>
                </a:lnTo>
                <a:lnTo>
                  <a:pt x="348" y="22"/>
                </a:lnTo>
                <a:lnTo>
                  <a:pt x="346" y="22"/>
                </a:lnTo>
                <a:lnTo>
                  <a:pt x="346" y="24"/>
                </a:lnTo>
                <a:lnTo>
                  <a:pt x="346" y="24"/>
                </a:lnTo>
                <a:lnTo>
                  <a:pt x="346" y="24"/>
                </a:lnTo>
                <a:lnTo>
                  <a:pt x="346" y="24"/>
                </a:lnTo>
                <a:lnTo>
                  <a:pt x="346" y="24"/>
                </a:lnTo>
                <a:lnTo>
                  <a:pt x="346" y="24"/>
                </a:lnTo>
                <a:lnTo>
                  <a:pt x="346" y="24"/>
                </a:lnTo>
                <a:lnTo>
                  <a:pt x="346" y="24"/>
                </a:lnTo>
                <a:lnTo>
                  <a:pt x="344" y="24"/>
                </a:lnTo>
                <a:lnTo>
                  <a:pt x="344" y="26"/>
                </a:lnTo>
                <a:lnTo>
                  <a:pt x="344" y="26"/>
                </a:lnTo>
                <a:lnTo>
                  <a:pt x="344" y="26"/>
                </a:lnTo>
                <a:lnTo>
                  <a:pt x="344" y="26"/>
                </a:lnTo>
                <a:lnTo>
                  <a:pt x="341" y="26"/>
                </a:lnTo>
                <a:lnTo>
                  <a:pt x="341" y="29"/>
                </a:lnTo>
                <a:lnTo>
                  <a:pt x="341" y="29"/>
                </a:lnTo>
                <a:lnTo>
                  <a:pt x="341" y="29"/>
                </a:lnTo>
                <a:lnTo>
                  <a:pt x="341" y="29"/>
                </a:lnTo>
                <a:lnTo>
                  <a:pt x="341" y="29"/>
                </a:lnTo>
                <a:lnTo>
                  <a:pt x="341" y="29"/>
                </a:lnTo>
                <a:lnTo>
                  <a:pt x="341" y="29"/>
                </a:lnTo>
                <a:lnTo>
                  <a:pt x="339" y="31"/>
                </a:lnTo>
                <a:lnTo>
                  <a:pt x="339" y="31"/>
                </a:lnTo>
                <a:lnTo>
                  <a:pt x="339" y="31"/>
                </a:lnTo>
                <a:lnTo>
                  <a:pt x="339" y="31"/>
                </a:lnTo>
                <a:lnTo>
                  <a:pt x="339" y="31"/>
                </a:lnTo>
                <a:lnTo>
                  <a:pt x="339" y="31"/>
                </a:lnTo>
                <a:lnTo>
                  <a:pt x="339" y="31"/>
                </a:lnTo>
                <a:lnTo>
                  <a:pt x="339" y="31"/>
                </a:lnTo>
                <a:lnTo>
                  <a:pt x="339" y="31"/>
                </a:lnTo>
                <a:lnTo>
                  <a:pt x="339" y="31"/>
                </a:lnTo>
                <a:lnTo>
                  <a:pt x="339" y="31"/>
                </a:lnTo>
                <a:lnTo>
                  <a:pt x="339" y="31"/>
                </a:lnTo>
                <a:lnTo>
                  <a:pt x="339" y="31"/>
                </a:lnTo>
                <a:lnTo>
                  <a:pt x="336" y="31"/>
                </a:lnTo>
                <a:lnTo>
                  <a:pt x="336" y="31"/>
                </a:lnTo>
                <a:lnTo>
                  <a:pt x="336" y="34"/>
                </a:lnTo>
                <a:lnTo>
                  <a:pt x="336" y="34"/>
                </a:lnTo>
                <a:lnTo>
                  <a:pt x="336" y="34"/>
                </a:lnTo>
                <a:lnTo>
                  <a:pt x="336" y="34"/>
                </a:lnTo>
                <a:lnTo>
                  <a:pt x="336" y="34"/>
                </a:lnTo>
                <a:lnTo>
                  <a:pt x="336" y="36"/>
                </a:lnTo>
                <a:lnTo>
                  <a:pt x="336" y="36"/>
                </a:lnTo>
                <a:lnTo>
                  <a:pt x="336" y="36"/>
                </a:lnTo>
                <a:lnTo>
                  <a:pt x="336" y="36"/>
                </a:lnTo>
                <a:lnTo>
                  <a:pt x="336" y="36"/>
                </a:lnTo>
                <a:lnTo>
                  <a:pt x="336" y="36"/>
                </a:lnTo>
                <a:lnTo>
                  <a:pt x="336" y="36"/>
                </a:lnTo>
                <a:lnTo>
                  <a:pt x="336" y="36"/>
                </a:lnTo>
                <a:lnTo>
                  <a:pt x="336" y="36"/>
                </a:lnTo>
                <a:lnTo>
                  <a:pt x="336" y="36"/>
                </a:lnTo>
                <a:lnTo>
                  <a:pt x="339" y="36"/>
                </a:lnTo>
                <a:lnTo>
                  <a:pt x="339" y="36"/>
                </a:lnTo>
                <a:lnTo>
                  <a:pt x="339" y="36"/>
                </a:lnTo>
                <a:lnTo>
                  <a:pt x="339" y="36"/>
                </a:lnTo>
                <a:lnTo>
                  <a:pt x="341" y="36"/>
                </a:lnTo>
                <a:lnTo>
                  <a:pt x="341" y="36"/>
                </a:lnTo>
                <a:lnTo>
                  <a:pt x="341" y="34"/>
                </a:lnTo>
                <a:lnTo>
                  <a:pt x="341" y="34"/>
                </a:lnTo>
                <a:lnTo>
                  <a:pt x="341" y="36"/>
                </a:lnTo>
                <a:lnTo>
                  <a:pt x="344" y="36"/>
                </a:lnTo>
                <a:lnTo>
                  <a:pt x="344" y="36"/>
                </a:lnTo>
                <a:lnTo>
                  <a:pt x="346" y="34"/>
                </a:lnTo>
                <a:lnTo>
                  <a:pt x="346" y="34"/>
                </a:lnTo>
                <a:lnTo>
                  <a:pt x="348" y="31"/>
                </a:lnTo>
                <a:lnTo>
                  <a:pt x="348" y="31"/>
                </a:lnTo>
                <a:lnTo>
                  <a:pt x="348" y="31"/>
                </a:lnTo>
                <a:lnTo>
                  <a:pt x="348" y="31"/>
                </a:lnTo>
                <a:lnTo>
                  <a:pt x="348" y="31"/>
                </a:lnTo>
                <a:lnTo>
                  <a:pt x="348" y="31"/>
                </a:lnTo>
                <a:lnTo>
                  <a:pt x="348" y="31"/>
                </a:lnTo>
                <a:lnTo>
                  <a:pt x="348" y="31"/>
                </a:lnTo>
                <a:lnTo>
                  <a:pt x="348" y="31"/>
                </a:lnTo>
                <a:lnTo>
                  <a:pt x="348" y="31"/>
                </a:lnTo>
                <a:lnTo>
                  <a:pt x="348" y="31"/>
                </a:lnTo>
                <a:lnTo>
                  <a:pt x="346" y="34"/>
                </a:lnTo>
                <a:lnTo>
                  <a:pt x="346" y="36"/>
                </a:lnTo>
                <a:lnTo>
                  <a:pt x="344" y="36"/>
                </a:lnTo>
                <a:lnTo>
                  <a:pt x="344" y="36"/>
                </a:lnTo>
                <a:lnTo>
                  <a:pt x="344" y="36"/>
                </a:lnTo>
                <a:lnTo>
                  <a:pt x="344" y="36"/>
                </a:lnTo>
                <a:lnTo>
                  <a:pt x="344" y="36"/>
                </a:lnTo>
                <a:lnTo>
                  <a:pt x="344" y="36"/>
                </a:lnTo>
                <a:lnTo>
                  <a:pt x="344" y="39"/>
                </a:lnTo>
                <a:lnTo>
                  <a:pt x="344" y="39"/>
                </a:lnTo>
                <a:lnTo>
                  <a:pt x="344" y="39"/>
                </a:lnTo>
                <a:lnTo>
                  <a:pt x="344" y="39"/>
                </a:lnTo>
                <a:lnTo>
                  <a:pt x="346" y="39"/>
                </a:lnTo>
                <a:lnTo>
                  <a:pt x="346" y="39"/>
                </a:lnTo>
                <a:lnTo>
                  <a:pt x="346" y="39"/>
                </a:lnTo>
                <a:lnTo>
                  <a:pt x="346" y="39"/>
                </a:lnTo>
                <a:lnTo>
                  <a:pt x="346" y="39"/>
                </a:lnTo>
                <a:lnTo>
                  <a:pt x="346" y="39"/>
                </a:lnTo>
                <a:lnTo>
                  <a:pt x="346" y="39"/>
                </a:lnTo>
                <a:lnTo>
                  <a:pt x="348" y="39"/>
                </a:lnTo>
                <a:lnTo>
                  <a:pt x="348" y="39"/>
                </a:lnTo>
                <a:lnTo>
                  <a:pt x="348" y="39"/>
                </a:lnTo>
                <a:lnTo>
                  <a:pt x="348" y="39"/>
                </a:lnTo>
                <a:lnTo>
                  <a:pt x="348" y="39"/>
                </a:lnTo>
                <a:lnTo>
                  <a:pt x="348" y="39"/>
                </a:lnTo>
                <a:lnTo>
                  <a:pt x="348" y="39"/>
                </a:lnTo>
                <a:lnTo>
                  <a:pt x="351" y="41"/>
                </a:lnTo>
                <a:lnTo>
                  <a:pt x="351" y="41"/>
                </a:lnTo>
                <a:lnTo>
                  <a:pt x="351" y="41"/>
                </a:lnTo>
                <a:lnTo>
                  <a:pt x="351" y="41"/>
                </a:lnTo>
                <a:lnTo>
                  <a:pt x="351" y="41"/>
                </a:lnTo>
                <a:lnTo>
                  <a:pt x="348" y="41"/>
                </a:lnTo>
                <a:lnTo>
                  <a:pt x="348" y="41"/>
                </a:lnTo>
                <a:lnTo>
                  <a:pt x="348" y="41"/>
                </a:lnTo>
                <a:lnTo>
                  <a:pt x="348" y="41"/>
                </a:lnTo>
                <a:lnTo>
                  <a:pt x="348" y="41"/>
                </a:lnTo>
                <a:lnTo>
                  <a:pt x="348" y="41"/>
                </a:lnTo>
                <a:lnTo>
                  <a:pt x="348" y="44"/>
                </a:lnTo>
                <a:lnTo>
                  <a:pt x="348" y="44"/>
                </a:lnTo>
                <a:lnTo>
                  <a:pt x="348" y="44"/>
                </a:lnTo>
                <a:lnTo>
                  <a:pt x="348" y="44"/>
                </a:lnTo>
                <a:lnTo>
                  <a:pt x="348" y="44"/>
                </a:lnTo>
                <a:lnTo>
                  <a:pt x="348" y="44"/>
                </a:lnTo>
                <a:lnTo>
                  <a:pt x="351" y="41"/>
                </a:lnTo>
                <a:lnTo>
                  <a:pt x="351" y="41"/>
                </a:lnTo>
                <a:lnTo>
                  <a:pt x="351" y="41"/>
                </a:lnTo>
                <a:lnTo>
                  <a:pt x="351" y="41"/>
                </a:lnTo>
                <a:lnTo>
                  <a:pt x="351" y="41"/>
                </a:lnTo>
                <a:lnTo>
                  <a:pt x="351" y="41"/>
                </a:lnTo>
                <a:lnTo>
                  <a:pt x="351" y="41"/>
                </a:lnTo>
                <a:lnTo>
                  <a:pt x="353" y="41"/>
                </a:lnTo>
                <a:lnTo>
                  <a:pt x="353" y="41"/>
                </a:lnTo>
                <a:lnTo>
                  <a:pt x="351" y="41"/>
                </a:lnTo>
                <a:lnTo>
                  <a:pt x="351" y="44"/>
                </a:lnTo>
                <a:lnTo>
                  <a:pt x="351" y="44"/>
                </a:lnTo>
                <a:lnTo>
                  <a:pt x="351" y="44"/>
                </a:lnTo>
                <a:lnTo>
                  <a:pt x="351" y="44"/>
                </a:lnTo>
                <a:lnTo>
                  <a:pt x="351" y="44"/>
                </a:lnTo>
                <a:lnTo>
                  <a:pt x="351" y="44"/>
                </a:lnTo>
                <a:lnTo>
                  <a:pt x="351" y="44"/>
                </a:lnTo>
                <a:lnTo>
                  <a:pt x="351" y="44"/>
                </a:lnTo>
                <a:lnTo>
                  <a:pt x="351" y="44"/>
                </a:lnTo>
                <a:lnTo>
                  <a:pt x="351" y="44"/>
                </a:lnTo>
                <a:lnTo>
                  <a:pt x="351" y="44"/>
                </a:lnTo>
                <a:lnTo>
                  <a:pt x="351" y="44"/>
                </a:lnTo>
                <a:lnTo>
                  <a:pt x="351" y="44"/>
                </a:lnTo>
                <a:lnTo>
                  <a:pt x="351" y="44"/>
                </a:lnTo>
                <a:lnTo>
                  <a:pt x="351" y="44"/>
                </a:lnTo>
                <a:lnTo>
                  <a:pt x="348" y="44"/>
                </a:lnTo>
                <a:lnTo>
                  <a:pt x="348" y="44"/>
                </a:lnTo>
                <a:lnTo>
                  <a:pt x="348" y="44"/>
                </a:lnTo>
                <a:lnTo>
                  <a:pt x="348" y="44"/>
                </a:lnTo>
                <a:lnTo>
                  <a:pt x="348" y="44"/>
                </a:lnTo>
                <a:lnTo>
                  <a:pt x="348" y="44"/>
                </a:lnTo>
                <a:lnTo>
                  <a:pt x="348" y="44"/>
                </a:lnTo>
                <a:lnTo>
                  <a:pt x="348" y="44"/>
                </a:lnTo>
                <a:lnTo>
                  <a:pt x="348" y="46"/>
                </a:lnTo>
                <a:lnTo>
                  <a:pt x="351" y="46"/>
                </a:lnTo>
                <a:lnTo>
                  <a:pt x="351" y="46"/>
                </a:lnTo>
                <a:lnTo>
                  <a:pt x="351" y="46"/>
                </a:lnTo>
                <a:lnTo>
                  <a:pt x="351" y="46"/>
                </a:lnTo>
                <a:lnTo>
                  <a:pt x="351" y="46"/>
                </a:lnTo>
                <a:lnTo>
                  <a:pt x="353" y="46"/>
                </a:lnTo>
                <a:lnTo>
                  <a:pt x="353" y="44"/>
                </a:lnTo>
                <a:lnTo>
                  <a:pt x="353" y="44"/>
                </a:lnTo>
                <a:lnTo>
                  <a:pt x="356" y="44"/>
                </a:lnTo>
                <a:lnTo>
                  <a:pt x="356" y="44"/>
                </a:lnTo>
                <a:lnTo>
                  <a:pt x="356" y="44"/>
                </a:lnTo>
                <a:lnTo>
                  <a:pt x="356" y="46"/>
                </a:lnTo>
                <a:lnTo>
                  <a:pt x="356" y="46"/>
                </a:lnTo>
                <a:lnTo>
                  <a:pt x="356" y="46"/>
                </a:lnTo>
                <a:lnTo>
                  <a:pt x="356" y="46"/>
                </a:lnTo>
                <a:lnTo>
                  <a:pt x="356" y="46"/>
                </a:lnTo>
                <a:lnTo>
                  <a:pt x="356" y="48"/>
                </a:lnTo>
                <a:lnTo>
                  <a:pt x="356" y="48"/>
                </a:lnTo>
                <a:lnTo>
                  <a:pt x="356" y="48"/>
                </a:lnTo>
                <a:lnTo>
                  <a:pt x="358" y="48"/>
                </a:lnTo>
                <a:lnTo>
                  <a:pt x="358" y="48"/>
                </a:lnTo>
                <a:lnTo>
                  <a:pt x="358" y="48"/>
                </a:lnTo>
                <a:lnTo>
                  <a:pt x="358" y="48"/>
                </a:lnTo>
                <a:lnTo>
                  <a:pt x="358" y="48"/>
                </a:lnTo>
                <a:lnTo>
                  <a:pt x="358" y="48"/>
                </a:lnTo>
                <a:lnTo>
                  <a:pt x="358" y="48"/>
                </a:lnTo>
                <a:lnTo>
                  <a:pt x="358" y="48"/>
                </a:lnTo>
                <a:lnTo>
                  <a:pt x="358" y="48"/>
                </a:lnTo>
                <a:lnTo>
                  <a:pt x="358" y="48"/>
                </a:lnTo>
                <a:lnTo>
                  <a:pt x="358" y="48"/>
                </a:lnTo>
                <a:lnTo>
                  <a:pt x="358" y="48"/>
                </a:lnTo>
                <a:lnTo>
                  <a:pt x="358" y="48"/>
                </a:lnTo>
                <a:lnTo>
                  <a:pt x="358" y="48"/>
                </a:lnTo>
                <a:lnTo>
                  <a:pt x="360" y="46"/>
                </a:lnTo>
                <a:lnTo>
                  <a:pt x="360" y="46"/>
                </a:lnTo>
                <a:lnTo>
                  <a:pt x="360" y="46"/>
                </a:lnTo>
                <a:lnTo>
                  <a:pt x="360" y="46"/>
                </a:lnTo>
                <a:lnTo>
                  <a:pt x="360" y="46"/>
                </a:lnTo>
                <a:lnTo>
                  <a:pt x="360" y="46"/>
                </a:lnTo>
                <a:lnTo>
                  <a:pt x="360" y="46"/>
                </a:lnTo>
                <a:lnTo>
                  <a:pt x="360" y="46"/>
                </a:lnTo>
                <a:lnTo>
                  <a:pt x="363" y="46"/>
                </a:lnTo>
                <a:lnTo>
                  <a:pt x="363" y="46"/>
                </a:lnTo>
                <a:lnTo>
                  <a:pt x="360" y="46"/>
                </a:lnTo>
                <a:lnTo>
                  <a:pt x="360" y="46"/>
                </a:lnTo>
                <a:lnTo>
                  <a:pt x="360" y="46"/>
                </a:lnTo>
                <a:lnTo>
                  <a:pt x="360" y="48"/>
                </a:lnTo>
                <a:lnTo>
                  <a:pt x="360" y="48"/>
                </a:lnTo>
                <a:lnTo>
                  <a:pt x="360" y="48"/>
                </a:lnTo>
                <a:lnTo>
                  <a:pt x="360" y="48"/>
                </a:lnTo>
                <a:lnTo>
                  <a:pt x="360" y="48"/>
                </a:lnTo>
                <a:lnTo>
                  <a:pt x="360" y="48"/>
                </a:lnTo>
                <a:lnTo>
                  <a:pt x="360" y="48"/>
                </a:lnTo>
                <a:lnTo>
                  <a:pt x="360" y="48"/>
                </a:lnTo>
                <a:lnTo>
                  <a:pt x="360" y="48"/>
                </a:lnTo>
                <a:lnTo>
                  <a:pt x="358" y="48"/>
                </a:lnTo>
                <a:lnTo>
                  <a:pt x="358" y="48"/>
                </a:lnTo>
                <a:lnTo>
                  <a:pt x="358" y="48"/>
                </a:lnTo>
                <a:lnTo>
                  <a:pt x="358" y="48"/>
                </a:lnTo>
                <a:lnTo>
                  <a:pt x="358" y="48"/>
                </a:lnTo>
                <a:lnTo>
                  <a:pt x="358" y="51"/>
                </a:lnTo>
                <a:lnTo>
                  <a:pt x="358" y="51"/>
                </a:lnTo>
                <a:lnTo>
                  <a:pt x="358" y="51"/>
                </a:lnTo>
                <a:lnTo>
                  <a:pt x="358" y="51"/>
                </a:lnTo>
                <a:lnTo>
                  <a:pt x="358" y="51"/>
                </a:lnTo>
                <a:lnTo>
                  <a:pt x="358" y="51"/>
                </a:lnTo>
                <a:lnTo>
                  <a:pt x="358" y="51"/>
                </a:lnTo>
                <a:lnTo>
                  <a:pt x="358" y="51"/>
                </a:lnTo>
                <a:lnTo>
                  <a:pt x="358" y="51"/>
                </a:lnTo>
                <a:lnTo>
                  <a:pt x="358" y="51"/>
                </a:lnTo>
                <a:lnTo>
                  <a:pt x="358" y="51"/>
                </a:lnTo>
                <a:lnTo>
                  <a:pt x="358" y="51"/>
                </a:lnTo>
                <a:lnTo>
                  <a:pt x="358" y="51"/>
                </a:lnTo>
                <a:lnTo>
                  <a:pt x="358" y="51"/>
                </a:lnTo>
                <a:lnTo>
                  <a:pt x="360" y="48"/>
                </a:lnTo>
                <a:lnTo>
                  <a:pt x="360" y="48"/>
                </a:lnTo>
                <a:lnTo>
                  <a:pt x="360" y="48"/>
                </a:lnTo>
                <a:lnTo>
                  <a:pt x="360" y="48"/>
                </a:lnTo>
                <a:lnTo>
                  <a:pt x="360" y="48"/>
                </a:lnTo>
                <a:lnTo>
                  <a:pt x="360" y="48"/>
                </a:lnTo>
                <a:lnTo>
                  <a:pt x="363" y="48"/>
                </a:lnTo>
                <a:lnTo>
                  <a:pt x="363" y="48"/>
                </a:lnTo>
                <a:lnTo>
                  <a:pt x="363" y="48"/>
                </a:lnTo>
                <a:lnTo>
                  <a:pt x="363" y="48"/>
                </a:lnTo>
                <a:lnTo>
                  <a:pt x="363" y="48"/>
                </a:lnTo>
                <a:lnTo>
                  <a:pt x="363" y="48"/>
                </a:lnTo>
                <a:lnTo>
                  <a:pt x="363" y="46"/>
                </a:lnTo>
                <a:lnTo>
                  <a:pt x="363" y="46"/>
                </a:lnTo>
                <a:lnTo>
                  <a:pt x="363" y="46"/>
                </a:lnTo>
                <a:lnTo>
                  <a:pt x="363" y="46"/>
                </a:lnTo>
                <a:lnTo>
                  <a:pt x="363" y="46"/>
                </a:lnTo>
                <a:lnTo>
                  <a:pt x="365" y="46"/>
                </a:lnTo>
                <a:lnTo>
                  <a:pt x="365" y="46"/>
                </a:lnTo>
                <a:lnTo>
                  <a:pt x="365" y="46"/>
                </a:lnTo>
                <a:lnTo>
                  <a:pt x="365" y="46"/>
                </a:lnTo>
                <a:lnTo>
                  <a:pt x="365" y="46"/>
                </a:lnTo>
                <a:lnTo>
                  <a:pt x="365" y="46"/>
                </a:lnTo>
                <a:lnTo>
                  <a:pt x="365" y="46"/>
                </a:lnTo>
                <a:lnTo>
                  <a:pt x="365" y="46"/>
                </a:lnTo>
                <a:lnTo>
                  <a:pt x="365" y="46"/>
                </a:lnTo>
                <a:lnTo>
                  <a:pt x="365" y="46"/>
                </a:lnTo>
                <a:lnTo>
                  <a:pt x="363" y="46"/>
                </a:lnTo>
                <a:lnTo>
                  <a:pt x="363" y="48"/>
                </a:lnTo>
                <a:lnTo>
                  <a:pt x="363" y="48"/>
                </a:lnTo>
                <a:lnTo>
                  <a:pt x="363" y="48"/>
                </a:lnTo>
                <a:lnTo>
                  <a:pt x="363" y="48"/>
                </a:lnTo>
                <a:lnTo>
                  <a:pt x="363" y="48"/>
                </a:lnTo>
                <a:lnTo>
                  <a:pt x="363" y="48"/>
                </a:lnTo>
                <a:lnTo>
                  <a:pt x="363" y="48"/>
                </a:lnTo>
                <a:lnTo>
                  <a:pt x="363" y="48"/>
                </a:lnTo>
                <a:lnTo>
                  <a:pt x="363" y="48"/>
                </a:lnTo>
                <a:lnTo>
                  <a:pt x="363" y="51"/>
                </a:lnTo>
                <a:lnTo>
                  <a:pt x="365" y="51"/>
                </a:lnTo>
                <a:lnTo>
                  <a:pt x="365" y="51"/>
                </a:lnTo>
                <a:lnTo>
                  <a:pt x="365" y="51"/>
                </a:lnTo>
                <a:lnTo>
                  <a:pt x="365" y="51"/>
                </a:lnTo>
                <a:lnTo>
                  <a:pt x="365" y="51"/>
                </a:lnTo>
                <a:lnTo>
                  <a:pt x="365" y="51"/>
                </a:lnTo>
                <a:lnTo>
                  <a:pt x="365" y="51"/>
                </a:lnTo>
                <a:lnTo>
                  <a:pt x="368" y="51"/>
                </a:lnTo>
                <a:lnTo>
                  <a:pt x="368" y="51"/>
                </a:lnTo>
                <a:lnTo>
                  <a:pt x="368" y="51"/>
                </a:lnTo>
                <a:lnTo>
                  <a:pt x="368" y="48"/>
                </a:lnTo>
                <a:lnTo>
                  <a:pt x="368" y="48"/>
                </a:lnTo>
                <a:lnTo>
                  <a:pt x="368" y="51"/>
                </a:lnTo>
                <a:lnTo>
                  <a:pt x="368" y="51"/>
                </a:lnTo>
                <a:lnTo>
                  <a:pt x="368" y="51"/>
                </a:lnTo>
                <a:lnTo>
                  <a:pt x="368" y="51"/>
                </a:lnTo>
                <a:lnTo>
                  <a:pt x="368" y="51"/>
                </a:lnTo>
                <a:lnTo>
                  <a:pt x="370" y="51"/>
                </a:lnTo>
                <a:lnTo>
                  <a:pt x="370" y="51"/>
                </a:lnTo>
                <a:lnTo>
                  <a:pt x="370" y="53"/>
                </a:lnTo>
                <a:lnTo>
                  <a:pt x="370" y="51"/>
                </a:lnTo>
                <a:lnTo>
                  <a:pt x="370" y="51"/>
                </a:lnTo>
                <a:lnTo>
                  <a:pt x="372" y="51"/>
                </a:lnTo>
                <a:lnTo>
                  <a:pt x="372" y="51"/>
                </a:lnTo>
                <a:lnTo>
                  <a:pt x="370" y="51"/>
                </a:lnTo>
                <a:lnTo>
                  <a:pt x="370" y="53"/>
                </a:lnTo>
                <a:lnTo>
                  <a:pt x="370" y="53"/>
                </a:lnTo>
                <a:lnTo>
                  <a:pt x="370" y="53"/>
                </a:lnTo>
                <a:lnTo>
                  <a:pt x="370" y="53"/>
                </a:lnTo>
                <a:lnTo>
                  <a:pt x="370" y="53"/>
                </a:lnTo>
                <a:lnTo>
                  <a:pt x="370" y="53"/>
                </a:lnTo>
                <a:lnTo>
                  <a:pt x="370" y="53"/>
                </a:lnTo>
                <a:lnTo>
                  <a:pt x="370" y="53"/>
                </a:lnTo>
                <a:lnTo>
                  <a:pt x="368" y="56"/>
                </a:lnTo>
                <a:lnTo>
                  <a:pt x="368" y="56"/>
                </a:lnTo>
                <a:lnTo>
                  <a:pt x="368" y="56"/>
                </a:lnTo>
                <a:lnTo>
                  <a:pt x="368" y="58"/>
                </a:lnTo>
                <a:lnTo>
                  <a:pt x="368" y="58"/>
                </a:lnTo>
                <a:lnTo>
                  <a:pt x="368" y="58"/>
                </a:lnTo>
                <a:lnTo>
                  <a:pt x="368" y="58"/>
                </a:lnTo>
                <a:lnTo>
                  <a:pt x="368" y="58"/>
                </a:lnTo>
                <a:lnTo>
                  <a:pt x="368" y="58"/>
                </a:lnTo>
                <a:lnTo>
                  <a:pt x="368" y="58"/>
                </a:lnTo>
                <a:lnTo>
                  <a:pt x="368" y="61"/>
                </a:lnTo>
                <a:lnTo>
                  <a:pt x="368" y="61"/>
                </a:lnTo>
                <a:lnTo>
                  <a:pt x="368" y="61"/>
                </a:lnTo>
                <a:lnTo>
                  <a:pt x="368" y="61"/>
                </a:lnTo>
                <a:lnTo>
                  <a:pt x="368" y="61"/>
                </a:lnTo>
                <a:lnTo>
                  <a:pt x="368" y="63"/>
                </a:lnTo>
                <a:lnTo>
                  <a:pt x="368" y="63"/>
                </a:lnTo>
                <a:lnTo>
                  <a:pt x="368" y="63"/>
                </a:lnTo>
                <a:lnTo>
                  <a:pt x="368" y="63"/>
                </a:lnTo>
                <a:lnTo>
                  <a:pt x="368" y="63"/>
                </a:lnTo>
                <a:lnTo>
                  <a:pt x="368" y="63"/>
                </a:lnTo>
                <a:lnTo>
                  <a:pt x="368" y="63"/>
                </a:lnTo>
                <a:lnTo>
                  <a:pt x="368" y="63"/>
                </a:lnTo>
                <a:lnTo>
                  <a:pt x="368" y="63"/>
                </a:lnTo>
                <a:lnTo>
                  <a:pt x="368" y="63"/>
                </a:lnTo>
                <a:lnTo>
                  <a:pt x="368" y="63"/>
                </a:lnTo>
                <a:lnTo>
                  <a:pt x="368" y="63"/>
                </a:lnTo>
                <a:lnTo>
                  <a:pt x="368" y="66"/>
                </a:lnTo>
                <a:lnTo>
                  <a:pt x="368" y="66"/>
                </a:lnTo>
                <a:lnTo>
                  <a:pt x="368" y="66"/>
                </a:lnTo>
                <a:lnTo>
                  <a:pt x="368" y="63"/>
                </a:lnTo>
                <a:lnTo>
                  <a:pt x="368" y="63"/>
                </a:lnTo>
                <a:lnTo>
                  <a:pt x="368" y="63"/>
                </a:lnTo>
                <a:lnTo>
                  <a:pt x="370" y="63"/>
                </a:lnTo>
                <a:lnTo>
                  <a:pt x="370" y="63"/>
                </a:lnTo>
                <a:lnTo>
                  <a:pt x="370" y="63"/>
                </a:lnTo>
                <a:lnTo>
                  <a:pt x="370" y="63"/>
                </a:lnTo>
                <a:lnTo>
                  <a:pt x="370" y="63"/>
                </a:lnTo>
                <a:lnTo>
                  <a:pt x="372" y="63"/>
                </a:lnTo>
                <a:lnTo>
                  <a:pt x="372" y="63"/>
                </a:lnTo>
                <a:lnTo>
                  <a:pt x="372" y="63"/>
                </a:lnTo>
                <a:lnTo>
                  <a:pt x="372" y="63"/>
                </a:lnTo>
                <a:lnTo>
                  <a:pt x="372" y="61"/>
                </a:lnTo>
                <a:lnTo>
                  <a:pt x="372" y="61"/>
                </a:lnTo>
                <a:lnTo>
                  <a:pt x="372" y="63"/>
                </a:lnTo>
                <a:lnTo>
                  <a:pt x="372" y="61"/>
                </a:lnTo>
                <a:lnTo>
                  <a:pt x="372" y="61"/>
                </a:lnTo>
                <a:lnTo>
                  <a:pt x="375" y="61"/>
                </a:lnTo>
                <a:lnTo>
                  <a:pt x="375" y="61"/>
                </a:lnTo>
                <a:lnTo>
                  <a:pt x="375" y="63"/>
                </a:lnTo>
                <a:lnTo>
                  <a:pt x="375" y="63"/>
                </a:lnTo>
                <a:lnTo>
                  <a:pt x="375" y="63"/>
                </a:lnTo>
                <a:lnTo>
                  <a:pt x="375" y="63"/>
                </a:lnTo>
                <a:lnTo>
                  <a:pt x="375" y="63"/>
                </a:lnTo>
                <a:lnTo>
                  <a:pt x="375" y="63"/>
                </a:lnTo>
                <a:lnTo>
                  <a:pt x="377" y="63"/>
                </a:lnTo>
                <a:lnTo>
                  <a:pt x="377" y="63"/>
                </a:lnTo>
                <a:lnTo>
                  <a:pt x="377" y="63"/>
                </a:lnTo>
                <a:lnTo>
                  <a:pt x="377" y="63"/>
                </a:lnTo>
                <a:lnTo>
                  <a:pt x="377" y="63"/>
                </a:lnTo>
                <a:lnTo>
                  <a:pt x="377" y="63"/>
                </a:lnTo>
                <a:lnTo>
                  <a:pt x="380" y="61"/>
                </a:lnTo>
                <a:lnTo>
                  <a:pt x="380" y="61"/>
                </a:lnTo>
                <a:lnTo>
                  <a:pt x="382" y="58"/>
                </a:lnTo>
                <a:lnTo>
                  <a:pt x="382" y="58"/>
                </a:lnTo>
                <a:lnTo>
                  <a:pt x="382" y="58"/>
                </a:lnTo>
                <a:lnTo>
                  <a:pt x="382" y="58"/>
                </a:lnTo>
                <a:lnTo>
                  <a:pt x="382" y="58"/>
                </a:lnTo>
                <a:lnTo>
                  <a:pt x="382" y="58"/>
                </a:lnTo>
                <a:lnTo>
                  <a:pt x="382" y="58"/>
                </a:lnTo>
                <a:lnTo>
                  <a:pt x="382" y="58"/>
                </a:lnTo>
                <a:lnTo>
                  <a:pt x="382" y="58"/>
                </a:lnTo>
                <a:lnTo>
                  <a:pt x="382" y="61"/>
                </a:lnTo>
                <a:lnTo>
                  <a:pt x="382" y="61"/>
                </a:lnTo>
                <a:lnTo>
                  <a:pt x="382" y="61"/>
                </a:lnTo>
                <a:lnTo>
                  <a:pt x="382" y="63"/>
                </a:lnTo>
                <a:lnTo>
                  <a:pt x="382" y="63"/>
                </a:lnTo>
                <a:lnTo>
                  <a:pt x="382" y="63"/>
                </a:lnTo>
                <a:lnTo>
                  <a:pt x="382" y="63"/>
                </a:lnTo>
                <a:lnTo>
                  <a:pt x="382" y="63"/>
                </a:lnTo>
                <a:lnTo>
                  <a:pt x="382" y="63"/>
                </a:lnTo>
                <a:lnTo>
                  <a:pt x="382" y="63"/>
                </a:lnTo>
                <a:lnTo>
                  <a:pt x="382" y="63"/>
                </a:lnTo>
                <a:lnTo>
                  <a:pt x="382" y="63"/>
                </a:lnTo>
                <a:lnTo>
                  <a:pt x="384" y="63"/>
                </a:lnTo>
                <a:lnTo>
                  <a:pt x="384" y="61"/>
                </a:lnTo>
                <a:lnTo>
                  <a:pt x="384" y="61"/>
                </a:lnTo>
                <a:lnTo>
                  <a:pt x="384" y="61"/>
                </a:lnTo>
                <a:lnTo>
                  <a:pt x="384" y="61"/>
                </a:lnTo>
                <a:lnTo>
                  <a:pt x="384" y="61"/>
                </a:lnTo>
                <a:lnTo>
                  <a:pt x="384" y="61"/>
                </a:lnTo>
                <a:lnTo>
                  <a:pt x="384" y="61"/>
                </a:lnTo>
                <a:lnTo>
                  <a:pt x="384" y="61"/>
                </a:lnTo>
                <a:lnTo>
                  <a:pt x="384" y="61"/>
                </a:lnTo>
                <a:lnTo>
                  <a:pt x="384" y="61"/>
                </a:lnTo>
                <a:lnTo>
                  <a:pt x="387" y="58"/>
                </a:lnTo>
                <a:lnTo>
                  <a:pt x="387" y="61"/>
                </a:lnTo>
                <a:lnTo>
                  <a:pt x="387" y="61"/>
                </a:lnTo>
                <a:lnTo>
                  <a:pt x="387" y="61"/>
                </a:lnTo>
                <a:lnTo>
                  <a:pt x="387" y="61"/>
                </a:lnTo>
                <a:lnTo>
                  <a:pt x="387" y="61"/>
                </a:lnTo>
                <a:lnTo>
                  <a:pt x="384" y="63"/>
                </a:lnTo>
                <a:lnTo>
                  <a:pt x="384" y="63"/>
                </a:lnTo>
                <a:lnTo>
                  <a:pt x="384" y="63"/>
                </a:lnTo>
                <a:lnTo>
                  <a:pt x="384" y="63"/>
                </a:lnTo>
                <a:lnTo>
                  <a:pt x="384" y="63"/>
                </a:lnTo>
                <a:lnTo>
                  <a:pt x="384" y="63"/>
                </a:lnTo>
                <a:lnTo>
                  <a:pt x="384" y="63"/>
                </a:lnTo>
                <a:lnTo>
                  <a:pt x="384" y="63"/>
                </a:lnTo>
                <a:lnTo>
                  <a:pt x="384" y="63"/>
                </a:lnTo>
                <a:lnTo>
                  <a:pt x="387" y="63"/>
                </a:lnTo>
                <a:lnTo>
                  <a:pt x="387" y="63"/>
                </a:lnTo>
                <a:lnTo>
                  <a:pt x="387" y="63"/>
                </a:lnTo>
                <a:lnTo>
                  <a:pt x="387" y="63"/>
                </a:lnTo>
                <a:lnTo>
                  <a:pt x="387" y="63"/>
                </a:lnTo>
                <a:lnTo>
                  <a:pt x="387" y="61"/>
                </a:lnTo>
                <a:lnTo>
                  <a:pt x="389" y="61"/>
                </a:lnTo>
                <a:lnTo>
                  <a:pt x="389" y="61"/>
                </a:lnTo>
                <a:lnTo>
                  <a:pt x="389" y="61"/>
                </a:lnTo>
                <a:lnTo>
                  <a:pt x="389" y="61"/>
                </a:lnTo>
                <a:lnTo>
                  <a:pt x="389" y="61"/>
                </a:lnTo>
                <a:lnTo>
                  <a:pt x="389" y="61"/>
                </a:lnTo>
                <a:lnTo>
                  <a:pt x="392" y="61"/>
                </a:lnTo>
                <a:lnTo>
                  <a:pt x="392" y="61"/>
                </a:lnTo>
                <a:lnTo>
                  <a:pt x="389" y="61"/>
                </a:lnTo>
                <a:lnTo>
                  <a:pt x="389" y="63"/>
                </a:lnTo>
                <a:lnTo>
                  <a:pt x="389" y="63"/>
                </a:lnTo>
                <a:lnTo>
                  <a:pt x="389" y="63"/>
                </a:lnTo>
                <a:lnTo>
                  <a:pt x="389" y="63"/>
                </a:lnTo>
                <a:lnTo>
                  <a:pt x="389" y="63"/>
                </a:lnTo>
                <a:lnTo>
                  <a:pt x="389" y="63"/>
                </a:lnTo>
                <a:lnTo>
                  <a:pt x="389" y="63"/>
                </a:lnTo>
                <a:lnTo>
                  <a:pt x="389" y="63"/>
                </a:lnTo>
                <a:lnTo>
                  <a:pt x="389" y="66"/>
                </a:lnTo>
                <a:lnTo>
                  <a:pt x="389" y="66"/>
                </a:lnTo>
                <a:lnTo>
                  <a:pt x="389" y="66"/>
                </a:lnTo>
                <a:lnTo>
                  <a:pt x="389" y="66"/>
                </a:lnTo>
                <a:lnTo>
                  <a:pt x="389" y="66"/>
                </a:lnTo>
                <a:lnTo>
                  <a:pt x="387" y="66"/>
                </a:lnTo>
                <a:lnTo>
                  <a:pt x="387" y="68"/>
                </a:lnTo>
                <a:lnTo>
                  <a:pt x="387" y="68"/>
                </a:lnTo>
                <a:lnTo>
                  <a:pt x="387" y="68"/>
                </a:lnTo>
                <a:lnTo>
                  <a:pt x="387" y="68"/>
                </a:lnTo>
                <a:lnTo>
                  <a:pt x="387" y="68"/>
                </a:lnTo>
                <a:lnTo>
                  <a:pt x="387" y="68"/>
                </a:lnTo>
                <a:lnTo>
                  <a:pt x="387" y="70"/>
                </a:lnTo>
                <a:lnTo>
                  <a:pt x="387" y="70"/>
                </a:lnTo>
                <a:lnTo>
                  <a:pt x="387" y="70"/>
                </a:lnTo>
                <a:lnTo>
                  <a:pt x="387" y="70"/>
                </a:lnTo>
                <a:lnTo>
                  <a:pt x="389" y="70"/>
                </a:lnTo>
                <a:lnTo>
                  <a:pt x="389" y="70"/>
                </a:lnTo>
                <a:lnTo>
                  <a:pt x="389" y="70"/>
                </a:lnTo>
                <a:lnTo>
                  <a:pt x="389" y="70"/>
                </a:lnTo>
                <a:lnTo>
                  <a:pt x="389" y="70"/>
                </a:lnTo>
                <a:lnTo>
                  <a:pt x="389" y="70"/>
                </a:lnTo>
                <a:lnTo>
                  <a:pt x="389" y="70"/>
                </a:lnTo>
                <a:lnTo>
                  <a:pt x="389" y="70"/>
                </a:lnTo>
                <a:lnTo>
                  <a:pt x="389" y="70"/>
                </a:lnTo>
                <a:lnTo>
                  <a:pt x="389" y="70"/>
                </a:lnTo>
                <a:lnTo>
                  <a:pt x="392" y="68"/>
                </a:lnTo>
                <a:lnTo>
                  <a:pt x="392" y="66"/>
                </a:lnTo>
                <a:lnTo>
                  <a:pt x="392" y="66"/>
                </a:lnTo>
                <a:lnTo>
                  <a:pt x="394" y="66"/>
                </a:lnTo>
                <a:lnTo>
                  <a:pt x="394" y="66"/>
                </a:lnTo>
                <a:lnTo>
                  <a:pt x="394" y="66"/>
                </a:lnTo>
                <a:lnTo>
                  <a:pt x="394" y="63"/>
                </a:lnTo>
                <a:lnTo>
                  <a:pt x="394" y="66"/>
                </a:lnTo>
                <a:lnTo>
                  <a:pt x="394" y="66"/>
                </a:lnTo>
                <a:lnTo>
                  <a:pt x="394" y="66"/>
                </a:lnTo>
                <a:lnTo>
                  <a:pt x="394" y="66"/>
                </a:lnTo>
                <a:lnTo>
                  <a:pt x="394" y="66"/>
                </a:lnTo>
                <a:lnTo>
                  <a:pt x="394" y="66"/>
                </a:lnTo>
                <a:lnTo>
                  <a:pt x="394" y="66"/>
                </a:lnTo>
                <a:lnTo>
                  <a:pt x="394" y="66"/>
                </a:lnTo>
                <a:lnTo>
                  <a:pt x="394" y="66"/>
                </a:lnTo>
                <a:lnTo>
                  <a:pt x="394" y="66"/>
                </a:lnTo>
                <a:lnTo>
                  <a:pt x="394" y="66"/>
                </a:lnTo>
                <a:lnTo>
                  <a:pt x="394" y="66"/>
                </a:lnTo>
                <a:lnTo>
                  <a:pt x="394" y="68"/>
                </a:lnTo>
                <a:lnTo>
                  <a:pt x="394" y="70"/>
                </a:lnTo>
                <a:lnTo>
                  <a:pt x="394" y="70"/>
                </a:lnTo>
                <a:lnTo>
                  <a:pt x="394" y="70"/>
                </a:lnTo>
                <a:lnTo>
                  <a:pt x="394" y="70"/>
                </a:lnTo>
                <a:lnTo>
                  <a:pt x="394" y="70"/>
                </a:lnTo>
                <a:lnTo>
                  <a:pt x="394" y="70"/>
                </a:lnTo>
                <a:lnTo>
                  <a:pt x="394" y="70"/>
                </a:lnTo>
                <a:lnTo>
                  <a:pt x="394" y="70"/>
                </a:lnTo>
                <a:lnTo>
                  <a:pt x="394" y="70"/>
                </a:lnTo>
                <a:lnTo>
                  <a:pt x="394" y="70"/>
                </a:lnTo>
                <a:lnTo>
                  <a:pt x="394" y="73"/>
                </a:lnTo>
                <a:lnTo>
                  <a:pt x="394" y="73"/>
                </a:lnTo>
                <a:lnTo>
                  <a:pt x="394" y="73"/>
                </a:lnTo>
                <a:lnTo>
                  <a:pt x="394" y="73"/>
                </a:lnTo>
                <a:lnTo>
                  <a:pt x="394" y="73"/>
                </a:lnTo>
                <a:lnTo>
                  <a:pt x="394" y="73"/>
                </a:lnTo>
                <a:lnTo>
                  <a:pt x="394" y="73"/>
                </a:lnTo>
                <a:lnTo>
                  <a:pt x="394" y="75"/>
                </a:lnTo>
                <a:lnTo>
                  <a:pt x="394" y="75"/>
                </a:lnTo>
                <a:lnTo>
                  <a:pt x="394" y="75"/>
                </a:lnTo>
                <a:lnTo>
                  <a:pt x="394" y="75"/>
                </a:lnTo>
                <a:lnTo>
                  <a:pt x="394" y="75"/>
                </a:lnTo>
                <a:lnTo>
                  <a:pt x="394" y="75"/>
                </a:lnTo>
                <a:lnTo>
                  <a:pt x="394" y="75"/>
                </a:lnTo>
                <a:lnTo>
                  <a:pt x="394" y="75"/>
                </a:lnTo>
                <a:lnTo>
                  <a:pt x="394" y="75"/>
                </a:lnTo>
                <a:lnTo>
                  <a:pt x="394" y="75"/>
                </a:lnTo>
                <a:lnTo>
                  <a:pt x="394" y="75"/>
                </a:lnTo>
                <a:lnTo>
                  <a:pt x="394" y="78"/>
                </a:lnTo>
                <a:lnTo>
                  <a:pt x="394" y="78"/>
                </a:lnTo>
                <a:lnTo>
                  <a:pt x="394" y="78"/>
                </a:lnTo>
                <a:lnTo>
                  <a:pt x="394" y="78"/>
                </a:lnTo>
                <a:lnTo>
                  <a:pt x="394" y="78"/>
                </a:lnTo>
                <a:lnTo>
                  <a:pt x="396" y="78"/>
                </a:lnTo>
                <a:lnTo>
                  <a:pt x="396" y="80"/>
                </a:lnTo>
                <a:lnTo>
                  <a:pt x="396" y="80"/>
                </a:lnTo>
                <a:lnTo>
                  <a:pt x="394" y="80"/>
                </a:lnTo>
                <a:lnTo>
                  <a:pt x="394" y="80"/>
                </a:lnTo>
                <a:lnTo>
                  <a:pt x="396" y="80"/>
                </a:lnTo>
                <a:lnTo>
                  <a:pt x="396" y="80"/>
                </a:lnTo>
                <a:lnTo>
                  <a:pt x="396" y="80"/>
                </a:lnTo>
                <a:lnTo>
                  <a:pt x="396" y="83"/>
                </a:lnTo>
                <a:lnTo>
                  <a:pt x="394" y="85"/>
                </a:lnTo>
                <a:lnTo>
                  <a:pt x="394" y="85"/>
                </a:lnTo>
                <a:lnTo>
                  <a:pt x="394" y="85"/>
                </a:lnTo>
                <a:lnTo>
                  <a:pt x="394" y="85"/>
                </a:lnTo>
                <a:lnTo>
                  <a:pt x="394" y="85"/>
                </a:lnTo>
                <a:lnTo>
                  <a:pt x="394" y="85"/>
                </a:lnTo>
                <a:lnTo>
                  <a:pt x="394" y="85"/>
                </a:lnTo>
                <a:lnTo>
                  <a:pt x="394" y="85"/>
                </a:lnTo>
                <a:lnTo>
                  <a:pt x="394" y="85"/>
                </a:lnTo>
                <a:lnTo>
                  <a:pt x="394" y="87"/>
                </a:lnTo>
                <a:lnTo>
                  <a:pt x="394" y="87"/>
                </a:lnTo>
                <a:lnTo>
                  <a:pt x="394" y="87"/>
                </a:lnTo>
                <a:lnTo>
                  <a:pt x="392" y="90"/>
                </a:lnTo>
                <a:lnTo>
                  <a:pt x="392" y="90"/>
                </a:lnTo>
                <a:lnTo>
                  <a:pt x="392" y="90"/>
                </a:lnTo>
                <a:lnTo>
                  <a:pt x="392" y="90"/>
                </a:lnTo>
                <a:lnTo>
                  <a:pt x="392" y="90"/>
                </a:lnTo>
                <a:lnTo>
                  <a:pt x="392" y="90"/>
                </a:lnTo>
                <a:lnTo>
                  <a:pt x="392" y="92"/>
                </a:lnTo>
                <a:lnTo>
                  <a:pt x="392" y="92"/>
                </a:lnTo>
                <a:lnTo>
                  <a:pt x="389" y="92"/>
                </a:lnTo>
                <a:lnTo>
                  <a:pt x="389" y="92"/>
                </a:lnTo>
                <a:lnTo>
                  <a:pt x="389" y="92"/>
                </a:lnTo>
                <a:lnTo>
                  <a:pt x="389" y="92"/>
                </a:lnTo>
                <a:lnTo>
                  <a:pt x="389" y="92"/>
                </a:lnTo>
                <a:lnTo>
                  <a:pt x="389" y="95"/>
                </a:lnTo>
                <a:lnTo>
                  <a:pt x="389" y="95"/>
                </a:lnTo>
                <a:lnTo>
                  <a:pt x="387" y="95"/>
                </a:lnTo>
                <a:lnTo>
                  <a:pt x="387" y="95"/>
                </a:lnTo>
                <a:lnTo>
                  <a:pt x="387" y="97"/>
                </a:lnTo>
                <a:lnTo>
                  <a:pt x="387" y="97"/>
                </a:lnTo>
                <a:lnTo>
                  <a:pt x="387" y="97"/>
                </a:lnTo>
                <a:lnTo>
                  <a:pt x="387" y="97"/>
                </a:lnTo>
                <a:lnTo>
                  <a:pt x="387" y="97"/>
                </a:lnTo>
                <a:lnTo>
                  <a:pt x="387" y="97"/>
                </a:lnTo>
                <a:lnTo>
                  <a:pt x="384" y="100"/>
                </a:lnTo>
                <a:lnTo>
                  <a:pt x="384" y="100"/>
                </a:lnTo>
                <a:lnTo>
                  <a:pt x="384" y="100"/>
                </a:lnTo>
                <a:lnTo>
                  <a:pt x="384" y="100"/>
                </a:lnTo>
                <a:lnTo>
                  <a:pt x="384" y="100"/>
                </a:lnTo>
                <a:lnTo>
                  <a:pt x="384" y="100"/>
                </a:lnTo>
                <a:lnTo>
                  <a:pt x="384" y="102"/>
                </a:lnTo>
                <a:lnTo>
                  <a:pt x="382" y="102"/>
                </a:lnTo>
                <a:lnTo>
                  <a:pt x="382" y="102"/>
                </a:lnTo>
                <a:lnTo>
                  <a:pt x="382" y="102"/>
                </a:lnTo>
                <a:lnTo>
                  <a:pt x="382" y="102"/>
                </a:lnTo>
                <a:lnTo>
                  <a:pt x="382" y="102"/>
                </a:lnTo>
                <a:lnTo>
                  <a:pt x="382" y="105"/>
                </a:lnTo>
                <a:lnTo>
                  <a:pt x="382" y="105"/>
                </a:lnTo>
                <a:lnTo>
                  <a:pt x="382" y="105"/>
                </a:lnTo>
                <a:lnTo>
                  <a:pt x="382" y="105"/>
                </a:lnTo>
                <a:lnTo>
                  <a:pt x="382" y="105"/>
                </a:lnTo>
                <a:lnTo>
                  <a:pt x="380" y="105"/>
                </a:lnTo>
                <a:lnTo>
                  <a:pt x="380" y="105"/>
                </a:lnTo>
                <a:lnTo>
                  <a:pt x="380" y="105"/>
                </a:lnTo>
                <a:lnTo>
                  <a:pt x="380" y="107"/>
                </a:lnTo>
                <a:lnTo>
                  <a:pt x="380" y="107"/>
                </a:lnTo>
                <a:lnTo>
                  <a:pt x="380" y="107"/>
                </a:lnTo>
                <a:lnTo>
                  <a:pt x="380" y="107"/>
                </a:lnTo>
                <a:lnTo>
                  <a:pt x="377" y="107"/>
                </a:lnTo>
                <a:lnTo>
                  <a:pt x="377" y="109"/>
                </a:lnTo>
                <a:lnTo>
                  <a:pt x="377" y="109"/>
                </a:lnTo>
                <a:lnTo>
                  <a:pt x="377" y="109"/>
                </a:lnTo>
                <a:lnTo>
                  <a:pt x="377" y="109"/>
                </a:lnTo>
                <a:lnTo>
                  <a:pt x="377" y="109"/>
                </a:lnTo>
                <a:lnTo>
                  <a:pt x="377" y="109"/>
                </a:lnTo>
                <a:lnTo>
                  <a:pt x="377" y="109"/>
                </a:lnTo>
                <a:lnTo>
                  <a:pt x="377" y="112"/>
                </a:lnTo>
                <a:lnTo>
                  <a:pt x="377" y="112"/>
                </a:lnTo>
                <a:lnTo>
                  <a:pt x="377" y="112"/>
                </a:lnTo>
                <a:lnTo>
                  <a:pt x="377" y="112"/>
                </a:lnTo>
                <a:lnTo>
                  <a:pt x="377" y="112"/>
                </a:lnTo>
                <a:lnTo>
                  <a:pt x="377" y="112"/>
                </a:lnTo>
                <a:lnTo>
                  <a:pt x="377" y="114"/>
                </a:lnTo>
                <a:lnTo>
                  <a:pt x="377" y="114"/>
                </a:lnTo>
                <a:lnTo>
                  <a:pt x="375" y="117"/>
                </a:lnTo>
                <a:lnTo>
                  <a:pt x="375" y="117"/>
                </a:lnTo>
                <a:lnTo>
                  <a:pt x="375" y="117"/>
                </a:lnTo>
                <a:lnTo>
                  <a:pt x="375" y="117"/>
                </a:lnTo>
                <a:lnTo>
                  <a:pt x="375" y="117"/>
                </a:lnTo>
                <a:lnTo>
                  <a:pt x="372" y="117"/>
                </a:lnTo>
                <a:lnTo>
                  <a:pt x="372" y="117"/>
                </a:lnTo>
                <a:lnTo>
                  <a:pt x="372" y="117"/>
                </a:lnTo>
                <a:lnTo>
                  <a:pt x="372" y="117"/>
                </a:lnTo>
                <a:lnTo>
                  <a:pt x="372" y="117"/>
                </a:lnTo>
                <a:lnTo>
                  <a:pt x="372" y="117"/>
                </a:lnTo>
                <a:lnTo>
                  <a:pt x="372" y="119"/>
                </a:lnTo>
                <a:lnTo>
                  <a:pt x="375" y="119"/>
                </a:lnTo>
                <a:lnTo>
                  <a:pt x="375" y="119"/>
                </a:lnTo>
                <a:lnTo>
                  <a:pt x="375" y="119"/>
                </a:lnTo>
                <a:lnTo>
                  <a:pt x="375" y="119"/>
                </a:lnTo>
                <a:lnTo>
                  <a:pt x="375" y="119"/>
                </a:lnTo>
                <a:lnTo>
                  <a:pt x="375" y="119"/>
                </a:lnTo>
                <a:lnTo>
                  <a:pt x="375" y="119"/>
                </a:lnTo>
                <a:lnTo>
                  <a:pt x="375" y="119"/>
                </a:lnTo>
                <a:lnTo>
                  <a:pt x="375" y="119"/>
                </a:lnTo>
                <a:lnTo>
                  <a:pt x="375" y="122"/>
                </a:lnTo>
                <a:lnTo>
                  <a:pt x="372" y="122"/>
                </a:lnTo>
                <a:lnTo>
                  <a:pt x="372" y="122"/>
                </a:lnTo>
                <a:lnTo>
                  <a:pt x="372" y="122"/>
                </a:lnTo>
                <a:lnTo>
                  <a:pt x="372" y="122"/>
                </a:lnTo>
                <a:lnTo>
                  <a:pt x="372" y="122"/>
                </a:lnTo>
                <a:lnTo>
                  <a:pt x="372" y="122"/>
                </a:lnTo>
                <a:lnTo>
                  <a:pt x="372" y="122"/>
                </a:lnTo>
                <a:lnTo>
                  <a:pt x="372" y="122"/>
                </a:lnTo>
                <a:lnTo>
                  <a:pt x="372" y="122"/>
                </a:lnTo>
                <a:lnTo>
                  <a:pt x="372" y="122"/>
                </a:lnTo>
                <a:lnTo>
                  <a:pt x="370" y="122"/>
                </a:lnTo>
                <a:lnTo>
                  <a:pt x="370" y="122"/>
                </a:lnTo>
                <a:lnTo>
                  <a:pt x="370" y="124"/>
                </a:lnTo>
                <a:lnTo>
                  <a:pt x="370" y="124"/>
                </a:lnTo>
                <a:lnTo>
                  <a:pt x="368" y="124"/>
                </a:lnTo>
                <a:lnTo>
                  <a:pt x="368" y="124"/>
                </a:lnTo>
                <a:lnTo>
                  <a:pt x="368" y="124"/>
                </a:lnTo>
                <a:lnTo>
                  <a:pt x="368" y="124"/>
                </a:lnTo>
                <a:lnTo>
                  <a:pt x="368" y="124"/>
                </a:lnTo>
                <a:lnTo>
                  <a:pt x="368" y="124"/>
                </a:lnTo>
                <a:lnTo>
                  <a:pt x="368" y="124"/>
                </a:lnTo>
                <a:lnTo>
                  <a:pt x="368" y="124"/>
                </a:lnTo>
                <a:lnTo>
                  <a:pt x="368" y="127"/>
                </a:lnTo>
                <a:lnTo>
                  <a:pt x="368" y="127"/>
                </a:lnTo>
                <a:lnTo>
                  <a:pt x="365" y="127"/>
                </a:lnTo>
                <a:lnTo>
                  <a:pt x="365" y="127"/>
                </a:lnTo>
                <a:lnTo>
                  <a:pt x="365" y="127"/>
                </a:lnTo>
                <a:lnTo>
                  <a:pt x="365" y="127"/>
                </a:lnTo>
                <a:lnTo>
                  <a:pt x="365" y="127"/>
                </a:lnTo>
                <a:lnTo>
                  <a:pt x="365" y="127"/>
                </a:lnTo>
                <a:lnTo>
                  <a:pt x="365" y="127"/>
                </a:lnTo>
                <a:lnTo>
                  <a:pt x="365" y="127"/>
                </a:lnTo>
                <a:lnTo>
                  <a:pt x="365" y="127"/>
                </a:lnTo>
                <a:lnTo>
                  <a:pt x="368" y="127"/>
                </a:lnTo>
                <a:lnTo>
                  <a:pt x="368" y="127"/>
                </a:lnTo>
                <a:lnTo>
                  <a:pt x="365" y="129"/>
                </a:lnTo>
                <a:lnTo>
                  <a:pt x="365" y="129"/>
                </a:lnTo>
                <a:lnTo>
                  <a:pt x="365" y="131"/>
                </a:lnTo>
                <a:lnTo>
                  <a:pt x="365" y="131"/>
                </a:lnTo>
                <a:lnTo>
                  <a:pt x="368" y="131"/>
                </a:lnTo>
                <a:lnTo>
                  <a:pt x="368" y="131"/>
                </a:lnTo>
                <a:lnTo>
                  <a:pt x="365" y="131"/>
                </a:lnTo>
                <a:lnTo>
                  <a:pt x="365" y="131"/>
                </a:lnTo>
                <a:lnTo>
                  <a:pt x="365" y="131"/>
                </a:lnTo>
                <a:lnTo>
                  <a:pt x="363" y="134"/>
                </a:lnTo>
                <a:lnTo>
                  <a:pt x="363" y="134"/>
                </a:lnTo>
                <a:lnTo>
                  <a:pt x="363" y="134"/>
                </a:lnTo>
                <a:lnTo>
                  <a:pt x="363" y="134"/>
                </a:lnTo>
                <a:lnTo>
                  <a:pt x="363" y="134"/>
                </a:lnTo>
                <a:lnTo>
                  <a:pt x="363" y="136"/>
                </a:lnTo>
                <a:lnTo>
                  <a:pt x="363" y="136"/>
                </a:lnTo>
                <a:lnTo>
                  <a:pt x="363" y="136"/>
                </a:lnTo>
                <a:lnTo>
                  <a:pt x="363" y="136"/>
                </a:lnTo>
                <a:lnTo>
                  <a:pt x="360" y="136"/>
                </a:lnTo>
                <a:lnTo>
                  <a:pt x="360" y="136"/>
                </a:lnTo>
                <a:lnTo>
                  <a:pt x="360" y="136"/>
                </a:lnTo>
                <a:lnTo>
                  <a:pt x="360" y="136"/>
                </a:lnTo>
                <a:lnTo>
                  <a:pt x="360" y="136"/>
                </a:lnTo>
                <a:lnTo>
                  <a:pt x="360" y="136"/>
                </a:lnTo>
                <a:lnTo>
                  <a:pt x="360" y="136"/>
                </a:lnTo>
                <a:lnTo>
                  <a:pt x="358" y="136"/>
                </a:lnTo>
                <a:lnTo>
                  <a:pt x="358" y="136"/>
                </a:lnTo>
                <a:lnTo>
                  <a:pt x="358" y="136"/>
                </a:lnTo>
                <a:lnTo>
                  <a:pt x="358" y="136"/>
                </a:lnTo>
                <a:lnTo>
                  <a:pt x="358" y="139"/>
                </a:lnTo>
                <a:lnTo>
                  <a:pt x="358" y="139"/>
                </a:lnTo>
                <a:lnTo>
                  <a:pt x="358" y="139"/>
                </a:lnTo>
                <a:lnTo>
                  <a:pt x="358" y="139"/>
                </a:lnTo>
                <a:lnTo>
                  <a:pt x="358" y="139"/>
                </a:lnTo>
                <a:lnTo>
                  <a:pt x="356" y="139"/>
                </a:lnTo>
                <a:lnTo>
                  <a:pt x="358" y="139"/>
                </a:lnTo>
                <a:lnTo>
                  <a:pt x="358" y="139"/>
                </a:lnTo>
                <a:lnTo>
                  <a:pt x="353" y="139"/>
                </a:lnTo>
                <a:lnTo>
                  <a:pt x="353" y="139"/>
                </a:lnTo>
                <a:lnTo>
                  <a:pt x="353" y="139"/>
                </a:lnTo>
                <a:lnTo>
                  <a:pt x="353" y="141"/>
                </a:lnTo>
                <a:lnTo>
                  <a:pt x="353" y="141"/>
                </a:lnTo>
                <a:lnTo>
                  <a:pt x="353" y="141"/>
                </a:lnTo>
                <a:lnTo>
                  <a:pt x="353" y="141"/>
                </a:lnTo>
                <a:lnTo>
                  <a:pt x="353" y="141"/>
                </a:lnTo>
                <a:lnTo>
                  <a:pt x="351" y="141"/>
                </a:lnTo>
                <a:lnTo>
                  <a:pt x="351" y="141"/>
                </a:lnTo>
                <a:lnTo>
                  <a:pt x="351" y="144"/>
                </a:lnTo>
                <a:lnTo>
                  <a:pt x="351" y="144"/>
                </a:lnTo>
                <a:lnTo>
                  <a:pt x="351" y="144"/>
                </a:lnTo>
                <a:lnTo>
                  <a:pt x="351" y="144"/>
                </a:lnTo>
                <a:lnTo>
                  <a:pt x="351" y="144"/>
                </a:lnTo>
                <a:lnTo>
                  <a:pt x="351" y="144"/>
                </a:lnTo>
                <a:lnTo>
                  <a:pt x="351" y="146"/>
                </a:lnTo>
                <a:lnTo>
                  <a:pt x="351" y="146"/>
                </a:lnTo>
                <a:lnTo>
                  <a:pt x="348" y="146"/>
                </a:lnTo>
                <a:lnTo>
                  <a:pt x="348" y="146"/>
                </a:lnTo>
                <a:lnTo>
                  <a:pt x="348" y="146"/>
                </a:lnTo>
                <a:lnTo>
                  <a:pt x="348" y="146"/>
                </a:lnTo>
                <a:lnTo>
                  <a:pt x="348" y="146"/>
                </a:lnTo>
                <a:lnTo>
                  <a:pt x="348" y="146"/>
                </a:lnTo>
                <a:lnTo>
                  <a:pt x="348" y="146"/>
                </a:lnTo>
                <a:lnTo>
                  <a:pt x="348" y="146"/>
                </a:lnTo>
                <a:lnTo>
                  <a:pt x="346" y="149"/>
                </a:lnTo>
                <a:lnTo>
                  <a:pt x="346" y="149"/>
                </a:lnTo>
                <a:lnTo>
                  <a:pt x="346" y="149"/>
                </a:lnTo>
                <a:lnTo>
                  <a:pt x="344" y="149"/>
                </a:lnTo>
                <a:lnTo>
                  <a:pt x="344" y="149"/>
                </a:lnTo>
                <a:lnTo>
                  <a:pt x="344" y="149"/>
                </a:lnTo>
                <a:lnTo>
                  <a:pt x="344" y="149"/>
                </a:lnTo>
                <a:lnTo>
                  <a:pt x="341" y="149"/>
                </a:lnTo>
                <a:lnTo>
                  <a:pt x="341" y="151"/>
                </a:lnTo>
                <a:lnTo>
                  <a:pt x="341" y="151"/>
                </a:lnTo>
                <a:lnTo>
                  <a:pt x="341" y="151"/>
                </a:lnTo>
                <a:lnTo>
                  <a:pt x="341" y="151"/>
                </a:lnTo>
                <a:lnTo>
                  <a:pt x="341" y="153"/>
                </a:lnTo>
                <a:lnTo>
                  <a:pt x="339" y="153"/>
                </a:lnTo>
                <a:lnTo>
                  <a:pt x="339" y="153"/>
                </a:lnTo>
                <a:lnTo>
                  <a:pt x="339" y="153"/>
                </a:lnTo>
                <a:lnTo>
                  <a:pt x="339" y="153"/>
                </a:lnTo>
                <a:lnTo>
                  <a:pt x="336" y="153"/>
                </a:lnTo>
                <a:lnTo>
                  <a:pt x="336" y="153"/>
                </a:lnTo>
                <a:lnTo>
                  <a:pt x="336" y="153"/>
                </a:lnTo>
                <a:lnTo>
                  <a:pt x="336" y="153"/>
                </a:lnTo>
                <a:lnTo>
                  <a:pt x="336" y="153"/>
                </a:lnTo>
                <a:lnTo>
                  <a:pt x="334" y="153"/>
                </a:lnTo>
                <a:lnTo>
                  <a:pt x="334" y="153"/>
                </a:lnTo>
                <a:lnTo>
                  <a:pt x="334" y="153"/>
                </a:lnTo>
                <a:lnTo>
                  <a:pt x="334" y="153"/>
                </a:lnTo>
                <a:lnTo>
                  <a:pt x="334" y="153"/>
                </a:lnTo>
                <a:lnTo>
                  <a:pt x="334" y="153"/>
                </a:lnTo>
                <a:lnTo>
                  <a:pt x="334" y="153"/>
                </a:lnTo>
                <a:lnTo>
                  <a:pt x="334" y="156"/>
                </a:lnTo>
                <a:lnTo>
                  <a:pt x="334" y="156"/>
                </a:lnTo>
                <a:lnTo>
                  <a:pt x="334" y="156"/>
                </a:lnTo>
                <a:lnTo>
                  <a:pt x="334" y="156"/>
                </a:lnTo>
                <a:lnTo>
                  <a:pt x="334" y="156"/>
                </a:lnTo>
                <a:lnTo>
                  <a:pt x="334" y="158"/>
                </a:lnTo>
                <a:lnTo>
                  <a:pt x="334" y="158"/>
                </a:lnTo>
                <a:lnTo>
                  <a:pt x="334" y="158"/>
                </a:lnTo>
                <a:lnTo>
                  <a:pt x="332" y="158"/>
                </a:lnTo>
                <a:lnTo>
                  <a:pt x="332" y="158"/>
                </a:lnTo>
                <a:lnTo>
                  <a:pt x="332" y="158"/>
                </a:lnTo>
                <a:lnTo>
                  <a:pt x="332" y="158"/>
                </a:lnTo>
                <a:lnTo>
                  <a:pt x="332" y="158"/>
                </a:lnTo>
                <a:lnTo>
                  <a:pt x="332" y="158"/>
                </a:lnTo>
                <a:lnTo>
                  <a:pt x="332" y="158"/>
                </a:lnTo>
                <a:lnTo>
                  <a:pt x="332" y="161"/>
                </a:lnTo>
                <a:lnTo>
                  <a:pt x="332" y="161"/>
                </a:lnTo>
                <a:lnTo>
                  <a:pt x="329" y="161"/>
                </a:lnTo>
                <a:lnTo>
                  <a:pt x="329" y="161"/>
                </a:lnTo>
                <a:lnTo>
                  <a:pt x="329" y="161"/>
                </a:lnTo>
                <a:lnTo>
                  <a:pt x="329" y="161"/>
                </a:lnTo>
                <a:lnTo>
                  <a:pt x="327" y="161"/>
                </a:lnTo>
                <a:lnTo>
                  <a:pt x="327" y="161"/>
                </a:lnTo>
                <a:lnTo>
                  <a:pt x="327" y="161"/>
                </a:lnTo>
                <a:lnTo>
                  <a:pt x="327" y="163"/>
                </a:lnTo>
                <a:lnTo>
                  <a:pt x="324" y="163"/>
                </a:lnTo>
                <a:lnTo>
                  <a:pt x="324" y="163"/>
                </a:lnTo>
                <a:lnTo>
                  <a:pt x="324" y="163"/>
                </a:lnTo>
                <a:lnTo>
                  <a:pt x="324" y="163"/>
                </a:lnTo>
                <a:lnTo>
                  <a:pt x="324" y="163"/>
                </a:lnTo>
                <a:lnTo>
                  <a:pt x="324" y="163"/>
                </a:lnTo>
                <a:lnTo>
                  <a:pt x="322" y="163"/>
                </a:lnTo>
                <a:lnTo>
                  <a:pt x="322" y="166"/>
                </a:lnTo>
                <a:lnTo>
                  <a:pt x="322" y="166"/>
                </a:lnTo>
                <a:lnTo>
                  <a:pt x="322" y="166"/>
                </a:lnTo>
                <a:lnTo>
                  <a:pt x="322" y="166"/>
                </a:lnTo>
                <a:lnTo>
                  <a:pt x="320" y="166"/>
                </a:lnTo>
                <a:lnTo>
                  <a:pt x="320" y="166"/>
                </a:lnTo>
                <a:lnTo>
                  <a:pt x="320" y="166"/>
                </a:lnTo>
                <a:lnTo>
                  <a:pt x="320" y="166"/>
                </a:lnTo>
                <a:lnTo>
                  <a:pt x="320" y="166"/>
                </a:lnTo>
                <a:lnTo>
                  <a:pt x="320" y="166"/>
                </a:lnTo>
                <a:lnTo>
                  <a:pt x="317" y="166"/>
                </a:lnTo>
                <a:lnTo>
                  <a:pt x="317" y="166"/>
                </a:lnTo>
                <a:lnTo>
                  <a:pt x="317" y="168"/>
                </a:lnTo>
                <a:lnTo>
                  <a:pt x="317" y="168"/>
                </a:lnTo>
                <a:lnTo>
                  <a:pt x="317" y="168"/>
                </a:lnTo>
                <a:lnTo>
                  <a:pt x="317" y="168"/>
                </a:lnTo>
                <a:lnTo>
                  <a:pt x="317" y="168"/>
                </a:lnTo>
                <a:lnTo>
                  <a:pt x="317" y="168"/>
                </a:lnTo>
                <a:lnTo>
                  <a:pt x="315" y="168"/>
                </a:lnTo>
                <a:lnTo>
                  <a:pt x="315" y="168"/>
                </a:lnTo>
                <a:lnTo>
                  <a:pt x="315" y="168"/>
                </a:lnTo>
                <a:lnTo>
                  <a:pt x="315" y="168"/>
                </a:lnTo>
                <a:lnTo>
                  <a:pt x="315" y="168"/>
                </a:lnTo>
                <a:lnTo>
                  <a:pt x="315" y="171"/>
                </a:lnTo>
                <a:lnTo>
                  <a:pt x="315" y="171"/>
                </a:lnTo>
                <a:lnTo>
                  <a:pt x="315" y="171"/>
                </a:lnTo>
                <a:lnTo>
                  <a:pt x="315" y="171"/>
                </a:lnTo>
                <a:lnTo>
                  <a:pt x="312" y="171"/>
                </a:lnTo>
                <a:lnTo>
                  <a:pt x="312" y="171"/>
                </a:lnTo>
                <a:lnTo>
                  <a:pt x="312" y="171"/>
                </a:lnTo>
                <a:lnTo>
                  <a:pt x="312" y="171"/>
                </a:lnTo>
                <a:lnTo>
                  <a:pt x="312" y="171"/>
                </a:lnTo>
                <a:lnTo>
                  <a:pt x="312" y="171"/>
                </a:lnTo>
                <a:lnTo>
                  <a:pt x="312" y="171"/>
                </a:lnTo>
                <a:lnTo>
                  <a:pt x="312" y="171"/>
                </a:lnTo>
                <a:lnTo>
                  <a:pt x="310" y="171"/>
                </a:lnTo>
                <a:lnTo>
                  <a:pt x="310" y="171"/>
                </a:lnTo>
                <a:lnTo>
                  <a:pt x="310" y="171"/>
                </a:lnTo>
                <a:lnTo>
                  <a:pt x="310" y="171"/>
                </a:lnTo>
                <a:lnTo>
                  <a:pt x="310" y="171"/>
                </a:lnTo>
                <a:lnTo>
                  <a:pt x="310" y="171"/>
                </a:lnTo>
                <a:lnTo>
                  <a:pt x="308" y="171"/>
                </a:lnTo>
                <a:lnTo>
                  <a:pt x="308" y="171"/>
                </a:lnTo>
                <a:lnTo>
                  <a:pt x="308" y="171"/>
                </a:lnTo>
                <a:lnTo>
                  <a:pt x="308" y="171"/>
                </a:lnTo>
                <a:lnTo>
                  <a:pt x="308" y="171"/>
                </a:lnTo>
                <a:lnTo>
                  <a:pt x="308" y="171"/>
                </a:lnTo>
                <a:lnTo>
                  <a:pt x="308" y="173"/>
                </a:lnTo>
                <a:lnTo>
                  <a:pt x="305" y="173"/>
                </a:lnTo>
                <a:lnTo>
                  <a:pt x="305" y="173"/>
                </a:lnTo>
                <a:lnTo>
                  <a:pt x="305" y="173"/>
                </a:lnTo>
                <a:lnTo>
                  <a:pt x="305" y="173"/>
                </a:lnTo>
                <a:lnTo>
                  <a:pt x="305" y="175"/>
                </a:lnTo>
                <a:lnTo>
                  <a:pt x="305" y="175"/>
                </a:lnTo>
                <a:lnTo>
                  <a:pt x="305" y="175"/>
                </a:lnTo>
                <a:lnTo>
                  <a:pt x="305" y="175"/>
                </a:lnTo>
                <a:lnTo>
                  <a:pt x="303" y="175"/>
                </a:lnTo>
                <a:lnTo>
                  <a:pt x="300" y="175"/>
                </a:lnTo>
                <a:lnTo>
                  <a:pt x="300" y="178"/>
                </a:lnTo>
                <a:lnTo>
                  <a:pt x="300" y="178"/>
                </a:lnTo>
                <a:lnTo>
                  <a:pt x="300" y="175"/>
                </a:lnTo>
                <a:lnTo>
                  <a:pt x="300" y="178"/>
                </a:lnTo>
                <a:lnTo>
                  <a:pt x="300" y="178"/>
                </a:lnTo>
                <a:lnTo>
                  <a:pt x="300" y="178"/>
                </a:lnTo>
                <a:lnTo>
                  <a:pt x="298" y="178"/>
                </a:lnTo>
                <a:lnTo>
                  <a:pt x="298" y="178"/>
                </a:lnTo>
                <a:lnTo>
                  <a:pt x="298" y="178"/>
                </a:lnTo>
                <a:lnTo>
                  <a:pt x="298" y="178"/>
                </a:lnTo>
                <a:lnTo>
                  <a:pt x="298" y="178"/>
                </a:lnTo>
                <a:lnTo>
                  <a:pt x="296" y="178"/>
                </a:lnTo>
                <a:lnTo>
                  <a:pt x="296" y="178"/>
                </a:lnTo>
                <a:lnTo>
                  <a:pt x="296" y="178"/>
                </a:lnTo>
                <a:lnTo>
                  <a:pt x="293" y="180"/>
                </a:lnTo>
                <a:lnTo>
                  <a:pt x="293" y="180"/>
                </a:lnTo>
                <a:lnTo>
                  <a:pt x="293" y="180"/>
                </a:lnTo>
                <a:lnTo>
                  <a:pt x="293" y="180"/>
                </a:lnTo>
                <a:lnTo>
                  <a:pt x="293" y="180"/>
                </a:lnTo>
                <a:lnTo>
                  <a:pt x="291" y="180"/>
                </a:lnTo>
                <a:lnTo>
                  <a:pt x="291" y="180"/>
                </a:lnTo>
                <a:lnTo>
                  <a:pt x="291" y="180"/>
                </a:lnTo>
                <a:lnTo>
                  <a:pt x="291" y="180"/>
                </a:lnTo>
                <a:lnTo>
                  <a:pt x="291" y="180"/>
                </a:lnTo>
                <a:lnTo>
                  <a:pt x="288" y="180"/>
                </a:lnTo>
                <a:lnTo>
                  <a:pt x="288" y="180"/>
                </a:lnTo>
                <a:lnTo>
                  <a:pt x="288" y="180"/>
                </a:lnTo>
                <a:lnTo>
                  <a:pt x="288" y="180"/>
                </a:lnTo>
                <a:lnTo>
                  <a:pt x="288" y="180"/>
                </a:lnTo>
                <a:lnTo>
                  <a:pt x="288" y="180"/>
                </a:lnTo>
                <a:lnTo>
                  <a:pt x="288" y="180"/>
                </a:lnTo>
                <a:lnTo>
                  <a:pt x="288" y="180"/>
                </a:lnTo>
                <a:lnTo>
                  <a:pt x="288" y="180"/>
                </a:lnTo>
                <a:lnTo>
                  <a:pt x="286" y="180"/>
                </a:lnTo>
                <a:lnTo>
                  <a:pt x="286" y="180"/>
                </a:lnTo>
                <a:lnTo>
                  <a:pt x="286" y="180"/>
                </a:lnTo>
                <a:lnTo>
                  <a:pt x="286" y="180"/>
                </a:lnTo>
                <a:lnTo>
                  <a:pt x="286" y="180"/>
                </a:lnTo>
                <a:lnTo>
                  <a:pt x="284" y="183"/>
                </a:lnTo>
                <a:lnTo>
                  <a:pt x="284" y="183"/>
                </a:lnTo>
                <a:lnTo>
                  <a:pt x="284" y="183"/>
                </a:lnTo>
                <a:lnTo>
                  <a:pt x="284" y="183"/>
                </a:lnTo>
                <a:lnTo>
                  <a:pt x="284" y="180"/>
                </a:lnTo>
                <a:lnTo>
                  <a:pt x="284" y="183"/>
                </a:lnTo>
                <a:lnTo>
                  <a:pt x="284" y="183"/>
                </a:lnTo>
                <a:lnTo>
                  <a:pt x="284" y="180"/>
                </a:lnTo>
                <a:lnTo>
                  <a:pt x="284" y="180"/>
                </a:lnTo>
                <a:lnTo>
                  <a:pt x="284" y="180"/>
                </a:lnTo>
                <a:lnTo>
                  <a:pt x="284" y="180"/>
                </a:lnTo>
                <a:lnTo>
                  <a:pt x="281" y="180"/>
                </a:lnTo>
                <a:lnTo>
                  <a:pt x="281" y="180"/>
                </a:lnTo>
                <a:lnTo>
                  <a:pt x="281" y="180"/>
                </a:lnTo>
                <a:lnTo>
                  <a:pt x="281" y="180"/>
                </a:lnTo>
                <a:lnTo>
                  <a:pt x="281" y="180"/>
                </a:lnTo>
                <a:lnTo>
                  <a:pt x="281" y="180"/>
                </a:lnTo>
                <a:lnTo>
                  <a:pt x="281" y="180"/>
                </a:lnTo>
                <a:lnTo>
                  <a:pt x="281" y="183"/>
                </a:lnTo>
                <a:lnTo>
                  <a:pt x="281" y="183"/>
                </a:lnTo>
                <a:lnTo>
                  <a:pt x="281" y="183"/>
                </a:lnTo>
                <a:lnTo>
                  <a:pt x="279" y="183"/>
                </a:lnTo>
                <a:lnTo>
                  <a:pt x="279" y="183"/>
                </a:lnTo>
                <a:lnTo>
                  <a:pt x="279" y="183"/>
                </a:lnTo>
                <a:lnTo>
                  <a:pt x="279" y="183"/>
                </a:lnTo>
                <a:lnTo>
                  <a:pt x="279" y="183"/>
                </a:lnTo>
                <a:lnTo>
                  <a:pt x="279" y="183"/>
                </a:lnTo>
                <a:lnTo>
                  <a:pt x="279" y="183"/>
                </a:lnTo>
                <a:lnTo>
                  <a:pt x="279" y="185"/>
                </a:lnTo>
                <a:lnTo>
                  <a:pt x="279" y="185"/>
                </a:lnTo>
                <a:lnTo>
                  <a:pt x="276" y="185"/>
                </a:lnTo>
                <a:lnTo>
                  <a:pt x="276" y="185"/>
                </a:lnTo>
                <a:lnTo>
                  <a:pt x="276" y="185"/>
                </a:lnTo>
                <a:lnTo>
                  <a:pt x="276" y="185"/>
                </a:lnTo>
                <a:lnTo>
                  <a:pt x="276" y="185"/>
                </a:lnTo>
                <a:lnTo>
                  <a:pt x="276" y="185"/>
                </a:lnTo>
                <a:lnTo>
                  <a:pt x="276" y="185"/>
                </a:lnTo>
                <a:lnTo>
                  <a:pt x="276" y="185"/>
                </a:lnTo>
                <a:lnTo>
                  <a:pt x="276" y="185"/>
                </a:lnTo>
                <a:lnTo>
                  <a:pt x="276" y="185"/>
                </a:lnTo>
                <a:lnTo>
                  <a:pt x="276" y="185"/>
                </a:lnTo>
                <a:lnTo>
                  <a:pt x="276" y="185"/>
                </a:lnTo>
                <a:lnTo>
                  <a:pt x="274" y="185"/>
                </a:lnTo>
                <a:lnTo>
                  <a:pt x="274" y="185"/>
                </a:lnTo>
                <a:lnTo>
                  <a:pt x="274" y="185"/>
                </a:lnTo>
                <a:lnTo>
                  <a:pt x="274" y="185"/>
                </a:lnTo>
                <a:lnTo>
                  <a:pt x="274" y="188"/>
                </a:lnTo>
                <a:lnTo>
                  <a:pt x="274" y="188"/>
                </a:lnTo>
                <a:lnTo>
                  <a:pt x="274" y="188"/>
                </a:lnTo>
                <a:lnTo>
                  <a:pt x="274" y="188"/>
                </a:lnTo>
                <a:lnTo>
                  <a:pt x="272" y="188"/>
                </a:lnTo>
                <a:lnTo>
                  <a:pt x="269" y="188"/>
                </a:lnTo>
                <a:lnTo>
                  <a:pt x="269" y="188"/>
                </a:lnTo>
                <a:lnTo>
                  <a:pt x="269" y="188"/>
                </a:lnTo>
                <a:lnTo>
                  <a:pt x="269" y="188"/>
                </a:lnTo>
                <a:lnTo>
                  <a:pt x="269" y="188"/>
                </a:lnTo>
                <a:lnTo>
                  <a:pt x="269" y="188"/>
                </a:lnTo>
                <a:lnTo>
                  <a:pt x="269" y="188"/>
                </a:lnTo>
                <a:lnTo>
                  <a:pt x="267" y="190"/>
                </a:lnTo>
                <a:lnTo>
                  <a:pt x="264" y="190"/>
                </a:lnTo>
                <a:lnTo>
                  <a:pt x="264" y="190"/>
                </a:lnTo>
                <a:lnTo>
                  <a:pt x="264" y="188"/>
                </a:lnTo>
                <a:lnTo>
                  <a:pt x="264" y="188"/>
                </a:lnTo>
                <a:lnTo>
                  <a:pt x="264" y="188"/>
                </a:lnTo>
                <a:lnTo>
                  <a:pt x="264" y="188"/>
                </a:lnTo>
                <a:lnTo>
                  <a:pt x="264" y="188"/>
                </a:lnTo>
                <a:lnTo>
                  <a:pt x="264" y="188"/>
                </a:lnTo>
                <a:lnTo>
                  <a:pt x="264" y="188"/>
                </a:lnTo>
                <a:lnTo>
                  <a:pt x="264" y="188"/>
                </a:lnTo>
                <a:lnTo>
                  <a:pt x="264" y="188"/>
                </a:lnTo>
                <a:lnTo>
                  <a:pt x="264" y="188"/>
                </a:lnTo>
                <a:lnTo>
                  <a:pt x="264" y="188"/>
                </a:lnTo>
                <a:lnTo>
                  <a:pt x="262" y="188"/>
                </a:lnTo>
                <a:lnTo>
                  <a:pt x="262" y="188"/>
                </a:lnTo>
                <a:lnTo>
                  <a:pt x="262" y="190"/>
                </a:lnTo>
                <a:lnTo>
                  <a:pt x="262" y="190"/>
                </a:lnTo>
                <a:lnTo>
                  <a:pt x="262" y="190"/>
                </a:lnTo>
                <a:lnTo>
                  <a:pt x="262" y="190"/>
                </a:lnTo>
                <a:lnTo>
                  <a:pt x="262" y="190"/>
                </a:lnTo>
                <a:lnTo>
                  <a:pt x="260" y="190"/>
                </a:lnTo>
                <a:lnTo>
                  <a:pt x="260" y="190"/>
                </a:lnTo>
                <a:lnTo>
                  <a:pt x="260" y="190"/>
                </a:lnTo>
                <a:lnTo>
                  <a:pt x="260" y="190"/>
                </a:lnTo>
                <a:lnTo>
                  <a:pt x="260" y="190"/>
                </a:lnTo>
                <a:lnTo>
                  <a:pt x="260" y="190"/>
                </a:lnTo>
                <a:lnTo>
                  <a:pt x="260" y="190"/>
                </a:lnTo>
                <a:lnTo>
                  <a:pt x="257" y="190"/>
                </a:lnTo>
                <a:lnTo>
                  <a:pt x="257" y="190"/>
                </a:lnTo>
                <a:lnTo>
                  <a:pt x="257" y="190"/>
                </a:lnTo>
                <a:lnTo>
                  <a:pt x="255" y="190"/>
                </a:lnTo>
                <a:lnTo>
                  <a:pt x="255" y="193"/>
                </a:lnTo>
                <a:lnTo>
                  <a:pt x="255" y="193"/>
                </a:lnTo>
                <a:lnTo>
                  <a:pt x="255" y="193"/>
                </a:lnTo>
                <a:lnTo>
                  <a:pt x="255" y="193"/>
                </a:lnTo>
                <a:lnTo>
                  <a:pt x="255" y="193"/>
                </a:lnTo>
                <a:lnTo>
                  <a:pt x="255" y="193"/>
                </a:lnTo>
                <a:lnTo>
                  <a:pt x="252" y="193"/>
                </a:lnTo>
                <a:lnTo>
                  <a:pt x="252" y="193"/>
                </a:lnTo>
                <a:lnTo>
                  <a:pt x="252" y="193"/>
                </a:lnTo>
                <a:lnTo>
                  <a:pt x="252" y="193"/>
                </a:lnTo>
                <a:lnTo>
                  <a:pt x="250" y="193"/>
                </a:lnTo>
                <a:lnTo>
                  <a:pt x="250" y="195"/>
                </a:lnTo>
                <a:lnTo>
                  <a:pt x="250" y="195"/>
                </a:lnTo>
                <a:lnTo>
                  <a:pt x="248" y="195"/>
                </a:lnTo>
                <a:lnTo>
                  <a:pt x="248" y="195"/>
                </a:lnTo>
                <a:lnTo>
                  <a:pt x="248" y="195"/>
                </a:lnTo>
                <a:lnTo>
                  <a:pt x="248" y="195"/>
                </a:lnTo>
                <a:lnTo>
                  <a:pt x="248" y="195"/>
                </a:lnTo>
                <a:lnTo>
                  <a:pt x="248" y="195"/>
                </a:lnTo>
                <a:lnTo>
                  <a:pt x="248" y="195"/>
                </a:lnTo>
                <a:lnTo>
                  <a:pt x="245" y="195"/>
                </a:lnTo>
                <a:lnTo>
                  <a:pt x="243" y="195"/>
                </a:lnTo>
                <a:lnTo>
                  <a:pt x="243" y="195"/>
                </a:lnTo>
                <a:lnTo>
                  <a:pt x="243" y="195"/>
                </a:lnTo>
                <a:lnTo>
                  <a:pt x="243" y="195"/>
                </a:lnTo>
                <a:lnTo>
                  <a:pt x="240" y="197"/>
                </a:lnTo>
                <a:lnTo>
                  <a:pt x="240" y="197"/>
                </a:lnTo>
                <a:lnTo>
                  <a:pt x="240" y="195"/>
                </a:lnTo>
                <a:lnTo>
                  <a:pt x="240" y="195"/>
                </a:lnTo>
                <a:lnTo>
                  <a:pt x="240" y="197"/>
                </a:lnTo>
                <a:lnTo>
                  <a:pt x="240" y="197"/>
                </a:lnTo>
                <a:lnTo>
                  <a:pt x="238" y="197"/>
                </a:lnTo>
                <a:lnTo>
                  <a:pt x="238" y="197"/>
                </a:lnTo>
                <a:lnTo>
                  <a:pt x="238" y="195"/>
                </a:lnTo>
                <a:lnTo>
                  <a:pt x="238" y="195"/>
                </a:lnTo>
                <a:lnTo>
                  <a:pt x="238" y="195"/>
                </a:lnTo>
                <a:lnTo>
                  <a:pt x="238" y="195"/>
                </a:lnTo>
                <a:lnTo>
                  <a:pt x="238" y="195"/>
                </a:lnTo>
                <a:lnTo>
                  <a:pt x="238" y="195"/>
                </a:lnTo>
                <a:lnTo>
                  <a:pt x="238" y="197"/>
                </a:lnTo>
                <a:lnTo>
                  <a:pt x="238" y="197"/>
                </a:lnTo>
                <a:lnTo>
                  <a:pt x="236" y="197"/>
                </a:lnTo>
                <a:lnTo>
                  <a:pt x="236" y="197"/>
                </a:lnTo>
                <a:lnTo>
                  <a:pt x="236" y="197"/>
                </a:lnTo>
                <a:lnTo>
                  <a:pt x="233" y="197"/>
                </a:lnTo>
                <a:lnTo>
                  <a:pt x="233" y="197"/>
                </a:lnTo>
                <a:lnTo>
                  <a:pt x="231" y="197"/>
                </a:lnTo>
                <a:lnTo>
                  <a:pt x="231" y="200"/>
                </a:lnTo>
                <a:lnTo>
                  <a:pt x="231" y="200"/>
                </a:lnTo>
                <a:lnTo>
                  <a:pt x="231" y="200"/>
                </a:lnTo>
                <a:lnTo>
                  <a:pt x="228" y="197"/>
                </a:lnTo>
                <a:lnTo>
                  <a:pt x="228" y="197"/>
                </a:lnTo>
                <a:lnTo>
                  <a:pt x="228" y="197"/>
                </a:lnTo>
                <a:lnTo>
                  <a:pt x="228" y="197"/>
                </a:lnTo>
                <a:lnTo>
                  <a:pt x="228" y="197"/>
                </a:lnTo>
                <a:lnTo>
                  <a:pt x="226" y="197"/>
                </a:lnTo>
                <a:lnTo>
                  <a:pt x="226" y="200"/>
                </a:lnTo>
                <a:lnTo>
                  <a:pt x="226" y="200"/>
                </a:lnTo>
                <a:lnTo>
                  <a:pt x="226" y="200"/>
                </a:lnTo>
                <a:lnTo>
                  <a:pt x="226" y="200"/>
                </a:lnTo>
                <a:lnTo>
                  <a:pt x="226" y="200"/>
                </a:lnTo>
                <a:lnTo>
                  <a:pt x="226" y="200"/>
                </a:lnTo>
                <a:lnTo>
                  <a:pt x="226" y="200"/>
                </a:lnTo>
                <a:lnTo>
                  <a:pt x="226" y="200"/>
                </a:lnTo>
                <a:lnTo>
                  <a:pt x="224" y="200"/>
                </a:lnTo>
                <a:lnTo>
                  <a:pt x="224" y="200"/>
                </a:lnTo>
                <a:lnTo>
                  <a:pt x="224" y="200"/>
                </a:lnTo>
                <a:lnTo>
                  <a:pt x="224" y="200"/>
                </a:lnTo>
                <a:lnTo>
                  <a:pt x="224" y="200"/>
                </a:lnTo>
                <a:lnTo>
                  <a:pt x="221" y="200"/>
                </a:lnTo>
                <a:lnTo>
                  <a:pt x="221" y="202"/>
                </a:lnTo>
                <a:lnTo>
                  <a:pt x="219" y="202"/>
                </a:lnTo>
                <a:lnTo>
                  <a:pt x="216" y="202"/>
                </a:lnTo>
                <a:lnTo>
                  <a:pt x="216" y="202"/>
                </a:lnTo>
                <a:lnTo>
                  <a:pt x="216" y="202"/>
                </a:lnTo>
                <a:lnTo>
                  <a:pt x="216" y="202"/>
                </a:lnTo>
                <a:lnTo>
                  <a:pt x="214" y="202"/>
                </a:lnTo>
                <a:lnTo>
                  <a:pt x="214" y="202"/>
                </a:lnTo>
                <a:lnTo>
                  <a:pt x="214" y="202"/>
                </a:lnTo>
                <a:lnTo>
                  <a:pt x="214" y="202"/>
                </a:lnTo>
                <a:lnTo>
                  <a:pt x="212" y="202"/>
                </a:lnTo>
                <a:lnTo>
                  <a:pt x="209" y="202"/>
                </a:lnTo>
                <a:lnTo>
                  <a:pt x="209" y="202"/>
                </a:lnTo>
                <a:lnTo>
                  <a:pt x="207" y="202"/>
                </a:lnTo>
                <a:lnTo>
                  <a:pt x="207" y="202"/>
                </a:lnTo>
                <a:lnTo>
                  <a:pt x="204" y="205"/>
                </a:lnTo>
                <a:lnTo>
                  <a:pt x="202" y="205"/>
                </a:lnTo>
                <a:lnTo>
                  <a:pt x="202" y="205"/>
                </a:lnTo>
                <a:lnTo>
                  <a:pt x="200" y="205"/>
                </a:lnTo>
                <a:lnTo>
                  <a:pt x="200" y="205"/>
                </a:lnTo>
                <a:lnTo>
                  <a:pt x="200" y="202"/>
                </a:lnTo>
                <a:lnTo>
                  <a:pt x="200" y="202"/>
                </a:lnTo>
                <a:lnTo>
                  <a:pt x="200" y="205"/>
                </a:lnTo>
                <a:lnTo>
                  <a:pt x="200" y="205"/>
                </a:lnTo>
                <a:lnTo>
                  <a:pt x="200" y="205"/>
                </a:lnTo>
                <a:lnTo>
                  <a:pt x="200" y="205"/>
                </a:lnTo>
                <a:lnTo>
                  <a:pt x="197" y="205"/>
                </a:lnTo>
                <a:lnTo>
                  <a:pt x="197" y="205"/>
                </a:lnTo>
                <a:lnTo>
                  <a:pt x="197" y="205"/>
                </a:lnTo>
                <a:lnTo>
                  <a:pt x="197" y="205"/>
                </a:lnTo>
                <a:lnTo>
                  <a:pt x="197" y="205"/>
                </a:lnTo>
                <a:lnTo>
                  <a:pt x="195" y="205"/>
                </a:lnTo>
                <a:lnTo>
                  <a:pt x="195" y="205"/>
                </a:lnTo>
                <a:lnTo>
                  <a:pt x="195" y="205"/>
                </a:lnTo>
                <a:lnTo>
                  <a:pt x="192" y="205"/>
                </a:lnTo>
                <a:lnTo>
                  <a:pt x="192" y="205"/>
                </a:lnTo>
                <a:lnTo>
                  <a:pt x="192" y="205"/>
                </a:lnTo>
                <a:lnTo>
                  <a:pt x="192" y="205"/>
                </a:lnTo>
                <a:lnTo>
                  <a:pt x="192" y="205"/>
                </a:lnTo>
                <a:lnTo>
                  <a:pt x="190" y="205"/>
                </a:lnTo>
                <a:lnTo>
                  <a:pt x="190" y="205"/>
                </a:lnTo>
                <a:lnTo>
                  <a:pt x="190" y="205"/>
                </a:lnTo>
                <a:lnTo>
                  <a:pt x="190" y="205"/>
                </a:lnTo>
                <a:lnTo>
                  <a:pt x="190" y="205"/>
                </a:lnTo>
                <a:lnTo>
                  <a:pt x="190" y="205"/>
                </a:lnTo>
                <a:lnTo>
                  <a:pt x="190" y="205"/>
                </a:lnTo>
                <a:lnTo>
                  <a:pt x="190" y="205"/>
                </a:lnTo>
                <a:lnTo>
                  <a:pt x="190" y="205"/>
                </a:lnTo>
                <a:lnTo>
                  <a:pt x="190" y="205"/>
                </a:lnTo>
                <a:lnTo>
                  <a:pt x="188" y="205"/>
                </a:lnTo>
                <a:lnTo>
                  <a:pt x="188" y="205"/>
                </a:lnTo>
                <a:lnTo>
                  <a:pt x="188" y="205"/>
                </a:lnTo>
                <a:lnTo>
                  <a:pt x="188" y="202"/>
                </a:lnTo>
                <a:lnTo>
                  <a:pt x="188" y="202"/>
                </a:lnTo>
                <a:lnTo>
                  <a:pt x="185" y="202"/>
                </a:lnTo>
                <a:lnTo>
                  <a:pt x="185" y="202"/>
                </a:lnTo>
                <a:lnTo>
                  <a:pt x="185" y="202"/>
                </a:lnTo>
                <a:lnTo>
                  <a:pt x="185" y="202"/>
                </a:lnTo>
                <a:lnTo>
                  <a:pt x="185" y="205"/>
                </a:lnTo>
                <a:lnTo>
                  <a:pt x="185" y="205"/>
                </a:lnTo>
                <a:lnTo>
                  <a:pt x="185" y="205"/>
                </a:lnTo>
                <a:lnTo>
                  <a:pt x="185" y="205"/>
                </a:lnTo>
                <a:lnTo>
                  <a:pt x="185" y="205"/>
                </a:lnTo>
                <a:lnTo>
                  <a:pt x="183" y="205"/>
                </a:lnTo>
                <a:lnTo>
                  <a:pt x="183" y="205"/>
                </a:lnTo>
                <a:lnTo>
                  <a:pt x="183" y="205"/>
                </a:lnTo>
                <a:lnTo>
                  <a:pt x="183" y="205"/>
                </a:lnTo>
                <a:lnTo>
                  <a:pt x="183" y="202"/>
                </a:lnTo>
                <a:lnTo>
                  <a:pt x="180" y="202"/>
                </a:lnTo>
                <a:lnTo>
                  <a:pt x="180" y="202"/>
                </a:lnTo>
                <a:lnTo>
                  <a:pt x="180" y="202"/>
                </a:lnTo>
                <a:lnTo>
                  <a:pt x="180" y="202"/>
                </a:lnTo>
                <a:lnTo>
                  <a:pt x="180" y="202"/>
                </a:lnTo>
                <a:lnTo>
                  <a:pt x="178" y="202"/>
                </a:lnTo>
                <a:lnTo>
                  <a:pt x="178" y="202"/>
                </a:lnTo>
                <a:lnTo>
                  <a:pt x="178" y="202"/>
                </a:lnTo>
                <a:lnTo>
                  <a:pt x="178" y="202"/>
                </a:lnTo>
                <a:lnTo>
                  <a:pt x="178" y="202"/>
                </a:lnTo>
                <a:lnTo>
                  <a:pt x="178" y="202"/>
                </a:lnTo>
                <a:lnTo>
                  <a:pt x="178" y="202"/>
                </a:lnTo>
                <a:lnTo>
                  <a:pt x="178" y="202"/>
                </a:lnTo>
                <a:lnTo>
                  <a:pt x="176" y="202"/>
                </a:lnTo>
                <a:lnTo>
                  <a:pt x="173" y="202"/>
                </a:lnTo>
                <a:lnTo>
                  <a:pt x="173" y="202"/>
                </a:lnTo>
                <a:lnTo>
                  <a:pt x="173" y="202"/>
                </a:lnTo>
                <a:lnTo>
                  <a:pt x="173" y="202"/>
                </a:lnTo>
                <a:lnTo>
                  <a:pt x="173" y="202"/>
                </a:lnTo>
                <a:lnTo>
                  <a:pt x="173" y="202"/>
                </a:lnTo>
                <a:lnTo>
                  <a:pt x="173" y="202"/>
                </a:lnTo>
                <a:lnTo>
                  <a:pt x="173" y="202"/>
                </a:lnTo>
                <a:lnTo>
                  <a:pt x="171" y="202"/>
                </a:lnTo>
                <a:lnTo>
                  <a:pt x="171" y="202"/>
                </a:lnTo>
                <a:lnTo>
                  <a:pt x="171" y="202"/>
                </a:lnTo>
                <a:lnTo>
                  <a:pt x="168" y="202"/>
                </a:lnTo>
                <a:lnTo>
                  <a:pt x="168" y="202"/>
                </a:lnTo>
                <a:lnTo>
                  <a:pt x="168" y="202"/>
                </a:lnTo>
                <a:lnTo>
                  <a:pt x="168" y="202"/>
                </a:lnTo>
                <a:lnTo>
                  <a:pt x="168" y="202"/>
                </a:lnTo>
                <a:lnTo>
                  <a:pt x="166" y="202"/>
                </a:lnTo>
                <a:lnTo>
                  <a:pt x="166" y="202"/>
                </a:lnTo>
                <a:lnTo>
                  <a:pt x="166" y="202"/>
                </a:lnTo>
                <a:lnTo>
                  <a:pt x="166" y="202"/>
                </a:lnTo>
                <a:lnTo>
                  <a:pt x="166" y="202"/>
                </a:lnTo>
                <a:lnTo>
                  <a:pt x="166" y="202"/>
                </a:lnTo>
                <a:lnTo>
                  <a:pt x="164" y="202"/>
                </a:lnTo>
                <a:lnTo>
                  <a:pt x="164" y="202"/>
                </a:lnTo>
                <a:lnTo>
                  <a:pt x="164" y="202"/>
                </a:lnTo>
                <a:lnTo>
                  <a:pt x="164" y="202"/>
                </a:lnTo>
                <a:lnTo>
                  <a:pt x="164" y="202"/>
                </a:lnTo>
                <a:lnTo>
                  <a:pt x="164" y="202"/>
                </a:lnTo>
                <a:lnTo>
                  <a:pt x="164" y="202"/>
                </a:lnTo>
                <a:lnTo>
                  <a:pt x="164" y="202"/>
                </a:lnTo>
                <a:lnTo>
                  <a:pt x="164" y="202"/>
                </a:lnTo>
                <a:lnTo>
                  <a:pt x="164" y="202"/>
                </a:lnTo>
                <a:lnTo>
                  <a:pt x="164" y="202"/>
                </a:lnTo>
                <a:lnTo>
                  <a:pt x="164" y="202"/>
                </a:lnTo>
                <a:lnTo>
                  <a:pt x="164" y="202"/>
                </a:lnTo>
                <a:lnTo>
                  <a:pt x="161" y="205"/>
                </a:lnTo>
                <a:lnTo>
                  <a:pt x="161" y="205"/>
                </a:lnTo>
                <a:lnTo>
                  <a:pt x="161" y="205"/>
                </a:lnTo>
                <a:lnTo>
                  <a:pt x="159" y="205"/>
                </a:lnTo>
                <a:lnTo>
                  <a:pt x="159" y="205"/>
                </a:lnTo>
                <a:lnTo>
                  <a:pt x="159" y="205"/>
                </a:lnTo>
                <a:lnTo>
                  <a:pt x="156" y="205"/>
                </a:lnTo>
                <a:lnTo>
                  <a:pt x="156" y="205"/>
                </a:lnTo>
                <a:lnTo>
                  <a:pt x="156" y="205"/>
                </a:lnTo>
                <a:lnTo>
                  <a:pt x="156" y="205"/>
                </a:lnTo>
                <a:lnTo>
                  <a:pt x="156" y="205"/>
                </a:lnTo>
                <a:lnTo>
                  <a:pt x="156" y="202"/>
                </a:lnTo>
                <a:lnTo>
                  <a:pt x="156" y="202"/>
                </a:lnTo>
                <a:lnTo>
                  <a:pt x="156" y="202"/>
                </a:lnTo>
                <a:lnTo>
                  <a:pt x="154" y="202"/>
                </a:lnTo>
                <a:lnTo>
                  <a:pt x="154" y="202"/>
                </a:lnTo>
                <a:lnTo>
                  <a:pt x="154" y="205"/>
                </a:lnTo>
                <a:lnTo>
                  <a:pt x="154" y="205"/>
                </a:lnTo>
                <a:lnTo>
                  <a:pt x="154" y="207"/>
                </a:lnTo>
                <a:lnTo>
                  <a:pt x="152" y="207"/>
                </a:lnTo>
                <a:lnTo>
                  <a:pt x="152" y="207"/>
                </a:lnTo>
                <a:lnTo>
                  <a:pt x="152" y="207"/>
                </a:lnTo>
                <a:lnTo>
                  <a:pt x="152" y="207"/>
                </a:lnTo>
                <a:lnTo>
                  <a:pt x="149" y="207"/>
                </a:lnTo>
                <a:lnTo>
                  <a:pt x="149" y="207"/>
                </a:lnTo>
                <a:lnTo>
                  <a:pt x="147" y="207"/>
                </a:lnTo>
                <a:lnTo>
                  <a:pt x="147" y="207"/>
                </a:lnTo>
                <a:lnTo>
                  <a:pt x="147" y="207"/>
                </a:lnTo>
                <a:lnTo>
                  <a:pt x="147" y="207"/>
                </a:lnTo>
                <a:lnTo>
                  <a:pt x="147" y="207"/>
                </a:lnTo>
                <a:lnTo>
                  <a:pt x="147" y="207"/>
                </a:lnTo>
                <a:lnTo>
                  <a:pt x="147" y="207"/>
                </a:lnTo>
                <a:lnTo>
                  <a:pt x="147" y="207"/>
                </a:lnTo>
                <a:lnTo>
                  <a:pt x="147" y="207"/>
                </a:lnTo>
                <a:lnTo>
                  <a:pt x="147" y="207"/>
                </a:lnTo>
                <a:lnTo>
                  <a:pt x="147" y="207"/>
                </a:lnTo>
                <a:lnTo>
                  <a:pt x="144" y="207"/>
                </a:lnTo>
                <a:lnTo>
                  <a:pt x="144" y="207"/>
                </a:lnTo>
                <a:lnTo>
                  <a:pt x="144" y="207"/>
                </a:lnTo>
                <a:lnTo>
                  <a:pt x="144" y="207"/>
                </a:lnTo>
                <a:lnTo>
                  <a:pt x="142" y="205"/>
                </a:lnTo>
                <a:lnTo>
                  <a:pt x="142" y="205"/>
                </a:lnTo>
                <a:lnTo>
                  <a:pt x="142" y="205"/>
                </a:lnTo>
                <a:lnTo>
                  <a:pt x="140" y="205"/>
                </a:lnTo>
                <a:lnTo>
                  <a:pt x="140" y="205"/>
                </a:lnTo>
                <a:lnTo>
                  <a:pt x="140" y="205"/>
                </a:lnTo>
                <a:lnTo>
                  <a:pt x="140" y="205"/>
                </a:lnTo>
                <a:lnTo>
                  <a:pt x="140" y="205"/>
                </a:lnTo>
                <a:lnTo>
                  <a:pt x="137" y="205"/>
                </a:lnTo>
                <a:lnTo>
                  <a:pt x="137" y="205"/>
                </a:lnTo>
                <a:lnTo>
                  <a:pt x="137" y="205"/>
                </a:lnTo>
                <a:lnTo>
                  <a:pt x="137" y="205"/>
                </a:lnTo>
                <a:lnTo>
                  <a:pt x="137" y="205"/>
                </a:lnTo>
                <a:lnTo>
                  <a:pt x="137" y="205"/>
                </a:lnTo>
                <a:lnTo>
                  <a:pt x="137" y="205"/>
                </a:lnTo>
                <a:lnTo>
                  <a:pt x="135" y="205"/>
                </a:lnTo>
                <a:lnTo>
                  <a:pt x="132" y="205"/>
                </a:lnTo>
                <a:lnTo>
                  <a:pt x="132" y="205"/>
                </a:lnTo>
                <a:lnTo>
                  <a:pt x="132" y="205"/>
                </a:lnTo>
                <a:lnTo>
                  <a:pt x="132" y="207"/>
                </a:lnTo>
                <a:lnTo>
                  <a:pt x="132" y="207"/>
                </a:lnTo>
                <a:lnTo>
                  <a:pt x="132" y="207"/>
                </a:lnTo>
                <a:lnTo>
                  <a:pt x="130" y="207"/>
                </a:lnTo>
                <a:lnTo>
                  <a:pt x="130" y="207"/>
                </a:lnTo>
                <a:lnTo>
                  <a:pt x="130" y="207"/>
                </a:lnTo>
                <a:lnTo>
                  <a:pt x="130" y="207"/>
                </a:lnTo>
                <a:lnTo>
                  <a:pt x="130" y="207"/>
                </a:lnTo>
                <a:lnTo>
                  <a:pt x="128" y="207"/>
                </a:lnTo>
                <a:lnTo>
                  <a:pt x="128" y="207"/>
                </a:lnTo>
                <a:lnTo>
                  <a:pt x="125" y="207"/>
                </a:lnTo>
                <a:lnTo>
                  <a:pt x="125" y="207"/>
                </a:lnTo>
                <a:lnTo>
                  <a:pt x="125" y="207"/>
                </a:lnTo>
                <a:lnTo>
                  <a:pt x="123" y="207"/>
                </a:lnTo>
                <a:lnTo>
                  <a:pt x="123" y="210"/>
                </a:lnTo>
                <a:lnTo>
                  <a:pt x="123" y="210"/>
                </a:lnTo>
                <a:lnTo>
                  <a:pt x="123" y="210"/>
                </a:lnTo>
                <a:lnTo>
                  <a:pt x="123" y="207"/>
                </a:lnTo>
                <a:lnTo>
                  <a:pt x="120" y="207"/>
                </a:lnTo>
                <a:lnTo>
                  <a:pt x="120" y="207"/>
                </a:lnTo>
                <a:lnTo>
                  <a:pt x="120" y="210"/>
                </a:lnTo>
                <a:lnTo>
                  <a:pt x="120" y="210"/>
                </a:lnTo>
                <a:lnTo>
                  <a:pt x="120" y="210"/>
                </a:lnTo>
                <a:lnTo>
                  <a:pt x="120" y="210"/>
                </a:lnTo>
                <a:lnTo>
                  <a:pt x="120" y="210"/>
                </a:lnTo>
                <a:lnTo>
                  <a:pt x="120" y="210"/>
                </a:lnTo>
                <a:lnTo>
                  <a:pt x="120" y="210"/>
                </a:lnTo>
                <a:lnTo>
                  <a:pt x="118" y="210"/>
                </a:lnTo>
                <a:lnTo>
                  <a:pt x="118" y="210"/>
                </a:lnTo>
                <a:lnTo>
                  <a:pt x="118" y="210"/>
                </a:lnTo>
                <a:lnTo>
                  <a:pt x="118" y="210"/>
                </a:lnTo>
                <a:lnTo>
                  <a:pt x="118" y="210"/>
                </a:lnTo>
                <a:lnTo>
                  <a:pt x="116" y="210"/>
                </a:lnTo>
                <a:lnTo>
                  <a:pt x="116" y="210"/>
                </a:lnTo>
                <a:lnTo>
                  <a:pt x="116" y="210"/>
                </a:lnTo>
                <a:lnTo>
                  <a:pt x="113" y="210"/>
                </a:lnTo>
                <a:lnTo>
                  <a:pt x="113" y="210"/>
                </a:lnTo>
                <a:lnTo>
                  <a:pt x="113" y="210"/>
                </a:lnTo>
                <a:lnTo>
                  <a:pt x="113" y="210"/>
                </a:lnTo>
                <a:lnTo>
                  <a:pt x="113" y="210"/>
                </a:lnTo>
                <a:lnTo>
                  <a:pt x="113" y="210"/>
                </a:lnTo>
                <a:lnTo>
                  <a:pt x="113" y="210"/>
                </a:lnTo>
                <a:lnTo>
                  <a:pt x="113" y="210"/>
                </a:lnTo>
                <a:lnTo>
                  <a:pt x="113" y="210"/>
                </a:lnTo>
                <a:lnTo>
                  <a:pt x="113" y="210"/>
                </a:lnTo>
                <a:lnTo>
                  <a:pt x="113" y="207"/>
                </a:lnTo>
                <a:lnTo>
                  <a:pt x="113" y="207"/>
                </a:lnTo>
                <a:lnTo>
                  <a:pt x="111" y="207"/>
                </a:lnTo>
                <a:lnTo>
                  <a:pt x="111" y="207"/>
                </a:lnTo>
                <a:lnTo>
                  <a:pt x="111" y="210"/>
                </a:lnTo>
                <a:lnTo>
                  <a:pt x="111" y="210"/>
                </a:lnTo>
                <a:lnTo>
                  <a:pt x="111" y="207"/>
                </a:lnTo>
                <a:lnTo>
                  <a:pt x="111" y="207"/>
                </a:lnTo>
                <a:lnTo>
                  <a:pt x="113" y="207"/>
                </a:lnTo>
                <a:lnTo>
                  <a:pt x="113" y="207"/>
                </a:lnTo>
                <a:lnTo>
                  <a:pt x="113" y="207"/>
                </a:lnTo>
                <a:lnTo>
                  <a:pt x="113" y="207"/>
                </a:lnTo>
                <a:lnTo>
                  <a:pt x="113" y="207"/>
                </a:lnTo>
                <a:lnTo>
                  <a:pt x="113" y="207"/>
                </a:lnTo>
                <a:lnTo>
                  <a:pt x="113" y="207"/>
                </a:lnTo>
                <a:lnTo>
                  <a:pt x="113" y="205"/>
                </a:lnTo>
                <a:lnTo>
                  <a:pt x="113" y="205"/>
                </a:lnTo>
                <a:lnTo>
                  <a:pt x="113" y="205"/>
                </a:lnTo>
                <a:lnTo>
                  <a:pt x="113" y="205"/>
                </a:lnTo>
                <a:lnTo>
                  <a:pt x="111" y="205"/>
                </a:lnTo>
                <a:lnTo>
                  <a:pt x="111" y="205"/>
                </a:lnTo>
                <a:lnTo>
                  <a:pt x="111" y="205"/>
                </a:lnTo>
                <a:lnTo>
                  <a:pt x="111" y="205"/>
                </a:lnTo>
                <a:lnTo>
                  <a:pt x="108" y="205"/>
                </a:lnTo>
                <a:lnTo>
                  <a:pt x="108" y="205"/>
                </a:lnTo>
                <a:lnTo>
                  <a:pt x="108" y="205"/>
                </a:lnTo>
                <a:lnTo>
                  <a:pt x="108" y="205"/>
                </a:lnTo>
                <a:lnTo>
                  <a:pt x="108" y="205"/>
                </a:lnTo>
                <a:lnTo>
                  <a:pt x="108" y="205"/>
                </a:lnTo>
                <a:lnTo>
                  <a:pt x="106" y="207"/>
                </a:lnTo>
                <a:lnTo>
                  <a:pt x="106" y="207"/>
                </a:lnTo>
                <a:lnTo>
                  <a:pt x="106" y="207"/>
                </a:lnTo>
                <a:lnTo>
                  <a:pt x="106" y="207"/>
                </a:lnTo>
                <a:lnTo>
                  <a:pt x="106" y="210"/>
                </a:lnTo>
                <a:lnTo>
                  <a:pt x="106" y="210"/>
                </a:lnTo>
                <a:lnTo>
                  <a:pt x="104" y="210"/>
                </a:lnTo>
                <a:lnTo>
                  <a:pt x="104" y="210"/>
                </a:lnTo>
                <a:lnTo>
                  <a:pt x="106" y="210"/>
                </a:lnTo>
                <a:lnTo>
                  <a:pt x="106" y="210"/>
                </a:lnTo>
                <a:lnTo>
                  <a:pt x="106" y="210"/>
                </a:lnTo>
                <a:lnTo>
                  <a:pt x="108" y="210"/>
                </a:lnTo>
                <a:lnTo>
                  <a:pt x="108" y="210"/>
                </a:lnTo>
                <a:lnTo>
                  <a:pt x="108" y="210"/>
                </a:lnTo>
                <a:lnTo>
                  <a:pt x="108" y="210"/>
                </a:lnTo>
                <a:lnTo>
                  <a:pt x="108" y="210"/>
                </a:lnTo>
                <a:lnTo>
                  <a:pt x="108" y="210"/>
                </a:lnTo>
                <a:lnTo>
                  <a:pt x="108" y="210"/>
                </a:lnTo>
                <a:lnTo>
                  <a:pt x="108" y="212"/>
                </a:lnTo>
                <a:lnTo>
                  <a:pt x="108" y="212"/>
                </a:lnTo>
                <a:lnTo>
                  <a:pt x="106" y="212"/>
                </a:lnTo>
                <a:lnTo>
                  <a:pt x="106" y="212"/>
                </a:lnTo>
                <a:lnTo>
                  <a:pt x="106" y="212"/>
                </a:lnTo>
                <a:lnTo>
                  <a:pt x="106" y="212"/>
                </a:lnTo>
                <a:lnTo>
                  <a:pt x="106" y="212"/>
                </a:lnTo>
                <a:lnTo>
                  <a:pt x="106" y="212"/>
                </a:lnTo>
                <a:lnTo>
                  <a:pt x="106" y="212"/>
                </a:lnTo>
                <a:lnTo>
                  <a:pt x="106" y="212"/>
                </a:lnTo>
                <a:lnTo>
                  <a:pt x="106" y="212"/>
                </a:lnTo>
                <a:lnTo>
                  <a:pt x="104" y="212"/>
                </a:lnTo>
                <a:lnTo>
                  <a:pt x="104" y="212"/>
                </a:lnTo>
                <a:lnTo>
                  <a:pt x="104" y="212"/>
                </a:lnTo>
                <a:lnTo>
                  <a:pt x="104" y="212"/>
                </a:lnTo>
                <a:lnTo>
                  <a:pt x="101" y="212"/>
                </a:lnTo>
                <a:lnTo>
                  <a:pt x="101" y="212"/>
                </a:lnTo>
                <a:lnTo>
                  <a:pt x="101" y="212"/>
                </a:lnTo>
                <a:lnTo>
                  <a:pt x="101" y="212"/>
                </a:lnTo>
                <a:lnTo>
                  <a:pt x="101" y="212"/>
                </a:lnTo>
                <a:lnTo>
                  <a:pt x="99" y="212"/>
                </a:lnTo>
                <a:lnTo>
                  <a:pt x="99" y="212"/>
                </a:lnTo>
                <a:lnTo>
                  <a:pt x="99" y="212"/>
                </a:lnTo>
                <a:lnTo>
                  <a:pt x="99" y="212"/>
                </a:lnTo>
                <a:lnTo>
                  <a:pt x="96" y="212"/>
                </a:lnTo>
                <a:lnTo>
                  <a:pt x="96" y="212"/>
                </a:lnTo>
                <a:lnTo>
                  <a:pt x="96" y="212"/>
                </a:lnTo>
                <a:lnTo>
                  <a:pt x="96" y="212"/>
                </a:lnTo>
                <a:lnTo>
                  <a:pt x="96" y="212"/>
                </a:lnTo>
                <a:lnTo>
                  <a:pt x="96" y="212"/>
                </a:lnTo>
                <a:lnTo>
                  <a:pt x="94" y="215"/>
                </a:lnTo>
                <a:lnTo>
                  <a:pt x="94" y="215"/>
                </a:lnTo>
                <a:lnTo>
                  <a:pt x="92" y="215"/>
                </a:lnTo>
                <a:lnTo>
                  <a:pt x="92" y="215"/>
                </a:lnTo>
                <a:lnTo>
                  <a:pt x="92" y="215"/>
                </a:lnTo>
                <a:lnTo>
                  <a:pt x="89" y="215"/>
                </a:lnTo>
                <a:lnTo>
                  <a:pt x="89" y="215"/>
                </a:lnTo>
                <a:lnTo>
                  <a:pt x="89" y="215"/>
                </a:lnTo>
                <a:lnTo>
                  <a:pt x="89" y="215"/>
                </a:lnTo>
                <a:lnTo>
                  <a:pt x="87" y="215"/>
                </a:lnTo>
                <a:lnTo>
                  <a:pt x="87" y="215"/>
                </a:lnTo>
                <a:lnTo>
                  <a:pt x="87" y="215"/>
                </a:lnTo>
                <a:lnTo>
                  <a:pt x="87" y="215"/>
                </a:lnTo>
                <a:lnTo>
                  <a:pt x="84" y="215"/>
                </a:lnTo>
                <a:lnTo>
                  <a:pt x="84" y="215"/>
                </a:lnTo>
                <a:lnTo>
                  <a:pt x="84" y="215"/>
                </a:lnTo>
                <a:lnTo>
                  <a:pt x="82" y="215"/>
                </a:lnTo>
                <a:lnTo>
                  <a:pt x="82" y="217"/>
                </a:lnTo>
                <a:lnTo>
                  <a:pt x="82" y="217"/>
                </a:lnTo>
                <a:lnTo>
                  <a:pt x="82" y="217"/>
                </a:lnTo>
                <a:lnTo>
                  <a:pt x="80" y="217"/>
                </a:lnTo>
                <a:lnTo>
                  <a:pt x="80" y="217"/>
                </a:lnTo>
                <a:lnTo>
                  <a:pt x="80" y="217"/>
                </a:lnTo>
                <a:lnTo>
                  <a:pt x="77" y="217"/>
                </a:lnTo>
                <a:lnTo>
                  <a:pt x="77" y="217"/>
                </a:lnTo>
                <a:lnTo>
                  <a:pt x="77" y="217"/>
                </a:lnTo>
                <a:lnTo>
                  <a:pt x="77" y="217"/>
                </a:lnTo>
                <a:lnTo>
                  <a:pt x="77" y="217"/>
                </a:lnTo>
                <a:lnTo>
                  <a:pt x="75" y="217"/>
                </a:lnTo>
                <a:lnTo>
                  <a:pt x="75" y="217"/>
                </a:lnTo>
                <a:lnTo>
                  <a:pt x="75" y="217"/>
                </a:lnTo>
                <a:lnTo>
                  <a:pt x="75" y="217"/>
                </a:lnTo>
                <a:lnTo>
                  <a:pt x="75" y="217"/>
                </a:lnTo>
                <a:lnTo>
                  <a:pt x="75" y="217"/>
                </a:lnTo>
                <a:lnTo>
                  <a:pt x="75" y="215"/>
                </a:lnTo>
                <a:lnTo>
                  <a:pt x="75" y="215"/>
                </a:lnTo>
                <a:lnTo>
                  <a:pt x="75" y="215"/>
                </a:lnTo>
                <a:lnTo>
                  <a:pt x="75" y="215"/>
                </a:lnTo>
                <a:lnTo>
                  <a:pt x="75" y="215"/>
                </a:lnTo>
                <a:lnTo>
                  <a:pt x="72" y="215"/>
                </a:lnTo>
                <a:lnTo>
                  <a:pt x="72" y="215"/>
                </a:lnTo>
                <a:lnTo>
                  <a:pt x="72" y="215"/>
                </a:lnTo>
                <a:lnTo>
                  <a:pt x="72" y="215"/>
                </a:lnTo>
                <a:lnTo>
                  <a:pt x="70" y="212"/>
                </a:lnTo>
                <a:lnTo>
                  <a:pt x="70" y="212"/>
                </a:lnTo>
                <a:lnTo>
                  <a:pt x="70" y="212"/>
                </a:lnTo>
                <a:lnTo>
                  <a:pt x="70" y="212"/>
                </a:lnTo>
                <a:lnTo>
                  <a:pt x="68" y="212"/>
                </a:lnTo>
                <a:lnTo>
                  <a:pt x="68" y="212"/>
                </a:lnTo>
                <a:lnTo>
                  <a:pt x="68" y="210"/>
                </a:lnTo>
                <a:lnTo>
                  <a:pt x="68" y="210"/>
                </a:lnTo>
                <a:lnTo>
                  <a:pt x="68" y="210"/>
                </a:lnTo>
                <a:lnTo>
                  <a:pt x="65" y="207"/>
                </a:lnTo>
                <a:lnTo>
                  <a:pt x="65" y="207"/>
                </a:lnTo>
                <a:lnTo>
                  <a:pt x="63" y="207"/>
                </a:lnTo>
                <a:lnTo>
                  <a:pt x="63" y="207"/>
                </a:lnTo>
                <a:lnTo>
                  <a:pt x="63" y="207"/>
                </a:lnTo>
                <a:lnTo>
                  <a:pt x="60" y="207"/>
                </a:lnTo>
                <a:lnTo>
                  <a:pt x="60" y="207"/>
                </a:lnTo>
                <a:lnTo>
                  <a:pt x="60" y="207"/>
                </a:lnTo>
                <a:lnTo>
                  <a:pt x="60" y="207"/>
                </a:lnTo>
                <a:lnTo>
                  <a:pt x="60" y="205"/>
                </a:lnTo>
                <a:lnTo>
                  <a:pt x="60" y="205"/>
                </a:lnTo>
                <a:lnTo>
                  <a:pt x="60" y="205"/>
                </a:lnTo>
                <a:lnTo>
                  <a:pt x="60" y="205"/>
                </a:lnTo>
                <a:lnTo>
                  <a:pt x="60" y="205"/>
                </a:lnTo>
                <a:lnTo>
                  <a:pt x="63" y="205"/>
                </a:lnTo>
                <a:lnTo>
                  <a:pt x="63" y="205"/>
                </a:lnTo>
                <a:lnTo>
                  <a:pt x="63" y="205"/>
                </a:lnTo>
                <a:lnTo>
                  <a:pt x="63" y="205"/>
                </a:lnTo>
                <a:lnTo>
                  <a:pt x="63" y="205"/>
                </a:lnTo>
                <a:lnTo>
                  <a:pt x="63" y="202"/>
                </a:lnTo>
                <a:lnTo>
                  <a:pt x="63" y="202"/>
                </a:lnTo>
                <a:lnTo>
                  <a:pt x="63" y="202"/>
                </a:lnTo>
                <a:lnTo>
                  <a:pt x="65" y="202"/>
                </a:lnTo>
                <a:lnTo>
                  <a:pt x="65" y="202"/>
                </a:lnTo>
                <a:lnTo>
                  <a:pt x="65" y="202"/>
                </a:lnTo>
                <a:lnTo>
                  <a:pt x="65" y="200"/>
                </a:lnTo>
                <a:lnTo>
                  <a:pt x="65" y="200"/>
                </a:lnTo>
                <a:lnTo>
                  <a:pt x="65" y="200"/>
                </a:lnTo>
                <a:lnTo>
                  <a:pt x="65" y="197"/>
                </a:lnTo>
                <a:lnTo>
                  <a:pt x="63" y="197"/>
                </a:lnTo>
                <a:lnTo>
                  <a:pt x="63" y="197"/>
                </a:lnTo>
                <a:lnTo>
                  <a:pt x="63" y="197"/>
                </a:lnTo>
                <a:lnTo>
                  <a:pt x="63" y="197"/>
                </a:lnTo>
                <a:lnTo>
                  <a:pt x="63" y="197"/>
                </a:lnTo>
                <a:lnTo>
                  <a:pt x="63" y="197"/>
                </a:lnTo>
                <a:lnTo>
                  <a:pt x="63" y="197"/>
                </a:lnTo>
                <a:lnTo>
                  <a:pt x="63" y="195"/>
                </a:lnTo>
                <a:lnTo>
                  <a:pt x="63" y="195"/>
                </a:lnTo>
                <a:lnTo>
                  <a:pt x="63" y="195"/>
                </a:lnTo>
                <a:lnTo>
                  <a:pt x="60" y="195"/>
                </a:lnTo>
                <a:lnTo>
                  <a:pt x="60" y="195"/>
                </a:lnTo>
                <a:lnTo>
                  <a:pt x="60" y="195"/>
                </a:lnTo>
                <a:lnTo>
                  <a:pt x="60" y="195"/>
                </a:lnTo>
                <a:lnTo>
                  <a:pt x="60" y="195"/>
                </a:lnTo>
                <a:lnTo>
                  <a:pt x="60" y="195"/>
                </a:lnTo>
                <a:lnTo>
                  <a:pt x="60" y="193"/>
                </a:lnTo>
                <a:lnTo>
                  <a:pt x="60" y="193"/>
                </a:lnTo>
                <a:lnTo>
                  <a:pt x="60" y="193"/>
                </a:lnTo>
                <a:lnTo>
                  <a:pt x="58" y="193"/>
                </a:lnTo>
                <a:lnTo>
                  <a:pt x="56" y="193"/>
                </a:lnTo>
                <a:lnTo>
                  <a:pt x="56" y="193"/>
                </a:lnTo>
                <a:lnTo>
                  <a:pt x="56" y="190"/>
                </a:lnTo>
                <a:lnTo>
                  <a:pt x="56" y="190"/>
                </a:lnTo>
                <a:lnTo>
                  <a:pt x="58" y="190"/>
                </a:lnTo>
                <a:lnTo>
                  <a:pt x="58" y="190"/>
                </a:lnTo>
                <a:lnTo>
                  <a:pt x="56" y="190"/>
                </a:lnTo>
                <a:lnTo>
                  <a:pt x="56" y="190"/>
                </a:lnTo>
                <a:lnTo>
                  <a:pt x="56" y="190"/>
                </a:lnTo>
                <a:lnTo>
                  <a:pt x="56" y="190"/>
                </a:lnTo>
                <a:lnTo>
                  <a:pt x="56" y="190"/>
                </a:lnTo>
                <a:lnTo>
                  <a:pt x="56" y="190"/>
                </a:lnTo>
                <a:lnTo>
                  <a:pt x="53" y="190"/>
                </a:lnTo>
                <a:lnTo>
                  <a:pt x="53" y="190"/>
                </a:lnTo>
                <a:lnTo>
                  <a:pt x="53" y="190"/>
                </a:lnTo>
                <a:lnTo>
                  <a:pt x="51" y="190"/>
                </a:lnTo>
                <a:lnTo>
                  <a:pt x="51" y="190"/>
                </a:lnTo>
                <a:lnTo>
                  <a:pt x="51" y="190"/>
                </a:lnTo>
                <a:lnTo>
                  <a:pt x="51" y="188"/>
                </a:lnTo>
                <a:lnTo>
                  <a:pt x="51" y="188"/>
                </a:lnTo>
                <a:lnTo>
                  <a:pt x="48" y="188"/>
                </a:lnTo>
                <a:lnTo>
                  <a:pt x="48" y="188"/>
                </a:lnTo>
                <a:lnTo>
                  <a:pt x="48" y="188"/>
                </a:lnTo>
                <a:lnTo>
                  <a:pt x="48" y="188"/>
                </a:lnTo>
                <a:lnTo>
                  <a:pt x="48" y="188"/>
                </a:lnTo>
                <a:lnTo>
                  <a:pt x="48" y="188"/>
                </a:lnTo>
                <a:lnTo>
                  <a:pt x="51" y="188"/>
                </a:lnTo>
                <a:lnTo>
                  <a:pt x="51" y="188"/>
                </a:lnTo>
                <a:lnTo>
                  <a:pt x="51" y="188"/>
                </a:lnTo>
                <a:lnTo>
                  <a:pt x="51" y="185"/>
                </a:lnTo>
                <a:lnTo>
                  <a:pt x="51" y="185"/>
                </a:lnTo>
                <a:lnTo>
                  <a:pt x="51" y="185"/>
                </a:lnTo>
                <a:lnTo>
                  <a:pt x="51" y="185"/>
                </a:lnTo>
                <a:lnTo>
                  <a:pt x="53" y="185"/>
                </a:lnTo>
                <a:lnTo>
                  <a:pt x="53" y="185"/>
                </a:lnTo>
                <a:lnTo>
                  <a:pt x="53" y="185"/>
                </a:lnTo>
                <a:lnTo>
                  <a:pt x="53" y="185"/>
                </a:lnTo>
                <a:lnTo>
                  <a:pt x="53" y="185"/>
                </a:lnTo>
                <a:lnTo>
                  <a:pt x="53" y="183"/>
                </a:lnTo>
                <a:lnTo>
                  <a:pt x="53" y="183"/>
                </a:lnTo>
                <a:lnTo>
                  <a:pt x="53" y="183"/>
                </a:lnTo>
                <a:lnTo>
                  <a:pt x="53" y="183"/>
                </a:lnTo>
                <a:lnTo>
                  <a:pt x="53" y="180"/>
                </a:lnTo>
                <a:lnTo>
                  <a:pt x="51" y="180"/>
                </a:lnTo>
                <a:lnTo>
                  <a:pt x="51" y="180"/>
                </a:lnTo>
                <a:lnTo>
                  <a:pt x="51" y="180"/>
                </a:lnTo>
                <a:lnTo>
                  <a:pt x="51" y="180"/>
                </a:lnTo>
                <a:lnTo>
                  <a:pt x="51" y="180"/>
                </a:lnTo>
                <a:lnTo>
                  <a:pt x="51" y="180"/>
                </a:lnTo>
                <a:lnTo>
                  <a:pt x="48" y="180"/>
                </a:lnTo>
                <a:lnTo>
                  <a:pt x="48" y="180"/>
                </a:lnTo>
                <a:lnTo>
                  <a:pt x="48" y="180"/>
                </a:lnTo>
                <a:lnTo>
                  <a:pt x="48" y="180"/>
                </a:lnTo>
                <a:lnTo>
                  <a:pt x="48" y="180"/>
                </a:lnTo>
                <a:lnTo>
                  <a:pt x="48" y="180"/>
                </a:lnTo>
                <a:lnTo>
                  <a:pt x="48" y="180"/>
                </a:lnTo>
                <a:lnTo>
                  <a:pt x="48" y="180"/>
                </a:lnTo>
                <a:lnTo>
                  <a:pt x="48" y="180"/>
                </a:lnTo>
                <a:lnTo>
                  <a:pt x="46" y="180"/>
                </a:lnTo>
                <a:lnTo>
                  <a:pt x="46" y="180"/>
                </a:lnTo>
                <a:lnTo>
                  <a:pt x="46" y="180"/>
                </a:lnTo>
                <a:lnTo>
                  <a:pt x="46" y="180"/>
                </a:lnTo>
                <a:lnTo>
                  <a:pt x="46" y="180"/>
                </a:lnTo>
                <a:lnTo>
                  <a:pt x="46" y="180"/>
                </a:lnTo>
                <a:lnTo>
                  <a:pt x="46" y="180"/>
                </a:lnTo>
                <a:lnTo>
                  <a:pt x="46" y="180"/>
                </a:lnTo>
                <a:lnTo>
                  <a:pt x="46" y="180"/>
                </a:lnTo>
                <a:lnTo>
                  <a:pt x="48" y="180"/>
                </a:lnTo>
                <a:lnTo>
                  <a:pt x="48" y="180"/>
                </a:lnTo>
                <a:lnTo>
                  <a:pt x="48" y="178"/>
                </a:lnTo>
                <a:lnTo>
                  <a:pt x="48" y="178"/>
                </a:lnTo>
                <a:lnTo>
                  <a:pt x="48" y="178"/>
                </a:lnTo>
                <a:lnTo>
                  <a:pt x="48" y="178"/>
                </a:lnTo>
                <a:lnTo>
                  <a:pt x="46" y="178"/>
                </a:lnTo>
                <a:lnTo>
                  <a:pt x="46" y="178"/>
                </a:lnTo>
                <a:lnTo>
                  <a:pt x="46" y="175"/>
                </a:lnTo>
                <a:lnTo>
                  <a:pt x="46" y="175"/>
                </a:lnTo>
                <a:lnTo>
                  <a:pt x="46" y="175"/>
                </a:lnTo>
                <a:lnTo>
                  <a:pt x="46" y="175"/>
                </a:lnTo>
                <a:lnTo>
                  <a:pt x="46" y="175"/>
                </a:lnTo>
                <a:lnTo>
                  <a:pt x="46" y="175"/>
                </a:lnTo>
                <a:lnTo>
                  <a:pt x="46" y="175"/>
                </a:lnTo>
                <a:lnTo>
                  <a:pt x="46" y="173"/>
                </a:lnTo>
                <a:lnTo>
                  <a:pt x="46" y="173"/>
                </a:lnTo>
                <a:lnTo>
                  <a:pt x="44" y="173"/>
                </a:lnTo>
                <a:lnTo>
                  <a:pt x="44" y="173"/>
                </a:lnTo>
                <a:lnTo>
                  <a:pt x="44" y="173"/>
                </a:lnTo>
                <a:lnTo>
                  <a:pt x="44" y="173"/>
                </a:lnTo>
                <a:lnTo>
                  <a:pt x="44" y="173"/>
                </a:lnTo>
                <a:lnTo>
                  <a:pt x="44" y="173"/>
                </a:lnTo>
                <a:lnTo>
                  <a:pt x="44" y="173"/>
                </a:lnTo>
                <a:lnTo>
                  <a:pt x="44" y="173"/>
                </a:lnTo>
                <a:lnTo>
                  <a:pt x="41" y="173"/>
                </a:lnTo>
                <a:lnTo>
                  <a:pt x="41" y="173"/>
                </a:lnTo>
                <a:lnTo>
                  <a:pt x="41" y="171"/>
                </a:lnTo>
                <a:lnTo>
                  <a:pt x="41" y="171"/>
                </a:lnTo>
                <a:lnTo>
                  <a:pt x="41" y="171"/>
                </a:lnTo>
                <a:lnTo>
                  <a:pt x="41" y="171"/>
                </a:lnTo>
                <a:lnTo>
                  <a:pt x="39" y="171"/>
                </a:lnTo>
                <a:lnTo>
                  <a:pt x="39" y="171"/>
                </a:lnTo>
                <a:lnTo>
                  <a:pt x="39" y="171"/>
                </a:lnTo>
                <a:lnTo>
                  <a:pt x="39" y="171"/>
                </a:lnTo>
                <a:lnTo>
                  <a:pt x="39" y="171"/>
                </a:lnTo>
                <a:lnTo>
                  <a:pt x="36" y="171"/>
                </a:lnTo>
                <a:lnTo>
                  <a:pt x="36" y="171"/>
                </a:lnTo>
                <a:lnTo>
                  <a:pt x="36" y="171"/>
                </a:lnTo>
                <a:lnTo>
                  <a:pt x="36" y="168"/>
                </a:lnTo>
                <a:lnTo>
                  <a:pt x="36" y="168"/>
                </a:lnTo>
                <a:lnTo>
                  <a:pt x="36" y="168"/>
                </a:lnTo>
                <a:lnTo>
                  <a:pt x="39" y="168"/>
                </a:lnTo>
                <a:lnTo>
                  <a:pt x="39" y="168"/>
                </a:lnTo>
                <a:lnTo>
                  <a:pt x="39" y="168"/>
                </a:lnTo>
                <a:lnTo>
                  <a:pt x="39" y="168"/>
                </a:lnTo>
                <a:lnTo>
                  <a:pt x="39" y="168"/>
                </a:lnTo>
                <a:lnTo>
                  <a:pt x="39" y="166"/>
                </a:lnTo>
                <a:lnTo>
                  <a:pt x="36" y="166"/>
                </a:lnTo>
                <a:lnTo>
                  <a:pt x="36" y="166"/>
                </a:lnTo>
                <a:lnTo>
                  <a:pt x="36" y="166"/>
                </a:lnTo>
                <a:lnTo>
                  <a:pt x="36" y="166"/>
                </a:lnTo>
                <a:lnTo>
                  <a:pt x="36" y="166"/>
                </a:lnTo>
                <a:lnTo>
                  <a:pt x="36" y="166"/>
                </a:lnTo>
                <a:lnTo>
                  <a:pt x="36" y="166"/>
                </a:lnTo>
                <a:lnTo>
                  <a:pt x="36" y="166"/>
                </a:lnTo>
                <a:lnTo>
                  <a:pt x="36" y="163"/>
                </a:lnTo>
                <a:lnTo>
                  <a:pt x="36" y="163"/>
                </a:lnTo>
                <a:lnTo>
                  <a:pt x="36" y="163"/>
                </a:lnTo>
                <a:lnTo>
                  <a:pt x="36" y="163"/>
                </a:lnTo>
                <a:lnTo>
                  <a:pt x="36" y="163"/>
                </a:lnTo>
                <a:lnTo>
                  <a:pt x="34" y="163"/>
                </a:lnTo>
                <a:lnTo>
                  <a:pt x="34" y="163"/>
                </a:lnTo>
                <a:lnTo>
                  <a:pt x="34" y="161"/>
                </a:lnTo>
                <a:lnTo>
                  <a:pt x="34" y="161"/>
                </a:lnTo>
                <a:lnTo>
                  <a:pt x="34" y="161"/>
                </a:lnTo>
                <a:lnTo>
                  <a:pt x="32" y="161"/>
                </a:lnTo>
                <a:lnTo>
                  <a:pt x="32" y="158"/>
                </a:lnTo>
                <a:lnTo>
                  <a:pt x="32" y="158"/>
                </a:lnTo>
                <a:lnTo>
                  <a:pt x="32" y="158"/>
                </a:lnTo>
                <a:lnTo>
                  <a:pt x="32" y="158"/>
                </a:lnTo>
                <a:lnTo>
                  <a:pt x="32" y="158"/>
                </a:lnTo>
                <a:lnTo>
                  <a:pt x="32" y="158"/>
                </a:lnTo>
                <a:lnTo>
                  <a:pt x="29" y="158"/>
                </a:lnTo>
                <a:lnTo>
                  <a:pt x="29" y="158"/>
                </a:lnTo>
                <a:lnTo>
                  <a:pt x="29" y="158"/>
                </a:lnTo>
                <a:lnTo>
                  <a:pt x="27" y="156"/>
                </a:lnTo>
                <a:lnTo>
                  <a:pt x="27" y="156"/>
                </a:lnTo>
                <a:lnTo>
                  <a:pt x="27" y="156"/>
                </a:lnTo>
                <a:lnTo>
                  <a:pt x="24" y="156"/>
                </a:lnTo>
                <a:lnTo>
                  <a:pt x="22" y="153"/>
                </a:lnTo>
                <a:lnTo>
                  <a:pt x="22" y="153"/>
                </a:lnTo>
                <a:lnTo>
                  <a:pt x="22" y="153"/>
                </a:lnTo>
                <a:lnTo>
                  <a:pt x="22" y="153"/>
                </a:lnTo>
                <a:lnTo>
                  <a:pt x="22" y="153"/>
                </a:lnTo>
                <a:lnTo>
                  <a:pt x="22" y="153"/>
                </a:lnTo>
                <a:lnTo>
                  <a:pt x="22" y="153"/>
                </a:lnTo>
                <a:lnTo>
                  <a:pt x="20" y="153"/>
                </a:lnTo>
                <a:lnTo>
                  <a:pt x="20" y="153"/>
                </a:lnTo>
                <a:lnTo>
                  <a:pt x="22" y="153"/>
                </a:lnTo>
                <a:lnTo>
                  <a:pt x="22" y="153"/>
                </a:lnTo>
                <a:lnTo>
                  <a:pt x="22" y="153"/>
                </a:lnTo>
                <a:lnTo>
                  <a:pt x="22" y="151"/>
                </a:lnTo>
                <a:lnTo>
                  <a:pt x="22" y="151"/>
                </a:lnTo>
                <a:lnTo>
                  <a:pt x="22" y="151"/>
                </a:lnTo>
                <a:lnTo>
                  <a:pt x="22" y="151"/>
                </a:lnTo>
                <a:lnTo>
                  <a:pt x="22" y="151"/>
                </a:lnTo>
                <a:lnTo>
                  <a:pt x="20" y="151"/>
                </a:lnTo>
                <a:lnTo>
                  <a:pt x="20" y="151"/>
                </a:lnTo>
                <a:lnTo>
                  <a:pt x="20" y="149"/>
                </a:lnTo>
                <a:lnTo>
                  <a:pt x="20" y="149"/>
                </a:lnTo>
                <a:lnTo>
                  <a:pt x="20" y="149"/>
                </a:lnTo>
                <a:lnTo>
                  <a:pt x="20" y="149"/>
                </a:lnTo>
                <a:lnTo>
                  <a:pt x="20" y="149"/>
                </a:lnTo>
                <a:lnTo>
                  <a:pt x="20" y="149"/>
                </a:lnTo>
                <a:lnTo>
                  <a:pt x="20" y="149"/>
                </a:lnTo>
                <a:lnTo>
                  <a:pt x="20" y="149"/>
                </a:lnTo>
                <a:lnTo>
                  <a:pt x="20" y="149"/>
                </a:lnTo>
                <a:lnTo>
                  <a:pt x="20" y="149"/>
                </a:lnTo>
                <a:lnTo>
                  <a:pt x="20" y="149"/>
                </a:lnTo>
                <a:lnTo>
                  <a:pt x="20" y="149"/>
                </a:lnTo>
                <a:lnTo>
                  <a:pt x="17" y="149"/>
                </a:lnTo>
                <a:lnTo>
                  <a:pt x="17" y="149"/>
                </a:lnTo>
                <a:lnTo>
                  <a:pt x="17" y="149"/>
                </a:lnTo>
                <a:lnTo>
                  <a:pt x="17" y="149"/>
                </a:lnTo>
                <a:lnTo>
                  <a:pt x="17" y="146"/>
                </a:lnTo>
                <a:lnTo>
                  <a:pt x="17" y="146"/>
                </a:lnTo>
                <a:lnTo>
                  <a:pt x="17" y="146"/>
                </a:lnTo>
                <a:lnTo>
                  <a:pt x="17" y="146"/>
                </a:lnTo>
                <a:lnTo>
                  <a:pt x="17" y="146"/>
                </a:lnTo>
                <a:lnTo>
                  <a:pt x="17" y="146"/>
                </a:lnTo>
                <a:lnTo>
                  <a:pt x="15" y="146"/>
                </a:lnTo>
                <a:lnTo>
                  <a:pt x="15" y="146"/>
                </a:lnTo>
                <a:lnTo>
                  <a:pt x="15" y="146"/>
                </a:lnTo>
                <a:lnTo>
                  <a:pt x="15" y="146"/>
                </a:lnTo>
                <a:lnTo>
                  <a:pt x="12" y="146"/>
                </a:lnTo>
                <a:lnTo>
                  <a:pt x="12" y="146"/>
                </a:lnTo>
                <a:lnTo>
                  <a:pt x="12" y="144"/>
                </a:lnTo>
                <a:lnTo>
                  <a:pt x="12" y="144"/>
                </a:lnTo>
                <a:lnTo>
                  <a:pt x="12" y="144"/>
                </a:lnTo>
                <a:lnTo>
                  <a:pt x="12" y="144"/>
                </a:lnTo>
                <a:lnTo>
                  <a:pt x="12" y="144"/>
                </a:lnTo>
                <a:lnTo>
                  <a:pt x="12" y="144"/>
                </a:lnTo>
                <a:lnTo>
                  <a:pt x="12" y="144"/>
                </a:lnTo>
                <a:lnTo>
                  <a:pt x="12" y="144"/>
                </a:lnTo>
                <a:lnTo>
                  <a:pt x="10" y="144"/>
                </a:lnTo>
                <a:lnTo>
                  <a:pt x="10" y="144"/>
                </a:lnTo>
                <a:lnTo>
                  <a:pt x="10" y="141"/>
                </a:lnTo>
                <a:lnTo>
                  <a:pt x="10" y="141"/>
                </a:lnTo>
                <a:lnTo>
                  <a:pt x="10" y="141"/>
                </a:lnTo>
                <a:lnTo>
                  <a:pt x="10" y="141"/>
                </a:lnTo>
                <a:lnTo>
                  <a:pt x="10" y="141"/>
                </a:lnTo>
                <a:lnTo>
                  <a:pt x="10" y="141"/>
                </a:lnTo>
                <a:lnTo>
                  <a:pt x="10" y="141"/>
                </a:lnTo>
                <a:lnTo>
                  <a:pt x="10" y="141"/>
                </a:lnTo>
                <a:lnTo>
                  <a:pt x="10" y="141"/>
                </a:lnTo>
                <a:lnTo>
                  <a:pt x="10" y="139"/>
                </a:lnTo>
                <a:lnTo>
                  <a:pt x="10" y="139"/>
                </a:lnTo>
                <a:lnTo>
                  <a:pt x="10" y="141"/>
                </a:lnTo>
                <a:lnTo>
                  <a:pt x="8" y="141"/>
                </a:lnTo>
                <a:lnTo>
                  <a:pt x="8" y="141"/>
                </a:lnTo>
                <a:lnTo>
                  <a:pt x="8" y="141"/>
                </a:lnTo>
                <a:lnTo>
                  <a:pt x="8" y="141"/>
                </a:lnTo>
                <a:lnTo>
                  <a:pt x="8" y="139"/>
                </a:lnTo>
                <a:lnTo>
                  <a:pt x="8" y="139"/>
                </a:lnTo>
                <a:lnTo>
                  <a:pt x="8" y="139"/>
                </a:lnTo>
                <a:lnTo>
                  <a:pt x="10" y="139"/>
                </a:lnTo>
                <a:lnTo>
                  <a:pt x="10" y="139"/>
                </a:lnTo>
                <a:lnTo>
                  <a:pt x="10" y="139"/>
                </a:lnTo>
                <a:lnTo>
                  <a:pt x="10" y="139"/>
                </a:lnTo>
                <a:lnTo>
                  <a:pt x="8" y="139"/>
                </a:lnTo>
                <a:lnTo>
                  <a:pt x="8" y="139"/>
                </a:lnTo>
                <a:lnTo>
                  <a:pt x="8" y="139"/>
                </a:lnTo>
                <a:lnTo>
                  <a:pt x="8" y="139"/>
                </a:lnTo>
                <a:lnTo>
                  <a:pt x="8" y="136"/>
                </a:lnTo>
                <a:lnTo>
                  <a:pt x="8" y="136"/>
                </a:lnTo>
                <a:lnTo>
                  <a:pt x="8" y="136"/>
                </a:lnTo>
                <a:lnTo>
                  <a:pt x="8" y="136"/>
                </a:lnTo>
                <a:lnTo>
                  <a:pt x="5" y="134"/>
                </a:lnTo>
                <a:lnTo>
                  <a:pt x="8" y="134"/>
                </a:lnTo>
                <a:lnTo>
                  <a:pt x="8" y="134"/>
                </a:lnTo>
                <a:lnTo>
                  <a:pt x="8" y="134"/>
                </a:lnTo>
                <a:lnTo>
                  <a:pt x="8" y="134"/>
                </a:lnTo>
                <a:lnTo>
                  <a:pt x="5" y="131"/>
                </a:lnTo>
                <a:lnTo>
                  <a:pt x="5" y="131"/>
                </a:lnTo>
                <a:lnTo>
                  <a:pt x="5" y="131"/>
                </a:lnTo>
                <a:lnTo>
                  <a:pt x="5" y="129"/>
                </a:lnTo>
                <a:lnTo>
                  <a:pt x="5" y="129"/>
                </a:lnTo>
                <a:lnTo>
                  <a:pt x="5" y="129"/>
                </a:lnTo>
                <a:lnTo>
                  <a:pt x="5" y="127"/>
                </a:lnTo>
                <a:lnTo>
                  <a:pt x="5" y="124"/>
                </a:lnTo>
                <a:lnTo>
                  <a:pt x="3" y="124"/>
                </a:lnTo>
                <a:lnTo>
                  <a:pt x="3" y="124"/>
                </a:lnTo>
                <a:lnTo>
                  <a:pt x="3" y="122"/>
                </a:lnTo>
                <a:lnTo>
                  <a:pt x="3" y="122"/>
                </a:lnTo>
                <a:lnTo>
                  <a:pt x="3" y="122"/>
                </a:lnTo>
                <a:lnTo>
                  <a:pt x="3" y="122"/>
                </a:lnTo>
                <a:lnTo>
                  <a:pt x="3" y="122"/>
                </a:lnTo>
                <a:lnTo>
                  <a:pt x="3" y="119"/>
                </a:lnTo>
                <a:lnTo>
                  <a:pt x="3" y="119"/>
                </a:lnTo>
                <a:lnTo>
                  <a:pt x="3" y="119"/>
                </a:lnTo>
                <a:lnTo>
                  <a:pt x="3" y="119"/>
                </a:lnTo>
                <a:lnTo>
                  <a:pt x="3" y="119"/>
                </a:lnTo>
                <a:lnTo>
                  <a:pt x="3" y="119"/>
                </a:lnTo>
                <a:lnTo>
                  <a:pt x="3" y="119"/>
                </a:lnTo>
                <a:lnTo>
                  <a:pt x="3" y="119"/>
                </a:lnTo>
                <a:lnTo>
                  <a:pt x="3" y="119"/>
                </a:lnTo>
                <a:lnTo>
                  <a:pt x="3" y="117"/>
                </a:lnTo>
                <a:lnTo>
                  <a:pt x="3" y="117"/>
                </a:lnTo>
                <a:lnTo>
                  <a:pt x="3" y="117"/>
                </a:lnTo>
                <a:lnTo>
                  <a:pt x="3" y="117"/>
                </a:lnTo>
                <a:lnTo>
                  <a:pt x="3" y="117"/>
                </a:lnTo>
                <a:lnTo>
                  <a:pt x="3" y="117"/>
                </a:lnTo>
                <a:lnTo>
                  <a:pt x="3" y="117"/>
                </a:lnTo>
                <a:lnTo>
                  <a:pt x="0" y="114"/>
                </a:lnTo>
                <a:lnTo>
                  <a:pt x="0" y="114"/>
                </a:lnTo>
                <a:lnTo>
                  <a:pt x="0" y="114"/>
                </a:lnTo>
                <a:lnTo>
                  <a:pt x="3" y="114"/>
                </a:lnTo>
                <a:lnTo>
                  <a:pt x="3" y="114"/>
                </a:lnTo>
                <a:lnTo>
                  <a:pt x="3" y="114"/>
                </a:lnTo>
                <a:lnTo>
                  <a:pt x="3" y="112"/>
                </a:lnTo>
                <a:lnTo>
                  <a:pt x="0" y="112"/>
                </a:lnTo>
                <a:lnTo>
                  <a:pt x="3" y="112"/>
                </a:lnTo>
                <a:lnTo>
                  <a:pt x="3" y="112"/>
                </a:lnTo>
                <a:lnTo>
                  <a:pt x="3" y="112"/>
                </a:lnTo>
                <a:lnTo>
                  <a:pt x="3" y="112"/>
                </a:lnTo>
                <a:lnTo>
                  <a:pt x="3" y="112"/>
                </a:lnTo>
                <a:lnTo>
                  <a:pt x="3" y="112"/>
                </a:lnTo>
                <a:lnTo>
                  <a:pt x="3" y="112"/>
                </a:lnTo>
                <a:lnTo>
                  <a:pt x="3" y="112"/>
                </a:lnTo>
                <a:lnTo>
                  <a:pt x="3" y="112"/>
                </a:lnTo>
                <a:lnTo>
                  <a:pt x="3" y="109"/>
                </a:lnTo>
                <a:lnTo>
                  <a:pt x="3" y="109"/>
                </a:lnTo>
                <a:lnTo>
                  <a:pt x="3" y="107"/>
                </a:lnTo>
                <a:lnTo>
                  <a:pt x="3" y="107"/>
                </a:lnTo>
                <a:lnTo>
                  <a:pt x="3" y="107"/>
                </a:lnTo>
                <a:lnTo>
                  <a:pt x="3" y="107"/>
                </a:lnTo>
                <a:lnTo>
                  <a:pt x="3" y="107"/>
                </a:lnTo>
                <a:lnTo>
                  <a:pt x="3" y="107"/>
                </a:lnTo>
                <a:lnTo>
                  <a:pt x="5" y="107"/>
                </a:lnTo>
                <a:lnTo>
                  <a:pt x="5" y="107"/>
                </a:lnTo>
                <a:lnTo>
                  <a:pt x="5" y="107"/>
                </a:lnTo>
                <a:lnTo>
                  <a:pt x="5" y="107"/>
                </a:lnTo>
                <a:lnTo>
                  <a:pt x="5" y="107"/>
                </a:lnTo>
                <a:lnTo>
                  <a:pt x="5" y="107"/>
                </a:lnTo>
                <a:lnTo>
                  <a:pt x="5" y="107"/>
                </a:lnTo>
                <a:lnTo>
                  <a:pt x="5" y="107"/>
                </a:lnTo>
                <a:lnTo>
                  <a:pt x="5" y="107"/>
                </a:lnTo>
                <a:lnTo>
                  <a:pt x="8" y="107"/>
                </a:lnTo>
                <a:lnTo>
                  <a:pt x="8" y="107"/>
                </a:lnTo>
                <a:lnTo>
                  <a:pt x="8" y="107"/>
                </a:lnTo>
                <a:lnTo>
                  <a:pt x="5" y="107"/>
                </a:lnTo>
                <a:lnTo>
                  <a:pt x="5" y="105"/>
                </a:lnTo>
                <a:lnTo>
                  <a:pt x="5" y="105"/>
                </a:lnTo>
                <a:lnTo>
                  <a:pt x="8" y="107"/>
                </a:lnTo>
                <a:lnTo>
                  <a:pt x="10" y="107"/>
                </a:lnTo>
                <a:lnTo>
                  <a:pt x="10" y="107"/>
                </a:lnTo>
                <a:lnTo>
                  <a:pt x="12" y="109"/>
                </a:lnTo>
                <a:lnTo>
                  <a:pt x="12" y="109"/>
                </a:lnTo>
                <a:lnTo>
                  <a:pt x="12" y="109"/>
                </a:lnTo>
                <a:lnTo>
                  <a:pt x="12" y="109"/>
                </a:lnTo>
                <a:lnTo>
                  <a:pt x="12" y="109"/>
                </a:lnTo>
                <a:lnTo>
                  <a:pt x="12" y="109"/>
                </a:lnTo>
                <a:lnTo>
                  <a:pt x="12" y="109"/>
                </a:lnTo>
                <a:lnTo>
                  <a:pt x="12" y="107"/>
                </a:lnTo>
                <a:lnTo>
                  <a:pt x="15" y="107"/>
                </a:lnTo>
                <a:lnTo>
                  <a:pt x="15" y="107"/>
                </a:lnTo>
                <a:lnTo>
                  <a:pt x="12" y="107"/>
                </a:lnTo>
                <a:lnTo>
                  <a:pt x="12" y="107"/>
                </a:lnTo>
                <a:lnTo>
                  <a:pt x="12" y="107"/>
                </a:lnTo>
                <a:lnTo>
                  <a:pt x="12" y="107"/>
                </a:lnTo>
                <a:lnTo>
                  <a:pt x="15" y="107"/>
                </a:lnTo>
                <a:lnTo>
                  <a:pt x="15" y="105"/>
                </a:lnTo>
                <a:lnTo>
                  <a:pt x="15" y="105"/>
                </a:lnTo>
                <a:lnTo>
                  <a:pt x="15" y="105"/>
                </a:lnTo>
                <a:lnTo>
                  <a:pt x="15" y="105"/>
                </a:lnTo>
                <a:lnTo>
                  <a:pt x="15" y="105"/>
                </a:lnTo>
                <a:lnTo>
                  <a:pt x="15" y="105"/>
                </a:lnTo>
                <a:lnTo>
                  <a:pt x="15" y="105"/>
                </a:lnTo>
                <a:lnTo>
                  <a:pt x="17" y="105"/>
                </a:lnTo>
                <a:lnTo>
                  <a:pt x="17" y="105"/>
                </a:lnTo>
                <a:lnTo>
                  <a:pt x="17" y="105"/>
                </a:lnTo>
                <a:lnTo>
                  <a:pt x="17" y="105"/>
                </a:lnTo>
                <a:lnTo>
                  <a:pt x="17" y="105"/>
                </a:lnTo>
                <a:lnTo>
                  <a:pt x="17" y="105"/>
                </a:lnTo>
                <a:lnTo>
                  <a:pt x="17" y="105"/>
                </a:lnTo>
                <a:lnTo>
                  <a:pt x="17" y="105"/>
                </a:lnTo>
                <a:lnTo>
                  <a:pt x="17" y="105"/>
                </a:lnTo>
                <a:lnTo>
                  <a:pt x="17" y="105"/>
                </a:lnTo>
                <a:lnTo>
                  <a:pt x="17" y="105"/>
                </a:lnTo>
                <a:lnTo>
                  <a:pt x="17" y="105"/>
                </a:lnTo>
                <a:lnTo>
                  <a:pt x="17" y="105"/>
                </a:lnTo>
                <a:lnTo>
                  <a:pt x="17" y="105"/>
                </a:lnTo>
                <a:lnTo>
                  <a:pt x="20" y="105"/>
                </a:lnTo>
                <a:lnTo>
                  <a:pt x="20" y="105"/>
                </a:lnTo>
                <a:lnTo>
                  <a:pt x="20" y="105"/>
                </a:lnTo>
                <a:lnTo>
                  <a:pt x="20" y="105"/>
                </a:lnTo>
                <a:lnTo>
                  <a:pt x="20" y="105"/>
                </a:lnTo>
                <a:lnTo>
                  <a:pt x="20" y="105"/>
                </a:lnTo>
                <a:lnTo>
                  <a:pt x="20" y="105"/>
                </a:lnTo>
                <a:lnTo>
                  <a:pt x="20" y="105"/>
                </a:lnTo>
                <a:lnTo>
                  <a:pt x="20" y="105"/>
                </a:lnTo>
                <a:lnTo>
                  <a:pt x="20" y="105"/>
                </a:lnTo>
                <a:lnTo>
                  <a:pt x="20" y="105"/>
                </a:lnTo>
                <a:lnTo>
                  <a:pt x="20" y="105"/>
                </a:lnTo>
                <a:lnTo>
                  <a:pt x="20" y="105"/>
                </a:lnTo>
                <a:lnTo>
                  <a:pt x="20" y="105"/>
                </a:lnTo>
                <a:lnTo>
                  <a:pt x="20" y="105"/>
                </a:lnTo>
                <a:lnTo>
                  <a:pt x="22" y="105"/>
                </a:lnTo>
                <a:lnTo>
                  <a:pt x="22" y="105"/>
                </a:lnTo>
                <a:lnTo>
                  <a:pt x="22" y="105"/>
                </a:lnTo>
                <a:lnTo>
                  <a:pt x="22" y="105"/>
                </a:lnTo>
                <a:lnTo>
                  <a:pt x="22" y="105"/>
                </a:lnTo>
                <a:lnTo>
                  <a:pt x="22" y="105"/>
                </a:lnTo>
                <a:lnTo>
                  <a:pt x="22" y="105"/>
                </a:lnTo>
                <a:lnTo>
                  <a:pt x="22" y="107"/>
                </a:lnTo>
                <a:lnTo>
                  <a:pt x="22" y="107"/>
                </a:lnTo>
                <a:lnTo>
                  <a:pt x="24" y="107"/>
                </a:lnTo>
                <a:lnTo>
                  <a:pt x="24" y="105"/>
                </a:lnTo>
                <a:lnTo>
                  <a:pt x="24" y="105"/>
                </a:lnTo>
                <a:lnTo>
                  <a:pt x="24" y="107"/>
                </a:lnTo>
                <a:lnTo>
                  <a:pt x="24" y="107"/>
                </a:lnTo>
                <a:lnTo>
                  <a:pt x="24" y="107"/>
                </a:lnTo>
                <a:lnTo>
                  <a:pt x="24" y="107"/>
                </a:lnTo>
                <a:lnTo>
                  <a:pt x="24" y="107"/>
                </a:lnTo>
                <a:lnTo>
                  <a:pt x="24" y="107"/>
                </a:lnTo>
                <a:lnTo>
                  <a:pt x="24" y="107"/>
                </a:lnTo>
                <a:lnTo>
                  <a:pt x="27" y="107"/>
                </a:lnTo>
                <a:lnTo>
                  <a:pt x="27" y="107"/>
                </a:lnTo>
                <a:lnTo>
                  <a:pt x="27" y="107"/>
                </a:lnTo>
                <a:lnTo>
                  <a:pt x="27" y="107"/>
                </a:lnTo>
                <a:lnTo>
                  <a:pt x="27" y="105"/>
                </a:lnTo>
                <a:lnTo>
                  <a:pt x="27" y="105"/>
                </a:lnTo>
                <a:lnTo>
                  <a:pt x="27" y="105"/>
                </a:lnTo>
                <a:lnTo>
                  <a:pt x="27" y="105"/>
                </a:lnTo>
                <a:lnTo>
                  <a:pt x="29" y="105"/>
                </a:lnTo>
                <a:lnTo>
                  <a:pt x="29" y="105"/>
                </a:lnTo>
                <a:lnTo>
                  <a:pt x="29" y="105"/>
                </a:lnTo>
                <a:lnTo>
                  <a:pt x="29" y="105"/>
                </a:lnTo>
                <a:lnTo>
                  <a:pt x="29" y="105"/>
                </a:lnTo>
                <a:lnTo>
                  <a:pt x="29" y="105"/>
                </a:lnTo>
                <a:lnTo>
                  <a:pt x="32" y="105"/>
                </a:lnTo>
                <a:lnTo>
                  <a:pt x="32" y="102"/>
                </a:lnTo>
                <a:lnTo>
                  <a:pt x="32" y="102"/>
                </a:lnTo>
                <a:lnTo>
                  <a:pt x="32" y="102"/>
                </a:lnTo>
                <a:lnTo>
                  <a:pt x="32" y="102"/>
                </a:lnTo>
                <a:lnTo>
                  <a:pt x="32" y="102"/>
                </a:lnTo>
                <a:lnTo>
                  <a:pt x="32" y="102"/>
                </a:lnTo>
                <a:lnTo>
                  <a:pt x="32" y="102"/>
                </a:lnTo>
                <a:lnTo>
                  <a:pt x="32" y="102"/>
                </a:lnTo>
                <a:lnTo>
                  <a:pt x="32" y="102"/>
                </a:lnTo>
                <a:lnTo>
                  <a:pt x="32" y="102"/>
                </a:lnTo>
                <a:lnTo>
                  <a:pt x="34" y="100"/>
                </a:lnTo>
                <a:lnTo>
                  <a:pt x="34" y="100"/>
                </a:lnTo>
                <a:lnTo>
                  <a:pt x="32" y="100"/>
                </a:lnTo>
                <a:lnTo>
                  <a:pt x="34" y="97"/>
                </a:lnTo>
                <a:lnTo>
                  <a:pt x="34" y="97"/>
                </a:lnTo>
                <a:lnTo>
                  <a:pt x="34" y="97"/>
                </a:lnTo>
                <a:lnTo>
                  <a:pt x="34" y="97"/>
                </a:lnTo>
                <a:lnTo>
                  <a:pt x="34" y="95"/>
                </a:lnTo>
                <a:lnTo>
                  <a:pt x="34" y="95"/>
                </a:lnTo>
                <a:lnTo>
                  <a:pt x="34" y="95"/>
                </a:lnTo>
                <a:lnTo>
                  <a:pt x="34" y="95"/>
                </a:lnTo>
                <a:lnTo>
                  <a:pt x="34" y="95"/>
                </a:lnTo>
                <a:lnTo>
                  <a:pt x="34" y="95"/>
                </a:lnTo>
                <a:lnTo>
                  <a:pt x="34" y="95"/>
                </a:lnTo>
                <a:lnTo>
                  <a:pt x="34" y="95"/>
                </a:lnTo>
                <a:lnTo>
                  <a:pt x="34" y="95"/>
                </a:lnTo>
                <a:lnTo>
                  <a:pt x="34" y="95"/>
                </a:lnTo>
                <a:lnTo>
                  <a:pt x="36" y="95"/>
                </a:lnTo>
                <a:lnTo>
                  <a:pt x="36" y="95"/>
                </a:lnTo>
                <a:lnTo>
                  <a:pt x="36" y="95"/>
                </a:lnTo>
                <a:lnTo>
                  <a:pt x="36" y="95"/>
                </a:lnTo>
                <a:lnTo>
                  <a:pt x="36" y="95"/>
                </a:lnTo>
                <a:lnTo>
                  <a:pt x="39" y="95"/>
                </a:lnTo>
                <a:lnTo>
                  <a:pt x="39" y="92"/>
                </a:lnTo>
                <a:lnTo>
                  <a:pt x="36" y="92"/>
                </a:lnTo>
                <a:lnTo>
                  <a:pt x="36" y="92"/>
                </a:lnTo>
                <a:lnTo>
                  <a:pt x="36" y="92"/>
                </a:lnTo>
                <a:lnTo>
                  <a:pt x="36" y="92"/>
                </a:lnTo>
                <a:lnTo>
                  <a:pt x="36" y="92"/>
                </a:lnTo>
                <a:lnTo>
                  <a:pt x="36" y="92"/>
                </a:lnTo>
                <a:lnTo>
                  <a:pt x="36" y="92"/>
                </a:lnTo>
                <a:lnTo>
                  <a:pt x="36" y="92"/>
                </a:lnTo>
                <a:lnTo>
                  <a:pt x="36" y="92"/>
                </a:lnTo>
                <a:lnTo>
                  <a:pt x="39" y="90"/>
                </a:lnTo>
                <a:lnTo>
                  <a:pt x="39" y="90"/>
                </a:lnTo>
                <a:lnTo>
                  <a:pt x="39" y="87"/>
                </a:lnTo>
                <a:lnTo>
                  <a:pt x="39" y="87"/>
                </a:lnTo>
                <a:lnTo>
                  <a:pt x="39" y="87"/>
                </a:lnTo>
                <a:lnTo>
                  <a:pt x="39" y="90"/>
                </a:lnTo>
                <a:lnTo>
                  <a:pt x="39" y="90"/>
                </a:lnTo>
                <a:lnTo>
                  <a:pt x="41" y="90"/>
                </a:lnTo>
                <a:lnTo>
                  <a:pt x="41" y="90"/>
                </a:lnTo>
                <a:lnTo>
                  <a:pt x="41" y="90"/>
                </a:lnTo>
                <a:lnTo>
                  <a:pt x="39" y="90"/>
                </a:lnTo>
                <a:lnTo>
                  <a:pt x="39" y="90"/>
                </a:lnTo>
                <a:lnTo>
                  <a:pt x="39" y="92"/>
                </a:lnTo>
                <a:lnTo>
                  <a:pt x="39" y="92"/>
                </a:lnTo>
                <a:lnTo>
                  <a:pt x="39" y="92"/>
                </a:lnTo>
                <a:lnTo>
                  <a:pt x="41" y="92"/>
                </a:lnTo>
                <a:lnTo>
                  <a:pt x="41" y="92"/>
                </a:lnTo>
                <a:lnTo>
                  <a:pt x="41" y="95"/>
                </a:lnTo>
                <a:lnTo>
                  <a:pt x="41" y="95"/>
                </a:lnTo>
                <a:lnTo>
                  <a:pt x="41" y="95"/>
                </a:lnTo>
                <a:lnTo>
                  <a:pt x="41" y="95"/>
                </a:lnTo>
                <a:lnTo>
                  <a:pt x="44" y="95"/>
                </a:lnTo>
                <a:lnTo>
                  <a:pt x="44" y="95"/>
                </a:lnTo>
                <a:lnTo>
                  <a:pt x="44" y="95"/>
                </a:lnTo>
                <a:lnTo>
                  <a:pt x="44" y="95"/>
                </a:lnTo>
                <a:lnTo>
                  <a:pt x="44" y="95"/>
                </a:lnTo>
                <a:lnTo>
                  <a:pt x="46" y="92"/>
                </a:lnTo>
                <a:lnTo>
                  <a:pt x="46" y="92"/>
                </a:lnTo>
                <a:lnTo>
                  <a:pt x="46" y="92"/>
                </a:lnTo>
                <a:lnTo>
                  <a:pt x="46" y="90"/>
                </a:lnTo>
                <a:lnTo>
                  <a:pt x="46" y="90"/>
                </a:lnTo>
                <a:lnTo>
                  <a:pt x="46" y="90"/>
                </a:lnTo>
                <a:lnTo>
                  <a:pt x="46" y="90"/>
                </a:lnTo>
                <a:lnTo>
                  <a:pt x="46" y="90"/>
                </a:lnTo>
                <a:lnTo>
                  <a:pt x="46" y="87"/>
                </a:lnTo>
                <a:lnTo>
                  <a:pt x="46" y="87"/>
                </a:lnTo>
                <a:lnTo>
                  <a:pt x="46" y="87"/>
                </a:lnTo>
                <a:lnTo>
                  <a:pt x="46" y="87"/>
                </a:lnTo>
                <a:lnTo>
                  <a:pt x="46" y="87"/>
                </a:lnTo>
                <a:lnTo>
                  <a:pt x="46" y="87"/>
                </a:lnTo>
                <a:lnTo>
                  <a:pt x="46" y="87"/>
                </a:lnTo>
                <a:lnTo>
                  <a:pt x="46" y="85"/>
                </a:lnTo>
                <a:lnTo>
                  <a:pt x="48" y="85"/>
                </a:lnTo>
                <a:lnTo>
                  <a:pt x="48" y="85"/>
                </a:lnTo>
                <a:lnTo>
                  <a:pt x="48" y="85"/>
                </a:lnTo>
                <a:lnTo>
                  <a:pt x="48" y="83"/>
                </a:lnTo>
                <a:lnTo>
                  <a:pt x="48" y="80"/>
                </a:lnTo>
                <a:lnTo>
                  <a:pt x="48" y="80"/>
                </a:lnTo>
                <a:lnTo>
                  <a:pt x="48" y="80"/>
                </a:lnTo>
                <a:lnTo>
                  <a:pt x="48" y="80"/>
                </a:lnTo>
                <a:lnTo>
                  <a:pt x="48" y="80"/>
                </a:lnTo>
                <a:lnTo>
                  <a:pt x="48" y="80"/>
                </a:lnTo>
                <a:lnTo>
                  <a:pt x="51" y="80"/>
                </a:lnTo>
                <a:lnTo>
                  <a:pt x="51" y="80"/>
                </a:lnTo>
                <a:lnTo>
                  <a:pt x="51" y="80"/>
                </a:lnTo>
                <a:lnTo>
                  <a:pt x="51" y="80"/>
                </a:lnTo>
                <a:lnTo>
                  <a:pt x="51" y="80"/>
                </a:lnTo>
                <a:lnTo>
                  <a:pt x="53" y="78"/>
                </a:lnTo>
                <a:lnTo>
                  <a:pt x="53" y="78"/>
                </a:lnTo>
                <a:lnTo>
                  <a:pt x="51" y="78"/>
                </a:lnTo>
                <a:lnTo>
                  <a:pt x="51" y="78"/>
                </a:lnTo>
                <a:lnTo>
                  <a:pt x="48" y="75"/>
                </a:lnTo>
                <a:lnTo>
                  <a:pt x="48" y="75"/>
                </a:lnTo>
                <a:lnTo>
                  <a:pt x="48" y="75"/>
                </a:lnTo>
                <a:lnTo>
                  <a:pt x="48" y="75"/>
                </a:lnTo>
                <a:lnTo>
                  <a:pt x="48" y="75"/>
                </a:lnTo>
                <a:lnTo>
                  <a:pt x="48" y="75"/>
                </a:lnTo>
                <a:lnTo>
                  <a:pt x="51" y="75"/>
                </a:lnTo>
                <a:lnTo>
                  <a:pt x="51" y="75"/>
                </a:lnTo>
                <a:lnTo>
                  <a:pt x="51" y="75"/>
                </a:lnTo>
                <a:lnTo>
                  <a:pt x="51" y="75"/>
                </a:lnTo>
                <a:lnTo>
                  <a:pt x="51" y="75"/>
                </a:lnTo>
                <a:lnTo>
                  <a:pt x="51" y="73"/>
                </a:lnTo>
                <a:lnTo>
                  <a:pt x="51" y="73"/>
                </a:lnTo>
                <a:lnTo>
                  <a:pt x="51" y="73"/>
                </a:lnTo>
                <a:lnTo>
                  <a:pt x="51" y="73"/>
                </a:lnTo>
                <a:lnTo>
                  <a:pt x="53" y="73"/>
                </a:lnTo>
                <a:lnTo>
                  <a:pt x="53" y="73"/>
                </a:lnTo>
                <a:lnTo>
                  <a:pt x="53" y="70"/>
                </a:lnTo>
                <a:lnTo>
                  <a:pt x="53" y="70"/>
                </a:lnTo>
                <a:lnTo>
                  <a:pt x="53" y="70"/>
                </a:lnTo>
                <a:lnTo>
                  <a:pt x="53" y="70"/>
                </a:lnTo>
                <a:lnTo>
                  <a:pt x="53" y="70"/>
                </a:lnTo>
                <a:lnTo>
                  <a:pt x="53" y="68"/>
                </a:lnTo>
                <a:lnTo>
                  <a:pt x="53" y="68"/>
                </a:lnTo>
                <a:lnTo>
                  <a:pt x="53" y="68"/>
                </a:lnTo>
                <a:lnTo>
                  <a:pt x="53" y="66"/>
                </a:lnTo>
                <a:lnTo>
                  <a:pt x="53" y="66"/>
                </a:lnTo>
                <a:lnTo>
                  <a:pt x="53" y="66"/>
                </a:lnTo>
                <a:lnTo>
                  <a:pt x="56" y="66"/>
                </a:lnTo>
                <a:lnTo>
                  <a:pt x="56" y="66"/>
                </a:lnTo>
                <a:lnTo>
                  <a:pt x="56" y="66"/>
                </a:lnTo>
                <a:lnTo>
                  <a:pt x="56" y="66"/>
                </a:lnTo>
                <a:lnTo>
                  <a:pt x="56" y="66"/>
                </a:lnTo>
                <a:lnTo>
                  <a:pt x="58" y="66"/>
                </a:lnTo>
                <a:lnTo>
                  <a:pt x="58" y="63"/>
                </a:lnTo>
                <a:lnTo>
                  <a:pt x="58" y="63"/>
                </a:lnTo>
                <a:lnTo>
                  <a:pt x="58" y="63"/>
                </a:lnTo>
                <a:lnTo>
                  <a:pt x="58" y="63"/>
                </a:lnTo>
                <a:lnTo>
                  <a:pt x="58" y="61"/>
                </a:lnTo>
                <a:lnTo>
                  <a:pt x="58" y="61"/>
                </a:lnTo>
                <a:lnTo>
                  <a:pt x="58" y="61"/>
                </a:lnTo>
                <a:lnTo>
                  <a:pt x="58" y="61"/>
                </a:lnTo>
                <a:lnTo>
                  <a:pt x="58" y="63"/>
                </a:lnTo>
                <a:lnTo>
                  <a:pt x="58" y="63"/>
                </a:lnTo>
                <a:lnTo>
                  <a:pt x="58" y="63"/>
                </a:lnTo>
                <a:lnTo>
                  <a:pt x="56" y="61"/>
                </a:lnTo>
                <a:lnTo>
                  <a:pt x="56" y="61"/>
                </a:lnTo>
                <a:lnTo>
                  <a:pt x="56" y="61"/>
                </a:lnTo>
                <a:lnTo>
                  <a:pt x="56" y="63"/>
                </a:lnTo>
                <a:lnTo>
                  <a:pt x="56" y="63"/>
                </a:lnTo>
                <a:lnTo>
                  <a:pt x="53" y="63"/>
                </a:lnTo>
                <a:lnTo>
                  <a:pt x="53" y="61"/>
                </a:lnTo>
                <a:lnTo>
                  <a:pt x="53" y="61"/>
                </a:lnTo>
                <a:lnTo>
                  <a:pt x="56" y="61"/>
                </a:lnTo>
                <a:lnTo>
                  <a:pt x="56" y="61"/>
                </a:lnTo>
                <a:lnTo>
                  <a:pt x="56" y="61"/>
                </a:lnTo>
                <a:lnTo>
                  <a:pt x="56" y="61"/>
                </a:lnTo>
                <a:lnTo>
                  <a:pt x="56" y="61"/>
                </a:lnTo>
                <a:lnTo>
                  <a:pt x="56" y="61"/>
                </a:lnTo>
                <a:lnTo>
                  <a:pt x="56" y="61"/>
                </a:lnTo>
                <a:lnTo>
                  <a:pt x="56" y="61"/>
                </a:lnTo>
                <a:lnTo>
                  <a:pt x="56" y="61"/>
                </a:lnTo>
                <a:lnTo>
                  <a:pt x="56" y="61"/>
                </a:lnTo>
                <a:lnTo>
                  <a:pt x="56" y="58"/>
                </a:lnTo>
                <a:lnTo>
                  <a:pt x="56" y="58"/>
                </a:lnTo>
                <a:lnTo>
                  <a:pt x="58" y="58"/>
                </a:lnTo>
                <a:lnTo>
                  <a:pt x="58" y="58"/>
                </a:lnTo>
                <a:lnTo>
                  <a:pt x="58" y="58"/>
                </a:lnTo>
                <a:lnTo>
                  <a:pt x="60" y="58"/>
                </a:lnTo>
                <a:lnTo>
                  <a:pt x="60" y="58"/>
                </a:lnTo>
                <a:lnTo>
                  <a:pt x="60" y="58"/>
                </a:lnTo>
                <a:lnTo>
                  <a:pt x="60" y="58"/>
                </a:lnTo>
                <a:lnTo>
                  <a:pt x="60" y="58"/>
                </a:lnTo>
                <a:lnTo>
                  <a:pt x="60" y="58"/>
                </a:lnTo>
                <a:lnTo>
                  <a:pt x="60" y="58"/>
                </a:lnTo>
                <a:lnTo>
                  <a:pt x="60" y="58"/>
                </a:lnTo>
                <a:lnTo>
                  <a:pt x="60" y="58"/>
                </a:lnTo>
                <a:lnTo>
                  <a:pt x="60" y="58"/>
                </a:lnTo>
                <a:lnTo>
                  <a:pt x="63" y="58"/>
                </a:lnTo>
                <a:lnTo>
                  <a:pt x="63" y="56"/>
                </a:lnTo>
                <a:lnTo>
                  <a:pt x="63" y="56"/>
                </a:lnTo>
                <a:lnTo>
                  <a:pt x="63" y="56"/>
                </a:lnTo>
                <a:lnTo>
                  <a:pt x="65" y="56"/>
                </a:lnTo>
                <a:lnTo>
                  <a:pt x="65" y="56"/>
                </a:lnTo>
                <a:lnTo>
                  <a:pt x="65" y="56"/>
                </a:lnTo>
                <a:lnTo>
                  <a:pt x="65" y="56"/>
                </a:lnTo>
                <a:lnTo>
                  <a:pt x="65" y="56"/>
                </a:lnTo>
                <a:lnTo>
                  <a:pt x="63" y="56"/>
                </a:lnTo>
                <a:lnTo>
                  <a:pt x="63" y="56"/>
                </a:lnTo>
                <a:lnTo>
                  <a:pt x="63" y="56"/>
                </a:lnTo>
                <a:lnTo>
                  <a:pt x="63" y="56"/>
                </a:lnTo>
                <a:lnTo>
                  <a:pt x="63" y="56"/>
                </a:lnTo>
                <a:lnTo>
                  <a:pt x="63" y="56"/>
                </a:lnTo>
                <a:lnTo>
                  <a:pt x="63" y="56"/>
                </a:lnTo>
                <a:lnTo>
                  <a:pt x="63" y="56"/>
                </a:lnTo>
                <a:lnTo>
                  <a:pt x="63" y="56"/>
                </a:lnTo>
                <a:lnTo>
                  <a:pt x="60" y="53"/>
                </a:lnTo>
                <a:lnTo>
                  <a:pt x="60" y="53"/>
                </a:lnTo>
                <a:lnTo>
                  <a:pt x="63" y="53"/>
                </a:lnTo>
                <a:lnTo>
                  <a:pt x="63" y="53"/>
                </a:lnTo>
                <a:lnTo>
                  <a:pt x="63" y="53"/>
                </a:lnTo>
                <a:lnTo>
                  <a:pt x="63" y="53"/>
                </a:lnTo>
                <a:lnTo>
                  <a:pt x="63" y="53"/>
                </a:lnTo>
                <a:lnTo>
                  <a:pt x="65" y="53"/>
                </a:lnTo>
                <a:lnTo>
                  <a:pt x="65" y="53"/>
                </a:lnTo>
                <a:lnTo>
                  <a:pt x="65" y="53"/>
                </a:lnTo>
                <a:lnTo>
                  <a:pt x="65" y="53"/>
                </a:lnTo>
                <a:lnTo>
                  <a:pt x="65" y="53"/>
                </a:lnTo>
                <a:lnTo>
                  <a:pt x="65" y="53"/>
                </a:lnTo>
                <a:lnTo>
                  <a:pt x="65" y="53"/>
                </a:lnTo>
                <a:lnTo>
                  <a:pt x="65" y="53"/>
                </a:lnTo>
                <a:lnTo>
                  <a:pt x="65" y="53"/>
                </a:lnTo>
                <a:lnTo>
                  <a:pt x="65" y="53"/>
                </a:lnTo>
                <a:lnTo>
                  <a:pt x="65" y="53"/>
                </a:lnTo>
                <a:lnTo>
                  <a:pt x="65" y="53"/>
                </a:lnTo>
                <a:lnTo>
                  <a:pt x="68" y="53"/>
                </a:lnTo>
                <a:lnTo>
                  <a:pt x="68" y="53"/>
                </a:lnTo>
                <a:lnTo>
                  <a:pt x="68" y="53"/>
                </a:lnTo>
                <a:lnTo>
                  <a:pt x="68" y="53"/>
                </a:lnTo>
                <a:lnTo>
                  <a:pt x="68" y="53"/>
                </a:lnTo>
                <a:lnTo>
                  <a:pt x="70" y="53"/>
                </a:lnTo>
                <a:lnTo>
                  <a:pt x="70" y="53"/>
                </a:lnTo>
                <a:lnTo>
                  <a:pt x="70" y="53"/>
                </a:lnTo>
                <a:lnTo>
                  <a:pt x="70" y="53"/>
                </a:lnTo>
                <a:lnTo>
                  <a:pt x="72" y="53"/>
                </a:lnTo>
                <a:lnTo>
                  <a:pt x="72" y="53"/>
                </a:lnTo>
                <a:lnTo>
                  <a:pt x="72" y="53"/>
                </a:lnTo>
                <a:lnTo>
                  <a:pt x="72" y="53"/>
                </a:lnTo>
                <a:lnTo>
                  <a:pt x="72" y="53"/>
                </a:lnTo>
                <a:lnTo>
                  <a:pt x="72" y="53"/>
                </a:lnTo>
                <a:lnTo>
                  <a:pt x="72" y="53"/>
                </a:lnTo>
                <a:lnTo>
                  <a:pt x="72" y="53"/>
                </a:lnTo>
                <a:lnTo>
                  <a:pt x="75" y="53"/>
                </a:lnTo>
                <a:lnTo>
                  <a:pt x="75" y="53"/>
                </a:lnTo>
                <a:lnTo>
                  <a:pt x="75" y="53"/>
                </a:lnTo>
                <a:lnTo>
                  <a:pt x="75" y="53"/>
                </a:lnTo>
                <a:lnTo>
                  <a:pt x="75" y="53"/>
                </a:lnTo>
                <a:lnTo>
                  <a:pt x="75" y="53"/>
                </a:lnTo>
                <a:lnTo>
                  <a:pt x="77" y="53"/>
                </a:lnTo>
                <a:lnTo>
                  <a:pt x="77" y="51"/>
                </a:lnTo>
                <a:lnTo>
                  <a:pt x="77" y="51"/>
                </a:lnTo>
                <a:lnTo>
                  <a:pt x="77" y="51"/>
                </a:lnTo>
                <a:lnTo>
                  <a:pt x="77" y="51"/>
                </a:lnTo>
                <a:lnTo>
                  <a:pt x="77" y="51"/>
                </a:lnTo>
                <a:lnTo>
                  <a:pt x="77" y="51"/>
                </a:lnTo>
                <a:lnTo>
                  <a:pt x="77" y="51"/>
                </a:lnTo>
                <a:lnTo>
                  <a:pt x="80" y="51"/>
                </a:lnTo>
                <a:lnTo>
                  <a:pt x="80" y="51"/>
                </a:lnTo>
                <a:lnTo>
                  <a:pt x="80" y="51"/>
                </a:lnTo>
                <a:lnTo>
                  <a:pt x="80" y="51"/>
                </a:lnTo>
                <a:lnTo>
                  <a:pt x="80" y="51"/>
                </a:lnTo>
                <a:lnTo>
                  <a:pt x="80" y="51"/>
                </a:lnTo>
                <a:lnTo>
                  <a:pt x="82" y="51"/>
                </a:lnTo>
                <a:lnTo>
                  <a:pt x="82" y="51"/>
                </a:lnTo>
                <a:lnTo>
                  <a:pt x="82" y="51"/>
                </a:lnTo>
                <a:lnTo>
                  <a:pt x="82" y="51"/>
                </a:lnTo>
                <a:lnTo>
                  <a:pt x="82" y="51"/>
                </a:lnTo>
                <a:lnTo>
                  <a:pt x="82" y="51"/>
                </a:lnTo>
                <a:lnTo>
                  <a:pt x="82" y="53"/>
                </a:lnTo>
                <a:lnTo>
                  <a:pt x="84" y="53"/>
                </a:lnTo>
                <a:lnTo>
                  <a:pt x="84" y="53"/>
                </a:lnTo>
                <a:lnTo>
                  <a:pt x="84" y="53"/>
                </a:lnTo>
                <a:lnTo>
                  <a:pt x="84" y="53"/>
                </a:lnTo>
                <a:lnTo>
                  <a:pt x="84" y="53"/>
                </a:lnTo>
                <a:lnTo>
                  <a:pt x="84" y="51"/>
                </a:lnTo>
                <a:lnTo>
                  <a:pt x="84" y="51"/>
                </a:lnTo>
                <a:lnTo>
                  <a:pt x="84" y="51"/>
                </a:lnTo>
                <a:lnTo>
                  <a:pt x="87" y="51"/>
                </a:lnTo>
                <a:lnTo>
                  <a:pt x="87" y="51"/>
                </a:lnTo>
                <a:lnTo>
                  <a:pt x="87" y="51"/>
                </a:lnTo>
                <a:lnTo>
                  <a:pt x="87" y="48"/>
                </a:lnTo>
                <a:lnTo>
                  <a:pt x="87" y="48"/>
                </a:lnTo>
                <a:lnTo>
                  <a:pt x="87" y="48"/>
                </a:lnTo>
                <a:lnTo>
                  <a:pt x="87" y="48"/>
                </a:lnTo>
                <a:lnTo>
                  <a:pt x="87" y="48"/>
                </a:lnTo>
                <a:lnTo>
                  <a:pt x="87" y="48"/>
                </a:lnTo>
                <a:lnTo>
                  <a:pt x="87" y="48"/>
                </a:lnTo>
                <a:lnTo>
                  <a:pt x="87" y="48"/>
                </a:lnTo>
                <a:lnTo>
                  <a:pt x="87" y="48"/>
                </a:lnTo>
                <a:lnTo>
                  <a:pt x="87" y="48"/>
                </a:lnTo>
                <a:lnTo>
                  <a:pt x="87" y="48"/>
                </a:lnTo>
                <a:lnTo>
                  <a:pt x="87" y="48"/>
                </a:lnTo>
                <a:lnTo>
                  <a:pt x="87" y="48"/>
                </a:lnTo>
                <a:lnTo>
                  <a:pt x="87" y="48"/>
                </a:lnTo>
                <a:lnTo>
                  <a:pt x="87" y="48"/>
                </a:lnTo>
                <a:lnTo>
                  <a:pt x="87" y="48"/>
                </a:lnTo>
                <a:lnTo>
                  <a:pt x="87" y="48"/>
                </a:lnTo>
                <a:lnTo>
                  <a:pt x="89" y="46"/>
                </a:lnTo>
                <a:lnTo>
                  <a:pt x="89" y="46"/>
                </a:lnTo>
                <a:lnTo>
                  <a:pt x="89" y="46"/>
                </a:lnTo>
                <a:lnTo>
                  <a:pt x="92" y="46"/>
                </a:lnTo>
                <a:lnTo>
                  <a:pt x="92" y="46"/>
                </a:lnTo>
                <a:lnTo>
                  <a:pt x="92" y="46"/>
                </a:lnTo>
                <a:lnTo>
                  <a:pt x="92" y="46"/>
                </a:lnTo>
                <a:lnTo>
                  <a:pt x="94" y="46"/>
                </a:lnTo>
                <a:lnTo>
                  <a:pt x="94" y="46"/>
                </a:lnTo>
                <a:lnTo>
                  <a:pt x="94" y="46"/>
                </a:lnTo>
                <a:lnTo>
                  <a:pt x="94" y="46"/>
                </a:lnTo>
                <a:lnTo>
                  <a:pt x="94" y="46"/>
                </a:lnTo>
                <a:lnTo>
                  <a:pt x="94" y="46"/>
                </a:lnTo>
                <a:lnTo>
                  <a:pt x="94" y="46"/>
                </a:lnTo>
                <a:lnTo>
                  <a:pt x="94" y="46"/>
                </a:lnTo>
                <a:lnTo>
                  <a:pt x="94" y="46"/>
                </a:lnTo>
                <a:lnTo>
                  <a:pt x="94" y="46"/>
                </a:lnTo>
                <a:lnTo>
                  <a:pt x="96" y="46"/>
                </a:lnTo>
                <a:lnTo>
                  <a:pt x="96" y="46"/>
                </a:lnTo>
                <a:lnTo>
                  <a:pt x="96" y="46"/>
                </a:lnTo>
                <a:lnTo>
                  <a:pt x="96" y="46"/>
                </a:lnTo>
                <a:lnTo>
                  <a:pt x="96" y="46"/>
                </a:lnTo>
                <a:lnTo>
                  <a:pt x="96" y="46"/>
                </a:lnTo>
                <a:lnTo>
                  <a:pt x="96" y="46"/>
                </a:lnTo>
                <a:lnTo>
                  <a:pt x="96" y="46"/>
                </a:lnTo>
                <a:lnTo>
                  <a:pt x="99" y="46"/>
                </a:lnTo>
                <a:lnTo>
                  <a:pt x="99" y="46"/>
                </a:lnTo>
                <a:lnTo>
                  <a:pt x="99" y="46"/>
                </a:lnTo>
                <a:lnTo>
                  <a:pt x="99" y="46"/>
                </a:lnTo>
                <a:lnTo>
                  <a:pt x="99" y="46"/>
                </a:lnTo>
                <a:lnTo>
                  <a:pt x="99" y="46"/>
                </a:lnTo>
                <a:lnTo>
                  <a:pt x="99" y="44"/>
                </a:lnTo>
                <a:lnTo>
                  <a:pt x="99" y="44"/>
                </a:lnTo>
                <a:lnTo>
                  <a:pt x="99" y="44"/>
                </a:lnTo>
                <a:lnTo>
                  <a:pt x="99" y="44"/>
                </a:lnTo>
                <a:lnTo>
                  <a:pt x="99" y="44"/>
                </a:lnTo>
                <a:lnTo>
                  <a:pt x="99" y="44"/>
                </a:lnTo>
                <a:lnTo>
                  <a:pt x="99" y="44"/>
                </a:lnTo>
                <a:lnTo>
                  <a:pt x="101" y="44"/>
                </a:lnTo>
                <a:lnTo>
                  <a:pt x="101" y="44"/>
                </a:lnTo>
                <a:lnTo>
                  <a:pt x="101" y="44"/>
                </a:lnTo>
                <a:lnTo>
                  <a:pt x="101" y="44"/>
                </a:lnTo>
                <a:lnTo>
                  <a:pt x="101" y="44"/>
                </a:lnTo>
                <a:lnTo>
                  <a:pt x="101" y="44"/>
                </a:lnTo>
                <a:lnTo>
                  <a:pt x="101" y="44"/>
                </a:lnTo>
                <a:lnTo>
                  <a:pt x="101" y="44"/>
                </a:lnTo>
                <a:lnTo>
                  <a:pt x="101" y="44"/>
                </a:lnTo>
                <a:lnTo>
                  <a:pt x="101" y="44"/>
                </a:lnTo>
                <a:lnTo>
                  <a:pt x="101" y="44"/>
                </a:lnTo>
                <a:lnTo>
                  <a:pt x="104" y="44"/>
                </a:lnTo>
                <a:lnTo>
                  <a:pt x="104" y="44"/>
                </a:lnTo>
                <a:lnTo>
                  <a:pt x="104" y="44"/>
                </a:lnTo>
                <a:lnTo>
                  <a:pt x="106" y="41"/>
                </a:lnTo>
                <a:lnTo>
                  <a:pt x="108" y="41"/>
                </a:lnTo>
                <a:lnTo>
                  <a:pt x="108" y="41"/>
                </a:lnTo>
                <a:lnTo>
                  <a:pt x="108" y="41"/>
                </a:lnTo>
                <a:lnTo>
                  <a:pt x="108" y="41"/>
                </a:lnTo>
                <a:lnTo>
                  <a:pt x="111" y="41"/>
                </a:lnTo>
                <a:lnTo>
                  <a:pt x="111" y="44"/>
                </a:lnTo>
                <a:lnTo>
                  <a:pt x="111" y="44"/>
                </a:lnTo>
                <a:lnTo>
                  <a:pt x="111" y="44"/>
                </a:lnTo>
                <a:lnTo>
                  <a:pt x="111" y="44"/>
                </a:lnTo>
                <a:lnTo>
                  <a:pt x="111" y="44"/>
                </a:lnTo>
                <a:lnTo>
                  <a:pt x="111" y="44"/>
                </a:lnTo>
                <a:lnTo>
                  <a:pt x="111" y="44"/>
                </a:lnTo>
                <a:lnTo>
                  <a:pt x="111" y="41"/>
                </a:lnTo>
                <a:lnTo>
                  <a:pt x="113" y="41"/>
                </a:lnTo>
                <a:lnTo>
                  <a:pt x="113" y="41"/>
                </a:lnTo>
                <a:lnTo>
                  <a:pt x="113" y="41"/>
                </a:lnTo>
                <a:lnTo>
                  <a:pt x="113" y="41"/>
                </a:lnTo>
                <a:lnTo>
                  <a:pt x="116" y="41"/>
                </a:lnTo>
                <a:lnTo>
                  <a:pt x="116" y="41"/>
                </a:lnTo>
                <a:lnTo>
                  <a:pt x="116" y="41"/>
                </a:lnTo>
                <a:lnTo>
                  <a:pt x="118" y="41"/>
                </a:lnTo>
                <a:lnTo>
                  <a:pt x="118" y="41"/>
                </a:lnTo>
                <a:lnTo>
                  <a:pt x="116" y="41"/>
                </a:lnTo>
                <a:lnTo>
                  <a:pt x="116" y="41"/>
                </a:lnTo>
                <a:lnTo>
                  <a:pt x="116" y="41"/>
                </a:lnTo>
                <a:lnTo>
                  <a:pt x="116" y="41"/>
                </a:lnTo>
                <a:lnTo>
                  <a:pt x="116" y="41"/>
                </a:lnTo>
                <a:lnTo>
                  <a:pt x="116" y="39"/>
                </a:lnTo>
                <a:lnTo>
                  <a:pt x="116" y="39"/>
                </a:lnTo>
                <a:lnTo>
                  <a:pt x="116" y="39"/>
                </a:lnTo>
                <a:lnTo>
                  <a:pt x="116" y="39"/>
                </a:lnTo>
                <a:lnTo>
                  <a:pt x="116" y="39"/>
                </a:lnTo>
                <a:lnTo>
                  <a:pt x="116" y="39"/>
                </a:lnTo>
                <a:lnTo>
                  <a:pt x="116" y="39"/>
                </a:lnTo>
                <a:lnTo>
                  <a:pt x="116" y="39"/>
                </a:lnTo>
                <a:lnTo>
                  <a:pt x="118" y="39"/>
                </a:lnTo>
                <a:lnTo>
                  <a:pt x="118" y="39"/>
                </a:lnTo>
                <a:lnTo>
                  <a:pt x="118" y="39"/>
                </a:lnTo>
                <a:lnTo>
                  <a:pt x="118" y="39"/>
                </a:lnTo>
                <a:lnTo>
                  <a:pt x="118" y="39"/>
                </a:lnTo>
                <a:lnTo>
                  <a:pt x="120" y="39"/>
                </a:lnTo>
                <a:lnTo>
                  <a:pt x="120" y="39"/>
                </a:lnTo>
                <a:lnTo>
                  <a:pt x="120" y="41"/>
                </a:lnTo>
                <a:lnTo>
                  <a:pt x="120" y="41"/>
                </a:lnTo>
                <a:lnTo>
                  <a:pt x="120" y="41"/>
                </a:lnTo>
                <a:lnTo>
                  <a:pt x="120" y="41"/>
                </a:lnTo>
                <a:lnTo>
                  <a:pt x="120" y="41"/>
                </a:lnTo>
                <a:lnTo>
                  <a:pt x="120" y="41"/>
                </a:lnTo>
                <a:lnTo>
                  <a:pt x="120" y="41"/>
                </a:lnTo>
                <a:lnTo>
                  <a:pt x="120" y="41"/>
                </a:lnTo>
                <a:lnTo>
                  <a:pt x="120" y="41"/>
                </a:lnTo>
                <a:lnTo>
                  <a:pt x="120" y="41"/>
                </a:lnTo>
                <a:lnTo>
                  <a:pt x="120" y="41"/>
                </a:lnTo>
                <a:lnTo>
                  <a:pt x="123" y="41"/>
                </a:lnTo>
                <a:lnTo>
                  <a:pt x="123" y="41"/>
                </a:lnTo>
                <a:lnTo>
                  <a:pt x="123" y="41"/>
                </a:lnTo>
                <a:lnTo>
                  <a:pt x="123" y="41"/>
                </a:lnTo>
                <a:lnTo>
                  <a:pt x="123" y="41"/>
                </a:lnTo>
                <a:lnTo>
                  <a:pt x="123" y="41"/>
                </a:lnTo>
                <a:lnTo>
                  <a:pt x="123" y="41"/>
                </a:lnTo>
                <a:lnTo>
                  <a:pt x="123" y="41"/>
                </a:lnTo>
                <a:lnTo>
                  <a:pt x="123" y="41"/>
                </a:lnTo>
                <a:lnTo>
                  <a:pt x="125" y="41"/>
                </a:lnTo>
                <a:lnTo>
                  <a:pt x="125" y="41"/>
                </a:lnTo>
                <a:lnTo>
                  <a:pt x="125" y="39"/>
                </a:lnTo>
                <a:lnTo>
                  <a:pt x="125" y="39"/>
                </a:lnTo>
                <a:lnTo>
                  <a:pt x="125" y="39"/>
                </a:lnTo>
                <a:lnTo>
                  <a:pt x="125" y="39"/>
                </a:lnTo>
                <a:lnTo>
                  <a:pt x="128" y="41"/>
                </a:lnTo>
                <a:lnTo>
                  <a:pt x="128" y="41"/>
                </a:lnTo>
                <a:lnTo>
                  <a:pt x="128" y="41"/>
                </a:lnTo>
                <a:lnTo>
                  <a:pt x="128" y="41"/>
                </a:lnTo>
                <a:lnTo>
                  <a:pt x="128" y="39"/>
                </a:lnTo>
                <a:lnTo>
                  <a:pt x="128" y="39"/>
                </a:lnTo>
                <a:lnTo>
                  <a:pt x="128" y="39"/>
                </a:lnTo>
                <a:lnTo>
                  <a:pt x="128" y="39"/>
                </a:lnTo>
                <a:lnTo>
                  <a:pt x="128" y="39"/>
                </a:lnTo>
                <a:lnTo>
                  <a:pt x="128" y="39"/>
                </a:lnTo>
                <a:lnTo>
                  <a:pt x="128" y="39"/>
                </a:lnTo>
                <a:lnTo>
                  <a:pt x="128" y="39"/>
                </a:lnTo>
                <a:lnTo>
                  <a:pt x="128" y="39"/>
                </a:lnTo>
                <a:lnTo>
                  <a:pt x="128" y="39"/>
                </a:lnTo>
                <a:lnTo>
                  <a:pt x="130" y="36"/>
                </a:lnTo>
                <a:lnTo>
                  <a:pt x="130" y="36"/>
                </a:lnTo>
                <a:lnTo>
                  <a:pt x="130" y="36"/>
                </a:lnTo>
                <a:lnTo>
                  <a:pt x="130" y="36"/>
                </a:lnTo>
                <a:lnTo>
                  <a:pt x="130" y="36"/>
                </a:lnTo>
                <a:lnTo>
                  <a:pt x="132" y="36"/>
                </a:lnTo>
                <a:lnTo>
                  <a:pt x="132" y="36"/>
                </a:lnTo>
                <a:lnTo>
                  <a:pt x="132" y="36"/>
                </a:lnTo>
                <a:lnTo>
                  <a:pt x="132" y="36"/>
                </a:lnTo>
                <a:lnTo>
                  <a:pt x="132" y="39"/>
                </a:lnTo>
                <a:lnTo>
                  <a:pt x="132" y="39"/>
                </a:lnTo>
                <a:lnTo>
                  <a:pt x="132" y="39"/>
                </a:lnTo>
                <a:lnTo>
                  <a:pt x="132" y="39"/>
                </a:lnTo>
                <a:lnTo>
                  <a:pt x="132" y="39"/>
                </a:lnTo>
                <a:lnTo>
                  <a:pt x="132" y="39"/>
                </a:lnTo>
                <a:lnTo>
                  <a:pt x="135" y="39"/>
                </a:lnTo>
                <a:lnTo>
                  <a:pt x="135" y="36"/>
                </a:lnTo>
                <a:lnTo>
                  <a:pt x="135" y="36"/>
                </a:lnTo>
                <a:lnTo>
                  <a:pt x="135" y="36"/>
                </a:lnTo>
                <a:lnTo>
                  <a:pt x="135" y="36"/>
                </a:lnTo>
                <a:lnTo>
                  <a:pt x="132" y="36"/>
                </a:lnTo>
                <a:lnTo>
                  <a:pt x="132" y="36"/>
                </a:lnTo>
                <a:lnTo>
                  <a:pt x="132" y="36"/>
                </a:lnTo>
                <a:lnTo>
                  <a:pt x="132" y="36"/>
                </a:lnTo>
                <a:lnTo>
                  <a:pt x="132" y="36"/>
                </a:lnTo>
                <a:lnTo>
                  <a:pt x="132" y="36"/>
                </a:lnTo>
                <a:lnTo>
                  <a:pt x="132" y="36"/>
                </a:lnTo>
                <a:lnTo>
                  <a:pt x="132" y="36"/>
                </a:lnTo>
                <a:lnTo>
                  <a:pt x="132" y="36"/>
                </a:lnTo>
                <a:lnTo>
                  <a:pt x="135" y="36"/>
                </a:lnTo>
                <a:lnTo>
                  <a:pt x="135" y="36"/>
                </a:lnTo>
                <a:lnTo>
                  <a:pt x="135" y="36"/>
                </a:lnTo>
                <a:lnTo>
                  <a:pt x="137" y="36"/>
                </a:lnTo>
                <a:lnTo>
                  <a:pt x="137" y="36"/>
                </a:lnTo>
                <a:lnTo>
                  <a:pt x="137" y="36"/>
                </a:lnTo>
                <a:lnTo>
                  <a:pt x="137" y="34"/>
                </a:lnTo>
                <a:lnTo>
                  <a:pt x="137" y="34"/>
                </a:lnTo>
                <a:lnTo>
                  <a:pt x="137" y="34"/>
                </a:lnTo>
                <a:lnTo>
                  <a:pt x="137" y="34"/>
                </a:lnTo>
                <a:lnTo>
                  <a:pt x="137" y="34"/>
                </a:lnTo>
                <a:lnTo>
                  <a:pt x="137" y="34"/>
                </a:lnTo>
                <a:lnTo>
                  <a:pt x="135" y="31"/>
                </a:lnTo>
                <a:lnTo>
                  <a:pt x="135" y="31"/>
                </a:lnTo>
                <a:lnTo>
                  <a:pt x="135" y="31"/>
                </a:lnTo>
                <a:lnTo>
                  <a:pt x="135" y="31"/>
                </a:lnTo>
                <a:lnTo>
                  <a:pt x="135" y="31"/>
                </a:lnTo>
                <a:lnTo>
                  <a:pt x="135" y="31"/>
                </a:lnTo>
                <a:lnTo>
                  <a:pt x="135" y="31"/>
                </a:lnTo>
                <a:lnTo>
                  <a:pt x="135" y="31"/>
                </a:lnTo>
                <a:lnTo>
                  <a:pt x="135" y="31"/>
                </a:lnTo>
                <a:lnTo>
                  <a:pt x="135" y="31"/>
                </a:lnTo>
                <a:lnTo>
                  <a:pt x="135" y="31"/>
                </a:lnTo>
                <a:lnTo>
                  <a:pt x="135" y="31"/>
                </a:lnTo>
                <a:lnTo>
                  <a:pt x="137" y="31"/>
                </a:lnTo>
                <a:lnTo>
                  <a:pt x="137" y="31"/>
                </a:lnTo>
                <a:lnTo>
                  <a:pt x="137" y="31"/>
                </a:lnTo>
                <a:lnTo>
                  <a:pt x="137" y="31"/>
                </a:lnTo>
                <a:lnTo>
                  <a:pt x="140" y="31"/>
                </a:lnTo>
                <a:lnTo>
                  <a:pt x="140" y="31"/>
                </a:lnTo>
                <a:lnTo>
                  <a:pt x="140" y="31"/>
                </a:lnTo>
                <a:lnTo>
                  <a:pt x="140" y="31"/>
                </a:lnTo>
                <a:lnTo>
                  <a:pt x="142" y="31"/>
                </a:lnTo>
                <a:lnTo>
                  <a:pt x="142" y="31"/>
                </a:lnTo>
                <a:lnTo>
                  <a:pt x="142" y="31"/>
                </a:lnTo>
                <a:lnTo>
                  <a:pt x="142" y="31"/>
                </a:lnTo>
                <a:lnTo>
                  <a:pt x="142" y="31"/>
                </a:lnTo>
                <a:lnTo>
                  <a:pt x="142" y="31"/>
                </a:lnTo>
                <a:lnTo>
                  <a:pt x="142" y="31"/>
                </a:lnTo>
                <a:lnTo>
                  <a:pt x="142" y="29"/>
                </a:lnTo>
                <a:lnTo>
                  <a:pt x="142" y="29"/>
                </a:lnTo>
                <a:lnTo>
                  <a:pt x="142" y="29"/>
                </a:lnTo>
                <a:lnTo>
                  <a:pt x="142" y="29"/>
                </a:lnTo>
                <a:lnTo>
                  <a:pt x="144" y="29"/>
                </a:lnTo>
                <a:lnTo>
                  <a:pt x="144" y="29"/>
                </a:lnTo>
                <a:lnTo>
                  <a:pt x="144" y="29"/>
                </a:lnTo>
                <a:lnTo>
                  <a:pt x="144" y="29"/>
                </a:lnTo>
                <a:lnTo>
                  <a:pt x="144" y="29"/>
                </a:lnTo>
                <a:lnTo>
                  <a:pt x="147" y="29"/>
                </a:lnTo>
                <a:lnTo>
                  <a:pt x="147" y="29"/>
                </a:lnTo>
                <a:lnTo>
                  <a:pt x="147" y="29"/>
                </a:lnTo>
                <a:lnTo>
                  <a:pt x="147" y="29"/>
                </a:lnTo>
                <a:lnTo>
                  <a:pt x="147" y="29"/>
                </a:lnTo>
                <a:lnTo>
                  <a:pt x="147" y="29"/>
                </a:lnTo>
                <a:lnTo>
                  <a:pt x="147" y="29"/>
                </a:lnTo>
                <a:lnTo>
                  <a:pt x="149" y="29"/>
                </a:lnTo>
                <a:lnTo>
                  <a:pt x="149" y="29"/>
                </a:lnTo>
                <a:lnTo>
                  <a:pt x="149" y="29"/>
                </a:lnTo>
                <a:lnTo>
                  <a:pt x="149" y="29"/>
                </a:lnTo>
                <a:lnTo>
                  <a:pt x="152" y="29"/>
                </a:lnTo>
                <a:lnTo>
                  <a:pt x="152" y="29"/>
                </a:lnTo>
                <a:lnTo>
                  <a:pt x="152" y="29"/>
                </a:lnTo>
                <a:lnTo>
                  <a:pt x="152" y="29"/>
                </a:lnTo>
                <a:lnTo>
                  <a:pt x="152" y="29"/>
                </a:lnTo>
                <a:lnTo>
                  <a:pt x="152" y="29"/>
                </a:lnTo>
                <a:lnTo>
                  <a:pt x="152" y="26"/>
                </a:lnTo>
                <a:lnTo>
                  <a:pt x="152" y="26"/>
                </a:lnTo>
                <a:lnTo>
                  <a:pt x="154" y="26"/>
                </a:lnTo>
                <a:lnTo>
                  <a:pt x="154" y="26"/>
                </a:lnTo>
                <a:lnTo>
                  <a:pt x="154" y="26"/>
                </a:lnTo>
                <a:lnTo>
                  <a:pt x="154" y="26"/>
                </a:lnTo>
                <a:lnTo>
                  <a:pt x="154" y="26"/>
                </a:lnTo>
                <a:lnTo>
                  <a:pt x="154" y="26"/>
                </a:lnTo>
                <a:lnTo>
                  <a:pt x="152" y="26"/>
                </a:lnTo>
                <a:lnTo>
                  <a:pt x="152" y="26"/>
                </a:lnTo>
                <a:lnTo>
                  <a:pt x="152" y="26"/>
                </a:lnTo>
                <a:lnTo>
                  <a:pt x="152" y="26"/>
                </a:lnTo>
                <a:lnTo>
                  <a:pt x="152" y="26"/>
                </a:lnTo>
                <a:lnTo>
                  <a:pt x="152" y="26"/>
                </a:lnTo>
                <a:lnTo>
                  <a:pt x="152" y="26"/>
                </a:lnTo>
                <a:lnTo>
                  <a:pt x="152" y="26"/>
                </a:lnTo>
                <a:lnTo>
                  <a:pt x="152" y="26"/>
                </a:lnTo>
                <a:lnTo>
                  <a:pt x="154" y="26"/>
                </a:lnTo>
                <a:lnTo>
                  <a:pt x="154" y="26"/>
                </a:lnTo>
                <a:lnTo>
                  <a:pt x="156" y="26"/>
                </a:lnTo>
                <a:lnTo>
                  <a:pt x="156" y="26"/>
                </a:lnTo>
                <a:lnTo>
                  <a:pt x="154" y="24"/>
                </a:lnTo>
                <a:lnTo>
                  <a:pt x="154" y="24"/>
                </a:lnTo>
                <a:lnTo>
                  <a:pt x="154" y="24"/>
                </a:lnTo>
                <a:lnTo>
                  <a:pt x="156" y="24"/>
                </a:lnTo>
                <a:lnTo>
                  <a:pt x="156" y="24"/>
                </a:lnTo>
                <a:lnTo>
                  <a:pt x="159" y="24"/>
                </a:lnTo>
                <a:lnTo>
                  <a:pt x="159" y="24"/>
                </a:lnTo>
                <a:lnTo>
                  <a:pt x="159" y="26"/>
                </a:lnTo>
                <a:lnTo>
                  <a:pt x="159" y="26"/>
                </a:lnTo>
                <a:lnTo>
                  <a:pt x="159" y="26"/>
                </a:lnTo>
                <a:lnTo>
                  <a:pt x="159" y="26"/>
                </a:lnTo>
                <a:lnTo>
                  <a:pt x="159" y="24"/>
                </a:lnTo>
                <a:lnTo>
                  <a:pt x="159" y="24"/>
                </a:lnTo>
                <a:lnTo>
                  <a:pt x="159" y="24"/>
                </a:lnTo>
                <a:lnTo>
                  <a:pt x="159" y="24"/>
                </a:lnTo>
                <a:lnTo>
                  <a:pt x="159" y="24"/>
                </a:lnTo>
                <a:lnTo>
                  <a:pt x="161" y="22"/>
                </a:lnTo>
                <a:lnTo>
                  <a:pt x="161" y="22"/>
                </a:lnTo>
                <a:lnTo>
                  <a:pt x="161" y="22"/>
                </a:lnTo>
                <a:lnTo>
                  <a:pt x="161" y="24"/>
                </a:lnTo>
                <a:lnTo>
                  <a:pt x="161" y="24"/>
                </a:lnTo>
                <a:lnTo>
                  <a:pt x="161" y="24"/>
                </a:lnTo>
                <a:lnTo>
                  <a:pt x="161" y="24"/>
                </a:lnTo>
                <a:lnTo>
                  <a:pt x="164" y="24"/>
                </a:lnTo>
                <a:lnTo>
                  <a:pt x="164" y="24"/>
                </a:lnTo>
                <a:lnTo>
                  <a:pt x="164" y="24"/>
                </a:lnTo>
                <a:lnTo>
                  <a:pt x="164" y="24"/>
                </a:lnTo>
                <a:lnTo>
                  <a:pt x="164" y="24"/>
                </a:lnTo>
                <a:lnTo>
                  <a:pt x="164" y="24"/>
                </a:lnTo>
                <a:lnTo>
                  <a:pt x="164" y="24"/>
                </a:lnTo>
                <a:lnTo>
                  <a:pt x="164" y="24"/>
                </a:lnTo>
                <a:lnTo>
                  <a:pt x="166" y="24"/>
                </a:lnTo>
                <a:lnTo>
                  <a:pt x="166" y="24"/>
                </a:lnTo>
                <a:lnTo>
                  <a:pt x="166" y="24"/>
                </a:lnTo>
                <a:lnTo>
                  <a:pt x="166" y="24"/>
                </a:lnTo>
                <a:lnTo>
                  <a:pt x="166" y="24"/>
                </a:lnTo>
                <a:lnTo>
                  <a:pt x="166" y="24"/>
                </a:lnTo>
                <a:lnTo>
                  <a:pt x="166" y="24"/>
                </a:lnTo>
                <a:lnTo>
                  <a:pt x="166" y="24"/>
                </a:lnTo>
                <a:lnTo>
                  <a:pt x="166" y="24"/>
                </a:lnTo>
                <a:lnTo>
                  <a:pt x="166" y="22"/>
                </a:lnTo>
                <a:lnTo>
                  <a:pt x="166" y="22"/>
                </a:lnTo>
                <a:lnTo>
                  <a:pt x="166" y="22"/>
                </a:lnTo>
                <a:lnTo>
                  <a:pt x="166" y="22"/>
                </a:lnTo>
                <a:lnTo>
                  <a:pt x="168" y="22"/>
                </a:lnTo>
                <a:lnTo>
                  <a:pt x="168" y="22"/>
                </a:lnTo>
                <a:lnTo>
                  <a:pt x="171" y="22"/>
                </a:lnTo>
                <a:lnTo>
                  <a:pt x="171" y="22"/>
                </a:lnTo>
                <a:lnTo>
                  <a:pt x="171" y="24"/>
                </a:lnTo>
                <a:lnTo>
                  <a:pt x="171" y="24"/>
                </a:lnTo>
                <a:lnTo>
                  <a:pt x="171" y="24"/>
                </a:lnTo>
                <a:lnTo>
                  <a:pt x="173" y="22"/>
                </a:lnTo>
                <a:lnTo>
                  <a:pt x="173" y="22"/>
                </a:lnTo>
                <a:lnTo>
                  <a:pt x="173" y="22"/>
                </a:lnTo>
                <a:lnTo>
                  <a:pt x="173" y="22"/>
                </a:lnTo>
                <a:lnTo>
                  <a:pt x="173" y="22"/>
                </a:lnTo>
                <a:lnTo>
                  <a:pt x="173" y="22"/>
                </a:lnTo>
                <a:lnTo>
                  <a:pt x="173" y="22"/>
                </a:lnTo>
                <a:lnTo>
                  <a:pt x="173" y="22"/>
                </a:lnTo>
                <a:lnTo>
                  <a:pt x="173" y="22"/>
                </a:lnTo>
                <a:lnTo>
                  <a:pt x="176" y="22"/>
                </a:lnTo>
                <a:lnTo>
                  <a:pt x="176" y="22"/>
                </a:lnTo>
                <a:lnTo>
                  <a:pt x="176" y="22"/>
                </a:lnTo>
                <a:lnTo>
                  <a:pt x="176" y="22"/>
                </a:lnTo>
                <a:lnTo>
                  <a:pt x="176" y="22"/>
                </a:lnTo>
                <a:lnTo>
                  <a:pt x="176" y="22"/>
                </a:lnTo>
                <a:lnTo>
                  <a:pt x="176" y="22"/>
                </a:lnTo>
                <a:lnTo>
                  <a:pt x="176" y="22"/>
                </a:lnTo>
                <a:lnTo>
                  <a:pt x="176" y="19"/>
                </a:lnTo>
                <a:lnTo>
                  <a:pt x="176" y="19"/>
                </a:lnTo>
                <a:lnTo>
                  <a:pt x="176" y="19"/>
                </a:lnTo>
                <a:lnTo>
                  <a:pt x="176" y="19"/>
                </a:lnTo>
                <a:lnTo>
                  <a:pt x="173" y="19"/>
                </a:lnTo>
                <a:lnTo>
                  <a:pt x="173" y="19"/>
                </a:lnTo>
                <a:lnTo>
                  <a:pt x="173" y="19"/>
                </a:lnTo>
                <a:lnTo>
                  <a:pt x="173" y="19"/>
                </a:lnTo>
                <a:lnTo>
                  <a:pt x="173" y="19"/>
                </a:lnTo>
                <a:lnTo>
                  <a:pt x="173" y="19"/>
                </a:lnTo>
                <a:lnTo>
                  <a:pt x="173" y="19"/>
                </a:lnTo>
                <a:lnTo>
                  <a:pt x="173" y="19"/>
                </a:lnTo>
                <a:lnTo>
                  <a:pt x="173" y="17"/>
                </a:lnTo>
                <a:lnTo>
                  <a:pt x="173" y="17"/>
                </a:lnTo>
                <a:lnTo>
                  <a:pt x="176" y="17"/>
                </a:lnTo>
                <a:lnTo>
                  <a:pt x="176" y="19"/>
                </a:lnTo>
                <a:lnTo>
                  <a:pt x="176" y="19"/>
                </a:lnTo>
                <a:lnTo>
                  <a:pt x="176" y="19"/>
                </a:lnTo>
                <a:lnTo>
                  <a:pt x="176" y="22"/>
                </a:lnTo>
                <a:lnTo>
                  <a:pt x="178" y="22"/>
                </a:lnTo>
                <a:lnTo>
                  <a:pt x="178" y="22"/>
                </a:lnTo>
                <a:lnTo>
                  <a:pt x="178" y="19"/>
                </a:lnTo>
                <a:lnTo>
                  <a:pt x="178" y="19"/>
                </a:lnTo>
                <a:lnTo>
                  <a:pt x="178" y="19"/>
                </a:lnTo>
                <a:lnTo>
                  <a:pt x="178" y="19"/>
                </a:lnTo>
                <a:lnTo>
                  <a:pt x="178" y="19"/>
                </a:lnTo>
                <a:lnTo>
                  <a:pt x="178" y="19"/>
                </a:lnTo>
                <a:lnTo>
                  <a:pt x="178" y="19"/>
                </a:lnTo>
                <a:lnTo>
                  <a:pt x="178" y="19"/>
                </a:lnTo>
                <a:lnTo>
                  <a:pt x="178" y="19"/>
                </a:lnTo>
                <a:lnTo>
                  <a:pt x="178" y="19"/>
                </a:lnTo>
                <a:lnTo>
                  <a:pt x="178" y="19"/>
                </a:lnTo>
                <a:lnTo>
                  <a:pt x="178" y="19"/>
                </a:lnTo>
                <a:lnTo>
                  <a:pt x="178" y="17"/>
                </a:lnTo>
                <a:lnTo>
                  <a:pt x="178" y="17"/>
                </a:lnTo>
                <a:lnTo>
                  <a:pt x="178" y="17"/>
                </a:lnTo>
                <a:lnTo>
                  <a:pt x="178" y="17"/>
                </a:lnTo>
                <a:lnTo>
                  <a:pt x="178" y="17"/>
                </a:lnTo>
                <a:lnTo>
                  <a:pt x="180" y="17"/>
                </a:lnTo>
                <a:lnTo>
                  <a:pt x="180" y="17"/>
                </a:lnTo>
                <a:lnTo>
                  <a:pt x="180" y="17"/>
                </a:lnTo>
                <a:lnTo>
                  <a:pt x="180" y="19"/>
                </a:lnTo>
                <a:lnTo>
                  <a:pt x="180" y="19"/>
                </a:lnTo>
                <a:lnTo>
                  <a:pt x="180" y="19"/>
                </a:lnTo>
                <a:lnTo>
                  <a:pt x="180" y="19"/>
                </a:lnTo>
                <a:lnTo>
                  <a:pt x="180" y="19"/>
                </a:lnTo>
                <a:lnTo>
                  <a:pt x="180" y="19"/>
                </a:lnTo>
                <a:lnTo>
                  <a:pt x="180" y="19"/>
                </a:lnTo>
                <a:lnTo>
                  <a:pt x="180" y="19"/>
                </a:lnTo>
                <a:lnTo>
                  <a:pt x="180" y="19"/>
                </a:lnTo>
                <a:lnTo>
                  <a:pt x="180" y="19"/>
                </a:lnTo>
                <a:lnTo>
                  <a:pt x="180" y="19"/>
                </a:lnTo>
                <a:lnTo>
                  <a:pt x="183" y="19"/>
                </a:lnTo>
                <a:lnTo>
                  <a:pt x="183" y="19"/>
                </a:lnTo>
                <a:lnTo>
                  <a:pt x="183" y="19"/>
                </a:lnTo>
                <a:lnTo>
                  <a:pt x="183" y="19"/>
                </a:lnTo>
                <a:lnTo>
                  <a:pt x="183" y="19"/>
                </a:lnTo>
                <a:lnTo>
                  <a:pt x="183" y="19"/>
                </a:lnTo>
                <a:lnTo>
                  <a:pt x="183" y="19"/>
                </a:lnTo>
                <a:lnTo>
                  <a:pt x="183" y="19"/>
                </a:lnTo>
                <a:lnTo>
                  <a:pt x="183" y="19"/>
                </a:lnTo>
                <a:lnTo>
                  <a:pt x="183" y="19"/>
                </a:lnTo>
                <a:lnTo>
                  <a:pt x="183" y="19"/>
                </a:lnTo>
                <a:lnTo>
                  <a:pt x="183" y="19"/>
                </a:lnTo>
                <a:lnTo>
                  <a:pt x="183" y="19"/>
                </a:lnTo>
                <a:lnTo>
                  <a:pt x="183" y="19"/>
                </a:lnTo>
                <a:lnTo>
                  <a:pt x="183" y="17"/>
                </a:lnTo>
                <a:lnTo>
                  <a:pt x="183" y="17"/>
                </a:lnTo>
                <a:lnTo>
                  <a:pt x="183" y="17"/>
                </a:lnTo>
                <a:lnTo>
                  <a:pt x="183" y="17"/>
                </a:lnTo>
                <a:lnTo>
                  <a:pt x="183" y="17"/>
                </a:lnTo>
                <a:lnTo>
                  <a:pt x="183" y="17"/>
                </a:lnTo>
                <a:lnTo>
                  <a:pt x="183" y="17"/>
                </a:lnTo>
                <a:lnTo>
                  <a:pt x="183" y="17"/>
                </a:lnTo>
                <a:lnTo>
                  <a:pt x="185" y="17"/>
                </a:lnTo>
                <a:lnTo>
                  <a:pt x="185" y="17"/>
                </a:lnTo>
                <a:lnTo>
                  <a:pt x="185" y="17"/>
                </a:lnTo>
                <a:lnTo>
                  <a:pt x="185" y="17"/>
                </a:lnTo>
                <a:lnTo>
                  <a:pt x="185" y="17"/>
                </a:lnTo>
                <a:lnTo>
                  <a:pt x="185" y="17"/>
                </a:lnTo>
                <a:lnTo>
                  <a:pt x="185" y="17"/>
                </a:lnTo>
                <a:lnTo>
                  <a:pt x="185" y="17"/>
                </a:lnTo>
                <a:lnTo>
                  <a:pt x="185" y="17"/>
                </a:lnTo>
                <a:lnTo>
                  <a:pt x="185" y="17"/>
                </a:lnTo>
                <a:lnTo>
                  <a:pt x="188" y="17"/>
                </a:lnTo>
                <a:lnTo>
                  <a:pt x="188" y="17"/>
                </a:lnTo>
                <a:lnTo>
                  <a:pt x="188" y="17"/>
                </a:lnTo>
                <a:lnTo>
                  <a:pt x="188" y="17"/>
                </a:lnTo>
                <a:lnTo>
                  <a:pt x="188" y="17"/>
                </a:lnTo>
                <a:lnTo>
                  <a:pt x="188" y="17"/>
                </a:lnTo>
                <a:lnTo>
                  <a:pt x="188" y="19"/>
                </a:lnTo>
                <a:lnTo>
                  <a:pt x="188" y="19"/>
                </a:lnTo>
                <a:lnTo>
                  <a:pt x="188" y="19"/>
                </a:lnTo>
                <a:lnTo>
                  <a:pt x="188" y="19"/>
                </a:lnTo>
                <a:lnTo>
                  <a:pt x="188" y="17"/>
                </a:lnTo>
                <a:lnTo>
                  <a:pt x="188" y="17"/>
                </a:lnTo>
                <a:lnTo>
                  <a:pt x="188" y="17"/>
                </a:lnTo>
                <a:lnTo>
                  <a:pt x="190" y="17"/>
                </a:lnTo>
                <a:lnTo>
                  <a:pt x="190" y="17"/>
                </a:lnTo>
                <a:lnTo>
                  <a:pt x="190" y="17"/>
                </a:lnTo>
                <a:lnTo>
                  <a:pt x="190" y="17"/>
                </a:lnTo>
                <a:lnTo>
                  <a:pt x="192" y="17"/>
                </a:lnTo>
                <a:lnTo>
                  <a:pt x="192" y="17"/>
                </a:lnTo>
                <a:lnTo>
                  <a:pt x="192" y="17"/>
                </a:lnTo>
                <a:lnTo>
                  <a:pt x="192" y="17"/>
                </a:lnTo>
                <a:lnTo>
                  <a:pt x="192" y="17"/>
                </a:lnTo>
                <a:lnTo>
                  <a:pt x="195" y="17"/>
                </a:lnTo>
                <a:lnTo>
                  <a:pt x="195" y="17"/>
                </a:lnTo>
                <a:lnTo>
                  <a:pt x="195" y="14"/>
                </a:lnTo>
                <a:lnTo>
                  <a:pt x="195" y="14"/>
                </a:lnTo>
                <a:lnTo>
                  <a:pt x="195" y="14"/>
                </a:lnTo>
                <a:lnTo>
                  <a:pt x="195" y="14"/>
                </a:lnTo>
                <a:lnTo>
                  <a:pt x="195" y="14"/>
                </a:lnTo>
                <a:lnTo>
                  <a:pt x="195" y="14"/>
                </a:lnTo>
                <a:lnTo>
                  <a:pt x="195" y="14"/>
                </a:lnTo>
                <a:lnTo>
                  <a:pt x="195" y="14"/>
                </a:lnTo>
                <a:lnTo>
                  <a:pt x="197" y="14"/>
                </a:lnTo>
                <a:lnTo>
                  <a:pt x="197" y="14"/>
                </a:lnTo>
                <a:lnTo>
                  <a:pt x="197" y="14"/>
                </a:lnTo>
                <a:lnTo>
                  <a:pt x="197" y="14"/>
                </a:lnTo>
                <a:lnTo>
                  <a:pt x="197" y="14"/>
                </a:lnTo>
                <a:lnTo>
                  <a:pt x="200" y="14"/>
                </a:lnTo>
                <a:lnTo>
                  <a:pt x="200" y="14"/>
                </a:lnTo>
                <a:lnTo>
                  <a:pt x="200" y="14"/>
                </a:lnTo>
                <a:lnTo>
                  <a:pt x="200" y="14"/>
                </a:lnTo>
                <a:lnTo>
                  <a:pt x="200" y="14"/>
                </a:lnTo>
                <a:lnTo>
                  <a:pt x="200" y="14"/>
                </a:lnTo>
                <a:lnTo>
                  <a:pt x="200" y="14"/>
                </a:lnTo>
                <a:lnTo>
                  <a:pt x="200" y="12"/>
                </a:lnTo>
                <a:lnTo>
                  <a:pt x="200" y="12"/>
                </a:lnTo>
                <a:lnTo>
                  <a:pt x="202" y="14"/>
                </a:lnTo>
                <a:lnTo>
                  <a:pt x="202" y="14"/>
                </a:lnTo>
                <a:lnTo>
                  <a:pt x="202" y="14"/>
                </a:lnTo>
                <a:lnTo>
                  <a:pt x="202" y="12"/>
                </a:lnTo>
                <a:lnTo>
                  <a:pt x="202" y="12"/>
                </a:lnTo>
                <a:lnTo>
                  <a:pt x="202" y="12"/>
                </a:lnTo>
                <a:lnTo>
                  <a:pt x="202" y="12"/>
                </a:lnTo>
                <a:lnTo>
                  <a:pt x="202" y="12"/>
                </a:lnTo>
                <a:lnTo>
                  <a:pt x="202" y="12"/>
                </a:lnTo>
                <a:lnTo>
                  <a:pt x="202" y="12"/>
                </a:lnTo>
                <a:lnTo>
                  <a:pt x="202" y="9"/>
                </a:lnTo>
                <a:lnTo>
                  <a:pt x="202" y="9"/>
                </a:lnTo>
                <a:lnTo>
                  <a:pt x="202" y="9"/>
                </a:lnTo>
                <a:lnTo>
                  <a:pt x="202" y="12"/>
                </a:lnTo>
                <a:lnTo>
                  <a:pt x="202" y="12"/>
                </a:lnTo>
                <a:lnTo>
                  <a:pt x="202" y="12"/>
                </a:lnTo>
                <a:lnTo>
                  <a:pt x="202" y="12"/>
                </a:lnTo>
                <a:lnTo>
                  <a:pt x="202" y="12"/>
                </a:lnTo>
                <a:lnTo>
                  <a:pt x="204" y="12"/>
                </a:lnTo>
                <a:lnTo>
                  <a:pt x="204" y="12"/>
                </a:lnTo>
                <a:lnTo>
                  <a:pt x="204" y="12"/>
                </a:lnTo>
                <a:lnTo>
                  <a:pt x="204" y="12"/>
                </a:lnTo>
                <a:lnTo>
                  <a:pt x="204" y="12"/>
                </a:lnTo>
                <a:lnTo>
                  <a:pt x="204" y="12"/>
                </a:lnTo>
                <a:lnTo>
                  <a:pt x="204" y="12"/>
                </a:lnTo>
                <a:lnTo>
                  <a:pt x="204" y="12"/>
                </a:lnTo>
                <a:lnTo>
                  <a:pt x="204" y="12"/>
                </a:lnTo>
                <a:lnTo>
                  <a:pt x="204" y="12"/>
                </a:lnTo>
                <a:lnTo>
                  <a:pt x="204" y="12"/>
                </a:lnTo>
                <a:lnTo>
                  <a:pt x="207" y="12"/>
                </a:lnTo>
                <a:lnTo>
                  <a:pt x="207" y="12"/>
                </a:lnTo>
                <a:lnTo>
                  <a:pt x="207" y="9"/>
                </a:lnTo>
                <a:lnTo>
                  <a:pt x="207" y="12"/>
                </a:lnTo>
                <a:lnTo>
                  <a:pt x="207" y="12"/>
                </a:lnTo>
                <a:lnTo>
                  <a:pt x="207" y="9"/>
                </a:lnTo>
                <a:lnTo>
                  <a:pt x="207" y="9"/>
                </a:lnTo>
                <a:lnTo>
                  <a:pt x="207" y="9"/>
                </a:lnTo>
                <a:lnTo>
                  <a:pt x="209" y="9"/>
                </a:lnTo>
                <a:lnTo>
                  <a:pt x="209" y="9"/>
                </a:lnTo>
                <a:lnTo>
                  <a:pt x="209" y="9"/>
                </a:lnTo>
                <a:lnTo>
                  <a:pt x="209" y="9"/>
                </a:lnTo>
                <a:lnTo>
                  <a:pt x="209" y="9"/>
                </a:lnTo>
                <a:lnTo>
                  <a:pt x="212" y="9"/>
                </a:lnTo>
                <a:lnTo>
                  <a:pt x="212" y="9"/>
                </a:lnTo>
                <a:lnTo>
                  <a:pt x="212" y="9"/>
                </a:lnTo>
                <a:lnTo>
                  <a:pt x="212" y="9"/>
                </a:lnTo>
                <a:lnTo>
                  <a:pt x="214" y="9"/>
                </a:lnTo>
                <a:lnTo>
                  <a:pt x="214" y="9"/>
                </a:lnTo>
                <a:lnTo>
                  <a:pt x="214" y="9"/>
                </a:lnTo>
                <a:lnTo>
                  <a:pt x="216" y="9"/>
                </a:lnTo>
                <a:lnTo>
                  <a:pt x="216" y="9"/>
                </a:lnTo>
                <a:lnTo>
                  <a:pt x="216" y="9"/>
                </a:lnTo>
                <a:lnTo>
                  <a:pt x="216" y="9"/>
                </a:lnTo>
                <a:lnTo>
                  <a:pt x="216" y="7"/>
                </a:lnTo>
                <a:lnTo>
                  <a:pt x="216" y="7"/>
                </a:lnTo>
                <a:lnTo>
                  <a:pt x="219" y="7"/>
                </a:lnTo>
                <a:lnTo>
                  <a:pt x="219" y="7"/>
                </a:lnTo>
                <a:lnTo>
                  <a:pt x="219" y="7"/>
                </a:lnTo>
                <a:lnTo>
                  <a:pt x="221" y="9"/>
                </a:lnTo>
                <a:lnTo>
                  <a:pt x="221" y="9"/>
                </a:lnTo>
                <a:lnTo>
                  <a:pt x="221" y="9"/>
                </a:lnTo>
                <a:lnTo>
                  <a:pt x="221" y="7"/>
                </a:lnTo>
                <a:lnTo>
                  <a:pt x="221" y="7"/>
                </a:lnTo>
                <a:lnTo>
                  <a:pt x="221" y="7"/>
                </a:lnTo>
                <a:lnTo>
                  <a:pt x="221" y="7"/>
                </a:lnTo>
                <a:lnTo>
                  <a:pt x="221" y="7"/>
                </a:lnTo>
                <a:lnTo>
                  <a:pt x="221" y="7"/>
                </a:lnTo>
                <a:lnTo>
                  <a:pt x="221" y="7"/>
                </a:lnTo>
                <a:lnTo>
                  <a:pt x="221" y="7"/>
                </a:lnTo>
                <a:lnTo>
                  <a:pt x="221" y="7"/>
                </a:lnTo>
                <a:lnTo>
                  <a:pt x="221" y="7"/>
                </a:lnTo>
                <a:lnTo>
                  <a:pt x="221" y="7"/>
                </a:lnTo>
                <a:lnTo>
                  <a:pt x="224" y="7"/>
                </a:lnTo>
                <a:lnTo>
                  <a:pt x="224" y="7"/>
                </a:lnTo>
                <a:lnTo>
                  <a:pt x="224" y="7"/>
                </a:lnTo>
                <a:lnTo>
                  <a:pt x="224" y="7"/>
                </a:lnTo>
                <a:lnTo>
                  <a:pt x="224" y="7"/>
                </a:lnTo>
                <a:lnTo>
                  <a:pt x="224" y="7"/>
                </a:lnTo>
                <a:lnTo>
                  <a:pt x="224" y="9"/>
                </a:lnTo>
                <a:lnTo>
                  <a:pt x="224" y="9"/>
                </a:lnTo>
                <a:lnTo>
                  <a:pt x="224" y="7"/>
                </a:lnTo>
                <a:lnTo>
                  <a:pt x="224" y="7"/>
                </a:lnTo>
                <a:lnTo>
                  <a:pt x="226" y="7"/>
                </a:lnTo>
                <a:lnTo>
                  <a:pt x="226" y="7"/>
                </a:lnTo>
                <a:lnTo>
                  <a:pt x="226" y="7"/>
                </a:lnTo>
                <a:lnTo>
                  <a:pt x="226" y="7"/>
                </a:lnTo>
                <a:lnTo>
                  <a:pt x="226" y="7"/>
                </a:lnTo>
                <a:lnTo>
                  <a:pt x="226" y="7"/>
                </a:lnTo>
                <a:lnTo>
                  <a:pt x="224" y="7"/>
                </a:lnTo>
                <a:lnTo>
                  <a:pt x="224" y="7"/>
                </a:lnTo>
                <a:lnTo>
                  <a:pt x="226" y="4"/>
                </a:lnTo>
                <a:lnTo>
                  <a:pt x="226" y="4"/>
                </a:lnTo>
                <a:lnTo>
                  <a:pt x="226" y="4"/>
                </a:lnTo>
                <a:lnTo>
                  <a:pt x="226" y="4"/>
                </a:lnTo>
                <a:lnTo>
                  <a:pt x="226" y="4"/>
                </a:lnTo>
                <a:lnTo>
                  <a:pt x="226" y="4"/>
                </a:lnTo>
                <a:lnTo>
                  <a:pt x="226" y="4"/>
                </a:lnTo>
                <a:lnTo>
                  <a:pt x="226" y="4"/>
                </a:lnTo>
                <a:lnTo>
                  <a:pt x="226" y="4"/>
                </a:lnTo>
                <a:lnTo>
                  <a:pt x="228" y="4"/>
                </a:lnTo>
                <a:lnTo>
                  <a:pt x="228" y="4"/>
                </a:lnTo>
                <a:lnTo>
                  <a:pt x="228" y="4"/>
                </a:lnTo>
                <a:lnTo>
                  <a:pt x="228" y="4"/>
                </a:lnTo>
                <a:lnTo>
                  <a:pt x="228" y="4"/>
                </a:lnTo>
                <a:lnTo>
                  <a:pt x="228" y="4"/>
                </a:lnTo>
                <a:lnTo>
                  <a:pt x="231" y="4"/>
                </a:lnTo>
                <a:lnTo>
                  <a:pt x="231" y="4"/>
                </a:lnTo>
                <a:lnTo>
                  <a:pt x="231" y="4"/>
                </a:lnTo>
                <a:lnTo>
                  <a:pt x="231" y="4"/>
                </a:lnTo>
                <a:lnTo>
                  <a:pt x="231" y="4"/>
                </a:lnTo>
                <a:lnTo>
                  <a:pt x="231" y="4"/>
                </a:lnTo>
                <a:lnTo>
                  <a:pt x="231" y="4"/>
                </a:lnTo>
                <a:lnTo>
                  <a:pt x="231" y="4"/>
                </a:lnTo>
                <a:lnTo>
                  <a:pt x="231" y="4"/>
                </a:lnTo>
                <a:lnTo>
                  <a:pt x="233" y="4"/>
                </a:lnTo>
                <a:lnTo>
                  <a:pt x="233" y="4"/>
                </a:lnTo>
                <a:lnTo>
                  <a:pt x="233" y="4"/>
                </a:lnTo>
                <a:lnTo>
                  <a:pt x="233" y="4"/>
                </a:lnTo>
                <a:lnTo>
                  <a:pt x="233" y="2"/>
                </a:lnTo>
                <a:lnTo>
                  <a:pt x="233" y="2"/>
                </a:lnTo>
                <a:lnTo>
                  <a:pt x="236" y="2"/>
                </a:lnTo>
                <a:lnTo>
                  <a:pt x="236" y="2"/>
                </a:lnTo>
                <a:lnTo>
                  <a:pt x="236" y="2"/>
                </a:lnTo>
                <a:lnTo>
                  <a:pt x="236" y="2"/>
                </a:lnTo>
                <a:lnTo>
                  <a:pt x="236" y="2"/>
                </a:lnTo>
                <a:lnTo>
                  <a:pt x="236" y="2"/>
                </a:lnTo>
                <a:lnTo>
                  <a:pt x="236" y="2"/>
                </a:lnTo>
                <a:lnTo>
                  <a:pt x="236" y="2"/>
                </a:lnTo>
                <a:lnTo>
                  <a:pt x="236" y="2"/>
                </a:lnTo>
                <a:lnTo>
                  <a:pt x="236" y="2"/>
                </a:lnTo>
                <a:lnTo>
                  <a:pt x="238" y="2"/>
                </a:lnTo>
                <a:lnTo>
                  <a:pt x="238" y="2"/>
                </a:lnTo>
                <a:lnTo>
                  <a:pt x="238" y="2"/>
                </a:lnTo>
                <a:lnTo>
                  <a:pt x="238" y="2"/>
                </a:lnTo>
                <a:lnTo>
                  <a:pt x="238" y="2"/>
                </a:lnTo>
                <a:lnTo>
                  <a:pt x="240" y="2"/>
                </a:lnTo>
                <a:lnTo>
                  <a:pt x="240" y="2"/>
                </a:lnTo>
                <a:lnTo>
                  <a:pt x="240" y="2"/>
                </a:lnTo>
                <a:lnTo>
                  <a:pt x="240" y="2"/>
                </a:lnTo>
                <a:lnTo>
                  <a:pt x="240" y="2"/>
                </a:lnTo>
                <a:lnTo>
                  <a:pt x="240" y="2"/>
                </a:lnTo>
                <a:lnTo>
                  <a:pt x="243" y="0"/>
                </a:lnTo>
                <a:lnTo>
                  <a:pt x="243" y="0"/>
                </a:lnTo>
                <a:lnTo>
                  <a:pt x="243" y="0"/>
                </a:lnTo>
                <a:lnTo>
                  <a:pt x="243" y="0"/>
                </a:lnTo>
                <a:lnTo>
                  <a:pt x="243" y="0"/>
                </a:lnTo>
                <a:lnTo>
                  <a:pt x="243" y="0"/>
                </a:lnTo>
                <a:lnTo>
                  <a:pt x="245" y="2"/>
                </a:lnTo>
                <a:lnTo>
                  <a:pt x="245" y="2"/>
                </a:lnTo>
                <a:lnTo>
                  <a:pt x="245" y="0"/>
                </a:lnTo>
                <a:lnTo>
                  <a:pt x="245" y="0"/>
                </a:lnTo>
                <a:lnTo>
                  <a:pt x="245" y="0"/>
                </a:lnTo>
                <a:lnTo>
                  <a:pt x="245" y="0"/>
                </a:lnTo>
                <a:lnTo>
                  <a:pt x="245" y="0"/>
                </a:lnTo>
                <a:lnTo>
                  <a:pt x="248" y="0"/>
                </a:lnTo>
                <a:lnTo>
                  <a:pt x="248" y="0"/>
                </a:lnTo>
                <a:lnTo>
                  <a:pt x="248" y="0"/>
                </a:lnTo>
                <a:close/>
              </a:path>
            </a:pathLst>
          </a:cu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 name="文本框 1"/>
          <p:cNvSpPr txBox="1"/>
          <p:nvPr/>
        </p:nvSpPr>
        <p:spPr>
          <a:xfrm>
            <a:off x="1142082" y="1408838"/>
            <a:ext cx="2229485" cy="58356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标准解读</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65" name=" 165"/>
          <p:cNvSpPr/>
          <p:nvPr/>
        </p:nvSpPr>
        <p:spPr>
          <a:xfrm>
            <a:off x="2010550" y="2254561"/>
            <a:ext cx="9557340" cy="1283335"/>
          </a:xfrm>
          <a:prstGeom prst="rect">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 165"/>
          <p:cNvSpPr/>
          <p:nvPr/>
        </p:nvSpPr>
        <p:spPr>
          <a:xfrm>
            <a:off x="2049566" y="3733888"/>
            <a:ext cx="9518323" cy="1436370"/>
          </a:xfrm>
          <a:prstGeom prst="rect">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4" name=" 184"/>
          <p:cNvSpPr/>
          <p:nvPr/>
        </p:nvSpPr>
        <p:spPr>
          <a:xfrm>
            <a:off x="2199827" y="2450459"/>
            <a:ext cx="566420" cy="566420"/>
          </a:xfrm>
          <a:prstGeom prst="ellips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 name="文本框 8"/>
          <p:cNvSpPr txBox="1"/>
          <p:nvPr/>
        </p:nvSpPr>
        <p:spPr>
          <a:xfrm>
            <a:off x="3002747" y="2381471"/>
            <a:ext cx="8437880" cy="982705"/>
          </a:xfrm>
          <a:prstGeom prst="rect">
            <a:avLst/>
          </a:prstGeom>
          <a:solidFill>
            <a:schemeClr val="bg1">
              <a:lumMod val="95000"/>
            </a:schemeClr>
          </a:solidFill>
        </p:spPr>
        <p:txBody>
          <a:bodyPr wrap="square" lIns="68580" tIns="34290" rIns="68580" bIns="34290" rtlCol="0">
            <a:spAutoFit/>
          </a:bodyPr>
          <a:lstStyle/>
          <a:p>
            <a:pPr fontAlgn="auto">
              <a:lnSpc>
                <a:spcPct val="130000"/>
              </a:lnSpc>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认识列强侵华对中国的影响，概述晚清时期中国人民反抗外来侵略的斗争事迹，理解其性质和</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意义；</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文本框 18"/>
          <p:cNvSpPr txBox="1"/>
          <p:nvPr/>
        </p:nvSpPr>
        <p:spPr>
          <a:xfrm>
            <a:off x="2200134" y="2532056"/>
            <a:ext cx="477520" cy="404495"/>
          </a:xfrm>
          <a:prstGeom prst="rect">
            <a:avLst/>
          </a:prstGeom>
          <a:noFill/>
        </p:spPr>
        <p:txBody>
          <a:bodyPr wrap="square" lIns="51435" tIns="25718" rIns="51435" bIns="25718" rtlCol="0">
            <a:spAutoFit/>
          </a:bodyPr>
          <a:lstStyle/>
          <a:p>
            <a:pPr algn="ctr"/>
            <a:r>
              <a:rPr lang="en-US" altLang="zh-CN" sz="2300" dirty="0">
                <a:solidFill>
                  <a:schemeClr val="bg1"/>
                </a:solidFill>
                <a:latin typeface="Impact" panose="020B0806030902050204" pitchFamily="34" charset="0"/>
              </a:rPr>
              <a:t>01</a:t>
            </a:r>
          </a:p>
        </p:txBody>
      </p:sp>
      <p:sp>
        <p:nvSpPr>
          <p:cNvPr id="10" name=" 184"/>
          <p:cNvSpPr/>
          <p:nvPr/>
        </p:nvSpPr>
        <p:spPr>
          <a:xfrm>
            <a:off x="2182166" y="4110440"/>
            <a:ext cx="566420" cy="566420"/>
          </a:xfrm>
          <a:prstGeom prst="ellips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文本框 10"/>
          <p:cNvSpPr txBox="1"/>
          <p:nvPr/>
        </p:nvSpPr>
        <p:spPr>
          <a:xfrm>
            <a:off x="3012907" y="4185032"/>
            <a:ext cx="8427720" cy="502573"/>
          </a:xfrm>
          <a:prstGeom prst="rect">
            <a:avLst/>
          </a:prstGeom>
          <a:solidFill>
            <a:schemeClr val="bg1">
              <a:lumMod val="95000"/>
            </a:schemeClr>
          </a:solidFill>
        </p:spPr>
        <p:txBody>
          <a:bodyPr wrap="square" lIns="68580" tIns="34290" rIns="68580" bIns="34290" rtlCol="0">
            <a:spAutoFit/>
          </a:bodyPr>
          <a:lstStyle/>
          <a:p>
            <a:pPr>
              <a:lnSpc>
                <a:spcPct val="130000"/>
              </a:lnSpc>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认识社会各阶层为挽救危局所作的努力及存在的局限性</a:t>
            </a:r>
          </a:p>
        </p:txBody>
      </p:sp>
      <p:sp>
        <p:nvSpPr>
          <p:cNvPr id="12" name="文本框 18"/>
          <p:cNvSpPr txBox="1"/>
          <p:nvPr/>
        </p:nvSpPr>
        <p:spPr>
          <a:xfrm>
            <a:off x="2226710" y="4222517"/>
            <a:ext cx="477332" cy="404495"/>
          </a:xfrm>
          <a:prstGeom prst="rect">
            <a:avLst/>
          </a:prstGeom>
          <a:noFill/>
        </p:spPr>
        <p:txBody>
          <a:bodyPr wrap="square" lIns="51435" tIns="25718" rIns="51435" bIns="25718" rtlCol="0">
            <a:spAutoFit/>
          </a:bodyPr>
          <a:lstStyle/>
          <a:p>
            <a:pPr algn="ctr"/>
            <a:r>
              <a:rPr lang="en-US" altLang="zh-CN" sz="2300" dirty="0">
                <a:solidFill>
                  <a:schemeClr val="bg1"/>
                </a:solidFill>
                <a:latin typeface="Impact" panose="020B0806030902050204" pitchFamily="34" charset="0"/>
              </a:rPr>
              <a:t>02</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6" name="Picture" descr="Picture"/>
          <p:cNvPicPr>
            <a:picLocks noChangeAspect="1"/>
          </p:cNvPicPr>
          <p:nvPr/>
        </p:nvPicPr>
        <p:blipFill>
          <a:blip r:embed="rId3" cstate="print"/>
          <a:stretch>
            <a:fillRect/>
          </a:stretch>
        </p:blipFill>
        <p:spPr>
          <a:xfrm>
            <a:off x="372" y="2433340"/>
            <a:ext cx="1436738" cy="995921"/>
          </a:xfrm>
          <a:prstGeom prst="rect">
            <a:avLst/>
          </a:prstGeom>
        </p:spPr>
      </p:pic>
      <p:pic>
        <p:nvPicPr>
          <p:cNvPr id="1389" name="Picture" descr="Picture"/>
          <p:cNvPicPr>
            <a:picLocks noChangeAspect="1"/>
          </p:cNvPicPr>
          <p:nvPr/>
        </p:nvPicPr>
        <p:blipFill>
          <a:blip r:embed="rId4" cstate="print"/>
          <a:stretch>
            <a:fillRect/>
          </a:stretch>
        </p:blipFill>
        <p:spPr>
          <a:xfrm>
            <a:off x="10070871" y="1532173"/>
            <a:ext cx="1414412" cy="980444"/>
          </a:xfrm>
          <a:prstGeom prst="rect">
            <a:avLst/>
          </a:prstGeom>
        </p:spPr>
      </p:pic>
      <p:pic>
        <p:nvPicPr>
          <p:cNvPr id="1858" name="Picture" descr="Picture"/>
          <p:cNvPicPr>
            <a:picLocks noChangeAspect="1"/>
          </p:cNvPicPr>
          <p:nvPr/>
        </p:nvPicPr>
        <p:blipFill>
          <a:blip r:embed="rId5" cstate="print"/>
          <a:stretch>
            <a:fillRect/>
          </a:stretch>
        </p:blipFill>
        <p:spPr>
          <a:xfrm>
            <a:off x="11424824" y="4944003"/>
            <a:ext cx="1534351" cy="1063584"/>
          </a:xfrm>
          <a:prstGeom prst="rect">
            <a:avLst/>
          </a:prstGeom>
        </p:spPr>
      </p:pic>
      <p:pic>
        <p:nvPicPr>
          <p:cNvPr id="2327" name="Picture" descr="Picture"/>
          <p:cNvPicPr>
            <a:picLocks noChangeAspect="1"/>
          </p:cNvPicPr>
          <p:nvPr/>
        </p:nvPicPr>
        <p:blipFill>
          <a:blip r:embed="rId6" cstate="print"/>
          <a:stretch>
            <a:fillRect/>
          </a:stretch>
        </p:blipFill>
        <p:spPr>
          <a:xfrm>
            <a:off x="1537863" y="6259897"/>
            <a:ext cx="1248806" cy="865649"/>
          </a:xfrm>
          <a:prstGeom prst="rect">
            <a:avLst/>
          </a:prstGeom>
        </p:spPr>
      </p:pic>
      <p:pic>
        <p:nvPicPr>
          <p:cNvPr id="2796" name="Picture" descr="Picture"/>
          <p:cNvPicPr>
            <a:picLocks noChangeAspect="1"/>
          </p:cNvPicPr>
          <p:nvPr/>
        </p:nvPicPr>
        <p:blipFill>
          <a:blip r:embed="rId7" cstate="print"/>
          <a:stretch>
            <a:fillRect/>
          </a:stretch>
        </p:blipFill>
        <p:spPr>
          <a:xfrm>
            <a:off x="5126201" y="-204977"/>
            <a:ext cx="1152298" cy="798752"/>
          </a:xfrm>
          <a:prstGeom prst="rect">
            <a:avLst/>
          </a:prstGeom>
        </p:spPr>
      </p:pic>
      <p:graphicFrame>
        <p:nvGraphicFramePr>
          <p:cNvPr id="8" name="Group 4"/>
          <p:cNvGraphicFramePr>
            <a:graphicFrameLocks noGrp="1"/>
          </p:cNvGraphicFramePr>
          <p:nvPr>
            <p:custDataLst>
              <p:tags r:id="rId1"/>
            </p:custDataLst>
          </p:nvPr>
        </p:nvGraphicFramePr>
        <p:xfrm>
          <a:off x="623963" y="1189355"/>
          <a:ext cx="11040428" cy="4970146"/>
        </p:xfrm>
        <a:graphic>
          <a:graphicData uri="http://schemas.openxmlformats.org/drawingml/2006/table">
            <a:tbl>
              <a:tblPr/>
              <a:tblGrid>
                <a:gridCol w="5481638">
                  <a:extLst>
                    <a:ext uri="{9D8B030D-6E8A-4147-A177-3AD203B41FA5}">
                      <a16:colId xmlns="" xmlns:a16="http://schemas.microsoft.com/office/drawing/2014/main" val="20000"/>
                    </a:ext>
                  </a:extLst>
                </a:gridCol>
                <a:gridCol w="5558790">
                  <a:extLst>
                    <a:ext uri="{9D8B030D-6E8A-4147-A177-3AD203B41FA5}">
                      <a16:colId xmlns="" xmlns:a16="http://schemas.microsoft.com/office/drawing/2014/main" val="20001"/>
                    </a:ext>
                  </a:extLst>
                </a:gridCol>
              </a:tblGrid>
              <a:tr h="71564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32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事件</a:t>
                      </a:r>
                    </a:p>
                  </a:txBody>
                  <a:tcPr marL="121914" marR="121914"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3200" b="1" i="0" u="none" strike="noStrike" kern="1200" cap="none" normalizeH="0" baseline="0" dirty="0">
                          <a:ln>
                            <a:noFill/>
                          </a:ln>
                          <a:solidFill>
                            <a:schemeClr val="tx1"/>
                          </a:solidFill>
                          <a:effectLst/>
                          <a:latin typeface="宋体" panose="02010600030101010101" pitchFamily="2" charset="-122"/>
                          <a:ea typeface="宋体" panose="02010600030101010101" pitchFamily="2" charset="-122"/>
                          <a:cs typeface="+mn-cs"/>
                        </a:rPr>
                        <a:t>影响</a:t>
                      </a:r>
                    </a:p>
                  </a:txBody>
                  <a:tcPr marL="121914" marR="121914"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93853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121914" marR="121914"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121914" marR="121914"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49447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121914" marR="121914"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121914" marR="121914"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88296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121914" marR="121914"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121914" marR="121914"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93853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121914" marR="121914"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121914" marR="121914"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11" name="Text Box 25"/>
          <p:cNvSpPr txBox="1">
            <a:spLocks noChangeArrowheads="1"/>
          </p:cNvSpPr>
          <p:nvPr/>
        </p:nvSpPr>
        <p:spPr bwMode="auto">
          <a:xfrm>
            <a:off x="2211318" y="1988858"/>
            <a:ext cx="2411830" cy="86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8" rIns="121896" bIns="60948">
            <a:spAutoFit/>
          </a:bodyPr>
          <a:lstStyle/>
          <a:p>
            <a:pPr algn="ctr" defTabSz="457200"/>
            <a:r>
              <a:rPr lang="zh-CN" altLang="en-US" sz="2400" b="1" dirty="0">
                <a:latin typeface="宋体" panose="02010600030101010101" pitchFamily="2" charset="-122"/>
              </a:rPr>
              <a:t>第一次鸦片战争</a:t>
            </a:r>
          </a:p>
          <a:p>
            <a:pPr algn="ctr" defTabSz="457200"/>
            <a:r>
              <a:rPr lang="en-US" altLang="zh-CN" sz="2400" b="1" dirty="0">
                <a:latin typeface="宋体" panose="02010600030101010101" pitchFamily="2" charset="-122"/>
              </a:rPr>
              <a:t>《</a:t>
            </a:r>
            <a:r>
              <a:rPr lang="zh-CN" altLang="en-US" sz="2400" b="1" dirty="0">
                <a:latin typeface="宋体" panose="02010600030101010101" pitchFamily="2" charset="-122"/>
              </a:rPr>
              <a:t>南京条约</a:t>
            </a:r>
            <a:r>
              <a:rPr lang="en-US" altLang="zh-CN" sz="2400" b="1" dirty="0">
                <a:latin typeface="宋体" panose="02010600030101010101" pitchFamily="2" charset="-122"/>
              </a:rPr>
              <a:t>》</a:t>
            </a:r>
          </a:p>
        </p:txBody>
      </p:sp>
      <p:sp>
        <p:nvSpPr>
          <p:cNvPr id="13" name="Text Box 27"/>
          <p:cNvSpPr txBox="1">
            <a:spLocks noChangeArrowheads="1"/>
          </p:cNvSpPr>
          <p:nvPr/>
        </p:nvSpPr>
        <p:spPr bwMode="auto">
          <a:xfrm>
            <a:off x="2211938" y="3049235"/>
            <a:ext cx="2257976" cy="115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13" tIns="22857" rIns="45713" bIns="22857">
            <a:spAutoFit/>
          </a:bodyPr>
          <a:lstStyle/>
          <a:p>
            <a:pPr algn="ctr" defTabSz="457200"/>
            <a:r>
              <a:rPr lang="zh-CN" altLang="en-US" sz="2400" b="1" dirty="0">
                <a:latin typeface="宋体" panose="02010600030101010101" pitchFamily="2" charset="-122"/>
              </a:rPr>
              <a:t>第二次鸦片战争</a:t>
            </a:r>
          </a:p>
          <a:p>
            <a:pPr algn="ctr" defTabSz="457200"/>
            <a:r>
              <a:rPr lang="en-US" altLang="zh-CN" sz="2400" b="1" dirty="0">
                <a:latin typeface="宋体" panose="02010600030101010101" pitchFamily="2" charset="-122"/>
              </a:rPr>
              <a:t>《</a:t>
            </a:r>
            <a:r>
              <a:rPr lang="zh-CN" altLang="en-US" sz="2400" b="1" dirty="0">
                <a:latin typeface="宋体" panose="02010600030101010101" pitchFamily="2" charset="-122"/>
              </a:rPr>
              <a:t>天津条约</a:t>
            </a:r>
            <a:r>
              <a:rPr lang="en-US" altLang="zh-CN" sz="2400" b="1" dirty="0">
                <a:latin typeface="宋体" panose="02010600030101010101" pitchFamily="2" charset="-122"/>
              </a:rPr>
              <a:t>》</a:t>
            </a:r>
          </a:p>
          <a:p>
            <a:pPr algn="ctr" defTabSz="457200"/>
            <a:r>
              <a:rPr lang="en-US" altLang="zh-CN" sz="2400" b="1" dirty="0">
                <a:latin typeface="宋体" panose="02010600030101010101" pitchFamily="2" charset="-122"/>
              </a:rPr>
              <a:t>《</a:t>
            </a:r>
            <a:r>
              <a:rPr lang="zh-CN" altLang="en-US" sz="2400" b="1" dirty="0">
                <a:latin typeface="宋体" panose="02010600030101010101" pitchFamily="2" charset="-122"/>
              </a:rPr>
              <a:t>北京条约</a:t>
            </a:r>
            <a:r>
              <a:rPr lang="en-US" altLang="zh-CN" sz="2400" b="1" dirty="0">
                <a:latin typeface="宋体" panose="02010600030101010101" pitchFamily="2" charset="-122"/>
              </a:rPr>
              <a:t>》</a:t>
            </a:r>
          </a:p>
        </p:txBody>
      </p:sp>
      <p:sp>
        <p:nvSpPr>
          <p:cNvPr id="15" name="Text Box 30"/>
          <p:cNvSpPr txBox="1">
            <a:spLocks noChangeArrowheads="1"/>
          </p:cNvSpPr>
          <p:nvPr/>
        </p:nvSpPr>
        <p:spPr bwMode="auto">
          <a:xfrm>
            <a:off x="2366814" y="4403514"/>
            <a:ext cx="1948597" cy="78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13" tIns="22857" rIns="45713" bIns="22857">
            <a:spAutoFit/>
          </a:bodyPr>
          <a:lstStyle/>
          <a:p>
            <a:pPr algn="ctr" defTabSz="457200"/>
            <a:r>
              <a:rPr lang="zh-CN" altLang="en-US" sz="2400" b="1" dirty="0">
                <a:latin typeface="宋体" panose="02010600030101010101" pitchFamily="2" charset="-122"/>
              </a:rPr>
              <a:t>中日甲午战争</a:t>
            </a:r>
          </a:p>
          <a:p>
            <a:pPr algn="ctr" defTabSz="457200"/>
            <a:r>
              <a:rPr lang="en-US" altLang="zh-CN" sz="2400" b="1" dirty="0">
                <a:latin typeface="宋体" panose="02010600030101010101" pitchFamily="2" charset="-122"/>
              </a:rPr>
              <a:t>《</a:t>
            </a:r>
            <a:r>
              <a:rPr lang="zh-CN" altLang="en-US" sz="2400" b="1" dirty="0">
                <a:latin typeface="宋体" panose="02010600030101010101" pitchFamily="2" charset="-122"/>
              </a:rPr>
              <a:t>马关条约</a:t>
            </a:r>
            <a:r>
              <a:rPr lang="en-US" altLang="zh-CN" sz="2400" b="1" dirty="0">
                <a:latin typeface="宋体" panose="02010600030101010101" pitchFamily="2" charset="-122"/>
              </a:rPr>
              <a:t>》</a:t>
            </a:r>
          </a:p>
        </p:txBody>
      </p:sp>
      <p:sp>
        <p:nvSpPr>
          <p:cNvPr id="16" name="Text Box 32"/>
          <p:cNvSpPr txBox="1">
            <a:spLocks noChangeArrowheads="1"/>
          </p:cNvSpPr>
          <p:nvPr/>
        </p:nvSpPr>
        <p:spPr bwMode="auto">
          <a:xfrm>
            <a:off x="2366862" y="5314135"/>
            <a:ext cx="1948597" cy="78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13" tIns="22857" rIns="45713" bIns="22857">
            <a:spAutoFit/>
          </a:bodyPr>
          <a:lstStyle/>
          <a:p>
            <a:pPr algn="ctr" defTabSz="457200"/>
            <a:r>
              <a:rPr lang="zh-CN" altLang="en-US" sz="2400" b="1" dirty="0">
                <a:latin typeface="宋体" panose="02010600030101010101" pitchFamily="2" charset="-122"/>
              </a:rPr>
              <a:t>八国联军侵华</a:t>
            </a:r>
          </a:p>
          <a:p>
            <a:pPr algn="ctr" defTabSz="457200"/>
            <a:r>
              <a:rPr lang="en-US" altLang="zh-CN" sz="2400" b="1" dirty="0">
                <a:latin typeface="宋体" panose="02010600030101010101" pitchFamily="2" charset="-122"/>
              </a:rPr>
              <a:t>《</a:t>
            </a:r>
            <a:r>
              <a:rPr lang="zh-CN" altLang="en-US" sz="2400" b="1" dirty="0">
                <a:latin typeface="宋体" panose="02010600030101010101" pitchFamily="2" charset="-122"/>
              </a:rPr>
              <a:t>辛丑条约</a:t>
            </a:r>
            <a:r>
              <a:rPr lang="en-US" altLang="zh-CN" sz="2400" b="1" dirty="0">
                <a:latin typeface="宋体" panose="02010600030101010101" pitchFamily="2" charset="-122"/>
              </a:rPr>
              <a:t>》</a:t>
            </a:r>
          </a:p>
        </p:txBody>
      </p:sp>
      <p:sp>
        <p:nvSpPr>
          <p:cNvPr id="12" name="Text Box 26"/>
          <p:cNvSpPr txBox="1">
            <a:spLocks noChangeArrowheads="1"/>
          </p:cNvSpPr>
          <p:nvPr/>
        </p:nvSpPr>
        <p:spPr bwMode="auto">
          <a:xfrm>
            <a:off x="5913120" y="1988820"/>
            <a:ext cx="5943600" cy="78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13" tIns="22857" rIns="45713" bIns="22857">
            <a:spAutoFit/>
          </a:bodyPr>
          <a:lstStyle/>
          <a:p>
            <a:pPr algn="ctr" defTabSz="457200"/>
            <a:r>
              <a:rPr lang="zh-CN" altLang="en-US" sz="2400" b="1" dirty="0">
                <a:latin typeface="宋体" panose="02010600030101010101" pitchFamily="2" charset="-122"/>
              </a:rPr>
              <a:t>中国开始沦为半殖民</a:t>
            </a:r>
          </a:p>
          <a:p>
            <a:pPr algn="ctr" defTabSz="457200"/>
            <a:r>
              <a:rPr lang="zh-CN" altLang="en-US" sz="2400" b="1" dirty="0">
                <a:latin typeface="宋体" panose="02010600030101010101" pitchFamily="2" charset="-122"/>
              </a:rPr>
              <a:t>半封建社会</a:t>
            </a:r>
          </a:p>
        </p:txBody>
      </p:sp>
      <p:sp>
        <p:nvSpPr>
          <p:cNvPr id="14" name="Text Box 28"/>
          <p:cNvSpPr txBox="1">
            <a:spLocks noChangeArrowheads="1"/>
          </p:cNvSpPr>
          <p:nvPr/>
        </p:nvSpPr>
        <p:spPr bwMode="auto">
          <a:xfrm>
            <a:off x="6586220" y="3163888"/>
            <a:ext cx="4597718" cy="78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13" tIns="22857" rIns="45713" bIns="22857">
            <a:spAutoFit/>
          </a:bodyPr>
          <a:lstStyle/>
          <a:p>
            <a:pPr algn="ctr" defTabSz="457200"/>
            <a:r>
              <a:rPr lang="zh-CN" altLang="en-US" sz="2400" b="1" dirty="0">
                <a:latin typeface="宋体" panose="02010600030101010101" pitchFamily="2" charset="-122"/>
              </a:rPr>
              <a:t>使中国社会半殖民半封建的程度进一步加深</a:t>
            </a:r>
          </a:p>
        </p:txBody>
      </p:sp>
      <p:sp>
        <p:nvSpPr>
          <p:cNvPr id="17" name="Text Box 31"/>
          <p:cNvSpPr txBox="1">
            <a:spLocks noChangeArrowheads="1"/>
          </p:cNvSpPr>
          <p:nvPr/>
        </p:nvSpPr>
        <p:spPr bwMode="auto">
          <a:xfrm>
            <a:off x="6645910" y="4403408"/>
            <a:ext cx="4477703" cy="78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13" tIns="22857" rIns="45713" bIns="22857">
            <a:spAutoFit/>
          </a:bodyPr>
          <a:lstStyle/>
          <a:p>
            <a:pPr algn="ctr" defTabSz="457200"/>
            <a:r>
              <a:rPr lang="zh-CN" altLang="en-US" sz="2400" b="1" dirty="0">
                <a:latin typeface="宋体" panose="02010600030101010101" pitchFamily="2" charset="-122"/>
              </a:rPr>
              <a:t>使中国社会半殖民半封建的程度大大加深</a:t>
            </a:r>
          </a:p>
        </p:txBody>
      </p:sp>
      <p:sp>
        <p:nvSpPr>
          <p:cNvPr id="18" name="Text Box 33"/>
          <p:cNvSpPr txBox="1">
            <a:spLocks noChangeArrowheads="1"/>
          </p:cNvSpPr>
          <p:nvPr/>
        </p:nvSpPr>
        <p:spPr bwMode="auto">
          <a:xfrm>
            <a:off x="6646228" y="5313998"/>
            <a:ext cx="4477703" cy="78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13" tIns="22857" rIns="45713" bIns="22857">
            <a:spAutoFit/>
          </a:bodyPr>
          <a:lstStyle/>
          <a:p>
            <a:pPr algn="ctr" defTabSz="457200"/>
            <a:r>
              <a:rPr lang="zh-CN" altLang="en-US" sz="2400" b="1" dirty="0">
                <a:latin typeface="宋体" panose="02010600030101010101" pitchFamily="2" charset="-122"/>
              </a:rPr>
              <a:t>使中国完全沦为半殖民</a:t>
            </a:r>
          </a:p>
          <a:p>
            <a:pPr algn="ctr" defTabSz="457200"/>
            <a:r>
              <a:rPr lang="zh-CN" altLang="en-US" sz="2400" b="1" dirty="0">
                <a:latin typeface="宋体" panose="02010600030101010101" pitchFamily="2" charset="-122"/>
              </a:rPr>
              <a:t>半封建的社会</a:t>
            </a:r>
          </a:p>
        </p:txBody>
      </p:sp>
      <p:sp>
        <p:nvSpPr>
          <p:cNvPr id="4" name="文本框 3"/>
          <p:cNvSpPr txBox="1"/>
          <p:nvPr/>
        </p:nvSpPr>
        <p:spPr>
          <a:xfrm>
            <a:off x="5702350" y="95250"/>
            <a:ext cx="6234113" cy="599440"/>
          </a:xfrm>
          <a:prstGeom prst="rect">
            <a:avLst/>
          </a:prstGeom>
          <a:noFill/>
        </p:spPr>
        <p:txBody>
          <a:bodyPr wrap="square" lIns="45720" tIns="22860" rIns="45720" bIns="22860" rtlCol="0">
            <a:spAutoFit/>
          </a:bodyPr>
          <a:lstStyle/>
          <a:p>
            <a:pPr algn="r"/>
            <a:r>
              <a:rPr lang="zh-CN" altLang="en-US" sz="3600" b="1" dirty="0">
                <a:solidFill>
                  <a:srgbClr val="C00000"/>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逐步蚕食、饮血崩心</a:t>
            </a:r>
          </a:p>
        </p:txBody>
      </p:sp>
    </p:spTree>
    <p:extLst>
      <p:ext uri="{BB962C8B-B14F-4D97-AF65-F5344CB8AC3E}">
        <p14:creationId xmlns:p14="http://schemas.microsoft.com/office/powerpoint/2010/main" val="399789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edg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randombar(horizont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autoUpdateAnimBg="0"/>
      <p:bldP spid="13" grpId="0" bldLvl="0" animBg="1" autoUpdateAnimBg="0"/>
      <p:bldP spid="15" grpId="0" bldLvl="0" animBg="1" autoUpdateAnimBg="0"/>
      <p:bldP spid="16" grpId="0" bldLvl="0" animBg="1" autoUpdateAnimBg="0"/>
      <p:bldP spid="12" grpId="0" bldLvl="0" animBg="1" autoUpdateAnimBg="0"/>
      <p:bldP spid="14" grpId="0" bldLvl="0" animBg="1" autoUpdateAnimBg="0"/>
      <p:bldP spid="17" grpId="0" bldLvl="0" animBg="1" autoUpdateAnimBg="0"/>
      <p:bldP spid="18" grpId="0" bldLvl="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4" name="Picture" descr="Picture"/>
          <p:cNvPicPr>
            <a:picLocks noChangeAspect="1"/>
          </p:cNvPicPr>
          <p:nvPr/>
        </p:nvPicPr>
        <p:blipFill>
          <a:blip r:embed="rId3" cstate="print"/>
          <a:stretch>
            <a:fillRect/>
          </a:stretch>
        </p:blipFill>
        <p:spPr>
          <a:xfrm>
            <a:off x="118" y="878007"/>
            <a:ext cx="1215368" cy="842471"/>
          </a:xfrm>
          <a:prstGeom prst="rect">
            <a:avLst/>
          </a:prstGeom>
        </p:spPr>
      </p:pic>
      <p:pic>
        <p:nvPicPr>
          <p:cNvPr id="1858" name="Picture" descr="Picture"/>
          <p:cNvPicPr>
            <a:picLocks noChangeAspect="1"/>
          </p:cNvPicPr>
          <p:nvPr/>
        </p:nvPicPr>
        <p:blipFill>
          <a:blip r:embed="rId4" cstate="print"/>
          <a:stretch>
            <a:fillRect/>
          </a:stretch>
        </p:blipFill>
        <p:spPr>
          <a:xfrm>
            <a:off x="11424824" y="4944003"/>
            <a:ext cx="1534351" cy="1063584"/>
          </a:xfrm>
          <a:prstGeom prst="rect">
            <a:avLst/>
          </a:prstGeom>
        </p:spPr>
      </p:pic>
      <p:pic>
        <p:nvPicPr>
          <p:cNvPr id="2327" name="Picture" descr="Picture"/>
          <p:cNvPicPr>
            <a:picLocks noChangeAspect="1"/>
          </p:cNvPicPr>
          <p:nvPr/>
        </p:nvPicPr>
        <p:blipFill>
          <a:blip r:embed="rId5" cstate="print"/>
          <a:stretch>
            <a:fillRect/>
          </a:stretch>
        </p:blipFill>
        <p:spPr>
          <a:xfrm>
            <a:off x="5126201" y="-204977"/>
            <a:ext cx="1152298" cy="798752"/>
          </a:xfrm>
          <a:prstGeom prst="rect">
            <a:avLst/>
          </a:prstGeom>
        </p:spPr>
      </p:pic>
      <p:graphicFrame>
        <p:nvGraphicFramePr>
          <p:cNvPr id="3" name="表格 2"/>
          <p:cNvGraphicFramePr/>
          <p:nvPr>
            <p:custDataLst>
              <p:tags r:id="rId1"/>
            </p:custDataLst>
          </p:nvPr>
        </p:nvGraphicFramePr>
        <p:xfrm>
          <a:off x="125095" y="1449070"/>
          <a:ext cx="11941812" cy="3560432"/>
        </p:xfrm>
        <a:graphic>
          <a:graphicData uri="http://schemas.openxmlformats.org/drawingml/2006/table">
            <a:tbl>
              <a:tblPr firstRow="1" bandRow="1">
                <a:tableStyleId>{5940675A-B579-460E-94D1-54222C63F5DA}</a:tableStyleId>
              </a:tblPr>
              <a:tblGrid>
                <a:gridCol w="1989773">
                  <a:extLst>
                    <a:ext uri="{9D8B030D-6E8A-4147-A177-3AD203B41FA5}">
                      <a16:colId xmlns="" xmlns:a16="http://schemas.microsoft.com/office/drawing/2014/main" val="20000"/>
                    </a:ext>
                  </a:extLst>
                </a:gridCol>
                <a:gridCol w="2068830">
                  <a:extLst>
                    <a:ext uri="{9D8B030D-6E8A-4147-A177-3AD203B41FA5}">
                      <a16:colId xmlns="" xmlns:a16="http://schemas.microsoft.com/office/drawing/2014/main" val="20001"/>
                    </a:ext>
                  </a:extLst>
                </a:gridCol>
                <a:gridCol w="1910398">
                  <a:extLst>
                    <a:ext uri="{9D8B030D-6E8A-4147-A177-3AD203B41FA5}">
                      <a16:colId xmlns="" xmlns:a16="http://schemas.microsoft.com/office/drawing/2014/main" val="20002"/>
                    </a:ext>
                  </a:extLst>
                </a:gridCol>
                <a:gridCol w="1989773">
                  <a:extLst>
                    <a:ext uri="{9D8B030D-6E8A-4147-A177-3AD203B41FA5}">
                      <a16:colId xmlns="" xmlns:a16="http://schemas.microsoft.com/office/drawing/2014/main" val="20003"/>
                    </a:ext>
                  </a:extLst>
                </a:gridCol>
                <a:gridCol w="1989773">
                  <a:extLst>
                    <a:ext uri="{9D8B030D-6E8A-4147-A177-3AD203B41FA5}">
                      <a16:colId xmlns="" xmlns:a16="http://schemas.microsoft.com/office/drawing/2014/main" val="20004"/>
                    </a:ext>
                  </a:extLst>
                </a:gridCol>
                <a:gridCol w="1993265">
                  <a:extLst>
                    <a:ext uri="{9D8B030D-6E8A-4147-A177-3AD203B41FA5}">
                      <a16:colId xmlns="" xmlns:a16="http://schemas.microsoft.com/office/drawing/2014/main" val="20005"/>
                    </a:ext>
                  </a:extLst>
                </a:gridCol>
              </a:tblGrid>
              <a:tr h="335280">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战争</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不平等条约</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割地</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赔款</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开埠</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其他规定</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35280">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鸦片战争</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《南京条约》</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割让香港岛</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2100万银元</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五口通商</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协定关税</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70560">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第二次</a:t>
                      </a:r>
                    </a:p>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鸦</a:t>
                      </a:r>
                      <a:r>
                        <a:rPr lang="zh-CN" altLang="en-US" sz="2200" b="0">
                          <a:latin typeface="宋体" panose="02010600030101010101" pitchFamily="2" charset="-122"/>
                          <a:ea typeface="宋体" panose="02010600030101010101" pitchFamily="2" charset="-122"/>
                          <a:cs typeface="宋体" panose="02010600030101010101" pitchFamily="2" charset="-122"/>
                        </a:rPr>
                        <a:t>片</a:t>
                      </a:r>
                      <a:r>
                        <a:rPr lang="en-US" sz="2200" b="0">
                          <a:latin typeface="宋体" panose="02010600030101010101" pitchFamily="2" charset="-122"/>
                          <a:ea typeface="宋体" panose="02010600030101010101" pitchFamily="2" charset="-122"/>
                          <a:cs typeface="宋体" panose="02010600030101010101" pitchFamily="2" charset="-122"/>
                        </a:rPr>
                        <a:t>战争</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《北京条约》《天津条约》等</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黑龙江以北苏里江以东 </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略</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开放通商口岸 </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略</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05840">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中日甲午战争 </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fontAlgn="auto">
                        <a:spcBef>
                          <a:spcPts val="1800"/>
                        </a:spcBef>
                        <a:buNone/>
                      </a:pPr>
                      <a:r>
                        <a:rPr lang="en-US" sz="2200" b="0">
                          <a:latin typeface="宋体" panose="02010600030101010101" pitchFamily="2" charset="-122"/>
                          <a:ea typeface="宋体" panose="02010600030101010101" pitchFamily="2" charset="-122"/>
                          <a:cs typeface="宋体" panose="02010600030101010101" pitchFamily="2" charset="-122"/>
                        </a:rPr>
                        <a:t>《马关条约》</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2200" b="0">
                          <a:latin typeface="宋体" panose="02010600030101010101" pitchFamily="2" charset="-122"/>
                          <a:ea typeface="宋体" panose="02010600030101010101" pitchFamily="2" charset="-122"/>
                          <a:cs typeface="宋体" panose="02010600030101010101" pitchFamily="2" charset="-122"/>
                        </a:rPr>
                        <a:t>辽东半岛、台湾岛及其附属岛屿澎湖列岛</a:t>
                      </a: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2亿两白银</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沙市、重庆、苏州杭州</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办工厂</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213472">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八国联军侵华</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fontAlgn="auto">
                        <a:spcBef>
                          <a:spcPts val="1800"/>
                        </a:spcBef>
                        <a:buNone/>
                      </a:pPr>
                      <a:r>
                        <a:rPr lang="en-US" sz="2200" b="0">
                          <a:latin typeface="宋体" panose="02010600030101010101" pitchFamily="2" charset="-122"/>
                          <a:ea typeface="宋体" panose="02010600030101010101" pitchFamily="2" charset="-122"/>
                          <a:cs typeface="宋体" panose="02010600030101010101" pitchFamily="2" charset="-122"/>
                        </a:rPr>
                        <a:t>《辛丑条约》</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无</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4.5亿两白银</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200" b="0">
                          <a:latin typeface="宋体" panose="02010600030101010101" pitchFamily="2" charset="-122"/>
                          <a:ea typeface="宋体" panose="02010600030101010101" pitchFamily="2" charset="-122"/>
                          <a:cs typeface="宋体" panose="02010600030101010101" pitchFamily="2" charset="-122"/>
                        </a:rPr>
                        <a:t>无</a:t>
                      </a:r>
                      <a:endParaRPr lang="en-US" altLang="en-US" sz="2200" b="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2200" dirty="0" err="1">
                          <a:latin typeface="宋体" panose="02010600030101010101" pitchFamily="2" charset="-122"/>
                          <a:ea typeface="宋体" panose="02010600030101010101" pitchFamily="2" charset="-122"/>
                          <a:cs typeface="宋体" panose="02010600030101010101" pitchFamily="2" charset="-122"/>
                          <a:sym typeface="+mn-ea"/>
                        </a:rPr>
                        <a:t>惩办“祸臣”定使馆界,拆炮台</a:t>
                      </a:r>
                      <a:r>
                        <a:rPr lang="en-US" sz="2200" b="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200" dirty="0">
                          <a:latin typeface="宋体" panose="02010600030101010101" pitchFamily="2" charset="-122"/>
                          <a:ea typeface="宋体" panose="02010600030101010101" pitchFamily="2" charset="-122"/>
                          <a:cs typeface="宋体" panose="02010600030101010101" pitchFamily="2" charset="-122"/>
                          <a:sym typeface="+mn-ea"/>
                        </a:rPr>
                        <a:t>进</a:t>
                      </a:r>
                      <a:r>
                        <a:rPr lang="en-US" sz="2200" dirty="0" err="1">
                          <a:latin typeface="宋体" panose="02010600030101010101" pitchFamily="2" charset="-122"/>
                          <a:ea typeface="宋体" panose="02010600030101010101" pitchFamily="2" charset="-122"/>
                          <a:cs typeface="宋体" panose="02010600030101010101" pitchFamily="2" charset="-122"/>
                          <a:sym typeface="+mn-ea"/>
                        </a:rPr>
                        <a:t>驻军</a:t>
                      </a:r>
                      <a:endParaRPr lang="en-US" altLang="en-US" sz="2200" b="0" dirty="0">
                        <a:latin typeface="宋体" panose="02010600030101010101" pitchFamily="2" charset="-122"/>
                        <a:ea typeface="宋体" panose="02010600030101010101" pitchFamily="2" charset="-122"/>
                        <a:cs typeface="宋体" panose="02010600030101010101" pitchFamily="2" charset="-122"/>
                      </a:endParaRPr>
                    </a:p>
                  </a:txBody>
                  <a:tcPr marL="34290" marR="3429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pic>
        <p:nvPicPr>
          <p:cNvPr id="926" name="Picture" descr="Picture"/>
          <p:cNvPicPr>
            <a:picLocks noChangeAspect="1"/>
          </p:cNvPicPr>
          <p:nvPr/>
        </p:nvPicPr>
        <p:blipFill>
          <a:blip r:embed="rId6" cstate="print"/>
          <a:stretch>
            <a:fillRect/>
          </a:stretch>
        </p:blipFill>
        <p:spPr>
          <a:xfrm>
            <a:off x="925195" y="4179570"/>
            <a:ext cx="10341610" cy="3090545"/>
          </a:xfrm>
          <a:prstGeom prst="rect">
            <a:avLst/>
          </a:prstGeom>
        </p:spPr>
      </p:pic>
      <p:sp>
        <p:nvSpPr>
          <p:cNvPr id="4" name="文本框 3"/>
          <p:cNvSpPr txBox="1"/>
          <p:nvPr/>
        </p:nvSpPr>
        <p:spPr>
          <a:xfrm>
            <a:off x="5957886" y="94055"/>
            <a:ext cx="6234113" cy="599440"/>
          </a:xfrm>
          <a:prstGeom prst="rect">
            <a:avLst/>
          </a:prstGeom>
          <a:noFill/>
        </p:spPr>
        <p:txBody>
          <a:bodyPr wrap="square" lIns="45720" tIns="22860" rIns="45720" bIns="22860" rtlCol="0">
            <a:spAutoFit/>
          </a:bodyPr>
          <a:lstStyle/>
          <a:p>
            <a:pPr algn="r"/>
            <a:r>
              <a:rPr lang="zh-CN" altLang="en-US" sz="3600" b="1" dirty="0">
                <a:solidFill>
                  <a:srgbClr val="C00000"/>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整体感知、铭记历史</a:t>
            </a:r>
          </a:p>
        </p:txBody>
      </p:sp>
    </p:spTree>
    <p:extLst>
      <p:ext uri="{BB962C8B-B14F-4D97-AF65-F5344CB8AC3E}">
        <p14:creationId xmlns:p14="http://schemas.microsoft.com/office/powerpoint/2010/main" val="231316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s1.bdstatic.com/70cFuXSh_Q1YnxGkpoWK1HF6hhy/it/u=3214712322,1406980497&amp;fm=2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
            <a:ext cx="12192000" cy="6800850"/>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0" y="28575"/>
            <a:ext cx="12192000" cy="6858000"/>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grpSp>
        <p:nvGrpSpPr>
          <p:cNvPr id="4" name="组合 3"/>
          <p:cNvGrpSpPr/>
          <p:nvPr/>
        </p:nvGrpSpPr>
        <p:grpSpPr>
          <a:xfrm>
            <a:off x="594360" y="479425"/>
            <a:ext cx="4959985" cy="1501775"/>
            <a:chOff x="936" y="755"/>
            <a:chExt cx="7811" cy="2365"/>
          </a:xfrm>
        </p:grpSpPr>
        <p:sp>
          <p:nvSpPr>
            <p:cNvPr id="14" name="任意多边形: 形状 13"/>
            <p:cNvSpPr/>
            <p:nvPr/>
          </p:nvSpPr>
          <p:spPr>
            <a:xfrm>
              <a:off x="1320" y="1080"/>
              <a:ext cx="2040" cy="2040"/>
            </a:xfrm>
            <a:custGeom>
              <a:avLst/>
              <a:gdLst>
                <a:gd name="connsiteX0" fmla="*/ 1005840 w 1295400"/>
                <a:gd name="connsiteY0" fmla="*/ 0 h 1295400"/>
                <a:gd name="connsiteX1" fmla="*/ 1295400 w 1295400"/>
                <a:gd name="connsiteY1" fmla="*/ 0 h 1295400"/>
                <a:gd name="connsiteX2" fmla="*/ 1295400 w 1295400"/>
                <a:gd name="connsiteY2" fmla="*/ 1295400 h 1295400"/>
                <a:gd name="connsiteX3" fmla="*/ 0 w 1295400"/>
                <a:gd name="connsiteY3" fmla="*/ 1295400 h 1295400"/>
                <a:gd name="connsiteX4" fmla="*/ 0 w 1295400"/>
                <a:gd name="connsiteY4" fmla="*/ 111252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1005840" y="0"/>
                  </a:moveTo>
                  <a:lnTo>
                    <a:pt x="1295400" y="0"/>
                  </a:lnTo>
                  <a:lnTo>
                    <a:pt x="1295400" y="1295400"/>
                  </a:lnTo>
                  <a:lnTo>
                    <a:pt x="0" y="1295400"/>
                  </a:lnTo>
                  <a:lnTo>
                    <a:pt x="0" y="11125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36" y="755"/>
              <a:ext cx="2136" cy="2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36" y="807"/>
              <a:ext cx="1608" cy="2082"/>
            </a:xfrm>
            <a:prstGeom prst="rect">
              <a:avLst/>
            </a:prstGeom>
            <a:noFill/>
          </p:spPr>
          <p:txBody>
            <a:bodyPr wrap="square" rtlCol="0">
              <a:spAutoFit/>
            </a:bodyPr>
            <a:lstStyle/>
            <a:p>
              <a:pPr algn="ctr"/>
              <a:r>
                <a:rPr lang="en-US" altLang="zh-CN" sz="8000" i="1" dirty="0">
                  <a:solidFill>
                    <a:schemeClr val="bg1"/>
                  </a:solidFill>
                  <a:latin typeface="方正综艺简体" panose="02010601030101010101" pitchFamily="2" charset="-122"/>
                  <a:ea typeface="方正综艺简体" panose="02010601030101010101" pitchFamily="2" charset="-122"/>
                </a:rPr>
                <a:t>1</a:t>
              </a:r>
            </a:p>
          </p:txBody>
        </p:sp>
        <p:cxnSp>
          <p:nvCxnSpPr>
            <p:cNvPr id="3" name="直接连接符 2"/>
            <p:cNvCxnSpPr/>
            <p:nvPr/>
          </p:nvCxnSpPr>
          <p:spPr>
            <a:xfrm>
              <a:off x="3337" y="3120"/>
              <a:ext cx="54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2163184" y="685800"/>
            <a:ext cx="2239716" cy="1323439"/>
          </a:xfrm>
          <a:prstGeom prst="rect">
            <a:avLst/>
          </a:prstGeom>
          <a:noFill/>
        </p:spPr>
        <p:txBody>
          <a:bodyPr wrap="none" rtlCol="0">
            <a:spAutoFit/>
          </a:bodyPr>
          <a:lstStyle/>
          <a:p>
            <a:r>
              <a:rPr lang="zh-CN" altLang="en-US" sz="8000" b="1" dirty="0" smtClean="0">
                <a:solidFill>
                  <a:srgbClr val="C00000"/>
                </a:solidFill>
                <a:latin typeface="华文新魏" panose="02010800040101010101" charset="-122"/>
                <a:ea typeface="华文新魏" panose="02010800040101010101" charset="-122"/>
              </a:rPr>
              <a:t>探索</a:t>
            </a:r>
            <a:endParaRPr lang="zh-CN" altLang="en-US" sz="8000" b="1" dirty="0">
              <a:solidFill>
                <a:srgbClr val="C00000"/>
              </a:solidFill>
              <a:latin typeface="华文新魏" panose="02010800040101010101" charset="-122"/>
              <a:ea typeface="华文新魏" panose="02010800040101010101" charset="-122"/>
            </a:endParaRPr>
          </a:p>
        </p:txBody>
      </p:sp>
      <p:sp>
        <p:nvSpPr>
          <p:cNvPr id="2" name="矩形 1"/>
          <p:cNvSpPr/>
          <p:nvPr/>
        </p:nvSpPr>
        <p:spPr>
          <a:xfrm>
            <a:off x="2205638" y="2875002"/>
            <a:ext cx="7802137" cy="1107996"/>
          </a:xfrm>
          <a:prstGeom prst="rect">
            <a:avLst/>
          </a:prstGeom>
        </p:spPr>
        <p:txBody>
          <a:bodyPr wrap="none">
            <a:spAutoFit/>
          </a:bodyPr>
          <a:lstStyle/>
          <a:p>
            <a:pPr algn="ctr"/>
            <a:r>
              <a:rPr lang="zh-CN" altLang="en-US" sz="6600" dirty="0">
                <a:latin typeface="隶书" panose="02010509060101010101" pitchFamily="49" charset="-122"/>
                <a:ea typeface="隶书" panose="02010509060101010101" pitchFamily="49" charset="-122"/>
              </a:rPr>
              <a:t>知识分子的革故鼎新</a:t>
            </a:r>
          </a:p>
        </p:txBody>
      </p:sp>
    </p:spTree>
    <p:extLst>
      <p:ext uri="{BB962C8B-B14F-4D97-AF65-F5344CB8AC3E}">
        <p14:creationId xmlns:p14="http://schemas.microsoft.com/office/powerpoint/2010/main" val="4174361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7" name="Text Box 29"/>
          <p:cNvSpPr txBox="1">
            <a:spLocks noChangeArrowheads="1"/>
          </p:cNvSpPr>
          <p:nvPr/>
        </p:nvSpPr>
        <p:spPr bwMode="auto">
          <a:xfrm>
            <a:off x="2229030" y="4541638"/>
            <a:ext cx="246237" cy="61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8" rIns="121896" bIns="60948">
            <a:spAutoFit/>
          </a:bodyPr>
          <a:lstStyle/>
          <a:p>
            <a:endParaRPr lang="zh-CN" altLang="zh-CN" sz="3200" b="1">
              <a:solidFill>
                <a:srgbClr val="3333FF"/>
              </a:solidFill>
            </a:endParaRPr>
          </a:p>
        </p:txBody>
      </p:sp>
      <p:pic>
        <p:nvPicPr>
          <p:cNvPr id="6" name="图片 182277" descr="G:/张蕴霞/课件/金榜苑/2015一轮/人教历史通用/新建文件夹/LS22.TIF"/>
          <p:cNvPicPr>
            <a:picLocks noChangeAspect="1" noChangeArrowheads="1"/>
          </p:cNvPicPr>
          <p:nvPr/>
        </p:nvPicPr>
        <p:blipFill rotWithShape="1">
          <a:blip r:embed="rId2" r:link="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24" t="-1185" r="-424" b="18751"/>
          <a:stretch>
            <a:fillRect/>
          </a:stretch>
        </p:blipFill>
        <p:spPr bwMode="auto">
          <a:xfrm>
            <a:off x="276860" y="728345"/>
            <a:ext cx="11725593" cy="585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79512" y="280988"/>
            <a:ext cx="4683443" cy="661035"/>
          </a:xfrm>
          <a:prstGeom prst="rect">
            <a:avLst/>
          </a:prstGeom>
          <a:noFill/>
        </p:spPr>
        <p:txBody>
          <a:bodyPr wrap="none" lIns="45720" tIns="22860" rIns="45720" bIns="22860" rtlCol="0">
            <a:spAutoFit/>
          </a:bodyPr>
          <a:lstStyle/>
          <a:p>
            <a:r>
              <a:rPr lang="zh-CN" altLang="en-US" sz="4000" b="1" dirty="0">
                <a:ln w="12700">
                  <a:noFill/>
                  <a:prstDash val="solid"/>
                </a:ln>
                <a:solidFill>
                  <a:srgbClr val="C00000"/>
                </a:solidFill>
                <a:effectLst>
                  <a:outerShdw dist="38100" dir="2640000" algn="bl" rotWithShape="0">
                    <a:schemeClr val="accent1"/>
                  </a:outerShdw>
                </a:effectLst>
                <a:latin typeface="宋体" panose="02010600030101010101" pitchFamily="2" charset="-122"/>
              </a:rPr>
              <a:t>拯救民族危亡的斗争</a:t>
            </a:r>
          </a:p>
        </p:txBody>
      </p:sp>
      <p:grpSp>
        <p:nvGrpSpPr>
          <p:cNvPr id="34" name="组合 33"/>
          <p:cNvGrpSpPr/>
          <p:nvPr/>
        </p:nvGrpSpPr>
        <p:grpSpPr>
          <a:xfrm>
            <a:off x="10219690" y="275273"/>
            <a:ext cx="1624648" cy="1073602"/>
            <a:chOff x="15777" y="108"/>
            <a:chExt cx="3396" cy="1669"/>
          </a:xfrm>
        </p:grpSpPr>
        <p:pic>
          <p:nvPicPr>
            <p:cNvPr id="30" name="图片 29"/>
            <p:cNvPicPr>
              <a:picLocks noChangeAspect="1"/>
            </p:cNvPicPr>
            <p:nvPr/>
          </p:nvPicPr>
          <p:blipFill rotWithShape="1">
            <a:blip r:embed="rId4" cstate="print">
              <a:extLst>
                <a:ext uri="{28A0092B-C50C-407E-A947-70E740481C1C}">
                  <a14:useLocalDpi xmlns:a14="http://schemas.microsoft.com/office/drawing/2010/main" val="0"/>
                </a:ext>
              </a:extLst>
            </a:blip>
            <a:srcRect l="31504" t="42693" r="58080" b="47610"/>
            <a:stretch>
              <a:fillRect/>
            </a:stretch>
          </p:blipFill>
          <p:spPr>
            <a:xfrm>
              <a:off x="15777" y="108"/>
              <a:ext cx="683" cy="849"/>
            </a:xfrm>
            <a:prstGeom prst="rect">
              <a:avLst/>
            </a:prstGeom>
          </p:spPr>
        </p:pic>
        <p:sp>
          <p:nvSpPr>
            <p:cNvPr id="31" name="文本框 30"/>
            <p:cNvSpPr txBox="1"/>
            <p:nvPr/>
          </p:nvSpPr>
          <p:spPr>
            <a:xfrm>
              <a:off x="16407" y="124"/>
              <a:ext cx="1519" cy="1196"/>
            </a:xfrm>
            <a:prstGeom prst="rect">
              <a:avLst/>
            </a:prstGeom>
            <a:noFill/>
          </p:spPr>
          <p:txBody>
            <a:bodyPr wrap="square" rtlCol="0">
              <a:spAutoFit/>
            </a:bodyPr>
            <a:lstStyle/>
            <a:p>
              <a:r>
                <a:rPr lang="zh-CN" altLang="en-US" sz="2200">
                  <a:latin typeface="楷体" panose="02010609060101010101" charset="-122"/>
                  <a:ea typeface="楷体" panose="02010609060101010101" charset="-122"/>
                </a:rPr>
                <a:t>时空</a:t>
              </a:r>
            </a:p>
          </p:txBody>
        </p:sp>
        <p:cxnSp>
          <p:nvCxnSpPr>
            <p:cNvPr id="32" name="直接连接符 31"/>
            <p:cNvCxnSpPr/>
            <p:nvPr/>
          </p:nvCxnSpPr>
          <p:spPr>
            <a:xfrm flipH="1">
              <a:off x="17411" y="313"/>
              <a:ext cx="542" cy="67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7654" y="581"/>
              <a:ext cx="1519" cy="1196"/>
            </a:xfrm>
            <a:prstGeom prst="rect">
              <a:avLst/>
            </a:prstGeom>
            <a:noFill/>
          </p:spPr>
          <p:txBody>
            <a:bodyPr wrap="square" rtlCol="0">
              <a:spAutoFit/>
            </a:bodyPr>
            <a:lstStyle/>
            <a:p>
              <a:r>
                <a:rPr lang="zh-CN" altLang="en-US" sz="2200">
                  <a:latin typeface="楷体" panose="02010609060101010101" charset="-122"/>
                  <a:ea typeface="楷体" panose="02010609060101010101" charset="-122"/>
                </a:rPr>
                <a:t>观念</a:t>
              </a:r>
            </a:p>
          </p:txBody>
        </p:sp>
      </p:grpSp>
    </p:spTree>
    <p:extLst>
      <p:ext uri="{BB962C8B-B14F-4D97-AF65-F5344CB8AC3E}">
        <p14:creationId xmlns:p14="http://schemas.microsoft.com/office/powerpoint/2010/main" val="319400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7" name="Text Box 29"/>
          <p:cNvSpPr txBox="1">
            <a:spLocks noChangeArrowheads="1"/>
          </p:cNvSpPr>
          <p:nvPr/>
        </p:nvSpPr>
        <p:spPr bwMode="auto">
          <a:xfrm>
            <a:off x="2229030" y="4541638"/>
            <a:ext cx="246237" cy="61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8" rIns="121896" bIns="60948">
            <a:spAutoFit/>
          </a:bodyPr>
          <a:lstStyle/>
          <a:p>
            <a:endParaRPr lang="zh-CN" altLang="zh-CN" sz="3200" b="1">
              <a:solidFill>
                <a:srgbClr val="3333FF"/>
              </a:solidFill>
            </a:endParaRPr>
          </a:p>
        </p:txBody>
      </p:sp>
      <p:sp>
        <p:nvSpPr>
          <p:cNvPr id="8" name="文本框 7"/>
          <p:cNvSpPr txBox="1"/>
          <p:nvPr/>
        </p:nvSpPr>
        <p:spPr>
          <a:xfrm>
            <a:off x="5957064" y="104283"/>
            <a:ext cx="6234113" cy="599440"/>
          </a:xfrm>
          <a:prstGeom prst="rect">
            <a:avLst/>
          </a:prstGeom>
          <a:noFill/>
        </p:spPr>
        <p:txBody>
          <a:bodyPr wrap="square" lIns="45720" tIns="22860" rIns="45720" bIns="22860" rtlCol="0">
            <a:spAutoFit/>
          </a:bodyPr>
          <a:lstStyle/>
          <a:p>
            <a:pPr algn="r"/>
            <a:r>
              <a:rPr lang="zh-CN" altLang="en-US" sz="3600" b="1" dirty="0">
                <a:solidFill>
                  <a:srgbClr val="C00000"/>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中国思想界的</a:t>
            </a:r>
            <a:r>
              <a:rPr lang="en-US" altLang="zh-CN" sz="3600" b="1" dirty="0">
                <a:solidFill>
                  <a:srgbClr val="C00000"/>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a:t>
            </a:r>
            <a:r>
              <a:rPr lang="zh-CN" altLang="en-US" sz="3600" b="1" dirty="0">
                <a:solidFill>
                  <a:srgbClr val="C00000"/>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大地震</a:t>
            </a:r>
            <a:r>
              <a:rPr lang="en-US" altLang="zh-CN" sz="3600" b="1" dirty="0">
                <a:solidFill>
                  <a:srgbClr val="C00000"/>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a:t>
            </a:r>
          </a:p>
        </p:txBody>
      </p:sp>
      <p:pic>
        <p:nvPicPr>
          <p:cNvPr id="9" name="图片 8" descr="康有为"/>
          <p:cNvPicPr>
            <a:picLocks noChangeAspect="1"/>
          </p:cNvPicPr>
          <p:nvPr/>
        </p:nvPicPr>
        <p:blipFill>
          <a:blip r:embed="rId2">
            <a:extLst>
              <a:ext uri="{BEBA8EAE-BF5A-486C-A8C5-ECC9F3942E4B}">
                <a14:imgProps xmlns:a14="http://schemas.microsoft.com/office/drawing/2010/main">
                  <a14:imgLayer r:embed="rId3">
                    <a14:imgEffect>
                      <a14:backgroundRemoval t="5000" b="100000" l="222" r="99111">
                        <a14:foregroundMark x1="49111" y1="10172" x2="49333" y2="81724"/>
                        <a14:foregroundMark x1="42222" y1="24310" x2="48444" y2="35517"/>
                        <a14:foregroundMark x1="40222" y1="25517" x2="40889" y2="27586"/>
                        <a14:foregroundMark x1="67111" y1="84483" x2="62444" y2="92759"/>
                        <a14:foregroundMark x1="61778" y1="31552" x2="56667" y2="35862"/>
                        <a14:foregroundMark x1="47111" y1="38448" x2="22889" y2="61552"/>
                        <a14:foregroundMark x1="29111" y1="51897" x2="26000" y2="57931"/>
                        <a14:foregroundMark x1="40444" y1="40690" x2="35111" y2="43448"/>
                        <a14:foregroundMark x1="19778" y1="66379" x2="222" y2="99310"/>
                        <a14:foregroundMark x1="20444" y1="63621" x2="23111" y2="61379"/>
                        <a14:backgroundMark x1="9333" y1="66207" x2="889" y2="88621"/>
                        <a14:backgroundMark x1="5778" y1="85690" x2="2222" y2="93276"/>
                        <a14:backgroundMark x1="667" y1="93621" x2="0" y2="96379"/>
                      </a14:backgroundRemoval>
                    </a14:imgEffect>
                  </a14:imgLayer>
                </a14:imgProps>
              </a:ext>
            </a:extLst>
          </a:blip>
          <a:stretch>
            <a:fillRect/>
          </a:stretch>
        </p:blipFill>
        <p:spPr>
          <a:xfrm>
            <a:off x="418148" y="1139508"/>
            <a:ext cx="4000501" cy="5241608"/>
          </a:xfrm>
          <a:prstGeom prst="rect">
            <a:avLst/>
          </a:prstGeom>
        </p:spPr>
      </p:pic>
      <p:pic>
        <p:nvPicPr>
          <p:cNvPr id="10" name="图片 9" descr="孔子"/>
          <p:cNvPicPr>
            <a:picLocks noChangeAspect="1"/>
          </p:cNvPicPr>
          <p:nvPr/>
        </p:nvPicPr>
        <p:blipFill rotWithShape="1">
          <a:blip r:embed="rId4"/>
          <a:srcRect t="19520" r="10078" b="10761"/>
          <a:stretch>
            <a:fillRect/>
          </a:stretch>
        </p:blipFill>
        <p:spPr>
          <a:xfrm>
            <a:off x="8185271" y="3356575"/>
            <a:ext cx="1777700" cy="2265913"/>
          </a:xfrm>
          <a:prstGeom prst="rect">
            <a:avLst/>
          </a:prstGeom>
        </p:spPr>
      </p:pic>
      <p:pic>
        <p:nvPicPr>
          <p:cNvPr id="11" name="图片 10" descr="1af05559d26a633e3fb6080c2593a1b6"/>
          <p:cNvPicPr>
            <a:picLocks noChangeAspect="1"/>
          </p:cNvPicPr>
          <p:nvPr/>
        </p:nvPicPr>
        <p:blipFill rotWithShape="1">
          <a:blip r:embed="rId5"/>
          <a:srcRect l="4109" t="23646" r="19737" b="8916"/>
          <a:stretch>
            <a:fillRect/>
          </a:stretch>
        </p:blipFill>
        <p:spPr>
          <a:xfrm>
            <a:off x="6096000" y="3429000"/>
            <a:ext cx="1963802" cy="2207667"/>
          </a:xfrm>
          <a:prstGeom prst="rect">
            <a:avLst/>
          </a:prstGeom>
        </p:spPr>
      </p:pic>
      <p:sp>
        <p:nvSpPr>
          <p:cNvPr id="12" name="文本框 11"/>
          <p:cNvSpPr txBox="1"/>
          <p:nvPr/>
        </p:nvSpPr>
        <p:spPr>
          <a:xfrm>
            <a:off x="4544117" y="1208267"/>
            <a:ext cx="7229736" cy="2077492"/>
          </a:xfrm>
          <a:prstGeom prst="rect">
            <a:avLst/>
          </a:prstGeom>
          <a:noFill/>
        </p:spPr>
        <p:txBody>
          <a:bodyPr wrap="square" lIns="45720" tIns="22860" rIns="45720" bIns="22860" rtlCol="0">
            <a:spAutoFit/>
          </a:bodyPr>
          <a:lstStyle/>
          <a:p>
            <a:r>
              <a:rPr lang="zh-CN" altLang="en-US" sz="2200" dirty="0">
                <a:latin typeface="宋体" panose="02010600030101010101" pitchFamily="2" charset="-122"/>
                <a:cs typeface="宋体" panose="02010600030101010101" pitchFamily="2" charset="-122"/>
              </a:rPr>
              <a:t>    这两本书是康有为</a:t>
            </a:r>
            <a:r>
              <a:rPr lang="en-US" altLang="zh-CN" sz="2200" dirty="0">
                <a:latin typeface="宋体" panose="02010600030101010101" pitchFamily="2" charset="-122"/>
                <a:cs typeface="宋体" panose="02010600030101010101" pitchFamily="2" charset="-122"/>
              </a:rPr>
              <a:t>1891</a:t>
            </a:r>
            <a:r>
              <a:rPr lang="zh-CN" altLang="en-US" sz="2200" dirty="0">
                <a:latin typeface="宋体" panose="02010600030101010101" pitchFamily="2" charset="-122"/>
                <a:cs typeface="宋体" panose="02010600030101010101" pitchFamily="2" charset="-122"/>
              </a:rPr>
              <a:t>至</a:t>
            </a:r>
            <a:r>
              <a:rPr lang="en-US" altLang="zh-CN" sz="2200" dirty="0">
                <a:latin typeface="宋体" panose="02010600030101010101" pitchFamily="2" charset="-122"/>
                <a:cs typeface="宋体" panose="02010600030101010101" pitchFamily="2" charset="-122"/>
              </a:rPr>
              <a:t>1895</a:t>
            </a:r>
            <a:r>
              <a:rPr lang="zh-CN" altLang="en-US" sz="2200" dirty="0">
                <a:latin typeface="宋体" panose="02010600030101010101" pitchFamily="2" charset="-122"/>
                <a:cs typeface="宋体" panose="02010600030101010101" pitchFamily="2" charset="-122"/>
              </a:rPr>
              <a:t>年在广州万木草堂讲学期间完成的著作。</a:t>
            </a:r>
          </a:p>
          <a:p>
            <a:r>
              <a:rPr lang="zh-CN" altLang="en-US" sz="2200" b="1" dirty="0">
                <a:solidFill>
                  <a:srgbClr val="002060"/>
                </a:solidFill>
                <a:latin typeface="宋体" panose="02010600030101010101" pitchFamily="2" charset="-122"/>
                <a:cs typeface="宋体" panose="02010600030101010101" pitchFamily="2" charset="-122"/>
              </a:rPr>
              <a:t>  《新学伪经考》</a:t>
            </a:r>
            <a:r>
              <a:rPr lang="zh-CN" altLang="en-US" sz="2200" dirty="0">
                <a:latin typeface="宋体" panose="02010600030101010101" pitchFamily="2" charset="-122"/>
                <a:cs typeface="宋体" panose="02010600030101010101" pitchFamily="2" charset="-122"/>
              </a:rPr>
              <a:t>认为东汉以来独尊儒术为儒学正宗的古文经，不过是刘歆为王莽篡汉而伪造的</a:t>
            </a:r>
            <a:r>
              <a:rPr lang="en-US" altLang="zh-CN" sz="2200" dirty="0">
                <a:latin typeface="宋体" panose="02010600030101010101" pitchFamily="2" charset="-122"/>
                <a:cs typeface="宋体" panose="02010600030101010101" pitchFamily="2" charset="-122"/>
              </a:rPr>
              <a:t>“</a:t>
            </a:r>
            <a:r>
              <a:rPr lang="zh-CN" altLang="en-US" sz="2200" dirty="0">
                <a:latin typeface="宋体" panose="02010600030101010101" pitchFamily="2" charset="-122"/>
                <a:cs typeface="宋体" panose="02010600030101010101" pitchFamily="2" charset="-122"/>
              </a:rPr>
              <a:t>新学</a:t>
            </a:r>
            <a:r>
              <a:rPr lang="en-US" altLang="zh-CN" sz="2200" dirty="0">
                <a:latin typeface="宋体" panose="02010600030101010101" pitchFamily="2" charset="-122"/>
                <a:cs typeface="宋体" panose="02010600030101010101" pitchFamily="2" charset="-122"/>
              </a:rPr>
              <a:t>”</a:t>
            </a:r>
            <a:r>
              <a:rPr lang="zh-CN" altLang="en-US" sz="2200" dirty="0">
                <a:latin typeface="宋体" panose="02010600030101010101" pitchFamily="2" charset="-122"/>
                <a:cs typeface="宋体" panose="02010600030101010101" pitchFamily="2" charset="-122"/>
              </a:rPr>
              <a:t>，湮没了孔子学说的</a:t>
            </a:r>
            <a:r>
              <a:rPr lang="en-US" altLang="zh-CN" sz="2200" dirty="0">
                <a:latin typeface="宋体" panose="02010600030101010101" pitchFamily="2" charset="-122"/>
                <a:cs typeface="宋体" panose="02010600030101010101" pitchFamily="2" charset="-122"/>
              </a:rPr>
              <a:t>“</a:t>
            </a:r>
            <a:r>
              <a:rPr lang="zh-CN" altLang="en-US" sz="2200" dirty="0">
                <a:latin typeface="宋体" panose="02010600030101010101" pitchFamily="2" charset="-122"/>
                <a:cs typeface="宋体" panose="02010600030101010101" pitchFamily="2" charset="-122"/>
              </a:rPr>
              <a:t>微言大义</a:t>
            </a:r>
            <a:r>
              <a:rPr lang="en-US" altLang="zh-CN" sz="2200" dirty="0">
                <a:latin typeface="宋体" panose="02010600030101010101" pitchFamily="2" charset="-122"/>
                <a:cs typeface="宋体" panose="02010600030101010101" pitchFamily="2" charset="-122"/>
              </a:rPr>
              <a:t>”</a:t>
            </a:r>
            <a:r>
              <a:rPr lang="zh-CN" altLang="en-US" sz="2200" dirty="0">
                <a:latin typeface="宋体" panose="02010600030101010101" pitchFamily="2" charset="-122"/>
                <a:cs typeface="宋体" panose="02010600030101010101" pitchFamily="2" charset="-122"/>
              </a:rPr>
              <a:t>。</a:t>
            </a:r>
          </a:p>
          <a:p>
            <a:r>
              <a:rPr lang="zh-CN" altLang="en-US" sz="2200" b="1" dirty="0">
                <a:solidFill>
                  <a:srgbClr val="002060"/>
                </a:solidFill>
                <a:latin typeface="宋体" panose="02010600030101010101" pitchFamily="2" charset="-122"/>
                <a:cs typeface="宋体" panose="02010600030101010101" pitchFamily="2" charset="-122"/>
              </a:rPr>
              <a:t>  《孔子改制考》</a:t>
            </a:r>
            <a:r>
              <a:rPr lang="zh-CN" altLang="en-US" sz="2200" dirty="0">
                <a:latin typeface="宋体" panose="02010600030101010101" pitchFamily="2" charset="-122"/>
                <a:cs typeface="宋体" panose="02010600030101010101" pitchFamily="2" charset="-122"/>
              </a:rPr>
              <a:t>遵奉孔子为托古改制的改革家。</a:t>
            </a:r>
          </a:p>
        </p:txBody>
      </p:sp>
      <p:sp>
        <p:nvSpPr>
          <p:cNvPr id="13" name="文本框 12"/>
          <p:cNvSpPr txBox="1"/>
          <p:nvPr/>
        </p:nvSpPr>
        <p:spPr>
          <a:xfrm>
            <a:off x="4544117" y="5715221"/>
            <a:ext cx="7482840" cy="969496"/>
          </a:xfrm>
          <a:prstGeom prst="rect">
            <a:avLst/>
          </a:prstGeom>
          <a:noFill/>
        </p:spPr>
        <p:txBody>
          <a:bodyPr wrap="square" lIns="45720" tIns="22860" rIns="45720" bIns="22860" rtlCol="0">
            <a:spAutoFit/>
          </a:bodyPr>
          <a:lstStyle/>
          <a:p>
            <a:r>
              <a:rPr lang="zh-CN" altLang="en-US" sz="2000" b="1" dirty="0">
                <a:latin typeface="宋体" panose="02010600030101010101" pitchFamily="2" charset="-122"/>
                <a:cs typeface="宋体" panose="02010600030101010101" pitchFamily="2" charset="-122"/>
              </a:rPr>
              <a:t>    这两部书从根本上动摇了</a:t>
            </a:r>
            <a:r>
              <a:rPr lang="en-US" altLang="zh-CN" sz="2000" b="1" dirty="0">
                <a:latin typeface="宋体" panose="02010600030101010101" pitchFamily="2" charset="-122"/>
                <a:cs typeface="宋体" panose="02010600030101010101" pitchFamily="2" charset="-122"/>
              </a:rPr>
              <a:t>“</a:t>
            </a:r>
            <a:r>
              <a:rPr lang="zh-CN" altLang="en-US" sz="2000" b="1" dirty="0">
                <a:latin typeface="宋体" panose="02010600030101010101" pitchFamily="2" charset="-122"/>
                <a:cs typeface="宋体" panose="02010600030101010101" pitchFamily="2" charset="-122"/>
              </a:rPr>
              <a:t>恪守祖训</a:t>
            </a:r>
            <a:r>
              <a:rPr lang="en-US" altLang="zh-CN" sz="2000" b="1" dirty="0">
                <a:latin typeface="宋体" panose="02010600030101010101" pitchFamily="2" charset="-122"/>
                <a:cs typeface="宋体" panose="02010600030101010101" pitchFamily="2" charset="-122"/>
              </a:rPr>
              <a:t>”</a:t>
            </a:r>
            <a:r>
              <a:rPr lang="zh-CN" altLang="en-US" sz="2000" b="1" dirty="0">
                <a:latin typeface="宋体" panose="02010600030101010101" pitchFamily="2" charset="-122"/>
                <a:cs typeface="宋体" panose="02010600030101010101" pitchFamily="2" charset="-122"/>
              </a:rPr>
              <a:t>的观念，宣传了维新变法的合理性，为变法维新提供了理论依据，起到了解放思想的作用</a:t>
            </a:r>
          </a:p>
        </p:txBody>
      </p:sp>
    </p:spTree>
    <p:extLst>
      <p:ext uri="{BB962C8B-B14F-4D97-AF65-F5344CB8AC3E}">
        <p14:creationId xmlns:p14="http://schemas.microsoft.com/office/powerpoint/2010/main" val="133253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7" name="Text Box 29"/>
          <p:cNvSpPr txBox="1">
            <a:spLocks noChangeArrowheads="1"/>
          </p:cNvSpPr>
          <p:nvPr/>
        </p:nvSpPr>
        <p:spPr bwMode="auto">
          <a:xfrm>
            <a:off x="2229030" y="4541638"/>
            <a:ext cx="246237" cy="61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8" rIns="121896" bIns="60948">
            <a:spAutoFit/>
          </a:bodyPr>
          <a:lstStyle/>
          <a:p>
            <a:endParaRPr lang="zh-CN" altLang="zh-CN" sz="3200" b="1">
              <a:solidFill>
                <a:srgbClr val="3333FF"/>
              </a:solidFill>
            </a:endParaRPr>
          </a:p>
        </p:txBody>
      </p:sp>
      <p:sp>
        <p:nvSpPr>
          <p:cNvPr id="2" name="文本框 1"/>
          <p:cNvSpPr txBox="1"/>
          <p:nvPr/>
        </p:nvSpPr>
        <p:spPr>
          <a:xfrm>
            <a:off x="1423353" y="1036629"/>
            <a:ext cx="10342563" cy="599440"/>
          </a:xfrm>
          <a:prstGeom prst="rect">
            <a:avLst/>
          </a:prstGeom>
          <a:noFill/>
        </p:spPr>
        <p:txBody>
          <a:bodyPr wrap="square" lIns="45720" tIns="22860" rIns="45720" bIns="22860" rtlCol="0">
            <a:spAutoFit/>
            <a:scene3d>
              <a:camera prst="orthographicFront"/>
              <a:lightRig rig="threePt" dir="t"/>
            </a:scene3d>
          </a:bodyPr>
          <a:lstStyle/>
          <a:p>
            <a:r>
              <a:rPr lang="zh-CN" altLang="en-US" sz="3600" b="1" dirty="0">
                <a:effectLst>
                  <a:outerShdw blurRad="38100" dist="25400" dir="5400000" algn="ctr" rotWithShape="0">
                    <a:srgbClr val="6E747A">
                      <a:alpha val="43000"/>
                    </a:srgbClr>
                  </a:outerShdw>
                </a:effectLst>
                <a:latin typeface="宋体" panose="02010600030101010101" pitchFamily="2" charset="-122"/>
              </a:rPr>
              <a:t>为什么康有为要搬出孔子作为变法维新的理论领袖？</a:t>
            </a:r>
          </a:p>
        </p:txBody>
      </p:sp>
      <p:sp>
        <p:nvSpPr>
          <p:cNvPr id="3" name="文本框 2"/>
          <p:cNvSpPr txBox="1"/>
          <p:nvPr/>
        </p:nvSpPr>
        <p:spPr>
          <a:xfrm>
            <a:off x="606287" y="2011998"/>
            <a:ext cx="11012557" cy="2815590"/>
          </a:xfrm>
          <a:prstGeom prst="rect">
            <a:avLst/>
          </a:prstGeom>
          <a:noFill/>
        </p:spPr>
        <p:txBody>
          <a:bodyPr wrap="square" lIns="45720" tIns="22860" rIns="45720" bIns="22860" rtlCol="0">
            <a:spAutoFit/>
          </a:bodyPr>
          <a:lstStyle/>
          <a:p>
            <a:pPr fontAlgn="auto">
              <a:lnSpc>
                <a:spcPct val="125000"/>
              </a:lnSpc>
            </a:pPr>
            <a:r>
              <a:rPr lang="en-US" altLang="zh-CN" sz="2400" dirty="0">
                <a:latin typeface="宋体" panose="02010600030101010101" pitchFamily="2" charset="-122"/>
                <a:cs typeface="宋体" panose="02010600030101010101" pitchFamily="2" charset="-122"/>
              </a:rPr>
              <a:t>    </a:t>
            </a:r>
            <a:r>
              <a:rPr lang="zh-CN" altLang="en-US" sz="2400" dirty="0">
                <a:latin typeface="宋体" panose="02010600030101010101" pitchFamily="2" charset="-122"/>
                <a:cs typeface="宋体" panose="02010600030101010101" pitchFamily="2" charset="-122"/>
              </a:rPr>
              <a:t>国门打开之后，清政府发起了“师夷长技以自强”的洋务运动，但是随着甲午中日战争的战败而宣告失败。</a:t>
            </a:r>
          </a:p>
          <a:p>
            <a:pPr fontAlgn="auto">
              <a:lnSpc>
                <a:spcPct val="125000"/>
              </a:lnSpc>
            </a:pPr>
            <a:r>
              <a:rPr lang="zh-CN" altLang="en-US" sz="2400" dirty="0">
                <a:latin typeface="宋体" panose="02010600030101010101" pitchFamily="2" charset="-122"/>
                <a:cs typeface="宋体" panose="02010600030101010101" pitchFamily="2" charset="-122"/>
              </a:rPr>
              <a:t>    面对这“三千年未有之大变局”，供以康有为和梁启超为代表的中国新锐知识分子首先从思想上发起了维新运动。</a:t>
            </a:r>
          </a:p>
          <a:p>
            <a:pPr fontAlgn="auto">
              <a:lnSpc>
                <a:spcPct val="125000"/>
              </a:lnSpc>
            </a:pPr>
            <a:r>
              <a:rPr lang="zh-CN" altLang="en-US" sz="2400" dirty="0">
                <a:latin typeface="宋体" panose="02010600030101010101" pitchFamily="2" charset="-122"/>
                <a:cs typeface="宋体" panose="02010600030101010101" pitchFamily="2" charset="-122"/>
              </a:rPr>
              <a:t>    </a:t>
            </a:r>
            <a:r>
              <a:rPr lang="zh-CN" altLang="en-US" sz="2400" b="1" dirty="0">
                <a:latin typeface="宋体" panose="02010600030101010101" pitchFamily="2" charset="-122"/>
                <a:cs typeface="宋体" panose="02010600030101010101" pitchFamily="2" charset="-122"/>
              </a:rPr>
              <a:t>维新思想与传统思想格格不入，为避免太大的阻力康有为将孔子宣传为改制的先驱，打着孔子的旗号宣传维新思想。</a:t>
            </a:r>
            <a:endParaRPr lang="zh-CN" altLang="en-US" sz="2400" dirty="0">
              <a:latin typeface="宋体" panose="02010600030101010101" pitchFamily="2" charset="-122"/>
              <a:cs typeface="宋体" panose="02010600030101010101" pitchFamily="2" charset="-122"/>
            </a:endParaRPr>
          </a:p>
        </p:txBody>
      </p:sp>
      <p:sp>
        <p:nvSpPr>
          <p:cNvPr id="4" name="文本框 3"/>
          <p:cNvSpPr txBox="1"/>
          <p:nvPr/>
        </p:nvSpPr>
        <p:spPr>
          <a:xfrm>
            <a:off x="606287" y="5266373"/>
            <a:ext cx="10893287" cy="1061829"/>
          </a:xfrm>
          <a:prstGeom prst="rect">
            <a:avLst/>
          </a:prstGeom>
          <a:noFill/>
        </p:spPr>
        <p:txBody>
          <a:bodyPr wrap="square" lIns="45720" tIns="22860" rIns="45720" bIns="22860" rtlCol="0">
            <a:spAutoFit/>
          </a:bodyPr>
          <a:lstStyle/>
          <a:p>
            <a:pPr algn="ctr"/>
            <a:r>
              <a:rPr lang="zh-CN" altLang="en-US" sz="3300" b="1" dirty="0">
                <a:solidFill>
                  <a:srgbClr val="C00000"/>
                </a:solidFill>
                <a:latin typeface="方正粗黑宋简体" panose="02000000000000000000" pitchFamily="2" charset="-122"/>
                <a:ea typeface="方正粗黑宋简体" panose="02000000000000000000" pitchFamily="2" charset="-122"/>
                <a:cs typeface="宋体" panose="02010600030101010101" pitchFamily="2" charset="-122"/>
                <a:sym typeface="+mn-ea"/>
              </a:rPr>
              <a:t>这说明维新派不敢也不想从根本上否定儒家思想，</a:t>
            </a:r>
          </a:p>
          <a:p>
            <a:pPr algn="ctr"/>
            <a:r>
              <a:rPr lang="zh-CN" altLang="en-US" sz="3300" b="1" dirty="0">
                <a:solidFill>
                  <a:srgbClr val="C00000"/>
                </a:solidFill>
                <a:latin typeface="方正粗黑宋简体" panose="02000000000000000000" pitchFamily="2" charset="-122"/>
                <a:ea typeface="方正粗黑宋简体" panose="02000000000000000000" pitchFamily="2" charset="-122"/>
                <a:cs typeface="宋体" panose="02010600030101010101" pitchFamily="2" charset="-122"/>
                <a:sym typeface="+mn-ea"/>
              </a:rPr>
              <a:t>体现了其软弱性和妥协性</a:t>
            </a:r>
          </a:p>
        </p:txBody>
      </p:sp>
      <p:cxnSp>
        <p:nvCxnSpPr>
          <p:cNvPr id="8" name="直接连接符 7"/>
          <p:cNvCxnSpPr/>
          <p:nvPr/>
        </p:nvCxnSpPr>
        <p:spPr>
          <a:xfrm>
            <a:off x="1597978" y="1789422"/>
            <a:ext cx="10167938" cy="0"/>
          </a:xfrm>
          <a:prstGeom prst="line">
            <a:avLst/>
          </a:prstGeom>
          <a:ln w="57150" cmpd="sng">
            <a:solidFill>
              <a:schemeClr val="tx1"/>
            </a:solidFill>
            <a:prstDash val="solid"/>
          </a:ln>
        </p:spPr>
        <p:style>
          <a:lnRef idx="3">
            <a:schemeClr val="accent2"/>
          </a:lnRef>
          <a:fillRef idx="0">
            <a:schemeClr val="accent2"/>
          </a:fillRef>
          <a:effectRef idx="2">
            <a:schemeClr val="accent2"/>
          </a:effectRef>
          <a:fontRef idx="minor">
            <a:schemeClr val="tx1"/>
          </a:fontRef>
        </p:style>
      </p:cxnSp>
      <p:sp>
        <p:nvSpPr>
          <p:cNvPr id="9" name="椭圆 8"/>
          <p:cNvSpPr/>
          <p:nvPr/>
        </p:nvSpPr>
        <p:spPr>
          <a:xfrm>
            <a:off x="154940" y="1042979"/>
            <a:ext cx="762000" cy="7464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zh-CN" altLang="en-US" sz="4000" dirty="0"/>
              <a:t>思</a:t>
            </a:r>
          </a:p>
        </p:txBody>
      </p:sp>
      <p:sp>
        <p:nvSpPr>
          <p:cNvPr id="10" name="椭圆 9"/>
          <p:cNvSpPr/>
          <p:nvPr/>
        </p:nvSpPr>
        <p:spPr>
          <a:xfrm>
            <a:off x="757238" y="1448109"/>
            <a:ext cx="619443" cy="6194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zh-CN" altLang="en-US" sz="3300"/>
              <a:t>考</a:t>
            </a:r>
          </a:p>
        </p:txBody>
      </p:sp>
    </p:spTree>
    <p:extLst>
      <p:ext uri="{BB962C8B-B14F-4D97-AF65-F5344CB8AC3E}">
        <p14:creationId xmlns:p14="http://schemas.microsoft.com/office/powerpoint/2010/main" val="211076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7" name="Text Box 29"/>
          <p:cNvSpPr txBox="1">
            <a:spLocks noChangeArrowheads="1"/>
          </p:cNvSpPr>
          <p:nvPr/>
        </p:nvSpPr>
        <p:spPr bwMode="auto">
          <a:xfrm>
            <a:off x="2229030" y="4541638"/>
            <a:ext cx="246237" cy="61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8" rIns="121896" bIns="60948">
            <a:spAutoFit/>
          </a:bodyPr>
          <a:lstStyle/>
          <a:p>
            <a:endParaRPr lang="zh-CN" altLang="zh-CN" sz="3200" b="1">
              <a:solidFill>
                <a:srgbClr val="3333FF"/>
              </a:solidFill>
            </a:endParaRPr>
          </a:p>
        </p:txBody>
      </p:sp>
      <p:sp>
        <p:nvSpPr>
          <p:cNvPr id="6" name="文本框 5"/>
          <p:cNvSpPr txBox="1"/>
          <p:nvPr/>
        </p:nvSpPr>
        <p:spPr>
          <a:xfrm>
            <a:off x="484188" y="1006475"/>
            <a:ext cx="11306661" cy="1400384"/>
          </a:xfrm>
          <a:prstGeom prst="rect">
            <a:avLst/>
          </a:prstGeom>
          <a:noFill/>
        </p:spPr>
        <p:txBody>
          <a:bodyPr wrap="square" lIns="45720" tIns="22860" rIns="45720" bIns="22860" rtlCol="0">
            <a:spAutoFit/>
          </a:bodyPr>
          <a:lstStyle/>
          <a:p>
            <a:pPr algn="ctr"/>
            <a:r>
              <a:rPr lang="zh-CN" altLang="en-US" sz="4400" b="1" dirty="0">
                <a:effectLst>
                  <a:reflection blurRad="6350" stA="53000" endA="300" endPos="35500" dir="5400000" sy="-90000" algn="bl" rotWithShape="0"/>
                </a:effectLst>
                <a:latin typeface="方正粗黑宋简体" panose="02000000000000000000" pitchFamily="2" charset="-122"/>
                <a:ea typeface="方正粗黑宋简体" panose="02000000000000000000" pitchFamily="2" charset="-122"/>
              </a:rPr>
              <a:t>公车上书</a:t>
            </a:r>
          </a:p>
          <a:p>
            <a:r>
              <a:rPr lang="zh-CN" altLang="en-US" sz="2200" b="1" dirty="0">
                <a:solidFill>
                  <a:schemeClr val="tx1">
                    <a:lumMod val="75000"/>
                    <a:lumOff val="25000"/>
                  </a:schemeClr>
                </a:solidFill>
                <a:latin typeface="宋体" panose="02010600030101010101" pitchFamily="2" charset="-122"/>
                <a:cs typeface="宋体" panose="02010600030101010101" pitchFamily="2" charset="-122"/>
              </a:rPr>
              <a:t>    汉朝时，很多地方用公家的车马，递送应征入京的士人</a:t>
            </a:r>
            <a:r>
              <a:rPr lang="en-US" altLang="zh-CN" sz="2200" b="1" dirty="0">
                <a:solidFill>
                  <a:schemeClr val="tx1">
                    <a:lumMod val="75000"/>
                    <a:lumOff val="25000"/>
                  </a:schemeClr>
                </a:solidFill>
                <a:latin typeface="宋体" panose="02010600030101010101" pitchFamily="2" charset="-122"/>
                <a:cs typeface="宋体" panose="02010600030101010101" pitchFamily="2" charset="-122"/>
              </a:rPr>
              <a:t>,</a:t>
            </a:r>
            <a:r>
              <a:rPr lang="zh-CN" altLang="en-US" sz="2200" b="1" dirty="0">
                <a:solidFill>
                  <a:schemeClr val="tx1">
                    <a:lumMod val="75000"/>
                    <a:lumOff val="25000"/>
                  </a:schemeClr>
                </a:solidFill>
                <a:latin typeface="宋体" panose="02010600030101010101" pitchFamily="2" charset="-122"/>
                <a:cs typeface="宋体" panose="02010600030101010101" pitchFamily="2" charset="-122"/>
              </a:rPr>
              <a:t>后来，人们就用“公车”作为举人入京应试的代称</a:t>
            </a:r>
            <a:r>
              <a:rPr lang="en-US" altLang="zh-CN" sz="2200" b="1" dirty="0">
                <a:solidFill>
                  <a:schemeClr val="tx1">
                    <a:lumMod val="75000"/>
                    <a:lumOff val="25000"/>
                  </a:schemeClr>
                </a:solidFill>
                <a:latin typeface="宋体" panose="02010600030101010101" pitchFamily="2" charset="-122"/>
                <a:cs typeface="宋体" panose="02010600030101010101" pitchFamily="2" charset="-122"/>
              </a:rPr>
              <a:t>.</a:t>
            </a:r>
            <a:endParaRPr lang="zh-CN" altLang="en-US" sz="2200" b="1" dirty="0">
              <a:solidFill>
                <a:schemeClr val="tx1">
                  <a:lumMod val="75000"/>
                  <a:lumOff val="25000"/>
                </a:schemeClr>
              </a:solidFill>
              <a:latin typeface="宋体" panose="02010600030101010101" pitchFamily="2" charset="-122"/>
              <a:cs typeface="宋体" panose="02010600030101010101" pitchFamily="2" charset="-122"/>
            </a:endParaRPr>
          </a:p>
        </p:txBody>
      </p:sp>
      <p:pic>
        <p:nvPicPr>
          <p:cNvPr id="8" name="图片 7" descr="37bece528ce5a397b67ba7113d8a37e7"/>
          <p:cNvPicPr>
            <a:picLocks noChangeAspect="1"/>
          </p:cNvPicPr>
          <p:nvPr/>
        </p:nvPicPr>
        <p:blipFill rotWithShape="1">
          <a:blip r:embed="rId2">
            <a:extLst>
              <a:ext uri="{BEBA8EAE-BF5A-486C-A8C5-ECC9F3942E4B}">
                <a14:imgProps xmlns:a14="http://schemas.microsoft.com/office/drawing/2010/main">
                  <a14:imgLayer r:embed="rId3">
                    <a14:imgEffect>
                      <a14:backgroundRemoval t="23280" b="88580" l="2637" r="94336">
                        <a14:foregroundMark x1="91016" y1="70717" x2="91992" y2="86091"/>
                        <a14:foregroundMark x1="32129" y1="69253" x2="46777" y2="63836"/>
                        <a14:backgroundMark x1="13965" y1="79941" x2="13770" y2="87555"/>
                      </a14:backgroundRemoval>
                    </a14:imgEffect>
                  </a14:imgLayer>
                </a14:imgProps>
              </a:ext>
            </a:extLst>
          </a:blip>
          <a:srcRect l="3532" t="23633" r="5156" b="21891"/>
          <a:stretch>
            <a:fillRect/>
          </a:stretch>
        </p:blipFill>
        <p:spPr>
          <a:xfrm>
            <a:off x="258418" y="2647841"/>
            <a:ext cx="7113348" cy="3713365"/>
          </a:xfrm>
          <a:prstGeom prst="rect">
            <a:avLst/>
          </a:prstGeom>
        </p:spPr>
      </p:pic>
      <p:sp>
        <p:nvSpPr>
          <p:cNvPr id="12" name="文本框 11"/>
          <p:cNvSpPr txBox="1"/>
          <p:nvPr/>
        </p:nvSpPr>
        <p:spPr>
          <a:xfrm>
            <a:off x="7371766" y="2944886"/>
            <a:ext cx="4419082" cy="3416320"/>
          </a:xfrm>
          <a:prstGeom prst="rect">
            <a:avLst/>
          </a:prstGeom>
          <a:noFill/>
          <a:ln w="25400">
            <a:solidFill>
              <a:schemeClr val="tx1"/>
            </a:solidFill>
          </a:ln>
        </p:spPr>
        <p:txBody>
          <a:bodyPr wrap="square" lIns="45720" tIns="22860" rIns="45720" bIns="22860" rtlCol="0">
            <a:spAutoFit/>
          </a:bodyPr>
          <a:lstStyle/>
          <a:p>
            <a:r>
              <a:rPr lang="zh-CN" altLang="en-US" sz="3000" b="1" dirty="0">
                <a:solidFill>
                  <a:schemeClr val="bg1"/>
                </a:solidFill>
                <a:latin typeface="宋体" panose="02010600030101010101" pitchFamily="2" charset="-122"/>
                <a:cs typeface="宋体" panose="02010600030101010101" pitchFamily="2" charset="-122"/>
              </a:rPr>
              <a:t>    </a:t>
            </a:r>
            <a:r>
              <a:rPr lang="zh-CN" altLang="en-US" sz="2700" b="1" dirty="0">
                <a:latin typeface="宋体" panose="02010600030101010101" pitchFamily="2" charset="-122"/>
                <a:cs typeface="宋体" panose="02010600030101010101" pitchFamily="2" charset="-122"/>
              </a:rPr>
              <a:t>既而合十八省之举人聚议于北京之松筠庵，为大连署以上书，与斯会其苦者凡千三百余人……其书之大意凡三事:一曰拒和，二迁都，三曰变法。而其宗仇旨则以变法为归。                                                                                                      -----梁启超《戊戌政变记》</a:t>
            </a:r>
          </a:p>
        </p:txBody>
      </p:sp>
      <p:sp>
        <p:nvSpPr>
          <p:cNvPr id="3" name="文本框 2"/>
          <p:cNvSpPr txBox="1"/>
          <p:nvPr/>
        </p:nvSpPr>
        <p:spPr>
          <a:xfrm>
            <a:off x="5820466" y="63500"/>
            <a:ext cx="6234113" cy="599440"/>
          </a:xfrm>
          <a:prstGeom prst="rect">
            <a:avLst/>
          </a:prstGeom>
          <a:noFill/>
        </p:spPr>
        <p:txBody>
          <a:bodyPr wrap="square" lIns="45720" tIns="22860" rIns="45720" bIns="22860" rtlCol="0">
            <a:spAutoFit/>
          </a:bodyPr>
          <a:lstStyle/>
          <a:p>
            <a:pPr algn="r"/>
            <a:r>
              <a:rPr lang="zh-CN" altLang="en-US" sz="3600" b="1" dirty="0">
                <a:solidFill>
                  <a:srgbClr val="C00000"/>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展维新之序幕</a:t>
            </a:r>
          </a:p>
        </p:txBody>
      </p:sp>
      <p:sp>
        <p:nvSpPr>
          <p:cNvPr id="15" name="文本框 14"/>
          <p:cNvSpPr txBox="1"/>
          <p:nvPr/>
        </p:nvSpPr>
        <p:spPr>
          <a:xfrm>
            <a:off x="799754" y="964205"/>
            <a:ext cx="959803" cy="553403"/>
          </a:xfrm>
          <a:prstGeom prst="rect">
            <a:avLst/>
          </a:prstGeom>
          <a:noFill/>
          <a:ln w="57150">
            <a:solidFill>
              <a:schemeClr val="tx1"/>
            </a:solidFill>
          </a:ln>
        </p:spPr>
        <p:txBody>
          <a:bodyPr wrap="square" lIns="45720" tIns="22860" rIns="45720" bIns="22860" rtlCol="0">
            <a:spAutoFit/>
          </a:bodyPr>
          <a:lstStyle/>
          <a:p>
            <a:r>
              <a:rPr lang="zh-CN" altLang="en-US" sz="3300" b="1" dirty="0"/>
              <a:t>序幕</a:t>
            </a:r>
          </a:p>
        </p:txBody>
      </p:sp>
    </p:spTree>
    <p:extLst>
      <p:ext uri="{BB962C8B-B14F-4D97-AF65-F5344CB8AC3E}">
        <p14:creationId xmlns:p14="http://schemas.microsoft.com/office/powerpoint/2010/main" val="33887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7" name="Text Box 29"/>
          <p:cNvSpPr txBox="1">
            <a:spLocks noChangeArrowheads="1"/>
          </p:cNvSpPr>
          <p:nvPr/>
        </p:nvSpPr>
        <p:spPr bwMode="auto">
          <a:xfrm>
            <a:off x="2229030" y="4541638"/>
            <a:ext cx="246237" cy="61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8" rIns="121896" bIns="60948">
            <a:spAutoFit/>
          </a:bodyPr>
          <a:lstStyle/>
          <a:p>
            <a:endParaRPr lang="zh-CN" altLang="zh-CN" sz="3200" b="1">
              <a:solidFill>
                <a:srgbClr val="3333FF"/>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6282" y="1222851"/>
            <a:ext cx="4931531" cy="3138647"/>
          </a:xfrm>
          <a:prstGeom prst="rect">
            <a:avLst/>
          </a:prstGeom>
        </p:spPr>
      </p:pic>
      <p:sp>
        <p:nvSpPr>
          <p:cNvPr id="11" name="圆角矩形 28"/>
          <p:cNvSpPr/>
          <p:nvPr/>
        </p:nvSpPr>
        <p:spPr>
          <a:xfrm>
            <a:off x="538004" y="5206714"/>
            <a:ext cx="4925695" cy="916623"/>
          </a:xfrm>
          <a:prstGeom prst="roundRect">
            <a:avLst>
              <a:gd name="adj" fmla="val 50000"/>
            </a:avLst>
          </a:prstGeom>
          <a:solidFill>
            <a:schemeClr val="tx1">
              <a:lumMod val="95000"/>
              <a:lumOff val="5000"/>
            </a:schemeClr>
          </a:solidFill>
          <a:ln w="19050" cap="flat" cmpd="sng" algn="ctr">
            <a:noFill/>
            <a:prstDash val="solid"/>
            <a:miter lim="800000"/>
          </a:ln>
          <a:effectLst/>
        </p:spPr>
        <p:txBody>
          <a:bodyPr lIns="45713" tIns="22857" rIns="45713" bIns="22857" anchor="ctr"/>
          <a:lstStyle/>
          <a:p>
            <a:pPr algn="ctr" defTabSz="457200">
              <a:defRPr/>
            </a:pPr>
            <a:r>
              <a:rPr lang="zh-CN" altLang="en-US" sz="2000" b="1" dirty="0">
                <a:solidFill>
                  <a:prstClr val="white"/>
                </a:solidFill>
                <a:latin typeface="Arial" panose="020B0604020202020204"/>
                <a:ea typeface="幼圆" panose="02010509060101010101" charset="-122"/>
                <a:cs typeface="+mn-ea"/>
                <a:sym typeface="+mn-lt"/>
              </a:rPr>
              <a:t>世间的万事万物“无时不变</a:t>
            </a:r>
            <a:r>
              <a:rPr lang="en-US" altLang="zh-CN" sz="2000" b="1" dirty="0">
                <a:solidFill>
                  <a:prstClr val="white"/>
                </a:solidFill>
                <a:latin typeface="Arial" panose="020B0604020202020204"/>
                <a:ea typeface="幼圆" panose="02010509060101010101" charset="-122"/>
                <a:cs typeface="+mn-ea"/>
                <a:sym typeface="+mn-lt"/>
              </a:rPr>
              <a:t>,</a:t>
            </a:r>
            <a:r>
              <a:rPr lang="zh-CN" altLang="en-US" sz="2000" b="1" dirty="0">
                <a:solidFill>
                  <a:prstClr val="white"/>
                </a:solidFill>
                <a:latin typeface="Arial" panose="020B0604020202020204"/>
                <a:ea typeface="幼圆" panose="02010509060101010101" charset="-122"/>
                <a:cs typeface="+mn-ea"/>
                <a:sym typeface="+mn-lt"/>
              </a:rPr>
              <a:t>无事不变”</a:t>
            </a:r>
            <a:r>
              <a:rPr lang="en-US" altLang="zh-CN" sz="2000" b="1" dirty="0">
                <a:solidFill>
                  <a:prstClr val="white"/>
                </a:solidFill>
                <a:latin typeface="Arial" panose="020B0604020202020204"/>
                <a:ea typeface="幼圆" panose="02010509060101010101" charset="-122"/>
                <a:cs typeface="+mn-ea"/>
                <a:sym typeface="+mn-lt"/>
              </a:rPr>
              <a:t>,“</a:t>
            </a:r>
            <a:r>
              <a:rPr lang="zh-CN" altLang="en-US" sz="2000" b="1" dirty="0">
                <a:solidFill>
                  <a:prstClr val="white"/>
                </a:solidFill>
                <a:latin typeface="Arial" panose="020B0604020202020204"/>
                <a:ea typeface="幼圆" panose="02010509060101010101" charset="-122"/>
                <a:cs typeface="+mn-ea"/>
                <a:sym typeface="+mn-lt"/>
              </a:rPr>
              <a:t>祖宗之法”必须随着时代的变化而有所改变。</a:t>
            </a:r>
          </a:p>
        </p:txBody>
      </p:sp>
      <p:sp>
        <p:nvSpPr>
          <p:cNvPr id="8" name="箭头: 五边形 1"/>
          <p:cNvSpPr/>
          <p:nvPr/>
        </p:nvSpPr>
        <p:spPr>
          <a:xfrm rot="10800000">
            <a:off x="5427186" y="5166042"/>
            <a:ext cx="951548" cy="1056640"/>
          </a:xfrm>
          <a:prstGeom prst="homePlate">
            <a:avLst/>
          </a:prstGeom>
          <a:solidFill>
            <a:schemeClr val="tx1"/>
          </a:solidFill>
          <a:ln w="12700" cap="flat" cmpd="sng" algn="ctr">
            <a:noFill/>
            <a:prstDash val="solid"/>
            <a:miter lim="800000"/>
          </a:ln>
          <a:effectLst/>
        </p:spPr>
        <p:txBody>
          <a:bodyPr rot="0" spcFirstLastPara="0" vertOverflow="overflow" horzOverflow="overflow" vert="horz" wrap="square" lIns="121914" tIns="60957" rIns="121914" bIns="60957" numCol="1" spcCol="0" rtlCol="0" fromWordArt="0" anchor="ctr" anchorCtr="0" forceAA="0" compatLnSpc="1">
            <a:noAutofit/>
          </a:bodyPr>
          <a:lstStyle/>
          <a:p>
            <a:pPr algn="ctr" defTabSz="457200">
              <a:defRPr/>
            </a:pPr>
            <a:endParaRPr lang="zh-CN" altLang="en-US" sz="6400" b="1" kern="0" dirty="0">
              <a:solidFill>
                <a:sysClr val="window" lastClr="FFFFFF"/>
              </a:solidFill>
              <a:latin typeface="Calibri" panose="020F0502020204030204"/>
            </a:endParaRPr>
          </a:p>
        </p:txBody>
      </p:sp>
      <p:sp>
        <p:nvSpPr>
          <p:cNvPr id="10" name="圆角矩形 28"/>
          <p:cNvSpPr/>
          <p:nvPr/>
        </p:nvSpPr>
        <p:spPr>
          <a:xfrm>
            <a:off x="6968014" y="5173979"/>
            <a:ext cx="4909503" cy="873443"/>
          </a:xfrm>
          <a:prstGeom prst="roundRect">
            <a:avLst>
              <a:gd name="adj" fmla="val 50000"/>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defTabSz="457200">
              <a:defRPr/>
            </a:pPr>
            <a:r>
              <a:rPr lang="zh-CN" altLang="en-US" sz="2000" b="1" dirty="0">
                <a:solidFill>
                  <a:schemeClr val="tx1">
                    <a:lumMod val="95000"/>
                    <a:lumOff val="5000"/>
                  </a:schemeClr>
                </a:solidFill>
                <a:latin typeface="Arial" panose="020B0604020202020204"/>
                <a:ea typeface="幼圆" panose="02010509060101010101" charset="-122"/>
                <a:cs typeface="+mn-ea"/>
                <a:sym typeface="+mn-lt"/>
              </a:rPr>
              <a:t>“祖宗之法不变”</a:t>
            </a:r>
            <a:r>
              <a:rPr lang="en-US" altLang="zh-CN" sz="2000" b="1" dirty="0">
                <a:solidFill>
                  <a:schemeClr val="tx1">
                    <a:lumMod val="95000"/>
                    <a:lumOff val="5000"/>
                  </a:schemeClr>
                </a:solidFill>
                <a:latin typeface="Arial" panose="020B0604020202020204"/>
                <a:ea typeface="幼圆" panose="02010509060101010101" charset="-122"/>
                <a:cs typeface="+mn-ea"/>
                <a:sym typeface="+mn-lt"/>
              </a:rPr>
              <a:t>,</a:t>
            </a:r>
          </a:p>
          <a:p>
            <a:pPr algn="ctr" defTabSz="457200">
              <a:defRPr/>
            </a:pPr>
            <a:r>
              <a:rPr lang="zh-CN" altLang="en-US" sz="2000" b="1" dirty="0">
                <a:solidFill>
                  <a:schemeClr val="tx1">
                    <a:lumMod val="95000"/>
                    <a:lumOff val="5000"/>
                  </a:schemeClr>
                </a:solidFill>
                <a:latin typeface="Arial" panose="020B0604020202020204"/>
                <a:ea typeface="幼圆" panose="02010509060101010101" charset="-122"/>
                <a:cs typeface="+mn-ea"/>
                <a:sym typeface="+mn-lt"/>
              </a:rPr>
              <a:t>否则就是“违背天理”</a:t>
            </a:r>
          </a:p>
        </p:txBody>
      </p:sp>
      <p:sp>
        <p:nvSpPr>
          <p:cNvPr id="4" name="箭头: 五边形 1"/>
          <p:cNvSpPr/>
          <p:nvPr/>
        </p:nvSpPr>
        <p:spPr>
          <a:xfrm rot="10800000" flipH="1">
            <a:off x="6198076" y="5173979"/>
            <a:ext cx="769938" cy="1056640"/>
          </a:xfrm>
          <a:prstGeom prst="homePlate">
            <a:avLst/>
          </a:prstGeom>
          <a:solidFill>
            <a:schemeClr val="bg1"/>
          </a:solidFill>
          <a:ln w="12700" cap="flat" cmpd="sng" algn="ctr">
            <a:noFill/>
            <a:prstDash val="solid"/>
            <a:miter lim="800000"/>
          </a:ln>
          <a:effectLst/>
        </p:spPr>
        <p:txBody>
          <a:bodyPr rot="0" spcFirstLastPara="0" vertOverflow="overflow" horzOverflow="overflow" vert="horz" wrap="square" lIns="121914" tIns="60957" rIns="121914" bIns="60957" numCol="1" spcCol="0" rtlCol="0" fromWordArt="0" anchor="ctr" anchorCtr="0" forceAA="0" compatLnSpc="1">
            <a:noAutofit/>
          </a:bodyPr>
          <a:lstStyle/>
          <a:p>
            <a:pPr algn="ctr" defTabSz="457200">
              <a:defRPr/>
            </a:pPr>
            <a:endParaRPr lang="zh-CN" altLang="en-US" sz="6400" b="1" kern="0" dirty="0">
              <a:solidFill>
                <a:sysClr val="window" lastClr="FFFFFF"/>
              </a:solidFill>
              <a:latin typeface="Calibri" panose="020F0502020204030204"/>
            </a:endParaRPr>
          </a:p>
        </p:txBody>
      </p:sp>
      <p:pic>
        <p:nvPicPr>
          <p:cNvPr id="4935" name="Picture" descr="Picture"/>
          <p:cNvPicPr>
            <a:picLocks noChangeAspect="1"/>
          </p:cNvPicPr>
          <p:nvPr/>
        </p:nvPicPr>
        <p:blipFill>
          <a:blip r:embed="rId3" cstate="print">
            <a:alphaModFix amt="60000"/>
          </a:blip>
          <a:stretch>
            <a:fillRect/>
          </a:stretch>
        </p:blipFill>
        <p:spPr>
          <a:xfrm>
            <a:off x="1945323" y="1079183"/>
            <a:ext cx="1168400" cy="1168400"/>
          </a:xfrm>
          <a:prstGeom prst="rect">
            <a:avLst/>
          </a:prstGeom>
        </p:spPr>
      </p:pic>
      <p:sp>
        <p:nvSpPr>
          <p:cNvPr id="5402" name="文本"/>
          <p:cNvSpPr>
            <a:spLocks noGrp="1"/>
          </p:cNvSpPr>
          <p:nvPr/>
        </p:nvSpPr>
        <p:spPr>
          <a:xfrm>
            <a:off x="2072710" y="1430208"/>
            <a:ext cx="913308" cy="71279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800"/>
              </a:lnSpc>
            </a:pPr>
            <a:r>
              <a:rPr lang="zh-CN" altLang="en-US" sz="3700" spc="185" dirty="0">
                <a:ln w="4">
                  <a:solidFill>
                    <a:srgbClr val="484848">
                      <a:alpha val="100000"/>
                    </a:srgbClr>
                  </a:solidFill>
                </a:ln>
                <a:solidFill>
                  <a:srgbClr val="484848">
                    <a:alpha val="100000"/>
                  </a:srgbClr>
                </a:solidFill>
                <a:latin typeface="shutifangyanti" charset="-122"/>
                <a:ea typeface="shutifangyanti" charset="-122"/>
                <a:cs typeface="shutifangyanti" charset="-122"/>
              </a:rPr>
              <a:t>壹</a:t>
            </a:r>
            <a:endParaRPr kumimoji="1" lang="zh-CN" altLang="en-US" sz="1000" dirty="0">
              <a:solidFill>
                <a:srgbClr val="000000"/>
              </a:solidFill>
            </a:endParaRPr>
          </a:p>
        </p:txBody>
      </p:sp>
      <p:pic>
        <p:nvPicPr>
          <p:cNvPr id="16" name="Picture" descr="Picture"/>
          <p:cNvPicPr>
            <a:picLocks noChangeAspect="1"/>
          </p:cNvPicPr>
          <p:nvPr/>
        </p:nvPicPr>
        <p:blipFill>
          <a:blip r:embed="rId3" cstate="print">
            <a:alphaModFix amt="60000"/>
          </a:blip>
          <a:stretch>
            <a:fillRect/>
          </a:stretch>
        </p:blipFill>
        <p:spPr>
          <a:xfrm>
            <a:off x="1933893" y="2143125"/>
            <a:ext cx="1168400" cy="1168400"/>
          </a:xfrm>
          <a:prstGeom prst="rect">
            <a:avLst/>
          </a:prstGeom>
        </p:spPr>
      </p:pic>
      <p:sp>
        <p:nvSpPr>
          <p:cNvPr id="10046" name="文本"/>
          <p:cNvSpPr>
            <a:spLocks noGrp="1"/>
          </p:cNvSpPr>
          <p:nvPr/>
        </p:nvSpPr>
        <p:spPr>
          <a:xfrm>
            <a:off x="2088272" y="2535189"/>
            <a:ext cx="913308" cy="71279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800"/>
              </a:lnSpc>
            </a:pPr>
            <a:r>
              <a:rPr lang="zh-CN" altLang="en-US" sz="3700" spc="185" dirty="0">
                <a:ln w="4">
                  <a:solidFill>
                    <a:srgbClr val="484848">
                      <a:alpha val="100000"/>
                    </a:srgbClr>
                  </a:solidFill>
                </a:ln>
                <a:solidFill>
                  <a:srgbClr val="484848">
                    <a:alpha val="100000"/>
                  </a:srgbClr>
                </a:solidFill>
                <a:latin typeface="shutifangyanti" charset="-122"/>
                <a:ea typeface="shutifangyanti" charset="-122"/>
                <a:cs typeface="shutifangyanti" charset="-122"/>
              </a:rPr>
              <a:t>贰</a:t>
            </a:r>
            <a:endParaRPr kumimoji="1" lang="zh-CN" altLang="en-US" sz="1000" dirty="0">
              <a:solidFill>
                <a:srgbClr val="000000"/>
              </a:solidFill>
            </a:endParaRPr>
          </a:p>
        </p:txBody>
      </p:sp>
      <p:sp>
        <p:nvSpPr>
          <p:cNvPr id="14698" name="文本"/>
          <p:cNvSpPr>
            <a:spLocks noGrp="1"/>
          </p:cNvSpPr>
          <p:nvPr/>
        </p:nvSpPr>
        <p:spPr>
          <a:xfrm>
            <a:off x="2072392" y="3566433"/>
            <a:ext cx="913308" cy="713495"/>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800"/>
              </a:lnSpc>
            </a:pPr>
            <a:r>
              <a:rPr lang="zh-CN" altLang="en-US" sz="3700" spc="185" dirty="0">
                <a:ln w="4">
                  <a:solidFill>
                    <a:srgbClr val="484848">
                      <a:alpha val="100000"/>
                    </a:srgbClr>
                  </a:solidFill>
                </a:ln>
                <a:solidFill>
                  <a:srgbClr val="484848">
                    <a:alpha val="100000"/>
                  </a:srgbClr>
                </a:solidFill>
                <a:latin typeface="shutifangyanti" charset="-122"/>
                <a:ea typeface="shutifangyanti" charset="-122"/>
                <a:cs typeface="shutifangyanti" charset="-122"/>
              </a:rPr>
              <a:t>叁</a:t>
            </a:r>
            <a:endParaRPr kumimoji="1" lang="zh-CN" altLang="en-US" sz="1000" dirty="0">
              <a:solidFill>
                <a:srgbClr val="000000"/>
              </a:solidFill>
            </a:endParaRPr>
          </a:p>
        </p:txBody>
      </p:sp>
      <p:sp>
        <p:nvSpPr>
          <p:cNvPr id="9" name="文本框 8"/>
          <p:cNvSpPr txBox="1"/>
          <p:nvPr/>
        </p:nvSpPr>
        <p:spPr>
          <a:xfrm>
            <a:off x="3119438" y="1402398"/>
            <a:ext cx="3776028" cy="461010"/>
          </a:xfrm>
          <a:prstGeom prst="rect">
            <a:avLst/>
          </a:prstGeom>
          <a:noFill/>
        </p:spPr>
        <p:txBody>
          <a:bodyPr wrap="square" lIns="45720" tIns="22860" rIns="45720" bIns="22860" rtlCol="0">
            <a:spAutoFit/>
          </a:bodyPr>
          <a:lstStyle/>
          <a:p>
            <a:r>
              <a:rPr lang="zh-CN" altLang="zh-CN" sz="2700" b="1" kern="100" dirty="0">
                <a:latin typeface="宋体" panose="02010600030101010101" pitchFamily="2" charset="-122"/>
                <a:cs typeface="Arial" panose="020B0604020202020204"/>
                <a:sym typeface="+mn-ea"/>
              </a:rPr>
              <a:t>要不要变法</a:t>
            </a:r>
            <a:endParaRPr lang="zh-CN" altLang="en-US" sz="2700">
              <a:latin typeface="宋体" panose="02010600030101010101" pitchFamily="2" charset="-122"/>
            </a:endParaRPr>
          </a:p>
        </p:txBody>
      </p:sp>
      <p:sp>
        <p:nvSpPr>
          <p:cNvPr id="12" name="文本框 11"/>
          <p:cNvSpPr txBox="1"/>
          <p:nvPr/>
        </p:nvSpPr>
        <p:spPr>
          <a:xfrm>
            <a:off x="3119438" y="2434908"/>
            <a:ext cx="3804603" cy="876618"/>
          </a:xfrm>
          <a:prstGeom prst="rect">
            <a:avLst/>
          </a:prstGeom>
          <a:noFill/>
        </p:spPr>
        <p:txBody>
          <a:bodyPr wrap="square" lIns="45720" tIns="22860" rIns="45720" bIns="22860" rtlCol="0">
            <a:spAutoFit/>
          </a:bodyPr>
          <a:lstStyle/>
          <a:p>
            <a:r>
              <a:rPr lang="zh-CN" altLang="zh-CN" sz="2700" b="1" kern="100" dirty="0">
                <a:latin typeface="宋体" panose="02010600030101010101" pitchFamily="2" charset="-122"/>
                <a:cs typeface="宋体" panose="02010600030101010101" pitchFamily="2" charset="-122"/>
                <a:sym typeface="+mn-ea"/>
              </a:rPr>
              <a:t>要不要兴民权、设议院</a:t>
            </a:r>
            <a:r>
              <a:rPr lang="en-US" altLang="zh-CN" sz="2700" b="1" kern="100" dirty="0">
                <a:latin typeface="宋体" panose="02010600030101010101" pitchFamily="2" charset="-122"/>
                <a:cs typeface="宋体" panose="02010600030101010101" pitchFamily="2" charset="-122"/>
                <a:sym typeface="+mn-ea"/>
              </a:rPr>
              <a:t>,</a:t>
            </a:r>
            <a:r>
              <a:rPr lang="zh-CN" altLang="zh-CN" sz="2700" b="1" kern="100" dirty="0">
                <a:latin typeface="宋体" panose="02010600030101010101" pitchFamily="2" charset="-122"/>
                <a:cs typeface="宋体" panose="02010600030101010101" pitchFamily="2" charset="-122"/>
                <a:sym typeface="+mn-ea"/>
              </a:rPr>
              <a:t>实行君主立宪</a:t>
            </a:r>
            <a:r>
              <a:rPr lang="zh-CN" altLang="en-US" sz="2700" b="1" kern="100" dirty="0">
                <a:latin typeface="宋体" panose="02010600030101010101" pitchFamily="2" charset="-122"/>
                <a:cs typeface="宋体" panose="02010600030101010101" pitchFamily="2" charset="-122"/>
                <a:sym typeface="+mn-ea"/>
              </a:rPr>
              <a:t>。</a:t>
            </a:r>
            <a:endParaRPr lang="zh-CN" altLang="en-US" sz="2700" dirty="0">
              <a:latin typeface="宋体" panose="02010600030101010101" pitchFamily="2" charset="-122"/>
              <a:cs typeface="宋体" panose="02010600030101010101" pitchFamily="2" charset="-122"/>
            </a:endParaRPr>
          </a:p>
        </p:txBody>
      </p:sp>
      <p:sp>
        <p:nvSpPr>
          <p:cNvPr id="13" name="文本框 12"/>
          <p:cNvSpPr txBox="1"/>
          <p:nvPr/>
        </p:nvSpPr>
        <p:spPr>
          <a:xfrm>
            <a:off x="3113405" y="3484880"/>
            <a:ext cx="5034280" cy="876618"/>
          </a:xfrm>
          <a:prstGeom prst="rect">
            <a:avLst/>
          </a:prstGeom>
          <a:noFill/>
        </p:spPr>
        <p:txBody>
          <a:bodyPr wrap="square" lIns="45720" tIns="22860" rIns="45720" bIns="22860" rtlCol="0">
            <a:spAutoFit/>
          </a:bodyPr>
          <a:lstStyle/>
          <a:p>
            <a:r>
              <a:rPr lang="zh-CN" altLang="zh-CN" sz="2700" b="1" kern="100" dirty="0">
                <a:latin typeface="宋体" panose="02010600030101010101" pitchFamily="2" charset="-122"/>
                <a:cs typeface="Arial" panose="020B0604020202020204"/>
                <a:sym typeface="+mn-ea"/>
              </a:rPr>
              <a:t>要不要废八股、</a:t>
            </a:r>
          </a:p>
          <a:p>
            <a:r>
              <a:rPr lang="zh-CN" altLang="zh-CN" sz="2700" b="1" kern="100" dirty="0">
                <a:latin typeface="宋体" panose="02010600030101010101" pitchFamily="2" charset="-122"/>
                <a:cs typeface="Arial" panose="020B0604020202020204"/>
                <a:sym typeface="+mn-ea"/>
              </a:rPr>
              <a:t>改科举和兴学堂</a:t>
            </a:r>
            <a:r>
              <a:rPr lang="zh-CN" altLang="en-US" sz="2700" b="1" kern="100" dirty="0">
                <a:latin typeface="宋体" panose="02010600030101010101" pitchFamily="2" charset="-122"/>
                <a:cs typeface="Arial" panose="020B0604020202020204"/>
                <a:sym typeface="+mn-ea"/>
              </a:rPr>
              <a:t>。</a:t>
            </a:r>
            <a:endParaRPr lang="zh-CN" altLang="en-US" sz="2700">
              <a:latin typeface="宋体" panose="02010600030101010101" pitchFamily="2" charset="-122"/>
            </a:endParaRPr>
          </a:p>
        </p:txBody>
      </p:sp>
      <p:sp>
        <p:nvSpPr>
          <p:cNvPr id="6" name="文本框 5"/>
          <p:cNvSpPr txBox="1"/>
          <p:nvPr/>
        </p:nvSpPr>
        <p:spPr>
          <a:xfrm>
            <a:off x="5875635" y="86571"/>
            <a:ext cx="6234113" cy="600164"/>
          </a:xfrm>
          <a:prstGeom prst="rect">
            <a:avLst/>
          </a:prstGeom>
          <a:noFill/>
        </p:spPr>
        <p:txBody>
          <a:bodyPr wrap="square" lIns="45720" tIns="22860" rIns="45720" bIns="22860" rtlCol="0">
            <a:spAutoFit/>
          </a:bodyPr>
          <a:lstStyle/>
          <a:p>
            <a:pPr algn="r"/>
            <a:r>
              <a:rPr lang="zh-CN" altLang="zh-CN" sz="3600" b="1" kern="100" dirty="0">
                <a:solidFill>
                  <a:srgbClr val="C00000"/>
                </a:solidFill>
                <a:latin typeface="楷体" panose="02010609060101010101" charset="-122"/>
                <a:ea typeface="楷体" panose="02010609060101010101" charset="-122"/>
                <a:cs typeface="Arial" panose="020B0604020202020204"/>
                <a:sym typeface="+mn-ea"/>
              </a:rPr>
              <a:t>维新派和守旧派的</a:t>
            </a:r>
            <a:r>
              <a:rPr lang="zh-CN" altLang="zh-CN" sz="3600" b="1" kern="100" dirty="0" smtClean="0">
                <a:solidFill>
                  <a:srgbClr val="C00000"/>
                </a:solidFill>
                <a:latin typeface="楷体" panose="02010609060101010101" charset="-122"/>
                <a:ea typeface="楷体" panose="02010609060101010101" charset="-122"/>
                <a:cs typeface="Arial" panose="020B0604020202020204"/>
                <a:sym typeface="+mn-ea"/>
              </a:rPr>
              <a:t>论战</a:t>
            </a:r>
            <a:endParaRPr lang="zh-CN" altLang="en-US" sz="3600" b="1" dirty="0">
              <a:solidFill>
                <a:srgbClr val="C00000"/>
              </a:solidFill>
              <a:latin typeface="楷体" panose="02010609060101010101" charset="-122"/>
              <a:ea typeface="楷体" panose="02010609060101010101" charset="-122"/>
            </a:endParaRPr>
          </a:p>
        </p:txBody>
      </p:sp>
      <p:sp>
        <p:nvSpPr>
          <p:cNvPr id="15" name="文本框 14"/>
          <p:cNvSpPr txBox="1"/>
          <p:nvPr/>
        </p:nvSpPr>
        <p:spPr>
          <a:xfrm>
            <a:off x="869245" y="885005"/>
            <a:ext cx="959803" cy="553403"/>
          </a:xfrm>
          <a:prstGeom prst="rect">
            <a:avLst/>
          </a:prstGeom>
          <a:noFill/>
          <a:ln w="57150">
            <a:solidFill>
              <a:schemeClr val="tx1"/>
            </a:solidFill>
          </a:ln>
        </p:spPr>
        <p:txBody>
          <a:bodyPr wrap="square" lIns="45720" tIns="22860" rIns="45720" bIns="22860" rtlCol="0">
            <a:spAutoFit/>
          </a:bodyPr>
          <a:lstStyle/>
          <a:p>
            <a:r>
              <a:rPr lang="zh-CN" altLang="en-US" sz="3300" b="1" dirty="0"/>
              <a:t>发展</a:t>
            </a:r>
          </a:p>
        </p:txBody>
      </p:sp>
      <p:pic>
        <p:nvPicPr>
          <p:cNvPr id="17" name="Picture" descr="Picture"/>
          <p:cNvPicPr>
            <a:picLocks noChangeAspect="1"/>
          </p:cNvPicPr>
          <p:nvPr/>
        </p:nvPicPr>
        <p:blipFill>
          <a:blip r:embed="rId3" cstate="print">
            <a:alphaModFix amt="60000"/>
          </a:blip>
          <a:stretch>
            <a:fillRect/>
          </a:stretch>
        </p:blipFill>
        <p:spPr>
          <a:xfrm>
            <a:off x="1945005" y="3159125"/>
            <a:ext cx="1168400" cy="1168400"/>
          </a:xfrm>
          <a:prstGeom prst="rect">
            <a:avLst/>
          </a:prstGeom>
        </p:spPr>
      </p:pic>
    </p:spTree>
    <p:extLst>
      <p:ext uri="{BB962C8B-B14F-4D97-AF65-F5344CB8AC3E}">
        <p14:creationId xmlns:p14="http://schemas.microsoft.com/office/powerpoint/2010/main" val="182485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7" name="Text Box 29"/>
          <p:cNvSpPr txBox="1">
            <a:spLocks noChangeArrowheads="1"/>
          </p:cNvSpPr>
          <p:nvPr/>
        </p:nvSpPr>
        <p:spPr bwMode="auto">
          <a:xfrm>
            <a:off x="2229030" y="4541638"/>
            <a:ext cx="246237" cy="61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8" rIns="121896" bIns="60948">
            <a:spAutoFit/>
          </a:bodyPr>
          <a:lstStyle/>
          <a:p>
            <a:endParaRPr lang="zh-CN" altLang="zh-CN" sz="3200" b="1">
              <a:solidFill>
                <a:srgbClr val="3333FF"/>
              </a:solidFill>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0975" y="228600"/>
            <a:ext cx="2727598" cy="4755391"/>
          </a:xfrm>
          <a:prstGeom prst="ellipse">
            <a:avLst/>
          </a:prstGeom>
          <a:ln>
            <a:noFill/>
          </a:ln>
          <a:effectLst>
            <a:softEdge rad="112500"/>
          </a:effectLst>
        </p:spPr>
      </p:pic>
      <p:grpSp>
        <p:nvGrpSpPr>
          <p:cNvPr id="7" name="组合 6"/>
          <p:cNvGrpSpPr/>
          <p:nvPr/>
        </p:nvGrpSpPr>
        <p:grpSpPr>
          <a:xfrm>
            <a:off x="265430" y="1846263"/>
            <a:ext cx="5825490" cy="780098"/>
            <a:chOff x="-546673" y="3147814"/>
            <a:chExt cx="9694299" cy="1063968"/>
          </a:xfrm>
          <a:solidFill>
            <a:schemeClr val="accent5">
              <a:lumMod val="60000"/>
              <a:lumOff val="40000"/>
            </a:schemeClr>
          </a:solidFill>
        </p:grpSpPr>
        <p:sp>
          <p:nvSpPr>
            <p:cNvPr id="8" name="矩形 7"/>
            <p:cNvSpPr/>
            <p:nvPr/>
          </p:nvSpPr>
          <p:spPr>
            <a:xfrm>
              <a:off x="0" y="3147814"/>
              <a:ext cx="9147626" cy="1063968"/>
            </a:xfrm>
            <a:prstGeom prst="rect">
              <a:avLst/>
            </a:prstGeom>
            <a:solidFill>
              <a:srgbClr val="A6A370"/>
            </a:solidFill>
            <a:ln w="12700" cap="flat" cmpd="sng" algn="ctr">
              <a:noFill/>
              <a:prstDash val="solid"/>
              <a:miter lim="800000"/>
            </a:ln>
            <a:effectLst/>
          </p:spPr>
          <p:txBody>
            <a:bodyPr rot="0" spcFirstLastPara="0" vertOverflow="overflow" horzOverflow="overflow" vert="horz" wrap="square" lIns="243828" tIns="121914" rIns="243828" bIns="121914" numCol="1" spcCol="0" rtlCol="0" fromWordArt="0" anchor="ctr" anchorCtr="0" forceAA="0" compatLnSpc="1">
              <a:noAutofit/>
            </a:bodyPr>
            <a:lstStyle/>
            <a:p>
              <a:pPr defTabSz="457200">
                <a:lnSpc>
                  <a:spcPts val="4500"/>
                </a:lnSpc>
                <a:defRPr/>
              </a:pPr>
              <a:endParaRPr lang="zh-CN" altLang="en-US" sz="8800" b="1" kern="0" dirty="0">
                <a:solidFill>
                  <a:sysClr val="window" lastClr="FFFFFF"/>
                </a:solidFill>
                <a:latin typeface="Calibri" panose="020F0502020204030204"/>
              </a:endParaRPr>
            </a:p>
          </p:txBody>
        </p:sp>
        <p:sp>
          <p:nvSpPr>
            <p:cNvPr id="9" name="箭头: 五边形 1"/>
            <p:cNvSpPr/>
            <p:nvPr/>
          </p:nvSpPr>
          <p:spPr>
            <a:xfrm>
              <a:off x="-546673" y="3147814"/>
              <a:ext cx="1566653" cy="1063968"/>
            </a:xfrm>
            <a:prstGeom prst="homePlate">
              <a:avLst/>
            </a:prstGeom>
            <a:solidFill>
              <a:schemeClr val="bg2">
                <a:lumMod val="25000"/>
              </a:schemeClr>
            </a:solidFill>
            <a:ln w="12700" cap="flat" cmpd="sng" algn="ctr">
              <a:noFill/>
              <a:prstDash val="solid"/>
              <a:miter lim="800000"/>
            </a:ln>
            <a:effectLst/>
          </p:spPr>
          <p:txBody>
            <a:bodyPr rot="0" spcFirstLastPara="0" vertOverflow="overflow" horzOverflow="overflow" vert="horz" wrap="square" lIns="243828" tIns="121914" rIns="243828" bIns="121914" numCol="1" spcCol="0" rtlCol="0" fromWordArt="0" anchor="ctr" anchorCtr="0" forceAA="0" compatLnSpc="1">
              <a:noAutofit/>
            </a:bodyPr>
            <a:lstStyle/>
            <a:p>
              <a:pPr algn="ctr" defTabSz="457200">
                <a:defRPr/>
              </a:pPr>
              <a:r>
                <a:rPr lang="zh-CN" altLang="en-US" sz="4000" b="1" kern="0" dirty="0">
                  <a:solidFill>
                    <a:sysClr val="window" lastClr="FFFFFF"/>
                  </a:solidFill>
                  <a:latin typeface="Calibri" panose="020F0502020204030204"/>
                </a:rPr>
                <a:t>政</a:t>
              </a:r>
            </a:p>
          </p:txBody>
        </p:sp>
      </p:grpSp>
      <p:sp>
        <p:nvSpPr>
          <p:cNvPr id="21" name="文本框 20"/>
          <p:cNvSpPr txBox="1"/>
          <p:nvPr/>
        </p:nvSpPr>
        <p:spPr>
          <a:xfrm>
            <a:off x="1225550" y="1924368"/>
            <a:ext cx="4865053" cy="722630"/>
          </a:xfrm>
          <a:prstGeom prst="rect">
            <a:avLst/>
          </a:prstGeom>
          <a:noFill/>
        </p:spPr>
        <p:txBody>
          <a:bodyPr wrap="square" lIns="45720" tIns="22860" rIns="45720" bIns="22860" rtlCol="0">
            <a:spAutoFit/>
          </a:bodyPr>
          <a:lstStyle/>
          <a:p>
            <a:r>
              <a:rPr lang="zh-CN" altLang="en-US" sz="2200" dirty="0">
                <a:latin typeface="宋体" panose="02010600030101010101" pitchFamily="2" charset="-122"/>
                <a:sym typeface="+mn-ea"/>
              </a:rPr>
              <a:t>裁撤闲散衙门和冗员；任命谭嗣同等四人为四品卿衔，参预新政。</a:t>
            </a:r>
          </a:p>
        </p:txBody>
      </p:sp>
      <p:cxnSp>
        <p:nvCxnSpPr>
          <p:cNvPr id="14" name="直接连接符 13"/>
          <p:cNvCxnSpPr/>
          <p:nvPr/>
        </p:nvCxnSpPr>
        <p:spPr>
          <a:xfrm>
            <a:off x="265430" y="765493"/>
            <a:ext cx="5940425" cy="0"/>
          </a:xfrm>
          <a:prstGeom prst="line">
            <a:avLst/>
          </a:prstGeom>
          <a:ln w="57150" cmpd="sng">
            <a:solidFill>
              <a:schemeClr val="tx1"/>
            </a:solidFill>
            <a:prstDash val="solid"/>
          </a:ln>
        </p:spPr>
        <p:style>
          <a:lnRef idx="3">
            <a:schemeClr val="accent2"/>
          </a:lnRef>
          <a:fillRef idx="0">
            <a:schemeClr val="accent2"/>
          </a:fillRef>
          <a:effectRef idx="2">
            <a:schemeClr val="accent2"/>
          </a:effectRef>
          <a:fontRef idx="minor">
            <a:schemeClr val="tx1"/>
          </a:fontRef>
        </p:style>
      </p:cxnSp>
      <p:sp>
        <p:nvSpPr>
          <p:cNvPr id="6" name="文本框 5"/>
          <p:cNvSpPr txBox="1"/>
          <p:nvPr/>
        </p:nvSpPr>
        <p:spPr>
          <a:xfrm>
            <a:off x="5905078" y="117020"/>
            <a:ext cx="6234113" cy="599440"/>
          </a:xfrm>
          <a:prstGeom prst="rect">
            <a:avLst/>
          </a:prstGeom>
          <a:noFill/>
        </p:spPr>
        <p:txBody>
          <a:bodyPr wrap="square" lIns="45720" tIns="22860" rIns="45720" bIns="22860" rtlCol="0">
            <a:spAutoFit/>
          </a:bodyPr>
          <a:lstStyle/>
          <a:p>
            <a:r>
              <a:rPr lang="zh-CN" altLang="en-US" sz="3600" b="1" dirty="0">
                <a:solidFill>
                  <a:srgbClr val="C00000"/>
                </a:solidFill>
                <a:latin typeface="楷体" panose="02010609060101010101" charset="-122"/>
                <a:ea typeface="楷体" panose="02010609060101010101" charset="-122"/>
                <a:sym typeface="+mn-ea"/>
              </a:rPr>
              <a:t>全变战略之失宜，血腥中落幕</a:t>
            </a:r>
            <a:endParaRPr lang="zh-CN" altLang="en-US" sz="3600" b="1" dirty="0">
              <a:solidFill>
                <a:srgbClr val="C00000"/>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endParaRPr>
          </a:p>
        </p:txBody>
      </p:sp>
      <p:sp>
        <p:nvSpPr>
          <p:cNvPr id="10" name="文本框 9"/>
          <p:cNvSpPr txBox="1"/>
          <p:nvPr/>
        </p:nvSpPr>
        <p:spPr>
          <a:xfrm>
            <a:off x="593918" y="965420"/>
            <a:ext cx="959803" cy="553403"/>
          </a:xfrm>
          <a:prstGeom prst="rect">
            <a:avLst/>
          </a:prstGeom>
          <a:noFill/>
          <a:ln w="57150">
            <a:solidFill>
              <a:schemeClr val="tx1"/>
            </a:solidFill>
          </a:ln>
        </p:spPr>
        <p:txBody>
          <a:bodyPr wrap="square" lIns="45720" tIns="22860" rIns="45720" bIns="22860" rtlCol="0">
            <a:spAutoFit/>
          </a:bodyPr>
          <a:lstStyle/>
          <a:p>
            <a:r>
              <a:rPr lang="zh-CN" altLang="en-US" sz="3300" b="1"/>
              <a:t>落幕</a:t>
            </a:r>
          </a:p>
        </p:txBody>
      </p:sp>
      <p:sp>
        <p:nvSpPr>
          <p:cNvPr id="18" name="文本框 17"/>
          <p:cNvSpPr txBox="1"/>
          <p:nvPr/>
        </p:nvSpPr>
        <p:spPr>
          <a:xfrm>
            <a:off x="208280" y="5413058"/>
            <a:ext cx="2698750" cy="323165"/>
          </a:xfrm>
          <a:prstGeom prst="rect">
            <a:avLst/>
          </a:prstGeom>
          <a:noFill/>
        </p:spPr>
        <p:txBody>
          <a:bodyPr wrap="square" lIns="45720" tIns="22860" rIns="45720" bIns="22860" rtlCol="0">
            <a:spAutoFit/>
          </a:bodyPr>
          <a:lstStyle/>
          <a:p>
            <a:r>
              <a:rPr lang="en-US" altLang="zh-CN"/>
              <a:t> </a:t>
            </a:r>
          </a:p>
        </p:txBody>
      </p:sp>
      <p:sp>
        <p:nvSpPr>
          <p:cNvPr id="3" name="文本框 2"/>
          <p:cNvSpPr txBox="1"/>
          <p:nvPr/>
        </p:nvSpPr>
        <p:spPr>
          <a:xfrm>
            <a:off x="9022135" y="1361440"/>
            <a:ext cx="2910523" cy="1892300"/>
          </a:xfrm>
          <a:prstGeom prst="rect">
            <a:avLst/>
          </a:prstGeom>
          <a:noFill/>
          <a:ln w="22225">
            <a:solidFill>
              <a:schemeClr val="tx1"/>
            </a:solidFill>
          </a:ln>
        </p:spPr>
        <p:txBody>
          <a:bodyPr wrap="square" lIns="45720" tIns="22860" rIns="45720" bIns="22860" rtlCol="0">
            <a:spAutoFit/>
          </a:bodyPr>
          <a:lstStyle/>
          <a:p>
            <a:r>
              <a:rPr lang="en-US" altLang="zh-CN" sz="2000">
                <a:latin typeface="宋体" panose="02010600030101010101" pitchFamily="2" charset="-122"/>
                <a:cs typeface="宋体" panose="02010600030101010101" pitchFamily="2" charset="-122"/>
              </a:rPr>
              <a:t>1898</a:t>
            </a:r>
            <a:r>
              <a:rPr lang="zh-CN" altLang="en-US" sz="2000">
                <a:latin typeface="宋体" panose="02010600030101010101" pitchFamily="2" charset="-122"/>
                <a:cs typeface="宋体" panose="02010600030101010101" pitchFamily="2" charset="-122"/>
              </a:rPr>
              <a:t>年</a:t>
            </a:r>
            <a:r>
              <a:rPr lang="en-US" altLang="zh-CN" sz="2000">
                <a:latin typeface="宋体" panose="02010600030101010101" pitchFamily="2" charset="-122"/>
                <a:cs typeface="宋体" panose="02010600030101010101" pitchFamily="2" charset="-122"/>
              </a:rPr>
              <a:t>6</a:t>
            </a:r>
            <a:r>
              <a:rPr lang="zh-CN" altLang="en-US" sz="2000">
                <a:latin typeface="宋体" panose="02010600030101010101" pitchFamily="2" charset="-122"/>
                <a:cs typeface="宋体" panose="02010600030101010101" pitchFamily="2" charset="-122"/>
              </a:rPr>
              <a:t>月</a:t>
            </a:r>
            <a:r>
              <a:rPr lang="en-US" altLang="zh-CN" sz="2000">
                <a:latin typeface="宋体" panose="02010600030101010101" pitchFamily="2" charset="-122"/>
                <a:cs typeface="宋体" panose="02010600030101010101" pitchFamily="2" charset="-122"/>
              </a:rPr>
              <a:t>11</a:t>
            </a:r>
            <a:r>
              <a:rPr lang="zh-CN" altLang="en-US" sz="2000">
                <a:latin typeface="宋体" panose="02010600030101010101" pitchFamily="2" charset="-122"/>
                <a:cs typeface="宋体" panose="02010600030101010101" pitchFamily="2" charset="-122"/>
              </a:rPr>
              <a:t>日，光绪皇帝颁布</a:t>
            </a:r>
            <a:r>
              <a:rPr lang="en-US" altLang="zh-CN" sz="2000">
                <a:latin typeface="宋体" panose="02010600030101010101" pitchFamily="2" charset="-122"/>
                <a:cs typeface="宋体" panose="02010600030101010101" pitchFamily="2" charset="-122"/>
              </a:rPr>
              <a:t>“</a:t>
            </a:r>
            <a:r>
              <a:rPr lang="zh-CN" altLang="en-US" sz="2000">
                <a:latin typeface="宋体" panose="02010600030101010101" pitchFamily="2" charset="-122"/>
                <a:cs typeface="宋体" panose="02010600030101010101" pitchFamily="2" charset="-122"/>
              </a:rPr>
              <a:t>明定国是</a:t>
            </a:r>
            <a:r>
              <a:rPr lang="en-US" altLang="zh-CN" sz="2000">
                <a:latin typeface="宋体" panose="02010600030101010101" pitchFamily="2" charset="-122"/>
                <a:cs typeface="宋体" panose="02010600030101010101" pitchFamily="2" charset="-122"/>
              </a:rPr>
              <a:t>”</a:t>
            </a:r>
            <a:r>
              <a:rPr lang="zh-CN" altLang="en-US" sz="2000">
                <a:latin typeface="宋体" panose="02010600030101010101" pitchFamily="2" charset="-122"/>
                <a:cs typeface="宋体" panose="02010600030101010101" pitchFamily="2" charset="-122"/>
              </a:rPr>
              <a:t>诏书</a:t>
            </a:r>
          </a:p>
          <a:p>
            <a:r>
              <a:rPr lang="en-US" altLang="zh-CN" sz="2000">
                <a:latin typeface="宋体" panose="02010600030101010101" pitchFamily="2" charset="-122"/>
                <a:cs typeface="宋体" panose="02010600030101010101" pitchFamily="2" charset="-122"/>
              </a:rPr>
              <a:t>9</a:t>
            </a:r>
            <a:r>
              <a:rPr lang="zh-CN" altLang="en-US" sz="2000">
                <a:latin typeface="宋体" panose="02010600030101010101" pitchFamily="2" charset="-122"/>
                <a:cs typeface="宋体" panose="02010600030101010101" pitchFamily="2" charset="-122"/>
              </a:rPr>
              <a:t>月</a:t>
            </a:r>
            <a:r>
              <a:rPr lang="en-US" altLang="zh-CN" sz="2000">
                <a:latin typeface="宋体" panose="02010600030101010101" pitchFamily="2" charset="-122"/>
                <a:cs typeface="宋体" panose="02010600030101010101" pitchFamily="2" charset="-122"/>
              </a:rPr>
              <a:t>21</a:t>
            </a:r>
            <a:r>
              <a:rPr lang="zh-CN" altLang="en-US" sz="2000">
                <a:latin typeface="宋体" panose="02010600030101010101" pitchFamily="2" charset="-122"/>
                <a:cs typeface="宋体" panose="02010600030101010101" pitchFamily="2" charset="-122"/>
              </a:rPr>
              <a:t>日，慈禧太后将光绪皇帝囚禁，再次临朝训政</a:t>
            </a:r>
          </a:p>
          <a:p>
            <a:pPr algn="ctr"/>
            <a:r>
              <a:rPr lang="zh-CN" altLang="en-US" sz="2000">
                <a:solidFill>
                  <a:srgbClr val="C00000"/>
                </a:solidFill>
                <a:latin typeface="宋体" panose="02010600030101010101" pitchFamily="2" charset="-122"/>
                <a:cs typeface="宋体" panose="02010600030101010101" pitchFamily="2" charset="-122"/>
              </a:rPr>
              <a:t>史称</a:t>
            </a:r>
            <a:r>
              <a:rPr lang="en-US" altLang="zh-CN" sz="2000">
                <a:solidFill>
                  <a:srgbClr val="C00000"/>
                </a:solidFill>
                <a:latin typeface="宋体" panose="02010600030101010101" pitchFamily="2" charset="-122"/>
                <a:cs typeface="宋体" panose="02010600030101010101" pitchFamily="2" charset="-122"/>
              </a:rPr>
              <a:t>“</a:t>
            </a:r>
            <a:r>
              <a:rPr lang="zh-CN" altLang="en-US" sz="2000">
                <a:solidFill>
                  <a:srgbClr val="C00000"/>
                </a:solidFill>
                <a:latin typeface="宋体" panose="02010600030101010101" pitchFamily="2" charset="-122"/>
                <a:cs typeface="宋体" panose="02010600030101010101" pitchFamily="2" charset="-122"/>
              </a:rPr>
              <a:t>百日维新</a:t>
            </a:r>
            <a:r>
              <a:rPr lang="en-US" altLang="zh-CN" sz="2000">
                <a:solidFill>
                  <a:srgbClr val="C00000"/>
                </a:solidFill>
                <a:latin typeface="宋体" panose="02010600030101010101" pitchFamily="2" charset="-122"/>
                <a:cs typeface="宋体" panose="02010600030101010101" pitchFamily="2" charset="-122"/>
              </a:rPr>
              <a:t>”</a:t>
            </a:r>
          </a:p>
        </p:txBody>
      </p:sp>
      <p:grpSp>
        <p:nvGrpSpPr>
          <p:cNvPr id="24" name="组合 23"/>
          <p:cNvGrpSpPr/>
          <p:nvPr/>
        </p:nvGrpSpPr>
        <p:grpSpPr>
          <a:xfrm>
            <a:off x="265430" y="2919413"/>
            <a:ext cx="5825173" cy="780098"/>
            <a:chOff x="-546673" y="3147814"/>
            <a:chExt cx="9694299" cy="1063968"/>
          </a:xfrm>
          <a:solidFill>
            <a:schemeClr val="accent5">
              <a:lumMod val="60000"/>
              <a:lumOff val="40000"/>
            </a:schemeClr>
          </a:solidFill>
        </p:grpSpPr>
        <p:sp>
          <p:nvSpPr>
            <p:cNvPr id="25" name="矩形 24"/>
            <p:cNvSpPr/>
            <p:nvPr/>
          </p:nvSpPr>
          <p:spPr>
            <a:xfrm>
              <a:off x="0" y="3147814"/>
              <a:ext cx="9147626" cy="1063968"/>
            </a:xfrm>
            <a:prstGeom prst="rect">
              <a:avLst/>
            </a:prstGeom>
            <a:solidFill>
              <a:srgbClr val="A6A370"/>
            </a:solidFill>
            <a:ln w="12700" cap="flat" cmpd="sng" algn="ctr">
              <a:noFill/>
              <a:prstDash val="solid"/>
              <a:miter lim="800000"/>
            </a:ln>
            <a:effectLst/>
          </p:spPr>
          <p:txBody>
            <a:bodyPr rot="0" spcFirstLastPara="0" vertOverflow="overflow" horzOverflow="overflow" vert="horz" wrap="square" lIns="243828" tIns="121914" rIns="243828" bIns="121914" numCol="1" spcCol="0" rtlCol="0" fromWordArt="0" anchor="ctr" anchorCtr="0" forceAA="0" compatLnSpc="1">
              <a:noAutofit/>
            </a:bodyPr>
            <a:lstStyle/>
            <a:p>
              <a:pPr defTabSz="457200">
                <a:lnSpc>
                  <a:spcPts val="4500"/>
                </a:lnSpc>
                <a:defRPr/>
              </a:pPr>
              <a:endParaRPr lang="zh-CN" altLang="en-US" sz="8800" b="1" kern="0" dirty="0">
                <a:solidFill>
                  <a:sysClr val="window" lastClr="FFFFFF"/>
                </a:solidFill>
                <a:latin typeface="Calibri" panose="020F0502020204030204"/>
              </a:endParaRPr>
            </a:p>
          </p:txBody>
        </p:sp>
        <p:sp>
          <p:nvSpPr>
            <p:cNvPr id="26" name="箭头: 五边形 1"/>
            <p:cNvSpPr/>
            <p:nvPr/>
          </p:nvSpPr>
          <p:spPr>
            <a:xfrm>
              <a:off x="-546673" y="3147814"/>
              <a:ext cx="1566739" cy="1063968"/>
            </a:xfrm>
            <a:prstGeom prst="homePlate">
              <a:avLst/>
            </a:prstGeom>
            <a:solidFill>
              <a:schemeClr val="bg2">
                <a:lumMod val="25000"/>
              </a:schemeClr>
            </a:solidFill>
            <a:ln w="12700" cap="flat" cmpd="sng" algn="ctr">
              <a:noFill/>
              <a:prstDash val="solid"/>
              <a:miter lim="800000"/>
            </a:ln>
            <a:effectLst/>
          </p:spPr>
          <p:txBody>
            <a:bodyPr rot="0" spcFirstLastPara="0" vertOverflow="overflow" horzOverflow="overflow" vert="horz" wrap="square" lIns="243828" tIns="121914" rIns="243828" bIns="121914" numCol="1" spcCol="0" rtlCol="0" fromWordArt="0" anchor="ctr" anchorCtr="0" forceAA="0" compatLnSpc="1">
              <a:noAutofit/>
            </a:bodyPr>
            <a:lstStyle/>
            <a:p>
              <a:pPr algn="ctr" defTabSz="457200">
                <a:defRPr/>
              </a:pPr>
              <a:r>
                <a:rPr lang="zh-CN" altLang="en-US" sz="4000" b="1" kern="0" dirty="0">
                  <a:solidFill>
                    <a:sysClr val="window" lastClr="FFFFFF"/>
                  </a:solidFill>
                  <a:latin typeface="Calibri" panose="020F0502020204030204"/>
                </a:rPr>
                <a:t>经</a:t>
              </a:r>
            </a:p>
          </p:txBody>
        </p:sp>
      </p:grpSp>
      <p:sp>
        <p:nvSpPr>
          <p:cNvPr id="27" name="文本框 26"/>
          <p:cNvSpPr txBox="1"/>
          <p:nvPr/>
        </p:nvSpPr>
        <p:spPr>
          <a:xfrm>
            <a:off x="1225550" y="2953703"/>
            <a:ext cx="4865053" cy="722630"/>
          </a:xfrm>
          <a:prstGeom prst="rect">
            <a:avLst/>
          </a:prstGeom>
          <a:noFill/>
        </p:spPr>
        <p:txBody>
          <a:bodyPr wrap="square" lIns="45720" tIns="22860" rIns="45720" bIns="22860" rtlCol="0">
            <a:spAutoFit/>
          </a:bodyPr>
          <a:lstStyle/>
          <a:p>
            <a:r>
              <a:rPr lang="zh-CN" altLang="en-US" sz="2200"/>
              <a:t>鼓励私人兴办工矿企业，发展农业、工业、商业；改革财政，编制国家预算</a:t>
            </a:r>
          </a:p>
        </p:txBody>
      </p:sp>
      <p:grpSp>
        <p:nvGrpSpPr>
          <p:cNvPr id="28" name="组合 27"/>
          <p:cNvGrpSpPr/>
          <p:nvPr/>
        </p:nvGrpSpPr>
        <p:grpSpPr>
          <a:xfrm>
            <a:off x="265430" y="4014470"/>
            <a:ext cx="5825173" cy="780098"/>
            <a:chOff x="-546673" y="3147814"/>
            <a:chExt cx="9694299" cy="1063968"/>
          </a:xfrm>
          <a:solidFill>
            <a:schemeClr val="accent5">
              <a:lumMod val="60000"/>
              <a:lumOff val="40000"/>
            </a:schemeClr>
          </a:solidFill>
        </p:grpSpPr>
        <p:sp>
          <p:nvSpPr>
            <p:cNvPr id="29" name="矩形 28"/>
            <p:cNvSpPr/>
            <p:nvPr/>
          </p:nvSpPr>
          <p:spPr>
            <a:xfrm>
              <a:off x="0" y="3147814"/>
              <a:ext cx="9147626" cy="1063968"/>
            </a:xfrm>
            <a:prstGeom prst="rect">
              <a:avLst/>
            </a:prstGeom>
            <a:solidFill>
              <a:srgbClr val="A6A370"/>
            </a:solidFill>
            <a:ln w="12700" cap="flat" cmpd="sng" algn="ctr">
              <a:noFill/>
              <a:prstDash val="solid"/>
              <a:miter lim="800000"/>
            </a:ln>
            <a:effectLst/>
          </p:spPr>
          <p:txBody>
            <a:bodyPr rot="0" spcFirstLastPara="0" vertOverflow="overflow" horzOverflow="overflow" vert="horz" wrap="square" lIns="243828" tIns="121914" rIns="243828" bIns="121914" numCol="1" spcCol="0" rtlCol="0" fromWordArt="0" anchor="ctr" anchorCtr="0" forceAA="0" compatLnSpc="1">
              <a:noAutofit/>
            </a:bodyPr>
            <a:lstStyle/>
            <a:p>
              <a:pPr defTabSz="457200">
                <a:lnSpc>
                  <a:spcPts val="4500"/>
                </a:lnSpc>
                <a:defRPr/>
              </a:pPr>
              <a:endParaRPr lang="zh-CN" altLang="en-US" sz="8800" b="1" kern="0" dirty="0">
                <a:solidFill>
                  <a:sysClr val="window" lastClr="FFFFFF"/>
                </a:solidFill>
                <a:latin typeface="Calibri" panose="020F0502020204030204"/>
              </a:endParaRPr>
            </a:p>
          </p:txBody>
        </p:sp>
        <p:sp>
          <p:nvSpPr>
            <p:cNvPr id="30" name="箭头: 五边形 1"/>
            <p:cNvSpPr/>
            <p:nvPr/>
          </p:nvSpPr>
          <p:spPr>
            <a:xfrm>
              <a:off x="-546673" y="3147814"/>
              <a:ext cx="1624787" cy="1063968"/>
            </a:xfrm>
            <a:prstGeom prst="homePlate">
              <a:avLst/>
            </a:prstGeom>
            <a:solidFill>
              <a:schemeClr val="bg2">
                <a:lumMod val="25000"/>
              </a:schemeClr>
            </a:solidFill>
            <a:ln w="12700" cap="flat" cmpd="sng" algn="ctr">
              <a:noFill/>
              <a:prstDash val="solid"/>
              <a:miter lim="800000"/>
            </a:ln>
            <a:effectLst/>
          </p:spPr>
          <p:txBody>
            <a:bodyPr rot="0" spcFirstLastPara="0" vertOverflow="overflow" horzOverflow="overflow" vert="horz" wrap="square" lIns="243828" tIns="121914" rIns="243828" bIns="121914" numCol="1" spcCol="0" rtlCol="0" fromWordArt="0" anchor="ctr" anchorCtr="0" forceAA="0" compatLnSpc="1">
              <a:noAutofit/>
            </a:bodyPr>
            <a:lstStyle/>
            <a:p>
              <a:pPr algn="ctr" defTabSz="457200">
                <a:defRPr/>
              </a:pPr>
              <a:r>
                <a:rPr lang="zh-CN" altLang="en-US" sz="4000" b="1" kern="0" dirty="0">
                  <a:solidFill>
                    <a:sysClr val="window" lastClr="FFFFFF"/>
                  </a:solidFill>
                  <a:latin typeface="Calibri" panose="020F0502020204030204"/>
                </a:rPr>
                <a:t>文</a:t>
              </a:r>
            </a:p>
          </p:txBody>
        </p:sp>
      </p:grpSp>
      <p:sp>
        <p:nvSpPr>
          <p:cNvPr id="19" name="矩形 18"/>
          <p:cNvSpPr/>
          <p:nvPr/>
        </p:nvSpPr>
        <p:spPr>
          <a:xfrm>
            <a:off x="1241743" y="4044950"/>
            <a:ext cx="4464685" cy="722630"/>
          </a:xfrm>
          <a:prstGeom prst="rect">
            <a:avLst/>
          </a:prstGeom>
        </p:spPr>
        <p:txBody>
          <a:bodyPr wrap="square" lIns="45720" tIns="22860" rIns="45720" bIns="22860">
            <a:spAutoFit/>
          </a:bodyPr>
          <a:lstStyle/>
          <a:p>
            <a:r>
              <a:rPr lang="zh-CN" altLang="en-US" sz="2200" dirty="0">
                <a:latin typeface="宋体" panose="02010600030101010101" pitchFamily="2" charset="-122"/>
              </a:rPr>
              <a:t>废八股、乡会试及生童岁、科考试；</a:t>
            </a:r>
          </a:p>
          <a:p>
            <a:r>
              <a:rPr lang="zh-CN" altLang="en-US" sz="2200" dirty="0">
                <a:latin typeface="宋体" panose="02010600030101010101" pitchFamily="2" charset="-122"/>
              </a:rPr>
              <a:t>开办新式学堂</a:t>
            </a:r>
          </a:p>
        </p:txBody>
      </p:sp>
      <p:grpSp>
        <p:nvGrpSpPr>
          <p:cNvPr id="33" name="组合 32"/>
          <p:cNvGrpSpPr/>
          <p:nvPr/>
        </p:nvGrpSpPr>
        <p:grpSpPr>
          <a:xfrm>
            <a:off x="265430" y="5129530"/>
            <a:ext cx="5825173" cy="780098"/>
            <a:chOff x="-546673" y="3147814"/>
            <a:chExt cx="9694299" cy="1063968"/>
          </a:xfrm>
          <a:solidFill>
            <a:schemeClr val="accent5">
              <a:lumMod val="60000"/>
              <a:lumOff val="40000"/>
            </a:schemeClr>
          </a:solidFill>
        </p:grpSpPr>
        <p:sp>
          <p:nvSpPr>
            <p:cNvPr id="34" name="矩形 33"/>
            <p:cNvSpPr/>
            <p:nvPr/>
          </p:nvSpPr>
          <p:spPr>
            <a:xfrm>
              <a:off x="0" y="3147814"/>
              <a:ext cx="9147626" cy="1063968"/>
            </a:xfrm>
            <a:prstGeom prst="rect">
              <a:avLst/>
            </a:prstGeom>
            <a:solidFill>
              <a:srgbClr val="A6A370"/>
            </a:solidFill>
            <a:ln w="12700" cap="flat" cmpd="sng" algn="ctr">
              <a:noFill/>
              <a:prstDash val="solid"/>
              <a:miter lim="800000"/>
            </a:ln>
            <a:effectLst/>
          </p:spPr>
          <p:txBody>
            <a:bodyPr rot="0" spcFirstLastPara="0" vertOverflow="overflow" horzOverflow="overflow" vert="horz" wrap="square" lIns="243828" tIns="121914" rIns="243828" bIns="121914" numCol="1" spcCol="0" rtlCol="0" fromWordArt="0" anchor="ctr" anchorCtr="0" forceAA="0" compatLnSpc="1">
              <a:noAutofit/>
            </a:bodyPr>
            <a:lstStyle/>
            <a:p>
              <a:pPr defTabSz="457200">
                <a:lnSpc>
                  <a:spcPts val="4500"/>
                </a:lnSpc>
                <a:defRPr/>
              </a:pPr>
              <a:endParaRPr lang="zh-CN" altLang="en-US" sz="8800" b="1" kern="0" dirty="0">
                <a:solidFill>
                  <a:sysClr val="window" lastClr="FFFFFF"/>
                </a:solidFill>
                <a:latin typeface="Calibri" panose="020F0502020204030204"/>
              </a:endParaRPr>
            </a:p>
          </p:txBody>
        </p:sp>
        <p:sp>
          <p:nvSpPr>
            <p:cNvPr id="35" name="箭头: 五边形 1"/>
            <p:cNvSpPr/>
            <p:nvPr/>
          </p:nvSpPr>
          <p:spPr>
            <a:xfrm>
              <a:off x="-546673" y="3147814"/>
              <a:ext cx="1624787" cy="1063968"/>
            </a:xfrm>
            <a:prstGeom prst="homePlate">
              <a:avLst/>
            </a:prstGeom>
            <a:solidFill>
              <a:schemeClr val="bg2">
                <a:lumMod val="25000"/>
              </a:schemeClr>
            </a:solidFill>
            <a:ln w="12700" cap="flat" cmpd="sng" algn="ctr">
              <a:noFill/>
              <a:prstDash val="solid"/>
              <a:miter lim="800000"/>
            </a:ln>
            <a:effectLst/>
          </p:spPr>
          <p:txBody>
            <a:bodyPr rot="0" spcFirstLastPara="0" vertOverflow="overflow" horzOverflow="overflow" vert="horz" wrap="square" lIns="243828" tIns="121914" rIns="243828" bIns="121914" numCol="1" spcCol="0" rtlCol="0" fromWordArt="0" anchor="ctr" anchorCtr="0" forceAA="0" compatLnSpc="1">
              <a:noAutofit/>
            </a:bodyPr>
            <a:lstStyle/>
            <a:p>
              <a:pPr algn="ctr" defTabSz="457200">
                <a:defRPr/>
              </a:pPr>
              <a:r>
                <a:rPr lang="zh-CN" altLang="en-US" sz="4000" b="1" kern="0" dirty="0">
                  <a:solidFill>
                    <a:sysClr val="window" lastClr="FFFFFF"/>
                  </a:solidFill>
                  <a:latin typeface="Calibri" panose="020F0502020204030204"/>
                </a:rPr>
                <a:t>军</a:t>
              </a:r>
            </a:p>
          </p:txBody>
        </p:sp>
      </p:grpSp>
      <p:sp>
        <p:nvSpPr>
          <p:cNvPr id="36" name="矩形 35"/>
          <p:cNvSpPr/>
          <p:nvPr/>
        </p:nvSpPr>
        <p:spPr>
          <a:xfrm>
            <a:off x="1241743" y="5320983"/>
            <a:ext cx="3258503" cy="384175"/>
          </a:xfrm>
          <a:prstGeom prst="rect">
            <a:avLst/>
          </a:prstGeom>
        </p:spPr>
        <p:txBody>
          <a:bodyPr wrap="square" lIns="45720" tIns="22860" rIns="45720" bIns="22860">
            <a:spAutoFit/>
          </a:bodyPr>
          <a:lstStyle/>
          <a:p>
            <a:r>
              <a:rPr lang="zh-CN" altLang="en-US" sz="2200" dirty="0">
                <a:latin typeface="宋体" panose="02010600030101010101" pitchFamily="2" charset="-122"/>
              </a:rPr>
              <a:t>裁汰绿营；训练新式军队</a:t>
            </a:r>
          </a:p>
        </p:txBody>
      </p:sp>
      <p:pic>
        <p:nvPicPr>
          <p:cNvPr id="37" name="图片 36"/>
          <p:cNvPicPr>
            <a:picLocks noChangeAspect="1"/>
          </p:cNvPicPr>
          <p:nvPr/>
        </p:nvPicPr>
        <p:blipFill>
          <a:blip r:embed="rId3"/>
          <a:stretch>
            <a:fillRect/>
          </a:stretch>
        </p:blipFill>
        <p:spPr>
          <a:xfrm>
            <a:off x="6205855" y="3429000"/>
            <a:ext cx="2692718" cy="2760345"/>
          </a:xfrm>
          <a:prstGeom prst="rect">
            <a:avLst/>
          </a:prstGeom>
        </p:spPr>
      </p:pic>
      <p:sp>
        <p:nvSpPr>
          <p:cNvPr id="38" name="文本框 37"/>
          <p:cNvSpPr txBox="1"/>
          <p:nvPr/>
        </p:nvSpPr>
        <p:spPr>
          <a:xfrm>
            <a:off x="9022135" y="3791709"/>
            <a:ext cx="2910523" cy="1892300"/>
          </a:xfrm>
          <a:prstGeom prst="rect">
            <a:avLst/>
          </a:prstGeom>
          <a:noFill/>
          <a:ln w="22225">
            <a:solidFill>
              <a:schemeClr val="tx1"/>
            </a:solidFill>
          </a:ln>
        </p:spPr>
        <p:txBody>
          <a:bodyPr wrap="square" lIns="45720" tIns="22860" rIns="45720" bIns="22860" rtlCol="0">
            <a:spAutoFit/>
          </a:bodyPr>
          <a:lstStyle/>
          <a:p>
            <a:pPr algn="ctr"/>
            <a:r>
              <a:rPr lang="zh-CN" altLang="en-US" sz="2000" b="1" dirty="0">
                <a:latin typeface="宋体" panose="02010600030101010101" pitchFamily="2" charset="-122"/>
                <a:cs typeface="宋体" panose="02010600030101010101" pitchFamily="2" charset="-122"/>
              </a:rPr>
              <a:t>狱中题壁</a:t>
            </a:r>
            <a:endParaRPr lang="zh-CN" altLang="en-US" sz="2000" dirty="0">
              <a:latin typeface="宋体" panose="02010600030101010101" pitchFamily="2" charset="-122"/>
              <a:cs typeface="宋体" panose="02010600030101010101" pitchFamily="2" charset="-122"/>
            </a:endParaRPr>
          </a:p>
          <a:p>
            <a:pPr algn="ctr"/>
            <a:r>
              <a:rPr lang="zh-CN" altLang="en-US" sz="2000" dirty="0">
                <a:latin typeface="宋体" panose="02010600030101010101" pitchFamily="2" charset="-122"/>
                <a:cs typeface="宋体" panose="02010600030101010101" pitchFamily="2" charset="-122"/>
              </a:rPr>
              <a:t>          清 谭嗣同</a:t>
            </a:r>
          </a:p>
          <a:p>
            <a:pPr algn="ctr"/>
            <a:r>
              <a:rPr lang="zh-CN" altLang="en-US" sz="2000" dirty="0">
                <a:latin typeface="宋体" panose="02010600030101010101" pitchFamily="2" charset="-122"/>
                <a:cs typeface="宋体" panose="02010600030101010101" pitchFamily="2" charset="-122"/>
              </a:rPr>
              <a:t>   望门投止思张俭，</a:t>
            </a:r>
          </a:p>
          <a:p>
            <a:pPr algn="ctr"/>
            <a:r>
              <a:rPr lang="zh-CN" altLang="en-US" sz="2000" dirty="0">
                <a:latin typeface="宋体" panose="02010600030101010101" pitchFamily="2" charset="-122"/>
                <a:cs typeface="宋体" panose="02010600030101010101" pitchFamily="2" charset="-122"/>
              </a:rPr>
              <a:t>   忍死须臾待杜根，</a:t>
            </a:r>
          </a:p>
          <a:p>
            <a:pPr algn="ctr"/>
            <a:r>
              <a:rPr lang="zh-CN" altLang="en-US" sz="2000" dirty="0">
                <a:latin typeface="宋体" panose="02010600030101010101" pitchFamily="2" charset="-122"/>
                <a:cs typeface="宋体" panose="02010600030101010101" pitchFamily="2" charset="-122"/>
              </a:rPr>
              <a:t>   我自横刀向天笑，</a:t>
            </a:r>
          </a:p>
          <a:p>
            <a:pPr algn="ctr"/>
            <a:r>
              <a:rPr lang="zh-CN" altLang="en-US" sz="2000" dirty="0">
                <a:latin typeface="宋体" panose="02010600030101010101" pitchFamily="2" charset="-122"/>
                <a:cs typeface="宋体" panose="02010600030101010101" pitchFamily="2" charset="-122"/>
              </a:rPr>
              <a:t>   去留肝胆两昆仑。</a:t>
            </a:r>
          </a:p>
        </p:txBody>
      </p:sp>
    </p:spTree>
    <p:extLst>
      <p:ext uri="{BB962C8B-B14F-4D97-AF65-F5344CB8AC3E}">
        <p14:creationId xmlns:p14="http://schemas.microsoft.com/office/powerpoint/2010/main" val="50328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4.2.0"/>
</p:tagLst>
</file>

<file path=ppt/tags/tag2.xml><?xml version="1.0" encoding="utf-8"?>
<p:tagLst xmlns:a="http://schemas.openxmlformats.org/drawingml/2006/main" xmlns:r="http://schemas.openxmlformats.org/officeDocument/2006/relationships" xmlns:p="http://schemas.openxmlformats.org/presentationml/2006/main">
  <p:tag name="PA" val="v4.2.0"/>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669c7034-09ae-487a-b142-70b826eb4ef2}"/>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6e761c2a-6fe0-4a5d-8036-d63931c7c447}"/>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d7039ebc-05f3-419f-b102-74af1ecd679c}"/>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noFill/>
        <a:noFill/>
        <a:no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3707</TotalTime>
  <Words>2144</Words>
  <Application>Microsoft Office PowerPoint</Application>
  <PresentationFormat>自定义</PresentationFormat>
  <Paragraphs>194</Paragraphs>
  <Slides>21</Slides>
  <Notes>4</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义和团运动兴起的背景</vt:lpstr>
      <vt:lpstr>PowerPoint 演示文稿</vt:lpstr>
      <vt:lpstr>义和团运动的特点以及影响</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HUNNU</cp:lastModifiedBy>
  <cp:revision>206</cp:revision>
  <dcterms:created xsi:type="dcterms:W3CDTF">2019-12-06T12:08:00Z</dcterms:created>
  <dcterms:modified xsi:type="dcterms:W3CDTF">2020-11-23T03:00:45Z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