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handoutMasterIdLst>
    <p:handoutMasterId r:id="rId44"/>
  </p:handoutMasterIdLst>
  <p:sldIdLst>
    <p:sldId id="564" r:id="rId2"/>
    <p:sldId id="378" r:id="rId3"/>
    <p:sldId id="565" r:id="rId4"/>
    <p:sldId id="566" r:id="rId5"/>
    <p:sldId id="567" r:id="rId6"/>
    <p:sldId id="568" r:id="rId7"/>
    <p:sldId id="569" r:id="rId8"/>
    <p:sldId id="570" r:id="rId9"/>
    <p:sldId id="571" r:id="rId10"/>
    <p:sldId id="572" r:id="rId11"/>
    <p:sldId id="605" r:id="rId12"/>
    <p:sldId id="574" r:id="rId13"/>
    <p:sldId id="575" r:id="rId14"/>
    <p:sldId id="576" r:id="rId15"/>
    <p:sldId id="577" r:id="rId16"/>
    <p:sldId id="578" r:id="rId17"/>
    <p:sldId id="606" r:id="rId18"/>
    <p:sldId id="580" r:id="rId19"/>
    <p:sldId id="581" r:id="rId20"/>
    <p:sldId id="582" r:id="rId21"/>
    <p:sldId id="583" r:id="rId22"/>
    <p:sldId id="607" r:id="rId23"/>
    <p:sldId id="585" r:id="rId24"/>
    <p:sldId id="586" r:id="rId25"/>
    <p:sldId id="587" r:id="rId26"/>
    <p:sldId id="588" r:id="rId27"/>
    <p:sldId id="589" r:id="rId28"/>
    <p:sldId id="590" r:id="rId29"/>
    <p:sldId id="591" r:id="rId30"/>
    <p:sldId id="592" r:id="rId31"/>
    <p:sldId id="593" r:id="rId32"/>
    <p:sldId id="594" r:id="rId33"/>
    <p:sldId id="595" r:id="rId34"/>
    <p:sldId id="596" r:id="rId35"/>
    <p:sldId id="597" r:id="rId36"/>
    <p:sldId id="598" r:id="rId37"/>
    <p:sldId id="599" r:id="rId38"/>
    <p:sldId id="600" r:id="rId39"/>
    <p:sldId id="601" r:id="rId40"/>
    <p:sldId id="602" r:id="rId41"/>
    <p:sldId id="603" r:id="rId42"/>
  </p:sldIdLst>
  <p:sldSz cx="12192000"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2319" userDrawn="1">
          <p15:clr>
            <a:srgbClr val="A4A3A4"/>
          </p15:clr>
        </p15:guide>
        <p15:guide id="2" pos="39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93F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86347" autoAdjust="0"/>
  </p:normalViewPr>
  <p:slideViewPr>
    <p:cSldViewPr snapToGrid="0">
      <p:cViewPr>
        <p:scale>
          <a:sx n="70" d="100"/>
          <a:sy n="70" d="100"/>
        </p:scale>
        <p:origin x="-720" y="-90"/>
      </p:cViewPr>
      <p:guideLst>
        <p:guide orient="horz" pos="2319"/>
        <p:guide pos="3908"/>
      </p:guideLst>
    </p:cSldViewPr>
  </p:slideViewPr>
  <p:outlineViewPr>
    <p:cViewPr>
      <p:scale>
        <a:sx n="33" d="100"/>
        <a:sy n="33" d="100"/>
      </p:scale>
      <p:origin x="0" y="1122"/>
    </p:cViewPr>
  </p:outlin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2021/1/3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val="564438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A52D7-37C7-4B7E-BB41-86D5B57F0E08}" type="datetimeFigureOut">
              <a:rPr lang="zh-CN" altLang="en-US" smtClean="0"/>
              <a:pPr/>
              <a:t>2021/1/3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71F094-A864-49B8-A335-02B1F339DA05}" type="slidenum">
              <a:rPr lang="zh-CN" altLang="en-US" smtClean="0"/>
              <a:pPr/>
              <a:t>‹#›</a:t>
            </a:fld>
            <a:endParaRPr lang="zh-CN" altLang="en-US"/>
          </a:p>
        </p:txBody>
      </p:sp>
    </p:spTree>
    <p:extLst>
      <p:ext uri="{BB962C8B-B14F-4D97-AF65-F5344CB8AC3E}">
        <p14:creationId xmlns:p14="http://schemas.microsoft.com/office/powerpoint/2010/main" val="3789213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050535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a:xfrm>
            <a:off x="381000" y="685800"/>
            <a:ext cx="6096000" cy="3429000"/>
          </a:xfrm>
        </p:spPr>
      </p:sp>
      <p:sp>
        <p:nvSpPr>
          <p:cNvPr id="30723" name="备注占位符 2"/>
          <p:cNvSpPr>
            <a:spLocks noGrp="1"/>
          </p:cNvSpPr>
          <p:nvPr>
            <p:ph type="body" idx="1"/>
          </p:nvPr>
        </p:nvSpPr>
        <p:spPr>
          <a:noFill/>
        </p:spPr>
        <p:txBody>
          <a:bodyPr/>
          <a:lstStyle/>
          <a:p>
            <a:endParaRPr lang="zh-CN" altLang="en-US"/>
          </a:p>
        </p:txBody>
      </p:sp>
      <p:sp>
        <p:nvSpPr>
          <p:cNvPr id="30724"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6EE3B2A1-F670-497D-B3E5-A705E59D20FA}"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37</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114660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5E7C16-16EB-45EC-96F4-5B555DBEB0C0}" type="slidenum">
              <a:rPr lang="zh-CN" altLang="en-US" smtClean="0"/>
              <a:pPr/>
              <a:t>2</a:t>
            </a:fld>
            <a:endParaRPr lang="zh-CN" altLang="en-US"/>
          </a:p>
        </p:txBody>
      </p:sp>
    </p:spTree>
    <p:extLst>
      <p:ext uri="{BB962C8B-B14F-4D97-AF65-F5344CB8AC3E}">
        <p14:creationId xmlns:p14="http://schemas.microsoft.com/office/powerpoint/2010/main" val="1621078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8CD63DA-3038-43B4-A653-10DE98DB660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188725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150762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8CD63DA-3038-43B4-A653-10DE98DB660C}" type="slidenum">
              <a:rPr lang="zh-CN" altLang="en-US" smtClean="0"/>
              <a:t>11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258768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8CD63DA-3038-43B4-A653-10DE98DB660C}" type="slidenum">
              <a:rPr lang="zh-CN" altLang="en-US" smtClean="0"/>
              <a:t>17</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8CD63DA-3038-43B4-A653-10DE98DB660C}" type="slidenum">
              <a:rPr lang="zh-CN" altLang="en-US" smtClean="0"/>
              <a:t>22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直接连接符 21"/>
          <p:cNvSpPr>
            <a:spLocks noChangeShapeType="1"/>
          </p:cNvSpPr>
          <p:nvPr userDrawn="1"/>
        </p:nvSpPr>
        <p:spPr bwMode="auto">
          <a:xfrm>
            <a:off x="56362" y="776747"/>
            <a:ext cx="12135638" cy="0"/>
          </a:xfrm>
          <a:prstGeom prst="line">
            <a:avLst/>
          </a:prstGeom>
          <a:noFill/>
          <a:ln w="28575" cap="flat" cmpd="sng">
            <a:solidFill>
              <a:srgbClr val="263238"/>
            </a:solidFill>
            <a:miter lim="800000"/>
          </a:ln>
          <a:extLst>
            <a:ext uri="{909E8E84-426E-40DD-AFC4-6F175D3DCCD1}">
              <a14:hiddenFill xmlns:a14="http://schemas.microsoft.com/office/drawing/2010/main">
                <a:noFill/>
              </a14:hiddenFill>
            </a:ext>
          </a:extLst>
        </p:spPr>
        <p:txBody>
          <a:bodyPr/>
          <a:lstStyle/>
          <a:p>
            <a:endParaRPr lang="zh-CN" altLang="en-US"/>
          </a:p>
        </p:txBody>
      </p:sp>
      <p:pic>
        <p:nvPicPr>
          <p:cNvPr id="3" name="Picture 2" descr="C:\Users\HUNNU\Desktop\mmexport1600907414185.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771" y="-63939"/>
            <a:ext cx="1183989" cy="1032438"/>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13"/>
          <p:cNvSpPr txBox="1"/>
          <p:nvPr userDrawn="1"/>
        </p:nvSpPr>
        <p:spPr>
          <a:xfrm>
            <a:off x="881708" y="105300"/>
            <a:ext cx="3901018" cy="584775"/>
          </a:xfrm>
          <a:prstGeom prst="rect">
            <a:avLst/>
          </a:prstGeom>
          <a:noFill/>
        </p:spPr>
        <p:txBody>
          <a:bodyPr wrap="square" rtlCol="0">
            <a:spAutoFit/>
          </a:bodyPr>
          <a:lstStyle/>
          <a:p>
            <a:r>
              <a:rPr lang="zh-CN" altLang="en-US" sz="3200" b="1" dirty="0" smtClean="0">
                <a:solidFill>
                  <a:schemeClr val="tx1"/>
                </a:solidFill>
                <a:latin typeface="隶书" panose="02010509060101010101" pitchFamily="49" charset="-122"/>
                <a:ea typeface="隶书" panose="02010509060101010101" pitchFamily="49" charset="-122"/>
              </a:rPr>
              <a:t>怀化市铁路第一中学</a:t>
            </a:r>
            <a:endParaRPr lang="zh-CN" altLang="en-US" sz="3200" b="1" dirty="0">
              <a:solidFill>
                <a:schemeClr val="tx1"/>
              </a:solidFill>
              <a:latin typeface="隶书" panose="02010509060101010101" pitchFamily="49" charset="-122"/>
              <a:ea typeface="隶书" panose="02010509060101010101" pitchFamily="49"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2021/1/3</a:t>
            </a:fld>
            <a:endParaRPr lang="zh-CN" altLang="en-US" sz="1800">
              <a:solidFill>
                <a:schemeClr val="tx1"/>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vl1pPr>
          </a:lstStyle>
          <a:p>
            <a:fld id="{C1C1CA5F-10A1-42FA-B65D-81C2825D57A5}" type="slidenum">
              <a:rPr lang="zh-CN" altLang="en-US"/>
              <a:pPr/>
              <a:t>‹#›</a:t>
            </a:fld>
            <a:endParaRPr lang="zh-CN" altLang="en-US" sz="18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2021/1/3</a:t>
            </a:fld>
            <a:endParaRPr lang="zh-CN" altLang="en-US" sz="1800">
              <a:solidFill>
                <a:schemeClr val="tx1"/>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vl1pPr>
          </a:lstStyle>
          <a:p>
            <a:fld id="{24D70D04-1D75-4474-B61F-5198CD482D62}" type="slidenum">
              <a:rPr lang="zh-CN" altLang="en-US"/>
              <a:pPr/>
              <a:t>‹#›</a:t>
            </a:fld>
            <a:endParaRPr lang="zh-CN" altLang="en-US" sz="18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1"/>
            <a:ext cx="10972800" cy="1143001"/>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13" y="1600270"/>
            <a:ext cx="5384800" cy="4525962"/>
          </a:xfrm>
          <a:prstGeom prst="rect">
            <a:avLst/>
          </a:prstGeo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39" y="1600270"/>
            <a:ext cx="5384800" cy="4525962"/>
          </a:xfrm>
          <a:prstGeom prst="rect">
            <a:avLst/>
          </a:prstGeo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1" y="6356378"/>
            <a:ext cx="2844800" cy="365125"/>
          </a:xfrm>
          <a:prstGeom prst="rect">
            <a:avLst/>
          </a:prstGeom>
        </p:spPr>
        <p:txBody>
          <a:bodyPr/>
          <a:lstStyle/>
          <a:p>
            <a:pPr>
              <a:defRPr/>
            </a:pPr>
            <a:fld id="{A3311C9F-D64E-4824-A709-CF61DE4E0BDD}" type="datetime1">
              <a:rPr lang="en-US" altLang="zh-CN" smtClean="0">
                <a:solidFill>
                  <a:prstClr val="black">
                    <a:tint val="75000"/>
                  </a:prstClr>
                </a:solidFill>
              </a:rPr>
              <a:t>1/3/2021</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17" y="6356378"/>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78"/>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426509628"/>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2F288E0-7875-42C4-84C8-98DBBD3BF4D2}" type="datetimeFigureOut">
              <a:rPr lang="zh-CN" altLang="en-US" smtClean="0"/>
              <a:t>2021/1/3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174605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2021/1/3</a:t>
            </a:fld>
            <a:endParaRPr lang="zh-CN" altLang="en-US" sz="1800">
              <a:solidFill>
                <a:schemeClr val="tx1"/>
              </a:solidFill>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lvl1pPr>
              <a:defRPr/>
            </a:lvl1pPr>
          </a:lstStyle>
          <a:p>
            <a:fld id="{BE0ED41A-DC69-4FB6-8802-B091AB971708}" type="slidenum">
              <a:rPr lang="zh-CN" altLang="en-US"/>
              <a:pPr/>
              <a:t>‹#›</a:t>
            </a:fld>
            <a:endParaRPr lang="zh-CN" altLang="en-US" sz="18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2021/1/3</a:t>
            </a:fld>
            <a:endParaRPr lang="zh-CN" altLang="en-US" sz="1800">
              <a:solidFill>
                <a:schemeClr val="tx1"/>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lvl1pPr>
              <a:defRPr/>
            </a:lvl1pPr>
          </a:lstStyle>
          <a:p>
            <a:fld id="{D5586B75-13C2-4541-847C-E4684802265F}" type="slidenum">
              <a:rPr lang="zh-CN" altLang="en-US"/>
              <a:pPr/>
              <a:t>‹#›</a:t>
            </a:fld>
            <a:endParaRPr lang="zh-CN" altLang="en-US" sz="18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2021/1/3</a:t>
            </a:fld>
            <a:endParaRPr lang="zh-CN" altLang="en-US" sz="1800">
              <a:solidFill>
                <a:schemeClr val="tx1"/>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lvl1pPr>
              <a:defRPr/>
            </a:lvl1pPr>
          </a:lstStyle>
          <a:p>
            <a:fld id="{EAA7D9D8-2F79-49CC-8215-262C686D35F0}" type="slidenum">
              <a:rPr lang="zh-CN" altLang="en-US"/>
              <a:pPr/>
              <a:t>‹#›</a:t>
            </a:fld>
            <a:endParaRPr lang="zh-CN" altLang="en-US" sz="18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2021/1/3</a:t>
            </a:fld>
            <a:endParaRPr lang="zh-CN" altLang="en-US" sz="1800">
              <a:solidFill>
                <a:schemeClr val="tx1"/>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lvl1pPr>
          </a:lstStyle>
          <a:p>
            <a:fld id="{CB3BB620-E753-4B10-87ED-9EA45797A8AE}" type="slidenum">
              <a:rPr lang="zh-CN" altLang="en-US"/>
              <a:pPr/>
              <a:t>‹#›</a:t>
            </a:fld>
            <a:endParaRPr lang="zh-CN" altLang="en-US" sz="18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2021/1/3</a:t>
            </a:fld>
            <a:endParaRPr lang="zh-CN" altLang="en-US" sz="1800">
              <a:solidFill>
                <a:schemeClr val="tx1"/>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lvl1pPr>
          </a:lstStyle>
          <a:p>
            <a:fld id="{E4FFE65D-B6FE-4E71-ABAA-CA4873DF341A}" type="slidenum">
              <a:rPr lang="zh-CN" altLang="en-US"/>
              <a:pPr/>
              <a:t>‹#›</a:t>
            </a:fld>
            <a:endParaRPr lang="zh-CN" altLang="en-US" sz="18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5">
            <a:alphaModFix amt="23000"/>
            <a:lum/>
          </a:blip>
          <a:srcRect/>
          <a:stretch>
            <a:fillRect l="-5000" r="-5000"/>
          </a:stretch>
        </a:blipFill>
        <a:effectLst/>
      </p:bgPr>
    </p:bg>
    <p:spTree>
      <p:nvGrpSpPr>
        <p:cNvPr id="1" name=""/>
        <p:cNvGrpSpPr/>
        <p:nvPr/>
      </p:nvGrpSpPr>
      <p:grpSpPr>
        <a:xfrm>
          <a:off x="0" y="0"/>
          <a:ext cx="0" cy="0"/>
          <a:chOff x="0" y="0"/>
          <a:chExt cx="0" cy="0"/>
        </a:xfrm>
      </p:grpSpPr>
      <p:sp>
        <p:nvSpPr>
          <p:cNvPr id="9" name="矩形 8"/>
          <p:cNvSpPr/>
          <p:nvPr userDrawn="1"/>
        </p:nvSpPr>
        <p:spPr>
          <a:xfrm>
            <a:off x="-1587" y="0"/>
            <a:ext cx="12191999" cy="6858000"/>
          </a:xfrm>
          <a:prstGeom prst="rect">
            <a:avLst/>
          </a:prstGeom>
          <a:noFill/>
          <a:ln w="88900">
            <a:solidFill>
              <a:srgbClr val="193F6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sz="3200" b="1">
              <a:ln>
                <a:solidFill>
                  <a:schemeClr val="accent1">
                    <a:lumMod val="50000"/>
                  </a:schemeClr>
                </a:solidFill>
              </a:ln>
              <a:solidFill>
                <a:srgbClr val="C00000"/>
              </a:solidFill>
              <a:effectLst>
                <a:outerShdw blurRad="60007" dist="200025" dir="15000000" sy="30000" kx="-1800000" algn="bl" rotWithShape="0">
                  <a:prstClr val="black">
                    <a:alpha val="32000"/>
                  </a:prstClr>
                </a:outerShdw>
              </a:effectLst>
              <a:latin typeface="楷体" panose="02010609060101010101" charset="-122"/>
              <a:ea typeface="楷体" panose="02010609060101010101"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iming>
    <p:tnLst>
      <p:par>
        <p:cTn id="1" dur="indefinite" restart="never" nodeType="tmRoot"/>
      </p:par>
    </p:tnLst>
  </p:timing>
  <p:hf sldNum="0" hdr="0" ftr="0"/>
  <p:txStyles>
    <p:titleStyle>
      <a:lvl1pPr marL="914400" indent="-914400" algn="l" rtl="0" fontAlgn="base">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jpe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10.xml"/><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70536" y="1586865"/>
            <a:ext cx="4078605" cy="3970318"/>
          </a:xfrm>
          <a:prstGeom prst="rect">
            <a:avLst/>
          </a:prstGeom>
          <a:noFill/>
        </p:spPr>
        <p:txBody>
          <a:bodyPr wrap="square" rtlCol="0">
            <a:spAutoFit/>
          </a:bodyPr>
          <a:lstStyle/>
          <a:p>
            <a:pPr defTabSz="913765" fontAlgn="base">
              <a:spcBef>
                <a:spcPct val="0"/>
              </a:spcBef>
              <a:spcAft>
                <a:spcPct val="0"/>
              </a:spcAft>
              <a:buNone/>
            </a:pPr>
            <a:r>
              <a:rPr lang="en-US" altLang="zh-CN" dirty="0">
                <a:solidFill>
                  <a:srgbClr val="4D4D4D"/>
                </a:solidFill>
                <a:latin typeface="微软雅黑" panose="020B0503020204020204" pitchFamily="34" charset="-122"/>
                <a:sym typeface="+mn-ea"/>
              </a:rPr>
              <a:t>      </a:t>
            </a:r>
            <a:r>
              <a:rPr lang="zh-CN" altLang="en-US" sz="2800" dirty="0">
                <a:solidFill>
                  <a:srgbClr val="FF0000"/>
                </a:solidFill>
                <a:latin typeface="华文中宋" panose="02010600040101010101" charset="-122"/>
                <a:ea typeface="华文中宋" panose="02010600040101010101" charset="-122"/>
                <a:sym typeface="+mn-ea"/>
              </a:rPr>
              <a:t>西柏坡</a:t>
            </a:r>
            <a:r>
              <a:rPr lang="zh-CN" altLang="en-US" sz="2800" dirty="0">
                <a:solidFill>
                  <a:schemeClr val="accent1"/>
                </a:solidFill>
                <a:latin typeface="华文中宋" panose="02010600040101010101" charset="-122"/>
                <a:ea typeface="华文中宋" panose="02010600040101010101" charset="-122"/>
                <a:sym typeface="+mn-ea"/>
              </a:rPr>
              <a:t>位于河北省平山县中部,是一个风光秀丽的小山村。这里</a:t>
            </a:r>
            <a:r>
              <a:rPr lang="zh-CN" altLang="en-US" sz="2800" dirty="0">
                <a:solidFill>
                  <a:srgbClr val="FF0000"/>
                </a:solidFill>
                <a:latin typeface="华文中宋" panose="02010600040101010101" charset="-122"/>
                <a:ea typeface="华文中宋" panose="02010600040101010101" charset="-122"/>
                <a:sym typeface="+mn-ea"/>
              </a:rPr>
              <a:t>曾是中共中央所在地</a:t>
            </a:r>
            <a:r>
              <a:rPr lang="zh-CN" altLang="en-US" sz="2800" dirty="0">
                <a:latin typeface="华文中宋" panose="02010600040101010101" charset="-122"/>
                <a:ea typeface="华文中宋" panose="02010600040101010101" charset="-122"/>
                <a:sym typeface="+mn-ea"/>
              </a:rPr>
              <a:t>。</a:t>
            </a:r>
            <a:r>
              <a:rPr lang="zh-CN" altLang="en-US" sz="2800" dirty="0">
                <a:solidFill>
                  <a:schemeClr val="accent1"/>
                </a:solidFill>
                <a:latin typeface="华文中宋" panose="02010600040101010101" charset="-122"/>
                <a:ea typeface="华文中宋" panose="02010600040101010101" charset="-122"/>
                <a:sym typeface="+mn-ea"/>
              </a:rPr>
              <a:t>毛泽东在此指挥人民解放军发动了</a:t>
            </a:r>
            <a:r>
              <a:rPr lang="zh-CN" altLang="en-US" sz="2800" dirty="0">
                <a:solidFill>
                  <a:srgbClr val="FF0000"/>
                </a:solidFill>
                <a:latin typeface="华文中宋" panose="02010600040101010101" charset="-122"/>
                <a:ea typeface="华文中宋" panose="02010600040101010101" charset="-122"/>
                <a:sym typeface="+mn-ea"/>
              </a:rPr>
              <a:t>三大战役</a:t>
            </a:r>
            <a:r>
              <a:rPr lang="zh-CN" altLang="en-US" sz="2800" dirty="0">
                <a:solidFill>
                  <a:schemeClr val="accent1"/>
                </a:solidFill>
                <a:latin typeface="华文中宋" panose="02010600040101010101" charset="-122"/>
                <a:ea typeface="华文中宋" panose="02010600040101010101" charset="-122"/>
                <a:sym typeface="+mn-ea"/>
              </a:rPr>
              <a:t>，毛泽东、周恩来等人也是从这里启程赴北京筹建新中国的。</a:t>
            </a:r>
            <a:endParaRPr lang="zh-CN" altLang="en-US" sz="3600" dirty="0">
              <a:solidFill>
                <a:schemeClr val="accent1"/>
              </a:solidFill>
              <a:latin typeface="华文中宋" panose="02010600040101010101" charset="-122"/>
              <a:ea typeface="华文中宋" panose="02010600040101010101" charset="-122"/>
              <a:sym typeface="+mn-ea"/>
            </a:endParaRPr>
          </a:p>
        </p:txBody>
      </p:sp>
      <p:pic>
        <p:nvPicPr>
          <p:cNvPr id="4" name="图片 3"/>
          <p:cNvPicPr>
            <a:picLocks noChangeAspect="1"/>
          </p:cNvPicPr>
          <p:nvPr/>
        </p:nvPicPr>
        <p:blipFill>
          <a:blip r:embed="rId3"/>
          <a:stretch>
            <a:fillRect/>
          </a:stretch>
        </p:blipFill>
        <p:spPr>
          <a:xfrm>
            <a:off x="1121410" y="1539240"/>
            <a:ext cx="5816600" cy="4065905"/>
          </a:xfrm>
          <a:prstGeom prst="rect">
            <a:avLst/>
          </a:prstGeom>
        </p:spPr>
      </p:pic>
      <p:sp>
        <p:nvSpPr>
          <p:cNvPr id="5" name="文本框 4"/>
          <p:cNvSpPr txBox="1"/>
          <p:nvPr/>
        </p:nvSpPr>
        <p:spPr>
          <a:xfrm>
            <a:off x="1121410" y="542290"/>
            <a:ext cx="5080635" cy="706755"/>
          </a:xfrm>
          <a:prstGeom prst="rect">
            <a:avLst/>
          </a:prstGeom>
          <a:noFill/>
        </p:spPr>
        <p:txBody>
          <a:bodyPr wrap="square" rtlCol="0">
            <a:spAutoFit/>
          </a:bodyPr>
          <a:lstStyle/>
          <a:p>
            <a:r>
              <a:rPr lang="zh-CN" altLang="en-US" sz="4000" b="1" dirty="0">
                <a:latin typeface="华文中宋" panose="02010600040101010101" charset="-122"/>
                <a:ea typeface="华文中宋" panose="02010600040101010101" charset="-122"/>
              </a:rPr>
              <a:t>革命圣地</a:t>
            </a:r>
            <a:r>
              <a:rPr lang="en-US" altLang="zh-CN" sz="4000" b="1" dirty="0">
                <a:latin typeface="华文中宋" panose="02010600040101010101" charset="-122"/>
                <a:ea typeface="华文中宋" panose="02010600040101010101" charset="-122"/>
              </a:rPr>
              <a:t>——</a:t>
            </a:r>
            <a:r>
              <a:rPr lang="zh-CN" altLang="en-US" sz="4000" b="1" dirty="0">
                <a:latin typeface="华文中宋" panose="02010600040101010101" charset="-122"/>
                <a:ea typeface="华文中宋" panose="02010600040101010101" charset="-122"/>
              </a:rPr>
              <a:t>西柏坡</a:t>
            </a:r>
          </a:p>
        </p:txBody>
      </p:sp>
    </p:spTree>
    <p:extLst>
      <p:ext uri="{BB962C8B-B14F-4D97-AF65-F5344CB8AC3E}">
        <p14:creationId xmlns:p14="http://schemas.microsoft.com/office/powerpoint/2010/main" val="318791278"/>
      </p:ext>
    </p:extLst>
  </p:cSld>
  <p:clrMapOvr>
    <a:masterClrMapping/>
  </p:clrMapOvr>
  <p:transition spd="slow" advTm="856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Box 19"/>
          <p:cNvSpPr txBox="1">
            <a:spLocks noChangeArrowheads="1"/>
          </p:cNvSpPr>
          <p:nvPr/>
        </p:nvSpPr>
        <p:spPr bwMode="auto">
          <a:xfrm>
            <a:off x="919853" y="1204387"/>
            <a:ext cx="4265534" cy="998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fontAlgn="base">
              <a:spcBef>
                <a:spcPct val="0"/>
              </a:spcBef>
              <a:spcAft>
                <a:spcPct val="0"/>
              </a:spcAft>
              <a:buNone/>
            </a:pPr>
            <a:r>
              <a:rPr lang="zh-CN" altLang="en-US" sz="3200" b="1">
                <a:solidFill>
                  <a:schemeClr val="accent1"/>
                </a:solidFill>
                <a:latin typeface="华文中宋" panose="02010600040101010101" charset="-122"/>
                <a:ea typeface="华文中宋" panose="02010600040101010101" charset="-122"/>
                <a:sym typeface="+mn-ea"/>
              </a:rPr>
              <a:t>重庆政治协商会议</a:t>
            </a:r>
            <a:r>
              <a:rPr lang="zh-CN" altLang="en-US" sz="3200" b="1">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a:t>
            </a:r>
            <a:endParaRPr lang="zh-CN" altLang="en-US" sz="2800">
              <a:solidFill>
                <a:schemeClr val="accent3"/>
              </a:solidFill>
              <a:latin typeface="华文中宋" panose="02010600040101010101" charset="-122"/>
              <a:ea typeface="华文中宋" panose="02010600040101010101" charset="-122"/>
            </a:endParaRPr>
          </a:p>
          <a:p>
            <a:pPr defTabSz="913765" fontAlgn="base">
              <a:spcBef>
                <a:spcPct val="0"/>
              </a:spcBef>
              <a:spcAft>
                <a:spcPct val="0"/>
              </a:spcAft>
              <a:buNone/>
            </a:pPr>
            <a:endParaRPr lang="zh-CN" altLang="en-US" sz="1350">
              <a:solidFill>
                <a:schemeClr val="accent3"/>
              </a:solidFill>
              <a:latin typeface="微软雅黑" panose="020B0503020204020204" pitchFamily="34" charset="-122"/>
            </a:endParaRPr>
          </a:p>
          <a:p>
            <a:pPr defTabSz="913765" fontAlgn="base">
              <a:spcBef>
                <a:spcPct val="0"/>
              </a:spcBef>
              <a:spcAft>
                <a:spcPct val="0"/>
              </a:spcAft>
              <a:buNone/>
            </a:pPr>
            <a:endParaRPr lang="zh-CN" altLang="en-US" sz="1350">
              <a:solidFill>
                <a:schemeClr val="accent3"/>
              </a:solidFill>
              <a:latin typeface="微软雅黑" panose="020B0503020204020204" pitchFamily="34" charset="-122"/>
            </a:endParaRPr>
          </a:p>
        </p:txBody>
      </p:sp>
      <p:sp>
        <p:nvSpPr>
          <p:cNvPr id="2" name="文本框 1"/>
          <p:cNvSpPr txBox="1"/>
          <p:nvPr/>
        </p:nvSpPr>
        <p:spPr>
          <a:xfrm>
            <a:off x="920750" y="2388235"/>
            <a:ext cx="9786620" cy="2984500"/>
          </a:xfrm>
          <a:prstGeom prst="rect">
            <a:avLst/>
          </a:prstGeom>
          <a:noFill/>
        </p:spPr>
        <p:txBody>
          <a:bodyPr wrap="square" rtlCol="0">
            <a:spAutoFit/>
          </a:bodyPr>
          <a:lstStyle/>
          <a:p>
            <a:r>
              <a:rPr lang="en-US" altLang="zh-CN" sz="2400" b="1">
                <a:latin typeface="华文楷体" panose="02010600040101010101" charset="-122"/>
                <a:ea typeface="华文楷体" panose="02010600040101010101" charset="-122"/>
              </a:rPr>
              <a:t>      </a:t>
            </a:r>
            <a:r>
              <a:rPr lang="zh-CN" altLang="en-US" sz="3200" b="1">
                <a:solidFill>
                  <a:srgbClr val="7030A0"/>
                </a:solidFill>
                <a:latin typeface="华文楷体" panose="02010600040101010101" charset="-122"/>
                <a:ea typeface="华文楷体" panose="02010600040101010101" charset="-122"/>
                <a:sym typeface="+mn-ea"/>
              </a:rPr>
              <a:t>（</a:t>
            </a:r>
            <a:r>
              <a:rPr lang="en-US" sz="3200" b="1">
                <a:solidFill>
                  <a:srgbClr val="7030A0"/>
                </a:solidFill>
                <a:latin typeface="华文楷体" panose="02010600040101010101" charset="-122"/>
                <a:ea typeface="华文楷体" panose="02010600040101010101" charset="-122"/>
                <a:sym typeface="+mn-ea"/>
              </a:rPr>
              <a:t>1</a:t>
            </a:r>
            <a:r>
              <a:rPr lang="zh-CN" altLang="en-US" sz="3200" b="1">
                <a:solidFill>
                  <a:srgbClr val="7030A0"/>
                </a:solidFill>
                <a:latin typeface="华文楷体" panose="02010600040101010101" charset="-122"/>
                <a:ea typeface="华文楷体" panose="02010600040101010101" charset="-122"/>
                <a:sym typeface="+mn-ea"/>
              </a:rPr>
              <a:t>）</a:t>
            </a:r>
            <a:r>
              <a:rPr lang="zh-CN" altLang="en-US" sz="3200" b="1">
                <a:solidFill>
                  <a:srgbClr val="FF0000"/>
                </a:solidFill>
                <a:latin typeface="华文楷体" panose="02010600040101010101" charset="-122"/>
                <a:ea typeface="华文楷体" panose="02010600040101010101" charset="-122"/>
              </a:rPr>
              <a:t>1946 年1 月10 日</a:t>
            </a:r>
            <a:r>
              <a:rPr lang="zh-CN" altLang="en-US" sz="3200" b="1">
                <a:latin typeface="华文楷体" panose="02010600040101010101" charset="-122"/>
                <a:ea typeface="华文楷体" panose="02010600040101010101" charset="-122"/>
              </a:rPr>
              <a:t>，国民党、共产党、民主同盟、青年党和无党派人士代表参加的政治协商会议在重庆召开，通过了和平建国纲领案等</a:t>
            </a:r>
            <a:r>
              <a:rPr lang="zh-CN" altLang="en-US" sz="3200" b="1">
                <a:solidFill>
                  <a:srgbClr val="FF0000"/>
                </a:solidFill>
                <a:latin typeface="华文楷体" panose="02010600040101010101" charset="-122"/>
                <a:ea typeface="华文楷体" panose="02010600040101010101" charset="-122"/>
              </a:rPr>
              <a:t>五项协议</a:t>
            </a:r>
            <a:r>
              <a:rPr lang="zh-CN" altLang="en-US" sz="3200" b="1">
                <a:latin typeface="华文楷体" panose="02010600040101010101" charset="-122"/>
                <a:ea typeface="华文楷体" panose="02010600040101010101" charset="-122"/>
              </a:rPr>
              <a:t>。</a:t>
            </a:r>
            <a:endParaRPr lang="zh-CN" altLang="en-US" sz="2800" b="1">
              <a:latin typeface="华文楷体" panose="02010600040101010101" charset="-122"/>
              <a:ea typeface="华文楷体" panose="02010600040101010101" charset="-122"/>
            </a:endParaRPr>
          </a:p>
          <a:p>
            <a:r>
              <a:rPr lang="zh-CN" altLang="en-US" sz="2800" b="1">
                <a:solidFill>
                  <a:srgbClr val="7030A0"/>
                </a:solidFill>
                <a:latin typeface="华文楷体" panose="02010600040101010101" charset="-122"/>
                <a:ea typeface="华文楷体" panose="02010600040101010101" charset="-122"/>
                <a:sym typeface="+mn-ea"/>
              </a:rPr>
              <a:t>      </a:t>
            </a:r>
          </a:p>
          <a:p>
            <a:r>
              <a:rPr lang="zh-CN" altLang="en-US" sz="2800" b="1">
                <a:solidFill>
                  <a:srgbClr val="7030A0"/>
                </a:solidFill>
                <a:latin typeface="华文楷体" panose="02010600040101010101" charset="-122"/>
                <a:ea typeface="华文楷体" panose="02010600040101010101" charset="-122"/>
                <a:sym typeface="+mn-ea"/>
              </a:rPr>
              <a:t> </a:t>
            </a:r>
            <a:r>
              <a:rPr lang="zh-CN" altLang="en-US" sz="3200" b="1">
                <a:solidFill>
                  <a:srgbClr val="7030A0"/>
                </a:solidFill>
                <a:latin typeface="华文楷体" panose="02010600040101010101" charset="-122"/>
                <a:ea typeface="华文楷体" panose="02010600040101010101" charset="-122"/>
                <a:sym typeface="+mn-ea"/>
              </a:rPr>
              <a:t>    </a:t>
            </a:r>
          </a:p>
          <a:p>
            <a:r>
              <a:rPr lang="zh-CN" altLang="en-US" sz="3200" b="1">
                <a:solidFill>
                  <a:srgbClr val="7030A0"/>
                </a:solidFill>
                <a:latin typeface="华文楷体" panose="02010600040101010101" charset="-122"/>
                <a:ea typeface="华文楷体" panose="02010600040101010101" charset="-122"/>
                <a:sym typeface="+mn-ea"/>
              </a:rPr>
              <a:t>     （</a:t>
            </a:r>
            <a:r>
              <a:rPr lang="en-US" sz="3200" b="1">
                <a:solidFill>
                  <a:srgbClr val="7030A0"/>
                </a:solidFill>
                <a:latin typeface="华文楷体" panose="02010600040101010101" charset="-122"/>
                <a:ea typeface="华文楷体" panose="02010600040101010101" charset="-122"/>
                <a:sym typeface="+mn-ea"/>
              </a:rPr>
              <a:t>2</a:t>
            </a:r>
            <a:r>
              <a:rPr lang="zh-CN" altLang="en-US" sz="3200" b="1">
                <a:solidFill>
                  <a:srgbClr val="7030A0"/>
                </a:solidFill>
                <a:latin typeface="华文楷体" panose="02010600040101010101" charset="-122"/>
                <a:ea typeface="华文楷体" panose="02010600040101010101" charset="-122"/>
                <a:sym typeface="+mn-ea"/>
              </a:rPr>
              <a:t>）</a:t>
            </a:r>
            <a:r>
              <a:rPr lang="zh-CN" altLang="en-US" sz="3200" b="1">
                <a:solidFill>
                  <a:srgbClr val="FF0000"/>
                </a:solidFill>
                <a:latin typeface="华文楷体" panose="02010600040101010101" charset="-122"/>
                <a:ea typeface="华文楷体" panose="02010600040101010101" charset="-122"/>
              </a:rPr>
              <a:t>国民党六届二中全会</a:t>
            </a:r>
            <a:r>
              <a:rPr lang="zh-CN" altLang="en-US" sz="3200" b="1">
                <a:latin typeface="华文楷体" panose="02010600040101010101" charset="-122"/>
                <a:ea typeface="华文楷体" panose="02010600040101010101" charset="-122"/>
              </a:rPr>
              <a:t>很快否决了这些协议。</a:t>
            </a:r>
          </a:p>
        </p:txBody>
      </p:sp>
      <p:sp>
        <p:nvSpPr>
          <p:cNvPr id="9" name="文本框 1">
            <a:extLst>
              <a:ext uri="{FF2B5EF4-FFF2-40B4-BE49-F238E27FC236}">
                <a16:creationId xmlns="" xmlns:a16="http://schemas.microsoft.com/office/drawing/2014/main" id="{CDB5D3AE-A44E-42E8-AA2C-852942F07154}"/>
              </a:ext>
            </a:extLst>
          </p:cNvPr>
          <p:cNvSpPr txBox="1"/>
          <p:nvPr/>
        </p:nvSpPr>
        <p:spPr>
          <a:xfrm>
            <a:off x="9288838" y="137996"/>
            <a:ext cx="2698175" cy="523220"/>
          </a:xfrm>
          <a:prstGeom prst="rect">
            <a:avLst/>
          </a:prstGeom>
          <a:noFill/>
        </p:spPr>
        <p:txBody>
          <a:bodyPr wrap="none" rtlCol="0">
            <a:spAutoFit/>
          </a:bodyPr>
          <a:lstStyle/>
          <a:p>
            <a:pPr algn="r"/>
            <a:r>
              <a:rPr lang="zh-CN" altLang="en-US" sz="2800" dirty="0" smtClean="0"/>
              <a:t>争取民主的斗争</a:t>
            </a:r>
            <a:endParaRPr lang="zh-CN" altLang="en-US" sz="2800" dirty="0"/>
          </a:p>
        </p:txBody>
      </p:sp>
    </p:spTree>
    <p:extLst>
      <p:ext uri="{BB962C8B-B14F-4D97-AF65-F5344CB8AC3E}">
        <p14:creationId xmlns:p14="http://schemas.microsoft.com/office/powerpoint/2010/main" val="2689544928"/>
      </p:ext>
    </p:extLst>
  </p:cSld>
  <p:clrMapOvr>
    <a:masterClrMapping/>
  </p:clrMapOvr>
  <p:transition spd="slow" advTm="516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wipe(up)">
                                      <p:cBhvr>
                                        <p:cTn id="7"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gimg2.baidu.com/image_search/src=http%3A%2F%2Fn.sinaimg.cn%2Ffront%2F322%2Fw1600h1122%2F20180928%2FsP2R-hikxxnc3383412.jpg&amp;refer=http%3A%2F%2Fn.sinaimg.cn&amp;app=2002&amp;size=f9999,10000&amp;q=a80&amp;n=0&amp;g=0n&amp;fmt=jpeg?sec=1612267081&amp;t=1797e16bb8be27f7b1a5effbfa1d85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96" y="40945"/>
            <a:ext cx="12137408" cy="6817056"/>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14926" y="13649"/>
            <a:ext cx="12192000" cy="6858000"/>
          </a:xfrm>
          <a:prstGeom prst="rect">
            <a:avLst/>
          </a:prstGeom>
          <a:solidFill>
            <a:schemeClr val="bg1">
              <a:lumMod val="9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sz="4000" b="1">
              <a:solidFill>
                <a:srgbClr val="002060"/>
              </a:solidFill>
            </a:endParaRPr>
          </a:p>
        </p:txBody>
      </p:sp>
      <p:grpSp>
        <p:nvGrpSpPr>
          <p:cNvPr id="4" name="组合 3"/>
          <p:cNvGrpSpPr/>
          <p:nvPr/>
        </p:nvGrpSpPr>
        <p:grpSpPr>
          <a:xfrm>
            <a:off x="594360" y="479425"/>
            <a:ext cx="4959985" cy="1501775"/>
            <a:chOff x="936" y="755"/>
            <a:chExt cx="7811" cy="2365"/>
          </a:xfrm>
        </p:grpSpPr>
        <p:sp>
          <p:nvSpPr>
            <p:cNvPr id="14" name="任意多边形: 形状 13"/>
            <p:cNvSpPr/>
            <p:nvPr/>
          </p:nvSpPr>
          <p:spPr>
            <a:xfrm>
              <a:off x="1320" y="1080"/>
              <a:ext cx="2040" cy="2040"/>
            </a:xfrm>
            <a:custGeom>
              <a:avLst/>
              <a:gdLst>
                <a:gd name="connsiteX0" fmla="*/ 1005840 w 1295400"/>
                <a:gd name="connsiteY0" fmla="*/ 0 h 1295400"/>
                <a:gd name="connsiteX1" fmla="*/ 1295400 w 1295400"/>
                <a:gd name="connsiteY1" fmla="*/ 0 h 1295400"/>
                <a:gd name="connsiteX2" fmla="*/ 1295400 w 1295400"/>
                <a:gd name="connsiteY2" fmla="*/ 1295400 h 1295400"/>
                <a:gd name="connsiteX3" fmla="*/ 0 w 1295400"/>
                <a:gd name="connsiteY3" fmla="*/ 1295400 h 1295400"/>
                <a:gd name="connsiteX4" fmla="*/ 0 w 1295400"/>
                <a:gd name="connsiteY4" fmla="*/ 111252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1005840" y="0"/>
                  </a:moveTo>
                  <a:lnTo>
                    <a:pt x="1295400" y="0"/>
                  </a:lnTo>
                  <a:lnTo>
                    <a:pt x="1295400" y="1295400"/>
                  </a:lnTo>
                  <a:lnTo>
                    <a:pt x="0" y="1295400"/>
                  </a:lnTo>
                  <a:lnTo>
                    <a:pt x="0" y="111252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36" y="755"/>
              <a:ext cx="2136" cy="21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936" y="807"/>
              <a:ext cx="1608" cy="2082"/>
            </a:xfrm>
            <a:prstGeom prst="rect">
              <a:avLst/>
            </a:prstGeom>
            <a:noFill/>
          </p:spPr>
          <p:txBody>
            <a:bodyPr wrap="square" rtlCol="0">
              <a:spAutoFit/>
            </a:bodyPr>
            <a:lstStyle/>
            <a:p>
              <a:pPr algn="ctr"/>
              <a:r>
                <a:rPr lang="en-US" altLang="zh-CN" sz="8000" i="1" dirty="0" smtClean="0">
                  <a:solidFill>
                    <a:schemeClr val="bg1"/>
                  </a:solidFill>
                  <a:latin typeface="方正综艺简体" panose="02010601030101010101" pitchFamily="2" charset="-122"/>
                  <a:ea typeface="方正综艺简体" panose="02010601030101010101" pitchFamily="2" charset="-122"/>
                </a:rPr>
                <a:t>2</a:t>
              </a:r>
              <a:endParaRPr lang="en-US" altLang="zh-CN" sz="8000" i="1" dirty="0">
                <a:solidFill>
                  <a:schemeClr val="bg1"/>
                </a:solidFill>
                <a:latin typeface="方正综艺简体" panose="02010601030101010101" pitchFamily="2" charset="-122"/>
                <a:ea typeface="方正综艺简体" panose="02010601030101010101" pitchFamily="2" charset="-122"/>
              </a:endParaRPr>
            </a:p>
          </p:txBody>
        </p:sp>
        <p:cxnSp>
          <p:nvCxnSpPr>
            <p:cNvPr id="3" name="直接连接符 2"/>
            <p:cNvCxnSpPr/>
            <p:nvPr/>
          </p:nvCxnSpPr>
          <p:spPr>
            <a:xfrm>
              <a:off x="3337" y="3120"/>
              <a:ext cx="541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 name="文本框 4"/>
          <p:cNvSpPr txBox="1"/>
          <p:nvPr/>
        </p:nvSpPr>
        <p:spPr>
          <a:xfrm>
            <a:off x="2163184" y="965537"/>
            <a:ext cx="3262432" cy="1015663"/>
          </a:xfrm>
          <a:prstGeom prst="rect">
            <a:avLst/>
          </a:prstGeom>
          <a:noFill/>
        </p:spPr>
        <p:txBody>
          <a:bodyPr wrap="none" rtlCol="0">
            <a:spAutoFit/>
          </a:bodyPr>
          <a:lstStyle/>
          <a:p>
            <a:r>
              <a:rPr lang="zh-CN" altLang="en-US" sz="6000" b="1" dirty="0" smtClean="0">
                <a:solidFill>
                  <a:srgbClr val="C00000"/>
                </a:solidFill>
                <a:latin typeface="华文新魏" panose="02010800040101010101" charset="-122"/>
                <a:ea typeface="华文新魏" panose="02010800040101010101" charset="-122"/>
              </a:rPr>
              <a:t>内战爆发</a:t>
            </a:r>
            <a:endParaRPr lang="zh-CN" altLang="en-US" sz="6000" b="1" dirty="0">
              <a:solidFill>
                <a:srgbClr val="C00000"/>
              </a:solidFill>
              <a:latin typeface="华文新魏" panose="02010800040101010101" charset="-122"/>
              <a:ea typeface="华文新魏" panose="02010800040101010101" charset="-122"/>
            </a:endParaRPr>
          </a:p>
        </p:txBody>
      </p:sp>
      <p:sp>
        <p:nvSpPr>
          <p:cNvPr id="2" name="矩形 1"/>
          <p:cNvSpPr/>
          <p:nvPr/>
        </p:nvSpPr>
        <p:spPr>
          <a:xfrm>
            <a:off x="3069892" y="2875002"/>
            <a:ext cx="6109365" cy="1107996"/>
          </a:xfrm>
          <a:prstGeom prst="rect">
            <a:avLst/>
          </a:prstGeom>
        </p:spPr>
        <p:txBody>
          <a:bodyPr wrap="none">
            <a:spAutoFit/>
          </a:bodyPr>
          <a:lstStyle/>
          <a:p>
            <a:pPr algn="r"/>
            <a:r>
              <a:rPr lang="zh-CN" altLang="en-US" sz="6600" dirty="0" smtClean="0">
                <a:latin typeface="隶书" panose="02010509060101010101" pitchFamily="49" charset="-122"/>
                <a:ea typeface="隶书" panose="02010509060101010101" pitchFamily="49" charset="-122"/>
              </a:rPr>
              <a:t>全面内战的爆发</a:t>
            </a:r>
            <a:endParaRPr lang="zh-CN" altLang="en-US" sz="6600" dirty="0">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1135561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4" name="Group 2"/>
          <p:cNvGraphicFramePr>
            <a:graphicFrameLocks noGrp="1"/>
          </p:cNvGraphicFramePr>
          <p:nvPr>
            <p:custDataLst>
              <p:tags r:id="rId1"/>
            </p:custDataLst>
            <p:extLst>
              <p:ext uri="{D42A27DB-BD31-4B8C-83A1-F6EECF244321}">
                <p14:modId xmlns:p14="http://schemas.microsoft.com/office/powerpoint/2010/main" val="566160129"/>
              </p:ext>
            </p:extLst>
          </p:nvPr>
        </p:nvGraphicFramePr>
        <p:xfrm>
          <a:off x="2329815" y="1926220"/>
          <a:ext cx="7489825" cy="4484370"/>
        </p:xfrm>
        <a:graphic>
          <a:graphicData uri="http://schemas.openxmlformats.org/drawingml/2006/table">
            <a:tbl>
              <a:tblPr/>
              <a:tblGrid>
                <a:gridCol w="2497455">
                  <a:extLst>
                    <a:ext uri="{9D8B030D-6E8A-4147-A177-3AD203B41FA5}">
                      <a16:colId xmlns="" xmlns:a16="http://schemas.microsoft.com/office/drawing/2014/main" val="20000"/>
                    </a:ext>
                  </a:extLst>
                </a:gridCol>
                <a:gridCol w="2544445">
                  <a:extLst>
                    <a:ext uri="{9D8B030D-6E8A-4147-A177-3AD203B41FA5}">
                      <a16:colId xmlns="" xmlns:a16="http://schemas.microsoft.com/office/drawing/2014/main" val="20001"/>
                    </a:ext>
                  </a:extLst>
                </a:gridCol>
                <a:gridCol w="2447925">
                  <a:extLst>
                    <a:ext uri="{9D8B030D-6E8A-4147-A177-3AD203B41FA5}">
                      <a16:colId xmlns="" xmlns:a16="http://schemas.microsoft.com/office/drawing/2014/main" val="20002"/>
                    </a:ext>
                  </a:extLst>
                </a:gridCol>
              </a:tblGrid>
              <a:tr h="960120">
                <a:tc>
                  <a:txBody>
                    <a:bodyPr/>
                    <a:lstStyle/>
                    <a:p>
                      <a:pPr marL="0" marR="0" lvl="0" indent="0" algn="l" defTabSz="914400" rtl="0" eaLnBrk="1" fontAlgn="ctr" latinLnBrk="0" hangingPunct="1">
                        <a:lnSpc>
                          <a:spcPct val="100000"/>
                        </a:lnSpc>
                        <a:spcBef>
                          <a:spcPct val="0"/>
                        </a:spcBef>
                        <a:spcAft>
                          <a:spcPct val="0"/>
                        </a:spcAft>
                        <a:buClrTx/>
                        <a:buSzTx/>
                        <a:buFontTx/>
                        <a:buNone/>
                      </a:pPr>
                      <a:endParaRPr kumimoji="1"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1"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国民党</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1"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共产党</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755015">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1"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拥有军队</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1" lang="en-US" altLang="zh-CN" sz="2800" b="1" i="0" u="none" strike="noStrike" cap="none" normalizeH="0" baseline="0">
                          <a:ln>
                            <a:noFill/>
                          </a:ln>
                          <a:solidFill>
                            <a:srgbClr val="0070C0"/>
                          </a:solidFill>
                          <a:effectLst/>
                          <a:latin typeface="Times New Roman" panose="02020603050405020304" pitchFamily="18" charset="0"/>
                          <a:ea typeface="宋体" panose="02010600030101010101" pitchFamily="2" charset="-122"/>
                        </a:rPr>
                        <a:t>430</a:t>
                      </a:r>
                      <a:r>
                        <a:rPr kumimoji="1" lang="zh-CN" altLang="en-US" sz="2800" b="1" i="0" u="none" strike="noStrike" cap="none" normalizeH="0" baseline="0">
                          <a:ln>
                            <a:noFill/>
                          </a:ln>
                          <a:solidFill>
                            <a:srgbClr val="0070C0"/>
                          </a:solidFill>
                          <a:effectLst/>
                          <a:latin typeface="Times New Roman" panose="02020603050405020304" pitchFamily="18" charset="0"/>
                          <a:ea typeface="宋体" panose="02010600030101010101" pitchFamily="2" charset="-122"/>
                        </a:rPr>
                        <a:t>万</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1" lang="en-US" altLang="zh-CN" sz="2800" b="1" i="0" u="none" strike="noStrike" cap="none" normalizeH="0" baseline="0">
                          <a:ln>
                            <a:noFill/>
                          </a:ln>
                          <a:solidFill>
                            <a:srgbClr val="0070C0"/>
                          </a:solidFill>
                          <a:effectLst/>
                          <a:latin typeface="Times New Roman" panose="02020603050405020304" pitchFamily="18" charset="0"/>
                          <a:ea typeface="宋体" panose="02010600030101010101" pitchFamily="2" charset="-122"/>
                        </a:rPr>
                        <a:t>130</a:t>
                      </a:r>
                      <a:r>
                        <a:rPr kumimoji="1" lang="zh-CN" altLang="en-US" sz="2800" b="1" i="0" u="none" strike="noStrike" cap="none" normalizeH="0" baseline="0">
                          <a:ln>
                            <a:noFill/>
                          </a:ln>
                          <a:solidFill>
                            <a:srgbClr val="0070C0"/>
                          </a:solidFill>
                          <a:effectLst/>
                          <a:latin typeface="Times New Roman" panose="02020603050405020304" pitchFamily="18" charset="0"/>
                          <a:ea typeface="宋体" panose="02010600030101010101" pitchFamily="2" charset="-122"/>
                        </a:rPr>
                        <a:t>万</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184275">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1"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武器装备</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endParaRPr kumimoji="1" lang="zh-CN" altLang="en-US" sz="2400" b="1" i="0" u="none" strike="noStrike" cap="none" normalizeH="0" baseline="0">
                        <a:ln>
                          <a:noFill/>
                        </a:ln>
                        <a:solidFill>
                          <a:srgbClr val="0070C0"/>
                        </a:solidFill>
                        <a:effectLst/>
                        <a:latin typeface="Times New Roman" panose="02020603050405020304" pitchFamily="18" charset="0"/>
                        <a:ea typeface="宋体" panose="02010600030101010101"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endParaRPr kumimoji="1" lang="zh-CN" altLang="en-US" sz="2400" b="1" i="0" u="none" strike="noStrike" cap="none" normalizeH="0" baseline="0">
                        <a:ln>
                          <a:noFill/>
                        </a:ln>
                        <a:solidFill>
                          <a:srgbClr val="0070C0"/>
                        </a:solidFill>
                        <a:effectLst/>
                        <a:latin typeface="Times New Roman" panose="02020603050405020304" pitchFamily="18" charset="0"/>
                        <a:ea typeface="宋体" panose="02010600030101010101"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769620">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1"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拥有人口</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endParaRPr kumimoji="1" lang="zh-CN" altLang="en-US" sz="2400" b="1" i="0" u="none" strike="noStrike" cap="none" normalizeH="0" baseline="0">
                        <a:ln>
                          <a:noFill/>
                        </a:ln>
                        <a:solidFill>
                          <a:srgbClr val="0070C0"/>
                        </a:solidFill>
                        <a:effectLst/>
                        <a:latin typeface="Times New Roman" panose="02020603050405020304" pitchFamily="18" charset="0"/>
                        <a:ea typeface="宋体" panose="02010600030101010101"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endParaRPr kumimoji="1" lang="zh-CN" altLang="en-US" sz="2400" b="1" i="0" u="none" strike="noStrike" cap="none" normalizeH="0" baseline="0">
                        <a:ln>
                          <a:noFill/>
                        </a:ln>
                        <a:solidFill>
                          <a:srgbClr val="0070C0"/>
                        </a:solidFill>
                        <a:effectLst/>
                        <a:latin typeface="Times New Roman" panose="02020603050405020304" pitchFamily="18" charset="0"/>
                        <a:ea typeface="宋体" panose="02010600030101010101"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815340">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1"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拥有地区</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endParaRPr kumimoji="1" lang="zh-CN" altLang="en-US" sz="2400" b="1" i="0" u="none" strike="noStrike" cap="none" normalizeH="0" baseline="0">
                        <a:ln>
                          <a:noFill/>
                        </a:ln>
                        <a:solidFill>
                          <a:srgbClr val="0070C0"/>
                        </a:solidFill>
                        <a:effectLst/>
                        <a:latin typeface="Times New Roman" panose="02020603050405020304" pitchFamily="18" charset="0"/>
                        <a:ea typeface="宋体" panose="02010600030101010101"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endParaRPr kumimoji="1" lang="zh-CN" altLang="en-US" sz="2400" b="1" i="0" u="none" strike="noStrike" cap="none" normalizeH="0" baseline="0">
                        <a:ln>
                          <a:noFill/>
                        </a:ln>
                        <a:solidFill>
                          <a:srgbClr val="0070C0"/>
                        </a:solidFill>
                        <a:effectLst/>
                        <a:latin typeface="Times New Roman" panose="02020603050405020304" pitchFamily="18" charset="0"/>
                        <a:ea typeface="宋体" panose="02010600030101010101"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64540" name="Text Box 28"/>
          <p:cNvSpPr txBox="1">
            <a:spLocks noChangeArrowheads="1"/>
          </p:cNvSpPr>
          <p:nvPr/>
        </p:nvSpPr>
        <p:spPr bwMode="auto">
          <a:xfrm>
            <a:off x="2855595" y="849895"/>
            <a:ext cx="666115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0" lang="zh-CN" altLang="en-US" sz="2800" b="1">
                <a:latin typeface="华文中宋" panose="02010600040101010101" charset="-122"/>
                <a:ea typeface="华文中宋" panose="02010600040101010101" charset="-122"/>
              </a:rPr>
              <a:t>解放战争开始时国共双方的力量比较情况</a:t>
            </a:r>
          </a:p>
          <a:p>
            <a:pPr algn="ctr">
              <a:spcBef>
                <a:spcPct val="50000"/>
              </a:spcBef>
            </a:pPr>
            <a:r>
              <a:rPr kumimoji="0" lang="zh-CN" altLang="en-US" sz="2400">
                <a:solidFill>
                  <a:srgbClr val="0070C0"/>
                </a:solidFill>
                <a:latin typeface="华文中宋" panose="02010600040101010101" charset="-122"/>
                <a:ea typeface="华文中宋" panose="02010600040101010101" charset="-122"/>
              </a:rPr>
              <a:t>（联系课本及史料阅读完成表格）</a:t>
            </a:r>
          </a:p>
        </p:txBody>
      </p:sp>
      <p:sp>
        <p:nvSpPr>
          <p:cNvPr id="8" name="文本框 7"/>
          <p:cNvSpPr txBox="1"/>
          <p:nvPr/>
        </p:nvSpPr>
        <p:spPr>
          <a:xfrm>
            <a:off x="4916170" y="3803280"/>
            <a:ext cx="2409190" cy="1014730"/>
          </a:xfrm>
          <a:prstGeom prst="rect">
            <a:avLst/>
          </a:prstGeom>
          <a:noFill/>
        </p:spPr>
        <p:txBody>
          <a:bodyPr wrap="square" rtlCol="0">
            <a:spAutoFit/>
          </a:bodyPr>
          <a:lstStyle/>
          <a:p>
            <a:pPr marL="0" marR="0" lvl="0" indent="0" algn="l" defTabSz="914400" rtl="0" eaLnBrk="1" fontAlgn="ctr" latinLnBrk="0" hangingPunct="1">
              <a:lnSpc>
                <a:spcPct val="100000"/>
              </a:lnSpc>
              <a:spcBef>
                <a:spcPct val="0"/>
              </a:spcBef>
              <a:spcAft>
                <a:spcPct val="0"/>
              </a:spcAft>
              <a:buClrTx/>
              <a:buSzTx/>
              <a:buFontTx/>
              <a:buNone/>
            </a:pPr>
            <a:r>
              <a:rPr kumimoji="1" lang="zh-CN" altLang="en-US" sz="2000" b="1">
                <a:ln>
                  <a:noFill/>
                </a:ln>
                <a:effectLst/>
                <a:latin typeface="Times New Roman" panose="02020603050405020304" pitchFamily="18" charset="0"/>
                <a:ea typeface="宋体" panose="02010600030101010101" pitchFamily="2" charset="-122"/>
                <a:sym typeface="+mn-ea"/>
              </a:rPr>
              <a:t>接受</a:t>
            </a:r>
            <a:r>
              <a:rPr kumimoji="1" lang="en-US" altLang="zh-CN" sz="2000" b="1">
                <a:ln>
                  <a:noFill/>
                </a:ln>
                <a:effectLst/>
                <a:latin typeface="Times New Roman" panose="02020603050405020304" pitchFamily="18" charset="0"/>
                <a:ea typeface="宋体" panose="02010600030101010101" pitchFamily="2" charset="-122"/>
                <a:sym typeface="+mn-ea"/>
              </a:rPr>
              <a:t>100</a:t>
            </a:r>
            <a:r>
              <a:rPr kumimoji="1" lang="zh-CN" altLang="en-US" sz="2000" b="1">
                <a:ln>
                  <a:noFill/>
                </a:ln>
                <a:effectLst/>
                <a:latin typeface="Times New Roman" panose="02020603050405020304" pitchFamily="18" charset="0"/>
                <a:ea typeface="宋体" panose="02010600030101010101" pitchFamily="2" charset="-122"/>
                <a:sym typeface="+mn-ea"/>
              </a:rPr>
              <a:t>万日军的装备，又有美军支援的</a:t>
            </a:r>
            <a:r>
              <a:rPr kumimoji="1" lang="zh-CN" altLang="en-US" sz="2000" b="1">
                <a:ln>
                  <a:noFill/>
                </a:ln>
                <a:solidFill>
                  <a:srgbClr val="0070C0"/>
                </a:solidFill>
                <a:effectLst/>
                <a:latin typeface="Times New Roman" panose="02020603050405020304" pitchFamily="18" charset="0"/>
                <a:ea typeface="宋体" panose="02010600030101010101" pitchFamily="2" charset="-122"/>
                <a:sym typeface="+mn-ea"/>
              </a:rPr>
              <a:t>大量武器</a:t>
            </a:r>
          </a:p>
        </p:txBody>
      </p:sp>
      <p:sp>
        <p:nvSpPr>
          <p:cNvPr id="9" name="文本框 8"/>
          <p:cNvSpPr txBox="1"/>
          <p:nvPr/>
        </p:nvSpPr>
        <p:spPr>
          <a:xfrm>
            <a:off x="7588250" y="3960760"/>
            <a:ext cx="2065655" cy="460375"/>
          </a:xfrm>
          <a:prstGeom prst="rect">
            <a:avLst/>
          </a:prstGeom>
          <a:noFill/>
        </p:spPr>
        <p:txBody>
          <a:bodyPr wrap="square" rtlCol="0">
            <a:spAutoFit/>
          </a:bodyPr>
          <a:lstStyle/>
          <a:p>
            <a:r>
              <a:rPr kumimoji="1" lang="zh-CN" altLang="en-US" sz="2400" b="1">
                <a:ln>
                  <a:noFill/>
                </a:ln>
                <a:effectLst/>
                <a:latin typeface="Times New Roman" panose="02020603050405020304" pitchFamily="18" charset="0"/>
                <a:ea typeface="宋体" panose="02010600030101010101" pitchFamily="2" charset="-122"/>
                <a:sym typeface="+mn-ea"/>
              </a:rPr>
              <a:t>基本上是</a:t>
            </a:r>
            <a:r>
              <a:rPr kumimoji="1" lang="zh-CN" altLang="en-US" sz="2400" b="1">
                <a:ln>
                  <a:noFill/>
                </a:ln>
                <a:solidFill>
                  <a:srgbClr val="0070C0"/>
                </a:solidFill>
                <a:effectLst/>
                <a:latin typeface="Times New Roman" panose="02020603050405020304" pitchFamily="18" charset="0"/>
                <a:ea typeface="宋体" panose="02010600030101010101" pitchFamily="2" charset="-122"/>
                <a:sym typeface="+mn-ea"/>
              </a:rPr>
              <a:t>步枪</a:t>
            </a:r>
            <a:endParaRPr lang="zh-CN" altLang="en-US"/>
          </a:p>
        </p:txBody>
      </p:sp>
      <p:sp>
        <p:nvSpPr>
          <p:cNvPr id="10" name="文本框 9"/>
          <p:cNvSpPr txBox="1"/>
          <p:nvPr/>
        </p:nvSpPr>
        <p:spPr>
          <a:xfrm>
            <a:off x="5232400" y="4947550"/>
            <a:ext cx="1908175" cy="521970"/>
          </a:xfrm>
          <a:prstGeom prst="rect">
            <a:avLst/>
          </a:prstGeom>
          <a:noFill/>
        </p:spPr>
        <p:txBody>
          <a:bodyPr wrap="square" rtlCol="0">
            <a:spAutoFit/>
          </a:bodyPr>
          <a:lstStyle/>
          <a:p>
            <a:r>
              <a:rPr kumimoji="1" lang="en-US" altLang="zh-CN" sz="2800" b="1">
                <a:ln>
                  <a:noFill/>
                </a:ln>
                <a:solidFill>
                  <a:srgbClr val="0070C0"/>
                </a:solidFill>
                <a:effectLst/>
                <a:latin typeface="Times New Roman" panose="02020603050405020304" pitchFamily="18" charset="0"/>
                <a:ea typeface="宋体" panose="02010600030101010101" pitchFamily="2" charset="-122"/>
                <a:sym typeface="+mn-ea"/>
              </a:rPr>
              <a:t>   3</a:t>
            </a:r>
            <a:r>
              <a:rPr kumimoji="1" lang="zh-CN" altLang="en-US" sz="2800" b="1">
                <a:ln>
                  <a:noFill/>
                </a:ln>
                <a:solidFill>
                  <a:srgbClr val="0070C0"/>
                </a:solidFill>
                <a:effectLst/>
                <a:latin typeface="Times New Roman" panose="02020603050405020304" pitchFamily="18" charset="0"/>
                <a:ea typeface="宋体" panose="02010600030101010101" pitchFamily="2" charset="-122"/>
                <a:sym typeface="+mn-ea"/>
              </a:rPr>
              <a:t>亿多人</a:t>
            </a:r>
          </a:p>
        </p:txBody>
      </p:sp>
      <p:sp>
        <p:nvSpPr>
          <p:cNvPr id="11" name="文本框 10"/>
          <p:cNvSpPr txBox="1"/>
          <p:nvPr/>
        </p:nvSpPr>
        <p:spPr>
          <a:xfrm>
            <a:off x="7850505" y="4947550"/>
            <a:ext cx="1803400" cy="521970"/>
          </a:xfrm>
          <a:prstGeom prst="rect">
            <a:avLst/>
          </a:prstGeom>
          <a:noFill/>
        </p:spPr>
        <p:txBody>
          <a:bodyPr wrap="square" rtlCol="0">
            <a:spAutoFit/>
          </a:bodyPr>
          <a:lstStyle/>
          <a:p>
            <a:r>
              <a:rPr kumimoji="1" lang="en-US" altLang="zh-CN" sz="2800" b="1">
                <a:ln>
                  <a:noFill/>
                </a:ln>
                <a:solidFill>
                  <a:srgbClr val="0070C0"/>
                </a:solidFill>
                <a:effectLst/>
                <a:latin typeface="Times New Roman" panose="02020603050405020304" pitchFamily="18" charset="0"/>
                <a:ea typeface="宋体" panose="02010600030101010101" pitchFamily="2" charset="-122"/>
                <a:sym typeface="+mn-ea"/>
              </a:rPr>
              <a:t>1</a:t>
            </a:r>
            <a:r>
              <a:rPr kumimoji="1" lang="zh-CN" altLang="en-US" sz="2800" b="1">
                <a:ln>
                  <a:noFill/>
                </a:ln>
                <a:solidFill>
                  <a:srgbClr val="0070C0"/>
                </a:solidFill>
                <a:effectLst/>
                <a:latin typeface="Times New Roman" panose="02020603050405020304" pitchFamily="18" charset="0"/>
                <a:ea typeface="宋体" panose="02010600030101010101" pitchFamily="2" charset="-122"/>
                <a:sym typeface="+mn-ea"/>
              </a:rPr>
              <a:t>亿多人</a:t>
            </a:r>
          </a:p>
        </p:txBody>
      </p:sp>
      <p:sp>
        <p:nvSpPr>
          <p:cNvPr id="12" name="文本框 11"/>
          <p:cNvSpPr txBox="1"/>
          <p:nvPr/>
        </p:nvSpPr>
        <p:spPr>
          <a:xfrm>
            <a:off x="5047615" y="5575565"/>
            <a:ext cx="2277745" cy="1106805"/>
          </a:xfrm>
          <a:prstGeom prst="rect">
            <a:avLst/>
          </a:prstGeom>
          <a:noFill/>
        </p:spPr>
        <p:txBody>
          <a:bodyPr wrap="square" rtlCol="0">
            <a:spAutoFit/>
          </a:bodyPr>
          <a:lstStyle/>
          <a:p>
            <a:r>
              <a:rPr kumimoji="1" lang="zh-CN" altLang="en-US" sz="2400" b="1">
                <a:ln>
                  <a:noFill/>
                </a:ln>
                <a:solidFill>
                  <a:srgbClr val="0070C0"/>
                </a:solidFill>
                <a:effectLst/>
                <a:latin typeface="Times New Roman" panose="02020603050405020304" pitchFamily="18" charset="0"/>
                <a:ea typeface="宋体" panose="02010600030101010101" pitchFamily="2" charset="-122"/>
                <a:sym typeface="+mn-ea"/>
              </a:rPr>
              <a:t>大城市</a:t>
            </a:r>
            <a:r>
              <a:rPr kumimoji="1" lang="zh-CN" altLang="en-US" sz="2400" b="1">
                <a:ln>
                  <a:noFill/>
                </a:ln>
                <a:effectLst/>
                <a:latin typeface="Times New Roman" panose="02020603050405020304" pitchFamily="18" charset="0"/>
                <a:ea typeface="宋体" panose="02010600030101010101" pitchFamily="2" charset="-122"/>
                <a:sym typeface="+mn-ea"/>
              </a:rPr>
              <a:t>和绝大部分的</a:t>
            </a:r>
            <a:r>
              <a:rPr kumimoji="1" lang="zh-CN" altLang="en-US" sz="2400" b="1">
                <a:ln>
                  <a:noFill/>
                </a:ln>
                <a:solidFill>
                  <a:srgbClr val="0070C0"/>
                </a:solidFill>
                <a:effectLst/>
                <a:latin typeface="Times New Roman" panose="02020603050405020304" pitchFamily="18" charset="0"/>
                <a:ea typeface="宋体" panose="02010600030101010101" pitchFamily="2" charset="-122"/>
                <a:sym typeface="+mn-ea"/>
              </a:rPr>
              <a:t>交通线</a:t>
            </a:r>
            <a:endParaRPr kumimoji="1" lang="zh-CN" altLang="en-US" b="1" i="0" u="none" strike="noStrike" cap="none" normalizeH="0" baseline="0">
              <a:ln>
                <a:noFill/>
              </a:ln>
              <a:solidFill>
                <a:srgbClr val="0070C0"/>
              </a:solidFill>
              <a:effectLst/>
              <a:latin typeface="Times New Roman" panose="02020603050405020304" pitchFamily="18" charset="0"/>
              <a:ea typeface="宋体" panose="02010600030101010101" pitchFamily="2" charset="-122"/>
            </a:endParaRPr>
          </a:p>
          <a:p>
            <a:endParaRPr lang="zh-CN" altLang="en-US"/>
          </a:p>
        </p:txBody>
      </p:sp>
      <p:sp>
        <p:nvSpPr>
          <p:cNvPr id="13" name="文本框 12"/>
          <p:cNvSpPr txBox="1"/>
          <p:nvPr/>
        </p:nvSpPr>
        <p:spPr>
          <a:xfrm>
            <a:off x="7588250" y="5575565"/>
            <a:ext cx="2145665" cy="1106805"/>
          </a:xfrm>
          <a:prstGeom prst="rect">
            <a:avLst/>
          </a:prstGeom>
          <a:noFill/>
        </p:spPr>
        <p:txBody>
          <a:bodyPr wrap="square" rtlCol="0">
            <a:spAutoFit/>
          </a:bodyPr>
          <a:lstStyle/>
          <a:p>
            <a:r>
              <a:rPr kumimoji="1" lang="zh-CN" altLang="en-US" sz="2400" b="1">
                <a:ln>
                  <a:noFill/>
                </a:ln>
                <a:effectLst/>
                <a:latin typeface="Times New Roman" panose="02020603050405020304" pitchFamily="18" charset="0"/>
                <a:ea typeface="宋体" panose="02010600030101010101" pitchFamily="2" charset="-122"/>
                <a:sym typeface="+mn-ea"/>
              </a:rPr>
              <a:t>小城镇、乡村和</a:t>
            </a:r>
            <a:r>
              <a:rPr kumimoji="1" lang="zh-CN" altLang="en-US" sz="2400" b="1">
                <a:ln>
                  <a:noFill/>
                </a:ln>
                <a:solidFill>
                  <a:srgbClr val="0070C0"/>
                </a:solidFill>
                <a:effectLst/>
                <a:latin typeface="Times New Roman" panose="02020603050405020304" pitchFamily="18" charset="0"/>
                <a:ea typeface="宋体" panose="02010600030101010101" pitchFamily="2" charset="-122"/>
                <a:sym typeface="+mn-ea"/>
              </a:rPr>
              <a:t>偏远地区</a:t>
            </a:r>
            <a:endParaRPr kumimoji="1" lang="zh-CN" altLang="en-US" b="1" i="0" u="none" strike="noStrike" cap="none" normalizeH="0" baseline="0">
              <a:ln>
                <a:noFill/>
              </a:ln>
              <a:solidFill>
                <a:srgbClr val="0070C0"/>
              </a:solidFill>
              <a:effectLst/>
              <a:latin typeface="Times New Roman" panose="02020603050405020304" pitchFamily="18" charset="0"/>
              <a:ea typeface="宋体" panose="02010600030101010101" pitchFamily="2" charset="-122"/>
            </a:endParaRPr>
          </a:p>
          <a:p>
            <a:endParaRPr lang="zh-CN" altLang="en-US"/>
          </a:p>
        </p:txBody>
      </p:sp>
      <p:sp>
        <p:nvSpPr>
          <p:cNvPr id="14" name="文本框 1">
            <a:extLst>
              <a:ext uri="{FF2B5EF4-FFF2-40B4-BE49-F238E27FC236}">
                <a16:creationId xmlns="" xmlns:a16="http://schemas.microsoft.com/office/drawing/2014/main" id="{CDB5D3AE-A44E-42E8-AA2C-852942F07154}"/>
              </a:ext>
            </a:extLst>
          </p:cNvPr>
          <p:cNvSpPr txBox="1"/>
          <p:nvPr/>
        </p:nvSpPr>
        <p:spPr>
          <a:xfrm>
            <a:off x="9288838" y="137996"/>
            <a:ext cx="2698175" cy="523220"/>
          </a:xfrm>
          <a:prstGeom prst="rect">
            <a:avLst/>
          </a:prstGeom>
          <a:noFill/>
        </p:spPr>
        <p:txBody>
          <a:bodyPr wrap="none" rtlCol="0">
            <a:spAutoFit/>
          </a:bodyPr>
          <a:lstStyle/>
          <a:p>
            <a:pPr algn="r"/>
            <a:r>
              <a:rPr lang="zh-CN" altLang="en-US" sz="2800" dirty="0" smtClean="0"/>
              <a:t>全面内战的爆发</a:t>
            </a:r>
            <a:endParaRPr lang="zh-CN" altLang="en-US" sz="2800" dirty="0"/>
          </a:p>
        </p:txBody>
      </p:sp>
    </p:spTree>
    <p:extLst>
      <p:ext uri="{BB962C8B-B14F-4D97-AF65-F5344CB8AC3E}">
        <p14:creationId xmlns:p14="http://schemas.microsoft.com/office/powerpoint/2010/main" val="2747234815"/>
      </p:ext>
    </p:extLst>
  </p:cSld>
  <p:clrMapOvr>
    <a:masterClrMapping/>
  </p:clrMapOvr>
  <p:transition spd="slow" advTm="516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2254885" y="982345"/>
            <a:ext cx="7711440" cy="3165475"/>
          </a:xfrm>
          <a:prstGeom prst="rect">
            <a:avLst/>
          </a:prstGeom>
          <a:effectLst>
            <a:reflection stA="45000" endPos="66000" dist="50800" dir="5400000" sy="-100000" algn="bl" rotWithShape="0"/>
          </a:effectLst>
        </p:spPr>
      </p:pic>
      <p:sp>
        <p:nvSpPr>
          <p:cNvPr id="12" name="文本框 11"/>
          <p:cNvSpPr txBox="1"/>
          <p:nvPr/>
        </p:nvSpPr>
        <p:spPr>
          <a:xfrm>
            <a:off x="2889885" y="3190240"/>
            <a:ext cx="6367145" cy="706755"/>
          </a:xfrm>
          <a:prstGeom prst="rect">
            <a:avLst/>
          </a:prstGeom>
          <a:solidFill>
            <a:srgbClr val="FF0000"/>
          </a:solidFill>
        </p:spPr>
        <p:txBody>
          <a:bodyPr wrap="square" rtlCol="0">
            <a:spAutoFit/>
          </a:bodyPr>
          <a:lstStyle/>
          <a:p>
            <a:pPr algn="ctr"/>
            <a:r>
              <a:rPr lang="zh-CN" altLang="en-US" sz="4000" b="1">
                <a:solidFill>
                  <a:schemeClr val="accent1"/>
                </a:solidFill>
                <a:latin typeface="华文中宋" panose="02010600040101010101" charset="-122"/>
                <a:ea typeface="华文中宋" panose="02010600040101010101" charset="-122"/>
              </a:rPr>
              <a:t>第三幕：战场上的较量</a:t>
            </a:r>
          </a:p>
        </p:txBody>
      </p:sp>
      <p:sp>
        <p:nvSpPr>
          <p:cNvPr id="9" name="文本框 1">
            <a:extLst>
              <a:ext uri="{FF2B5EF4-FFF2-40B4-BE49-F238E27FC236}">
                <a16:creationId xmlns="" xmlns:a16="http://schemas.microsoft.com/office/drawing/2014/main" id="{CDB5D3AE-A44E-42E8-AA2C-852942F07154}"/>
              </a:ext>
            </a:extLst>
          </p:cNvPr>
          <p:cNvSpPr txBox="1"/>
          <p:nvPr/>
        </p:nvSpPr>
        <p:spPr>
          <a:xfrm>
            <a:off x="9288838" y="137996"/>
            <a:ext cx="2698175" cy="523220"/>
          </a:xfrm>
          <a:prstGeom prst="rect">
            <a:avLst/>
          </a:prstGeom>
          <a:noFill/>
        </p:spPr>
        <p:txBody>
          <a:bodyPr wrap="none" rtlCol="0">
            <a:spAutoFit/>
          </a:bodyPr>
          <a:lstStyle/>
          <a:p>
            <a:pPr algn="r"/>
            <a:r>
              <a:rPr lang="zh-CN" altLang="en-US" sz="2800" dirty="0" smtClean="0"/>
              <a:t>全面内战的爆发</a:t>
            </a:r>
            <a:endParaRPr lang="zh-CN" altLang="en-US" sz="2800" dirty="0"/>
          </a:p>
        </p:txBody>
      </p:sp>
    </p:spTree>
    <p:extLst>
      <p:ext uri="{BB962C8B-B14F-4D97-AF65-F5344CB8AC3E}">
        <p14:creationId xmlns:p14="http://schemas.microsoft.com/office/powerpoint/2010/main" val="452081454"/>
      </p:ext>
    </p:extLst>
  </p:cSld>
  <p:clrMapOvr>
    <a:masterClrMapping/>
  </p:clrMapOvr>
  <p:transition spd="slow" advTm="51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01570" y="2763150"/>
            <a:ext cx="7245985" cy="953135"/>
          </a:xfrm>
          <a:prstGeom prst="rect">
            <a:avLst/>
          </a:prstGeom>
          <a:noFill/>
        </p:spPr>
        <p:txBody>
          <a:bodyPr wrap="square" rtlCol="0">
            <a:spAutoFit/>
          </a:bodyPr>
          <a:lstStyle/>
          <a:p>
            <a:r>
              <a:rPr lang="en-US" altLang="zh-CN" sz="2800" b="1">
                <a:latin typeface="华文楷体" panose="02010600040101010101" charset="-122"/>
                <a:ea typeface="华文楷体" panose="02010600040101010101" charset="-122"/>
              </a:rPr>
              <a:t>        </a:t>
            </a:r>
            <a:endParaRPr lang="zh-CN" altLang="en-US" sz="2800" b="1">
              <a:latin typeface="华文楷体" panose="02010600040101010101" charset="-122"/>
              <a:ea typeface="华文楷体" panose="02010600040101010101" charset="-122"/>
            </a:endParaRPr>
          </a:p>
          <a:p>
            <a:endParaRPr lang="zh-CN" altLang="en-US" sz="2800" b="1">
              <a:solidFill>
                <a:schemeClr val="accent1"/>
              </a:solidFill>
              <a:latin typeface="华文楷体" panose="02010600040101010101" charset="-122"/>
              <a:ea typeface="华文楷体" panose="02010600040101010101" charset="-122"/>
            </a:endParaRPr>
          </a:p>
        </p:txBody>
      </p:sp>
      <p:sp>
        <p:nvSpPr>
          <p:cNvPr id="4" name="文本框 3"/>
          <p:cNvSpPr txBox="1"/>
          <p:nvPr/>
        </p:nvSpPr>
        <p:spPr>
          <a:xfrm>
            <a:off x="1066800" y="1256295"/>
            <a:ext cx="5921375" cy="521970"/>
          </a:xfrm>
          <a:prstGeom prst="rect">
            <a:avLst/>
          </a:prstGeom>
          <a:noFill/>
        </p:spPr>
        <p:txBody>
          <a:bodyPr wrap="square" rtlCol="0" anchor="t">
            <a:spAutoFit/>
          </a:bodyPr>
          <a:lstStyle/>
          <a:p>
            <a:r>
              <a:rPr lang="en-US" altLang="zh-CN" sz="2800" b="1">
                <a:solidFill>
                  <a:schemeClr val="accent1"/>
                </a:solidFill>
                <a:latin typeface="华文楷体" panose="02010600040101010101" charset="-122"/>
                <a:ea typeface="华文楷体" panose="02010600040101010101" charset="-122"/>
                <a:sym typeface="+mn-ea"/>
              </a:rPr>
              <a:t>1946</a:t>
            </a:r>
            <a:r>
              <a:rPr lang="zh-CN" altLang="en-US" sz="2800" b="1">
                <a:solidFill>
                  <a:schemeClr val="accent1"/>
                </a:solidFill>
                <a:latin typeface="华文楷体" panose="02010600040101010101" charset="-122"/>
                <a:ea typeface="华文楷体" panose="02010600040101010101" charset="-122"/>
                <a:sym typeface="+mn-ea"/>
              </a:rPr>
              <a:t>年</a:t>
            </a:r>
            <a:r>
              <a:rPr lang="en-US" altLang="zh-CN" sz="2800" b="1">
                <a:solidFill>
                  <a:schemeClr val="accent1"/>
                </a:solidFill>
                <a:latin typeface="华文楷体" panose="02010600040101010101" charset="-122"/>
                <a:ea typeface="华文楷体" panose="02010600040101010101" charset="-122"/>
                <a:sym typeface="+mn-ea"/>
              </a:rPr>
              <a:t>6</a:t>
            </a:r>
            <a:r>
              <a:rPr lang="zh-CN" altLang="en-US" sz="2800" b="1">
                <a:solidFill>
                  <a:schemeClr val="accent1"/>
                </a:solidFill>
                <a:latin typeface="华文楷体" panose="02010600040101010101" charset="-122"/>
                <a:ea typeface="华文楷体" panose="02010600040101010101" charset="-122"/>
                <a:sym typeface="+mn-ea"/>
              </a:rPr>
              <a:t>月，国民党进攻</a:t>
            </a:r>
            <a:r>
              <a:rPr lang="zh-CN" altLang="en-US" sz="2800" b="1">
                <a:solidFill>
                  <a:srgbClr val="FF0000"/>
                </a:solidFill>
                <a:latin typeface="华文楷体" panose="02010600040101010101" charset="-122"/>
                <a:ea typeface="华文楷体" panose="02010600040101010101" charset="-122"/>
                <a:sym typeface="+mn-ea"/>
              </a:rPr>
              <a:t>中原解放区</a:t>
            </a:r>
            <a:r>
              <a:rPr lang="zh-CN" altLang="en-US" sz="2800" b="1">
                <a:solidFill>
                  <a:schemeClr val="accent1"/>
                </a:solidFill>
                <a:latin typeface="华文楷体" panose="02010600040101010101" charset="-122"/>
                <a:ea typeface="华文楷体" panose="02010600040101010101" charset="-122"/>
                <a:sym typeface="+mn-ea"/>
              </a:rPr>
              <a:t>。</a:t>
            </a:r>
          </a:p>
        </p:txBody>
      </p:sp>
      <p:pic>
        <p:nvPicPr>
          <p:cNvPr id="7170" name="Picture 2" descr="地图111"/>
          <p:cNvPicPr>
            <a:picLocks noChangeAspect="1" noChangeArrowheads="1"/>
          </p:cNvPicPr>
          <p:nvPr/>
        </p:nvPicPr>
        <p:blipFill>
          <a:blip r:embed="rId2"/>
          <a:srcRect/>
          <a:stretch>
            <a:fillRect/>
          </a:stretch>
        </p:blipFill>
        <p:spPr bwMode="auto">
          <a:xfrm>
            <a:off x="5081905" y="2050415"/>
            <a:ext cx="6367145" cy="3958590"/>
          </a:xfrm>
          <a:prstGeom prst="rect">
            <a:avLst/>
          </a:prstGeom>
          <a:noFill/>
          <a:ln w="12700">
            <a:solidFill>
              <a:srgbClr val="990000"/>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8" name="文本框 7"/>
          <p:cNvSpPr txBox="1"/>
          <p:nvPr/>
        </p:nvSpPr>
        <p:spPr>
          <a:xfrm>
            <a:off x="1066800" y="2260600"/>
            <a:ext cx="3830320" cy="3538220"/>
          </a:xfrm>
          <a:prstGeom prst="rect">
            <a:avLst/>
          </a:prstGeom>
          <a:noFill/>
        </p:spPr>
        <p:txBody>
          <a:bodyPr wrap="square" rtlCol="0">
            <a:spAutoFit/>
          </a:bodyPr>
          <a:lstStyle/>
          <a:p>
            <a:r>
              <a:rPr lang="en-US" altLang="zh-CN" sz="2000" b="1" dirty="0">
                <a:latin typeface="华文中宋" panose="02010600040101010101" charset="-122"/>
                <a:ea typeface="华文中宋" panose="02010600040101010101" charset="-122"/>
              </a:rPr>
              <a:t>       </a:t>
            </a:r>
            <a:r>
              <a:rPr lang="en-US" altLang="zh-CN" sz="2400" b="1" dirty="0">
                <a:latin typeface="华文中宋" panose="02010600040101010101" charset="-122"/>
                <a:ea typeface="华文中宋" panose="02010600040101010101" charset="-122"/>
              </a:rPr>
              <a:t> </a:t>
            </a:r>
            <a:r>
              <a:rPr lang="zh-CN" altLang="en-US" sz="3200" b="1" dirty="0">
                <a:latin typeface="华文中宋" panose="02010600040101010101" charset="-122"/>
                <a:ea typeface="华文中宋" panose="02010600040101010101" charset="-122"/>
              </a:rPr>
              <a:t>中共中央准确预估国内形势，确定了</a:t>
            </a:r>
            <a:r>
              <a:rPr lang="zh-CN" altLang="en-US" sz="3200" b="1" dirty="0">
                <a:solidFill>
                  <a:srgbClr val="FF0000"/>
                </a:solidFill>
                <a:latin typeface="华文中宋" panose="02010600040101010101" charset="-122"/>
                <a:ea typeface="华文中宋" panose="02010600040101010101" charset="-122"/>
              </a:rPr>
              <a:t>自力更生、以自卫战争粉碎国民党军队进攻的</a:t>
            </a:r>
            <a:r>
              <a:rPr lang="zh-CN" altLang="en-US" sz="3200" b="1" u="sng" dirty="0">
                <a:solidFill>
                  <a:srgbClr val="FF0000"/>
                </a:solidFill>
                <a:latin typeface="华文中宋" panose="02010600040101010101" charset="-122"/>
                <a:ea typeface="华文中宋" panose="02010600040101010101" charset="-122"/>
              </a:rPr>
              <a:t>方针</a:t>
            </a:r>
            <a:r>
              <a:rPr lang="zh-CN" altLang="en-US" sz="3200" b="1" dirty="0">
                <a:latin typeface="华文中宋" panose="02010600040101010101" charset="-122"/>
                <a:ea typeface="华文中宋" panose="02010600040101010101" charset="-122"/>
              </a:rPr>
              <a:t>，</a:t>
            </a:r>
            <a:r>
              <a:rPr lang="zh-CN" altLang="en-US" sz="3200" b="1" dirty="0">
                <a:solidFill>
                  <a:srgbClr val="FF0000"/>
                </a:solidFill>
                <a:latin typeface="华文中宋" panose="02010600040101010101" charset="-122"/>
                <a:ea typeface="华文中宋" panose="02010600040101010101" charset="-122"/>
              </a:rPr>
              <a:t>粉碎</a:t>
            </a:r>
            <a:r>
              <a:rPr lang="zh-CN" altLang="en-US" sz="3200" b="1" dirty="0">
                <a:latin typeface="华文中宋" panose="02010600040101010101" charset="-122"/>
                <a:ea typeface="华文中宋" panose="02010600040101010101" charset="-122"/>
              </a:rPr>
              <a:t>了国民党军队的</a:t>
            </a:r>
            <a:r>
              <a:rPr lang="zh-CN" altLang="en-US" sz="3200" b="1" dirty="0">
                <a:solidFill>
                  <a:srgbClr val="FF0000"/>
                </a:solidFill>
                <a:latin typeface="华文中宋" panose="02010600040101010101" charset="-122"/>
                <a:ea typeface="华文中宋" panose="02010600040101010101" charset="-122"/>
              </a:rPr>
              <a:t>全面进攻</a:t>
            </a:r>
            <a:r>
              <a:rPr lang="zh-CN" altLang="en-US" sz="3200" b="1" dirty="0">
                <a:latin typeface="华文中宋" panose="02010600040101010101" charset="-122"/>
                <a:ea typeface="华文中宋" panose="02010600040101010101" charset="-122"/>
              </a:rPr>
              <a:t>。</a:t>
            </a:r>
          </a:p>
        </p:txBody>
      </p:sp>
      <p:sp>
        <p:nvSpPr>
          <p:cNvPr id="9" name="文本框 1">
            <a:extLst>
              <a:ext uri="{FF2B5EF4-FFF2-40B4-BE49-F238E27FC236}">
                <a16:creationId xmlns="" xmlns:a16="http://schemas.microsoft.com/office/drawing/2014/main" id="{CDB5D3AE-A44E-42E8-AA2C-852942F07154}"/>
              </a:ext>
            </a:extLst>
          </p:cNvPr>
          <p:cNvSpPr txBox="1"/>
          <p:nvPr/>
        </p:nvSpPr>
        <p:spPr>
          <a:xfrm>
            <a:off x="9288838" y="137996"/>
            <a:ext cx="2698175" cy="523220"/>
          </a:xfrm>
          <a:prstGeom prst="rect">
            <a:avLst/>
          </a:prstGeom>
          <a:noFill/>
        </p:spPr>
        <p:txBody>
          <a:bodyPr wrap="none" rtlCol="0">
            <a:spAutoFit/>
          </a:bodyPr>
          <a:lstStyle/>
          <a:p>
            <a:pPr algn="r"/>
            <a:r>
              <a:rPr lang="zh-CN" altLang="en-US" sz="2800" dirty="0" smtClean="0"/>
              <a:t>全面内战的爆发</a:t>
            </a:r>
            <a:endParaRPr lang="zh-CN" altLang="en-US" sz="2800" dirty="0"/>
          </a:p>
        </p:txBody>
      </p:sp>
    </p:spTree>
    <p:extLst>
      <p:ext uri="{BB962C8B-B14F-4D97-AF65-F5344CB8AC3E}">
        <p14:creationId xmlns:p14="http://schemas.microsoft.com/office/powerpoint/2010/main" val="1216101965"/>
      </p:ext>
    </p:extLst>
  </p:cSld>
  <p:clrMapOvr>
    <a:masterClrMapping/>
  </p:clrMapOvr>
  <p:transition spd="slow" advTm="5163"/>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01570" y="2763150"/>
            <a:ext cx="7245985" cy="953135"/>
          </a:xfrm>
          <a:prstGeom prst="rect">
            <a:avLst/>
          </a:prstGeom>
          <a:noFill/>
        </p:spPr>
        <p:txBody>
          <a:bodyPr wrap="square" rtlCol="0">
            <a:spAutoFit/>
          </a:bodyPr>
          <a:lstStyle/>
          <a:p>
            <a:r>
              <a:rPr lang="en-US" altLang="zh-CN" sz="2800" b="1">
                <a:latin typeface="华文楷体" panose="02010600040101010101" charset="-122"/>
                <a:ea typeface="华文楷体" panose="02010600040101010101" charset="-122"/>
              </a:rPr>
              <a:t>        </a:t>
            </a:r>
            <a:endParaRPr lang="zh-CN" altLang="en-US" sz="2800" b="1">
              <a:latin typeface="华文楷体" panose="02010600040101010101" charset="-122"/>
              <a:ea typeface="华文楷体" panose="02010600040101010101" charset="-122"/>
            </a:endParaRPr>
          </a:p>
          <a:p>
            <a:endParaRPr lang="zh-CN" altLang="en-US" sz="2800" b="1">
              <a:solidFill>
                <a:schemeClr val="accent1"/>
              </a:solidFill>
              <a:latin typeface="华文楷体" panose="02010600040101010101" charset="-122"/>
              <a:ea typeface="华文楷体" panose="02010600040101010101" charset="-122"/>
            </a:endParaRPr>
          </a:p>
        </p:txBody>
      </p:sp>
      <p:sp>
        <p:nvSpPr>
          <p:cNvPr id="4" name="文本框 3"/>
          <p:cNvSpPr txBox="1"/>
          <p:nvPr/>
        </p:nvSpPr>
        <p:spPr>
          <a:xfrm>
            <a:off x="1066800" y="1415680"/>
            <a:ext cx="10419806" cy="1076325"/>
          </a:xfrm>
          <a:prstGeom prst="rect">
            <a:avLst/>
          </a:prstGeom>
          <a:noFill/>
        </p:spPr>
        <p:txBody>
          <a:bodyPr wrap="square" rtlCol="0" anchor="t">
            <a:spAutoFit/>
          </a:bodyPr>
          <a:lstStyle/>
          <a:p>
            <a:r>
              <a:rPr lang="en-US" altLang="zh-CN" sz="2800" b="1" dirty="0">
                <a:solidFill>
                  <a:schemeClr val="accent1"/>
                </a:solidFill>
                <a:latin typeface="华文楷体" panose="02010600040101010101" charset="-122"/>
                <a:ea typeface="华文楷体" panose="02010600040101010101" charset="-122"/>
                <a:sym typeface="+mn-ea"/>
              </a:rPr>
              <a:t>        </a:t>
            </a:r>
            <a:r>
              <a:rPr lang="en-US" altLang="zh-CN" sz="3200" b="1" dirty="0">
                <a:solidFill>
                  <a:schemeClr val="accent1"/>
                </a:solidFill>
                <a:latin typeface="华文楷体" panose="02010600040101010101" charset="-122"/>
                <a:ea typeface="华文楷体" panose="02010600040101010101" charset="-122"/>
                <a:sym typeface="+mn-ea"/>
              </a:rPr>
              <a:t>1947</a:t>
            </a:r>
            <a:r>
              <a:rPr lang="zh-CN" altLang="en-US" sz="3200" b="1" dirty="0">
                <a:solidFill>
                  <a:schemeClr val="accent1"/>
                </a:solidFill>
                <a:latin typeface="华文楷体" panose="02010600040101010101" charset="-122"/>
                <a:ea typeface="华文楷体" panose="02010600040101010101" charset="-122"/>
                <a:sym typeface="+mn-ea"/>
              </a:rPr>
              <a:t>年</a:t>
            </a:r>
            <a:r>
              <a:rPr lang="en-US" altLang="zh-CN" sz="3200" b="1" dirty="0">
                <a:solidFill>
                  <a:schemeClr val="accent1"/>
                </a:solidFill>
                <a:latin typeface="华文楷体" panose="02010600040101010101" charset="-122"/>
                <a:ea typeface="华文楷体" panose="02010600040101010101" charset="-122"/>
                <a:sym typeface="+mn-ea"/>
              </a:rPr>
              <a:t>3</a:t>
            </a:r>
            <a:r>
              <a:rPr lang="zh-CN" altLang="en-US" sz="3200" b="1" dirty="0">
                <a:solidFill>
                  <a:schemeClr val="accent1"/>
                </a:solidFill>
                <a:latin typeface="华文楷体" panose="02010600040101010101" charset="-122"/>
                <a:ea typeface="华文楷体" panose="02010600040101010101" charset="-122"/>
                <a:sym typeface="+mn-ea"/>
              </a:rPr>
              <a:t>月，国民党军队发动对</a:t>
            </a:r>
            <a:r>
              <a:rPr lang="zh-CN" altLang="en-US" sz="3200" b="1" dirty="0">
                <a:solidFill>
                  <a:srgbClr val="FF0000"/>
                </a:solidFill>
                <a:latin typeface="华文楷体" panose="02010600040101010101" charset="-122"/>
                <a:ea typeface="华文楷体" panose="02010600040101010101" charset="-122"/>
                <a:sym typeface="+mn-ea"/>
              </a:rPr>
              <a:t>陕北解放区</a:t>
            </a:r>
            <a:r>
              <a:rPr lang="zh-CN" altLang="en-US" sz="3200" b="1" dirty="0">
                <a:solidFill>
                  <a:schemeClr val="accent1"/>
                </a:solidFill>
                <a:latin typeface="华文楷体" panose="02010600040101010101" charset="-122"/>
                <a:ea typeface="华文楷体" panose="02010600040101010101" charset="-122"/>
                <a:sym typeface="+mn-ea"/>
              </a:rPr>
              <a:t>和</a:t>
            </a:r>
            <a:r>
              <a:rPr lang="zh-CN" altLang="en-US" sz="3200" b="1" dirty="0">
                <a:solidFill>
                  <a:srgbClr val="FF0000"/>
                </a:solidFill>
                <a:latin typeface="华文楷体" panose="02010600040101010101" charset="-122"/>
                <a:ea typeface="华文楷体" panose="02010600040101010101" charset="-122"/>
                <a:sym typeface="+mn-ea"/>
              </a:rPr>
              <a:t>山东解放区</a:t>
            </a:r>
            <a:r>
              <a:rPr lang="zh-CN" altLang="en-US" sz="3200" b="1" dirty="0">
                <a:solidFill>
                  <a:schemeClr val="accent1"/>
                </a:solidFill>
                <a:latin typeface="华文楷体" panose="02010600040101010101" charset="-122"/>
                <a:ea typeface="华文楷体" panose="02010600040101010101" charset="-122"/>
                <a:sym typeface="+mn-ea"/>
              </a:rPr>
              <a:t>的重点进攻。</a:t>
            </a:r>
          </a:p>
        </p:txBody>
      </p:sp>
      <p:sp>
        <p:nvSpPr>
          <p:cNvPr id="5" name="文本框 4"/>
          <p:cNvSpPr txBox="1"/>
          <p:nvPr/>
        </p:nvSpPr>
        <p:spPr>
          <a:xfrm>
            <a:off x="1184366" y="2881927"/>
            <a:ext cx="10184673" cy="2676525"/>
          </a:xfrm>
          <a:prstGeom prst="rect">
            <a:avLst/>
          </a:prstGeom>
          <a:noFill/>
        </p:spPr>
        <p:txBody>
          <a:bodyPr wrap="square" rtlCol="0" anchor="t">
            <a:spAutoFit/>
          </a:bodyPr>
          <a:lstStyle/>
          <a:p>
            <a:r>
              <a:rPr lang="en-US" altLang="zh-CN" dirty="0"/>
              <a:t> </a:t>
            </a:r>
            <a:r>
              <a:rPr lang="en-US" altLang="zh-CN" sz="2000" dirty="0"/>
              <a:t>     </a:t>
            </a:r>
            <a:r>
              <a:rPr lang="en-US" altLang="zh-CN" sz="2800" b="1" dirty="0">
                <a:latin typeface="宋体" panose="02010600030101010101" pitchFamily="2" charset="-122"/>
                <a:ea typeface="宋体" panose="02010600030101010101" pitchFamily="2" charset="-122"/>
                <a:cs typeface="宋体" panose="02010600030101010101" pitchFamily="2" charset="-122"/>
              </a:rPr>
              <a:t> </a:t>
            </a:r>
            <a:r>
              <a:rPr lang="zh-CN" altLang="en-US"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b="1" dirty="0">
                <a:latin typeface="宋体" panose="02010600030101010101" pitchFamily="2" charset="-122"/>
                <a:ea typeface="宋体" panose="02010600030101010101" pitchFamily="2" charset="-122"/>
                <a:cs typeface="宋体" panose="02010600030101010101" pitchFamily="2" charset="-122"/>
              </a:rPr>
              <a:t>1</a:t>
            </a:r>
            <a:r>
              <a:rPr lang="zh-CN" altLang="en-US" sz="2800" b="1" dirty="0">
                <a:latin typeface="宋体" panose="02010600030101010101" pitchFamily="2" charset="-122"/>
                <a:ea typeface="宋体" panose="02010600030101010101" pitchFamily="2" charset="-122"/>
                <a:cs typeface="宋体" panose="02010600030101010101" pitchFamily="2" charset="-122"/>
              </a:rPr>
              <a:t>）毛泽东、周恩来等率领中共中央和解放军总部主动撤出延安,转战陕北。彭德怀率领的</a:t>
            </a:r>
            <a:r>
              <a:rPr lang="zh-CN" altLang="en-US" sz="2800" b="1" u="sng" dirty="0">
                <a:solidFill>
                  <a:srgbClr val="FF0000"/>
                </a:solidFill>
                <a:latin typeface="宋体" panose="02010600030101010101" pitchFamily="2" charset="-122"/>
                <a:ea typeface="宋体" panose="02010600030101010101" pitchFamily="2" charset="-122"/>
                <a:cs typeface="宋体" panose="02010600030101010101" pitchFamily="2" charset="-122"/>
              </a:rPr>
              <a:t>西北野战军</a:t>
            </a:r>
            <a:r>
              <a:rPr lang="zh-CN" altLang="en-US" sz="2800" b="1" dirty="0">
                <a:latin typeface="宋体" panose="02010600030101010101" pitchFamily="2" charset="-122"/>
                <a:ea typeface="宋体" panose="02010600030101010101" pitchFamily="2" charset="-122"/>
                <a:cs typeface="宋体" panose="02010600030101010101" pitchFamily="2" charset="-122"/>
              </a:rPr>
              <a:t>先后取得青化砭、沙家店等战役的胜利,</a:t>
            </a:r>
            <a:r>
              <a:rPr lang="zh-CN" altLang="en-US" sz="2800" b="1" u="sng" dirty="0">
                <a:solidFill>
                  <a:srgbClr val="FF0000"/>
                </a:solidFill>
                <a:latin typeface="宋体" panose="02010600030101010101" pitchFamily="2" charset="-122"/>
                <a:ea typeface="宋体" panose="02010600030101010101" pitchFamily="2" charset="-122"/>
                <a:cs typeface="宋体" panose="02010600030101010101" pitchFamily="2" charset="-122"/>
              </a:rPr>
              <a:t>粉碎了</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国民党军队对</a:t>
            </a:r>
            <a:r>
              <a:rPr lang="zh-CN" altLang="en-US" sz="2800" b="1" u="sng" dirty="0">
                <a:solidFill>
                  <a:srgbClr val="FF0000"/>
                </a:solidFill>
                <a:latin typeface="宋体" panose="02010600030101010101" pitchFamily="2" charset="-122"/>
                <a:ea typeface="宋体" panose="02010600030101010101" pitchFamily="2" charset="-122"/>
                <a:cs typeface="宋体" panose="02010600030101010101" pitchFamily="2" charset="-122"/>
              </a:rPr>
              <a:t>陕北</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的重点进攻</a:t>
            </a:r>
            <a:r>
              <a:rPr lang="zh-CN" altLang="en-US" sz="2800" b="1" dirty="0">
                <a:latin typeface="宋体" panose="02010600030101010101" pitchFamily="2" charset="-122"/>
                <a:ea typeface="宋体" panose="02010600030101010101" pitchFamily="2" charset="-122"/>
                <a:cs typeface="宋体" panose="02010600030101010101" pitchFamily="2" charset="-122"/>
              </a:rPr>
              <a:t>。</a:t>
            </a:r>
          </a:p>
          <a:p>
            <a:r>
              <a:rPr lang="zh-CN" altLang="en-US" sz="2800" b="1" dirty="0">
                <a:latin typeface="宋体" panose="02010600030101010101" pitchFamily="2" charset="-122"/>
                <a:ea typeface="宋体" panose="02010600030101010101" pitchFamily="2" charset="-122"/>
                <a:cs typeface="宋体" panose="02010600030101010101" pitchFamily="2" charset="-122"/>
              </a:rPr>
              <a:t>    （</a:t>
            </a:r>
            <a:r>
              <a:rPr lang="en-US" altLang="zh-CN" sz="2800" b="1" dirty="0">
                <a:latin typeface="宋体" panose="02010600030101010101" pitchFamily="2" charset="-122"/>
                <a:ea typeface="宋体" panose="02010600030101010101" pitchFamily="2" charset="-122"/>
                <a:cs typeface="宋体" panose="02010600030101010101" pitchFamily="2" charset="-122"/>
              </a:rPr>
              <a:t>2</a:t>
            </a:r>
            <a:r>
              <a:rPr lang="zh-CN" altLang="en-US" sz="2800" b="1" dirty="0">
                <a:latin typeface="宋体" panose="02010600030101010101" pitchFamily="2" charset="-122"/>
                <a:ea typeface="宋体" panose="02010600030101010101" pitchFamily="2" charset="-122"/>
                <a:cs typeface="宋体" panose="02010600030101010101" pitchFamily="2" charset="-122"/>
              </a:rPr>
              <a:t>）华东野战军在陈毅、粟裕指挥下在山东</a:t>
            </a:r>
            <a:r>
              <a:rPr lang="zh-CN" altLang="en-US" sz="2800" b="1" u="sng" dirty="0">
                <a:solidFill>
                  <a:srgbClr val="FF0000"/>
                </a:solidFill>
                <a:latin typeface="宋体" panose="02010600030101010101" pitchFamily="2" charset="-122"/>
                <a:ea typeface="宋体" panose="02010600030101010101" pitchFamily="2" charset="-122"/>
                <a:cs typeface="宋体" panose="02010600030101010101" pitchFamily="2" charset="-122"/>
              </a:rPr>
              <a:t>孟良崮</a:t>
            </a:r>
            <a:r>
              <a:rPr lang="zh-CN" altLang="en-US" sz="2800" b="1" dirty="0">
                <a:latin typeface="宋体" panose="02010600030101010101" pitchFamily="2" charset="-122"/>
                <a:ea typeface="宋体" panose="02010600030101010101" pitchFamily="2" charset="-122"/>
                <a:cs typeface="宋体" panose="02010600030101010101" pitchFamily="2" charset="-122"/>
              </a:rPr>
              <a:t>消灭国民党王牌主力整编第七十四师,</a:t>
            </a:r>
            <a:r>
              <a:rPr lang="zh-CN" altLang="en-US" sz="2800" b="1" u="sng" dirty="0">
                <a:solidFill>
                  <a:srgbClr val="FF0000"/>
                </a:solidFill>
                <a:latin typeface="宋体" panose="02010600030101010101" pitchFamily="2" charset="-122"/>
                <a:ea typeface="宋体" panose="02010600030101010101" pitchFamily="2" charset="-122"/>
                <a:cs typeface="宋体" panose="02010600030101010101" pitchFamily="2" charset="-122"/>
              </a:rPr>
              <a:t>打退了</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敌人对</a:t>
            </a:r>
            <a:r>
              <a:rPr lang="zh-CN" altLang="en-US" sz="2800" b="1" u="sng" dirty="0">
                <a:solidFill>
                  <a:srgbClr val="FF0000"/>
                </a:solidFill>
                <a:latin typeface="宋体" panose="02010600030101010101" pitchFamily="2" charset="-122"/>
                <a:ea typeface="宋体" panose="02010600030101010101" pitchFamily="2" charset="-122"/>
                <a:cs typeface="宋体" panose="02010600030101010101" pitchFamily="2" charset="-122"/>
              </a:rPr>
              <a:t>山东解放区</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的重点进攻</a:t>
            </a:r>
            <a:r>
              <a:rPr lang="zh-CN" altLang="en-US" sz="2800" b="1" dirty="0">
                <a:latin typeface="宋体" panose="02010600030101010101" pitchFamily="2" charset="-122"/>
                <a:ea typeface="宋体" panose="02010600030101010101" pitchFamily="2" charset="-122"/>
                <a:cs typeface="宋体" panose="02010600030101010101" pitchFamily="2" charset="-122"/>
              </a:rPr>
              <a:t>。</a:t>
            </a:r>
          </a:p>
        </p:txBody>
      </p:sp>
      <p:sp>
        <p:nvSpPr>
          <p:cNvPr id="16" name="半闭框 15"/>
          <p:cNvSpPr/>
          <p:nvPr/>
        </p:nvSpPr>
        <p:spPr>
          <a:xfrm rot="16200000" flipV="1">
            <a:off x="5883910" y="539115"/>
            <a:ext cx="467360" cy="12170410"/>
          </a:xfrm>
          <a:prstGeom prst="halfFrame">
            <a:avLst>
              <a:gd name="adj1" fmla="val 17650"/>
              <a:gd name="adj2" fmla="val 33398"/>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 name="文本框 1">
            <a:extLst>
              <a:ext uri="{FF2B5EF4-FFF2-40B4-BE49-F238E27FC236}">
                <a16:creationId xmlns="" xmlns:a16="http://schemas.microsoft.com/office/drawing/2014/main" id="{CDB5D3AE-A44E-42E8-AA2C-852942F07154}"/>
              </a:ext>
            </a:extLst>
          </p:cNvPr>
          <p:cNvSpPr txBox="1"/>
          <p:nvPr/>
        </p:nvSpPr>
        <p:spPr>
          <a:xfrm>
            <a:off x="9288838" y="137996"/>
            <a:ext cx="2698175" cy="523220"/>
          </a:xfrm>
          <a:prstGeom prst="rect">
            <a:avLst/>
          </a:prstGeom>
          <a:noFill/>
        </p:spPr>
        <p:txBody>
          <a:bodyPr wrap="none" rtlCol="0">
            <a:spAutoFit/>
          </a:bodyPr>
          <a:lstStyle/>
          <a:p>
            <a:pPr algn="r"/>
            <a:r>
              <a:rPr lang="zh-CN" altLang="en-US" sz="2800" dirty="0" smtClean="0"/>
              <a:t>全面内战的爆发</a:t>
            </a:r>
            <a:endParaRPr lang="zh-CN" altLang="en-US" sz="2800" dirty="0"/>
          </a:p>
        </p:txBody>
      </p:sp>
    </p:spTree>
    <p:extLst>
      <p:ext uri="{BB962C8B-B14F-4D97-AF65-F5344CB8AC3E}">
        <p14:creationId xmlns:p14="http://schemas.microsoft.com/office/powerpoint/2010/main" val="2819222951"/>
      </p:ext>
    </p:extLst>
  </p:cSld>
  <p:clrMapOvr>
    <a:masterClrMapping/>
  </p:clrMapOvr>
  <p:transition spd="slow" advTm="5163"/>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Oval 6"/>
          <p:cNvSpPr>
            <a:spLocks noChangeArrowheads="1"/>
          </p:cNvSpPr>
          <p:nvPr/>
        </p:nvSpPr>
        <p:spPr bwMode="auto">
          <a:xfrm>
            <a:off x="1648819" y="1988451"/>
            <a:ext cx="3768047" cy="3769238"/>
          </a:xfrm>
          <a:prstGeom prst="ellipse">
            <a:avLst/>
          </a:prstGeom>
          <a:noFill/>
          <a:ln w="9">
            <a:solidFill>
              <a:schemeClr val="tx1"/>
            </a:solidFill>
            <a:prstDash val="dash"/>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fontAlgn="base">
              <a:spcBef>
                <a:spcPct val="0"/>
              </a:spcBef>
              <a:spcAft>
                <a:spcPct val="0"/>
              </a:spcAft>
              <a:buNone/>
            </a:pPr>
            <a:endParaRPr lang="zh-CN" altLang="en-US" sz="1350">
              <a:solidFill>
                <a:srgbClr val="FFFFFF"/>
              </a:solidFill>
              <a:ea typeface="宋体" panose="02010600030101010101" pitchFamily="2" charset="-122"/>
            </a:endParaRPr>
          </a:p>
        </p:txBody>
      </p:sp>
      <p:sp>
        <p:nvSpPr>
          <p:cNvPr id="13318" name="Oval 10"/>
          <p:cNvSpPr>
            <a:spLocks noChangeArrowheads="1"/>
          </p:cNvSpPr>
          <p:nvPr/>
        </p:nvSpPr>
        <p:spPr bwMode="auto">
          <a:xfrm>
            <a:off x="4207084" y="1988384"/>
            <a:ext cx="440360" cy="439169"/>
          </a:xfrm>
          <a:prstGeom prst="ellipse">
            <a:avLst/>
          </a:prstGeom>
          <a:solidFill>
            <a:schemeClr val="bg1">
              <a:alpha val="98822"/>
            </a:schemeClr>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fontAlgn="base">
              <a:spcBef>
                <a:spcPct val="0"/>
              </a:spcBef>
              <a:spcAft>
                <a:spcPct val="0"/>
              </a:spcAft>
              <a:buNone/>
            </a:pPr>
            <a:r>
              <a:rPr lang="en-US" altLang="zh-CN" sz="1800" b="1">
                <a:solidFill>
                  <a:srgbClr val="FFFFFF"/>
                </a:solidFill>
                <a:latin typeface="微软雅黑" panose="020B0503020204020204" pitchFamily="34" charset="-122"/>
              </a:rPr>
              <a:t>1</a:t>
            </a:r>
            <a:endParaRPr lang="zh-CN" altLang="en-US" sz="1800" b="1">
              <a:solidFill>
                <a:srgbClr val="FFFFFF"/>
              </a:solidFill>
              <a:latin typeface="微软雅黑" panose="020B0503020204020204" pitchFamily="34" charset="-122"/>
            </a:endParaRPr>
          </a:p>
        </p:txBody>
      </p:sp>
      <p:sp>
        <p:nvSpPr>
          <p:cNvPr id="13319" name="Oval 11"/>
          <p:cNvSpPr>
            <a:spLocks noChangeArrowheads="1"/>
          </p:cNvSpPr>
          <p:nvPr/>
        </p:nvSpPr>
        <p:spPr bwMode="auto">
          <a:xfrm>
            <a:off x="4339164" y="5192221"/>
            <a:ext cx="440360" cy="439169"/>
          </a:xfrm>
          <a:prstGeom prst="ellipse">
            <a:avLst/>
          </a:prstGeom>
          <a:solidFill>
            <a:schemeClr val="bg1">
              <a:alpha val="98822"/>
            </a:schemeClr>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fontAlgn="base">
              <a:spcBef>
                <a:spcPct val="0"/>
              </a:spcBef>
              <a:spcAft>
                <a:spcPct val="0"/>
              </a:spcAft>
              <a:buNone/>
            </a:pPr>
            <a:r>
              <a:rPr lang="en-US" altLang="zh-CN" sz="1800" b="1">
                <a:solidFill>
                  <a:srgbClr val="FFFFFF"/>
                </a:solidFill>
                <a:latin typeface="微软雅黑" panose="020B0503020204020204" pitchFamily="34" charset="-122"/>
              </a:rPr>
              <a:t>3</a:t>
            </a:r>
          </a:p>
        </p:txBody>
      </p:sp>
      <p:sp>
        <p:nvSpPr>
          <p:cNvPr id="13322" name="Oval 14"/>
          <p:cNvSpPr>
            <a:spLocks noChangeArrowheads="1"/>
          </p:cNvSpPr>
          <p:nvPr/>
        </p:nvSpPr>
        <p:spPr bwMode="auto">
          <a:xfrm>
            <a:off x="5236463" y="3686506"/>
            <a:ext cx="440360" cy="439169"/>
          </a:xfrm>
          <a:prstGeom prst="ellipse">
            <a:avLst/>
          </a:prstGeom>
          <a:solidFill>
            <a:schemeClr val="bg1">
              <a:alpha val="98822"/>
            </a:schemeClr>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fontAlgn="base">
              <a:spcBef>
                <a:spcPct val="0"/>
              </a:spcBef>
              <a:spcAft>
                <a:spcPct val="0"/>
              </a:spcAft>
              <a:buNone/>
            </a:pPr>
            <a:r>
              <a:rPr lang="en-US" altLang="zh-CN" sz="1800" b="1">
                <a:solidFill>
                  <a:srgbClr val="FFFFFF"/>
                </a:solidFill>
                <a:latin typeface="微软雅黑" panose="020B0503020204020204" pitchFamily="34" charset="-122"/>
              </a:rPr>
              <a:t>2</a:t>
            </a:r>
          </a:p>
        </p:txBody>
      </p:sp>
      <p:sp>
        <p:nvSpPr>
          <p:cNvPr id="13323" name="TextBox 43"/>
          <p:cNvSpPr txBox="1">
            <a:spLocks noChangeArrowheads="1"/>
          </p:cNvSpPr>
          <p:nvPr/>
        </p:nvSpPr>
        <p:spPr bwMode="auto">
          <a:xfrm>
            <a:off x="5236209" y="951435"/>
            <a:ext cx="675080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defTabSz="913765" fontAlgn="base">
              <a:spcBef>
                <a:spcPct val="0"/>
              </a:spcBef>
              <a:spcAft>
                <a:spcPct val="0"/>
              </a:spcAft>
              <a:buNone/>
            </a:pPr>
            <a:r>
              <a:rPr lang="en-US" sz="2800" b="1" dirty="0">
                <a:solidFill>
                  <a:srgbClr val="000000"/>
                </a:solidFill>
                <a:latin typeface="微软雅黑" panose="020B0503020204020204" pitchFamily="34" charset="-122"/>
              </a:rPr>
              <a:t>      </a:t>
            </a:r>
            <a:r>
              <a:rPr lang="en-US" sz="2800" b="1" dirty="0">
                <a:solidFill>
                  <a:schemeClr val="bg1"/>
                </a:solidFill>
                <a:latin typeface="华文中宋" panose="02010600040101010101" charset="-122"/>
                <a:ea typeface="华文中宋" panose="02010600040101010101" charset="-122"/>
                <a:cs typeface="华文中宋" panose="02010600040101010101" charset="-122"/>
              </a:rPr>
              <a:t> </a:t>
            </a:r>
            <a:r>
              <a:rPr sz="2800" b="1" u="sng" dirty="0">
                <a:solidFill>
                  <a:srgbClr val="FF0000"/>
                </a:solidFill>
                <a:latin typeface="华文中宋" panose="02010600040101010101" charset="-122"/>
                <a:ea typeface="华文中宋" panose="02010600040101010101" charset="-122"/>
                <a:cs typeface="华文中宋" panose="02010600040101010101" charset="-122"/>
              </a:rPr>
              <a:t>国民党代表大地主大资产阶级的利益,</a:t>
            </a:r>
            <a:r>
              <a:rPr sz="2800" b="1" dirty="0">
                <a:solidFill>
                  <a:srgbClr val="000000"/>
                </a:solidFill>
                <a:latin typeface="华文中宋" panose="02010600040101010101" charset="-122"/>
                <a:ea typeface="华文中宋" panose="02010600040101010101" charset="-122"/>
                <a:cs typeface="华文中宋" panose="02010600040101010101" charset="-122"/>
              </a:rPr>
              <a:t>其反共反人民的本性不会改变。</a:t>
            </a:r>
            <a:r>
              <a:rPr sz="2800" b="1" u="sng" dirty="0">
                <a:solidFill>
                  <a:srgbClr val="FF0000"/>
                </a:solidFill>
                <a:latin typeface="华文中宋" panose="02010600040101010101" charset="-122"/>
                <a:ea typeface="华文中宋" panose="02010600040101010101" charset="-122"/>
                <a:cs typeface="华文中宋" panose="02010600040101010101" charset="-122"/>
              </a:rPr>
              <a:t>中国共产党代表全国广大人民的利益</a:t>
            </a:r>
            <a:r>
              <a:rPr sz="2800" b="1" dirty="0">
                <a:solidFill>
                  <a:srgbClr val="000000"/>
                </a:solidFill>
                <a:latin typeface="华文中宋" panose="02010600040101010101" charset="-122"/>
                <a:ea typeface="华文中宋" panose="02010600040101010101" charset="-122"/>
                <a:cs typeface="华文中宋" panose="02010600040101010101" charset="-122"/>
              </a:rPr>
              <a:t>,要完成反帝反封建的任务就必然要推翻国民党的独裁统治</a:t>
            </a:r>
            <a:r>
              <a:rPr sz="2400" b="1" dirty="0">
                <a:solidFill>
                  <a:srgbClr val="000000"/>
                </a:solidFill>
                <a:latin typeface="华文中宋" panose="02010600040101010101" charset="-122"/>
                <a:ea typeface="华文中宋" panose="02010600040101010101" charset="-122"/>
                <a:cs typeface="华文中宋" panose="02010600040101010101" charset="-122"/>
              </a:rPr>
              <a:t>。</a:t>
            </a:r>
          </a:p>
        </p:txBody>
      </p:sp>
      <p:sp>
        <p:nvSpPr>
          <p:cNvPr id="13325" name="TextBox 45"/>
          <p:cNvSpPr txBox="1">
            <a:spLocks noChangeArrowheads="1"/>
          </p:cNvSpPr>
          <p:nvPr/>
        </p:nvSpPr>
        <p:spPr bwMode="auto">
          <a:xfrm>
            <a:off x="5895340" y="3257755"/>
            <a:ext cx="609167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defTabSz="913765" fontAlgn="base">
              <a:spcBef>
                <a:spcPct val="0"/>
              </a:spcBef>
              <a:spcAft>
                <a:spcPct val="0"/>
              </a:spcAft>
              <a:buNone/>
            </a:pPr>
            <a:r>
              <a:rPr lang="en-US" sz="2800" b="1" dirty="0">
                <a:solidFill>
                  <a:srgbClr val="000000"/>
                </a:solidFill>
                <a:latin typeface="微软雅黑" panose="020B0503020204020204" pitchFamily="34" charset="-122"/>
              </a:rPr>
              <a:t>      </a:t>
            </a:r>
            <a:r>
              <a:rPr lang="en-US" sz="2800" b="1" dirty="0">
                <a:solidFill>
                  <a:srgbClr val="000000"/>
                </a:solidFill>
                <a:latin typeface="华文中宋" panose="02010600040101010101" charset="-122"/>
                <a:ea typeface="华文中宋" panose="02010600040101010101" charset="-122"/>
                <a:cs typeface="华文中宋" panose="02010600040101010101" charset="-122"/>
              </a:rPr>
              <a:t> </a:t>
            </a:r>
            <a:r>
              <a:rPr sz="2800" b="1" dirty="0" err="1">
                <a:solidFill>
                  <a:srgbClr val="000000"/>
                </a:solidFill>
                <a:latin typeface="华文中宋" panose="02010600040101010101" charset="-122"/>
                <a:ea typeface="华文中宋" panose="02010600040101010101" charset="-122"/>
                <a:cs typeface="华文中宋" panose="02010600040101010101" charset="-122"/>
              </a:rPr>
              <a:t>国共双方拥有强大的武装力量,</a:t>
            </a:r>
            <a:r>
              <a:rPr sz="2800" b="1" dirty="0" err="1">
                <a:solidFill>
                  <a:srgbClr val="FF0000"/>
                </a:solidFill>
                <a:latin typeface="华文中宋" panose="02010600040101010101" charset="-122"/>
                <a:ea typeface="华文中宋" panose="02010600040101010101" charset="-122"/>
                <a:cs typeface="华文中宋" panose="02010600040101010101" charset="-122"/>
              </a:rPr>
              <a:t>国民党是“假和平、真内战</a:t>
            </a:r>
            <a:r>
              <a:rPr lang="zh-CN" sz="2800" b="1" dirty="0">
                <a:solidFill>
                  <a:srgbClr val="000000"/>
                </a:solidFill>
                <a:latin typeface="华文中宋" panose="02010600040101010101" charset="-122"/>
                <a:ea typeface="华文中宋" panose="02010600040101010101" charset="-122"/>
                <a:cs typeface="华文中宋" panose="02010600040101010101" charset="-122"/>
              </a:rPr>
              <a:t>，</a:t>
            </a:r>
            <a:r>
              <a:rPr sz="2800" b="1" dirty="0" err="1">
                <a:solidFill>
                  <a:srgbClr val="000000"/>
                </a:solidFill>
                <a:latin typeface="华文中宋" panose="02010600040101010101" charset="-122"/>
                <a:ea typeface="华文中宋" panose="02010600040101010101" charset="-122"/>
                <a:cs typeface="华文中宋" panose="02010600040101010101" charset="-122"/>
              </a:rPr>
              <a:t>中国共产觉抱有和平的诚意,但对国民党也有所防备</a:t>
            </a:r>
            <a:r>
              <a:rPr sz="2800" b="1" dirty="0">
                <a:solidFill>
                  <a:srgbClr val="000000"/>
                </a:solidFill>
                <a:latin typeface="华文中宋" panose="02010600040101010101" charset="-122"/>
                <a:ea typeface="华文中宋" panose="02010600040101010101" charset="-122"/>
                <a:cs typeface="华文中宋" panose="02010600040101010101" charset="-122"/>
              </a:rPr>
              <a:t>。</a:t>
            </a:r>
          </a:p>
        </p:txBody>
      </p:sp>
      <p:sp>
        <p:nvSpPr>
          <p:cNvPr id="13327" name="TextBox 47"/>
          <p:cNvSpPr txBox="1">
            <a:spLocks noChangeArrowheads="1"/>
          </p:cNvSpPr>
          <p:nvPr/>
        </p:nvSpPr>
        <p:spPr bwMode="auto">
          <a:xfrm>
            <a:off x="4779010" y="5533595"/>
            <a:ext cx="720800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defTabSz="913765" fontAlgn="base">
              <a:spcBef>
                <a:spcPct val="0"/>
              </a:spcBef>
              <a:spcAft>
                <a:spcPct val="0"/>
              </a:spcAft>
              <a:buNone/>
            </a:pPr>
            <a:r>
              <a:rPr lang="en-US" altLang="zh-CN" b="1" dirty="0">
                <a:solidFill>
                  <a:srgbClr val="000000"/>
                </a:solidFill>
                <a:latin typeface="微软雅黑" panose="020B0503020204020204" pitchFamily="34" charset="-122"/>
              </a:rPr>
              <a:t>      </a:t>
            </a:r>
            <a:r>
              <a:rPr lang="en-US" altLang="zh-CN" b="1" dirty="0">
                <a:solidFill>
                  <a:srgbClr val="000000"/>
                </a:solidFill>
                <a:latin typeface="华文中宋" panose="02010600040101010101" charset="-122"/>
                <a:ea typeface="华文中宋" panose="02010600040101010101" charset="-122"/>
                <a:cs typeface="华文中宋" panose="02010600040101010101" charset="-122"/>
              </a:rPr>
              <a:t> </a:t>
            </a:r>
            <a:r>
              <a:rPr lang="zh-CN" altLang="en-US" sz="2800" b="1" dirty="0">
                <a:solidFill>
                  <a:srgbClr val="000000"/>
                </a:solidFill>
                <a:latin typeface="华文中宋" panose="02010600040101010101" charset="-122"/>
                <a:ea typeface="华文中宋" panose="02010600040101010101" charset="-122"/>
                <a:cs typeface="华文中宋" panose="02010600040101010101" charset="-122"/>
              </a:rPr>
              <a:t>二战后,</a:t>
            </a:r>
            <a:r>
              <a:rPr lang="zh-CN" altLang="en-US" sz="2800" b="1" dirty="0">
                <a:solidFill>
                  <a:srgbClr val="FF0000"/>
                </a:solidFill>
                <a:latin typeface="华文中宋" panose="02010600040101010101" charset="-122"/>
                <a:ea typeface="华文中宋" panose="02010600040101010101" charset="-122"/>
                <a:cs typeface="华文中宋" panose="02010600040101010101" charset="-122"/>
              </a:rPr>
              <a:t>美国扶蒋反共</a:t>
            </a:r>
            <a:r>
              <a:rPr lang="zh-CN" altLang="en-US" sz="2800" b="1" dirty="0">
                <a:solidFill>
                  <a:srgbClr val="000000"/>
                </a:solidFill>
                <a:latin typeface="华文中宋" panose="02010600040101010101" charset="-122"/>
                <a:ea typeface="华文中宋" panose="02010600040101010101" charset="-122"/>
                <a:cs typeface="华文中宋" panose="02010600040101010101" charset="-122"/>
              </a:rPr>
              <a:t>,助长了国民党的嚣张气焰。</a:t>
            </a:r>
          </a:p>
        </p:txBody>
      </p:sp>
      <p:sp>
        <p:nvSpPr>
          <p:cNvPr id="13328" name="Oval 7"/>
          <p:cNvSpPr>
            <a:spLocks noChangeArrowheads="1"/>
          </p:cNvSpPr>
          <p:nvPr/>
        </p:nvSpPr>
        <p:spPr bwMode="auto">
          <a:xfrm>
            <a:off x="1613133" y="2205224"/>
            <a:ext cx="3339590" cy="3336019"/>
          </a:xfrm>
          <a:prstGeom prst="ellipse">
            <a:avLst/>
          </a:pr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fontAlgn="base">
              <a:spcBef>
                <a:spcPct val="0"/>
              </a:spcBef>
              <a:spcAft>
                <a:spcPct val="0"/>
              </a:spcAft>
              <a:buNone/>
            </a:pPr>
            <a:endParaRPr lang="zh-CN" altLang="en-US" sz="1350">
              <a:solidFill>
                <a:srgbClr val="FFFFFF"/>
              </a:solidFill>
              <a:ea typeface="宋体" panose="02010600030101010101" pitchFamily="2" charset="-122"/>
            </a:endParaRPr>
          </a:p>
        </p:txBody>
      </p:sp>
      <p:sp>
        <p:nvSpPr>
          <p:cNvPr id="13331" name="TextBox 51"/>
          <p:cNvSpPr txBox="1">
            <a:spLocks noChangeArrowheads="1"/>
          </p:cNvSpPr>
          <p:nvPr/>
        </p:nvSpPr>
        <p:spPr bwMode="auto">
          <a:xfrm>
            <a:off x="2444750" y="3408945"/>
            <a:ext cx="189420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fontAlgn="base">
              <a:spcBef>
                <a:spcPct val="0"/>
              </a:spcBef>
              <a:spcAft>
                <a:spcPct val="0"/>
              </a:spcAft>
              <a:buNone/>
            </a:pPr>
            <a:r>
              <a:rPr lang="zh-CN" altLang="en-US" sz="3200" b="1" dirty="0">
                <a:solidFill>
                  <a:srgbClr val="FF0000"/>
                </a:solidFill>
                <a:latin typeface="华文中宋" panose="02010600040101010101" charset="-122"/>
                <a:ea typeface="华文中宋" panose="02010600040101010101" charset="-122"/>
              </a:rPr>
              <a:t>内战爆发的必然性</a:t>
            </a:r>
          </a:p>
        </p:txBody>
      </p:sp>
      <p:sp>
        <p:nvSpPr>
          <p:cNvPr id="4" name="圆角矩形 16"/>
          <p:cNvSpPr>
            <a:spLocks noChangeAspect="1" noChangeArrowheads="1"/>
          </p:cNvSpPr>
          <p:nvPr/>
        </p:nvSpPr>
        <p:spPr bwMode="auto">
          <a:xfrm>
            <a:off x="5563870" y="6532510"/>
            <a:ext cx="1065530" cy="3175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fontAlgn="base">
              <a:spcBef>
                <a:spcPct val="0"/>
              </a:spcBef>
              <a:spcAft>
                <a:spcPct val="0"/>
              </a:spcAft>
              <a:buNone/>
            </a:pPr>
            <a:endParaRPr lang="zh-CN" altLang="en-US" sz="1350">
              <a:solidFill>
                <a:srgbClr val="FFFFFF"/>
              </a:solidFill>
              <a:ea typeface="宋体" panose="02010600030101010101" pitchFamily="2" charset="-122"/>
            </a:endParaRPr>
          </a:p>
        </p:txBody>
      </p:sp>
      <p:sp>
        <p:nvSpPr>
          <p:cNvPr id="15" name="文本框 1">
            <a:extLst>
              <a:ext uri="{FF2B5EF4-FFF2-40B4-BE49-F238E27FC236}">
                <a16:creationId xmlns="" xmlns:a16="http://schemas.microsoft.com/office/drawing/2014/main" id="{CDB5D3AE-A44E-42E8-AA2C-852942F07154}"/>
              </a:ext>
            </a:extLst>
          </p:cNvPr>
          <p:cNvSpPr txBox="1"/>
          <p:nvPr/>
        </p:nvSpPr>
        <p:spPr>
          <a:xfrm>
            <a:off x="9288838" y="137996"/>
            <a:ext cx="2698175" cy="523220"/>
          </a:xfrm>
          <a:prstGeom prst="rect">
            <a:avLst/>
          </a:prstGeom>
          <a:noFill/>
        </p:spPr>
        <p:txBody>
          <a:bodyPr wrap="none" rtlCol="0">
            <a:spAutoFit/>
          </a:bodyPr>
          <a:lstStyle/>
          <a:p>
            <a:pPr algn="r"/>
            <a:r>
              <a:rPr lang="zh-CN" altLang="en-US" sz="2800" dirty="0" smtClean="0"/>
              <a:t>全面内战的爆发</a:t>
            </a:r>
            <a:endParaRPr lang="zh-CN" altLang="en-US" sz="2800" dirty="0"/>
          </a:p>
        </p:txBody>
      </p:sp>
    </p:spTree>
    <p:extLst>
      <p:ext uri="{BB962C8B-B14F-4D97-AF65-F5344CB8AC3E}">
        <p14:creationId xmlns:p14="http://schemas.microsoft.com/office/powerpoint/2010/main" val="3510990715"/>
      </p:ext>
    </p:extLst>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3328"/>
                                        </p:tgtEl>
                                        <p:attrNameLst>
                                          <p:attrName>style.visibility</p:attrName>
                                        </p:attrNameLst>
                                      </p:cBhvr>
                                      <p:to>
                                        <p:strVal val="visible"/>
                                      </p:to>
                                    </p:set>
                                    <p:animEffect transition="in" filter="wheel(1)">
                                      <p:cBhvr>
                                        <p:cTn id="7" dur="1000"/>
                                        <p:tgtEl>
                                          <p:spTgt spid="13328"/>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13317"/>
                                        </p:tgtEl>
                                        <p:attrNameLst>
                                          <p:attrName>style.visibility</p:attrName>
                                        </p:attrNameLst>
                                      </p:cBhvr>
                                      <p:to>
                                        <p:strVal val="visible"/>
                                      </p:to>
                                    </p:set>
                                    <p:animEffect transition="in" filter="wheel(1)">
                                      <p:cBhvr>
                                        <p:cTn id="11" dur="2000"/>
                                        <p:tgtEl>
                                          <p:spTgt spid="13317"/>
                                        </p:tgtEl>
                                      </p:cBhvr>
                                    </p:animEffect>
                                  </p:childTnLst>
                                </p:cTn>
                              </p:par>
                            </p:childTnLst>
                          </p:cTn>
                        </p:par>
                        <p:par>
                          <p:cTn id="12" fill="hold">
                            <p:stCondLst>
                              <p:cond delay="3000"/>
                            </p:stCondLst>
                            <p:childTnLst>
                              <p:par>
                                <p:cTn id="13" presetID="1" presetClass="entr" presetSubtype="0" fill="hold" grpId="0" nodeType="afterEffect">
                                  <p:stCondLst>
                                    <p:cond delay="0"/>
                                  </p:stCondLst>
                                  <p:childTnLst>
                                    <p:set>
                                      <p:cBhvr>
                                        <p:cTn id="14" dur="1" fill="hold">
                                          <p:stCondLst>
                                            <p:cond delay="0"/>
                                          </p:stCondLst>
                                        </p:cTn>
                                        <p:tgtEl>
                                          <p:spTgt spid="133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19"/>
                                        </p:tgtEl>
                                        <p:attrNameLst>
                                          <p:attrName>style.visibility</p:attrName>
                                        </p:attrNameLst>
                                      </p:cBhvr>
                                      <p:to>
                                        <p:strVal val="visible"/>
                                      </p:to>
                                    </p:set>
                                  </p:childTnLst>
                                </p:cTn>
                              </p:par>
                              <p:par>
                                <p:cTn id="19" presetID="35" presetClass="path" presetSubtype="0" accel="50000" decel="50000" fill="hold" grpId="1" nodeType="withEffect">
                                  <p:stCondLst>
                                    <p:cond delay="0"/>
                                  </p:stCondLst>
                                  <p:childTnLst>
                                    <p:animMotion origin="layout" path="M 2.29608E-6 1.11111E-6 L -0.17354 0.29051 " pathEditMode="relative" rAng="0" ptsTypes="AA">
                                      <p:cBhvr>
                                        <p:cTn id="20" dur="500" spd="-99900" fill="hold"/>
                                        <p:tgtEl>
                                          <p:spTgt spid="13318"/>
                                        </p:tgtEl>
                                        <p:attrNameLst>
                                          <p:attrName>ppt_x</p:attrName>
                                          <p:attrName>ppt_y</p:attrName>
                                        </p:attrNameLst>
                                      </p:cBhvr>
                                      <p:rCtr x="-8600" y="14500"/>
                                    </p:animMotion>
                                  </p:childTnLst>
                                </p:cTn>
                              </p:par>
                              <p:par>
                                <p:cTn id="21" presetID="35" presetClass="path" presetSubtype="0" accel="50000" decel="50000" fill="hold" grpId="1" nodeType="withEffect">
                                  <p:stCondLst>
                                    <p:cond delay="0"/>
                                  </p:stCondLst>
                                  <p:childTnLst>
                                    <p:animMotion origin="layout" path="M 0 0 L -0.25 0 E" pathEditMode="relative" rAng="0" ptsTypes="">
                                      <p:cBhvr>
                                        <p:cTn id="22" dur="500" spd="-99900" fill="hold"/>
                                        <p:tgtEl>
                                          <p:spTgt spid="13322"/>
                                        </p:tgtEl>
                                        <p:attrNameLst>
                                          <p:attrName>ppt_x</p:attrName>
                                          <p:attrName>ppt_y</p:attrName>
                                        </p:attrNameLst>
                                      </p:cBhvr>
                                      <p:rCtr x="0" y="0"/>
                                    </p:animMotion>
                                  </p:childTnLst>
                                </p:cTn>
                              </p:par>
                              <p:par>
                                <p:cTn id="23" presetID="35" presetClass="path" presetSubtype="0" accel="50000" decel="50000" fill="hold" grpId="1" nodeType="withEffect">
                                  <p:stCondLst>
                                    <p:cond delay="0"/>
                                  </p:stCondLst>
                                  <p:childTnLst>
                                    <p:animMotion origin="layout" path="M 2.29608E-6 2.59259E-6 L -0.17354 -0.29051 " pathEditMode="relative" rAng="0" ptsTypes="AA">
                                      <p:cBhvr>
                                        <p:cTn id="24" dur="500" spd="-99900" fill="hold"/>
                                        <p:tgtEl>
                                          <p:spTgt spid="13319"/>
                                        </p:tgtEl>
                                        <p:attrNameLst>
                                          <p:attrName>ppt_x</p:attrName>
                                          <p:attrName>ppt_y</p:attrName>
                                        </p:attrNameLst>
                                      </p:cBhvr>
                                      <p:rCtr x="-8600" y="-14400"/>
                                    </p:animMotion>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3323"/>
                                        </p:tgtEl>
                                        <p:attrNameLst>
                                          <p:attrName>style.visibility</p:attrName>
                                        </p:attrNameLst>
                                      </p:cBhvr>
                                      <p:to>
                                        <p:strVal val="visible"/>
                                      </p:to>
                                    </p:set>
                                    <p:animEffect transition="in" filter="wipe(left)">
                                      <p:cBhvr>
                                        <p:cTn id="28" dur="500"/>
                                        <p:tgtEl>
                                          <p:spTgt spid="13323"/>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3325"/>
                                        </p:tgtEl>
                                        <p:attrNameLst>
                                          <p:attrName>style.visibility</p:attrName>
                                        </p:attrNameLst>
                                      </p:cBhvr>
                                      <p:to>
                                        <p:strVal val="visible"/>
                                      </p:to>
                                    </p:set>
                                    <p:animEffect transition="in" filter="wipe(left)">
                                      <p:cBhvr>
                                        <p:cTn id="31" dur="500"/>
                                        <p:tgtEl>
                                          <p:spTgt spid="1332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3327"/>
                                        </p:tgtEl>
                                        <p:attrNameLst>
                                          <p:attrName>style.visibility</p:attrName>
                                        </p:attrNameLst>
                                      </p:cBhvr>
                                      <p:to>
                                        <p:strVal val="visible"/>
                                      </p:to>
                                    </p:set>
                                    <p:animEffect transition="in" filter="wipe(left)">
                                      <p:cBhvr>
                                        <p:cTn id="34" dur="500"/>
                                        <p:tgtEl>
                                          <p:spTgt spid="13327"/>
                                        </p:tgtEl>
                                      </p:cBhvr>
                                    </p:animEffect>
                                  </p:childTnLst>
                                </p:cTn>
                              </p:par>
                              <p:par>
                                <p:cTn id="35" presetID="52" presetClass="entr" presetSubtype="0" fill="hold" grpId="0" nodeType="withEffect">
                                  <p:stCondLst>
                                    <p:cond delay="0"/>
                                  </p:stCondLst>
                                  <p:childTnLst>
                                    <p:set>
                                      <p:cBhvr>
                                        <p:cTn id="36" dur="1" fill="hold">
                                          <p:stCondLst>
                                            <p:cond delay="0"/>
                                          </p:stCondLst>
                                        </p:cTn>
                                        <p:tgtEl>
                                          <p:spTgt spid="13331"/>
                                        </p:tgtEl>
                                        <p:attrNameLst>
                                          <p:attrName>style.visibility</p:attrName>
                                        </p:attrNameLst>
                                      </p:cBhvr>
                                      <p:to>
                                        <p:strVal val="visible"/>
                                      </p:to>
                                    </p:set>
                                    <p:animScale>
                                      <p:cBhvr>
                                        <p:cTn id="37" dur="1000" decel="50000" fill="hold">
                                          <p:stCondLst>
                                            <p:cond delay="0"/>
                                          </p:stCondLst>
                                        </p:cTn>
                                        <p:tgtEl>
                                          <p:spTgt spid="133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8" dur="1000" decel="50000" fill="hold">
                                          <p:stCondLst>
                                            <p:cond delay="0"/>
                                          </p:stCondLst>
                                        </p:cTn>
                                        <p:tgtEl>
                                          <p:spTgt spid="13331"/>
                                        </p:tgtEl>
                                        <p:attrNameLst>
                                          <p:attrName>ppt_x</p:attrName>
                                          <p:attrName>ppt_y</p:attrName>
                                        </p:attrNameLst>
                                      </p:cBhvr>
                                      <p:rCtr x="0" y="0"/>
                                    </p:animMotion>
                                    <p:animEffect transition="in" filter="fade">
                                      <p:cBhvr>
                                        <p:cTn id="39" dur="1000"/>
                                        <p:tgtEl>
                                          <p:spTgt spid="13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ldLvl="0" animBg="1" autoUpdateAnimBg="0"/>
      <p:bldP spid="13318" grpId="0" bldLvl="0" animBg="1" autoUpdateAnimBg="0"/>
      <p:bldP spid="13318" grpId="1" bldLvl="0" animBg="1" autoUpdateAnimBg="0"/>
      <p:bldP spid="13319" grpId="0" bldLvl="0" animBg="1" autoUpdateAnimBg="0"/>
      <p:bldP spid="13319" grpId="1" bldLvl="0" animBg="1" autoUpdateAnimBg="0"/>
      <p:bldP spid="13322" grpId="0" bldLvl="0" animBg="1" autoUpdateAnimBg="0"/>
      <p:bldP spid="13322" grpId="1" bldLvl="0" animBg="1" autoUpdateAnimBg="0"/>
      <p:bldP spid="13323" grpId="0" autoUpdateAnimBg="0"/>
      <p:bldP spid="13325" grpId="0" autoUpdateAnimBg="0"/>
      <p:bldP spid="13327" grpId="0" autoUpdateAnimBg="0"/>
      <p:bldP spid="13328" grpId="0" bldLvl="0" animBg="1" autoUpdateAnimBg="0"/>
      <p:bldP spid="1333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gimg2.baidu.com/image_search/src=http%3A%2F%2Fn.sinaimg.cn%2Ffront%2F322%2Fw1600h1122%2F20180928%2FsP2R-hikxxnc3383412.jpg&amp;refer=http%3A%2F%2Fn.sinaimg.cn&amp;app=2002&amp;size=f9999,10000&amp;q=a80&amp;n=0&amp;g=0n&amp;fmt=jpeg?sec=1612267081&amp;t=1797e16bb8be27f7b1a5effbfa1d85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96" y="40945"/>
            <a:ext cx="12137408" cy="6817056"/>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14926" y="13649"/>
            <a:ext cx="12192000" cy="6858000"/>
          </a:xfrm>
          <a:prstGeom prst="rect">
            <a:avLst/>
          </a:prstGeom>
          <a:solidFill>
            <a:schemeClr val="bg1">
              <a:lumMod val="9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sz="4000" b="1">
              <a:solidFill>
                <a:srgbClr val="002060"/>
              </a:solidFill>
            </a:endParaRPr>
          </a:p>
        </p:txBody>
      </p:sp>
      <p:grpSp>
        <p:nvGrpSpPr>
          <p:cNvPr id="4" name="组合 3"/>
          <p:cNvGrpSpPr/>
          <p:nvPr/>
        </p:nvGrpSpPr>
        <p:grpSpPr>
          <a:xfrm>
            <a:off x="594360" y="479425"/>
            <a:ext cx="4959985" cy="1501775"/>
            <a:chOff x="936" y="755"/>
            <a:chExt cx="7811" cy="2365"/>
          </a:xfrm>
        </p:grpSpPr>
        <p:sp>
          <p:nvSpPr>
            <p:cNvPr id="14" name="任意多边形: 形状 13"/>
            <p:cNvSpPr/>
            <p:nvPr/>
          </p:nvSpPr>
          <p:spPr>
            <a:xfrm>
              <a:off x="1320" y="1080"/>
              <a:ext cx="2040" cy="2040"/>
            </a:xfrm>
            <a:custGeom>
              <a:avLst/>
              <a:gdLst>
                <a:gd name="connsiteX0" fmla="*/ 1005840 w 1295400"/>
                <a:gd name="connsiteY0" fmla="*/ 0 h 1295400"/>
                <a:gd name="connsiteX1" fmla="*/ 1295400 w 1295400"/>
                <a:gd name="connsiteY1" fmla="*/ 0 h 1295400"/>
                <a:gd name="connsiteX2" fmla="*/ 1295400 w 1295400"/>
                <a:gd name="connsiteY2" fmla="*/ 1295400 h 1295400"/>
                <a:gd name="connsiteX3" fmla="*/ 0 w 1295400"/>
                <a:gd name="connsiteY3" fmla="*/ 1295400 h 1295400"/>
                <a:gd name="connsiteX4" fmla="*/ 0 w 1295400"/>
                <a:gd name="connsiteY4" fmla="*/ 111252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1005840" y="0"/>
                  </a:moveTo>
                  <a:lnTo>
                    <a:pt x="1295400" y="0"/>
                  </a:lnTo>
                  <a:lnTo>
                    <a:pt x="1295400" y="1295400"/>
                  </a:lnTo>
                  <a:lnTo>
                    <a:pt x="0" y="1295400"/>
                  </a:lnTo>
                  <a:lnTo>
                    <a:pt x="0" y="111252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36" y="755"/>
              <a:ext cx="2136" cy="21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936" y="807"/>
              <a:ext cx="1608" cy="2082"/>
            </a:xfrm>
            <a:prstGeom prst="rect">
              <a:avLst/>
            </a:prstGeom>
            <a:noFill/>
          </p:spPr>
          <p:txBody>
            <a:bodyPr wrap="square" rtlCol="0">
              <a:spAutoFit/>
            </a:bodyPr>
            <a:lstStyle/>
            <a:p>
              <a:pPr algn="ctr"/>
              <a:r>
                <a:rPr lang="en-US" altLang="zh-CN" sz="8000" i="1" dirty="0" smtClean="0">
                  <a:solidFill>
                    <a:schemeClr val="bg1"/>
                  </a:solidFill>
                  <a:latin typeface="方正综艺简体" panose="02010601030101010101" pitchFamily="2" charset="-122"/>
                  <a:ea typeface="方正综艺简体" panose="02010601030101010101" pitchFamily="2" charset="-122"/>
                </a:rPr>
                <a:t>3</a:t>
              </a:r>
              <a:endParaRPr lang="en-US" altLang="zh-CN" sz="8000" i="1" dirty="0">
                <a:solidFill>
                  <a:schemeClr val="bg1"/>
                </a:solidFill>
                <a:latin typeface="方正综艺简体" panose="02010601030101010101" pitchFamily="2" charset="-122"/>
                <a:ea typeface="方正综艺简体" panose="02010601030101010101" pitchFamily="2" charset="-122"/>
              </a:endParaRPr>
            </a:p>
          </p:txBody>
        </p:sp>
        <p:cxnSp>
          <p:nvCxnSpPr>
            <p:cNvPr id="3" name="直接连接符 2"/>
            <p:cNvCxnSpPr/>
            <p:nvPr/>
          </p:nvCxnSpPr>
          <p:spPr>
            <a:xfrm>
              <a:off x="3337" y="3120"/>
              <a:ext cx="541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 name="文本框 4"/>
          <p:cNvSpPr txBox="1"/>
          <p:nvPr/>
        </p:nvSpPr>
        <p:spPr>
          <a:xfrm>
            <a:off x="2163184" y="965537"/>
            <a:ext cx="3262432" cy="1015663"/>
          </a:xfrm>
          <a:prstGeom prst="rect">
            <a:avLst/>
          </a:prstGeom>
          <a:noFill/>
        </p:spPr>
        <p:txBody>
          <a:bodyPr wrap="none" rtlCol="0">
            <a:spAutoFit/>
          </a:bodyPr>
          <a:lstStyle/>
          <a:p>
            <a:r>
              <a:rPr lang="zh-CN" altLang="en-US" sz="6000" b="1" dirty="0" smtClean="0">
                <a:solidFill>
                  <a:srgbClr val="C00000"/>
                </a:solidFill>
                <a:latin typeface="华文新魏" panose="02010800040101010101" charset="-122"/>
                <a:ea typeface="华文新魏" panose="02010800040101010101" charset="-122"/>
              </a:rPr>
              <a:t>爆发危机</a:t>
            </a:r>
            <a:endParaRPr lang="zh-CN" altLang="en-US" sz="6000" b="1" dirty="0">
              <a:solidFill>
                <a:srgbClr val="C00000"/>
              </a:solidFill>
              <a:latin typeface="华文新魏" panose="02010800040101010101" charset="-122"/>
              <a:ea typeface="华文新魏" panose="02010800040101010101" charset="-122"/>
            </a:endParaRPr>
          </a:p>
        </p:txBody>
      </p:sp>
      <p:sp>
        <p:nvSpPr>
          <p:cNvPr id="2" name="矩形 1"/>
          <p:cNvSpPr/>
          <p:nvPr/>
        </p:nvSpPr>
        <p:spPr>
          <a:xfrm>
            <a:off x="1786665" y="2875002"/>
            <a:ext cx="8648521" cy="1107996"/>
          </a:xfrm>
          <a:prstGeom prst="rect">
            <a:avLst/>
          </a:prstGeom>
        </p:spPr>
        <p:txBody>
          <a:bodyPr wrap="none">
            <a:spAutoFit/>
          </a:bodyPr>
          <a:lstStyle/>
          <a:p>
            <a:pPr algn="r"/>
            <a:r>
              <a:rPr lang="zh-CN" altLang="en-US" sz="6600" dirty="0" smtClean="0">
                <a:latin typeface="隶书" panose="02010509060101010101" pitchFamily="49" charset="-122"/>
                <a:ea typeface="隶书" panose="02010509060101010101" pitchFamily="49" charset="-122"/>
              </a:rPr>
              <a:t>国民党政权的统治危机</a:t>
            </a:r>
            <a:endParaRPr lang="zh-CN" altLang="en-US" sz="6600" dirty="0">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25958927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TextBox 5"/>
          <p:cNvSpPr txBox="1">
            <a:spLocks noChangeArrowheads="1"/>
          </p:cNvSpPr>
          <p:nvPr/>
        </p:nvSpPr>
        <p:spPr bwMode="auto">
          <a:xfrm>
            <a:off x="7101303" y="3198374"/>
            <a:ext cx="1587674" cy="32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fontAlgn="base">
              <a:spcBef>
                <a:spcPct val="0"/>
              </a:spcBef>
              <a:spcAft>
                <a:spcPct val="0"/>
              </a:spcAft>
              <a:buNone/>
            </a:pPr>
            <a:r>
              <a:rPr lang="zh-CN" altLang="en-US" sz="1500">
                <a:solidFill>
                  <a:srgbClr val="F8F8F8"/>
                </a:solidFill>
                <a:latin typeface="微软雅黑" panose="020B0503020204020204" pitchFamily="34" charset="-122"/>
              </a:rPr>
              <a:t>添加标题</a:t>
            </a:r>
          </a:p>
        </p:txBody>
      </p:sp>
      <p:sp>
        <p:nvSpPr>
          <p:cNvPr id="14343" name="右箭头 6"/>
          <p:cNvSpPr>
            <a:spLocks noChangeArrowheads="1"/>
          </p:cNvSpPr>
          <p:nvPr/>
        </p:nvSpPr>
        <p:spPr bwMode="auto">
          <a:xfrm rot="16200000" flipH="1">
            <a:off x="3335655" y="4346786"/>
            <a:ext cx="1183005" cy="306070"/>
          </a:xfrm>
          <a:prstGeom prst="rightArrow">
            <a:avLst>
              <a:gd name="adj1" fmla="val 69093"/>
              <a:gd name="adj2" fmla="val 44412"/>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fontAlgn="base">
              <a:spcBef>
                <a:spcPct val="0"/>
              </a:spcBef>
              <a:spcAft>
                <a:spcPct val="0"/>
              </a:spcAft>
              <a:buNone/>
            </a:pPr>
            <a:endParaRPr lang="zh-CN" altLang="en-US" sz="1050">
              <a:solidFill>
                <a:srgbClr val="C4271D"/>
              </a:solidFill>
            </a:endParaRPr>
          </a:p>
        </p:txBody>
      </p:sp>
      <p:sp>
        <p:nvSpPr>
          <p:cNvPr id="14344" name="TextBox 7"/>
          <p:cNvSpPr txBox="1">
            <a:spLocks noChangeArrowheads="1"/>
          </p:cNvSpPr>
          <p:nvPr/>
        </p:nvSpPr>
        <p:spPr bwMode="auto">
          <a:xfrm>
            <a:off x="4602480" y="3744860"/>
            <a:ext cx="298640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fontAlgn="base">
              <a:spcBef>
                <a:spcPct val="0"/>
              </a:spcBef>
              <a:spcAft>
                <a:spcPct val="0"/>
              </a:spcAft>
              <a:buNone/>
            </a:pPr>
            <a:r>
              <a:rPr lang="zh-CN" altLang="en-US" sz="1500">
                <a:solidFill>
                  <a:srgbClr val="F8F8F8"/>
                </a:solidFill>
                <a:latin typeface="微软雅黑" panose="020B0503020204020204" pitchFamily="34" charset="-122"/>
              </a:rPr>
              <a:t>1948 年12 月上海民众上街就通货膨胀、粮食短缺对当局抗议</a:t>
            </a:r>
          </a:p>
        </p:txBody>
      </p:sp>
      <p:sp>
        <p:nvSpPr>
          <p:cNvPr id="14346" name="TextBox 9"/>
          <p:cNvSpPr txBox="1">
            <a:spLocks noChangeArrowheads="1"/>
          </p:cNvSpPr>
          <p:nvPr/>
        </p:nvSpPr>
        <p:spPr bwMode="auto">
          <a:xfrm>
            <a:off x="6465282" y="1933235"/>
            <a:ext cx="413385" cy="89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fontAlgn="base">
              <a:spcBef>
                <a:spcPct val="0"/>
              </a:spcBef>
              <a:spcAft>
                <a:spcPct val="0"/>
              </a:spcAft>
              <a:buNone/>
            </a:pPr>
            <a:r>
              <a:rPr lang="zh-CN" altLang="en-US" sz="1500">
                <a:solidFill>
                  <a:srgbClr val="FFFFFF"/>
                </a:solidFill>
                <a:latin typeface="微软雅黑" panose="020B0503020204020204" pitchFamily="34" charset="-122"/>
              </a:rPr>
              <a:t>添加标题</a:t>
            </a:r>
          </a:p>
        </p:txBody>
      </p:sp>
      <p:sp>
        <p:nvSpPr>
          <p:cNvPr id="14347" name="右箭头 10"/>
          <p:cNvSpPr>
            <a:spLocks noChangeArrowheads="1"/>
          </p:cNvSpPr>
          <p:nvPr/>
        </p:nvSpPr>
        <p:spPr bwMode="auto">
          <a:xfrm rot="16200000" flipH="1" flipV="1">
            <a:off x="8077835" y="4276990"/>
            <a:ext cx="997585" cy="304165"/>
          </a:xfrm>
          <a:prstGeom prst="rightArrow">
            <a:avLst>
              <a:gd name="adj1" fmla="val 69093"/>
              <a:gd name="adj2" fmla="val 44384"/>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fontAlgn="base">
              <a:spcBef>
                <a:spcPct val="0"/>
              </a:spcBef>
              <a:spcAft>
                <a:spcPct val="0"/>
              </a:spcAft>
              <a:buNone/>
            </a:pPr>
            <a:endParaRPr lang="zh-CN" altLang="en-US" sz="1350">
              <a:solidFill>
                <a:srgbClr val="C4271D"/>
              </a:solidFill>
            </a:endParaRPr>
          </a:p>
        </p:txBody>
      </p:sp>
      <p:pic>
        <p:nvPicPr>
          <p:cNvPr id="1073743480" name="image710.jpeg"/>
          <p:cNvPicPr>
            <a:picLocks noChangeAspect="1"/>
          </p:cNvPicPr>
          <p:nvPr/>
        </p:nvPicPr>
        <p:blipFill>
          <a:blip r:embed="rId2"/>
          <a:stretch>
            <a:fillRect/>
          </a:stretch>
        </p:blipFill>
        <p:spPr>
          <a:xfrm>
            <a:off x="1877695" y="1524211"/>
            <a:ext cx="4099560" cy="2883535"/>
          </a:xfrm>
          <a:prstGeom prst="rect">
            <a:avLst/>
          </a:prstGeom>
          <a:noFill/>
          <a:ln w="9525">
            <a:noFill/>
          </a:ln>
        </p:spPr>
      </p:pic>
      <p:pic>
        <p:nvPicPr>
          <p:cNvPr id="1073743479" name="image709.jpeg"/>
          <p:cNvPicPr>
            <a:picLocks noChangeAspect="1"/>
          </p:cNvPicPr>
          <p:nvPr/>
        </p:nvPicPr>
        <p:blipFill>
          <a:blip r:embed="rId3"/>
          <a:stretch>
            <a:fillRect/>
          </a:stretch>
        </p:blipFill>
        <p:spPr>
          <a:xfrm>
            <a:off x="6465570" y="1509663"/>
            <a:ext cx="4222115" cy="2884170"/>
          </a:xfrm>
          <a:prstGeom prst="rect">
            <a:avLst/>
          </a:prstGeom>
          <a:noFill/>
          <a:ln w="9525">
            <a:noFill/>
          </a:ln>
        </p:spPr>
      </p:pic>
      <p:sp>
        <p:nvSpPr>
          <p:cNvPr id="100" name="文本框 99"/>
          <p:cNvSpPr txBox="1"/>
          <p:nvPr/>
        </p:nvSpPr>
        <p:spPr>
          <a:xfrm>
            <a:off x="1877695" y="5081535"/>
            <a:ext cx="4099560" cy="1384995"/>
          </a:xfrm>
          <a:prstGeom prst="rect">
            <a:avLst/>
          </a:prstGeom>
          <a:noFill/>
          <a:ln w="9525">
            <a:noFill/>
          </a:ln>
        </p:spPr>
        <p:txBody>
          <a:bodyPr wrap="square">
            <a:spAutoFit/>
          </a:bodyPr>
          <a:lstStyle/>
          <a:p>
            <a:pPr indent="0"/>
            <a:r>
              <a:rPr lang="en-US" sz="2800" b="1" dirty="0">
                <a:solidFill>
                  <a:srgbClr val="FF0000"/>
                </a:solidFill>
                <a:latin typeface="华文中宋" panose="02010600040101010101" charset="-122"/>
                <a:ea typeface="华文中宋" panose="02010600040101010101" charset="-122"/>
                <a:cs typeface="华文中宋" panose="02010600040101010101" charset="-122"/>
              </a:rPr>
              <a:t>1948 </a:t>
            </a:r>
            <a:r>
              <a:rPr lang="zh-CN" sz="2800" b="1" dirty="0">
                <a:solidFill>
                  <a:srgbClr val="FF0000"/>
                </a:solidFill>
                <a:latin typeface="华文中宋" panose="02010600040101010101" charset="-122"/>
                <a:ea typeface="华文中宋" panose="02010600040101010101" charset="-122"/>
                <a:cs typeface="华文中宋" panose="02010600040101010101" charset="-122"/>
              </a:rPr>
              <a:t>年</a:t>
            </a:r>
            <a:r>
              <a:rPr lang="en-US" sz="2800" b="1" dirty="0">
                <a:solidFill>
                  <a:srgbClr val="FF0000"/>
                </a:solidFill>
                <a:latin typeface="华文中宋" panose="02010600040101010101" charset="-122"/>
                <a:ea typeface="华文中宋" panose="02010600040101010101" charset="-122"/>
                <a:cs typeface="华文中宋" panose="02010600040101010101" charset="-122"/>
              </a:rPr>
              <a:t>12 </a:t>
            </a:r>
            <a:r>
              <a:rPr lang="zh-CN" sz="2800" b="1" dirty="0">
                <a:solidFill>
                  <a:srgbClr val="FF0000"/>
                </a:solidFill>
                <a:latin typeface="华文中宋" panose="02010600040101010101" charset="-122"/>
                <a:ea typeface="华文中宋" panose="02010600040101010101" charset="-122"/>
                <a:cs typeface="华文中宋" panose="02010600040101010101" charset="-122"/>
              </a:rPr>
              <a:t>月上海民众上街就通货膨胀、粮食短缺对当局抗议</a:t>
            </a:r>
            <a:endParaRPr lang="zh-CN" altLang="en-US" sz="2800" b="1" dirty="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2" name="文本框 1"/>
          <p:cNvSpPr txBox="1"/>
          <p:nvPr/>
        </p:nvSpPr>
        <p:spPr>
          <a:xfrm>
            <a:off x="6465570" y="5081535"/>
            <a:ext cx="4222115" cy="1384995"/>
          </a:xfrm>
          <a:prstGeom prst="rect">
            <a:avLst/>
          </a:prstGeom>
          <a:noFill/>
          <a:ln w="9525">
            <a:noFill/>
          </a:ln>
        </p:spPr>
        <p:txBody>
          <a:bodyPr wrap="square">
            <a:spAutoFit/>
          </a:bodyPr>
          <a:lstStyle/>
          <a:p>
            <a:pPr indent="0"/>
            <a:r>
              <a:rPr lang="en-US" sz="2400" b="0" dirty="0">
                <a:solidFill>
                  <a:schemeClr val="accent1"/>
                </a:solidFill>
                <a:latin typeface="华文中宋" panose="02010600040101010101" charset="-122"/>
                <a:ea typeface="华文中宋" panose="02010600040101010101" charset="-122"/>
                <a:cs typeface="华文中宋" panose="02010600040101010101" charset="-122"/>
              </a:rPr>
              <a:t> </a:t>
            </a:r>
            <a:r>
              <a:rPr lang="zh-CN" sz="2800" b="1" dirty="0">
                <a:solidFill>
                  <a:schemeClr val="accent1"/>
                </a:solidFill>
                <a:latin typeface="华文中宋" panose="02010600040101010101" charset="-122"/>
                <a:ea typeface="华文中宋" panose="02010600040101010101" charset="-122"/>
                <a:cs typeface="华文中宋" panose="02010600040101010101" charset="-122"/>
              </a:rPr>
              <a:t>北平学生“反饥饿反内战大游行”队伍通过天安门广场</a:t>
            </a:r>
            <a:endParaRPr lang="zh-CN" altLang="en-US" sz="2800" b="1" dirty="0">
              <a:solidFill>
                <a:schemeClr val="accent1"/>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2047729" y="775970"/>
            <a:ext cx="8051800" cy="583565"/>
          </a:xfrm>
          <a:prstGeom prst="rect">
            <a:avLst/>
          </a:prstGeom>
          <a:noFill/>
        </p:spPr>
        <p:txBody>
          <a:bodyPr wrap="square" rtlCol="0">
            <a:spAutoFit/>
          </a:bodyPr>
          <a:lstStyle/>
          <a:p>
            <a:r>
              <a:rPr lang="zh-CN" altLang="en-US" sz="3200" b="1" dirty="0">
                <a:solidFill>
                  <a:srgbClr val="0070C0"/>
                </a:solidFill>
                <a:latin typeface="华文中宋" panose="02010600040101010101" charset="-122"/>
                <a:ea typeface="华文中宋" panose="02010600040101010101" charset="-122"/>
              </a:rPr>
              <a:t>抗战胜利后国统区为什么会出现这样的状况？</a:t>
            </a:r>
          </a:p>
        </p:txBody>
      </p:sp>
    </p:spTree>
    <p:extLst>
      <p:ext uri="{BB962C8B-B14F-4D97-AF65-F5344CB8AC3E}">
        <p14:creationId xmlns:p14="http://schemas.microsoft.com/office/powerpoint/2010/main" val="2752449238"/>
      </p:ext>
    </p:extLst>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4343"/>
                                        </p:tgtEl>
                                        <p:attrNameLst>
                                          <p:attrName>style.visibility</p:attrName>
                                        </p:attrNameLst>
                                      </p:cBhvr>
                                      <p:to>
                                        <p:strVal val="visible"/>
                                      </p:to>
                                    </p:set>
                                    <p:anim calcmode="lin" valueType="num">
                                      <p:cBhvr additive="base">
                                        <p:cTn id="7" dur="500"/>
                                        <p:tgtEl>
                                          <p:spTgt spid="14343"/>
                                        </p:tgtEl>
                                        <p:attrNameLst>
                                          <p:attrName>ppt_x</p:attrName>
                                        </p:attrNameLst>
                                      </p:cBhvr>
                                      <p:tavLst>
                                        <p:tav tm="0">
                                          <p:val>
                                            <p:strVal val="#ppt_x+#ppt_w*1.125000"/>
                                          </p:val>
                                        </p:tav>
                                        <p:tav tm="100000">
                                          <p:val>
                                            <p:strVal val="#ppt_x"/>
                                          </p:val>
                                        </p:tav>
                                      </p:tavLst>
                                    </p:anim>
                                    <p:animEffect transition="in" filter="wipe(left)">
                                      <p:cBhvr>
                                        <p:cTn id="8" dur="500"/>
                                        <p:tgtEl>
                                          <p:spTgt spid="14343"/>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4346"/>
                                        </p:tgtEl>
                                        <p:attrNameLst>
                                          <p:attrName>style.visibility</p:attrName>
                                        </p:attrNameLst>
                                      </p:cBhvr>
                                      <p:to>
                                        <p:strVal val="visible"/>
                                      </p:to>
                                    </p:set>
                                    <p:anim calcmode="lin" valueType="num">
                                      <p:cBhvr additive="base">
                                        <p:cTn id="11" dur="500"/>
                                        <p:tgtEl>
                                          <p:spTgt spid="14346"/>
                                        </p:tgtEl>
                                        <p:attrNameLst>
                                          <p:attrName>ppt_y</p:attrName>
                                        </p:attrNameLst>
                                      </p:cBhvr>
                                      <p:tavLst>
                                        <p:tav tm="0">
                                          <p:val>
                                            <p:strVal val="#ppt_y+#ppt_h*1.125000"/>
                                          </p:val>
                                        </p:tav>
                                        <p:tav tm="100000">
                                          <p:val>
                                            <p:strVal val="#ppt_y"/>
                                          </p:val>
                                        </p:tav>
                                      </p:tavLst>
                                    </p:anim>
                                    <p:animEffect transition="in" filter="wipe(up)">
                                      <p:cBhvr>
                                        <p:cTn id="12" dur="500"/>
                                        <p:tgtEl>
                                          <p:spTgt spid="14346"/>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14347"/>
                                        </p:tgtEl>
                                        <p:attrNameLst>
                                          <p:attrName>style.visibility</p:attrName>
                                        </p:attrNameLst>
                                      </p:cBhvr>
                                      <p:to>
                                        <p:strVal val="visible"/>
                                      </p:to>
                                    </p:set>
                                    <p:anim calcmode="lin" valueType="num">
                                      <p:cBhvr additive="base">
                                        <p:cTn id="15" dur="500"/>
                                        <p:tgtEl>
                                          <p:spTgt spid="14347"/>
                                        </p:tgtEl>
                                        <p:attrNameLst>
                                          <p:attrName>ppt_y</p:attrName>
                                        </p:attrNameLst>
                                      </p:cBhvr>
                                      <p:tavLst>
                                        <p:tav tm="0">
                                          <p:val>
                                            <p:strVal val="#ppt_y-#ppt_h*1.125000"/>
                                          </p:val>
                                        </p:tav>
                                        <p:tav tm="100000">
                                          <p:val>
                                            <p:strVal val="#ppt_y"/>
                                          </p:val>
                                        </p:tav>
                                      </p:tavLst>
                                    </p:anim>
                                    <p:animEffect transition="in" filter="wipe(down)">
                                      <p:cBhvr>
                                        <p:cTn id="16" dur="500"/>
                                        <p:tgtEl>
                                          <p:spTgt spid="14347"/>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14344"/>
                                        </p:tgtEl>
                                        <p:attrNameLst>
                                          <p:attrName>style.visibility</p:attrName>
                                        </p:attrNameLst>
                                      </p:cBhvr>
                                      <p:to>
                                        <p:strVal val="visible"/>
                                      </p:to>
                                    </p:set>
                                    <p:anim calcmode="lin" valueType="num">
                                      <p:cBhvr additive="base">
                                        <p:cTn id="19" dur="500"/>
                                        <p:tgtEl>
                                          <p:spTgt spid="14344"/>
                                        </p:tgtEl>
                                        <p:attrNameLst>
                                          <p:attrName>ppt_x</p:attrName>
                                        </p:attrNameLst>
                                      </p:cBhvr>
                                      <p:tavLst>
                                        <p:tav tm="0">
                                          <p:val>
                                            <p:strVal val="#ppt_x+#ppt_w*1.125000"/>
                                          </p:val>
                                        </p:tav>
                                        <p:tav tm="100000">
                                          <p:val>
                                            <p:strVal val="#ppt_x"/>
                                          </p:val>
                                        </p:tav>
                                      </p:tavLst>
                                    </p:anim>
                                    <p:animEffect transition="in" filter="wipe(left)">
                                      <p:cBhvr>
                                        <p:cTn id="20" dur="500"/>
                                        <p:tgtEl>
                                          <p:spTgt spid="14344"/>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14342"/>
                                        </p:tgtEl>
                                        <p:attrNameLst>
                                          <p:attrName>style.visibility</p:attrName>
                                        </p:attrNameLst>
                                      </p:cBhvr>
                                      <p:to>
                                        <p:strVal val="visible"/>
                                      </p:to>
                                    </p:set>
                                    <p:anim calcmode="lin" valueType="num">
                                      <p:cBhvr additive="base">
                                        <p:cTn id="23" dur="500"/>
                                        <p:tgtEl>
                                          <p:spTgt spid="14342"/>
                                        </p:tgtEl>
                                        <p:attrNameLst>
                                          <p:attrName>ppt_x</p:attrName>
                                        </p:attrNameLst>
                                      </p:cBhvr>
                                      <p:tavLst>
                                        <p:tav tm="0">
                                          <p:val>
                                            <p:strVal val="#ppt_x-#ppt_w*1.125000"/>
                                          </p:val>
                                        </p:tav>
                                        <p:tav tm="100000">
                                          <p:val>
                                            <p:strVal val="#ppt_x"/>
                                          </p:val>
                                        </p:tav>
                                      </p:tavLst>
                                    </p:anim>
                                    <p:animEffect transition="in" filter="wipe(right)">
                                      <p:cBhvr>
                                        <p:cTn id="24" dur="500"/>
                                        <p:tgtEl>
                                          <p:spTgt spid="1434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0"/>
                                        </p:tgtEl>
                                        <p:attrNameLst>
                                          <p:attrName>style.visibility</p:attrName>
                                        </p:attrNameLst>
                                      </p:cBhvr>
                                      <p:to>
                                        <p:strVal val="visible"/>
                                      </p:to>
                                    </p:set>
                                    <p:anim calcmode="lin" valueType="num">
                                      <p:cBhvr additive="base">
                                        <p:cTn id="29" dur="500" fill="hold"/>
                                        <p:tgtEl>
                                          <p:spTgt spid="100"/>
                                        </p:tgtEl>
                                        <p:attrNameLst>
                                          <p:attrName>ppt_x</p:attrName>
                                        </p:attrNameLst>
                                      </p:cBhvr>
                                      <p:tavLst>
                                        <p:tav tm="0">
                                          <p:val>
                                            <p:strVal val="#ppt_x"/>
                                          </p:val>
                                        </p:tav>
                                        <p:tav tm="100000">
                                          <p:val>
                                            <p:strVal val="#ppt_x"/>
                                          </p:val>
                                        </p:tav>
                                      </p:tavLst>
                                    </p:anim>
                                    <p:anim calcmode="lin" valueType="num">
                                      <p:cBhvr additive="base">
                                        <p:cTn id="30"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autoUpdateAnimBg="0"/>
      <p:bldP spid="14343" grpId="0" bldLvl="0" animBg="1" autoUpdateAnimBg="0"/>
      <p:bldP spid="14344" grpId="0" autoUpdateAnimBg="0"/>
      <p:bldP spid="14346" grpId="0" autoUpdateAnimBg="0"/>
      <p:bldP spid="14347" grpId="0" bldLvl="0" animBg="1" autoUpdateAnimBg="0"/>
      <p:bldP spid="100" grpId="0"/>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extBox 4"/>
          <p:cNvSpPr txBox="1">
            <a:spLocks noChangeArrowheads="1"/>
          </p:cNvSpPr>
          <p:nvPr/>
        </p:nvSpPr>
        <p:spPr bwMode="auto">
          <a:xfrm>
            <a:off x="5763563" y="1937995"/>
            <a:ext cx="4273865"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fontAlgn="base">
              <a:spcBef>
                <a:spcPct val="0"/>
              </a:spcBef>
              <a:spcAft>
                <a:spcPct val="0"/>
              </a:spcAft>
              <a:buNone/>
            </a:pPr>
            <a:r>
              <a:rPr lang="zh-CN" altLang="en-US" sz="1350">
                <a:solidFill>
                  <a:srgbClr val="000000"/>
                </a:solidFill>
                <a:latin typeface="微软雅黑" panose="020B0503020204020204" pitchFamily="34" charset="-122"/>
              </a:rPr>
              <a:t> </a:t>
            </a:r>
          </a:p>
        </p:txBody>
      </p:sp>
      <p:sp>
        <p:nvSpPr>
          <p:cNvPr id="15371" name="TextBox 10"/>
          <p:cNvSpPr txBox="1">
            <a:spLocks noChangeArrowheads="1"/>
          </p:cNvSpPr>
          <p:nvPr/>
        </p:nvSpPr>
        <p:spPr bwMode="auto">
          <a:xfrm>
            <a:off x="5763563" y="4595622"/>
            <a:ext cx="4273865"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fontAlgn="base">
              <a:spcBef>
                <a:spcPct val="0"/>
              </a:spcBef>
              <a:spcAft>
                <a:spcPct val="0"/>
              </a:spcAft>
              <a:buNone/>
            </a:pPr>
            <a:r>
              <a:rPr lang="zh-CN" altLang="en-US" sz="1350">
                <a:solidFill>
                  <a:srgbClr val="000000"/>
                </a:solidFill>
                <a:latin typeface="微软雅黑" panose="020B0503020204020204" pitchFamily="34" charset="-122"/>
              </a:rPr>
              <a:t> </a:t>
            </a:r>
          </a:p>
        </p:txBody>
      </p:sp>
      <p:sp>
        <p:nvSpPr>
          <p:cNvPr id="4" name="圆角矩形 16"/>
          <p:cNvSpPr>
            <a:spLocks noChangeAspect="1" noChangeArrowheads="1"/>
          </p:cNvSpPr>
          <p:nvPr/>
        </p:nvSpPr>
        <p:spPr bwMode="auto">
          <a:xfrm>
            <a:off x="5563870" y="6532510"/>
            <a:ext cx="1065530" cy="3175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fontAlgn="base">
              <a:spcBef>
                <a:spcPct val="0"/>
              </a:spcBef>
              <a:spcAft>
                <a:spcPct val="0"/>
              </a:spcAft>
              <a:buNone/>
            </a:pPr>
            <a:endParaRPr lang="zh-CN" altLang="en-US" sz="1350">
              <a:solidFill>
                <a:srgbClr val="FFFFFF"/>
              </a:solidFill>
              <a:ea typeface="宋体" panose="02010600030101010101" pitchFamily="2" charset="-122"/>
            </a:endParaRPr>
          </a:p>
        </p:txBody>
      </p:sp>
      <p:sp>
        <p:nvSpPr>
          <p:cNvPr id="2" name="Text Box 37"/>
          <p:cNvSpPr txBox="1">
            <a:spLocks noChangeArrowheads="1"/>
          </p:cNvSpPr>
          <p:nvPr/>
        </p:nvSpPr>
        <p:spPr bwMode="auto">
          <a:xfrm>
            <a:off x="5666740" y="3416565"/>
            <a:ext cx="4669155"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defTabSz="914400">
              <a:buClrTx/>
              <a:buSzTx/>
              <a:defRPr/>
            </a:pPr>
            <a:r>
              <a:rPr kumimoji="0" lang="zh-CN" altLang="en-US" sz="3200" b="1" kern="1200" cap="none" spc="0" normalizeH="0" baseline="0" noProof="0" dirty="0">
                <a:solidFill>
                  <a:srgbClr val="333399"/>
                </a:solidFill>
                <a:effectLst>
                  <a:outerShdw blurRad="38100" dist="38100" dir="2700000" algn="tl">
                    <a:srgbClr val="C0C0C0"/>
                  </a:outerShdw>
                </a:effectLst>
                <a:latin typeface="华文新魏" panose="02010800040101010101" pitchFamily="2" charset="-122"/>
                <a:ea typeface="华文新魏" panose="02010800040101010101" pitchFamily="2" charset="-122"/>
                <a:cs typeface="+mn-cs"/>
                <a:sym typeface="+mn-ea"/>
              </a:rPr>
              <a:t> </a:t>
            </a:r>
          </a:p>
        </p:txBody>
      </p:sp>
      <p:sp>
        <p:nvSpPr>
          <p:cNvPr id="6" name="文本框 5"/>
          <p:cNvSpPr txBox="1"/>
          <p:nvPr/>
        </p:nvSpPr>
        <p:spPr>
          <a:xfrm>
            <a:off x="1925955" y="556525"/>
            <a:ext cx="8339455" cy="521970"/>
          </a:xfrm>
          <a:prstGeom prst="rect">
            <a:avLst/>
          </a:prstGeom>
          <a:noFill/>
        </p:spPr>
        <p:txBody>
          <a:bodyPr wrap="square" rtlCol="0" anchor="t">
            <a:spAutoFit/>
          </a:bodyPr>
          <a:lstStyle/>
          <a:p>
            <a:endParaRPr lang="zh-CN" altLang="en-US" sz="2800">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0" y="379730"/>
            <a:ext cx="12023678" cy="4093428"/>
          </a:xfrm>
          <a:prstGeom prst="rect">
            <a:avLst/>
          </a:prstGeom>
          <a:noFill/>
        </p:spPr>
        <p:txBody>
          <a:bodyPr wrap="square" rtlCol="0" anchor="t">
            <a:spAutoFit/>
          </a:bodyPr>
          <a:lstStyle/>
          <a:p>
            <a:endParaRPr lang="en-US" altLang="zh-CN" sz="3200" b="1" dirty="0" smtClean="0">
              <a:solidFill>
                <a:srgbClr val="FF0000"/>
              </a:solidFill>
              <a:latin typeface="华文中宋" panose="02010600040101010101" charset="-122"/>
              <a:ea typeface="华文中宋" panose="02010600040101010101" charset="-122"/>
              <a:cs typeface="华文中宋" panose="02010600040101010101" charset="-122"/>
            </a:endParaRPr>
          </a:p>
          <a:p>
            <a:r>
              <a:rPr lang="zh-CN" altLang="en-US" sz="3200" b="1" dirty="0" smtClean="0">
                <a:solidFill>
                  <a:srgbClr val="FF0000"/>
                </a:solidFill>
                <a:latin typeface="华文中宋" panose="02010600040101010101" charset="-122"/>
                <a:ea typeface="华文中宋" panose="02010600040101010101" charset="-122"/>
                <a:cs typeface="华文中宋" panose="02010600040101010101" charset="-122"/>
              </a:rPr>
              <a:t>探究</a:t>
            </a:r>
            <a:r>
              <a:rPr lang="zh-CN" altLang="en-US" sz="3200" b="1" dirty="0">
                <a:solidFill>
                  <a:srgbClr val="FF0000"/>
                </a:solidFill>
                <a:latin typeface="华文中宋" panose="02010600040101010101" charset="-122"/>
                <a:ea typeface="华文中宋" panose="02010600040101010101" charset="-122"/>
                <a:cs typeface="华文中宋" panose="02010600040101010101" charset="-122"/>
              </a:rPr>
              <a:t>一：</a:t>
            </a:r>
            <a:endParaRPr lang="zh-CN" altLang="en-US" sz="2400" dirty="0">
              <a:solidFill>
                <a:srgbClr val="FF0000"/>
              </a:solidFill>
              <a:latin typeface="华文中宋" panose="02010600040101010101" charset="-122"/>
              <a:ea typeface="华文中宋" panose="02010600040101010101" charset="-122"/>
              <a:cs typeface="华文中宋" panose="02010600040101010101" charset="-122"/>
            </a:endParaRPr>
          </a:p>
          <a:p>
            <a:r>
              <a:rPr lang="zh-CN" altLang="en-US" sz="2800" dirty="0" smtClean="0">
                <a:latin typeface="华文中宋" panose="02010600040101010101" charset="-122"/>
                <a:ea typeface="华文中宋" panose="02010600040101010101" charset="-122"/>
                <a:cs typeface="华文中宋" panose="02010600040101010101" charset="-122"/>
              </a:rPr>
              <a:t>      </a:t>
            </a:r>
            <a:r>
              <a:rPr lang="zh-CN" altLang="en-US" sz="2800" dirty="0" smtClean="0">
                <a:latin typeface="宋体" panose="02010600030101010101" pitchFamily="2" charset="-122"/>
                <a:ea typeface="宋体" panose="02010600030101010101" pitchFamily="2" charset="-122"/>
                <a:cs typeface="宋体" panose="02010600030101010101" pitchFamily="2" charset="-122"/>
              </a:rPr>
              <a:t> </a:t>
            </a:r>
            <a:r>
              <a:rPr lang="zh-CN" altLang="en-US" sz="2800" dirty="0">
                <a:latin typeface="宋体" panose="02010600030101010101" pitchFamily="2" charset="-122"/>
                <a:ea typeface="宋体" panose="02010600030101010101" pitchFamily="2" charset="-122"/>
                <a:cs typeface="宋体" panose="02010600030101010101" pitchFamily="2" charset="-122"/>
              </a:rPr>
              <a:t>材料一：这位在重庆上飞机时</a:t>
            </a:r>
            <a:r>
              <a:rPr lang="zh-CN" altLang="en-US" sz="2800" dirty="0">
                <a:solidFill>
                  <a:srgbClr val="FF0000"/>
                </a:solidFill>
                <a:latin typeface="宋体" panose="02010600030101010101" pitchFamily="2" charset="-122"/>
                <a:ea typeface="宋体" panose="02010600030101010101" pitchFamily="2" charset="-122"/>
                <a:cs typeface="宋体" panose="02010600030101010101" pitchFamily="2" charset="-122"/>
              </a:rPr>
              <a:t>只有油条吃</a:t>
            </a:r>
            <a:r>
              <a:rPr lang="zh-CN" altLang="en-US" sz="2800" dirty="0">
                <a:latin typeface="宋体" panose="02010600030101010101" pitchFamily="2" charset="-122"/>
                <a:ea typeface="宋体" panose="02010600030101010101" pitchFamily="2" charset="-122"/>
                <a:cs typeface="宋体" panose="02010600030101010101" pitchFamily="2" charset="-122"/>
              </a:rPr>
              <a:t>的接收大员,到了北平,一下飞机立即被接去大吃二喝。看着鱼翅端上桌,金专员惊喜之余,心里还来重首四句联: </a:t>
            </a:r>
            <a:r>
              <a:rPr lang="en-US" altLang="zh-CN" sz="2800" dirty="0">
                <a:latin typeface="宋体" panose="02010600030101010101" pitchFamily="2" charset="-122"/>
                <a:ea typeface="宋体" panose="02010600030101010101" pitchFamily="2" charset="-122"/>
                <a:cs typeface="宋体" panose="02010600030101010101" pitchFamily="2" charset="-122"/>
              </a:rPr>
              <a:t>“</a:t>
            </a:r>
            <a:r>
              <a:rPr lang="zh-CN" altLang="en-US" sz="2800" dirty="0">
                <a:latin typeface="宋体" panose="02010600030101010101" pitchFamily="2" charset="-122"/>
                <a:ea typeface="宋体" panose="02010600030101010101" pitchFamily="2" charset="-122"/>
                <a:cs typeface="宋体" panose="02010600030101010101" pitchFamily="2" charset="-122"/>
              </a:rPr>
              <a:t>登机吃油条,</a:t>
            </a:r>
            <a:r>
              <a:rPr lang="zh-CN" altLang="en-US" sz="2800" dirty="0">
                <a:solidFill>
                  <a:srgbClr val="FF0000"/>
                </a:solidFill>
                <a:latin typeface="宋体" panose="02010600030101010101" pitchFamily="2" charset="-122"/>
                <a:ea typeface="宋体" panose="02010600030101010101" pitchFamily="2" charset="-122"/>
                <a:cs typeface="宋体" panose="02010600030101010101" pitchFamily="2" charset="-122"/>
              </a:rPr>
              <a:t>下机吃鱼翅</a:t>
            </a:r>
            <a:r>
              <a:rPr lang="zh-CN" altLang="en-US" sz="2800" dirty="0">
                <a:latin typeface="宋体" panose="02010600030101010101" pitchFamily="2" charset="-122"/>
                <a:ea typeface="宋体" panose="02010600030101010101" pitchFamily="2" charset="-122"/>
                <a:cs typeface="宋体" panose="02010600030101010101" pitchFamily="2" charset="-122"/>
              </a:rPr>
              <a:t>,日本不投降,怎能有此事？ </a:t>
            </a:r>
            <a:r>
              <a:rPr lang="en-US" altLang="zh-CN" sz="2800" dirty="0">
                <a:latin typeface="宋体" panose="02010600030101010101" pitchFamily="2" charset="-122"/>
                <a:ea typeface="宋体" panose="02010600030101010101" pitchFamily="2" charset="-122"/>
                <a:cs typeface="宋体" panose="02010600030101010101" pitchFamily="2" charset="-122"/>
              </a:rPr>
              <a:t>”</a:t>
            </a:r>
            <a:r>
              <a:rPr lang="zh-CN" altLang="en-US" sz="2800" dirty="0">
                <a:latin typeface="宋体" panose="02010600030101010101" pitchFamily="2" charset="-122"/>
                <a:ea typeface="宋体" panose="02010600030101010101" pitchFamily="2" charset="-122"/>
                <a:cs typeface="宋体" panose="02010600030101010101" pitchFamily="2" charset="-122"/>
              </a:rPr>
              <a:t>不消多等，从</a:t>
            </a:r>
            <a:r>
              <a:rPr lang="en-US" altLang="zh-CN" sz="2800"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800" dirty="0">
                <a:solidFill>
                  <a:srgbClr val="FF0000"/>
                </a:solidFill>
                <a:latin typeface="宋体" panose="02010600030101010101" pitchFamily="2" charset="-122"/>
                <a:ea typeface="宋体" panose="02010600030101010101" pitchFamily="2" charset="-122"/>
                <a:cs typeface="宋体" panose="02010600030101010101" pitchFamily="2" charset="-122"/>
              </a:rPr>
              <a:t>吃油条”变成“搬金条”</a:t>
            </a:r>
            <a:r>
              <a:rPr lang="zh-CN" altLang="en-US" sz="2800" dirty="0">
                <a:latin typeface="宋体" panose="02010600030101010101" pitchFamily="2" charset="-122"/>
                <a:ea typeface="宋体" panose="02010600030101010101" pitchFamily="2" charset="-122"/>
                <a:cs typeface="宋体" panose="02010600030101010101" pitchFamily="2" charset="-122"/>
              </a:rPr>
              <a:t>的接收大员就秋同老北平汉奸开始强占民宅,或逼人贱卖或接管、转卖日本人的房子及其被没收的珠宝财物。不多久,接收大员也弄了三个女人,有戏仔,也有良家妇女。</a:t>
            </a:r>
            <a:endParaRPr lang="en-US" altLang="zh-CN" sz="2800" dirty="0">
              <a:latin typeface="宋体" panose="02010600030101010101" pitchFamily="2" charset="-122"/>
              <a:ea typeface="宋体" panose="02010600030101010101" pitchFamily="2" charset="-122"/>
              <a:cs typeface="宋体" panose="02010600030101010101" pitchFamily="2" charset="-122"/>
            </a:endParaRPr>
          </a:p>
          <a:p>
            <a:r>
              <a:rPr lang="en-US" altLang="zh-CN" sz="2800" dirty="0">
                <a:latin typeface="宋体" panose="02010600030101010101" pitchFamily="2" charset="-122"/>
                <a:ea typeface="宋体" panose="02010600030101010101" pitchFamily="2" charset="-122"/>
                <a:cs typeface="宋体" panose="02010600030101010101" pitchFamily="2" charset="-122"/>
              </a:rPr>
              <a:t>                                  </a:t>
            </a:r>
            <a:r>
              <a:rPr lang="en-US" altLang="zh-CN" sz="28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dirty="0">
                <a:latin typeface="宋体" panose="02010600030101010101" pitchFamily="2" charset="-122"/>
                <a:ea typeface="宋体" panose="02010600030101010101" pitchFamily="2" charset="-122"/>
                <a:cs typeface="宋体" panose="02010600030101010101" pitchFamily="2" charset="-122"/>
                <a:sym typeface="+mn-ea"/>
              </a:rPr>
              <a:t>长篇小说《五子登科》</a:t>
            </a:r>
            <a:r>
              <a:rPr lang="en-US" altLang="zh-CN" sz="2400" dirty="0">
                <a:latin typeface="华文中宋" panose="02010600040101010101" charset="-122"/>
                <a:ea typeface="华文中宋" panose="02010600040101010101" charset="-122"/>
                <a:cs typeface="华文中宋" panose="02010600040101010101" charset="-122"/>
              </a:rPr>
              <a:t>                                                                              </a:t>
            </a:r>
            <a:endParaRPr lang="zh-CN" altLang="en-US" sz="2400" dirty="0">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272955" y="4779645"/>
            <a:ext cx="11750723" cy="1261884"/>
          </a:xfrm>
          <a:prstGeom prst="rect">
            <a:avLst/>
          </a:prstGeom>
          <a:noFill/>
        </p:spPr>
        <p:txBody>
          <a:bodyPr wrap="square" rtlCol="0">
            <a:spAutoFit/>
          </a:bodyPr>
          <a:lstStyle/>
          <a:p>
            <a:r>
              <a:rPr lang="zh-CN" altLang="en-US" sz="2800" dirty="0">
                <a:solidFill>
                  <a:srgbClr val="7030A0"/>
                </a:solidFill>
                <a:latin typeface="宋体" panose="02010600030101010101" pitchFamily="2" charset="-122"/>
                <a:ea typeface="宋体" panose="02010600030101010101" pitchFamily="2" charset="-122"/>
                <a:cs typeface="宋体" panose="02010600030101010101" pitchFamily="2" charset="-122"/>
              </a:rPr>
              <a:t>(1)根据材料一，抗战胜利后国民党“接收专员”的所作所为暴露了什么？</a:t>
            </a:r>
            <a:endParaRPr lang="zh-CN" altLang="en-US" sz="2800" dirty="0">
              <a:latin typeface="宋体" panose="02010600030101010101" pitchFamily="2" charset="-122"/>
              <a:ea typeface="宋体" panose="02010600030101010101" pitchFamily="2" charset="-122"/>
              <a:cs typeface="宋体" panose="02010600030101010101" pitchFamily="2" charset="-122"/>
            </a:endParaRPr>
          </a:p>
          <a:p>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endParaRPr lang="zh-CN" altLang="en-US" sz="2400" dirty="0">
              <a:latin typeface="宋体" panose="02010600030101010101" pitchFamily="2" charset="-122"/>
              <a:ea typeface="宋体" panose="02010600030101010101" pitchFamily="2" charset="-122"/>
              <a:cs typeface="宋体" panose="02010600030101010101" pitchFamily="2" charset="-122"/>
            </a:endParaRPr>
          </a:p>
        </p:txBody>
      </p:sp>
      <p:sp>
        <p:nvSpPr>
          <p:cNvPr id="7" name="文本框 6"/>
          <p:cNvSpPr txBox="1"/>
          <p:nvPr/>
        </p:nvSpPr>
        <p:spPr>
          <a:xfrm>
            <a:off x="849429" y="5518415"/>
            <a:ext cx="10597773" cy="523220"/>
          </a:xfrm>
          <a:prstGeom prst="rect">
            <a:avLst/>
          </a:prstGeom>
          <a:noFill/>
        </p:spPr>
        <p:txBody>
          <a:bodyPr wrap="none" rtlCol="0" anchor="t">
            <a:spAutoFit/>
          </a:bodyPr>
          <a:lstStyle/>
          <a:p>
            <a:r>
              <a:rPr lang="zh-CN" altLang="en-US" sz="2800" dirty="0">
                <a:latin typeface="宋体" panose="02010600030101010101" pitchFamily="2" charset="-122"/>
                <a:ea typeface="宋体" panose="02010600030101010101" pitchFamily="2" charset="-122"/>
                <a:cs typeface="华文中宋" panose="02010600040101010101" charset="-122"/>
                <a:sym typeface="+mn-ea"/>
              </a:rPr>
              <a:t>（提示：国民党反动派的贪污、腐化、不得人心已经完全暴露。）</a:t>
            </a:r>
          </a:p>
        </p:txBody>
      </p:sp>
      <p:sp>
        <p:nvSpPr>
          <p:cNvPr id="10" name="文本框 1">
            <a:extLst>
              <a:ext uri="{FF2B5EF4-FFF2-40B4-BE49-F238E27FC236}">
                <a16:creationId xmlns="" xmlns:a16="http://schemas.microsoft.com/office/drawing/2014/main" id="{CDB5D3AE-A44E-42E8-AA2C-852942F07154}"/>
              </a:ext>
            </a:extLst>
          </p:cNvPr>
          <p:cNvSpPr txBox="1"/>
          <p:nvPr/>
        </p:nvSpPr>
        <p:spPr>
          <a:xfrm>
            <a:off x="11084202" y="137996"/>
            <a:ext cx="902811" cy="523220"/>
          </a:xfrm>
          <a:prstGeom prst="rect">
            <a:avLst/>
          </a:prstGeom>
          <a:noFill/>
        </p:spPr>
        <p:txBody>
          <a:bodyPr wrap="none" rtlCol="0">
            <a:spAutoFit/>
          </a:bodyPr>
          <a:lstStyle/>
          <a:p>
            <a:pPr algn="r"/>
            <a:r>
              <a:rPr lang="zh-CN" altLang="en-US" sz="2800" dirty="0" smtClean="0"/>
              <a:t>危机</a:t>
            </a:r>
            <a:endParaRPr lang="zh-CN" altLang="en-US" sz="2800" dirty="0"/>
          </a:p>
        </p:txBody>
      </p:sp>
    </p:spTree>
    <p:extLst>
      <p:ext uri="{BB962C8B-B14F-4D97-AF65-F5344CB8AC3E}">
        <p14:creationId xmlns:p14="http://schemas.microsoft.com/office/powerpoint/2010/main" val="236875813"/>
      </p:ext>
    </p:extLst>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gimg2.baidu.com/image_search/src=http%3A%2F%2Fe0.ifengimg.com%2F09%2F2019%2F0524%2F974CADA9F5F39CB681B703EA786141A2AB08C177_size48_w709_h499.jpeg&amp;refer=http%3A%2F%2Fe0.ifengimg.com&amp;app=2002&amp;size=f9999,10000&amp;q=a80&amp;n=0&amp;g=0n&amp;fmt=jpeg?sec=1612266085&amp;t=561292195ead2598081e94243ce722f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96" y="36520"/>
            <a:ext cx="12143435" cy="6807831"/>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组合 32" hidden="1"/>
          <p:cNvGrpSpPr/>
          <p:nvPr/>
        </p:nvGrpSpPr>
        <p:grpSpPr>
          <a:xfrm>
            <a:off x="3338747" y="2985896"/>
            <a:ext cx="2031325" cy="1441227"/>
            <a:chOff x="3469374" y="2761962"/>
            <a:chExt cx="2031325" cy="1441227"/>
          </a:xfrm>
        </p:grpSpPr>
        <p:sp>
          <p:nvSpPr>
            <p:cNvPr id="23" name="TextBox 8"/>
            <p:cNvSpPr txBox="1">
              <a:spLocks noChangeArrowheads="1"/>
            </p:cNvSpPr>
            <p:nvPr/>
          </p:nvSpPr>
          <p:spPr bwMode="auto">
            <a:xfrm>
              <a:off x="3469374" y="2761962"/>
              <a:ext cx="2031325" cy="144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lnSpc>
                  <a:spcPct val="150000"/>
                </a:lnSpc>
                <a:buFontTx/>
                <a:buNone/>
              </a:pPr>
              <a:r>
                <a:rPr lang="zh-CN" altLang="en-US" sz="2000" spc="300" dirty="0">
                  <a:latin typeface="方正隶变_GBK" pitchFamily="1" charset="-122"/>
                  <a:ea typeface="方正隶变_GBK" pitchFamily="1" charset="-122"/>
                </a:rPr>
                <a:t>水墨韵味计划总结广告宣传工作汇报</a:t>
              </a:r>
            </a:p>
          </p:txBody>
        </p:sp>
        <p:cxnSp>
          <p:nvCxnSpPr>
            <p:cNvPr id="25" name="直接连接符 24"/>
            <p:cNvCxnSpPr/>
            <p:nvPr/>
          </p:nvCxnSpPr>
          <p:spPr>
            <a:xfrm>
              <a:off x="4874728" y="2937925"/>
              <a:ext cx="0" cy="1074057"/>
            </a:xfrm>
            <a:prstGeom prst="line">
              <a:avLst/>
            </a:prstGeom>
            <a:ln>
              <a:solidFill>
                <a:schemeClr val="tx1">
                  <a:alpha val="37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406098" y="2937925"/>
              <a:ext cx="0" cy="1074057"/>
            </a:xfrm>
            <a:prstGeom prst="line">
              <a:avLst/>
            </a:prstGeom>
            <a:ln>
              <a:solidFill>
                <a:schemeClr val="tx1">
                  <a:alpha val="37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937468" y="2937925"/>
              <a:ext cx="0" cy="1074057"/>
            </a:xfrm>
            <a:prstGeom prst="line">
              <a:avLst/>
            </a:prstGeom>
            <a:ln>
              <a:solidFill>
                <a:schemeClr val="tx1">
                  <a:alpha val="37000"/>
                </a:schemeClr>
              </a:solidFill>
            </a:ln>
          </p:spPr>
          <p:style>
            <a:lnRef idx="1">
              <a:schemeClr val="accent1"/>
            </a:lnRef>
            <a:fillRef idx="0">
              <a:schemeClr val="accent1"/>
            </a:fillRef>
            <a:effectRef idx="0">
              <a:schemeClr val="accent1"/>
            </a:effectRef>
            <a:fontRef idx="minor">
              <a:schemeClr val="tx1"/>
            </a:fontRef>
          </p:style>
        </p:cxnSp>
      </p:grpSp>
      <p:pic>
        <p:nvPicPr>
          <p:cNvPr id="15" name="图片 14"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2074" y="390155"/>
            <a:ext cx="1804116" cy="4130479"/>
          </a:xfrm>
          <a:prstGeom prst="rect">
            <a:avLst/>
          </a:prstGeom>
        </p:spPr>
      </p:pic>
      <p:sp>
        <p:nvSpPr>
          <p:cNvPr id="13" name="矩形 12"/>
          <p:cNvSpPr/>
          <p:nvPr/>
        </p:nvSpPr>
        <p:spPr>
          <a:xfrm>
            <a:off x="39406" y="46769"/>
            <a:ext cx="12105566" cy="6811231"/>
          </a:xfrm>
          <a:prstGeom prst="rect">
            <a:avLst/>
          </a:prstGeom>
          <a:solidFill>
            <a:schemeClr val="bg1">
              <a:lumMod val="9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sz="4000" b="1">
              <a:solidFill>
                <a:srgbClr val="002060"/>
              </a:solidFill>
            </a:endParaRPr>
          </a:p>
        </p:txBody>
      </p:sp>
      <p:sp>
        <p:nvSpPr>
          <p:cNvPr id="3" name="TextBox 2"/>
          <p:cNvSpPr txBox="1"/>
          <p:nvPr/>
        </p:nvSpPr>
        <p:spPr>
          <a:xfrm>
            <a:off x="-30171" y="2561695"/>
            <a:ext cx="12258367" cy="1200327"/>
          </a:xfrm>
          <a:prstGeom prst="rect">
            <a:avLst/>
          </a:prstGeom>
          <a:noFill/>
        </p:spPr>
        <p:txBody>
          <a:bodyPr wrap="square" lIns="91438" tIns="45719" rIns="91438" bIns="45719" rtlCol="0">
            <a:spAutoFit/>
          </a:bodyPr>
          <a:lstStyle/>
          <a:p>
            <a:pPr algn="ctr"/>
            <a:r>
              <a:rPr lang="zh-CN" altLang="en-US" sz="7200" dirty="0" smtClean="0">
                <a:latin typeface="华文新魏" pitchFamily="2" charset="-122"/>
                <a:ea typeface="华文新魏" pitchFamily="2" charset="-122"/>
              </a:rPr>
              <a:t>人民解放战争</a:t>
            </a:r>
            <a:endParaRPr lang="zh-CN" altLang="en-US" sz="7200" dirty="0">
              <a:latin typeface="华文新魏" pitchFamily="2" charset="-122"/>
              <a:ea typeface="华文新魏" pitchFamily="2" charset="-122"/>
            </a:endParaRPr>
          </a:p>
        </p:txBody>
      </p:sp>
      <p:sp>
        <p:nvSpPr>
          <p:cNvPr id="16" name="TextBox 15"/>
          <p:cNvSpPr txBox="1"/>
          <p:nvPr/>
        </p:nvSpPr>
        <p:spPr>
          <a:xfrm>
            <a:off x="0" y="3943529"/>
            <a:ext cx="12258367" cy="646329"/>
          </a:xfrm>
          <a:prstGeom prst="rect">
            <a:avLst/>
          </a:prstGeom>
          <a:noFill/>
        </p:spPr>
        <p:txBody>
          <a:bodyPr wrap="square" lIns="91438" tIns="45719" rIns="91438" bIns="45719" rtlCol="0">
            <a:spAutoFit/>
          </a:bodyPr>
          <a:lstStyle/>
          <a:p>
            <a:pPr algn="ctr"/>
            <a:r>
              <a:rPr lang="zh-CN" altLang="en-US" sz="3600" dirty="0" smtClean="0">
                <a:latin typeface="华文新魏" pitchFamily="2" charset="-122"/>
                <a:ea typeface="华文新魏" pitchFamily="2" charset="-122"/>
              </a:rPr>
              <a:t>怀化市铁路第一中学            胡宇</a:t>
            </a:r>
            <a:endParaRPr lang="zh-CN" altLang="en-US" sz="3600" dirty="0">
              <a:latin typeface="华文新魏" pitchFamily="2" charset="-122"/>
              <a:ea typeface="华文新魏" pitchFamily="2" charset="-122"/>
            </a:endParaRPr>
          </a:p>
        </p:txBody>
      </p:sp>
      <p:sp>
        <p:nvSpPr>
          <p:cNvPr id="14" name="矩形 13"/>
          <p:cNvSpPr/>
          <p:nvPr/>
        </p:nvSpPr>
        <p:spPr>
          <a:xfrm>
            <a:off x="0" y="5645360"/>
            <a:ext cx="12184379" cy="1253677"/>
          </a:xfrm>
          <a:prstGeom prst="rect">
            <a:avLst/>
          </a:prstGeom>
        </p:spPr>
        <p:txBody>
          <a:bodyPr wrap="square">
            <a:spAutoFit/>
          </a:bodyPr>
          <a:lstStyle/>
          <a:p>
            <a:pPr fontAlgn="auto">
              <a:lnSpc>
                <a:spcPct val="130000"/>
              </a:lnSpc>
            </a:pPr>
            <a:r>
              <a:rPr lang="zh-CN" altLang="en-US" sz="2000" b="1" dirty="0" smtClean="0">
                <a:latin typeface="微软雅黑" panose="020B0503020204020204" pitchFamily="34" charset="-122"/>
                <a:ea typeface="微软雅黑" panose="020B0503020204020204" pitchFamily="34" charset="-122"/>
              </a:rPr>
              <a:t>课程标准</a:t>
            </a:r>
            <a:r>
              <a:rPr lang="zh-CN" altLang="en-US" sz="2000" b="1" dirty="0">
                <a:latin typeface="微软雅黑" panose="020B0503020204020204" pitchFamily="34" charset="-122"/>
                <a:ea typeface="微软雅黑" panose="020B0503020204020204" pitchFamily="34" charset="-122"/>
              </a:rPr>
              <a:t>：通过了解全面内战的爆发及人民解放战争的进程，提高学生史料实证的历史素养</a:t>
            </a:r>
            <a:r>
              <a:rPr lang="zh-CN" altLang="en-US" sz="2000" b="1" dirty="0" smtClean="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分析国民党政权在大陆统治灭亡的原因，增强历史解释的能力；探讨中国共产党领导人民取得中国革命胜利的原因和意义，培养学生的家国情怀</a:t>
            </a:r>
            <a:r>
              <a:rPr lang="zh-CN" altLang="en-US" sz="2000" b="1" dirty="0" smtClean="0">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p:txBody>
      </p:sp>
      <p:sp>
        <p:nvSpPr>
          <p:cNvPr id="18" name="TextBox 17"/>
          <p:cNvSpPr txBox="1"/>
          <p:nvPr/>
        </p:nvSpPr>
        <p:spPr>
          <a:xfrm>
            <a:off x="208674" y="950949"/>
            <a:ext cx="3934926" cy="707884"/>
          </a:xfrm>
          <a:prstGeom prst="rect">
            <a:avLst/>
          </a:prstGeom>
          <a:noFill/>
        </p:spPr>
        <p:txBody>
          <a:bodyPr wrap="square" lIns="91438" tIns="45719" rIns="91438" bIns="45719" rtlCol="0">
            <a:spAutoFit/>
          </a:bodyPr>
          <a:lstStyle/>
          <a:p>
            <a:pPr algn="ctr"/>
            <a:r>
              <a:rPr lang="zh-CN" altLang="en-US" sz="4000" b="1" dirty="0" smtClean="0">
                <a:latin typeface="微软雅黑" panose="020B0503020204020204" pitchFamily="34" charset="-122"/>
                <a:ea typeface="微软雅黑" panose="020B0503020204020204" pitchFamily="34" charset="-122"/>
              </a:rPr>
              <a:t>第八单元第</a:t>
            </a:r>
            <a:r>
              <a:rPr lang="en-US" altLang="zh-CN" sz="4000" b="1" dirty="0" smtClean="0">
                <a:latin typeface="微软雅黑" panose="020B0503020204020204" pitchFamily="34" charset="-122"/>
                <a:ea typeface="微软雅黑" panose="020B0503020204020204" pitchFamily="34" charset="-122"/>
              </a:rPr>
              <a:t>25</a:t>
            </a:r>
            <a:r>
              <a:rPr lang="zh-CN" altLang="en-US" sz="4000" b="1" dirty="0" smtClean="0">
                <a:latin typeface="微软雅黑" panose="020B0503020204020204" pitchFamily="34" charset="-122"/>
                <a:ea typeface="微软雅黑" panose="020B0503020204020204" pitchFamily="34" charset="-122"/>
              </a:rPr>
              <a:t>课</a:t>
            </a:r>
            <a:endParaRPr lang="zh-CN" altLang="en-US" sz="4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32742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Box 19"/>
          <p:cNvSpPr txBox="1">
            <a:spLocks noChangeArrowheads="1"/>
          </p:cNvSpPr>
          <p:nvPr/>
        </p:nvSpPr>
        <p:spPr bwMode="auto">
          <a:xfrm>
            <a:off x="1386840" y="1476640"/>
            <a:ext cx="7701915" cy="1099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fontAlgn="base">
              <a:spcBef>
                <a:spcPct val="0"/>
              </a:spcBef>
              <a:spcAft>
                <a:spcPct val="0"/>
              </a:spcAft>
              <a:buNone/>
            </a:pPr>
            <a:r>
              <a:rPr lang="en-US" altLang="zh-CN" sz="3200" b="1">
                <a:solidFill>
                  <a:schemeClr val="accent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1</a:t>
            </a:r>
            <a:r>
              <a:rPr lang="zh-CN" altLang="en-US" sz="3200" b="1">
                <a:solidFill>
                  <a:schemeClr val="accent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、国统区财政经济逐渐陷入崩溃的境地：</a:t>
            </a:r>
            <a:endParaRPr lang="zh-CN" altLang="en-US" sz="2400">
              <a:solidFill>
                <a:schemeClr val="accent3"/>
              </a:solidFill>
              <a:latin typeface="华文中宋" panose="02010600040101010101" charset="-122"/>
              <a:ea typeface="华文中宋" panose="02010600040101010101" charset="-122"/>
            </a:endParaRPr>
          </a:p>
          <a:p>
            <a:pPr defTabSz="913765" fontAlgn="base">
              <a:spcBef>
                <a:spcPct val="0"/>
              </a:spcBef>
              <a:spcAft>
                <a:spcPct val="0"/>
              </a:spcAft>
              <a:buNone/>
            </a:pPr>
            <a:endParaRPr lang="zh-CN" altLang="en-US" sz="1350">
              <a:solidFill>
                <a:schemeClr val="accent3"/>
              </a:solidFill>
              <a:latin typeface="微软雅黑" panose="020B0503020204020204" pitchFamily="34" charset="-122"/>
            </a:endParaRPr>
          </a:p>
          <a:p>
            <a:pPr defTabSz="913765" fontAlgn="base">
              <a:spcBef>
                <a:spcPct val="0"/>
              </a:spcBef>
              <a:spcAft>
                <a:spcPct val="0"/>
              </a:spcAft>
              <a:buNone/>
            </a:pPr>
            <a:endParaRPr lang="zh-CN" altLang="en-US">
              <a:solidFill>
                <a:schemeClr val="bg1">
                  <a:lumMod val="50000"/>
                </a:schemeClr>
              </a:solidFill>
              <a:latin typeface="微软雅黑" panose="020B0503020204020204" pitchFamily="34" charset="-122"/>
            </a:endParaRPr>
          </a:p>
        </p:txBody>
      </p:sp>
      <p:sp>
        <p:nvSpPr>
          <p:cNvPr id="2" name="文本框 1"/>
          <p:cNvSpPr txBox="1"/>
          <p:nvPr/>
        </p:nvSpPr>
        <p:spPr>
          <a:xfrm>
            <a:off x="1175385" y="2392045"/>
            <a:ext cx="10067290" cy="4892675"/>
          </a:xfrm>
          <a:prstGeom prst="rect">
            <a:avLst/>
          </a:prstGeom>
          <a:noFill/>
        </p:spPr>
        <p:txBody>
          <a:bodyPr wrap="square" rtlCol="0">
            <a:spAutoFit/>
          </a:bodyPr>
          <a:lstStyle/>
          <a:p>
            <a:r>
              <a:rPr lang="zh-CN" altLang="en-US" sz="3200" b="1">
                <a:solidFill>
                  <a:srgbClr val="7030A0"/>
                </a:solidFill>
                <a:latin typeface="宋体" panose="02010600030101010101" pitchFamily="2" charset="-122"/>
                <a:ea typeface="宋体" panose="02010600030101010101" pitchFamily="2" charset="-122"/>
                <a:cs typeface="宋体" panose="02010600030101010101" pitchFamily="2" charset="-122"/>
              </a:rPr>
              <a:t>（</a:t>
            </a:r>
            <a:r>
              <a:rPr lang="en-US" altLang="zh-CN" sz="3200" b="1">
                <a:solidFill>
                  <a:srgbClr val="7030A0"/>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3200" b="1">
                <a:solidFill>
                  <a:srgbClr val="7030A0"/>
                </a:solidFill>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accent1"/>
                </a:solidFill>
                <a:latin typeface="宋体" panose="02010600030101010101" pitchFamily="2" charset="-122"/>
                <a:ea typeface="宋体" panose="02010600030101010101" pitchFamily="2" charset="-122"/>
                <a:cs typeface="宋体" panose="02010600030101010101" pitchFamily="2" charset="-122"/>
              </a:rPr>
              <a:t>：</a:t>
            </a:r>
            <a:r>
              <a:rPr lang="zh-CN" altLang="en-US" sz="3200" b="1">
                <a:latin typeface="宋体" panose="02010600030101010101" pitchFamily="2" charset="-122"/>
                <a:ea typeface="宋体" panose="02010600030101010101" pitchFamily="2" charset="-122"/>
                <a:cs typeface="宋体" panose="02010600030101010101" pitchFamily="2" charset="-122"/>
              </a:rPr>
              <a:t>为了维持战争的庞大开支，国民政府</a:t>
            </a:r>
            <a:r>
              <a:rPr lang="zh-CN" altLang="en-US" sz="3200" b="1" u="sng">
                <a:latin typeface="宋体" panose="02010600030101010101" pitchFamily="2" charset="-122"/>
                <a:ea typeface="宋体" panose="02010600030101010101" pitchFamily="2" charset="-122"/>
                <a:cs typeface="宋体" panose="02010600030101010101" pitchFamily="2" charset="-122"/>
              </a:rPr>
              <a:t>无限制地发行纸币</a:t>
            </a:r>
            <a:r>
              <a:rPr lang="zh-CN" altLang="en-US" sz="3200" b="1">
                <a:latin typeface="宋体" panose="02010600030101010101" pitchFamily="2" charset="-122"/>
                <a:ea typeface="宋体" panose="02010600030101010101" pitchFamily="2" charset="-122"/>
                <a:cs typeface="宋体" panose="02010600030101010101" pitchFamily="2" charset="-122"/>
              </a:rPr>
              <a:t>。随之而来的是恶性的</a:t>
            </a:r>
            <a:r>
              <a:rPr lang="zh-CN" altLang="en-US" sz="3200" b="1">
                <a:solidFill>
                  <a:srgbClr val="FF0000"/>
                </a:solidFill>
                <a:latin typeface="宋体" panose="02010600030101010101" pitchFamily="2" charset="-122"/>
                <a:ea typeface="宋体" panose="02010600030101010101" pitchFamily="2" charset="-122"/>
                <a:cs typeface="宋体" panose="02010600030101010101" pitchFamily="2" charset="-122"/>
              </a:rPr>
              <a:t>通货膨胀</a:t>
            </a:r>
            <a:r>
              <a:rPr lang="zh-CN" altLang="en-US" sz="3200" b="1">
                <a:latin typeface="宋体" panose="02010600030101010101" pitchFamily="2" charset="-122"/>
                <a:ea typeface="宋体" panose="02010600030101010101" pitchFamily="2" charset="-122"/>
                <a:cs typeface="宋体" panose="02010600030101010101" pitchFamily="2" charset="-122"/>
              </a:rPr>
              <a:t>，物价飞涨。</a:t>
            </a:r>
          </a:p>
          <a:p>
            <a:endParaRPr lang="zh-CN" altLang="en-US" sz="3200" b="1">
              <a:solidFill>
                <a:srgbClr val="7030A0"/>
              </a:solidFill>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3200" b="1">
                <a:solidFill>
                  <a:srgbClr val="7030A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3200" b="1">
                <a:solidFill>
                  <a:srgbClr val="7030A0"/>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3200" b="1">
                <a:solidFill>
                  <a:srgbClr val="7030A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3200" b="1">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3200" b="1">
                <a:latin typeface="宋体" panose="02010600030101010101" pitchFamily="2" charset="-122"/>
                <a:ea typeface="宋体" panose="02010600030101010101" pitchFamily="2" charset="-122"/>
                <a:cs typeface="宋体" panose="02010600030101010101" pitchFamily="2" charset="-122"/>
                <a:sym typeface="+mn-ea"/>
              </a:rPr>
              <a:t>国民党的反动政策和</a:t>
            </a:r>
            <a:r>
              <a:rPr lang="zh-CN" altLang="en-US" sz="32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官僚资本</a:t>
            </a:r>
            <a:r>
              <a:rPr lang="zh-CN" altLang="en-US" sz="3200" b="1">
                <a:latin typeface="宋体" panose="02010600030101010101" pitchFamily="2" charset="-122"/>
                <a:ea typeface="宋体" panose="02010600030101010101" pitchFamily="2" charset="-122"/>
                <a:cs typeface="宋体" panose="02010600030101010101" pitchFamily="2" charset="-122"/>
                <a:sym typeface="+mn-ea"/>
              </a:rPr>
              <a:t>的巧取豪夺，使工人、农民、城市小资产阶级受到残酷的压迫和剥削，</a:t>
            </a:r>
            <a:r>
              <a:rPr lang="zh-CN" altLang="en-US" sz="32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民族资产阶级</a:t>
            </a:r>
            <a:r>
              <a:rPr lang="zh-CN" altLang="en-US" sz="3200" b="1">
                <a:latin typeface="宋体" panose="02010600030101010101" pitchFamily="2" charset="-122"/>
                <a:ea typeface="宋体" panose="02010600030101010101" pitchFamily="2" charset="-122"/>
                <a:cs typeface="宋体" panose="02010600030101010101" pitchFamily="2" charset="-122"/>
                <a:sym typeface="+mn-ea"/>
              </a:rPr>
              <a:t>也受到排挤和打击，广大人民的生活水平不断下降， </a:t>
            </a:r>
            <a:r>
              <a:rPr lang="zh-CN" altLang="en-US" sz="3200" b="1" u="sng">
                <a:latin typeface="宋体" panose="02010600030101010101" pitchFamily="2" charset="-122"/>
                <a:ea typeface="宋体" panose="02010600030101010101" pitchFamily="2" charset="-122"/>
                <a:cs typeface="宋体" panose="02010600030101010101" pitchFamily="2" charset="-122"/>
                <a:sym typeface="+mn-ea"/>
              </a:rPr>
              <a:t>民不聊生</a:t>
            </a:r>
            <a:r>
              <a:rPr lang="zh-CN" altLang="en-US" sz="32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3200" b="1" u="sng">
                <a:latin typeface="宋体" panose="02010600030101010101" pitchFamily="2" charset="-122"/>
                <a:ea typeface="宋体" panose="02010600030101010101" pitchFamily="2" charset="-122"/>
                <a:cs typeface="宋体" panose="02010600030101010101" pitchFamily="2" charset="-122"/>
                <a:sym typeface="+mn-ea"/>
              </a:rPr>
              <a:t>国民党在人民中的信誉一落千丈</a:t>
            </a:r>
            <a:r>
              <a:rPr lang="zh-CN" altLang="en-US" sz="3200" b="1">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800" b="1">
              <a:solidFill>
                <a:schemeClr val="accent1"/>
              </a:solidFill>
              <a:latin typeface="宋体" panose="02010600030101010101" pitchFamily="2" charset="-122"/>
              <a:ea typeface="宋体" panose="02010600030101010101" pitchFamily="2" charset="-122"/>
              <a:cs typeface="宋体" panose="02010600030101010101" pitchFamily="2" charset="-122"/>
            </a:endParaRPr>
          </a:p>
          <a:p>
            <a:endParaRPr lang="zh-CN" altLang="en-US" sz="2800" b="1">
              <a:latin typeface="华文楷体" panose="02010600040101010101" charset="-122"/>
              <a:ea typeface="华文楷体" panose="02010600040101010101" charset="-122"/>
            </a:endParaRPr>
          </a:p>
          <a:p>
            <a:endParaRPr lang="zh-CN" altLang="en-US" sz="2800" b="1">
              <a:solidFill>
                <a:schemeClr val="accent1"/>
              </a:solidFill>
              <a:latin typeface="华文楷体" panose="02010600040101010101" charset="-122"/>
              <a:ea typeface="华文楷体" panose="02010600040101010101" charset="-122"/>
            </a:endParaRPr>
          </a:p>
        </p:txBody>
      </p:sp>
      <p:sp>
        <p:nvSpPr>
          <p:cNvPr id="9" name="文本框 1">
            <a:extLst>
              <a:ext uri="{FF2B5EF4-FFF2-40B4-BE49-F238E27FC236}">
                <a16:creationId xmlns="" xmlns:a16="http://schemas.microsoft.com/office/drawing/2014/main" id="{CDB5D3AE-A44E-42E8-AA2C-852942F07154}"/>
              </a:ext>
            </a:extLst>
          </p:cNvPr>
          <p:cNvSpPr txBox="1"/>
          <p:nvPr/>
        </p:nvSpPr>
        <p:spPr>
          <a:xfrm>
            <a:off x="8211620" y="137996"/>
            <a:ext cx="3775393" cy="523220"/>
          </a:xfrm>
          <a:prstGeom prst="rect">
            <a:avLst/>
          </a:prstGeom>
          <a:noFill/>
        </p:spPr>
        <p:txBody>
          <a:bodyPr wrap="none" rtlCol="0">
            <a:spAutoFit/>
          </a:bodyPr>
          <a:lstStyle/>
          <a:p>
            <a:pPr algn="r"/>
            <a:r>
              <a:rPr lang="zh-CN" altLang="en-US" sz="2800" dirty="0"/>
              <a:t>国民党政权的统治危机</a:t>
            </a:r>
          </a:p>
        </p:txBody>
      </p:sp>
    </p:spTree>
    <p:extLst>
      <p:ext uri="{BB962C8B-B14F-4D97-AF65-F5344CB8AC3E}">
        <p14:creationId xmlns:p14="http://schemas.microsoft.com/office/powerpoint/2010/main" val="2493528856"/>
      </p:ext>
    </p:extLst>
  </p:cSld>
  <p:clrMapOvr>
    <a:masterClrMapping/>
  </p:clrMapOvr>
  <p:transition spd="slow" advTm="516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wipe(up)">
                                      <p:cBhvr>
                                        <p:cTn id="7" dur="500"/>
                                        <p:tgtEl>
                                          <p:spTgt spid="1024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utoUpdateAnimBg="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Box 19"/>
          <p:cNvSpPr txBox="1">
            <a:spLocks noChangeArrowheads="1"/>
          </p:cNvSpPr>
          <p:nvPr/>
        </p:nvSpPr>
        <p:spPr bwMode="auto">
          <a:xfrm>
            <a:off x="1564640" y="1521725"/>
            <a:ext cx="7701915" cy="103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fontAlgn="base">
              <a:spcBef>
                <a:spcPct val="0"/>
              </a:spcBef>
              <a:spcAft>
                <a:spcPct val="0"/>
              </a:spcAft>
              <a:buNone/>
            </a:pPr>
            <a:r>
              <a:rPr lang="en-US" altLang="zh-CN" sz="2800" b="1">
                <a:solidFill>
                  <a:schemeClr val="accent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2</a:t>
            </a:r>
            <a:r>
              <a:rPr lang="zh-CN" altLang="en-US" sz="2800" b="1">
                <a:solidFill>
                  <a:schemeClr val="accent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、国民党当局坚持独裁和内战：</a:t>
            </a:r>
            <a:endParaRPr lang="zh-CN" altLang="en-US" sz="2400">
              <a:solidFill>
                <a:schemeClr val="accent3"/>
              </a:solidFill>
              <a:latin typeface="华文中宋" panose="02010600040101010101" charset="-122"/>
              <a:ea typeface="华文中宋" panose="02010600040101010101" charset="-122"/>
            </a:endParaRPr>
          </a:p>
          <a:p>
            <a:pPr defTabSz="913765" fontAlgn="base">
              <a:spcBef>
                <a:spcPct val="0"/>
              </a:spcBef>
              <a:spcAft>
                <a:spcPct val="0"/>
              </a:spcAft>
              <a:buNone/>
            </a:pPr>
            <a:endParaRPr lang="zh-CN" altLang="en-US" sz="1350">
              <a:solidFill>
                <a:schemeClr val="accent3"/>
              </a:solidFill>
              <a:latin typeface="微软雅黑" panose="020B0503020204020204" pitchFamily="34" charset="-122"/>
            </a:endParaRPr>
          </a:p>
          <a:p>
            <a:pPr defTabSz="913765" fontAlgn="base">
              <a:spcBef>
                <a:spcPct val="0"/>
              </a:spcBef>
              <a:spcAft>
                <a:spcPct val="0"/>
              </a:spcAft>
              <a:buNone/>
            </a:pPr>
            <a:endParaRPr lang="zh-CN" altLang="en-US">
              <a:solidFill>
                <a:schemeClr val="bg1">
                  <a:lumMod val="50000"/>
                </a:schemeClr>
              </a:solidFill>
              <a:latin typeface="微软雅黑" panose="020B0503020204020204" pitchFamily="34" charset="-122"/>
            </a:endParaRPr>
          </a:p>
        </p:txBody>
      </p:sp>
      <p:sp>
        <p:nvSpPr>
          <p:cNvPr id="2" name="文本框 1"/>
          <p:cNvSpPr txBox="1"/>
          <p:nvPr/>
        </p:nvSpPr>
        <p:spPr>
          <a:xfrm>
            <a:off x="1379220" y="2463165"/>
            <a:ext cx="9571355" cy="4399915"/>
          </a:xfrm>
          <a:prstGeom prst="rect">
            <a:avLst/>
          </a:prstGeom>
          <a:noFill/>
        </p:spPr>
        <p:txBody>
          <a:bodyPr wrap="square" rtlCol="0">
            <a:spAutoFit/>
          </a:bodyPr>
          <a:lstStyle/>
          <a:p>
            <a:r>
              <a:rPr lang="zh-CN" altLang="en-US" sz="3200" b="1">
                <a:solidFill>
                  <a:srgbClr val="7030A0"/>
                </a:solidFill>
                <a:latin typeface="宋体" panose="02010600030101010101" pitchFamily="2" charset="-122"/>
                <a:ea typeface="宋体" panose="02010600030101010101" pitchFamily="2" charset="-122"/>
                <a:cs typeface="宋体" panose="02010600030101010101" pitchFamily="2" charset="-122"/>
              </a:rPr>
              <a:t>（</a:t>
            </a:r>
            <a:r>
              <a:rPr lang="en-US" altLang="zh-CN" sz="3200" b="1">
                <a:solidFill>
                  <a:srgbClr val="7030A0"/>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3200" b="1">
                <a:solidFill>
                  <a:srgbClr val="7030A0"/>
                </a:solidFill>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accent1"/>
                </a:solidFill>
                <a:latin typeface="宋体" panose="02010600030101010101" pitchFamily="2" charset="-122"/>
                <a:ea typeface="宋体" panose="02010600030101010101" pitchFamily="2" charset="-122"/>
                <a:cs typeface="宋体" panose="02010600030101010101" pitchFamily="2" charset="-122"/>
              </a:rPr>
              <a:t>：</a:t>
            </a:r>
            <a:r>
              <a:rPr lang="zh-CN" altLang="en-US" sz="3200" b="1">
                <a:latin typeface="宋体" panose="02010600030101010101" pitchFamily="2" charset="-122"/>
                <a:ea typeface="宋体" panose="02010600030101010101" pitchFamily="2" charset="-122"/>
                <a:cs typeface="宋体" panose="02010600030101010101" pitchFamily="2" charset="-122"/>
              </a:rPr>
              <a:t>1946 年，在内战声中，国民党包办的</a:t>
            </a:r>
            <a:r>
              <a:rPr lang="zh-CN" altLang="en-US" sz="3200" b="1">
                <a:solidFill>
                  <a:srgbClr val="FF0000"/>
                </a:solidFill>
                <a:latin typeface="宋体" panose="02010600030101010101" pitchFamily="2" charset="-122"/>
                <a:ea typeface="宋体" panose="02010600030101010101" pitchFamily="2" charset="-122"/>
                <a:cs typeface="宋体" panose="02010600030101010101" pitchFamily="2" charset="-122"/>
              </a:rPr>
              <a:t>“国民大会”</a:t>
            </a:r>
            <a:r>
              <a:rPr lang="zh-CN" altLang="en-US" sz="3200" b="1">
                <a:latin typeface="宋体" panose="02010600030101010101" pitchFamily="2" charset="-122"/>
                <a:ea typeface="宋体" panose="02010600030101010101" pitchFamily="2" charset="-122"/>
                <a:cs typeface="宋体" panose="02010600030101010101" pitchFamily="2" charset="-122"/>
              </a:rPr>
              <a:t>在南京召开。中国共产党和民主同盟坚决反对，拒绝出席。</a:t>
            </a:r>
          </a:p>
          <a:p>
            <a:endParaRPr lang="zh-CN" altLang="en-US" sz="3200" b="1">
              <a:latin typeface="宋体" panose="02010600030101010101" pitchFamily="2" charset="-122"/>
              <a:ea typeface="宋体" panose="02010600030101010101" pitchFamily="2" charset="-122"/>
              <a:cs typeface="宋体" panose="02010600030101010101" pitchFamily="2" charset="-122"/>
            </a:endParaRPr>
          </a:p>
          <a:p>
            <a:r>
              <a:rPr lang="zh-CN" altLang="en-US" sz="3200" b="1">
                <a:solidFill>
                  <a:srgbClr val="7030A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3200" b="1">
                <a:solidFill>
                  <a:srgbClr val="7030A0"/>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3200" b="1">
                <a:solidFill>
                  <a:srgbClr val="7030A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3200" b="1">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3200" b="1">
                <a:latin typeface="宋体" panose="02010600030101010101" pitchFamily="2" charset="-122"/>
                <a:ea typeface="宋体" panose="02010600030101010101" pitchFamily="2" charset="-122"/>
                <a:cs typeface="宋体" panose="02010600030101010101" pitchFamily="2" charset="-122"/>
                <a:sym typeface="+mn-ea"/>
              </a:rPr>
              <a:t>会议通过的</a:t>
            </a:r>
            <a:r>
              <a:rPr lang="zh-CN" altLang="en-US" sz="32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《中华民国宪法》</a:t>
            </a:r>
            <a:r>
              <a:rPr lang="zh-CN" altLang="en-US" sz="3200" b="1">
                <a:latin typeface="宋体" panose="02010600030101010101" pitchFamily="2" charset="-122"/>
                <a:ea typeface="宋体" panose="02010600030101010101" pitchFamily="2" charset="-122"/>
                <a:cs typeface="宋体" panose="02010600030101010101" pitchFamily="2" charset="-122"/>
                <a:sym typeface="+mn-ea"/>
              </a:rPr>
              <a:t>，不过是国民党一党专政和蒋介石独裁的装饰品，进一步暴露了国民党当局坚持</a:t>
            </a:r>
            <a:r>
              <a:rPr lang="zh-CN" altLang="en-US" sz="32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独裁和内战</a:t>
            </a:r>
            <a:r>
              <a:rPr lang="zh-CN" altLang="en-US" sz="3200" b="1">
                <a:latin typeface="宋体" panose="02010600030101010101" pitchFamily="2" charset="-122"/>
                <a:ea typeface="宋体" panose="02010600030101010101" pitchFamily="2" charset="-122"/>
                <a:cs typeface="宋体" panose="02010600030101010101" pitchFamily="2" charset="-122"/>
                <a:sym typeface="+mn-ea"/>
              </a:rPr>
              <a:t>的真面目。</a:t>
            </a:r>
          </a:p>
          <a:p>
            <a:endParaRPr lang="zh-CN" altLang="en-US" sz="2800" b="1">
              <a:latin typeface="华文楷体" panose="02010600040101010101" charset="-122"/>
              <a:ea typeface="华文楷体" panose="02010600040101010101" charset="-122"/>
            </a:endParaRPr>
          </a:p>
          <a:p>
            <a:endParaRPr lang="zh-CN" altLang="en-US" sz="2800" b="1">
              <a:solidFill>
                <a:schemeClr val="accent1"/>
              </a:solidFill>
              <a:latin typeface="华文楷体" panose="02010600040101010101" charset="-122"/>
              <a:ea typeface="华文楷体" panose="02010600040101010101" charset="-122"/>
            </a:endParaRPr>
          </a:p>
        </p:txBody>
      </p:sp>
      <p:sp>
        <p:nvSpPr>
          <p:cNvPr id="10" name="文本框 1">
            <a:extLst>
              <a:ext uri="{FF2B5EF4-FFF2-40B4-BE49-F238E27FC236}">
                <a16:creationId xmlns="" xmlns:a16="http://schemas.microsoft.com/office/drawing/2014/main" id="{CDB5D3AE-A44E-42E8-AA2C-852942F07154}"/>
              </a:ext>
            </a:extLst>
          </p:cNvPr>
          <p:cNvSpPr txBox="1"/>
          <p:nvPr/>
        </p:nvSpPr>
        <p:spPr>
          <a:xfrm>
            <a:off x="8211620" y="137996"/>
            <a:ext cx="3775393" cy="523220"/>
          </a:xfrm>
          <a:prstGeom prst="rect">
            <a:avLst/>
          </a:prstGeom>
          <a:noFill/>
        </p:spPr>
        <p:txBody>
          <a:bodyPr wrap="none" rtlCol="0">
            <a:spAutoFit/>
          </a:bodyPr>
          <a:lstStyle/>
          <a:p>
            <a:pPr algn="r"/>
            <a:r>
              <a:rPr lang="zh-CN" altLang="en-US" sz="2800" dirty="0"/>
              <a:t>国民党政权的统治危机</a:t>
            </a:r>
          </a:p>
        </p:txBody>
      </p:sp>
    </p:spTree>
    <p:extLst>
      <p:ext uri="{BB962C8B-B14F-4D97-AF65-F5344CB8AC3E}">
        <p14:creationId xmlns:p14="http://schemas.microsoft.com/office/powerpoint/2010/main" val="1865901297"/>
      </p:ext>
    </p:extLst>
  </p:cSld>
  <p:clrMapOvr>
    <a:masterClrMapping/>
  </p:clrMapOvr>
  <p:transition spd="slow" advTm="516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wipe(up)">
                                      <p:cBhvr>
                                        <p:cTn id="7" dur="500"/>
                                        <p:tgtEl>
                                          <p:spTgt spid="1024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utoUpdateAnimBg="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gimg2.baidu.com/image_search/src=http%3A%2F%2Fn.sinaimg.cn%2Ftranslate%2F750%2Fw400h350%2F20180831%2FwQD_-hinpmnq4973492.jpg&amp;refer=http%3A%2F%2Fn.sinaimg.cn&amp;app=2002&amp;size=f9999,10000&amp;q=a80&amp;n=0&amp;g=0n&amp;fmt=jpeg?sec=1612268081&amp;t=7b2cb5e2c7de96d079b162eb390560c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 y="67648"/>
            <a:ext cx="12146280" cy="6790351"/>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4436" y="-592"/>
            <a:ext cx="12192000" cy="6858000"/>
          </a:xfrm>
          <a:prstGeom prst="rect">
            <a:avLst/>
          </a:prstGeom>
          <a:solidFill>
            <a:schemeClr val="bg1">
              <a:lumMod val="9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sz="4000" b="1">
              <a:solidFill>
                <a:srgbClr val="002060"/>
              </a:solidFill>
            </a:endParaRPr>
          </a:p>
        </p:txBody>
      </p:sp>
      <p:grpSp>
        <p:nvGrpSpPr>
          <p:cNvPr id="4" name="组合 3"/>
          <p:cNvGrpSpPr/>
          <p:nvPr/>
        </p:nvGrpSpPr>
        <p:grpSpPr>
          <a:xfrm>
            <a:off x="594360" y="479425"/>
            <a:ext cx="4959985" cy="1501775"/>
            <a:chOff x="936" y="755"/>
            <a:chExt cx="7811" cy="2365"/>
          </a:xfrm>
        </p:grpSpPr>
        <p:sp>
          <p:nvSpPr>
            <p:cNvPr id="14" name="任意多边形: 形状 13"/>
            <p:cNvSpPr/>
            <p:nvPr/>
          </p:nvSpPr>
          <p:spPr>
            <a:xfrm>
              <a:off x="1320" y="1080"/>
              <a:ext cx="2040" cy="2040"/>
            </a:xfrm>
            <a:custGeom>
              <a:avLst/>
              <a:gdLst>
                <a:gd name="connsiteX0" fmla="*/ 1005840 w 1295400"/>
                <a:gd name="connsiteY0" fmla="*/ 0 h 1295400"/>
                <a:gd name="connsiteX1" fmla="*/ 1295400 w 1295400"/>
                <a:gd name="connsiteY1" fmla="*/ 0 h 1295400"/>
                <a:gd name="connsiteX2" fmla="*/ 1295400 w 1295400"/>
                <a:gd name="connsiteY2" fmla="*/ 1295400 h 1295400"/>
                <a:gd name="connsiteX3" fmla="*/ 0 w 1295400"/>
                <a:gd name="connsiteY3" fmla="*/ 1295400 h 1295400"/>
                <a:gd name="connsiteX4" fmla="*/ 0 w 1295400"/>
                <a:gd name="connsiteY4" fmla="*/ 111252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1005840" y="0"/>
                  </a:moveTo>
                  <a:lnTo>
                    <a:pt x="1295400" y="0"/>
                  </a:lnTo>
                  <a:lnTo>
                    <a:pt x="1295400" y="1295400"/>
                  </a:lnTo>
                  <a:lnTo>
                    <a:pt x="0" y="1295400"/>
                  </a:lnTo>
                  <a:lnTo>
                    <a:pt x="0" y="111252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36" y="755"/>
              <a:ext cx="2136" cy="21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936" y="807"/>
              <a:ext cx="1608" cy="2082"/>
            </a:xfrm>
            <a:prstGeom prst="rect">
              <a:avLst/>
            </a:prstGeom>
            <a:noFill/>
          </p:spPr>
          <p:txBody>
            <a:bodyPr wrap="square" rtlCol="0">
              <a:spAutoFit/>
            </a:bodyPr>
            <a:lstStyle/>
            <a:p>
              <a:pPr algn="ctr"/>
              <a:r>
                <a:rPr lang="en-US" altLang="zh-CN" sz="8000" i="1" dirty="0" smtClean="0">
                  <a:solidFill>
                    <a:schemeClr val="bg1"/>
                  </a:solidFill>
                  <a:latin typeface="方正综艺简体" panose="02010601030101010101" pitchFamily="2" charset="-122"/>
                  <a:ea typeface="方正综艺简体" panose="02010601030101010101" pitchFamily="2" charset="-122"/>
                </a:rPr>
                <a:t>4</a:t>
              </a:r>
              <a:endParaRPr lang="en-US" altLang="zh-CN" sz="8000" i="1" dirty="0">
                <a:solidFill>
                  <a:schemeClr val="bg1"/>
                </a:solidFill>
                <a:latin typeface="方正综艺简体" panose="02010601030101010101" pitchFamily="2" charset="-122"/>
                <a:ea typeface="方正综艺简体" panose="02010601030101010101" pitchFamily="2" charset="-122"/>
              </a:endParaRPr>
            </a:p>
          </p:txBody>
        </p:sp>
        <p:cxnSp>
          <p:nvCxnSpPr>
            <p:cNvPr id="3" name="直接连接符 2"/>
            <p:cNvCxnSpPr/>
            <p:nvPr/>
          </p:nvCxnSpPr>
          <p:spPr>
            <a:xfrm>
              <a:off x="3337" y="3120"/>
              <a:ext cx="541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 name="文本框 4"/>
          <p:cNvSpPr txBox="1"/>
          <p:nvPr/>
        </p:nvSpPr>
        <p:spPr>
          <a:xfrm>
            <a:off x="2163184" y="965537"/>
            <a:ext cx="3262432" cy="1015663"/>
          </a:xfrm>
          <a:prstGeom prst="rect">
            <a:avLst/>
          </a:prstGeom>
          <a:noFill/>
        </p:spPr>
        <p:txBody>
          <a:bodyPr wrap="none" rtlCol="0">
            <a:spAutoFit/>
          </a:bodyPr>
          <a:lstStyle/>
          <a:p>
            <a:r>
              <a:rPr lang="zh-CN" altLang="en-US" sz="6000" b="1" dirty="0" smtClean="0">
                <a:solidFill>
                  <a:srgbClr val="C00000"/>
                </a:solidFill>
                <a:latin typeface="华文新魏" panose="02010800040101010101" charset="-122"/>
                <a:ea typeface="华文新魏" panose="02010800040101010101" charset="-122"/>
              </a:rPr>
              <a:t>革命胜利</a:t>
            </a:r>
            <a:endParaRPr lang="zh-CN" altLang="en-US" sz="6000" b="1" dirty="0">
              <a:solidFill>
                <a:srgbClr val="C00000"/>
              </a:solidFill>
              <a:latin typeface="华文新魏" panose="02010800040101010101" charset="-122"/>
              <a:ea typeface="华文新魏" panose="02010800040101010101" charset="-122"/>
            </a:endParaRPr>
          </a:p>
        </p:txBody>
      </p:sp>
      <p:sp>
        <p:nvSpPr>
          <p:cNvPr id="2" name="矩形 1"/>
          <p:cNvSpPr/>
          <p:nvPr/>
        </p:nvSpPr>
        <p:spPr>
          <a:xfrm>
            <a:off x="1786665" y="2888651"/>
            <a:ext cx="8648521" cy="1107996"/>
          </a:xfrm>
          <a:prstGeom prst="rect">
            <a:avLst/>
          </a:prstGeom>
        </p:spPr>
        <p:txBody>
          <a:bodyPr wrap="none">
            <a:spAutoFit/>
          </a:bodyPr>
          <a:lstStyle/>
          <a:p>
            <a:pPr algn="r"/>
            <a:r>
              <a:rPr lang="zh-CN" altLang="en-US" sz="6600" dirty="0">
                <a:latin typeface="隶书" panose="02010509060101010101" pitchFamily="49" charset="-122"/>
                <a:ea typeface="隶书" panose="02010509060101010101" pitchFamily="49" charset="-122"/>
              </a:rPr>
              <a:t>新民主主义革命的胜利</a:t>
            </a:r>
          </a:p>
        </p:txBody>
      </p:sp>
    </p:spTree>
    <p:extLst>
      <p:ext uri="{BB962C8B-B14F-4D97-AF65-F5344CB8AC3E}">
        <p14:creationId xmlns:p14="http://schemas.microsoft.com/office/powerpoint/2010/main" val="29829644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Box 19"/>
          <p:cNvSpPr txBox="1">
            <a:spLocks noChangeArrowheads="1"/>
          </p:cNvSpPr>
          <p:nvPr/>
        </p:nvSpPr>
        <p:spPr bwMode="auto">
          <a:xfrm>
            <a:off x="966470" y="1490610"/>
            <a:ext cx="770191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fontAlgn="base">
              <a:spcBef>
                <a:spcPct val="0"/>
              </a:spcBef>
              <a:spcAft>
                <a:spcPct val="0"/>
              </a:spcAft>
              <a:buNone/>
            </a:pPr>
            <a:r>
              <a:rPr lang="en-US" altLang="zh-CN" sz="2800" b="1" dirty="0">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1</a:t>
            </a:r>
            <a:r>
              <a:rPr lang="zh-CN" altLang="en-US" sz="2800" b="1" dirty="0">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、解放区的土地改革：</a:t>
            </a:r>
            <a:endParaRPr lang="zh-CN" altLang="en-US" dirty="0">
              <a:latin typeface="微软雅黑" panose="020B0503020204020204" pitchFamily="34" charset="-122"/>
            </a:endParaRPr>
          </a:p>
        </p:txBody>
      </p:sp>
      <p:sp>
        <p:nvSpPr>
          <p:cNvPr id="2" name="文本框 1"/>
          <p:cNvSpPr txBox="1"/>
          <p:nvPr/>
        </p:nvSpPr>
        <p:spPr>
          <a:xfrm>
            <a:off x="4453890" y="2157730"/>
            <a:ext cx="7211060" cy="4892675"/>
          </a:xfrm>
          <a:prstGeom prst="rect">
            <a:avLst/>
          </a:prstGeom>
          <a:noFill/>
        </p:spPr>
        <p:txBody>
          <a:bodyPr wrap="square" rtlCol="0">
            <a:spAutoFit/>
          </a:bodyPr>
          <a:lstStyle/>
          <a:p>
            <a:r>
              <a:rPr lang="zh-CN" altLang="en-US" sz="3200" b="1" dirty="0">
                <a:solidFill>
                  <a:srgbClr val="7030A0"/>
                </a:solidFill>
                <a:latin typeface="宋体" panose="02010600030101010101" pitchFamily="2" charset="-122"/>
                <a:ea typeface="宋体" panose="02010600030101010101" pitchFamily="2" charset="-122"/>
                <a:cs typeface="宋体" panose="02010600030101010101" pitchFamily="2" charset="-122"/>
              </a:rPr>
              <a:t>（</a:t>
            </a:r>
            <a:r>
              <a:rPr lang="en-US" altLang="zh-CN" sz="3200" b="1" dirty="0">
                <a:solidFill>
                  <a:srgbClr val="7030A0"/>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3200" b="1" dirty="0">
                <a:solidFill>
                  <a:srgbClr val="7030A0"/>
                </a:solidFill>
                <a:latin typeface="宋体" panose="02010600030101010101" pitchFamily="2" charset="-122"/>
                <a:ea typeface="宋体" panose="02010600030101010101" pitchFamily="2" charset="-122"/>
                <a:cs typeface="宋体" panose="02010600030101010101" pitchFamily="2" charset="-122"/>
              </a:rPr>
              <a:t>）</a:t>
            </a:r>
            <a:r>
              <a:rPr lang="zh-CN" altLang="en-US" sz="3200" b="1" dirty="0">
                <a:solidFill>
                  <a:schemeClr val="accent1"/>
                </a:solidFill>
                <a:latin typeface="宋体" panose="02010600030101010101" pitchFamily="2" charset="-122"/>
                <a:ea typeface="宋体" panose="02010600030101010101" pitchFamily="2" charset="-122"/>
                <a:cs typeface="宋体" panose="02010600030101010101" pitchFamily="2" charset="-122"/>
              </a:rPr>
              <a:t>：</a:t>
            </a:r>
            <a:r>
              <a:rPr lang="zh-CN" altLang="en-US" sz="3200" b="1" dirty="0">
                <a:latin typeface="宋体" panose="02010600030101010101" pitchFamily="2" charset="-122"/>
                <a:ea typeface="宋体" panose="02010600030101010101" pitchFamily="2" charset="-122"/>
                <a:cs typeface="宋体" panose="02010600030101010101" pitchFamily="2" charset="-122"/>
              </a:rPr>
              <a:t>1947 年夏，中共中央工作委员会在河北平山县西柏坡村召开全国土地会议，制定了废除封建性及半封建性剥削制度的</a:t>
            </a:r>
            <a:r>
              <a:rPr lang="zh-CN" altLang="en-US" sz="3200" b="1" dirty="0">
                <a:solidFill>
                  <a:srgbClr val="FF0000"/>
                </a:solidFill>
                <a:latin typeface="宋体" panose="02010600030101010101" pitchFamily="2" charset="-122"/>
                <a:ea typeface="宋体" panose="02010600030101010101" pitchFamily="2" charset="-122"/>
                <a:cs typeface="宋体" panose="02010600030101010101" pitchFamily="2" charset="-122"/>
              </a:rPr>
              <a:t>《中国土地法大纲》</a:t>
            </a:r>
            <a:r>
              <a:rPr lang="zh-CN" altLang="en-US" sz="3200" b="1" dirty="0">
                <a:latin typeface="宋体" panose="02010600030101010101" pitchFamily="2" charset="-122"/>
                <a:ea typeface="宋体" panose="02010600030101010101" pitchFamily="2" charset="-122"/>
                <a:cs typeface="宋体" panose="02010600030101010101" pitchFamily="2" charset="-122"/>
              </a:rPr>
              <a:t>。</a:t>
            </a:r>
          </a:p>
          <a:p>
            <a:endParaRPr lang="zh-CN" altLang="en-US" sz="3200" b="1" dirty="0">
              <a:solidFill>
                <a:srgbClr val="7030A0"/>
              </a:solidFill>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3200" b="1" dirty="0">
                <a:solidFill>
                  <a:srgbClr val="7030A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3200" b="1" dirty="0">
                <a:solidFill>
                  <a:srgbClr val="7030A0"/>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3200" b="1" dirty="0">
                <a:solidFill>
                  <a:srgbClr val="7030A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32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3200" b="1" dirty="0">
                <a:latin typeface="宋体" panose="02010600030101010101" pitchFamily="2" charset="-122"/>
                <a:ea typeface="宋体" panose="02010600030101010101" pitchFamily="2" charset="-122"/>
                <a:cs typeface="宋体" panose="02010600030101010101" pitchFamily="2" charset="-122"/>
                <a:sym typeface="+mn-ea"/>
              </a:rPr>
              <a:t>各解放区贯彻全国土地会议的精神，掀起土地改革群众运动，使亿万农民在政治上、经济上获得了解放。</a:t>
            </a:r>
          </a:p>
          <a:p>
            <a:endParaRPr lang="zh-CN" altLang="en-US" sz="2800" b="1" dirty="0">
              <a:latin typeface="华文楷体" panose="02010600040101010101" charset="-122"/>
              <a:ea typeface="华文楷体" panose="02010600040101010101" charset="-122"/>
            </a:endParaRPr>
          </a:p>
          <a:p>
            <a:endParaRPr lang="zh-CN" altLang="en-US" sz="2800" b="1" dirty="0">
              <a:solidFill>
                <a:schemeClr val="accent1"/>
              </a:solidFill>
              <a:latin typeface="华文楷体" panose="02010600040101010101" charset="-122"/>
              <a:ea typeface="华文楷体" panose="02010600040101010101" charset="-122"/>
            </a:endParaRPr>
          </a:p>
        </p:txBody>
      </p:sp>
      <p:pic>
        <p:nvPicPr>
          <p:cNvPr id="91138" name="图片 2" descr="1308032556398_1308032556398_r.jpg"/>
          <p:cNvPicPr>
            <a:picLocks noChangeAspect="1" noChangeArrowheads="1"/>
          </p:cNvPicPr>
          <p:nvPr/>
        </p:nvPicPr>
        <p:blipFill>
          <a:blip r:embed="rId2"/>
          <a:srcRect/>
          <a:stretch>
            <a:fillRect/>
          </a:stretch>
        </p:blipFill>
        <p:spPr bwMode="auto">
          <a:xfrm>
            <a:off x="966470" y="2411995"/>
            <a:ext cx="3049905" cy="344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1">
            <a:extLst>
              <a:ext uri="{FF2B5EF4-FFF2-40B4-BE49-F238E27FC236}">
                <a16:creationId xmlns="" xmlns:a16="http://schemas.microsoft.com/office/drawing/2014/main" id="{CDB5D3AE-A44E-42E8-AA2C-852942F07154}"/>
              </a:ext>
            </a:extLst>
          </p:cNvPr>
          <p:cNvSpPr txBox="1"/>
          <p:nvPr/>
        </p:nvSpPr>
        <p:spPr>
          <a:xfrm>
            <a:off x="8211620" y="137996"/>
            <a:ext cx="3775393" cy="523220"/>
          </a:xfrm>
          <a:prstGeom prst="rect">
            <a:avLst/>
          </a:prstGeom>
          <a:noFill/>
        </p:spPr>
        <p:txBody>
          <a:bodyPr wrap="none" rtlCol="0">
            <a:spAutoFit/>
          </a:bodyPr>
          <a:lstStyle/>
          <a:p>
            <a:pPr algn="r"/>
            <a:r>
              <a:rPr lang="zh-CN" altLang="en-US" sz="2800" dirty="0" smtClean="0"/>
              <a:t>新民主主义革命的胜利</a:t>
            </a:r>
            <a:endParaRPr lang="zh-CN" altLang="en-US" sz="2800" dirty="0"/>
          </a:p>
        </p:txBody>
      </p:sp>
    </p:spTree>
    <p:extLst>
      <p:ext uri="{BB962C8B-B14F-4D97-AF65-F5344CB8AC3E}">
        <p14:creationId xmlns:p14="http://schemas.microsoft.com/office/powerpoint/2010/main" val="679625884"/>
      </p:ext>
    </p:extLst>
  </p:cSld>
  <p:clrMapOvr>
    <a:masterClrMapping/>
  </p:clrMapOvr>
  <p:transition spd="slow" advTm="516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wipe(up)">
                                      <p:cBhvr>
                                        <p:cTn id="7" dur="500"/>
                                        <p:tgtEl>
                                          <p:spTgt spid="1024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utoUpdateAnimBg="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extBox 4"/>
          <p:cNvSpPr txBox="1">
            <a:spLocks noChangeArrowheads="1"/>
          </p:cNvSpPr>
          <p:nvPr/>
        </p:nvSpPr>
        <p:spPr bwMode="auto">
          <a:xfrm>
            <a:off x="5763563" y="1937995"/>
            <a:ext cx="4273865"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fontAlgn="base">
              <a:spcBef>
                <a:spcPct val="0"/>
              </a:spcBef>
              <a:spcAft>
                <a:spcPct val="0"/>
              </a:spcAft>
              <a:buNone/>
            </a:pPr>
            <a:r>
              <a:rPr lang="zh-CN" altLang="en-US" sz="1350">
                <a:solidFill>
                  <a:srgbClr val="000000"/>
                </a:solidFill>
                <a:latin typeface="微软雅黑" panose="020B0503020204020204" pitchFamily="34" charset="-122"/>
              </a:rPr>
              <a:t> </a:t>
            </a:r>
          </a:p>
        </p:txBody>
      </p:sp>
      <p:sp>
        <p:nvSpPr>
          <p:cNvPr id="4" name="圆角矩形 16"/>
          <p:cNvSpPr>
            <a:spLocks noChangeAspect="1" noChangeArrowheads="1"/>
          </p:cNvSpPr>
          <p:nvPr/>
        </p:nvSpPr>
        <p:spPr bwMode="auto">
          <a:xfrm>
            <a:off x="5563870" y="6532510"/>
            <a:ext cx="1065530" cy="3175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fontAlgn="base">
              <a:spcBef>
                <a:spcPct val="0"/>
              </a:spcBef>
              <a:spcAft>
                <a:spcPct val="0"/>
              </a:spcAft>
              <a:buNone/>
            </a:pPr>
            <a:endParaRPr lang="zh-CN" altLang="en-US" sz="1350">
              <a:solidFill>
                <a:srgbClr val="FFFFFF"/>
              </a:solidFill>
              <a:ea typeface="宋体" panose="02010600030101010101" pitchFamily="2" charset="-122"/>
            </a:endParaRPr>
          </a:p>
        </p:txBody>
      </p:sp>
      <p:sp>
        <p:nvSpPr>
          <p:cNvPr id="2" name="Text Box 37"/>
          <p:cNvSpPr txBox="1">
            <a:spLocks noChangeArrowheads="1"/>
          </p:cNvSpPr>
          <p:nvPr/>
        </p:nvSpPr>
        <p:spPr bwMode="auto">
          <a:xfrm>
            <a:off x="5666740" y="3416565"/>
            <a:ext cx="4669155"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defTabSz="914400">
              <a:buClrTx/>
              <a:buSzTx/>
              <a:defRPr/>
            </a:pPr>
            <a:r>
              <a:rPr kumimoji="0" lang="zh-CN" altLang="en-US" sz="3200" b="1" kern="1200" cap="none" spc="0" normalizeH="0" baseline="0" noProof="0" dirty="0">
                <a:solidFill>
                  <a:srgbClr val="333399"/>
                </a:solidFill>
                <a:effectLst>
                  <a:outerShdw blurRad="38100" dist="38100" dir="2700000" algn="tl">
                    <a:srgbClr val="C0C0C0"/>
                  </a:outerShdw>
                </a:effectLst>
                <a:latin typeface="华文新魏" panose="02010800040101010101" pitchFamily="2" charset="-122"/>
                <a:ea typeface="华文新魏" panose="02010800040101010101" pitchFamily="2" charset="-122"/>
                <a:cs typeface="+mn-cs"/>
                <a:sym typeface="+mn-ea"/>
              </a:rPr>
              <a:t> </a:t>
            </a:r>
          </a:p>
        </p:txBody>
      </p:sp>
      <p:sp>
        <p:nvSpPr>
          <p:cNvPr id="6" name="文本框 5"/>
          <p:cNvSpPr txBox="1"/>
          <p:nvPr/>
        </p:nvSpPr>
        <p:spPr>
          <a:xfrm>
            <a:off x="1925955" y="556525"/>
            <a:ext cx="8339455" cy="521970"/>
          </a:xfrm>
          <a:prstGeom prst="rect">
            <a:avLst/>
          </a:prstGeom>
          <a:noFill/>
        </p:spPr>
        <p:txBody>
          <a:bodyPr wrap="square" rtlCol="0" anchor="t">
            <a:spAutoFit/>
          </a:bodyPr>
          <a:lstStyle/>
          <a:p>
            <a:endParaRPr lang="zh-CN" altLang="en-US" sz="2800">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300251" y="556260"/>
            <a:ext cx="11709778" cy="3908762"/>
          </a:xfrm>
          <a:prstGeom prst="rect">
            <a:avLst/>
          </a:prstGeom>
          <a:noFill/>
        </p:spPr>
        <p:txBody>
          <a:bodyPr wrap="square" rtlCol="0" anchor="t">
            <a:spAutoFit/>
          </a:bodyPr>
          <a:lstStyle/>
          <a:p>
            <a:endParaRPr lang="en-US" altLang="zh-CN" sz="3200" b="1" dirty="0" smtClean="0">
              <a:solidFill>
                <a:srgbClr val="C00000"/>
              </a:solidFill>
              <a:latin typeface="华文中宋" panose="02010600040101010101" charset="-122"/>
              <a:ea typeface="华文中宋" panose="02010600040101010101" charset="-122"/>
              <a:cs typeface="华文中宋" panose="02010600040101010101" charset="-122"/>
              <a:sym typeface="+mn-ea"/>
            </a:endParaRPr>
          </a:p>
          <a:p>
            <a:r>
              <a:rPr lang="zh-CN" altLang="en-US" sz="3200" b="1" dirty="0" smtClean="0">
                <a:solidFill>
                  <a:srgbClr val="C00000"/>
                </a:solidFill>
                <a:latin typeface="华文中宋" panose="02010600040101010101" charset="-122"/>
                <a:ea typeface="华文中宋" panose="02010600040101010101" charset="-122"/>
                <a:cs typeface="华文中宋" panose="02010600040101010101" charset="-122"/>
                <a:sym typeface="+mn-ea"/>
              </a:rPr>
              <a:t>探究</a:t>
            </a:r>
            <a:r>
              <a:rPr lang="zh-CN" altLang="en-US" sz="3200" b="1" dirty="0">
                <a:solidFill>
                  <a:srgbClr val="C00000"/>
                </a:solidFill>
                <a:latin typeface="华文中宋" panose="02010600040101010101" charset="-122"/>
                <a:ea typeface="华文中宋" panose="02010600040101010101" charset="-122"/>
                <a:cs typeface="华文中宋" panose="02010600040101010101" charset="-122"/>
                <a:sym typeface="+mn-ea"/>
              </a:rPr>
              <a:t>二：</a:t>
            </a:r>
          </a:p>
          <a:p>
            <a:r>
              <a:rPr lang="zh-CN" altLang="en-US" sz="2400" dirty="0" smtClean="0">
                <a:latin typeface="华文中宋" panose="02010600040101010101" charset="-122"/>
                <a:ea typeface="华文中宋" panose="02010600040101010101" charset="-122"/>
                <a:cs typeface="华文中宋" panose="02010600040101010101" charset="-122"/>
              </a:rPr>
              <a:t>      </a:t>
            </a:r>
            <a:r>
              <a:rPr sz="3200" dirty="0" err="1">
                <a:latin typeface="华文中宋" panose="02010600040101010101" charset="-122"/>
                <a:ea typeface="华文中宋" panose="02010600040101010101" charset="-122"/>
                <a:cs typeface="华文中宋" panose="02010600040101010101" charset="-122"/>
              </a:rPr>
              <a:t>材料二</a:t>
            </a:r>
            <a:r>
              <a:rPr lang="zh-CN" sz="3200" dirty="0">
                <a:latin typeface="华文中宋" panose="02010600040101010101" charset="-122"/>
                <a:ea typeface="华文中宋" panose="02010600040101010101" charset="-122"/>
                <a:cs typeface="华文中宋" panose="02010600040101010101" charset="-122"/>
              </a:rPr>
              <a:t>：</a:t>
            </a:r>
            <a:r>
              <a:rPr sz="3200" dirty="0">
                <a:latin typeface="华文中宋" panose="02010600040101010101" charset="-122"/>
                <a:ea typeface="华文中宋" panose="02010600040101010101" charset="-122"/>
                <a:cs typeface="华文中宋" panose="02010600040101010101" charset="-122"/>
              </a:rPr>
              <a:t>自</a:t>
            </a:r>
            <a:r>
              <a:rPr sz="3200" dirty="0">
                <a:solidFill>
                  <a:srgbClr val="FF0000"/>
                </a:solidFill>
                <a:latin typeface="华文中宋" panose="02010600040101010101" charset="-122"/>
                <a:ea typeface="华文中宋" panose="02010600040101010101" charset="-122"/>
                <a:cs typeface="华文中宋" panose="02010600040101010101" charset="-122"/>
              </a:rPr>
              <a:t>1946年至1948年</a:t>
            </a:r>
            <a:r>
              <a:rPr sz="3200" dirty="0">
                <a:latin typeface="华文中宋" panose="02010600040101010101" charset="-122"/>
                <a:ea typeface="华文中宋" panose="02010600040101010101" charset="-122"/>
                <a:cs typeface="华文中宋" panose="02010600040101010101" charset="-122"/>
              </a:rPr>
              <a:t>，华北和东北解放区有二百多万人参军。山东有约五百八十多万人，冀中有四百八十多万人随解放军出征，抬担架，送粮草，运弹药，救伤员。人民解放军的兵源、粮源和战争勤务，</a:t>
            </a:r>
            <a:r>
              <a:rPr sz="3200" dirty="0">
                <a:solidFill>
                  <a:srgbClr val="FF0000"/>
                </a:solidFill>
                <a:latin typeface="华文中宋" panose="02010600040101010101" charset="-122"/>
                <a:ea typeface="华文中宋" panose="02010600040101010101" charset="-122"/>
                <a:cs typeface="华文中宋" panose="02010600040101010101" charset="-122"/>
              </a:rPr>
              <a:t>主要来自</a:t>
            </a:r>
            <a:r>
              <a:rPr sz="3200" u="sng" dirty="0">
                <a:solidFill>
                  <a:srgbClr val="FF0000"/>
                </a:solidFill>
                <a:latin typeface="华文中宋" panose="02010600040101010101" charset="-122"/>
                <a:ea typeface="华文中宋" panose="02010600040101010101" charset="-122"/>
                <a:cs typeface="华文中宋" panose="02010600040101010101" charset="-122"/>
              </a:rPr>
              <a:t>翻身的农民</a:t>
            </a:r>
            <a:r>
              <a:rPr sz="3200" dirty="0">
                <a:latin typeface="华文中宋" panose="02010600040101010101" charset="-122"/>
                <a:ea typeface="华文中宋" panose="02010600040101010101" charset="-122"/>
                <a:cs typeface="华文中宋" panose="02010600040101010101" charset="-122"/>
              </a:rPr>
              <a:t>。</a:t>
            </a:r>
            <a:endParaRPr sz="2800" dirty="0">
              <a:latin typeface="华文中宋" panose="02010600040101010101" charset="-122"/>
              <a:ea typeface="华文中宋" panose="02010600040101010101" charset="-122"/>
              <a:cs typeface="华文中宋" panose="02010600040101010101" charset="-122"/>
            </a:endParaRPr>
          </a:p>
          <a:p>
            <a:r>
              <a:rPr lang="en-US" sz="2800" dirty="0">
                <a:latin typeface="华文中宋" panose="02010600040101010101" charset="-122"/>
                <a:ea typeface="华文中宋" panose="02010600040101010101" charset="-122"/>
                <a:cs typeface="华文中宋" panose="02010600040101010101" charset="-122"/>
              </a:rPr>
              <a:t>                                     </a:t>
            </a:r>
          </a:p>
          <a:p>
            <a:r>
              <a:rPr lang="en-US" sz="2800" dirty="0">
                <a:latin typeface="华文中宋" panose="02010600040101010101" charset="-122"/>
                <a:ea typeface="华文中宋" panose="02010600040101010101" charset="-122"/>
                <a:cs typeface="华文中宋" panose="02010600040101010101" charset="-122"/>
              </a:rPr>
              <a:t>                                     ——</a:t>
            </a:r>
            <a:r>
              <a:rPr sz="2800" dirty="0" err="1">
                <a:latin typeface="华文中宋" panose="02010600040101010101" charset="-122"/>
                <a:ea typeface="华文中宋" panose="02010600040101010101" charset="-122"/>
                <a:cs typeface="华文中宋" panose="02010600040101010101" charset="-122"/>
              </a:rPr>
              <a:t>摘自《中国近代现代史</a:t>
            </a:r>
            <a:r>
              <a:rPr sz="2800" dirty="0">
                <a:latin typeface="华文中宋" panose="02010600040101010101" charset="-122"/>
                <a:ea typeface="华文中宋" panose="02010600040101010101" charset="-122"/>
                <a:cs typeface="华文中宋" panose="02010600040101010101" charset="-122"/>
              </a:rPr>
              <a:t>》</a:t>
            </a:r>
          </a:p>
        </p:txBody>
      </p:sp>
      <p:sp>
        <p:nvSpPr>
          <p:cNvPr id="5" name="文本框 4"/>
          <p:cNvSpPr txBox="1"/>
          <p:nvPr/>
        </p:nvSpPr>
        <p:spPr>
          <a:xfrm>
            <a:off x="300250" y="4334510"/>
            <a:ext cx="11709779" cy="523220"/>
          </a:xfrm>
          <a:prstGeom prst="rect">
            <a:avLst/>
          </a:prstGeom>
          <a:noFill/>
        </p:spPr>
        <p:txBody>
          <a:bodyPr wrap="square" rtlCol="0">
            <a:spAutoFit/>
          </a:bodyPr>
          <a:lstStyle/>
          <a:p>
            <a:r>
              <a:rPr lang="zh-CN" altLang="en-US" sz="2800" dirty="0">
                <a:solidFill>
                  <a:srgbClr val="7030A0"/>
                </a:solidFill>
                <a:latin typeface="华文中宋" panose="02010600040101010101" charset="-122"/>
                <a:ea typeface="华文中宋" panose="02010600040101010101" charset="-122"/>
                <a:cs typeface="华文中宋" panose="02010600040101010101" charset="-122"/>
              </a:rPr>
              <a:t>(2)根据材料二并结合所学，分析解放区农民为何有如此高的积极性。</a:t>
            </a:r>
            <a:endParaRPr lang="zh-CN" altLang="en-US" sz="2800" dirty="0">
              <a:solidFill>
                <a:schemeClr val="accent1"/>
              </a:solidFill>
              <a:latin typeface="华文中宋" panose="02010600040101010101" charset="-122"/>
              <a:ea typeface="华文中宋" panose="02010600040101010101" charset="-122"/>
              <a:cs typeface="华文中宋" panose="02010600040101010101" charset="-122"/>
            </a:endParaRPr>
          </a:p>
        </p:txBody>
      </p:sp>
      <p:sp>
        <p:nvSpPr>
          <p:cNvPr id="8" name="文本框 7"/>
          <p:cNvSpPr txBox="1"/>
          <p:nvPr/>
        </p:nvSpPr>
        <p:spPr>
          <a:xfrm>
            <a:off x="300251" y="5014595"/>
            <a:ext cx="11709778" cy="954107"/>
          </a:xfrm>
          <a:prstGeom prst="rect">
            <a:avLst/>
          </a:prstGeom>
          <a:noFill/>
        </p:spPr>
        <p:txBody>
          <a:bodyPr wrap="square" rtlCol="0" anchor="t">
            <a:spAutoFit/>
          </a:bodyPr>
          <a:lstStyle/>
          <a:p>
            <a:r>
              <a:rPr lang="zh-CN" altLang="en-US" sz="2800" dirty="0">
                <a:latin typeface="华文中宋" panose="02010600040101010101" charset="-122"/>
                <a:ea typeface="华文中宋" panose="02010600040101010101" charset="-122"/>
              </a:rPr>
              <a:t>（提示：</a:t>
            </a:r>
            <a:r>
              <a:rPr lang="zh-CN" altLang="en-US" sz="2800" u="sng" dirty="0">
                <a:solidFill>
                  <a:srgbClr val="FF0000"/>
                </a:solidFill>
                <a:latin typeface="华文中宋" panose="02010600040101010101" charset="-122"/>
                <a:ea typeface="华文中宋" panose="02010600040101010101" charset="-122"/>
              </a:rPr>
              <a:t>土地改革</a:t>
            </a:r>
            <a:r>
              <a:rPr lang="zh-CN" altLang="en-US" sz="2800" dirty="0">
                <a:latin typeface="华文中宋" panose="02010600040101010101" charset="-122"/>
                <a:ea typeface="华文中宋" panose="02010600040101010101" charset="-122"/>
              </a:rPr>
              <a:t>使解放区一亿多无地和少地农民分到了土地，</a:t>
            </a:r>
            <a:r>
              <a:rPr lang="zh-CN" altLang="en-US" sz="2800" u="sng" dirty="0">
                <a:latin typeface="华文中宋" panose="02010600040101010101" charset="-122"/>
                <a:ea typeface="华文中宋" panose="02010600040101010101" charset="-122"/>
              </a:rPr>
              <a:t>激发了农民革命和生产的积极性</a:t>
            </a:r>
            <a:r>
              <a:rPr lang="zh-CN" altLang="en-US" sz="2800" dirty="0">
                <a:latin typeface="华文中宋" panose="02010600040101010101" charset="-122"/>
                <a:ea typeface="华文中宋" panose="02010600040101010101" charset="-122"/>
              </a:rPr>
              <a:t>。）</a:t>
            </a:r>
          </a:p>
        </p:txBody>
      </p:sp>
      <p:sp>
        <p:nvSpPr>
          <p:cNvPr id="9" name="文本框 1">
            <a:extLst>
              <a:ext uri="{FF2B5EF4-FFF2-40B4-BE49-F238E27FC236}">
                <a16:creationId xmlns="" xmlns:a16="http://schemas.microsoft.com/office/drawing/2014/main" id="{CDB5D3AE-A44E-42E8-AA2C-852942F07154}"/>
              </a:ext>
            </a:extLst>
          </p:cNvPr>
          <p:cNvSpPr txBox="1"/>
          <p:nvPr/>
        </p:nvSpPr>
        <p:spPr>
          <a:xfrm>
            <a:off x="8211620" y="137996"/>
            <a:ext cx="3775393" cy="523220"/>
          </a:xfrm>
          <a:prstGeom prst="rect">
            <a:avLst/>
          </a:prstGeom>
          <a:noFill/>
        </p:spPr>
        <p:txBody>
          <a:bodyPr wrap="none" rtlCol="0">
            <a:spAutoFit/>
          </a:bodyPr>
          <a:lstStyle/>
          <a:p>
            <a:pPr algn="r"/>
            <a:r>
              <a:rPr lang="zh-CN" altLang="en-US" sz="2800" dirty="0" smtClean="0"/>
              <a:t>新民主主义革命的胜利</a:t>
            </a:r>
            <a:endParaRPr lang="zh-CN" altLang="en-US" sz="2800" dirty="0"/>
          </a:p>
        </p:txBody>
      </p:sp>
    </p:spTree>
    <p:extLst>
      <p:ext uri="{BB962C8B-B14F-4D97-AF65-F5344CB8AC3E}">
        <p14:creationId xmlns:p14="http://schemas.microsoft.com/office/powerpoint/2010/main" val="1481256325"/>
      </p:ext>
    </p:extLst>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Box 19"/>
          <p:cNvSpPr txBox="1">
            <a:spLocks noChangeArrowheads="1"/>
          </p:cNvSpPr>
          <p:nvPr/>
        </p:nvSpPr>
        <p:spPr bwMode="auto">
          <a:xfrm>
            <a:off x="1534160" y="1253120"/>
            <a:ext cx="7701915" cy="729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fontAlgn="base">
              <a:spcBef>
                <a:spcPct val="0"/>
              </a:spcBef>
              <a:spcAft>
                <a:spcPct val="0"/>
              </a:spcAft>
              <a:buNone/>
            </a:pPr>
            <a:r>
              <a:rPr lang="en-US" altLang="zh-CN" sz="2800" b="1">
                <a:solidFill>
                  <a:schemeClr val="accent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2</a:t>
            </a:r>
            <a:r>
              <a:rPr lang="zh-CN" altLang="en-US" sz="2800" b="1">
                <a:solidFill>
                  <a:schemeClr val="accent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、揭开了战略反攻的序幕：</a:t>
            </a:r>
            <a:endParaRPr lang="zh-CN" altLang="en-US" sz="2400">
              <a:solidFill>
                <a:schemeClr val="accent3"/>
              </a:solidFill>
              <a:latin typeface="华文中宋" panose="02010600040101010101" charset="-122"/>
              <a:ea typeface="华文中宋" panose="02010600040101010101" charset="-122"/>
            </a:endParaRPr>
          </a:p>
          <a:p>
            <a:pPr defTabSz="913765" fontAlgn="base">
              <a:spcBef>
                <a:spcPct val="0"/>
              </a:spcBef>
              <a:spcAft>
                <a:spcPct val="0"/>
              </a:spcAft>
              <a:buNone/>
            </a:pPr>
            <a:r>
              <a:rPr lang="zh-CN" altLang="en-US" sz="1350">
                <a:solidFill>
                  <a:schemeClr val="accent3"/>
                </a:solidFill>
                <a:latin typeface="微软雅黑" panose="020B0503020204020204" pitchFamily="34" charset="-122"/>
              </a:rPr>
              <a:t> </a:t>
            </a:r>
            <a:endParaRPr lang="zh-CN" altLang="en-US">
              <a:solidFill>
                <a:schemeClr val="bg1">
                  <a:lumMod val="50000"/>
                </a:schemeClr>
              </a:solidFill>
              <a:latin typeface="微软雅黑" panose="020B0503020204020204" pitchFamily="34" charset="-122"/>
            </a:endParaRPr>
          </a:p>
        </p:txBody>
      </p:sp>
      <p:sp>
        <p:nvSpPr>
          <p:cNvPr id="5" name="Rectangle 4"/>
          <p:cNvSpPr/>
          <p:nvPr/>
        </p:nvSpPr>
        <p:spPr>
          <a:xfrm>
            <a:off x="3389313" y="1854465"/>
            <a:ext cx="828675" cy="4191000"/>
          </a:xfrm>
          <a:prstGeom prst="rect">
            <a:avLst/>
          </a:prstGeom>
          <a:solidFill>
            <a:srgbClr val="A9CDE5"/>
          </a:solidFill>
          <a:ln w="9525" cap="flat" cmpd="sng">
            <a:solidFill>
              <a:schemeClr val="tx1"/>
            </a:solidFill>
            <a:prstDash val="solid"/>
            <a:miter/>
            <a:headEnd type="none" w="med" len="med"/>
            <a:tailEnd type="none" w="med" len="med"/>
          </a:ln>
        </p:spPr>
        <p:txBody>
          <a:bodyPr wrap="none" anchor="ctr"/>
          <a:lstStyle/>
          <a:p>
            <a:pPr algn="ctr"/>
            <a:r>
              <a:rPr lang="en-US" altLang="zh-CN" sz="2400" b="1" dirty="0">
                <a:solidFill>
                  <a:srgbClr val="000000"/>
                </a:solidFill>
                <a:latin typeface="楷体_GB2312" pitchFamily="49" charset="-122"/>
                <a:ea typeface="楷体_GB2312" pitchFamily="49" charset="-122"/>
              </a:rPr>
              <a:t>430</a:t>
            </a:r>
          </a:p>
          <a:p>
            <a:pPr algn="ctr"/>
            <a:r>
              <a:rPr lang="zh-CN" altLang="en-US" sz="2400" b="1" dirty="0">
                <a:solidFill>
                  <a:srgbClr val="000000"/>
                </a:solidFill>
                <a:latin typeface="楷体_GB2312" pitchFamily="49" charset="-122"/>
                <a:ea typeface="楷体_GB2312" pitchFamily="49" charset="-122"/>
              </a:rPr>
              <a:t>万人</a:t>
            </a:r>
          </a:p>
        </p:txBody>
      </p:sp>
      <p:sp>
        <p:nvSpPr>
          <p:cNvPr id="6" name="Rectangle 5"/>
          <p:cNvSpPr/>
          <p:nvPr/>
        </p:nvSpPr>
        <p:spPr>
          <a:xfrm>
            <a:off x="9122410" y="1713495"/>
            <a:ext cx="2274570" cy="460375"/>
          </a:xfrm>
          <a:prstGeom prst="rect">
            <a:avLst/>
          </a:prstGeom>
          <a:noFill/>
          <a:ln w="9525">
            <a:noFill/>
          </a:ln>
        </p:spPr>
        <p:txBody>
          <a:bodyPr wrap="square" anchor="t">
            <a:spAutoFit/>
          </a:bodyPr>
          <a:lstStyle/>
          <a:p>
            <a:pPr algn="ctr"/>
            <a:r>
              <a:rPr lang="zh-CN" altLang="en-US" sz="2400" b="1" dirty="0">
                <a:solidFill>
                  <a:srgbClr val="333399"/>
                </a:solidFill>
                <a:latin typeface="华文中宋" panose="02010600040101010101" charset="-122"/>
                <a:ea typeface="华文中宋" panose="02010600040101010101" charset="-122"/>
              </a:rPr>
              <a:t>人民解放军：</a:t>
            </a:r>
          </a:p>
        </p:txBody>
      </p:sp>
      <p:sp>
        <p:nvSpPr>
          <p:cNvPr id="7" name="Rectangle 6"/>
          <p:cNvSpPr/>
          <p:nvPr/>
        </p:nvSpPr>
        <p:spPr>
          <a:xfrm>
            <a:off x="11116628" y="1784298"/>
            <a:ext cx="358775" cy="288925"/>
          </a:xfrm>
          <a:prstGeom prst="rect">
            <a:avLst/>
          </a:prstGeom>
          <a:solidFill>
            <a:srgbClr val="FF0066"/>
          </a:solidFill>
          <a:ln w="9525" cap="flat" cmpd="sng">
            <a:solidFill>
              <a:schemeClr val="tx1"/>
            </a:solidFill>
            <a:prstDash val="solid"/>
            <a:miter/>
            <a:headEnd type="none" w="med" len="med"/>
            <a:tailEnd type="none" w="med" len="med"/>
          </a:ln>
        </p:spPr>
        <p:txBody>
          <a:bodyPr wrap="none" anchor="ctr"/>
          <a:lstStyle/>
          <a:p>
            <a:pPr algn="ctr"/>
            <a:endParaRPr lang="zh-CN" altLang="en-US" sz="2800" dirty="0">
              <a:latin typeface="Times New Roman" panose="02020603050405020304" pitchFamily="18" charset="0"/>
              <a:ea typeface="宋体" panose="02010600030101010101" pitchFamily="2" charset="-122"/>
            </a:endParaRPr>
          </a:p>
        </p:txBody>
      </p:sp>
      <p:sp>
        <p:nvSpPr>
          <p:cNvPr id="8" name="Rectangle 7"/>
          <p:cNvSpPr/>
          <p:nvPr/>
        </p:nvSpPr>
        <p:spPr>
          <a:xfrm>
            <a:off x="9236075" y="1253120"/>
            <a:ext cx="2047240" cy="460375"/>
          </a:xfrm>
          <a:prstGeom prst="rect">
            <a:avLst/>
          </a:prstGeom>
          <a:noFill/>
          <a:ln w="9525">
            <a:noFill/>
          </a:ln>
        </p:spPr>
        <p:txBody>
          <a:bodyPr wrap="square" anchor="t">
            <a:spAutoFit/>
          </a:bodyPr>
          <a:lstStyle/>
          <a:p>
            <a:pPr algn="ctr"/>
            <a:r>
              <a:rPr lang="zh-CN" altLang="en-US" sz="2400" b="1" dirty="0">
                <a:solidFill>
                  <a:srgbClr val="333399"/>
                </a:solidFill>
                <a:latin typeface="华文中宋" panose="02010600040101010101" charset="-122"/>
                <a:ea typeface="华文中宋" panose="02010600040101010101" charset="-122"/>
              </a:rPr>
              <a:t>国民党军队：</a:t>
            </a:r>
          </a:p>
        </p:txBody>
      </p:sp>
      <p:sp>
        <p:nvSpPr>
          <p:cNvPr id="9" name="Rectangle 8"/>
          <p:cNvSpPr/>
          <p:nvPr/>
        </p:nvSpPr>
        <p:spPr>
          <a:xfrm>
            <a:off x="11115358" y="1323923"/>
            <a:ext cx="360362" cy="288925"/>
          </a:xfrm>
          <a:prstGeom prst="rect">
            <a:avLst/>
          </a:prstGeom>
          <a:solidFill>
            <a:srgbClr val="A9CDE5"/>
          </a:solidFill>
          <a:ln w="9525" cap="flat" cmpd="sng">
            <a:solidFill>
              <a:schemeClr val="tx1"/>
            </a:solidFill>
            <a:prstDash val="solid"/>
            <a:miter/>
            <a:headEnd type="none" w="med" len="med"/>
            <a:tailEnd type="none" w="med" len="med"/>
          </a:ln>
        </p:spPr>
        <p:txBody>
          <a:bodyPr wrap="none" anchor="ctr"/>
          <a:lstStyle/>
          <a:p>
            <a:pPr algn="ctr"/>
            <a:endParaRPr lang="zh-CN" altLang="en-US" sz="2800" dirty="0">
              <a:latin typeface="Times New Roman" panose="02020603050405020304" pitchFamily="18" charset="0"/>
              <a:ea typeface="宋体" panose="02010600030101010101" pitchFamily="2" charset="-122"/>
            </a:endParaRPr>
          </a:p>
        </p:txBody>
      </p:sp>
      <p:sp>
        <p:nvSpPr>
          <p:cNvPr id="10" name="Rectangle 9"/>
          <p:cNvSpPr/>
          <p:nvPr/>
        </p:nvSpPr>
        <p:spPr>
          <a:xfrm>
            <a:off x="2705100" y="6115315"/>
            <a:ext cx="1800225" cy="460375"/>
          </a:xfrm>
          <a:prstGeom prst="rect">
            <a:avLst/>
          </a:prstGeom>
          <a:noFill/>
          <a:ln w="9525">
            <a:noFill/>
          </a:ln>
        </p:spPr>
        <p:txBody>
          <a:bodyPr anchor="t">
            <a:spAutoFit/>
          </a:bodyPr>
          <a:lstStyle/>
          <a:p>
            <a:pPr algn="ctr"/>
            <a:r>
              <a:rPr lang="en-US" altLang="zh-CN" sz="2400" b="1" dirty="0">
                <a:solidFill>
                  <a:srgbClr val="333399"/>
                </a:solidFill>
                <a:latin typeface="Tahoma" panose="020B0604030504040204" pitchFamily="34" charset="0"/>
                <a:ea typeface="宋体" panose="02010600030101010101" pitchFamily="2" charset="-122"/>
              </a:rPr>
              <a:t>1946</a:t>
            </a:r>
            <a:r>
              <a:rPr lang="zh-CN" altLang="en-US" sz="2400" b="1" dirty="0">
                <a:solidFill>
                  <a:srgbClr val="333399"/>
                </a:solidFill>
                <a:latin typeface="Tahoma" panose="020B0604030504040204" pitchFamily="34" charset="0"/>
                <a:ea typeface="宋体" panose="02010600030101010101" pitchFamily="2" charset="-122"/>
              </a:rPr>
              <a:t>年</a:t>
            </a:r>
            <a:r>
              <a:rPr lang="en-US" altLang="zh-CN" sz="2400" b="1" dirty="0">
                <a:solidFill>
                  <a:srgbClr val="333399"/>
                </a:solidFill>
                <a:latin typeface="Tahoma" panose="020B0604030504040204" pitchFamily="34" charset="0"/>
                <a:ea typeface="宋体" panose="02010600030101010101" pitchFamily="2" charset="-122"/>
              </a:rPr>
              <a:t>6</a:t>
            </a:r>
            <a:r>
              <a:rPr lang="zh-CN" altLang="en-US" sz="2400" b="1" dirty="0">
                <a:solidFill>
                  <a:srgbClr val="333399"/>
                </a:solidFill>
                <a:latin typeface="Tahoma" panose="020B0604030504040204" pitchFamily="34" charset="0"/>
                <a:ea typeface="宋体" panose="02010600030101010101" pitchFamily="2" charset="-122"/>
              </a:rPr>
              <a:t>月</a:t>
            </a:r>
          </a:p>
        </p:txBody>
      </p:sp>
      <p:sp>
        <p:nvSpPr>
          <p:cNvPr id="11" name="Rectangle 10"/>
          <p:cNvSpPr/>
          <p:nvPr/>
        </p:nvSpPr>
        <p:spPr>
          <a:xfrm>
            <a:off x="7077075" y="6115315"/>
            <a:ext cx="2159000" cy="460375"/>
          </a:xfrm>
          <a:prstGeom prst="rect">
            <a:avLst/>
          </a:prstGeom>
          <a:noFill/>
          <a:ln w="9525">
            <a:noFill/>
          </a:ln>
        </p:spPr>
        <p:txBody>
          <a:bodyPr anchor="t">
            <a:spAutoFit/>
          </a:bodyPr>
          <a:lstStyle/>
          <a:p>
            <a:pPr algn="ctr"/>
            <a:r>
              <a:rPr lang="en-US" altLang="zh-CN" sz="2400" b="1" dirty="0">
                <a:solidFill>
                  <a:srgbClr val="333399"/>
                </a:solidFill>
                <a:latin typeface="Tahoma" panose="020B0604030504040204" pitchFamily="34" charset="0"/>
                <a:ea typeface="宋体" panose="02010600030101010101" pitchFamily="2" charset="-122"/>
              </a:rPr>
              <a:t>1947</a:t>
            </a:r>
            <a:r>
              <a:rPr lang="zh-CN" altLang="en-US" sz="2400" b="1" dirty="0">
                <a:solidFill>
                  <a:srgbClr val="333399"/>
                </a:solidFill>
                <a:latin typeface="Tahoma" panose="020B0604030504040204" pitchFamily="34" charset="0"/>
                <a:ea typeface="宋体" panose="02010600030101010101" pitchFamily="2" charset="-122"/>
              </a:rPr>
              <a:t>年</a:t>
            </a:r>
            <a:r>
              <a:rPr lang="en-US" altLang="zh-CN" sz="2400" b="1" dirty="0">
                <a:solidFill>
                  <a:srgbClr val="333399"/>
                </a:solidFill>
                <a:latin typeface="Tahoma" panose="020B0604030504040204" pitchFamily="34" charset="0"/>
                <a:ea typeface="宋体" panose="02010600030101010101" pitchFamily="2" charset="-122"/>
              </a:rPr>
              <a:t>6</a:t>
            </a:r>
            <a:r>
              <a:rPr lang="zh-CN" altLang="en-US" sz="2400" b="1" dirty="0">
                <a:solidFill>
                  <a:srgbClr val="333399"/>
                </a:solidFill>
                <a:latin typeface="Tahoma" panose="020B0604030504040204" pitchFamily="34" charset="0"/>
                <a:ea typeface="宋体" panose="02010600030101010101" pitchFamily="2" charset="-122"/>
              </a:rPr>
              <a:t>月</a:t>
            </a:r>
          </a:p>
        </p:txBody>
      </p:sp>
      <p:sp>
        <p:nvSpPr>
          <p:cNvPr id="12" name="Rectangle 11"/>
          <p:cNvSpPr/>
          <p:nvPr/>
        </p:nvSpPr>
        <p:spPr>
          <a:xfrm>
            <a:off x="7356475" y="4292865"/>
            <a:ext cx="800100" cy="1752600"/>
          </a:xfrm>
          <a:prstGeom prst="rect">
            <a:avLst/>
          </a:prstGeom>
          <a:solidFill>
            <a:srgbClr val="FF0066"/>
          </a:solidFill>
          <a:ln w="9525" cap="flat" cmpd="sng">
            <a:solidFill>
              <a:schemeClr val="tx1"/>
            </a:solidFill>
            <a:prstDash val="solid"/>
            <a:miter/>
            <a:headEnd type="none" w="med" len="med"/>
            <a:tailEnd type="none" w="med" len="med"/>
          </a:ln>
        </p:spPr>
        <p:txBody>
          <a:bodyPr wrap="none" anchor="ctr"/>
          <a:lstStyle/>
          <a:p>
            <a:pPr algn="ctr"/>
            <a:r>
              <a:rPr lang="en-US" altLang="zh-CN" sz="2400" b="1" dirty="0">
                <a:solidFill>
                  <a:schemeClr val="accent1"/>
                </a:solidFill>
                <a:latin typeface="楷体_GB2312" pitchFamily="49" charset="-122"/>
                <a:ea typeface="楷体_GB2312" pitchFamily="49" charset="-122"/>
              </a:rPr>
              <a:t>195</a:t>
            </a:r>
          </a:p>
          <a:p>
            <a:pPr algn="ctr"/>
            <a:r>
              <a:rPr lang="zh-CN" altLang="en-US" sz="2400" b="1" dirty="0">
                <a:solidFill>
                  <a:schemeClr val="accent1"/>
                </a:solidFill>
                <a:latin typeface="楷体_GB2312" pitchFamily="49" charset="-122"/>
                <a:ea typeface="楷体_GB2312" pitchFamily="49" charset="-122"/>
              </a:rPr>
              <a:t>万人</a:t>
            </a:r>
          </a:p>
        </p:txBody>
      </p:sp>
      <p:sp>
        <p:nvSpPr>
          <p:cNvPr id="13" name="Rectangle 12"/>
          <p:cNvSpPr/>
          <p:nvPr/>
        </p:nvSpPr>
        <p:spPr>
          <a:xfrm>
            <a:off x="8156575" y="2616465"/>
            <a:ext cx="884238" cy="3429000"/>
          </a:xfrm>
          <a:prstGeom prst="rect">
            <a:avLst/>
          </a:prstGeom>
          <a:solidFill>
            <a:srgbClr val="A9CDE5"/>
          </a:solidFill>
          <a:ln w="9525" cap="flat" cmpd="sng">
            <a:solidFill>
              <a:schemeClr val="tx1"/>
            </a:solidFill>
            <a:prstDash val="solid"/>
            <a:miter/>
            <a:headEnd type="none" w="med" len="med"/>
            <a:tailEnd type="none" w="med" len="med"/>
          </a:ln>
        </p:spPr>
        <p:txBody>
          <a:bodyPr wrap="none" anchor="ctr"/>
          <a:lstStyle/>
          <a:p>
            <a:pPr algn="ctr"/>
            <a:r>
              <a:rPr lang="en-US" altLang="zh-CN" sz="2400" b="1" dirty="0">
                <a:solidFill>
                  <a:srgbClr val="000000"/>
                </a:solidFill>
                <a:latin typeface="楷体_GB2312" pitchFamily="49" charset="-122"/>
                <a:ea typeface="楷体_GB2312" pitchFamily="49" charset="-122"/>
              </a:rPr>
              <a:t>373</a:t>
            </a:r>
          </a:p>
          <a:p>
            <a:pPr algn="ctr"/>
            <a:r>
              <a:rPr lang="zh-CN" altLang="en-US" sz="2400" b="1" dirty="0">
                <a:solidFill>
                  <a:srgbClr val="000000"/>
                </a:solidFill>
                <a:latin typeface="楷体_GB2312" pitchFamily="49" charset="-122"/>
                <a:ea typeface="楷体_GB2312" pitchFamily="49" charset="-122"/>
              </a:rPr>
              <a:t>万人</a:t>
            </a:r>
          </a:p>
          <a:p>
            <a:pPr algn="ctr"/>
            <a:endParaRPr lang="en-US" altLang="zh-CN" sz="2800" b="1" dirty="0">
              <a:solidFill>
                <a:srgbClr val="000000"/>
              </a:solidFill>
              <a:latin typeface="楷体_GB2312" pitchFamily="49" charset="-122"/>
              <a:ea typeface="楷体_GB2312" pitchFamily="49" charset="-122"/>
            </a:endParaRPr>
          </a:p>
        </p:txBody>
      </p:sp>
      <p:sp>
        <p:nvSpPr>
          <p:cNvPr id="14" name="Rectangle 13"/>
          <p:cNvSpPr/>
          <p:nvPr/>
        </p:nvSpPr>
        <p:spPr>
          <a:xfrm>
            <a:off x="2705100" y="4826265"/>
            <a:ext cx="684213" cy="1219200"/>
          </a:xfrm>
          <a:prstGeom prst="rect">
            <a:avLst/>
          </a:prstGeom>
          <a:solidFill>
            <a:srgbClr val="FF0066"/>
          </a:solidFill>
          <a:ln w="9525" cap="flat" cmpd="sng">
            <a:solidFill>
              <a:schemeClr val="tx1"/>
            </a:solidFill>
            <a:prstDash val="solid"/>
            <a:miter/>
            <a:headEnd type="none" w="med" len="med"/>
            <a:tailEnd type="none" w="med" len="med"/>
          </a:ln>
        </p:spPr>
        <p:txBody>
          <a:bodyPr wrap="none" anchor="ctr"/>
          <a:lstStyle/>
          <a:p>
            <a:pPr algn="ctr"/>
            <a:r>
              <a:rPr lang="en-US" altLang="zh-CN" sz="2400" b="1" dirty="0">
                <a:solidFill>
                  <a:schemeClr val="accent1"/>
                </a:solidFill>
                <a:latin typeface="楷体_GB2312" pitchFamily="49" charset="-122"/>
                <a:ea typeface="楷体_GB2312" pitchFamily="49" charset="-122"/>
              </a:rPr>
              <a:t>130</a:t>
            </a:r>
          </a:p>
          <a:p>
            <a:pPr algn="ctr"/>
            <a:r>
              <a:rPr lang="zh-CN" altLang="en-US" sz="2400" b="1" dirty="0">
                <a:solidFill>
                  <a:schemeClr val="accent1"/>
                </a:solidFill>
                <a:latin typeface="楷体_GB2312" pitchFamily="49" charset="-122"/>
                <a:ea typeface="楷体_GB2312" pitchFamily="49" charset="-122"/>
              </a:rPr>
              <a:t>万人</a:t>
            </a:r>
          </a:p>
        </p:txBody>
      </p:sp>
      <p:sp>
        <p:nvSpPr>
          <p:cNvPr id="15" name="矩形 14"/>
          <p:cNvSpPr/>
          <p:nvPr/>
        </p:nvSpPr>
        <p:spPr>
          <a:xfrm>
            <a:off x="4505325" y="3073665"/>
            <a:ext cx="2770188" cy="1753235"/>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ahoma" panose="020B0604030504040204" pitchFamily="34" charset="0"/>
                <a:ea typeface="宋体" panose="02010600030101010101" pitchFamily="2" charset="-122"/>
                <a:cs typeface="+mn-cs"/>
                <a:sym typeface="+mn-ea"/>
              </a:rPr>
              <a:t> </a:t>
            </a:r>
            <a:r>
              <a:rPr kumimoji="0" lang="en-US" altLang="zh-CN" sz="3600" b="1" i="0" u="none" strike="noStrike" kern="1200" cap="none" spc="0" normalizeH="0" baseline="0" noProof="0" dirty="0">
                <a:ln>
                  <a:noFill/>
                </a:ln>
                <a:solidFill>
                  <a:schemeClr val="bg1">
                    <a:lumMod val="75000"/>
                  </a:schemeClr>
                </a:solidFill>
                <a:effectLst>
                  <a:outerShdw blurRad="38100" dist="38100" dir="2700000" algn="tl">
                    <a:srgbClr val="C0C0C0"/>
                  </a:outerShdw>
                </a:effectLst>
                <a:uLnTx/>
                <a:uFillTx/>
                <a:latin typeface="Tahoma" panose="020B0604030504040204" pitchFamily="34" charset="0"/>
                <a:ea typeface="宋体" panose="02010600030101010101" pitchFamily="2" charset="-122"/>
                <a:cs typeface="+mn-cs"/>
                <a:sym typeface="+mn-ea"/>
              </a:rPr>
              <a:t> </a:t>
            </a:r>
            <a:r>
              <a:rPr kumimoji="0" lang="en-US" altLang="zh-CN" sz="36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Tahoma" panose="020B0604030504040204" pitchFamily="34" charset="0"/>
                <a:ea typeface="宋体" panose="02010600030101010101" pitchFamily="2" charset="-122"/>
                <a:cs typeface="+mn-cs"/>
                <a:sym typeface="+mn-ea"/>
              </a:rPr>
              <a:t>1947</a:t>
            </a:r>
            <a:r>
              <a:rPr kumimoji="0" lang="zh-CN" altLang="en-US" sz="36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Tahoma" panose="020B0604030504040204" pitchFamily="34" charset="0"/>
                <a:ea typeface="宋体" panose="02010600030101010101" pitchFamily="2" charset="-122"/>
                <a:cs typeface="+mn-cs"/>
                <a:sym typeface="+mn-ea"/>
              </a:rPr>
              <a:t>年夏，战略进攻时机成熟。</a:t>
            </a:r>
          </a:p>
        </p:txBody>
      </p:sp>
      <p:cxnSp>
        <p:nvCxnSpPr>
          <p:cNvPr id="3" name="直接连接符 2"/>
          <p:cNvCxnSpPr/>
          <p:nvPr/>
        </p:nvCxnSpPr>
        <p:spPr bwMode="auto">
          <a:xfrm>
            <a:off x="1341120" y="6045465"/>
            <a:ext cx="10249989" cy="0"/>
          </a:xfrm>
          <a:prstGeom prst="line">
            <a:avLst/>
          </a:prstGeom>
          <a:solidFill>
            <a:schemeClr val="accent1"/>
          </a:solidFill>
          <a:ln w="9525" cap="flat" cmpd="sng" algn="ctr">
            <a:solidFill>
              <a:schemeClr val="tx1"/>
            </a:solidFill>
            <a:prstDash val="solid"/>
            <a:round/>
            <a:headEnd type="none" w="med" len="med"/>
            <a:tailEnd type="none" w="med" len="med"/>
          </a:ln>
        </p:spPr>
      </p:cxnSp>
      <p:sp>
        <p:nvSpPr>
          <p:cNvPr id="21" name="文本框 1">
            <a:extLst>
              <a:ext uri="{FF2B5EF4-FFF2-40B4-BE49-F238E27FC236}">
                <a16:creationId xmlns="" xmlns:a16="http://schemas.microsoft.com/office/drawing/2014/main" id="{CDB5D3AE-A44E-42E8-AA2C-852942F07154}"/>
              </a:ext>
            </a:extLst>
          </p:cNvPr>
          <p:cNvSpPr txBox="1"/>
          <p:nvPr/>
        </p:nvSpPr>
        <p:spPr>
          <a:xfrm>
            <a:off x="8211620" y="137996"/>
            <a:ext cx="3775393" cy="523220"/>
          </a:xfrm>
          <a:prstGeom prst="rect">
            <a:avLst/>
          </a:prstGeom>
          <a:noFill/>
        </p:spPr>
        <p:txBody>
          <a:bodyPr wrap="none" rtlCol="0">
            <a:spAutoFit/>
          </a:bodyPr>
          <a:lstStyle/>
          <a:p>
            <a:pPr algn="r"/>
            <a:r>
              <a:rPr lang="zh-CN" altLang="en-US" sz="2800" dirty="0" smtClean="0"/>
              <a:t>新民主主义革命的胜利</a:t>
            </a:r>
            <a:endParaRPr lang="zh-CN" altLang="en-US" sz="2800" dirty="0"/>
          </a:p>
        </p:txBody>
      </p:sp>
    </p:spTree>
    <p:extLst>
      <p:ext uri="{BB962C8B-B14F-4D97-AF65-F5344CB8AC3E}">
        <p14:creationId xmlns:p14="http://schemas.microsoft.com/office/powerpoint/2010/main" val="947873079"/>
      </p:ext>
    </p:extLst>
  </p:cSld>
  <p:clrMapOvr>
    <a:masterClrMapping/>
  </p:clrMapOvr>
  <p:transition spd="slow" advTm="5163">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wipe(up)">
                                      <p:cBhvr>
                                        <p:cTn id="7" dur="500"/>
                                        <p:tgtEl>
                                          <p:spTgt spid="1024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 calcmode="lin" valueType="num">
                                      <p:cBhvr>
                                        <p:cTn id="14" dur="1000" fill="hold"/>
                                        <p:tgtEl>
                                          <p:spTgt spid="15"/>
                                        </p:tgtEl>
                                        <p:attrNameLst>
                                          <p:attrName>style.rotation</p:attrName>
                                        </p:attrNameLst>
                                      </p:cBhvr>
                                      <p:tavLst>
                                        <p:tav tm="0">
                                          <p:val>
                                            <p:fltVal val="90"/>
                                          </p:val>
                                        </p:tav>
                                        <p:tav tm="100000">
                                          <p:val>
                                            <p:fltVal val="0"/>
                                          </p:val>
                                        </p:tav>
                                      </p:tavLst>
                                    </p:anim>
                                    <p:animEffect transition="in" filter="fade">
                                      <p:cBhvr>
                                        <p:cTn id="1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utoUpdateAnimBg="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Box 19"/>
          <p:cNvSpPr txBox="1">
            <a:spLocks noChangeArrowheads="1"/>
          </p:cNvSpPr>
          <p:nvPr/>
        </p:nvSpPr>
        <p:spPr bwMode="auto">
          <a:xfrm>
            <a:off x="1011555" y="1119770"/>
            <a:ext cx="770191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fontAlgn="base">
              <a:spcBef>
                <a:spcPct val="0"/>
              </a:spcBef>
              <a:spcAft>
                <a:spcPct val="0"/>
              </a:spcAft>
              <a:buNone/>
            </a:pPr>
            <a:r>
              <a:rPr lang="en-US" altLang="zh-CN" sz="2800" b="1">
                <a:solidFill>
                  <a:schemeClr val="accent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2</a:t>
            </a:r>
            <a:r>
              <a:rPr lang="zh-CN" altLang="en-US" sz="2800" b="1">
                <a:solidFill>
                  <a:schemeClr val="accent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、揭开了战略反攻的序幕：</a:t>
            </a:r>
            <a:endParaRPr lang="zh-CN" altLang="en-US">
              <a:solidFill>
                <a:schemeClr val="bg1">
                  <a:lumMod val="50000"/>
                </a:schemeClr>
              </a:solidFill>
              <a:latin typeface="微软雅黑" panose="020B0503020204020204" pitchFamily="34" charset="-122"/>
            </a:endParaRPr>
          </a:p>
        </p:txBody>
      </p:sp>
      <p:sp>
        <p:nvSpPr>
          <p:cNvPr id="2" name="文本框 1"/>
          <p:cNvSpPr txBox="1"/>
          <p:nvPr/>
        </p:nvSpPr>
        <p:spPr>
          <a:xfrm>
            <a:off x="7668895" y="2653030"/>
            <a:ext cx="3852545" cy="3046095"/>
          </a:xfrm>
          <a:prstGeom prst="rect">
            <a:avLst/>
          </a:prstGeom>
          <a:noFill/>
        </p:spPr>
        <p:txBody>
          <a:bodyPr wrap="square" rtlCol="0">
            <a:spAutoFit/>
          </a:bodyPr>
          <a:lstStyle/>
          <a:p>
            <a:r>
              <a:rPr lang="en-US" altLang="zh-CN" sz="3200" b="1">
                <a:latin typeface="宋体" panose="02010600030101010101" pitchFamily="2" charset="-122"/>
                <a:ea typeface="宋体" panose="02010600030101010101" pitchFamily="2" charset="-122"/>
                <a:cs typeface="宋体" panose="02010600030101010101" pitchFamily="2" charset="-122"/>
                <a:sym typeface="+mn-ea"/>
              </a:rPr>
              <a:t>1947</a:t>
            </a:r>
            <a:r>
              <a:rPr lang="zh-CN" altLang="en-US" sz="3200" b="1">
                <a:latin typeface="宋体" panose="02010600030101010101" pitchFamily="2" charset="-122"/>
                <a:ea typeface="宋体" panose="02010600030101010101" pitchFamily="2" charset="-122"/>
                <a:cs typeface="宋体" panose="02010600030101010101" pitchFamily="2" charset="-122"/>
                <a:sym typeface="+mn-ea"/>
              </a:rPr>
              <a:t>年夏，刘伯承、邓小平，</a:t>
            </a:r>
            <a:r>
              <a:rPr lang="zh-CN" altLang="en-US" sz="32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千里跃进大别山</a:t>
            </a:r>
            <a:r>
              <a:rPr lang="zh-CN" altLang="en-US" sz="3200" b="1">
                <a:latin typeface="宋体" panose="02010600030101010101" pitchFamily="2" charset="-122"/>
                <a:ea typeface="宋体" panose="02010600030101010101" pitchFamily="2" charset="-122"/>
                <a:cs typeface="宋体" panose="02010600030101010101" pitchFamily="2" charset="-122"/>
                <a:sym typeface="+mn-ea"/>
              </a:rPr>
              <a:t>，直接威胁到国民党统治的中心</a:t>
            </a:r>
            <a:r>
              <a:rPr lang="zh-CN" altLang="en-US" sz="32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南京、武汉</a:t>
            </a:r>
            <a:r>
              <a:rPr lang="zh-CN" altLang="en-US" sz="3200" b="1">
                <a:latin typeface="宋体" panose="02010600030101010101" pitchFamily="2" charset="-122"/>
                <a:ea typeface="宋体" panose="02010600030101010101" pitchFamily="2" charset="-122"/>
                <a:cs typeface="宋体" panose="02010600030101010101" pitchFamily="2" charset="-122"/>
                <a:sym typeface="+mn-ea"/>
              </a:rPr>
              <a:t>，揭开</a:t>
            </a:r>
            <a:r>
              <a:rPr lang="zh-CN" altLang="en-US" sz="3200" b="1" u="sng">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战略进攻</a:t>
            </a:r>
            <a:r>
              <a:rPr lang="zh-CN" altLang="en-US" sz="3200" b="1">
                <a:latin typeface="宋体" panose="02010600030101010101" pitchFamily="2" charset="-122"/>
                <a:ea typeface="宋体" panose="02010600030101010101" pitchFamily="2" charset="-122"/>
                <a:cs typeface="宋体" panose="02010600030101010101" pitchFamily="2" charset="-122"/>
                <a:sym typeface="+mn-ea"/>
              </a:rPr>
              <a:t>的序幕。</a:t>
            </a:r>
            <a:endParaRPr lang="zh-CN" altLang="en-US" sz="3200" b="1">
              <a:solidFill>
                <a:schemeClr val="accent1"/>
              </a:solidFill>
              <a:latin typeface="宋体" panose="02010600030101010101" pitchFamily="2" charset="-122"/>
              <a:ea typeface="宋体" panose="02010600030101010101" pitchFamily="2" charset="-122"/>
              <a:cs typeface="宋体" panose="02010600030101010101" pitchFamily="2" charset="-122"/>
              <a:sym typeface="+mn-ea"/>
            </a:endParaRPr>
          </a:p>
        </p:txBody>
      </p:sp>
      <p:grpSp>
        <p:nvGrpSpPr>
          <p:cNvPr id="11270" name="Group 25"/>
          <p:cNvGrpSpPr/>
          <p:nvPr/>
        </p:nvGrpSpPr>
        <p:grpSpPr>
          <a:xfrm>
            <a:off x="1000125" y="1757680"/>
            <a:ext cx="6370955" cy="4836160"/>
            <a:chOff x="2472" y="0"/>
            <a:chExt cx="3288" cy="2387"/>
          </a:xfrm>
        </p:grpSpPr>
        <p:grpSp>
          <p:nvGrpSpPr>
            <p:cNvPr id="9222" name="Group 26"/>
            <p:cNvGrpSpPr/>
            <p:nvPr/>
          </p:nvGrpSpPr>
          <p:grpSpPr>
            <a:xfrm>
              <a:off x="2472" y="0"/>
              <a:ext cx="3288" cy="2387"/>
              <a:chOff x="2784" y="96"/>
              <a:chExt cx="2880" cy="2245"/>
            </a:xfrm>
          </p:grpSpPr>
          <p:grpSp>
            <p:nvGrpSpPr>
              <p:cNvPr id="9223" name="Group 27"/>
              <p:cNvGrpSpPr/>
              <p:nvPr/>
            </p:nvGrpSpPr>
            <p:grpSpPr>
              <a:xfrm>
                <a:off x="2784" y="96"/>
                <a:ext cx="2880" cy="2245"/>
                <a:chOff x="2784" y="96"/>
                <a:chExt cx="2880" cy="2245"/>
              </a:xfrm>
            </p:grpSpPr>
            <p:pic>
              <p:nvPicPr>
                <p:cNvPr id="9224" name="Picture 28" descr="002"/>
                <p:cNvPicPr>
                  <a:picLocks noChangeAspect="1"/>
                </p:cNvPicPr>
                <p:nvPr/>
              </p:nvPicPr>
              <p:blipFill>
                <a:blip r:embed="rId2">
                  <a:lum bright="-17999" contrast="35999"/>
                </a:blip>
                <a:srcRect l="1126" t="1318" r="2402" b="1700"/>
                <a:stretch>
                  <a:fillRect/>
                </a:stretch>
              </p:blipFill>
              <p:spPr>
                <a:xfrm>
                  <a:off x="2784" y="96"/>
                  <a:ext cx="2880" cy="2245"/>
                </a:xfrm>
                <a:prstGeom prst="rect">
                  <a:avLst/>
                </a:prstGeom>
                <a:noFill/>
                <a:ln w="9525">
                  <a:noFill/>
                </a:ln>
              </p:spPr>
            </p:pic>
            <p:sp>
              <p:nvSpPr>
                <p:cNvPr id="9225" name="Freeform 29"/>
                <p:cNvSpPr/>
                <p:nvPr/>
              </p:nvSpPr>
              <p:spPr>
                <a:xfrm>
                  <a:off x="4272" y="768"/>
                  <a:ext cx="192" cy="24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499" h="544">
                      <a:moveTo>
                        <a:pt x="363" y="0"/>
                      </a:moveTo>
                      <a:lnTo>
                        <a:pt x="137" y="181"/>
                      </a:lnTo>
                      <a:lnTo>
                        <a:pt x="0" y="226"/>
                      </a:lnTo>
                      <a:lnTo>
                        <a:pt x="137" y="498"/>
                      </a:lnTo>
                      <a:lnTo>
                        <a:pt x="46" y="498"/>
                      </a:lnTo>
                      <a:lnTo>
                        <a:pt x="227" y="544"/>
                      </a:lnTo>
                      <a:lnTo>
                        <a:pt x="227" y="408"/>
                      </a:lnTo>
                      <a:lnTo>
                        <a:pt x="182" y="498"/>
                      </a:lnTo>
                      <a:lnTo>
                        <a:pt x="182" y="272"/>
                      </a:lnTo>
                      <a:lnTo>
                        <a:pt x="363" y="453"/>
                      </a:lnTo>
                      <a:lnTo>
                        <a:pt x="273" y="453"/>
                      </a:lnTo>
                      <a:lnTo>
                        <a:pt x="454" y="544"/>
                      </a:lnTo>
                      <a:lnTo>
                        <a:pt x="499" y="317"/>
                      </a:lnTo>
                      <a:lnTo>
                        <a:pt x="409" y="408"/>
                      </a:lnTo>
                      <a:lnTo>
                        <a:pt x="363" y="0"/>
                      </a:lnTo>
                      <a:close/>
                    </a:path>
                  </a:pathLst>
                </a:custGeom>
                <a:solidFill>
                  <a:srgbClr val="CC0000"/>
                </a:solidFill>
                <a:ln w="9525" cap="flat" cmpd="sng">
                  <a:solidFill>
                    <a:srgbClr val="CC0000"/>
                  </a:solidFill>
                  <a:prstDash val="solid"/>
                  <a:round/>
                  <a:headEnd type="none" w="med" len="med"/>
                  <a:tailEnd type="none" w="med" len="med"/>
                </a:ln>
              </p:spPr>
              <p:txBody>
                <a:bodyPr/>
                <a:lstStyle/>
                <a:p>
                  <a:endParaRPr lang="zh-CN" altLang="en-US"/>
                </a:p>
              </p:txBody>
            </p:sp>
            <p:sp>
              <p:nvSpPr>
                <p:cNvPr id="9226" name="Freeform 30"/>
                <p:cNvSpPr/>
                <p:nvPr/>
              </p:nvSpPr>
              <p:spPr>
                <a:xfrm>
                  <a:off x="3984" y="1200"/>
                  <a:ext cx="658" cy="717"/>
                </a:xfrm>
                <a:custGeom>
                  <a:avLst/>
                  <a:gdLst/>
                  <a:ahLst/>
                  <a:cxnLst>
                    <a:cxn ang="0">
                      <a:pos x="11" y="0"/>
                    </a:cxn>
                    <a:cxn ang="0">
                      <a:pos x="3" y="0"/>
                    </a:cxn>
                    <a:cxn ang="0">
                      <a:pos x="4" y="0"/>
                    </a:cxn>
                    <a:cxn ang="0">
                      <a:pos x="5" y="0"/>
                    </a:cxn>
                    <a:cxn ang="0">
                      <a:pos x="1" y="0"/>
                    </a:cxn>
                    <a:cxn ang="0">
                      <a:pos x="0" y="0"/>
                    </a:cxn>
                    <a:cxn ang="0">
                      <a:pos x="8" y="0"/>
                    </a:cxn>
                    <a:cxn ang="0">
                      <a:pos x="4" y="0"/>
                    </a:cxn>
                    <a:cxn ang="0">
                      <a:pos x="12" y="0"/>
                    </a:cxn>
                    <a:cxn ang="0">
                      <a:pos x="11" y="0"/>
                    </a:cxn>
                    <a:cxn ang="0">
                      <a:pos x="9" y="0"/>
                    </a:cxn>
                    <a:cxn ang="0">
                      <a:pos x="3" y="0"/>
                    </a:cxn>
                    <a:cxn ang="0">
                      <a:pos x="7" y="0"/>
                    </a:cxn>
                    <a:cxn ang="0">
                      <a:pos x="13" y="0"/>
                    </a:cxn>
                    <a:cxn ang="0">
                      <a:pos x="22" y="0"/>
                    </a:cxn>
                    <a:cxn ang="0">
                      <a:pos x="22" y="0"/>
                    </a:cxn>
                    <a:cxn ang="0">
                      <a:pos x="22" y="0"/>
                    </a:cxn>
                    <a:cxn ang="0">
                      <a:pos x="20" y="0"/>
                    </a:cxn>
                    <a:cxn ang="0">
                      <a:pos x="20" y="0"/>
                    </a:cxn>
                    <a:cxn ang="0">
                      <a:pos x="27" y="0"/>
                    </a:cxn>
                    <a:cxn ang="0">
                      <a:pos x="22" y="0"/>
                    </a:cxn>
                    <a:cxn ang="0">
                      <a:pos x="22" y="0"/>
                    </a:cxn>
                    <a:cxn ang="0">
                      <a:pos x="17" y="0"/>
                    </a:cxn>
                    <a:cxn ang="0">
                      <a:pos x="11" y="0"/>
                    </a:cxn>
                    <a:cxn ang="0">
                      <a:pos x="8" y="0"/>
                    </a:cxn>
                    <a:cxn ang="0">
                      <a:pos x="8" y="0"/>
                    </a:cxn>
                    <a:cxn ang="0">
                      <a:pos x="16" y="0"/>
                    </a:cxn>
                    <a:cxn ang="0">
                      <a:pos x="11" y="0"/>
                    </a:cxn>
                  </a:cxnLst>
                  <a:rect l="0" t="0" r="0" b="0"/>
                  <a:pathLst>
                    <a:path w="907" h="1905">
                      <a:moveTo>
                        <a:pt x="363" y="0"/>
                      </a:moveTo>
                      <a:lnTo>
                        <a:pt x="91" y="408"/>
                      </a:lnTo>
                      <a:lnTo>
                        <a:pt x="136" y="816"/>
                      </a:lnTo>
                      <a:lnTo>
                        <a:pt x="181" y="998"/>
                      </a:lnTo>
                      <a:lnTo>
                        <a:pt x="45" y="1179"/>
                      </a:lnTo>
                      <a:lnTo>
                        <a:pt x="0" y="1406"/>
                      </a:lnTo>
                      <a:lnTo>
                        <a:pt x="272" y="1587"/>
                      </a:lnTo>
                      <a:lnTo>
                        <a:pt x="136" y="1587"/>
                      </a:lnTo>
                      <a:lnTo>
                        <a:pt x="408" y="1678"/>
                      </a:lnTo>
                      <a:lnTo>
                        <a:pt x="363" y="1451"/>
                      </a:lnTo>
                      <a:lnTo>
                        <a:pt x="317" y="1542"/>
                      </a:lnTo>
                      <a:lnTo>
                        <a:pt x="91" y="1360"/>
                      </a:lnTo>
                      <a:lnTo>
                        <a:pt x="227" y="1088"/>
                      </a:lnTo>
                      <a:lnTo>
                        <a:pt x="454" y="1088"/>
                      </a:lnTo>
                      <a:lnTo>
                        <a:pt x="726" y="1270"/>
                      </a:lnTo>
                      <a:lnTo>
                        <a:pt x="726" y="1542"/>
                      </a:lnTo>
                      <a:lnTo>
                        <a:pt x="726" y="1769"/>
                      </a:lnTo>
                      <a:lnTo>
                        <a:pt x="680" y="1633"/>
                      </a:lnTo>
                      <a:lnTo>
                        <a:pt x="680" y="1905"/>
                      </a:lnTo>
                      <a:lnTo>
                        <a:pt x="907" y="1723"/>
                      </a:lnTo>
                      <a:lnTo>
                        <a:pt x="771" y="1769"/>
                      </a:lnTo>
                      <a:lnTo>
                        <a:pt x="771" y="1315"/>
                      </a:lnTo>
                      <a:lnTo>
                        <a:pt x="590" y="1088"/>
                      </a:lnTo>
                      <a:lnTo>
                        <a:pt x="363" y="952"/>
                      </a:lnTo>
                      <a:lnTo>
                        <a:pt x="272" y="816"/>
                      </a:lnTo>
                      <a:lnTo>
                        <a:pt x="272" y="499"/>
                      </a:lnTo>
                      <a:lnTo>
                        <a:pt x="544" y="90"/>
                      </a:lnTo>
                      <a:lnTo>
                        <a:pt x="363" y="0"/>
                      </a:lnTo>
                      <a:close/>
                    </a:path>
                  </a:pathLst>
                </a:custGeom>
                <a:solidFill>
                  <a:srgbClr val="CC0000"/>
                </a:solidFill>
                <a:ln w="9525" cap="flat" cmpd="sng">
                  <a:solidFill>
                    <a:srgbClr val="CC0000"/>
                  </a:solidFill>
                  <a:prstDash val="solid"/>
                  <a:round/>
                  <a:headEnd type="none" w="med" len="med"/>
                  <a:tailEnd type="none" w="med" len="med"/>
                </a:ln>
              </p:spPr>
              <p:txBody>
                <a:bodyPr/>
                <a:lstStyle/>
                <a:p>
                  <a:endParaRPr lang="zh-CN" altLang="en-US"/>
                </a:p>
              </p:txBody>
            </p:sp>
            <p:sp>
              <p:nvSpPr>
                <p:cNvPr id="9227" name="AutoShape 31"/>
                <p:cNvSpPr/>
                <p:nvPr/>
              </p:nvSpPr>
              <p:spPr>
                <a:xfrm>
                  <a:off x="4372" y="1008"/>
                  <a:ext cx="236" cy="262"/>
                </a:xfrm>
                <a:prstGeom prst="irregularSeal1">
                  <a:avLst/>
                </a:prstGeom>
                <a:solidFill>
                  <a:srgbClr val="FF0000"/>
                </a:solidFill>
                <a:ln w="9525" cap="flat" cmpd="sng">
                  <a:solidFill>
                    <a:schemeClr val="tx1"/>
                  </a:solidFill>
                  <a:prstDash val="solid"/>
                  <a:miter/>
                  <a:headEnd type="none" w="med" len="med"/>
                  <a:tailEnd type="none" w="med" len="med"/>
                </a:ln>
              </p:spPr>
              <p:txBody>
                <a:bodyPr wrap="none" anchor="ctr"/>
                <a:lstStyle/>
                <a:p>
                  <a:pPr algn="ctr"/>
                  <a:endParaRPr lang="zh-CN" altLang="en-US" sz="2800" dirty="0">
                    <a:latin typeface="Times New Roman" panose="02020603050405020304" pitchFamily="18" charset="0"/>
                    <a:ea typeface="宋体" panose="02010600030101010101" pitchFamily="2" charset="-122"/>
                  </a:endParaRPr>
                </a:p>
              </p:txBody>
            </p:sp>
          </p:grpSp>
          <p:grpSp>
            <p:nvGrpSpPr>
              <p:cNvPr id="9228" name="Group 32"/>
              <p:cNvGrpSpPr/>
              <p:nvPr/>
            </p:nvGrpSpPr>
            <p:grpSpPr>
              <a:xfrm>
                <a:off x="2789" y="754"/>
                <a:ext cx="2223" cy="789"/>
                <a:chOff x="143" y="1034"/>
                <a:chExt cx="4241" cy="1657"/>
              </a:xfrm>
            </p:grpSpPr>
            <p:sp>
              <p:nvSpPr>
                <p:cNvPr id="9229" name="Freeform 33"/>
                <p:cNvSpPr/>
                <p:nvPr/>
              </p:nvSpPr>
              <p:spPr>
                <a:xfrm>
                  <a:off x="143" y="1296"/>
                  <a:ext cx="2209" cy="1395"/>
                </a:xfrm>
                <a:custGeom>
                  <a:avLst/>
                  <a:gdLst/>
                  <a:ahLst/>
                  <a:cxnLst>
                    <a:cxn ang="0">
                      <a:pos x="577" y="0"/>
                    </a:cxn>
                    <a:cxn ang="0">
                      <a:pos x="312" y="266"/>
                    </a:cxn>
                    <a:cxn ang="0">
                      <a:pos x="447" y="245"/>
                    </a:cxn>
                    <a:cxn ang="0">
                      <a:pos x="241" y="576"/>
                    </a:cxn>
                    <a:cxn ang="0">
                      <a:pos x="74" y="1248"/>
                    </a:cxn>
                    <a:cxn ang="0">
                      <a:pos x="685" y="1342"/>
                    </a:cxn>
                    <a:cxn ang="0">
                      <a:pos x="985" y="928"/>
                    </a:cxn>
                    <a:cxn ang="0">
                      <a:pos x="1345" y="720"/>
                    </a:cxn>
                    <a:cxn ang="0">
                      <a:pos x="1009" y="720"/>
                    </a:cxn>
                    <a:cxn ang="0">
                      <a:pos x="1537" y="624"/>
                    </a:cxn>
                    <a:cxn ang="0">
                      <a:pos x="1873" y="576"/>
                    </a:cxn>
                    <a:cxn ang="0">
                      <a:pos x="1345" y="576"/>
                    </a:cxn>
                    <a:cxn ang="0">
                      <a:pos x="1201" y="624"/>
                    </a:cxn>
                    <a:cxn ang="0">
                      <a:pos x="1585" y="480"/>
                    </a:cxn>
                    <a:cxn ang="0">
                      <a:pos x="2017" y="480"/>
                    </a:cxn>
                    <a:cxn ang="0">
                      <a:pos x="2209" y="432"/>
                    </a:cxn>
                    <a:cxn ang="0">
                      <a:pos x="1777" y="432"/>
                    </a:cxn>
                    <a:cxn ang="0">
                      <a:pos x="1393" y="432"/>
                    </a:cxn>
                    <a:cxn ang="0">
                      <a:pos x="964" y="576"/>
                    </a:cxn>
                    <a:cxn ang="0">
                      <a:pos x="721" y="480"/>
                    </a:cxn>
                    <a:cxn ang="0">
                      <a:pos x="622" y="245"/>
                    </a:cxn>
                    <a:cxn ang="0">
                      <a:pos x="778" y="349"/>
                    </a:cxn>
                    <a:cxn ang="0">
                      <a:pos x="577" y="0"/>
                    </a:cxn>
                  </a:cxnLst>
                  <a:rect l="0" t="0" r="0" b="0"/>
                  <a:pathLst>
                    <a:path w="2209" h="1395">
                      <a:moveTo>
                        <a:pt x="577" y="0"/>
                      </a:moveTo>
                      <a:lnTo>
                        <a:pt x="312" y="266"/>
                      </a:lnTo>
                      <a:lnTo>
                        <a:pt x="447" y="245"/>
                      </a:lnTo>
                      <a:cubicBezTo>
                        <a:pt x="435" y="297"/>
                        <a:pt x="303" y="409"/>
                        <a:pt x="241" y="576"/>
                      </a:cubicBezTo>
                      <a:cubicBezTo>
                        <a:pt x="179" y="743"/>
                        <a:pt x="0" y="1120"/>
                        <a:pt x="74" y="1248"/>
                      </a:cubicBezTo>
                      <a:cubicBezTo>
                        <a:pt x="148" y="1376"/>
                        <a:pt x="533" y="1395"/>
                        <a:pt x="685" y="1342"/>
                      </a:cubicBezTo>
                      <a:cubicBezTo>
                        <a:pt x="837" y="1289"/>
                        <a:pt x="875" y="1032"/>
                        <a:pt x="985" y="928"/>
                      </a:cubicBezTo>
                      <a:cubicBezTo>
                        <a:pt x="1095" y="824"/>
                        <a:pt x="1341" y="755"/>
                        <a:pt x="1345" y="720"/>
                      </a:cubicBezTo>
                      <a:lnTo>
                        <a:pt x="1009" y="720"/>
                      </a:lnTo>
                      <a:lnTo>
                        <a:pt x="1537" y="624"/>
                      </a:lnTo>
                      <a:lnTo>
                        <a:pt x="1873" y="576"/>
                      </a:lnTo>
                      <a:lnTo>
                        <a:pt x="1345" y="576"/>
                      </a:lnTo>
                      <a:lnTo>
                        <a:pt x="1201" y="624"/>
                      </a:lnTo>
                      <a:lnTo>
                        <a:pt x="1585" y="480"/>
                      </a:lnTo>
                      <a:lnTo>
                        <a:pt x="2017" y="480"/>
                      </a:lnTo>
                      <a:lnTo>
                        <a:pt x="2209" y="432"/>
                      </a:lnTo>
                      <a:lnTo>
                        <a:pt x="1777" y="432"/>
                      </a:lnTo>
                      <a:lnTo>
                        <a:pt x="1393" y="432"/>
                      </a:lnTo>
                      <a:lnTo>
                        <a:pt x="964" y="576"/>
                      </a:lnTo>
                      <a:lnTo>
                        <a:pt x="721" y="480"/>
                      </a:lnTo>
                      <a:cubicBezTo>
                        <a:pt x="664" y="425"/>
                        <a:pt x="613" y="267"/>
                        <a:pt x="622" y="245"/>
                      </a:cubicBezTo>
                      <a:lnTo>
                        <a:pt x="778" y="349"/>
                      </a:lnTo>
                      <a:lnTo>
                        <a:pt x="577" y="0"/>
                      </a:lnTo>
                      <a:close/>
                    </a:path>
                  </a:pathLst>
                </a:custGeom>
                <a:solidFill>
                  <a:schemeClr val="bg1"/>
                </a:solidFill>
                <a:ln w="9525" cap="flat" cmpd="sng">
                  <a:solidFill>
                    <a:schemeClr val="bg1"/>
                  </a:solidFill>
                  <a:prstDash val="solid"/>
                  <a:round/>
                  <a:headEnd type="none" w="med" len="med"/>
                  <a:tailEnd type="none" w="med" len="med"/>
                </a:ln>
              </p:spPr>
              <p:txBody>
                <a:bodyPr/>
                <a:lstStyle/>
                <a:p>
                  <a:endParaRPr lang="zh-CN" altLang="en-US"/>
                </a:p>
              </p:txBody>
            </p:sp>
            <p:sp>
              <p:nvSpPr>
                <p:cNvPr id="9230" name="Freeform 34"/>
                <p:cNvSpPr/>
                <p:nvPr/>
              </p:nvSpPr>
              <p:spPr>
                <a:xfrm>
                  <a:off x="2544" y="1034"/>
                  <a:ext cx="1840" cy="1395"/>
                </a:xfrm>
                <a:custGeom>
                  <a:avLst/>
                  <a:gdLst/>
                  <a:ahLst/>
                  <a:cxnLst>
                    <a:cxn ang="0">
                      <a:pos x="1625" y="0"/>
                    </a:cxn>
                    <a:cxn ang="0">
                      <a:pos x="1152" y="214"/>
                    </a:cxn>
                    <a:cxn ang="0">
                      <a:pos x="1387" y="218"/>
                    </a:cxn>
                    <a:cxn ang="0">
                      <a:pos x="1056" y="435"/>
                    </a:cxn>
                    <a:cxn ang="0">
                      <a:pos x="672" y="550"/>
                    </a:cxn>
                    <a:cxn ang="0">
                      <a:pos x="0" y="694"/>
                    </a:cxn>
                    <a:cxn ang="0">
                      <a:pos x="144" y="694"/>
                    </a:cxn>
                    <a:cxn ang="0">
                      <a:pos x="288" y="646"/>
                    </a:cxn>
                    <a:cxn ang="0">
                      <a:pos x="576" y="646"/>
                    </a:cxn>
                    <a:cxn ang="0">
                      <a:pos x="912" y="742"/>
                    </a:cxn>
                    <a:cxn ang="0">
                      <a:pos x="1056" y="982"/>
                    </a:cxn>
                    <a:cxn ang="0">
                      <a:pos x="1201" y="1355"/>
                    </a:cxn>
                    <a:cxn ang="0">
                      <a:pos x="1584" y="1222"/>
                    </a:cxn>
                    <a:cxn ang="0">
                      <a:pos x="1824" y="982"/>
                    </a:cxn>
                    <a:cxn ang="0">
                      <a:pos x="1680" y="694"/>
                    </a:cxn>
                    <a:cxn ang="0">
                      <a:pos x="1536" y="454"/>
                    </a:cxn>
                    <a:cxn ang="0">
                      <a:pos x="1573" y="259"/>
                    </a:cxn>
                    <a:cxn ang="0">
                      <a:pos x="1680" y="406"/>
                    </a:cxn>
                    <a:cxn ang="0">
                      <a:pos x="1625" y="0"/>
                    </a:cxn>
                  </a:cxnLst>
                  <a:rect l="0" t="0" r="0" b="0"/>
                  <a:pathLst>
                    <a:path w="1840" h="1395">
                      <a:moveTo>
                        <a:pt x="1625" y="0"/>
                      </a:moveTo>
                      <a:lnTo>
                        <a:pt x="1152" y="214"/>
                      </a:lnTo>
                      <a:lnTo>
                        <a:pt x="1387" y="218"/>
                      </a:lnTo>
                      <a:cubicBezTo>
                        <a:pt x="1371" y="255"/>
                        <a:pt x="1175" y="380"/>
                        <a:pt x="1056" y="435"/>
                      </a:cubicBezTo>
                      <a:cubicBezTo>
                        <a:pt x="937" y="490"/>
                        <a:pt x="848" y="507"/>
                        <a:pt x="672" y="550"/>
                      </a:cubicBezTo>
                      <a:lnTo>
                        <a:pt x="0" y="694"/>
                      </a:lnTo>
                      <a:lnTo>
                        <a:pt x="144" y="694"/>
                      </a:lnTo>
                      <a:lnTo>
                        <a:pt x="288" y="646"/>
                      </a:lnTo>
                      <a:lnTo>
                        <a:pt x="576" y="646"/>
                      </a:lnTo>
                      <a:lnTo>
                        <a:pt x="912" y="742"/>
                      </a:lnTo>
                      <a:lnTo>
                        <a:pt x="1056" y="982"/>
                      </a:lnTo>
                      <a:lnTo>
                        <a:pt x="1201" y="1355"/>
                      </a:lnTo>
                      <a:cubicBezTo>
                        <a:pt x="1289" y="1395"/>
                        <a:pt x="1480" y="1284"/>
                        <a:pt x="1584" y="1222"/>
                      </a:cubicBezTo>
                      <a:cubicBezTo>
                        <a:pt x="1688" y="1160"/>
                        <a:pt x="1808" y="1070"/>
                        <a:pt x="1824" y="982"/>
                      </a:cubicBezTo>
                      <a:cubicBezTo>
                        <a:pt x="1840" y="894"/>
                        <a:pt x="1728" y="782"/>
                        <a:pt x="1680" y="694"/>
                      </a:cubicBezTo>
                      <a:lnTo>
                        <a:pt x="1536" y="454"/>
                      </a:lnTo>
                      <a:lnTo>
                        <a:pt x="1573" y="259"/>
                      </a:lnTo>
                      <a:lnTo>
                        <a:pt x="1680" y="406"/>
                      </a:lnTo>
                      <a:lnTo>
                        <a:pt x="1625" y="0"/>
                      </a:lnTo>
                      <a:close/>
                    </a:path>
                  </a:pathLst>
                </a:custGeom>
                <a:solidFill>
                  <a:schemeClr val="bg1"/>
                </a:solidFill>
                <a:ln w="9525" cap="flat" cmpd="sng">
                  <a:solidFill>
                    <a:schemeClr val="bg1"/>
                  </a:solidFill>
                  <a:prstDash val="solid"/>
                  <a:round/>
                  <a:headEnd type="none" w="med" len="med"/>
                  <a:tailEnd type="none" w="med" len="med"/>
                </a:ln>
              </p:spPr>
              <p:txBody>
                <a:bodyPr/>
                <a:lstStyle/>
                <a:p>
                  <a:endParaRPr lang="zh-CN" altLang="en-US"/>
                </a:p>
              </p:txBody>
            </p:sp>
            <p:sp>
              <p:nvSpPr>
                <p:cNvPr id="200739" name="Text Box 35"/>
                <p:cNvSpPr txBox="1">
                  <a:spLocks noChangeArrowheads="1"/>
                </p:cNvSpPr>
                <p:nvPr/>
              </p:nvSpPr>
              <p:spPr bwMode="auto">
                <a:xfrm>
                  <a:off x="384" y="1967"/>
                  <a:ext cx="432" cy="5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a:spcBef>
                      <a:spcPct val="50000"/>
                    </a:spcBef>
                    <a:buClrTx/>
                    <a:buSzTx/>
                    <a:defRPr/>
                  </a:pPr>
                  <a:r>
                    <a:rPr kumimoji="0" lang="zh-CN" altLang="en-US" sz="3200" b="1" kern="1200" cap="none" spc="0" normalizeH="0" baseline="0" noProof="0">
                      <a:solidFill>
                        <a:srgbClr val="0000CC"/>
                      </a:solidFill>
                      <a:effectLst>
                        <a:outerShdw blurRad="38100" dist="38100" dir="2700000" algn="tl">
                          <a:srgbClr val="C0C0C0"/>
                        </a:outerShdw>
                      </a:effectLst>
                      <a:latin typeface="Arial" panose="020B0604020202020204" pitchFamily="34" charset="0"/>
                      <a:ea typeface="宋体" panose="02010600030101010101" pitchFamily="2" charset="-122"/>
                      <a:cs typeface="+mn-cs"/>
                      <a:sym typeface="+mn-ea"/>
                    </a:rPr>
                    <a:t>重</a:t>
                  </a:r>
                </a:p>
              </p:txBody>
            </p:sp>
            <p:sp>
              <p:nvSpPr>
                <p:cNvPr id="200740" name="Text Box 36"/>
                <p:cNvSpPr txBox="1">
                  <a:spLocks noChangeArrowheads="1"/>
                </p:cNvSpPr>
                <p:nvPr/>
              </p:nvSpPr>
              <p:spPr bwMode="auto">
                <a:xfrm>
                  <a:off x="3696" y="1634"/>
                  <a:ext cx="574" cy="5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a:spcBef>
                      <a:spcPct val="50000"/>
                    </a:spcBef>
                    <a:buClrTx/>
                    <a:buSzTx/>
                    <a:defRPr/>
                  </a:pPr>
                  <a:r>
                    <a:rPr kumimoji="0" lang="zh-CN" altLang="en-US" sz="3200" b="1" kern="1200" cap="none" spc="0" normalizeH="0" baseline="0" noProof="0">
                      <a:solidFill>
                        <a:srgbClr val="0000CC"/>
                      </a:solidFill>
                      <a:effectLst>
                        <a:outerShdw blurRad="38100" dist="38100" dir="2700000" algn="tl">
                          <a:srgbClr val="C0C0C0"/>
                        </a:outerShdw>
                      </a:effectLst>
                      <a:latin typeface="Arial" panose="020B0604020202020204" pitchFamily="34" charset="0"/>
                      <a:ea typeface="宋体" panose="02010600030101010101" pitchFamily="2" charset="-122"/>
                      <a:cs typeface="+mn-cs"/>
                      <a:sym typeface="+mn-ea"/>
                    </a:rPr>
                    <a:t>点</a:t>
                  </a:r>
                </a:p>
              </p:txBody>
            </p:sp>
          </p:grpSp>
        </p:grpSp>
        <p:sp>
          <p:nvSpPr>
            <p:cNvPr id="200741" name="Oval 37"/>
            <p:cNvSpPr>
              <a:spLocks noChangeArrowheads="1"/>
            </p:cNvSpPr>
            <p:nvPr/>
          </p:nvSpPr>
          <p:spPr bwMode="auto">
            <a:xfrm>
              <a:off x="3699" y="2017"/>
              <a:ext cx="544" cy="236"/>
            </a:xfrm>
            <a:prstGeom prst="ellipse">
              <a:avLst/>
            </a:prstGeom>
            <a:solidFill>
              <a:srgbClr val="0000FF"/>
            </a:solidFill>
            <a:ln w="76200">
              <a:solidFill>
                <a:schemeClr val="tx1"/>
              </a:solidFill>
              <a:prstDash val="sysDot"/>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16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sym typeface="+mn-ea"/>
                </a:rPr>
                <a:t>武汉</a:t>
              </a:r>
            </a:p>
          </p:txBody>
        </p:sp>
        <p:sp>
          <p:nvSpPr>
            <p:cNvPr id="200742" name="Oval 38"/>
            <p:cNvSpPr>
              <a:spLocks noChangeArrowheads="1"/>
            </p:cNvSpPr>
            <p:nvPr/>
          </p:nvSpPr>
          <p:spPr bwMode="auto">
            <a:xfrm>
              <a:off x="4859" y="1758"/>
              <a:ext cx="499" cy="214"/>
            </a:xfrm>
            <a:prstGeom prst="ellipse">
              <a:avLst/>
            </a:prstGeom>
            <a:solidFill>
              <a:srgbClr val="0000FF"/>
            </a:solidFill>
            <a:ln w="76200">
              <a:solidFill>
                <a:schemeClr val="tx1"/>
              </a:solidFill>
              <a:prstDash val="sysDot"/>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14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sym typeface="+mn-ea"/>
                </a:rPr>
                <a:t>南京</a:t>
              </a:r>
            </a:p>
          </p:txBody>
        </p:sp>
      </p:grpSp>
      <p:sp>
        <p:nvSpPr>
          <p:cNvPr id="22" name="文本框 1">
            <a:extLst>
              <a:ext uri="{FF2B5EF4-FFF2-40B4-BE49-F238E27FC236}">
                <a16:creationId xmlns="" xmlns:a16="http://schemas.microsoft.com/office/drawing/2014/main" id="{CDB5D3AE-A44E-42E8-AA2C-852942F07154}"/>
              </a:ext>
            </a:extLst>
          </p:cNvPr>
          <p:cNvSpPr txBox="1"/>
          <p:nvPr/>
        </p:nvSpPr>
        <p:spPr>
          <a:xfrm>
            <a:off x="8211620" y="137996"/>
            <a:ext cx="3775393" cy="523220"/>
          </a:xfrm>
          <a:prstGeom prst="rect">
            <a:avLst/>
          </a:prstGeom>
          <a:noFill/>
        </p:spPr>
        <p:txBody>
          <a:bodyPr wrap="none" rtlCol="0">
            <a:spAutoFit/>
          </a:bodyPr>
          <a:lstStyle/>
          <a:p>
            <a:pPr algn="r"/>
            <a:r>
              <a:rPr lang="zh-CN" altLang="en-US" sz="2800" dirty="0" smtClean="0"/>
              <a:t>新民主主义革命的胜利</a:t>
            </a:r>
            <a:endParaRPr lang="zh-CN" altLang="en-US" sz="2800" dirty="0"/>
          </a:p>
        </p:txBody>
      </p:sp>
    </p:spTree>
    <p:extLst>
      <p:ext uri="{BB962C8B-B14F-4D97-AF65-F5344CB8AC3E}">
        <p14:creationId xmlns:p14="http://schemas.microsoft.com/office/powerpoint/2010/main" val="121656074"/>
      </p:ext>
    </p:extLst>
  </p:cSld>
  <p:clrMapOvr>
    <a:masterClrMapping/>
  </p:clrMapOvr>
  <p:transition spd="slow" advTm="516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wipe(up)">
                                      <p:cBhvr>
                                        <p:cTn id="7" dur="500"/>
                                        <p:tgtEl>
                                          <p:spTgt spid="1024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270"/>
                                        </p:tgtEl>
                                        <p:attrNameLst>
                                          <p:attrName>style.visibility</p:attrName>
                                        </p:attrNameLst>
                                      </p:cBhvr>
                                      <p:to>
                                        <p:strVal val="visible"/>
                                      </p:to>
                                    </p:set>
                                    <p:animEffect transition="in" filter="fade">
                                      <p:cBhvr>
                                        <p:cTn id="17" dur="1000"/>
                                        <p:tgtEl>
                                          <p:spTgt spid="11270"/>
                                        </p:tgtEl>
                                      </p:cBhvr>
                                    </p:animEffect>
                                    <p:anim calcmode="lin" valueType="num">
                                      <p:cBhvr>
                                        <p:cTn id="18" dur="1000" fill="hold"/>
                                        <p:tgtEl>
                                          <p:spTgt spid="11270"/>
                                        </p:tgtEl>
                                        <p:attrNameLst>
                                          <p:attrName>ppt_x</p:attrName>
                                        </p:attrNameLst>
                                      </p:cBhvr>
                                      <p:tavLst>
                                        <p:tav tm="0">
                                          <p:val>
                                            <p:strVal val="#ppt_x"/>
                                          </p:val>
                                        </p:tav>
                                        <p:tav tm="100000">
                                          <p:val>
                                            <p:strVal val="#ppt_x"/>
                                          </p:val>
                                        </p:tav>
                                      </p:tavLst>
                                    </p:anim>
                                    <p:anim calcmode="lin" valueType="num">
                                      <p:cBhvr>
                                        <p:cTn id="19" dur="1000" fill="hold"/>
                                        <p:tgtEl>
                                          <p:spTgt spid="112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utoUpdateAnimBg="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954655" y="5731140"/>
            <a:ext cx="7977202" cy="830997"/>
          </a:xfrm>
          <a:prstGeom prst="rect">
            <a:avLst/>
          </a:prstGeom>
          <a:noFill/>
        </p:spPr>
        <p:txBody>
          <a:bodyPr wrap="square" rtlCol="0">
            <a:spAutoFit/>
          </a:bodyPr>
          <a:lstStyle/>
          <a:p>
            <a:pPr algn="ctr"/>
            <a:r>
              <a:rPr lang="zh-CN" altLang="en-US" sz="2800" b="1" dirty="0">
                <a:latin typeface="宋体" panose="02010600030101010101" pitchFamily="2" charset="-122"/>
                <a:ea typeface="宋体" panose="02010600030101010101" pitchFamily="2" charset="-122"/>
                <a:sym typeface="+mn-ea"/>
              </a:rPr>
              <a:t>战略：由敌人进攻，我方防御变成我方战略进攻；</a:t>
            </a:r>
            <a:endParaRPr lang="zh-CN" altLang="en-US" sz="2800" dirty="0">
              <a:latin typeface="宋体" panose="02010600030101010101" pitchFamily="2" charset="-122"/>
              <a:ea typeface="宋体" panose="02010600030101010101" pitchFamily="2" charset="-122"/>
              <a:sym typeface="+mn-ea"/>
            </a:endParaRPr>
          </a:p>
          <a:p>
            <a:pPr algn="ctr"/>
            <a:endParaRPr lang="zh-CN" altLang="en-US" sz="2000" dirty="0">
              <a:solidFill>
                <a:schemeClr val="accent1"/>
              </a:solidFill>
              <a:latin typeface="宋体" panose="02010600030101010101" pitchFamily="2" charset="-122"/>
              <a:ea typeface="宋体" panose="02010600030101010101" pitchFamily="2" charset="-122"/>
              <a:sym typeface="+mn-ea"/>
            </a:endParaRPr>
          </a:p>
        </p:txBody>
      </p:sp>
      <p:sp>
        <p:nvSpPr>
          <p:cNvPr id="6" name="文本框 5"/>
          <p:cNvSpPr txBox="1"/>
          <p:nvPr/>
        </p:nvSpPr>
        <p:spPr>
          <a:xfrm>
            <a:off x="1566545" y="1334400"/>
            <a:ext cx="2134235" cy="6451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nchor="t">
            <a:spAutoFit/>
          </a:bodyPr>
          <a:lstStyle/>
          <a:p>
            <a:r>
              <a:rPr lang="zh-CN" altLang="en-US" sz="3600" b="1"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sym typeface="+mn-ea"/>
              </a:rPr>
              <a:t> </a:t>
            </a:r>
            <a:r>
              <a:rPr lang="zh-CN" altLang="en-US" sz="3200" b="1" noProof="0" dirty="0">
                <a:ln>
                  <a:noFill/>
                </a:ln>
                <a:solidFill>
                  <a:schemeClr val="accent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sym typeface="+mn-ea"/>
              </a:rPr>
              <a:t>合作探究</a:t>
            </a:r>
            <a:r>
              <a:rPr kumimoji="1" lang="zh-CN" altLang="en-US" sz="3200" b="1" noProof="0" dirty="0">
                <a:ln>
                  <a:noFill/>
                </a:ln>
                <a:solidFill>
                  <a:schemeClr val="accent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sym typeface="+mn-ea"/>
              </a:rPr>
              <a:t>：</a:t>
            </a:r>
          </a:p>
        </p:txBody>
      </p:sp>
      <p:sp>
        <p:nvSpPr>
          <p:cNvPr id="7" name="文本框 6"/>
          <p:cNvSpPr txBox="1"/>
          <p:nvPr/>
        </p:nvSpPr>
        <p:spPr>
          <a:xfrm>
            <a:off x="1301115" y="2167255"/>
            <a:ext cx="9363075" cy="521970"/>
          </a:xfrm>
          <a:prstGeom prst="rect">
            <a:avLst/>
          </a:prstGeom>
          <a:noFill/>
        </p:spPr>
        <p:txBody>
          <a:bodyPr wrap="square" rtlCol="0" anchor="t">
            <a:spAutoFit/>
          </a:bodyPr>
          <a:lstStyle/>
          <a:p>
            <a:r>
              <a:rPr kumimoji="1" lang="zh-CN" altLang="en-US" sz="2800" b="1" noProof="0" dirty="0">
                <a:ln>
                  <a:noFill/>
                </a:ln>
                <a:solidFill>
                  <a:srgbClr val="C00000"/>
                </a:solidFill>
                <a:effectLst/>
                <a:uLnTx/>
                <a:uFillTx/>
                <a:latin typeface="华文中宋" panose="02010600040101010101" charset="-122"/>
                <a:ea typeface="华文中宋" panose="02010600040101010101" charset="-122"/>
                <a:sym typeface="+mn-ea"/>
              </a:rPr>
              <a:t>（</a:t>
            </a:r>
            <a:r>
              <a:rPr kumimoji="1" lang="en-US" altLang="zh-CN" sz="2800" b="1" noProof="0" dirty="0">
                <a:ln>
                  <a:noFill/>
                </a:ln>
                <a:solidFill>
                  <a:srgbClr val="C00000"/>
                </a:solidFill>
                <a:effectLst/>
                <a:uLnTx/>
                <a:uFillTx/>
                <a:latin typeface="华文中宋" panose="02010600040101010101" charset="-122"/>
                <a:ea typeface="华文中宋" panose="02010600040101010101" charset="-122"/>
                <a:sym typeface="+mn-ea"/>
              </a:rPr>
              <a:t>1</a:t>
            </a:r>
            <a:r>
              <a:rPr kumimoji="1" lang="zh-CN" altLang="en-US" sz="2800" b="1" noProof="0" dirty="0">
                <a:ln>
                  <a:noFill/>
                </a:ln>
                <a:solidFill>
                  <a:srgbClr val="C00000"/>
                </a:solidFill>
                <a:effectLst/>
                <a:uLnTx/>
                <a:uFillTx/>
                <a:latin typeface="华文中宋" panose="02010600040101010101" charset="-122"/>
                <a:ea typeface="华文中宋" panose="02010600040101010101" charset="-122"/>
                <a:sym typeface="+mn-ea"/>
              </a:rPr>
              <a:t>）为什么刘邓大军选择大别山作为战略反攻的突破口？</a:t>
            </a:r>
          </a:p>
        </p:txBody>
      </p:sp>
      <p:sp>
        <p:nvSpPr>
          <p:cNvPr id="9" name="文本框 8"/>
          <p:cNvSpPr txBox="1"/>
          <p:nvPr/>
        </p:nvSpPr>
        <p:spPr>
          <a:xfrm>
            <a:off x="908050" y="4561840"/>
            <a:ext cx="10424795" cy="953135"/>
          </a:xfrm>
          <a:prstGeom prst="rect">
            <a:avLst/>
          </a:prstGeom>
          <a:noFill/>
        </p:spPr>
        <p:txBody>
          <a:bodyPr wrap="square" rtlCol="0" anchor="t">
            <a:spAutoFit/>
          </a:bodyPr>
          <a:lstStyle/>
          <a:p>
            <a:r>
              <a:rPr lang="en-US" altLang="zh-CN" sz="2800" b="1" dirty="0">
                <a:solidFill>
                  <a:schemeClr val="bg1"/>
                </a:solidFill>
                <a:latin typeface="华文中宋" panose="02010600040101010101" charset="-122"/>
                <a:ea typeface="华文中宋" panose="02010600040101010101" charset="-122"/>
                <a:sym typeface="+mn-ea"/>
              </a:rPr>
              <a:t>    </a:t>
            </a:r>
            <a:r>
              <a:rPr lang="zh-CN" altLang="en-US" sz="2800" b="1" dirty="0">
                <a:solidFill>
                  <a:srgbClr val="C00000"/>
                </a:solidFill>
                <a:latin typeface="华文中宋" panose="02010600040101010101" charset="-122"/>
                <a:ea typeface="华文中宋" panose="02010600040101010101" charset="-122"/>
                <a:sym typeface="+mn-ea"/>
              </a:rPr>
              <a:t>（２）为什么说刘邓大军挺进大别山是人民解放军战略进攻的开始？</a:t>
            </a:r>
            <a:r>
              <a:rPr lang="zh-CN" altLang="en-US" sz="2800" b="1" u="sng" dirty="0">
                <a:solidFill>
                  <a:srgbClr val="C00000"/>
                </a:solidFill>
                <a:latin typeface="华文中宋" panose="02010600040101010101" charset="-122"/>
                <a:ea typeface="华文中宋" panose="02010600040101010101" charset="-122"/>
                <a:sym typeface="+mn-ea"/>
              </a:rPr>
              <a:t>（从敌我双方的战略及战场的变化进行分析）</a:t>
            </a:r>
          </a:p>
        </p:txBody>
      </p:sp>
      <p:sp>
        <p:nvSpPr>
          <p:cNvPr id="10" name="文本框 9"/>
          <p:cNvSpPr txBox="1"/>
          <p:nvPr/>
        </p:nvSpPr>
        <p:spPr>
          <a:xfrm>
            <a:off x="382138" y="2808605"/>
            <a:ext cx="11477766" cy="2031325"/>
          </a:xfrm>
          <a:prstGeom prst="rect">
            <a:avLst/>
          </a:prstGeom>
          <a:noFill/>
        </p:spPr>
        <p:txBody>
          <a:bodyPr wrap="square" rtlCol="0">
            <a:spAutoFit/>
          </a:bodyPr>
          <a:lstStyle/>
          <a:p>
            <a:pPr>
              <a:spcBef>
                <a:spcPct val="50000"/>
              </a:spcBef>
            </a:pPr>
            <a:r>
              <a:rPr lang="en-US" altLang="zh-CN" sz="2800" dirty="0">
                <a:solidFill>
                  <a:srgbClr val="02060A"/>
                </a:solidFill>
                <a:latin typeface="华文中宋" panose="02010600040101010101" charset="-122"/>
                <a:ea typeface="华文中宋" panose="02010600040101010101" charset="-122"/>
                <a:cs typeface="华文中宋" panose="02010600040101010101" charset="-122"/>
                <a:sym typeface="+mn-ea"/>
              </a:rPr>
              <a:t>     </a:t>
            </a:r>
            <a:r>
              <a:rPr lang="zh-CN" altLang="en-US" sz="2800" b="1" dirty="0">
                <a:solidFill>
                  <a:srgbClr val="02060A"/>
                </a:solidFill>
                <a:latin typeface="宋体" panose="02010600030101010101" pitchFamily="2" charset="-122"/>
                <a:cs typeface="宋体" panose="02010600030101010101" pitchFamily="2" charset="-122"/>
                <a:sym typeface="+mn-ea"/>
              </a:rPr>
              <a:t>中原地区，国民党力量薄弱；占领大别山可威胁国民党统治中心南京和湖北重镇武汉 ；    </a:t>
            </a:r>
          </a:p>
          <a:p>
            <a:pPr>
              <a:spcBef>
                <a:spcPct val="50000"/>
              </a:spcBef>
            </a:pPr>
            <a:r>
              <a:rPr lang="zh-CN" altLang="en-US" sz="2800" b="1" dirty="0">
                <a:solidFill>
                  <a:srgbClr val="02060A"/>
                </a:solidFill>
                <a:latin typeface="宋体" panose="02010600030101010101" pitchFamily="2" charset="-122"/>
                <a:cs typeface="宋体" panose="02010600030101010101" pitchFamily="2" charset="-122"/>
                <a:sym typeface="+mn-ea"/>
              </a:rPr>
              <a:t>    大别山地区战略位置很重要；大别山原属于中原解放区，群众基础好。</a:t>
            </a:r>
          </a:p>
        </p:txBody>
      </p:sp>
      <p:sp>
        <p:nvSpPr>
          <p:cNvPr id="2" name="文本框 1"/>
          <p:cNvSpPr txBox="1"/>
          <p:nvPr/>
        </p:nvSpPr>
        <p:spPr>
          <a:xfrm>
            <a:off x="1731713" y="6154574"/>
            <a:ext cx="7221211" cy="523220"/>
          </a:xfrm>
          <a:prstGeom prst="rect">
            <a:avLst/>
          </a:prstGeom>
          <a:noFill/>
        </p:spPr>
        <p:txBody>
          <a:bodyPr wrap="square" rtlCol="0">
            <a:spAutoFit/>
          </a:bodyPr>
          <a:lstStyle/>
          <a:p>
            <a:pPr algn="ctr"/>
            <a:r>
              <a:rPr lang="zh-CN" altLang="en-US" sz="2800" b="1" dirty="0">
                <a:latin typeface="宋体" panose="02010600030101010101" pitchFamily="2" charset="-122"/>
                <a:ea typeface="宋体" panose="02010600030101010101" pitchFamily="2" charset="-122"/>
                <a:sym typeface="+mn-ea"/>
              </a:rPr>
              <a:t>战场：由解放区转入国统区。</a:t>
            </a:r>
          </a:p>
        </p:txBody>
      </p:sp>
      <p:sp>
        <p:nvSpPr>
          <p:cNvPr id="13" name="文本框 1">
            <a:extLst>
              <a:ext uri="{FF2B5EF4-FFF2-40B4-BE49-F238E27FC236}">
                <a16:creationId xmlns="" xmlns:a16="http://schemas.microsoft.com/office/drawing/2014/main" id="{CDB5D3AE-A44E-42E8-AA2C-852942F07154}"/>
              </a:ext>
            </a:extLst>
          </p:cNvPr>
          <p:cNvSpPr txBox="1"/>
          <p:nvPr/>
        </p:nvSpPr>
        <p:spPr>
          <a:xfrm>
            <a:off x="8211620" y="137996"/>
            <a:ext cx="3775393" cy="523220"/>
          </a:xfrm>
          <a:prstGeom prst="rect">
            <a:avLst/>
          </a:prstGeom>
          <a:noFill/>
        </p:spPr>
        <p:txBody>
          <a:bodyPr wrap="none" rtlCol="0">
            <a:spAutoFit/>
          </a:bodyPr>
          <a:lstStyle/>
          <a:p>
            <a:pPr algn="r"/>
            <a:r>
              <a:rPr lang="zh-CN" altLang="en-US" sz="2800" dirty="0" smtClean="0"/>
              <a:t>新民主主义革命的胜利</a:t>
            </a:r>
            <a:endParaRPr lang="zh-CN" altLang="en-US" sz="2800" dirty="0"/>
          </a:p>
        </p:txBody>
      </p:sp>
    </p:spTree>
    <p:extLst>
      <p:ext uri="{BB962C8B-B14F-4D97-AF65-F5344CB8AC3E}">
        <p14:creationId xmlns:p14="http://schemas.microsoft.com/office/powerpoint/2010/main" val="2724686144"/>
      </p:ext>
    </p:extLst>
  </p:cSld>
  <p:clrMapOvr>
    <a:masterClrMapping/>
  </p:clrMapOvr>
  <p:transition spd="slow" advTm="516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Box 19"/>
          <p:cNvSpPr txBox="1">
            <a:spLocks noChangeArrowheads="1"/>
          </p:cNvSpPr>
          <p:nvPr/>
        </p:nvSpPr>
        <p:spPr bwMode="auto">
          <a:xfrm>
            <a:off x="3111500" y="1477275"/>
            <a:ext cx="5971540"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fontAlgn="base">
              <a:spcBef>
                <a:spcPct val="0"/>
              </a:spcBef>
              <a:spcAft>
                <a:spcPct val="0"/>
              </a:spcAft>
              <a:buNone/>
            </a:pPr>
            <a:r>
              <a:rPr lang="en-US" altLang="zh-CN" sz="3600" b="1" u="sng" dirty="0">
                <a:solidFill>
                  <a:srgbClr val="FF0000"/>
                </a:solidFill>
                <a:latin typeface="华文中宋" panose="02010600040101010101" charset="-122"/>
                <a:ea typeface="华文中宋" panose="02010600040101010101" charset="-122"/>
                <a:cs typeface="华文中宋" panose="02010600040101010101" charset="-122"/>
                <a:sym typeface="+mn-ea"/>
              </a:rPr>
              <a:t>1948</a:t>
            </a:r>
            <a:r>
              <a:rPr lang="zh-CN" altLang="en-US" sz="3600" b="1" u="sng" dirty="0">
                <a:solidFill>
                  <a:srgbClr val="FF0000"/>
                </a:solidFill>
                <a:latin typeface="华文中宋" panose="02010600040101010101" charset="-122"/>
                <a:ea typeface="华文中宋" panose="02010600040101010101" charset="-122"/>
                <a:cs typeface="华文中宋" panose="02010600040101010101" charset="-122"/>
                <a:sym typeface="+mn-ea"/>
              </a:rPr>
              <a:t>年</a:t>
            </a:r>
            <a:r>
              <a:rPr lang="en-US" altLang="zh-CN" sz="3600" b="1" u="sng" dirty="0">
                <a:solidFill>
                  <a:srgbClr val="FF0000"/>
                </a:solidFill>
                <a:latin typeface="华文中宋" panose="02010600040101010101" charset="-122"/>
                <a:ea typeface="华文中宋" panose="02010600040101010101" charset="-122"/>
                <a:cs typeface="华文中宋" panose="02010600040101010101" charset="-122"/>
                <a:sym typeface="+mn-ea"/>
              </a:rPr>
              <a:t>7</a:t>
            </a:r>
            <a:r>
              <a:rPr lang="zh-CN" altLang="en-US" sz="3600" b="1" u="sng" dirty="0">
                <a:solidFill>
                  <a:srgbClr val="FF0000"/>
                </a:solidFill>
                <a:latin typeface="华文中宋" panose="02010600040101010101" charset="-122"/>
                <a:ea typeface="华文中宋" panose="02010600040101010101" charset="-122"/>
                <a:cs typeface="华文中宋" panose="02010600040101010101" charset="-122"/>
                <a:sym typeface="+mn-ea"/>
              </a:rPr>
              <a:t>月</a:t>
            </a:r>
            <a:r>
              <a:rPr lang="zh-CN" altLang="en-US" sz="3600" b="1" dirty="0">
                <a:solidFill>
                  <a:schemeClr val="accent1"/>
                </a:solidFill>
                <a:latin typeface="华文中宋" panose="02010600040101010101" charset="-122"/>
                <a:ea typeface="华文中宋" panose="02010600040101010101" charset="-122"/>
                <a:cs typeface="华文中宋" panose="02010600040101010101" charset="-122"/>
                <a:sym typeface="+mn-ea"/>
              </a:rPr>
              <a:t>敌我力量对比表</a:t>
            </a:r>
            <a:r>
              <a:rPr lang="zh-CN" altLang="en-US" sz="2800" b="1" dirty="0">
                <a:solidFill>
                  <a:srgbClr val="FF5050"/>
                </a:solidFill>
                <a:latin typeface="Times New Roman" panose="02020603050405020304" pitchFamily="18" charset="0"/>
                <a:ea typeface="宋体" panose="02010600030101010101" pitchFamily="2" charset="-122"/>
                <a:sym typeface="+mn-ea"/>
              </a:rPr>
              <a:t> </a:t>
            </a:r>
            <a:endParaRPr lang="zh-CN" altLang="en-US" sz="1350">
              <a:solidFill>
                <a:schemeClr val="accent3"/>
              </a:solidFill>
              <a:latin typeface="微软雅黑" panose="020B0503020204020204" pitchFamily="34" charset="-122"/>
            </a:endParaRPr>
          </a:p>
          <a:p>
            <a:pPr defTabSz="913765" fontAlgn="base">
              <a:spcBef>
                <a:spcPct val="0"/>
              </a:spcBef>
              <a:spcAft>
                <a:spcPct val="0"/>
              </a:spcAft>
              <a:buNone/>
            </a:pPr>
            <a:endParaRPr lang="zh-CN" altLang="en-US">
              <a:solidFill>
                <a:schemeClr val="bg1">
                  <a:lumMod val="50000"/>
                </a:schemeClr>
              </a:solidFill>
              <a:latin typeface="微软雅黑" panose="020B0503020204020204" pitchFamily="34" charset="-122"/>
            </a:endParaRPr>
          </a:p>
        </p:txBody>
      </p:sp>
      <p:graphicFrame>
        <p:nvGraphicFramePr>
          <p:cNvPr id="2" name="表格 1"/>
          <p:cNvGraphicFramePr>
            <a:graphicFrameLocks noGrp="1"/>
          </p:cNvGraphicFramePr>
          <p:nvPr/>
        </p:nvGraphicFramePr>
        <p:xfrm>
          <a:off x="1791335" y="2577730"/>
          <a:ext cx="8611235" cy="3201035"/>
        </p:xfrm>
        <a:graphic>
          <a:graphicData uri="http://schemas.openxmlformats.org/drawingml/2006/table">
            <a:tbl>
              <a:tblPr firstRow="1" bandRow="1">
                <a:tableStyleId>{5C22544A-7EE6-4342-B048-85BDC9FD1C3A}</a:tableStyleId>
              </a:tblPr>
              <a:tblGrid>
                <a:gridCol w="2075180">
                  <a:extLst>
                    <a:ext uri="{9D8B030D-6E8A-4147-A177-3AD203B41FA5}">
                      <a16:colId xmlns="" xmlns:a16="http://schemas.microsoft.com/office/drawing/2014/main" val="20000"/>
                    </a:ext>
                  </a:extLst>
                </a:gridCol>
                <a:gridCol w="1459230">
                  <a:extLst>
                    <a:ext uri="{9D8B030D-6E8A-4147-A177-3AD203B41FA5}">
                      <a16:colId xmlns="" xmlns:a16="http://schemas.microsoft.com/office/drawing/2014/main" val="20001"/>
                    </a:ext>
                  </a:extLst>
                </a:gridCol>
                <a:gridCol w="1904365">
                  <a:extLst>
                    <a:ext uri="{9D8B030D-6E8A-4147-A177-3AD203B41FA5}">
                      <a16:colId xmlns="" xmlns:a16="http://schemas.microsoft.com/office/drawing/2014/main" val="20002"/>
                    </a:ext>
                  </a:extLst>
                </a:gridCol>
                <a:gridCol w="1765935">
                  <a:extLst>
                    <a:ext uri="{9D8B030D-6E8A-4147-A177-3AD203B41FA5}">
                      <a16:colId xmlns="" xmlns:a16="http://schemas.microsoft.com/office/drawing/2014/main" val="20003"/>
                    </a:ext>
                  </a:extLst>
                </a:gridCol>
                <a:gridCol w="1406525">
                  <a:extLst>
                    <a:ext uri="{9D8B030D-6E8A-4147-A177-3AD203B41FA5}">
                      <a16:colId xmlns="" xmlns:a16="http://schemas.microsoft.com/office/drawing/2014/main" val="20004"/>
                    </a:ext>
                  </a:extLst>
                </a:gridCol>
              </a:tblGrid>
              <a:tr h="1071245">
                <a:tc>
                  <a:txBody>
                    <a:bodyPr/>
                    <a:lstStyle/>
                    <a:p>
                      <a:pPr marL="0" algn="ctr" defTabSz="914400" rtl="0" eaLnBrk="1" latinLnBrk="0" hangingPunct="1"/>
                      <a:endParaRPr lang="zh-CN" altLang="en-US" sz="2800" b="1" kern="1200" dirty="0">
                        <a:solidFill>
                          <a:schemeClr val="accent2"/>
                        </a:solidFill>
                        <a:latin typeface="+mn-lt"/>
                        <a:ea typeface="+mn-ea"/>
                        <a:cs typeface="+mn-cs"/>
                      </a:endParaRPr>
                    </a:p>
                    <a:p>
                      <a:pPr marL="0" algn="ctr" defTabSz="914400" rtl="0" eaLnBrk="1" latinLnBrk="0" hangingPunct="1"/>
                      <a:r>
                        <a:rPr lang="zh-CN" altLang="en-US" sz="2800" b="1" kern="1200" dirty="0">
                          <a:solidFill>
                            <a:schemeClr val="accent2"/>
                          </a:solidFill>
                          <a:latin typeface="+mn-lt"/>
                          <a:ea typeface="+mn-ea"/>
                          <a:cs typeface="+mn-cs"/>
                        </a:rPr>
                        <a:t>部队</a:t>
                      </a:r>
                    </a:p>
                  </a:txBody>
                  <a:tcPr marL="91437" marR="91437" marT="45698" marB="45698"/>
                </a:tc>
                <a:tc>
                  <a:txBody>
                    <a:bodyPr/>
                    <a:lstStyle/>
                    <a:p>
                      <a:pPr marL="0" algn="ctr" defTabSz="914400" rtl="0" eaLnBrk="1" latinLnBrk="0" hangingPunct="1"/>
                      <a:endParaRPr lang="zh-CN" altLang="en-US" sz="2800" b="1" kern="1200" dirty="0">
                        <a:solidFill>
                          <a:schemeClr val="accent2"/>
                        </a:solidFill>
                        <a:latin typeface="+mn-lt"/>
                        <a:ea typeface="+mn-ea"/>
                        <a:cs typeface="+mn-cs"/>
                      </a:endParaRPr>
                    </a:p>
                    <a:p>
                      <a:pPr marL="0" algn="ctr" defTabSz="914400" rtl="0" eaLnBrk="1" latinLnBrk="0" hangingPunct="1"/>
                      <a:r>
                        <a:rPr lang="zh-CN" altLang="en-US" sz="2800" b="1" kern="1200" dirty="0">
                          <a:solidFill>
                            <a:schemeClr val="accent2"/>
                          </a:solidFill>
                          <a:latin typeface="+mn-lt"/>
                          <a:ea typeface="+mn-ea"/>
                          <a:cs typeface="+mn-cs"/>
                        </a:rPr>
                        <a:t>总兵力</a:t>
                      </a:r>
                    </a:p>
                  </a:txBody>
                  <a:tcPr marL="91437" marR="91437" marT="45698" marB="45698"/>
                </a:tc>
                <a:tc>
                  <a:txBody>
                    <a:bodyPr/>
                    <a:lstStyle/>
                    <a:p>
                      <a:pPr marL="0" algn="ctr" defTabSz="914400" rtl="0" eaLnBrk="1" latinLnBrk="0" hangingPunct="1"/>
                      <a:endParaRPr lang="zh-CN" altLang="en-US" sz="2800" b="1" kern="1200" dirty="0">
                        <a:solidFill>
                          <a:schemeClr val="accent2"/>
                        </a:solidFill>
                        <a:latin typeface="+mn-lt"/>
                        <a:ea typeface="+mn-ea"/>
                        <a:cs typeface="+mn-cs"/>
                      </a:endParaRPr>
                    </a:p>
                    <a:p>
                      <a:pPr marL="0" algn="ctr" defTabSz="914400" rtl="0" eaLnBrk="1" latinLnBrk="0" hangingPunct="1"/>
                      <a:r>
                        <a:rPr lang="zh-CN" altLang="en-US" sz="2800" b="1" kern="1200" dirty="0">
                          <a:solidFill>
                            <a:schemeClr val="accent2"/>
                          </a:solidFill>
                          <a:latin typeface="+mn-lt"/>
                          <a:ea typeface="+mn-ea"/>
                          <a:cs typeface="+mn-cs"/>
                        </a:rPr>
                        <a:t>机动兵力</a:t>
                      </a:r>
                    </a:p>
                  </a:txBody>
                  <a:tcPr marL="91437" marR="91437" marT="45698" marB="45698"/>
                </a:tc>
                <a:tc>
                  <a:txBody>
                    <a:bodyPr/>
                    <a:lstStyle/>
                    <a:p>
                      <a:pPr marL="0" algn="ctr" defTabSz="914400" rtl="0" eaLnBrk="1" latinLnBrk="0" hangingPunct="1"/>
                      <a:endParaRPr lang="zh-CN" altLang="en-US" sz="2800" b="1" kern="1200" dirty="0">
                        <a:solidFill>
                          <a:schemeClr val="accent2"/>
                        </a:solidFill>
                        <a:latin typeface="+mn-lt"/>
                        <a:ea typeface="+mn-ea"/>
                        <a:cs typeface="+mn-cs"/>
                      </a:endParaRPr>
                    </a:p>
                    <a:p>
                      <a:pPr marL="0" algn="ctr" defTabSz="914400" rtl="0" eaLnBrk="1" latinLnBrk="0" hangingPunct="1"/>
                      <a:r>
                        <a:rPr lang="zh-CN" altLang="en-US" sz="2800" b="1" kern="1200" dirty="0">
                          <a:solidFill>
                            <a:schemeClr val="accent2"/>
                          </a:solidFill>
                          <a:latin typeface="+mn-lt"/>
                          <a:ea typeface="+mn-ea"/>
                          <a:cs typeface="+mn-cs"/>
                        </a:rPr>
                        <a:t>装备</a:t>
                      </a:r>
                    </a:p>
                  </a:txBody>
                  <a:tcPr marL="91437" marR="91437" marT="45698" marB="45698"/>
                </a:tc>
                <a:tc>
                  <a:txBody>
                    <a:bodyPr/>
                    <a:lstStyle/>
                    <a:p>
                      <a:pPr marL="0" algn="ctr" defTabSz="914400" rtl="0" eaLnBrk="1" latinLnBrk="0" hangingPunct="1"/>
                      <a:endParaRPr lang="zh-CN" altLang="en-US" sz="2800" b="1" kern="1200" dirty="0">
                        <a:solidFill>
                          <a:schemeClr val="bg2">
                            <a:lumMod val="20000"/>
                            <a:lumOff val="80000"/>
                          </a:schemeClr>
                        </a:solidFill>
                        <a:latin typeface="+mn-lt"/>
                        <a:ea typeface="+mn-ea"/>
                        <a:cs typeface="+mn-cs"/>
                      </a:endParaRPr>
                    </a:p>
                    <a:p>
                      <a:pPr marL="0" algn="ctr" defTabSz="914400" rtl="0" eaLnBrk="1" latinLnBrk="0" hangingPunct="1"/>
                      <a:r>
                        <a:rPr lang="zh-CN" altLang="en-US" sz="2800" b="1" kern="1200" dirty="0">
                          <a:solidFill>
                            <a:schemeClr val="bg2">
                              <a:lumMod val="20000"/>
                              <a:lumOff val="80000"/>
                            </a:schemeClr>
                          </a:solidFill>
                          <a:latin typeface="+mn-lt"/>
                          <a:ea typeface="+mn-ea"/>
                          <a:cs typeface="+mn-cs"/>
                        </a:rPr>
                        <a:t>后方</a:t>
                      </a:r>
                    </a:p>
                  </a:txBody>
                  <a:tcPr marL="91437" marR="91437" marT="45698" marB="45698"/>
                </a:tc>
                <a:extLst>
                  <a:ext uri="{0D108BD9-81ED-4DB2-BD59-A6C34878D82A}">
                    <a16:rowId xmlns="" xmlns:a16="http://schemas.microsoft.com/office/drawing/2014/main" val="10000"/>
                  </a:ext>
                </a:extLst>
              </a:tr>
              <a:tr h="1064260">
                <a:tc>
                  <a:txBody>
                    <a:bodyPr/>
                    <a:lstStyle/>
                    <a:p>
                      <a:pPr marL="0" algn="ctr" defTabSz="914400" rtl="0" eaLnBrk="1" latinLnBrk="0" hangingPunct="1"/>
                      <a:r>
                        <a:rPr lang="zh-CN" altLang="en-US" sz="2800" b="1" kern="1200" dirty="0">
                          <a:solidFill>
                            <a:schemeClr val="tx1"/>
                          </a:solidFill>
                          <a:latin typeface="+mn-lt"/>
                          <a:ea typeface="+mn-ea"/>
                          <a:cs typeface="+mn-cs"/>
                        </a:rPr>
                        <a:t>人民</a:t>
                      </a:r>
                    </a:p>
                    <a:p>
                      <a:pPr marL="0" algn="ctr" defTabSz="914400" rtl="0" eaLnBrk="1" latinLnBrk="0" hangingPunct="1"/>
                      <a:r>
                        <a:rPr lang="zh-CN" altLang="en-US" sz="2800" b="1" kern="1200" dirty="0">
                          <a:solidFill>
                            <a:schemeClr val="tx1"/>
                          </a:solidFill>
                          <a:latin typeface="+mn-lt"/>
                          <a:ea typeface="+mn-ea"/>
                          <a:cs typeface="+mn-cs"/>
                        </a:rPr>
                        <a:t>解放军</a:t>
                      </a:r>
                    </a:p>
                  </a:txBody>
                  <a:tcPr marL="91437" marR="91437" marT="45698" marB="45698"/>
                </a:tc>
                <a:tc>
                  <a:txBody>
                    <a:bodyPr/>
                    <a:lstStyle/>
                    <a:p>
                      <a:pPr marL="0" algn="ctr" defTabSz="914400" rtl="0" eaLnBrk="1" latinLnBrk="0" hangingPunct="1"/>
                      <a:r>
                        <a:rPr lang="en-US" altLang="zh-CN" sz="2800" b="1" kern="1200" dirty="0">
                          <a:solidFill>
                            <a:srgbClr val="FF0000"/>
                          </a:solidFill>
                          <a:latin typeface="+mn-lt"/>
                          <a:ea typeface="+mn-ea"/>
                          <a:cs typeface="+mn-cs"/>
                        </a:rPr>
                        <a:t>280</a:t>
                      </a:r>
                    </a:p>
                    <a:p>
                      <a:pPr marL="0" algn="ctr" defTabSz="914400" rtl="0" eaLnBrk="1" latinLnBrk="0" hangingPunct="1"/>
                      <a:r>
                        <a:rPr lang="zh-CN" altLang="en-US" sz="2800" b="1" kern="1200" dirty="0">
                          <a:solidFill>
                            <a:srgbClr val="FF0000"/>
                          </a:solidFill>
                          <a:latin typeface="+mn-lt"/>
                          <a:ea typeface="+mn-ea"/>
                          <a:cs typeface="+mn-cs"/>
                        </a:rPr>
                        <a:t>万</a:t>
                      </a:r>
                    </a:p>
                  </a:txBody>
                  <a:tcPr marL="91437" marR="91437" marT="45698" marB="45698"/>
                </a:tc>
                <a:tc>
                  <a:txBody>
                    <a:bodyPr/>
                    <a:lstStyle/>
                    <a:p>
                      <a:pPr marL="0" algn="ctr" defTabSz="914400" rtl="0" eaLnBrk="1" latinLnBrk="0" hangingPunct="1"/>
                      <a:r>
                        <a:rPr lang="zh-CN" altLang="en-US" sz="2800" b="1" kern="1200" dirty="0">
                          <a:solidFill>
                            <a:schemeClr val="tx1"/>
                          </a:solidFill>
                          <a:latin typeface="+mn-lt"/>
                          <a:ea typeface="+mn-ea"/>
                          <a:cs typeface="+mn-cs"/>
                        </a:rPr>
                        <a:t>优于</a:t>
                      </a:r>
                    </a:p>
                    <a:p>
                      <a:pPr marL="0" algn="ctr" defTabSz="914400" rtl="0" eaLnBrk="1" latinLnBrk="0" hangingPunct="1"/>
                      <a:r>
                        <a:rPr lang="zh-CN" altLang="en-US" sz="2800" b="1" kern="1200" dirty="0">
                          <a:solidFill>
                            <a:schemeClr val="tx1"/>
                          </a:solidFill>
                          <a:latin typeface="+mn-lt"/>
                          <a:ea typeface="+mn-ea"/>
                          <a:cs typeface="+mn-cs"/>
                        </a:rPr>
                        <a:t>敌军</a:t>
                      </a:r>
                    </a:p>
                  </a:txBody>
                  <a:tcPr marL="91437" marR="91437" marT="45698" marB="45698"/>
                </a:tc>
                <a:tc>
                  <a:txBody>
                    <a:bodyPr/>
                    <a:lstStyle/>
                    <a:p>
                      <a:pPr marL="0" algn="ctr" defTabSz="914400" rtl="0" eaLnBrk="1" latinLnBrk="0" hangingPunct="1"/>
                      <a:r>
                        <a:rPr lang="zh-CN" altLang="en-US" sz="2800" b="1" kern="1200" dirty="0">
                          <a:solidFill>
                            <a:schemeClr val="tx1"/>
                          </a:solidFill>
                          <a:latin typeface="+mn-lt"/>
                          <a:ea typeface="+mn-ea"/>
                          <a:cs typeface="+mn-cs"/>
                        </a:rPr>
                        <a:t>大为</a:t>
                      </a:r>
                    </a:p>
                    <a:p>
                      <a:pPr marL="0" algn="ctr" defTabSz="914400" rtl="0" eaLnBrk="1" latinLnBrk="0" hangingPunct="1"/>
                      <a:r>
                        <a:rPr lang="zh-CN" altLang="en-US" sz="2800" b="1" kern="1200" dirty="0">
                          <a:solidFill>
                            <a:schemeClr val="tx1"/>
                          </a:solidFill>
                          <a:latin typeface="+mn-lt"/>
                          <a:ea typeface="+mn-ea"/>
                          <a:cs typeface="+mn-cs"/>
                        </a:rPr>
                        <a:t>改善</a:t>
                      </a:r>
                    </a:p>
                  </a:txBody>
                  <a:tcPr marL="91437" marR="91437" marT="45698" marB="45698"/>
                </a:tc>
                <a:tc>
                  <a:txBody>
                    <a:bodyPr/>
                    <a:lstStyle/>
                    <a:p>
                      <a:pPr marL="0" algn="ctr" defTabSz="914400" rtl="0" eaLnBrk="1" latinLnBrk="0" hangingPunct="1"/>
                      <a:r>
                        <a:rPr lang="zh-CN" altLang="en-US" sz="2800" b="1" kern="1200" dirty="0">
                          <a:solidFill>
                            <a:schemeClr val="tx1"/>
                          </a:solidFill>
                          <a:latin typeface="+mn-lt"/>
                          <a:ea typeface="+mn-ea"/>
                          <a:cs typeface="+mn-cs"/>
                        </a:rPr>
                        <a:t>巩固</a:t>
                      </a:r>
                    </a:p>
                  </a:txBody>
                  <a:tcPr marL="91437" marR="91437" marT="45698" marB="45698"/>
                </a:tc>
                <a:extLst>
                  <a:ext uri="{0D108BD9-81ED-4DB2-BD59-A6C34878D82A}">
                    <a16:rowId xmlns="" xmlns:a16="http://schemas.microsoft.com/office/drawing/2014/main" val="10001"/>
                  </a:ext>
                </a:extLst>
              </a:tr>
              <a:tr h="1065530">
                <a:tc>
                  <a:txBody>
                    <a:bodyPr/>
                    <a:lstStyle/>
                    <a:p>
                      <a:pPr marL="0" algn="ctr" defTabSz="914400" rtl="0" eaLnBrk="1" latinLnBrk="0" hangingPunct="1"/>
                      <a:r>
                        <a:rPr lang="zh-CN" altLang="en-US" sz="2800" b="1" kern="1200" dirty="0">
                          <a:solidFill>
                            <a:schemeClr val="tx1"/>
                          </a:solidFill>
                          <a:latin typeface="+mn-lt"/>
                          <a:ea typeface="+mn-ea"/>
                          <a:cs typeface="+mn-cs"/>
                        </a:rPr>
                        <a:t>国民</a:t>
                      </a:r>
                    </a:p>
                    <a:p>
                      <a:pPr marL="0" algn="ctr" defTabSz="914400" rtl="0" eaLnBrk="1" latinLnBrk="0" hangingPunct="1"/>
                      <a:r>
                        <a:rPr lang="zh-CN" altLang="en-US" sz="2800" b="1" kern="1200" dirty="0">
                          <a:solidFill>
                            <a:schemeClr val="tx1"/>
                          </a:solidFill>
                          <a:latin typeface="+mn-lt"/>
                          <a:ea typeface="+mn-ea"/>
                          <a:cs typeface="+mn-cs"/>
                        </a:rPr>
                        <a:t>党军队</a:t>
                      </a:r>
                    </a:p>
                  </a:txBody>
                  <a:tcPr marL="91437" marR="91437" marT="45698" marB="45698"/>
                </a:tc>
                <a:tc>
                  <a:txBody>
                    <a:bodyPr/>
                    <a:lstStyle/>
                    <a:p>
                      <a:pPr marL="0" algn="ctr" defTabSz="914400" rtl="0" eaLnBrk="1" latinLnBrk="0" hangingPunct="1"/>
                      <a:r>
                        <a:rPr lang="en-US" altLang="zh-CN" sz="2800" b="1" kern="1200" dirty="0">
                          <a:solidFill>
                            <a:srgbClr val="FF0000"/>
                          </a:solidFill>
                          <a:latin typeface="+mn-lt"/>
                          <a:ea typeface="+mn-ea"/>
                          <a:cs typeface="+mn-cs"/>
                        </a:rPr>
                        <a:t>365</a:t>
                      </a:r>
                    </a:p>
                    <a:p>
                      <a:pPr marL="0" algn="ctr" defTabSz="914400" rtl="0" eaLnBrk="1" latinLnBrk="0" hangingPunct="1"/>
                      <a:r>
                        <a:rPr lang="zh-CN" altLang="en-US" sz="2800" b="1" kern="1200" dirty="0">
                          <a:solidFill>
                            <a:srgbClr val="FF0000"/>
                          </a:solidFill>
                          <a:latin typeface="+mn-lt"/>
                          <a:ea typeface="+mn-ea"/>
                          <a:cs typeface="+mn-cs"/>
                        </a:rPr>
                        <a:t>万</a:t>
                      </a:r>
                    </a:p>
                  </a:txBody>
                  <a:tcPr marL="91437" marR="91437" marT="45698" marB="45698"/>
                </a:tc>
                <a:tc>
                  <a:txBody>
                    <a:bodyPr/>
                    <a:lstStyle/>
                    <a:p>
                      <a:pPr marL="0" algn="ctr" defTabSz="914400" rtl="0" eaLnBrk="1" latinLnBrk="0" hangingPunct="1"/>
                      <a:r>
                        <a:rPr lang="zh-CN" altLang="en-US" sz="2800" b="1" kern="1200" dirty="0">
                          <a:solidFill>
                            <a:schemeClr val="tx1"/>
                          </a:solidFill>
                          <a:latin typeface="+mn-lt"/>
                          <a:ea typeface="+mn-ea"/>
                          <a:cs typeface="+mn-cs"/>
                        </a:rPr>
                        <a:t>不足</a:t>
                      </a:r>
                    </a:p>
                  </a:txBody>
                  <a:tcPr marL="91437" marR="91437" marT="45698" marB="45698"/>
                </a:tc>
                <a:tc>
                  <a:txBody>
                    <a:bodyPr/>
                    <a:lstStyle/>
                    <a:p>
                      <a:pPr marL="0" algn="ctr" defTabSz="914400" rtl="0" eaLnBrk="1" latinLnBrk="0" hangingPunct="1"/>
                      <a:r>
                        <a:rPr lang="zh-CN" altLang="en-US" sz="2800" b="1" kern="1200" dirty="0">
                          <a:solidFill>
                            <a:schemeClr val="tx1"/>
                          </a:solidFill>
                          <a:latin typeface="+mn-lt"/>
                          <a:ea typeface="+mn-ea"/>
                          <a:cs typeface="+mn-cs"/>
                        </a:rPr>
                        <a:t>略占</a:t>
                      </a:r>
                    </a:p>
                    <a:p>
                      <a:pPr marL="0" algn="ctr" defTabSz="914400" rtl="0" eaLnBrk="1" latinLnBrk="0" hangingPunct="1"/>
                      <a:r>
                        <a:rPr lang="zh-CN" altLang="en-US" sz="2800" b="1" kern="1200" dirty="0">
                          <a:solidFill>
                            <a:schemeClr val="tx1"/>
                          </a:solidFill>
                          <a:latin typeface="+mn-lt"/>
                          <a:ea typeface="+mn-ea"/>
                          <a:cs typeface="+mn-cs"/>
                        </a:rPr>
                        <a:t>优势</a:t>
                      </a:r>
                    </a:p>
                  </a:txBody>
                  <a:tcPr marL="91437" marR="91437" marT="45698" marB="45698"/>
                </a:tc>
                <a:tc>
                  <a:txBody>
                    <a:bodyPr/>
                    <a:lstStyle/>
                    <a:p>
                      <a:pPr marL="0" algn="ctr" defTabSz="914400" rtl="0" eaLnBrk="1" latinLnBrk="0" hangingPunct="1"/>
                      <a:r>
                        <a:rPr lang="zh-CN" altLang="en-US" sz="2800" b="1" kern="1200" dirty="0">
                          <a:solidFill>
                            <a:schemeClr val="tx1"/>
                          </a:solidFill>
                          <a:latin typeface="+mn-lt"/>
                          <a:ea typeface="+mn-ea"/>
                          <a:cs typeface="+mn-cs"/>
                        </a:rPr>
                        <a:t>危机四伏</a:t>
                      </a:r>
                    </a:p>
                  </a:txBody>
                  <a:tcPr marL="91437" marR="91437" marT="45698" marB="45698"/>
                </a:tc>
                <a:extLst>
                  <a:ext uri="{0D108BD9-81ED-4DB2-BD59-A6C34878D82A}">
                    <a16:rowId xmlns="" xmlns:a16="http://schemas.microsoft.com/office/drawing/2014/main" val="10002"/>
                  </a:ext>
                </a:extLst>
              </a:tr>
            </a:tbl>
          </a:graphicData>
        </a:graphic>
      </p:graphicFrame>
      <p:sp>
        <p:nvSpPr>
          <p:cNvPr id="11" name="文本框 1">
            <a:extLst>
              <a:ext uri="{FF2B5EF4-FFF2-40B4-BE49-F238E27FC236}">
                <a16:creationId xmlns="" xmlns:a16="http://schemas.microsoft.com/office/drawing/2014/main" id="{CDB5D3AE-A44E-42E8-AA2C-852942F07154}"/>
              </a:ext>
            </a:extLst>
          </p:cNvPr>
          <p:cNvSpPr txBox="1"/>
          <p:nvPr/>
        </p:nvSpPr>
        <p:spPr>
          <a:xfrm>
            <a:off x="8211620" y="137996"/>
            <a:ext cx="3775393" cy="523220"/>
          </a:xfrm>
          <a:prstGeom prst="rect">
            <a:avLst/>
          </a:prstGeom>
          <a:noFill/>
        </p:spPr>
        <p:txBody>
          <a:bodyPr wrap="none" rtlCol="0">
            <a:spAutoFit/>
          </a:bodyPr>
          <a:lstStyle/>
          <a:p>
            <a:pPr algn="r"/>
            <a:r>
              <a:rPr lang="zh-CN" altLang="en-US" sz="2800" dirty="0" smtClean="0"/>
              <a:t>新民主主义革命的胜利</a:t>
            </a:r>
            <a:endParaRPr lang="zh-CN" altLang="en-US" sz="2800" dirty="0"/>
          </a:p>
        </p:txBody>
      </p:sp>
    </p:spTree>
    <p:extLst>
      <p:ext uri="{BB962C8B-B14F-4D97-AF65-F5344CB8AC3E}">
        <p14:creationId xmlns:p14="http://schemas.microsoft.com/office/powerpoint/2010/main" val="408385602"/>
      </p:ext>
    </p:extLst>
  </p:cSld>
  <p:clrMapOvr>
    <a:masterClrMapping/>
  </p:clrMapOvr>
  <p:transition spd="slow" advTm="5163">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wipe(up)">
                                      <p:cBhvr>
                                        <p:cTn id="7"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Box 19"/>
          <p:cNvSpPr txBox="1">
            <a:spLocks noChangeArrowheads="1"/>
          </p:cNvSpPr>
          <p:nvPr/>
        </p:nvSpPr>
        <p:spPr bwMode="auto">
          <a:xfrm>
            <a:off x="1507490" y="1537600"/>
            <a:ext cx="7701915" cy="729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fontAlgn="base">
              <a:spcBef>
                <a:spcPct val="0"/>
              </a:spcBef>
              <a:spcAft>
                <a:spcPct val="0"/>
              </a:spcAft>
              <a:buNone/>
            </a:pPr>
            <a:r>
              <a:rPr lang="en-US" altLang="zh-CN" sz="2800" b="1">
                <a:solidFill>
                  <a:schemeClr val="accent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3</a:t>
            </a:r>
            <a:r>
              <a:rPr lang="zh-CN" altLang="en-US" sz="2800" b="1">
                <a:solidFill>
                  <a:schemeClr val="accent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、三大战役，主力决战：</a:t>
            </a:r>
            <a:endParaRPr lang="zh-CN" altLang="en-US" sz="2400">
              <a:solidFill>
                <a:schemeClr val="accent3"/>
              </a:solidFill>
              <a:latin typeface="华文中宋" panose="02010600040101010101" charset="-122"/>
              <a:ea typeface="华文中宋" panose="02010600040101010101" charset="-122"/>
            </a:endParaRPr>
          </a:p>
          <a:p>
            <a:pPr defTabSz="913765" fontAlgn="base">
              <a:spcBef>
                <a:spcPct val="0"/>
              </a:spcBef>
              <a:spcAft>
                <a:spcPct val="0"/>
              </a:spcAft>
              <a:buNone/>
            </a:pPr>
            <a:r>
              <a:rPr lang="zh-CN" altLang="en-US" sz="1350">
                <a:solidFill>
                  <a:schemeClr val="accent3"/>
                </a:solidFill>
                <a:latin typeface="微软雅黑" panose="020B0503020204020204" pitchFamily="34" charset="-122"/>
              </a:rPr>
              <a:t> </a:t>
            </a:r>
            <a:endParaRPr lang="zh-CN" altLang="en-US">
              <a:solidFill>
                <a:schemeClr val="bg1">
                  <a:lumMod val="50000"/>
                </a:schemeClr>
              </a:solidFill>
              <a:latin typeface="微软雅黑" panose="020B0503020204020204" pitchFamily="34" charset="-122"/>
            </a:endParaRPr>
          </a:p>
        </p:txBody>
      </p:sp>
      <p:sp>
        <p:nvSpPr>
          <p:cNvPr id="2" name="文本框 1"/>
          <p:cNvSpPr txBox="1"/>
          <p:nvPr/>
        </p:nvSpPr>
        <p:spPr>
          <a:xfrm>
            <a:off x="1414780" y="3026410"/>
            <a:ext cx="10189845" cy="3907790"/>
          </a:xfrm>
          <a:prstGeom prst="rect">
            <a:avLst/>
          </a:prstGeom>
          <a:noFill/>
        </p:spPr>
        <p:txBody>
          <a:bodyPr wrap="square" rtlCol="0">
            <a:spAutoFit/>
          </a:bodyPr>
          <a:lstStyle/>
          <a:p>
            <a:r>
              <a:rPr lang="zh-CN" altLang="en-US" sz="3200" b="1">
                <a:solidFill>
                  <a:srgbClr val="7030A0"/>
                </a:solidFill>
                <a:latin typeface="宋体" panose="02010600030101010101" pitchFamily="2" charset="-122"/>
                <a:ea typeface="宋体" panose="02010600030101010101" pitchFamily="2" charset="-122"/>
                <a:cs typeface="宋体" panose="02010600030101010101" pitchFamily="2" charset="-122"/>
              </a:rPr>
              <a:t>（</a:t>
            </a:r>
            <a:r>
              <a:rPr lang="en-US" altLang="zh-CN" sz="3200" b="1">
                <a:solidFill>
                  <a:srgbClr val="7030A0"/>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3200" b="1">
                <a:solidFill>
                  <a:srgbClr val="7030A0"/>
                </a:solidFill>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accent1"/>
                </a:solidFill>
                <a:latin typeface="宋体" panose="02010600030101010101" pitchFamily="2" charset="-122"/>
                <a:ea typeface="宋体" panose="02010600030101010101" pitchFamily="2" charset="-122"/>
                <a:cs typeface="宋体" panose="02010600030101010101" pitchFamily="2" charset="-122"/>
              </a:rPr>
              <a:t>：1948 年秋，人民解放战争进入夺取</a:t>
            </a:r>
            <a:r>
              <a:rPr lang="zh-CN" altLang="en-US" sz="3200" b="1">
                <a:solidFill>
                  <a:srgbClr val="FF0000"/>
                </a:solidFill>
                <a:latin typeface="宋体" panose="02010600030101010101" pitchFamily="2" charset="-122"/>
                <a:ea typeface="宋体" panose="02010600030101010101" pitchFamily="2" charset="-122"/>
                <a:cs typeface="宋体" panose="02010600030101010101" pitchFamily="2" charset="-122"/>
              </a:rPr>
              <a:t>全国胜利的决定性阶段</a:t>
            </a:r>
            <a:r>
              <a:rPr lang="zh-CN" altLang="en-US" sz="3200" b="1">
                <a:solidFill>
                  <a:schemeClr val="accent1"/>
                </a:solidFill>
                <a:latin typeface="宋体" panose="02010600030101010101" pitchFamily="2" charset="-122"/>
                <a:ea typeface="宋体" panose="02010600030101010101" pitchFamily="2" charset="-122"/>
                <a:cs typeface="宋体" panose="02010600030101010101" pitchFamily="2" charset="-122"/>
              </a:rPr>
              <a:t>。9 月，东北野战军发动声势浩大的辽沈战役</a:t>
            </a:r>
            <a:r>
              <a:rPr lang="zh-CN" altLang="en-US" sz="3200" b="1">
                <a:latin typeface="宋体" panose="02010600030101010101" pitchFamily="2" charset="-122"/>
                <a:ea typeface="宋体" panose="02010600030101010101" pitchFamily="2" charset="-122"/>
                <a:cs typeface="宋体" panose="02010600030101010101" pitchFamily="2" charset="-122"/>
              </a:rPr>
              <a:t>。</a:t>
            </a:r>
          </a:p>
          <a:p>
            <a:endParaRPr lang="zh-CN" altLang="en-US" sz="3200" b="1">
              <a:solidFill>
                <a:srgbClr val="7030A0"/>
              </a:solidFill>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3200" b="1">
                <a:solidFill>
                  <a:srgbClr val="7030A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3200" b="1">
                <a:solidFill>
                  <a:srgbClr val="7030A0"/>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3200" b="1">
                <a:solidFill>
                  <a:srgbClr val="7030A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3200" b="1">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：辽沈战役，东北全境解放。人民解放军从此在</a:t>
            </a:r>
            <a:r>
              <a:rPr lang="zh-CN" altLang="en-US" sz="32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数量上</a:t>
            </a:r>
            <a:r>
              <a:rPr lang="zh-CN" altLang="en-US" sz="3200" b="1">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取得对国民党军队的</a:t>
            </a:r>
            <a:r>
              <a:rPr lang="zh-CN" altLang="en-US" sz="32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优势</a:t>
            </a:r>
            <a:r>
              <a:rPr lang="zh-CN" altLang="en-US" sz="3200" b="1">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3200" b="1">
              <a:latin typeface="宋体" panose="02010600030101010101" pitchFamily="2" charset="-122"/>
              <a:ea typeface="宋体" panose="02010600030101010101" pitchFamily="2" charset="-122"/>
              <a:cs typeface="宋体" panose="02010600030101010101" pitchFamily="2" charset="-122"/>
              <a:sym typeface="+mn-ea"/>
            </a:endParaRPr>
          </a:p>
          <a:p>
            <a:endParaRPr lang="zh-CN" altLang="en-US" sz="2800" b="1">
              <a:latin typeface="华文楷体" panose="02010600040101010101" charset="-122"/>
              <a:ea typeface="华文楷体" panose="02010600040101010101" charset="-122"/>
            </a:endParaRPr>
          </a:p>
          <a:p>
            <a:endParaRPr lang="zh-CN" altLang="en-US" sz="2800" b="1">
              <a:solidFill>
                <a:schemeClr val="accent1"/>
              </a:solidFill>
              <a:latin typeface="华文楷体" panose="02010600040101010101" charset="-122"/>
              <a:ea typeface="华文楷体" panose="02010600040101010101" charset="-122"/>
            </a:endParaRPr>
          </a:p>
        </p:txBody>
      </p:sp>
      <p:sp>
        <p:nvSpPr>
          <p:cNvPr id="5" name="文本框 4"/>
          <p:cNvSpPr txBox="1"/>
          <p:nvPr/>
        </p:nvSpPr>
        <p:spPr>
          <a:xfrm>
            <a:off x="1566545" y="2267215"/>
            <a:ext cx="2077407" cy="521970"/>
          </a:xfrm>
          <a:prstGeom prst="rect">
            <a:avLst/>
          </a:prstGeom>
          <a:solidFill>
            <a:schemeClr val="accent3"/>
          </a:solidFill>
        </p:spPr>
        <p:txBody>
          <a:bodyPr wrap="square" rtlCol="0">
            <a:spAutoFit/>
          </a:bodyPr>
          <a:lstStyle/>
          <a:p>
            <a:r>
              <a:rPr lang="zh-CN" altLang="en-US" sz="2800" b="1">
                <a:latin typeface="华文中宋" panose="02010600040101010101" charset="-122"/>
                <a:ea typeface="华文中宋" panose="02010600040101010101" charset="-122"/>
              </a:rPr>
              <a:t>辽沈战役：</a:t>
            </a:r>
          </a:p>
        </p:txBody>
      </p:sp>
      <p:sp>
        <p:nvSpPr>
          <p:cNvPr id="12" name="文本框 1">
            <a:extLst>
              <a:ext uri="{FF2B5EF4-FFF2-40B4-BE49-F238E27FC236}">
                <a16:creationId xmlns="" xmlns:a16="http://schemas.microsoft.com/office/drawing/2014/main" id="{CDB5D3AE-A44E-42E8-AA2C-852942F07154}"/>
              </a:ext>
            </a:extLst>
          </p:cNvPr>
          <p:cNvSpPr txBox="1"/>
          <p:nvPr/>
        </p:nvSpPr>
        <p:spPr>
          <a:xfrm>
            <a:off x="8211620" y="137996"/>
            <a:ext cx="3775393" cy="523220"/>
          </a:xfrm>
          <a:prstGeom prst="rect">
            <a:avLst/>
          </a:prstGeom>
          <a:noFill/>
        </p:spPr>
        <p:txBody>
          <a:bodyPr wrap="none" rtlCol="0">
            <a:spAutoFit/>
          </a:bodyPr>
          <a:lstStyle/>
          <a:p>
            <a:pPr algn="r"/>
            <a:r>
              <a:rPr lang="zh-CN" altLang="en-US" sz="2800" dirty="0" smtClean="0"/>
              <a:t>新民主主义革命的胜利</a:t>
            </a:r>
            <a:endParaRPr lang="zh-CN" altLang="en-US" sz="2800" dirty="0"/>
          </a:p>
        </p:txBody>
      </p:sp>
    </p:spTree>
    <p:extLst>
      <p:ext uri="{BB962C8B-B14F-4D97-AF65-F5344CB8AC3E}">
        <p14:creationId xmlns:p14="http://schemas.microsoft.com/office/powerpoint/2010/main" val="3700201020"/>
      </p:ext>
    </p:extLst>
  </p:cSld>
  <p:clrMapOvr>
    <a:masterClrMapping/>
  </p:clrMapOvr>
  <p:transition spd="slow" advTm="516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wipe(up)">
                                      <p:cBhvr>
                                        <p:cTn id="7" dur="500"/>
                                        <p:tgtEl>
                                          <p:spTgt spid="1024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utoUpdateAnimBg="0"/>
      <p:bldP spid="2" grpId="0"/>
      <p:bldP spid="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s0.bdstatic.com/70cFvHSh_Q1YnxGkpoWK1HF6hhy/it/u=196582617,544949937&amp;fm=26&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618"/>
            <a:ext cx="12164704" cy="6813382"/>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28575" y="44618"/>
            <a:ext cx="12192000" cy="6858000"/>
          </a:xfrm>
          <a:prstGeom prst="rect">
            <a:avLst/>
          </a:prstGeom>
          <a:solidFill>
            <a:schemeClr val="bg1">
              <a:lumMod val="9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sz="4000" b="1">
              <a:solidFill>
                <a:srgbClr val="002060"/>
              </a:solidFill>
            </a:endParaRPr>
          </a:p>
        </p:txBody>
      </p:sp>
      <p:grpSp>
        <p:nvGrpSpPr>
          <p:cNvPr id="4" name="组合 3"/>
          <p:cNvGrpSpPr/>
          <p:nvPr/>
        </p:nvGrpSpPr>
        <p:grpSpPr>
          <a:xfrm>
            <a:off x="594360" y="479425"/>
            <a:ext cx="4959985" cy="1501775"/>
            <a:chOff x="936" y="755"/>
            <a:chExt cx="7811" cy="2365"/>
          </a:xfrm>
        </p:grpSpPr>
        <p:sp>
          <p:nvSpPr>
            <p:cNvPr id="14" name="任意多边形: 形状 13"/>
            <p:cNvSpPr/>
            <p:nvPr/>
          </p:nvSpPr>
          <p:spPr>
            <a:xfrm>
              <a:off x="1320" y="1080"/>
              <a:ext cx="2040" cy="2040"/>
            </a:xfrm>
            <a:custGeom>
              <a:avLst/>
              <a:gdLst>
                <a:gd name="connsiteX0" fmla="*/ 1005840 w 1295400"/>
                <a:gd name="connsiteY0" fmla="*/ 0 h 1295400"/>
                <a:gd name="connsiteX1" fmla="*/ 1295400 w 1295400"/>
                <a:gd name="connsiteY1" fmla="*/ 0 h 1295400"/>
                <a:gd name="connsiteX2" fmla="*/ 1295400 w 1295400"/>
                <a:gd name="connsiteY2" fmla="*/ 1295400 h 1295400"/>
                <a:gd name="connsiteX3" fmla="*/ 0 w 1295400"/>
                <a:gd name="connsiteY3" fmla="*/ 1295400 h 1295400"/>
                <a:gd name="connsiteX4" fmla="*/ 0 w 1295400"/>
                <a:gd name="connsiteY4" fmla="*/ 111252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1005840" y="0"/>
                  </a:moveTo>
                  <a:lnTo>
                    <a:pt x="1295400" y="0"/>
                  </a:lnTo>
                  <a:lnTo>
                    <a:pt x="1295400" y="1295400"/>
                  </a:lnTo>
                  <a:lnTo>
                    <a:pt x="0" y="1295400"/>
                  </a:lnTo>
                  <a:lnTo>
                    <a:pt x="0" y="111252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36" y="755"/>
              <a:ext cx="2136" cy="21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936" y="807"/>
              <a:ext cx="1608" cy="2082"/>
            </a:xfrm>
            <a:prstGeom prst="rect">
              <a:avLst/>
            </a:prstGeom>
            <a:noFill/>
          </p:spPr>
          <p:txBody>
            <a:bodyPr wrap="square" rtlCol="0">
              <a:spAutoFit/>
            </a:bodyPr>
            <a:lstStyle/>
            <a:p>
              <a:pPr algn="ctr"/>
              <a:r>
                <a:rPr lang="en-US" altLang="zh-CN" sz="8000" i="1" dirty="0">
                  <a:solidFill>
                    <a:schemeClr val="bg1"/>
                  </a:solidFill>
                  <a:latin typeface="方正综艺简体" panose="02010601030101010101" pitchFamily="2" charset="-122"/>
                  <a:ea typeface="方正综艺简体" panose="02010601030101010101" pitchFamily="2" charset="-122"/>
                </a:rPr>
                <a:t>1</a:t>
              </a:r>
            </a:p>
          </p:txBody>
        </p:sp>
        <p:cxnSp>
          <p:nvCxnSpPr>
            <p:cNvPr id="3" name="直接连接符 2"/>
            <p:cNvCxnSpPr/>
            <p:nvPr/>
          </p:nvCxnSpPr>
          <p:spPr>
            <a:xfrm>
              <a:off x="3337" y="3120"/>
              <a:ext cx="541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 name="文本框 4"/>
          <p:cNvSpPr txBox="1"/>
          <p:nvPr/>
        </p:nvSpPr>
        <p:spPr>
          <a:xfrm>
            <a:off x="2163184" y="965537"/>
            <a:ext cx="3262432" cy="1015663"/>
          </a:xfrm>
          <a:prstGeom prst="rect">
            <a:avLst/>
          </a:prstGeom>
          <a:noFill/>
        </p:spPr>
        <p:txBody>
          <a:bodyPr wrap="none" rtlCol="0">
            <a:spAutoFit/>
          </a:bodyPr>
          <a:lstStyle/>
          <a:p>
            <a:r>
              <a:rPr lang="zh-CN" altLang="en-US" sz="6000" b="1" dirty="0" smtClean="0">
                <a:solidFill>
                  <a:srgbClr val="C00000"/>
                </a:solidFill>
                <a:latin typeface="华文新魏" panose="02010800040101010101" charset="-122"/>
                <a:ea typeface="华文新魏" panose="02010800040101010101" charset="-122"/>
              </a:rPr>
              <a:t>真假和平</a:t>
            </a:r>
            <a:endParaRPr lang="zh-CN" altLang="en-US" sz="6000" b="1" dirty="0">
              <a:solidFill>
                <a:srgbClr val="C00000"/>
              </a:solidFill>
              <a:latin typeface="华文新魏" panose="02010800040101010101" charset="-122"/>
              <a:ea typeface="华文新魏" panose="02010800040101010101" charset="-122"/>
            </a:endParaRPr>
          </a:p>
        </p:txBody>
      </p:sp>
      <p:sp>
        <p:nvSpPr>
          <p:cNvPr id="2" name="矩形 1"/>
          <p:cNvSpPr/>
          <p:nvPr/>
        </p:nvSpPr>
        <p:spPr>
          <a:xfrm>
            <a:off x="2223507" y="2875002"/>
            <a:ext cx="7802136" cy="1107996"/>
          </a:xfrm>
          <a:prstGeom prst="rect">
            <a:avLst/>
          </a:prstGeom>
        </p:spPr>
        <p:txBody>
          <a:bodyPr wrap="none">
            <a:spAutoFit/>
          </a:bodyPr>
          <a:lstStyle/>
          <a:p>
            <a:pPr algn="r"/>
            <a:r>
              <a:rPr lang="zh-CN" altLang="en-US" sz="6600" dirty="0">
                <a:latin typeface="隶书" panose="02010509060101010101" pitchFamily="49" charset="-122"/>
                <a:ea typeface="隶书" panose="02010509060101010101" pitchFamily="49" charset="-122"/>
              </a:rPr>
              <a:t>争取和平民主的斗争</a:t>
            </a:r>
            <a:endParaRPr lang="zh-CN" altLang="en-US" sz="6600" dirty="0">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9519826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752" name="Group 16"/>
          <p:cNvGrpSpPr/>
          <p:nvPr/>
        </p:nvGrpSpPr>
        <p:grpSpPr>
          <a:xfrm>
            <a:off x="481330" y="1972310"/>
            <a:ext cx="2172335" cy="1037122"/>
            <a:chOff x="385" y="527"/>
            <a:chExt cx="1520" cy="817"/>
          </a:xfrm>
        </p:grpSpPr>
        <p:sp>
          <p:nvSpPr>
            <p:cNvPr id="15362" name="Text Box 7"/>
            <p:cNvSpPr txBox="1"/>
            <p:nvPr/>
          </p:nvSpPr>
          <p:spPr>
            <a:xfrm>
              <a:off x="385" y="527"/>
              <a:ext cx="1272" cy="363"/>
            </a:xfrm>
            <a:prstGeom prst="rect">
              <a:avLst/>
            </a:prstGeom>
            <a:noFill/>
            <a:ln w="9525">
              <a:noFill/>
            </a:ln>
          </p:spPr>
          <p:txBody>
            <a:bodyPr wrap="square" anchor="t">
              <a:spAutoFit/>
            </a:bodyPr>
            <a:lstStyle/>
            <a:p>
              <a:r>
                <a:rPr lang="zh-CN" altLang="en-US" sz="2400" b="1" dirty="0">
                  <a:solidFill>
                    <a:srgbClr val="333399"/>
                  </a:solidFill>
                  <a:latin typeface="Times New Roman" panose="02020603050405020304" pitchFamily="18" charset="0"/>
                  <a:ea typeface="楷体_GB2312" pitchFamily="49" charset="-122"/>
                </a:rPr>
                <a:t>人民解放军：</a:t>
              </a:r>
            </a:p>
          </p:txBody>
        </p:sp>
        <p:sp>
          <p:nvSpPr>
            <p:cNvPr id="15363" name="Rectangle 8"/>
            <p:cNvSpPr/>
            <p:nvPr/>
          </p:nvSpPr>
          <p:spPr>
            <a:xfrm>
              <a:off x="1678" y="581"/>
              <a:ext cx="227" cy="182"/>
            </a:xfrm>
            <a:prstGeom prst="rect">
              <a:avLst/>
            </a:prstGeom>
            <a:solidFill>
              <a:srgbClr val="FF0066"/>
            </a:solidFill>
            <a:ln w="9525" cap="flat" cmpd="sng">
              <a:solidFill>
                <a:schemeClr val="tx1"/>
              </a:solidFill>
              <a:prstDash val="solid"/>
              <a:miter/>
              <a:headEnd type="none" w="med" len="med"/>
              <a:tailEnd type="none" w="med" len="med"/>
            </a:ln>
          </p:spPr>
          <p:txBody>
            <a:bodyPr wrap="none" anchor="ctr"/>
            <a:lstStyle/>
            <a:p>
              <a:pPr algn="ctr"/>
              <a:endParaRPr lang="zh-CN" altLang="en-US" sz="1400" dirty="0">
                <a:latin typeface="Arial" panose="020B0604020202020204" pitchFamily="34" charset="0"/>
                <a:ea typeface="宋体" panose="02010600030101010101" pitchFamily="2" charset="-122"/>
              </a:endParaRPr>
            </a:p>
          </p:txBody>
        </p:sp>
        <p:sp>
          <p:nvSpPr>
            <p:cNvPr id="15364" name="Text Box 9"/>
            <p:cNvSpPr txBox="1"/>
            <p:nvPr/>
          </p:nvSpPr>
          <p:spPr>
            <a:xfrm>
              <a:off x="385" y="981"/>
              <a:ext cx="1272" cy="363"/>
            </a:xfrm>
            <a:prstGeom prst="rect">
              <a:avLst/>
            </a:prstGeom>
            <a:noFill/>
            <a:ln w="9525">
              <a:noFill/>
            </a:ln>
          </p:spPr>
          <p:txBody>
            <a:bodyPr wrap="square" anchor="t">
              <a:spAutoFit/>
            </a:bodyPr>
            <a:lstStyle/>
            <a:p>
              <a:r>
                <a:rPr lang="zh-CN" altLang="en-US" sz="2400" b="1" dirty="0">
                  <a:solidFill>
                    <a:srgbClr val="333399"/>
                  </a:solidFill>
                  <a:latin typeface="Times New Roman" panose="02020603050405020304" pitchFamily="18" charset="0"/>
                  <a:ea typeface="楷体_GB2312" pitchFamily="49" charset="-122"/>
                </a:rPr>
                <a:t>国民党军队：</a:t>
              </a:r>
            </a:p>
          </p:txBody>
        </p:sp>
        <p:sp>
          <p:nvSpPr>
            <p:cNvPr id="15365" name="Rectangle 10"/>
            <p:cNvSpPr/>
            <p:nvPr/>
          </p:nvSpPr>
          <p:spPr>
            <a:xfrm>
              <a:off x="1665" y="1024"/>
              <a:ext cx="227" cy="181"/>
            </a:xfrm>
            <a:prstGeom prst="rect">
              <a:avLst/>
            </a:prstGeom>
            <a:solidFill>
              <a:srgbClr val="CCECFF"/>
            </a:solidFill>
            <a:ln w="9525" cap="flat" cmpd="sng">
              <a:solidFill>
                <a:schemeClr val="tx1"/>
              </a:solidFill>
              <a:prstDash val="solid"/>
              <a:miter/>
              <a:headEnd type="none" w="med" len="med"/>
              <a:tailEnd type="none" w="med" len="med"/>
            </a:ln>
          </p:spPr>
          <p:txBody>
            <a:bodyPr wrap="none" anchor="ctr"/>
            <a:lstStyle/>
            <a:p>
              <a:pPr algn="ctr"/>
              <a:endParaRPr lang="zh-CN" altLang="en-US" sz="1400" dirty="0">
                <a:latin typeface="Arial" panose="020B0604020202020204" pitchFamily="34" charset="0"/>
                <a:ea typeface="宋体" panose="02010600030101010101" pitchFamily="2" charset="-122"/>
              </a:endParaRPr>
            </a:p>
          </p:txBody>
        </p:sp>
      </p:grpSp>
      <p:sp>
        <p:nvSpPr>
          <p:cNvPr id="116747" name="Rectangle 11"/>
          <p:cNvSpPr>
            <a:spLocks noChangeArrowheads="1"/>
          </p:cNvSpPr>
          <p:nvPr/>
        </p:nvSpPr>
        <p:spPr bwMode="auto">
          <a:xfrm>
            <a:off x="3423920" y="2408185"/>
            <a:ext cx="711200" cy="2730500"/>
          </a:xfrm>
          <a:prstGeom prst="rect">
            <a:avLst/>
          </a:prstGeom>
          <a:solidFill>
            <a:srgbClr val="FF00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2800" b="1"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sym typeface="+mn-ea"/>
              </a:rPr>
              <a:t>300</a:t>
            </a:r>
          </a:p>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sym typeface="+mn-ea"/>
              </a:rPr>
              <a:t>万人</a:t>
            </a:r>
          </a:p>
        </p:txBody>
      </p:sp>
      <p:sp>
        <p:nvSpPr>
          <p:cNvPr id="116748" name="Rectangle 12"/>
          <p:cNvSpPr>
            <a:spLocks noChangeArrowheads="1"/>
          </p:cNvSpPr>
          <p:nvPr/>
        </p:nvSpPr>
        <p:spPr bwMode="auto">
          <a:xfrm>
            <a:off x="4135120" y="2548838"/>
            <a:ext cx="719138" cy="2589213"/>
          </a:xfrm>
          <a:prstGeom prst="rect">
            <a:avLst/>
          </a:prstGeom>
          <a:solidFill>
            <a:srgbClr val="CCECFF"/>
          </a:solidFill>
          <a:ln w="9525">
            <a:solidFill>
              <a:schemeClr val="accent2"/>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2800" b="1"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sym typeface="+mn-ea"/>
            </a:endParaRPr>
          </a:p>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2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sym typeface="+mn-ea"/>
              </a:rPr>
              <a:t>290</a:t>
            </a:r>
          </a:p>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sym typeface="+mn-ea"/>
              </a:rPr>
              <a:t>万人</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2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sym typeface="+mn-ea"/>
            </a:endParaRPr>
          </a:p>
        </p:txBody>
      </p:sp>
      <p:sp>
        <p:nvSpPr>
          <p:cNvPr id="116753" name="Rectangle 17"/>
          <p:cNvSpPr/>
          <p:nvPr/>
        </p:nvSpPr>
        <p:spPr>
          <a:xfrm>
            <a:off x="2755741" y="5382208"/>
            <a:ext cx="2685415" cy="521970"/>
          </a:xfrm>
          <a:prstGeom prst="rect">
            <a:avLst/>
          </a:prstGeom>
          <a:solidFill>
            <a:srgbClr val="FFFF00"/>
          </a:solidFill>
          <a:ln w="9525">
            <a:noFill/>
          </a:ln>
        </p:spPr>
        <p:txBody>
          <a:bodyPr wrap="none" anchor="t">
            <a:spAutoFit/>
          </a:bodyPr>
          <a:lstStyle/>
          <a:p>
            <a:pPr algn="ctr"/>
            <a:r>
              <a:rPr lang="zh-CN" altLang="en-US" sz="2800" b="1" dirty="0">
                <a:solidFill>
                  <a:srgbClr val="006699"/>
                </a:solidFill>
                <a:latin typeface="Arial" panose="020B0604020202020204" pitchFamily="34" charset="0"/>
                <a:ea typeface="宋体" panose="02010600030101010101" pitchFamily="2" charset="-122"/>
              </a:rPr>
              <a:t>辽沈战役结束后</a:t>
            </a:r>
          </a:p>
        </p:txBody>
      </p:sp>
      <p:sp>
        <p:nvSpPr>
          <p:cNvPr id="13" name="Text Box 9"/>
          <p:cNvSpPr txBox="1"/>
          <p:nvPr/>
        </p:nvSpPr>
        <p:spPr>
          <a:xfrm>
            <a:off x="6504940" y="3937265"/>
            <a:ext cx="3322955" cy="583565"/>
          </a:xfrm>
          <a:prstGeom prst="rect">
            <a:avLst/>
          </a:prstGeom>
          <a:noFill/>
          <a:ln w="9525">
            <a:noFill/>
          </a:ln>
        </p:spPr>
        <p:txBody>
          <a:bodyPr wrap="square" anchor="t">
            <a:spAutoFit/>
          </a:bodyPr>
          <a:lstStyle/>
          <a:p>
            <a:r>
              <a:rPr lang="en-US" altLang="zh-CN" sz="3200" b="1" dirty="0">
                <a:solidFill>
                  <a:srgbClr val="008000"/>
                </a:solidFill>
                <a:latin typeface="Times New Roman" panose="02020603050405020304" pitchFamily="18" charset="0"/>
                <a:ea typeface="楷体_GB2312" pitchFamily="49" charset="-122"/>
              </a:rPr>
              <a:t>  </a:t>
            </a:r>
            <a:r>
              <a:rPr lang="zh-CN" altLang="en-US" sz="3200" b="1" dirty="0">
                <a:solidFill>
                  <a:srgbClr val="008000"/>
                </a:solidFill>
                <a:latin typeface="Times New Roman" panose="02020603050405020304" pitchFamily="18" charset="0"/>
                <a:ea typeface="楷体_GB2312" pitchFamily="49" charset="-122"/>
              </a:rPr>
              <a:t>解放了东北全境</a:t>
            </a:r>
          </a:p>
        </p:txBody>
      </p:sp>
      <p:sp>
        <p:nvSpPr>
          <p:cNvPr id="116749" name="AutoShape 13"/>
          <p:cNvSpPr/>
          <p:nvPr/>
        </p:nvSpPr>
        <p:spPr>
          <a:xfrm>
            <a:off x="7332980" y="1406790"/>
            <a:ext cx="3662363" cy="1822450"/>
          </a:xfrm>
          <a:prstGeom prst="cloudCallout">
            <a:avLst>
              <a:gd name="adj1" fmla="val -24681"/>
              <a:gd name="adj2" fmla="val 80819"/>
            </a:avLst>
          </a:prstGeom>
          <a:solidFill>
            <a:srgbClr val="CCECFF"/>
          </a:solidFill>
          <a:ln w="9525" cap="flat" cmpd="sng">
            <a:solidFill>
              <a:schemeClr val="tx1"/>
            </a:solidFill>
            <a:prstDash val="solid"/>
            <a:round/>
            <a:headEnd type="none" w="med" len="med"/>
            <a:tailEnd type="none" w="med" len="med"/>
          </a:ln>
        </p:spPr>
        <p:txBody>
          <a:bodyPr anchor="t"/>
          <a:lstStyle/>
          <a:p>
            <a:r>
              <a:rPr lang="zh-CN" altLang="en-US" sz="2800" b="1" dirty="0">
                <a:solidFill>
                  <a:srgbClr val="006699"/>
                </a:solidFill>
                <a:latin typeface="楷体_GB2312" pitchFamily="49" charset="-122"/>
                <a:ea typeface="楷体_GB2312" pitchFamily="49" charset="-122"/>
              </a:rPr>
              <a:t>    辽沈战役胜利的意义是什么</a:t>
            </a:r>
            <a:r>
              <a:rPr lang="en-US" altLang="zh-CN" sz="2800" b="1" dirty="0">
                <a:solidFill>
                  <a:srgbClr val="006699"/>
                </a:solidFill>
                <a:latin typeface="楷体_GB2312" pitchFamily="49" charset="-122"/>
                <a:ea typeface="楷体_GB2312" pitchFamily="49" charset="-122"/>
              </a:rPr>
              <a:t>?</a:t>
            </a:r>
          </a:p>
          <a:p>
            <a:pPr algn="ctr"/>
            <a:endParaRPr lang="en-US" altLang="zh-CN" sz="4000" b="1" dirty="0">
              <a:solidFill>
                <a:srgbClr val="006699"/>
              </a:solidFill>
              <a:latin typeface="楷体_GB2312" pitchFamily="49" charset="-122"/>
              <a:ea typeface="楷体_GB2312" pitchFamily="49" charset="-122"/>
            </a:endParaRPr>
          </a:p>
        </p:txBody>
      </p:sp>
      <p:sp>
        <p:nvSpPr>
          <p:cNvPr id="14" name="Text Box 9"/>
          <p:cNvSpPr txBox="1"/>
          <p:nvPr/>
        </p:nvSpPr>
        <p:spPr>
          <a:xfrm>
            <a:off x="6005513" y="4520830"/>
            <a:ext cx="4681537" cy="1383665"/>
          </a:xfrm>
          <a:prstGeom prst="rect">
            <a:avLst/>
          </a:prstGeom>
          <a:noFill/>
          <a:ln w="9525">
            <a:noFill/>
          </a:ln>
        </p:spPr>
        <p:txBody>
          <a:bodyPr anchor="t">
            <a:spAutoFit/>
          </a:bodyPr>
          <a:lstStyle/>
          <a:p>
            <a:r>
              <a:rPr lang="zh-CN" altLang="en-US" sz="2800" b="1" dirty="0">
                <a:solidFill>
                  <a:srgbClr val="008000"/>
                </a:solidFill>
                <a:latin typeface="Times New Roman" panose="02020603050405020304" pitchFamily="18" charset="0"/>
                <a:ea typeface="楷体_GB2312" pitchFamily="49" charset="-122"/>
              </a:rPr>
              <a:t>        人民解放军</a:t>
            </a:r>
            <a:r>
              <a:rPr lang="zh-CN" altLang="en-US" sz="2800" b="1" u="sng" dirty="0">
                <a:latin typeface="Times New Roman" panose="02020603050405020304" pitchFamily="18" charset="0"/>
                <a:ea typeface="楷体_GB2312" pitchFamily="49" charset="-122"/>
              </a:rPr>
              <a:t>第一次在人数上超过了国民党</a:t>
            </a:r>
            <a:r>
              <a:rPr lang="zh-CN" altLang="en-US" sz="2800" b="1" dirty="0">
                <a:solidFill>
                  <a:srgbClr val="008000"/>
                </a:solidFill>
                <a:latin typeface="Times New Roman" panose="02020603050405020304" pitchFamily="18" charset="0"/>
                <a:ea typeface="楷体_GB2312" pitchFamily="49" charset="-122"/>
              </a:rPr>
              <a:t>，有利于其他战场上的作战。</a:t>
            </a:r>
          </a:p>
        </p:txBody>
      </p:sp>
      <p:cxnSp>
        <p:nvCxnSpPr>
          <p:cNvPr id="5" name="直接连接符 4"/>
          <p:cNvCxnSpPr/>
          <p:nvPr/>
        </p:nvCxnSpPr>
        <p:spPr bwMode="auto">
          <a:xfrm>
            <a:off x="1236617" y="5138051"/>
            <a:ext cx="4493623" cy="0"/>
          </a:xfrm>
          <a:prstGeom prst="line">
            <a:avLst/>
          </a:prstGeom>
          <a:solidFill>
            <a:schemeClr val="accent1"/>
          </a:solidFill>
          <a:ln w="9525" cap="flat" cmpd="sng" algn="ctr">
            <a:solidFill>
              <a:schemeClr val="tx1"/>
            </a:solidFill>
            <a:prstDash val="solid"/>
            <a:round/>
            <a:headEnd type="none" w="med" len="med"/>
            <a:tailEnd type="none" w="med" len="med"/>
          </a:ln>
        </p:spPr>
      </p:cxnSp>
      <p:sp>
        <p:nvSpPr>
          <p:cNvPr id="19" name="文本框 1">
            <a:extLst>
              <a:ext uri="{FF2B5EF4-FFF2-40B4-BE49-F238E27FC236}">
                <a16:creationId xmlns="" xmlns:a16="http://schemas.microsoft.com/office/drawing/2014/main" id="{CDB5D3AE-A44E-42E8-AA2C-852942F07154}"/>
              </a:ext>
            </a:extLst>
          </p:cNvPr>
          <p:cNvSpPr txBox="1"/>
          <p:nvPr/>
        </p:nvSpPr>
        <p:spPr>
          <a:xfrm>
            <a:off x="8211620" y="137996"/>
            <a:ext cx="3775393" cy="523220"/>
          </a:xfrm>
          <a:prstGeom prst="rect">
            <a:avLst/>
          </a:prstGeom>
          <a:noFill/>
        </p:spPr>
        <p:txBody>
          <a:bodyPr wrap="none" rtlCol="0">
            <a:spAutoFit/>
          </a:bodyPr>
          <a:lstStyle/>
          <a:p>
            <a:pPr algn="r"/>
            <a:r>
              <a:rPr lang="zh-CN" altLang="en-US" sz="2800" dirty="0" smtClean="0"/>
              <a:t>新民主主义革命的胜利</a:t>
            </a:r>
            <a:endParaRPr lang="zh-CN" altLang="en-US" sz="2800" dirty="0"/>
          </a:p>
        </p:txBody>
      </p:sp>
    </p:spTree>
    <p:extLst>
      <p:ext uri="{BB962C8B-B14F-4D97-AF65-F5344CB8AC3E}">
        <p14:creationId xmlns:p14="http://schemas.microsoft.com/office/powerpoint/2010/main" val="3220809887"/>
      </p:ext>
    </p:extLst>
  </p:cSld>
  <p:clrMapOvr>
    <a:masterClrMapping/>
  </p:clrMapOvr>
  <p:transition spd="slow" advTm="5163">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7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7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heel(1)">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7" grpId="0" bldLvl="0" animBg="1"/>
      <p:bldP spid="116748" grpId="0" bldLvl="0" animBg="1"/>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70940" y="1967230"/>
            <a:ext cx="10006965" cy="1383665"/>
          </a:xfrm>
          <a:prstGeom prst="rect">
            <a:avLst/>
          </a:prstGeom>
          <a:noFill/>
        </p:spPr>
        <p:txBody>
          <a:bodyPr wrap="square" rtlCol="0">
            <a:spAutoFit/>
          </a:bodyPr>
          <a:lstStyle/>
          <a:p>
            <a:r>
              <a:rPr lang="en-US" altLang="zh-CN" sz="2800" dirty="0">
                <a:latin typeface="Arial" panose="020B0604020202020204" pitchFamily="34" charset="0"/>
                <a:ea typeface="黑体" panose="02010609060101010101" charset="-122"/>
                <a:sym typeface="+mn-ea"/>
              </a:rPr>
              <a:t>        </a:t>
            </a:r>
            <a:r>
              <a:rPr lang="zh-CN" altLang="en-US" sz="2800" dirty="0">
                <a:latin typeface="宋体" panose="02010600030101010101" pitchFamily="2" charset="-122"/>
                <a:ea typeface="宋体" panose="02010600030101010101" pitchFamily="2" charset="-122"/>
                <a:sym typeface="+mn-ea"/>
              </a:rPr>
              <a:t>辽沈战役刚刚结束，以</a:t>
            </a:r>
            <a:r>
              <a:rPr lang="zh-CN" altLang="en-US" sz="2800" b="1" dirty="0">
                <a:solidFill>
                  <a:srgbClr val="FF0000"/>
                </a:solidFill>
                <a:latin typeface="宋体" panose="02010600030101010101" pitchFamily="2" charset="-122"/>
                <a:ea typeface="宋体" panose="02010600030101010101" pitchFamily="2" charset="-122"/>
                <a:sym typeface="+mn-ea"/>
              </a:rPr>
              <a:t>徐州</a:t>
            </a:r>
            <a:r>
              <a:rPr lang="zh-CN" altLang="en-US" sz="2800" dirty="0">
                <a:latin typeface="宋体" panose="02010600030101010101" pitchFamily="2" charset="-122"/>
                <a:ea typeface="宋体" panose="02010600030101010101" pitchFamily="2" charset="-122"/>
                <a:sym typeface="+mn-ea"/>
              </a:rPr>
              <a:t>为中心的淮海战役开始了。解放军首先在碾庄地区歼灭黄百韬兵团。</a:t>
            </a:r>
            <a:r>
              <a:rPr lang="zh-CN" altLang="en-US" sz="2800" u="sng" dirty="0">
                <a:solidFill>
                  <a:srgbClr val="0070C0"/>
                </a:solidFill>
                <a:latin typeface="宋体" panose="02010600030101010101" pitchFamily="2" charset="-122"/>
                <a:ea typeface="宋体" panose="02010600030101010101" pitchFamily="2" charset="-122"/>
                <a:sym typeface="+mn-ea"/>
              </a:rPr>
              <a:t>图为华东野战军突围碾庄外壕</a:t>
            </a:r>
            <a:r>
              <a:rPr lang="zh-CN" altLang="en-US" sz="2800" dirty="0">
                <a:latin typeface="宋体" panose="02010600030101010101" pitchFamily="2" charset="-122"/>
                <a:ea typeface="宋体" panose="02010600030101010101" pitchFamily="2" charset="-122"/>
                <a:sym typeface="+mn-ea"/>
              </a:rPr>
              <a:t>。</a:t>
            </a:r>
            <a:r>
              <a:rPr sz="2800" dirty="0" err="1">
                <a:latin typeface="宋体" panose="02010600030101010101" pitchFamily="2" charset="-122"/>
                <a:ea typeface="宋体" panose="02010600030101010101" pitchFamily="2" charset="-122"/>
              </a:rPr>
              <a:t>华东野战军和中原野战军发起</a:t>
            </a:r>
            <a:r>
              <a:rPr lang="zh-CN" sz="2800" dirty="0">
                <a:latin typeface="宋体" panose="02010600030101010101" pitchFamily="2" charset="-122"/>
                <a:ea typeface="宋体" panose="02010600030101010101" pitchFamily="2" charset="-122"/>
              </a:rPr>
              <a:t>了</a:t>
            </a:r>
            <a:r>
              <a:rPr sz="2800" b="1" dirty="0" err="1">
                <a:solidFill>
                  <a:srgbClr val="FF0000"/>
                </a:solidFill>
                <a:latin typeface="宋体" panose="02010600030101010101" pitchFamily="2" charset="-122"/>
                <a:ea typeface="宋体" panose="02010600030101010101" pitchFamily="2" charset="-122"/>
              </a:rPr>
              <a:t>规模空前</a:t>
            </a:r>
            <a:r>
              <a:rPr sz="2800" dirty="0" err="1">
                <a:latin typeface="宋体" panose="02010600030101010101" pitchFamily="2" charset="-122"/>
                <a:ea typeface="宋体" panose="02010600030101010101" pitchFamily="2" charset="-122"/>
              </a:rPr>
              <a:t>的淮海战役</a:t>
            </a:r>
            <a:r>
              <a:rPr lang="zh-CN" sz="2800" dirty="0">
                <a:latin typeface="宋体" panose="02010600030101010101" pitchFamily="2" charset="-122"/>
                <a:ea typeface="宋体" panose="02010600030101010101" pitchFamily="2" charset="-122"/>
              </a:rPr>
              <a:t>。</a:t>
            </a:r>
          </a:p>
        </p:txBody>
      </p:sp>
      <p:sp>
        <p:nvSpPr>
          <p:cNvPr id="5" name="文本框 4"/>
          <p:cNvSpPr txBox="1"/>
          <p:nvPr/>
        </p:nvSpPr>
        <p:spPr>
          <a:xfrm>
            <a:off x="1566545" y="1445525"/>
            <a:ext cx="2091055" cy="521970"/>
          </a:xfrm>
          <a:prstGeom prst="rect">
            <a:avLst/>
          </a:prstGeom>
          <a:solidFill>
            <a:schemeClr val="accent3"/>
          </a:solidFill>
        </p:spPr>
        <p:txBody>
          <a:bodyPr wrap="square" rtlCol="0">
            <a:spAutoFit/>
          </a:bodyPr>
          <a:lstStyle/>
          <a:p>
            <a:r>
              <a:rPr lang="zh-CN" altLang="en-US" sz="2800" b="1">
                <a:latin typeface="华文中宋" panose="02010600040101010101" charset="-122"/>
                <a:ea typeface="华文中宋" panose="02010600040101010101" charset="-122"/>
              </a:rPr>
              <a:t>淮海战役：</a:t>
            </a:r>
          </a:p>
        </p:txBody>
      </p:sp>
      <p:pic>
        <p:nvPicPr>
          <p:cNvPr id="88066" name="Picture 2" descr="淮海战役"/>
          <p:cNvPicPr>
            <a:picLocks noChangeAspect="1" noChangeArrowheads="1"/>
          </p:cNvPicPr>
          <p:nvPr/>
        </p:nvPicPr>
        <p:blipFill>
          <a:blip r:embed="rId2" cstate="email"/>
          <a:srcRect/>
          <a:stretch>
            <a:fillRect/>
          </a:stretch>
        </p:blipFill>
        <p:spPr bwMode="auto">
          <a:xfrm>
            <a:off x="2579370" y="3350895"/>
            <a:ext cx="7033260" cy="3110865"/>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1">
            <a:extLst>
              <a:ext uri="{FF2B5EF4-FFF2-40B4-BE49-F238E27FC236}">
                <a16:creationId xmlns="" xmlns:a16="http://schemas.microsoft.com/office/drawing/2014/main" id="{CDB5D3AE-A44E-42E8-AA2C-852942F07154}"/>
              </a:ext>
            </a:extLst>
          </p:cNvPr>
          <p:cNvSpPr txBox="1"/>
          <p:nvPr/>
        </p:nvSpPr>
        <p:spPr>
          <a:xfrm>
            <a:off x="8211620" y="137996"/>
            <a:ext cx="3775393" cy="523220"/>
          </a:xfrm>
          <a:prstGeom prst="rect">
            <a:avLst/>
          </a:prstGeom>
          <a:noFill/>
        </p:spPr>
        <p:txBody>
          <a:bodyPr wrap="none" rtlCol="0">
            <a:spAutoFit/>
          </a:bodyPr>
          <a:lstStyle/>
          <a:p>
            <a:pPr algn="r"/>
            <a:r>
              <a:rPr lang="zh-CN" altLang="en-US" sz="2800" dirty="0" smtClean="0"/>
              <a:t>新民主主义革命的胜利</a:t>
            </a:r>
            <a:endParaRPr lang="zh-CN" altLang="en-US" sz="2800" dirty="0"/>
          </a:p>
        </p:txBody>
      </p:sp>
    </p:spTree>
    <p:extLst>
      <p:ext uri="{BB962C8B-B14F-4D97-AF65-F5344CB8AC3E}">
        <p14:creationId xmlns:p14="http://schemas.microsoft.com/office/powerpoint/2010/main" val="395964681"/>
      </p:ext>
    </p:extLst>
  </p:cSld>
  <p:clrMapOvr>
    <a:masterClrMapping/>
  </p:clrMapOvr>
  <p:transition spd="slow" advTm="5163">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1"/>
          <p:cNvPicPr>
            <a:picLocks noChangeAspect="1"/>
          </p:cNvPicPr>
          <p:nvPr/>
        </p:nvPicPr>
        <p:blipFill>
          <a:blip r:embed="rId2"/>
          <a:stretch>
            <a:fillRect/>
          </a:stretch>
        </p:blipFill>
        <p:spPr>
          <a:xfrm>
            <a:off x="2941320" y="1146810"/>
            <a:ext cx="7961630" cy="5419090"/>
          </a:xfrm>
          <a:prstGeom prst="rect">
            <a:avLst/>
          </a:prstGeom>
        </p:spPr>
      </p:pic>
      <p:sp>
        <p:nvSpPr>
          <p:cNvPr id="5" name="文本框 4"/>
          <p:cNvSpPr txBox="1"/>
          <p:nvPr/>
        </p:nvSpPr>
        <p:spPr>
          <a:xfrm>
            <a:off x="1196975" y="1444255"/>
            <a:ext cx="1788795" cy="521970"/>
          </a:xfrm>
          <a:prstGeom prst="rect">
            <a:avLst/>
          </a:prstGeom>
          <a:solidFill>
            <a:schemeClr val="accent3"/>
          </a:solidFill>
        </p:spPr>
        <p:txBody>
          <a:bodyPr wrap="square" rtlCol="0">
            <a:spAutoFit/>
          </a:bodyPr>
          <a:lstStyle/>
          <a:p>
            <a:r>
              <a:rPr lang="zh-CN" altLang="en-US" sz="2800" b="1">
                <a:latin typeface="华文中宋" panose="02010600040101010101" charset="-122"/>
                <a:ea typeface="华文中宋" panose="02010600040101010101" charset="-122"/>
              </a:rPr>
              <a:t>淮海战役：</a:t>
            </a:r>
          </a:p>
        </p:txBody>
      </p:sp>
      <p:sp>
        <p:nvSpPr>
          <p:cNvPr id="100354" name="Rectangle 2"/>
          <p:cNvSpPr>
            <a:spLocks noChangeArrowheads="1"/>
          </p:cNvSpPr>
          <p:nvPr/>
        </p:nvSpPr>
        <p:spPr bwMode="auto">
          <a:xfrm>
            <a:off x="764768" y="5338815"/>
            <a:ext cx="97262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400" b="1" dirty="0">
                <a:solidFill>
                  <a:srgbClr val="C00000"/>
                </a:solidFill>
                <a:latin typeface="华文中宋" panose="02010600040101010101" charset="-122"/>
                <a:ea typeface="华文中宋" panose="02010600040101010101" charset="-122"/>
                <a:cs typeface="华文中宋" panose="02010600040101010101" charset="-122"/>
              </a:rPr>
              <a:t>淮海战役中</a:t>
            </a:r>
            <a:r>
              <a:rPr kumimoji="0" lang="zh-CN" altLang="en-US" sz="2400" b="1" dirty="0">
                <a:solidFill>
                  <a:srgbClr val="C00000"/>
                </a:solidFill>
                <a:latin typeface="华文中宋" panose="02010600040101010101" charset="-122"/>
                <a:ea typeface="华文中宋" panose="02010600040101010101" charset="-122"/>
                <a:cs typeface="华文中宋" panose="02010600040101010101" charset="-122"/>
              </a:rPr>
              <a:t>陈毅说：</a:t>
            </a:r>
            <a:r>
              <a:rPr kumimoji="0" lang="en-US" altLang="zh-CN" sz="2400" b="1" dirty="0">
                <a:solidFill>
                  <a:srgbClr val="C00000"/>
                </a:solidFill>
                <a:latin typeface="华文中宋" panose="02010600040101010101" charset="-122"/>
                <a:ea typeface="华文中宋" panose="02010600040101010101" charset="-122"/>
                <a:cs typeface="华文中宋" panose="02010600040101010101" charset="-122"/>
              </a:rPr>
              <a:t>“</a:t>
            </a:r>
            <a:r>
              <a:rPr kumimoji="0" lang="zh-CN" altLang="en-US" sz="2400" b="1" dirty="0">
                <a:solidFill>
                  <a:srgbClr val="C00000"/>
                </a:solidFill>
                <a:latin typeface="华文中宋" panose="02010600040101010101" charset="-122"/>
                <a:ea typeface="华文中宋" panose="02010600040101010101" charset="-122"/>
                <a:cs typeface="华文中宋" panose="02010600040101010101" charset="-122"/>
              </a:rPr>
              <a:t>我们的胜利是群众用小车推出来的。</a:t>
            </a:r>
            <a:r>
              <a:rPr kumimoji="0" lang="zh-CN" altLang="en-US" sz="2400" b="1" dirty="0">
                <a:solidFill>
                  <a:srgbClr val="C00000"/>
                </a:solidFill>
                <a:latin typeface="华文中宋" panose="02010600040101010101" charset="-122"/>
                <a:ea typeface="华文中宋" panose="02010600040101010101" charset="-122"/>
              </a:rPr>
              <a:t>”</a:t>
            </a:r>
            <a:r>
              <a:rPr kumimoji="0" lang="zh-CN" altLang="en-US" sz="2400" b="1" dirty="0">
                <a:latin typeface="隶书" panose="02010509060101010101" charset="-122"/>
                <a:ea typeface="隶书" panose="02010509060101010101" charset="-122"/>
              </a:rPr>
              <a:t> </a:t>
            </a:r>
          </a:p>
        </p:txBody>
      </p:sp>
      <p:sp>
        <p:nvSpPr>
          <p:cNvPr id="3" name="文本框 2"/>
          <p:cNvSpPr txBox="1"/>
          <p:nvPr/>
        </p:nvSpPr>
        <p:spPr>
          <a:xfrm rot="16200000">
            <a:off x="9072880" y="4872990"/>
            <a:ext cx="490220" cy="3190240"/>
          </a:xfrm>
          <a:prstGeom prst="rect">
            <a:avLst/>
          </a:prstGeom>
          <a:noFill/>
        </p:spPr>
        <p:txBody>
          <a:bodyPr vert="eaVert" wrap="square" rtlCol="0">
            <a:spAutoFit/>
          </a:bodyPr>
          <a:lstStyle/>
          <a:p>
            <a:r>
              <a:rPr lang="zh-CN" altLang="en-US" sz="2000" b="1" dirty="0">
                <a:solidFill>
                  <a:schemeClr val="accent3">
                    <a:lumMod val="50000"/>
                  </a:schemeClr>
                </a:solidFill>
                <a:latin typeface="华文宋体" panose="02010600040101010101" charset="-122"/>
                <a:ea typeface="华文宋体" panose="02010600040101010101" charset="-122"/>
                <a:sym typeface="+mn-ea"/>
              </a:rPr>
              <a:t>（农民小车队为前线送粮食）</a:t>
            </a:r>
          </a:p>
        </p:txBody>
      </p:sp>
      <p:sp>
        <p:nvSpPr>
          <p:cNvPr id="2" name="TextBox 11"/>
          <p:cNvSpPr txBox="1">
            <a:spLocks noChangeArrowheads="1"/>
          </p:cNvSpPr>
          <p:nvPr/>
        </p:nvSpPr>
        <p:spPr bwMode="auto">
          <a:xfrm>
            <a:off x="1566545" y="660400"/>
            <a:ext cx="344995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fontAlgn="base">
              <a:spcBef>
                <a:spcPct val="0"/>
              </a:spcBef>
              <a:spcAft>
                <a:spcPct val="0"/>
              </a:spcAft>
              <a:buNone/>
            </a:pPr>
            <a:r>
              <a:rPr lang="zh-CN" altLang="en-US" sz="2400" b="1">
                <a:solidFill>
                  <a:schemeClr val="bg1"/>
                </a:solidFill>
                <a:latin typeface="微软雅黑" panose="020B0503020204020204" pitchFamily="34" charset="-122"/>
                <a:sym typeface="+mn-ea"/>
              </a:rPr>
              <a:t>新民主主义革命的胜利</a:t>
            </a:r>
          </a:p>
        </p:txBody>
      </p:sp>
      <p:sp>
        <p:nvSpPr>
          <p:cNvPr id="4" name="圆角矩形 16"/>
          <p:cNvSpPr>
            <a:spLocks noChangeAspect="1" noChangeArrowheads="1"/>
          </p:cNvSpPr>
          <p:nvPr/>
        </p:nvSpPr>
        <p:spPr bwMode="auto">
          <a:xfrm>
            <a:off x="966470" y="655585"/>
            <a:ext cx="541020" cy="47053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fontAlgn="base">
              <a:spcBef>
                <a:spcPct val="0"/>
              </a:spcBef>
              <a:spcAft>
                <a:spcPct val="0"/>
              </a:spcAft>
              <a:buNone/>
            </a:pPr>
            <a:r>
              <a:rPr lang="en-US" altLang="zh-CN" sz="2800" b="1">
                <a:solidFill>
                  <a:srgbClr val="FFFFFF"/>
                </a:solidFill>
                <a:ea typeface="宋体" panose="02010600030101010101" pitchFamily="2" charset="-122"/>
              </a:rPr>
              <a:t> </a:t>
            </a:r>
          </a:p>
        </p:txBody>
      </p:sp>
      <p:cxnSp>
        <p:nvCxnSpPr>
          <p:cNvPr id="6" name="直接连接符 18"/>
          <p:cNvCxnSpPr>
            <a:cxnSpLocks noChangeShapeType="1"/>
          </p:cNvCxnSpPr>
          <p:nvPr/>
        </p:nvCxnSpPr>
        <p:spPr bwMode="auto">
          <a:xfrm>
            <a:off x="1566545" y="1125855"/>
            <a:ext cx="3119120" cy="20955"/>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文本框 10"/>
          <p:cNvSpPr txBox="1"/>
          <p:nvPr/>
        </p:nvSpPr>
        <p:spPr>
          <a:xfrm>
            <a:off x="908050" y="655585"/>
            <a:ext cx="658495" cy="460375"/>
          </a:xfrm>
          <a:prstGeom prst="rect">
            <a:avLst/>
          </a:prstGeom>
          <a:noFill/>
        </p:spPr>
        <p:txBody>
          <a:bodyPr wrap="square" rtlCol="0">
            <a:spAutoFit/>
          </a:bodyPr>
          <a:lstStyle/>
          <a:p>
            <a:pPr algn="ctr"/>
            <a:r>
              <a:rPr lang="zh-CN" altLang="en-US" sz="2400">
                <a:solidFill>
                  <a:schemeClr val="accent2"/>
                </a:solidFill>
                <a:latin typeface="华文中宋" panose="02010600040101010101" charset="-122"/>
                <a:ea typeface="华文中宋" panose="02010600040101010101" charset="-122"/>
              </a:rPr>
              <a:t>四</a:t>
            </a:r>
          </a:p>
        </p:txBody>
      </p:sp>
    </p:spTree>
    <p:extLst>
      <p:ext uri="{BB962C8B-B14F-4D97-AF65-F5344CB8AC3E}">
        <p14:creationId xmlns:p14="http://schemas.microsoft.com/office/powerpoint/2010/main" val="1876924672"/>
      </p:ext>
    </p:extLst>
  </p:cSld>
  <p:clrMapOvr>
    <a:masterClrMapping/>
  </p:clrMapOvr>
  <p:transition spd="slow" advTm="5163">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354"/>
                                        </p:tgtEl>
                                        <p:attrNameLst>
                                          <p:attrName>style.visibility</p:attrName>
                                        </p:attrNameLst>
                                      </p:cBhvr>
                                      <p:to>
                                        <p:strVal val="visible"/>
                                      </p:to>
                                    </p:set>
                                    <p:anim calcmode="lin" valueType="num">
                                      <p:cBhvr additive="base">
                                        <p:cTn id="13" dur="500" fill="hold"/>
                                        <p:tgtEl>
                                          <p:spTgt spid="100354"/>
                                        </p:tgtEl>
                                        <p:attrNameLst>
                                          <p:attrName>ppt_x</p:attrName>
                                        </p:attrNameLst>
                                      </p:cBhvr>
                                      <p:tavLst>
                                        <p:tav tm="0">
                                          <p:val>
                                            <p:strVal val="#ppt_x"/>
                                          </p:val>
                                        </p:tav>
                                        <p:tav tm="100000">
                                          <p:val>
                                            <p:strVal val="#ppt_x"/>
                                          </p:val>
                                        </p:tav>
                                      </p:tavLst>
                                    </p:anim>
                                    <p:anim calcmode="lin" valueType="num">
                                      <p:cBhvr additive="base">
                                        <p:cTn id="14" dur="500" fill="hold"/>
                                        <p:tgtEl>
                                          <p:spTgt spid="1003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00354"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566545" y="1618880"/>
            <a:ext cx="1995521" cy="521970"/>
          </a:xfrm>
          <a:prstGeom prst="rect">
            <a:avLst/>
          </a:prstGeom>
          <a:solidFill>
            <a:schemeClr val="accent3"/>
          </a:solidFill>
        </p:spPr>
        <p:txBody>
          <a:bodyPr wrap="square" rtlCol="0">
            <a:spAutoFit/>
          </a:bodyPr>
          <a:lstStyle/>
          <a:p>
            <a:r>
              <a:rPr lang="zh-CN" altLang="en-US" sz="2800" b="1">
                <a:latin typeface="华文中宋" panose="02010600040101010101" charset="-122"/>
                <a:ea typeface="华文中宋" panose="02010600040101010101" charset="-122"/>
              </a:rPr>
              <a:t>平津战役：</a:t>
            </a:r>
          </a:p>
        </p:txBody>
      </p:sp>
      <p:sp>
        <p:nvSpPr>
          <p:cNvPr id="6" name="文本框 5"/>
          <p:cNvSpPr txBox="1"/>
          <p:nvPr/>
        </p:nvSpPr>
        <p:spPr>
          <a:xfrm>
            <a:off x="1566545" y="2514600"/>
            <a:ext cx="9720580" cy="3907790"/>
          </a:xfrm>
          <a:prstGeom prst="rect">
            <a:avLst/>
          </a:prstGeom>
          <a:noFill/>
        </p:spPr>
        <p:txBody>
          <a:bodyPr wrap="square" rtlCol="0">
            <a:spAutoFit/>
          </a:bodyPr>
          <a:lstStyle/>
          <a:p>
            <a:r>
              <a:rPr lang="zh-CN" altLang="en-US" sz="3200" b="1">
                <a:solidFill>
                  <a:srgbClr val="7030A0"/>
                </a:solidFill>
                <a:latin typeface="宋体" panose="02010600030101010101" pitchFamily="2" charset="-122"/>
                <a:ea typeface="宋体" panose="02010600030101010101" pitchFamily="2" charset="-122"/>
                <a:cs typeface="宋体" panose="02010600030101010101" pitchFamily="2" charset="-122"/>
              </a:rPr>
              <a:t>（</a:t>
            </a:r>
            <a:r>
              <a:rPr lang="en-US" altLang="zh-CN" sz="3200" b="1">
                <a:solidFill>
                  <a:srgbClr val="7030A0"/>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3200" b="1">
                <a:solidFill>
                  <a:srgbClr val="7030A0"/>
                </a:solidFill>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accent1"/>
                </a:solidFill>
                <a:latin typeface="宋体" panose="02010600030101010101" pitchFamily="2" charset="-122"/>
                <a:ea typeface="宋体" panose="02010600030101010101" pitchFamily="2" charset="-122"/>
                <a:cs typeface="宋体" panose="02010600030101010101" pitchFamily="2" charset="-122"/>
              </a:rPr>
              <a:t>：东北野战军和</a:t>
            </a:r>
            <a:r>
              <a:rPr lang="zh-CN" altLang="en-US" sz="3200" b="1">
                <a:solidFill>
                  <a:srgbClr val="FF0000"/>
                </a:solidFill>
                <a:latin typeface="宋体" panose="02010600030101010101" pitchFamily="2" charset="-122"/>
                <a:ea typeface="宋体" panose="02010600030101010101" pitchFamily="2" charset="-122"/>
                <a:cs typeface="宋体" panose="02010600030101010101" pitchFamily="2" charset="-122"/>
              </a:rPr>
              <a:t>华北军区</a:t>
            </a:r>
            <a:r>
              <a:rPr lang="zh-CN" altLang="en-US" sz="3200" b="1">
                <a:solidFill>
                  <a:schemeClr val="accent1"/>
                </a:solidFill>
                <a:latin typeface="宋体" panose="02010600030101010101" pitchFamily="2" charset="-122"/>
                <a:ea typeface="宋体" panose="02010600030101010101" pitchFamily="2" charset="-122"/>
                <a:cs typeface="宋体" panose="02010600030101010101" pitchFamily="2" charset="-122"/>
              </a:rPr>
              <a:t>第二、三兵团联合发动平津战役，</a:t>
            </a:r>
            <a:r>
              <a:rPr lang="zh-CN" altLang="en-US" sz="3200" b="1" u="sng">
                <a:solidFill>
                  <a:srgbClr val="FF0000"/>
                </a:solidFill>
                <a:latin typeface="宋体" panose="02010600030101010101" pitchFamily="2" charset="-122"/>
                <a:ea typeface="宋体" panose="02010600030101010101" pitchFamily="2" charset="-122"/>
                <a:cs typeface="宋体" panose="02010600030101010101" pitchFamily="2" charset="-122"/>
              </a:rPr>
              <a:t>基本解放华北全境</a:t>
            </a:r>
            <a:r>
              <a:rPr lang="zh-CN" altLang="en-US" sz="3200" b="1">
                <a:solidFill>
                  <a:schemeClr val="accent1"/>
                </a:solidFill>
                <a:latin typeface="宋体" panose="02010600030101010101" pitchFamily="2" charset="-122"/>
                <a:ea typeface="宋体" panose="02010600030101010101" pitchFamily="2" charset="-122"/>
                <a:cs typeface="宋体" panose="02010600030101010101" pitchFamily="2" charset="-122"/>
              </a:rPr>
              <a:t>。</a:t>
            </a:r>
            <a:endParaRPr lang="zh-CN" altLang="en-US" sz="3200" b="1">
              <a:latin typeface="宋体" panose="02010600030101010101" pitchFamily="2" charset="-122"/>
              <a:ea typeface="宋体" panose="02010600030101010101" pitchFamily="2" charset="-122"/>
              <a:cs typeface="宋体" panose="02010600030101010101" pitchFamily="2" charset="-122"/>
            </a:endParaRPr>
          </a:p>
          <a:p>
            <a:endParaRPr lang="zh-CN" altLang="en-US" sz="3200" b="1">
              <a:solidFill>
                <a:srgbClr val="7030A0"/>
              </a:solidFill>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3200" b="1">
                <a:solidFill>
                  <a:srgbClr val="7030A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3200" b="1">
                <a:solidFill>
                  <a:srgbClr val="7030A0"/>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3200" b="1">
                <a:solidFill>
                  <a:srgbClr val="7030A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3200" b="1">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：毛泽东在河北</a:t>
            </a:r>
            <a:r>
              <a:rPr lang="zh-CN" altLang="en-US" sz="32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西柏坡</a:t>
            </a:r>
            <a:r>
              <a:rPr lang="zh-CN" altLang="en-US" sz="3200" b="1">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世界上最小的指挥部里，指挥了世界上最伟大的人民解放战争， 并且取得了三大战役的完全胜利。</a:t>
            </a:r>
            <a:endParaRPr lang="zh-CN" altLang="en-US" sz="3200" b="1">
              <a:latin typeface="宋体" panose="02010600030101010101" pitchFamily="2" charset="-122"/>
              <a:ea typeface="宋体" panose="02010600030101010101" pitchFamily="2" charset="-122"/>
              <a:cs typeface="宋体" panose="02010600030101010101" pitchFamily="2" charset="-122"/>
              <a:sym typeface="+mn-ea"/>
            </a:endParaRPr>
          </a:p>
          <a:p>
            <a:endParaRPr lang="zh-CN" altLang="en-US" sz="2800" b="1">
              <a:latin typeface="华文楷体" panose="02010600040101010101" charset="-122"/>
              <a:ea typeface="华文楷体" panose="02010600040101010101" charset="-122"/>
            </a:endParaRPr>
          </a:p>
          <a:p>
            <a:endParaRPr lang="zh-CN" altLang="en-US" sz="2800" b="1">
              <a:solidFill>
                <a:schemeClr val="accent1"/>
              </a:solidFill>
              <a:latin typeface="华文楷体" panose="02010600040101010101" charset="-122"/>
              <a:ea typeface="华文楷体" panose="02010600040101010101" charset="-122"/>
            </a:endParaRPr>
          </a:p>
        </p:txBody>
      </p:sp>
      <p:sp>
        <p:nvSpPr>
          <p:cNvPr id="9" name="文本框 1">
            <a:extLst>
              <a:ext uri="{FF2B5EF4-FFF2-40B4-BE49-F238E27FC236}">
                <a16:creationId xmlns="" xmlns:a16="http://schemas.microsoft.com/office/drawing/2014/main" id="{CDB5D3AE-A44E-42E8-AA2C-852942F07154}"/>
              </a:ext>
            </a:extLst>
          </p:cNvPr>
          <p:cNvSpPr txBox="1"/>
          <p:nvPr/>
        </p:nvSpPr>
        <p:spPr>
          <a:xfrm>
            <a:off x="8211620" y="137996"/>
            <a:ext cx="3775393" cy="523220"/>
          </a:xfrm>
          <a:prstGeom prst="rect">
            <a:avLst/>
          </a:prstGeom>
          <a:noFill/>
        </p:spPr>
        <p:txBody>
          <a:bodyPr wrap="none" rtlCol="0">
            <a:spAutoFit/>
          </a:bodyPr>
          <a:lstStyle/>
          <a:p>
            <a:pPr algn="r"/>
            <a:r>
              <a:rPr lang="zh-CN" altLang="en-US" sz="2800" dirty="0" smtClean="0"/>
              <a:t>新民主主义革命的胜利</a:t>
            </a:r>
            <a:endParaRPr lang="zh-CN" altLang="en-US" sz="2800" dirty="0"/>
          </a:p>
        </p:txBody>
      </p:sp>
    </p:spTree>
    <p:extLst>
      <p:ext uri="{BB962C8B-B14F-4D97-AF65-F5344CB8AC3E}">
        <p14:creationId xmlns:p14="http://schemas.microsoft.com/office/powerpoint/2010/main" val="251102171"/>
      </p:ext>
    </p:extLst>
  </p:cSld>
  <p:clrMapOvr>
    <a:masterClrMapping/>
  </p:clrMapOvr>
  <p:transition spd="slow" advTm="5163">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extBox 4"/>
          <p:cNvSpPr txBox="1">
            <a:spLocks noChangeArrowheads="1"/>
          </p:cNvSpPr>
          <p:nvPr/>
        </p:nvSpPr>
        <p:spPr bwMode="auto">
          <a:xfrm>
            <a:off x="5763563" y="1937995"/>
            <a:ext cx="4273865"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fontAlgn="base">
              <a:spcBef>
                <a:spcPct val="0"/>
              </a:spcBef>
              <a:spcAft>
                <a:spcPct val="0"/>
              </a:spcAft>
              <a:buNone/>
            </a:pPr>
            <a:r>
              <a:rPr lang="zh-CN" altLang="en-US" sz="1350">
                <a:solidFill>
                  <a:srgbClr val="000000"/>
                </a:solidFill>
                <a:latin typeface="微软雅黑" panose="020B0503020204020204" pitchFamily="34" charset="-122"/>
              </a:rPr>
              <a:t> </a:t>
            </a:r>
          </a:p>
        </p:txBody>
      </p:sp>
      <p:sp>
        <p:nvSpPr>
          <p:cNvPr id="15370" name="TextBox 9"/>
          <p:cNvSpPr txBox="1">
            <a:spLocks noChangeArrowheads="1"/>
          </p:cNvSpPr>
          <p:nvPr/>
        </p:nvSpPr>
        <p:spPr bwMode="auto">
          <a:xfrm>
            <a:off x="4199294" y="3545437"/>
            <a:ext cx="824781" cy="32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fontAlgn="base">
              <a:spcBef>
                <a:spcPct val="0"/>
              </a:spcBef>
              <a:spcAft>
                <a:spcPct val="0"/>
              </a:spcAft>
              <a:buNone/>
            </a:pPr>
            <a:r>
              <a:rPr lang="zh-CN" altLang="en-US" sz="1500" b="1">
                <a:solidFill>
                  <a:srgbClr val="FFFFFF"/>
                </a:solidFill>
                <a:latin typeface="微软雅黑" panose="020B0503020204020204" pitchFamily="34" charset="-122"/>
              </a:rPr>
              <a:t>问题二</a:t>
            </a:r>
          </a:p>
        </p:txBody>
      </p:sp>
      <p:sp>
        <p:nvSpPr>
          <p:cNvPr id="15371" name="TextBox 10"/>
          <p:cNvSpPr txBox="1">
            <a:spLocks noChangeArrowheads="1"/>
          </p:cNvSpPr>
          <p:nvPr/>
        </p:nvSpPr>
        <p:spPr bwMode="auto">
          <a:xfrm>
            <a:off x="5763563" y="4595622"/>
            <a:ext cx="4273865"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fontAlgn="base">
              <a:spcBef>
                <a:spcPct val="0"/>
              </a:spcBef>
              <a:spcAft>
                <a:spcPct val="0"/>
              </a:spcAft>
              <a:buNone/>
            </a:pPr>
            <a:r>
              <a:rPr lang="zh-CN" altLang="en-US" sz="1350">
                <a:solidFill>
                  <a:srgbClr val="000000"/>
                </a:solidFill>
                <a:latin typeface="微软雅黑" panose="020B0503020204020204" pitchFamily="34" charset="-122"/>
              </a:rPr>
              <a:t> </a:t>
            </a:r>
          </a:p>
        </p:txBody>
      </p:sp>
      <p:sp>
        <p:nvSpPr>
          <p:cNvPr id="15373" name="TextBox 12"/>
          <p:cNvSpPr txBox="1">
            <a:spLocks noChangeArrowheads="1"/>
          </p:cNvSpPr>
          <p:nvPr/>
        </p:nvSpPr>
        <p:spPr bwMode="auto">
          <a:xfrm>
            <a:off x="4199294" y="4745556"/>
            <a:ext cx="824781" cy="32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fontAlgn="base">
              <a:spcBef>
                <a:spcPct val="0"/>
              </a:spcBef>
              <a:spcAft>
                <a:spcPct val="0"/>
              </a:spcAft>
              <a:buNone/>
            </a:pPr>
            <a:r>
              <a:rPr lang="zh-CN" altLang="en-US" sz="1500" b="1">
                <a:solidFill>
                  <a:srgbClr val="FFFFFF"/>
                </a:solidFill>
                <a:latin typeface="微软雅黑" panose="020B0503020204020204" pitchFamily="34" charset="-122"/>
              </a:rPr>
              <a:t>问题三</a:t>
            </a:r>
          </a:p>
        </p:txBody>
      </p:sp>
      <p:sp>
        <p:nvSpPr>
          <p:cNvPr id="2" name="Text Box 37"/>
          <p:cNvSpPr txBox="1">
            <a:spLocks noChangeArrowheads="1"/>
          </p:cNvSpPr>
          <p:nvPr/>
        </p:nvSpPr>
        <p:spPr bwMode="auto">
          <a:xfrm>
            <a:off x="5666740" y="3416565"/>
            <a:ext cx="4669155"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defTabSz="914400">
              <a:buClrTx/>
              <a:buSzTx/>
              <a:defRPr/>
            </a:pPr>
            <a:r>
              <a:rPr kumimoji="0" lang="zh-CN" altLang="en-US" sz="3200" b="1" kern="1200" cap="none" spc="0" normalizeH="0" baseline="0" noProof="0" dirty="0">
                <a:solidFill>
                  <a:srgbClr val="333399"/>
                </a:solidFill>
                <a:effectLst>
                  <a:outerShdw blurRad="38100" dist="38100" dir="2700000" algn="tl">
                    <a:srgbClr val="C0C0C0"/>
                  </a:outerShdw>
                </a:effectLst>
                <a:latin typeface="华文新魏" panose="02010800040101010101" pitchFamily="2" charset="-122"/>
                <a:ea typeface="华文新魏" panose="02010800040101010101" pitchFamily="2" charset="-122"/>
                <a:cs typeface="+mn-cs"/>
                <a:sym typeface="+mn-ea"/>
              </a:rPr>
              <a:t> </a:t>
            </a:r>
          </a:p>
        </p:txBody>
      </p:sp>
      <p:graphicFrame>
        <p:nvGraphicFramePr>
          <p:cNvPr id="120976" name="Group 144"/>
          <p:cNvGraphicFramePr>
            <a:graphicFrameLocks noGrp="1"/>
          </p:cNvGraphicFramePr>
          <p:nvPr>
            <p:custDataLst>
              <p:tags r:id="rId1"/>
            </p:custDataLst>
            <p:extLst>
              <p:ext uri="{D42A27DB-BD31-4B8C-83A1-F6EECF244321}">
                <p14:modId xmlns:p14="http://schemas.microsoft.com/office/powerpoint/2010/main" val="1767984770"/>
              </p:ext>
            </p:extLst>
          </p:nvPr>
        </p:nvGraphicFramePr>
        <p:xfrm>
          <a:off x="1849755" y="1350275"/>
          <a:ext cx="8492490" cy="3717290"/>
        </p:xfrm>
        <a:graphic>
          <a:graphicData uri="http://schemas.openxmlformats.org/drawingml/2006/table">
            <a:tbl>
              <a:tblPr/>
              <a:tblGrid>
                <a:gridCol w="1415415">
                  <a:extLst>
                    <a:ext uri="{9D8B030D-6E8A-4147-A177-3AD203B41FA5}">
                      <a16:colId xmlns="" xmlns:a16="http://schemas.microsoft.com/office/drawing/2014/main" val="20000"/>
                    </a:ext>
                  </a:extLst>
                </a:gridCol>
                <a:gridCol w="1415415">
                  <a:extLst>
                    <a:ext uri="{9D8B030D-6E8A-4147-A177-3AD203B41FA5}">
                      <a16:colId xmlns="" xmlns:a16="http://schemas.microsoft.com/office/drawing/2014/main" val="20001"/>
                    </a:ext>
                  </a:extLst>
                </a:gridCol>
                <a:gridCol w="1415415">
                  <a:extLst>
                    <a:ext uri="{9D8B030D-6E8A-4147-A177-3AD203B41FA5}">
                      <a16:colId xmlns="" xmlns:a16="http://schemas.microsoft.com/office/drawing/2014/main" val="20002"/>
                    </a:ext>
                  </a:extLst>
                </a:gridCol>
                <a:gridCol w="1415415">
                  <a:extLst>
                    <a:ext uri="{9D8B030D-6E8A-4147-A177-3AD203B41FA5}">
                      <a16:colId xmlns="" xmlns:a16="http://schemas.microsoft.com/office/drawing/2014/main" val="20003"/>
                    </a:ext>
                  </a:extLst>
                </a:gridCol>
                <a:gridCol w="1415415">
                  <a:extLst>
                    <a:ext uri="{9D8B030D-6E8A-4147-A177-3AD203B41FA5}">
                      <a16:colId xmlns="" xmlns:a16="http://schemas.microsoft.com/office/drawing/2014/main" val="20004"/>
                    </a:ext>
                  </a:extLst>
                </a:gridCol>
                <a:gridCol w="1415415">
                  <a:extLst>
                    <a:ext uri="{9D8B030D-6E8A-4147-A177-3AD203B41FA5}">
                      <a16:colId xmlns="" xmlns:a16="http://schemas.microsoft.com/office/drawing/2014/main" val="20005"/>
                    </a:ext>
                  </a:extLst>
                </a:gridCol>
              </a:tblGrid>
              <a:tr h="594995">
                <a:tc>
                  <a:txBody>
                    <a:bodyPr/>
                    <a:lstStyle/>
                    <a:p>
                      <a:pPr marL="0" marR="0" lvl="0" indent="0" algn="l"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r>
                        <a:rPr kumimoji="1" lang="zh-CN" altLang="en-US"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战    役</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r>
                        <a:rPr kumimoji="1" lang="zh-CN" altLang="en-US"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时    间</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r>
                        <a:rPr kumimoji="1"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参战部队</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r>
                        <a:rPr kumimoji="1"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主要地点</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r>
                        <a:rPr kumimoji="1"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歼敌人数</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r>
                        <a:rPr kumimoji="1" lang="zh-CN" altLang="en-US"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结     果</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0"/>
                  </a:ext>
                </a:extLst>
              </a:tr>
              <a:tr h="988695">
                <a:tc>
                  <a:txBody>
                    <a:bodyPr/>
                    <a:lstStyle/>
                    <a:p>
                      <a:pPr marL="0" marR="0" lvl="0" indent="0" algn="l"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endParaRPr kumimoji="1" lang="zh-CN" altLang="en-US" sz="2400" b="1" i="0" u="none" strike="noStrike" cap="none" normalizeH="0" baseline="0">
                        <a:ln>
                          <a:noFill/>
                        </a:ln>
                        <a:solidFill>
                          <a:srgbClr val="FF0000"/>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r>
                        <a:rPr kumimoji="1" lang="zh-CN" altLang="en-US" sz="2400" b="1" i="0" u="none" strike="noStrike" cap="none" normalizeH="0" baseline="0">
                          <a:ln>
                            <a:noFill/>
                          </a:ln>
                          <a:solidFill>
                            <a:schemeClr val="accent1"/>
                          </a:solidFill>
                          <a:effectLst/>
                          <a:latin typeface="Times New Roman" panose="02020603050405020304" pitchFamily="18" charset="0"/>
                          <a:ea typeface="宋体" panose="02010600030101010101" pitchFamily="2" charset="-122"/>
                        </a:rPr>
                        <a:t>辽沈战役</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r>
                        <a:rPr kumimoji="1"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1948.9</a:t>
                      </a:r>
                      <a:r>
                        <a:rPr kumimoji="1" lang="en-US" altLang="zh-CN" sz="2400" b="1" i="0" u="none" strike="noStrike" cap="none" normalizeH="0" baseline="0" dirty="0">
                          <a:ln>
                            <a:noFill/>
                          </a:ln>
                          <a:solidFill>
                            <a:schemeClr val="tx1"/>
                          </a:solidFill>
                          <a:effectLst/>
                          <a:latin typeface="宋体" panose="02010600030101010101" pitchFamily="2" charset="-122"/>
                          <a:ea typeface="宋体" panose="02010600030101010101" pitchFamily="2" charset="-122"/>
                        </a:rPr>
                        <a:t>—1948.11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r>
                        <a:rPr kumimoji="1" lang="zh-CN" altLang="en-US"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东北解放军</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r>
                        <a:rPr kumimoji="1"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锦州、沈阳一带</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47</a:t>
                      </a:r>
                      <a:r>
                        <a:rPr kumimoji="1"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万多人</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r>
                        <a:rPr kumimoji="1" lang="zh-CN" altLang="en-US"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解放东北全境</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1"/>
                  </a:ext>
                </a:extLst>
              </a:tr>
              <a:tr h="944880">
                <a:tc>
                  <a:txBody>
                    <a:bodyPr/>
                    <a:lstStyle/>
                    <a:p>
                      <a:pPr marL="0" marR="0" lvl="0" indent="0" algn="l"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endParaRPr kumimoji="1" lang="zh-CN" altLang="en-US" sz="2400" b="1" i="0" u="none" strike="noStrike" cap="none" normalizeH="0" baseline="0">
                        <a:ln>
                          <a:noFill/>
                        </a:ln>
                        <a:solidFill>
                          <a:srgbClr val="FF0000"/>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r>
                        <a:rPr kumimoji="1" lang="zh-CN" altLang="en-US" sz="2400" b="1" i="0" u="none" strike="noStrike" cap="none" normalizeH="0" baseline="0">
                          <a:ln>
                            <a:noFill/>
                          </a:ln>
                          <a:solidFill>
                            <a:schemeClr val="accent1"/>
                          </a:solidFill>
                          <a:effectLst/>
                          <a:latin typeface="Times New Roman" panose="02020603050405020304" pitchFamily="18" charset="0"/>
                          <a:ea typeface="宋体" panose="02010600030101010101" pitchFamily="2" charset="-122"/>
                        </a:rPr>
                        <a:t>淮海战役</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r>
                        <a:rPr kumimoji="1" lang="en-US" altLang="zh-CN"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1948.11</a:t>
                      </a:r>
                      <a:r>
                        <a:rPr kumimoji="1" lang="en-US" altLang="zh-CN" sz="2000" b="1" i="0" u="none" strike="noStrike" cap="none" normalizeH="0" baseline="0">
                          <a:ln>
                            <a:noFill/>
                          </a:ln>
                          <a:solidFill>
                            <a:schemeClr val="tx1"/>
                          </a:solidFill>
                          <a:effectLst/>
                          <a:latin typeface="宋体" panose="02010600030101010101" pitchFamily="2" charset="-122"/>
                          <a:ea typeface="宋体" panose="02010600030101010101" pitchFamily="2" charset="-122"/>
                        </a:rPr>
                        <a:t>—1949.11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r>
                        <a:rPr kumimoji="1"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中原、华东解放军</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r>
                        <a:rPr kumimoji="1"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以徐州为中心</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55</a:t>
                      </a:r>
                      <a:r>
                        <a:rPr kumimoji="1"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万多人</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r>
                        <a:rPr kumimoji="1" lang="zh-CN" altLang="en-US" sz="16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解放长江以北的华东和中原广大地区</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2"/>
                  </a:ext>
                </a:extLst>
              </a:tr>
              <a:tr h="1188720">
                <a:tc>
                  <a:txBody>
                    <a:bodyPr/>
                    <a:lstStyle/>
                    <a:p>
                      <a:pPr marL="0" marR="0" lvl="0" indent="0" algn="l"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endParaRPr kumimoji="1" lang="zh-CN" altLang="en-US" sz="2400" b="1" i="0" u="none" strike="noStrike" cap="none" normalizeH="0" baseline="0">
                        <a:ln>
                          <a:noFill/>
                        </a:ln>
                        <a:solidFill>
                          <a:srgbClr val="FF0000"/>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r>
                        <a:rPr kumimoji="1" lang="zh-CN" altLang="en-US" sz="2400" b="1" i="0" u="none" strike="noStrike" cap="none" normalizeH="0" baseline="0">
                          <a:ln>
                            <a:noFill/>
                          </a:ln>
                          <a:solidFill>
                            <a:schemeClr val="accent1"/>
                          </a:solidFill>
                          <a:effectLst/>
                          <a:latin typeface="Times New Roman" panose="02020603050405020304" pitchFamily="18" charset="0"/>
                          <a:ea typeface="宋体" panose="02010600030101010101" pitchFamily="2" charset="-122"/>
                        </a:rPr>
                        <a:t>平津战役</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r>
                        <a:rPr kumimoji="1" lang="en-US" altLang="zh-CN"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1948.11</a:t>
                      </a:r>
                      <a:r>
                        <a:rPr kumimoji="1" lang="en-US" altLang="zh-CN" sz="2000" b="1" i="0" u="none" strike="noStrike" cap="none" normalizeH="0" baseline="0">
                          <a:ln>
                            <a:noFill/>
                          </a:ln>
                          <a:solidFill>
                            <a:schemeClr val="tx1"/>
                          </a:solidFill>
                          <a:effectLst/>
                          <a:latin typeface="宋体" panose="02010600030101010101" pitchFamily="2" charset="-122"/>
                          <a:ea typeface="宋体" panose="02010600030101010101" pitchFamily="2" charset="-122"/>
                        </a:rPr>
                        <a:t>—1949.1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r>
                        <a:rPr kumimoji="1"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东北、华北解放军</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r>
                        <a:rPr kumimoji="1"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北平、天津</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52</a:t>
                      </a:r>
                      <a:r>
                        <a:rPr kumimoji="1"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万多人</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r>
                        <a:rPr kumimoji="1" lang="zh-CN" altLang="en-US"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解放华北地区</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97392" name="Rectangle 112"/>
          <p:cNvSpPr/>
          <p:nvPr/>
        </p:nvSpPr>
        <p:spPr>
          <a:xfrm>
            <a:off x="2877185" y="5298705"/>
            <a:ext cx="6431280" cy="953135"/>
          </a:xfrm>
          <a:prstGeom prst="rect">
            <a:avLst/>
          </a:prstGeom>
          <a:solidFill>
            <a:schemeClr val="accent3">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anchor="t">
            <a:spAutoFit/>
          </a:bodyPr>
          <a:lstStyle/>
          <a:p>
            <a:r>
              <a:rPr lang="zh-CN" altLang="en-US" sz="2400" b="1" dirty="0">
                <a:solidFill>
                  <a:srgbClr val="A50021"/>
                </a:solidFill>
                <a:latin typeface="Arial" panose="020B0604020202020204" pitchFamily="34" charset="0"/>
                <a:ea typeface="宋体" panose="02010600030101010101" pitchFamily="2" charset="-122"/>
              </a:rPr>
              <a:t>   </a:t>
            </a:r>
            <a:r>
              <a:rPr lang="zh-CN" altLang="en-US" sz="2400" b="1" dirty="0">
                <a:solidFill>
                  <a:schemeClr val="accent1"/>
                </a:solidFill>
                <a:latin typeface="Arial" panose="020B0604020202020204" pitchFamily="34" charset="0"/>
                <a:ea typeface="宋体" panose="02010600030101010101" pitchFamily="2" charset="-122"/>
              </a:rPr>
              <a:t>      </a:t>
            </a:r>
            <a:r>
              <a:rPr lang="zh-CN" altLang="en-US" sz="2800" b="1" dirty="0">
                <a:solidFill>
                  <a:schemeClr val="accent1"/>
                </a:solidFill>
                <a:latin typeface="Arial" panose="020B0604020202020204" pitchFamily="34" charset="0"/>
                <a:ea typeface="宋体" panose="02010600030101010101" pitchFamily="2" charset="-122"/>
              </a:rPr>
              <a:t>国民党军队的主力基本上被消灭，大大加速了人民解放战争在全国的胜利。</a:t>
            </a:r>
          </a:p>
        </p:txBody>
      </p:sp>
      <p:sp>
        <p:nvSpPr>
          <p:cNvPr id="97331" name="Text Box 51"/>
          <p:cNvSpPr txBox="1">
            <a:spLocks noChangeArrowheads="1"/>
          </p:cNvSpPr>
          <p:nvPr/>
        </p:nvSpPr>
        <p:spPr bwMode="auto">
          <a:xfrm>
            <a:off x="3790315" y="427355"/>
            <a:ext cx="4605020" cy="82994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defTabSz="914400">
              <a:buClrTx/>
              <a:buSzTx/>
              <a:defRPr/>
            </a:pPr>
            <a:r>
              <a:rPr kumimoji="0" lang="zh-CN" altLang="en-US" sz="4800" b="1" kern="1200" cap="none" spc="0" normalizeH="0" baseline="0" noProof="0">
                <a:solidFill>
                  <a:schemeClr val="bg1"/>
                </a:solidFill>
                <a:effectLst>
                  <a:outerShdw blurRad="38100" dist="38100" dir="2700000" algn="tl">
                    <a:srgbClr val="000000"/>
                  </a:outerShdw>
                </a:effectLst>
                <a:latin typeface="华文新魏" panose="02010800040101010101" pitchFamily="2" charset="-122"/>
                <a:ea typeface="华文新魏" panose="02010800040101010101" pitchFamily="2" charset="-122"/>
                <a:cs typeface="+mn-cs"/>
                <a:sym typeface="+mn-ea"/>
              </a:rPr>
              <a:t>三  大  战  役</a:t>
            </a:r>
          </a:p>
        </p:txBody>
      </p:sp>
    </p:spTree>
    <p:extLst>
      <p:ext uri="{BB962C8B-B14F-4D97-AF65-F5344CB8AC3E}">
        <p14:creationId xmlns:p14="http://schemas.microsoft.com/office/powerpoint/2010/main" val="4135121251"/>
      </p:ext>
    </p:extLst>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7392"/>
                                        </p:tgtEl>
                                        <p:attrNameLst>
                                          <p:attrName>style.visibility</p:attrName>
                                        </p:attrNameLst>
                                      </p:cBhvr>
                                      <p:to>
                                        <p:strVal val="visible"/>
                                      </p:to>
                                    </p:set>
                                    <p:animEffect transition="in" filter="blinds(horizontal)">
                                      <p:cBhvr>
                                        <p:cTn id="7" dur="500"/>
                                        <p:tgtEl>
                                          <p:spTgt spid="97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92"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Box 19"/>
          <p:cNvSpPr txBox="1">
            <a:spLocks noChangeArrowheads="1"/>
          </p:cNvSpPr>
          <p:nvPr/>
        </p:nvSpPr>
        <p:spPr bwMode="auto">
          <a:xfrm>
            <a:off x="1566545" y="1520455"/>
            <a:ext cx="7701915" cy="1099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fontAlgn="base">
              <a:spcBef>
                <a:spcPct val="0"/>
              </a:spcBef>
              <a:spcAft>
                <a:spcPct val="0"/>
              </a:spcAft>
              <a:buNone/>
            </a:pPr>
            <a:r>
              <a:rPr lang="en-US" altLang="zh-CN" sz="3200" b="1" dirty="0">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4</a:t>
            </a:r>
            <a:r>
              <a:rPr lang="zh-CN" altLang="en-US" sz="3200" b="1" dirty="0">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、中共七届二中全会：</a:t>
            </a:r>
            <a:endParaRPr lang="zh-CN" altLang="en-US" sz="2400" dirty="0">
              <a:latin typeface="华文中宋" panose="02010600040101010101" charset="-122"/>
              <a:ea typeface="华文中宋" panose="02010600040101010101" charset="-122"/>
            </a:endParaRPr>
          </a:p>
          <a:p>
            <a:pPr defTabSz="913765" fontAlgn="base">
              <a:spcBef>
                <a:spcPct val="0"/>
              </a:spcBef>
              <a:spcAft>
                <a:spcPct val="0"/>
              </a:spcAft>
              <a:buNone/>
            </a:pPr>
            <a:r>
              <a:rPr lang="zh-CN" altLang="en-US" sz="1350" dirty="0">
                <a:latin typeface="微软雅黑" panose="020B0503020204020204" pitchFamily="34" charset="-122"/>
              </a:rPr>
              <a:t> </a:t>
            </a:r>
          </a:p>
          <a:p>
            <a:pPr defTabSz="913765" fontAlgn="base">
              <a:spcBef>
                <a:spcPct val="0"/>
              </a:spcBef>
              <a:spcAft>
                <a:spcPct val="0"/>
              </a:spcAft>
              <a:buNone/>
            </a:pPr>
            <a:endParaRPr lang="zh-CN" altLang="en-US" dirty="0">
              <a:solidFill>
                <a:schemeClr val="bg1">
                  <a:lumMod val="50000"/>
                </a:schemeClr>
              </a:solidFill>
              <a:latin typeface="微软雅黑" panose="020B0503020204020204" pitchFamily="34" charset="-122"/>
            </a:endParaRPr>
          </a:p>
        </p:txBody>
      </p:sp>
      <p:sp>
        <p:nvSpPr>
          <p:cNvPr id="2" name="文本框 1"/>
          <p:cNvSpPr txBox="1"/>
          <p:nvPr/>
        </p:nvSpPr>
        <p:spPr>
          <a:xfrm>
            <a:off x="1507490" y="2301875"/>
            <a:ext cx="9750425" cy="4399915"/>
          </a:xfrm>
          <a:prstGeom prst="rect">
            <a:avLst/>
          </a:prstGeom>
          <a:noFill/>
        </p:spPr>
        <p:txBody>
          <a:bodyPr wrap="square" rtlCol="0">
            <a:spAutoFit/>
          </a:bodyPr>
          <a:lstStyle/>
          <a:p>
            <a:r>
              <a:rPr lang="zh-CN" altLang="en-US" sz="3200" dirty="0">
                <a:latin typeface="宋体" panose="02010600030101010101" pitchFamily="2" charset="-122"/>
                <a:ea typeface="宋体" panose="02010600030101010101" pitchFamily="2" charset="-122"/>
                <a:cs typeface="宋体" panose="02010600030101010101" pitchFamily="2" charset="-122"/>
              </a:rPr>
              <a:t>（</a:t>
            </a:r>
            <a:r>
              <a:rPr lang="en-US" altLang="zh-CN" sz="3200" dirty="0">
                <a:latin typeface="宋体" panose="02010600030101010101" pitchFamily="2" charset="-122"/>
                <a:ea typeface="宋体" panose="02010600030101010101" pitchFamily="2" charset="-122"/>
                <a:cs typeface="宋体" panose="02010600030101010101" pitchFamily="2" charset="-122"/>
                <a:sym typeface="+mn-ea"/>
              </a:rPr>
              <a:t>1</a:t>
            </a:r>
            <a:r>
              <a:rPr lang="zh-CN" altLang="en-US" sz="3200" dirty="0">
                <a:latin typeface="宋体" panose="02010600030101010101" pitchFamily="2" charset="-122"/>
                <a:ea typeface="宋体" panose="02010600030101010101" pitchFamily="2" charset="-122"/>
                <a:cs typeface="宋体" panose="02010600030101010101" pitchFamily="2" charset="-122"/>
              </a:rPr>
              <a:t>）：194</a:t>
            </a:r>
            <a:r>
              <a:rPr lang="en-US" altLang="zh-CN" sz="3200" dirty="0">
                <a:latin typeface="宋体" panose="02010600030101010101" pitchFamily="2" charset="-122"/>
                <a:ea typeface="宋体" panose="02010600030101010101" pitchFamily="2" charset="-122"/>
                <a:cs typeface="宋体" panose="02010600030101010101" pitchFamily="2" charset="-122"/>
              </a:rPr>
              <a:t>9</a:t>
            </a:r>
            <a:r>
              <a:rPr lang="zh-CN" altLang="en-US" sz="3200" dirty="0">
                <a:latin typeface="宋体" panose="02010600030101010101" pitchFamily="2" charset="-122"/>
                <a:ea typeface="宋体" panose="02010600030101010101" pitchFamily="2" charset="-122"/>
                <a:cs typeface="宋体" panose="02010600030101010101" pitchFamily="2" charset="-122"/>
              </a:rPr>
              <a:t>年春，中共在河北西柏坡召开七届二中全会。毛泽东在会上提出了促进革命取得全国胜利的基本方针， 指出党的工作重心必须</a:t>
            </a:r>
            <a:r>
              <a:rPr lang="zh-CN" altLang="en-US" sz="3200" u="sng" dirty="0">
                <a:latin typeface="宋体" panose="02010600030101010101" pitchFamily="2" charset="-122"/>
                <a:ea typeface="宋体" panose="02010600030101010101" pitchFamily="2" charset="-122"/>
                <a:cs typeface="宋体" panose="02010600030101010101" pitchFamily="2" charset="-122"/>
              </a:rPr>
              <a:t>由乡村转移到城市</a:t>
            </a:r>
            <a:r>
              <a:rPr lang="zh-CN" altLang="en-US" sz="3200" dirty="0">
                <a:latin typeface="宋体" panose="02010600030101010101" pitchFamily="2" charset="-122"/>
                <a:ea typeface="宋体" panose="02010600030101010101" pitchFamily="2" charset="-122"/>
                <a:cs typeface="宋体" panose="02010600030101010101" pitchFamily="2" charset="-122"/>
              </a:rPr>
              <a:t>，提出了革命胜利后党在各方面的基本政策。</a:t>
            </a:r>
          </a:p>
          <a:p>
            <a:endParaRPr lang="zh-CN" altLang="en-US" sz="3200" dirty="0">
              <a:solidFill>
                <a:srgbClr val="7030A0"/>
              </a:solidFill>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3200"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3200" dirty="0">
                <a:latin typeface="宋体" panose="02010600030101010101" pitchFamily="2" charset="-122"/>
                <a:ea typeface="宋体" panose="02010600030101010101" pitchFamily="2" charset="-122"/>
                <a:cs typeface="宋体" panose="02010600030101010101" pitchFamily="2" charset="-122"/>
                <a:sym typeface="+mn-ea"/>
              </a:rPr>
              <a:t>2</a:t>
            </a:r>
            <a:r>
              <a:rPr lang="zh-CN" altLang="en-US" sz="3200" dirty="0">
                <a:latin typeface="宋体" panose="02010600030101010101" pitchFamily="2" charset="-122"/>
                <a:ea typeface="宋体" panose="02010600030101010101" pitchFamily="2" charset="-122"/>
                <a:cs typeface="宋体" panose="02010600030101010101" pitchFamily="2" charset="-122"/>
                <a:sym typeface="+mn-ea"/>
              </a:rPr>
              <a:t>）：中共七届二中全会解决了中国</a:t>
            </a:r>
            <a:r>
              <a:rPr lang="zh-CN" altLang="en-US" sz="3200" u="sng" dirty="0">
                <a:latin typeface="宋体" panose="02010600030101010101" pitchFamily="2" charset="-122"/>
                <a:ea typeface="宋体" panose="02010600030101010101" pitchFamily="2" charset="-122"/>
                <a:cs typeface="宋体" panose="02010600030101010101" pitchFamily="2" charset="-122"/>
                <a:sym typeface="+mn-ea"/>
              </a:rPr>
              <a:t>由新民主主义革命向社会主义革命转变的重大问题</a:t>
            </a:r>
            <a:r>
              <a:rPr lang="zh-CN" altLang="en-US" sz="3200" dirty="0">
                <a:latin typeface="宋体" panose="02010600030101010101" pitchFamily="2" charset="-122"/>
                <a:ea typeface="宋体" panose="02010600030101010101" pitchFamily="2" charset="-122"/>
                <a:cs typeface="宋体" panose="02010600030101010101" pitchFamily="2" charset="-122"/>
                <a:sym typeface="+mn-ea"/>
              </a:rPr>
              <a:t>。</a:t>
            </a:r>
          </a:p>
          <a:p>
            <a:endParaRPr lang="zh-CN" altLang="en-US" sz="2800" b="1" dirty="0">
              <a:latin typeface="华文楷体" panose="02010600040101010101" charset="-122"/>
              <a:ea typeface="华文楷体" panose="02010600040101010101" charset="-122"/>
            </a:endParaRPr>
          </a:p>
          <a:p>
            <a:endParaRPr lang="zh-CN" altLang="en-US" sz="2800" b="1" dirty="0">
              <a:solidFill>
                <a:schemeClr val="accent1"/>
              </a:solidFill>
              <a:latin typeface="华文楷体" panose="02010600040101010101" charset="-122"/>
              <a:ea typeface="华文楷体" panose="02010600040101010101" charset="-122"/>
            </a:endParaRPr>
          </a:p>
        </p:txBody>
      </p:sp>
      <p:sp>
        <p:nvSpPr>
          <p:cNvPr id="9" name="文本框 1">
            <a:extLst>
              <a:ext uri="{FF2B5EF4-FFF2-40B4-BE49-F238E27FC236}">
                <a16:creationId xmlns="" xmlns:a16="http://schemas.microsoft.com/office/drawing/2014/main" id="{CDB5D3AE-A44E-42E8-AA2C-852942F07154}"/>
              </a:ext>
            </a:extLst>
          </p:cNvPr>
          <p:cNvSpPr txBox="1"/>
          <p:nvPr/>
        </p:nvSpPr>
        <p:spPr>
          <a:xfrm>
            <a:off x="8211620" y="137996"/>
            <a:ext cx="3775393" cy="523220"/>
          </a:xfrm>
          <a:prstGeom prst="rect">
            <a:avLst/>
          </a:prstGeom>
          <a:noFill/>
        </p:spPr>
        <p:txBody>
          <a:bodyPr wrap="none" rtlCol="0">
            <a:spAutoFit/>
          </a:bodyPr>
          <a:lstStyle/>
          <a:p>
            <a:pPr algn="r"/>
            <a:r>
              <a:rPr lang="zh-CN" altLang="en-US" sz="2800" dirty="0" smtClean="0"/>
              <a:t>新民主主义革命的胜利</a:t>
            </a:r>
            <a:endParaRPr lang="zh-CN" altLang="en-US" sz="2800" dirty="0"/>
          </a:p>
        </p:txBody>
      </p:sp>
    </p:spTree>
    <p:extLst>
      <p:ext uri="{BB962C8B-B14F-4D97-AF65-F5344CB8AC3E}">
        <p14:creationId xmlns:p14="http://schemas.microsoft.com/office/powerpoint/2010/main" val="2226942301"/>
      </p:ext>
    </p:extLst>
  </p:cSld>
  <p:clrMapOvr>
    <a:masterClrMapping/>
  </p:clrMapOvr>
  <p:transition spd="slow" advTm="516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wipe(up)">
                                      <p:cBhvr>
                                        <p:cTn id="7" dur="500"/>
                                        <p:tgtEl>
                                          <p:spTgt spid="1024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utoUpdateAnimBg="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Box 19"/>
          <p:cNvSpPr txBox="1">
            <a:spLocks noChangeArrowheads="1"/>
          </p:cNvSpPr>
          <p:nvPr/>
        </p:nvSpPr>
        <p:spPr bwMode="auto">
          <a:xfrm>
            <a:off x="908050" y="1379024"/>
            <a:ext cx="7701915" cy="1099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fontAlgn="base">
              <a:spcBef>
                <a:spcPct val="0"/>
              </a:spcBef>
              <a:spcAft>
                <a:spcPct val="0"/>
              </a:spcAft>
              <a:buNone/>
            </a:pPr>
            <a:r>
              <a:rPr lang="en-US" altLang="zh-CN" sz="3200" b="1" dirty="0">
                <a:solidFill>
                  <a:schemeClr val="accent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5</a:t>
            </a:r>
            <a:r>
              <a:rPr lang="zh-CN" altLang="en-US" sz="3200" b="1" dirty="0">
                <a:solidFill>
                  <a:schemeClr val="accent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、北平和平谈判：</a:t>
            </a:r>
            <a:endParaRPr lang="zh-CN" altLang="en-US" sz="2400" dirty="0">
              <a:solidFill>
                <a:schemeClr val="accent3"/>
              </a:solidFill>
              <a:latin typeface="华文中宋" panose="02010600040101010101" charset="-122"/>
              <a:ea typeface="华文中宋" panose="02010600040101010101" charset="-122"/>
            </a:endParaRPr>
          </a:p>
          <a:p>
            <a:pPr defTabSz="913765" fontAlgn="base">
              <a:spcBef>
                <a:spcPct val="0"/>
              </a:spcBef>
              <a:spcAft>
                <a:spcPct val="0"/>
              </a:spcAft>
              <a:buNone/>
            </a:pPr>
            <a:r>
              <a:rPr lang="zh-CN" altLang="en-US" sz="1350" dirty="0">
                <a:solidFill>
                  <a:schemeClr val="accent3"/>
                </a:solidFill>
                <a:latin typeface="微软雅黑" panose="020B0503020204020204" pitchFamily="34" charset="-122"/>
              </a:rPr>
              <a:t> </a:t>
            </a:r>
          </a:p>
          <a:p>
            <a:pPr defTabSz="913765" fontAlgn="base">
              <a:spcBef>
                <a:spcPct val="0"/>
              </a:spcBef>
              <a:spcAft>
                <a:spcPct val="0"/>
              </a:spcAft>
              <a:buNone/>
            </a:pPr>
            <a:endParaRPr lang="zh-CN" altLang="en-US" dirty="0">
              <a:solidFill>
                <a:schemeClr val="bg1">
                  <a:lumMod val="50000"/>
                </a:schemeClr>
              </a:solidFill>
              <a:latin typeface="微软雅黑" panose="020B0503020204020204" pitchFamily="34" charset="-122"/>
            </a:endParaRPr>
          </a:p>
        </p:txBody>
      </p:sp>
      <p:sp>
        <p:nvSpPr>
          <p:cNvPr id="2" name="文本框 1"/>
          <p:cNvSpPr txBox="1"/>
          <p:nvPr/>
        </p:nvSpPr>
        <p:spPr>
          <a:xfrm>
            <a:off x="4898390" y="1997075"/>
            <a:ext cx="6093460" cy="3107690"/>
          </a:xfrm>
          <a:prstGeom prst="rect">
            <a:avLst/>
          </a:prstGeom>
          <a:noFill/>
        </p:spPr>
        <p:txBody>
          <a:bodyPr wrap="square" rtlCol="0">
            <a:spAutoFit/>
          </a:bodyPr>
          <a:lstStyle/>
          <a:p>
            <a:r>
              <a:rPr lang="en-US" altLang="zh-CN" sz="2800" b="1" dirty="0">
                <a:solidFill>
                  <a:schemeClr val="accent1"/>
                </a:solidFill>
                <a:latin typeface="华文楷体" panose="02010600040101010101" charset="-122"/>
                <a:ea typeface="华文楷体" panose="02010600040101010101" charset="-122"/>
              </a:rPr>
              <a:t>   </a:t>
            </a:r>
            <a:r>
              <a:rPr lang="en-US" altLang="zh-CN" sz="2800" b="1" dirty="0">
                <a:solidFill>
                  <a:schemeClr val="accent1"/>
                </a:solidFill>
                <a:latin typeface="宋体" panose="02010600030101010101" pitchFamily="2" charset="-122"/>
                <a:ea typeface="宋体" panose="02010600030101010101" pitchFamily="2" charset="-122"/>
                <a:cs typeface="宋体" panose="02010600030101010101" pitchFamily="2" charset="-122"/>
              </a:rPr>
              <a:t>  </a:t>
            </a:r>
            <a:r>
              <a:rPr lang="zh-CN" altLang="en-US" sz="2800" b="1" dirty="0">
                <a:solidFill>
                  <a:schemeClr val="accent1"/>
                </a:solidFill>
                <a:latin typeface="宋体" panose="02010600030101010101" pitchFamily="2" charset="-122"/>
                <a:ea typeface="宋体" panose="02010600030101010101" pitchFamily="2" charset="-122"/>
                <a:cs typeface="宋体" panose="02010600030101010101" pitchFamily="2" charset="-122"/>
              </a:rPr>
              <a:t>1949 年</a:t>
            </a:r>
            <a:r>
              <a:rPr lang="en-US" altLang="zh-CN" sz="2800" b="1" dirty="0">
                <a:solidFill>
                  <a:schemeClr val="accent1"/>
                </a:solidFill>
                <a:latin typeface="宋体" panose="02010600030101010101" pitchFamily="2" charset="-122"/>
                <a:ea typeface="宋体" panose="02010600030101010101" pitchFamily="2" charset="-122"/>
                <a:cs typeface="宋体" panose="02010600030101010101" pitchFamily="2" charset="-122"/>
              </a:rPr>
              <a:t>1</a:t>
            </a:r>
            <a:r>
              <a:rPr lang="zh-CN" altLang="en-US" sz="2800" b="1" dirty="0">
                <a:solidFill>
                  <a:schemeClr val="accent1"/>
                </a:solidFill>
                <a:latin typeface="宋体" panose="02010600030101010101" pitchFamily="2" charset="-122"/>
                <a:ea typeface="宋体" panose="02010600030101010101" pitchFamily="2" charset="-122"/>
                <a:cs typeface="宋体" panose="02010600030101010101" pitchFamily="2" charset="-122"/>
              </a:rPr>
              <a:t>月</a:t>
            </a:r>
            <a:r>
              <a:rPr lang="en-US" altLang="zh-CN" sz="2800" b="1" dirty="0">
                <a:solidFill>
                  <a:schemeClr val="accent1"/>
                </a:solidFill>
                <a:latin typeface="宋体" panose="02010600030101010101" pitchFamily="2" charset="-122"/>
                <a:ea typeface="宋体" panose="02010600030101010101" pitchFamily="2" charset="-122"/>
                <a:cs typeface="宋体" panose="02010600030101010101" pitchFamily="2" charset="-122"/>
              </a:rPr>
              <a:t>21</a:t>
            </a:r>
            <a:r>
              <a:rPr lang="zh-CN" altLang="en-US" sz="2800" b="1" dirty="0">
                <a:solidFill>
                  <a:schemeClr val="accent1"/>
                </a:solidFill>
                <a:latin typeface="宋体" panose="02010600030101010101" pitchFamily="2" charset="-122"/>
                <a:ea typeface="宋体" panose="02010600030101010101" pitchFamily="2" charset="-122"/>
                <a:cs typeface="宋体" panose="02010600030101010101" pitchFamily="2" charset="-122"/>
              </a:rPr>
              <a:t>日，蒋介石宣告引退，由李宗仁代理其总统职务。李宗仁表示愿以</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中共</a:t>
            </a:r>
            <a:r>
              <a:rPr lang="zh-CN" altLang="en-US" sz="2800" b="1" dirty="0">
                <a:solidFill>
                  <a:schemeClr val="accent1"/>
                </a:solidFill>
                <a:latin typeface="宋体" panose="02010600030101010101" pitchFamily="2" charset="-122"/>
                <a:ea typeface="宋体" panose="02010600030101010101" pitchFamily="2" charset="-122"/>
                <a:cs typeface="宋体" panose="02010600030101010101" pitchFamily="2" charset="-122"/>
              </a:rPr>
              <a:t>提出的条件为基础进行</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和平谈判</a:t>
            </a:r>
            <a:r>
              <a:rPr lang="zh-CN" altLang="en-US" sz="2800" b="1" dirty="0">
                <a:solidFill>
                  <a:schemeClr val="accent1"/>
                </a:solidFill>
                <a:latin typeface="宋体" panose="02010600030101010101" pitchFamily="2" charset="-122"/>
                <a:ea typeface="宋体" panose="02010600030101010101" pitchFamily="2" charset="-122"/>
                <a:cs typeface="宋体" panose="02010600030101010101" pitchFamily="2" charset="-122"/>
              </a:rPr>
              <a:t>。</a:t>
            </a:r>
            <a:endParaRPr lang="zh-CN" altLang="en-US" sz="2800" b="1" dirty="0">
              <a:solidFill>
                <a:schemeClr val="accent1"/>
              </a:solidFill>
              <a:latin typeface="华文楷体" panose="02010600040101010101" charset="-122"/>
              <a:ea typeface="华文楷体" panose="02010600040101010101" charset="-122"/>
            </a:endParaRPr>
          </a:p>
          <a:p>
            <a:endParaRPr lang="zh-CN" altLang="en-US" sz="2800" b="1" dirty="0">
              <a:solidFill>
                <a:schemeClr val="accent1"/>
              </a:solidFill>
              <a:latin typeface="华文楷体" panose="02010600040101010101" charset="-122"/>
              <a:ea typeface="华文楷体" panose="02010600040101010101" charset="-122"/>
              <a:sym typeface="+mn-ea"/>
            </a:endParaRPr>
          </a:p>
          <a:p>
            <a:endParaRPr lang="zh-CN" altLang="en-US" sz="2800" b="1" dirty="0">
              <a:latin typeface="华文楷体" panose="02010600040101010101" charset="-122"/>
              <a:ea typeface="华文楷体" panose="02010600040101010101" charset="-122"/>
            </a:endParaRPr>
          </a:p>
          <a:p>
            <a:endParaRPr lang="zh-CN" altLang="en-US" sz="2800" b="1" dirty="0">
              <a:solidFill>
                <a:schemeClr val="accent1"/>
              </a:solidFill>
              <a:latin typeface="华文楷体" panose="02010600040101010101" charset="-122"/>
              <a:ea typeface="华文楷体" panose="02010600040101010101" charset="-122"/>
            </a:endParaRPr>
          </a:p>
        </p:txBody>
      </p:sp>
      <p:pic>
        <p:nvPicPr>
          <p:cNvPr id="4" name="image738.png"/>
          <p:cNvPicPr>
            <a:picLocks noChangeAspect="1"/>
          </p:cNvPicPr>
          <p:nvPr/>
        </p:nvPicPr>
        <p:blipFill>
          <a:blip r:embed="rId2"/>
          <a:stretch>
            <a:fillRect/>
          </a:stretch>
        </p:blipFill>
        <p:spPr>
          <a:xfrm>
            <a:off x="1348105" y="2220707"/>
            <a:ext cx="2660106" cy="3064298"/>
          </a:xfrm>
          <a:prstGeom prst="rect">
            <a:avLst/>
          </a:prstGeom>
          <a:noFill/>
          <a:ln w="9525">
            <a:noFill/>
          </a:ln>
        </p:spPr>
      </p:pic>
      <p:sp>
        <p:nvSpPr>
          <p:cNvPr id="100" name="文本框 99"/>
          <p:cNvSpPr txBox="1"/>
          <p:nvPr/>
        </p:nvSpPr>
        <p:spPr>
          <a:xfrm>
            <a:off x="460057" y="5488675"/>
            <a:ext cx="4898390" cy="400110"/>
          </a:xfrm>
          <a:prstGeom prst="rect">
            <a:avLst/>
          </a:prstGeom>
          <a:noFill/>
          <a:ln w="9525">
            <a:noFill/>
          </a:ln>
        </p:spPr>
        <p:txBody>
          <a:bodyPr wrap="square">
            <a:spAutoFit/>
          </a:bodyPr>
          <a:lstStyle/>
          <a:p>
            <a:pPr indent="0"/>
            <a:r>
              <a:rPr lang="zh-CN" sz="2000" b="0" dirty="0">
                <a:solidFill>
                  <a:srgbClr val="231F20"/>
                </a:solidFill>
                <a:ea typeface="宋体" panose="02010600030101010101" pitchFamily="2" charset="-122"/>
              </a:rPr>
              <a:t>毛泽东在中共七届二中全会上作报告</a:t>
            </a:r>
            <a:endParaRPr lang="zh-CN" altLang="en-US" sz="2000" b="0" dirty="0">
              <a:solidFill>
                <a:srgbClr val="231F20"/>
              </a:solidFill>
              <a:ea typeface="宋体" panose="02010600030101010101" pitchFamily="2" charset="-122"/>
            </a:endParaRPr>
          </a:p>
        </p:txBody>
      </p:sp>
      <p:sp>
        <p:nvSpPr>
          <p:cNvPr id="5" name="文本框 4"/>
          <p:cNvSpPr txBox="1"/>
          <p:nvPr/>
        </p:nvSpPr>
        <p:spPr>
          <a:xfrm>
            <a:off x="4899025" y="4154170"/>
            <a:ext cx="6093460" cy="1938020"/>
          </a:xfrm>
          <a:prstGeom prst="rect">
            <a:avLst/>
          </a:prstGeom>
          <a:noFill/>
          <a:ln w="9525">
            <a:noFill/>
          </a:ln>
        </p:spPr>
        <p:txBody>
          <a:bodyPr wrap="square">
            <a:spAutoFit/>
          </a:bodyPr>
          <a:lstStyle/>
          <a:p>
            <a:pPr indent="0"/>
            <a:r>
              <a:rPr lang="en-US" sz="2400" b="1" dirty="0">
                <a:solidFill>
                  <a:srgbClr val="231F20"/>
                </a:solidFill>
                <a:latin typeface="华文楷体" panose="02010600040101010101" charset="-122"/>
                <a:ea typeface="华文楷体" panose="02010600040101010101" charset="-122"/>
                <a:cs typeface="华文楷体" panose="02010600040101010101" charset="-122"/>
              </a:rPr>
              <a:t>     </a:t>
            </a:r>
            <a:r>
              <a:rPr lang="en-US" sz="2400" b="1" dirty="0">
                <a:solidFill>
                  <a:srgbClr val="231F20"/>
                </a:solidFill>
                <a:latin typeface="宋体" panose="02010600030101010101" pitchFamily="2" charset="-122"/>
                <a:ea typeface="宋体" panose="02010600030101010101" pitchFamily="2" charset="-122"/>
                <a:cs typeface="宋体" panose="02010600030101010101" pitchFamily="2" charset="-122"/>
              </a:rPr>
              <a:t>    1949</a:t>
            </a:r>
            <a:r>
              <a:rPr lang="zh-CN" sz="2400" b="1" dirty="0">
                <a:solidFill>
                  <a:srgbClr val="231F20"/>
                </a:solidFill>
                <a:latin typeface="宋体" panose="02010600030101010101" pitchFamily="2" charset="-122"/>
                <a:ea typeface="宋体" panose="02010600030101010101" pitchFamily="2" charset="-122"/>
                <a:cs typeface="宋体" panose="02010600030101010101" pitchFamily="2" charset="-122"/>
              </a:rPr>
              <a:t>年</a:t>
            </a:r>
            <a:r>
              <a:rPr lang="en-US" sz="2400" b="1" dirty="0">
                <a:solidFill>
                  <a:srgbClr val="231F20"/>
                </a:solidFill>
                <a:latin typeface="宋体" panose="02010600030101010101" pitchFamily="2" charset="-122"/>
                <a:ea typeface="宋体" panose="02010600030101010101" pitchFamily="2" charset="-122"/>
                <a:cs typeface="宋体" panose="02010600030101010101" pitchFamily="2" charset="-122"/>
              </a:rPr>
              <a:t>4</a:t>
            </a:r>
            <a:r>
              <a:rPr lang="zh-CN" sz="2400" b="1" dirty="0">
                <a:solidFill>
                  <a:srgbClr val="231F20"/>
                </a:solidFill>
                <a:latin typeface="宋体" panose="02010600030101010101" pitchFamily="2" charset="-122"/>
                <a:ea typeface="宋体" panose="02010600030101010101" pitchFamily="2" charset="-122"/>
                <a:cs typeface="宋体" panose="02010600030101010101" pitchFamily="2" charset="-122"/>
              </a:rPr>
              <a:t>月，以周恩来为首席代表的中共代表团和以张治中为首席代表的国民政府代表团，</a:t>
            </a:r>
            <a:r>
              <a:rPr lang="en-US" sz="2400" b="1" dirty="0">
                <a:solidFill>
                  <a:srgbClr val="231F20"/>
                </a:solidFill>
                <a:latin typeface="宋体" panose="02010600030101010101" pitchFamily="2" charset="-122"/>
                <a:ea typeface="宋体" panose="02010600030101010101" pitchFamily="2" charset="-122"/>
                <a:cs typeface="宋体" panose="02010600030101010101" pitchFamily="2" charset="-122"/>
              </a:rPr>
              <a:t> </a:t>
            </a:r>
            <a:r>
              <a:rPr lang="zh-CN" sz="2400" b="1" dirty="0">
                <a:solidFill>
                  <a:srgbClr val="231F20"/>
                </a:solidFill>
                <a:latin typeface="宋体" panose="02010600030101010101" pitchFamily="2" charset="-122"/>
                <a:ea typeface="宋体" panose="02010600030101010101" pitchFamily="2" charset="-122"/>
                <a:cs typeface="宋体" panose="02010600030101010101" pitchFamily="2" charset="-122"/>
              </a:rPr>
              <a:t>在北平举行和平谈判。但</a:t>
            </a:r>
            <a:r>
              <a:rPr lang="zh-CN" sz="2400" b="1" dirty="0">
                <a:solidFill>
                  <a:srgbClr val="FF0000"/>
                </a:solidFill>
                <a:latin typeface="宋体" panose="02010600030101010101" pitchFamily="2" charset="-122"/>
                <a:ea typeface="宋体" panose="02010600030101010101" pitchFamily="2" charset="-122"/>
                <a:cs typeface="宋体" panose="02010600030101010101" pitchFamily="2" charset="-122"/>
              </a:rPr>
              <a:t>国民党最终拒绝在双方代表达成的《国内和平协定》上签字，</a:t>
            </a:r>
            <a:r>
              <a:rPr lang="zh-CN" sz="2400" b="1" u="sng" dirty="0">
                <a:solidFill>
                  <a:srgbClr val="FF0000"/>
                </a:solidFill>
                <a:latin typeface="宋体" panose="02010600030101010101" pitchFamily="2" charset="-122"/>
                <a:ea typeface="宋体" panose="02010600030101010101" pitchFamily="2" charset="-122"/>
                <a:cs typeface="宋体" panose="02010600030101010101" pitchFamily="2" charset="-122"/>
              </a:rPr>
              <a:t>谈判破裂</a:t>
            </a:r>
            <a:r>
              <a:rPr lang="zh-CN" sz="2400" b="1" dirty="0">
                <a:solidFill>
                  <a:srgbClr val="231F20"/>
                </a:solidFill>
                <a:latin typeface="宋体" panose="02010600030101010101" pitchFamily="2" charset="-122"/>
                <a:ea typeface="宋体" panose="02010600030101010101" pitchFamily="2" charset="-122"/>
                <a:cs typeface="宋体" panose="02010600030101010101" pitchFamily="2" charset="-122"/>
              </a:rPr>
              <a:t>。</a:t>
            </a:r>
            <a:endParaRPr lang="zh-CN" altLang="en-US" sz="2400" b="1" dirty="0">
              <a:solidFill>
                <a:srgbClr val="231F20"/>
              </a:solidFill>
              <a:latin typeface="宋体" panose="02010600030101010101" pitchFamily="2" charset="-122"/>
              <a:ea typeface="宋体" panose="02010600030101010101" pitchFamily="2" charset="-122"/>
              <a:cs typeface="宋体" panose="02010600030101010101" pitchFamily="2" charset="-122"/>
            </a:endParaRPr>
          </a:p>
        </p:txBody>
      </p:sp>
      <p:sp>
        <p:nvSpPr>
          <p:cNvPr id="6" name="下箭头 5"/>
          <p:cNvSpPr/>
          <p:nvPr/>
        </p:nvSpPr>
        <p:spPr>
          <a:xfrm>
            <a:off x="7680325" y="3495940"/>
            <a:ext cx="382270" cy="658495"/>
          </a:xfrm>
          <a:prstGeom prst="downArrow">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4" name="文本框 1">
            <a:extLst>
              <a:ext uri="{FF2B5EF4-FFF2-40B4-BE49-F238E27FC236}">
                <a16:creationId xmlns="" xmlns:a16="http://schemas.microsoft.com/office/drawing/2014/main" id="{CDB5D3AE-A44E-42E8-AA2C-852942F07154}"/>
              </a:ext>
            </a:extLst>
          </p:cNvPr>
          <p:cNvSpPr txBox="1"/>
          <p:nvPr/>
        </p:nvSpPr>
        <p:spPr>
          <a:xfrm>
            <a:off x="8211620" y="137996"/>
            <a:ext cx="3775393" cy="523220"/>
          </a:xfrm>
          <a:prstGeom prst="rect">
            <a:avLst/>
          </a:prstGeom>
          <a:noFill/>
        </p:spPr>
        <p:txBody>
          <a:bodyPr wrap="none" rtlCol="0">
            <a:spAutoFit/>
          </a:bodyPr>
          <a:lstStyle/>
          <a:p>
            <a:pPr algn="r"/>
            <a:r>
              <a:rPr lang="zh-CN" altLang="en-US" sz="2800" dirty="0" smtClean="0"/>
              <a:t>新民主主义革命的胜利</a:t>
            </a:r>
            <a:endParaRPr lang="zh-CN" altLang="en-US" sz="2800" dirty="0"/>
          </a:p>
        </p:txBody>
      </p:sp>
    </p:spTree>
    <p:extLst>
      <p:ext uri="{BB962C8B-B14F-4D97-AF65-F5344CB8AC3E}">
        <p14:creationId xmlns:p14="http://schemas.microsoft.com/office/powerpoint/2010/main" val="4249344829"/>
      </p:ext>
    </p:extLst>
  </p:cSld>
  <p:clrMapOvr>
    <a:masterClrMapping/>
  </p:clrMapOvr>
  <p:transition spd="slow" advTm="516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wipe(up)">
                                      <p:cBhvr>
                                        <p:cTn id="7" dur="500"/>
                                        <p:tgtEl>
                                          <p:spTgt spid="1024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anim calcmode="lin" valueType="num">
                                      <p:cBhvr additive="base">
                                        <p:cTn id="17" dur="500" fill="hold"/>
                                        <p:tgtEl>
                                          <p:spTgt spid="100"/>
                                        </p:tgtEl>
                                        <p:attrNameLst>
                                          <p:attrName>ppt_x</p:attrName>
                                        </p:attrNameLst>
                                      </p:cBhvr>
                                      <p:tavLst>
                                        <p:tav tm="0">
                                          <p:val>
                                            <p:strVal val="#ppt_x"/>
                                          </p:val>
                                        </p:tav>
                                        <p:tav tm="100000">
                                          <p:val>
                                            <p:strVal val="#ppt_x"/>
                                          </p:val>
                                        </p:tav>
                                      </p:tavLst>
                                    </p:anim>
                                    <p:anim calcmode="lin" valueType="num">
                                      <p:cBhvr additive="base">
                                        <p:cTn id="1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utoUpdateAnimBg="0"/>
      <p:bldP spid="2" grpId="0"/>
      <p:bldP spid="4" grpId="0" bldLvl="0" animBg="1"/>
      <p:bldP spid="100" grpId="0"/>
      <p:bldP spid="5" grpId="0"/>
      <p:bldP spid="6"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6"/>
          <p:cNvSpPr>
            <a:spLocks noChangeAspect="1" noChangeArrowheads="1"/>
          </p:cNvSpPr>
          <p:nvPr/>
        </p:nvSpPr>
        <p:spPr bwMode="auto">
          <a:xfrm>
            <a:off x="5563870" y="6532510"/>
            <a:ext cx="1065530" cy="3175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fontAlgn="base">
              <a:spcBef>
                <a:spcPct val="0"/>
              </a:spcBef>
              <a:spcAft>
                <a:spcPct val="0"/>
              </a:spcAft>
              <a:buNone/>
            </a:pPr>
            <a:endParaRPr lang="zh-CN" altLang="en-US" sz="1350">
              <a:solidFill>
                <a:srgbClr val="FFFFFF"/>
              </a:solidFill>
              <a:ea typeface="宋体" panose="02010600030101010101" pitchFamily="2" charset="-122"/>
            </a:endParaRPr>
          </a:p>
        </p:txBody>
      </p:sp>
      <p:pic>
        <p:nvPicPr>
          <p:cNvPr id="2" name="Picture 2" descr="20T1"/>
          <p:cNvPicPr>
            <a:picLocks noChangeAspect="1"/>
          </p:cNvPicPr>
          <p:nvPr/>
        </p:nvPicPr>
        <p:blipFill>
          <a:blip r:embed="rId3"/>
          <a:stretch>
            <a:fillRect/>
          </a:stretch>
        </p:blipFill>
        <p:spPr>
          <a:xfrm>
            <a:off x="1623060" y="1640205"/>
            <a:ext cx="6943090" cy="4892040"/>
          </a:xfrm>
          <a:prstGeom prst="rect">
            <a:avLst/>
          </a:prstGeom>
          <a:noFill/>
          <a:ln w="9525">
            <a:noFill/>
          </a:ln>
        </p:spPr>
      </p:pic>
      <p:sp>
        <p:nvSpPr>
          <p:cNvPr id="3" name="Oval 3"/>
          <p:cNvSpPr/>
          <p:nvPr/>
        </p:nvSpPr>
        <p:spPr>
          <a:xfrm>
            <a:off x="6339205" y="2151963"/>
            <a:ext cx="330200" cy="288925"/>
          </a:xfrm>
          <a:prstGeom prst="ellipse">
            <a:avLst/>
          </a:prstGeom>
          <a:noFill/>
          <a:ln w="9525">
            <a:noFill/>
          </a:ln>
        </p:spPr>
        <p:txBody>
          <a:bodyPr wrap="none" anchor="ctr"/>
          <a:lstStyle/>
          <a:p>
            <a:pPr algn="ctr"/>
            <a:endParaRPr lang="zh-CN" altLang="en-US" dirty="0">
              <a:latin typeface="Arial" panose="020B0604020202020204" pitchFamily="34" charset="0"/>
              <a:ea typeface="宋体" panose="02010600030101010101" pitchFamily="2" charset="-122"/>
            </a:endParaRPr>
          </a:p>
        </p:txBody>
      </p:sp>
      <p:grpSp>
        <p:nvGrpSpPr>
          <p:cNvPr id="5" name="Group 4"/>
          <p:cNvGrpSpPr/>
          <p:nvPr/>
        </p:nvGrpSpPr>
        <p:grpSpPr>
          <a:xfrm>
            <a:off x="2402205" y="2685363"/>
            <a:ext cx="5257800" cy="3733800"/>
            <a:chOff x="748" y="1017"/>
            <a:chExt cx="4400" cy="3063"/>
          </a:xfrm>
        </p:grpSpPr>
        <p:pic>
          <p:nvPicPr>
            <p:cNvPr id="6" name="Picture 5" descr="arrow202"/>
            <p:cNvPicPr>
              <a:picLocks noChangeAspect="1"/>
            </p:cNvPicPr>
            <p:nvPr/>
          </p:nvPicPr>
          <p:blipFill>
            <a:blip r:embed="rId4"/>
            <a:stretch>
              <a:fillRect/>
            </a:stretch>
          </p:blipFill>
          <p:spPr>
            <a:xfrm>
              <a:off x="2133" y="1979"/>
              <a:ext cx="1315" cy="362"/>
            </a:xfrm>
            <a:prstGeom prst="rect">
              <a:avLst/>
            </a:prstGeom>
            <a:noFill/>
            <a:ln w="9525">
              <a:noFill/>
            </a:ln>
          </p:spPr>
        </p:pic>
        <p:pic>
          <p:nvPicPr>
            <p:cNvPr id="7" name="Picture 6" descr="arrow210"/>
            <p:cNvPicPr>
              <a:picLocks noChangeAspect="1"/>
            </p:cNvPicPr>
            <p:nvPr/>
          </p:nvPicPr>
          <p:blipFill>
            <a:blip r:embed="rId5"/>
            <a:stretch>
              <a:fillRect/>
            </a:stretch>
          </p:blipFill>
          <p:spPr>
            <a:xfrm>
              <a:off x="4760" y="1298"/>
              <a:ext cx="102" cy="453"/>
            </a:xfrm>
            <a:prstGeom prst="rect">
              <a:avLst/>
            </a:prstGeom>
            <a:noFill/>
            <a:ln w="9525">
              <a:noFill/>
            </a:ln>
          </p:spPr>
        </p:pic>
        <p:grpSp>
          <p:nvGrpSpPr>
            <p:cNvPr id="8" name="Group 7"/>
            <p:cNvGrpSpPr/>
            <p:nvPr/>
          </p:nvGrpSpPr>
          <p:grpSpPr>
            <a:xfrm>
              <a:off x="748" y="1017"/>
              <a:ext cx="4400" cy="3063"/>
              <a:chOff x="748" y="1017"/>
              <a:chExt cx="4400" cy="3063"/>
            </a:xfrm>
          </p:grpSpPr>
          <p:pic>
            <p:nvPicPr>
              <p:cNvPr id="9" name="Picture 8" descr="arrow201"/>
              <p:cNvPicPr>
                <a:picLocks noChangeAspect="1"/>
              </p:cNvPicPr>
              <p:nvPr/>
            </p:nvPicPr>
            <p:blipFill>
              <a:blip r:embed="rId6"/>
              <a:stretch>
                <a:fillRect/>
              </a:stretch>
            </p:blipFill>
            <p:spPr>
              <a:xfrm>
                <a:off x="1519" y="2432"/>
                <a:ext cx="2132" cy="1225"/>
              </a:xfrm>
              <a:prstGeom prst="rect">
                <a:avLst/>
              </a:prstGeom>
              <a:noFill/>
              <a:ln w="9525">
                <a:noFill/>
              </a:ln>
            </p:spPr>
          </p:pic>
          <p:pic>
            <p:nvPicPr>
              <p:cNvPr id="10" name="Picture 9" descr="arrow203"/>
              <p:cNvPicPr>
                <a:picLocks noChangeAspect="1"/>
              </p:cNvPicPr>
              <p:nvPr/>
            </p:nvPicPr>
            <p:blipFill>
              <a:blip r:embed="rId7"/>
              <a:stretch>
                <a:fillRect/>
              </a:stretch>
            </p:blipFill>
            <p:spPr>
              <a:xfrm>
                <a:off x="3652" y="2886"/>
                <a:ext cx="1360" cy="544"/>
              </a:xfrm>
              <a:prstGeom prst="rect">
                <a:avLst/>
              </a:prstGeom>
              <a:noFill/>
              <a:ln w="9525">
                <a:noFill/>
              </a:ln>
            </p:spPr>
          </p:pic>
          <p:pic>
            <p:nvPicPr>
              <p:cNvPr id="11" name="Picture 10" descr="arrow204"/>
              <p:cNvPicPr>
                <a:picLocks noChangeAspect="1"/>
              </p:cNvPicPr>
              <p:nvPr/>
            </p:nvPicPr>
            <p:blipFill>
              <a:blip r:embed="rId8"/>
              <a:stretch>
                <a:fillRect/>
              </a:stretch>
            </p:blipFill>
            <p:spPr>
              <a:xfrm>
                <a:off x="748" y="2840"/>
                <a:ext cx="1497" cy="1240"/>
              </a:xfrm>
              <a:prstGeom prst="rect">
                <a:avLst/>
              </a:prstGeom>
              <a:noFill/>
              <a:ln w="9525">
                <a:noFill/>
              </a:ln>
            </p:spPr>
          </p:pic>
          <p:pic>
            <p:nvPicPr>
              <p:cNvPr id="12" name="Picture 11" descr="arrow205"/>
              <p:cNvPicPr>
                <a:picLocks noChangeAspect="1"/>
              </p:cNvPicPr>
              <p:nvPr/>
            </p:nvPicPr>
            <p:blipFill>
              <a:blip r:embed="rId9"/>
              <a:stretch>
                <a:fillRect/>
              </a:stretch>
            </p:blipFill>
            <p:spPr>
              <a:xfrm>
                <a:off x="2757" y="1017"/>
                <a:ext cx="1166" cy="1279"/>
              </a:xfrm>
              <a:prstGeom prst="rect">
                <a:avLst/>
              </a:prstGeom>
              <a:noFill/>
              <a:ln w="9525">
                <a:noFill/>
              </a:ln>
            </p:spPr>
          </p:pic>
          <p:pic>
            <p:nvPicPr>
              <p:cNvPr id="13" name="Picture 12" descr="arrow206"/>
              <p:cNvPicPr>
                <a:picLocks noChangeAspect="1"/>
              </p:cNvPicPr>
              <p:nvPr/>
            </p:nvPicPr>
            <p:blipFill>
              <a:blip r:embed="rId10"/>
              <a:stretch>
                <a:fillRect/>
              </a:stretch>
            </p:blipFill>
            <p:spPr>
              <a:xfrm>
                <a:off x="2835" y="1654"/>
                <a:ext cx="168" cy="279"/>
              </a:xfrm>
              <a:prstGeom prst="rect">
                <a:avLst/>
              </a:prstGeom>
              <a:noFill/>
              <a:ln w="9525">
                <a:noFill/>
              </a:ln>
            </p:spPr>
          </p:pic>
          <p:pic>
            <p:nvPicPr>
              <p:cNvPr id="14" name="Picture 13" descr="arrow208"/>
              <p:cNvPicPr>
                <a:picLocks noChangeAspect="1"/>
              </p:cNvPicPr>
              <p:nvPr/>
            </p:nvPicPr>
            <p:blipFill>
              <a:blip r:embed="rId11"/>
              <a:stretch>
                <a:fillRect/>
              </a:stretch>
            </p:blipFill>
            <p:spPr>
              <a:xfrm>
                <a:off x="4014" y="1991"/>
                <a:ext cx="1134" cy="350"/>
              </a:xfrm>
              <a:prstGeom prst="rect">
                <a:avLst/>
              </a:prstGeom>
              <a:noFill/>
              <a:ln w="9525">
                <a:noFill/>
              </a:ln>
            </p:spPr>
          </p:pic>
          <p:pic>
            <p:nvPicPr>
              <p:cNvPr id="15" name="Picture 14" descr="arrow209"/>
              <p:cNvPicPr>
                <a:picLocks noChangeAspect="1"/>
              </p:cNvPicPr>
              <p:nvPr/>
            </p:nvPicPr>
            <p:blipFill>
              <a:blip r:embed="rId12"/>
              <a:stretch>
                <a:fillRect/>
              </a:stretch>
            </p:blipFill>
            <p:spPr>
              <a:xfrm>
                <a:off x="3969" y="1225"/>
                <a:ext cx="771" cy="576"/>
              </a:xfrm>
              <a:prstGeom prst="rect">
                <a:avLst/>
              </a:prstGeom>
              <a:noFill/>
              <a:ln w="9525">
                <a:noFill/>
              </a:ln>
            </p:spPr>
          </p:pic>
          <p:pic>
            <p:nvPicPr>
              <p:cNvPr id="16" name="Picture 15" descr="arrow213"/>
              <p:cNvPicPr>
                <a:picLocks noChangeAspect="1"/>
              </p:cNvPicPr>
              <p:nvPr/>
            </p:nvPicPr>
            <p:blipFill>
              <a:blip r:embed="rId13"/>
              <a:stretch>
                <a:fillRect/>
              </a:stretch>
            </p:blipFill>
            <p:spPr>
              <a:xfrm rot="351869">
                <a:off x="2880" y="3793"/>
                <a:ext cx="774" cy="220"/>
              </a:xfrm>
              <a:prstGeom prst="rect">
                <a:avLst/>
              </a:prstGeom>
              <a:noFill/>
              <a:ln w="9525">
                <a:noFill/>
              </a:ln>
            </p:spPr>
          </p:pic>
          <p:pic>
            <p:nvPicPr>
              <p:cNvPr id="17" name="Picture 16" descr="arrow214"/>
              <p:cNvPicPr>
                <a:picLocks noChangeAspect="1"/>
              </p:cNvPicPr>
              <p:nvPr/>
            </p:nvPicPr>
            <p:blipFill>
              <a:blip r:embed="rId14"/>
              <a:stretch>
                <a:fillRect/>
              </a:stretch>
            </p:blipFill>
            <p:spPr>
              <a:xfrm>
                <a:off x="3424" y="3339"/>
                <a:ext cx="1044" cy="582"/>
              </a:xfrm>
              <a:prstGeom prst="rect">
                <a:avLst/>
              </a:prstGeom>
              <a:noFill/>
              <a:ln w="9525">
                <a:noFill/>
              </a:ln>
            </p:spPr>
          </p:pic>
        </p:grpSp>
      </p:grpSp>
      <p:sp>
        <p:nvSpPr>
          <p:cNvPr id="18" name="Oval 17"/>
          <p:cNvSpPr/>
          <p:nvPr/>
        </p:nvSpPr>
        <p:spPr>
          <a:xfrm>
            <a:off x="588010" y="5368873"/>
            <a:ext cx="290513" cy="288925"/>
          </a:xfrm>
          <a:prstGeom prst="ellipse">
            <a:avLst/>
          </a:prstGeom>
          <a:noFill/>
          <a:ln w="9525">
            <a:noFill/>
          </a:ln>
        </p:spPr>
        <p:txBody>
          <a:bodyPr wrap="none" anchor="ctr"/>
          <a:lstStyle/>
          <a:p>
            <a:pPr algn="ctr"/>
            <a:endParaRPr lang="zh-CN" altLang="en-US" dirty="0">
              <a:latin typeface="Arial" panose="020B0604020202020204" pitchFamily="34" charset="0"/>
              <a:ea typeface="宋体" panose="02010600030101010101" pitchFamily="2" charset="-122"/>
            </a:endParaRPr>
          </a:p>
        </p:txBody>
      </p:sp>
      <p:sp>
        <p:nvSpPr>
          <p:cNvPr id="19" name="Text Box 19"/>
          <p:cNvSpPr txBox="1">
            <a:spLocks noChangeArrowheads="1"/>
          </p:cNvSpPr>
          <p:nvPr/>
        </p:nvSpPr>
        <p:spPr bwMode="auto">
          <a:xfrm>
            <a:off x="6136005" y="3523563"/>
            <a:ext cx="1100138" cy="583565"/>
          </a:xfrm>
          <a:prstGeom prst="rect">
            <a:avLst/>
          </a:prstGeom>
          <a:noFill/>
          <a:ln>
            <a:noFill/>
          </a:ln>
          <a:effectLst/>
          <a:extLst>
            <a:ext uri="{909E8E84-426E-40DD-AFC4-6F175D3DCCD1}">
              <a14:hiddenFill xmlns:a14="http://schemas.microsoft.com/office/drawing/2010/main">
                <a:solidFill>
                  <a:srgbClr val="F8F8F8">
                    <a:alpha val="7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defRPr/>
            </a:pPr>
            <a:r>
              <a:rPr kumimoji="0" lang="zh-CN" altLang="en-US" sz="3200" b="1" kern="1200" cap="none" spc="0" normalizeH="0" baseline="0" noProof="0">
                <a:solidFill>
                  <a:srgbClr val="333399"/>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sym typeface="+mn-ea"/>
              </a:rPr>
              <a:t>上海</a:t>
            </a:r>
          </a:p>
        </p:txBody>
      </p:sp>
      <p:sp>
        <p:nvSpPr>
          <p:cNvPr id="20" name="Oval 20"/>
          <p:cNvSpPr/>
          <p:nvPr/>
        </p:nvSpPr>
        <p:spPr>
          <a:xfrm>
            <a:off x="6644005" y="2151963"/>
            <a:ext cx="330200" cy="288925"/>
          </a:xfrm>
          <a:prstGeom prst="ellipse">
            <a:avLst/>
          </a:prstGeom>
          <a:noFill/>
          <a:ln w="9525">
            <a:noFill/>
          </a:ln>
        </p:spPr>
        <p:txBody>
          <a:bodyPr wrap="none" anchor="ctr"/>
          <a:lstStyle/>
          <a:p>
            <a:pPr algn="ctr"/>
            <a:endParaRPr lang="zh-CN" altLang="en-US" dirty="0">
              <a:latin typeface="Arial" panose="020B0604020202020204" pitchFamily="34" charset="0"/>
              <a:ea typeface="宋体" panose="02010600030101010101" pitchFamily="2" charset="-122"/>
            </a:endParaRPr>
          </a:p>
        </p:txBody>
      </p:sp>
      <p:sp>
        <p:nvSpPr>
          <p:cNvPr id="21" name="Text Box 21"/>
          <p:cNvSpPr txBox="1">
            <a:spLocks noChangeArrowheads="1"/>
          </p:cNvSpPr>
          <p:nvPr/>
        </p:nvSpPr>
        <p:spPr bwMode="auto">
          <a:xfrm>
            <a:off x="5526405" y="2837763"/>
            <a:ext cx="1066800" cy="583565"/>
          </a:xfrm>
          <a:prstGeom prst="rect">
            <a:avLst/>
          </a:prstGeom>
          <a:noFill/>
          <a:ln>
            <a:noFill/>
          </a:ln>
          <a:effectLst/>
          <a:extLst>
            <a:ext uri="{909E8E84-426E-40DD-AFC4-6F175D3DCCD1}">
              <a14:hiddenFill xmlns:a14="http://schemas.microsoft.com/office/drawing/2010/main">
                <a:solidFill>
                  <a:srgbClr val="CC0000">
                    <a:alpha val="7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defRPr/>
            </a:pPr>
            <a:r>
              <a:rPr kumimoji="0" lang="zh-CN" altLang="en-US" sz="3200" b="1" kern="1200" cap="none" spc="0" normalizeH="0" baseline="0" noProof="0">
                <a:solidFill>
                  <a:srgbClr val="A5002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sym typeface="+mn-ea"/>
              </a:rPr>
              <a:t>江阴</a:t>
            </a:r>
          </a:p>
        </p:txBody>
      </p:sp>
      <p:sp>
        <p:nvSpPr>
          <p:cNvPr id="22" name="Oval 22"/>
          <p:cNvSpPr/>
          <p:nvPr/>
        </p:nvSpPr>
        <p:spPr>
          <a:xfrm>
            <a:off x="892810" y="5513335"/>
            <a:ext cx="290513" cy="288925"/>
          </a:xfrm>
          <a:prstGeom prst="ellipse">
            <a:avLst/>
          </a:prstGeom>
          <a:noFill/>
          <a:ln w="9525">
            <a:noFill/>
          </a:ln>
        </p:spPr>
        <p:txBody>
          <a:bodyPr wrap="none" anchor="ctr"/>
          <a:lstStyle/>
          <a:p>
            <a:pPr algn="ctr"/>
            <a:endParaRPr lang="zh-CN" altLang="en-US" dirty="0">
              <a:latin typeface="Arial" panose="020B0604020202020204" pitchFamily="34" charset="0"/>
              <a:ea typeface="宋体" panose="02010600030101010101" pitchFamily="2" charset="-122"/>
            </a:endParaRPr>
          </a:p>
        </p:txBody>
      </p:sp>
      <p:sp>
        <p:nvSpPr>
          <p:cNvPr id="23" name="Text Box 23"/>
          <p:cNvSpPr txBox="1">
            <a:spLocks noChangeArrowheads="1"/>
          </p:cNvSpPr>
          <p:nvPr/>
        </p:nvSpPr>
        <p:spPr bwMode="auto">
          <a:xfrm>
            <a:off x="1622743" y="5276163"/>
            <a:ext cx="1008063" cy="583565"/>
          </a:xfrm>
          <a:prstGeom prst="rect">
            <a:avLst/>
          </a:prstGeom>
          <a:noFill/>
          <a:ln>
            <a:noFill/>
          </a:ln>
          <a:effectLst/>
          <a:extLst>
            <a:ext uri="{909E8E84-426E-40DD-AFC4-6F175D3DCCD1}">
              <a14:hiddenFill xmlns:a14="http://schemas.microsoft.com/office/drawing/2010/main">
                <a:solidFill>
                  <a:srgbClr val="CC0000">
                    <a:alpha val="7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defRPr/>
            </a:pPr>
            <a:r>
              <a:rPr kumimoji="0" lang="zh-CN" altLang="en-US" sz="3200" b="1" kern="1200" cap="none" spc="0" normalizeH="0" baseline="0" noProof="0">
                <a:solidFill>
                  <a:srgbClr val="A5002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sym typeface="+mn-ea"/>
              </a:rPr>
              <a:t>湖口</a:t>
            </a:r>
          </a:p>
        </p:txBody>
      </p:sp>
      <p:grpSp>
        <p:nvGrpSpPr>
          <p:cNvPr id="24" name="Group 24"/>
          <p:cNvGrpSpPr/>
          <p:nvPr/>
        </p:nvGrpSpPr>
        <p:grpSpPr>
          <a:xfrm>
            <a:off x="1955165" y="1771598"/>
            <a:ext cx="4648200" cy="3429000"/>
            <a:chOff x="340" y="405"/>
            <a:chExt cx="3900" cy="2798"/>
          </a:xfrm>
        </p:grpSpPr>
        <p:pic>
          <p:nvPicPr>
            <p:cNvPr id="25" name="Picture 25" descr="arrow207"/>
            <p:cNvPicPr>
              <a:picLocks noChangeAspect="1"/>
            </p:cNvPicPr>
            <p:nvPr/>
          </p:nvPicPr>
          <p:blipFill>
            <a:blip r:embed="rId15"/>
            <a:stretch>
              <a:fillRect/>
            </a:stretch>
          </p:blipFill>
          <p:spPr>
            <a:xfrm>
              <a:off x="2290" y="405"/>
              <a:ext cx="1950" cy="712"/>
            </a:xfrm>
            <a:prstGeom prst="rect">
              <a:avLst/>
            </a:prstGeom>
            <a:noFill/>
            <a:ln w="9525">
              <a:noFill/>
            </a:ln>
          </p:spPr>
        </p:pic>
        <p:pic>
          <p:nvPicPr>
            <p:cNvPr id="26" name="Picture 26" descr="arrow211"/>
            <p:cNvPicPr>
              <a:picLocks noChangeAspect="1"/>
            </p:cNvPicPr>
            <p:nvPr/>
          </p:nvPicPr>
          <p:blipFill>
            <a:blip r:embed="rId16"/>
            <a:stretch>
              <a:fillRect/>
            </a:stretch>
          </p:blipFill>
          <p:spPr>
            <a:xfrm rot="406247">
              <a:off x="1303" y="1011"/>
              <a:ext cx="1064" cy="1289"/>
            </a:xfrm>
            <a:prstGeom prst="rect">
              <a:avLst/>
            </a:prstGeom>
            <a:noFill/>
            <a:ln w="9525">
              <a:noFill/>
            </a:ln>
          </p:spPr>
        </p:pic>
        <p:pic>
          <p:nvPicPr>
            <p:cNvPr id="27" name="Picture 27" descr="arrow212"/>
            <p:cNvPicPr>
              <a:picLocks noChangeAspect="1"/>
            </p:cNvPicPr>
            <p:nvPr/>
          </p:nvPicPr>
          <p:blipFill>
            <a:blip r:embed="rId17"/>
            <a:stretch>
              <a:fillRect/>
            </a:stretch>
          </p:blipFill>
          <p:spPr>
            <a:xfrm rot="-191635">
              <a:off x="340" y="2144"/>
              <a:ext cx="1271" cy="1059"/>
            </a:xfrm>
            <a:prstGeom prst="rect">
              <a:avLst/>
            </a:prstGeom>
            <a:noFill/>
            <a:ln w="9525">
              <a:noFill/>
            </a:ln>
          </p:spPr>
        </p:pic>
      </p:grpSp>
      <p:sp>
        <p:nvSpPr>
          <p:cNvPr id="28" name="Oval 28"/>
          <p:cNvSpPr/>
          <p:nvPr/>
        </p:nvSpPr>
        <p:spPr>
          <a:xfrm>
            <a:off x="4459605" y="2548838"/>
            <a:ext cx="314325" cy="288925"/>
          </a:xfrm>
          <a:prstGeom prst="ellipse">
            <a:avLst/>
          </a:prstGeom>
          <a:solidFill>
            <a:srgbClr val="CC0000"/>
          </a:solidFill>
          <a:ln w="9525" cap="flat" cmpd="sng">
            <a:solidFill>
              <a:schemeClr val="tx1"/>
            </a:solidFill>
            <a:prstDash val="solid"/>
            <a:round/>
            <a:headEnd type="none" w="med" len="med"/>
            <a:tailEnd type="none" w="med" len="med"/>
          </a:ln>
        </p:spPr>
        <p:txBody>
          <a:bodyPr wrap="none" anchor="ctr"/>
          <a:lstStyle/>
          <a:p>
            <a:pPr algn="ctr"/>
            <a:endParaRPr lang="zh-CN" altLang="en-US" dirty="0">
              <a:latin typeface="Arial" panose="020B0604020202020204" pitchFamily="34" charset="0"/>
              <a:ea typeface="宋体" panose="02010600030101010101" pitchFamily="2" charset="-122"/>
            </a:endParaRPr>
          </a:p>
        </p:txBody>
      </p:sp>
      <p:sp>
        <p:nvSpPr>
          <p:cNvPr id="29" name="Text Box 29"/>
          <p:cNvSpPr txBox="1">
            <a:spLocks noChangeArrowheads="1"/>
          </p:cNvSpPr>
          <p:nvPr/>
        </p:nvSpPr>
        <p:spPr bwMode="auto">
          <a:xfrm>
            <a:off x="4191000" y="2701555"/>
            <a:ext cx="1084263" cy="583565"/>
          </a:xfrm>
          <a:prstGeom prst="rect">
            <a:avLst/>
          </a:prstGeom>
          <a:noFill/>
          <a:ln>
            <a:noFill/>
          </a:ln>
          <a:effectLst/>
          <a:extLst>
            <a:ext uri="{909E8E84-426E-40DD-AFC4-6F175D3DCCD1}">
              <a14:hiddenFill xmlns:a14="http://schemas.microsoft.com/office/drawing/2010/main">
                <a:solidFill>
                  <a:srgbClr val="CC0000">
                    <a:alpha val="70000"/>
                  </a:srgbClr>
                </a:solidFill>
              </a14:hiddenFill>
            </a:ext>
            <a:ext uri="{91240B29-F687-4F45-9708-019B960494DF}">
              <a14:hiddenLine xmlns:a14="http://schemas.microsoft.com/office/drawing/2010/main" w="9525">
                <a:solidFill>
                  <a:srgbClr val="F2C69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defRPr/>
            </a:pPr>
            <a:r>
              <a:rPr kumimoji="0" lang="zh-CN" altLang="en-US" sz="3200" b="1" kern="1200" cap="none" spc="0" normalizeH="0" baseline="0" noProof="0">
                <a:solidFill>
                  <a:srgbClr val="A5002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sym typeface="+mn-ea"/>
              </a:rPr>
              <a:t>南京</a:t>
            </a:r>
          </a:p>
        </p:txBody>
      </p:sp>
      <p:sp>
        <p:nvSpPr>
          <p:cNvPr id="30" name="Text Box 30"/>
          <p:cNvSpPr txBox="1">
            <a:spLocks noChangeArrowheads="1"/>
          </p:cNvSpPr>
          <p:nvPr/>
        </p:nvSpPr>
        <p:spPr bwMode="auto">
          <a:xfrm>
            <a:off x="5031105" y="5382525"/>
            <a:ext cx="2625090"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R="0" defTabSz="914400">
              <a:buClrTx/>
              <a:buSzTx/>
              <a:defRPr/>
            </a:pPr>
            <a:r>
              <a:rPr kumimoji="0" lang="zh-CN" altLang="en-US" sz="3200" b="1" kern="1200" cap="none" spc="0" normalizeH="0" baseline="0" noProof="0">
                <a:solidFill>
                  <a:srgbClr val="333399"/>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sym typeface="+mn-ea"/>
              </a:rPr>
              <a:t>浙                江</a:t>
            </a:r>
          </a:p>
        </p:txBody>
      </p:sp>
      <p:sp>
        <p:nvSpPr>
          <p:cNvPr id="31" name="Text Box 31"/>
          <p:cNvSpPr txBox="1">
            <a:spLocks noChangeArrowheads="1"/>
          </p:cNvSpPr>
          <p:nvPr/>
        </p:nvSpPr>
        <p:spPr bwMode="auto">
          <a:xfrm>
            <a:off x="2113280" y="2647263"/>
            <a:ext cx="591185"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R="0" defTabSz="914400">
              <a:buClrTx/>
              <a:buSzTx/>
              <a:defRPr/>
            </a:pPr>
            <a:r>
              <a:rPr kumimoji="0" lang="zh-CN" altLang="en-US" sz="3200" b="1" kern="1200" cap="none" spc="0" normalizeH="0" baseline="0" noProof="0">
                <a:solidFill>
                  <a:srgbClr val="333399"/>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sym typeface="+mn-ea"/>
              </a:rPr>
              <a:t>安</a:t>
            </a:r>
          </a:p>
        </p:txBody>
      </p:sp>
      <p:sp>
        <p:nvSpPr>
          <p:cNvPr id="32" name="Text Box 32"/>
          <p:cNvSpPr txBox="1">
            <a:spLocks noChangeArrowheads="1"/>
          </p:cNvSpPr>
          <p:nvPr/>
        </p:nvSpPr>
        <p:spPr bwMode="auto">
          <a:xfrm>
            <a:off x="3943668" y="4518925"/>
            <a:ext cx="591185"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R="0" defTabSz="914400">
              <a:buClrTx/>
              <a:buSzTx/>
              <a:defRPr/>
            </a:pPr>
            <a:r>
              <a:rPr kumimoji="0" lang="zh-CN" altLang="en-US" sz="3200" b="1" kern="1200" cap="none" spc="0" normalizeH="0" baseline="0" noProof="0">
                <a:solidFill>
                  <a:srgbClr val="333399"/>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sym typeface="+mn-ea"/>
              </a:rPr>
              <a:t>徽</a:t>
            </a:r>
          </a:p>
        </p:txBody>
      </p:sp>
      <p:sp>
        <p:nvSpPr>
          <p:cNvPr id="33" name="Text Box 33"/>
          <p:cNvSpPr txBox="1">
            <a:spLocks noChangeArrowheads="1"/>
          </p:cNvSpPr>
          <p:nvPr/>
        </p:nvSpPr>
        <p:spPr bwMode="auto">
          <a:xfrm>
            <a:off x="5310505" y="2380563"/>
            <a:ext cx="1913890"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R="0" defTabSz="914400">
              <a:buClrTx/>
              <a:buSzTx/>
              <a:defRPr/>
            </a:pPr>
            <a:r>
              <a:rPr kumimoji="0" lang="zh-CN" altLang="en-US" sz="3200" b="1" kern="1200" cap="none" spc="0" normalizeH="0" baseline="0" noProof="0">
                <a:solidFill>
                  <a:srgbClr val="333399"/>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sym typeface="+mn-ea"/>
              </a:rPr>
              <a:t>江         苏</a:t>
            </a:r>
          </a:p>
        </p:txBody>
      </p:sp>
      <p:sp>
        <p:nvSpPr>
          <p:cNvPr id="34" name="Text Box 34"/>
          <p:cNvSpPr txBox="1">
            <a:spLocks noChangeArrowheads="1"/>
          </p:cNvSpPr>
          <p:nvPr/>
        </p:nvSpPr>
        <p:spPr bwMode="auto">
          <a:xfrm>
            <a:off x="2059305" y="5839725"/>
            <a:ext cx="1710690"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R="0" defTabSz="914400">
              <a:buClrTx/>
              <a:buSzTx/>
              <a:defRPr/>
            </a:pPr>
            <a:r>
              <a:rPr kumimoji="0" lang="zh-CN" altLang="en-US" sz="3200" b="1" kern="1200" cap="none" spc="0" normalizeH="0" baseline="0" noProof="0">
                <a:solidFill>
                  <a:srgbClr val="333399"/>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sym typeface="+mn-ea"/>
              </a:rPr>
              <a:t>江       西</a:t>
            </a:r>
          </a:p>
        </p:txBody>
      </p:sp>
      <p:sp>
        <p:nvSpPr>
          <p:cNvPr id="35" name="Oval 35"/>
          <p:cNvSpPr/>
          <p:nvPr/>
        </p:nvSpPr>
        <p:spPr>
          <a:xfrm>
            <a:off x="1783080" y="5123763"/>
            <a:ext cx="314325" cy="288925"/>
          </a:xfrm>
          <a:prstGeom prst="ellipse">
            <a:avLst/>
          </a:prstGeom>
          <a:solidFill>
            <a:srgbClr val="CC0000"/>
          </a:solidFill>
          <a:ln w="9525" cap="flat" cmpd="sng">
            <a:solidFill>
              <a:schemeClr val="tx1"/>
            </a:solidFill>
            <a:prstDash val="solid"/>
            <a:round/>
            <a:headEnd type="none" w="med" len="med"/>
            <a:tailEnd type="none" w="med" len="med"/>
          </a:ln>
        </p:spPr>
        <p:txBody>
          <a:bodyPr wrap="none" anchor="ctr"/>
          <a:lstStyle/>
          <a:p>
            <a:pPr algn="ctr"/>
            <a:endParaRPr lang="zh-CN" altLang="en-US" dirty="0">
              <a:latin typeface="Arial" panose="020B0604020202020204" pitchFamily="34" charset="0"/>
              <a:ea typeface="宋体" panose="02010600030101010101" pitchFamily="2" charset="-122"/>
            </a:endParaRPr>
          </a:p>
        </p:txBody>
      </p:sp>
      <p:sp>
        <p:nvSpPr>
          <p:cNvPr id="36" name="Oval 36"/>
          <p:cNvSpPr/>
          <p:nvPr/>
        </p:nvSpPr>
        <p:spPr>
          <a:xfrm>
            <a:off x="5983605" y="2701238"/>
            <a:ext cx="314325" cy="288925"/>
          </a:xfrm>
          <a:prstGeom prst="ellipse">
            <a:avLst/>
          </a:prstGeom>
          <a:solidFill>
            <a:srgbClr val="CC0000"/>
          </a:solidFill>
          <a:ln w="9525" cap="flat" cmpd="sng">
            <a:solidFill>
              <a:schemeClr val="tx1"/>
            </a:solidFill>
            <a:prstDash val="solid"/>
            <a:round/>
            <a:headEnd type="none" w="med" len="med"/>
            <a:tailEnd type="none" w="med" len="med"/>
          </a:ln>
        </p:spPr>
        <p:txBody>
          <a:bodyPr wrap="none" anchor="ctr"/>
          <a:lstStyle/>
          <a:p>
            <a:pPr algn="ctr"/>
            <a:endParaRPr lang="zh-CN" altLang="en-US" dirty="0">
              <a:latin typeface="Arial" panose="020B0604020202020204" pitchFamily="34" charset="0"/>
              <a:ea typeface="宋体" panose="02010600030101010101" pitchFamily="2" charset="-122"/>
            </a:endParaRPr>
          </a:p>
        </p:txBody>
      </p:sp>
      <p:sp>
        <p:nvSpPr>
          <p:cNvPr id="10247" name="TextBox 19"/>
          <p:cNvSpPr txBox="1">
            <a:spLocks noChangeArrowheads="1"/>
          </p:cNvSpPr>
          <p:nvPr/>
        </p:nvSpPr>
        <p:spPr bwMode="auto">
          <a:xfrm>
            <a:off x="1801495" y="1118500"/>
            <a:ext cx="292354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fontAlgn="base">
              <a:spcBef>
                <a:spcPct val="0"/>
              </a:spcBef>
              <a:spcAft>
                <a:spcPct val="0"/>
              </a:spcAft>
              <a:buNone/>
            </a:pPr>
            <a:r>
              <a:rPr lang="en-US" sz="2800" b="1">
                <a:solidFill>
                  <a:schemeClr val="accent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6</a:t>
            </a:r>
            <a:r>
              <a:rPr lang="zh-CN" altLang="en-US" sz="2800" b="1">
                <a:solidFill>
                  <a:schemeClr val="accent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、渡江战役：</a:t>
            </a:r>
            <a:endParaRPr lang="zh-CN" altLang="en-US">
              <a:solidFill>
                <a:schemeClr val="bg1">
                  <a:lumMod val="50000"/>
                </a:schemeClr>
              </a:solidFill>
              <a:latin typeface="微软雅黑" panose="020B0503020204020204" pitchFamily="34" charset="-122"/>
            </a:endParaRPr>
          </a:p>
        </p:txBody>
      </p:sp>
      <p:sp>
        <p:nvSpPr>
          <p:cNvPr id="38" name="文本框 37"/>
          <p:cNvSpPr txBox="1"/>
          <p:nvPr/>
        </p:nvSpPr>
        <p:spPr>
          <a:xfrm>
            <a:off x="9113520" y="1806205"/>
            <a:ext cx="1514475" cy="1568450"/>
          </a:xfrm>
          <a:prstGeom prst="rect">
            <a:avLst/>
          </a:prstGeom>
          <a:noFill/>
        </p:spPr>
        <p:txBody>
          <a:bodyPr wrap="square" rtlCol="0">
            <a:spAutoFit/>
          </a:bodyPr>
          <a:lstStyle/>
          <a:p>
            <a:r>
              <a:rPr lang="zh-CN" altLang="en-US" sz="2400" b="1">
                <a:solidFill>
                  <a:srgbClr val="FF0000"/>
                </a:solidFill>
              </a:rPr>
              <a:t>西</a:t>
            </a:r>
            <a:r>
              <a:rPr lang="zh-CN" altLang="en-US" sz="2400" b="1"/>
              <a:t>起湖口</a:t>
            </a:r>
          </a:p>
          <a:p>
            <a:r>
              <a:rPr lang="zh-CN" altLang="en-US" sz="2400" b="1">
                <a:solidFill>
                  <a:srgbClr val="FF0000"/>
                </a:solidFill>
              </a:rPr>
              <a:t>东</a:t>
            </a:r>
            <a:r>
              <a:rPr lang="zh-CN" altLang="en-US" sz="2400" b="1"/>
              <a:t>至江阴</a:t>
            </a:r>
          </a:p>
          <a:p>
            <a:endParaRPr lang="zh-CN" altLang="en-US" sz="2400" b="1"/>
          </a:p>
          <a:p>
            <a:endParaRPr lang="zh-CN" altLang="en-US" sz="2400" b="1">
              <a:solidFill>
                <a:srgbClr val="FF0000"/>
              </a:solidFill>
            </a:endParaRPr>
          </a:p>
        </p:txBody>
      </p:sp>
      <p:sp>
        <p:nvSpPr>
          <p:cNvPr id="39" name="文本框 38"/>
          <p:cNvSpPr txBox="1"/>
          <p:nvPr/>
        </p:nvSpPr>
        <p:spPr>
          <a:xfrm>
            <a:off x="9284335" y="3374655"/>
            <a:ext cx="1171575" cy="1014730"/>
          </a:xfrm>
          <a:prstGeom prst="rect">
            <a:avLst/>
          </a:prstGeom>
          <a:noFill/>
        </p:spPr>
        <p:txBody>
          <a:bodyPr wrap="square" rtlCol="0">
            <a:spAutoFit/>
          </a:bodyPr>
          <a:lstStyle/>
          <a:p>
            <a:r>
              <a:rPr lang="zh-CN" altLang="en-US" sz="2400" b="1">
                <a:sym typeface="+mn-ea"/>
              </a:rPr>
              <a:t>分 </a:t>
            </a:r>
            <a:r>
              <a:rPr lang="zh-CN" altLang="en-US" sz="2400" b="1">
                <a:solidFill>
                  <a:srgbClr val="FF0000"/>
                </a:solidFill>
                <a:sym typeface="+mn-ea"/>
              </a:rPr>
              <a:t>3 </a:t>
            </a:r>
            <a:r>
              <a:rPr lang="zh-CN" altLang="en-US" sz="2400" b="1">
                <a:sym typeface="+mn-ea"/>
              </a:rPr>
              <a:t>路</a:t>
            </a:r>
            <a:endParaRPr lang="zh-CN" altLang="en-US" b="1"/>
          </a:p>
          <a:p>
            <a:endParaRPr lang="zh-CN" altLang="en-US" b="1"/>
          </a:p>
          <a:p>
            <a:endParaRPr lang="zh-CN" altLang="en-US"/>
          </a:p>
        </p:txBody>
      </p:sp>
      <p:sp>
        <p:nvSpPr>
          <p:cNvPr id="40" name="文本框 39"/>
          <p:cNvSpPr txBox="1"/>
          <p:nvPr/>
        </p:nvSpPr>
        <p:spPr>
          <a:xfrm>
            <a:off x="8806180" y="4498340"/>
            <a:ext cx="2131695" cy="1014730"/>
          </a:xfrm>
          <a:prstGeom prst="rect">
            <a:avLst/>
          </a:prstGeom>
          <a:noFill/>
        </p:spPr>
        <p:txBody>
          <a:bodyPr wrap="square" rtlCol="0" anchor="t">
            <a:spAutoFit/>
          </a:bodyPr>
          <a:lstStyle/>
          <a:p>
            <a:r>
              <a:rPr lang="zh-CN" altLang="en-US" sz="2400" b="1">
                <a:sym typeface="+mn-ea"/>
              </a:rPr>
              <a:t>突破</a:t>
            </a:r>
            <a:r>
              <a:rPr lang="zh-CN" altLang="en-US" sz="2400" b="1">
                <a:solidFill>
                  <a:srgbClr val="FF0000"/>
                </a:solidFill>
                <a:sym typeface="+mn-ea"/>
              </a:rPr>
              <a:t>长江</a:t>
            </a:r>
            <a:r>
              <a:rPr lang="zh-CN" altLang="en-US" sz="2400" b="1">
                <a:sym typeface="+mn-ea"/>
              </a:rPr>
              <a:t>防线</a:t>
            </a:r>
            <a:endParaRPr lang="zh-CN" altLang="en-US" b="1"/>
          </a:p>
          <a:p>
            <a:endParaRPr lang="zh-CN" altLang="en-US" b="1"/>
          </a:p>
          <a:p>
            <a:endParaRPr lang="zh-CN" altLang="en-US"/>
          </a:p>
        </p:txBody>
      </p:sp>
      <p:sp>
        <p:nvSpPr>
          <p:cNvPr id="41" name="文本框 40"/>
          <p:cNvSpPr txBox="1"/>
          <p:nvPr/>
        </p:nvSpPr>
        <p:spPr>
          <a:xfrm>
            <a:off x="9170670" y="5717805"/>
            <a:ext cx="1402080" cy="460375"/>
          </a:xfrm>
          <a:prstGeom prst="rect">
            <a:avLst/>
          </a:prstGeom>
          <a:noFill/>
        </p:spPr>
        <p:txBody>
          <a:bodyPr wrap="none" rtlCol="0" anchor="t">
            <a:spAutoFit/>
          </a:bodyPr>
          <a:lstStyle/>
          <a:p>
            <a:r>
              <a:rPr lang="zh-CN" altLang="en-US" sz="2400" b="1">
                <a:sym typeface="+mn-ea"/>
              </a:rPr>
              <a:t>占领</a:t>
            </a:r>
            <a:r>
              <a:rPr lang="zh-CN" altLang="en-US" sz="2400" b="1">
                <a:solidFill>
                  <a:srgbClr val="FF0000"/>
                </a:solidFill>
                <a:sym typeface="+mn-ea"/>
              </a:rPr>
              <a:t>南京</a:t>
            </a:r>
          </a:p>
        </p:txBody>
      </p:sp>
      <p:sp>
        <p:nvSpPr>
          <p:cNvPr id="42" name="下箭头 41"/>
          <p:cNvSpPr/>
          <p:nvPr/>
        </p:nvSpPr>
        <p:spPr>
          <a:xfrm>
            <a:off x="9679305" y="3826140"/>
            <a:ext cx="382270" cy="658495"/>
          </a:xfrm>
          <a:prstGeom prst="downArrow">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4" name="下箭头 43"/>
          <p:cNvSpPr/>
          <p:nvPr/>
        </p:nvSpPr>
        <p:spPr>
          <a:xfrm>
            <a:off x="9679940" y="2654565"/>
            <a:ext cx="382270" cy="658495"/>
          </a:xfrm>
          <a:prstGeom prst="downArrow">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5" name="下箭头 44"/>
          <p:cNvSpPr/>
          <p:nvPr/>
        </p:nvSpPr>
        <p:spPr>
          <a:xfrm>
            <a:off x="9679305" y="5055500"/>
            <a:ext cx="382270" cy="658495"/>
          </a:xfrm>
          <a:prstGeom prst="downArrow">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3" name="文本框 1">
            <a:extLst>
              <a:ext uri="{FF2B5EF4-FFF2-40B4-BE49-F238E27FC236}">
                <a16:creationId xmlns="" xmlns:a16="http://schemas.microsoft.com/office/drawing/2014/main" id="{CDB5D3AE-A44E-42E8-AA2C-852942F07154}"/>
              </a:ext>
            </a:extLst>
          </p:cNvPr>
          <p:cNvSpPr txBox="1"/>
          <p:nvPr/>
        </p:nvSpPr>
        <p:spPr>
          <a:xfrm>
            <a:off x="8211620" y="137996"/>
            <a:ext cx="3775393" cy="523220"/>
          </a:xfrm>
          <a:prstGeom prst="rect">
            <a:avLst/>
          </a:prstGeom>
          <a:noFill/>
        </p:spPr>
        <p:txBody>
          <a:bodyPr wrap="none" rtlCol="0">
            <a:spAutoFit/>
          </a:bodyPr>
          <a:lstStyle/>
          <a:p>
            <a:pPr algn="r"/>
            <a:r>
              <a:rPr lang="zh-CN" altLang="en-US" sz="2800" dirty="0" smtClean="0"/>
              <a:t>新民主主义革命的胜利</a:t>
            </a:r>
            <a:endParaRPr lang="zh-CN" altLang="en-US" sz="2800" dirty="0"/>
          </a:p>
        </p:txBody>
      </p:sp>
    </p:spTree>
    <p:extLst>
      <p:ext uri="{BB962C8B-B14F-4D97-AF65-F5344CB8AC3E}">
        <p14:creationId xmlns:p14="http://schemas.microsoft.com/office/powerpoint/2010/main" val="453439843"/>
      </p:ext>
    </p:extLst>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3000" fill="hold">
                                          <p:stCondLst>
                                            <p:cond delay="0"/>
                                          </p:stCondLst>
                                        </p:cTn>
                                        <p:tgtEl>
                                          <p:spTgt spid="5"/>
                                        </p:tgtEl>
                                        <p:attrNameLst>
                                          <p:attrName>style.visibility</p:attrName>
                                        </p:attrNameLst>
                                      </p:cBhvr>
                                      <p:to>
                                        <p:strVal val="visible"/>
                                      </p:to>
                                    </p:set>
                                    <p:animEffect transition="in" filter="strips(downRight)">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ppt_x"/>
                                          </p:val>
                                        </p:tav>
                                        <p:tav tm="100000">
                                          <p:val>
                                            <p:strVal val="#ppt_x"/>
                                          </p:val>
                                        </p:tav>
                                      </p:tavLst>
                                    </p:anim>
                                    <p:anim calcmode="lin" valueType="num">
                                      <p:cBhvr additive="base">
                                        <p:cTn id="1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fill="hold"/>
                                        <p:tgtEl>
                                          <p:spTgt spid="39"/>
                                        </p:tgtEl>
                                        <p:attrNameLst>
                                          <p:attrName>ppt_x</p:attrName>
                                        </p:attrNameLst>
                                      </p:cBhvr>
                                      <p:tavLst>
                                        <p:tav tm="0">
                                          <p:val>
                                            <p:strVal val="#ppt_x"/>
                                          </p:val>
                                        </p:tav>
                                        <p:tav tm="100000">
                                          <p:val>
                                            <p:strVal val="#ppt_x"/>
                                          </p:val>
                                        </p:tav>
                                      </p:tavLst>
                                    </p:anim>
                                    <p:anim calcmode="lin" valueType="num">
                                      <p:cBhvr additive="base">
                                        <p:cTn id="23"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additive="base">
                                        <p:cTn id="32" dur="500" fill="hold"/>
                                        <p:tgtEl>
                                          <p:spTgt spid="40"/>
                                        </p:tgtEl>
                                        <p:attrNameLst>
                                          <p:attrName>ppt_x</p:attrName>
                                        </p:attrNameLst>
                                      </p:cBhvr>
                                      <p:tavLst>
                                        <p:tav tm="0">
                                          <p:val>
                                            <p:strVal val="#ppt_x"/>
                                          </p:val>
                                        </p:tav>
                                        <p:tav tm="100000">
                                          <p:val>
                                            <p:strVal val="#ppt_x"/>
                                          </p:val>
                                        </p:tav>
                                      </p:tavLst>
                                    </p:anim>
                                    <p:anim calcmode="lin" valueType="num">
                                      <p:cBhvr additive="base">
                                        <p:cTn id="33"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500" fill="hold"/>
                                        <p:tgtEl>
                                          <p:spTgt spid="41"/>
                                        </p:tgtEl>
                                        <p:attrNameLst>
                                          <p:attrName>ppt_x</p:attrName>
                                        </p:attrNameLst>
                                      </p:cBhvr>
                                      <p:tavLst>
                                        <p:tav tm="0">
                                          <p:val>
                                            <p:strVal val="#ppt_x"/>
                                          </p:val>
                                        </p:tav>
                                        <p:tav tm="100000">
                                          <p:val>
                                            <p:strVal val="#ppt_x"/>
                                          </p:val>
                                        </p:tav>
                                      </p:tavLst>
                                    </p:anim>
                                    <p:anim calcmode="lin" valueType="num">
                                      <p:cBhvr additive="base">
                                        <p:cTn id="43"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bldLvl="0" animBg="1"/>
      <p:bldP spid="44" grpId="0" bldLvl="0" animBg="1"/>
      <p:bldP spid="45"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574165" y="500380"/>
            <a:ext cx="9044940" cy="5559425"/>
          </a:xfrm>
          <a:prstGeom prst="rect">
            <a:avLst/>
          </a:prstGeom>
        </p:spPr>
      </p:pic>
      <p:sp>
        <p:nvSpPr>
          <p:cNvPr id="4" name="圆角矩形 16"/>
          <p:cNvSpPr>
            <a:spLocks noChangeAspect="1" noChangeArrowheads="1"/>
          </p:cNvSpPr>
          <p:nvPr/>
        </p:nvSpPr>
        <p:spPr bwMode="auto">
          <a:xfrm>
            <a:off x="5563870" y="6532510"/>
            <a:ext cx="1065530" cy="3175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fontAlgn="base">
              <a:spcBef>
                <a:spcPct val="0"/>
              </a:spcBef>
              <a:spcAft>
                <a:spcPct val="0"/>
              </a:spcAft>
              <a:buNone/>
            </a:pPr>
            <a:endParaRPr lang="zh-CN" altLang="en-US" sz="1350">
              <a:solidFill>
                <a:srgbClr val="FFFFFF"/>
              </a:solidFill>
              <a:ea typeface="宋体" panose="02010600030101010101" pitchFamily="2" charset="-122"/>
            </a:endParaRPr>
          </a:p>
        </p:txBody>
      </p:sp>
    </p:spTree>
    <p:extLst>
      <p:ext uri="{BB962C8B-B14F-4D97-AF65-F5344CB8AC3E}">
        <p14:creationId xmlns:p14="http://schemas.microsoft.com/office/powerpoint/2010/main" val="734301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1" name="TextBox 10"/>
          <p:cNvSpPr txBox="1">
            <a:spLocks noChangeArrowheads="1"/>
          </p:cNvSpPr>
          <p:nvPr/>
        </p:nvSpPr>
        <p:spPr bwMode="auto">
          <a:xfrm>
            <a:off x="5245403" y="4990592"/>
            <a:ext cx="4273865"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fontAlgn="base">
              <a:spcBef>
                <a:spcPct val="0"/>
              </a:spcBef>
              <a:spcAft>
                <a:spcPct val="0"/>
              </a:spcAft>
              <a:buNone/>
            </a:pPr>
            <a:r>
              <a:rPr lang="zh-CN" altLang="en-US" sz="1350">
                <a:solidFill>
                  <a:srgbClr val="000000"/>
                </a:solidFill>
                <a:latin typeface="微软雅黑" panose="020B0503020204020204" pitchFamily="34" charset="-122"/>
              </a:rPr>
              <a:t> </a:t>
            </a:r>
          </a:p>
        </p:txBody>
      </p:sp>
      <p:sp>
        <p:nvSpPr>
          <p:cNvPr id="4" name="圆角矩形 16"/>
          <p:cNvSpPr>
            <a:spLocks noChangeAspect="1" noChangeArrowheads="1"/>
          </p:cNvSpPr>
          <p:nvPr/>
        </p:nvSpPr>
        <p:spPr bwMode="auto">
          <a:xfrm>
            <a:off x="5563870" y="6532510"/>
            <a:ext cx="1065530" cy="3175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fontAlgn="base">
              <a:spcBef>
                <a:spcPct val="0"/>
              </a:spcBef>
              <a:spcAft>
                <a:spcPct val="0"/>
              </a:spcAft>
              <a:buNone/>
            </a:pPr>
            <a:endParaRPr lang="zh-CN" altLang="en-US" sz="1350">
              <a:solidFill>
                <a:srgbClr val="FFFFFF"/>
              </a:solidFill>
              <a:ea typeface="宋体" panose="02010600030101010101" pitchFamily="2" charset="-122"/>
            </a:endParaRPr>
          </a:p>
        </p:txBody>
      </p:sp>
      <p:sp>
        <p:nvSpPr>
          <p:cNvPr id="2" name="Text Box 37"/>
          <p:cNvSpPr txBox="1">
            <a:spLocks noChangeArrowheads="1"/>
          </p:cNvSpPr>
          <p:nvPr/>
        </p:nvSpPr>
        <p:spPr bwMode="auto">
          <a:xfrm>
            <a:off x="5148580" y="3811535"/>
            <a:ext cx="4669155"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defTabSz="914400">
              <a:buClrTx/>
              <a:buSzTx/>
              <a:defRPr/>
            </a:pPr>
            <a:r>
              <a:rPr kumimoji="0" lang="zh-CN" altLang="en-US" sz="3200" b="1" kern="1200" cap="none" spc="0" normalizeH="0" baseline="0" noProof="0" dirty="0">
                <a:solidFill>
                  <a:srgbClr val="333399"/>
                </a:solidFill>
                <a:effectLst>
                  <a:outerShdw blurRad="38100" dist="38100" dir="2700000" algn="tl">
                    <a:srgbClr val="C0C0C0"/>
                  </a:outerShdw>
                </a:effectLst>
                <a:latin typeface="华文新魏" panose="02010800040101010101" pitchFamily="2" charset="-122"/>
                <a:ea typeface="华文新魏" panose="02010800040101010101" pitchFamily="2" charset="-122"/>
                <a:cs typeface="+mn-cs"/>
                <a:sym typeface="+mn-ea"/>
              </a:rPr>
              <a:t> </a:t>
            </a:r>
          </a:p>
        </p:txBody>
      </p:sp>
      <p:sp>
        <p:nvSpPr>
          <p:cNvPr id="3" name="Text Box 37"/>
          <p:cNvSpPr txBox="1">
            <a:spLocks noChangeArrowheads="1"/>
          </p:cNvSpPr>
          <p:nvPr/>
        </p:nvSpPr>
        <p:spPr bwMode="auto">
          <a:xfrm>
            <a:off x="1099820" y="339725"/>
            <a:ext cx="10116185" cy="1322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defTabSz="914400">
              <a:buClrTx/>
              <a:buSzTx/>
              <a:defRPr/>
            </a:pPr>
            <a:r>
              <a:rPr kumimoji="0" lang="zh-CN" altLang="en-US" sz="4000" b="1" kern="1200" cap="none" spc="0" normalizeH="0" baseline="0" noProof="0" dirty="0">
                <a:solidFill>
                  <a:schemeClr val="accent1"/>
                </a:solidFill>
                <a:effectLst>
                  <a:outerShdw blurRad="38100" dist="38100" dir="2700000" algn="tl">
                    <a:srgbClr val="C0C0C0"/>
                  </a:outerShdw>
                </a:effectLst>
                <a:latin typeface="华文新魏" panose="02010800040101010101" pitchFamily="2" charset="-122"/>
                <a:ea typeface="华文新魏" panose="02010800040101010101" pitchFamily="2" charset="-122"/>
                <a:cs typeface="+mn-cs"/>
                <a:sym typeface="+mn-ea"/>
              </a:rPr>
              <a:t>请结合课本思考</a:t>
            </a:r>
            <a:r>
              <a:rPr kumimoji="0" lang="en-US" altLang="zh-CN" sz="4000" b="1" kern="1200" cap="none" spc="0" normalizeH="0" baseline="0" noProof="0" dirty="0">
                <a:solidFill>
                  <a:schemeClr val="accent1"/>
                </a:solidFill>
                <a:effectLst>
                  <a:outerShdw blurRad="38100" dist="38100" dir="2700000" algn="tl">
                    <a:srgbClr val="C0C0C0"/>
                  </a:outerShdw>
                </a:effectLst>
                <a:latin typeface="华文新魏" panose="02010800040101010101" pitchFamily="2" charset="-122"/>
                <a:ea typeface="华文新魏" panose="02010800040101010101" pitchFamily="2" charset="-122"/>
                <a:cs typeface="+mn-cs"/>
                <a:sym typeface="+mn-ea"/>
              </a:rPr>
              <a:t>:</a:t>
            </a:r>
            <a:r>
              <a:rPr kumimoji="0" lang="zh-CN" altLang="en-US" sz="4000" b="1" kern="1200" cap="none" spc="0" normalizeH="0" baseline="0" noProof="0" dirty="0">
                <a:solidFill>
                  <a:schemeClr val="accent1"/>
                </a:solidFill>
                <a:effectLst>
                  <a:outerShdw blurRad="38100" dist="38100" dir="2700000" algn="tl">
                    <a:srgbClr val="C0C0C0"/>
                  </a:outerShdw>
                </a:effectLst>
                <a:latin typeface="华文新魏" panose="02010800040101010101" pitchFamily="2" charset="-122"/>
                <a:ea typeface="华文新魏" panose="02010800040101010101" pitchFamily="2" charset="-122"/>
                <a:cs typeface="+mn-cs"/>
                <a:sym typeface="+mn-ea"/>
              </a:rPr>
              <a:t>新民主主义革命胜利的原因和意义？</a:t>
            </a:r>
            <a:r>
              <a:rPr kumimoji="0" lang="zh-CN" altLang="en-US" sz="4000" b="1" kern="1200" cap="none" spc="0" normalizeH="0" baseline="0" noProof="0" dirty="0">
                <a:solidFill>
                  <a:srgbClr val="333399"/>
                </a:solidFill>
                <a:effectLst>
                  <a:outerShdw blurRad="38100" dist="38100" dir="2700000" algn="tl">
                    <a:srgbClr val="C0C0C0"/>
                  </a:outerShdw>
                </a:effectLst>
                <a:latin typeface="华文新魏" panose="02010800040101010101" pitchFamily="2" charset="-122"/>
                <a:ea typeface="华文新魏" panose="02010800040101010101" pitchFamily="2" charset="-122"/>
                <a:cs typeface="+mn-cs"/>
                <a:sym typeface="+mn-ea"/>
              </a:rPr>
              <a:t> </a:t>
            </a:r>
          </a:p>
        </p:txBody>
      </p:sp>
      <p:sp>
        <p:nvSpPr>
          <p:cNvPr id="9" name="文本框 8"/>
          <p:cNvSpPr txBox="1"/>
          <p:nvPr/>
        </p:nvSpPr>
        <p:spPr>
          <a:xfrm>
            <a:off x="1099820" y="2765055"/>
            <a:ext cx="4343400" cy="1845310"/>
          </a:xfrm>
          <a:prstGeom prst="rect">
            <a:avLst/>
          </a:prstGeom>
          <a:noFill/>
        </p:spPr>
        <p:txBody>
          <a:bodyPr wrap="none" rtlCol="0" anchor="t">
            <a:spAutoFit/>
          </a:bodyPr>
          <a:lstStyle/>
          <a:p>
            <a:pPr algn="l" eaLnBrk="1" hangingPunct="1"/>
            <a:r>
              <a:rPr kumimoji="1" lang="zh-CN" altLang="en-US" sz="2400" b="1" dirty="0">
                <a:solidFill>
                  <a:srgbClr val="FF0000"/>
                </a:solidFill>
                <a:latin typeface="华文中宋" panose="02010600040101010101" charset="-122"/>
                <a:ea typeface="华文中宋" panose="02010600040101010101" charset="-122"/>
                <a:cs typeface="华文中宋" panose="02010600040101010101" charset="-122"/>
                <a:sym typeface="+mn-ea"/>
              </a:rPr>
              <a:t>国民党：</a:t>
            </a:r>
            <a:endParaRPr kumimoji="1" lang="en-US" altLang="zh-CN" sz="2400" b="1" dirty="0">
              <a:solidFill>
                <a:srgbClr val="0000FF"/>
              </a:solidFill>
              <a:latin typeface="华文中宋" panose="02010600040101010101" charset="-122"/>
              <a:ea typeface="华文中宋" panose="02010600040101010101" charset="-122"/>
              <a:cs typeface="华文中宋" panose="02010600040101010101" charset="-122"/>
              <a:sym typeface="+mn-ea"/>
            </a:endParaRPr>
          </a:p>
          <a:p>
            <a:pPr algn="l" eaLnBrk="1" hangingPunct="1"/>
            <a:r>
              <a:rPr kumimoji="1" lang="en-US" altLang="zh-CN" sz="2400" b="1" dirty="0">
                <a:solidFill>
                  <a:srgbClr val="0000FF"/>
                </a:solidFill>
                <a:latin typeface="华文中宋" panose="02010600040101010101" charset="-122"/>
                <a:ea typeface="华文中宋" panose="02010600040101010101" charset="-122"/>
                <a:cs typeface="华文中宋" panose="02010600040101010101" charset="-122"/>
                <a:sym typeface="+mn-ea"/>
              </a:rPr>
              <a:t>1</a:t>
            </a:r>
            <a:r>
              <a:rPr kumimoji="1" lang="zh-CN" altLang="en-US" sz="2400" b="1" dirty="0">
                <a:solidFill>
                  <a:srgbClr val="0000FF"/>
                </a:solidFill>
                <a:latin typeface="华文中宋" panose="02010600040101010101" charset="-122"/>
                <a:ea typeface="华文中宋" panose="02010600040101010101" charset="-122"/>
                <a:cs typeface="华文中宋" panose="02010600040101010101" charset="-122"/>
                <a:sym typeface="+mn-ea"/>
              </a:rPr>
              <a:t>、内战独裁，丧失民心</a:t>
            </a:r>
          </a:p>
          <a:p>
            <a:pPr algn="l" eaLnBrk="1" hangingPunct="1"/>
            <a:r>
              <a:rPr kumimoji="1" lang="en-US" altLang="zh-CN" sz="2400" b="1" dirty="0">
                <a:solidFill>
                  <a:srgbClr val="0000FF"/>
                </a:solidFill>
                <a:latin typeface="华文中宋" panose="02010600040101010101" charset="-122"/>
                <a:ea typeface="华文中宋" panose="02010600040101010101" charset="-122"/>
                <a:cs typeface="华文中宋" panose="02010600040101010101" charset="-122"/>
                <a:sym typeface="+mn-ea"/>
              </a:rPr>
              <a:t>2</a:t>
            </a:r>
            <a:r>
              <a:rPr kumimoji="1" lang="zh-CN" altLang="en-US" sz="2400" b="1" dirty="0">
                <a:solidFill>
                  <a:srgbClr val="0000FF"/>
                </a:solidFill>
                <a:latin typeface="华文中宋" panose="02010600040101010101" charset="-122"/>
                <a:ea typeface="华文中宋" panose="02010600040101010101" charset="-122"/>
                <a:cs typeface="华文中宋" panose="02010600040101010101" charset="-122"/>
                <a:sym typeface="+mn-ea"/>
              </a:rPr>
              <a:t>、国民党腐败，军队作战不力</a:t>
            </a:r>
            <a:endParaRPr kumimoji="1" lang="zh-CN" altLang="en-US" sz="2400" b="1" dirty="0">
              <a:solidFill>
                <a:srgbClr val="0000FF"/>
              </a:solidFill>
              <a:latin typeface="华文中宋" panose="02010600040101010101" charset="-122"/>
              <a:ea typeface="华文中宋" panose="02010600040101010101" charset="-122"/>
              <a:cs typeface="华文中宋" panose="02010600040101010101" charset="-122"/>
            </a:endParaRPr>
          </a:p>
          <a:p>
            <a:pPr algn="l" eaLnBrk="1" hangingPunct="1"/>
            <a:r>
              <a:rPr kumimoji="1" lang="en-US" altLang="zh-CN" sz="2400" b="1" dirty="0">
                <a:solidFill>
                  <a:srgbClr val="0000FF"/>
                </a:solidFill>
                <a:latin typeface="华文中宋" panose="02010600040101010101" charset="-122"/>
                <a:ea typeface="华文中宋" panose="02010600040101010101" charset="-122"/>
                <a:cs typeface="华文中宋" panose="02010600040101010101" charset="-122"/>
                <a:sym typeface="+mn-ea"/>
              </a:rPr>
              <a:t>3</a:t>
            </a:r>
            <a:r>
              <a:rPr kumimoji="1" lang="zh-CN" altLang="en-US" sz="2400" b="1" dirty="0">
                <a:solidFill>
                  <a:srgbClr val="0000FF"/>
                </a:solidFill>
                <a:latin typeface="华文中宋" panose="02010600040101010101" charset="-122"/>
                <a:ea typeface="华文中宋" panose="02010600040101010101" charset="-122"/>
                <a:cs typeface="华文中宋" panose="02010600040101010101" charset="-122"/>
                <a:sym typeface="+mn-ea"/>
              </a:rPr>
              <a:t>、指挥不力，多次出现错误</a:t>
            </a:r>
            <a:endParaRPr kumimoji="1" lang="zh-CN" altLang="en-US" b="1" dirty="0">
              <a:solidFill>
                <a:srgbClr val="0000FF"/>
              </a:solidFill>
              <a:latin typeface="黑体" panose="02010609060101010101" charset="-122"/>
              <a:ea typeface="黑体" panose="02010609060101010101" charset="-122"/>
            </a:endParaRPr>
          </a:p>
          <a:p>
            <a:pPr eaLnBrk="1" hangingPunct="1"/>
            <a:endParaRPr lang="zh-CN" altLang="en-US"/>
          </a:p>
        </p:txBody>
      </p:sp>
      <p:sp>
        <p:nvSpPr>
          <p:cNvPr id="11" name="文本框 10"/>
          <p:cNvSpPr txBox="1"/>
          <p:nvPr/>
        </p:nvSpPr>
        <p:spPr>
          <a:xfrm>
            <a:off x="1099820" y="4541150"/>
            <a:ext cx="4648835" cy="1845310"/>
          </a:xfrm>
          <a:prstGeom prst="rect">
            <a:avLst/>
          </a:prstGeom>
          <a:noFill/>
        </p:spPr>
        <p:txBody>
          <a:bodyPr wrap="none" rtlCol="0" anchor="t">
            <a:spAutoFit/>
          </a:bodyPr>
          <a:lstStyle/>
          <a:p>
            <a:pPr algn="l" eaLnBrk="1" hangingPunct="1"/>
            <a:r>
              <a:rPr kumimoji="1" lang="zh-CN" altLang="en-US" sz="2400" b="1" dirty="0">
                <a:solidFill>
                  <a:srgbClr val="FF0000"/>
                </a:solidFill>
                <a:latin typeface="华文中宋" panose="02010600040101010101" charset="-122"/>
                <a:ea typeface="华文中宋" panose="02010600040101010101" charset="-122"/>
                <a:cs typeface="华文中宋" panose="02010600040101010101" charset="-122"/>
                <a:sym typeface="+mn-ea"/>
              </a:rPr>
              <a:t>中共：</a:t>
            </a:r>
            <a:endParaRPr kumimoji="1" lang="en-US" altLang="zh-CN" sz="2400" b="1" dirty="0">
              <a:solidFill>
                <a:srgbClr val="0000FF"/>
              </a:solidFill>
              <a:latin typeface="华文中宋" panose="02010600040101010101" charset="-122"/>
              <a:ea typeface="华文中宋" panose="02010600040101010101" charset="-122"/>
              <a:cs typeface="华文中宋" panose="02010600040101010101" charset="-122"/>
              <a:sym typeface="+mn-ea"/>
            </a:endParaRPr>
          </a:p>
          <a:p>
            <a:pPr algn="l" eaLnBrk="1" hangingPunct="1"/>
            <a:r>
              <a:rPr kumimoji="1" lang="en-US" altLang="zh-CN" sz="2400" b="1" dirty="0">
                <a:solidFill>
                  <a:srgbClr val="0000FF"/>
                </a:solidFill>
                <a:latin typeface="华文中宋" panose="02010600040101010101" charset="-122"/>
                <a:ea typeface="华文中宋" panose="02010600040101010101" charset="-122"/>
                <a:cs typeface="华文中宋" panose="02010600040101010101" charset="-122"/>
                <a:sym typeface="+mn-ea"/>
              </a:rPr>
              <a:t>1</a:t>
            </a:r>
            <a:r>
              <a:rPr kumimoji="1" lang="zh-CN" altLang="en-US" sz="2400" b="1" dirty="0">
                <a:solidFill>
                  <a:srgbClr val="0000FF"/>
                </a:solidFill>
                <a:latin typeface="华文中宋" panose="02010600040101010101" charset="-122"/>
                <a:ea typeface="华文中宋" panose="02010600040101010101" charset="-122"/>
                <a:cs typeface="华文中宋" panose="02010600040101010101" charset="-122"/>
                <a:sym typeface="+mn-ea"/>
              </a:rPr>
              <a:t>、中国共产党的正确领导</a:t>
            </a:r>
          </a:p>
          <a:p>
            <a:pPr algn="l" eaLnBrk="1" hangingPunct="1"/>
            <a:r>
              <a:rPr kumimoji="1" lang="en-US" altLang="zh-CN" sz="2400" b="1" dirty="0">
                <a:solidFill>
                  <a:srgbClr val="0000FF"/>
                </a:solidFill>
                <a:latin typeface="华文中宋" panose="02010600040101010101" charset="-122"/>
                <a:ea typeface="华文中宋" panose="02010600040101010101" charset="-122"/>
                <a:cs typeface="华文中宋" panose="02010600040101010101" charset="-122"/>
                <a:sym typeface="+mn-ea"/>
              </a:rPr>
              <a:t>2</a:t>
            </a:r>
            <a:r>
              <a:rPr kumimoji="1" lang="zh-CN" altLang="en-US" sz="2400" b="1" dirty="0">
                <a:solidFill>
                  <a:srgbClr val="0000FF"/>
                </a:solidFill>
                <a:latin typeface="华文中宋" panose="02010600040101010101" charset="-122"/>
                <a:ea typeface="华文中宋" panose="02010600040101010101" charset="-122"/>
                <a:cs typeface="华文中宋" panose="02010600040101010101" charset="-122"/>
                <a:sym typeface="+mn-ea"/>
              </a:rPr>
              <a:t>、人民军队英勇善战，不怕牺牲</a:t>
            </a:r>
            <a:endParaRPr kumimoji="1" lang="zh-CN" altLang="en-US" sz="2400" b="1" dirty="0">
              <a:solidFill>
                <a:srgbClr val="0000FF"/>
              </a:solidFill>
              <a:latin typeface="华文中宋" panose="02010600040101010101" charset="-122"/>
              <a:ea typeface="华文中宋" panose="02010600040101010101" charset="-122"/>
              <a:cs typeface="华文中宋" panose="02010600040101010101" charset="-122"/>
            </a:endParaRPr>
          </a:p>
          <a:p>
            <a:pPr algn="l" eaLnBrk="1" hangingPunct="1"/>
            <a:r>
              <a:rPr kumimoji="1" lang="en-US" altLang="zh-CN" sz="2400" b="1" dirty="0">
                <a:solidFill>
                  <a:srgbClr val="0000FF"/>
                </a:solidFill>
                <a:latin typeface="华文中宋" panose="02010600040101010101" charset="-122"/>
                <a:ea typeface="华文中宋" panose="02010600040101010101" charset="-122"/>
                <a:cs typeface="华文中宋" panose="02010600040101010101" charset="-122"/>
                <a:sym typeface="+mn-ea"/>
              </a:rPr>
              <a:t>3</a:t>
            </a:r>
            <a:r>
              <a:rPr kumimoji="1" lang="zh-CN" altLang="en-US" sz="2400" b="1" dirty="0">
                <a:solidFill>
                  <a:srgbClr val="0000FF"/>
                </a:solidFill>
                <a:latin typeface="华文中宋" panose="02010600040101010101" charset="-122"/>
                <a:ea typeface="华文中宋" panose="02010600040101010101" charset="-122"/>
                <a:cs typeface="华文中宋" panose="02010600040101010101" charset="-122"/>
                <a:sym typeface="+mn-ea"/>
              </a:rPr>
              <a:t>、毛泽东思想的理论指导</a:t>
            </a:r>
            <a:endParaRPr kumimoji="1" lang="zh-CN" altLang="en-US" b="1" dirty="0">
              <a:solidFill>
                <a:srgbClr val="0000FF"/>
              </a:solidFill>
              <a:latin typeface="黑体" panose="02010609060101010101" charset="-122"/>
              <a:ea typeface="黑体" panose="02010609060101010101" charset="-122"/>
            </a:endParaRPr>
          </a:p>
          <a:p>
            <a:pPr eaLnBrk="1" hangingPunct="1"/>
            <a:endParaRPr lang="zh-CN" altLang="en-US"/>
          </a:p>
        </p:txBody>
      </p:sp>
      <p:sp>
        <p:nvSpPr>
          <p:cNvPr id="12" name="右箭头 11"/>
          <p:cNvSpPr/>
          <p:nvPr/>
        </p:nvSpPr>
        <p:spPr>
          <a:xfrm>
            <a:off x="6402705" y="3443870"/>
            <a:ext cx="1106170" cy="487045"/>
          </a:xfrm>
          <a:prstGeom prst="rightArrow">
            <a:avLst/>
          </a:prstGeom>
          <a:solidFill>
            <a:schemeClr val="accent3">
              <a:lumMod val="60000"/>
              <a:lumOff val="4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3" name="右箭头 12"/>
          <p:cNvSpPr/>
          <p:nvPr/>
        </p:nvSpPr>
        <p:spPr>
          <a:xfrm>
            <a:off x="6402705" y="5220600"/>
            <a:ext cx="1106170" cy="487045"/>
          </a:xfrm>
          <a:prstGeom prst="rightArrow">
            <a:avLst>
              <a:gd name="adj1" fmla="val 50000"/>
              <a:gd name="adj2" fmla="val 53063"/>
            </a:avLst>
          </a:prstGeom>
          <a:solidFill>
            <a:schemeClr val="accent3">
              <a:lumMod val="60000"/>
              <a:lumOff val="4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4" name="文本框 13"/>
          <p:cNvSpPr txBox="1"/>
          <p:nvPr/>
        </p:nvSpPr>
        <p:spPr>
          <a:xfrm>
            <a:off x="7805093" y="3004746"/>
            <a:ext cx="4186609" cy="830997"/>
          </a:xfrm>
          <a:prstGeom prst="rect">
            <a:avLst/>
          </a:prstGeom>
          <a:noFill/>
        </p:spPr>
        <p:txBody>
          <a:bodyPr wrap="square" rtlCol="0">
            <a:spAutoFit/>
          </a:bodyPr>
          <a:lstStyle/>
          <a:p>
            <a:r>
              <a:rPr lang="zh-CN" altLang="en-US" sz="4800" b="1" dirty="0">
                <a:solidFill>
                  <a:srgbClr val="FF0000"/>
                </a:solidFill>
                <a:latin typeface="电影海报字体" panose="02010600010101010101" pitchFamily="2" charset="-122"/>
                <a:ea typeface="电影海报字体" panose="02010600010101010101" pitchFamily="2" charset="-122"/>
              </a:rPr>
              <a:t>逆</a:t>
            </a:r>
            <a:r>
              <a:rPr lang="zh-CN" altLang="en-US" sz="4000" b="1" dirty="0">
                <a:solidFill>
                  <a:srgbClr val="FF0000"/>
                </a:solidFill>
                <a:latin typeface="宋体" panose="02010600030101010101" pitchFamily="2" charset="-122"/>
                <a:ea typeface="宋体" panose="02010600030101010101" pitchFamily="2" charset="-122"/>
              </a:rPr>
              <a:t>民意</a:t>
            </a:r>
            <a:r>
              <a:rPr lang="zh-CN" altLang="en-US" sz="4800" b="1" dirty="0">
                <a:solidFill>
                  <a:srgbClr val="FF0000"/>
                </a:solidFill>
                <a:latin typeface="宋体" panose="02010600030101010101" pitchFamily="2" charset="-122"/>
                <a:ea typeface="宋体" panose="02010600030101010101" pitchFamily="2" charset="-122"/>
              </a:rPr>
              <a:t> 失</a:t>
            </a:r>
            <a:r>
              <a:rPr lang="zh-CN" altLang="en-US" sz="4000" b="1" dirty="0">
                <a:solidFill>
                  <a:srgbClr val="FF0000"/>
                </a:solidFill>
                <a:latin typeface="宋体" panose="02010600030101010101" pitchFamily="2" charset="-122"/>
                <a:ea typeface="宋体" panose="02010600030101010101" pitchFamily="2" charset="-122"/>
              </a:rPr>
              <a:t>民心</a:t>
            </a:r>
          </a:p>
        </p:txBody>
      </p:sp>
      <p:sp>
        <p:nvSpPr>
          <p:cNvPr id="15" name="文本框 14"/>
          <p:cNvSpPr txBox="1"/>
          <p:nvPr/>
        </p:nvSpPr>
        <p:spPr>
          <a:xfrm>
            <a:off x="7914444" y="4949886"/>
            <a:ext cx="3959587" cy="829945"/>
          </a:xfrm>
          <a:prstGeom prst="rect">
            <a:avLst/>
          </a:prstGeom>
          <a:noFill/>
        </p:spPr>
        <p:txBody>
          <a:bodyPr wrap="square" rtlCol="0">
            <a:spAutoFit/>
          </a:bodyPr>
          <a:lstStyle/>
          <a:p>
            <a:r>
              <a:rPr lang="zh-CN" altLang="en-US" sz="4800" b="1" dirty="0">
                <a:solidFill>
                  <a:srgbClr val="FF0000"/>
                </a:solidFill>
                <a:latin typeface="华文行楷" panose="02010800040101010101" pitchFamily="2" charset="-122"/>
                <a:ea typeface="华文行楷" panose="02010800040101010101" pitchFamily="2" charset="-122"/>
              </a:rPr>
              <a:t>顺</a:t>
            </a:r>
            <a:r>
              <a:rPr lang="zh-CN" altLang="en-US" sz="3600" b="1" dirty="0">
                <a:solidFill>
                  <a:srgbClr val="FF0000"/>
                </a:solidFill>
                <a:latin typeface="宋体" panose="02010600030101010101" pitchFamily="2" charset="-122"/>
                <a:ea typeface="宋体" panose="02010600030101010101" pitchFamily="2" charset="-122"/>
              </a:rPr>
              <a:t>民意 </a:t>
            </a:r>
            <a:r>
              <a:rPr lang="zh-CN" altLang="en-US" sz="4800" b="1" dirty="0">
                <a:solidFill>
                  <a:srgbClr val="FF0000"/>
                </a:solidFill>
                <a:latin typeface="方正粗黑宋简体" panose="02000000000000000000" pitchFamily="2" charset="-122"/>
                <a:ea typeface="方正粗黑宋简体" panose="02000000000000000000" pitchFamily="2" charset="-122"/>
              </a:rPr>
              <a:t>得</a:t>
            </a:r>
            <a:r>
              <a:rPr lang="zh-CN" altLang="en-US" sz="4800" b="1" dirty="0">
                <a:solidFill>
                  <a:srgbClr val="FF0000"/>
                </a:solidFill>
                <a:latin typeface="宋体" panose="02010600030101010101" pitchFamily="2" charset="-122"/>
                <a:ea typeface="宋体" panose="02010600030101010101" pitchFamily="2" charset="-122"/>
              </a:rPr>
              <a:t>民心</a:t>
            </a:r>
          </a:p>
        </p:txBody>
      </p:sp>
      <p:sp>
        <p:nvSpPr>
          <p:cNvPr id="5" name="文本框 4"/>
          <p:cNvSpPr txBox="1"/>
          <p:nvPr/>
        </p:nvSpPr>
        <p:spPr>
          <a:xfrm>
            <a:off x="1099820" y="1874150"/>
            <a:ext cx="1403985" cy="583565"/>
          </a:xfrm>
          <a:prstGeom prst="rect">
            <a:avLst/>
          </a:prstGeom>
          <a:solidFill>
            <a:schemeClr val="accent3">
              <a:lumMod val="60000"/>
              <a:lumOff val="40000"/>
            </a:schemeClr>
          </a:solidFill>
        </p:spPr>
        <p:txBody>
          <a:bodyPr wrap="none" rtlCol="0" anchor="t">
            <a:spAutoFit/>
          </a:bodyPr>
          <a:lstStyle/>
          <a:p>
            <a:r>
              <a:rPr lang="zh-CN" altLang="en-US" sz="3200" b="1" noProof="0" dirty="0">
                <a:solidFill>
                  <a:schemeClr val="accent1"/>
                </a:solidFill>
                <a:effectLst>
                  <a:outerShdw blurRad="38100" dist="38100" dir="2700000" algn="tl">
                    <a:srgbClr val="C0C0C0"/>
                  </a:outerShdw>
                </a:effectLst>
                <a:latin typeface="华文新魏" panose="02010800040101010101" pitchFamily="2" charset="-122"/>
                <a:ea typeface="华文新魏" panose="02010800040101010101" pitchFamily="2" charset="-122"/>
                <a:sym typeface="+mn-ea"/>
              </a:rPr>
              <a:t>原因：</a:t>
            </a:r>
          </a:p>
        </p:txBody>
      </p:sp>
      <p:sp>
        <p:nvSpPr>
          <p:cNvPr id="6" name="文本框 5"/>
          <p:cNvSpPr txBox="1"/>
          <p:nvPr/>
        </p:nvSpPr>
        <p:spPr>
          <a:xfrm>
            <a:off x="5245403" y="1492615"/>
            <a:ext cx="5648960" cy="830997"/>
          </a:xfrm>
          <a:prstGeom prst="rect">
            <a:avLst/>
          </a:prstGeom>
          <a:solidFill>
            <a:schemeClr val="accent3">
              <a:lumMod val="60000"/>
              <a:lumOff val="40000"/>
            </a:schemeClr>
          </a:solidFill>
        </p:spPr>
        <p:txBody>
          <a:bodyPr wrap="square" rtlCol="0">
            <a:spAutoFit/>
          </a:bodyPr>
          <a:lstStyle/>
          <a:p>
            <a:r>
              <a:rPr lang="zh-CN" altLang="en-US" sz="2400" b="1" dirty="0">
                <a:solidFill>
                  <a:schemeClr val="bg1">
                    <a:lumMod val="50000"/>
                  </a:schemeClr>
                </a:solidFill>
              </a:rPr>
              <a:t>实践证明，只有中国共产党才能救中国，这是人民的选择，历史的选择。</a:t>
            </a:r>
          </a:p>
        </p:txBody>
      </p:sp>
    </p:spTree>
    <p:extLst>
      <p:ext uri="{BB962C8B-B14F-4D97-AF65-F5344CB8AC3E}">
        <p14:creationId xmlns:p14="http://schemas.microsoft.com/office/powerpoint/2010/main" val="3132061420"/>
      </p:ext>
    </p:extLst>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bldLvl="0" animBg="1"/>
      <p:bldP spid="13" grpId="0" bldLvl="0" animBg="1"/>
      <p:bldP spid="14" grpId="0"/>
      <p:bldP spid="15" grpId="0"/>
      <p:bldP spid="6"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stretch>
            <a:fillRect/>
          </a:stretch>
        </p:blipFill>
        <p:spPr>
          <a:xfrm>
            <a:off x="2221865" y="978535"/>
            <a:ext cx="7747635" cy="2908935"/>
          </a:xfrm>
          <a:prstGeom prst="rect">
            <a:avLst/>
          </a:prstGeom>
          <a:effectLst>
            <a:reflection stA="80000" dist="50800" dir="5400000" sy="-100000" algn="bl" rotWithShape="0"/>
            <a:softEdge rad="101600"/>
          </a:effectLst>
        </p:spPr>
      </p:pic>
      <p:sp>
        <p:nvSpPr>
          <p:cNvPr id="12" name="文本框 11"/>
          <p:cNvSpPr txBox="1"/>
          <p:nvPr/>
        </p:nvSpPr>
        <p:spPr>
          <a:xfrm>
            <a:off x="2642870" y="3180980"/>
            <a:ext cx="6871335" cy="706755"/>
          </a:xfrm>
          <a:prstGeom prst="rect">
            <a:avLst/>
          </a:prstGeom>
          <a:solidFill>
            <a:srgbClr val="FF0000"/>
          </a:solidFill>
        </p:spPr>
        <p:txBody>
          <a:bodyPr wrap="square" rtlCol="0">
            <a:spAutoFit/>
          </a:bodyPr>
          <a:lstStyle/>
          <a:p>
            <a:pPr algn="ctr"/>
            <a:r>
              <a:rPr lang="zh-CN" altLang="en-US" sz="4000" b="1">
                <a:solidFill>
                  <a:schemeClr val="accent1"/>
                </a:solidFill>
                <a:latin typeface="华文中宋" panose="02010600040101010101" charset="-122"/>
                <a:ea typeface="华文中宋" panose="02010600040101010101" charset="-122"/>
              </a:rPr>
              <a:t>第一幕：抗战胜利与渴求和平</a:t>
            </a:r>
          </a:p>
        </p:txBody>
      </p:sp>
      <p:cxnSp>
        <p:nvCxnSpPr>
          <p:cNvPr id="4" name="直接连接符 18"/>
          <p:cNvCxnSpPr>
            <a:cxnSpLocks noChangeShapeType="1"/>
          </p:cNvCxnSpPr>
          <p:nvPr/>
        </p:nvCxnSpPr>
        <p:spPr bwMode="auto">
          <a:xfrm>
            <a:off x="920115" y="767715"/>
            <a:ext cx="2869565" cy="6985"/>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文本框 1">
            <a:extLst>
              <a:ext uri="{FF2B5EF4-FFF2-40B4-BE49-F238E27FC236}">
                <a16:creationId xmlns="" xmlns:a16="http://schemas.microsoft.com/office/drawing/2014/main" id="{CDB5D3AE-A44E-42E8-AA2C-852942F07154}"/>
              </a:ext>
            </a:extLst>
          </p:cNvPr>
          <p:cNvSpPr txBox="1"/>
          <p:nvPr/>
        </p:nvSpPr>
        <p:spPr>
          <a:xfrm>
            <a:off x="9288838" y="137996"/>
            <a:ext cx="2698175" cy="523220"/>
          </a:xfrm>
          <a:prstGeom prst="rect">
            <a:avLst/>
          </a:prstGeom>
          <a:noFill/>
        </p:spPr>
        <p:txBody>
          <a:bodyPr wrap="none" rtlCol="0">
            <a:spAutoFit/>
          </a:bodyPr>
          <a:lstStyle/>
          <a:p>
            <a:pPr algn="r"/>
            <a:r>
              <a:rPr lang="zh-CN" altLang="en-US" sz="2800" dirty="0" smtClean="0"/>
              <a:t>争取民主的斗争</a:t>
            </a:r>
            <a:endParaRPr lang="zh-CN" altLang="en-US" sz="2800" dirty="0"/>
          </a:p>
        </p:txBody>
      </p:sp>
    </p:spTree>
    <p:extLst>
      <p:ext uri="{BB962C8B-B14F-4D97-AF65-F5344CB8AC3E}">
        <p14:creationId xmlns:p14="http://schemas.microsoft.com/office/powerpoint/2010/main" val="112185334"/>
      </p:ext>
    </p:extLst>
  </p:cSld>
  <p:clrMapOvr>
    <a:masterClrMapping/>
  </p:clrMapOvr>
  <p:transition spd="slow" advTm="51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1" name="TextBox 10"/>
          <p:cNvSpPr txBox="1">
            <a:spLocks noChangeArrowheads="1"/>
          </p:cNvSpPr>
          <p:nvPr/>
        </p:nvSpPr>
        <p:spPr bwMode="auto">
          <a:xfrm>
            <a:off x="5245403" y="4990592"/>
            <a:ext cx="4273865"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fontAlgn="base">
              <a:spcBef>
                <a:spcPct val="0"/>
              </a:spcBef>
              <a:spcAft>
                <a:spcPct val="0"/>
              </a:spcAft>
              <a:buNone/>
            </a:pPr>
            <a:r>
              <a:rPr lang="zh-CN" altLang="en-US" sz="1350">
                <a:solidFill>
                  <a:srgbClr val="000000"/>
                </a:solidFill>
                <a:latin typeface="微软雅黑" panose="020B0503020204020204" pitchFamily="34" charset="-122"/>
              </a:rPr>
              <a:t> </a:t>
            </a:r>
          </a:p>
        </p:txBody>
      </p:sp>
      <p:sp>
        <p:nvSpPr>
          <p:cNvPr id="4" name="圆角矩形 16"/>
          <p:cNvSpPr>
            <a:spLocks noChangeAspect="1" noChangeArrowheads="1"/>
          </p:cNvSpPr>
          <p:nvPr/>
        </p:nvSpPr>
        <p:spPr bwMode="auto">
          <a:xfrm>
            <a:off x="5563870" y="6532510"/>
            <a:ext cx="1065530" cy="3175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fontAlgn="base">
              <a:spcBef>
                <a:spcPct val="0"/>
              </a:spcBef>
              <a:spcAft>
                <a:spcPct val="0"/>
              </a:spcAft>
              <a:buNone/>
            </a:pPr>
            <a:endParaRPr lang="zh-CN" altLang="en-US" sz="1350">
              <a:solidFill>
                <a:srgbClr val="FFFFFF"/>
              </a:solidFill>
              <a:ea typeface="宋体" panose="02010600030101010101" pitchFamily="2" charset="-122"/>
            </a:endParaRPr>
          </a:p>
        </p:txBody>
      </p:sp>
      <p:sp>
        <p:nvSpPr>
          <p:cNvPr id="2" name="Text Box 37"/>
          <p:cNvSpPr txBox="1">
            <a:spLocks noChangeArrowheads="1"/>
          </p:cNvSpPr>
          <p:nvPr/>
        </p:nvSpPr>
        <p:spPr bwMode="auto">
          <a:xfrm>
            <a:off x="5148580" y="3811535"/>
            <a:ext cx="4669155"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defTabSz="914400">
              <a:buClrTx/>
              <a:buSzTx/>
              <a:defRPr/>
            </a:pPr>
            <a:r>
              <a:rPr kumimoji="0" lang="zh-CN" altLang="en-US" sz="3200" b="1" kern="1200" cap="none" spc="0" normalizeH="0" baseline="0" noProof="0" dirty="0">
                <a:solidFill>
                  <a:srgbClr val="333399"/>
                </a:solidFill>
                <a:effectLst>
                  <a:outerShdw blurRad="38100" dist="38100" dir="2700000" algn="tl">
                    <a:srgbClr val="C0C0C0"/>
                  </a:outerShdw>
                </a:effectLst>
                <a:latin typeface="华文新魏" panose="02010800040101010101" pitchFamily="2" charset="-122"/>
                <a:ea typeface="华文新魏" panose="02010800040101010101" pitchFamily="2" charset="-122"/>
                <a:cs typeface="+mn-cs"/>
                <a:sym typeface="+mn-ea"/>
              </a:rPr>
              <a:t> </a:t>
            </a:r>
          </a:p>
        </p:txBody>
      </p:sp>
      <p:sp>
        <p:nvSpPr>
          <p:cNvPr id="3" name="Text Box 37"/>
          <p:cNvSpPr txBox="1">
            <a:spLocks noChangeArrowheads="1"/>
          </p:cNvSpPr>
          <p:nvPr/>
        </p:nvSpPr>
        <p:spPr bwMode="auto">
          <a:xfrm>
            <a:off x="1101090" y="339725"/>
            <a:ext cx="10086340" cy="1322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defTabSz="914400">
              <a:buClrTx/>
              <a:buSzTx/>
              <a:defRPr/>
            </a:pPr>
            <a:r>
              <a:rPr kumimoji="0" lang="zh-CN" altLang="en-US" sz="4000" b="1" kern="1200" cap="none" spc="0" normalizeH="0" baseline="0" noProof="0" dirty="0">
                <a:solidFill>
                  <a:schemeClr val="accent1"/>
                </a:solidFill>
                <a:effectLst>
                  <a:outerShdw blurRad="38100" dist="38100" dir="2700000" algn="tl">
                    <a:srgbClr val="C0C0C0"/>
                  </a:outerShdw>
                </a:effectLst>
                <a:latin typeface="华文新魏" panose="02010800040101010101" pitchFamily="2" charset="-122"/>
                <a:ea typeface="华文新魏" panose="02010800040101010101" pitchFamily="2" charset="-122"/>
                <a:cs typeface="+mn-cs"/>
                <a:sym typeface="+mn-ea"/>
              </a:rPr>
              <a:t>请结合课本思考</a:t>
            </a:r>
            <a:r>
              <a:rPr kumimoji="0" lang="en-US" altLang="zh-CN" sz="4000" b="1" kern="1200" cap="none" spc="0" normalizeH="0" baseline="0" noProof="0" dirty="0">
                <a:solidFill>
                  <a:schemeClr val="accent1"/>
                </a:solidFill>
                <a:effectLst>
                  <a:outerShdw blurRad="38100" dist="38100" dir="2700000" algn="tl">
                    <a:srgbClr val="C0C0C0"/>
                  </a:outerShdw>
                </a:effectLst>
                <a:latin typeface="华文新魏" panose="02010800040101010101" pitchFamily="2" charset="-122"/>
                <a:ea typeface="华文新魏" panose="02010800040101010101" pitchFamily="2" charset="-122"/>
                <a:cs typeface="+mn-cs"/>
                <a:sym typeface="+mn-ea"/>
              </a:rPr>
              <a:t>:</a:t>
            </a:r>
            <a:r>
              <a:rPr kumimoji="0" lang="zh-CN" altLang="en-US" sz="4000" b="1" kern="1200" cap="none" spc="0" normalizeH="0" baseline="0" noProof="0" dirty="0">
                <a:solidFill>
                  <a:schemeClr val="accent1"/>
                </a:solidFill>
                <a:effectLst>
                  <a:outerShdw blurRad="38100" dist="38100" dir="2700000" algn="tl">
                    <a:srgbClr val="C0C0C0"/>
                  </a:outerShdw>
                </a:effectLst>
                <a:latin typeface="华文新魏" panose="02010800040101010101" pitchFamily="2" charset="-122"/>
                <a:ea typeface="华文新魏" panose="02010800040101010101" pitchFamily="2" charset="-122"/>
                <a:cs typeface="+mn-cs"/>
                <a:sym typeface="+mn-ea"/>
              </a:rPr>
              <a:t>新民主主义革命胜利的原因和意义？</a:t>
            </a:r>
            <a:r>
              <a:rPr kumimoji="0" lang="zh-CN" altLang="en-US" sz="4000" b="1" kern="1200" cap="none" spc="0" normalizeH="0" baseline="0" noProof="0" dirty="0">
                <a:solidFill>
                  <a:srgbClr val="333399"/>
                </a:solidFill>
                <a:effectLst>
                  <a:outerShdw blurRad="38100" dist="38100" dir="2700000" algn="tl">
                    <a:srgbClr val="C0C0C0"/>
                  </a:outerShdw>
                </a:effectLst>
                <a:latin typeface="华文新魏" panose="02010800040101010101" pitchFamily="2" charset="-122"/>
                <a:ea typeface="华文新魏" panose="02010800040101010101" pitchFamily="2" charset="-122"/>
                <a:cs typeface="+mn-cs"/>
                <a:sym typeface="+mn-ea"/>
              </a:rPr>
              <a:t> </a:t>
            </a:r>
          </a:p>
        </p:txBody>
      </p:sp>
      <p:sp>
        <p:nvSpPr>
          <p:cNvPr id="9" name="文本框 8"/>
          <p:cNvSpPr txBox="1"/>
          <p:nvPr/>
        </p:nvSpPr>
        <p:spPr>
          <a:xfrm>
            <a:off x="1222375" y="2624455"/>
            <a:ext cx="9965055" cy="2553335"/>
          </a:xfrm>
          <a:prstGeom prst="rect">
            <a:avLst/>
          </a:prstGeom>
          <a:noFill/>
        </p:spPr>
        <p:txBody>
          <a:bodyPr wrap="square" rtlCol="0" anchor="t">
            <a:spAutoFit/>
          </a:bodyPr>
          <a:lstStyle/>
          <a:p>
            <a:pPr algn="l" eaLnBrk="1" hangingPunct="1"/>
            <a:endParaRPr kumimoji="1" lang="zh-CN" altLang="en-US" sz="2400" b="1" dirty="0">
              <a:solidFill>
                <a:srgbClr val="0000FF"/>
              </a:solidFill>
              <a:latin typeface="华文中宋" panose="02010600040101010101" charset="-122"/>
              <a:ea typeface="华文中宋" panose="02010600040101010101" charset="-122"/>
              <a:cs typeface="华文中宋" panose="02010600040101010101" charset="-122"/>
              <a:sym typeface="+mn-ea"/>
            </a:endParaRPr>
          </a:p>
          <a:p>
            <a:pPr algn="l" eaLnBrk="1" hangingPunct="1"/>
            <a:r>
              <a:rPr kumimoji="1" lang="zh-CN" altLang="en-US" sz="2800" b="1" dirty="0">
                <a:solidFill>
                  <a:srgbClr val="0000FF"/>
                </a:solidFill>
                <a:latin typeface="华文中宋" panose="02010600040101010101" charset="-122"/>
                <a:ea typeface="华文中宋" panose="02010600040101010101" charset="-122"/>
                <a:cs typeface="华文中宋" panose="02010600040101010101" charset="-122"/>
                <a:sym typeface="+mn-ea"/>
              </a:rPr>
              <a:t>①中国人民革命的胜利，是马克思主义普遍原理与中国革命具体实践相结合的胜利，是毛泽东思想的胜利。</a:t>
            </a:r>
          </a:p>
          <a:p>
            <a:pPr algn="l" eaLnBrk="1" hangingPunct="1"/>
            <a:endParaRPr kumimoji="1" lang="zh-CN" altLang="en-US" sz="2800" b="1" dirty="0">
              <a:solidFill>
                <a:srgbClr val="0000FF"/>
              </a:solidFill>
              <a:latin typeface="华文中宋" panose="02010600040101010101" charset="-122"/>
              <a:ea typeface="华文中宋" panose="02010600040101010101" charset="-122"/>
              <a:cs typeface="华文中宋" panose="02010600040101010101" charset="-122"/>
              <a:sym typeface="+mn-ea"/>
            </a:endParaRPr>
          </a:p>
          <a:p>
            <a:pPr algn="l" eaLnBrk="1" hangingPunct="1"/>
            <a:r>
              <a:rPr kumimoji="1" lang="zh-CN" altLang="en-US" sz="2800" b="1" dirty="0">
                <a:solidFill>
                  <a:srgbClr val="0000FF"/>
                </a:solidFill>
                <a:latin typeface="华文中宋" panose="02010600040101010101" charset="-122"/>
                <a:ea typeface="华文中宋" panose="02010600040101010101" charset="-122"/>
                <a:cs typeface="华文中宋" panose="02010600040101010101" charset="-122"/>
                <a:sym typeface="+mn-ea"/>
              </a:rPr>
              <a:t>②揭开了中国历史的新纪元，一个新的中国就要诞生了。</a:t>
            </a:r>
            <a:endParaRPr kumimoji="1" lang="zh-CN" altLang="en-US" sz="2400" b="1" dirty="0">
              <a:solidFill>
                <a:srgbClr val="7030A0"/>
              </a:solidFill>
              <a:latin typeface="华文中宋" panose="02010600040101010101" charset="-122"/>
              <a:ea typeface="华文中宋" panose="02010600040101010101" charset="-122"/>
              <a:cs typeface="华文中宋" panose="02010600040101010101" charset="-122"/>
              <a:sym typeface="+mn-ea"/>
            </a:endParaRPr>
          </a:p>
          <a:p>
            <a:pPr eaLnBrk="1" hangingPunct="1"/>
            <a:endParaRPr kumimoji="1" lang="zh-CN" altLang="en-US" sz="2400" b="1" dirty="0">
              <a:solidFill>
                <a:srgbClr val="7030A0"/>
              </a:solidFill>
              <a:latin typeface="华文中宋" panose="02010600040101010101" charset="-122"/>
              <a:ea typeface="华文中宋" panose="02010600040101010101" charset="-122"/>
              <a:cs typeface="华文中宋" panose="02010600040101010101" charset="-122"/>
              <a:sym typeface="+mn-ea"/>
            </a:endParaRPr>
          </a:p>
        </p:txBody>
      </p:sp>
      <p:sp>
        <p:nvSpPr>
          <p:cNvPr id="16" name="文本框 15"/>
          <p:cNvSpPr txBox="1"/>
          <p:nvPr/>
        </p:nvSpPr>
        <p:spPr>
          <a:xfrm>
            <a:off x="1222375" y="1927490"/>
            <a:ext cx="1403985" cy="583565"/>
          </a:xfrm>
          <a:prstGeom prst="rect">
            <a:avLst/>
          </a:prstGeom>
          <a:solidFill>
            <a:schemeClr val="accent3">
              <a:lumMod val="60000"/>
              <a:lumOff val="40000"/>
            </a:schemeClr>
          </a:solidFill>
        </p:spPr>
        <p:txBody>
          <a:bodyPr wrap="none" rtlCol="0" anchor="t">
            <a:spAutoFit/>
          </a:bodyPr>
          <a:lstStyle/>
          <a:p>
            <a:r>
              <a:rPr lang="zh-CN" altLang="en-US" sz="3200" b="1" noProof="0" dirty="0">
                <a:solidFill>
                  <a:schemeClr val="accent1"/>
                </a:solidFill>
                <a:effectLst>
                  <a:outerShdw blurRad="38100" dist="38100" dir="2700000" algn="tl">
                    <a:srgbClr val="C0C0C0"/>
                  </a:outerShdw>
                </a:effectLst>
                <a:latin typeface="华文新魏" panose="02010800040101010101" pitchFamily="2" charset="-122"/>
                <a:ea typeface="华文新魏" panose="02010800040101010101" pitchFamily="2" charset="-122"/>
                <a:sym typeface="+mn-ea"/>
              </a:rPr>
              <a:t>意义：</a:t>
            </a:r>
          </a:p>
        </p:txBody>
      </p:sp>
    </p:spTree>
    <p:extLst>
      <p:ext uri="{BB962C8B-B14F-4D97-AF65-F5344CB8AC3E}">
        <p14:creationId xmlns:p14="http://schemas.microsoft.com/office/powerpoint/2010/main" val="3110065562"/>
      </p:ext>
    </p:extLst>
  </p:cSld>
  <p:clrMapOvr>
    <a:masterClrMapping/>
  </p:clrMapOvr>
  <p:transition spd="slow" advTm="3804">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359706" y="613410"/>
            <a:ext cx="4935220" cy="5631180"/>
          </a:xfrm>
          <a:prstGeom prst="rect">
            <a:avLst/>
          </a:prstGeom>
          <a:noFill/>
        </p:spPr>
        <p:txBody>
          <a:bodyPr wrap="square" rtlCol="0" anchor="t">
            <a:spAutoFit/>
          </a:bodyPr>
          <a:lstStyle/>
          <a:p>
            <a:r>
              <a:rPr lang="en-US" altLang="zh-CN" sz="2400" b="1" dirty="0">
                <a:latin typeface="华文中宋" panose="02010600040101010101" charset="-122"/>
                <a:ea typeface="华文中宋" panose="02010600040101010101" charset="-122"/>
                <a:cs typeface="华文中宋" panose="02010600040101010101" charset="-122"/>
              </a:rPr>
              <a:t>      “</a:t>
            </a:r>
            <a:r>
              <a:rPr lang="zh-CN" altLang="en-US" sz="2400" dirty="0">
                <a:latin typeface="华文中宋" panose="02010600040101010101" charset="-122"/>
                <a:ea typeface="华文中宋" panose="02010600040101010101" charset="-122"/>
                <a:cs typeface="华文中宋" panose="02010600040101010101" charset="-122"/>
              </a:rPr>
              <a:t>历史告诉我们，党指挥枪是保持人民军队本质和宗旨的根本保障，这是我们党在血与火的斗争中得出的颠扑不破的真理。</a:t>
            </a:r>
            <a:r>
              <a:rPr lang="zh-CN" altLang="en-US" sz="2400" dirty="0">
                <a:solidFill>
                  <a:srgbClr val="FF0000"/>
                </a:solidFill>
                <a:latin typeface="华文中宋" panose="02010600040101010101" charset="-122"/>
                <a:ea typeface="华文中宋" panose="02010600040101010101" charset="-122"/>
                <a:cs typeface="华文中宋" panose="02010600040101010101" charset="-122"/>
              </a:rPr>
              <a:t>有了中国共产党，有了中国共产党的坚强领导，人民军队前进就有方向、有力量。</a:t>
            </a:r>
            <a:r>
              <a:rPr lang="zh-CN" altLang="en-US" sz="2400" dirty="0">
                <a:latin typeface="华文中宋" panose="02010600040101010101" charset="-122"/>
                <a:ea typeface="华文中宋" panose="02010600040101010101" charset="-122"/>
                <a:cs typeface="华文中宋" panose="02010600040101010101" charset="-122"/>
              </a:rPr>
              <a:t>前进道路上，人民军队必须牢牢坚持党对军队的绝对领导，把这一条当作人民军队永远不能变的军魂、永远不能丢的命根子，任何时候任何情况下都以党的旗帜为旗帜、以党的方向为方向、以党的意志为意志。</a:t>
            </a:r>
            <a:r>
              <a:rPr lang="en-US" altLang="zh-CN" sz="2400" dirty="0">
                <a:latin typeface="华文中宋" panose="02010600040101010101" charset="-122"/>
                <a:ea typeface="华文中宋" panose="02010600040101010101" charset="-122"/>
                <a:cs typeface="华文中宋" panose="02010600040101010101" charset="-122"/>
              </a:rPr>
              <a:t>”</a:t>
            </a:r>
            <a:endParaRPr lang="zh-CN" altLang="en-US" sz="3200" b="1" dirty="0">
              <a:latin typeface="华文中宋" panose="02010600040101010101" charset="-122"/>
              <a:ea typeface="华文中宋" panose="02010600040101010101" charset="-122"/>
              <a:cs typeface="华文中宋" panose="02010600040101010101" charset="-122"/>
            </a:endParaRPr>
          </a:p>
          <a:p>
            <a:endParaRPr lang="zh-CN" altLang="en-US" sz="2400" b="1" dirty="0">
              <a:latin typeface="华文中宋" panose="02010600040101010101" charset="-122"/>
              <a:ea typeface="华文中宋" panose="02010600040101010101" charset="-122"/>
              <a:cs typeface="华文中宋" panose="02010600040101010101" charset="-122"/>
            </a:endParaRPr>
          </a:p>
          <a:p>
            <a:endParaRPr lang="zh-CN" altLang="en-US" sz="2400" b="1" dirty="0">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1254125" y="4610001"/>
            <a:ext cx="4748212" cy="707886"/>
          </a:xfrm>
          <a:prstGeom prst="rect">
            <a:avLst/>
          </a:prstGeom>
          <a:noFill/>
        </p:spPr>
        <p:txBody>
          <a:bodyPr wrap="square" rtlCol="0" anchor="t">
            <a:spAutoFit/>
          </a:bodyPr>
          <a:lstStyle/>
          <a:p>
            <a:pPr algn="l"/>
            <a:r>
              <a:rPr lang="zh-CN" altLang="en-US" sz="2000" dirty="0">
                <a:solidFill>
                  <a:schemeClr val="accent1">
                    <a:lumMod val="95000"/>
                    <a:lumOff val="5000"/>
                  </a:schemeClr>
                </a:solidFill>
                <a:latin typeface="华文中宋" panose="02010600040101010101" charset="-122"/>
                <a:ea typeface="华文中宋" panose="02010600040101010101" charset="-122"/>
                <a:cs typeface="华文中宋" panose="02010600040101010101" charset="-122"/>
                <a:sym typeface="+mn-ea"/>
              </a:rPr>
              <a:t>2017年8月1日，习近平总书记</a:t>
            </a:r>
            <a:r>
              <a:rPr lang="zh-CN" altLang="en-US" sz="2000" u="sng" dirty="0">
                <a:solidFill>
                  <a:schemeClr val="accent1">
                    <a:lumMod val="95000"/>
                    <a:lumOff val="5000"/>
                  </a:schemeClr>
                </a:solidFill>
                <a:latin typeface="华文中宋" panose="02010600040101010101" charset="-122"/>
                <a:ea typeface="华文中宋" panose="02010600040101010101" charset="-122"/>
                <a:cs typeface="华文中宋" panose="02010600040101010101" charset="-122"/>
                <a:sym typeface="+mn-ea"/>
              </a:rPr>
              <a:t>在庆祝中国人民解放军建军90周年大会上的讲话</a:t>
            </a:r>
            <a:endParaRPr lang="zh-CN" altLang="en-US" sz="2800" u="sng" dirty="0">
              <a:solidFill>
                <a:srgbClr val="FF0000"/>
              </a:solidFill>
              <a:latin typeface="华文中宋" panose="02010600040101010101" charset="-122"/>
              <a:ea typeface="华文中宋" panose="02010600040101010101" charset="-122"/>
              <a:cs typeface="华文中宋" panose="02010600040101010101" charset="-122"/>
              <a:sym typeface="+mn-ea"/>
            </a:endParaRPr>
          </a:p>
        </p:txBody>
      </p:sp>
      <p:pic>
        <p:nvPicPr>
          <p:cNvPr id="6" name="图片 5"/>
          <p:cNvPicPr>
            <a:picLocks noChangeAspect="1"/>
          </p:cNvPicPr>
          <p:nvPr/>
        </p:nvPicPr>
        <p:blipFill>
          <a:blip r:embed="rId2"/>
          <a:stretch>
            <a:fillRect/>
          </a:stretch>
        </p:blipFill>
        <p:spPr>
          <a:xfrm>
            <a:off x="1254442" y="683525"/>
            <a:ext cx="4501515" cy="3556317"/>
          </a:xfrm>
          <a:prstGeom prst="rect">
            <a:avLst/>
          </a:prstGeom>
        </p:spPr>
      </p:pic>
      <p:sp>
        <p:nvSpPr>
          <p:cNvPr id="7" name="圆角矩形 16"/>
          <p:cNvSpPr>
            <a:spLocks noChangeAspect="1" noChangeArrowheads="1"/>
          </p:cNvSpPr>
          <p:nvPr/>
        </p:nvSpPr>
        <p:spPr bwMode="auto">
          <a:xfrm>
            <a:off x="5563870" y="6532510"/>
            <a:ext cx="1065530" cy="3175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fontAlgn="base">
              <a:spcBef>
                <a:spcPct val="0"/>
              </a:spcBef>
              <a:spcAft>
                <a:spcPct val="0"/>
              </a:spcAft>
              <a:buNone/>
            </a:pPr>
            <a:endParaRPr lang="zh-CN" altLang="en-US" sz="1350">
              <a:solidFill>
                <a:srgbClr val="FFFFFF"/>
              </a:solidFill>
              <a:ea typeface="宋体" panose="02010600030101010101" pitchFamily="2" charset="-122"/>
            </a:endParaRPr>
          </a:p>
        </p:txBody>
      </p:sp>
    </p:spTree>
    <p:extLst>
      <p:ext uri="{BB962C8B-B14F-4D97-AF65-F5344CB8AC3E}">
        <p14:creationId xmlns:p14="http://schemas.microsoft.com/office/powerpoint/2010/main" val="88885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933789" y="965795"/>
            <a:ext cx="5737316" cy="32932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t">
            <a:spAutoFit/>
          </a:bodyPr>
          <a:lstStyle/>
          <a:p>
            <a:r>
              <a:rPr lang="zh-CN" altLang="en-US" sz="2000" b="1" dirty="0">
                <a:latin typeface="仿宋" panose="02010609060101010101" pitchFamily="49" charset="-122"/>
                <a:ea typeface="仿宋" panose="02010609060101010101" pitchFamily="49" charset="-122"/>
                <a:cs typeface="宋体" panose="02010600030101010101" pitchFamily="2" charset="-122"/>
              </a:rPr>
              <a:t>材料一：1945年8月，《新华日报》上发表了一封读者来信：</a:t>
            </a:r>
          </a:p>
          <a:p>
            <a:r>
              <a:rPr lang="zh-CN" altLang="en-US" sz="2000" b="1" dirty="0">
                <a:latin typeface="宋体" panose="02010600030101010101" pitchFamily="2" charset="-122"/>
                <a:ea typeface="宋体" panose="02010600030101010101" pitchFamily="2" charset="-122"/>
                <a:cs typeface="宋体" panose="02010600030101010101" pitchFamily="2" charset="-122"/>
              </a:rPr>
              <a:t>    </a:t>
            </a:r>
            <a:r>
              <a:rPr lang="zh-CN" altLang="en-US" sz="2400" b="1" dirty="0">
                <a:latin typeface="宋体" panose="02010600030101010101" pitchFamily="2" charset="-122"/>
                <a:ea typeface="宋体" panose="02010600030101010101" pitchFamily="2" charset="-122"/>
                <a:cs typeface="宋体" panose="02010600030101010101" pitchFamily="2" charset="-122"/>
              </a:rPr>
              <a:t>中国的老百姓,足足有三十多年没有享受过和平的日子，一面受敌人的侵略，一面不断内战</a:t>
            </a:r>
            <a:r>
              <a:rPr lang="en-US" altLang="zh-CN" sz="2400" b="1" dirty="0">
                <a:latin typeface="宋体" panose="02010600030101010101" pitchFamily="2" charset="-122"/>
                <a:ea typeface="宋体" panose="02010600030101010101" pitchFamily="2" charset="-122"/>
                <a:cs typeface="宋体" panose="02010600030101010101" pitchFamily="2" charset="-122"/>
              </a:rPr>
              <a:t>...</a:t>
            </a:r>
            <a:r>
              <a:rPr lang="zh-CN" altLang="en-US" sz="2400" b="1" dirty="0">
                <a:latin typeface="宋体" panose="02010600030101010101" pitchFamily="2" charset="-122"/>
                <a:ea typeface="宋体" panose="02010600030101010101" pitchFamily="2" charset="-122"/>
                <a:cs typeface="宋体" panose="02010600030101010101" pitchFamily="2" charset="-122"/>
              </a:rPr>
              <a:t>我们对于</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战后和平的期望</a:t>
            </a:r>
            <a:r>
              <a:rPr lang="zh-CN" altLang="en-US" sz="2400" b="1" dirty="0">
                <a:latin typeface="宋体" panose="02010600030101010101" pitchFamily="2" charset="-122"/>
                <a:ea typeface="宋体" panose="02010600030101010101" pitchFamily="2" charset="-122"/>
                <a:cs typeface="宋体" panose="02010600030101010101" pitchFamily="2" charset="-122"/>
              </a:rPr>
              <a:t>，就向饥饿的人等饭那样的急迫，我们</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反对内战</a:t>
            </a:r>
            <a:r>
              <a:rPr lang="zh-CN" altLang="en-US" sz="2400" b="1" dirty="0">
                <a:latin typeface="宋体" panose="02010600030101010101" pitchFamily="2" charset="-122"/>
                <a:ea typeface="宋体" panose="02010600030101010101" pitchFamily="2" charset="-122"/>
                <a:cs typeface="宋体" panose="02010600030101010101" pitchFamily="2" charset="-122"/>
              </a:rPr>
              <a:t>，不管用什么法律来解释，我们还是要反对，如果内战，全中国人民都要遣受无穷的损害</a:t>
            </a:r>
            <a:r>
              <a:rPr lang="en-US" altLang="zh-CN" sz="2400" b="1" dirty="0">
                <a:latin typeface="宋体" panose="02010600030101010101" pitchFamily="2" charset="-122"/>
                <a:ea typeface="宋体" panose="02010600030101010101" pitchFamily="2" charset="-122"/>
                <a:cs typeface="宋体" panose="02010600030101010101" pitchFamily="2" charset="-122"/>
              </a:rPr>
              <a:t>...</a:t>
            </a:r>
          </a:p>
        </p:txBody>
      </p:sp>
      <p:sp>
        <p:nvSpPr>
          <p:cNvPr id="3" name="文本框 2"/>
          <p:cNvSpPr txBox="1"/>
          <p:nvPr/>
        </p:nvSpPr>
        <p:spPr>
          <a:xfrm>
            <a:off x="487938" y="3940503"/>
            <a:ext cx="5226776" cy="249299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t">
            <a:spAutoFit/>
          </a:bodyPr>
          <a:lstStyle/>
          <a:p>
            <a:r>
              <a:rPr lang="zh-CN" altLang="en-US" sz="2000" b="1" dirty="0">
                <a:latin typeface="宋体" panose="02010600030101010101" pitchFamily="2" charset="-122"/>
                <a:ea typeface="宋体" panose="02010600030101010101" pitchFamily="2" charset="-122"/>
                <a:cs typeface="宋体" panose="02010600030101010101" pitchFamily="2" charset="-122"/>
              </a:rPr>
              <a:t>材料二：</a:t>
            </a:r>
          </a:p>
          <a:p>
            <a:r>
              <a:rPr lang="zh-CN" altLang="en-US" sz="2000" b="1" dirty="0">
                <a:latin typeface="宋体" panose="02010600030101010101" pitchFamily="2" charset="-122"/>
                <a:ea typeface="宋体" panose="02010600030101010101" pitchFamily="2" charset="-122"/>
                <a:cs typeface="宋体" panose="02010600030101010101" pitchFamily="2" charset="-122"/>
              </a:rPr>
              <a:t>    </a:t>
            </a:r>
            <a:r>
              <a:rPr lang="zh-CN" altLang="en-US" sz="2400" b="1" dirty="0">
                <a:latin typeface="宋体" panose="02010600030101010101" pitchFamily="2" charset="-122"/>
                <a:ea typeface="宋体" panose="02010600030101010101" pitchFamily="2" charset="-122"/>
                <a:cs typeface="宋体" panose="02010600030101010101" pitchFamily="2" charset="-122"/>
              </a:rPr>
              <a:t>今天的工作中心在于消灭共产党,日本是我们外部的敌人,中共是我们国内的敌人,只有再</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消灭中共</a:t>
            </a:r>
            <a:r>
              <a:rPr lang="zh-CN" altLang="en-US" sz="2400" b="1" dirty="0">
                <a:latin typeface="宋体" panose="02010600030101010101" pitchFamily="2" charset="-122"/>
                <a:ea typeface="宋体" panose="02010600030101010101" pitchFamily="2" charset="-122"/>
                <a:cs typeface="宋体" panose="02010600030101010101" pitchFamily="2" charset="-122"/>
              </a:rPr>
              <a:t>才能完成我们的任务！</a:t>
            </a:r>
          </a:p>
          <a:p>
            <a:r>
              <a:rPr lang="en-US" altLang="zh-CN" sz="2000" b="1" dirty="0">
                <a:latin typeface="宋体" panose="02010600030101010101" pitchFamily="2" charset="-122"/>
                <a:ea typeface="宋体" panose="02010600030101010101" pitchFamily="2" charset="-122"/>
                <a:cs typeface="宋体" panose="02010600030101010101" pitchFamily="2" charset="-122"/>
              </a:rPr>
              <a:t>                  ——</a:t>
            </a:r>
            <a:r>
              <a:rPr lang="zh-CN" altLang="en-US" sz="2000" b="1" dirty="0">
                <a:latin typeface="宋体" panose="02010600030101010101" pitchFamily="2" charset="-122"/>
                <a:ea typeface="宋体" panose="02010600030101010101" pitchFamily="2" charset="-122"/>
                <a:cs typeface="宋体" panose="02010600030101010101" pitchFamily="2" charset="-122"/>
              </a:rPr>
              <a:t>蒋介石</a:t>
            </a:r>
            <a:r>
              <a:rPr lang="en-US" altLang="zh-CN" sz="2000" b="1" dirty="0">
                <a:latin typeface="宋体" panose="02010600030101010101" pitchFamily="2" charset="-122"/>
                <a:ea typeface="宋体" panose="02010600030101010101" pitchFamily="2" charset="-122"/>
                <a:cs typeface="宋体" panose="02010600030101010101" pitchFamily="2" charset="-122"/>
              </a:rPr>
              <a:t>1945</a:t>
            </a:r>
            <a:r>
              <a:rPr lang="zh-CN" altLang="en-US" sz="2000" b="1" dirty="0">
                <a:latin typeface="宋体" panose="02010600030101010101" pitchFamily="2" charset="-122"/>
                <a:ea typeface="宋体" panose="02010600030101010101" pitchFamily="2" charset="-122"/>
                <a:cs typeface="宋体" panose="02010600030101010101" pitchFamily="2" charset="-122"/>
              </a:rPr>
              <a:t>年在国民党六大上的讲话</a:t>
            </a:r>
          </a:p>
        </p:txBody>
      </p:sp>
      <p:sp>
        <p:nvSpPr>
          <p:cNvPr id="4" name="文本框 3"/>
          <p:cNvSpPr txBox="1"/>
          <p:nvPr/>
        </p:nvSpPr>
        <p:spPr>
          <a:xfrm>
            <a:off x="7089399" y="5911523"/>
            <a:ext cx="4101465" cy="521970"/>
          </a:xfrm>
          <a:prstGeom prst="rect">
            <a:avLst/>
          </a:prstGeom>
          <a:noFill/>
        </p:spPr>
        <p:txBody>
          <a:bodyPr wrap="none" rtlCol="0" anchor="t">
            <a:spAutoFit/>
          </a:bodyPr>
          <a:lstStyle/>
          <a:p>
            <a:r>
              <a:rPr lang="zh-CN" altLang="en-US" sz="2800" b="1" dirty="0">
                <a:solidFill>
                  <a:schemeClr val="accent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sym typeface="+mn-ea"/>
              </a:rPr>
              <a:t>抗日战争胜利后的时局？</a:t>
            </a:r>
          </a:p>
        </p:txBody>
      </p:sp>
      <p:sp>
        <p:nvSpPr>
          <p:cNvPr id="5" name="直角双向箭头 4"/>
          <p:cNvSpPr/>
          <p:nvPr/>
        </p:nvSpPr>
        <p:spPr>
          <a:xfrm>
            <a:off x="5933789" y="4340734"/>
            <a:ext cx="2782570" cy="1303655"/>
          </a:xfrm>
          <a:prstGeom prst="leftUpArrow">
            <a:avLst>
              <a:gd name="adj1" fmla="val 10454"/>
              <a:gd name="adj2" fmla="val 15372"/>
              <a:gd name="adj3" fmla="val 17688"/>
            </a:avLst>
          </a:prstGeom>
          <a:solidFill>
            <a:schemeClr val="accent3">
              <a:lumMod val="60000"/>
              <a:lumOff val="4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 name="文本框 1">
            <a:extLst>
              <a:ext uri="{FF2B5EF4-FFF2-40B4-BE49-F238E27FC236}">
                <a16:creationId xmlns="" xmlns:a16="http://schemas.microsoft.com/office/drawing/2014/main" id="{CDB5D3AE-A44E-42E8-AA2C-852942F07154}"/>
              </a:ext>
            </a:extLst>
          </p:cNvPr>
          <p:cNvSpPr txBox="1"/>
          <p:nvPr/>
        </p:nvSpPr>
        <p:spPr>
          <a:xfrm>
            <a:off x="9288838" y="137996"/>
            <a:ext cx="2698175" cy="523220"/>
          </a:xfrm>
          <a:prstGeom prst="rect">
            <a:avLst/>
          </a:prstGeom>
          <a:noFill/>
        </p:spPr>
        <p:txBody>
          <a:bodyPr wrap="none" rtlCol="0">
            <a:spAutoFit/>
          </a:bodyPr>
          <a:lstStyle/>
          <a:p>
            <a:pPr algn="r"/>
            <a:r>
              <a:rPr lang="zh-CN" altLang="en-US" sz="2800" dirty="0" smtClean="0"/>
              <a:t>争取民主的斗争</a:t>
            </a:r>
            <a:endParaRPr lang="zh-CN" altLang="en-US" sz="2800" dirty="0"/>
          </a:p>
        </p:txBody>
      </p:sp>
    </p:spTree>
    <p:extLst>
      <p:ext uri="{BB962C8B-B14F-4D97-AF65-F5344CB8AC3E}">
        <p14:creationId xmlns:p14="http://schemas.microsoft.com/office/powerpoint/2010/main" val="2807432967"/>
      </p:ext>
    </p:extLst>
  </p:cSld>
  <p:clrMapOvr>
    <a:masterClrMapping/>
  </p:clrMapOvr>
  <p:transition spd="slow" advTm="516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93495" y="2515235"/>
            <a:ext cx="4486910" cy="1568450"/>
          </a:xfrm>
          <a:prstGeom prst="rect">
            <a:avLst/>
          </a:prstGeom>
          <a:noFill/>
        </p:spPr>
        <p:txBody>
          <a:bodyPr wrap="square" rtlCol="0">
            <a:spAutoFit/>
          </a:bodyPr>
          <a:lstStyle/>
          <a:p>
            <a:r>
              <a:rPr lang="zh-CN" altLang="en-US" sz="3200" b="1" dirty="0">
                <a:solidFill>
                  <a:srgbClr val="7030A0"/>
                </a:solidFill>
                <a:latin typeface="华文楷体" panose="02010600040101010101" charset="-122"/>
                <a:ea typeface="华文楷体" panose="02010600040101010101" charset="-122"/>
              </a:rPr>
              <a:t>中国共产党：</a:t>
            </a:r>
            <a:r>
              <a:rPr lang="zh-CN" altLang="en-US" sz="3200" b="1" dirty="0">
                <a:latin typeface="华文楷体" panose="02010600040101010101" charset="-122"/>
                <a:ea typeface="华文楷体" panose="02010600040101010101" charset="-122"/>
              </a:rPr>
              <a:t>和平、民主、团结，力争建立一个</a:t>
            </a:r>
            <a:r>
              <a:rPr lang="zh-CN" altLang="en-US" sz="3200" b="1" u="sng" dirty="0">
                <a:solidFill>
                  <a:srgbClr val="FF0000"/>
                </a:solidFill>
                <a:latin typeface="华文楷体" panose="02010600040101010101" charset="-122"/>
                <a:ea typeface="华文楷体" panose="02010600040101010101" charset="-122"/>
              </a:rPr>
              <a:t>新民主主义</a:t>
            </a:r>
            <a:r>
              <a:rPr lang="zh-CN" altLang="en-US" sz="3200" b="1" dirty="0">
                <a:latin typeface="华文楷体" panose="02010600040101010101" charset="-122"/>
                <a:ea typeface="华文楷体" panose="02010600040101010101" charset="-122"/>
              </a:rPr>
              <a:t>的国家。</a:t>
            </a:r>
          </a:p>
        </p:txBody>
      </p:sp>
      <p:sp>
        <p:nvSpPr>
          <p:cNvPr id="3" name="文本框 2"/>
          <p:cNvSpPr txBox="1"/>
          <p:nvPr/>
        </p:nvSpPr>
        <p:spPr>
          <a:xfrm>
            <a:off x="6755130" y="2515500"/>
            <a:ext cx="4041775" cy="1568450"/>
          </a:xfrm>
          <a:prstGeom prst="rect">
            <a:avLst/>
          </a:prstGeom>
          <a:noFill/>
        </p:spPr>
        <p:txBody>
          <a:bodyPr wrap="square" rtlCol="0">
            <a:spAutoFit/>
          </a:bodyPr>
          <a:lstStyle/>
          <a:p>
            <a:r>
              <a:rPr lang="zh-CN" altLang="en-US" sz="3200" b="1" dirty="0">
                <a:solidFill>
                  <a:srgbClr val="7030A0"/>
                </a:solidFill>
                <a:latin typeface="华文楷体" panose="02010600040101010101" charset="-122"/>
                <a:ea typeface="华文楷体" panose="02010600040101010101" charset="-122"/>
              </a:rPr>
              <a:t>国民党：</a:t>
            </a:r>
            <a:r>
              <a:rPr lang="zh-CN" altLang="en-US" sz="3200" b="1" dirty="0">
                <a:latin typeface="华文楷体" panose="02010600040101010101" charset="-122"/>
                <a:ea typeface="华文楷体" panose="02010600040101010101" charset="-122"/>
              </a:rPr>
              <a:t>打着</a:t>
            </a:r>
            <a:r>
              <a:rPr lang="en-US" altLang="zh-CN" sz="3200" b="1" dirty="0">
                <a:latin typeface="华文楷体" panose="02010600040101010101" charset="-122"/>
                <a:ea typeface="华文楷体" panose="02010600040101010101" charset="-122"/>
              </a:rPr>
              <a:t>“</a:t>
            </a:r>
            <a:r>
              <a:rPr lang="zh-CN" altLang="en-US" sz="3200" b="1" dirty="0">
                <a:latin typeface="华文楷体" panose="02010600040101010101" charset="-122"/>
                <a:ea typeface="华文楷体" panose="02010600040101010101" charset="-122"/>
              </a:rPr>
              <a:t>和平建国的旗号，坚持</a:t>
            </a:r>
            <a:r>
              <a:rPr lang="zh-CN" altLang="en-US" sz="3200" b="1" u="sng" dirty="0">
                <a:solidFill>
                  <a:srgbClr val="FF0000"/>
                </a:solidFill>
                <a:latin typeface="华文楷体" panose="02010600040101010101" charset="-122"/>
                <a:ea typeface="华文楷体" panose="02010600040101010101" charset="-122"/>
              </a:rPr>
              <a:t>独裁和内战</a:t>
            </a:r>
            <a:r>
              <a:rPr lang="zh-CN" altLang="en-US" sz="3200" b="1" dirty="0">
                <a:latin typeface="华文楷体" panose="02010600040101010101" charset="-122"/>
                <a:ea typeface="华文楷体" panose="02010600040101010101" charset="-122"/>
              </a:rPr>
              <a:t>的方针。</a:t>
            </a:r>
          </a:p>
        </p:txBody>
      </p:sp>
      <p:sp>
        <p:nvSpPr>
          <p:cNvPr id="5" name="文本框 4"/>
          <p:cNvSpPr txBox="1"/>
          <p:nvPr/>
        </p:nvSpPr>
        <p:spPr>
          <a:xfrm>
            <a:off x="4171950" y="1417374"/>
            <a:ext cx="3848100" cy="521970"/>
          </a:xfrm>
          <a:prstGeom prst="rect">
            <a:avLst/>
          </a:prstGeom>
          <a:solidFill>
            <a:schemeClr val="accent3"/>
          </a:solidFill>
        </p:spPr>
        <p:txBody>
          <a:bodyPr wrap="square" rtlCol="0">
            <a:spAutoFit/>
          </a:bodyPr>
          <a:lstStyle/>
          <a:p>
            <a:r>
              <a:rPr lang="zh-CN" altLang="en-US" sz="2800" b="1" dirty="0">
                <a:latin typeface="华文中宋" panose="02010600040101010101" charset="-122"/>
                <a:ea typeface="华文中宋" panose="02010600040101010101" charset="-122"/>
              </a:rPr>
              <a:t>出现不同的建国方针：</a:t>
            </a:r>
          </a:p>
        </p:txBody>
      </p:sp>
      <p:sp>
        <p:nvSpPr>
          <p:cNvPr id="6" name="文本框 5"/>
          <p:cNvSpPr txBox="1"/>
          <p:nvPr/>
        </p:nvSpPr>
        <p:spPr>
          <a:xfrm>
            <a:off x="5260657" y="5212345"/>
            <a:ext cx="2028825" cy="1015663"/>
          </a:xfrm>
          <a:prstGeom prst="rect">
            <a:avLst/>
          </a:prstGeom>
          <a:noFill/>
        </p:spPr>
        <p:txBody>
          <a:bodyPr wrap="square" rtlCol="0">
            <a:spAutoFit/>
          </a:bodyPr>
          <a:lstStyle/>
          <a:p>
            <a:r>
              <a:rPr lang="zh-CN" altLang="en-US" sz="6000" b="1" dirty="0">
                <a:solidFill>
                  <a:schemeClr val="accent1"/>
                </a:solidFill>
                <a:latin typeface="方正粗黑宋简体" panose="02000000000000000000" pitchFamily="2" charset="-122"/>
                <a:ea typeface="方正粗黑宋简体" panose="02000000000000000000" pitchFamily="2" charset="-122"/>
              </a:rPr>
              <a:t>美国</a:t>
            </a:r>
          </a:p>
        </p:txBody>
      </p:sp>
      <p:cxnSp>
        <p:nvCxnSpPr>
          <p:cNvPr id="7" name="直接箭头连接符 6"/>
          <p:cNvCxnSpPr/>
          <p:nvPr/>
        </p:nvCxnSpPr>
        <p:spPr>
          <a:xfrm flipH="1" flipV="1">
            <a:off x="4740910" y="4212220"/>
            <a:ext cx="1039495" cy="1000125"/>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12" name="直接箭头连接符 11"/>
          <p:cNvCxnSpPr/>
          <p:nvPr/>
        </p:nvCxnSpPr>
        <p:spPr>
          <a:xfrm flipV="1">
            <a:off x="6596380" y="4198885"/>
            <a:ext cx="803275" cy="1000125"/>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13" name="文本框 12"/>
          <p:cNvSpPr txBox="1"/>
          <p:nvPr/>
        </p:nvSpPr>
        <p:spPr>
          <a:xfrm>
            <a:off x="4753610" y="4699265"/>
            <a:ext cx="487045" cy="398780"/>
          </a:xfrm>
          <a:prstGeom prst="rect">
            <a:avLst/>
          </a:prstGeom>
          <a:noFill/>
        </p:spPr>
        <p:txBody>
          <a:bodyPr wrap="square" rtlCol="0">
            <a:spAutoFit/>
          </a:bodyPr>
          <a:lstStyle/>
          <a:p>
            <a:r>
              <a:rPr lang="zh-CN" altLang="en-US" sz="2000" b="1">
                <a:solidFill>
                  <a:srgbClr val="FF0000"/>
                </a:solidFill>
              </a:rPr>
              <a:t>反</a:t>
            </a:r>
          </a:p>
        </p:txBody>
      </p:sp>
      <p:sp>
        <p:nvSpPr>
          <p:cNvPr id="14" name="文本框 13"/>
          <p:cNvSpPr txBox="1"/>
          <p:nvPr/>
        </p:nvSpPr>
        <p:spPr>
          <a:xfrm>
            <a:off x="7096760" y="4699265"/>
            <a:ext cx="631825" cy="398780"/>
          </a:xfrm>
          <a:prstGeom prst="rect">
            <a:avLst/>
          </a:prstGeom>
          <a:noFill/>
        </p:spPr>
        <p:txBody>
          <a:bodyPr wrap="square" rtlCol="0">
            <a:spAutoFit/>
          </a:bodyPr>
          <a:lstStyle/>
          <a:p>
            <a:r>
              <a:rPr lang="zh-CN" altLang="en-US" sz="2000" b="1">
                <a:solidFill>
                  <a:srgbClr val="FF0000"/>
                </a:solidFill>
              </a:rPr>
              <a:t>扶</a:t>
            </a:r>
          </a:p>
        </p:txBody>
      </p:sp>
      <p:sp>
        <p:nvSpPr>
          <p:cNvPr id="17" name="文本框 1">
            <a:extLst>
              <a:ext uri="{FF2B5EF4-FFF2-40B4-BE49-F238E27FC236}">
                <a16:creationId xmlns="" xmlns:a16="http://schemas.microsoft.com/office/drawing/2014/main" id="{CDB5D3AE-A44E-42E8-AA2C-852942F07154}"/>
              </a:ext>
            </a:extLst>
          </p:cNvPr>
          <p:cNvSpPr txBox="1"/>
          <p:nvPr/>
        </p:nvSpPr>
        <p:spPr>
          <a:xfrm>
            <a:off x="9288838" y="137996"/>
            <a:ext cx="2698175" cy="523220"/>
          </a:xfrm>
          <a:prstGeom prst="rect">
            <a:avLst/>
          </a:prstGeom>
          <a:noFill/>
        </p:spPr>
        <p:txBody>
          <a:bodyPr wrap="none" rtlCol="0">
            <a:spAutoFit/>
          </a:bodyPr>
          <a:lstStyle/>
          <a:p>
            <a:pPr algn="r"/>
            <a:r>
              <a:rPr lang="zh-CN" altLang="en-US" sz="2800" dirty="0" smtClean="0"/>
              <a:t>争取民主的斗争</a:t>
            </a:r>
            <a:endParaRPr lang="zh-CN" altLang="en-US" sz="2800" dirty="0"/>
          </a:p>
        </p:txBody>
      </p:sp>
    </p:spTree>
    <p:extLst>
      <p:ext uri="{BB962C8B-B14F-4D97-AF65-F5344CB8AC3E}">
        <p14:creationId xmlns:p14="http://schemas.microsoft.com/office/powerpoint/2010/main" val="3159258079"/>
      </p:ext>
    </p:extLst>
  </p:cSld>
  <p:clrMapOvr>
    <a:masterClrMapping/>
  </p:clrMapOvr>
  <p:transition spd="slow" advTm="516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bldLvl="0" animBg="1"/>
      <p:bldP spid="6"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stretch>
            <a:fillRect/>
          </a:stretch>
        </p:blipFill>
        <p:spPr>
          <a:xfrm>
            <a:off x="2161540" y="1005205"/>
            <a:ext cx="8092440" cy="3143250"/>
          </a:xfrm>
          <a:prstGeom prst="rect">
            <a:avLst/>
          </a:prstGeom>
          <a:effectLst>
            <a:reflection stA="56000" endPos="52000" dir="5400000" sy="-100000" algn="bl" rotWithShape="0"/>
          </a:effectLst>
        </p:spPr>
      </p:pic>
      <p:sp>
        <p:nvSpPr>
          <p:cNvPr id="12" name="文本框 11"/>
          <p:cNvSpPr txBox="1"/>
          <p:nvPr/>
        </p:nvSpPr>
        <p:spPr>
          <a:xfrm>
            <a:off x="3206750" y="3203575"/>
            <a:ext cx="6075045" cy="706755"/>
          </a:xfrm>
          <a:prstGeom prst="rect">
            <a:avLst/>
          </a:prstGeom>
          <a:solidFill>
            <a:srgbClr val="FF0000"/>
          </a:solidFill>
        </p:spPr>
        <p:txBody>
          <a:bodyPr wrap="square" rtlCol="0">
            <a:spAutoFit/>
          </a:bodyPr>
          <a:lstStyle/>
          <a:p>
            <a:pPr algn="ctr"/>
            <a:r>
              <a:rPr lang="zh-CN" altLang="en-US" sz="4000" b="1">
                <a:solidFill>
                  <a:schemeClr val="accent1"/>
                </a:solidFill>
                <a:latin typeface="华文中宋" panose="02010600040101010101" charset="-122"/>
                <a:ea typeface="华文中宋" panose="02010600040101010101" charset="-122"/>
              </a:rPr>
              <a:t>第二幕：谈判桌上的较量</a:t>
            </a:r>
          </a:p>
        </p:txBody>
      </p:sp>
      <p:sp>
        <p:nvSpPr>
          <p:cNvPr id="7" name="文本框 1">
            <a:extLst>
              <a:ext uri="{FF2B5EF4-FFF2-40B4-BE49-F238E27FC236}">
                <a16:creationId xmlns="" xmlns:a16="http://schemas.microsoft.com/office/drawing/2014/main" id="{CDB5D3AE-A44E-42E8-AA2C-852942F07154}"/>
              </a:ext>
            </a:extLst>
          </p:cNvPr>
          <p:cNvSpPr txBox="1"/>
          <p:nvPr/>
        </p:nvSpPr>
        <p:spPr>
          <a:xfrm>
            <a:off x="9288838" y="137996"/>
            <a:ext cx="2698175" cy="523220"/>
          </a:xfrm>
          <a:prstGeom prst="rect">
            <a:avLst/>
          </a:prstGeom>
          <a:noFill/>
        </p:spPr>
        <p:txBody>
          <a:bodyPr wrap="none" rtlCol="0">
            <a:spAutoFit/>
          </a:bodyPr>
          <a:lstStyle/>
          <a:p>
            <a:pPr algn="r"/>
            <a:r>
              <a:rPr lang="zh-CN" altLang="en-US" sz="2800" dirty="0" smtClean="0"/>
              <a:t>争取民主的斗争</a:t>
            </a:r>
            <a:endParaRPr lang="zh-CN" altLang="en-US" sz="2800" dirty="0"/>
          </a:p>
        </p:txBody>
      </p:sp>
    </p:spTree>
    <p:extLst>
      <p:ext uri="{BB962C8B-B14F-4D97-AF65-F5344CB8AC3E}">
        <p14:creationId xmlns:p14="http://schemas.microsoft.com/office/powerpoint/2010/main" val="3528639755"/>
      </p:ext>
    </p:extLst>
  </p:cSld>
  <p:clrMapOvr>
    <a:masterClrMapping/>
  </p:clrMapOvr>
  <p:transition spd="slow" advTm="51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Line 6"/>
          <p:cNvSpPr>
            <a:spLocks noChangeShapeType="1"/>
          </p:cNvSpPr>
          <p:nvPr/>
        </p:nvSpPr>
        <p:spPr bwMode="auto">
          <a:xfrm>
            <a:off x="5091565" y="1546706"/>
            <a:ext cx="0" cy="3428851"/>
          </a:xfrm>
          <a:prstGeom prst="line">
            <a:avLst/>
          </a:prstGeom>
          <a:noFill/>
          <a:ln w="11">
            <a:solidFill>
              <a:schemeClr val="accent1"/>
            </a:solidFill>
            <a:round/>
          </a:ln>
          <a:extLst>
            <a:ext uri="{909E8E84-426E-40DD-AFC4-6F175D3DCCD1}">
              <a14:hiddenFill xmlns:a14="http://schemas.microsoft.com/office/drawing/2010/main">
                <a:noFill/>
              </a14:hiddenFill>
            </a:ext>
          </a:extLst>
        </p:spPr>
        <p:txBody>
          <a:bodyPr/>
          <a:lstStyle/>
          <a:p>
            <a:pPr defTabSz="913765" eaLnBrk="0" fontAlgn="base" hangingPunct="0">
              <a:spcBef>
                <a:spcPct val="0"/>
              </a:spcBef>
              <a:spcAft>
                <a:spcPct val="0"/>
              </a:spcAft>
            </a:pPr>
            <a:endParaRPr lang="zh-CN" altLang="en-US" sz="1350">
              <a:solidFill>
                <a:srgbClr val="4D4D4D"/>
              </a:solidFill>
              <a:latin typeface="Arial" panose="020B0604020202020204" pitchFamily="34" charset="0"/>
              <a:ea typeface="宋体" panose="02010600030101010101" pitchFamily="2" charset="-122"/>
            </a:endParaRPr>
          </a:p>
        </p:txBody>
      </p:sp>
      <p:sp>
        <p:nvSpPr>
          <p:cNvPr id="11270" name="Oval 7"/>
          <p:cNvSpPr>
            <a:spLocks noChangeArrowheads="1"/>
          </p:cNvSpPr>
          <p:nvPr/>
        </p:nvSpPr>
        <p:spPr bwMode="auto">
          <a:xfrm>
            <a:off x="4901139" y="1452683"/>
            <a:ext cx="382041" cy="38323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fontAlgn="base">
              <a:spcBef>
                <a:spcPct val="0"/>
              </a:spcBef>
              <a:spcAft>
                <a:spcPct val="0"/>
              </a:spcAft>
              <a:buNone/>
            </a:pPr>
            <a:r>
              <a:rPr lang="en-US" altLang="zh-CN" sz="1650" b="1">
                <a:solidFill>
                  <a:srgbClr val="FFFFFF"/>
                </a:solidFill>
                <a:ea typeface="宋体" panose="02010600030101010101" pitchFamily="2" charset="-122"/>
              </a:rPr>
              <a:t>1</a:t>
            </a:r>
            <a:endParaRPr lang="zh-CN" altLang="en-US" sz="1650" b="1">
              <a:solidFill>
                <a:srgbClr val="FFFFFF"/>
              </a:solidFill>
              <a:ea typeface="宋体" panose="02010600030101010101" pitchFamily="2" charset="-122"/>
            </a:endParaRPr>
          </a:p>
        </p:txBody>
      </p:sp>
      <p:sp>
        <p:nvSpPr>
          <p:cNvPr id="11276" name="Oval 13"/>
          <p:cNvSpPr>
            <a:spLocks noChangeArrowheads="1"/>
          </p:cNvSpPr>
          <p:nvPr/>
        </p:nvSpPr>
        <p:spPr bwMode="auto">
          <a:xfrm>
            <a:off x="4901139" y="3686613"/>
            <a:ext cx="382041" cy="38204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fontAlgn="base">
              <a:spcBef>
                <a:spcPct val="0"/>
              </a:spcBef>
              <a:spcAft>
                <a:spcPct val="0"/>
              </a:spcAft>
              <a:buNone/>
            </a:pPr>
            <a:r>
              <a:rPr lang="en-US" sz="1650" b="1">
                <a:solidFill>
                  <a:srgbClr val="FFFFFF"/>
                </a:solidFill>
                <a:ea typeface="宋体" panose="02010600030101010101" pitchFamily="2" charset="-122"/>
              </a:rPr>
              <a:t>2</a:t>
            </a:r>
          </a:p>
        </p:txBody>
      </p:sp>
      <p:sp>
        <p:nvSpPr>
          <p:cNvPr id="11278" name="Oval 15"/>
          <p:cNvSpPr>
            <a:spLocks noChangeArrowheads="1"/>
          </p:cNvSpPr>
          <p:nvPr/>
        </p:nvSpPr>
        <p:spPr bwMode="auto">
          <a:xfrm>
            <a:off x="5027851" y="4880384"/>
            <a:ext cx="128537" cy="12853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fontAlgn="base">
              <a:spcBef>
                <a:spcPct val="0"/>
              </a:spcBef>
              <a:spcAft>
                <a:spcPct val="0"/>
              </a:spcAft>
              <a:buNone/>
            </a:pPr>
            <a:endParaRPr lang="zh-CN" altLang="en-US" sz="1350">
              <a:solidFill>
                <a:srgbClr val="B6B5B4"/>
              </a:solidFill>
              <a:ea typeface="宋体" panose="02010600030101010101" pitchFamily="2" charset="-122"/>
            </a:endParaRPr>
          </a:p>
        </p:txBody>
      </p:sp>
      <p:sp>
        <p:nvSpPr>
          <p:cNvPr id="11282" name="TextBox 43"/>
          <p:cNvSpPr txBox="1">
            <a:spLocks noChangeArrowheads="1"/>
          </p:cNvSpPr>
          <p:nvPr/>
        </p:nvSpPr>
        <p:spPr bwMode="auto">
          <a:xfrm>
            <a:off x="5283394" y="1452725"/>
            <a:ext cx="649462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fontAlgn="base">
              <a:spcBef>
                <a:spcPct val="0"/>
              </a:spcBef>
              <a:spcAft>
                <a:spcPct val="0"/>
              </a:spcAft>
              <a:buNone/>
            </a:pPr>
            <a:r>
              <a:rPr lang="zh-CN" altLang="en-US" sz="2800" b="1" dirty="0">
                <a:solidFill>
                  <a:srgbClr val="7030A0"/>
                </a:solidFill>
                <a:latin typeface="华文楷体" panose="02010600040101010101" charset="-122"/>
                <a:ea typeface="华文楷体" panose="02010600040101010101" charset="-122"/>
                <a:sym typeface="+mn-ea"/>
              </a:rPr>
              <a:t>（</a:t>
            </a:r>
            <a:r>
              <a:rPr lang="en-US" sz="2800" b="1" dirty="0">
                <a:solidFill>
                  <a:srgbClr val="7030A0"/>
                </a:solidFill>
                <a:latin typeface="华文楷体" panose="02010600040101010101" charset="-122"/>
                <a:ea typeface="华文楷体" panose="02010600040101010101" charset="-122"/>
                <a:sym typeface="+mn-ea"/>
              </a:rPr>
              <a:t>1</a:t>
            </a:r>
            <a:r>
              <a:rPr lang="zh-CN" altLang="en-US" sz="2800" b="1" dirty="0">
                <a:solidFill>
                  <a:srgbClr val="7030A0"/>
                </a:solidFill>
                <a:latin typeface="华文楷体" panose="02010600040101010101" charset="-122"/>
                <a:ea typeface="华文楷体" panose="02010600040101010101" charset="-122"/>
                <a:sym typeface="+mn-ea"/>
              </a:rPr>
              <a:t>）</a:t>
            </a:r>
            <a:r>
              <a:rPr lang="en-US" sz="2800" b="1" dirty="0">
                <a:solidFill>
                  <a:srgbClr val="7030A0"/>
                </a:solidFill>
                <a:latin typeface="华文楷体" panose="02010600040101010101" charset="-122"/>
                <a:ea typeface="华文楷体" panose="02010600040101010101" charset="-122"/>
                <a:sym typeface="+mn-ea"/>
              </a:rPr>
              <a:t> </a:t>
            </a:r>
            <a:r>
              <a:rPr sz="2800" b="1" dirty="0">
                <a:solidFill>
                  <a:srgbClr val="7030A0"/>
                </a:solidFill>
                <a:latin typeface="华文楷体" panose="02010600040101010101" charset="-122"/>
                <a:ea typeface="华文楷体" panose="02010600040101010101" charset="-122"/>
                <a:sym typeface="+mn-ea"/>
              </a:rPr>
              <a:t>1945 年8 月</a:t>
            </a:r>
            <a:r>
              <a:rPr sz="2800" b="1" dirty="0">
                <a:latin typeface="华文楷体" panose="02010600040101010101" charset="-122"/>
                <a:ea typeface="华文楷体" panose="02010600040101010101" charset="-122"/>
                <a:sym typeface="+mn-ea"/>
              </a:rPr>
              <a:t>，蒋介石接连三次电邀毛泽东到重庆举行</a:t>
            </a:r>
            <a:r>
              <a:rPr sz="2800" b="1" dirty="0">
                <a:solidFill>
                  <a:srgbClr val="FF0000"/>
                </a:solidFill>
                <a:latin typeface="华文楷体" panose="02010600040101010101" charset="-122"/>
                <a:ea typeface="华文楷体" panose="02010600040101010101" charset="-122"/>
                <a:sym typeface="+mn-ea"/>
              </a:rPr>
              <a:t>和平谈判</a:t>
            </a:r>
            <a:r>
              <a:rPr sz="2800" b="1" dirty="0">
                <a:latin typeface="华文楷体" panose="02010600040101010101" charset="-122"/>
                <a:ea typeface="华文楷体" panose="02010600040101010101" charset="-122"/>
                <a:sym typeface="+mn-ea"/>
              </a:rPr>
              <a:t>。中共决定接受邀请，争取和平民主新局面。8 </a:t>
            </a:r>
            <a:r>
              <a:rPr sz="2800" b="1" dirty="0" err="1">
                <a:latin typeface="华文楷体" panose="02010600040101010101" charset="-122"/>
                <a:ea typeface="华文楷体" panose="02010600040101010101" charset="-122"/>
                <a:sym typeface="+mn-ea"/>
              </a:rPr>
              <a:t>月底，毛泽东、周恩来、王若飞等乘专机抵达重庆</a:t>
            </a:r>
            <a:r>
              <a:rPr sz="2800" b="1" dirty="0">
                <a:latin typeface="华文楷体" panose="02010600040101010101" charset="-122"/>
                <a:ea typeface="华文楷体" panose="02010600040101010101" charset="-122"/>
                <a:sym typeface="+mn-ea"/>
              </a:rPr>
              <a:t>。</a:t>
            </a:r>
            <a:endParaRPr lang="zh-CN" altLang="en-US" sz="2800" b="1" dirty="0">
              <a:solidFill>
                <a:srgbClr val="000000"/>
              </a:solidFill>
              <a:latin typeface="华文楷体" panose="02010600040101010101" charset="-122"/>
              <a:ea typeface="华文楷体" panose="02010600040101010101" charset="-122"/>
              <a:sym typeface="+mn-ea"/>
            </a:endParaRPr>
          </a:p>
        </p:txBody>
      </p:sp>
      <p:sp>
        <p:nvSpPr>
          <p:cNvPr id="11288" name="TextBox 49"/>
          <p:cNvSpPr txBox="1">
            <a:spLocks noChangeArrowheads="1"/>
          </p:cNvSpPr>
          <p:nvPr/>
        </p:nvSpPr>
        <p:spPr bwMode="auto">
          <a:xfrm>
            <a:off x="5283394" y="3686562"/>
            <a:ext cx="649462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fontAlgn="base">
              <a:spcBef>
                <a:spcPct val="0"/>
              </a:spcBef>
              <a:spcAft>
                <a:spcPct val="0"/>
              </a:spcAft>
              <a:buNone/>
            </a:pPr>
            <a:r>
              <a:rPr lang="zh-CN" altLang="en-US" sz="2800" b="1" dirty="0">
                <a:solidFill>
                  <a:srgbClr val="7030A0"/>
                </a:solidFill>
                <a:latin typeface="华文楷体" panose="02010600040101010101" charset="-122"/>
                <a:ea typeface="华文楷体" panose="02010600040101010101" charset="-122"/>
                <a:sym typeface="+mn-ea"/>
              </a:rPr>
              <a:t>（</a:t>
            </a:r>
            <a:r>
              <a:rPr lang="en-US" sz="2800" b="1" dirty="0">
                <a:solidFill>
                  <a:srgbClr val="7030A0"/>
                </a:solidFill>
                <a:latin typeface="华文楷体" panose="02010600040101010101" charset="-122"/>
                <a:ea typeface="华文楷体" panose="02010600040101010101" charset="-122"/>
                <a:sym typeface="+mn-ea"/>
              </a:rPr>
              <a:t>2</a:t>
            </a:r>
            <a:r>
              <a:rPr lang="zh-CN" altLang="en-US" sz="2800" b="1" dirty="0">
                <a:solidFill>
                  <a:srgbClr val="7030A0"/>
                </a:solidFill>
                <a:latin typeface="华文楷体" panose="02010600040101010101" charset="-122"/>
                <a:ea typeface="华文楷体" panose="02010600040101010101" charset="-122"/>
                <a:sym typeface="+mn-ea"/>
              </a:rPr>
              <a:t>）</a:t>
            </a:r>
            <a:r>
              <a:rPr lang="zh-CN" altLang="en-US" sz="2800" b="1" dirty="0">
                <a:solidFill>
                  <a:srgbClr val="7030A0"/>
                </a:solidFill>
                <a:latin typeface="华文楷体" panose="02010600040101010101" charset="-122"/>
                <a:ea typeface="华文楷体" panose="02010600040101010101" charset="-122"/>
                <a:cs typeface="华文楷体" panose="02010600040101010101" charset="-122"/>
                <a:sym typeface="+mn-ea"/>
              </a:rPr>
              <a:t>10月10 日</a:t>
            </a:r>
            <a:r>
              <a:rPr lang="zh-CN" altLang="en-US" sz="2800" b="1" dirty="0">
                <a:latin typeface="华文楷体" panose="02010600040101010101" charset="-122"/>
                <a:ea typeface="华文楷体" panose="02010600040101010101" charset="-122"/>
                <a:cs typeface="华文楷体" panose="02010600040101010101" charset="-122"/>
                <a:sym typeface="+mn-ea"/>
              </a:rPr>
              <a:t>，国共双方代表签署了《政府与中共代表会谈纪要》，即</a:t>
            </a:r>
            <a:r>
              <a:rPr lang="zh-CN" altLang="en-US" sz="2800" b="1" dirty="0">
                <a:solidFill>
                  <a:srgbClr val="FF0000"/>
                </a:solidFill>
                <a:latin typeface="华文楷体" panose="02010600040101010101" charset="-122"/>
                <a:ea typeface="华文楷体" panose="02010600040101010101" charset="-122"/>
                <a:cs typeface="华文楷体" panose="02010600040101010101" charset="-122"/>
                <a:sym typeface="+mn-ea"/>
              </a:rPr>
              <a:t>《双十协定》</a:t>
            </a:r>
            <a:r>
              <a:rPr lang="zh-CN" altLang="en-US" sz="2800" b="1" dirty="0">
                <a:latin typeface="华文楷体" panose="02010600040101010101" charset="-122"/>
                <a:ea typeface="华文楷体" panose="02010600040101010101" charset="-122"/>
                <a:cs typeface="华文楷体" panose="02010600040101010101" charset="-122"/>
                <a:sym typeface="+mn-ea"/>
              </a:rPr>
              <a:t>。协定规定： </a:t>
            </a:r>
            <a:r>
              <a:rPr lang="zh-CN" altLang="en-US" sz="2800" b="1" dirty="0">
                <a:solidFill>
                  <a:srgbClr val="FF0000"/>
                </a:solidFill>
                <a:latin typeface="华文楷体" panose="02010600040101010101" charset="-122"/>
                <a:ea typeface="华文楷体" panose="02010600040101010101" charset="-122"/>
                <a:cs typeface="华文楷体" panose="02010600040101010101" charset="-122"/>
                <a:sym typeface="+mn-ea"/>
              </a:rPr>
              <a:t>坚决避免内战，建设独立、自由和富强的新中国。</a:t>
            </a:r>
          </a:p>
        </p:txBody>
      </p:sp>
      <p:pic>
        <p:nvPicPr>
          <p:cNvPr id="2" name="image703.png"/>
          <p:cNvPicPr>
            <a:picLocks noChangeAspect="1"/>
          </p:cNvPicPr>
          <p:nvPr/>
        </p:nvPicPr>
        <p:blipFill>
          <a:blip r:embed="rId2"/>
          <a:stretch>
            <a:fillRect/>
          </a:stretch>
        </p:blipFill>
        <p:spPr>
          <a:xfrm>
            <a:off x="655093" y="1546706"/>
            <a:ext cx="3752442" cy="4520313"/>
          </a:xfrm>
          <a:prstGeom prst="rect">
            <a:avLst/>
          </a:prstGeom>
          <a:noFill/>
          <a:ln w="9525">
            <a:noFill/>
          </a:ln>
        </p:spPr>
      </p:pic>
      <p:sp>
        <p:nvSpPr>
          <p:cNvPr id="10247" name="TextBox 19"/>
          <p:cNvSpPr txBox="1">
            <a:spLocks noChangeArrowheads="1"/>
          </p:cNvSpPr>
          <p:nvPr/>
        </p:nvSpPr>
        <p:spPr bwMode="auto">
          <a:xfrm>
            <a:off x="655093" y="914683"/>
            <a:ext cx="3192780" cy="729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fontAlgn="base">
              <a:spcBef>
                <a:spcPct val="0"/>
              </a:spcBef>
              <a:spcAft>
                <a:spcPct val="0"/>
              </a:spcAft>
              <a:buNone/>
            </a:pPr>
            <a:r>
              <a:rPr lang="zh-CN" altLang="en-US" sz="2800" dirty="0">
                <a:solidFill>
                  <a:schemeClr val="accent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重庆谈判</a:t>
            </a:r>
            <a:r>
              <a:rPr lang="zh-CN" altLang="en-US" sz="2400" b="1" dirty="0">
                <a:solidFill>
                  <a:schemeClr val="accent1"/>
                </a:solidFill>
                <a:effectLst>
                  <a:outerShdw blurRad="38100" dist="38100" dir="2700000" algn="tl">
                    <a:srgbClr val="000000">
                      <a:alpha val="43137"/>
                    </a:srgbClr>
                  </a:outerShdw>
                </a:effectLst>
                <a:latin typeface="华文中宋" panose="02010600040101010101" charset="-122"/>
                <a:ea typeface="华文中宋" panose="02010600040101010101" charset="-122"/>
              </a:rPr>
              <a:t>：</a:t>
            </a:r>
            <a:endParaRPr lang="zh-CN" altLang="en-US" sz="1350" dirty="0">
              <a:solidFill>
                <a:schemeClr val="accent3"/>
              </a:solidFill>
              <a:latin typeface="微软雅黑" panose="020B0503020204020204" pitchFamily="34" charset="-122"/>
            </a:endParaRPr>
          </a:p>
          <a:p>
            <a:pPr defTabSz="913765" fontAlgn="base">
              <a:spcBef>
                <a:spcPct val="0"/>
              </a:spcBef>
              <a:spcAft>
                <a:spcPct val="0"/>
              </a:spcAft>
              <a:buNone/>
            </a:pPr>
            <a:endParaRPr lang="zh-CN" altLang="en-US" sz="1350" dirty="0">
              <a:solidFill>
                <a:schemeClr val="accent3"/>
              </a:solidFill>
              <a:latin typeface="微软雅黑" panose="020B0503020204020204" pitchFamily="34" charset="-122"/>
            </a:endParaRPr>
          </a:p>
        </p:txBody>
      </p:sp>
      <p:sp>
        <p:nvSpPr>
          <p:cNvPr id="14" name="文本框 1">
            <a:extLst>
              <a:ext uri="{FF2B5EF4-FFF2-40B4-BE49-F238E27FC236}">
                <a16:creationId xmlns="" xmlns:a16="http://schemas.microsoft.com/office/drawing/2014/main" id="{CDB5D3AE-A44E-42E8-AA2C-852942F07154}"/>
              </a:ext>
            </a:extLst>
          </p:cNvPr>
          <p:cNvSpPr txBox="1"/>
          <p:nvPr/>
        </p:nvSpPr>
        <p:spPr>
          <a:xfrm>
            <a:off x="9288838" y="137996"/>
            <a:ext cx="2698175" cy="523220"/>
          </a:xfrm>
          <a:prstGeom prst="rect">
            <a:avLst/>
          </a:prstGeom>
          <a:noFill/>
        </p:spPr>
        <p:txBody>
          <a:bodyPr wrap="none" rtlCol="0">
            <a:spAutoFit/>
          </a:bodyPr>
          <a:lstStyle/>
          <a:p>
            <a:pPr algn="r"/>
            <a:r>
              <a:rPr lang="zh-CN" altLang="en-US" sz="2800" dirty="0" smtClean="0"/>
              <a:t>争取民主的斗争</a:t>
            </a:r>
            <a:endParaRPr lang="zh-CN" altLang="en-US" sz="2800" dirty="0"/>
          </a:p>
        </p:txBody>
      </p:sp>
    </p:spTree>
    <p:extLst>
      <p:ext uri="{BB962C8B-B14F-4D97-AF65-F5344CB8AC3E}">
        <p14:creationId xmlns:p14="http://schemas.microsoft.com/office/powerpoint/2010/main" val="3793488792"/>
      </p:ext>
    </p:extLst>
  </p:cSld>
  <p:clrMapOvr>
    <a:masterClrMapping/>
  </p:clrMapOvr>
  <p:transition spd="slow" advTm="380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Effect transition="in" filter="wipe(up)">
                                      <p:cBhvr>
                                        <p:cTn id="12" dur="1000"/>
                                        <p:tgtEl>
                                          <p:spTgt spid="11269"/>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11270"/>
                                        </p:tgtEl>
                                        <p:attrNameLst>
                                          <p:attrName>style.visibility</p:attrName>
                                        </p:attrNameLst>
                                      </p:cBhvr>
                                      <p:to>
                                        <p:strVal val="visible"/>
                                      </p:to>
                                    </p:set>
                                    <p:anim calcmode="lin" valueType="num">
                                      <p:cBhvr>
                                        <p:cTn id="16" dur="500" fill="hold"/>
                                        <p:tgtEl>
                                          <p:spTgt spid="11270"/>
                                        </p:tgtEl>
                                        <p:attrNameLst>
                                          <p:attrName>ppt_w</p:attrName>
                                        </p:attrNameLst>
                                      </p:cBhvr>
                                      <p:tavLst>
                                        <p:tav tm="0">
                                          <p:val>
                                            <p:fltVal val="0"/>
                                          </p:val>
                                        </p:tav>
                                        <p:tav tm="100000">
                                          <p:val>
                                            <p:strVal val="#ppt_w"/>
                                          </p:val>
                                        </p:tav>
                                      </p:tavLst>
                                    </p:anim>
                                    <p:anim calcmode="lin" valueType="num">
                                      <p:cBhvr>
                                        <p:cTn id="17" dur="500" fill="hold"/>
                                        <p:tgtEl>
                                          <p:spTgt spid="11270"/>
                                        </p:tgtEl>
                                        <p:attrNameLst>
                                          <p:attrName>ppt_h</p:attrName>
                                        </p:attrNameLst>
                                      </p:cBhvr>
                                      <p:tavLst>
                                        <p:tav tm="0">
                                          <p:val>
                                            <p:fltVal val="0"/>
                                          </p:val>
                                        </p:tav>
                                        <p:tav tm="100000">
                                          <p:val>
                                            <p:strVal val="#ppt_h"/>
                                          </p:val>
                                        </p:tav>
                                      </p:tavLst>
                                    </p:anim>
                                    <p:animEffect transition="in" filter="fade">
                                      <p:cBhvr>
                                        <p:cTn id="18" dur="500"/>
                                        <p:tgtEl>
                                          <p:spTgt spid="11270"/>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1282"/>
                                        </p:tgtEl>
                                        <p:attrNameLst>
                                          <p:attrName>style.visibility</p:attrName>
                                        </p:attrNameLst>
                                      </p:cBhvr>
                                      <p:to>
                                        <p:strVal val="visible"/>
                                      </p:to>
                                    </p:set>
                                    <p:animEffect transition="in" filter="wipe(up)">
                                      <p:cBhvr>
                                        <p:cTn id="22" dur="500"/>
                                        <p:tgtEl>
                                          <p:spTgt spid="11282"/>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11276"/>
                                        </p:tgtEl>
                                        <p:attrNameLst>
                                          <p:attrName>style.visibility</p:attrName>
                                        </p:attrNameLst>
                                      </p:cBhvr>
                                      <p:to>
                                        <p:strVal val="visible"/>
                                      </p:to>
                                    </p:set>
                                    <p:anim calcmode="lin" valueType="num">
                                      <p:cBhvr>
                                        <p:cTn id="26" dur="500" fill="hold"/>
                                        <p:tgtEl>
                                          <p:spTgt spid="11276"/>
                                        </p:tgtEl>
                                        <p:attrNameLst>
                                          <p:attrName>ppt_w</p:attrName>
                                        </p:attrNameLst>
                                      </p:cBhvr>
                                      <p:tavLst>
                                        <p:tav tm="0">
                                          <p:val>
                                            <p:fltVal val="0"/>
                                          </p:val>
                                        </p:tav>
                                        <p:tav tm="100000">
                                          <p:val>
                                            <p:strVal val="#ppt_w"/>
                                          </p:val>
                                        </p:tav>
                                      </p:tavLst>
                                    </p:anim>
                                    <p:anim calcmode="lin" valueType="num">
                                      <p:cBhvr>
                                        <p:cTn id="27" dur="500" fill="hold"/>
                                        <p:tgtEl>
                                          <p:spTgt spid="11276"/>
                                        </p:tgtEl>
                                        <p:attrNameLst>
                                          <p:attrName>ppt_h</p:attrName>
                                        </p:attrNameLst>
                                      </p:cBhvr>
                                      <p:tavLst>
                                        <p:tav tm="0">
                                          <p:val>
                                            <p:fltVal val="0"/>
                                          </p:val>
                                        </p:tav>
                                        <p:tav tm="100000">
                                          <p:val>
                                            <p:strVal val="#ppt_h"/>
                                          </p:val>
                                        </p:tav>
                                      </p:tavLst>
                                    </p:anim>
                                    <p:animEffect transition="in" filter="fade">
                                      <p:cBhvr>
                                        <p:cTn id="28" dur="500"/>
                                        <p:tgtEl>
                                          <p:spTgt spid="11276"/>
                                        </p:tgtEl>
                                      </p:cBhvr>
                                    </p:animEffect>
                                  </p:childTnLst>
                                </p:cTn>
                              </p:par>
                            </p:childTnLst>
                          </p:cTn>
                        </p:par>
                        <p:par>
                          <p:cTn id="29" fill="hold">
                            <p:stCondLst>
                              <p:cond delay="3000"/>
                            </p:stCondLst>
                            <p:childTnLst>
                              <p:par>
                                <p:cTn id="30" presetID="2" presetClass="entr" presetSubtype="4" fill="hold" grpId="0" nodeType="afterEffect">
                                  <p:stCondLst>
                                    <p:cond delay="0"/>
                                  </p:stCondLst>
                                  <p:childTnLst>
                                    <p:set>
                                      <p:cBhvr>
                                        <p:cTn id="31" dur="1" fill="hold">
                                          <p:stCondLst>
                                            <p:cond delay="0"/>
                                          </p:stCondLst>
                                        </p:cTn>
                                        <p:tgtEl>
                                          <p:spTgt spid="11278"/>
                                        </p:tgtEl>
                                        <p:attrNameLst>
                                          <p:attrName>style.visibility</p:attrName>
                                        </p:attrNameLst>
                                      </p:cBhvr>
                                      <p:to>
                                        <p:strVal val="visible"/>
                                      </p:to>
                                    </p:set>
                                    <p:anim calcmode="lin" valueType="num">
                                      <p:cBhvr additive="base">
                                        <p:cTn id="32" dur="300" fill="hold"/>
                                        <p:tgtEl>
                                          <p:spTgt spid="11278"/>
                                        </p:tgtEl>
                                        <p:attrNameLst>
                                          <p:attrName>ppt_x</p:attrName>
                                        </p:attrNameLst>
                                      </p:cBhvr>
                                      <p:tavLst>
                                        <p:tav tm="0">
                                          <p:val>
                                            <p:strVal val="#ppt_x"/>
                                          </p:val>
                                        </p:tav>
                                        <p:tav tm="100000">
                                          <p:val>
                                            <p:strVal val="#ppt_x"/>
                                          </p:val>
                                        </p:tav>
                                      </p:tavLst>
                                    </p:anim>
                                    <p:anim calcmode="lin" valueType="num">
                                      <p:cBhvr additive="base">
                                        <p:cTn id="33" dur="300" fill="hold"/>
                                        <p:tgtEl>
                                          <p:spTgt spid="1127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11288"/>
                                        </p:tgtEl>
                                        <p:attrNameLst>
                                          <p:attrName>style.visibility</p:attrName>
                                        </p:attrNameLst>
                                      </p:cBhvr>
                                      <p:to>
                                        <p:strVal val="visible"/>
                                      </p:to>
                                    </p:set>
                                    <p:animEffect transition="in" filter="wipe(up)">
                                      <p:cBhvr>
                                        <p:cTn id="37" dur="500"/>
                                        <p:tgtEl>
                                          <p:spTgt spid="11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bldLvl="0" animBg="1" autoUpdateAnimBg="0"/>
      <p:bldP spid="11276" grpId="0" bldLvl="0" animBg="1" autoUpdateAnimBg="0"/>
      <p:bldP spid="11278" grpId="0" bldLvl="0" animBg="1" autoUpdateAnimBg="0"/>
      <p:bldP spid="11282" grpId="0" autoUpdateAnimBg="0"/>
      <p:bldP spid="1128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Box 19"/>
          <p:cNvSpPr txBox="1">
            <a:spLocks noChangeArrowheads="1"/>
          </p:cNvSpPr>
          <p:nvPr/>
        </p:nvSpPr>
        <p:spPr bwMode="auto">
          <a:xfrm>
            <a:off x="1982470" y="1536700"/>
            <a:ext cx="5434330" cy="998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fontAlgn="base">
              <a:spcBef>
                <a:spcPct val="0"/>
              </a:spcBef>
              <a:spcAft>
                <a:spcPct val="0"/>
              </a:spcAft>
              <a:buNone/>
            </a:pPr>
            <a:r>
              <a:rPr lang="zh-CN" altLang="en-US" sz="3200" b="1" dirty="0">
                <a:solidFill>
                  <a:srgbClr val="FF0000"/>
                </a:solidFill>
                <a:latin typeface="华文中宋" panose="02010600040101010101" charset="-122"/>
                <a:ea typeface="华文中宋" panose="02010600040101010101" charset="-122"/>
              </a:rPr>
              <a:t>蒋介石的真正意图是什么？</a:t>
            </a:r>
            <a:endParaRPr lang="zh-CN" altLang="en-US" sz="3200" dirty="0">
              <a:solidFill>
                <a:srgbClr val="FF0000"/>
              </a:solidFill>
              <a:latin typeface="华文中宋" panose="02010600040101010101" charset="-122"/>
              <a:ea typeface="华文中宋" panose="02010600040101010101" charset="-122"/>
            </a:endParaRPr>
          </a:p>
          <a:p>
            <a:pPr defTabSz="913765" fontAlgn="base">
              <a:spcBef>
                <a:spcPct val="0"/>
              </a:spcBef>
              <a:spcAft>
                <a:spcPct val="0"/>
              </a:spcAft>
              <a:buNone/>
            </a:pPr>
            <a:endParaRPr lang="zh-CN" altLang="en-US" sz="1350" dirty="0">
              <a:solidFill>
                <a:schemeClr val="accent3"/>
              </a:solidFill>
              <a:latin typeface="微软雅黑" panose="020B0503020204020204" pitchFamily="34" charset="-122"/>
            </a:endParaRPr>
          </a:p>
          <a:p>
            <a:pPr defTabSz="913765" fontAlgn="base">
              <a:spcBef>
                <a:spcPct val="0"/>
              </a:spcBef>
              <a:spcAft>
                <a:spcPct val="0"/>
              </a:spcAft>
              <a:buNone/>
            </a:pPr>
            <a:endParaRPr lang="zh-CN" altLang="en-US" sz="1350" dirty="0">
              <a:solidFill>
                <a:schemeClr val="accent3"/>
              </a:solidFill>
              <a:latin typeface="微软雅黑" panose="020B0503020204020204" pitchFamily="34" charset="-122"/>
            </a:endParaRPr>
          </a:p>
        </p:txBody>
      </p:sp>
      <p:sp>
        <p:nvSpPr>
          <p:cNvPr id="2" name="文本框 1"/>
          <p:cNvSpPr txBox="1"/>
          <p:nvPr/>
        </p:nvSpPr>
        <p:spPr>
          <a:xfrm>
            <a:off x="6435635" y="3264784"/>
            <a:ext cx="5190308" cy="1754326"/>
          </a:xfrm>
          <a:prstGeom prst="rect">
            <a:avLst/>
          </a:prstGeom>
          <a:noFill/>
        </p:spPr>
        <p:txBody>
          <a:bodyPr wrap="square" rtlCol="0">
            <a:spAutoFit/>
          </a:bodyPr>
          <a:lstStyle/>
          <a:p>
            <a:r>
              <a:rPr lang="en-US" sz="3600" dirty="0">
                <a:latin typeface="方正粗黑宋简体" panose="02000000000000000000" pitchFamily="2" charset="-122"/>
                <a:ea typeface="方正粗黑宋简体" panose="02000000000000000000" pitchFamily="2" charset="-122"/>
                <a:sym typeface="+mn-ea"/>
              </a:rPr>
              <a:t>1</a:t>
            </a:r>
            <a:r>
              <a:rPr lang="zh-CN" altLang="en-US" sz="3600" dirty="0">
                <a:latin typeface="方正粗黑宋简体" panose="02000000000000000000" pitchFamily="2" charset="-122"/>
                <a:ea typeface="方正粗黑宋简体" panose="02000000000000000000" pitchFamily="2" charset="-122"/>
                <a:sym typeface="+mn-ea"/>
              </a:rPr>
              <a:t>、制造假象，政治上欺骗全国人民</a:t>
            </a:r>
            <a:endParaRPr lang="en-US" sz="3600" dirty="0">
              <a:latin typeface="方正粗黑宋简体" panose="02000000000000000000" pitchFamily="2" charset="-122"/>
              <a:ea typeface="方正粗黑宋简体" panose="02000000000000000000" pitchFamily="2" charset="-122"/>
              <a:sym typeface="+mn-ea"/>
            </a:endParaRPr>
          </a:p>
          <a:p>
            <a:r>
              <a:rPr lang="en-US" sz="3600" dirty="0">
                <a:latin typeface="方正粗黑宋简体" panose="02000000000000000000" pitchFamily="2" charset="-122"/>
                <a:ea typeface="方正粗黑宋简体" panose="02000000000000000000" pitchFamily="2" charset="-122"/>
                <a:sym typeface="+mn-ea"/>
              </a:rPr>
              <a:t>2</a:t>
            </a:r>
            <a:r>
              <a:rPr lang="zh-CN" altLang="en-US" sz="3600" dirty="0">
                <a:latin typeface="方正粗黑宋简体" panose="02000000000000000000" pitchFamily="2" charset="-122"/>
                <a:ea typeface="方正粗黑宋简体" panose="02000000000000000000" pitchFamily="2" charset="-122"/>
                <a:sym typeface="+mn-ea"/>
              </a:rPr>
              <a:t>、军事准备还不够充分</a:t>
            </a:r>
            <a:endParaRPr lang="zh-CN" altLang="en-US" sz="3600" dirty="0">
              <a:latin typeface="方正粗黑宋简体" panose="02000000000000000000" pitchFamily="2" charset="-122"/>
              <a:ea typeface="方正粗黑宋简体" panose="02000000000000000000" pitchFamily="2" charset="-122"/>
            </a:endParaRPr>
          </a:p>
        </p:txBody>
      </p:sp>
      <p:sp>
        <p:nvSpPr>
          <p:cNvPr id="3" name="文本框 2"/>
          <p:cNvSpPr txBox="1"/>
          <p:nvPr/>
        </p:nvSpPr>
        <p:spPr>
          <a:xfrm>
            <a:off x="808990" y="3136265"/>
            <a:ext cx="4222750" cy="2183765"/>
          </a:xfrm>
          <a:prstGeom prst="rect">
            <a:avLst/>
          </a:prstGeom>
        </p:spPr>
        <p:style>
          <a:lnRef idx="3">
            <a:schemeClr val="lt1"/>
          </a:lnRef>
          <a:fillRef idx="1">
            <a:schemeClr val="accent2"/>
          </a:fillRef>
          <a:effectRef idx="1">
            <a:schemeClr val="accent2"/>
          </a:effectRef>
          <a:fontRef idx="minor">
            <a:schemeClr val="lt1"/>
          </a:fontRef>
        </p:style>
        <p:txBody>
          <a:bodyPr wrap="square" rtlCol="0" anchor="t">
            <a:spAutoFit/>
          </a:bodyPr>
          <a:lstStyle/>
          <a:p>
            <a:r>
              <a:rPr lang="en-US" altLang="zh-CN" sz="2000" dirty="0"/>
              <a:t>          </a:t>
            </a:r>
            <a:r>
              <a:rPr lang="zh-CN" altLang="en-US" sz="2800" dirty="0">
                <a:latin typeface="华文中宋" panose="02010600040101010101" charset="-122"/>
                <a:ea typeface="华文中宋" panose="02010600040101010101" charset="-122"/>
                <a:cs typeface="华文中宋" panose="02010600040101010101" charset="-122"/>
              </a:rPr>
              <a:t>我们明知共产党不会来渝谈判,我们要假戏真做制造空气。</a:t>
            </a:r>
          </a:p>
          <a:p>
            <a:r>
              <a:rPr lang="en-US" altLang="zh-CN" sz="2800" dirty="0">
                <a:latin typeface="华文中宋" panose="02010600040101010101" charset="-122"/>
                <a:ea typeface="华文中宋" panose="02010600040101010101" charset="-122"/>
                <a:cs typeface="华文中宋" panose="02010600040101010101" charset="-122"/>
              </a:rPr>
              <a:t>          </a:t>
            </a:r>
            <a:r>
              <a:rPr lang="en-US" altLang="zh-CN" sz="2400" dirty="0">
                <a:latin typeface="华文中宋" panose="02010600040101010101" charset="-122"/>
                <a:ea typeface="华文中宋" panose="02010600040101010101" charset="-122"/>
                <a:cs typeface="华文中宋" panose="02010600040101010101" charset="-122"/>
              </a:rPr>
              <a:t>——</a:t>
            </a:r>
            <a:r>
              <a:rPr lang="zh-CN" altLang="en-US" sz="2400" dirty="0">
                <a:latin typeface="华文中宋" panose="02010600040101010101" charset="-122"/>
                <a:ea typeface="华文中宋" panose="02010600040101010101" charset="-122"/>
                <a:cs typeface="华文中宋" panose="02010600040101010101" charset="-122"/>
              </a:rPr>
              <a:t>国民党《中央日报》总主笔陶希圣</a:t>
            </a:r>
          </a:p>
        </p:txBody>
      </p:sp>
      <p:cxnSp>
        <p:nvCxnSpPr>
          <p:cNvPr id="4" name="直接箭头连接符 3"/>
          <p:cNvCxnSpPr/>
          <p:nvPr/>
        </p:nvCxnSpPr>
        <p:spPr>
          <a:xfrm>
            <a:off x="6258560" y="2276740"/>
            <a:ext cx="1224280" cy="750570"/>
          </a:xfrm>
          <a:prstGeom prst="straightConnector1">
            <a:avLst/>
          </a:prstGeom>
          <a:solidFill>
            <a:schemeClr val="accent1"/>
          </a:solidFill>
          <a:ln w="9525" cap="flat" cmpd="sng" algn="ctr">
            <a:solidFill>
              <a:schemeClr val="accent1"/>
            </a:solidFill>
            <a:prstDash val="solid"/>
            <a:round/>
            <a:headEnd type="none" w="med" len="med"/>
            <a:tailEnd type="arrow" w="med" len="med"/>
          </a:ln>
        </p:spPr>
      </p:cxnSp>
      <p:cxnSp>
        <p:nvCxnSpPr>
          <p:cNvPr id="10" name="直接箭头连接符 9"/>
          <p:cNvCxnSpPr/>
          <p:nvPr/>
        </p:nvCxnSpPr>
        <p:spPr>
          <a:xfrm>
            <a:off x="5032103" y="4141947"/>
            <a:ext cx="1226457" cy="0"/>
          </a:xfrm>
          <a:prstGeom prst="straightConnector1">
            <a:avLst/>
          </a:prstGeom>
          <a:solidFill>
            <a:schemeClr val="accent1"/>
          </a:solidFill>
          <a:ln w="9525" cap="flat" cmpd="sng" algn="ctr">
            <a:solidFill>
              <a:schemeClr val="accent1"/>
            </a:solidFill>
            <a:prstDash val="solid"/>
            <a:round/>
            <a:headEnd type="none" w="med" len="med"/>
            <a:tailEnd type="arrow" w="med" len="med"/>
          </a:ln>
        </p:spPr>
      </p:cxnSp>
      <p:sp>
        <p:nvSpPr>
          <p:cNvPr id="11" name="文本框 1">
            <a:extLst>
              <a:ext uri="{FF2B5EF4-FFF2-40B4-BE49-F238E27FC236}">
                <a16:creationId xmlns="" xmlns:a16="http://schemas.microsoft.com/office/drawing/2014/main" id="{CDB5D3AE-A44E-42E8-AA2C-852942F07154}"/>
              </a:ext>
            </a:extLst>
          </p:cNvPr>
          <p:cNvSpPr txBox="1"/>
          <p:nvPr/>
        </p:nvSpPr>
        <p:spPr>
          <a:xfrm>
            <a:off x="9288838" y="137996"/>
            <a:ext cx="2698175" cy="523220"/>
          </a:xfrm>
          <a:prstGeom prst="rect">
            <a:avLst/>
          </a:prstGeom>
          <a:noFill/>
        </p:spPr>
        <p:txBody>
          <a:bodyPr wrap="none" rtlCol="0">
            <a:spAutoFit/>
          </a:bodyPr>
          <a:lstStyle/>
          <a:p>
            <a:pPr algn="r"/>
            <a:r>
              <a:rPr lang="zh-CN" altLang="en-US" sz="2800" dirty="0" smtClean="0"/>
              <a:t>争取民主的斗争</a:t>
            </a:r>
            <a:endParaRPr lang="zh-CN" altLang="en-US" sz="2800" dirty="0"/>
          </a:p>
        </p:txBody>
      </p:sp>
    </p:spTree>
    <p:extLst>
      <p:ext uri="{BB962C8B-B14F-4D97-AF65-F5344CB8AC3E}">
        <p14:creationId xmlns:p14="http://schemas.microsoft.com/office/powerpoint/2010/main" val="2461226785"/>
      </p:ext>
    </p:extLst>
  </p:cSld>
  <p:clrMapOvr>
    <a:masterClrMapping/>
  </p:clrMapOvr>
  <p:transition spd="slow" advTm="516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wipe(up)">
                                      <p:cBhvr>
                                        <p:cTn id="7" dur="500"/>
                                        <p:tgtEl>
                                          <p:spTgt spid="1024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trips(down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utoUpdateAnimBg="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d9d3eac7-bc7d-49dc-b008-7541be5a430e}"/>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ccff2aa7-65f3-4ddf-a11c-8cc2401c3d88}"/>
</p:tagLst>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noFill/>
        <a:noFill/>
        <a:no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5256</TotalTime>
  <Words>2474</Words>
  <Application>Microsoft Office PowerPoint</Application>
  <PresentationFormat>自定义</PresentationFormat>
  <Paragraphs>319</Paragraphs>
  <Slides>41</Slides>
  <Notes>10</Notes>
  <HiddenSlides>0</HiddenSlides>
  <MMClips>0</MMClips>
  <ScaleCrop>false</ScaleCrop>
  <HeadingPairs>
    <vt:vector size="4" baseType="variant">
      <vt:variant>
        <vt:lpstr>主题</vt:lpstr>
      </vt:variant>
      <vt:variant>
        <vt:i4>1</vt:i4>
      </vt:variant>
      <vt:variant>
        <vt:lpstr>幻灯片标题</vt:lpstr>
      </vt:variant>
      <vt:variant>
        <vt:i4>41</vt:i4>
      </vt:variant>
    </vt:vector>
  </HeadingPairs>
  <TitlesOfParts>
    <vt:vector size="42"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HUNNU</cp:lastModifiedBy>
  <cp:revision>237</cp:revision>
  <dcterms:created xsi:type="dcterms:W3CDTF">2019-12-06T12:08:00Z</dcterms:created>
  <dcterms:modified xsi:type="dcterms:W3CDTF">2021-01-03T12:15:15Z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