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5"/>
  </p:notesMasterIdLst>
  <p:sldIdLst>
    <p:sldId id="368" r:id="rId2"/>
    <p:sldId id="361" r:id="rId3"/>
    <p:sldId id="596" r:id="rId4"/>
    <p:sldId id="548" r:id="rId5"/>
    <p:sldId id="604" r:id="rId6"/>
    <p:sldId id="572" r:id="rId7"/>
    <p:sldId id="601" r:id="rId8"/>
    <p:sldId id="602" r:id="rId9"/>
    <p:sldId id="598" r:id="rId10"/>
    <p:sldId id="547" r:id="rId11"/>
    <p:sldId id="363" r:id="rId12"/>
    <p:sldId id="607" r:id="rId13"/>
    <p:sldId id="611" r:id="rId14"/>
    <p:sldId id="613" r:id="rId15"/>
    <p:sldId id="608" r:id="rId16"/>
    <p:sldId id="674" r:id="rId17"/>
    <p:sldId id="616" r:id="rId18"/>
    <p:sldId id="617" r:id="rId19"/>
    <p:sldId id="619" r:id="rId20"/>
    <p:sldId id="621" r:id="rId21"/>
    <p:sldId id="692" r:id="rId22"/>
    <p:sldId id="624" r:id="rId23"/>
    <p:sldId id="626" r:id="rId24"/>
    <p:sldId id="627" r:id="rId25"/>
    <p:sldId id="623" r:id="rId26"/>
    <p:sldId id="631" r:id="rId27"/>
    <p:sldId id="632" r:id="rId28"/>
    <p:sldId id="633" r:id="rId29"/>
    <p:sldId id="634" r:id="rId30"/>
    <p:sldId id="635" r:id="rId31"/>
    <p:sldId id="636" r:id="rId32"/>
    <p:sldId id="638" r:id="rId33"/>
    <p:sldId id="672" r:id="rId34"/>
  </p:sldIdLst>
  <p:sldSz cx="12192000" cy="6858000"/>
  <p:notesSz cx="6858000" cy="9144000"/>
  <p:embeddedFontLst>
    <p:embeddedFont>
      <p:font typeface="Calibri Light" pitchFamily="34" charset="0"/>
      <p:regular r:id="rId36"/>
      <p:italic r:id="rId37"/>
    </p:embeddedFont>
    <p:embeddedFont>
      <p:font typeface="等线 Light" charset="-122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等线" charset="-122"/>
      <p:regular r:id="rId43"/>
      <p:bold r:id="rId44"/>
    </p:embeddedFont>
    <p:embeddedFont>
      <p:font typeface="微软雅黑" pitchFamily="34" charset="-122"/>
      <p:regular r:id="rId45"/>
      <p:bold r:id="rId46"/>
    </p:embeddedFont>
    <p:embeddedFont>
      <p:font typeface="黑体" pitchFamily="49" charset="-122"/>
      <p:regular r:id="rId4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C000"/>
    <a:srgbClr val="C70717"/>
    <a:srgbClr val="FF3399"/>
    <a:srgbClr val="9EBEA6"/>
    <a:srgbClr val="3E567E"/>
    <a:srgbClr val="FFEA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1" autoAdjust="0"/>
    <p:restoredTop sz="94660" autoAdjust="0"/>
  </p:normalViewPr>
  <p:slideViewPr>
    <p:cSldViewPr>
      <p:cViewPr>
        <p:scale>
          <a:sx n="50" d="100"/>
          <a:sy n="50" d="100"/>
        </p:scale>
        <p:origin x="-1458" y="-594"/>
      </p:cViewPr>
      <p:guideLst>
        <p:guide orient="horz" pos="20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45AD4AF-AF62-4340-B68B-12AE7B58F9D9}" type="datetimeFigureOut">
              <a:rPr lang="zh-CN" altLang="en-US"/>
              <a:pPr>
                <a:defRPr/>
              </a:pPr>
              <a:t>2017-11-12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F8ECC3-1BA1-4FC1-BF34-BC6BAF99F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fld id="{C4937536-1DC7-4B6A-9756-21462EF7E408}" type="slidenum">
              <a:rPr lang="en-US" altLang="zh-CN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B9E4-2204-4339-8600-D3EEB819C843}" type="datetime1">
              <a:rPr lang="zh-CN" altLang="en-US"/>
              <a:pPr>
                <a:defRPr/>
              </a:pPr>
              <a:t>2017-11-12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BB26-3262-4F32-AF99-81217908DB29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8079-128A-4875-A75A-E6E9D24AE2D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7"/>
          <p:cNvSpPr>
            <a:spLocks noChangeAspect="1"/>
          </p:cNvSpPr>
          <p:nvPr userDrawn="1"/>
        </p:nvSpPr>
        <p:spPr>
          <a:xfrm>
            <a:off x="1149362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fld id="{6DD03233-B924-4AC7-81C9-B1654FD467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3733C87-068B-4988-9400-3967C7422D7C}" type="datetime1">
              <a:rPr lang="zh-CN" altLang="en-US"/>
              <a:pPr>
                <a:defRPr/>
              </a:pPr>
              <a:t>2017-11-12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3199FC-CF34-45A4-B981-8C4F7639A3F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ien.com.cn/news/jctpxw/2008/1016/08101610594869354GBK9FJD532C07E4GBK9FJD532C07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reeform 2"/>
          <p:cNvSpPr>
            <a:spLocks noChangeArrowheads="1"/>
          </p:cNvSpPr>
          <p:nvPr/>
        </p:nvSpPr>
        <p:spPr bwMode="auto">
          <a:xfrm>
            <a:off x="0" y="3222625"/>
            <a:ext cx="12192000" cy="3633788"/>
          </a:xfrm>
          <a:custGeom>
            <a:avLst/>
            <a:gdLst>
              <a:gd name="T0" fmla="*/ 0 w 1987"/>
              <a:gd name="T1" fmla="*/ 2147483647 h 793"/>
              <a:gd name="T2" fmla="*/ 0 w 1987"/>
              <a:gd name="T3" fmla="*/ 2147483647 h 793"/>
              <a:gd name="T4" fmla="*/ 2147483647 w 1987"/>
              <a:gd name="T5" fmla="*/ 2147483647 h 793"/>
              <a:gd name="T6" fmla="*/ 2147483647 w 1987"/>
              <a:gd name="T7" fmla="*/ 2147483647 h 793"/>
              <a:gd name="T8" fmla="*/ 2147483647 w 1987"/>
              <a:gd name="T9" fmla="*/ 0 h 793"/>
              <a:gd name="T10" fmla="*/ 2147483647 w 1987"/>
              <a:gd name="T11" fmla="*/ 2147483647 h 793"/>
              <a:gd name="T12" fmla="*/ 0 w 1987"/>
              <a:gd name="T13" fmla="*/ 2147483647 h 7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7"/>
              <a:gd name="T22" fmla="*/ 0 h 793"/>
              <a:gd name="T23" fmla="*/ 1987 w 1987"/>
              <a:gd name="T24" fmla="*/ 793 h 7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7" h="793">
                <a:moveTo>
                  <a:pt x="0" y="241"/>
                </a:moveTo>
                <a:cubicBezTo>
                  <a:pt x="0" y="793"/>
                  <a:pt x="0" y="793"/>
                  <a:pt x="0" y="793"/>
                </a:cubicBezTo>
                <a:cubicBezTo>
                  <a:pt x="1987" y="793"/>
                  <a:pt x="1987" y="793"/>
                  <a:pt x="1987" y="793"/>
                </a:cubicBezTo>
                <a:cubicBezTo>
                  <a:pt x="1987" y="3"/>
                  <a:pt x="1987" y="3"/>
                  <a:pt x="1987" y="3"/>
                </a:cubicBezTo>
                <a:cubicBezTo>
                  <a:pt x="1987" y="0"/>
                  <a:pt x="1987" y="0"/>
                  <a:pt x="1987" y="0"/>
                </a:cubicBezTo>
                <a:cubicBezTo>
                  <a:pt x="1987" y="0"/>
                  <a:pt x="1662" y="293"/>
                  <a:pt x="767" y="321"/>
                </a:cubicBezTo>
                <a:cubicBezTo>
                  <a:pt x="767" y="321"/>
                  <a:pt x="170" y="325"/>
                  <a:pt x="0" y="241"/>
                </a:cubicBezTo>
                <a:close/>
              </a:path>
            </a:pathLst>
          </a:custGeom>
          <a:solidFill>
            <a:srgbClr val="D64F2A"/>
          </a:solidFill>
          <a:ln w="19050">
            <a:solidFill>
              <a:srgbClr val="D64F2A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194" name="Freeform 4"/>
          <p:cNvSpPr>
            <a:spLocks noChangeArrowheads="1"/>
          </p:cNvSpPr>
          <p:nvPr/>
        </p:nvSpPr>
        <p:spPr bwMode="auto">
          <a:xfrm>
            <a:off x="0" y="2855913"/>
            <a:ext cx="12185650" cy="2528887"/>
          </a:xfrm>
          <a:custGeom>
            <a:avLst/>
            <a:gdLst>
              <a:gd name="T0" fmla="*/ 2147483647 w 1991"/>
              <a:gd name="T1" fmla="*/ 2147483647 h 552"/>
              <a:gd name="T2" fmla="*/ 2147483647 w 1991"/>
              <a:gd name="T3" fmla="*/ 0 h 552"/>
              <a:gd name="T4" fmla="*/ 2147483647 w 1991"/>
              <a:gd name="T5" fmla="*/ 2147483647 h 552"/>
              <a:gd name="T6" fmla="*/ 2147483647 w 1991"/>
              <a:gd name="T7" fmla="*/ 2147483647 h 552"/>
              <a:gd name="T8" fmla="*/ 0 w 1991"/>
              <a:gd name="T9" fmla="*/ 2147483647 h 552"/>
              <a:gd name="T10" fmla="*/ 2147483647 w 1991"/>
              <a:gd name="T11" fmla="*/ 2147483647 h 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1"/>
              <a:gd name="T19" fmla="*/ 0 h 552"/>
              <a:gd name="T20" fmla="*/ 1991 w 1991"/>
              <a:gd name="T21" fmla="*/ 552 h 5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1" h="552">
                <a:moveTo>
                  <a:pt x="1" y="272"/>
                </a:moveTo>
                <a:cubicBezTo>
                  <a:pt x="1" y="272"/>
                  <a:pt x="1050" y="552"/>
                  <a:pt x="1991" y="0"/>
                </a:cubicBezTo>
                <a:cubicBezTo>
                  <a:pt x="1991" y="72"/>
                  <a:pt x="1991" y="72"/>
                  <a:pt x="1991" y="72"/>
                </a:cubicBezTo>
                <a:cubicBezTo>
                  <a:pt x="1991" y="72"/>
                  <a:pt x="1620" y="343"/>
                  <a:pt x="833" y="369"/>
                </a:cubicBezTo>
                <a:cubicBezTo>
                  <a:pt x="833" y="369"/>
                  <a:pt x="252" y="393"/>
                  <a:pt x="0" y="297"/>
                </a:cubicBezTo>
                <a:lnTo>
                  <a:pt x="1" y="272"/>
                </a:lnTo>
                <a:close/>
              </a:path>
            </a:pathLst>
          </a:custGeom>
          <a:solidFill>
            <a:srgbClr val="9EBEA6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195" name="Freeform 5"/>
          <p:cNvSpPr>
            <a:spLocks noChangeArrowheads="1"/>
          </p:cNvSpPr>
          <p:nvPr/>
        </p:nvSpPr>
        <p:spPr bwMode="auto">
          <a:xfrm>
            <a:off x="9525" y="0"/>
            <a:ext cx="12185650" cy="5499100"/>
          </a:xfrm>
          <a:custGeom>
            <a:avLst/>
            <a:gdLst>
              <a:gd name="T0" fmla="*/ 2147483647 w 1990"/>
              <a:gd name="T1" fmla="*/ 2147483647 h 1178"/>
              <a:gd name="T2" fmla="*/ 2147483647 w 1990"/>
              <a:gd name="T3" fmla="*/ 0 h 1178"/>
              <a:gd name="T4" fmla="*/ 0 w 1990"/>
              <a:gd name="T5" fmla="*/ 0 h 1178"/>
              <a:gd name="T6" fmla="*/ 0 w 1990"/>
              <a:gd name="T7" fmla="*/ 2147483647 h 1178"/>
              <a:gd name="T8" fmla="*/ 2147483647 w 1990"/>
              <a:gd name="T9" fmla="*/ 2147483647 h 1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0"/>
              <a:gd name="T16" fmla="*/ 0 h 1178"/>
              <a:gd name="T17" fmla="*/ 1990 w 1990"/>
              <a:gd name="T18" fmla="*/ 1178 h 1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0" h="1178">
                <a:moveTo>
                  <a:pt x="1990" y="626"/>
                </a:moveTo>
                <a:cubicBezTo>
                  <a:pt x="1990" y="0"/>
                  <a:pt x="1990" y="0"/>
                  <a:pt x="19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98"/>
                  <a:pt x="0" y="898"/>
                  <a:pt x="0" y="898"/>
                </a:cubicBezTo>
                <a:cubicBezTo>
                  <a:pt x="0" y="898"/>
                  <a:pt x="1049" y="1178"/>
                  <a:pt x="1990" y="626"/>
                </a:cubicBezTo>
                <a:close/>
              </a:path>
            </a:pathLst>
          </a:custGeom>
          <a:solidFill>
            <a:srgbClr val="335D6A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584321" y="1253349"/>
            <a:ext cx="10553691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z="7200" b="1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sz="7200" b="1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21</a:t>
            </a:r>
            <a:r>
              <a:rPr lang="zh-CN" altLang="en-US" sz="7200" b="1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</a:t>
            </a:r>
          </a:p>
          <a:p>
            <a:pPr algn="ctr" eaLnBrk="0" hangingPunct="0">
              <a:defRPr/>
            </a:pPr>
            <a:r>
              <a:rPr lang="zh-CN" altLang="en-US" sz="7200" b="1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现代中国教育的发展</a:t>
            </a:r>
          </a:p>
        </p:txBody>
      </p:sp>
      <p:sp>
        <p:nvSpPr>
          <p:cNvPr id="8197" name="文本框 1"/>
          <p:cNvSpPr txBox="1">
            <a:spLocks noChangeArrowheads="1"/>
          </p:cNvSpPr>
          <p:nvPr/>
        </p:nvSpPr>
        <p:spPr bwMode="auto">
          <a:xfrm>
            <a:off x="311150" y="4937125"/>
            <a:ext cx="118745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课程标准：了解我国现代教育发展的史实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，理解“国运兴衰，系于教育”的深刻含义</a:t>
            </a:r>
            <a:endParaRPr lang="zh-CN" altLang="en-US" sz="4000" b="1">
              <a:solidFill>
                <a:srgbClr val="FFFF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785350" y="5018088"/>
            <a:ext cx="2268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（重点）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006013" y="5675313"/>
            <a:ext cx="204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（难点）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7"/>
          <p:cNvSpPr>
            <a:spLocks noChangeArrowheads="1"/>
          </p:cNvSpPr>
          <p:nvPr/>
        </p:nvSpPr>
        <p:spPr bwMode="auto">
          <a:xfrm>
            <a:off x="2722563" y="371475"/>
            <a:ext cx="10125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60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二、动乱中的教育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604838"/>
            <a:ext cx="762000" cy="782637"/>
          </a:xfrm>
          <a:prstGeom prst="rect">
            <a:avLst/>
          </a:prstGeom>
          <a:solidFill>
            <a:srgbClr val="9EBE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604838"/>
            <a:ext cx="0" cy="78263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436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4838"/>
            <a:ext cx="1277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>
            <a:off x="1066800" y="1401763"/>
            <a:ext cx="1112520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1524000"/>
            <a:ext cx="1219200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439" name="文本框 5"/>
          <p:cNvSpPr txBox="1">
            <a:spLocks noChangeArrowheads="1"/>
          </p:cNvSpPr>
          <p:nvPr/>
        </p:nvSpPr>
        <p:spPr bwMode="auto">
          <a:xfrm>
            <a:off x="762000" y="1887538"/>
            <a:ext cx="2490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、背景：</a:t>
            </a:r>
          </a:p>
        </p:txBody>
      </p:sp>
      <p:sp>
        <p:nvSpPr>
          <p:cNvPr id="18440" name="文本框 12"/>
          <p:cNvSpPr txBox="1">
            <a:spLocks noChangeArrowheads="1"/>
          </p:cNvSpPr>
          <p:nvPr/>
        </p:nvSpPr>
        <p:spPr bwMode="auto">
          <a:xfrm>
            <a:off x="2722563" y="1936750"/>
            <a:ext cx="833278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“文革”十年及“左”倾路线的干扰和破坏</a:t>
            </a:r>
          </a:p>
        </p:txBody>
      </p:sp>
      <p:sp>
        <p:nvSpPr>
          <p:cNvPr id="18441" name="文本框 14"/>
          <p:cNvSpPr txBox="1">
            <a:spLocks noChangeArrowheads="1"/>
          </p:cNvSpPr>
          <p:nvPr/>
        </p:nvSpPr>
        <p:spPr bwMode="auto">
          <a:xfrm>
            <a:off x="1025525" y="2649538"/>
            <a:ext cx="106997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、表现：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（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）师生被卷入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  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、批 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活动中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1966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年 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，                           </a:t>
            </a:r>
            <a:r>
              <a:rPr lang="en-US" altLang="zh-CN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,                             </a:t>
            </a:r>
            <a:endParaRPr lang="zh-CN" altLang="en-US" sz="3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70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年代初，高等院校开始招收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                 </a:t>
            </a:r>
            <a:r>
              <a:rPr lang="en-US" altLang="zh-CN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,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导致大学教育水平下降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305300" y="2941638"/>
            <a:ext cx="304006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扫四旧</a:t>
            </a:r>
            <a:r>
              <a:rPr lang="en-US" altLang="zh-CN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345363" y="3055938"/>
            <a:ext cx="30400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走资派</a:t>
            </a:r>
            <a:r>
              <a:rPr lang="en-US" altLang="zh-CN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916363" y="3524250"/>
            <a:ext cx="304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高考制度被废止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897813" y="3852863"/>
            <a:ext cx="2328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工农兵学员</a:t>
            </a:r>
          </a:p>
        </p:txBody>
      </p:sp>
      <p:sp>
        <p:nvSpPr>
          <p:cNvPr id="18446" name="文本框 21"/>
          <p:cNvSpPr txBox="1">
            <a:spLocks noChangeArrowheads="1"/>
          </p:cNvSpPr>
          <p:nvPr/>
        </p:nvSpPr>
        <p:spPr bwMode="auto">
          <a:xfrm>
            <a:off x="1025525" y="5051425"/>
            <a:ext cx="106997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、后果：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文化大革命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使教育事业受到极大破坏，各行各业专门人才缺乏，整个民族文化素质大大下降，中国与发达国家差距拉大了</a:t>
            </a:r>
          </a:p>
          <a:p>
            <a:pPr eaLnBrk="0" hangingPunct="0">
              <a:lnSpc>
                <a:spcPct val="90000"/>
              </a:lnSpc>
            </a:pPr>
            <a:endParaRPr lang="zh-CN" altLang="en-US" sz="3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76200" y="-36513"/>
            <a:ext cx="12268200" cy="6894513"/>
          </a:xfrm>
          <a:prstGeom prst="rect">
            <a:avLst/>
          </a:prstGeom>
          <a:solidFill>
            <a:srgbClr val="33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19458" name="组合 5"/>
          <p:cNvGrpSpPr>
            <a:grpSpLocks/>
          </p:cNvGrpSpPr>
          <p:nvPr/>
        </p:nvGrpSpPr>
        <p:grpSpPr bwMode="auto">
          <a:xfrm>
            <a:off x="-96838" y="2112963"/>
            <a:ext cx="12268201" cy="2776537"/>
            <a:chOff x="-76010" y="2022404"/>
            <a:chExt cx="12268010" cy="2776864"/>
          </a:xfrm>
        </p:grpSpPr>
        <p:sp>
          <p:nvSpPr>
            <p:cNvPr id="8" name="矩形 7"/>
            <p:cNvSpPr/>
            <p:nvPr/>
          </p:nvSpPr>
          <p:spPr>
            <a:xfrm>
              <a:off x="-76010" y="2022404"/>
              <a:ext cx="12268010" cy="2776864"/>
            </a:xfrm>
            <a:prstGeom prst="rect">
              <a:avLst/>
            </a:prstGeom>
            <a:solidFill>
              <a:srgbClr val="D64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grpSp>
          <p:nvGrpSpPr>
            <p:cNvPr id="19461" name="组合 8"/>
            <p:cNvGrpSpPr>
              <a:grpSpLocks/>
            </p:cNvGrpSpPr>
            <p:nvPr/>
          </p:nvGrpSpPr>
          <p:grpSpPr bwMode="auto">
            <a:xfrm>
              <a:off x="1496627" y="2694729"/>
              <a:ext cx="655319" cy="1316161"/>
              <a:chOff x="1524112" y="2694729"/>
              <a:chExt cx="655319" cy="1316161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524664" y="2693995"/>
                <a:ext cx="46037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677062" y="2846413"/>
                <a:ext cx="46037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829459" y="2998831"/>
                <a:ext cx="44449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980270" y="3151249"/>
                <a:ext cx="46036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2132668" y="3303667"/>
                <a:ext cx="46036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  <p:grpSp>
          <p:nvGrpSpPr>
            <p:cNvPr id="19462" name="组合 9"/>
            <p:cNvGrpSpPr>
              <a:grpSpLocks/>
            </p:cNvGrpSpPr>
            <p:nvPr/>
          </p:nvGrpSpPr>
          <p:grpSpPr bwMode="auto">
            <a:xfrm flipH="1">
              <a:off x="679791" y="2683492"/>
              <a:ext cx="655319" cy="1316161"/>
              <a:chOff x="1524112" y="2694729"/>
              <a:chExt cx="655319" cy="1316161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523966" y="2694119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1676364" y="2846537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828761" y="2998955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1981159" y="3151373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2133557" y="3303791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238375" y="3124200"/>
            <a:ext cx="7924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600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三、教育的复兴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7"/>
          <p:cNvSpPr>
            <a:spLocks noChangeArrowheads="1"/>
          </p:cNvSpPr>
          <p:nvPr/>
        </p:nvSpPr>
        <p:spPr bwMode="auto">
          <a:xfrm>
            <a:off x="2722563" y="371475"/>
            <a:ext cx="10125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60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三、教育的复兴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604838"/>
            <a:ext cx="762000" cy="782637"/>
          </a:xfrm>
          <a:prstGeom prst="rect">
            <a:avLst/>
          </a:prstGeom>
          <a:solidFill>
            <a:srgbClr val="9EBE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604838"/>
            <a:ext cx="0" cy="78263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484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4838"/>
            <a:ext cx="1277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>
            <a:off x="1066800" y="1401763"/>
            <a:ext cx="1112520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1524000"/>
            <a:ext cx="1219200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487" name="文本框 3"/>
          <p:cNvSpPr txBox="1">
            <a:spLocks noChangeArrowheads="1"/>
          </p:cNvSpPr>
          <p:nvPr/>
        </p:nvSpPr>
        <p:spPr bwMode="auto">
          <a:xfrm>
            <a:off x="914400" y="1936750"/>
            <a:ext cx="34972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4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、背景：</a:t>
            </a:r>
          </a:p>
        </p:txBody>
      </p:sp>
      <p:sp>
        <p:nvSpPr>
          <p:cNvPr id="20488" name="文本框 4"/>
          <p:cNvSpPr txBox="1">
            <a:spLocks noChangeArrowheads="1"/>
          </p:cNvSpPr>
          <p:nvPr/>
        </p:nvSpPr>
        <p:spPr bwMode="auto">
          <a:xfrm>
            <a:off x="1812925" y="3178175"/>
            <a:ext cx="9632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“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文革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”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结束后，邓小平在教育战线上拨乱反正，整顿教学秩序，恢复高考制度，组织编写新教材，倡导尊师重教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2769" descr="xin_1808011922541710597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577850"/>
            <a:ext cx="91440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文本框 32770"/>
          <p:cNvSpPr txBox="1">
            <a:spLocks noChangeArrowheads="1"/>
          </p:cNvSpPr>
          <p:nvPr/>
        </p:nvSpPr>
        <p:spPr bwMode="auto">
          <a:xfrm>
            <a:off x="379413" y="5348288"/>
            <a:ext cx="11433175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1977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日，在人民大会堂，邓小平亲自主持科学和教育工作座谈会。在这次会议上，复出不久的邓小平果断决策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恢复中断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年之久的全国统一高考制度。 </a:t>
            </a:r>
          </a:p>
        </p:txBody>
      </p:sp>
    </p:spTree>
  </p:cSld>
  <p:clrMapOvr>
    <a:masterClrMapping/>
  </p:clrMapOvr>
  <p:transition spd="med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33793"/>
          <p:cNvSpPr txBox="1">
            <a:spLocks noChangeArrowheads="1"/>
          </p:cNvSpPr>
          <p:nvPr/>
        </p:nvSpPr>
        <p:spPr bwMode="auto">
          <a:xfrm>
            <a:off x="307975" y="5645150"/>
            <a:ext cx="8534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华文新魏"/>
                <a:ea typeface="华文新魏"/>
                <a:cs typeface="华文新魏"/>
              </a:rPr>
              <a:t>    </a:t>
            </a:r>
            <a:r>
              <a:rPr lang="en-US" altLang="zh-CN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1977</a:t>
            </a:r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年冬天，</a:t>
            </a:r>
            <a:r>
              <a:rPr lang="en-US" altLang="zh-CN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570</a:t>
            </a:r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万考生走进高考考场，参加高考制度恢复后的第一次考试。</a:t>
            </a:r>
          </a:p>
        </p:txBody>
      </p:sp>
      <p:pic>
        <p:nvPicPr>
          <p:cNvPr id="22530" name="图片 33794" descr="3E5EGAA8C5EAE54BDH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16063"/>
            <a:ext cx="51943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图片 34817" descr="NO_337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0" y="96838"/>
            <a:ext cx="624840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文本框 34818"/>
          <p:cNvSpPr txBox="1">
            <a:spLocks noChangeArrowheads="1"/>
          </p:cNvSpPr>
          <p:nvPr/>
        </p:nvSpPr>
        <p:spPr bwMode="auto">
          <a:xfrm>
            <a:off x="5918200" y="4524375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华文行楷"/>
                <a:ea typeface="华文行楷"/>
                <a:cs typeface="华文行楷"/>
              </a:rPr>
              <a:t>恢复高考后的第一批新生入学 </a:t>
            </a:r>
          </a:p>
        </p:txBody>
      </p:sp>
    </p:spTree>
  </p:cSld>
  <p:clrMapOvr>
    <a:masterClrMapping/>
  </p:clrMapOvr>
  <p:transition spd="med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>
            <a:spLocks noChangeArrowheads="1"/>
          </p:cNvSpPr>
          <p:nvPr/>
        </p:nvSpPr>
        <p:spPr bwMode="auto">
          <a:xfrm>
            <a:off x="746125" y="219075"/>
            <a:ext cx="52784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2.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教育事业的蓬勃发展</a:t>
            </a:r>
          </a:p>
        </p:txBody>
      </p:sp>
      <p:sp>
        <p:nvSpPr>
          <p:cNvPr id="20486" name="文本框 20485"/>
          <p:cNvSpPr txBox="1"/>
          <p:nvPr/>
        </p:nvSpPr>
        <p:spPr>
          <a:xfrm>
            <a:off x="746125" y="1263650"/>
            <a:ext cx="496887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①</a:t>
            </a:r>
            <a:r>
              <a:rPr lang="zh-CN" altLang="en-US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指导思想</a:t>
            </a:r>
          </a:p>
        </p:txBody>
      </p:sp>
      <p:sp>
        <p:nvSpPr>
          <p:cNvPr id="20485" name="左大括号 20484"/>
          <p:cNvSpPr/>
          <p:nvPr/>
        </p:nvSpPr>
        <p:spPr>
          <a:xfrm>
            <a:off x="2930525" y="942975"/>
            <a:ext cx="377825" cy="1165225"/>
          </a:xfrm>
          <a:prstGeom prst="leftBrace">
            <a:avLst>
              <a:gd name="adj1" fmla="val 41316"/>
              <a:gd name="adj2" fmla="val 50000"/>
            </a:avLst>
          </a:prstGeom>
          <a:ln w="28575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598488" y="3297238"/>
            <a:ext cx="3113087" cy="5826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②</a:t>
            </a:r>
            <a:r>
              <a:rPr lang="zh-CN" altLang="en-US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具体措施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930525" y="2651125"/>
            <a:ext cx="377825" cy="2454275"/>
          </a:xfrm>
          <a:prstGeom prst="leftBrace">
            <a:avLst>
              <a:gd name="adj1" fmla="val 41316"/>
              <a:gd name="adj2" fmla="val 50000"/>
            </a:avLst>
          </a:prstGeom>
          <a:ln w="28575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746125" y="5670550"/>
            <a:ext cx="273685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③</a:t>
            </a:r>
            <a:r>
              <a:rPr lang="zh-CN" altLang="en-US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成就：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19475" y="3521075"/>
            <a:ext cx="8847138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90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年代，实施发展高等教育的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“211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工程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计划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19475" y="4972050"/>
            <a:ext cx="6330950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加大西部地区教育发展的力度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49513" y="5670550"/>
            <a:ext cx="9383712" cy="95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世纪末，我国已基本普及九年义务教育和扫除青壮年文盲。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25850" y="942975"/>
            <a:ext cx="4119563" cy="52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实行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科教兴国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战略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51238" y="1689100"/>
            <a:ext cx="7178675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年代，邓小平提出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三个面向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19475" y="2441575"/>
            <a:ext cx="8505825" cy="95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加大教育改革：如普及九年义务教育；普通教育与职业教育并举；发展高等教育等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19475" y="4276725"/>
            <a:ext cx="6330950" cy="52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多渠道筹措经费，启动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希望工程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9" grpId="0"/>
      <p:bldP spid="14" grpId="0" animBg="1"/>
      <p:bldP spid="16" grpId="0" animBg="1"/>
      <p:bldP spid="17" grpId="1" bldLvl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04838"/>
            <a:ext cx="762000" cy="782637"/>
          </a:xfrm>
          <a:prstGeom prst="rect">
            <a:avLst/>
          </a:prstGeom>
          <a:solidFill>
            <a:srgbClr val="9EBE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604838"/>
            <a:ext cx="0" cy="78263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579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4838"/>
            <a:ext cx="1000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>
          <a:xfrm>
            <a:off x="0" y="1755775"/>
            <a:ext cx="1219200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581" name="矩形 7"/>
          <p:cNvSpPr>
            <a:spLocks noChangeArrowheads="1"/>
          </p:cNvSpPr>
          <p:nvPr/>
        </p:nvSpPr>
        <p:spPr bwMode="auto">
          <a:xfrm>
            <a:off x="2065338" y="212725"/>
            <a:ext cx="95123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合作探究一：</a:t>
            </a:r>
            <a:r>
              <a:rPr lang="zh-CN" altLang="en-US" sz="4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理解科教兴国和现代化建设的关系</a:t>
            </a:r>
          </a:p>
        </p:txBody>
      </p:sp>
      <p:sp>
        <p:nvSpPr>
          <p:cNvPr id="79874" name="Text Box 2"/>
          <p:cNvSpPr txBox="1"/>
          <p:nvPr/>
        </p:nvSpPr>
        <p:spPr>
          <a:xfrm>
            <a:off x="664845" y="2043430"/>
            <a:ext cx="11158220" cy="4373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科教兴国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是指全面落实科学技术是第一生产力的思想，坚持教育为本，把科技和教育摆在经济、社会发展的重要位置，增强国家的科技实力及向现实生产力转化的能力，提高全民族的科技文化素质，把经济建设转移到依靠科技进步和提高劳动者素质的轨道上来，加速实现国家的繁荣富强。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中共中央、国务院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关于加强科学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技术进步的决定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1995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CN" altLang="en-US" sz="32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"/>
          <p:cNvSpPr txBox="1">
            <a:spLocks noChangeArrowheads="1"/>
          </p:cNvSpPr>
          <p:nvPr/>
        </p:nvSpPr>
        <p:spPr bwMode="auto">
          <a:xfrm>
            <a:off x="746125" y="219075"/>
            <a:ext cx="52784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2.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教育事业的蓬勃发展</a:t>
            </a:r>
          </a:p>
        </p:txBody>
      </p:sp>
      <p:sp>
        <p:nvSpPr>
          <p:cNvPr id="20486" name="文本框 20485"/>
          <p:cNvSpPr txBox="1"/>
          <p:nvPr/>
        </p:nvSpPr>
        <p:spPr>
          <a:xfrm>
            <a:off x="746125" y="1263650"/>
            <a:ext cx="496887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①</a:t>
            </a:r>
            <a:r>
              <a:rPr lang="zh-CN" altLang="en-US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指导思想</a:t>
            </a:r>
          </a:p>
        </p:txBody>
      </p:sp>
      <p:sp>
        <p:nvSpPr>
          <p:cNvPr id="20485" name="左大括号 20484"/>
          <p:cNvSpPr/>
          <p:nvPr/>
        </p:nvSpPr>
        <p:spPr>
          <a:xfrm>
            <a:off x="2930525" y="942975"/>
            <a:ext cx="377825" cy="1165225"/>
          </a:xfrm>
          <a:prstGeom prst="leftBrace">
            <a:avLst>
              <a:gd name="adj1" fmla="val 41316"/>
              <a:gd name="adj2" fmla="val 50000"/>
            </a:avLst>
          </a:prstGeom>
          <a:ln w="28575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598488" y="3297238"/>
            <a:ext cx="3113087" cy="5826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②</a:t>
            </a:r>
            <a:r>
              <a:rPr lang="zh-CN" altLang="en-US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具体措施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930525" y="2651125"/>
            <a:ext cx="377825" cy="2454275"/>
          </a:xfrm>
          <a:prstGeom prst="leftBrace">
            <a:avLst>
              <a:gd name="adj1" fmla="val 41316"/>
              <a:gd name="adj2" fmla="val 50000"/>
            </a:avLst>
          </a:prstGeom>
          <a:ln w="28575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746125" y="5670550"/>
            <a:ext cx="273685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③</a:t>
            </a:r>
            <a:r>
              <a:rPr lang="zh-CN" altLang="en-US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成就：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19475" y="3521075"/>
            <a:ext cx="8847138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90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年代，实施发展高等教育的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“211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工程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计划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19475" y="4972050"/>
            <a:ext cx="6330950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加大西部地区教育发展的力度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49513" y="5670550"/>
            <a:ext cx="9383712" cy="95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世纪末，我国已基本普及九年义务教育和扫除青壮年文盲。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25850" y="942975"/>
            <a:ext cx="4119563" cy="52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实行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科教兴国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战略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51238" y="1689100"/>
            <a:ext cx="7178675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年代，邓小平提出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三个面向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19475" y="2441575"/>
            <a:ext cx="8505825" cy="95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加大教育改革：如普及九年义务教育；普通教育与职业教育并举；发展高等教育等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19475" y="4276725"/>
            <a:ext cx="6330950" cy="52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多渠道筹措经费，启动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希望工程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 descr="9b0000a5169343708a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688975"/>
            <a:ext cx="584835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图片 2" descr="2318_160927112742_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260350"/>
            <a:ext cx="5900738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6625"/>
          <p:cNvSpPr txBox="1">
            <a:spLocks noChangeArrowheads="1"/>
          </p:cNvSpPr>
          <p:nvPr/>
        </p:nvSpPr>
        <p:spPr bwMode="auto">
          <a:xfrm>
            <a:off x="1119188" y="5838825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希望工程宣传画</a:t>
            </a:r>
          </a:p>
        </p:txBody>
      </p:sp>
      <p:pic>
        <p:nvPicPr>
          <p:cNvPr id="27650" name="图片 26626" descr="pic0001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311150"/>
            <a:ext cx="4165600" cy="5356225"/>
          </a:xfrm>
          <a:prstGeom prst="rect">
            <a:avLst/>
          </a:prstGeom>
          <a:noFill/>
          <a:ln w="9525">
            <a:solidFill>
              <a:srgbClr val="020202"/>
            </a:solidFill>
            <a:miter lim="800000"/>
            <a:headEnd/>
            <a:tailEnd/>
          </a:ln>
        </p:spPr>
      </p:pic>
      <p:pic>
        <p:nvPicPr>
          <p:cNvPr id="26628" name="图片 26627" descr="希望工程照片人物团聚“大眼睛”大学毕业(图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763588"/>
            <a:ext cx="5813425" cy="3376612"/>
          </a:xfrm>
          <a:prstGeom prst="rect">
            <a:avLst/>
          </a:prstGeom>
          <a:noFill/>
          <a:ln w="9525">
            <a:solidFill>
              <a:srgbClr val="020202"/>
            </a:solidFill>
            <a:miter lim="800000"/>
            <a:headEnd/>
            <a:tailEnd/>
          </a:ln>
        </p:spPr>
      </p:pic>
      <p:sp>
        <p:nvSpPr>
          <p:cNvPr id="26629" name="文本框 26628"/>
          <p:cNvSpPr txBox="1">
            <a:spLocks noChangeArrowheads="1"/>
          </p:cNvSpPr>
          <p:nvPr/>
        </p:nvSpPr>
        <p:spPr bwMode="auto">
          <a:xfrm>
            <a:off x="5716588" y="4308475"/>
            <a:ext cx="6040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希望工程宣传画</a:t>
            </a:r>
            <a:r>
              <a:rPr lang="en-US" altLang="zh-CN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中的“大眼睛”女孩苏明娟在安徽大学就读。</a:t>
            </a:r>
            <a:r>
              <a:rPr lang="en-US" altLang="zh-CN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2005</a:t>
            </a:r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年大学毕业，走上了工作岗位。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76200" y="-36513"/>
            <a:ext cx="12268200" cy="6894513"/>
          </a:xfrm>
          <a:prstGeom prst="rect">
            <a:avLst/>
          </a:prstGeom>
          <a:solidFill>
            <a:srgbClr val="33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10242" name="组合 31"/>
          <p:cNvGrpSpPr>
            <a:grpSpLocks/>
          </p:cNvGrpSpPr>
          <p:nvPr/>
        </p:nvGrpSpPr>
        <p:grpSpPr bwMode="auto">
          <a:xfrm>
            <a:off x="-76200" y="2149475"/>
            <a:ext cx="12268200" cy="2817813"/>
            <a:chOff x="-76010" y="2149264"/>
            <a:chExt cx="12268010" cy="2818765"/>
          </a:xfrm>
        </p:grpSpPr>
        <p:grpSp>
          <p:nvGrpSpPr>
            <p:cNvPr id="10243" name="组合 30"/>
            <p:cNvGrpSpPr>
              <a:grpSpLocks/>
            </p:cNvGrpSpPr>
            <p:nvPr/>
          </p:nvGrpSpPr>
          <p:grpSpPr bwMode="auto">
            <a:xfrm>
              <a:off x="-76010" y="2149264"/>
              <a:ext cx="12268010" cy="2776864"/>
              <a:chOff x="-76010" y="2022404"/>
              <a:chExt cx="12268010" cy="277686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76010" y="2022404"/>
                <a:ext cx="12268010" cy="2777476"/>
              </a:xfrm>
              <a:prstGeom prst="rect">
                <a:avLst/>
              </a:prstGeom>
              <a:solidFill>
                <a:srgbClr val="D64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10246" name="组合 16"/>
              <p:cNvGrpSpPr>
                <a:grpSpLocks/>
              </p:cNvGrpSpPr>
              <p:nvPr/>
            </p:nvGrpSpPr>
            <p:grpSpPr bwMode="auto">
              <a:xfrm>
                <a:off x="1496627" y="2694729"/>
                <a:ext cx="655319" cy="1316161"/>
                <a:chOff x="1524112" y="2694729"/>
                <a:chExt cx="655319" cy="1316161"/>
              </a:xfrm>
            </p:grpSpPr>
            <p:sp>
              <p:nvSpPr>
                <p:cNvPr id="5" name="圆角矩形 4"/>
                <p:cNvSpPr/>
                <p:nvPr/>
              </p:nvSpPr>
              <p:spPr>
                <a:xfrm>
                  <a:off x="1524664" y="2694144"/>
                  <a:ext cx="46036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8" name="圆角矩形 7"/>
                <p:cNvSpPr/>
                <p:nvPr/>
              </p:nvSpPr>
              <p:spPr>
                <a:xfrm>
                  <a:off x="1677062" y="2846595"/>
                  <a:ext cx="46036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9" name="圆角矩形 8"/>
                <p:cNvSpPr/>
                <p:nvPr/>
              </p:nvSpPr>
              <p:spPr>
                <a:xfrm>
                  <a:off x="1829459" y="2999047"/>
                  <a:ext cx="44449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>
                  <a:off x="1980269" y="3151498"/>
                  <a:ext cx="46037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11" name="圆角矩形 10"/>
                <p:cNvSpPr/>
                <p:nvPr/>
              </p:nvSpPr>
              <p:spPr>
                <a:xfrm>
                  <a:off x="2132667" y="3303950"/>
                  <a:ext cx="46037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0247" name="组合 24"/>
              <p:cNvGrpSpPr>
                <a:grpSpLocks/>
              </p:cNvGrpSpPr>
              <p:nvPr/>
            </p:nvGrpSpPr>
            <p:grpSpPr bwMode="auto">
              <a:xfrm flipH="1">
                <a:off x="679791" y="2683492"/>
                <a:ext cx="655319" cy="1316161"/>
                <a:chOff x="1524112" y="2694729"/>
                <a:chExt cx="655319" cy="1316161"/>
              </a:xfrm>
            </p:grpSpPr>
            <p:sp>
              <p:nvSpPr>
                <p:cNvPr id="26" name="圆角矩形 25"/>
                <p:cNvSpPr/>
                <p:nvPr/>
              </p:nvSpPr>
              <p:spPr>
                <a:xfrm>
                  <a:off x="1523966" y="2694264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1676364" y="2846715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1828761" y="2999167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1981159" y="3151618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2133557" y="3304070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2" name="矩形 1"/>
            <p:cNvSpPr/>
            <p:nvPr/>
          </p:nvSpPr>
          <p:spPr>
            <a:xfrm>
              <a:off x="1786099" y="3030625"/>
              <a:ext cx="9547077" cy="19374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6000" b="1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一、人民教育的奠基</a:t>
              </a:r>
            </a:p>
            <a:p>
              <a:pPr algn="ctr" eaLnBrk="0" hangingPunct="0">
                <a:defRPr/>
              </a:pPr>
              <a:r>
                <a:rPr lang="zh-CN" altLang="en-US" sz="6000" b="1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28673"/>
          <p:cNvSpPr txBox="1">
            <a:spLocks noChangeArrowheads="1"/>
          </p:cNvSpPr>
          <p:nvPr/>
        </p:nvSpPr>
        <p:spPr bwMode="auto">
          <a:xfrm>
            <a:off x="639763" y="428625"/>
            <a:ext cx="11288712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年开始，全部免除西部地区农村义务教育阶段学生学杂费，</a:t>
            </a:r>
            <a:r>
              <a:rPr lang="en-US" altLang="zh-CN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年扩大到中部和东部地区；对贫困家庭学生免费提供教科书并补助寄宿生生活费。</a:t>
            </a:r>
          </a:p>
        </p:txBody>
      </p:sp>
      <p:sp>
        <p:nvSpPr>
          <p:cNvPr id="28674" name="文本框 28674"/>
          <p:cNvSpPr txBox="1">
            <a:spLocks noChangeArrowheads="1"/>
          </p:cNvSpPr>
          <p:nvPr/>
        </p:nvSpPr>
        <p:spPr bwMode="auto">
          <a:xfrm>
            <a:off x="2743200" y="5486400"/>
            <a:ext cx="6934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675" name="图片 28675" descr="about_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75" y="2662238"/>
            <a:ext cx="8691563" cy="3776662"/>
          </a:xfrm>
          <a:prstGeom prst="rect">
            <a:avLst/>
          </a:prstGeom>
          <a:noFill/>
          <a:ln w="9525">
            <a:solidFill>
              <a:srgbClr val="02020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2"/>
          <p:cNvSpPr txBox="1">
            <a:spLocks noChangeArrowheads="1"/>
          </p:cNvSpPr>
          <p:nvPr/>
        </p:nvSpPr>
        <p:spPr bwMode="auto">
          <a:xfrm>
            <a:off x="746125" y="219075"/>
            <a:ext cx="52784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2.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教育事业的蓬勃发展</a:t>
            </a:r>
          </a:p>
        </p:txBody>
      </p:sp>
      <p:sp>
        <p:nvSpPr>
          <p:cNvPr id="20486" name="文本框 20485"/>
          <p:cNvSpPr txBox="1"/>
          <p:nvPr/>
        </p:nvSpPr>
        <p:spPr>
          <a:xfrm>
            <a:off x="746125" y="1263650"/>
            <a:ext cx="4968875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①</a:t>
            </a:r>
            <a:r>
              <a:rPr lang="zh-CN" altLang="en-US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指导思想</a:t>
            </a:r>
          </a:p>
        </p:txBody>
      </p:sp>
      <p:sp>
        <p:nvSpPr>
          <p:cNvPr id="20485" name="左大括号 20484"/>
          <p:cNvSpPr/>
          <p:nvPr/>
        </p:nvSpPr>
        <p:spPr>
          <a:xfrm>
            <a:off x="2930525" y="942975"/>
            <a:ext cx="377825" cy="1165225"/>
          </a:xfrm>
          <a:prstGeom prst="leftBrace">
            <a:avLst>
              <a:gd name="adj1" fmla="val 41316"/>
              <a:gd name="adj2" fmla="val 50000"/>
            </a:avLst>
          </a:prstGeom>
          <a:ln w="28575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598488" y="3297238"/>
            <a:ext cx="3113087" cy="5826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②</a:t>
            </a:r>
            <a:r>
              <a:rPr lang="zh-CN" altLang="en-US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具体措施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930525" y="2651125"/>
            <a:ext cx="377825" cy="2454275"/>
          </a:xfrm>
          <a:prstGeom prst="leftBrace">
            <a:avLst>
              <a:gd name="adj1" fmla="val 41316"/>
              <a:gd name="adj2" fmla="val 50000"/>
            </a:avLst>
          </a:prstGeom>
          <a:ln w="28575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746125" y="5670550"/>
            <a:ext cx="273685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③</a:t>
            </a:r>
            <a:r>
              <a:rPr lang="zh-CN" altLang="en-US" sz="32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成就：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19475" y="3521075"/>
            <a:ext cx="8847138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90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年代，实施发展高等教育的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“211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工程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计划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19475" y="4972050"/>
            <a:ext cx="6330950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加大西部地区教育发展的力度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49513" y="5670550"/>
            <a:ext cx="9383712" cy="95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世纪末，我国已基本普及九年义务教育和扫除青壮年文盲。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25850" y="942975"/>
            <a:ext cx="4119563" cy="52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实行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科教兴国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战略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51238" y="1689100"/>
            <a:ext cx="7178675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年代，邓小平提出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三个面向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19475" y="2441575"/>
            <a:ext cx="8505825" cy="95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加大教育改革：如普及九年义务教育；普通教育与职业教育并举；发展高等教育等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19475" y="4276725"/>
            <a:ext cx="6330950" cy="52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多渠道筹措经费，启动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希望工程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408488" y="2578100"/>
            <a:ext cx="2474912" cy="1628775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40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中国教育弊端</a:t>
            </a:r>
          </a:p>
        </p:txBody>
      </p:sp>
      <p:sp>
        <p:nvSpPr>
          <p:cNvPr id="6" name="右箭头 5"/>
          <p:cNvSpPr/>
          <p:nvPr/>
        </p:nvSpPr>
        <p:spPr>
          <a:xfrm rot="16200000">
            <a:off x="5094288" y="1995488"/>
            <a:ext cx="862012" cy="303212"/>
          </a:xfrm>
          <a:prstGeom prst="rightArrow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右箭头 7"/>
          <p:cNvSpPr/>
          <p:nvPr/>
        </p:nvSpPr>
        <p:spPr>
          <a:xfrm rot="8820000">
            <a:off x="3740150" y="3946525"/>
            <a:ext cx="862013" cy="301625"/>
          </a:xfrm>
          <a:prstGeom prst="rightArrow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右箭头 8"/>
          <p:cNvSpPr/>
          <p:nvPr/>
        </p:nvSpPr>
        <p:spPr>
          <a:xfrm rot="19380000">
            <a:off x="6731000" y="2668588"/>
            <a:ext cx="862013" cy="303212"/>
          </a:xfrm>
          <a:prstGeom prst="rightArrow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右箭头 9"/>
          <p:cNvSpPr/>
          <p:nvPr/>
        </p:nvSpPr>
        <p:spPr>
          <a:xfrm rot="1320000">
            <a:off x="6581775" y="4006850"/>
            <a:ext cx="863600" cy="301625"/>
          </a:xfrm>
          <a:prstGeom prst="rightArrow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5400000">
            <a:off x="5094287" y="4568826"/>
            <a:ext cx="862013" cy="303212"/>
          </a:xfrm>
          <a:prstGeom prst="rightArrow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右箭头 11"/>
          <p:cNvSpPr/>
          <p:nvPr/>
        </p:nvSpPr>
        <p:spPr>
          <a:xfrm rot="13920000">
            <a:off x="3800475" y="2667000"/>
            <a:ext cx="862013" cy="303213"/>
          </a:xfrm>
          <a:prstGeom prst="rightArrow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28575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5513" y="476250"/>
            <a:ext cx="1820862" cy="132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资金投入不足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97775" y="1120775"/>
            <a:ext cx="3735388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素质教育流于形式，应试教育实质未变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26313" y="3735388"/>
            <a:ext cx="2938462" cy="119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进城务工子女教育问题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18063" y="5151438"/>
            <a:ext cx="2189162" cy="119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教育高收费现象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63713" y="4459288"/>
            <a:ext cx="2300287" cy="132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中小学生负担过重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22375" y="1676400"/>
            <a:ext cx="2595563" cy="119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教育资源分配不均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04838"/>
            <a:ext cx="762000" cy="782637"/>
          </a:xfrm>
          <a:prstGeom prst="rect">
            <a:avLst/>
          </a:prstGeom>
          <a:solidFill>
            <a:srgbClr val="9EBE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604838"/>
            <a:ext cx="0" cy="78263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747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4838"/>
            <a:ext cx="1000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>
          <a:xfrm>
            <a:off x="0" y="1524000"/>
            <a:ext cx="1219200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749" name="矩形 7"/>
          <p:cNvSpPr>
            <a:spLocks noChangeArrowheads="1"/>
          </p:cNvSpPr>
          <p:nvPr/>
        </p:nvSpPr>
        <p:spPr bwMode="auto">
          <a:xfrm>
            <a:off x="2722563" y="371475"/>
            <a:ext cx="10125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60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合作探究二：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04975" y="2276475"/>
            <a:ext cx="878205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至今为止，中国式教育仍备受非议，可国家除了在不改变整个教育制度的前提下进行修补之外，并无多大改变，为什么？请你谈谈你的看法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>
            <a:spLocks noChangeArrowheads="1"/>
          </p:cNvSpPr>
          <p:nvPr/>
        </p:nvSpPr>
        <p:spPr bwMode="auto">
          <a:xfrm>
            <a:off x="1389063" y="831850"/>
            <a:ext cx="101012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时间是由分秒积成的，善于利用零星时间的人，才会做出更大的成绩来。</a:t>
            </a:r>
          </a:p>
        </p:txBody>
      </p:sp>
      <p:sp>
        <p:nvSpPr>
          <p:cNvPr id="32770" name="文本框 3"/>
          <p:cNvSpPr txBox="1">
            <a:spLocks noChangeArrowheads="1"/>
          </p:cNvSpPr>
          <p:nvPr/>
        </p:nvSpPr>
        <p:spPr bwMode="auto">
          <a:xfrm>
            <a:off x="1270000" y="4397375"/>
            <a:ext cx="97091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读书改变命运，刻苦成就事业，态度决定一切</a:t>
            </a:r>
          </a:p>
        </p:txBody>
      </p:sp>
      <p:sp>
        <p:nvSpPr>
          <p:cNvPr id="5" name="矩形 4"/>
          <p:cNvSpPr/>
          <p:nvPr/>
        </p:nvSpPr>
        <p:spPr>
          <a:xfrm>
            <a:off x="1151255" y="2583815"/>
            <a:ext cx="9946640" cy="23069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72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起步南都，腾飞天下</a:t>
            </a:r>
            <a:endParaRPr lang="zh-CN" altLang="en-US" sz="72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0" hangingPunct="0">
              <a:defRPr/>
            </a:pPr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39937"/>
          <p:cNvGrpSpPr>
            <a:grpSpLocks/>
          </p:cNvGrpSpPr>
          <p:nvPr/>
        </p:nvGrpSpPr>
        <p:grpSpPr bwMode="auto">
          <a:xfrm>
            <a:off x="2760663" y="663575"/>
            <a:ext cx="7489825" cy="4826000"/>
            <a:chOff x="884" y="890"/>
            <a:chExt cx="4128" cy="2722"/>
          </a:xfrm>
        </p:grpSpPr>
        <p:sp>
          <p:nvSpPr>
            <p:cNvPr id="33807" name="直接连接符 39938"/>
            <p:cNvSpPr>
              <a:spLocks noChangeShapeType="1"/>
            </p:cNvSpPr>
            <p:nvPr/>
          </p:nvSpPr>
          <p:spPr bwMode="auto">
            <a:xfrm rot="10800000">
              <a:off x="884" y="890"/>
              <a:ext cx="0" cy="272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8" name="直接连接符 39939"/>
            <p:cNvSpPr>
              <a:spLocks noChangeShapeType="1"/>
            </p:cNvSpPr>
            <p:nvPr/>
          </p:nvSpPr>
          <p:spPr bwMode="auto">
            <a:xfrm>
              <a:off x="884" y="3612"/>
              <a:ext cx="41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794" name="直接连接符 39940"/>
          <p:cNvSpPr>
            <a:spLocks noChangeShapeType="1"/>
          </p:cNvSpPr>
          <p:nvPr/>
        </p:nvSpPr>
        <p:spPr bwMode="auto">
          <a:xfrm>
            <a:off x="5210175" y="5272088"/>
            <a:ext cx="0" cy="144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5" name="直接连接符 39941"/>
          <p:cNvSpPr>
            <a:spLocks noChangeShapeType="1"/>
          </p:cNvSpPr>
          <p:nvPr/>
        </p:nvSpPr>
        <p:spPr bwMode="auto">
          <a:xfrm>
            <a:off x="7081838" y="5272088"/>
            <a:ext cx="0" cy="144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6" name="文本框 39942"/>
          <p:cNvSpPr txBox="1">
            <a:spLocks noChangeArrowheads="1"/>
          </p:cNvSpPr>
          <p:nvPr/>
        </p:nvSpPr>
        <p:spPr bwMode="auto">
          <a:xfrm>
            <a:off x="4579938" y="5511800"/>
            <a:ext cx="16573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FF00"/>
                </a:solidFill>
              </a:rPr>
              <a:t>1966</a:t>
            </a:r>
            <a:r>
              <a:rPr lang="zh-CN" altLang="en-US" sz="3600" b="1">
                <a:solidFill>
                  <a:srgbClr val="FFFF00"/>
                </a:solidFill>
              </a:rPr>
              <a:t>年</a:t>
            </a:r>
          </a:p>
        </p:txBody>
      </p:sp>
      <p:sp>
        <p:nvSpPr>
          <p:cNvPr id="33797" name="文本框 39943"/>
          <p:cNvSpPr txBox="1">
            <a:spLocks noChangeArrowheads="1"/>
          </p:cNvSpPr>
          <p:nvPr/>
        </p:nvSpPr>
        <p:spPr bwMode="auto">
          <a:xfrm>
            <a:off x="6596063" y="5511800"/>
            <a:ext cx="16573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FF00"/>
                </a:solidFill>
              </a:rPr>
              <a:t>1976</a:t>
            </a:r>
            <a:r>
              <a:rPr lang="zh-CN" altLang="en-US" sz="3600" b="1">
                <a:solidFill>
                  <a:srgbClr val="FFFF00"/>
                </a:solidFill>
              </a:rPr>
              <a:t>年</a:t>
            </a:r>
          </a:p>
        </p:txBody>
      </p:sp>
      <p:sp>
        <p:nvSpPr>
          <p:cNvPr id="33798" name="文本框 39944"/>
          <p:cNvSpPr txBox="1">
            <a:spLocks noChangeArrowheads="1"/>
          </p:cNvSpPr>
          <p:nvPr/>
        </p:nvSpPr>
        <p:spPr bwMode="auto">
          <a:xfrm>
            <a:off x="2112963" y="5511800"/>
            <a:ext cx="16573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FF00"/>
                </a:solidFill>
              </a:rPr>
              <a:t>1949</a:t>
            </a:r>
            <a:r>
              <a:rPr lang="zh-CN" altLang="en-US" sz="3600" b="1">
                <a:solidFill>
                  <a:srgbClr val="FFFF00"/>
                </a:solidFill>
              </a:rPr>
              <a:t>年</a:t>
            </a:r>
          </a:p>
        </p:txBody>
      </p:sp>
      <p:sp>
        <p:nvSpPr>
          <p:cNvPr id="33799" name="文本框 39946"/>
          <p:cNvSpPr txBox="1">
            <a:spLocks noChangeArrowheads="1"/>
          </p:cNvSpPr>
          <p:nvPr/>
        </p:nvSpPr>
        <p:spPr bwMode="auto">
          <a:xfrm>
            <a:off x="9297988" y="5705475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</a:rPr>
              <a:t>年份</a:t>
            </a:r>
          </a:p>
        </p:txBody>
      </p:sp>
      <p:sp>
        <p:nvSpPr>
          <p:cNvPr id="39948" name="任意多边形 39947"/>
          <p:cNvSpPr>
            <a:spLocks noChangeArrowheads="1"/>
          </p:cNvSpPr>
          <p:nvPr/>
        </p:nvSpPr>
        <p:spPr bwMode="auto">
          <a:xfrm>
            <a:off x="2760663" y="2973388"/>
            <a:ext cx="3529012" cy="1579562"/>
          </a:xfrm>
          <a:custGeom>
            <a:avLst/>
            <a:gdLst>
              <a:gd name="T0" fmla="*/ 0 w 2223"/>
              <a:gd name="T1" fmla="*/ 0 h 995"/>
              <a:gd name="T2" fmla="*/ 2223 w 2223"/>
              <a:gd name="T3" fmla="*/ 995 h 995"/>
            </a:gdLst>
            <a:ahLst/>
            <a:cxnLst/>
            <a:rect l="T0" t="T1" r="T2" b="T3"/>
            <a:pathLst>
              <a:path w="2223" h="995">
                <a:moveTo>
                  <a:pt x="0" y="995"/>
                </a:moveTo>
                <a:cubicBezTo>
                  <a:pt x="226" y="836"/>
                  <a:pt x="984" y="78"/>
                  <a:pt x="1354" y="39"/>
                </a:cubicBezTo>
                <a:cubicBezTo>
                  <a:pt x="1724" y="0"/>
                  <a:pt x="2042" y="612"/>
                  <a:pt x="2223" y="76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9949" name="任意多边形 39948"/>
          <p:cNvSpPr>
            <a:spLocks noChangeArrowheads="1"/>
          </p:cNvSpPr>
          <p:nvPr/>
        </p:nvSpPr>
        <p:spPr bwMode="auto">
          <a:xfrm>
            <a:off x="5784850" y="808038"/>
            <a:ext cx="3992563" cy="4021137"/>
          </a:xfrm>
          <a:custGeom>
            <a:avLst/>
            <a:gdLst>
              <a:gd name="T0" fmla="*/ 0 w 2515"/>
              <a:gd name="T1" fmla="*/ 0 h 2533"/>
              <a:gd name="T2" fmla="*/ 2515 w 2515"/>
              <a:gd name="T3" fmla="*/ 2533 h 2533"/>
            </a:gdLst>
            <a:ahLst/>
            <a:cxnLst/>
            <a:rect l="T0" t="T1" r="T2" b="T3"/>
            <a:pathLst>
              <a:path w="2515" h="2533">
                <a:moveTo>
                  <a:pt x="2515" y="0"/>
                </a:moveTo>
                <a:cubicBezTo>
                  <a:pt x="2243" y="372"/>
                  <a:pt x="1304" y="1937"/>
                  <a:pt x="885" y="2235"/>
                </a:cubicBezTo>
                <a:cubicBezTo>
                  <a:pt x="466" y="2533"/>
                  <a:pt x="184" y="1880"/>
                  <a:pt x="0" y="1786"/>
                </a:cubicBezTo>
              </a:path>
            </a:pathLst>
          </a:custGeom>
          <a:noFill/>
          <a:ln w="69850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9952" name="文本框 39951"/>
          <p:cNvSpPr txBox="1">
            <a:spLocks noChangeArrowheads="1"/>
          </p:cNvSpPr>
          <p:nvPr/>
        </p:nvSpPr>
        <p:spPr bwMode="auto">
          <a:xfrm>
            <a:off x="7051675" y="1150938"/>
            <a:ext cx="26209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蓬勃发展</a:t>
            </a:r>
          </a:p>
        </p:txBody>
      </p:sp>
      <p:sp>
        <p:nvSpPr>
          <p:cNvPr id="33803" name="文本框 39952"/>
          <p:cNvSpPr txBox="1">
            <a:spLocks noChangeArrowheads="1"/>
          </p:cNvSpPr>
          <p:nvPr/>
        </p:nvSpPr>
        <p:spPr bwMode="auto">
          <a:xfrm>
            <a:off x="3424238" y="295275"/>
            <a:ext cx="3657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>
                <a:solidFill>
                  <a:schemeClr val="bg1"/>
                </a:solidFill>
                <a:ea typeface="华文彩云"/>
                <a:cs typeface="华文彩云"/>
              </a:rPr>
              <a:t>课堂小结</a:t>
            </a:r>
          </a:p>
        </p:txBody>
      </p:sp>
      <p:sp>
        <p:nvSpPr>
          <p:cNvPr id="33804" name="文本框 39945"/>
          <p:cNvSpPr txBox="1">
            <a:spLocks noChangeArrowheads="1"/>
          </p:cNvSpPr>
          <p:nvPr/>
        </p:nvSpPr>
        <p:spPr bwMode="auto">
          <a:xfrm>
            <a:off x="1562100" y="444500"/>
            <a:ext cx="11985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趋势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178175" y="2403475"/>
            <a:ext cx="1401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奠基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210175" y="4273550"/>
            <a:ext cx="14017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挫折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76200" y="-36513"/>
            <a:ext cx="12268200" cy="6894513"/>
          </a:xfrm>
          <a:prstGeom prst="rect">
            <a:avLst/>
          </a:prstGeom>
          <a:solidFill>
            <a:srgbClr val="33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4818" name="组合 5"/>
          <p:cNvGrpSpPr>
            <a:grpSpLocks/>
          </p:cNvGrpSpPr>
          <p:nvPr/>
        </p:nvGrpSpPr>
        <p:grpSpPr bwMode="auto">
          <a:xfrm>
            <a:off x="-96838" y="2112963"/>
            <a:ext cx="12268201" cy="2776537"/>
            <a:chOff x="-76010" y="2022404"/>
            <a:chExt cx="12268010" cy="2776864"/>
          </a:xfrm>
        </p:grpSpPr>
        <p:sp>
          <p:nvSpPr>
            <p:cNvPr id="8" name="矩形 7"/>
            <p:cNvSpPr/>
            <p:nvPr/>
          </p:nvSpPr>
          <p:spPr>
            <a:xfrm>
              <a:off x="-76010" y="2022404"/>
              <a:ext cx="12268010" cy="2776864"/>
            </a:xfrm>
            <a:prstGeom prst="rect">
              <a:avLst/>
            </a:prstGeom>
            <a:solidFill>
              <a:srgbClr val="D64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grpSp>
          <p:nvGrpSpPr>
            <p:cNvPr id="34821" name="组合 8"/>
            <p:cNvGrpSpPr>
              <a:grpSpLocks/>
            </p:cNvGrpSpPr>
            <p:nvPr/>
          </p:nvGrpSpPr>
          <p:grpSpPr bwMode="auto">
            <a:xfrm>
              <a:off x="1496627" y="2694729"/>
              <a:ext cx="655319" cy="1316161"/>
              <a:chOff x="1524112" y="2694729"/>
              <a:chExt cx="655319" cy="1316161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524664" y="2693995"/>
                <a:ext cx="46037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677062" y="2846413"/>
                <a:ext cx="46037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829459" y="2998831"/>
                <a:ext cx="44449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980270" y="3151249"/>
                <a:ext cx="46036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2132668" y="3303667"/>
                <a:ext cx="46036" cy="7065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  <p:grpSp>
          <p:nvGrpSpPr>
            <p:cNvPr id="34822" name="组合 9"/>
            <p:cNvGrpSpPr>
              <a:grpSpLocks/>
            </p:cNvGrpSpPr>
            <p:nvPr/>
          </p:nvGrpSpPr>
          <p:grpSpPr bwMode="auto">
            <a:xfrm flipH="1">
              <a:off x="679791" y="2683492"/>
              <a:ext cx="655319" cy="1316161"/>
              <a:chOff x="1524112" y="2694729"/>
              <a:chExt cx="655319" cy="1316161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523966" y="2694119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1676364" y="2846537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828761" y="2998955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1981159" y="3151373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2133557" y="3303791"/>
                <a:ext cx="46036" cy="7065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238375" y="3124200"/>
            <a:ext cx="7924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600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当堂练习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>
            <a:spLocks noChangeArrowheads="1"/>
          </p:cNvSpPr>
          <p:nvPr/>
        </p:nvSpPr>
        <p:spPr bwMode="auto">
          <a:xfrm>
            <a:off x="1155700" y="800100"/>
            <a:ext cx="10163175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、（全国高考</a:t>
            </a:r>
            <a:r>
              <a:rPr lang="zh-CN" altLang="en-US" sz="4000" b="1">
                <a:solidFill>
                  <a:schemeClr val="bg1"/>
                </a:solidFill>
                <a:latin typeface="宋体" charset="-122"/>
              </a:rPr>
              <a:t>Ⅱ）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到1952年底,新中国已建立多所俄文专科学校,北京大学、清华大学等多所高校和一批中学开设了俄文课程,许多中小城镇也掀起学习俄语的热潮。这是我国当时（    ）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A.外交政策转变的需要          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B.计划经济体制的需要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C.文化教育改革的需要           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D.国家发展战略的需要</a:t>
            </a:r>
          </a:p>
        </p:txBody>
      </p:sp>
      <p:sp>
        <p:nvSpPr>
          <p:cNvPr id="3" name="矩形 2"/>
          <p:cNvSpPr/>
          <p:nvPr/>
        </p:nvSpPr>
        <p:spPr>
          <a:xfrm>
            <a:off x="7490778" y="3701415"/>
            <a:ext cx="1237615" cy="18611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15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1"/>
          <p:cNvSpPr txBox="1">
            <a:spLocks noChangeArrowheads="1"/>
          </p:cNvSpPr>
          <p:nvPr/>
        </p:nvSpPr>
        <p:spPr bwMode="auto">
          <a:xfrm>
            <a:off x="990600" y="1308100"/>
            <a:ext cx="99917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、（北京高考）1977年10月21日，《人民日报》头版头条刊登了“高等学校招生进行重大改革”的报道。这一“重大改革”是(　　)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A．教育领域拨乱反正的重要措施       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B．实施“科教兴国”战略的重要步骤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C．贯彻十一届三中全会精神的重要举措 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D．贯彻“三个面向”教育方针的具体体现</a:t>
            </a:r>
          </a:p>
        </p:txBody>
      </p:sp>
      <p:sp>
        <p:nvSpPr>
          <p:cNvPr id="3" name="矩形 2"/>
          <p:cNvSpPr/>
          <p:nvPr/>
        </p:nvSpPr>
        <p:spPr>
          <a:xfrm>
            <a:off x="9141143" y="3136900"/>
            <a:ext cx="1448435" cy="2214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3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/>
          <p:cNvSpPr txBox="1">
            <a:spLocks noChangeArrowheads="1"/>
          </p:cNvSpPr>
          <p:nvPr/>
        </p:nvSpPr>
        <p:spPr bwMode="auto">
          <a:xfrm>
            <a:off x="614363" y="700088"/>
            <a:ext cx="10704512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、（全国高考</a:t>
            </a:r>
            <a:r>
              <a:rPr lang="zh-CN" altLang="en-US" sz="4000" b="1">
                <a:solidFill>
                  <a:schemeClr val="bg1"/>
                </a:solidFill>
                <a:latin typeface="宋体" charset="-122"/>
              </a:rPr>
              <a:t>Ⅱ）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1977年，我国各大专院校录取新生27.3万人，至1988年高校在校生总规模达206万人，2001年增长至719万人，在此期间，高等职业教育和各种形式的成人高等教育的入学人数也有很大增长。由此可知（   ）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A.社会对专业人才的需求得到了解决 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B.高等教育实现了与生产劳动相结合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C.人才选拔制度的改革适应了经济社会的发展 </a:t>
            </a:r>
          </a:p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D.恢复统一高考制度促进了高等教育的普及</a:t>
            </a:r>
          </a:p>
        </p:txBody>
      </p:sp>
      <p:sp>
        <p:nvSpPr>
          <p:cNvPr id="3" name="矩形 2"/>
          <p:cNvSpPr/>
          <p:nvPr/>
        </p:nvSpPr>
        <p:spPr>
          <a:xfrm>
            <a:off x="10300018" y="3689350"/>
            <a:ext cx="1448435" cy="2214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3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04838"/>
            <a:ext cx="762000" cy="782637"/>
          </a:xfrm>
          <a:prstGeom prst="rect">
            <a:avLst/>
          </a:prstGeom>
          <a:solidFill>
            <a:srgbClr val="9EBE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604838"/>
            <a:ext cx="0" cy="78263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267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4838"/>
            <a:ext cx="1000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>
          <a:xfrm>
            <a:off x="0" y="1524000"/>
            <a:ext cx="1219200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加号 17"/>
          <p:cNvSpPr/>
          <p:nvPr/>
        </p:nvSpPr>
        <p:spPr>
          <a:xfrm>
            <a:off x="10047288" y="4579938"/>
            <a:ext cx="2046287" cy="2300287"/>
          </a:xfrm>
          <a:prstGeom prst="mathPlus">
            <a:avLst>
              <a:gd name="adj1" fmla="val 3673"/>
            </a:avLst>
          </a:prstGeom>
          <a:solidFill>
            <a:srgbClr val="4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11270" name="矩形 7"/>
          <p:cNvSpPr>
            <a:spLocks noChangeArrowheads="1"/>
          </p:cNvSpPr>
          <p:nvPr/>
        </p:nvSpPr>
        <p:spPr bwMode="auto">
          <a:xfrm>
            <a:off x="2722563" y="371475"/>
            <a:ext cx="10125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6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一、人民教育的奠基</a:t>
            </a:r>
          </a:p>
        </p:txBody>
      </p:sp>
      <p:sp>
        <p:nvSpPr>
          <p:cNvPr id="8198" name="矩形 8197"/>
          <p:cNvSpPr/>
          <p:nvPr/>
        </p:nvSpPr>
        <p:spPr>
          <a:xfrm>
            <a:off x="300355" y="1714500"/>
            <a:ext cx="267906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hangingPunct="0">
              <a:defRPr/>
            </a:pPr>
            <a:r>
              <a:rPr lang="en-US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、背</a:t>
            </a:r>
            <a:r>
              <a:rPr lang="zh-CN" altLang="en-US" sz="40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景： </a:t>
            </a:r>
          </a:p>
        </p:txBody>
      </p:sp>
      <p:sp>
        <p:nvSpPr>
          <p:cNvPr id="8199" name="矩形 8198"/>
          <p:cNvSpPr>
            <a:spLocks noChangeArrowheads="1"/>
          </p:cNvSpPr>
          <p:nvPr/>
        </p:nvSpPr>
        <p:spPr bwMode="auto">
          <a:xfrm>
            <a:off x="2535238" y="1714500"/>
            <a:ext cx="72945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新中国的成立和人民政府的重视</a:t>
            </a:r>
          </a:p>
        </p:txBody>
      </p:sp>
      <p:sp>
        <p:nvSpPr>
          <p:cNvPr id="3" name="矩形 2"/>
          <p:cNvSpPr/>
          <p:nvPr/>
        </p:nvSpPr>
        <p:spPr>
          <a:xfrm>
            <a:off x="300355" y="2947036"/>
            <a:ext cx="521906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hangingPunct="0">
              <a:defRPr/>
            </a:pPr>
            <a:r>
              <a:rPr lang="en-US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、新中国成立初期</a:t>
            </a:r>
            <a:r>
              <a:rPr lang="zh-CN" altLang="en-US" sz="40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：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58913" y="3916363"/>
            <a:ext cx="88439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1949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年底，第一次全国教育工作会议召开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1"/>
          <p:cNvSpPr txBox="1">
            <a:spLocks noChangeArrowheads="1"/>
          </p:cNvSpPr>
          <p:nvPr/>
        </p:nvSpPr>
        <p:spPr bwMode="auto">
          <a:xfrm>
            <a:off x="809625" y="1168400"/>
            <a:ext cx="101917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（全国卷Ⅱ）新中国成立之初，全国各高校遵照中央政府要求开设公共必修课，恩格斯所著《劳动在从猿到人转变过程中的作用》成为指定教科书，文化部还举办了以“从猿到人”等为宣传主题的大型科学知识展览会。其主要目的是(　　)</a:t>
            </a:r>
          </a:p>
          <a:p>
            <a:pPr eaLnBrk="0" hangingPunct="0"/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A．构建与国家政权相适应的意识形态   </a:t>
            </a:r>
          </a:p>
          <a:p>
            <a:pPr eaLnBrk="0" hangingPunct="0"/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B．确立马克思主义在全党的指导地位</a:t>
            </a:r>
          </a:p>
          <a:p>
            <a:pPr eaLnBrk="0" hangingPunct="0"/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C．用科学文化知识破除封建迷信思想   </a:t>
            </a:r>
          </a:p>
          <a:p>
            <a:pPr eaLnBrk="0" hangingPunct="0"/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D．探索引导宣传舆论工作的全新形式</a:t>
            </a:r>
          </a:p>
        </p:txBody>
      </p:sp>
      <p:sp>
        <p:nvSpPr>
          <p:cNvPr id="3" name="矩形 2"/>
          <p:cNvSpPr/>
          <p:nvPr/>
        </p:nvSpPr>
        <p:spPr>
          <a:xfrm>
            <a:off x="9148128" y="3983355"/>
            <a:ext cx="1237615" cy="18611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altLang="zh-CN" sz="11500" b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847725" y="849313"/>
            <a:ext cx="10190163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、（海南高考）</a:t>
            </a: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1953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年，东北行政委员会扫除文盲工作委员会为东北农村编写了《农民速成识字课本》，课文采用类似《三字经》的韵文本：</a:t>
            </a: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日月光，照四方，天上明，地下亮，毛主席，共产党，领导咱，有力量等</a:t>
            </a: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这说明新中国成立初期的扫盲教育(　　)</a:t>
            </a:r>
          </a:p>
          <a:p>
            <a:pPr eaLnBrk="0" hangingPunct="0"/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A．强调与生产生活实践相结合</a:t>
            </a:r>
          </a:p>
          <a:p>
            <a:pPr eaLnBrk="0" hangingPunct="0"/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B．注重对公民的政治思想教育</a:t>
            </a:r>
          </a:p>
          <a:p>
            <a:pPr eaLnBrk="0" hangingPunct="0"/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C．奠定农业合作化运动的基础  </a:t>
            </a:r>
          </a:p>
          <a:p>
            <a:pPr eaLnBrk="0" hangingPunct="0"/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D．激发广大群众的主人翁意识</a:t>
            </a:r>
          </a:p>
        </p:txBody>
      </p:sp>
      <p:sp>
        <p:nvSpPr>
          <p:cNvPr id="3" name="矩形 2"/>
          <p:cNvSpPr/>
          <p:nvPr/>
        </p:nvSpPr>
        <p:spPr>
          <a:xfrm>
            <a:off x="9148128" y="3983355"/>
            <a:ext cx="1237615" cy="18611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altLang="zh-CN" sz="11500" b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7"/>
          <p:cNvSpPr>
            <a:spLocks noChangeArrowheads="1"/>
          </p:cNvSpPr>
          <p:nvPr/>
        </p:nvSpPr>
        <p:spPr bwMode="auto">
          <a:xfrm>
            <a:off x="2722563" y="371475"/>
            <a:ext cx="10125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60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拓展延伸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604838"/>
            <a:ext cx="762000" cy="782637"/>
          </a:xfrm>
          <a:prstGeom prst="rect">
            <a:avLst/>
          </a:prstGeom>
          <a:solidFill>
            <a:srgbClr val="9EBE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604838"/>
            <a:ext cx="0" cy="78263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0964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4838"/>
            <a:ext cx="1277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>
            <a:off x="1066800" y="1401763"/>
            <a:ext cx="1112520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1524000"/>
            <a:ext cx="1219200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967" name="文本框 99"/>
          <p:cNvSpPr txBox="1">
            <a:spLocks noChangeArrowheads="1"/>
          </p:cNvSpPr>
          <p:nvPr/>
        </p:nvSpPr>
        <p:spPr bwMode="auto">
          <a:xfrm>
            <a:off x="371475" y="1524000"/>
            <a:ext cx="114506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、阅读材料，完成下列要求。</a:t>
            </a:r>
          </a:p>
          <a:p>
            <a:pPr eaLnBrk="0" hangingPunct="0"/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材料  科学院要把科技大学办好，选数理化好的高中毕业生入学，不照顾干部子弟。这样做要是犯错误，我首先检讨。这不是复旧！一点外语知识、数理化知识也没有，还攀什么高峰</a:t>
            </a: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?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峰也不行，低峰还有问题。我们有个危机，可能发生在教育部门，把整个现代化水平拖住了。比如我们提高工厂自动化水平，要增加科技人员，这就要靠教育。提高自动化水平，减少体力劳动，世界上发达国家不管是什么社会制度都是走这个道路。科技人员是不是劳动者？科学技术叫生产力，科技人员就是劳动者！                </a:t>
            </a: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——1975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年邓小平</a:t>
            </a: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关于科技工作的几个问题</a:t>
            </a: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eaLnBrk="0" hangingPunct="0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结合材料与所学的中国史的相关知识，围绕“科技、教育与生产力”自行拟定一个具体的论题，并就所拟论题进行简要阐述</a:t>
            </a:r>
            <a:r>
              <a:rPr lang="en-US" altLang="zh-CN" sz="2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要求：明确写出所拟论题，阐述须有史实依据</a:t>
            </a:r>
            <a:r>
              <a:rPr lang="en-US" altLang="zh-CN" sz="2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8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1" descr="t012d39915bc80203a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12875"/>
            <a:ext cx="947896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5120" y="411798"/>
            <a:ext cx="471551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hangingPunct="0"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、新中国成立初期</a:t>
            </a:r>
            <a:r>
              <a:rPr lang="zh-CN" altLang="en-US" sz="36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：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 rot="10800000" flipV="1">
            <a:off x="4835525" y="412750"/>
            <a:ext cx="61547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1949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年底，第一次全国教育工作会议召开</a:t>
            </a:r>
          </a:p>
        </p:txBody>
      </p:sp>
      <p:sp>
        <p:nvSpPr>
          <p:cNvPr id="7" name="矩形 6"/>
          <p:cNvSpPr/>
          <p:nvPr/>
        </p:nvSpPr>
        <p:spPr>
          <a:xfrm>
            <a:off x="476885" y="1272223"/>
            <a:ext cx="23291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zh-CN" altLang="en-US" sz="36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：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 rot="10800000" flipV="1">
            <a:off x="1108075" y="1722438"/>
            <a:ext cx="10401300" cy="2554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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决定</a:t>
            </a:r>
            <a:r>
              <a:rPr lang="en-US" altLang="zh-CN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“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0" hangingPunct="0"/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                                         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建立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人民教育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事业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 </a:t>
            </a:r>
            <a:r>
              <a:rPr lang="zh-CN" altLang="en-US" sz="3200" b="1" u="sng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</a:t>
            </a:r>
          </a:p>
          <a:p>
            <a:pPr eaLnBrk="0" hangingPunct="0"/>
            <a:endParaRPr lang="zh-CN" altLang="en-US" sz="3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Wingdings" pitchFamily="2" charset="2"/>
            </a:endParaRPr>
          </a:p>
          <a:p>
            <a:pPr eaLnBrk="0" hangingPunct="0"/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 确立教育要为</a:t>
            </a:r>
            <a:r>
              <a:rPr lang="zh-CN" altLang="en-US" sz="3200" b="1" u="sng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      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服务，学校应向广大 </a:t>
            </a:r>
            <a:r>
              <a:rPr lang="zh-CN" altLang="en-US" sz="3200" b="1" u="sng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开门，大力提高人民的文化水平</a:t>
            </a:r>
            <a:r>
              <a:rPr lang="zh-CN" altLang="en-US" sz="3200" b="1" u="sng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               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                                   </a:t>
            </a:r>
            <a:r>
              <a:rPr lang="en-US" altLang="zh-CN" sz="3200" b="1" u="sng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                                             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659063" y="1722438"/>
            <a:ext cx="89868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u="sng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以老解放区新教育经验为基础、吸收旧教育有用经验，借鉴苏联经验</a:t>
            </a:r>
            <a:r>
              <a:rPr lang="en-US" altLang="zh-CN" sz="3200" b="1" u="sng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“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054475" y="3106738"/>
            <a:ext cx="18986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国家建设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9385300" y="3106738"/>
            <a:ext cx="16779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工农</a:t>
            </a:r>
          </a:p>
        </p:txBody>
      </p:sp>
      <p:sp>
        <p:nvSpPr>
          <p:cNvPr id="13" name="矩形 12"/>
          <p:cNvSpPr/>
          <p:nvPr/>
        </p:nvSpPr>
        <p:spPr>
          <a:xfrm>
            <a:off x="476885" y="4372928"/>
            <a:ext cx="23291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意义</a:t>
            </a:r>
            <a:r>
              <a:rPr lang="zh-CN" altLang="en-US" sz="36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： 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727200" y="5191125"/>
            <a:ext cx="97059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这就成功地将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 改变为沿着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                       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前进的新中国人民教育 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          </a:t>
            </a:r>
            <a:r>
              <a:rPr lang="zh-CN" altLang="en-US" sz="28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               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281488" y="5094288"/>
            <a:ext cx="459898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半殖民地半封建教育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559050" y="5629275"/>
            <a:ext cx="41211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社会主义方向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 uiExpand="1" build="allAtOnce" bldLvl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20481" descr="052414.jpg (26127 bytes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914400"/>
            <a:ext cx="58499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文本框 20482"/>
          <p:cNvSpPr txBox="1"/>
          <p:nvPr/>
        </p:nvSpPr>
        <p:spPr>
          <a:xfrm>
            <a:off x="927100" y="393700"/>
            <a:ext cx="8067675" cy="582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北京工农速成中学学生在学习（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1952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年）</a:t>
            </a:r>
          </a:p>
        </p:txBody>
      </p:sp>
      <p:pic>
        <p:nvPicPr>
          <p:cNvPr id="13315" name="图片 23553" descr="052416.jpg (27222 bytes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6100" y="1901825"/>
            <a:ext cx="65214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文本框 23554"/>
          <p:cNvSpPr txBox="1"/>
          <p:nvPr/>
        </p:nvSpPr>
        <p:spPr>
          <a:xfrm>
            <a:off x="4705350" y="6097588"/>
            <a:ext cx="6789738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农民在田间参加扫肓学习（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年代）</a:t>
            </a:r>
          </a:p>
        </p:txBody>
      </p:sp>
    </p:spTree>
  </p:cSld>
  <p:clrMapOvr>
    <a:masterClrMapping/>
  </p:clrMapOvr>
  <p:transition spd="med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5120" y="411798"/>
            <a:ext cx="608711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hangingPunct="0"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、全面建设社会主义时期</a:t>
            </a:r>
            <a:r>
              <a:rPr lang="zh-CN" altLang="en-US" sz="36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：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 rot="10800000" flipV="1">
            <a:off x="512763" y="1263650"/>
            <a:ext cx="11401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）制定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全面发展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的教育方针：毛泽东指出：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我们的教育方针，应该使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          ，        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成为有社会主义觉悟的有文化的劳动者。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127375" y="1755775"/>
            <a:ext cx="8786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受教育者在德育、智育、体育几方面都得到发展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 rot="10800000" flipV="1">
            <a:off x="512763" y="3330575"/>
            <a:ext cx="11401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）两种教育制度：在发展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   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同时，建立起</a:t>
            </a:r>
          </a:p>
          <a:p>
            <a:pPr eaLnBrk="0" hangingPunct="0"/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   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的学校教育制度，学生可以根据需要选择</a:t>
            </a:r>
          </a:p>
          <a:p>
            <a:pPr eaLnBrk="0" hangingPunct="0"/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学习或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。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</a:t>
            </a:r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                   </a:t>
            </a:r>
            <a:endParaRPr lang="zh-CN" altLang="en-US" sz="3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965825" y="3330575"/>
            <a:ext cx="304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全日制学校教育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58863" y="3732213"/>
            <a:ext cx="304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半工半读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2300" y="4316413"/>
            <a:ext cx="304006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全日制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662363" y="4316413"/>
            <a:ext cx="30400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半工半读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 rot="10800000" flipV="1">
            <a:off x="512763" y="5399088"/>
            <a:ext cx="11239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32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          </a:t>
            </a:r>
            <a:endParaRPr lang="zh-CN" altLang="en-US" sz="3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2289"/>
          <p:cNvSpPr txBox="1">
            <a:spLocks noChangeArrowheads="1"/>
          </p:cNvSpPr>
          <p:nvPr/>
        </p:nvSpPr>
        <p:spPr bwMode="auto">
          <a:xfrm>
            <a:off x="1368425" y="295275"/>
            <a:ext cx="93487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新中国头</a:t>
            </a: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年教育与旧中国教育发展的比较</a:t>
            </a:r>
          </a:p>
        </p:txBody>
      </p:sp>
      <p:graphicFrame>
        <p:nvGraphicFramePr>
          <p:cNvPr id="12291" name="表格 12290"/>
          <p:cNvGraphicFramePr/>
          <p:nvPr/>
        </p:nvGraphicFramePr>
        <p:xfrm>
          <a:off x="1260475" y="1009650"/>
          <a:ext cx="9197975" cy="3987800"/>
        </p:xfrm>
        <a:graphic>
          <a:graphicData uri="http://schemas.openxmlformats.org/drawingml/2006/table">
            <a:tbl>
              <a:tblPr/>
              <a:tblGrid>
                <a:gridCol w="1075690"/>
                <a:gridCol w="1769745"/>
                <a:gridCol w="2171065"/>
                <a:gridCol w="2091690"/>
                <a:gridCol w="2091055"/>
              </a:tblGrid>
              <a:tr h="103441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1965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年在校生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比旧中国最多时增长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1965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</a:p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学校数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比旧中国最多时增长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4711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高等学校</a:t>
                      </a:r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67.4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万人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1947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年的</a:t>
                      </a: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3.3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倍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434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1947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年的</a:t>
                      </a: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1.1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倍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2522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中等学校</a:t>
                      </a:r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1432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万人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1946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年的</a:t>
                      </a: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6.9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倍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80993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1949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年的</a:t>
                      </a: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14.1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倍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81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小学</a:t>
                      </a:r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11626.9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万人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1946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年的</a:t>
                      </a: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3.9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倍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168100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itchFamily="18" charset="2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1949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年的</a:t>
                      </a:r>
                      <a:r>
                        <a:rPr lang="en-US" altLang="zh-CN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4.9</a:t>
                      </a:r>
                      <a:r>
                        <a:rPr lang="zh-CN" altLang="en-US" b="1">
                          <a:solidFill>
                            <a:srgbClr val="02020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倍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178" name="文本框 12322"/>
          <p:cNvSpPr txBox="1"/>
          <p:nvPr/>
        </p:nvSpPr>
        <p:spPr>
          <a:xfrm>
            <a:off x="377825" y="5238750"/>
            <a:ext cx="11344275" cy="15684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学思之窗：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思考：新中国的教育事业有了哪些发展？为什么得到较快发展？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3314"/>
          <p:cNvSpPr txBox="1">
            <a:spLocks noChangeArrowheads="1"/>
          </p:cNvSpPr>
          <p:nvPr/>
        </p:nvSpPr>
        <p:spPr bwMode="auto">
          <a:xfrm>
            <a:off x="1009650" y="709613"/>
            <a:ext cx="10429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新中国教育事业获得了怎样的发展？为什么？</a:t>
            </a:r>
          </a:p>
        </p:txBody>
      </p:sp>
      <p:sp>
        <p:nvSpPr>
          <p:cNvPr id="13314" name="文本框 13313"/>
          <p:cNvSpPr txBox="1">
            <a:spLocks noChangeArrowheads="1"/>
          </p:cNvSpPr>
          <p:nvPr/>
        </p:nvSpPr>
        <p:spPr bwMode="auto">
          <a:xfrm>
            <a:off x="711200" y="2155825"/>
            <a:ext cx="11026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5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答：新中国教育事业的较大发展主要表现在：逐步形成从小学到大学，从全日制教育到半工半读教育等比较完整的国民教育体系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培养了大批素质较高的劳动后备军和德才兼备的建设人才。</a:t>
            </a:r>
            <a:endParaRPr lang="zh-CN" altLang="en-US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11200" y="4895850"/>
            <a:ext cx="112887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原因</a:t>
            </a:r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是制定并全面贯彻了正确的教育方针。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76200" y="-36513"/>
            <a:ext cx="12268200" cy="6894513"/>
          </a:xfrm>
          <a:prstGeom prst="rect">
            <a:avLst/>
          </a:prstGeom>
          <a:solidFill>
            <a:srgbClr val="33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17410" name="组合 31"/>
          <p:cNvGrpSpPr>
            <a:grpSpLocks/>
          </p:cNvGrpSpPr>
          <p:nvPr/>
        </p:nvGrpSpPr>
        <p:grpSpPr bwMode="auto">
          <a:xfrm>
            <a:off x="-76200" y="2149475"/>
            <a:ext cx="12268200" cy="2817813"/>
            <a:chOff x="-76010" y="2149264"/>
            <a:chExt cx="12268010" cy="2818765"/>
          </a:xfrm>
        </p:grpSpPr>
        <p:grpSp>
          <p:nvGrpSpPr>
            <p:cNvPr id="17411" name="组合 30"/>
            <p:cNvGrpSpPr>
              <a:grpSpLocks/>
            </p:cNvGrpSpPr>
            <p:nvPr/>
          </p:nvGrpSpPr>
          <p:grpSpPr bwMode="auto">
            <a:xfrm>
              <a:off x="-76010" y="2149264"/>
              <a:ext cx="12268010" cy="2776864"/>
              <a:chOff x="-76010" y="2022404"/>
              <a:chExt cx="12268010" cy="277686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76010" y="2022404"/>
                <a:ext cx="12268010" cy="2777476"/>
              </a:xfrm>
              <a:prstGeom prst="rect">
                <a:avLst/>
              </a:prstGeom>
              <a:solidFill>
                <a:srgbClr val="D64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17414" name="组合 16"/>
              <p:cNvGrpSpPr>
                <a:grpSpLocks/>
              </p:cNvGrpSpPr>
              <p:nvPr/>
            </p:nvGrpSpPr>
            <p:grpSpPr bwMode="auto">
              <a:xfrm>
                <a:off x="1496627" y="2694729"/>
                <a:ext cx="655319" cy="1316161"/>
                <a:chOff x="1524112" y="2694729"/>
                <a:chExt cx="655319" cy="1316161"/>
              </a:xfrm>
            </p:grpSpPr>
            <p:sp>
              <p:nvSpPr>
                <p:cNvPr id="5" name="圆角矩形 4"/>
                <p:cNvSpPr/>
                <p:nvPr/>
              </p:nvSpPr>
              <p:spPr>
                <a:xfrm>
                  <a:off x="1524664" y="2694144"/>
                  <a:ext cx="46036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8" name="圆角矩形 7"/>
                <p:cNvSpPr/>
                <p:nvPr/>
              </p:nvSpPr>
              <p:spPr>
                <a:xfrm>
                  <a:off x="1677062" y="2846595"/>
                  <a:ext cx="46036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9" name="圆角矩形 8"/>
                <p:cNvSpPr/>
                <p:nvPr/>
              </p:nvSpPr>
              <p:spPr>
                <a:xfrm>
                  <a:off x="1829459" y="2999047"/>
                  <a:ext cx="44449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>
                  <a:off x="1980269" y="3151498"/>
                  <a:ext cx="46037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11" name="圆角矩形 10"/>
                <p:cNvSpPr/>
                <p:nvPr/>
              </p:nvSpPr>
              <p:spPr>
                <a:xfrm>
                  <a:off x="2132667" y="3303950"/>
                  <a:ext cx="46037" cy="70667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7415" name="组合 24"/>
              <p:cNvGrpSpPr>
                <a:grpSpLocks/>
              </p:cNvGrpSpPr>
              <p:nvPr/>
            </p:nvGrpSpPr>
            <p:grpSpPr bwMode="auto">
              <a:xfrm flipH="1">
                <a:off x="679791" y="2683492"/>
                <a:ext cx="655319" cy="1316161"/>
                <a:chOff x="1524112" y="2694729"/>
                <a:chExt cx="655319" cy="1316161"/>
              </a:xfrm>
            </p:grpSpPr>
            <p:sp>
              <p:nvSpPr>
                <p:cNvPr id="26" name="圆角矩形 25"/>
                <p:cNvSpPr/>
                <p:nvPr/>
              </p:nvSpPr>
              <p:spPr>
                <a:xfrm>
                  <a:off x="1523966" y="2694264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1676364" y="2846715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1828761" y="2999167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1981159" y="3151618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2133557" y="3304070"/>
                  <a:ext cx="46037" cy="70667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2" name="矩形 1"/>
            <p:cNvSpPr/>
            <p:nvPr/>
          </p:nvSpPr>
          <p:spPr>
            <a:xfrm>
              <a:off x="1786099" y="3030625"/>
              <a:ext cx="9547077" cy="19374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6000" b="1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二、动乱中的教育</a:t>
              </a:r>
            </a:p>
            <a:p>
              <a:pPr algn="ctr" eaLnBrk="0" hangingPunct="0">
                <a:defRPr/>
              </a:pPr>
              <a:r>
                <a:rPr lang="zh-CN" altLang="en-US" sz="6000" b="1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4349"/>
        </a:solidFill>
        <a:ln>
          <a:noFill/>
        </a:ln>
      </a:spPr>
      <a:bodyPr rtlCol="0" anchor="ctr"/>
      <a:lstStyle>
        <a:defPPr algn="ctr">
          <a:defRPr lang="zh-CN" altLang="en-US" sz="800" b="1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2611</Words>
  <Application>WPS 演示</Application>
  <PresentationFormat>自定义</PresentationFormat>
  <Paragraphs>170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演示文稿设计模板</vt:lpstr>
      </vt:variant>
      <vt:variant>
        <vt:i4>4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宋体</vt:lpstr>
      <vt:lpstr>Calibri Light</vt:lpstr>
      <vt:lpstr>等线 Light</vt:lpstr>
      <vt:lpstr>Calibri</vt:lpstr>
      <vt:lpstr>等线</vt:lpstr>
      <vt:lpstr>微软雅黑</vt:lpstr>
      <vt:lpstr>+mn-ea</vt:lpstr>
      <vt:lpstr>Wingdings</vt:lpstr>
      <vt:lpstr>黑体</vt:lpstr>
      <vt:lpstr>华文新魏</vt:lpstr>
      <vt:lpstr>华文行楷</vt:lpstr>
      <vt:lpstr>Times New Roman</vt:lpstr>
      <vt:lpstr>华文彩云</vt:lpstr>
      <vt:lpstr>默认设计模板</vt:lpstr>
      <vt:lpstr>默认设计模板</vt:lpstr>
      <vt:lpstr>默认设计模板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tang</cp:lastModifiedBy>
  <cp:revision>368</cp:revision>
  <dcterms:created xsi:type="dcterms:W3CDTF">2017-05-02T14:29:00Z</dcterms:created>
  <dcterms:modified xsi:type="dcterms:W3CDTF">2017-11-12T12:52:17Z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2052-10.1.0.6876</vt:lpwstr>
  </property>
</Properties>
</file>