
<file path=[Content_Types].xml><?xml version="1.0" encoding="utf-8"?>
<Types xmlns="http://schemas.openxmlformats.org/package/2006/content-types">
  <Default Extension="jpeg" ContentType="image/jpeg"/>
  <Default Extension="tiff" ContentType="image/tif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350" r:id="rId3"/>
    <p:sldId id="482" r:id="rId5"/>
    <p:sldId id="500" r:id="rId6"/>
    <p:sldId id="501" r:id="rId7"/>
    <p:sldId id="502" r:id="rId8"/>
    <p:sldId id="503" r:id="rId9"/>
    <p:sldId id="504" r:id="rId10"/>
    <p:sldId id="505" r:id="rId11"/>
    <p:sldId id="517" r:id="rId12"/>
    <p:sldId id="518" r:id="rId13"/>
    <p:sldId id="519" r:id="rId14"/>
    <p:sldId id="520" r:id="rId15"/>
    <p:sldId id="523" r:id="rId16"/>
    <p:sldId id="524" r:id="rId17"/>
    <p:sldId id="525" r:id="rId18"/>
    <p:sldId id="521" r:id="rId19"/>
    <p:sldId id="526" r:id="rId20"/>
    <p:sldId id="527" r:id="rId21"/>
    <p:sldId id="522" r:id="rId22"/>
    <p:sldId id="470" r:id="rId23"/>
    <p:sldId id="529" r:id="rId24"/>
    <p:sldId id="498" r:id="rId25"/>
  </p:sldIdLst>
  <p:sldSz cx="9144000" cy="6858000" type="screen4x3"/>
  <p:notesSz cx="6858000" cy="9144000"/>
  <p:embeddedFontLst>
    <p:embeddedFont>
      <p:font typeface="楷体" panose="02010609060101010101" pitchFamily="49" charset="-122"/>
      <p:regular r:id="rId30"/>
    </p:embeddedFont>
    <p:embeddedFont>
      <p:font typeface="Comic Sans MS" panose="030F0702030302020204" pitchFamily="66" charset="0"/>
      <p:regular r:id="rId31"/>
      <p:bold r:id="rId32"/>
      <p:italic r:id="rId33"/>
      <p:boldItalic r:id="rId34"/>
    </p:embeddedFont>
  </p:embeddedFont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  <p:cmAuthor id="1" name="幸全" initials="幸全" lastIdx="1" clrIdx="0"/>
  <p:cmAuthor id="3" name="Sophie Ma" initials="U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91B9"/>
    <a:srgbClr val="E0F2FC"/>
    <a:srgbClr val="ABDCF7"/>
    <a:srgbClr val="6600FF"/>
    <a:srgbClr val="6666FF"/>
    <a:srgbClr val="9933FF"/>
    <a:srgbClr val="3366CC"/>
    <a:srgbClr val="000000"/>
    <a:srgbClr val="0000FF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207" autoAdjust="0"/>
  </p:normalViewPr>
  <p:slideViewPr>
    <p:cSldViewPr showGuides="1">
      <p:cViewPr varScale="1">
        <p:scale>
          <a:sx n="67" d="100"/>
          <a:sy n="67" d="100"/>
        </p:scale>
        <p:origin x="-1476" y="-108"/>
      </p:cViewPr>
      <p:guideLst>
        <p:guide orient="horz" pos="2203"/>
        <p:guide pos="28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4" Type="http://schemas.openxmlformats.org/officeDocument/2006/relationships/font" Target="fonts/font5.fntdata"/><Relationship Id="rId33" Type="http://schemas.openxmlformats.org/officeDocument/2006/relationships/font" Target="fonts/font4.fntdata"/><Relationship Id="rId32" Type="http://schemas.openxmlformats.org/officeDocument/2006/relationships/font" Target="fonts/font3.fntdata"/><Relationship Id="rId31" Type="http://schemas.openxmlformats.org/officeDocument/2006/relationships/font" Target="fonts/font2.fntdata"/><Relationship Id="rId30" Type="http://schemas.openxmlformats.org/officeDocument/2006/relationships/font" Target="fonts/font1.fntdata"/><Relationship Id="rId3" Type="http://schemas.openxmlformats.org/officeDocument/2006/relationships/slide" Target="slides/slide1.xml"/><Relationship Id="rId29" Type="http://schemas.openxmlformats.org/officeDocument/2006/relationships/commentAuthors" Target="commentAuthors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580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  <p:pic>
        <p:nvPicPr>
          <p:cNvPr id="10" name="Picture 2" descr="C:\Users\hp\Desktop\PPT-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  <p:pic>
        <p:nvPicPr>
          <p:cNvPr id="10" name="Picture 2" descr="C:\Users\hp\Desktop\PPT-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tif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tif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1435" y="3175"/>
            <a:ext cx="91954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 flipV="1">
            <a:off x="5868144" y="6140880"/>
            <a:ext cx="3275856" cy="387425"/>
          </a:xfrm>
          <a:prstGeom prst="rect">
            <a:avLst/>
          </a:prstGeom>
          <a:solidFill>
            <a:srgbClr val="FFC00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zh-CN" altLang="en-US"/>
          </a:p>
        </p:txBody>
      </p:sp>
      <p:sp>
        <p:nvSpPr>
          <p:cNvPr id="6" name="任意多边形: 形状 11"/>
          <p:cNvSpPr/>
          <p:nvPr/>
        </p:nvSpPr>
        <p:spPr>
          <a:xfrm flipV="1">
            <a:off x="5354505" y="6140880"/>
            <a:ext cx="873679" cy="387425"/>
          </a:xfrm>
          <a:custGeom>
            <a:avLst/>
            <a:gdLst>
              <a:gd name="connsiteX0" fmla="*/ 0 w 10965543"/>
              <a:gd name="connsiteY0" fmla="*/ 0 h 3542400"/>
              <a:gd name="connsiteX1" fmla="*/ 508000 w 10965543"/>
              <a:gd name="connsiteY1" fmla="*/ 0 h 3542400"/>
              <a:gd name="connsiteX2" fmla="*/ 508000 w 10965543"/>
              <a:gd name="connsiteY2" fmla="*/ 592 h 3542400"/>
              <a:gd name="connsiteX3" fmla="*/ 1764391 w 10965543"/>
              <a:gd name="connsiteY3" fmla="*/ 592 h 3542400"/>
              <a:gd name="connsiteX4" fmla="*/ 1764391 w 10965543"/>
              <a:gd name="connsiteY4" fmla="*/ 4518 h 3542400"/>
              <a:gd name="connsiteX5" fmla="*/ 8215747 w 10965543"/>
              <a:gd name="connsiteY5" fmla="*/ 4518 h 3542400"/>
              <a:gd name="connsiteX6" fmla="*/ 8215747 w 10965543"/>
              <a:gd name="connsiteY6" fmla="*/ 4517 h 3542400"/>
              <a:gd name="connsiteX7" fmla="*/ 10965543 w 10965543"/>
              <a:gd name="connsiteY7" fmla="*/ 3541808 h 3542400"/>
              <a:gd name="connsiteX8" fmla="*/ 8215747 w 10965543"/>
              <a:gd name="connsiteY8" fmla="*/ 3541808 h 3542400"/>
              <a:gd name="connsiteX9" fmla="*/ 1535793 w 10965543"/>
              <a:gd name="connsiteY9" fmla="*/ 3541808 h 3542400"/>
              <a:gd name="connsiteX10" fmla="*/ 1535793 w 10965543"/>
              <a:gd name="connsiteY10" fmla="*/ 3539392 h 3542400"/>
              <a:gd name="connsiteX11" fmla="*/ 508000 w 10965543"/>
              <a:gd name="connsiteY11" fmla="*/ 3539392 h 3542400"/>
              <a:gd name="connsiteX12" fmla="*/ 508000 w 10965543"/>
              <a:gd name="connsiteY12" fmla="*/ 3542400 h 3542400"/>
              <a:gd name="connsiteX13" fmla="*/ 0 w 10965543"/>
              <a:gd name="connsiteY13" fmla="*/ 3542400 h 354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65543" h="3542400">
                <a:moveTo>
                  <a:pt x="0" y="0"/>
                </a:moveTo>
                <a:lnTo>
                  <a:pt x="508000" y="0"/>
                </a:lnTo>
                <a:lnTo>
                  <a:pt x="508000" y="592"/>
                </a:lnTo>
                <a:lnTo>
                  <a:pt x="1764391" y="592"/>
                </a:lnTo>
                <a:lnTo>
                  <a:pt x="1764391" y="4518"/>
                </a:lnTo>
                <a:lnTo>
                  <a:pt x="8215747" y="4518"/>
                </a:lnTo>
                <a:lnTo>
                  <a:pt x="8215747" y="4517"/>
                </a:lnTo>
                <a:lnTo>
                  <a:pt x="10965543" y="3541808"/>
                </a:lnTo>
                <a:lnTo>
                  <a:pt x="8215747" y="3541808"/>
                </a:lnTo>
                <a:lnTo>
                  <a:pt x="1535793" y="3541808"/>
                </a:lnTo>
                <a:lnTo>
                  <a:pt x="1535793" y="3539392"/>
                </a:lnTo>
                <a:lnTo>
                  <a:pt x="508000" y="3539392"/>
                </a:lnTo>
                <a:lnTo>
                  <a:pt x="508000" y="3542400"/>
                </a:lnTo>
                <a:lnTo>
                  <a:pt x="0" y="354240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51" name="标题 1"/>
          <p:cNvSpPr txBox="1"/>
          <p:nvPr/>
        </p:nvSpPr>
        <p:spPr>
          <a:xfrm>
            <a:off x="635" y="4319905"/>
            <a:ext cx="9142730" cy="190246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/>
            <a:r>
              <a:rPr lang="en-US" altLang="zh-CN" sz="5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4</a:t>
            </a:r>
            <a:r>
              <a:rPr lang="en-US" altLang="zh-CN" sz="55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Exploring literature</a:t>
            </a:r>
            <a:endParaRPr lang="en-US" altLang="zh-CN" sz="55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Grammar and usage</a:t>
            </a:r>
            <a:endParaRPr lang="en-US" altLang="zh-CN" sz="4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内容占位符 2"/>
          <p:cNvSpPr txBox="1"/>
          <p:nvPr/>
        </p:nvSpPr>
        <p:spPr>
          <a:xfrm>
            <a:off x="5295305" y="6114752"/>
            <a:ext cx="3453159" cy="4826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zh-CN" altLang="en-US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方红梅　</a:t>
            </a:r>
            <a:r>
              <a:rPr lang="zh-CN" altLang="en-US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湖南省岳阳市第一中学</a:t>
            </a:r>
            <a:endParaRPr lang="zh-CN" altLang="en-US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359025" y="790575"/>
            <a:ext cx="3662045" cy="5219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Necessity: must, have to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63295" y="1778000"/>
            <a:ext cx="567118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 must book a hotel for my trip next week.</a:t>
            </a: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We have to wear a uniform at work.</a:t>
            </a: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28065" y="3068320"/>
            <a:ext cx="69678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— Must we finish our work today?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</a:pP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— Yes, you must finish it as quickly as possible. 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</a:pP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(— No, you don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 have to. / No, you needn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’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t.)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63295" y="4462145"/>
            <a:ext cx="7633335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Must you play the piano at such a late time? It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s midnight.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Must you spoil everything?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Why must you always be so suspicious?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71805" y="1681480"/>
            <a:ext cx="8376285" cy="3928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pPr algn="l">
              <a:lnSpc>
                <a:spcPct val="130000"/>
              </a:lnSpc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1. We use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_________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when we decides that something is necessary or needs to be done; we use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_________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when somebody else other than us has made the decision. 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2. To answer the question introduced by </a:t>
            </a:r>
            <a:r>
              <a:rPr lang="en-US" altLang="zh-CN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must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we use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_________ for a positive answer, and ______________________ for a negative answer.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3. _________ can be used in questions to tell someone that their behaviour makes us upset or annoyed. 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065020" y="1770380"/>
            <a:ext cx="82677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400" b="1" i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</a:t>
            </a:r>
            <a:endParaRPr lang="en-US" altLang="zh-CN" sz="2400" b="1" i="1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755265" y="888365"/>
            <a:ext cx="351155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Working out the rules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422265" y="2230755"/>
            <a:ext cx="1122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400" b="1" i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to</a:t>
            </a:r>
            <a:endParaRPr lang="en-US" altLang="zh-CN" sz="2400" b="1" i="1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376160" y="3175635"/>
            <a:ext cx="82677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400" b="1" i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</a:t>
            </a:r>
            <a:endParaRPr lang="en-US" altLang="zh-CN" sz="2400" b="1" i="1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119880" y="3636010"/>
            <a:ext cx="296037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400" b="1" i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don’t have to/needn</a:t>
            </a:r>
            <a:r>
              <a:rPr lang="en-US" altLang="zh-CN" sz="2400" b="1" i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’</a:t>
            </a:r>
            <a:r>
              <a:rPr lang="en-US" altLang="zh-CN" sz="2400" b="1" i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altLang="zh-CN" sz="2400" b="1" i="1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20775" y="4548505"/>
            <a:ext cx="82677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400" b="1" i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</a:t>
            </a:r>
            <a:endParaRPr lang="en-US" altLang="zh-CN" sz="2400" b="1" i="1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19" name="直接连接符 18"/>
          <p:cNvCxnSpPr/>
          <p:nvPr/>
        </p:nvCxnSpPr>
        <p:spPr>
          <a:xfrm flipV="1">
            <a:off x="836930" y="1052830"/>
            <a:ext cx="4815205" cy="23495"/>
          </a:xfrm>
          <a:prstGeom prst="line">
            <a:avLst/>
          </a:prstGeom>
          <a:ln w="57150">
            <a:solidFill>
              <a:srgbClr val="FCAC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 rot="2580000">
            <a:off x="335915" y="356235"/>
            <a:ext cx="716915" cy="715645"/>
          </a:xfrm>
          <a:prstGeom prst="rect">
            <a:avLst/>
          </a:prstGeom>
          <a:solidFill>
            <a:srgbClr val="FFBE83"/>
          </a:solidFill>
          <a:ln>
            <a:noFill/>
          </a:ln>
        </p:spPr>
        <p:txBody>
          <a:bodyPr anchor="ctr"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750695" y="422275"/>
            <a:ext cx="6611620" cy="583565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6DDC5"/>
                </a:solidFill>
              </a14:hiddenFill>
            </a:ext>
          </a:extLst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612F02"/>
                </a:solidFill>
              </a:rPr>
              <a:t>Applying the rules</a:t>
            </a:r>
            <a:endParaRPr lang="en-US" altLang="zh-CN" sz="3200" b="1">
              <a:solidFill>
                <a:srgbClr val="612F02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 rot="2580000">
            <a:off x="1125855" y="453390"/>
            <a:ext cx="519430" cy="514985"/>
          </a:xfrm>
          <a:prstGeom prst="rect">
            <a:avLst/>
          </a:prstGeom>
          <a:solidFill>
            <a:srgbClr val="FCE1C4"/>
          </a:solidFill>
          <a:ln>
            <a:noFill/>
          </a:ln>
        </p:spPr>
        <p:txBody>
          <a:bodyPr anchor="ctr"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200150" y="492760"/>
            <a:ext cx="32385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000" b="1">
                <a:solidFill>
                  <a:srgbClr val="612F02"/>
                </a:solidFill>
              </a:rPr>
              <a:t>5</a:t>
            </a:r>
            <a:r>
              <a:rPr lang="en-US" altLang="zh-CN" b="1"/>
              <a:t>  </a:t>
            </a:r>
            <a:endParaRPr lang="en-US" altLang="zh-CN" b="1"/>
          </a:p>
        </p:txBody>
      </p:sp>
      <p:sp>
        <p:nvSpPr>
          <p:cNvPr id="24" name="文本框 23"/>
          <p:cNvSpPr txBox="1"/>
          <p:nvPr/>
        </p:nvSpPr>
        <p:spPr>
          <a:xfrm>
            <a:off x="341630" y="492760"/>
            <a:ext cx="73279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000" b="1">
                <a:solidFill>
                  <a:srgbClr val="612F02"/>
                </a:solidFill>
              </a:rPr>
              <a:t>Step</a:t>
            </a:r>
            <a:r>
              <a:rPr lang="en-US" altLang="zh-CN" b="1"/>
              <a:t>  </a:t>
            </a:r>
            <a:endParaRPr lang="en-US" altLang="zh-CN" b="1"/>
          </a:p>
        </p:txBody>
      </p:sp>
      <p:sp>
        <p:nvSpPr>
          <p:cNvPr id="6" name="文本框 5"/>
          <p:cNvSpPr txBox="1"/>
          <p:nvPr/>
        </p:nvSpPr>
        <p:spPr>
          <a:xfrm>
            <a:off x="252730" y="1363345"/>
            <a:ext cx="680085" cy="5835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p>
            <a:r>
              <a:rPr lang="en-US" altLang="zh-CN" sz="3200">
                <a:solidFill>
                  <a:schemeClr val="bg1"/>
                </a:solidFill>
              </a:rPr>
              <a:t>B1</a:t>
            </a:r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8" name="文本框 7"/>
          <p:cNvSpPr txBox="1"/>
          <p:nvPr/>
        </p:nvSpPr>
        <p:spPr>
          <a:xfrm>
            <a:off x="1074420" y="1301750"/>
            <a:ext cx="78314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For the following groups of three sentences, tick the sentence which uses the modal verb differently from the other two.</a:t>
            </a:r>
            <a:endParaRPr lang="en-US" altLang="zh-C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 descr="GY6AG1F7PZ{XG62ZW%OVCF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00150" y="2168525"/>
            <a:ext cx="6429375" cy="39560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442085" y="2082165"/>
            <a:ext cx="37782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b="1">
                <a:solidFill>
                  <a:srgbClr val="C00000"/>
                </a:solidFill>
                <a:cs typeface="Arial" panose="020B0604020202020204" pitchFamily="34" charset="0"/>
              </a:rPr>
              <a:t>√</a:t>
            </a:r>
            <a:endParaRPr lang="zh-CN" altLang="en-US" sz="2800" b="1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42085" y="3667760"/>
            <a:ext cx="37782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b="1">
                <a:solidFill>
                  <a:srgbClr val="C00000"/>
                </a:solidFill>
                <a:cs typeface="Arial" panose="020B0604020202020204" pitchFamily="34" charset="0"/>
              </a:rPr>
              <a:t>√</a:t>
            </a:r>
            <a:endParaRPr lang="zh-CN" altLang="en-US" sz="2800" b="1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42085" y="4189730"/>
            <a:ext cx="37782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rgbClr val="C00000"/>
                </a:solidFill>
                <a:cs typeface="Arial" panose="020B0604020202020204" pitchFamily="34" charset="0"/>
              </a:rPr>
              <a:t>√</a:t>
            </a:r>
            <a:endParaRPr lang="zh-CN" altLang="en-US" sz="2800" b="1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442085" y="5602605"/>
            <a:ext cx="37782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b="1">
                <a:solidFill>
                  <a:srgbClr val="C00000"/>
                </a:solidFill>
                <a:cs typeface="Arial" panose="020B0604020202020204" pitchFamily="34" charset="0"/>
              </a:rPr>
              <a:t>√</a:t>
            </a:r>
            <a:endParaRPr lang="zh-CN" altLang="en-US" sz="2800" b="1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文本框 7"/>
          <p:cNvSpPr txBox="1"/>
          <p:nvPr/>
        </p:nvSpPr>
        <p:spPr>
          <a:xfrm>
            <a:off x="655955" y="412115"/>
            <a:ext cx="78314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Choose proper modal verbs and use the proper forms to complete the sentences.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55955" y="1490980"/>
            <a:ext cx="7831455" cy="2306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pPr algn="l">
              <a:lnSpc>
                <a:spcPct val="12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1. shall/will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(1) I have told him again and again to stop smoking, but he _________ listen. 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_________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you come with me to visit Uncle Bill? 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(3)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_________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we start the project right now?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55955" y="4081780"/>
            <a:ext cx="7831455" cy="17887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pPr algn="l">
              <a:lnSpc>
                <a:spcPct val="11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2. must/need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(1) You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_________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smoke in the hospital. It is bad for the patients.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(2) We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_________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get up too early tomorrow morning.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5995" y="2348230"/>
            <a:ext cx="92837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4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won’t</a:t>
            </a:r>
            <a:endParaRPr lang="en-US" altLang="zh-CN" sz="2400" b="1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05255" y="2808605"/>
            <a:ext cx="73533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4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endParaRPr lang="en-US" altLang="zh-CN" sz="2400" b="1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405255" y="3268980"/>
            <a:ext cx="843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4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Shall</a:t>
            </a:r>
            <a:endParaRPr lang="en-US" altLang="zh-CN" sz="2400" b="1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870075" y="4493260"/>
            <a:ext cx="119951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4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mustn</a:t>
            </a:r>
            <a:r>
              <a:rPr lang="en-US" altLang="zh-CN" sz="24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’</a:t>
            </a:r>
            <a:r>
              <a:rPr lang="en-US" altLang="zh-CN" sz="24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altLang="zh-CN" sz="2400" b="1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781175" y="5356225"/>
            <a:ext cx="11652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4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needn</a:t>
            </a:r>
            <a:r>
              <a:rPr lang="en-US" altLang="zh-CN" sz="24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’</a:t>
            </a:r>
            <a:r>
              <a:rPr lang="en-US" altLang="zh-CN" sz="24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altLang="zh-CN" sz="2400" b="1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424815" y="906145"/>
            <a:ext cx="8347075" cy="2009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pPr algn="l">
              <a:lnSpc>
                <a:spcPct val="13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3. can/be able to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(1) He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_________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swim across the English Channel, but he didn’t feel like it that day.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(2) Mary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_____________________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play the piano since she was 5.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98780" y="3283585"/>
            <a:ext cx="8347075" cy="2489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pPr algn="l">
              <a:lnSpc>
                <a:spcPct val="13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4. should/ought to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(1) —I don’t care what people think.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—Well, you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_________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(2) Don’t ask me! How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_________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I know?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(3) Try phoning Mike—he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_________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be home by now.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486535" y="1442720"/>
            <a:ext cx="894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4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could</a:t>
            </a:r>
            <a:endParaRPr lang="en-US" altLang="zh-CN" sz="2400" b="1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881505" y="2399030"/>
            <a:ext cx="2799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4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can/has been able to</a:t>
            </a:r>
            <a:endParaRPr lang="en-US" altLang="zh-CN" sz="2400" b="1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473325" y="4297680"/>
            <a:ext cx="22072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4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should/ought to</a:t>
            </a:r>
            <a:endParaRPr lang="en-US" altLang="zh-CN" sz="2400" b="1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515360" y="4758055"/>
            <a:ext cx="104711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4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</a:t>
            </a:r>
            <a:endParaRPr lang="en-US" altLang="zh-CN" sz="2400" b="1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989070" y="5218430"/>
            <a:ext cx="104711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4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</a:t>
            </a:r>
            <a:endParaRPr lang="en-US" altLang="zh-CN" sz="2400" b="1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文本框 7"/>
          <p:cNvSpPr txBox="1"/>
          <p:nvPr/>
        </p:nvSpPr>
        <p:spPr>
          <a:xfrm>
            <a:off x="398780" y="412115"/>
            <a:ext cx="7831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Translate the following sentences into English.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60375" y="1049020"/>
            <a:ext cx="8350250" cy="45218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pPr algn="l">
              <a:lnSpc>
                <a:spcPct val="120000"/>
              </a:lnSpc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过马路时越小心越好。</a:t>
            </a:r>
            <a:endParaRPr lang="en-US" altLang="zh-CN" sz="240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You ___________________________ cross the road.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凡事都有两面性。动听的歌曲有时候对别人来说就是噪声。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8455" indent="-328930" algn="l">
              <a:lnSpc>
                <a:spcPct val="120000"/>
              </a:lnSpc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Everything has two sides. Beautiful songs, sometimes,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___________________________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我们学校的一个规定是每个学生在校期间都得穿校服。</a:t>
            </a:r>
            <a:endParaRPr lang="en-US" altLang="zh-CN" sz="240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310515" indent="-310515" algn="l">
              <a:lnSpc>
                <a:spcPct val="120000"/>
              </a:lnSpc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One of our school rules is that every student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_________________________________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while at school.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我再也不会那样做了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240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418465" indent="-418465" algn="l">
              <a:lnSpc>
                <a:spcPct val="120000"/>
              </a:lnSpc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I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___________________________ that again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34515" y="1550035"/>
            <a:ext cx="355409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zh-CN" alt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be too careful to</a:t>
            </a:r>
            <a:endParaRPr lang="zh-CN" altLang="en-US" sz="24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43000" y="2824480"/>
            <a:ext cx="374015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can/may be noise to others</a:t>
            </a:r>
            <a:endParaRPr sz="24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43915" y="4143375"/>
            <a:ext cx="495681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to/</a:t>
            </a:r>
            <a:r>
              <a:rPr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shall wear a school uniform</a:t>
            </a:r>
            <a:endParaRPr sz="24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648460" y="5033010"/>
            <a:ext cx="374015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will/would never do</a:t>
            </a:r>
            <a:endParaRPr sz="24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331470" y="651510"/>
            <a:ext cx="680085" cy="5835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p>
            <a:r>
              <a:rPr lang="en-US" altLang="zh-CN" sz="3200">
                <a:solidFill>
                  <a:schemeClr val="bg1"/>
                </a:solidFill>
              </a:rPr>
              <a:t>B2</a:t>
            </a:r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8" name="文本框 7"/>
          <p:cNvSpPr txBox="1"/>
          <p:nvPr/>
        </p:nvSpPr>
        <p:spPr>
          <a:xfrm>
            <a:off x="1153160" y="589915"/>
            <a:ext cx="75819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Below is an entry in a student’s reading journal. Complete the entry with the correct modal verbs in the brackets.</a:t>
            </a:r>
            <a:endParaRPr lang="en-US" altLang="zh-C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 descr="`R{32{`4$(~E076CO}CD@Q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4845" y="1384935"/>
            <a:ext cx="8070215" cy="46323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695575" y="1581150"/>
            <a:ext cx="843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4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can’t</a:t>
            </a:r>
            <a:endParaRPr lang="en-US" altLang="zh-CN" sz="2400" b="1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261225" y="1581150"/>
            <a:ext cx="82677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4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</a:t>
            </a:r>
            <a:endParaRPr lang="en-US" altLang="zh-CN" sz="2400" b="1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97330" y="2206625"/>
            <a:ext cx="894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4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could</a:t>
            </a:r>
            <a:endParaRPr lang="en-US" altLang="zh-CN" sz="2400" b="1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636645" y="3602990"/>
            <a:ext cx="82677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4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</a:t>
            </a:r>
            <a:endParaRPr lang="en-US" altLang="zh-CN" sz="2400" b="1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6645" y="4608195"/>
            <a:ext cx="640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4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endParaRPr lang="en-US" altLang="zh-CN" sz="2400" b="1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433445" y="4963795"/>
            <a:ext cx="104711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4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</a:t>
            </a:r>
            <a:endParaRPr lang="en-US" altLang="zh-CN" sz="2400" b="1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904105" y="5283835"/>
            <a:ext cx="125857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4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ought to</a:t>
            </a:r>
            <a:endParaRPr lang="en-US" altLang="zh-CN" sz="2400" b="1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  <p:bldP spid="4" grpId="0"/>
      <p:bldP spid="5" grpId="0"/>
      <p:bldP spid="7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纸头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870" y="260985"/>
            <a:ext cx="8956040" cy="614997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60705" y="559435"/>
            <a:ext cx="8039735" cy="51466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20000"/>
              </a:lnSpc>
            </a:pPr>
            <a:r>
              <a:rPr lang="en-US" altLang="zh-CN" sz="180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1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根据</a:t>
            </a:r>
            <a:r>
              <a:rPr lang="en-US" altLang="zh-CN" sz="1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2016 </a:t>
            </a:r>
            <a:r>
              <a:rPr lang="zh-CN" altLang="en-US" sz="1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全国卷</a:t>
            </a:r>
            <a:r>
              <a:rPr lang="en-US" altLang="zh-CN" sz="18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II</a:t>
            </a:r>
            <a:r>
              <a:rPr lang="zh-CN" altLang="en-US" sz="1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改编</a:t>
            </a:r>
            <a:r>
              <a:rPr lang="en-US" altLang="zh-CN" sz="18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 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Fill in the blanks with proper words. </a:t>
            </a:r>
            <a:endParaRPr lang="zh-CN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40000"/>
              </a:lnSpc>
            </a:pP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If you feel stressed by responsibilities at work, you</a:t>
            </a:r>
            <a:r>
              <a:rPr lang="en-US" altLang="zh-CN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 (1)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_____________ take a step back and identify those of greater and less importance. Then, handle the most important tasks first so you’ll feel a real sense of </a:t>
            </a:r>
            <a:r>
              <a:rPr lang="en-US" altLang="zh-CN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_____________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(achieve). Leaving the less important things until tomorrow</a:t>
            </a:r>
            <a:r>
              <a:rPr lang="en-US" altLang="zh-CN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 (3)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_____________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(be) often acceptable.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Most of us are more focused</a:t>
            </a:r>
            <a:r>
              <a:rPr lang="en-US" altLang="zh-CN" sz="2400" baseline="30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baseline="30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(4)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_____________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our tasks in the morning than we are later in the day. So, get an early start and try to be as productive</a:t>
            </a:r>
            <a:r>
              <a:rPr lang="en-US" altLang="zh-CN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 (5)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_____________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possible before lunch. This </a:t>
            </a:r>
            <a:r>
              <a:rPr lang="en-US" altLang="zh-CN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(6)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_____________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give you the confidence you need to get you through the afternoon and go home feeling accomplished.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65225" y="1536700"/>
            <a:ext cx="104711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4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</a:t>
            </a:r>
            <a:endParaRPr lang="en-US" altLang="zh-CN" sz="2400" b="1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681220" y="2348865"/>
            <a:ext cx="180784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4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achievement</a:t>
            </a:r>
            <a:endParaRPr lang="en-US" altLang="zh-CN" sz="2400" b="1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496060" y="3198495"/>
            <a:ext cx="386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4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endParaRPr lang="en-US" altLang="zh-CN" sz="2400" b="1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 flipH="1">
            <a:off x="5173980" y="3566795"/>
            <a:ext cx="6616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4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endParaRPr lang="en-US" altLang="zh-CN" sz="2400" b="1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344670" y="4325620"/>
            <a:ext cx="4540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4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endParaRPr lang="en-US" altLang="zh-CN" sz="2400" b="1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650365" y="4785995"/>
            <a:ext cx="119824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4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will/can</a:t>
            </a:r>
            <a:endParaRPr lang="en-US" altLang="zh-CN" sz="2400" b="1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  <p:bldP spid="6" grpId="0"/>
      <p:bldP spid="7" grpId="0"/>
      <p:bldP spid="8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纸头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540" y="273050"/>
            <a:ext cx="8956040" cy="562546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95935" y="1191260"/>
            <a:ext cx="7950200" cy="40786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20000"/>
              </a:lnSpc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Recent </a:t>
            </a:r>
            <a:r>
              <a:rPr lang="en-US" altLang="zh-CN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(7)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_____________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(study) show that we are far more productive at work if we take short breaks </a:t>
            </a:r>
            <a:r>
              <a:rPr lang="en-US" altLang="zh-CN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(8)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_____________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(regular). Give your body and brain a rest by stepping outside for a while, exercising, or doing something you enjoy.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If you find something you love doing outside of the office, you’ll be less likely </a:t>
            </a:r>
            <a:r>
              <a:rPr lang="en-US" altLang="zh-CN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(9)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_____________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(bring) your work 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home. It </a:t>
            </a:r>
            <a:r>
              <a:rPr lang="en-US" altLang="zh-CN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(10)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_____________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be anything—gardening, cooking, music, sports—but whatever it is, make sure it’s a relief 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from daily stress rather than another thing to worry about.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861820" y="1191260"/>
            <a:ext cx="108077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4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studies</a:t>
            </a:r>
            <a:endParaRPr lang="en-US" altLang="zh-CN" sz="2400" b="1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10935" y="1651635"/>
            <a:ext cx="137858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4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regularly</a:t>
            </a:r>
            <a:endParaRPr lang="en-US" altLang="zh-CN" sz="2400" b="1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471545" y="3371850"/>
            <a:ext cx="1224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4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bring</a:t>
            </a:r>
            <a:endParaRPr lang="en-US" altLang="zh-CN" sz="2400" b="1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181225" y="3832225"/>
            <a:ext cx="143573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4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could/can</a:t>
            </a:r>
            <a:endParaRPr lang="en-US" altLang="zh-CN" sz="2400" b="1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331470" y="651510"/>
            <a:ext cx="680085" cy="5835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p>
            <a:r>
              <a:rPr lang="en-US" altLang="zh-CN" sz="3200">
                <a:solidFill>
                  <a:schemeClr val="bg1"/>
                </a:solidFill>
              </a:rPr>
              <a:t>B3</a:t>
            </a:r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8" name="文本框 7"/>
          <p:cNvSpPr txBox="1"/>
          <p:nvPr/>
        </p:nvSpPr>
        <p:spPr>
          <a:xfrm>
            <a:off x="1153160" y="589915"/>
            <a:ext cx="79908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In pairs, make rules for your school library using modal verbs. Use the following examples to help you.</a:t>
            </a:r>
            <a:endParaRPr lang="en-US" altLang="zh-C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 descr="~AGJPJE7RE1Q@YRCQB$V57J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795" y="1983740"/>
            <a:ext cx="6972300" cy="7715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45795" y="2988945"/>
            <a:ext cx="7799705" cy="23063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You must study quietly in the reading room.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You must not eat or drink in the library. 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You can use the computers to find books in our library.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You can borrow two books at a time and keep them for as long as two weeks.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文本框 1"/>
          <p:cNvSpPr txBox="1"/>
          <p:nvPr/>
        </p:nvSpPr>
        <p:spPr>
          <a:xfrm>
            <a:off x="6901780" y="848663"/>
            <a:ext cx="136815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宋体" panose="02010600030101010101" pitchFamily="2" charset="-122"/>
              </a:rPr>
              <a:t>方红梅</a:t>
            </a:r>
            <a:endParaRPr lang="zh-CN" altLang="en-US" sz="2800" dirty="0">
              <a:latin typeface="宋体" panose="02010600030101010101" pitchFamily="2" charset="-122"/>
            </a:endParaRPr>
          </a:p>
        </p:txBody>
      </p:sp>
      <p:sp>
        <p:nvSpPr>
          <p:cNvPr id="89" name="矩形 15"/>
          <p:cNvSpPr/>
          <p:nvPr/>
        </p:nvSpPr>
        <p:spPr>
          <a:xfrm>
            <a:off x="3739137" y="2892885"/>
            <a:ext cx="5240337" cy="31692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ts val="6000"/>
              </a:lnSpc>
            </a:pPr>
            <a:r>
              <a:rPr lang="zh-CN" altLang="en-US" sz="2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中学一级教师</a:t>
            </a:r>
            <a:endParaRPr lang="en-US" altLang="zh-CN" sz="2400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ts val="6000"/>
              </a:lnSpc>
            </a:pPr>
            <a:r>
              <a:rPr lang="zh-CN" altLang="en-US" sz="2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湖南省教学能手</a:t>
            </a:r>
            <a:endParaRPr lang="zh-CN" altLang="en-US" sz="24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ts val="6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岳阳</a:t>
            </a:r>
            <a:r>
              <a:rPr lang="zh-CN" altLang="en-US" sz="2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市</a:t>
            </a:r>
            <a:r>
              <a:rPr lang="en-US" altLang="zh-CN" sz="2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</a:t>
            </a:r>
            <a:r>
              <a:rPr lang="zh-CN" altLang="en-US" sz="2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金鹗杯</a:t>
            </a:r>
            <a:r>
              <a:rPr lang="en-US" altLang="zh-CN" sz="2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”</a:t>
            </a:r>
            <a:r>
              <a:rPr lang="zh-CN" altLang="en-US" sz="2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教学竞赛金奖</a:t>
            </a:r>
            <a:endParaRPr lang="en-US" altLang="zh-CN" sz="2400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ts val="6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岳阳</a:t>
            </a:r>
            <a:r>
              <a:rPr lang="zh-CN" altLang="en-US" sz="2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市青年教师教学竞赛一等奖 </a:t>
            </a:r>
            <a:endParaRPr lang="zh-CN" altLang="en-US" sz="24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cxnSp>
        <p:nvCxnSpPr>
          <p:cNvPr id="7" name="直接连接符 6"/>
          <p:cNvCxnSpPr/>
          <p:nvPr/>
        </p:nvCxnSpPr>
        <p:spPr bwMode="auto">
          <a:xfrm flipH="1">
            <a:off x="0" y="1370356"/>
            <a:ext cx="853244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26" name="Picture 2" descr="C:\Users\Administrator\Desktop\8e3a1f7eb796100f69cd982bde7abf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5" y="1722755"/>
            <a:ext cx="2903220" cy="424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Administrator\Desktop\供湖南助教资源库制作用相关资料 必修第二册第四单元\供湖南助教资源库制作用相关资料 必修第二册第二单元\7. 译林新版高中英语教材 必修第二册可用图片\VCG4183662205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465" y="-137795"/>
            <a:ext cx="9181465" cy="642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0095" y="1412240"/>
            <a:ext cx="7857490" cy="11988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Books 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en-US" altLang="zh-C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enrich our life. Life without books is like a body without 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soul. </a:t>
            </a:r>
            <a:endParaRPr lang="en-US" altLang="zh-CN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折角形 16"/>
          <p:cNvSpPr/>
          <p:nvPr/>
        </p:nvSpPr>
        <p:spPr>
          <a:xfrm>
            <a:off x="1173480" y="1626235"/>
            <a:ext cx="6439535" cy="3997960"/>
          </a:xfrm>
          <a:prstGeom prst="foldedCorner">
            <a:avLst/>
          </a:prstGeom>
          <a:solidFill>
            <a:srgbClr val="FCAC64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  <a:scene3d>
            <a:camera prst="orthographicFront"/>
            <a:lightRig rig="sunset" dir="t">
              <a:rot lat="0" lon="0" rev="0"/>
            </a:lightRig>
          </a:scene3d>
          <a:sp3d prstMaterial="legacyWirefram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" name="直接连接符 17"/>
          <p:cNvCxnSpPr/>
          <p:nvPr/>
        </p:nvCxnSpPr>
        <p:spPr>
          <a:xfrm>
            <a:off x="1870710" y="2270126"/>
            <a:ext cx="5045075" cy="3175"/>
          </a:xfrm>
          <a:prstGeom prst="line">
            <a:avLst/>
          </a:prstGeom>
          <a:ln w="38100">
            <a:solidFill>
              <a:srgbClr val="753B0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1870710" y="2984506"/>
            <a:ext cx="5045075" cy="3175"/>
          </a:xfrm>
          <a:prstGeom prst="line">
            <a:avLst/>
          </a:prstGeom>
          <a:ln w="38100">
            <a:solidFill>
              <a:srgbClr val="753B0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1870710" y="3702061"/>
            <a:ext cx="5045075" cy="3175"/>
          </a:xfrm>
          <a:prstGeom prst="line">
            <a:avLst/>
          </a:prstGeom>
          <a:ln w="38100">
            <a:solidFill>
              <a:srgbClr val="753B0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1870710" y="4416441"/>
            <a:ext cx="5045075" cy="3175"/>
          </a:xfrm>
          <a:prstGeom prst="line">
            <a:avLst/>
          </a:prstGeom>
          <a:ln w="38100">
            <a:solidFill>
              <a:srgbClr val="753B0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1870710" y="1567815"/>
            <a:ext cx="5128260" cy="356679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457200" marR="0" lvl="0" indent="-457200" algn="l" defTabSz="914400" rtl="0" eaLnBrk="0" latinLnBrk="0" hangingPunct="0">
              <a:lnSpc>
                <a:spcPct val="18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Finish exercise C on page 76 of the textbook.  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0" latinLnBrk="0" hangingPunct="0">
              <a:lnSpc>
                <a:spcPct val="18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Write a notice for the school library, using the sentences you have written in class.       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圆角矩形 2"/>
          <p:cNvSpPr/>
          <p:nvPr/>
        </p:nvSpPr>
        <p:spPr>
          <a:xfrm rot="19920000">
            <a:off x="278765" y="1010920"/>
            <a:ext cx="3182620" cy="820420"/>
          </a:xfrm>
          <a:prstGeom prst="roundRect">
            <a:avLst/>
          </a:prstGeom>
          <a:solidFill>
            <a:srgbClr val="FCE1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4000" b="1">
                <a:solidFill>
                  <a:srgbClr val="753B03"/>
                </a:solidFill>
              </a:rPr>
              <a:t>Homework</a:t>
            </a:r>
            <a:endParaRPr lang="en-US" altLang="zh-CN" sz="4000" b="1">
              <a:solidFill>
                <a:srgbClr val="753B03"/>
              </a:solidFill>
            </a:endParaRPr>
          </a:p>
        </p:txBody>
      </p:sp>
      <p:cxnSp>
        <p:nvCxnSpPr>
          <p:cNvPr id="2" name="直接连接符 1"/>
          <p:cNvCxnSpPr/>
          <p:nvPr/>
        </p:nvCxnSpPr>
        <p:spPr>
          <a:xfrm>
            <a:off x="1870710" y="5059061"/>
            <a:ext cx="5045075" cy="3175"/>
          </a:xfrm>
          <a:prstGeom prst="line">
            <a:avLst/>
          </a:prstGeom>
          <a:ln w="38100">
            <a:solidFill>
              <a:srgbClr val="753B0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323850" y="909638"/>
            <a:ext cx="8594725" cy="76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defRPr/>
            </a:pPr>
            <a:r>
              <a:rPr kumimoji="0" lang="zh-CN" altLang="en-US" sz="44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3600" b="1" kern="1200" cap="none" spc="0" normalizeH="0" baseline="0" noProof="0">
                <a:solidFill>
                  <a:srgbClr val="00CC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           </a:t>
            </a:r>
            <a:endParaRPr kumimoji="0" lang="zh-CN" altLang="en-US" sz="3600" b="1" kern="1200" cap="none" spc="0" normalizeH="0" baseline="0" noProof="0">
              <a:solidFill>
                <a:srgbClr val="00CCFF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3177540" y="1727835"/>
            <a:ext cx="5507355" cy="4154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Histories make men wise; poets witty; the mathematics subtle; natural philosophy deep; moral grave; logic and rhetoric able to contend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en-US" altLang="zh-CN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The Essays of Francis Bacon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(1597) 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Francis Bacon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/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/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读史使人明智，读诗使人灵秀，数学使人周密，科学使人深刻，伦理学使人庄重，逻辑修辞之学使人善辩。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4" name="图片 3" descr="comp_TOP240284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605" y="1797050"/>
            <a:ext cx="2313305" cy="3599815"/>
          </a:xfrm>
          <a:prstGeom prst="rect">
            <a:avLst/>
          </a:prstGeom>
        </p:spPr>
      </p:pic>
      <p:cxnSp>
        <p:nvCxnSpPr>
          <p:cNvPr id="19" name="直接连接符 18"/>
          <p:cNvCxnSpPr/>
          <p:nvPr/>
        </p:nvCxnSpPr>
        <p:spPr>
          <a:xfrm>
            <a:off x="828040" y="1052830"/>
            <a:ext cx="3096260" cy="0"/>
          </a:xfrm>
          <a:prstGeom prst="line">
            <a:avLst/>
          </a:prstGeom>
          <a:ln w="57150">
            <a:solidFill>
              <a:srgbClr val="FCAC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 rot="2580000">
            <a:off x="335915" y="356235"/>
            <a:ext cx="716915" cy="715645"/>
          </a:xfrm>
          <a:prstGeom prst="rect">
            <a:avLst/>
          </a:prstGeom>
          <a:solidFill>
            <a:srgbClr val="FFBE83"/>
          </a:solidFill>
          <a:ln>
            <a:noFill/>
          </a:ln>
        </p:spPr>
        <p:txBody>
          <a:bodyPr anchor="ctr"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091055" y="422275"/>
            <a:ext cx="4690745" cy="583565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6DDC5"/>
                </a:solidFill>
              </a14:hiddenFill>
            </a:ext>
          </a:extLst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612F02"/>
                </a:solidFill>
              </a:rPr>
              <a:t>Lead-in</a:t>
            </a:r>
            <a:endParaRPr lang="en-US" altLang="zh-CN" sz="3200" b="1">
              <a:solidFill>
                <a:srgbClr val="612F02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 rot="2580000">
            <a:off x="1125855" y="453390"/>
            <a:ext cx="519430" cy="514985"/>
          </a:xfrm>
          <a:prstGeom prst="rect">
            <a:avLst/>
          </a:prstGeom>
          <a:solidFill>
            <a:srgbClr val="FCE1C4"/>
          </a:solidFill>
          <a:ln>
            <a:noFill/>
          </a:ln>
        </p:spPr>
        <p:txBody>
          <a:bodyPr anchor="ctr"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200150" y="492760"/>
            <a:ext cx="32385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000" b="1">
                <a:solidFill>
                  <a:srgbClr val="612F02"/>
                </a:solidFill>
              </a:rPr>
              <a:t>1</a:t>
            </a:r>
            <a:r>
              <a:rPr lang="en-US" altLang="zh-CN" b="1"/>
              <a:t>  </a:t>
            </a:r>
            <a:endParaRPr lang="en-US" altLang="zh-CN" b="1"/>
          </a:p>
        </p:txBody>
      </p:sp>
      <p:sp>
        <p:nvSpPr>
          <p:cNvPr id="24" name="文本框 23"/>
          <p:cNvSpPr txBox="1"/>
          <p:nvPr/>
        </p:nvSpPr>
        <p:spPr>
          <a:xfrm>
            <a:off x="341630" y="492760"/>
            <a:ext cx="73279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000" b="1">
                <a:solidFill>
                  <a:srgbClr val="612F02"/>
                </a:solidFill>
              </a:rPr>
              <a:t>Step</a:t>
            </a:r>
            <a:r>
              <a:rPr lang="en-US" altLang="zh-CN" b="1"/>
              <a:t>  </a:t>
            </a:r>
            <a:endParaRPr lang="en-US" altLang="zh-CN"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VCG41200516910-0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4610" y="0"/>
            <a:ext cx="9198610" cy="629666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198880" y="1883410"/>
            <a:ext cx="64947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How </a:t>
            </a:r>
            <a:r>
              <a:rPr lang="en-US" altLang="zh-CN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can</a:t>
            </a:r>
            <a:r>
              <a:rPr lang="en-US" altLang="zh-CN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we choose good books? </a:t>
            </a:r>
            <a:endParaRPr lang="en-US" altLang="zh-CN" sz="3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19" name="直接连接符 18"/>
          <p:cNvCxnSpPr/>
          <p:nvPr/>
        </p:nvCxnSpPr>
        <p:spPr>
          <a:xfrm flipV="1">
            <a:off x="836930" y="1052830"/>
            <a:ext cx="4887595" cy="23495"/>
          </a:xfrm>
          <a:prstGeom prst="line">
            <a:avLst/>
          </a:prstGeom>
          <a:ln w="57150">
            <a:solidFill>
              <a:srgbClr val="FCAC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 rot="2580000">
            <a:off x="335915" y="356235"/>
            <a:ext cx="716915" cy="715645"/>
          </a:xfrm>
          <a:prstGeom prst="rect">
            <a:avLst/>
          </a:prstGeom>
          <a:solidFill>
            <a:srgbClr val="FFBE83"/>
          </a:solidFill>
          <a:ln>
            <a:noFill/>
          </a:ln>
        </p:spPr>
        <p:txBody>
          <a:bodyPr anchor="ctr"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750695" y="422275"/>
            <a:ext cx="4690745" cy="583565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6DDC5"/>
                </a:solidFill>
              </a14:hiddenFill>
            </a:ext>
          </a:extLst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612F02"/>
                </a:solidFill>
              </a:rPr>
              <a:t>Exploring the rules</a:t>
            </a:r>
            <a:endParaRPr lang="en-US" altLang="zh-CN" sz="3200" b="1">
              <a:solidFill>
                <a:srgbClr val="612F02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 rot="2580000">
            <a:off x="1125855" y="453390"/>
            <a:ext cx="519430" cy="514985"/>
          </a:xfrm>
          <a:prstGeom prst="rect">
            <a:avLst/>
          </a:prstGeom>
          <a:solidFill>
            <a:srgbClr val="FCE1C4"/>
          </a:solidFill>
          <a:ln>
            <a:noFill/>
          </a:ln>
        </p:spPr>
        <p:txBody>
          <a:bodyPr anchor="ctr"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200150" y="492760"/>
            <a:ext cx="32385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000" b="1">
                <a:solidFill>
                  <a:srgbClr val="612F02"/>
                </a:solidFill>
              </a:rPr>
              <a:t>2</a:t>
            </a:r>
            <a:r>
              <a:rPr lang="en-US" altLang="zh-CN" b="1"/>
              <a:t>  </a:t>
            </a:r>
            <a:endParaRPr lang="en-US" altLang="zh-CN" b="1"/>
          </a:p>
        </p:txBody>
      </p:sp>
      <p:sp>
        <p:nvSpPr>
          <p:cNvPr id="24" name="文本框 23"/>
          <p:cNvSpPr txBox="1"/>
          <p:nvPr/>
        </p:nvSpPr>
        <p:spPr>
          <a:xfrm>
            <a:off x="341630" y="492760"/>
            <a:ext cx="73279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000" b="1">
                <a:solidFill>
                  <a:srgbClr val="612F02"/>
                </a:solidFill>
              </a:rPr>
              <a:t>Step</a:t>
            </a:r>
            <a:r>
              <a:rPr lang="en-US" altLang="zh-CN" b="1"/>
              <a:t>  </a:t>
            </a:r>
            <a:endParaRPr lang="en-US" altLang="zh-CN" b="1"/>
          </a:p>
        </p:txBody>
      </p:sp>
      <p:sp>
        <p:nvSpPr>
          <p:cNvPr id="2" name="文本框 1"/>
          <p:cNvSpPr txBox="1"/>
          <p:nvPr/>
        </p:nvSpPr>
        <p:spPr>
          <a:xfrm>
            <a:off x="401955" y="1367790"/>
            <a:ext cx="841819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Below is a website article about how to choose books. Find the sentences that use modal verbs and fill in the table below. The first one has been done for you.</a:t>
            </a:r>
            <a:endParaRPr lang="zh-CN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 descr="4$2U%)W_I{$`{NVQ_SAVOI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9810" y="2074545"/>
            <a:ext cx="6874510" cy="40614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7E%SL%VV94V9WZFH7H`%YQ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0380" y="921385"/>
            <a:ext cx="8309610" cy="481901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19" name="直接连接符 18"/>
          <p:cNvCxnSpPr/>
          <p:nvPr/>
        </p:nvCxnSpPr>
        <p:spPr>
          <a:xfrm flipV="1">
            <a:off x="836930" y="1052830"/>
            <a:ext cx="5462905" cy="23495"/>
          </a:xfrm>
          <a:prstGeom prst="line">
            <a:avLst/>
          </a:prstGeom>
          <a:ln w="57150">
            <a:solidFill>
              <a:srgbClr val="FCAC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 rot="2580000">
            <a:off x="335915" y="356235"/>
            <a:ext cx="716915" cy="715645"/>
          </a:xfrm>
          <a:prstGeom prst="rect">
            <a:avLst/>
          </a:prstGeom>
          <a:solidFill>
            <a:srgbClr val="FFBE83"/>
          </a:solidFill>
          <a:ln>
            <a:noFill/>
          </a:ln>
        </p:spPr>
        <p:txBody>
          <a:bodyPr anchor="ctr"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750695" y="422275"/>
            <a:ext cx="4690745" cy="583565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6DDC5"/>
                </a:solidFill>
              </a14:hiddenFill>
            </a:ext>
          </a:extLst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612F02"/>
                </a:solidFill>
              </a:rPr>
              <a:t>Working out the rules</a:t>
            </a:r>
            <a:endParaRPr lang="en-US" altLang="zh-CN" sz="3200" b="1">
              <a:solidFill>
                <a:srgbClr val="612F02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 rot="2580000">
            <a:off x="1125855" y="453390"/>
            <a:ext cx="519430" cy="514985"/>
          </a:xfrm>
          <a:prstGeom prst="rect">
            <a:avLst/>
          </a:prstGeom>
          <a:solidFill>
            <a:srgbClr val="FCE1C4"/>
          </a:solidFill>
          <a:ln>
            <a:noFill/>
          </a:ln>
        </p:spPr>
        <p:txBody>
          <a:bodyPr anchor="ctr"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200150" y="492760"/>
            <a:ext cx="32385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000" b="1">
                <a:solidFill>
                  <a:srgbClr val="612F02"/>
                </a:solidFill>
              </a:rPr>
              <a:t>3</a:t>
            </a:r>
            <a:r>
              <a:rPr lang="en-US" altLang="zh-CN" b="1"/>
              <a:t>  </a:t>
            </a:r>
            <a:endParaRPr lang="en-US" altLang="zh-CN" b="1"/>
          </a:p>
        </p:txBody>
      </p:sp>
      <p:sp>
        <p:nvSpPr>
          <p:cNvPr id="24" name="文本框 23"/>
          <p:cNvSpPr txBox="1"/>
          <p:nvPr/>
        </p:nvSpPr>
        <p:spPr>
          <a:xfrm>
            <a:off x="341630" y="492760"/>
            <a:ext cx="73279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000" b="1">
                <a:solidFill>
                  <a:srgbClr val="612F02"/>
                </a:solidFill>
              </a:rPr>
              <a:t>Step</a:t>
            </a:r>
            <a:r>
              <a:rPr lang="en-US" altLang="zh-CN" b="1"/>
              <a:t>  </a:t>
            </a:r>
            <a:endParaRPr lang="en-US" altLang="zh-CN" b="1"/>
          </a:p>
        </p:txBody>
      </p:sp>
      <p:pic>
        <p:nvPicPr>
          <p:cNvPr id="2" name="图片 1" descr="F{LG~B9)}DI49H0H4R`[}N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5255" y="1913255"/>
            <a:ext cx="8873490" cy="346011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422775" y="3021965"/>
            <a:ext cx="2540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d, e, f</a:t>
            </a:r>
            <a:endParaRPr lang="zh-CN" altLang="en-US" sz="2800" b="1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19" name="直接连接符 18"/>
          <p:cNvCxnSpPr/>
          <p:nvPr/>
        </p:nvCxnSpPr>
        <p:spPr>
          <a:xfrm flipV="1">
            <a:off x="836930" y="1052830"/>
            <a:ext cx="7479665" cy="23495"/>
          </a:xfrm>
          <a:prstGeom prst="line">
            <a:avLst/>
          </a:prstGeom>
          <a:ln w="57150">
            <a:solidFill>
              <a:srgbClr val="FCAC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 rot="2580000">
            <a:off x="335915" y="356235"/>
            <a:ext cx="716915" cy="715645"/>
          </a:xfrm>
          <a:prstGeom prst="rect">
            <a:avLst/>
          </a:prstGeom>
          <a:solidFill>
            <a:srgbClr val="FFBE83"/>
          </a:solidFill>
          <a:ln>
            <a:noFill/>
          </a:ln>
        </p:spPr>
        <p:txBody>
          <a:bodyPr anchor="ctr"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750695" y="422275"/>
            <a:ext cx="6611620" cy="583565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6DDC5"/>
                </a:solidFill>
              </a14:hiddenFill>
            </a:ext>
          </a:extLst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612F02"/>
                </a:solidFill>
              </a:rPr>
              <a:t>Exploring  more about the rules</a:t>
            </a:r>
            <a:endParaRPr lang="en-US" altLang="zh-CN" sz="3200" b="1">
              <a:solidFill>
                <a:srgbClr val="612F02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 rot="2580000">
            <a:off x="1125855" y="453390"/>
            <a:ext cx="519430" cy="514985"/>
          </a:xfrm>
          <a:prstGeom prst="rect">
            <a:avLst/>
          </a:prstGeom>
          <a:solidFill>
            <a:srgbClr val="FCE1C4"/>
          </a:solidFill>
          <a:ln>
            <a:noFill/>
          </a:ln>
        </p:spPr>
        <p:txBody>
          <a:bodyPr anchor="ctr"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200150" y="492760"/>
            <a:ext cx="32385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000" b="1">
                <a:solidFill>
                  <a:srgbClr val="612F02"/>
                </a:solidFill>
              </a:rPr>
              <a:t>4</a:t>
            </a:r>
            <a:r>
              <a:rPr lang="en-US" altLang="zh-CN" b="1"/>
              <a:t>  </a:t>
            </a:r>
            <a:endParaRPr lang="en-US" altLang="zh-CN" b="1"/>
          </a:p>
        </p:txBody>
      </p:sp>
      <p:sp>
        <p:nvSpPr>
          <p:cNvPr id="24" name="文本框 23"/>
          <p:cNvSpPr txBox="1"/>
          <p:nvPr/>
        </p:nvSpPr>
        <p:spPr>
          <a:xfrm>
            <a:off x="341630" y="492760"/>
            <a:ext cx="73279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000" b="1">
                <a:solidFill>
                  <a:srgbClr val="612F02"/>
                </a:solidFill>
              </a:rPr>
              <a:t>Step</a:t>
            </a:r>
            <a:r>
              <a:rPr lang="en-US" altLang="zh-CN" b="1"/>
              <a:t>  </a:t>
            </a:r>
            <a:endParaRPr lang="en-US" altLang="zh-CN" b="1"/>
          </a:p>
        </p:txBody>
      </p:sp>
      <p:sp>
        <p:nvSpPr>
          <p:cNvPr id="2" name="文本框 1"/>
          <p:cNvSpPr txBox="1"/>
          <p:nvPr/>
        </p:nvSpPr>
        <p:spPr>
          <a:xfrm>
            <a:off x="2588260" y="1564640"/>
            <a:ext cx="3355975" cy="5219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Ability: can/be able to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74420" y="2436495"/>
            <a:ext cx="73679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Can you run 1,500 metres in five minutes?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Even a small pe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sonal computer can store vast amounts of information.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74420" y="3842385"/>
            <a:ext cx="736663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Are you able to run 1,500 metres in five minutes?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Will you be able to speak English fluently in five years?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75055" y="5022850"/>
            <a:ext cx="638302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Jim could/couldn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 run fast when he was young.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He was able to drive when he was a student.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043940" y="1602105"/>
            <a:ext cx="7621905" cy="37077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pPr algn="l">
              <a:lnSpc>
                <a:spcPct val="140000"/>
              </a:lnSpc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1. We can use ___________________ to express ability at present.  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40000"/>
              </a:lnSpc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We can use ___________________ to express ability in the future.  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40000"/>
              </a:lnSpc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3. We can use _____________________ to express ability in the past.  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23895" y="1748155"/>
            <a:ext cx="342773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400" b="1" i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en-US" altLang="zh-CN" sz="24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zh-CN" sz="2400" b="1" i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is/am/are able to</a:t>
            </a:r>
            <a:endParaRPr lang="en-US" altLang="zh-CN" sz="2400" b="1" i="1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515360" y="2938145"/>
            <a:ext cx="267970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400" b="1" i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will/shall be able to</a:t>
            </a:r>
            <a:endParaRPr lang="en-US" altLang="zh-CN" sz="2400" b="1" i="1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223895" y="4182110"/>
            <a:ext cx="368236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400" b="1" i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could</a:t>
            </a:r>
            <a:r>
              <a:rPr lang="en-US" altLang="zh-CN" sz="24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zh-CN" sz="2400" b="1" i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was/were able to</a:t>
            </a:r>
            <a:endParaRPr lang="en-US" altLang="zh-CN" sz="2400" b="1" i="1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888615" y="692785"/>
            <a:ext cx="351155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Working out the rules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默认设计模板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6">
            <a:lumMod val="60000"/>
            <a:lumOff val="40000"/>
          </a:schemeClr>
        </a:solidFill>
        <a:ln>
          <a:noFill/>
        </a:ln>
      </a:spPr>
      <a:bodyPr anchor="ctr"/>
      <a:lstStyle>
        <a:defPPr algn="ctr" eaLnBrk="1" hangingPunct="1">
          <a:lnSpc>
            <a:spcPct val="100000"/>
          </a:lnSpc>
          <a:spcBef>
            <a:spcPct val="0"/>
          </a:spcBef>
          <a:buFont typeface="Arial" panose="020B0604020202020204" pitchFamily="34" charset="0"/>
          <a:buNone/>
          <a:defRPr sz="1800">
            <a:solidFill>
              <a:srgbClr val="FFFFFF"/>
            </a:solidFill>
            <a:latin typeface="宋体" panose="02010600030101010101" pitchFamily="2" charset="-122"/>
            <a:sym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5576</Words>
  <Application>WPS 演示</Application>
  <PresentationFormat>全屏显示(4:3)</PresentationFormat>
  <Paragraphs>245</Paragraphs>
  <Slides>22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1" baseType="lpstr">
      <vt:lpstr>Arial</vt:lpstr>
      <vt:lpstr>宋体</vt:lpstr>
      <vt:lpstr>Wingdings</vt:lpstr>
      <vt:lpstr>Times New Roman</vt:lpstr>
      <vt:lpstr>楷体</vt:lpstr>
      <vt:lpstr>微软雅黑</vt:lpstr>
      <vt:lpstr>Arial Unicode MS</vt:lpstr>
      <vt:lpstr>Comic Sans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Sophie Ma</cp:lastModifiedBy>
  <cp:revision>624</cp:revision>
  <dcterms:created xsi:type="dcterms:W3CDTF">2014-10-10T12:32:00Z</dcterms:created>
  <dcterms:modified xsi:type="dcterms:W3CDTF">2020-12-08T03:55:31Z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2052-11.1.0.10116</vt:lpwstr>
  </property>
</Properties>
</file>