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heme/theme3.xml" ContentType="application/vnd.openxmlformats-officedocument.them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2"/>
  </p:sldMasterIdLst>
  <p:notesMasterIdLst>
    <p:notesMasterId r:id="rId49"/>
  </p:notesMasterIdLst>
  <p:sldIdLst>
    <p:sldId id="309" r:id="rId3"/>
    <p:sldId id="310" r:id="rId4"/>
    <p:sldId id="1379" r:id="rId5"/>
    <p:sldId id="1380" r:id="rId6"/>
    <p:sldId id="1418" r:id="rId7"/>
    <p:sldId id="259" r:id="rId8"/>
    <p:sldId id="1416" r:id="rId9"/>
    <p:sldId id="1419" r:id="rId10"/>
    <p:sldId id="1424" r:id="rId11"/>
    <p:sldId id="1422" r:id="rId12"/>
    <p:sldId id="1420" r:id="rId13"/>
    <p:sldId id="1425" r:id="rId14"/>
    <p:sldId id="1426" r:id="rId15"/>
    <p:sldId id="1427" r:id="rId16"/>
    <p:sldId id="1428" r:id="rId17"/>
    <p:sldId id="1442" r:id="rId18"/>
    <p:sldId id="1429" r:id="rId19"/>
    <p:sldId id="265" r:id="rId20"/>
    <p:sldId id="1435" r:id="rId21"/>
    <p:sldId id="1436" r:id="rId22"/>
    <p:sldId id="1437" r:id="rId23"/>
    <p:sldId id="1438" r:id="rId24"/>
    <p:sldId id="1439" r:id="rId25"/>
    <p:sldId id="1440" r:id="rId26"/>
    <p:sldId id="271" r:id="rId27"/>
    <p:sldId id="1468" r:id="rId28"/>
    <p:sldId id="1469" r:id="rId29"/>
    <p:sldId id="1470" r:id="rId30"/>
    <p:sldId id="1473" r:id="rId31"/>
    <p:sldId id="1475" r:id="rId32"/>
    <p:sldId id="1474" r:id="rId33"/>
    <p:sldId id="1477" r:id="rId34"/>
    <p:sldId id="1479" r:id="rId35"/>
    <p:sldId id="1480" r:id="rId36"/>
    <p:sldId id="1481" r:id="rId37"/>
    <p:sldId id="276" r:id="rId38"/>
    <p:sldId id="1496" r:id="rId39"/>
    <p:sldId id="1497" r:id="rId40"/>
    <p:sldId id="1499" r:id="rId41"/>
    <p:sldId id="1500" r:id="rId42"/>
    <p:sldId id="1503" r:id="rId43"/>
    <p:sldId id="1505" r:id="rId44"/>
    <p:sldId id="1504" r:id="rId45"/>
    <p:sldId id="1501" r:id="rId46"/>
    <p:sldId id="1507" r:id="rId47"/>
    <p:sldId id="1508" r:id="rId48"/>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5">
          <p15:clr>
            <a:srgbClr val="A4A3A4"/>
          </p15:clr>
        </p15:guide>
        <p15:guide id="2" pos="375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cmAuthor id="2" name="作者" initials="A" lastIdx="0" clrIdx="1"/>
  <p:cmAuthor id="3" name="lenovo"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guide orient="horz" pos="2145"/>
        <p:guide pos="3751"/>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6BB2182-2843-4F20-9770-1BA90E10C401}" type="doc">
      <dgm:prSet loTypeId="urn:microsoft.com/office/officeart/2005/8/layout/hProcess9#2" loCatId="process" qsTypeId="urn:microsoft.com/office/officeart/2005/8/quickstyle/3d1#2" qsCatId="3D" csTypeId="urn:microsoft.com/office/officeart/2005/8/colors/colorful5#2" csCatId="colorful" phldr="1"/>
      <dgm:spPr/>
      <dgm:t>
        <a:bodyPr/>
        <a:lstStyle/>
        <a:p>
          <a:endParaRPr lang="zh-CN" altLang="en-US"/>
        </a:p>
      </dgm:t>
    </dgm:pt>
    <dgm:pt modelId="{90E8A76A-6B4F-43B7-A3B2-A5009A24431F}" type="parTrans" cxnId="{420601A3-6E73-487A-80F5-B729FEB179B1}">
      <dgm:prSet/>
      <dgm:spPr/>
      <dgm:t>
        <a:bodyPr/>
        <a:lstStyle/>
        <a:p>
          <a:endParaRPr lang="zh-CN" altLang="en-US"/>
        </a:p>
      </dgm:t>
    </dgm:pt>
    <dgm:pt modelId="{50C9B646-9079-49F1-AC3F-EFE566CCBA9F}">
      <dgm:prSet custT="1"/>
      <dgm:spPr>
        <a:solidFill>
          <a:srgbClr val="00B050"/>
        </a:solidFill>
      </dgm:spPr>
      <dgm:t>
        <a:bodyPr vert="horz" wrap="square"/>
        <a:lstStyle/>
        <a:p>
          <a:pPr rtl="0">
            <a:lnSpc>
              <a:spcPct val="100000"/>
            </a:lnSpc>
            <a:spcBef>
              <a:spcPct val="0"/>
            </a:spcBef>
            <a:spcAft>
              <a:spcPct val="35000"/>
            </a:spcAft>
          </a:pPr>
          <a:r>
            <a:rPr lang="zh-CN" altLang="en-US" sz="2400">
              <a:solidFill>
                <a:srgbClr val="FF0000"/>
              </a:solidFill>
              <a:latin typeface="微软雅黑" panose="020B0503020204020204" charset="-122"/>
              <a:ea typeface="微软雅黑" panose="020B0503020204020204" charset="-122"/>
            </a:rPr>
            <a:t>考情课标素养分析</a:t>
          </a:r>
        </a:p>
      </dgm:t>
    </dgm:pt>
    <dgm:pt modelId="{B5F4B814-FC5E-48E4-9622-E381B4B2A234}" type="sibTrans" cxnId="{420601A3-6E73-487A-80F5-B729FEB179B1}">
      <dgm:prSet/>
      <dgm:spPr/>
      <dgm:t>
        <a:bodyPr/>
        <a:lstStyle/>
        <a:p>
          <a:endParaRPr lang="zh-CN" altLang="en-US"/>
        </a:p>
      </dgm:t>
    </dgm:pt>
    <dgm:pt modelId="{864395FC-ED4A-4991-B0F1-343D3B390037}" type="parTrans" cxnId="{F8C70AE8-C662-4026-8AC7-4B90A98A43FB}">
      <dgm:prSet/>
      <dgm:spPr/>
      <dgm:t>
        <a:bodyPr/>
        <a:lstStyle/>
        <a:p>
          <a:endParaRPr lang="zh-CN" altLang="en-US"/>
        </a:p>
      </dgm:t>
    </dgm:pt>
    <dgm:pt modelId="{4A070913-049D-4D1A-9020-B661C1BEEB4A}">
      <dgm:prSet custT="1"/>
      <dgm:spPr/>
      <dgm:t>
        <a:bodyPr vert="horz" wrap="square"/>
        <a:lstStyle/>
        <a:p>
          <a:pPr rtl="0">
            <a:lnSpc>
              <a:spcPct val="100000"/>
            </a:lnSpc>
            <a:spcBef>
              <a:spcPct val="0"/>
            </a:spcBef>
            <a:spcAft>
              <a:spcPct val="35000"/>
            </a:spcAft>
          </a:pPr>
          <a:r>
            <a:rPr lang="zh-CN" sz="2400">
              <a:solidFill>
                <a:srgbClr val="FF0000"/>
              </a:solidFill>
              <a:latin typeface="微软雅黑" panose="020B0503020204020204" charset="-122"/>
              <a:ea typeface="微软雅黑" panose="020B0503020204020204" charset="-122"/>
            </a:rPr>
            <a:t>考点精讲与重难点突破</a:t>
          </a:r>
        </a:p>
      </dgm:t>
    </dgm:pt>
    <dgm:pt modelId="{A1AE958F-E28D-42A5-8D26-F40A4635431C}" type="sibTrans" cxnId="{F8C70AE8-C662-4026-8AC7-4B90A98A43FB}">
      <dgm:prSet/>
      <dgm:spPr/>
      <dgm:t>
        <a:bodyPr/>
        <a:lstStyle/>
        <a:p>
          <a:endParaRPr lang="zh-CN" altLang="en-US"/>
        </a:p>
      </dgm:t>
    </dgm:pt>
    <dgm:pt modelId="{ED8B64A6-91EB-41B7-8483-1579FCC79FC9}" type="parTrans" cxnId="{F131D17C-A4ED-468F-845D-20EAD0711CB4}">
      <dgm:prSet/>
      <dgm:spPr/>
      <dgm:t>
        <a:bodyPr/>
        <a:lstStyle/>
        <a:p>
          <a:endParaRPr lang="zh-CN" altLang="en-US"/>
        </a:p>
      </dgm:t>
    </dgm:pt>
    <dgm:pt modelId="{9BA575C9-47DB-4C2B-8B0B-C7DBBE817FE6}">
      <dgm:prSet custT="1"/>
      <dgm:spPr>
        <a:solidFill>
          <a:srgbClr val="0070C0"/>
        </a:solidFill>
      </dgm:spPr>
      <dgm:t>
        <a:bodyPr vert="horz" wrap="square"/>
        <a:lstStyle/>
        <a:p>
          <a:pPr rtl="0">
            <a:lnSpc>
              <a:spcPct val="100000"/>
            </a:lnSpc>
            <a:spcBef>
              <a:spcPct val="0"/>
            </a:spcBef>
            <a:spcAft>
              <a:spcPct val="35000"/>
            </a:spcAft>
          </a:pPr>
          <a:r>
            <a:rPr lang="zh-CN" sz="2400" b="1">
              <a:solidFill>
                <a:srgbClr val="FF0000"/>
              </a:solidFill>
              <a:latin typeface="微软雅黑" panose="020B0503020204020204" charset="-122"/>
              <a:ea typeface="微软雅黑" panose="020B0503020204020204" charset="-122"/>
            </a:rPr>
            <a:t>学以致用：时事热点与生活实践结合</a:t>
          </a:r>
        </a:p>
      </dgm:t>
    </dgm:pt>
    <dgm:pt modelId="{DE9072CF-33E5-49AF-A908-87991CB5AD15}" type="sibTrans" cxnId="{F131D17C-A4ED-468F-845D-20EAD0711CB4}">
      <dgm:prSet/>
      <dgm:spPr/>
      <dgm:t>
        <a:bodyPr/>
        <a:lstStyle/>
        <a:p>
          <a:endParaRPr lang="zh-CN" altLang="en-US"/>
        </a:p>
      </dgm:t>
    </dgm:pt>
    <dgm:pt modelId="{5448CD34-DF03-443E-A08B-E9075050ADF4}" type="pres">
      <dgm:prSet presAssocID="{E6BB2182-2843-4F20-9770-1BA90E10C401}" presName="CompostProcess" presStyleCnt="0">
        <dgm:presLayoutVars>
          <dgm:dir/>
          <dgm:resizeHandles val="exact"/>
        </dgm:presLayoutVars>
      </dgm:prSet>
      <dgm:spPr/>
    </dgm:pt>
    <dgm:pt modelId="{2F211F86-8A0D-43AF-8078-C4026804FDE8}" type="pres">
      <dgm:prSet presAssocID="{E6BB2182-2843-4F20-9770-1BA90E10C401}" presName="arrow" presStyleLbl="bgShp" presStyleIdx="0" presStyleCnt="1"/>
      <dgm:spPr/>
    </dgm:pt>
    <dgm:pt modelId="{ED044894-272F-492F-A17D-CEFFACD367E8}" type="pres">
      <dgm:prSet presAssocID="{E6BB2182-2843-4F20-9770-1BA90E10C401}" presName="linearProcess" presStyleCnt="0"/>
      <dgm:spPr/>
    </dgm:pt>
    <dgm:pt modelId="{E84F2756-09D0-473A-8DFD-6690BB147FCD}" type="pres">
      <dgm:prSet presAssocID="{50C9B646-9079-49F1-AC3F-EFE566CCBA9F}" presName="textNode" presStyleLbl="node1" presStyleIdx="0" presStyleCnt="3">
        <dgm:presLayoutVars>
          <dgm:bulletEnabled val="1"/>
        </dgm:presLayoutVars>
      </dgm:prSet>
      <dgm:spPr/>
    </dgm:pt>
    <dgm:pt modelId="{D49EAD49-E1B6-494A-837C-98420DE621D1}" type="pres">
      <dgm:prSet presAssocID="{B5F4B814-FC5E-48E4-9622-E381B4B2A234}" presName="sibTrans" presStyleCnt="0"/>
      <dgm:spPr/>
    </dgm:pt>
    <dgm:pt modelId="{497B160A-7413-4462-9D55-50F4F51E13E2}" type="pres">
      <dgm:prSet presAssocID="{4A070913-049D-4D1A-9020-B661C1BEEB4A}" presName="textNode" presStyleLbl="node1" presStyleIdx="1" presStyleCnt="3">
        <dgm:presLayoutVars>
          <dgm:bulletEnabled val="1"/>
        </dgm:presLayoutVars>
      </dgm:prSet>
      <dgm:spPr/>
    </dgm:pt>
    <dgm:pt modelId="{3C836E0B-D720-461A-BC99-F674E8543697}" type="pres">
      <dgm:prSet presAssocID="{A1AE958F-E28D-42A5-8D26-F40A4635431C}" presName="sibTrans" presStyleCnt="0"/>
      <dgm:spPr/>
    </dgm:pt>
    <dgm:pt modelId="{DBCA680E-5CF9-401A-A7BD-ED2274D6737C}" type="pres">
      <dgm:prSet presAssocID="{9BA575C9-47DB-4C2B-8B0B-C7DBBE817FE6}" presName="textNode" presStyleLbl="node1" presStyleIdx="2" presStyleCnt="3">
        <dgm:presLayoutVars>
          <dgm:bulletEnabled val="1"/>
        </dgm:presLayoutVars>
      </dgm:prSet>
      <dgm:spPr/>
    </dgm:pt>
  </dgm:ptLst>
  <dgm:cxnLst>
    <dgm:cxn modelId="{38A83931-39DC-4EF4-8EB7-34C045491E58}" type="presOf" srcId="{4A070913-049D-4D1A-9020-B661C1BEEB4A}" destId="{497B160A-7413-4462-9D55-50F4F51E13E2}" srcOrd="0" destOrd="0" presId="urn:microsoft.com/office/officeart/2005/8/layout/hProcess9#2"/>
    <dgm:cxn modelId="{F131D17C-A4ED-468F-845D-20EAD0711CB4}" srcId="{E6BB2182-2843-4F20-9770-1BA90E10C401}" destId="{9BA575C9-47DB-4C2B-8B0B-C7DBBE817FE6}" srcOrd="2" destOrd="0" parTransId="{ED8B64A6-91EB-41B7-8483-1579FCC79FC9}" sibTransId="{DE9072CF-33E5-49AF-A908-87991CB5AD15}"/>
    <dgm:cxn modelId="{F2F30490-D67D-4727-992B-4F2D8CE3EF5B}" type="presOf" srcId="{9BA575C9-47DB-4C2B-8B0B-C7DBBE817FE6}" destId="{DBCA680E-5CF9-401A-A7BD-ED2274D6737C}" srcOrd="0" destOrd="0" presId="urn:microsoft.com/office/officeart/2005/8/layout/hProcess9#2"/>
    <dgm:cxn modelId="{420601A3-6E73-487A-80F5-B729FEB179B1}" srcId="{E6BB2182-2843-4F20-9770-1BA90E10C401}" destId="{50C9B646-9079-49F1-AC3F-EFE566CCBA9F}" srcOrd="0" destOrd="0" parTransId="{90E8A76A-6B4F-43B7-A3B2-A5009A24431F}" sibTransId="{B5F4B814-FC5E-48E4-9622-E381B4B2A234}"/>
    <dgm:cxn modelId="{B93896AE-54E6-4246-A80B-D6DEA8DE4CB4}" type="presOf" srcId="{E6BB2182-2843-4F20-9770-1BA90E10C401}" destId="{5448CD34-DF03-443E-A08B-E9075050ADF4}" srcOrd="0" destOrd="0" presId="urn:microsoft.com/office/officeart/2005/8/layout/hProcess9#2"/>
    <dgm:cxn modelId="{D5CB2DBE-7DDB-4BB8-A1C1-736E5E3B8C2A}" type="presOf" srcId="{50C9B646-9079-49F1-AC3F-EFE566CCBA9F}" destId="{E84F2756-09D0-473A-8DFD-6690BB147FCD}" srcOrd="0" destOrd="0" presId="urn:microsoft.com/office/officeart/2005/8/layout/hProcess9#2"/>
    <dgm:cxn modelId="{F8C70AE8-C662-4026-8AC7-4B90A98A43FB}" srcId="{E6BB2182-2843-4F20-9770-1BA90E10C401}" destId="{4A070913-049D-4D1A-9020-B661C1BEEB4A}" srcOrd="1" destOrd="0" parTransId="{864395FC-ED4A-4991-B0F1-343D3B390037}" sibTransId="{A1AE958F-E28D-42A5-8D26-F40A4635431C}"/>
    <dgm:cxn modelId="{A1F6E8B2-19D9-4D99-AACA-4C2E73F0F54A}" type="presParOf" srcId="{5448CD34-DF03-443E-A08B-E9075050ADF4}" destId="{2F211F86-8A0D-43AF-8078-C4026804FDE8}" srcOrd="0" destOrd="0" presId="urn:microsoft.com/office/officeart/2005/8/layout/hProcess9#2"/>
    <dgm:cxn modelId="{B3665A18-1E41-467F-AC55-903FF410DE10}" type="presParOf" srcId="{5448CD34-DF03-443E-A08B-E9075050ADF4}" destId="{ED044894-272F-492F-A17D-CEFFACD367E8}" srcOrd="1" destOrd="0" presId="urn:microsoft.com/office/officeart/2005/8/layout/hProcess9#2"/>
    <dgm:cxn modelId="{ABD813A7-096E-4C03-A5F6-E3D89FDE3529}" type="presParOf" srcId="{ED044894-272F-492F-A17D-CEFFACD367E8}" destId="{E84F2756-09D0-473A-8DFD-6690BB147FCD}" srcOrd="0" destOrd="0" presId="urn:microsoft.com/office/officeart/2005/8/layout/hProcess9#2"/>
    <dgm:cxn modelId="{359372F9-3EC6-4290-9CFC-BBD983FDD33A}" type="presParOf" srcId="{ED044894-272F-492F-A17D-CEFFACD367E8}" destId="{D49EAD49-E1B6-494A-837C-98420DE621D1}" srcOrd="1" destOrd="0" presId="urn:microsoft.com/office/officeart/2005/8/layout/hProcess9#2"/>
    <dgm:cxn modelId="{8BDA98AB-894B-44B3-9B40-3E73A63F5C9B}" type="presParOf" srcId="{ED044894-272F-492F-A17D-CEFFACD367E8}" destId="{497B160A-7413-4462-9D55-50F4F51E13E2}" srcOrd="2" destOrd="0" presId="urn:microsoft.com/office/officeart/2005/8/layout/hProcess9#2"/>
    <dgm:cxn modelId="{AB4320C6-46AD-4434-A296-0DB1F684F7C4}" type="presParOf" srcId="{ED044894-272F-492F-A17D-CEFFACD367E8}" destId="{3C836E0B-D720-461A-BC99-F674E8543697}" srcOrd="3" destOrd="0" presId="urn:microsoft.com/office/officeart/2005/8/layout/hProcess9#2"/>
    <dgm:cxn modelId="{6BD77513-45EB-4AB6-A35B-AF189F9160AE}" type="presParOf" srcId="{ED044894-272F-492F-A17D-CEFFACD367E8}" destId="{DBCA680E-5CF9-401A-A7BD-ED2274D6737C}" srcOrd="4" destOrd="0" presId="urn:microsoft.com/office/officeart/2005/8/layout/hProcess9#2"/>
  </dgm:cxnLst>
  <dgm:bg/>
  <dgm:whole/>
  <dgm:extLst>
    <a:ext uri="http://schemas.microsoft.com/office/drawing/2008/diagram">
      <dsp:dataModelExt xmlns:dsp="http://schemas.microsoft.com/office/drawing/2008/diagram" relId="rId18"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11F86-8A0D-43AF-8078-C4026804FDE8}">
      <dsp:nvSpPr>
        <dsp:cNvPr id="0" name=""/>
        <dsp:cNvSpPr/>
      </dsp:nvSpPr>
      <dsp:spPr>
        <a:xfrm>
          <a:off x="556021" y="0"/>
          <a:ext cx="6301581" cy="3334385"/>
        </a:xfrm>
        <a:prstGeom prst="rightArrow">
          <a:avLst/>
        </a:prstGeom>
        <a:gradFill rotWithShape="0">
          <a:gsLst>
            <a:gs pos="0">
              <a:schemeClr val="accent5">
                <a:tint val="40000"/>
                <a:hueOff val="0"/>
                <a:satOff val="0"/>
                <a:lumOff val="0"/>
                <a:alphaOff val="0"/>
                <a:satMod val="103000"/>
                <a:lumMod val="102000"/>
                <a:tint val="94000"/>
              </a:schemeClr>
            </a:gs>
            <a:gs pos="50000">
              <a:schemeClr val="accent5">
                <a:tint val="40000"/>
                <a:hueOff val="0"/>
                <a:satOff val="0"/>
                <a:lumOff val="0"/>
                <a:alphaOff val="0"/>
                <a:satMod val="110000"/>
                <a:lumMod val="100000"/>
                <a:shade val="100000"/>
              </a:schemeClr>
            </a:gs>
            <a:gs pos="100000">
              <a:schemeClr val="accent5">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E84F2756-09D0-473A-8DFD-6690BB147FCD}">
      <dsp:nvSpPr>
        <dsp:cNvPr id="0" name=""/>
        <dsp:cNvSpPr/>
      </dsp:nvSpPr>
      <dsp:spPr>
        <a:xfrm>
          <a:off x="3676" y="1000315"/>
          <a:ext cx="2358832" cy="1333754"/>
        </a:xfrm>
        <a:prstGeom prst="roundRect">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zh-CN" altLang="en-US" sz="2400" kern="1200">
              <a:solidFill>
                <a:srgbClr val="FF0000"/>
              </a:solidFill>
              <a:latin typeface="微软雅黑" panose="020B0503020204020204" charset="-122"/>
              <a:ea typeface="微软雅黑" panose="020B0503020204020204" charset="-122"/>
            </a:rPr>
            <a:t>考情课标素养分析</a:t>
          </a:r>
        </a:p>
      </dsp:txBody>
      <dsp:txXfrm>
        <a:off x="68785" y="1065424"/>
        <a:ext cx="2228614" cy="1203536"/>
      </dsp:txXfrm>
    </dsp:sp>
    <dsp:sp modelId="{497B160A-7413-4462-9D55-50F4F51E13E2}">
      <dsp:nvSpPr>
        <dsp:cNvPr id="0" name=""/>
        <dsp:cNvSpPr/>
      </dsp:nvSpPr>
      <dsp:spPr>
        <a:xfrm>
          <a:off x="2527396" y="1000315"/>
          <a:ext cx="2358832" cy="1333754"/>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zh-CN" sz="2400" kern="1200">
              <a:solidFill>
                <a:srgbClr val="FF0000"/>
              </a:solidFill>
              <a:latin typeface="微软雅黑" panose="020B0503020204020204" charset="-122"/>
              <a:ea typeface="微软雅黑" panose="020B0503020204020204" charset="-122"/>
            </a:rPr>
            <a:t>考点精讲与重难点突破</a:t>
          </a:r>
        </a:p>
      </dsp:txBody>
      <dsp:txXfrm>
        <a:off x="2592505" y="1065424"/>
        <a:ext cx="2228614" cy="1203536"/>
      </dsp:txXfrm>
    </dsp:sp>
    <dsp:sp modelId="{DBCA680E-5CF9-401A-A7BD-ED2274D6737C}">
      <dsp:nvSpPr>
        <dsp:cNvPr id="0" name=""/>
        <dsp:cNvSpPr/>
      </dsp:nvSpPr>
      <dsp:spPr>
        <a:xfrm>
          <a:off x="5051116" y="1000315"/>
          <a:ext cx="2358832" cy="1333754"/>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zh-CN" sz="2400" b="1" kern="1200">
              <a:solidFill>
                <a:srgbClr val="FF0000"/>
              </a:solidFill>
              <a:latin typeface="微软雅黑" panose="020B0503020204020204" charset="-122"/>
              <a:ea typeface="微软雅黑" panose="020B0503020204020204" charset="-122"/>
            </a:rPr>
            <a:t>学以致用：时事热点与生活实践结合</a:t>
          </a:r>
        </a:p>
      </dsp:txBody>
      <dsp:txXfrm>
        <a:off x="5116225" y="1065424"/>
        <a:ext cx="2228614" cy="12035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2">
  <dgm:title val=""/>
  <dgm:desc val=""/>
  <dgm:catLst>
    <dgm:cat type="process" pri="5000"/>
    <dgm:cat type="convert" pri="1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vertAlign" val="mid"/>
      <dgm:param type="horzAlign" val="ctr"/>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3" Type="http://schemas.openxmlformats.org/officeDocument/2006/relationships/tags" Target="../tags/tag171.xml"/><Relationship Id="rId7" Type="http://schemas.openxmlformats.org/officeDocument/2006/relationships/tags" Target="../tags/tag175.xml"/><Relationship Id="rId2" Type="http://schemas.openxmlformats.org/officeDocument/2006/relationships/tags" Target="../tags/tag170.xml"/><Relationship Id="rId1" Type="http://schemas.openxmlformats.org/officeDocument/2006/relationships/theme" Target="../theme/theme3.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19FA0FF1-431A-4711-8080-234402B6154E}" type="datetimeFigureOut">
              <a:rPr lang="zh-CN" altLang="en-US" smtClean="0"/>
              <a:t>2021/3/5</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46B8E4F-FB45-4753-96AB-3AA3E8DB9B6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slideMaster" Target="../slideMasters/slideMaster1.xml"/><Relationship Id="rId5" Type="http://schemas.openxmlformats.org/officeDocument/2006/relationships/tags" Target="../tags/tag65.xml"/><Relationship Id="rId4" Type="http://schemas.openxmlformats.org/officeDocument/2006/relationships/tags" Target="../tags/tag64.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68.xml"/><Relationship Id="rId7" Type="http://schemas.openxmlformats.org/officeDocument/2006/relationships/image" Target="../media/image2.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Master" Target="../slideMasters/slideMaster1.xml"/><Relationship Id="rId5" Type="http://schemas.openxmlformats.org/officeDocument/2006/relationships/tags" Target="../tags/tag70.xml"/><Relationship Id="rId4" Type="http://schemas.openxmlformats.org/officeDocument/2006/relationships/tags" Target="../tags/tag6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6.xml"/><Relationship Id="rId7"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5.jpeg"/><Relationship Id="rId5" Type="http://schemas.openxmlformats.org/officeDocument/2006/relationships/slideMaster" Target="../slideMasters/slideMaster1.xml"/><Relationship Id="rId4" Type="http://schemas.openxmlformats.org/officeDocument/2006/relationships/tags" Target="../tags/tag8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1.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1.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99.xml"/><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slideMaster" Target="../slideMasters/slideMaster1.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Master" Target="../slideMasters/slideMaster2.xml"/><Relationship Id="rId5" Type="http://schemas.openxmlformats.org/officeDocument/2006/relationships/tags" Target="../tags/tag113.xml"/><Relationship Id="rId4" Type="http://schemas.openxmlformats.org/officeDocument/2006/relationships/tags" Target="../tags/tag11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Master" Target="../slideMasters/slideMaster2.xml"/><Relationship Id="rId5" Type="http://schemas.openxmlformats.org/officeDocument/2006/relationships/tags" Target="../tags/tag118.xml"/><Relationship Id="rId4" Type="http://schemas.openxmlformats.org/officeDocument/2006/relationships/tags" Target="../tags/tag11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2.xml"/><Relationship Id="rId5" Type="http://schemas.openxmlformats.org/officeDocument/2006/relationships/tags" Target="../tags/tag123.xml"/><Relationship Id="rId4" Type="http://schemas.openxmlformats.org/officeDocument/2006/relationships/tags" Target="../tags/tag12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6.xml"/><Relationship Id="rId7"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137.xml"/><Relationship Id="rId3" Type="http://schemas.openxmlformats.org/officeDocument/2006/relationships/tags" Target="../tags/tag132.xml"/><Relationship Id="rId7" Type="http://schemas.openxmlformats.org/officeDocument/2006/relationships/tags" Target="../tags/tag136.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5" Type="http://schemas.openxmlformats.org/officeDocument/2006/relationships/slideMaster" Target="../slideMasters/slideMaster2.xml"/><Relationship Id="rId4" Type="http://schemas.openxmlformats.org/officeDocument/2006/relationships/tags" Target="../tags/tag14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slideMaster" Target="../slideMasters/slideMaster2.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slideMaster" Target="../slideMasters/slideMaster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Master" Target="../slideMasters/slideMaster2.xml"/><Relationship Id="rId5" Type="http://schemas.openxmlformats.org/officeDocument/2006/relationships/tags" Target="../tags/tag161.xml"/><Relationship Id="rId4" Type="http://schemas.openxmlformats.org/officeDocument/2006/relationships/tags" Target="../tags/tag16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slideMaster" Target="../slideMasters/slideMaster2.xml"/><Relationship Id="rId5" Type="http://schemas.openxmlformats.org/officeDocument/2006/relationships/tags" Target="../tags/tag166.xml"/><Relationship Id="rId4" Type="http://schemas.openxmlformats.org/officeDocument/2006/relationships/tags" Target="../tags/tag16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4"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slideMaster" Target="../slideMasters/slideMaster1.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正文】一部分">
    <p:bg>
      <p:bgPr>
        <a:solidFill>
          <a:srgbClr val="FFFFF5"/>
        </a:solidFill>
        <a:effectLst/>
      </p:bgPr>
    </p:bg>
    <p:spTree>
      <p:nvGrpSpPr>
        <p:cNvPr id="1" name=""/>
        <p:cNvGrpSpPr/>
        <p:nvPr/>
      </p:nvGrpSpPr>
      <p:grpSpPr>
        <a:xfrm>
          <a:off x="0" y="0"/>
          <a:ext cx="0" cy="0"/>
          <a:chOff x="0" y="0"/>
          <a:chExt cx="0" cy="0"/>
        </a:xfrm>
      </p:grpSpPr>
      <p:cxnSp>
        <p:nvCxnSpPr>
          <p:cNvPr id="41" name="直接箭头连接符 79"/>
          <p:cNvCxnSpPr/>
          <p:nvPr userDrawn="1">
            <p:custDataLst>
              <p:tags r:id="rId1"/>
            </p:custDataLst>
          </p:nvPr>
        </p:nvCxnSpPr>
        <p:spPr bwMode="auto">
          <a:xfrm>
            <a:off x="4945380" y="258274"/>
            <a:ext cx="6911260" cy="2374"/>
          </a:xfrm>
          <a:prstGeom prst="straightConnector1">
            <a:avLst/>
          </a:prstGeom>
          <a:ln w="6350">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custDataLst>
              <p:tags r:id="rId2"/>
            </p:custDataLst>
          </p:nvPr>
        </p:nvCxnSpPr>
        <p:spPr>
          <a:xfrm>
            <a:off x="350874" y="6582976"/>
            <a:ext cx="754939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userDrawn="1">
            <p:custDataLst>
              <p:tags r:id="rId3"/>
            </p:custDataLst>
          </p:nvPr>
        </p:nvGrpSpPr>
        <p:grpSpPr>
          <a:xfrm>
            <a:off x="10792460" y="-12700"/>
            <a:ext cx="1351915" cy="538480"/>
            <a:chOff x="0" y="0"/>
            <a:chExt cx="1135203" cy="341359"/>
          </a:xfrm>
        </p:grpSpPr>
        <p:pic>
          <p:nvPicPr>
            <p:cNvPr id="7" name="image3.png"/>
            <p:cNvPicPr/>
            <p:nvPr>
              <p:custDataLst>
                <p:tags r:id="rId4"/>
              </p:custDataLst>
            </p:nvPr>
          </p:nvPicPr>
          <p:blipFill>
            <a:blip r:embed="rId7"/>
            <a:stretch>
              <a:fillRect/>
            </a:stretch>
          </p:blipFill>
          <p:spPr>
            <a:xfrm>
              <a:off x="281542" y="0"/>
              <a:ext cx="490406" cy="177474"/>
            </a:xfrm>
            <a:prstGeom prst="rect">
              <a:avLst/>
            </a:prstGeom>
            <a:ln w="12700" cap="flat">
              <a:noFill/>
              <a:miter lim="400000"/>
            </a:ln>
            <a:effectLst/>
          </p:spPr>
        </p:pic>
        <p:pic>
          <p:nvPicPr>
            <p:cNvPr id="8" name="image4.png"/>
            <p:cNvPicPr/>
            <p:nvPr>
              <p:custDataLst>
                <p:tags r:id="rId5"/>
              </p:custDataLst>
            </p:nvPr>
          </p:nvPicPr>
          <p:blipFill>
            <a:blip r:embed="rId8"/>
            <a:stretch>
              <a:fillRect/>
            </a:stretch>
          </p:blipFill>
          <p:spPr>
            <a:xfrm>
              <a:off x="0" y="187459"/>
              <a:ext cx="1135204" cy="153901"/>
            </a:xfrm>
            <a:prstGeom prst="rect">
              <a:avLst/>
            </a:prstGeom>
            <a:ln w="12700" cap="flat">
              <a:noFill/>
              <a:miter lim="400000"/>
            </a:ln>
            <a:effectLst/>
          </p:spPr>
        </p:pic>
      </p:gr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838200" y="6356349"/>
            <a:ext cx="2743200" cy="366184"/>
          </a:xfrm>
          <a:prstGeom prst="rect">
            <a:avLst/>
          </a:prstGeom>
        </p:spPr>
        <p:txBody>
          <a:bodyPr rtlCol="0" anchor="ctr" anchorCtr="0">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eaLnBrk="1" hangingPunct="1"/>
            <a:fld id="{B919B15C-8C3C-4F3B-99C6-1E3F7D660008}" type="datetime1">
              <a:rPr lang="zh-CN" altLang="en-US" sz="900">
                <a:solidFill>
                  <a:srgbClr val="898989"/>
                </a:solidFill>
                <a:latin typeface="Calibri" panose="020F0502020204030204" charset="0"/>
              </a:rPr>
              <a:t>2021/3/5</a:t>
            </a:fld>
            <a:endParaRPr lang="zh-CN" altLang="en-US" sz="900">
              <a:solidFill>
                <a:srgbClr val="898989"/>
              </a:solidFill>
              <a:latin typeface="Calibri" panose="020F0502020204030204" charset="0"/>
            </a:endParaRPr>
          </a:p>
        </p:txBody>
      </p:sp>
      <p:sp>
        <p:nvSpPr>
          <p:cNvPr id="3" name="Footer Placeholder 4"/>
          <p:cNvSpPr>
            <a:spLocks noGrp="1"/>
          </p:cNvSpPr>
          <p:nvPr>
            <p:ph type="ftr" sz="quarter" idx="11"/>
            <p:custDataLst>
              <p:tags r:id="rId2"/>
            </p:custDataLst>
          </p:nvPr>
        </p:nvSpPr>
        <p:spPr>
          <a:xfrm>
            <a:off x="4038600" y="6356349"/>
            <a:ext cx="4114800" cy="366184"/>
          </a:xfrm>
          <a:prstGeom prst="rect">
            <a:avLst/>
          </a:prstGeom>
        </p:spPr>
        <p:txBody>
          <a:bodyPr rtlCol="0" anchor="ctr" anchorCtr="0">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algn="ctr" eaLnBrk="1" hangingPunct="1"/>
            <a:endParaRPr lang="zh-CN" altLang="en-US" sz="900">
              <a:solidFill>
                <a:srgbClr val="898989"/>
              </a:solidFill>
              <a:latin typeface="Calibri" panose="020F0502020204030204" charset="0"/>
            </a:endParaRPr>
          </a:p>
        </p:txBody>
      </p:sp>
      <p:sp>
        <p:nvSpPr>
          <p:cNvPr id="4" name="Slide Number Placeholder 5"/>
          <p:cNvSpPr>
            <a:spLocks noGrp="1"/>
          </p:cNvSpPr>
          <p:nvPr>
            <p:ph type="sldNum" sz="quarter" idx="12"/>
            <p:custDataLst>
              <p:tags r:id="rId3"/>
            </p:custDataLst>
          </p:nvPr>
        </p:nvSpPr>
        <p:spPr>
          <a:xfrm>
            <a:off x="8610600" y="6356349"/>
            <a:ext cx="2743200" cy="366184"/>
          </a:xfrm>
          <a:prstGeom prst="rect">
            <a:avLst/>
          </a:prstGeom>
        </p:spPr>
        <p:txBody>
          <a:bodyPr numCol="1" anchor="ctr" anchorCtr="0" compatLnSpc="1">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algn="r" eaLnBrk="1" hangingPunct="1"/>
            <a:fld id="{E0CD7CC2-99EB-41A2-A121-579622E21C8B}" type="slidenum">
              <a:rPr lang="zh-CN" altLang="en-US" sz="900">
                <a:solidFill>
                  <a:srgbClr val="898989"/>
                </a:solidFill>
                <a:latin typeface="Calibri" panose="020F0502020204030204" charset="0"/>
              </a:rPr>
              <a:t>‹#›</a:t>
            </a:fld>
            <a:endParaRPr lang="zh-CN" altLang="en-US" sz="900">
              <a:solidFill>
                <a:srgbClr val="898989"/>
              </a:solidFill>
              <a:latin typeface="Calibri" panose="020F0502020204030204" charset="0"/>
            </a:endParaRPr>
          </a:p>
        </p:txBody>
      </p:sp>
    </p:spTree>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cxnSp>
        <p:nvCxnSpPr>
          <p:cNvPr id="2" name="直接连接符 1"/>
          <p:cNvCxnSpPr/>
          <p:nvPr userDrawn="1">
            <p:custDataLst>
              <p:tags r:id="rId1"/>
            </p:custDataLst>
          </p:nvPr>
        </p:nvCxnSpPr>
        <p:spPr>
          <a:xfrm>
            <a:off x="0" y="610419"/>
            <a:ext cx="12192000" cy="1"/>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 name="组合 2"/>
          <p:cNvGrpSpPr/>
          <p:nvPr userDrawn="1">
            <p:custDataLst>
              <p:tags r:id="rId2"/>
            </p:custDataLst>
          </p:nvPr>
        </p:nvGrpSpPr>
        <p:grpSpPr>
          <a:xfrm>
            <a:off x="489921" y="177653"/>
            <a:ext cx="287957" cy="287973"/>
            <a:chOff x="624979" y="908720"/>
            <a:chExt cx="288032" cy="288032"/>
          </a:xfrm>
        </p:grpSpPr>
        <p:cxnSp>
          <p:nvCxnSpPr>
            <p:cNvPr id="4" name="直接连接符 3"/>
            <p:cNvCxnSpPr/>
            <p:nvPr>
              <p:custDataLst>
                <p:tags r:id="rId4"/>
              </p:custDataLst>
            </p:nvPr>
          </p:nvCxnSpPr>
          <p:spPr>
            <a:xfrm>
              <a:off x="624979" y="1196752"/>
              <a:ext cx="2880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5"/>
              </p:custDataLst>
            </p:nvPr>
          </p:nvCxnSpPr>
          <p:spPr>
            <a:xfrm flipH="1" flipV="1">
              <a:off x="911622" y="908720"/>
              <a:ext cx="0" cy="288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6"/>
              </p:custDataLst>
            </p:nvPr>
          </p:nvCxnSpPr>
          <p:spPr>
            <a:xfrm flipH="1" flipV="1">
              <a:off x="696987" y="980728"/>
              <a:ext cx="216024" cy="2160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userDrawn="1">
            <p:custDataLst>
              <p:tags r:id="rId3"/>
            </p:custDataLst>
          </p:nvPr>
        </p:nvPicPr>
        <p:blipFill>
          <a:blip r:embed="rId8">
            <a:extLst>
              <a:ext uri="{28A0092B-C50C-407E-A947-70E740481C1C}">
                <a14:useLocalDpi xmlns:a14="http://schemas.microsoft.com/office/drawing/2010/main" val="0"/>
              </a:ext>
            </a:extLst>
          </a:blip>
          <a:stretch>
            <a:fillRect/>
          </a:stretch>
        </p:blipFill>
        <p:spPr>
          <a:xfrm flipV="1">
            <a:off x="2136093" y="4521448"/>
            <a:ext cx="11761141" cy="40431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4"/>
          <p:cNvSpPr/>
          <p:nvPr>
            <p:custDataLst>
              <p:tags r:id="rId1"/>
            </p:custDataLst>
          </p:nvPr>
        </p:nvSpPr>
        <p:spPr bwMode="auto">
          <a:xfrm>
            <a:off x="12" y="-14292"/>
            <a:ext cx="12192000" cy="871542"/>
          </a:xfrm>
          <a:prstGeom prst="rect">
            <a:avLst/>
          </a:prstGeom>
          <a:blipFill dpi="0" rotWithShape="1">
            <a:blip r:embed="rId6"/>
            <a:tile tx="-2457450" ty="0" sx="59000" sy="59000" flip="x" algn="r"/>
          </a:blipFill>
          <a:ln w="0">
            <a:no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ct val="0"/>
              </a:spcBef>
              <a:spcAft>
                <a:spcPct val="0"/>
              </a:spcAft>
              <a:buFontTx/>
              <a:buNone/>
              <a:defRPr/>
            </a:pPr>
            <a:endParaRPr lang="zh-CN" altLang="en-US" strike="noStrike" noProof="1"/>
          </a:p>
        </p:txBody>
      </p:sp>
      <p:sp>
        <p:nvSpPr>
          <p:cNvPr id="3" name="日期占位符 2"/>
          <p:cNvSpPr>
            <a:spLocks noGrp="1"/>
          </p:cNvSpPr>
          <p:nvPr>
            <p:ph type="dt" sz="half" idx="10"/>
            <p:custDataLst>
              <p:tags r:id="rId2"/>
            </p:custDataLst>
          </p:nvPr>
        </p:nvSpPr>
        <p:spPr/>
        <p:txBody>
          <a:bodyPr/>
          <a:lstStyle/>
          <a:p>
            <a:pPr lvl="0" fontAlgn="base"/>
            <a:endParaRPr lang="zh-CN" altLang="en-US" strike="noStrike" noProof="1"/>
          </a:p>
        </p:txBody>
      </p:sp>
      <p:sp>
        <p:nvSpPr>
          <p:cNvPr id="4" name="页脚占位符 3"/>
          <p:cNvSpPr>
            <a:spLocks noGrp="1"/>
          </p:cNvSpPr>
          <p:nvPr>
            <p:ph type="ftr" sz="quarter" idx="11"/>
            <p:custDataLst>
              <p:tags r:id="rId3"/>
            </p:custDataLst>
          </p:nvPr>
        </p:nvSpPr>
        <p:spPr/>
        <p:txBody>
          <a:bodyPr/>
          <a:lstStyle/>
          <a:p>
            <a:pPr lvl="0" fontAlgn="base"/>
            <a:endParaRPr lang="zh-CN" strike="noStrike" noProof="1"/>
          </a:p>
        </p:txBody>
      </p:sp>
      <p:sp>
        <p:nvSpPr>
          <p:cNvPr id="5" name="灯片编号占位符 4"/>
          <p:cNvSpPr>
            <a:spLocks noGrp="1"/>
          </p:cNvSpPr>
          <p:nvPr>
            <p:ph type="sldNum" sz="quarter" idx="12"/>
            <p:custDataLst>
              <p:tags r:id="rId4"/>
            </p:custDataLst>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transition spd="med" advTm="2000">
    <p:spli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noProof="1"/>
              <a:t>单击此处编辑母版标题样式</a:t>
            </a: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t>2021/3/5</a:t>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979A9F20-9C2D-4DA2-A6E0-B17339535CED}" type="slidenum">
              <a:rPr lang="zh-CN" altLang="en-US"/>
              <a:t>‹#›</a:t>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custDataLst>
              <p:tags r:id="rId1"/>
            </p:custDataLst>
          </p:nvPr>
        </p:nvSpPr>
        <p:spPr>
          <a:xfrm>
            <a:off x="609600" y="274638"/>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custDataLst>
              <p:tags r:id="rId2"/>
            </p:custDataLst>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custDataLst>
              <p:tags r:id="rId3"/>
            </p:custDataLst>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custDataLst>
              <p:tags r:id="rId4"/>
            </p:custDataLst>
          </p:nvPr>
        </p:nvSpPr>
        <p:spPr/>
        <p:txBody>
          <a:bodyPr/>
          <a:lstStyle/>
          <a:p>
            <a:pPr lvl="0" eaLnBrk="1" hangingPunct="1"/>
            <a:fld id="{9A0DB2DC-4C9A-4742-B13C-FB6460FD3503}" type="slidenum">
              <a:rPr lang="zh-CN" altLang="en-US">
                <a:latin typeface="Arial" panose="020B0604020202020204" pitchFamily="34" charset="0"/>
              </a:rPr>
              <a:t>‹#›</a:t>
            </a:fld>
            <a:endParaRPr lang="zh-CN" altLang="en-US">
              <a:latin typeface="Arial" panose="020B060402020202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499447" y="320887"/>
            <a:ext cx="10022840" cy="749300"/>
          </a:xfrm>
        </p:spPr>
        <p:txBody>
          <a:bodyPr wrap="square">
            <a:normAutofit/>
          </a:bodyPr>
          <a:lstStyle>
            <a:lvl1pPr>
              <a:defRPr sz="3200" b="0" baseline="0">
                <a:solidFill>
                  <a:srgbClr val="0000FF"/>
                </a:solidFill>
                <a:latin typeface="字体管家版宋" panose="00020600040101010101" charset="-122"/>
                <a:ea typeface="字体管家版宋" panose="00020600040101010101" charset="-122"/>
              </a:defRPr>
            </a:lvl1pPr>
          </a:lstStyle>
          <a:p>
            <a:r>
              <a:rPr lang="zh-CN" altLang="en-US"/>
              <a:t>单击此处编辑母版标题样式</a:t>
            </a:r>
          </a:p>
        </p:txBody>
      </p:sp>
      <p:sp>
        <p:nvSpPr>
          <p:cNvPr id="3" name="日期占位符 2"/>
          <p:cNvSpPr>
            <a:spLocks noGrp="1"/>
          </p:cNvSpPr>
          <p:nvPr>
            <p:ph type="dt" sz="half" idx="10"/>
            <p:custDataLst>
              <p:tags r:id="rId2"/>
            </p:custDataLst>
          </p:nvPr>
        </p:nvSpPr>
        <p:spPr>
          <a:xfrm>
            <a:off x="879743" y="6350944"/>
            <a:ext cx="2700000" cy="316856"/>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t>2021/3/5</a:t>
            </a:fld>
            <a:endParaRPr lang="zh-CN" altLang="en-US"/>
          </a:p>
        </p:txBody>
      </p:sp>
      <p:sp>
        <p:nvSpPr>
          <p:cNvPr id="4" name="页脚占位符 3"/>
          <p:cNvSpPr>
            <a:spLocks noGrp="1"/>
          </p:cNvSpPr>
          <p:nvPr>
            <p:ph type="ftr" sz="quarter" idx="11"/>
            <p:custDataLst>
              <p:tags r:id="rId3"/>
            </p:custDataLst>
          </p:nvPr>
        </p:nvSpPr>
        <p:spPr>
          <a:xfrm>
            <a:off x="4116000" y="6350944"/>
            <a:ext cx="3960000" cy="316856"/>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610600" y="6350944"/>
            <a:ext cx="2700000" cy="316856"/>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a:p>
        </p:txBody>
      </p:sp>
      <p:grpSp>
        <p:nvGrpSpPr>
          <p:cNvPr id="14" name="组合 13"/>
          <p:cNvGrpSpPr/>
          <p:nvPr userDrawn="1">
            <p:custDataLst>
              <p:tags r:id="rId5"/>
            </p:custDataLst>
          </p:nvPr>
        </p:nvGrpSpPr>
        <p:grpSpPr>
          <a:xfrm rot="1200000">
            <a:off x="14393" y="208280"/>
            <a:ext cx="1119293" cy="695960"/>
            <a:chOff x="-117" y="96"/>
            <a:chExt cx="1166" cy="724"/>
          </a:xfrm>
        </p:grpSpPr>
        <p:sp>
          <p:nvSpPr>
            <p:cNvPr id="6" name="椭圆 5"/>
            <p:cNvSpPr/>
            <p:nvPr userDrawn="1">
              <p:custDataLst>
                <p:tags r:id="rId7"/>
              </p:custDataLst>
            </p:nvPr>
          </p:nvSpPr>
          <p:spPr>
            <a:xfrm>
              <a:off x="208" y="96"/>
              <a:ext cx="725" cy="724"/>
            </a:xfrm>
            <a:prstGeom prst="ellipse">
              <a:avLst/>
            </a:prstGeom>
            <a:gradFill>
              <a:gsLst>
                <a:gs pos="0">
                  <a:srgbClr val="E30000">
                    <a:alpha val="0"/>
                    <a:lumMod val="34000"/>
                    <a:lumOff val="66000"/>
                  </a:srgbClr>
                </a:gs>
                <a:gs pos="100000">
                  <a:srgbClr val="DBA4B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8"/>
            <p:cNvSpPr/>
            <p:nvPr userDrawn="1">
              <p:custDataLst>
                <p:tags r:id="rId8"/>
              </p:custDataLst>
            </p:nvPr>
          </p:nvSpPr>
          <p:spPr>
            <a:xfrm>
              <a:off x="274" y="162"/>
              <a:ext cx="593" cy="593"/>
            </a:xfrm>
            <a:prstGeom prst="ellipse">
              <a:avLst/>
            </a:prstGeom>
            <a:gradFill>
              <a:gsLst>
                <a:gs pos="100000">
                  <a:srgbClr val="FF0000"/>
                </a:gs>
                <a:gs pos="0">
                  <a:srgbClr val="7A2029">
                    <a:alpha val="34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userDrawn="1">
              <p:custDataLst>
                <p:tags r:id="rId9"/>
              </p:custDataLst>
            </p:nvPr>
          </p:nvSpPr>
          <p:spPr>
            <a:xfrm>
              <a:off x="100" y="225"/>
              <a:ext cx="298" cy="298"/>
            </a:xfrm>
            <a:prstGeom prst="ellipse">
              <a:avLst/>
            </a:prstGeom>
            <a:gradFill>
              <a:gsLst>
                <a:gs pos="100000">
                  <a:srgbClr val="F4D8CE"/>
                </a:gs>
                <a:gs pos="0">
                  <a:srgbClr val="E0805E">
                    <a:alpha val="61000"/>
                  </a:srgbClr>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15"/>
            <p:cNvSpPr/>
            <p:nvPr userDrawn="1">
              <p:custDataLst>
                <p:tags r:id="rId10"/>
              </p:custDataLst>
            </p:nvPr>
          </p:nvSpPr>
          <p:spPr>
            <a:xfrm>
              <a:off x="-117" y="215"/>
              <a:ext cx="105" cy="106"/>
            </a:xfrm>
            <a:prstGeom prst="ellipse">
              <a:avLst/>
            </a:prstGeom>
            <a:gradFill>
              <a:gsLst>
                <a:gs pos="100000">
                  <a:srgbClr val="F4D8CE"/>
                </a:gs>
                <a:gs pos="0">
                  <a:srgbClr val="C00000"/>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椭圆 12"/>
            <p:cNvSpPr/>
            <p:nvPr userDrawn="1">
              <p:custDataLst>
                <p:tags r:id="rId11"/>
              </p:custDataLst>
            </p:nvPr>
          </p:nvSpPr>
          <p:spPr>
            <a:xfrm>
              <a:off x="583" y="134"/>
              <a:ext cx="466" cy="466"/>
            </a:xfrm>
            <a:prstGeom prst="ellipse">
              <a:avLst/>
            </a:prstGeom>
            <a:gradFill>
              <a:gsLst>
                <a:gs pos="100000">
                  <a:srgbClr val="FF6969">
                    <a:alpha val="100000"/>
                  </a:srgbClr>
                </a:gs>
                <a:gs pos="0">
                  <a:srgbClr val="C00000">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7" name="内容占位符 6"/>
          <p:cNvSpPr>
            <a:spLocks noGrp="1"/>
          </p:cNvSpPr>
          <p:nvPr>
            <p:ph idx="1"/>
            <p:custDataLst>
              <p:tags r:id="rId6"/>
            </p:custDataLst>
          </p:nvPr>
        </p:nvSpPr>
        <p:spPr>
          <a:xfrm>
            <a:off x="669713" y="1367367"/>
            <a:ext cx="10852573" cy="4975013"/>
          </a:xfrm>
        </p:spPr>
        <p:txBody>
          <a:bodyPr vert="horz" wrap="square" lIns="90170" tIns="46990" rIns="90170" bIns="46990" rtlCol="0">
            <a:normAutofit/>
          </a:bodyPr>
          <a:lstStyle>
            <a:lvl1pPr marL="172085" marR="0" lvl="0" indent="-17208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2135"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514985" marR="0" lvl="1" indent="-172085" algn="l" defTabSz="914400" rtl="0" eaLnBrk="1" fontAlgn="auto" latinLnBrk="0" hangingPunct="1">
              <a:lnSpc>
                <a:spcPct val="130000"/>
              </a:lnSpc>
              <a:spcBef>
                <a:spcPct val="0"/>
              </a:spcBef>
              <a:spcAft>
                <a:spcPts val="1000"/>
              </a:spcAft>
              <a:buFont typeface="Wingdings" panose="05000000000000000000" pitchFamily="2" charset="2"/>
              <a:buChar char="l"/>
              <a:tabLst>
                <a:tab pos="1609725" algn="l"/>
              </a:tabLst>
              <a:defRPr kumimoji="0" lang="zh-CN" altLang="en-US" sz="2135"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857885" marR="0" lvl="2" indent="-17208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2135"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1200785" marR="0" lvl="3" indent="-17208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2135"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543685" marR="0" lvl="4" indent="-17208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2135"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hasCustomPrompt="1"/>
            <p:custDataLst>
              <p:tags r:id="rId2"/>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hasCustomPrompt="1"/>
            <p:custDataLst>
              <p:tags r:id="rId2"/>
            </p:custDataLst>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hasCustomPrompt="1"/>
            <p:custDataLst>
              <p:tags r:id="rId2"/>
            </p:custDataLst>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3"/>
            </p:custDataLst>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F41D7CC3-3971-4BAD-AF3D-E17101023A0A}" type="datetimeFigureOut">
              <a:rPr lang="zh-CN" altLang="en-US" smtClean="0"/>
              <a:t>2021/3/5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F41D7CC3-3971-4BAD-AF3D-E17101023A0A}" type="datetimeFigureOut">
              <a:rPr lang="zh-CN" altLang="en-US" smtClean="0"/>
              <a:t>2021/3/5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F41D7CC3-3971-4BAD-AF3D-E17101023A0A}" type="datetimeFigureOut">
              <a:rPr lang="zh-CN" altLang="en-US" smtClean="0"/>
              <a:t>2021/3/5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custDataLst>
              <p:tags r:id="rId2"/>
            </p:custDataLst>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custDataLst>
              <p:tags r:id="rId3"/>
            </p:custDataLst>
          </p:nvPr>
        </p:nvSpPr>
        <p:spPr/>
        <p:txBody>
          <a:body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a:xfrm>
            <a:off x="838200" y="6356349"/>
            <a:ext cx="2743200" cy="366184"/>
          </a:xfrm>
          <a:prstGeom prst="rect">
            <a:avLst/>
          </a:prstGeom>
        </p:spPr>
        <p:txBody>
          <a:bodyPr rtlCol="0" anchor="ctr" anchorCtr="0">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eaLnBrk="1" hangingPunct="1"/>
            <a:fld id="{B919B15C-8C3C-4F3B-99C6-1E3F7D660008}" type="datetime1">
              <a:rPr lang="zh-CN" altLang="en-US" sz="900">
                <a:solidFill>
                  <a:srgbClr val="898989"/>
                </a:solidFill>
                <a:latin typeface="Calibri" panose="020F0502020204030204" charset="0"/>
              </a:rPr>
              <a:t>2021/3/5</a:t>
            </a:fld>
            <a:endParaRPr lang="zh-CN" altLang="en-US" sz="900">
              <a:solidFill>
                <a:srgbClr val="898989"/>
              </a:solidFill>
              <a:latin typeface="Calibri" panose="020F0502020204030204" charset="0"/>
            </a:endParaRPr>
          </a:p>
        </p:txBody>
      </p:sp>
      <p:sp>
        <p:nvSpPr>
          <p:cNvPr id="3" name="Footer Placeholder 4"/>
          <p:cNvSpPr>
            <a:spLocks noGrp="1"/>
          </p:cNvSpPr>
          <p:nvPr>
            <p:ph type="ftr" sz="quarter" idx="11"/>
            <p:custDataLst>
              <p:tags r:id="rId2"/>
            </p:custDataLst>
          </p:nvPr>
        </p:nvSpPr>
        <p:spPr>
          <a:xfrm>
            <a:off x="4038600" y="6356349"/>
            <a:ext cx="4114800" cy="366184"/>
          </a:xfrm>
          <a:prstGeom prst="rect">
            <a:avLst/>
          </a:prstGeom>
        </p:spPr>
        <p:txBody>
          <a:bodyPr rtlCol="0" anchor="ctr" anchorCtr="0">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algn="ctr" eaLnBrk="1" hangingPunct="1"/>
            <a:endParaRPr lang="zh-CN" altLang="en-US" sz="900">
              <a:solidFill>
                <a:srgbClr val="898989"/>
              </a:solidFill>
              <a:latin typeface="Calibri" panose="020F0502020204030204" charset="0"/>
            </a:endParaRPr>
          </a:p>
        </p:txBody>
      </p:sp>
      <p:sp>
        <p:nvSpPr>
          <p:cNvPr id="4" name="Slide Number Placeholder 5"/>
          <p:cNvSpPr>
            <a:spLocks noGrp="1"/>
          </p:cNvSpPr>
          <p:nvPr>
            <p:ph type="sldNum" sz="quarter" idx="12"/>
            <p:custDataLst>
              <p:tags r:id="rId3"/>
            </p:custDataLst>
          </p:nvPr>
        </p:nvSpPr>
        <p:spPr>
          <a:xfrm>
            <a:off x="8610600" y="6356349"/>
            <a:ext cx="2743200" cy="366184"/>
          </a:xfrm>
          <a:prstGeom prst="rect">
            <a:avLst/>
          </a:prstGeom>
        </p:spPr>
        <p:txBody>
          <a:bodyPr numCol="1" anchor="ctr" anchorCtr="0" compatLnSpc="1">
            <a:noAutofit/>
          </a:bodyPr>
          <a:lstStyle>
            <a:defPPr>
              <a:defRPr lang="en-US"/>
            </a:defPPr>
            <a:lvl1pPr marL="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1pPr>
            <a:lvl2pPr marL="4572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2pPr>
            <a:lvl3pPr marL="9144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3pPr>
            <a:lvl4pPr marL="13716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4pPr>
            <a:lvl5pPr marL="1828800" indent="0" algn="l" defTabSz="685800" rtl="0" eaLnBrk="1" fontAlgn="base" latinLnBrk="0" hangingPunct="1">
              <a:lnSpc>
                <a:spcPct val="100000"/>
              </a:lnSpc>
              <a:spcBef>
                <a:spcPct val="0"/>
              </a:spcBef>
              <a:spcAft>
                <a:spcPct val="0"/>
              </a:spcAft>
              <a:buClrTx/>
              <a:buSzTx/>
              <a:buFontTx/>
              <a:buNone/>
              <a:defRPr kumimoji="0" lang="zh-CN" altLang="en-US" sz="1800" b="0" i="0" u="none" kern="1200" baseline="0">
                <a:solidFill>
                  <a:schemeClr val="tx1"/>
                </a:solidFill>
                <a:latin typeface="+mn-lt"/>
                <a:ea typeface="+mn-ea"/>
                <a:cs typeface="+mn-cs"/>
              </a:defRPr>
            </a:lvl5pPr>
            <a:lvl6pPr marL="2286000" algn="l" defTabSz="685800" rtl="0" eaLnBrk="1" latinLnBrk="0" hangingPunct="1">
              <a:defRPr lang="zh-CN" altLang="en-US" sz="1800" kern="1200">
                <a:solidFill>
                  <a:schemeClr val="tx1"/>
                </a:solidFill>
                <a:latin typeface="+mn-lt"/>
                <a:ea typeface="+mn-ea"/>
                <a:cs typeface="+mn-cs"/>
              </a:defRPr>
            </a:lvl6pPr>
            <a:lvl7pPr marL="2743200" algn="l" defTabSz="685800" rtl="0" eaLnBrk="1" latinLnBrk="0" hangingPunct="1">
              <a:defRPr lang="zh-CN" altLang="en-US" sz="1800" kern="1200">
                <a:solidFill>
                  <a:schemeClr val="tx1"/>
                </a:solidFill>
                <a:latin typeface="+mn-lt"/>
                <a:ea typeface="+mn-ea"/>
                <a:cs typeface="+mn-cs"/>
              </a:defRPr>
            </a:lvl7pPr>
            <a:lvl8pPr marL="3200400" algn="l" defTabSz="685800" rtl="0" eaLnBrk="1" latinLnBrk="0" hangingPunct="1">
              <a:defRPr lang="zh-CN" altLang="en-US" sz="1800" kern="1200">
                <a:solidFill>
                  <a:schemeClr val="tx1"/>
                </a:solidFill>
                <a:latin typeface="+mn-lt"/>
                <a:ea typeface="+mn-ea"/>
                <a:cs typeface="+mn-cs"/>
              </a:defRPr>
            </a:lvl8pPr>
            <a:lvl9pPr marL="3657600" algn="l" defTabSz="685800" rtl="0" eaLnBrk="1" latinLnBrk="0" hangingPunct="1">
              <a:defRPr lang="zh-CN" altLang="en-US" sz="1800" kern="1200">
                <a:solidFill>
                  <a:schemeClr val="tx1"/>
                </a:solidFill>
                <a:latin typeface="+mn-lt"/>
                <a:ea typeface="+mn-ea"/>
                <a:cs typeface="+mn-cs"/>
              </a:defRPr>
            </a:lvl9pPr>
          </a:lstStyle>
          <a:p>
            <a:pPr lvl="0" algn="r" eaLnBrk="1" hangingPunct="1"/>
            <a:fld id="{E0CD7CC2-99EB-41A2-A121-579622E21C8B}" type="slidenum">
              <a:rPr lang="zh-CN" altLang="en-US" sz="900">
                <a:solidFill>
                  <a:srgbClr val="898989"/>
                </a:solidFill>
                <a:latin typeface="Calibri" panose="020F0502020204030204" charset="0"/>
              </a:rPr>
              <a:t>‹#›</a:t>
            </a:fld>
            <a:endParaRPr lang="zh-CN" altLang="en-US" sz="900">
              <a:solidFill>
                <a:srgbClr val="898989"/>
              </a:solidFill>
              <a:latin typeface="Calibri" panose="020F0502020204030204" charset="0"/>
            </a:endParaRPr>
          </a:p>
        </p:txBody>
      </p:sp>
    </p:spTree>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hasCustomPrompt="1"/>
            <p:custDataLst>
              <p:tags r:id="rId2"/>
            </p:custDataLst>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custDataLst>
              <p:tags r:id="rId3"/>
            </p:custDataLst>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custDataLst>
              <p:tags r:id="rId3"/>
            </p:custDataLst>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custDataLst>
              <p:tags r:id="rId5"/>
            </p:custDataLst>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F41D7CC3-3971-4BAD-AF3D-E17101023A0A}" type="datetimeFigureOut">
              <a:rPr lang="zh-CN" altLang="en-US" smtClean="0"/>
              <a:t>2021/3/5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F41D7CC3-3971-4BAD-AF3D-E17101023A0A}" type="datetimeFigureOut">
              <a:rPr lang="zh-CN" altLang="en-US" smtClean="0"/>
              <a:t>2021/3/5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F41D7CC3-3971-4BAD-AF3D-E17101023A0A}" type="datetimeFigureOut">
              <a:rPr lang="zh-CN" altLang="en-US" smtClean="0"/>
              <a:t>2021/3/5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custDataLst>
              <p:tags r:id="rId4"/>
            </p:custDataLst>
          </p:nvPr>
        </p:nvSpPr>
        <p:spPr/>
        <p:txBody>
          <a:bodyPr/>
          <a:lstStyle/>
          <a:p>
            <a:fld id="{F41D7CC3-3971-4BAD-AF3D-E17101023A0A}" type="datetimeFigureOut">
              <a:rPr lang="zh-CN" altLang="en-US" smtClean="0"/>
              <a:t>2021/3/5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305B78A3-D8F7-4CEA-90E0-ADEDCBA7D732}"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18" Type="http://schemas.openxmlformats.org/officeDocument/2006/relationships/tags" Target="../tags/tag107.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ags" Target="../tags/tag106.xml"/><Relationship Id="rId2" Type="http://schemas.openxmlformats.org/officeDocument/2006/relationships/slideLayout" Target="../slideLayouts/slideLayout20.xml"/><Relationship Id="rId16" Type="http://schemas.openxmlformats.org/officeDocument/2006/relationships/tags" Target="../tags/tag105.xml"/><Relationship Id="rId20"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ags" Target="../tags/tag104.xml"/><Relationship Id="rId10" Type="http://schemas.openxmlformats.org/officeDocument/2006/relationships/slideLayout" Target="../slideLayouts/slideLayout28.xml"/><Relationship Id="rId19" Type="http://schemas.openxmlformats.org/officeDocument/2006/relationships/tags" Target="../tags/tag10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ags" Target="../tags/tag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rgbClr val="DED4D0"/>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21"/>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2"/>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3"/>
            <p:custDataLst>
              <p:tags r:id="rId23"/>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B78A3-D8F7-4CEA-90E0-ADEDCBA7D732}" type="slidenum">
              <a:rPr lang="zh-CN" altLang="en-US" smtClean="0"/>
              <a:t>‹#›</a:t>
            </a:fld>
            <a:endParaRPr lang="zh-CN" altLang="en-US"/>
          </a:p>
        </p:txBody>
      </p:sp>
      <p:pic>
        <p:nvPicPr>
          <p:cNvPr id="9" name="图片 8"/>
          <p:cNvPicPr>
            <a:picLocks noChangeAspect="1"/>
          </p:cNvPicPr>
          <p:nvPr userDrawn="1">
            <p:custDataLst>
              <p:tags r:id="rId25"/>
            </p:custDataLst>
          </p:nvPr>
        </p:nvPicPr>
        <p:blipFill>
          <a:blip r:embed="rId26" cstate="print">
            <a:extLst>
              <a:ext uri="{28A0092B-C50C-407E-A947-70E740481C1C}">
                <a14:useLocalDpi xmlns:a14="http://schemas.microsoft.com/office/drawing/2010/main" val="0"/>
              </a:ext>
            </a:extLst>
          </a:blip>
          <a:stretch>
            <a:fillRect/>
          </a:stretch>
        </p:blipFill>
        <p:spPr>
          <a:xfrm>
            <a:off x="10928465" y="1965"/>
            <a:ext cx="1263535" cy="45644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rgbClr val="DED4D0"/>
            </a:gs>
            <a:gs pos="100000">
              <a:schemeClr val="bg1">
                <a:lumMod val="95000"/>
              </a:schemeClr>
            </a:gs>
          </a:gsLst>
          <a:lin ang="5400000" scaled="1"/>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D7CC3-3971-4BAD-AF3D-E17101023A0A}" type="datetimeFigureOut">
              <a:rPr lang="zh-CN" altLang="en-US" smtClean="0"/>
              <a:t>2021/3/5</a:t>
            </a:fld>
            <a:endParaRPr lang="zh-CN" altLang="en-US"/>
          </a:p>
        </p:txBody>
      </p:sp>
      <p:sp>
        <p:nvSpPr>
          <p:cNvPr id="5" name="页脚占位符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B78A3-D8F7-4CEA-90E0-ADEDCBA7D732}" type="slidenum">
              <a:rPr lang="zh-CN" altLang="en-US" smtClean="0"/>
              <a:t>‹#›</a:t>
            </a:fld>
            <a:endParaRPr lang="zh-CN" altLang="en-US"/>
          </a:p>
        </p:txBody>
      </p:sp>
      <p:pic>
        <p:nvPicPr>
          <p:cNvPr id="9" name="图片 8"/>
          <p:cNvPicPr>
            <a:picLocks noChangeAspect="1"/>
          </p:cNvPicPr>
          <p:nvPr userDrawn="1">
            <p:custDataLst>
              <p:tags r:id="rId19"/>
            </p:custDataLst>
          </p:nvPr>
        </p:nvPicPr>
        <p:blipFill>
          <a:blip r:embed="rId20" cstate="print">
            <a:extLst>
              <a:ext uri="{28A0092B-C50C-407E-A947-70E740481C1C}">
                <a14:useLocalDpi xmlns:a14="http://schemas.microsoft.com/office/drawing/2010/main" val="0"/>
              </a:ext>
            </a:extLst>
          </a:blip>
          <a:stretch>
            <a:fillRect/>
          </a:stretch>
        </p:blipFill>
        <p:spPr>
          <a:xfrm>
            <a:off x="10928465" y="1965"/>
            <a:ext cx="1263535" cy="456446"/>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6.png"/><Relationship Id="rId5" Type="http://schemas.openxmlformats.org/officeDocument/2006/relationships/slideLayout" Target="../slideLayouts/slideLayout25.xml"/><Relationship Id="rId4" Type="http://schemas.openxmlformats.org/officeDocument/2006/relationships/tags" Target="../tags/tag179.xml"/></Relationships>
</file>

<file path=ppt/slides/_rels/slide10.xml.rels><?xml version="1.0" encoding="UTF-8" standalone="yes"?>
<Relationships xmlns="http://schemas.openxmlformats.org/package/2006/relationships"><Relationship Id="rId3" Type="http://schemas.openxmlformats.org/officeDocument/2006/relationships/tags" Target="../tags/tag267.xml"/><Relationship Id="rId7" Type="http://schemas.openxmlformats.org/officeDocument/2006/relationships/image" Target="../media/image17.jpe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tags" Target="../tags/tag268.xml"/></Relationships>
</file>

<file path=ppt/slides/_rels/slide11.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 Id="rId5" Type="http://schemas.openxmlformats.org/officeDocument/2006/relationships/image" Target="../media/image1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274.xml"/><Relationship Id="rId7" Type="http://schemas.openxmlformats.org/officeDocument/2006/relationships/slideLayout" Target="../slideLayouts/slideLayout2.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s>
</file>

<file path=ppt/slides/_rels/slide13.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slideLayout" Target="../slideLayouts/slideLayout2.xml"/><Relationship Id="rId4" Type="http://schemas.openxmlformats.org/officeDocument/2006/relationships/tags" Target="../tags/tag28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3.xml"/><Relationship Id="rId1" Type="http://schemas.openxmlformats.org/officeDocument/2006/relationships/tags" Target="../tags/tag282.xml"/></Relationships>
</file>

<file path=ppt/slides/_rels/slide15.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image" Target="../media/image20.emf"/><Relationship Id="rId3" Type="http://schemas.openxmlformats.org/officeDocument/2006/relationships/tags" Target="../tags/tag286.xml"/><Relationship Id="rId7" Type="http://schemas.openxmlformats.org/officeDocument/2006/relationships/tags" Target="../tags/tag288.xml"/><Relationship Id="rId12" Type="http://schemas.openxmlformats.org/officeDocument/2006/relationships/oleObject" Target="../embeddings/oleObject3.bin"/><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video" Target="../media/media1.mp4"/><Relationship Id="rId11" Type="http://schemas.openxmlformats.org/officeDocument/2006/relationships/image" Target="../media/image19.emf"/><Relationship Id="rId5" Type="http://schemas.microsoft.com/office/2007/relationships/media" Target="../media/media1.mp4"/><Relationship Id="rId10" Type="http://schemas.openxmlformats.org/officeDocument/2006/relationships/oleObject" Target="../embeddings/oleObject2.bin"/><Relationship Id="rId4" Type="http://schemas.openxmlformats.org/officeDocument/2006/relationships/tags" Target="../tags/tag287.xml"/><Relationship Id="rId9" Type="http://schemas.openxmlformats.org/officeDocument/2006/relationships/slideLayout" Target="../slideLayouts/slideLayout2.xml"/><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slideLayout" Target="../slideLayouts/slideLayout2.xml"/><Relationship Id="rId4" Type="http://schemas.openxmlformats.org/officeDocument/2006/relationships/tags" Target="../tags/tag293.xml"/></Relationships>
</file>

<file path=ppt/slides/_rels/slide17.xml.rels><?xml version="1.0" encoding="UTF-8" standalone="yes"?>
<Relationships xmlns="http://schemas.openxmlformats.org/package/2006/relationships"><Relationship Id="rId3" Type="http://schemas.openxmlformats.org/officeDocument/2006/relationships/tags" Target="../tags/tag296.xml"/><Relationship Id="rId7" Type="http://schemas.openxmlformats.org/officeDocument/2006/relationships/image" Target="../media/image22.pn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slideLayout" Target="../slideLayouts/slideLayout2.xml"/><Relationship Id="rId5" Type="http://schemas.openxmlformats.org/officeDocument/2006/relationships/tags" Target="../tags/tag298.xml"/><Relationship Id="rId4" Type="http://schemas.openxmlformats.org/officeDocument/2006/relationships/tags" Target="../tags/tag29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01.xml"/><Relationship Id="rId7" Type="http://schemas.openxmlformats.org/officeDocument/2006/relationships/tags" Target="../tags/tag305.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5" Type="http://schemas.openxmlformats.org/officeDocument/2006/relationships/tags" Target="../tags/tag303.xml"/><Relationship Id="rId10" Type="http://schemas.openxmlformats.org/officeDocument/2006/relationships/image" Target="../media/image13.png"/><Relationship Id="rId4" Type="http://schemas.openxmlformats.org/officeDocument/2006/relationships/tags" Target="../tags/tag302.xml"/><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tags" Target="../tags/tag308.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10.jpeg"/><Relationship Id="rId5" Type="http://schemas.openxmlformats.org/officeDocument/2006/relationships/slideLayout" Target="../slideLayouts/slideLayout7.xml"/><Relationship Id="rId4" Type="http://schemas.openxmlformats.org/officeDocument/2006/relationships/tags" Target="../tags/tag309.xml"/></Relationships>
</file>

<file path=ppt/slides/_rels/slide2.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tags" Target="../tags/tag205.xml"/><Relationship Id="rId3" Type="http://schemas.openxmlformats.org/officeDocument/2006/relationships/tags" Target="../tags/tag182.xml"/><Relationship Id="rId21" Type="http://schemas.openxmlformats.org/officeDocument/2006/relationships/tags" Target="../tags/tag200.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tags" Target="../tags/tag204.xml"/><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tags" Target="../tags/tag199.xml"/><Relationship Id="rId29" Type="http://schemas.openxmlformats.org/officeDocument/2006/relationships/tags" Target="../tags/tag208.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tags" Target="../tags/tag203.xml"/><Relationship Id="rId32" Type="http://schemas.openxmlformats.org/officeDocument/2006/relationships/image" Target="../media/image8.png"/><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tags" Target="../tags/tag202.xml"/><Relationship Id="rId28" Type="http://schemas.openxmlformats.org/officeDocument/2006/relationships/tags" Target="../tags/tag207.xml"/><Relationship Id="rId10" Type="http://schemas.openxmlformats.org/officeDocument/2006/relationships/tags" Target="../tags/tag189.xml"/><Relationship Id="rId19" Type="http://schemas.openxmlformats.org/officeDocument/2006/relationships/tags" Target="../tags/tag198.xml"/><Relationship Id="rId31" Type="http://schemas.openxmlformats.org/officeDocument/2006/relationships/image" Target="../media/image7.png"/><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tags" Target="../tags/tag201.xml"/><Relationship Id="rId27" Type="http://schemas.openxmlformats.org/officeDocument/2006/relationships/tags" Target="../tags/tag206.xml"/><Relationship Id="rId30"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1.xml"/><Relationship Id="rId1" Type="http://schemas.openxmlformats.org/officeDocument/2006/relationships/tags" Target="../tags/tag310.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14.xml"/><Relationship Id="rId7" Type="http://schemas.openxmlformats.org/officeDocument/2006/relationships/image" Target="../media/image23.png"/><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7.xml"/><Relationship Id="rId5" Type="http://schemas.openxmlformats.org/officeDocument/2006/relationships/tags" Target="../tags/tag316.xml"/><Relationship Id="rId4" Type="http://schemas.openxmlformats.org/officeDocument/2006/relationships/tags" Target="../tags/tag315.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19.xml"/><Relationship Id="rId7" Type="http://schemas.openxmlformats.org/officeDocument/2006/relationships/image" Target="../media/image23.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7.xml"/><Relationship Id="rId5" Type="http://schemas.openxmlformats.org/officeDocument/2006/relationships/tags" Target="../tags/tag321.xml"/><Relationship Id="rId4" Type="http://schemas.openxmlformats.org/officeDocument/2006/relationships/tags" Target="../tags/tag320.xml"/></Relationships>
</file>

<file path=ppt/slides/_rels/slide23.xml.rels><?xml version="1.0" encoding="UTF-8" standalone="yes"?>
<Relationships xmlns="http://schemas.openxmlformats.org/package/2006/relationships"><Relationship Id="rId8" Type="http://schemas.openxmlformats.org/officeDocument/2006/relationships/tags" Target="../tags/tag329.xml"/><Relationship Id="rId3" Type="http://schemas.openxmlformats.org/officeDocument/2006/relationships/tags" Target="../tags/tag324.xml"/><Relationship Id="rId7" Type="http://schemas.openxmlformats.org/officeDocument/2006/relationships/tags" Target="../tags/tag328.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9"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332.xml"/><Relationship Id="rId7" Type="http://schemas.openxmlformats.org/officeDocument/2006/relationships/slideLayout" Target="../slideLayouts/slideLayout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s>
</file>

<file path=ppt/slides/_rels/slide25.xml.rels><?xml version="1.0" encoding="UTF-8" standalone="yes"?>
<Relationships xmlns="http://schemas.openxmlformats.org/package/2006/relationships"><Relationship Id="rId8" Type="http://schemas.openxmlformats.org/officeDocument/2006/relationships/tags" Target="../tags/tag343.xml"/><Relationship Id="rId3" Type="http://schemas.openxmlformats.org/officeDocument/2006/relationships/tags" Target="../tags/tag338.xml"/><Relationship Id="rId7" Type="http://schemas.openxmlformats.org/officeDocument/2006/relationships/tags" Target="../tags/tag342.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image" Target="../media/image13.png"/><Relationship Id="rId5" Type="http://schemas.openxmlformats.org/officeDocument/2006/relationships/tags" Target="../tags/tag340.xml"/><Relationship Id="rId10" Type="http://schemas.openxmlformats.org/officeDocument/2006/relationships/image" Target="../media/image12.png"/><Relationship Id="rId4" Type="http://schemas.openxmlformats.org/officeDocument/2006/relationships/tags" Target="../tags/tag339.xm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346.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image" Target="../media/image25.jpeg"/><Relationship Id="rId5" Type="http://schemas.openxmlformats.org/officeDocument/2006/relationships/slideLayout" Target="../slideLayouts/slideLayout7.xml"/><Relationship Id="rId4" Type="http://schemas.openxmlformats.org/officeDocument/2006/relationships/tags" Target="../tags/tag347.xml"/></Relationships>
</file>

<file path=ppt/slides/_rels/slide27.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image" Target="../media/image26.jpeg"/><Relationship Id="rId5" Type="http://schemas.openxmlformats.org/officeDocument/2006/relationships/slideLayout" Target="../slideLayouts/slideLayout2.xml"/><Relationship Id="rId4" Type="http://schemas.openxmlformats.org/officeDocument/2006/relationships/tags" Target="../tags/tag351.xml"/></Relationships>
</file>

<file path=ppt/slides/_rels/slide28.xml.rels><?xml version="1.0" encoding="UTF-8" standalone="yes"?>
<Relationships xmlns="http://schemas.openxmlformats.org/package/2006/relationships"><Relationship Id="rId3" Type="http://schemas.openxmlformats.org/officeDocument/2006/relationships/tags" Target="../tags/tag354.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slideLayout" Target="../slideLayouts/slideLayout2.xml"/><Relationship Id="rId5" Type="http://schemas.openxmlformats.org/officeDocument/2006/relationships/tags" Target="../tags/tag356.xml"/><Relationship Id="rId4" Type="http://schemas.openxmlformats.org/officeDocument/2006/relationships/tags" Target="../tags/tag355.xml"/></Relationships>
</file>

<file path=ppt/slides/_rels/slide29.xml.rels><?xml version="1.0" encoding="UTF-8" standalone="yes"?>
<Relationships xmlns="http://schemas.openxmlformats.org/package/2006/relationships"><Relationship Id="rId8" Type="http://schemas.openxmlformats.org/officeDocument/2006/relationships/tags" Target="../tags/tag360.xml"/><Relationship Id="rId13" Type="http://schemas.openxmlformats.org/officeDocument/2006/relationships/slideLayout" Target="../slideLayouts/slideLayout7.xml"/><Relationship Id="rId3" Type="http://schemas.openxmlformats.org/officeDocument/2006/relationships/video" Target="../media/media2.mp4"/><Relationship Id="rId7" Type="http://schemas.openxmlformats.org/officeDocument/2006/relationships/tags" Target="../tags/tag359.xml"/><Relationship Id="rId12" Type="http://schemas.openxmlformats.org/officeDocument/2006/relationships/tags" Target="../tags/tag364.xml"/><Relationship Id="rId2" Type="http://schemas.microsoft.com/office/2007/relationships/media" Target="../media/media2.mp4"/><Relationship Id="rId16" Type="http://schemas.openxmlformats.org/officeDocument/2006/relationships/image" Target="../media/image29.jpeg"/><Relationship Id="rId1" Type="http://schemas.openxmlformats.org/officeDocument/2006/relationships/tags" Target="../tags/tag357.xml"/><Relationship Id="rId6" Type="http://schemas.openxmlformats.org/officeDocument/2006/relationships/video" Target="../media/media3.mp4"/><Relationship Id="rId11" Type="http://schemas.openxmlformats.org/officeDocument/2006/relationships/tags" Target="../tags/tag363.xml"/><Relationship Id="rId5" Type="http://schemas.microsoft.com/office/2007/relationships/media" Target="../media/media3.mp4"/><Relationship Id="rId15" Type="http://schemas.openxmlformats.org/officeDocument/2006/relationships/image" Target="../media/image28.png"/><Relationship Id="rId10" Type="http://schemas.openxmlformats.org/officeDocument/2006/relationships/tags" Target="../tags/tag362.xml"/><Relationship Id="rId4" Type="http://schemas.openxmlformats.org/officeDocument/2006/relationships/tags" Target="../tags/tag358.xml"/><Relationship Id="rId9" Type="http://schemas.openxmlformats.org/officeDocument/2006/relationships/tags" Target="../tags/tag361.xml"/><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slideLayout" Target="../slideLayouts/slideLayout1.xml"/><Relationship Id="rId18" Type="http://schemas.microsoft.com/office/2007/relationships/diagramDrawing" Target="../diagrams/drawing1.xml"/><Relationship Id="rId3" Type="http://schemas.openxmlformats.org/officeDocument/2006/relationships/tags" Target="../tags/tag211.xml"/><Relationship Id="rId21" Type="http://schemas.openxmlformats.org/officeDocument/2006/relationships/image" Target="../media/image6.png"/><Relationship Id="rId7" Type="http://schemas.openxmlformats.org/officeDocument/2006/relationships/tags" Target="../tags/tag215.xml"/><Relationship Id="rId12" Type="http://schemas.openxmlformats.org/officeDocument/2006/relationships/tags" Target="../tags/tag220.xml"/><Relationship Id="rId17" Type="http://schemas.openxmlformats.org/officeDocument/2006/relationships/diagramColors" Target="../diagrams/colors1.xml"/><Relationship Id="rId2" Type="http://schemas.openxmlformats.org/officeDocument/2006/relationships/tags" Target="../tags/tag210.xml"/><Relationship Id="rId16" Type="http://schemas.openxmlformats.org/officeDocument/2006/relationships/diagramQuickStyle" Target="../diagrams/quickStyle1.xml"/><Relationship Id="rId20" Type="http://schemas.openxmlformats.org/officeDocument/2006/relationships/image" Target="../media/image10.jpeg"/><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5" Type="http://schemas.openxmlformats.org/officeDocument/2006/relationships/tags" Target="../tags/tag213.xml"/><Relationship Id="rId15" Type="http://schemas.openxmlformats.org/officeDocument/2006/relationships/diagramLayout" Target="../diagrams/layout1.xml"/><Relationship Id="rId10" Type="http://schemas.openxmlformats.org/officeDocument/2006/relationships/tags" Target="../tags/tag218.xml"/><Relationship Id="rId19" Type="http://schemas.openxmlformats.org/officeDocument/2006/relationships/image" Target="../media/image9.png"/><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diagramData" Target="../diagrams/data1.xml"/><Relationship Id="rId22" Type="http://schemas.openxmlformats.org/officeDocument/2006/relationships/image" Target="../media/image11.png"/></Relationships>
</file>

<file path=ppt/slides/_rels/slide30.xml.rels><?xml version="1.0" encoding="UTF-8" standalone="yes"?>
<Relationships xmlns="http://schemas.openxmlformats.org/package/2006/relationships"><Relationship Id="rId13" Type="http://schemas.openxmlformats.org/officeDocument/2006/relationships/tags" Target="../tags/tag377.xml"/><Relationship Id="rId18" Type="http://schemas.openxmlformats.org/officeDocument/2006/relationships/tags" Target="../tags/tag382.xml"/><Relationship Id="rId26" Type="http://schemas.openxmlformats.org/officeDocument/2006/relationships/tags" Target="../tags/tag390.xml"/><Relationship Id="rId39" Type="http://schemas.openxmlformats.org/officeDocument/2006/relationships/tags" Target="../tags/tag403.xml"/><Relationship Id="rId21" Type="http://schemas.openxmlformats.org/officeDocument/2006/relationships/tags" Target="../tags/tag385.xml"/><Relationship Id="rId34" Type="http://schemas.openxmlformats.org/officeDocument/2006/relationships/tags" Target="../tags/tag398.xml"/><Relationship Id="rId42" Type="http://schemas.openxmlformats.org/officeDocument/2006/relationships/tags" Target="../tags/tag406.xml"/><Relationship Id="rId47" Type="http://schemas.openxmlformats.org/officeDocument/2006/relationships/tags" Target="../tags/tag411.xml"/><Relationship Id="rId50" Type="http://schemas.openxmlformats.org/officeDocument/2006/relationships/tags" Target="../tags/tag414.xml"/><Relationship Id="rId55" Type="http://schemas.openxmlformats.org/officeDocument/2006/relationships/tags" Target="../tags/tag419.xml"/><Relationship Id="rId63" Type="http://schemas.openxmlformats.org/officeDocument/2006/relationships/slideLayout" Target="../slideLayouts/slideLayout7.xml"/><Relationship Id="rId7" Type="http://schemas.openxmlformats.org/officeDocument/2006/relationships/tags" Target="../tags/tag371.xml"/><Relationship Id="rId2" Type="http://schemas.openxmlformats.org/officeDocument/2006/relationships/tags" Target="../tags/tag366.xml"/><Relationship Id="rId16" Type="http://schemas.openxmlformats.org/officeDocument/2006/relationships/tags" Target="../tags/tag380.xml"/><Relationship Id="rId29" Type="http://schemas.openxmlformats.org/officeDocument/2006/relationships/tags" Target="../tags/tag393.xml"/><Relationship Id="rId11" Type="http://schemas.openxmlformats.org/officeDocument/2006/relationships/tags" Target="../tags/tag375.xml"/><Relationship Id="rId24" Type="http://schemas.openxmlformats.org/officeDocument/2006/relationships/tags" Target="../tags/tag388.xml"/><Relationship Id="rId32" Type="http://schemas.openxmlformats.org/officeDocument/2006/relationships/tags" Target="../tags/tag396.xml"/><Relationship Id="rId37" Type="http://schemas.openxmlformats.org/officeDocument/2006/relationships/tags" Target="../tags/tag401.xml"/><Relationship Id="rId40" Type="http://schemas.openxmlformats.org/officeDocument/2006/relationships/tags" Target="../tags/tag404.xml"/><Relationship Id="rId45" Type="http://schemas.openxmlformats.org/officeDocument/2006/relationships/tags" Target="../tags/tag409.xml"/><Relationship Id="rId53" Type="http://schemas.openxmlformats.org/officeDocument/2006/relationships/tags" Target="../tags/tag417.xml"/><Relationship Id="rId58" Type="http://schemas.openxmlformats.org/officeDocument/2006/relationships/tags" Target="../tags/tag422.xml"/><Relationship Id="rId5" Type="http://schemas.openxmlformats.org/officeDocument/2006/relationships/tags" Target="../tags/tag369.xml"/><Relationship Id="rId61" Type="http://schemas.openxmlformats.org/officeDocument/2006/relationships/tags" Target="../tags/tag425.xml"/><Relationship Id="rId19" Type="http://schemas.openxmlformats.org/officeDocument/2006/relationships/tags" Target="../tags/tag383.xml"/><Relationship Id="rId14" Type="http://schemas.openxmlformats.org/officeDocument/2006/relationships/tags" Target="../tags/tag378.xml"/><Relationship Id="rId22" Type="http://schemas.openxmlformats.org/officeDocument/2006/relationships/tags" Target="../tags/tag386.xml"/><Relationship Id="rId27" Type="http://schemas.openxmlformats.org/officeDocument/2006/relationships/tags" Target="../tags/tag391.xml"/><Relationship Id="rId30" Type="http://schemas.openxmlformats.org/officeDocument/2006/relationships/tags" Target="../tags/tag394.xml"/><Relationship Id="rId35" Type="http://schemas.openxmlformats.org/officeDocument/2006/relationships/tags" Target="../tags/tag399.xml"/><Relationship Id="rId43" Type="http://schemas.openxmlformats.org/officeDocument/2006/relationships/tags" Target="../tags/tag407.xml"/><Relationship Id="rId48" Type="http://schemas.openxmlformats.org/officeDocument/2006/relationships/tags" Target="../tags/tag412.xml"/><Relationship Id="rId56" Type="http://schemas.openxmlformats.org/officeDocument/2006/relationships/tags" Target="../tags/tag420.xml"/><Relationship Id="rId8" Type="http://schemas.openxmlformats.org/officeDocument/2006/relationships/tags" Target="../tags/tag372.xml"/><Relationship Id="rId51" Type="http://schemas.openxmlformats.org/officeDocument/2006/relationships/tags" Target="../tags/tag415.xml"/><Relationship Id="rId3" Type="http://schemas.openxmlformats.org/officeDocument/2006/relationships/tags" Target="../tags/tag367.xml"/><Relationship Id="rId12" Type="http://schemas.openxmlformats.org/officeDocument/2006/relationships/tags" Target="../tags/tag376.xml"/><Relationship Id="rId17" Type="http://schemas.openxmlformats.org/officeDocument/2006/relationships/tags" Target="../tags/tag381.xml"/><Relationship Id="rId25" Type="http://schemas.openxmlformats.org/officeDocument/2006/relationships/tags" Target="../tags/tag389.xml"/><Relationship Id="rId33" Type="http://schemas.openxmlformats.org/officeDocument/2006/relationships/tags" Target="../tags/tag397.xml"/><Relationship Id="rId38" Type="http://schemas.openxmlformats.org/officeDocument/2006/relationships/tags" Target="../tags/tag402.xml"/><Relationship Id="rId46" Type="http://schemas.openxmlformats.org/officeDocument/2006/relationships/tags" Target="../tags/tag410.xml"/><Relationship Id="rId59" Type="http://schemas.openxmlformats.org/officeDocument/2006/relationships/tags" Target="../tags/tag423.xml"/><Relationship Id="rId20" Type="http://schemas.openxmlformats.org/officeDocument/2006/relationships/tags" Target="../tags/tag384.xml"/><Relationship Id="rId41" Type="http://schemas.openxmlformats.org/officeDocument/2006/relationships/tags" Target="../tags/tag405.xml"/><Relationship Id="rId54" Type="http://schemas.openxmlformats.org/officeDocument/2006/relationships/tags" Target="../tags/tag418.xml"/><Relationship Id="rId62" Type="http://schemas.openxmlformats.org/officeDocument/2006/relationships/tags" Target="../tags/tag426.xml"/><Relationship Id="rId1" Type="http://schemas.openxmlformats.org/officeDocument/2006/relationships/tags" Target="../tags/tag365.xml"/><Relationship Id="rId6" Type="http://schemas.openxmlformats.org/officeDocument/2006/relationships/tags" Target="../tags/tag370.xml"/><Relationship Id="rId15" Type="http://schemas.openxmlformats.org/officeDocument/2006/relationships/tags" Target="../tags/tag379.xml"/><Relationship Id="rId23" Type="http://schemas.openxmlformats.org/officeDocument/2006/relationships/tags" Target="../tags/tag387.xml"/><Relationship Id="rId28" Type="http://schemas.openxmlformats.org/officeDocument/2006/relationships/tags" Target="../tags/tag392.xml"/><Relationship Id="rId36" Type="http://schemas.openxmlformats.org/officeDocument/2006/relationships/tags" Target="../tags/tag400.xml"/><Relationship Id="rId49" Type="http://schemas.openxmlformats.org/officeDocument/2006/relationships/tags" Target="../tags/tag413.xml"/><Relationship Id="rId57" Type="http://schemas.openxmlformats.org/officeDocument/2006/relationships/tags" Target="../tags/tag421.xml"/><Relationship Id="rId10" Type="http://schemas.openxmlformats.org/officeDocument/2006/relationships/tags" Target="../tags/tag374.xml"/><Relationship Id="rId31" Type="http://schemas.openxmlformats.org/officeDocument/2006/relationships/tags" Target="../tags/tag395.xml"/><Relationship Id="rId44" Type="http://schemas.openxmlformats.org/officeDocument/2006/relationships/tags" Target="../tags/tag408.xml"/><Relationship Id="rId52" Type="http://schemas.openxmlformats.org/officeDocument/2006/relationships/tags" Target="../tags/tag416.xml"/><Relationship Id="rId60" Type="http://schemas.openxmlformats.org/officeDocument/2006/relationships/tags" Target="../tags/tag424.xml"/><Relationship Id="rId4" Type="http://schemas.openxmlformats.org/officeDocument/2006/relationships/tags" Target="../tags/tag368.xml"/><Relationship Id="rId9" Type="http://schemas.openxmlformats.org/officeDocument/2006/relationships/tags" Target="../tags/tag373.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hyperlink" Target="https://baike.baidu.com/item/%E8%B4%A7%E5%B8%81%E4%BE%9B%E5%BA%94%E9%87%8F" TargetMode="External"/><Relationship Id="rId3" Type="http://schemas.openxmlformats.org/officeDocument/2006/relationships/tags" Target="../tags/tag429.xml"/><Relationship Id="rId7" Type="http://schemas.openxmlformats.org/officeDocument/2006/relationships/tags" Target="../tags/tag433.xml"/><Relationship Id="rId12" Type="http://schemas.openxmlformats.org/officeDocument/2006/relationships/hyperlink" Target="https://baike.baidu.com/item/%E5%9F%BA%E7%A1%80%E8%B4%A7%E5%B8%81" TargetMode="External"/><Relationship Id="rId2" Type="http://schemas.openxmlformats.org/officeDocument/2006/relationships/tags" Target="../tags/tag428.xml"/><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hyperlink" Target="https://baike.baidu.com/item/%E6%9C%89%E4%BB%B7%E8%AF%81%E5%88%B8" TargetMode="External"/><Relationship Id="rId5" Type="http://schemas.openxmlformats.org/officeDocument/2006/relationships/tags" Target="../tags/tag431.xml"/><Relationship Id="rId10" Type="http://schemas.openxmlformats.org/officeDocument/2006/relationships/hyperlink" Target="https://baike.baidu.com/item/%E4%B8%AD%E5%A4%AE%E9%93%B6%E8%A1%8C" TargetMode="External"/><Relationship Id="rId4" Type="http://schemas.openxmlformats.org/officeDocument/2006/relationships/tags" Target="../tags/tag430.xml"/><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tags" Target="../tags/tag436.xml"/><Relationship Id="rId7" Type="http://schemas.openxmlformats.org/officeDocument/2006/relationships/slideLayout" Target="../slideLayouts/slideLayout2.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4" Type="http://schemas.openxmlformats.org/officeDocument/2006/relationships/tags" Target="../tags/tag43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41.xml"/><Relationship Id="rId1" Type="http://schemas.openxmlformats.org/officeDocument/2006/relationships/tags" Target="../tags/tag440.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tags" Target="../tags/tag444.xml"/><Relationship Id="rId7" Type="http://schemas.openxmlformats.org/officeDocument/2006/relationships/slideLayout" Target="../slideLayouts/slideLayout2.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tags" Target="../tags/tag447.xml"/><Relationship Id="rId5" Type="http://schemas.openxmlformats.org/officeDocument/2006/relationships/tags" Target="../tags/tag446.xml"/><Relationship Id="rId4" Type="http://schemas.openxmlformats.org/officeDocument/2006/relationships/tags" Target="../tags/tag445.xml"/></Relationships>
</file>

<file path=ppt/slides/_rels/slide35.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53.xml"/><Relationship Id="rId7" Type="http://schemas.openxmlformats.org/officeDocument/2006/relationships/tags" Target="../tags/tag457.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5" Type="http://schemas.openxmlformats.org/officeDocument/2006/relationships/tags" Target="../tags/tag455.xml"/><Relationship Id="rId10" Type="http://schemas.openxmlformats.org/officeDocument/2006/relationships/image" Target="../media/image13.png"/><Relationship Id="rId4" Type="http://schemas.openxmlformats.org/officeDocument/2006/relationships/tags" Target="../tags/tag454.xml"/><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tags" Target="../tags/tag465.xml"/><Relationship Id="rId13" Type="http://schemas.openxmlformats.org/officeDocument/2006/relationships/tags" Target="../tags/tag470.xml"/><Relationship Id="rId18" Type="http://schemas.openxmlformats.org/officeDocument/2006/relationships/image" Target="../media/image10.jpeg"/><Relationship Id="rId3" Type="http://schemas.openxmlformats.org/officeDocument/2006/relationships/tags" Target="../tags/tag460.xml"/><Relationship Id="rId7" Type="http://schemas.openxmlformats.org/officeDocument/2006/relationships/tags" Target="../tags/tag464.xml"/><Relationship Id="rId12" Type="http://schemas.openxmlformats.org/officeDocument/2006/relationships/tags" Target="../tags/tag469.xml"/><Relationship Id="rId17" Type="http://schemas.openxmlformats.org/officeDocument/2006/relationships/slideLayout" Target="../slideLayouts/slideLayout7.xml"/><Relationship Id="rId2" Type="http://schemas.openxmlformats.org/officeDocument/2006/relationships/tags" Target="../tags/tag459.xml"/><Relationship Id="rId16" Type="http://schemas.openxmlformats.org/officeDocument/2006/relationships/tags" Target="../tags/tag473.xml"/><Relationship Id="rId1" Type="http://schemas.openxmlformats.org/officeDocument/2006/relationships/tags" Target="../tags/tag458.xml"/><Relationship Id="rId6" Type="http://schemas.openxmlformats.org/officeDocument/2006/relationships/tags" Target="../tags/tag463.xml"/><Relationship Id="rId11" Type="http://schemas.openxmlformats.org/officeDocument/2006/relationships/tags" Target="../tags/tag468.xml"/><Relationship Id="rId5" Type="http://schemas.openxmlformats.org/officeDocument/2006/relationships/tags" Target="../tags/tag462.xml"/><Relationship Id="rId15" Type="http://schemas.openxmlformats.org/officeDocument/2006/relationships/tags" Target="../tags/tag472.xml"/><Relationship Id="rId10" Type="http://schemas.openxmlformats.org/officeDocument/2006/relationships/tags" Target="../tags/tag467.xml"/><Relationship Id="rId4" Type="http://schemas.openxmlformats.org/officeDocument/2006/relationships/tags" Target="../tags/tag461.xml"/><Relationship Id="rId9" Type="http://schemas.openxmlformats.org/officeDocument/2006/relationships/tags" Target="../tags/tag466.xml"/><Relationship Id="rId14" Type="http://schemas.openxmlformats.org/officeDocument/2006/relationships/tags" Target="../tags/tag471.xml"/></Relationships>
</file>

<file path=ppt/slides/_rels/slide38.xml.rels><?xml version="1.0" encoding="UTF-8" standalone="yes"?>
<Relationships xmlns="http://schemas.openxmlformats.org/package/2006/relationships"><Relationship Id="rId8" Type="http://schemas.openxmlformats.org/officeDocument/2006/relationships/tags" Target="../tags/tag479.xml"/><Relationship Id="rId13" Type="http://schemas.openxmlformats.org/officeDocument/2006/relationships/tags" Target="../tags/tag484.xml"/><Relationship Id="rId3" Type="http://schemas.microsoft.com/office/2007/relationships/media" Target="../media/media4.mp4"/><Relationship Id="rId7" Type="http://schemas.openxmlformats.org/officeDocument/2006/relationships/tags" Target="../tags/tag478.xml"/><Relationship Id="rId12" Type="http://schemas.openxmlformats.org/officeDocument/2006/relationships/tags" Target="../tags/tag483.xml"/><Relationship Id="rId2" Type="http://schemas.openxmlformats.org/officeDocument/2006/relationships/tags" Target="../tags/tag475.xml"/><Relationship Id="rId16" Type="http://schemas.openxmlformats.org/officeDocument/2006/relationships/image" Target="../media/image32.png"/><Relationship Id="rId1" Type="http://schemas.openxmlformats.org/officeDocument/2006/relationships/tags" Target="../tags/tag474.xml"/><Relationship Id="rId6" Type="http://schemas.openxmlformats.org/officeDocument/2006/relationships/tags" Target="../tags/tag477.xml"/><Relationship Id="rId11" Type="http://schemas.openxmlformats.org/officeDocument/2006/relationships/tags" Target="../tags/tag482.xml"/><Relationship Id="rId5" Type="http://schemas.openxmlformats.org/officeDocument/2006/relationships/tags" Target="../tags/tag476.xml"/><Relationship Id="rId15" Type="http://schemas.openxmlformats.org/officeDocument/2006/relationships/slideLayout" Target="../slideLayouts/slideLayout7.xml"/><Relationship Id="rId10" Type="http://schemas.openxmlformats.org/officeDocument/2006/relationships/tags" Target="../tags/tag481.xml"/><Relationship Id="rId4" Type="http://schemas.openxmlformats.org/officeDocument/2006/relationships/video" Target="../media/media4.mp4"/><Relationship Id="rId9" Type="http://schemas.openxmlformats.org/officeDocument/2006/relationships/tags" Target="../tags/tag480.xml"/><Relationship Id="rId14" Type="http://schemas.openxmlformats.org/officeDocument/2006/relationships/tags" Target="../tags/tag485.xml"/></Relationships>
</file>

<file path=ppt/slides/_rels/slide39.xml.rels><?xml version="1.0" encoding="UTF-8" standalone="yes"?>
<Relationships xmlns="http://schemas.openxmlformats.org/package/2006/relationships"><Relationship Id="rId8" Type="http://schemas.openxmlformats.org/officeDocument/2006/relationships/tags" Target="../tags/tag493.xml"/><Relationship Id="rId13" Type="http://schemas.openxmlformats.org/officeDocument/2006/relationships/tags" Target="../tags/tag498.xml"/><Relationship Id="rId18" Type="http://schemas.openxmlformats.org/officeDocument/2006/relationships/tags" Target="../tags/tag503.xml"/><Relationship Id="rId3" Type="http://schemas.openxmlformats.org/officeDocument/2006/relationships/tags" Target="../tags/tag488.xml"/><Relationship Id="rId21" Type="http://schemas.openxmlformats.org/officeDocument/2006/relationships/tags" Target="../tags/tag506.xml"/><Relationship Id="rId7" Type="http://schemas.openxmlformats.org/officeDocument/2006/relationships/tags" Target="../tags/tag492.xml"/><Relationship Id="rId12" Type="http://schemas.openxmlformats.org/officeDocument/2006/relationships/tags" Target="../tags/tag497.xml"/><Relationship Id="rId17" Type="http://schemas.openxmlformats.org/officeDocument/2006/relationships/tags" Target="../tags/tag502.xml"/><Relationship Id="rId2" Type="http://schemas.openxmlformats.org/officeDocument/2006/relationships/tags" Target="../tags/tag487.xml"/><Relationship Id="rId16" Type="http://schemas.openxmlformats.org/officeDocument/2006/relationships/tags" Target="../tags/tag501.xml"/><Relationship Id="rId20" Type="http://schemas.openxmlformats.org/officeDocument/2006/relationships/tags" Target="../tags/tag505.xml"/><Relationship Id="rId1" Type="http://schemas.openxmlformats.org/officeDocument/2006/relationships/tags" Target="../tags/tag486.xml"/><Relationship Id="rId6" Type="http://schemas.openxmlformats.org/officeDocument/2006/relationships/tags" Target="../tags/tag491.xml"/><Relationship Id="rId11" Type="http://schemas.openxmlformats.org/officeDocument/2006/relationships/tags" Target="../tags/tag496.xml"/><Relationship Id="rId5" Type="http://schemas.openxmlformats.org/officeDocument/2006/relationships/tags" Target="../tags/tag490.xml"/><Relationship Id="rId15" Type="http://schemas.openxmlformats.org/officeDocument/2006/relationships/tags" Target="../tags/tag500.xml"/><Relationship Id="rId10" Type="http://schemas.openxmlformats.org/officeDocument/2006/relationships/tags" Target="../tags/tag495.xml"/><Relationship Id="rId19" Type="http://schemas.openxmlformats.org/officeDocument/2006/relationships/tags" Target="../tags/tag504.xml"/><Relationship Id="rId4" Type="http://schemas.openxmlformats.org/officeDocument/2006/relationships/tags" Target="../tags/tag489.xml"/><Relationship Id="rId9" Type="http://schemas.openxmlformats.org/officeDocument/2006/relationships/tags" Target="../tags/tag494.xml"/><Relationship Id="rId14" Type="http://schemas.openxmlformats.org/officeDocument/2006/relationships/tags" Target="../tags/tag499.xml"/><Relationship Id="rId22"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223.xml"/><Relationship Id="rId7" Type="http://schemas.openxmlformats.org/officeDocument/2006/relationships/image" Target="../media/image6.png"/><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slideLayout" Target="../slideLayouts/slideLayout7.xml"/><Relationship Id="rId5" Type="http://schemas.openxmlformats.org/officeDocument/2006/relationships/tags" Target="../tags/tag225.xml"/><Relationship Id="rId4" Type="http://schemas.openxmlformats.org/officeDocument/2006/relationships/tags" Target="../tags/tag224.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09.xml"/><Relationship Id="rId7" Type="http://schemas.openxmlformats.org/officeDocument/2006/relationships/tags" Target="../tags/tag511.xml"/><Relationship Id="rId2" Type="http://schemas.openxmlformats.org/officeDocument/2006/relationships/tags" Target="../tags/tag508.xml"/><Relationship Id="rId1" Type="http://schemas.openxmlformats.org/officeDocument/2006/relationships/tags" Target="../tags/tag507.xml"/><Relationship Id="rId6" Type="http://schemas.openxmlformats.org/officeDocument/2006/relationships/tags" Target="../tags/tag510.xml"/><Relationship Id="rId5" Type="http://schemas.openxmlformats.org/officeDocument/2006/relationships/video" Target="../media/media5.mp4"/><Relationship Id="rId10" Type="http://schemas.openxmlformats.org/officeDocument/2006/relationships/image" Target="../media/image34.png"/><Relationship Id="rId4" Type="http://schemas.microsoft.com/office/2007/relationships/media" Target="../media/media5.mp4"/><Relationship Id="rId9"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tags" Target="../tags/tag514.xml"/><Relationship Id="rId2" Type="http://schemas.openxmlformats.org/officeDocument/2006/relationships/tags" Target="../tags/tag513.xml"/><Relationship Id="rId1" Type="http://schemas.openxmlformats.org/officeDocument/2006/relationships/tags" Target="../tags/tag512.xml"/><Relationship Id="rId5" Type="http://schemas.openxmlformats.org/officeDocument/2006/relationships/slideLayout" Target="../slideLayouts/slideLayout7.xml"/><Relationship Id="rId4" Type="http://schemas.openxmlformats.org/officeDocument/2006/relationships/tags" Target="../tags/tag515.xml"/></Relationships>
</file>

<file path=ppt/slides/_rels/slide42.xml.rels><?xml version="1.0" encoding="UTF-8" standalone="yes"?>
<Relationships xmlns="http://schemas.openxmlformats.org/package/2006/relationships"><Relationship Id="rId3" Type="http://schemas.openxmlformats.org/officeDocument/2006/relationships/tags" Target="../tags/tag518.xml"/><Relationship Id="rId7" Type="http://schemas.openxmlformats.org/officeDocument/2006/relationships/image" Target="../media/image36.png"/><Relationship Id="rId2" Type="http://schemas.openxmlformats.org/officeDocument/2006/relationships/tags" Target="../tags/tag517.xml"/><Relationship Id="rId1" Type="http://schemas.openxmlformats.org/officeDocument/2006/relationships/tags" Target="../tags/tag516.xml"/><Relationship Id="rId6" Type="http://schemas.openxmlformats.org/officeDocument/2006/relationships/image" Target="../media/image35.png"/><Relationship Id="rId5" Type="http://schemas.openxmlformats.org/officeDocument/2006/relationships/slideLayout" Target="../slideLayouts/slideLayout7.xml"/><Relationship Id="rId4" Type="http://schemas.openxmlformats.org/officeDocument/2006/relationships/tags" Target="../tags/tag519.xml"/></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6.mp4"/><Relationship Id="rId7" Type="http://schemas.openxmlformats.org/officeDocument/2006/relationships/slideLayout" Target="../slideLayouts/slideLayout7.xml"/><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tags" Target="../tags/tag523.xml"/><Relationship Id="rId5" Type="http://schemas.openxmlformats.org/officeDocument/2006/relationships/tags" Target="../tags/tag522.xml"/><Relationship Id="rId4" Type="http://schemas.openxmlformats.org/officeDocument/2006/relationships/video" Target="../media/media6.mp4"/></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26.xml"/><Relationship Id="rId7" Type="http://schemas.openxmlformats.org/officeDocument/2006/relationships/tags" Target="../tags/tag530.xml"/><Relationship Id="rId2" Type="http://schemas.openxmlformats.org/officeDocument/2006/relationships/tags" Target="../tags/tag525.xml"/><Relationship Id="rId1" Type="http://schemas.openxmlformats.org/officeDocument/2006/relationships/tags" Target="../tags/tag524.xml"/><Relationship Id="rId6" Type="http://schemas.openxmlformats.org/officeDocument/2006/relationships/tags" Target="../tags/tag529.xml"/><Relationship Id="rId5" Type="http://schemas.openxmlformats.org/officeDocument/2006/relationships/tags" Target="../tags/tag528.xml"/><Relationship Id="rId4" Type="http://schemas.openxmlformats.org/officeDocument/2006/relationships/tags" Target="../tags/tag527.xml"/></Relationships>
</file>

<file path=ppt/slides/_rels/slide45.xml.rels><?xml version="1.0" encoding="UTF-8" standalone="yes"?>
<Relationships xmlns="http://schemas.openxmlformats.org/package/2006/relationships"><Relationship Id="rId3" Type="http://schemas.openxmlformats.org/officeDocument/2006/relationships/tags" Target="../tags/tag533.xml"/><Relationship Id="rId7" Type="http://schemas.openxmlformats.org/officeDocument/2006/relationships/slideLayout" Target="../slideLayouts/slideLayout2.xml"/><Relationship Id="rId2" Type="http://schemas.openxmlformats.org/officeDocument/2006/relationships/tags" Target="../tags/tag532.xml"/><Relationship Id="rId1" Type="http://schemas.openxmlformats.org/officeDocument/2006/relationships/tags" Target="../tags/tag531.xml"/><Relationship Id="rId6" Type="http://schemas.openxmlformats.org/officeDocument/2006/relationships/tags" Target="../tags/tag536.xml"/><Relationship Id="rId5" Type="http://schemas.openxmlformats.org/officeDocument/2006/relationships/tags" Target="../tags/tag535.xml"/><Relationship Id="rId4" Type="http://schemas.openxmlformats.org/officeDocument/2006/relationships/tags" Target="../tags/tag534.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39.xml"/><Relationship Id="rId7" Type="http://schemas.openxmlformats.org/officeDocument/2006/relationships/tags" Target="../tags/tag543.xml"/><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tags" Target="../tags/tag542.xml"/><Relationship Id="rId5" Type="http://schemas.openxmlformats.org/officeDocument/2006/relationships/tags" Target="../tags/tag541.xml"/><Relationship Id="rId4" Type="http://schemas.openxmlformats.org/officeDocument/2006/relationships/tags" Target="../tags/tag540.xml"/><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slideLayout" Target="../slideLayouts/slideLayout2.xml"/><Relationship Id="rId5" Type="http://schemas.openxmlformats.org/officeDocument/2006/relationships/tags" Target="../tags/tag230.xml"/><Relationship Id="rId4" Type="http://schemas.openxmlformats.org/officeDocument/2006/relationships/tags" Target="../tags/tag229.xml"/></Relationships>
</file>

<file path=ppt/slides/_rels/slide6.xml.rels><?xml version="1.0" encoding="UTF-8" standalone="yes"?>
<Relationships xmlns="http://schemas.openxmlformats.org/package/2006/relationships"><Relationship Id="rId8" Type="http://schemas.openxmlformats.org/officeDocument/2006/relationships/tags" Target="../tags/tag238.xml"/><Relationship Id="rId13" Type="http://schemas.openxmlformats.org/officeDocument/2006/relationships/image" Target="../media/image12.png"/><Relationship Id="rId3" Type="http://schemas.openxmlformats.org/officeDocument/2006/relationships/tags" Target="../tags/tag233.xml"/><Relationship Id="rId7" Type="http://schemas.openxmlformats.org/officeDocument/2006/relationships/tags" Target="../tags/tag237.xml"/><Relationship Id="rId12" Type="http://schemas.openxmlformats.org/officeDocument/2006/relationships/slideLayout" Target="../slideLayouts/slideLayout2.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tags" Target="../tags/tag236.xml"/><Relationship Id="rId11" Type="http://schemas.openxmlformats.org/officeDocument/2006/relationships/tags" Target="../tags/tag241.xml"/><Relationship Id="rId5" Type="http://schemas.openxmlformats.org/officeDocument/2006/relationships/tags" Target="../tags/tag235.xml"/><Relationship Id="rId10" Type="http://schemas.openxmlformats.org/officeDocument/2006/relationships/tags" Target="../tags/tag240.xml"/><Relationship Id="rId4" Type="http://schemas.openxmlformats.org/officeDocument/2006/relationships/tags" Target="../tags/tag234.xml"/><Relationship Id="rId9" Type="http://schemas.openxmlformats.org/officeDocument/2006/relationships/tags" Target="../tags/tag239.xml"/><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246.xml"/><Relationship Id="rId7" Type="http://schemas.openxmlformats.org/officeDocument/2006/relationships/image" Target="../media/image15.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Layout" Target="../slideLayouts/slideLayout2.xml"/><Relationship Id="rId5" Type="http://schemas.openxmlformats.org/officeDocument/2006/relationships/tags" Target="../tags/tag248.xml"/><Relationship Id="rId4" Type="http://schemas.openxmlformats.org/officeDocument/2006/relationships/tags" Target="../tags/tag247.xml"/></Relationships>
</file>

<file path=ppt/slides/_rels/slide9.xml.rels><?xml version="1.0" encoding="UTF-8" standalone="yes"?>
<Relationships xmlns="http://schemas.openxmlformats.org/package/2006/relationships"><Relationship Id="rId8" Type="http://schemas.openxmlformats.org/officeDocument/2006/relationships/tags" Target="../tags/tag256.xml"/><Relationship Id="rId13" Type="http://schemas.openxmlformats.org/officeDocument/2006/relationships/tags" Target="../tags/tag261.xml"/><Relationship Id="rId18" Type="http://schemas.openxmlformats.org/officeDocument/2006/relationships/image" Target="../media/image12.png"/><Relationship Id="rId3" Type="http://schemas.openxmlformats.org/officeDocument/2006/relationships/tags" Target="../tags/tag251.xml"/><Relationship Id="rId7" Type="http://schemas.openxmlformats.org/officeDocument/2006/relationships/tags" Target="../tags/tag255.xml"/><Relationship Id="rId12" Type="http://schemas.openxmlformats.org/officeDocument/2006/relationships/tags" Target="../tags/tag260.xml"/><Relationship Id="rId17" Type="http://schemas.openxmlformats.org/officeDocument/2006/relationships/slideLayout" Target="../slideLayouts/slideLayout7.xml"/><Relationship Id="rId2" Type="http://schemas.openxmlformats.org/officeDocument/2006/relationships/tags" Target="../tags/tag250.xml"/><Relationship Id="rId16" Type="http://schemas.openxmlformats.org/officeDocument/2006/relationships/tags" Target="../tags/tag264.xml"/><Relationship Id="rId1" Type="http://schemas.openxmlformats.org/officeDocument/2006/relationships/tags" Target="../tags/tag249.xml"/><Relationship Id="rId6" Type="http://schemas.openxmlformats.org/officeDocument/2006/relationships/tags" Target="../tags/tag254.xml"/><Relationship Id="rId11" Type="http://schemas.openxmlformats.org/officeDocument/2006/relationships/tags" Target="../tags/tag259.xml"/><Relationship Id="rId5" Type="http://schemas.openxmlformats.org/officeDocument/2006/relationships/tags" Target="../tags/tag253.xml"/><Relationship Id="rId15" Type="http://schemas.openxmlformats.org/officeDocument/2006/relationships/tags" Target="../tags/tag263.xml"/><Relationship Id="rId10" Type="http://schemas.openxmlformats.org/officeDocument/2006/relationships/tags" Target="../tags/tag258.xml"/><Relationship Id="rId4" Type="http://schemas.openxmlformats.org/officeDocument/2006/relationships/tags" Target="../tags/tag252.xml"/><Relationship Id="rId9" Type="http://schemas.openxmlformats.org/officeDocument/2006/relationships/tags" Target="../tags/tag257.xml"/><Relationship Id="rId14" Type="http://schemas.openxmlformats.org/officeDocument/2006/relationships/tags" Target="../tags/tag2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l="5732" t="3408"/>
          <a:stretch>
            <a:fillRect/>
          </a:stretch>
        </p:blipFill>
        <p:spPr>
          <a:xfrm>
            <a:off x="0" y="0"/>
            <a:ext cx="1426210" cy="5425440"/>
          </a:xfrm>
          <a:prstGeom prst="rect">
            <a:avLst/>
          </a:prstGeom>
        </p:spPr>
      </p:pic>
      <p:pic>
        <p:nvPicPr>
          <p:cNvPr id="14" name="图片 13"/>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l="5732" t="3408"/>
          <a:stretch>
            <a:fillRect/>
          </a:stretch>
        </p:blipFill>
        <p:spPr>
          <a:xfrm flipH="1" flipV="1">
            <a:off x="10863580" y="1432560"/>
            <a:ext cx="1328420" cy="5425440"/>
          </a:xfrm>
          <a:prstGeom prst="rect">
            <a:avLst/>
          </a:prstGeom>
        </p:spPr>
      </p:pic>
      <p:sp>
        <p:nvSpPr>
          <p:cNvPr id="19" name="文本框 18"/>
          <p:cNvSpPr txBox="1"/>
          <p:nvPr>
            <p:custDataLst>
              <p:tags r:id="rId3"/>
            </p:custDataLst>
          </p:nvPr>
        </p:nvSpPr>
        <p:spPr>
          <a:xfrm>
            <a:off x="3817099" y="1538143"/>
            <a:ext cx="6167358" cy="768350"/>
          </a:xfrm>
          <a:prstGeom prst="rect">
            <a:avLst/>
          </a:prstGeom>
          <a:noFill/>
        </p:spPr>
        <p:txBody>
          <a:bodyPr wrap="square" rtlCol="0">
            <a:spAutoFit/>
          </a:bodyPr>
          <a:lstStyle/>
          <a:p>
            <a:pPr algn="dist"/>
            <a:r>
              <a:rPr lang="en-US" altLang="zh-CN" sz="4400" b="1">
                <a:latin typeface="叶根友毛笔行书2.0版" panose="02010601030101010101" charset="-122"/>
                <a:ea typeface="叶根友毛笔行书2.0版" panose="02010601030101010101" charset="-122"/>
                <a:cs typeface="叶根友毛笔行书2.0版" panose="02010601030101010101" charset="-122"/>
                <a:sym typeface="思源黑体 CN Medium" panose="020B0600000000000000" pitchFamily="34" charset="-122"/>
              </a:rPr>
              <a:t>2022</a:t>
            </a:r>
            <a:r>
              <a:rPr lang="zh-CN" altLang="en-US" sz="4400" b="1">
                <a:latin typeface="叶根友毛笔行书2.0版" panose="02010601030101010101" charset="-122"/>
                <a:ea typeface="叶根友毛笔行书2.0版" panose="02010601030101010101" charset="-122"/>
                <a:cs typeface="叶根友毛笔行书2.0版" panose="02010601030101010101" charset="-122"/>
                <a:sym typeface="思源黑体 CN Medium" panose="020B0600000000000000" pitchFamily="34" charset="-122"/>
              </a:rPr>
              <a:t>届高考一轮复习</a:t>
            </a:r>
          </a:p>
        </p:txBody>
      </p:sp>
      <p:sp>
        <p:nvSpPr>
          <p:cNvPr id="4" name="TextBox 3"/>
          <p:cNvSpPr txBox="1"/>
          <p:nvPr>
            <p:custDataLst>
              <p:tags r:id="rId4"/>
            </p:custDataLst>
          </p:nvPr>
        </p:nvSpPr>
        <p:spPr>
          <a:xfrm>
            <a:off x="3969385" y="3689985"/>
            <a:ext cx="6127115" cy="768350"/>
          </a:xfrm>
          <a:prstGeom prst="rect">
            <a:avLst/>
          </a:prstGeom>
          <a:noFill/>
        </p:spPr>
        <p:txBody>
          <a:bodyPr wrap="square" rtlCol="0">
            <a:spAutoFit/>
          </a:bodyPr>
          <a:lstStyle/>
          <a:p>
            <a:pPr algn="ctr"/>
            <a:r>
              <a:rPr lang="en-US" altLang="zh-CN" sz="3200"/>
              <a:t>    </a:t>
            </a:r>
            <a:r>
              <a:rPr lang="zh-CN" altLang="en-US" sz="4400" b="1">
                <a:latin typeface="叶根友毛笔行书2.0版" panose="02010601030101010101" charset="-122"/>
                <a:ea typeface="叶根友毛笔行书2.0版" panose="02010601030101010101" charset="-122"/>
                <a:cs typeface="叶根友毛笔行书2.0版" panose="02010601030101010101" charset="-122"/>
              </a:rPr>
              <a:t>必修一经济生活</a:t>
            </a:r>
            <a:endParaRPr lang="zh-CN" altLang="en-US" sz="3200" b="1">
              <a:latin typeface="叶根友毛笔行书2.0版" panose="02010601030101010101" charset="-122"/>
              <a:ea typeface="叶根友毛笔行书2.0版" panose="02010601030101010101" charset="-122"/>
              <a:cs typeface="叶根友毛笔行书2.0版" panose="0201060103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466315" y="9629"/>
            <a:ext cx="1725685" cy="714433"/>
          </a:xfrm>
          <a:prstGeom prst="rect">
            <a:avLst/>
          </a:prstGeom>
        </p:spPr>
      </p:pic>
      <p:graphicFrame>
        <p:nvGraphicFramePr>
          <p:cNvPr id="15" name="表格 14"/>
          <p:cNvGraphicFramePr>
            <a:graphicFrameLocks noGrp="1"/>
          </p:cNvGraphicFramePr>
          <p:nvPr>
            <p:custDataLst>
              <p:tags r:id="rId2"/>
            </p:custDataLst>
            <p:extLst>
              <p:ext uri="{D42A27DB-BD31-4B8C-83A1-F6EECF244321}">
                <p14:modId xmlns:p14="http://schemas.microsoft.com/office/powerpoint/2010/main" val="3112708523"/>
              </p:ext>
            </p:extLst>
          </p:nvPr>
        </p:nvGraphicFramePr>
        <p:xfrm>
          <a:off x="212212" y="641668"/>
          <a:ext cx="11838940" cy="4465194"/>
        </p:xfrm>
        <a:graphic>
          <a:graphicData uri="http://schemas.openxmlformats.org/drawingml/2006/table">
            <a:tbl>
              <a:tblPr/>
              <a:tblGrid>
                <a:gridCol w="804545">
                  <a:extLst>
                    <a:ext uri="{9D8B030D-6E8A-4147-A177-3AD203B41FA5}">
                      <a16:colId xmlns:a16="http://schemas.microsoft.com/office/drawing/2014/main" val="20000"/>
                    </a:ext>
                  </a:extLst>
                </a:gridCol>
                <a:gridCol w="1608455">
                  <a:extLst>
                    <a:ext uri="{9D8B030D-6E8A-4147-A177-3AD203B41FA5}">
                      <a16:colId xmlns:a16="http://schemas.microsoft.com/office/drawing/2014/main" val="20001"/>
                    </a:ext>
                  </a:extLst>
                </a:gridCol>
                <a:gridCol w="4671695">
                  <a:extLst>
                    <a:ext uri="{9D8B030D-6E8A-4147-A177-3AD203B41FA5}">
                      <a16:colId xmlns:a16="http://schemas.microsoft.com/office/drawing/2014/main" val="20002"/>
                    </a:ext>
                  </a:extLst>
                </a:gridCol>
                <a:gridCol w="4754245">
                  <a:extLst>
                    <a:ext uri="{9D8B030D-6E8A-4147-A177-3AD203B41FA5}">
                      <a16:colId xmlns:a16="http://schemas.microsoft.com/office/drawing/2014/main" val="20003"/>
                    </a:ext>
                  </a:extLst>
                </a:gridCol>
              </a:tblGrid>
              <a:tr h="321310">
                <a:tc rowSpan="7">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区别</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en-US" alt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Courier New" panose="02070309020205020404" pitchFamily="49" charset="0"/>
                        </a:rPr>
                        <a:t> </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使用价值</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价值</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148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含义</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商品能够</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满足人们某种需要的属性</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凝结</a:t>
                      </a: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在</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商品</a:t>
                      </a: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中的</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无差别的人类劳动</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292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形态</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具体的（具体劳动形成使用价值）</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抽象的</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（抽象劳动形成价值）</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292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属性</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商品的</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自然属性（非特有属性）</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商品的</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社会</a:t>
                      </a:r>
                      <a:r>
                        <a:rPr kumimoji="0" lang="en-US" alt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a:t>
                      </a:r>
                      <a:r>
                        <a:rPr kumimoji="0" lang="zh-CN" altLang="en-US"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特有）</a:t>
                      </a:r>
                      <a:r>
                        <a:rPr kumimoji="0" lang="zh-CN" sz="2000" b="1" i="0" u="none" strike="noStrike" cap="none" normalizeH="0" baseline="0">
                          <a:ln>
                            <a:noFill/>
                          </a:ln>
                          <a:solidFill>
                            <a:srgbClr val="FF0000"/>
                          </a:solidFill>
                          <a:effectLst/>
                          <a:latin typeface="Times New Roman" panose="02020603050405020304" pitchFamily="18" charset="0"/>
                          <a:ea typeface="楷体_GB2312" pitchFamily="49" charset="-122"/>
                          <a:cs typeface="Times New Roman" panose="02020603050405020304" pitchFamily="18" charset="0"/>
                        </a:rPr>
                        <a:t>属性</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543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主体</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卖者拥有</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买者支付</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279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能否量比</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18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不能比较量的大小</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1800" b="1" i="0" u="none" strike="noStrike" cap="none" normalizeH="0" baseline="0" dirty="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可以进行量的比较</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5840">
                <a:tc vMerge="1">
                  <a:txBody>
                    <a:bodyPr/>
                    <a:lstStyle/>
                    <a:p>
                      <a:endParaRPr/>
                    </a:p>
                  </a:txBody>
                  <a:tcPr/>
                </a:tc>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0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意义</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sz="18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消费者购买的目的是获得使用价值，但必须让渡商品的价值</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pPr>
                      <a:r>
                        <a:rPr kumimoji="0" lang="zh-CN" sz="18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生产者生产的目的是获得价值，但必须顺利让渡商品的使用价值通过等价交换才能实现</a:t>
                      </a: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2920">
                <a:tc>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200" b="1" i="0" u="none" strike="noStrike" cap="none" normalizeH="0" baseline="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联系</a:t>
                      </a:r>
                      <a:endParaRPr kumimoji="0" lang="zh-CN" sz="2200" b="0" i="0" u="none" strike="noStrike" cap="none" normalizeH="0" baseline="0">
                        <a:ln>
                          <a:noFill/>
                        </a:ln>
                        <a:solidFill>
                          <a:schemeClr val="tx1"/>
                        </a:solidFill>
                        <a:effectLst/>
                        <a:latin typeface="宋体" panose="02010600030101010101" pitchFamily="2" charset="-122"/>
                        <a:ea typeface="楷体_GB2312" pitchFamily="49" charset="-122"/>
                        <a:cs typeface="Courier New" panose="02070309020205020404" pitchFamily="49" charset="0"/>
                      </a:endParaRP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50000"/>
                        </a:lnSpc>
                        <a:spcBef>
                          <a:spcPct val="0"/>
                        </a:spcBef>
                        <a:spcAft>
                          <a:spcPct val="0"/>
                        </a:spcAft>
                        <a:buClrTx/>
                        <a:buSzTx/>
                        <a:buFontTx/>
                        <a:buNone/>
                      </a:pPr>
                      <a:r>
                        <a:rPr kumimoji="0" lang="zh-CN" sz="2200" b="1" i="0" u="none" strike="noStrike" cap="none" normalizeH="0" baseline="0" dirty="0">
                          <a:ln>
                            <a:noFill/>
                          </a:ln>
                          <a:solidFill>
                            <a:schemeClr val="tx1"/>
                          </a:solidFill>
                          <a:effectLst/>
                          <a:latin typeface="Times New Roman" panose="02020603050405020304" pitchFamily="18" charset="0"/>
                          <a:ea typeface="楷体_GB2312" pitchFamily="49" charset="-122"/>
                          <a:cs typeface="Times New Roman" panose="02020603050405020304" pitchFamily="18" charset="0"/>
                        </a:rPr>
                        <a:t>商品是使用价值与价值的统一体。使用价值是价值的物质承担者</a:t>
                      </a:r>
                      <a:endParaRPr kumimoji="0" lang="zh-CN" sz="2200" b="0" i="0" u="none" strike="noStrike" cap="none" normalizeH="0" baseline="0" dirty="0">
                        <a:ln>
                          <a:noFill/>
                        </a:ln>
                        <a:solidFill>
                          <a:schemeClr val="tx1"/>
                        </a:solidFill>
                        <a:effectLst/>
                        <a:latin typeface="宋体" panose="02010600030101010101" pitchFamily="2" charset="-122"/>
                        <a:ea typeface="楷体_GB2312" pitchFamily="49" charset="-122"/>
                        <a:cs typeface="Courier New" panose="02070309020205020404" pitchFamily="49" charset="0"/>
                      </a:endParaRPr>
                    </a:p>
                  </a:txBody>
                  <a:tcPr marL="31995" marR="3199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a:p>
                  </a:txBody>
                  <a:tcPr/>
                </a:tc>
                <a:tc hMerge="1">
                  <a:txBody>
                    <a:bodyPr/>
                    <a:lstStyle/>
                    <a:p>
                      <a:endParaRPr/>
                    </a:p>
                  </a:txBody>
                  <a:tcPr/>
                </a:tc>
                <a:extLst>
                  <a:ext uri="{0D108BD9-81ED-4DB2-BD59-A6C34878D82A}">
                    <a16:rowId xmlns:a16="http://schemas.microsoft.com/office/drawing/2014/main" val="10007"/>
                  </a:ext>
                </a:extLst>
              </a:tr>
            </a:tbl>
          </a:graphicData>
        </a:graphic>
      </p:graphicFrame>
      <p:sp>
        <p:nvSpPr>
          <p:cNvPr id="4" name="文本框 3"/>
          <p:cNvSpPr txBox="1"/>
          <p:nvPr>
            <p:custDataLst>
              <p:tags r:id="rId3"/>
            </p:custDataLst>
          </p:nvPr>
        </p:nvSpPr>
        <p:spPr>
          <a:xfrm>
            <a:off x="314325" y="9525"/>
            <a:ext cx="9798685" cy="645160"/>
          </a:xfrm>
          <a:prstGeom prst="rect">
            <a:avLst/>
          </a:prstGeom>
          <a:noFill/>
        </p:spPr>
        <p:txBody>
          <a:bodyPr wrap="square" rtlCol="0" anchor="t">
            <a:spAutoFit/>
          </a:bodyPr>
          <a:lstStyle/>
          <a:p>
            <a:pPr marL="323850" indent="-457200" algn="just">
              <a:lnSpc>
                <a:spcPct val="150000"/>
              </a:lnSpc>
              <a:spcAft>
                <a:spcPct val="0"/>
              </a:spcAft>
              <a:defRPr/>
            </a:pPr>
            <a:r>
              <a:rPr lang="zh-CN" altLang="en-US" sz="2400" b="1">
                <a:solidFill>
                  <a:srgbClr val="FF0000"/>
                </a:solidFill>
                <a:latin typeface="黑体" panose="02010609060101010101" charset="-122"/>
                <a:ea typeface="黑体" panose="02010609060101010101" charset="-122"/>
                <a:cs typeface="黑体" panose="02010609060101010101" charset="-122"/>
              </a:rPr>
              <a:t>理解：</a:t>
            </a:r>
            <a:r>
              <a:rPr lang="en-US" altLang="zh-CN" sz="2400" b="1">
                <a:solidFill>
                  <a:srgbClr val="FF0000"/>
                </a:solidFill>
                <a:latin typeface="黑体" panose="02010609060101010101" charset="-122"/>
                <a:ea typeface="黑体" panose="02010609060101010101" charset="-122"/>
                <a:cs typeface="黑体" panose="02010609060101010101" charset="-122"/>
              </a:rPr>
              <a:t>3.</a:t>
            </a:r>
            <a:r>
              <a:rPr lang="zh-CN" altLang="en-US" sz="2400" b="1">
                <a:solidFill>
                  <a:srgbClr val="FF0000"/>
                </a:solidFill>
                <a:latin typeface="黑体" panose="02010609060101010101" charset="-122"/>
                <a:ea typeface="黑体" panose="02010609060101010101" charset="-122"/>
                <a:cs typeface="黑体" panose="02010609060101010101" charset="-122"/>
              </a:rPr>
              <a:t>商品是使用价值和价值的统一体（使用价值和价值的关系）</a:t>
            </a:r>
          </a:p>
        </p:txBody>
      </p:sp>
      <p:pic>
        <p:nvPicPr>
          <p:cNvPr id="18434" name="Picture 2" descr="3"/>
          <p:cNvPicPr>
            <a:picLocks noChangeAspect="1"/>
          </p:cNvPicPr>
          <p:nvPr>
            <p:custDataLst>
              <p:tags r:id="rId4"/>
            </p:custDataLst>
          </p:nvPr>
        </p:nvPicPr>
        <p:blipFill>
          <a:blip r:embed="rId7"/>
          <a:stretch>
            <a:fillRect/>
          </a:stretch>
        </p:blipFill>
        <p:spPr>
          <a:xfrm>
            <a:off x="1111250" y="5442585"/>
            <a:ext cx="9802495" cy="13284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2" name="文本框 13"/>
          <p:cNvSpPr txBox="1">
            <a:spLocks noChangeArrowheads="1"/>
          </p:cNvSpPr>
          <p:nvPr>
            <p:custDataLst>
              <p:tags r:id="rId1"/>
            </p:custDataLst>
          </p:nvPr>
        </p:nvSpPr>
        <p:spPr bwMode="auto">
          <a:xfrm>
            <a:off x="230505" y="570230"/>
            <a:ext cx="11961495" cy="2682875"/>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indent="541655" algn="l" eaLnBrk="1" hangingPunct="1">
              <a:lnSpc>
                <a:spcPct val="100000"/>
              </a:lnSpc>
              <a:spcBef>
                <a:spcPts val="50"/>
              </a:spcBef>
              <a:spcAft>
                <a:spcPct val="0"/>
              </a:spcAft>
            </a:pPr>
            <a:r>
              <a:rPr sz="2400" b="1">
                <a:latin typeface="楷体" panose="02010609060101010101" pitchFamily="49" charset="-122"/>
                <a:ea typeface="楷体" panose="02010609060101010101" pitchFamily="49" charset="-122"/>
                <a:cs typeface="楷体" panose="02010609060101010101" pitchFamily="49" charset="-122"/>
                <a:sym typeface="+mn-ea"/>
              </a:rPr>
              <a:t>消费者购买商品总是希望找到使用价值和价值的最佳结合点即“</a:t>
            </a:r>
            <a:r>
              <a:rPr lang="zh-CN" sz="2400" b="1">
                <a:latin typeface="楷体" panose="02010609060101010101" pitchFamily="49" charset="-122"/>
                <a:ea typeface="楷体" panose="02010609060101010101" pitchFamily="49" charset="-122"/>
                <a:cs typeface="楷体" panose="02010609060101010101" pitchFamily="49" charset="-122"/>
                <a:sym typeface="+mn-ea"/>
              </a:rPr>
              <a:t>物美价廉</a:t>
            </a:r>
            <a:r>
              <a:rPr sz="2400" b="1">
                <a:latin typeface="楷体" panose="02010609060101010101" pitchFamily="49" charset="-122"/>
                <a:ea typeface="楷体" panose="02010609060101010101" pitchFamily="49" charset="-122"/>
                <a:cs typeface="楷体" panose="02010609060101010101" pitchFamily="49" charset="-122"/>
                <a:sym typeface="+mn-ea"/>
              </a:rPr>
              <a:t>”(</a:t>
            </a:r>
            <a:r>
              <a:rPr lang="zh-CN" sz="2400" b="1">
                <a:latin typeface="楷体" panose="02010609060101010101" pitchFamily="49" charset="-122"/>
                <a:ea typeface="楷体" panose="02010609060101010101" pitchFamily="49" charset="-122"/>
                <a:cs typeface="楷体" panose="02010609060101010101" pitchFamily="49" charset="-122"/>
                <a:sym typeface="+mn-ea"/>
              </a:rPr>
              <a:t>经济适用，</a:t>
            </a:r>
            <a:r>
              <a:rPr sz="2400" b="1">
                <a:latin typeface="楷体" panose="02010609060101010101" pitchFamily="49" charset="-122"/>
                <a:ea typeface="楷体" panose="02010609060101010101" pitchFamily="49" charset="-122"/>
                <a:cs typeface="楷体" panose="02010609060101010101" pitchFamily="49" charset="-122"/>
                <a:sym typeface="+mn-ea"/>
              </a:rPr>
              <a:t>性价比高)。</a:t>
            </a:r>
          </a:p>
          <a:p>
            <a:pPr indent="541655" algn="l" eaLnBrk="1" hangingPunct="1">
              <a:lnSpc>
                <a:spcPct val="100000"/>
              </a:lnSpc>
              <a:spcBef>
                <a:spcPts val="50"/>
              </a:spcBef>
              <a:spcAft>
                <a:spcPct val="0"/>
              </a:spcAft>
            </a:pPr>
            <a:r>
              <a:rPr lang="zh-CN" altLang="zh-CN" sz="2400" b="1" kern="100">
                <a:latin typeface="Times New Roman" panose="02020603050405020304" pitchFamily="18" charset="0"/>
                <a:ea typeface="楷体_GB2312" pitchFamily="49" charset="-122"/>
                <a:cs typeface="Times New Roman" panose="02020603050405020304"/>
                <a:sym typeface="+mn-ea"/>
              </a:rPr>
              <a:t>在分析</a:t>
            </a:r>
            <a:r>
              <a:rPr sz="2400" b="1">
                <a:latin typeface="楷体" panose="02010609060101010101" pitchFamily="49" charset="-122"/>
                <a:ea typeface="楷体" panose="02010609060101010101" pitchFamily="49" charset="-122"/>
                <a:cs typeface="楷体" panose="02010609060101010101" pitchFamily="49" charset="-122"/>
                <a:sym typeface="+mn-ea"/>
              </a:rPr>
              <a:t>生产者(或商家)</a:t>
            </a:r>
            <a:r>
              <a:rPr lang="zh-CN" sz="2400" b="1">
                <a:latin typeface="楷体" panose="02010609060101010101" pitchFamily="49" charset="-122"/>
                <a:ea typeface="楷体" panose="02010609060101010101" pitchFamily="49" charset="-122"/>
                <a:cs typeface="楷体" panose="02010609060101010101" pitchFamily="49" charset="-122"/>
                <a:sym typeface="+mn-ea"/>
              </a:rPr>
              <a:t>生产、经营、</a:t>
            </a:r>
            <a:r>
              <a:rPr lang="zh-CN" altLang="zh-CN" sz="2400" b="1" kern="100">
                <a:latin typeface="Times New Roman" panose="02020603050405020304" pitchFamily="18" charset="0"/>
                <a:ea typeface="楷体_GB2312" pitchFamily="49" charset="-122"/>
                <a:cs typeface="Times New Roman" panose="02020603050405020304"/>
                <a:sym typeface="+mn-ea"/>
              </a:rPr>
              <a:t>竞争时，如何实现</a:t>
            </a:r>
            <a:r>
              <a:rPr lang="en-US" altLang="zh-CN" sz="2400" b="1" kern="100">
                <a:latin typeface="Times New Roman" panose="02020603050405020304" pitchFamily="18" charset="0"/>
                <a:ea typeface="楷体_GB2312" pitchFamily="49" charset="-122"/>
                <a:cs typeface="Times New Roman" panose="02020603050405020304"/>
                <a:sym typeface="+mn-ea"/>
              </a:rPr>
              <a:t>“</a:t>
            </a:r>
            <a:r>
              <a:rPr lang="zh-CN" altLang="en-US" sz="2400" b="1" kern="100">
                <a:latin typeface="Times New Roman" panose="02020603050405020304" pitchFamily="18" charset="0"/>
                <a:ea typeface="楷体_GB2312" pitchFamily="49" charset="-122"/>
                <a:cs typeface="Times New Roman" panose="02020603050405020304"/>
                <a:sym typeface="+mn-ea"/>
              </a:rPr>
              <a:t>惊人的一跃</a:t>
            </a:r>
            <a:r>
              <a:rPr lang="en-US" altLang="zh-CN" sz="2400" b="1" kern="100">
                <a:latin typeface="Times New Roman" panose="02020603050405020304" pitchFamily="18" charset="0"/>
                <a:ea typeface="楷体_GB2312" pitchFamily="49" charset="-122"/>
                <a:cs typeface="Times New Roman" panose="02020603050405020304"/>
                <a:sym typeface="+mn-ea"/>
              </a:rPr>
              <a:t>”</a:t>
            </a:r>
            <a:r>
              <a:rPr lang="zh-CN" altLang="en-US" sz="2400" b="1" kern="100">
                <a:latin typeface="Times New Roman" panose="02020603050405020304" pitchFamily="18" charset="0"/>
                <a:ea typeface="楷体_GB2312" pitchFamily="49" charset="-122"/>
                <a:cs typeface="Times New Roman" panose="02020603050405020304"/>
                <a:sym typeface="+mn-ea"/>
              </a:rPr>
              <a:t>；</a:t>
            </a:r>
            <a:r>
              <a:rPr lang="zh-CN" altLang="zh-CN" sz="2400" b="1" kern="100">
                <a:latin typeface="Times New Roman" panose="02020603050405020304" pitchFamily="18" charset="0"/>
                <a:ea typeface="楷体_GB2312" pitchFamily="49" charset="-122"/>
                <a:cs typeface="Times New Roman" panose="02020603050405020304"/>
                <a:sym typeface="+mn-ea"/>
              </a:rPr>
              <a:t>应从商品的价值</a:t>
            </a:r>
            <a:r>
              <a:rPr lang="en-US" altLang="zh-CN" sz="2400" b="1" kern="100">
                <a:latin typeface="Times New Roman" panose="02020603050405020304" pitchFamily="18" charset="0"/>
                <a:ea typeface="楷体_GB2312" pitchFamily="49" charset="-122"/>
                <a:cs typeface="Courier New" panose="02070309020205020404"/>
                <a:sym typeface="+mn-ea"/>
              </a:rPr>
              <a:t>(</a:t>
            </a:r>
            <a:r>
              <a:rPr lang="zh-CN" altLang="zh-CN" sz="2400" b="1" kern="100">
                <a:latin typeface="Times New Roman" panose="02020603050405020304" pitchFamily="18" charset="0"/>
                <a:ea typeface="楷体_GB2312" pitchFamily="49" charset="-122"/>
                <a:cs typeface="Times New Roman" panose="02020603050405020304"/>
                <a:sym typeface="+mn-ea"/>
              </a:rPr>
              <a:t>生产成本、价格等。</a:t>
            </a:r>
            <a:r>
              <a:rPr sz="2400" b="1">
                <a:latin typeface="楷体" panose="02010609060101010101" pitchFamily="49" charset="-122"/>
                <a:ea typeface="楷体" panose="02010609060101010101" pitchFamily="49" charset="-122"/>
                <a:cs typeface="楷体" panose="02010609060101010101" pitchFamily="49" charset="-122"/>
                <a:sym typeface="+mn-ea"/>
              </a:rPr>
              <a:t>因此要重技术和管理创新，</a:t>
            </a:r>
            <a:r>
              <a:rPr lang="zh-CN" sz="2400" b="1">
                <a:latin typeface="楷体" panose="02010609060101010101" pitchFamily="49" charset="-122"/>
                <a:ea typeface="楷体" panose="02010609060101010101" pitchFamily="49" charset="-122"/>
                <a:cs typeface="楷体" panose="02010609060101010101" pitchFamily="49" charset="-122"/>
                <a:sym typeface="+mn-ea"/>
              </a:rPr>
              <a:t>提高个别劳动生产率</a:t>
            </a:r>
            <a:r>
              <a:rPr lang="en-US" altLang="zh-CN" sz="2400" b="1" kern="100">
                <a:latin typeface="Times New Roman" panose="02020603050405020304" pitchFamily="18" charset="0"/>
                <a:ea typeface="楷体_GB2312" pitchFamily="49" charset="-122"/>
                <a:cs typeface="Courier New" panose="02070309020205020404"/>
                <a:sym typeface="+mn-ea"/>
              </a:rPr>
              <a:t>)</a:t>
            </a:r>
            <a:r>
              <a:rPr lang="zh-CN" altLang="zh-CN" sz="2400" b="1" kern="100">
                <a:latin typeface="Times New Roman" panose="02020603050405020304" pitchFamily="18" charset="0"/>
                <a:ea typeface="楷体_GB2312" pitchFamily="49" charset="-122"/>
                <a:cs typeface="Times New Roman" panose="02020603050405020304"/>
                <a:sym typeface="+mn-ea"/>
              </a:rPr>
              <a:t>与使用价值</a:t>
            </a:r>
            <a:r>
              <a:rPr lang="en-US" altLang="zh-CN" sz="2400" b="1" kern="100">
                <a:latin typeface="Times New Roman" panose="02020603050405020304" pitchFamily="18" charset="0"/>
                <a:ea typeface="楷体_GB2312" pitchFamily="49" charset="-122"/>
                <a:cs typeface="Courier New" panose="02070309020205020404"/>
                <a:sym typeface="+mn-ea"/>
              </a:rPr>
              <a:t>(</a:t>
            </a:r>
            <a:r>
              <a:rPr lang="zh-CN" altLang="en-US" sz="2400" b="1" kern="100">
                <a:latin typeface="Times New Roman" panose="02020603050405020304" pitchFamily="18" charset="0"/>
                <a:ea typeface="楷体_GB2312" pitchFamily="49" charset="-122"/>
                <a:cs typeface="Courier New" panose="02070309020205020404"/>
                <a:sym typeface="+mn-ea"/>
              </a:rPr>
              <a:t>市场需求与</a:t>
            </a:r>
            <a:r>
              <a:rPr lang="zh-CN" altLang="zh-CN" sz="2400" b="1" kern="100">
                <a:latin typeface="Times New Roman" panose="02020603050405020304" pitchFamily="18" charset="0"/>
                <a:ea typeface="楷体_GB2312" pitchFamily="49" charset="-122"/>
                <a:cs typeface="Times New Roman" panose="02020603050405020304"/>
                <a:sym typeface="+mn-ea"/>
              </a:rPr>
              <a:t>产品质量、产品结构。</a:t>
            </a:r>
            <a:r>
              <a:rPr sz="2400" b="1">
                <a:latin typeface="楷体" panose="02010609060101010101" pitchFamily="49" charset="-122"/>
                <a:ea typeface="楷体" panose="02010609060101010101" pitchFamily="49" charset="-122"/>
                <a:cs typeface="楷体" panose="02010609060101010101" pitchFamily="49" charset="-122"/>
                <a:sym typeface="+mn-ea"/>
              </a:rPr>
              <a:t>实质要重视市场导向，生产适销对路、具有高科技含量、自主知识产权的品牌产品</a:t>
            </a:r>
            <a:r>
              <a:rPr lang="en-US" altLang="zh-CN" sz="2400" b="1" kern="100">
                <a:latin typeface="Times New Roman" panose="02020603050405020304" pitchFamily="18" charset="0"/>
                <a:ea typeface="楷体_GB2312" pitchFamily="49" charset="-122"/>
                <a:cs typeface="Courier New" panose="02070309020205020404"/>
                <a:sym typeface="+mn-ea"/>
              </a:rPr>
              <a:t>)</a:t>
            </a:r>
            <a:r>
              <a:rPr lang="zh-CN" altLang="zh-CN" sz="2400" b="1" kern="100">
                <a:latin typeface="Times New Roman" panose="02020603050405020304" pitchFamily="18" charset="0"/>
                <a:ea typeface="楷体_GB2312" pitchFamily="49" charset="-122"/>
                <a:cs typeface="Times New Roman" panose="02020603050405020304"/>
                <a:sym typeface="+mn-ea"/>
              </a:rPr>
              <a:t>两个方面入手。（除此以外在大数据和智能经济时代：注意销售平台、销售方式创新、及解决信息或数据共享越来越重要）</a:t>
            </a:r>
            <a:endParaRPr lang="zh-CN" altLang="en-US" sz="2400" b="1">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文本框 3"/>
          <p:cNvSpPr txBox="1"/>
          <p:nvPr>
            <p:custDataLst>
              <p:tags r:id="rId2"/>
            </p:custDataLst>
          </p:nvPr>
        </p:nvSpPr>
        <p:spPr>
          <a:xfrm>
            <a:off x="339090" y="-74930"/>
            <a:ext cx="9798685" cy="645160"/>
          </a:xfrm>
          <a:prstGeom prst="rect">
            <a:avLst/>
          </a:prstGeom>
          <a:noFill/>
        </p:spPr>
        <p:txBody>
          <a:bodyPr wrap="square" rtlCol="0" anchor="t">
            <a:spAutoFit/>
          </a:bodyPr>
          <a:lstStyle/>
          <a:p>
            <a:pPr marL="323850" indent="-457200" algn="just">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运用</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sz="2400" b="1">
                <a:solidFill>
                  <a:srgbClr val="FF0000"/>
                </a:solidFill>
                <a:latin typeface="微软雅黑" panose="020B0503020204020204" charset="-122"/>
                <a:ea typeface="微软雅黑" panose="020B0503020204020204" charset="-122"/>
                <a:cs typeface="微软雅黑" panose="020B0503020204020204" charset="-122"/>
                <a:sym typeface="+mn-ea"/>
              </a:rPr>
              <a:t>4.</a:t>
            </a:r>
            <a:r>
              <a:rPr sz="2400" b="1">
                <a:solidFill>
                  <a:srgbClr val="FF0000"/>
                </a:solidFill>
                <a:latin typeface="微软雅黑" panose="020B0503020204020204" charset="-122"/>
                <a:ea typeface="微软雅黑" panose="020B0503020204020204" charset="-122"/>
                <a:cs typeface="微软雅黑" panose="020B0503020204020204" charset="-122"/>
                <a:sym typeface="+mn-ea"/>
              </a:rPr>
              <a:t>商品基本属性及其关系对经济活动参加者的启示：★</a:t>
            </a:r>
            <a:endPar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15" name="Picture 3" descr="Z4"/>
          <p:cNvPicPr>
            <a:picLocks noChangeAspect="1" noChangeArrowheads="1"/>
          </p:cNvPicPr>
          <p:nvPr>
            <p:custDataLst>
              <p:tags r:id="rId3"/>
            </p:custDataLst>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9630" y="3408680"/>
            <a:ext cx="10257155" cy="276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9232">
                                            <p:txEl>
                                              <p:pRg st="0" end="0"/>
                                            </p:txEl>
                                          </p:spTgt>
                                        </p:tgtEl>
                                        <p:attrNameLst>
                                          <p:attrName>style.visibility</p:attrName>
                                        </p:attrNameLst>
                                      </p:cBhvr>
                                      <p:to>
                                        <p:strVal val="visible"/>
                                      </p:to>
                                    </p:set>
                                    <p:anim calcmode="lin" valueType="num">
                                      <p:cBhvr additive="base">
                                        <p:cTn id="7" dur="500" fill="hold"/>
                                        <p:tgtEl>
                                          <p:spTgt spid="92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232">
                                            <p:txEl>
                                              <p:pRg st="1" end="1"/>
                                            </p:txEl>
                                          </p:spTgt>
                                        </p:tgtEl>
                                        <p:attrNameLst>
                                          <p:attrName>style.visibility</p:attrName>
                                        </p:attrNameLst>
                                      </p:cBhvr>
                                      <p:to>
                                        <p:strVal val="visible"/>
                                      </p:to>
                                    </p:set>
                                    <p:anim calcmode="lin" valueType="num">
                                      <p:cBhvr additive="base">
                                        <p:cTn id="13" dur="500" fill="hold"/>
                                        <p:tgtEl>
                                          <p:spTgt spid="92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242570" y="478155"/>
            <a:ext cx="11949430" cy="4892675"/>
          </a:xfrm>
          <a:prstGeom prst="rect">
            <a:avLst/>
          </a:prstGeom>
          <a:noFill/>
          <a:ln w="9525">
            <a:noFill/>
          </a:ln>
        </p:spPr>
        <p:txBody>
          <a:bodyPr wrap="square" anchor="t">
            <a:spAutoFit/>
          </a:bodyPr>
          <a:lstStyle/>
          <a:p>
            <a:pPr defTabSz="958850">
              <a:lnSpc>
                <a:spcPct val="120000"/>
              </a:lnSpc>
            </a:pPr>
            <a:r>
              <a:rPr lang="en-US" altLang="zh-CN" sz="2000" dirty="0">
                <a:latin typeface="黑体" panose="02010609060101010101" charset="-122"/>
                <a:ea typeface="黑体" panose="02010609060101010101" charset="-122"/>
              </a:rPr>
              <a:t>1.（21湖北适应考）某研究所申请获取了政府开放数据库资源，另花费50万元向一公司购买了市场调查数据。通过使用这些数据，该研究所开发了新技术，获得转让费100万元。这表明：</a:t>
            </a:r>
          </a:p>
          <a:p>
            <a:pPr defTabSz="958850">
              <a:lnSpc>
                <a:spcPct val="120000"/>
              </a:lnSpc>
            </a:pPr>
            <a:r>
              <a:rPr lang="en-US" altLang="zh-CN" sz="2000" dirty="0">
                <a:latin typeface="黑体" panose="02010609060101010101" charset="-122"/>
                <a:ea typeface="黑体" panose="02010609060101010101" charset="-122"/>
              </a:rPr>
              <a:t>①</a:t>
            </a:r>
            <a:r>
              <a:rPr lang="en-US" altLang="zh-CN" sz="2000" dirty="0" err="1">
                <a:latin typeface="黑体" panose="02010609060101010101" charset="-122"/>
                <a:ea typeface="黑体" panose="02010609060101010101" charset="-122"/>
              </a:rPr>
              <a:t>数据能创造价值</a:t>
            </a:r>
            <a:r>
              <a:rPr lang="en-US" altLang="zh-CN" sz="2000" dirty="0">
                <a:latin typeface="黑体" panose="02010609060101010101" charset="-122"/>
                <a:ea typeface="黑体" panose="02010609060101010101" charset="-122"/>
              </a:rPr>
              <a:t>  ②</a:t>
            </a:r>
            <a:r>
              <a:rPr lang="en-US" altLang="zh-CN" sz="2000" dirty="0" err="1">
                <a:latin typeface="黑体" panose="02010609060101010101" charset="-122"/>
                <a:ea typeface="黑体" panose="02010609060101010101" charset="-122"/>
              </a:rPr>
              <a:t>数据是公共产品</a:t>
            </a:r>
            <a:r>
              <a:rPr lang="en-US" altLang="zh-CN" sz="2000" dirty="0">
                <a:latin typeface="黑体" panose="02010609060101010101" charset="-122"/>
                <a:ea typeface="黑体" panose="02010609060101010101" charset="-122"/>
              </a:rPr>
              <a:t>   ③</a:t>
            </a:r>
            <a:r>
              <a:rPr lang="en-US" altLang="zh-CN" sz="2000" dirty="0" err="1">
                <a:latin typeface="黑体" panose="02010609060101010101" charset="-122"/>
                <a:ea typeface="黑体" panose="02010609060101010101" charset="-122"/>
              </a:rPr>
              <a:t>数据能进行交易</a:t>
            </a:r>
            <a:r>
              <a:rPr lang="en-US" altLang="zh-CN" sz="2000" dirty="0">
                <a:latin typeface="黑体" panose="02010609060101010101" charset="-122"/>
                <a:ea typeface="黑体" panose="02010609060101010101" charset="-122"/>
              </a:rPr>
              <a:t>   ④</a:t>
            </a:r>
            <a:r>
              <a:rPr lang="en-US" altLang="zh-CN" sz="2000" dirty="0" err="1">
                <a:latin typeface="黑体" panose="02010609060101010101" charset="-122"/>
                <a:ea typeface="黑体" panose="02010609060101010101" charset="-122"/>
              </a:rPr>
              <a:t>数据能作为生产要素</a:t>
            </a:r>
            <a:endParaRPr lang="en-US" altLang="zh-CN" sz="2000" dirty="0">
              <a:latin typeface="黑体" panose="02010609060101010101" charset="-122"/>
              <a:ea typeface="黑体" panose="02010609060101010101" charset="-122"/>
            </a:endParaRPr>
          </a:p>
          <a:p>
            <a:pPr defTabSz="958850">
              <a:lnSpc>
                <a:spcPct val="120000"/>
              </a:lnSpc>
            </a:pPr>
            <a:r>
              <a:rPr lang="en-US" altLang="zh-CN" sz="2000" dirty="0">
                <a:latin typeface="黑体" panose="02010609060101010101" charset="-122"/>
                <a:ea typeface="黑体" panose="02010609060101010101" charset="-122"/>
              </a:rPr>
              <a:t>A.①②                        B.①③                    C.②④                      D.③④</a:t>
            </a:r>
          </a:p>
          <a:p>
            <a:pPr defTabSz="958850">
              <a:lnSpc>
                <a:spcPct val="120000"/>
              </a:lnSpc>
            </a:pPr>
            <a:endParaRPr lang="en-US" altLang="zh-CN" sz="2000" dirty="0">
              <a:latin typeface="黑体" panose="02010609060101010101" charset="-122"/>
              <a:ea typeface="黑体" panose="02010609060101010101" charset="-122"/>
            </a:endParaRPr>
          </a:p>
          <a:p>
            <a:pPr defTabSz="958850">
              <a:lnSpc>
                <a:spcPct val="120000"/>
              </a:lnSpc>
            </a:pPr>
            <a:endParaRPr lang="en-US" altLang="zh-CN" sz="2000" dirty="0">
              <a:latin typeface="黑体" panose="02010609060101010101" charset="-122"/>
              <a:ea typeface="黑体" panose="02010609060101010101" charset="-122"/>
            </a:endParaRPr>
          </a:p>
          <a:p>
            <a:pPr defTabSz="958850">
              <a:lnSpc>
                <a:spcPct val="120000"/>
              </a:lnSpc>
            </a:pPr>
            <a:endParaRPr lang="en-US" altLang="zh-CN" sz="2000" dirty="0">
              <a:latin typeface="黑体" panose="02010609060101010101" charset="-122"/>
              <a:ea typeface="黑体" panose="02010609060101010101" charset="-122"/>
            </a:endParaRPr>
          </a:p>
          <a:p>
            <a:pPr defTabSz="958850">
              <a:lnSpc>
                <a:spcPct val="120000"/>
              </a:lnSpc>
            </a:pPr>
            <a:endParaRPr lang="en-US" altLang="zh-CN" sz="2000" dirty="0">
              <a:latin typeface="黑体" panose="02010609060101010101" charset="-122"/>
              <a:ea typeface="黑体" panose="02010609060101010101" charset="-122"/>
            </a:endParaRPr>
          </a:p>
          <a:p>
            <a:pPr defTabSz="958850">
              <a:lnSpc>
                <a:spcPct val="120000"/>
              </a:lnSpc>
            </a:pPr>
            <a:r>
              <a:rPr lang="en-US" altLang="zh-CN" sz="2000" dirty="0">
                <a:latin typeface="黑体" panose="02010609060101010101" charset="-122"/>
                <a:ea typeface="黑体" panose="02010609060101010101" charset="-122"/>
              </a:rPr>
              <a:t>2.</a:t>
            </a:r>
            <a:r>
              <a:rPr lang="zh-CN" altLang="en-US" sz="2000" dirty="0">
                <a:latin typeface="黑体" panose="02010609060101010101" charset="-122"/>
                <a:ea typeface="黑体" panose="02010609060101010101" charset="-122"/>
              </a:rPr>
              <a:t>（</a:t>
            </a:r>
            <a:r>
              <a:rPr lang="en-US" altLang="zh-CN" sz="2000" dirty="0">
                <a:latin typeface="黑体" panose="02010609060101010101" charset="-122"/>
                <a:ea typeface="黑体" panose="02010609060101010101" charset="-122"/>
              </a:rPr>
              <a:t>19</a:t>
            </a:r>
            <a:r>
              <a:rPr lang="zh-CN" altLang="en-US" sz="2000" dirty="0">
                <a:latin typeface="黑体" panose="02010609060101010101" charset="-122"/>
                <a:ea typeface="黑体" panose="02010609060101010101" charset="-122"/>
              </a:rPr>
              <a:t>年课标</a:t>
            </a:r>
            <a:r>
              <a:rPr lang="en-US" altLang="zh-CN" sz="2000" dirty="0">
                <a:latin typeface="黑体" panose="02010609060101010101" charset="-122"/>
                <a:ea typeface="黑体" panose="02010609060101010101" charset="-122"/>
              </a:rPr>
              <a:t>Ⅰ12</a:t>
            </a:r>
            <a:r>
              <a:rPr lang="zh-CN" altLang="en-US" sz="2000" dirty="0">
                <a:latin typeface="黑体" panose="02010609060101010101" charset="-122"/>
                <a:ea typeface="黑体" panose="02010609060101010101" charset="-122"/>
              </a:rPr>
              <a:t>）近年来，提高供给质量是供给侧结构性改革的主攻方向，全面提高产品和服务质量是提升供给体系的中心任务。为此，国家开展质量提升行动。从劳动价值论看，开展质量提升行动，是因为</a:t>
            </a:r>
          </a:p>
          <a:p>
            <a:pPr defTabSz="958850">
              <a:lnSpc>
                <a:spcPct val="120000"/>
              </a:lnSpc>
            </a:pPr>
            <a:r>
              <a:rPr lang="zh-CN" altLang="en-US" sz="2000" dirty="0">
                <a:latin typeface="黑体" panose="02010609060101010101" charset="-122"/>
                <a:ea typeface="黑体" panose="02010609060101010101" charset="-122"/>
              </a:rPr>
              <a:t>①商品的质量是衡量价值的天然尺度           ②商品的质量决定了商品的交换价值</a:t>
            </a:r>
          </a:p>
          <a:p>
            <a:pPr defTabSz="958850">
              <a:lnSpc>
                <a:spcPct val="120000"/>
              </a:lnSpc>
            </a:pPr>
            <a:r>
              <a:rPr lang="zh-CN" altLang="en-US" sz="2000" dirty="0">
                <a:latin typeface="黑体" panose="02010609060101010101" charset="-122"/>
                <a:ea typeface="黑体" panose="02010609060101010101" charset="-122"/>
              </a:rPr>
              <a:t>③商品的使用价值是价值的物质承担者         ④商品的质量与商品的使用价值密切相关</a:t>
            </a:r>
          </a:p>
          <a:p>
            <a:pPr defTabSz="958850">
              <a:lnSpc>
                <a:spcPct val="120000"/>
              </a:lnSpc>
            </a:pPr>
            <a:r>
              <a:rPr lang="en-US" altLang="zh-CN" sz="2000" dirty="0">
                <a:latin typeface="黑体" panose="02010609060101010101" charset="-122"/>
                <a:ea typeface="黑体" panose="02010609060101010101" charset="-122"/>
              </a:rPr>
              <a:t>A.①②</a:t>
            </a:r>
            <a:r>
              <a:rPr lang="zh-CN" altLang="en-US" sz="2000" dirty="0">
                <a:latin typeface="黑体" panose="02010609060101010101" charset="-122"/>
                <a:ea typeface="黑体" panose="02010609060101010101" charset="-122"/>
              </a:rPr>
              <a:t>　　          </a:t>
            </a:r>
            <a:r>
              <a:rPr lang="en-US" altLang="zh-CN" sz="2000" dirty="0">
                <a:latin typeface="黑体" panose="02010609060101010101" charset="-122"/>
                <a:ea typeface="黑体" panose="02010609060101010101" charset="-122"/>
              </a:rPr>
              <a:t>B.①③</a:t>
            </a:r>
            <a:r>
              <a:rPr lang="zh-CN" altLang="en-US" sz="2000" dirty="0">
                <a:latin typeface="黑体" panose="02010609060101010101" charset="-122"/>
                <a:ea typeface="黑体" panose="02010609060101010101" charset="-122"/>
              </a:rPr>
              <a:t>　             　</a:t>
            </a:r>
            <a:r>
              <a:rPr lang="en-US" altLang="zh-CN" sz="2000" dirty="0">
                <a:latin typeface="黑体" panose="02010609060101010101" charset="-122"/>
                <a:ea typeface="黑体" panose="02010609060101010101" charset="-122"/>
              </a:rPr>
              <a:t>C.②④</a:t>
            </a:r>
            <a:r>
              <a:rPr lang="zh-CN" altLang="en-US" sz="2000" dirty="0">
                <a:latin typeface="黑体" panose="02010609060101010101" charset="-122"/>
                <a:ea typeface="黑体" panose="02010609060101010101" charset="-122"/>
              </a:rPr>
              <a:t>　　             </a:t>
            </a:r>
            <a:r>
              <a:rPr lang="en-US" altLang="zh-CN" sz="2000" dirty="0">
                <a:latin typeface="黑体" panose="02010609060101010101" charset="-122"/>
                <a:ea typeface="黑体" panose="02010609060101010101" charset="-122"/>
              </a:rPr>
              <a:t>D.③④</a:t>
            </a:r>
            <a:endParaRPr lang="zh-CN" altLang="en-US" sz="2000" dirty="0">
              <a:latin typeface="黑体" panose="02010609060101010101" charset="-122"/>
              <a:ea typeface="黑体" panose="02010609060101010101" charset="-122"/>
            </a:endParaRPr>
          </a:p>
        </p:txBody>
      </p:sp>
      <p:sp>
        <p:nvSpPr>
          <p:cNvPr id="4" name="文本框 3"/>
          <p:cNvSpPr txBox="1"/>
          <p:nvPr>
            <p:custDataLst>
              <p:tags r:id="rId2"/>
            </p:custDataLst>
          </p:nvPr>
        </p:nvSpPr>
        <p:spPr>
          <a:xfrm>
            <a:off x="5281295" y="0"/>
            <a:ext cx="2145030" cy="645160"/>
          </a:xfrm>
          <a:prstGeom prst="rect">
            <a:avLst/>
          </a:prstGeom>
          <a:noFill/>
        </p:spPr>
        <p:txBody>
          <a:bodyPr wrap="square" rtlCol="0" anchor="t">
            <a:spAutoFit/>
          </a:bodyPr>
          <a:lstStyle/>
          <a:p>
            <a:pPr marL="323850" indent="-457200" algn="just">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0932502" y="1179797"/>
            <a:ext cx="705642" cy="1107996"/>
          </a:xfrm>
          <a:prstGeom prst="rect">
            <a:avLst/>
          </a:prstGeom>
          <a:noFill/>
        </p:spPr>
        <p:txBody>
          <a:bodyPr wrap="none" rtlCol="0">
            <a:spAutoFit/>
          </a:bodyPr>
          <a:lstStyle/>
          <a:p>
            <a:r>
              <a:rPr lang="en-US" altLang="zh-CN" sz="6600">
                <a:solidFill>
                  <a:srgbClr val="FF0000"/>
                </a:solidFill>
              </a:rPr>
              <a:t>D</a:t>
            </a:r>
            <a:endParaRPr lang="zh-CN" altLang="en-US" sz="6600">
              <a:solidFill>
                <a:srgbClr val="FF0000"/>
              </a:solidFill>
            </a:endParaRPr>
          </a:p>
        </p:txBody>
      </p:sp>
      <p:sp>
        <p:nvSpPr>
          <p:cNvPr id="5" name="文本框 4"/>
          <p:cNvSpPr txBox="1"/>
          <p:nvPr>
            <p:custDataLst>
              <p:tags r:id="rId4"/>
            </p:custDataLst>
          </p:nvPr>
        </p:nvSpPr>
        <p:spPr>
          <a:xfrm>
            <a:off x="338455" y="5370830"/>
            <a:ext cx="11515090" cy="132207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解析：产品的服务和质量是产品使用价值的体现，商品的使用价值是价值的物质承担者，</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没有质量就无法现实商品价值</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产品质量关系消费者的切身利益，开展质量提升行动，有利于商品生产者顺利实现商品的价值，有利于维护消费者的利益</a:t>
            </a:r>
            <a:r>
              <a:rPr lang="zh-CN" altLang="en-US" sz="2000">
                <a:solidFill>
                  <a:srgbClr val="FF0000"/>
                </a:solidFill>
                <a:latin typeface="仿宋" panose="02010609060101010101" charset="-122"/>
                <a:ea typeface="仿宋" panose="02010609060101010101" charset="-122"/>
                <a:cs typeface="仿宋" panose="02010609060101010101" charset="-122"/>
              </a:rPr>
              <a:t>③④正确切题。</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社会必要劳动时间是衡量商品的价值的天然尺度，</a:t>
            </a:r>
            <a:r>
              <a:rPr lang="en-US" altLang="zh-CN" sz="2000" kern="100">
                <a:solidFill>
                  <a:srgbClr val="FF0000"/>
                </a:solidFill>
                <a:latin typeface="仿宋" panose="02010609060101010101" charset="-122"/>
                <a:ea typeface="仿宋" panose="02010609060101010101" charset="-122"/>
                <a:cs typeface="仿宋" panose="02010609060101010101" charset="-122"/>
                <a:sym typeface="+mn-ea"/>
              </a:rPr>
              <a:t>①</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错误</a:t>
            </a:r>
            <a:r>
              <a:rPr lang="zh-CN" altLang="en-US" sz="2000">
                <a:solidFill>
                  <a:srgbClr val="FF0000"/>
                </a:solidFill>
                <a:latin typeface="仿宋" panose="02010609060101010101" charset="-122"/>
                <a:ea typeface="仿宋" panose="02010609060101010101" charset="-122"/>
                <a:cs typeface="仿宋" panose="02010609060101010101" charset="-122"/>
              </a:rPr>
              <a:t>；</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商品的交换价值是由价值决定的，不是由商品的使用价值决定的，②错误。</a:t>
            </a:r>
          </a:p>
        </p:txBody>
      </p:sp>
      <p:sp>
        <p:nvSpPr>
          <p:cNvPr id="6" name="TextBox 14"/>
          <p:cNvSpPr txBox="1"/>
          <p:nvPr>
            <p:custDataLst>
              <p:tags r:id="rId5"/>
            </p:custDataLst>
          </p:nvPr>
        </p:nvSpPr>
        <p:spPr>
          <a:xfrm>
            <a:off x="10932502" y="4103972"/>
            <a:ext cx="705642" cy="1107996"/>
          </a:xfrm>
          <a:prstGeom prst="rect">
            <a:avLst/>
          </a:prstGeom>
          <a:noFill/>
        </p:spPr>
        <p:txBody>
          <a:bodyPr wrap="none" rtlCol="0">
            <a:spAutoFit/>
          </a:bodyPr>
          <a:lstStyle/>
          <a:p>
            <a:r>
              <a:rPr lang="en-US" altLang="zh-CN" sz="6600">
                <a:solidFill>
                  <a:srgbClr val="FF0000"/>
                </a:solidFill>
              </a:rPr>
              <a:t>D</a:t>
            </a:r>
            <a:endParaRPr lang="zh-CN" altLang="en-US" sz="6600">
              <a:solidFill>
                <a:srgbClr val="FF0000"/>
              </a:solidFill>
            </a:endParaRPr>
          </a:p>
        </p:txBody>
      </p:sp>
      <p:sp>
        <p:nvSpPr>
          <p:cNvPr id="7" name="文本框 6"/>
          <p:cNvSpPr txBox="1"/>
          <p:nvPr>
            <p:custDataLst>
              <p:tags r:id="rId6"/>
            </p:custDataLst>
          </p:nvPr>
        </p:nvSpPr>
        <p:spPr>
          <a:xfrm>
            <a:off x="242570" y="2074545"/>
            <a:ext cx="11797665" cy="1322070"/>
          </a:xfrm>
          <a:prstGeom prst="rect">
            <a:avLst/>
          </a:prstGeom>
          <a:noFill/>
        </p:spPr>
        <p:txBody>
          <a:bodyPr wrap="square" rtlCol="0" anchor="t">
            <a:spAutoFit/>
          </a:bodyPr>
          <a:lstStyle/>
          <a:p>
            <a:r>
              <a:rPr lang="zh-CN" altLang="en-US" sz="2000" dirty="0">
                <a:solidFill>
                  <a:srgbClr val="FF0000"/>
                </a:solidFill>
                <a:latin typeface="仿宋" panose="02010609060101010101" charset="-122"/>
                <a:ea typeface="仿宋" panose="02010609060101010101" charset="-122"/>
                <a:cs typeface="仿宋" panose="02010609060101010101" charset="-122"/>
              </a:rPr>
              <a:t>解析：根据本课所学习马克思的劳动价值论，只有人的（抽象）劳动才能创造价值，数据作为生产要素只为人的劳动创造价值提供了条件，自身不能创造价值，所以</a:t>
            </a:r>
            <a:r>
              <a:rPr lang="en-US" altLang="zh-CN" sz="2000" dirty="0">
                <a:solidFill>
                  <a:srgbClr val="FF0000"/>
                </a:solidFill>
                <a:latin typeface="仿宋" panose="02010609060101010101" charset="-122"/>
                <a:ea typeface="仿宋" panose="02010609060101010101" charset="-122"/>
                <a:cs typeface="仿宋" panose="02010609060101010101" charset="-122"/>
                <a:sym typeface="+mn-ea"/>
              </a:rPr>
              <a:t>①</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说法错误。</a:t>
            </a:r>
            <a:r>
              <a:rPr lang="zh-CN" altLang="en-US" sz="2000" dirty="0">
                <a:solidFill>
                  <a:srgbClr val="FF0000"/>
                </a:solidFill>
                <a:latin typeface="仿宋" panose="02010609060101010101" charset="-122"/>
                <a:ea typeface="仿宋" panose="02010609060101010101" charset="-122"/>
                <a:cs typeface="仿宋" panose="02010609060101010101" charset="-122"/>
              </a:rPr>
              <a:t>材料中研究所申请获取的政府开放数据库资源中的数据属于公共产品；</a:t>
            </a:r>
            <a:r>
              <a:rPr lang="en-US" altLang="zh-CN" sz="2000" dirty="0">
                <a:solidFill>
                  <a:srgbClr val="FF0000"/>
                </a:solidFill>
                <a:latin typeface="仿宋" panose="02010609060101010101" charset="-122"/>
                <a:ea typeface="仿宋" panose="02010609060101010101" charset="-122"/>
                <a:cs typeface="仿宋" panose="02010609060101010101" charset="-122"/>
                <a:sym typeface="+mn-ea"/>
              </a:rPr>
              <a:t>花费50万元向一公司购买</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的</a:t>
            </a:r>
            <a:r>
              <a:rPr lang="en-US" altLang="zh-CN" sz="2000" dirty="0" err="1">
                <a:solidFill>
                  <a:srgbClr val="FF0000"/>
                </a:solidFill>
                <a:latin typeface="仿宋" panose="02010609060101010101" charset="-122"/>
                <a:ea typeface="仿宋" panose="02010609060101010101" charset="-122"/>
                <a:cs typeface="仿宋" panose="02010609060101010101" charset="-122"/>
                <a:sym typeface="+mn-ea"/>
              </a:rPr>
              <a:t>市场调查数据</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属于商品，而非公共产品</a:t>
            </a:r>
            <a:r>
              <a:rPr lang="zh-CN" altLang="en-US" sz="2000" dirty="0">
                <a:solidFill>
                  <a:srgbClr val="FF0000"/>
                </a:solidFill>
                <a:latin typeface="仿宋" panose="02010609060101010101" charset="-122"/>
                <a:ea typeface="仿宋" panose="02010609060101010101" charset="-122"/>
                <a:cs typeface="仿宋" panose="02010609060101010101" charset="-122"/>
              </a:rPr>
              <a:t>，</a:t>
            </a:r>
            <a:r>
              <a:rPr lang="zh-CN" altLang="en-US" sz="2000" dirty="0">
                <a:solidFill>
                  <a:srgbClr val="FF0000"/>
                </a:solidFill>
                <a:latin typeface="仿宋" panose="02010609060101010101" charset="-122"/>
                <a:ea typeface="仿宋" panose="02010609060101010101" charset="-122"/>
                <a:cs typeface="仿宋" panose="02010609060101010101" charset="-122"/>
                <a:sym typeface="+mn-ea"/>
              </a:rPr>
              <a:t>②说法错误。</a:t>
            </a:r>
            <a:r>
              <a:rPr lang="zh-CN" altLang="en-US" sz="2000" dirty="0">
                <a:solidFill>
                  <a:srgbClr val="FF0000"/>
                </a:solidFill>
                <a:latin typeface="仿宋" panose="02010609060101010101" charset="-122"/>
                <a:ea typeface="仿宋" panose="02010609060101010101" charset="-122"/>
                <a:cs typeface="仿宋" panose="02010609060101010101" charset="-122"/>
              </a:rPr>
              <a:t>③④正确切题。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456565" y="802005"/>
            <a:ext cx="11413490" cy="2676525"/>
          </a:xfrm>
          <a:prstGeom prst="rect">
            <a:avLst/>
          </a:prstGeom>
          <a:noFill/>
          <a:ln w="9525">
            <a:noFill/>
          </a:ln>
        </p:spPr>
        <p:txBody>
          <a:bodyPr wrap="square" anchor="t">
            <a:spAutoFit/>
          </a:bodyPr>
          <a:lstStyle/>
          <a:p>
            <a:pPr defTabSz="958850"/>
            <a:r>
              <a:rPr lang="zh-CN" altLang="en-US" sz="20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　</a:t>
            </a:r>
            <a:r>
              <a:rPr lang="en-US" altLang="zh-CN" sz="2400">
                <a:latin typeface="黑体" panose="02010609060101010101" charset="-122"/>
                <a:ea typeface="黑体" panose="02010609060101010101" charset="-122"/>
              </a:rPr>
              <a:t>3.</a:t>
            </a:r>
            <a:r>
              <a:rPr lang="zh-CN" altLang="en-US" sz="2400">
                <a:latin typeface="黑体" panose="02010609060101010101" charset="-122"/>
                <a:ea typeface="黑体" panose="02010609060101010101" charset="-122"/>
                <a:sym typeface="+mn-ea"/>
              </a:rPr>
              <a:t>（</a:t>
            </a:r>
            <a:r>
              <a:rPr lang="en-US" altLang="zh-CN" sz="2400">
                <a:latin typeface="黑体" panose="02010609060101010101" charset="-122"/>
                <a:ea typeface="黑体" panose="02010609060101010101" charset="-122"/>
                <a:sym typeface="+mn-ea"/>
              </a:rPr>
              <a:t>18</a:t>
            </a:r>
            <a:r>
              <a:rPr lang="zh-CN" altLang="en-US" sz="2400">
                <a:latin typeface="黑体" panose="02010609060101010101" charset="-122"/>
                <a:ea typeface="黑体" panose="02010609060101010101" charset="-122"/>
                <a:sym typeface="+mn-ea"/>
              </a:rPr>
              <a:t>课标</a:t>
            </a:r>
            <a:r>
              <a:rPr lang="en-US" altLang="zh-CN" sz="2400">
                <a:latin typeface="黑体" panose="02010609060101010101" charset="-122"/>
                <a:ea typeface="黑体" panose="02010609060101010101" charset="-122"/>
                <a:sym typeface="+mn-ea"/>
              </a:rPr>
              <a:t>Ⅲ</a:t>
            </a:r>
            <a:r>
              <a:rPr lang="zh-CN" altLang="en-US" sz="2400">
                <a:latin typeface="黑体" panose="02010609060101010101" charset="-122"/>
                <a:ea typeface="黑体" panose="02010609060101010101" charset="-122"/>
                <a:sym typeface="+mn-ea"/>
              </a:rPr>
              <a:t>，</a:t>
            </a:r>
            <a:r>
              <a:rPr lang="en-US" altLang="zh-CN" sz="2400">
                <a:latin typeface="黑体" panose="02010609060101010101" charset="-122"/>
                <a:ea typeface="黑体" panose="02010609060101010101" charset="-122"/>
                <a:sym typeface="+mn-ea"/>
              </a:rPr>
              <a:t>12</a:t>
            </a:r>
            <a:r>
              <a:rPr lang="zh-CN" altLang="en-US" sz="2400">
                <a:latin typeface="黑体" panose="02010609060101010101" charset="-122"/>
                <a:ea typeface="黑体" panose="02010609060101010101" charset="-122"/>
                <a:sym typeface="+mn-ea"/>
              </a:rPr>
              <a:t>）随着智能手机的功能越来越强大，</a:t>
            </a:r>
            <a:r>
              <a:rPr lang="en-US" altLang="zh-CN" sz="2400">
                <a:latin typeface="黑体" panose="02010609060101010101" charset="-122"/>
                <a:ea typeface="黑体" panose="02010609060101010101" charset="-122"/>
                <a:sym typeface="+mn-ea"/>
              </a:rPr>
              <a:t>MP3</a:t>
            </a:r>
            <a:r>
              <a:rPr lang="zh-CN" altLang="en-US" sz="2400">
                <a:latin typeface="黑体" panose="02010609060101010101" charset="-122"/>
                <a:ea typeface="黑体" panose="02010609060101010101" charset="-122"/>
                <a:sym typeface="+mn-ea"/>
              </a:rPr>
              <a:t>（音乐播放器）、电子词典、掌上游戏机等电子产品正慢慢淡出人们的视野。这说明</a:t>
            </a:r>
            <a:endParaRPr lang="zh-CN" altLang="en-US" sz="2400">
              <a:latin typeface="黑体" panose="02010609060101010101" charset="-122"/>
              <a:ea typeface="黑体" panose="02010609060101010101" charset="-122"/>
            </a:endParaRPr>
          </a:p>
          <a:p>
            <a:pPr defTabSz="958850"/>
            <a:r>
              <a:rPr lang="zh-CN" altLang="en-US" sz="2400">
                <a:latin typeface="黑体" panose="02010609060101010101" charset="-122"/>
                <a:ea typeface="黑体" panose="02010609060101010101" charset="-122"/>
                <a:sym typeface="+mn-ea"/>
              </a:rPr>
              <a:t>　　①市场竞争导致商品优胜劣汰</a:t>
            </a:r>
            <a:endParaRPr lang="zh-CN" altLang="en-US" sz="2400">
              <a:latin typeface="黑体" panose="02010609060101010101" charset="-122"/>
              <a:ea typeface="黑体" panose="02010609060101010101" charset="-122"/>
            </a:endParaRPr>
          </a:p>
          <a:p>
            <a:pPr defTabSz="958850"/>
            <a:r>
              <a:rPr lang="zh-CN" altLang="en-US" sz="2400">
                <a:latin typeface="黑体" panose="02010609060101010101" charset="-122"/>
                <a:ea typeface="黑体" panose="02010609060101010101" charset="-122"/>
                <a:sym typeface="+mn-ea"/>
              </a:rPr>
              <a:t>　　②商品使用价值会影响人的消费选择</a:t>
            </a:r>
            <a:endParaRPr lang="zh-CN" altLang="en-US" sz="2400">
              <a:latin typeface="黑体" panose="02010609060101010101" charset="-122"/>
              <a:ea typeface="黑体" panose="02010609060101010101" charset="-122"/>
            </a:endParaRPr>
          </a:p>
          <a:p>
            <a:pPr defTabSz="958850"/>
            <a:r>
              <a:rPr lang="zh-CN" altLang="en-US" sz="2400">
                <a:latin typeface="黑体" panose="02010609060101010101" charset="-122"/>
                <a:ea typeface="黑体" panose="02010609060101010101" charset="-122"/>
                <a:sym typeface="+mn-ea"/>
              </a:rPr>
              <a:t>　　③功能不同的商品会相互替代</a:t>
            </a:r>
            <a:endParaRPr lang="zh-CN" altLang="en-US" sz="2400">
              <a:latin typeface="黑体" panose="02010609060101010101" charset="-122"/>
              <a:ea typeface="黑体" panose="02010609060101010101" charset="-122"/>
            </a:endParaRPr>
          </a:p>
          <a:p>
            <a:pPr defTabSz="958850"/>
            <a:r>
              <a:rPr lang="zh-CN" altLang="en-US" sz="2400">
                <a:latin typeface="黑体" panose="02010609060101010101" charset="-122"/>
                <a:ea typeface="黑体" panose="02010609060101010101" charset="-122"/>
                <a:sym typeface="+mn-ea"/>
              </a:rPr>
              <a:t>　　④商品使用价值因替代品出现而减小</a:t>
            </a:r>
            <a:endParaRPr lang="zh-CN" altLang="en-US" sz="2400">
              <a:latin typeface="黑体" panose="02010609060101010101" charset="-122"/>
              <a:ea typeface="黑体" panose="02010609060101010101" charset="-122"/>
            </a:endParaRPr>
          </a:p>
          <a:p>
            <a:pPr defTabSz="958850"/>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A.①②</a:t>
            </a:r>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B.①③</a:t>
            </a:r>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C.②④</a:t>
            </a:r>
            <a:r>
              <a:rPr lang="zh-CN" altLang="en-US" sz="2400">
                <a:latin typeface="黑体" panose="02010609060101010101" charset="-122"/>
                <a:ea typeface="黑体" panose="02010609060101010101" charset="-122"/>
                <a:sym typeface="+mn-ea"/>
              </a:rPr>
              <a:t>　　　</a:t>
            </a:r>
            <a:r>
              <a:rPr lang="en-US" altLang="zh-CN" sz="2400">
                <a:latin typeface="黑体" panose="02010609060101010101" charset="-122"/>
                <a:ea typeface="黑体" panose="02010609060101010101" charset="-122"/>
                <a:sym typeface="+mn-ea"/>
              </a:rPr>
              <a:t>D.③④</a:t>
            </a:r>
            <a:endParaRPr lang="zh-CN" altLang="en-US" sz="2400">
              <a:latin typeface="黑体" panose="02010609060101010101" charset="-122"/>
              <a:ea typeface="黑体" panose="02010609060101010101" charset="-122"/>
            </a:endParaRPr>
          </a:p>
        </p:txBody>
      </p:sp>
      <p:sp>
        <p:nvSpPr>
          <p:cNvPr id="4" name="文本框 3"/>
          <p:cNvSpPr txBox="1"/>
          <p:nvPr>
            <p:custDataLst>
              <p:tags r:id="rId2"/>
            </p:custDataLst>
          </p:nvPr>
        </p:nvSpPr>
        <p:spPr>
          <a:xfrm>
            <a:off x="4649470" y="6985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3" name="文本框 2"/>
          <p:cNvSpPr txBox="1"/>
          <p:nvPr>
            <p:custDataLst>
              <p:tags r:id="rId3"/>
            </p:custDataLst>
          </p:nvPr>
        </p:nvSpPr>
        <p:spPr>
          <a:xfrm>
            <a:off x="760730" y="4175760"/>
            <a:ext cx="10951210" cy="1938020"/>
          </a:xfrm>
          <a:prstGeom prst="rect">
            <a:avLst/>
          </a:prstGeom>
          <a:noFill/>
        </p:spPr>
        <p:txBody>
          <a:bodyPr wrap="square" rtlCol="0" anchor="t">
            <a:spAutoFit/>
          </a:bodyPr>
          <a:lstStyle/>
          <a:p>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解析：</a:t>
            </a:r>
            <a:r>
              <a:rPr lang="zh-CN" altLang="en-US" sz="2400">
                <a:solidFill>
                  <a:srgbClr val="FF0000"/>
                </a:solidFill>
                <a:latin typeface="楷体" panose="02010609060101010101" pitchFamily="49" charset="-122"/>
                <a:ea typeface="楷体" panose="02010609060101010101" pitchFamily="49" charset="-122"/>
                <a:cs typeface="楷体" panose="02010609060101010101" pitchFamily="49" charset="-122"/>
              </a:rPr>
              <a:t> 本题考查商品的基本属性和互为替代品的知识。MP3等电子产品正慢慢淡出人们的视野，是市场竞争优胜劣汰的结果，①符合题意。功能越强大，越能够满足人们的需要，因此人们越容易购买，②符合题意。使用价值就指用途，用途是商品的自然属性，不会因为替代品的出现而减少，④说法错误。③明显错误。故选A。</a:t>
            </a:r>
          </a:p>
        </p:txBody>
      </p:sp>
      <p:sp>
        <p:nvSpPr>
          <p:cNvPr id="6" name="TextBox 14"/>
          <p:cNvSpPr txBox="1"/>
          <p:nvPr>
            <p:custDataLst>
              <p:tags r:id="rId4"/>
            </p:custDataLst>
          </p:nvPr>
        </p:nvSpPr>
        <p:spPr>
          <a:xfrm>
            <a:off x="10740732" y="2094832"/>
            <a:ext cx="716280" cy="1106805"/>
          </a:xfrm>
          <a:prstGeom prst="rect">
            <a:avLst/>
          </a:prstGeom>
          <a:noFill/>
        </p:spPr>
        <p:txBody>
          <a:bodyPr wrap="none" rtlCol="0">
            <a:spAutoFit/>
          </a:bodyPr>
          <a:lstStyle/>
          <a:p>
            <a:r>
              <a:rPr lang="en-US" altLang="zh-CN" sz="6600">
                <a:solidFill>
                  <a:srgbClr val="FF0000"/>
                </a:solidFill>
              </a:rPr>
              <a:t>A</a:t>
            </a:r>
            <a:endParaRPr lang="zh-CN" altLang="en-US" sz="66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2395" y="78740"/>
            <a:ext cx="10438765" cy="423545"/>
          </a:xfrm>
          <a:prstGeom prst="rect">
            <a:avLst/>
          </a:prstGeom>
          <a:noFill/>
        </p:spPr>
        <p:txBody>
          <a:bodyPr wrap="square" rtlCol="0" anchor="t">
            <a:spAutoFit/>
          </a:bodyPr>
          <a:lstStyle/>
          <a:p>
            <a:pPr indent="0" algn="l" fontAlgn="auto">
              <a:lnSpc>
                <a:spcPct val="90000"/>
              </a:lnSpc>
              <a:spcBef>
                <a:spcPct val="0"/>
              </a:spcBef>
              <a:spcAft>
                <a:spcPct val="0"/>
              </a:spcAft>
            </a:pPr>
            <a:r>
              <a:rPr lang="zh-CN" sz="2400" b="1">
                <a:solidFill>
                  <a:srgbClr val="FF0000"/>
                </a:solidFill>
                <a:latin typeface="黑体" panose="02010609060101010101" charset="-122"/>
                <a:ea typeface="黑体" panose="02010609060101010101" charset="-122"/>
                <a:cs typeface="楷体" panose="02010609060101010101" pitchFamily="49" charset="-122"/>
                <a:sym typeface="+mn-ea"/>
              </a:rPr>
              <a:t>学以致用（热点链接）：质量强国、重视食品质量和安全、打击假冒伪劣等</a:t>
            </a:r>
            <a:endParaRPr lang="zh-CN" altLang="en-US" sz="2400" b="1">
              <a:solidFill>
                <a:srgbClr val="FF0000"/>
              </a:solidFill>
              <a:latin typeface="黑体" panose="02010609060101010101" charset="-122"/>
              <a:ea typeface="黑体" panose="02010609060101010101" charset="-122"/>
              <a:cs typeface="楷体" panose="02010609060101010101" pitchFamily="49" charset="-122"/>
              <a:sym typeface="+mn-ea"/>
            </a:endParaRPr>
          </a:p>
        </p:txBody>
      </p:sp>
      <p:sp>
        <p:nvSpPr>
          <p:cNvPr id="100" name="文本框 99"/>
          <p:cNvSpPr txBox="1"/>
          <p:nvPr>
            <p:custDataLst>
              <p:tags r:id="rId2"/>
            </p:custDataLst>
          </p:nvPr>
        </p:nvSpPr>
        <p:spPr>
          <a:xfrm>
            <a:off x="213995" y="613410"/>
            <a:ext cx="11764010" cy="5940088"/>
          </a:xfrm>
          <a:prstGeom prst="rect">
            <a:avLst/>
          </a:prstGeom>
          <a:noFill/>
          <a:ln w="9525">
            <a:noFill/>
          </a:ln>
        </p:spPr>
        <p:txBody>
          <a:bodyPr wrap="square">
            <a:spAutoFit/>
          </a:bodyPr>
          <a:lstStyle/>
          <a:p>
            <a:pPr indent="0"/>
            <a:r>
              <a:rPr lang="en-US" sz="1050" b="0" dirty="0">
                <a:latin typeface="宋体" panose="02010600030101010101" pitchFamily="2" charset="-122"/>
              </a:rPr>
              <a:t>      </a:t>
            </a:r>
            <a:r>
              <a:rPr lang="en-US" sz="1050" b="0" dirty="0">
                <a:latin typeface="仿宋" panose="02010609060101010101" charset="-122"/>
                <a:ea typeface="仿宋" panose="02010609060101010101" charset="-122"/>
                <a:cs typeface="仿宋" panose="02010609060101010101" charset="-122"/>
              </a:rPr>
              <a:t>  </a:t>
            </a:r>
            <a:r>
              <a:rPr lang="zh-CN" sz="2000" b="0" dirty="0">
                <a:latin typeface="仿宋" panose="02010609060101010101" charset="-122"/>
                <a:ea typeface="仿宋" panose="02010609060101010101" charset="-122"/>
                <a:cs typeface="仿宋" panose="02010609060101010101" charset="-122"/>
              </a:rPr>
              <a:t>改革之初前几十年，由于商品短缺与消费需求井喷，很长时间里，企业生产什么就能卖出去什么，卖什么都赚钱，连假冒伪劣商品也大行其道。近十年来，有的产品不好卖了，主要在于需求变了，供给的产品的质量、服务跟不上。人们需要的产品买不到，于是出现“需求外溢”，购买力严重外流。在对外贸易上，我国商品的质量问题是可以被拿捏的最大命门。</a:t>
            </a:r>
            <a:r>
              <a:rPr lang="en-US" sz="2000" b="0" dirty="0">
                <a:latin typeface="仿宋" panose="02010609060101010101" charset="-122"/>
                <a:ea typeface="仿宋" panose="02010609060101010101" charset="-122"/>
                <a:cs typeface="仿宋" panose="02010609060101010101" charset="-122"/>
              </a:rPr>
              <a:t> </a:t>
            </a:r>
            <a:r>
              <a:rPr lang="zh-CN" sz="2000" b="0" dirty="0">
                <a:latin typeface="仿宋" panose="02010609060101010101" charset="-122"/>
                <a:ea typeface="仿宋" panose="02010609060101010101" charset="-122"/>
                <a:cs typeface="仿宋" panose="02010609060101010101" charset="-122"/>
              </a:rPr>
              <a:t>质量强则国家强，质量提升在行动。党的十九大报告首次提出“质量第一”“质量变革”“质量强国”“经济质量优势”等重要论断。质量被赋予了前所未有的高度、深度和广度。 
</a:t>
            </a:r>
          </a:p>
          <a:p>
            <a:pPr indent="0"/>
            <a:r>
              <a:rPr lang="zh-CN" altLang="en-US" sz="2000" dirty="0"/>
              <a:t>    </a:t>
            </a:r>
            <a:r>
              <a:rPr lang="zh-CN" altLang="en-US" sz="2000" b="1" dirty="0">
                <a:latin typeface="黑体" panose="02010609060101010101" charset="-122"/>
                <a:ea typeface="黑体" panose="02010609060101010101" charset="-122"/>
              </a:rPr>
              <a:t>结合材料和所学经济知识，说明提高产品质量的必要性和重要性。</a:t>
            </a:r>
          </a:p>
          <a:p>
            <a:pPr indent="0"/>
            <a:endParaRPr lang="zh-CN" altLang="en-US" sz="2000" dirty="0"/>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必要性：理论上，商品是使用价值和价值的统一体；使用价值是价值的物质承担者。</a:t>
            </a:r>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       现实：新时代社会主义主要矛盾的转化；经济转型</a:t>
            </a:r>
            <a:r>
              <a:rPr lang="en-US" altLang="zh-CN" sz="2000" dirty="0">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高质量发展；社会主义生产目的；</a:t>
            </a:r>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重要性：</a:t>
            </a:r>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国家：落实双循环发展格局，推动供给侧结构改革，引领中国制造升级，扩国内消费需求，建设现代化经济体系，实现经济高质量发展；宏观调控，整顿规范市场秩序和国家诚信体系建设；实现社会主义生产目的，满足人们消费升级，美好生活的需要；防止资源浪费；有利于形成出口贸易竞争新优势，增强我国产品国际竞争力和国家形象。</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企业：使用价值是价值的物质承担者。利于顺利实现商品价值，获得利润；扩大市场占有率； 提升企业信誉和形象，增强企业竞争力和竞争优势。</a:t>
            </a:r>
            <a:endParaRPr lang="zh-CN" altLang="en-US" sz="2000"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eaLnBrk="1" hangingPunct="1"/>
            <a:r>
              <a:rPr lang="zh-CN" altLang="en-US" sz="2000" dirty="0">
                <a:latin typeface="宋体" panose="02010600030101010101" pitchFamily="2" charset="-122"/>
                <a:ea typeface="宋体" panose="02010600030101010101" pitchFamily="2" charset="-122"/>
                <a:cs typeface="宋体" panose="02010600030101010101" pitchFamily="2" charset="-122"/>
                <a:sym typeface="+mn-ea"/>
              </a:rPr>
              <a:t>消费者：价廉物美，提升生活质量。</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3" end="3"/>
                                            </p:txEl>
                                          </p:spTgt>
                                        </p:tgtEl>
                                        <p:attrNameLst>
                                          <p:attrName>style.visibility</p:attrName>
                                        </p:attrNameLst>
                                      </p:cBhvr>
                                      <p:to>
                                        <p:strVal val="visible"/>
                                      </p:to>
                                    </p:set>
                                    <p:anim calcmode="lin" valueType="num">
                                      <p:cBhvr additive="base">
                                        <p:cTn id="7" dur="500" fill="hold"/>
                                        <p:tgtEl>
                                          <p:spTgt spid="10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0">
                                            <p:txEl>
                                              <p:pRg st="4" end="4"/>
                                            </p:txEl>
                                          </p:spTgt>
                                        </p:tgtEl>
                                        <p:attrNameLst>
                                          <p:attrName>style.visibility</p:attrName>
                                        </p:attrNameLst>
                                      </p:cBhvr>
                                      <p:to>
                                        <p:strVal val="visible"/>
                                      </p:to>
                                    </p:set>
                                    <p:anim calcmode="lin" valueType="num">
                                      <p:cBhvr additive="base">
                                        <p:cTn id="11" dur="500" fill="hold"/>
                                        <p:tgtEl>
                                          <p:spTgt spid="10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0">
                                            <p:txEl>
                                              <p:pRg st="5" end="5"/>
                                            </p:txEl>
                                          </p:spTgt>
                                        </p:tgtEl>
                                        <p:attrNameLst>
                                          <p:attrName>style.visibility</p:attrName>
                                        </p:attrNameLst>
                                      </p:cBhvr>
                                      <p:to>
                                        <p:strVal val="visible"/>
                                      </p:to>
                                    </p:set>
                                    <p:anim calcmode="lin" valueType="num">
                                      <p:cBhvr additive="base">
                                        <p:cTn id="15" dur="500" fill="hold"/>
                                        <p:tgtEl>
                                          <p:spTgt spid="100">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0">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0">
                                            <p:txEl>
                                              <p:pRg st="6" end="6"/>
                                            </p:txEl>
                                          </p:spTgt>
                                        </p:tgtEl>
                                        <p:attrNameLst>
                                          <p:attrName>style.visibility</p:attrName>
                                        </p:attrNameLst>
                                      </p:cBhvr>
                                      <p:to>
                                        <p:strVal val="visible"/>
                                      </p:to>
                                    </p:set>
                                    <p:anim calcmode="lin" valueType="num">
                                      <p:cBhvr additive="base">
                                        <p:cTn id="19" dur="500" fill="hold"/>
                                        <p:tgtEl>
                                          <p:spTgt spid="100">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0">
                                            <p:txEl>
                                              <p:pRg st="7" end="7"/>
                                            </p:txEl>
                                          </p:spTgt>
                                        </p:tgtEl>
                                        <p:attrNameLst>
                                          <p:attrName>style.visibility</p:attrName>
                                        </p:attrNameLst>
                                      </p:cBhvr>
                                      <p:to>
                                        <p:strVal val="visible"/>
                                      </p:to>
                                    </p:set>
                                    <p:anim calcmode="lin" valueType="num">
                                      <p:cBhvr additive="base">
                                        <p:cTn id="23" dur="500" fill="hold"/>
                                        <p:tgtEl>
                                          <p:spTgt spid="100">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0">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0">
                                            <p:txEl>
                                              <p:pRg st="8" end="8"/>
                                            </p:txEl>
                                          </p:spTgt>
                                        </p:tgtEl>
                                        <p:attrNameLst>
                                          <p:attrName>style.visibility</p:attrName>
                                        </p:attrNameLst>
                                      </p:cBhvr>
                                      <p:to>
                                        <p:strVal val="visible"/>
                                      </p:to>
                                    </p:set>
                                    <p:anim calcmode="lin" valueType="num">
                                      <p:cBhvr additive="base">
                                        <p:cTn id="27" dur="500" fill="hold"/>
                                        <p:tgtEl>
                                          <p:spTgt spid="100">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93370" y="0"/>
            <a:ext cx="8919845" cy="423545"/>
          </a:xfrm>
          <a:prstGeom prst="rect">
            <a:avLst/>
          </a:prstGeom>
          <a:noFill/>
        </p:spPr>
        <p:txBody>
          <a:bodyPr wrap="square" rtlCol="0" anchor="t">
            <a:spAutoFit/>
          </a:bodyPr>
          <a:lstStyle/>
          <a:p>
            <a:pPr indent="0" fontAlgn="auto">
              <a:lnSpc>
                <a:spcPct val="90000"/>
              </a:lnSpc>
              <a:spcBef>
                <a:spcPct val="0"/>
              </a:spcBef>
              <a:spcAft>
                <a:spcPct val="0"/>
              </a:spcAft>
            </a:pPr>
            <a:r>
              <a:rPr lang="zh-CN" sz="2400" b="1">
                <a:solidFill>
                  <a:srgbClr val="FF0000"/>
                </a:solidFill>
                <a:latin typeface="黑体" panose="02010609060101010101" charset="-122"/>
                <a:ea typeface="黑体" panose="02010609060101010101" charset="-122"/>
                <a:cs typeface="楷体" panose="02010609060101010101" pitchFamily="49" charset="-122"/>
                <a:sym typeface="+mn-ea"/>
              </a:rPr>
              <a:t>学以致用（热点链接）：实现商品惊险的跳跃</a:t>
            </a:r>
            <a:r>
              <a:rPr lang="en-US" altLang="zh-CN" sz="2400" b="1">
                <a:solidFill>
                  <a:srgbClr val="FF0000"/>
                </a:solidFill>
                <a:latin typeface="黑体" panose="02010609060101010101" charset="-122"/>
                <a:ea typeface="黑体" panose="02010609060101010101" charset="-122"/>
                <a:cs typeface="楷体" panose="02010609060101010101" pitchFamily="49" charset="-122"/>
                <a:sym typeface="+mn-ea"/>
              </a:rPr>
              <a:t>——</a:t>
            </a:r>
            <a:r>
              <a:rPr lang="zh-CN" sz="2400" b="1">
                <a:solidFill>
                  <a:srgbClr val="FF0000"/>
                </a:solidFill>
                <a:latin typeface="黑体" panose="02010609060101010101" charset="-122"/>
                <a:ea typeface="黑体" panose="02010609060101010101" charset="-122"/>
                <a:cs typeface="楷体" panose="02010609060101010101" pitchFamily="49" charset="-122"/>
                <a:sym typeface="+mn-ea"/>
              </a:rPr>
              <a:t>卖难</a:t>
            </a:r>
          </a:p>
        </p:txBody>
      </p:sp>
      <p:sp>
        <p:nvSpPr>
          <p:cNvPr id="100" name="文本框 99"/>
          <p:cNvSpPr txBox="1"/>
          <p:nvPr>
            <p:custDataLst>
              <p:tags r:id="rId2"/>
            </p:custDataLst>
          </p:nvPr>
        </p:nvSpPr>
        <p:spPr>
          <a:xfrm>
            <a:off x="107315" y="355600"/>
            <a:ext cx="11977370" cy="2861310"/>
          </a:xfrm>
          <a:prstGeom prst="rect">
            <a:avLst/>
          </a:prstGeom>
          <a:noFill/>
          <a:ln w="9525">
            <a:noFill/>
          </a:ln>
        </p:spPr>
        <p:txBody>
          <a:bodyPr wrap="square">
            <a:spAutoFit/>
          </a:bodyPr>
          <a:lstStyle/>
          <a:p>
            <a:pPr indent="0"/>
            <a:r>
              <a:rPr lang="en-US" sz="1050" b="0">
                <a:latin typeface="宋体" panose="02010600030101010101" pitchFamily="2" charset="-122"/>
              </a:rPr>
              <a:t>      </a:t>
            </a:r>
            <a:r>
              <a:rPr lang="en-US" sz="1050" b="0">
                <a:latin typeface="仿宋" panose="02010609060101010101" charset="-122"/>
                <a:ea typeface="仿宋" panose="02010609060101010101" charset="-122"/>
                <a:cs typeface="仿宋" panose="02010609060101010101" charset="-122"/>
              </a:rPr>
              <a:t>  </a:t>
            </a:r>
            <a:r>
              <a:rPr sz="2000" b="0">
                <a:latin typeface="仿宋" panose="02010609060101010101" charset="-122"/>
                <a:ea typeface="仿宋" panose="02010609060101010101" charset="-122"/>
                <a:cs typeface="仿宋" panose="02010609060101010101" charset="-122"/>
              </a:rPr>
              <a:t>《关于深入开展消费扶贫助力打贏脱贫攻坚战的指导意见》，要求各地广泛动员社会各界采取“以购代捐”“以买代帮”等多种方式，不断扩大贫困地区产品和服务消费，帮助贫困人口增收贫困。 </a:t>
            </a:r>
          </a:p>
          <a:p>
            <a:pPr indent="0"/>
            <a:r>
              <a:rPr sz="2000" b="0">
                <a:latin typeface="仿宋" panose="02010609060101010101" charset="-122"/>
                <a:ea typeface="仿宋" panose="02010609060101010101" charset="-122"/>
                <a:cs typeface="仿宋" panose="02010609060101010101" charset="-122"/>
              </a:rPr>
              <a:t>    “卖难”问题一直是困扰山区贫困村脱贫发展的一大难题：贫困地区不乏高品质无公害的特色农产品，但由于流通渠道不畅，贫困群众想把农产品卖出去，却不知道去哪儿卖、卖给谁。与此同时，消费者想买绿色、天然的特色农产品，也面临高价、无从了解产品品质等难题。在各地探索消费扶贫的实践中，也暴露出贫困地区农产品存在“有品不优”“有产无量”等问题，大大降低了消费者的体验感和消费扶贫的可持续性。</a:t>
            </a:r>
          </a:p>
          <a:p>
            <a:pPr indent="0"/>
            <a:r>
              <a:rPr sz="2000" b="0">
                <a:latin typeface="仿宋" panose="02010609060101010101" charset="-122"/>
                <a:ea typeface="仿宋" panose="02010609060101010101" charset="-122"/>
                <a:cs typeface="仿宋" panose="02010609060101010101" charset="-122"/>
              </a:rPr>
              <a:t>结合材料及经济生活知识，说明如何解决“卖难”问题。 </a:t>
            </a:r>
          </a:p>
          <a:p>
            <a:endParaRPr lang="zh-CN" altLang="en-US" sz="200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3" name="对象 -2147482498"/>
          <p:cNvGraphicFramePr>
            <a:graphicFrameLocks noChangeAspect="1"/>
          </p:cNvGraphicFramePr>
          <p:nvPr>
            <p:custDataLst>
              <p:tags r:id="rId3"/>
            </p:custDataLst>
          </p:nvPr>
        </p:nvGraphicFramePr>
        <p:xfrm>
          <a:off x="107315" y="2910205"/>
          <a:ext cx="5997575" cy="1856105"/>
        </p:xfrm>
        <a:graphic>
          <a:graphicData uri="http://schemas.openxmlformats.org/presentationml/2006/ole">
            <mc:AlternateContent xmlns:mc="http://schemas.openxmlformats.org/markup-compatibility/2006">
              <mc:Choice xmlns:v="urn:schemas-microsoft-com:vml" Requires="v">
                <p:oleObj r:id="rId10" imgW="4166870" imgH="2343785" progId="Office12.dps.Slide.8">
                  <p:embed/>
                </p:oleObj>
              </mc:Choice>
              <mc:Fallback>
                <p:oleObj r:id="rId10" imgW="4166870" imgH="2343785" progId="Office12.dps.Slide.8">
                  <p:embed/>
                  <p:pic>
                    <p:nvPicPr>
                      <p:cNvPr id="0" name="OLE substitute image"/>
                      <p:cNvPicPr/>
                      <p:nvPr/>
                    </p:nvPicPr>
                    <p:blipFill>
                      <a:blip r:embed="rId11"/>
                      <a:stretch>
                        <a:fillRect/>
                      </a:stretch>
                    </p:blipFill>
                    <p:spPr>
                      <a:xfrm>
                        <a:off x="107315" y="2910205"/>
                        <a:ext cx="5997575" cy="1856105"/>
                      </a:xfrm>
                      <a:prstGeom prst="rect">
                        <a:avLst/>
                      </a:prstGeom>
                      <a:noFill/>
                      <a:ln w="38100">
                        <a:noFill/>
                        <a:miter/>
                      </a:ln>
                    </p:spPr>
                  </p:pic>
                </p:oleObj>
              </mc:Fallback>
            </mc:AlternateContent>
          </a:graphicData>
        </a:graphic>
      </p:graphicFrame>
      <p:graphicFrame>
        <p:nvGraphicFramePr>
          <p:cNvPr id="4" name="对象 3"/>
          <p:cNvGraphicFramePr>
            <a:graphicFrameLocks noChangeAspect="1"/>
          </p:cNvGraphicFramePr>
          <p:nvPr>
            <p:custDataLst>
              <p:tags r:id="rId4"/>
            </p:custDataLst>
          </p:nvPr>
        </p:nvGraphicFramePr>
        <p:xfrm>
          <a:off x="67310" y="4845685"/>
          <a:ext cx="6076950" cy="1898015"/>
        </p:xfrm>
        <a:graphic>
          <a:graphicData uri="http://schemas.openxmlformats.org/presentationml/2006/ole">
            <mc:AlternateContent xmlns:mc="http://schemas.openxmlformats.org/markup-compatibility/2006">
              <mc:Choice xmlns:v="urn:schemas-microsoft-com:vml" Requires="v">
                <p:oleObj r:id="rId12" imgW="4166870" imgH="2343785" progId="Office12.dps.Slide.8">
                  <p:embed/>
                </p:oleObj>
              </mc:Choice>
              <mc:Fallback>
                <p:oleObj r:id="rId12" imgW="4166870" imgH="2343785" progId="Office12.dps.Slide.8">
                  <p:embed/>
                  <p:pic>
                    <p:nvPicPr>
                      <p:cNvPr id="0" name="OLE substitute image"/>
                      <p:cNvPicPr/>
                      <p:nvPr/>
                    </p:nvPicPr>
                    <p:blipFill>
                      <a:blip r:embed="rId13"/>
                      <a:stretch>
                        <a:fillRect/>
                      </a:stretch>
                    </p:blipFill>
                    <p:spPr>
                      <a:xfrm>
                        <a:off x="67310" y="4845685"/>
                        <a:ext cx="6076950" cy="1898015"/>
                      </a:xfrm>
                      <a:prstGeom prst="rect">
                        <a:avLst/>
                      </a:prstGeom>
                      <a:noFill/>
                      <a:ln w="38100">
                        <a:noFill/>
                        <a:miter/>
                      </a:ln>
                    </p:spPr>
                  </p:pic>
                </p:oleObj>
              </mc:Fallback>
            </mc:AlternateContent>
          </a:graphicData>
        </a:graphic>
      </p:graphicFrame>
      <p:pic>
        <p:nvPicPr>
          <p:cNvPr id="6" name="澎湃新闻：新疆伊犁昭苏——飒！女副县长策马做代言">
            <a:hlinkClick r:id="" action="ppaction://media"/>
          </p:cNvPr>
          <p:cNvPicPr/>
          <p:nvPr>
            <a:videoFile r:link="rId6"/>
            <p:custDataLst>
              <p:tags r:id="rId7"/>
            </p:custDataLst>
            <p:extLst>
              <p:ext uri="{DAA4B4D4-6D71-4841-9C94-3DE7FCFB9230}">
                <p14:media xmlns:p14="http://schemas.microsoft.com/office/powerpoint/2010/main" r:embed="rId5"/>
              </p:ext>
            </p:extLst>
          </p:nvPr>
        </p:nvPicPr>
        <p:blipFill>
          <a:blip r:embed="rId14"/>
          <a:stretch>
            <a:fillRect/>
          </a:stretch>
        </p:blipFill>
        <p:spPr>
          <a:xfrm>
            <a:off x="6503035" y="2352040"/>
            <a:ext cx="5447030" cy="3025775"/>
          </a:xfrm>
          <a:prstGeom prst="rect">
            <a:avLst/>
          </a:prstGeom>
        </p:spPr>
      </p:pic>
      <p:sp>
        <p:nvSpPr>
          <p:cNvPr id="7" name="文本框 6"/>
          <p:cNvSpPr txBox="1"/>
          <p:nvPr>
            <p:custDataLst>
              <p:tags r:id="rId8"/>
            </p:custDataLst>
          </p:nvPr>
        </p:nvSpPr>
        <p:spPr>
          <a:xfrm>
            <a:off x="6414770" y="5421630"/>
            <a:ext cx="5624195" cy="1322070"/>
          </a:xfrm>
          <a:prstGeom prst="rect">
            <a:avLst/>
          </a:prstGeom>
          <a:noFill/>
        </p:spPr>
        <p:txBody>
          <a:bodyPr wrap="square" rtlCol="0" anchor="t">
            <a:spAutoFit/>
          </a:bodyPr>
          <a:lstStyle/>
          <a:p>
            <a:r>
              <a:rPr lang="zh-CN" sz="2000">
                <a:solidFill>
                  <a:srgbClr val="FF0000"/>
                </a:solidFill>
                <a:latin typeface="仿宋" panose="02010609060101010101" charset="-122"/>
                <a:ea typeface="仿宋" panose="02010609060101010101" charset="-122"/>
                <a:cs typeface="仿宋" panose="02010609060101010101" charset="-122"/>
              </a:rPr>
              <a:t>　新疆</a:t>
            </a:r>
            <a:r>
              <a:rPr lang="zh-CN" sz="2000">
                <a:solidFill>
                  <a:srgbClr val="FF0000"/>
                </a:solidFill>
                <a:latin typeface="仿宋" panose="02010609060101010101" charset="-122"/>
                <a:ea typeface="仿宋" panose="02010609060101010101" charset="-122"/>
                <a:cs typeface="仿宋" panose="02010609060101010101" charset="-122"/>
                <a:sym typeface="+mn-ea"/>
              </a:rPr>
              <a:t>昭苏策马雪原为县旅游做宣传</a:t>
            </a:r>
            <a:r>
              <a:rPr lang="zh-CN" sz="2000">
                <a:solidFill>
                  <a:srgbClr val="FF0000"/>
                </a:solidFill>
                <a:latin typeface="仿宋" panose="02010609060101010101" charset="-122"/>
                <a:ea typeface="仿宋" panose="02010609060101010101" charset="-122"/>
                <a:cs typeface="仿宋" panose="02010609060101010101" charset="-122"/>
              </a:rPr>
              <a:t>走红女副县长贺娇龙：“我不要当什么网红县长，我只希望昭苏成为全国的‘网红打卡地’，昭苏的农副产品、旅游产品成为全国的网红产品。”</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456565" y="802005"/>
            <a:ext cx="11413490" cy="2676525"/>
          </a:xfrm>
          <a:prstGeom prst="rect">
            <a:avLst/>
          </a:prstGeom>
          <a:noFill/>
          <a:ln w="9525">
            <a:noFill/>
          </a:ln>
        </p:spPr>
        <p:txBody>
          <a:bodyPr wrap="square" anchor="t">
            <a:spAutoFit/>
          </a:bodyPr>
          <a:lstStyle/>
          <a:p>
            <a:pPr defTabSz="958850"/>
            <a:r>
              <a:rPr lang="zh-CN" altLang="en-US" sz="2000">
                <a:latin typeface="黑体" panose="02010609060101010101" charset="-122"/>
                <a:ea typeface="黑体" panose="02010609060101010101" charset="-122"/>
              </a:rPr>
              <a:t>　</a:t>
            </a:r>
            <a:r>
              <a:rPr lang="zh-CN" altLang="en-US" sz="2400">
                <a:latin typeface="黑体" panose="02010609060101010101" charset="-122"/>
                <a:ea typeface="黑体" panose="02010609060101010101" charset="-122"/>
              </a:rPr>
              <a:t>　</a:t>
            </a:r>
            <a:r>
              <a:rPr lang="en-US" sz="2400">
                <a:latin typeface="黑体" panose="02010609060101010101" charset="-122"/>
                <a:ea typeface="黑体" panose="02010609060101010101" charset="-122"/>
              </a:rPr>
              <a:t>4</a:t>
            </a:r>
            <a:r>
              <a:rPr sz="2400">
                <a:latin typeface="黑体" panose="02010609060101010101" charset="-122"/>
                <a:ea typeface="黑体" panose="02010609060101010101" charset="-122"/>
                <a:sym typeface="+mn-ea"/>
              </a:rPr>
              <a:t>.(10安徽)在“商品—货币—商品”的流通过程中，“商品—货币”阶段的变化“是商品的惊险的跳跃”。这个跳跃如果不成功，摔坏的不是商品，而是商品所有者。这说明</a:t>
            </a:r>
          </a:p>
          <a:p>
            <a:pPr defTabSz="958850"/>
            <a:r>
              <a:rPr sz="2400">
                <a:latin typeface="黑体" panose="02010609060101010101" charset="-122"/>
                <a:ea typeface="黑体" panose="02010609060101010101" charset="-122"/>
                <a:sym typeface="+mn-ea"/>
              </a:rPr>
              <a:t>A商品生产者需要生产适销对路、质量上乘的商品</a:t>
            </a:r>
          </a:p>
          <a:p>
            <a:pPr defTabSz="958850"/>
            <a:r>
              <a:rPr sz="2400">
                <a:latin typeface="黑体" panose="02010609060101010101" charset="-122"/>
                <a:ea typeface="黑体" panose="02010609060101010101" charset="-122"/>
                <a:sym typeface="+mn-ea"/>
              </a:rPr>
              <a:t>B商品生产者生产的商品就失去了使用价值和价值</a:t>
            </a:r>
          </a:p>
          <a:p>
            <a:pPr defTabSz="958850"/>
            <a:r>
              <a:rPr sz="2400">
                <a:latin typeface="黑体" panose="02010609060101010101" charset="-122"/>
                <a:ea typeface="黑体" panose="02010609060101010101" charset="-122"/>
                <a:sym typeface="+mn-ea"/>
              </a:rPr>
              <a:t>C货币作为商品交换的媒介必须是观念上的货币   </a:t>
            </a:r>
          </a:p>
          <a:p>
            <a:pPr defTabSz="958850"/>
            <a:r>
              <a:rPr sz="2400">
                <a:latin typeface="黑体" panose="02010609060101010101" charset="-122"/>
                <a:ea typeface="黑体" panose="02010609060101010101" charset="-122"/>
                <a:sym typeface="+mn-ea"/>
              </a:rPr>
              <a:t>D货币作为一般等价物在物物交换中起决定作用</a:t>
            </a:r>
          </a:p>
        </p:txBody>
      </p:sp>
      <p:sp>
        <p:nvSpPr>
          <p:cNvPr id="4" name="文本框 3"/>
          <p:cNvSpPr txBox="1"/>
          <p:nvPr>
            <p:custDataLst>
              <p:tags r:id="rId2"/>
            </p:custDataLst>
          </p:nvPr>
        </p:nvSpPr>
        <p:spPr>
          <a:xfrm>
            <a:off x="4649470" y="6985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3" name="文本框 2"/>
          <p:cNvSpPr txBox="1"/>
          <p:nvPr>
            <p:custDataLst>
              <p:tags r:id="rId3"/>
            </p:custDataLst>
          </p:nvPr>
        </p:nvSpPr>
        <p:spPr>
          <a:xfrm>
            <a:off x="620395" y="3585210"/>
            <a:ext cx="10951210" cy="3046095"/>
          </a:xfrm>
          <a:prstGeom prst="rect">
            <a:avLst/>
          </a:prstGeom>
          <a:noFill/>
        </p:spPr>
        <p:txBody>
          <a:bodyPr wrap="square" rtlCol="0" anchor="t">
            <a:spAutoFit/>
          </a:bodyPr>
          <a:lstStyle/>
          <a:p>
            <a:r>
              <a:rPr lang="zh-CN" altLang="en-US" sz="2400" b="1">
                <a:solidFill>
                  <a:srgbClr val="FF0000"/>
                </a:solidFill>
                <a:latin typeface="仿宋" panose="02010609060101010101" charset="-122"/>
                <a:ea typeface="仿宋" panose="02010609060101010101" charset="-122"/>
                <a:cs typeface="仿宋" panose="02010609060101010101" charset="-122"/>
              </a:rPr>
              <a:t>解析：</a:t>
            </a:r>
            <a:r>
              <a:rPr lang="zh-CN" altLang="en-US" sz="2400">
                <a:solidFill>
                  <a:srgbClr val="FF0000"/>
                </a:solidFill>
                <a:latin typeface="仿宋" panose="02010609060101010101" charset="-122"/>
                <a:ea typeface="仿宋" panose="02010609060101010101" charset="-122"/>
                <a:cs typeface="仿宋" panose="02010609060101010101" charset="-122"/>
              </a:rPr>
              <a:t> 本题通过</a:t>
            </a:r>
            <a:r>
              <a:rPr lang="en-US" altLang="zh-CN" sz="2400">
                <a:solidFill>
                  <a:srgbClr val="FF0000"/>
                </a:solidFill>
                <a:latin typeface="仿宋" panose="02010609060101010101" charset="-122"/>
                <a:ea typeface="仿宋" panose="02010609060101010101" charset="-122"/>
                <a:cs typeface="仿宋" panose="02010609060101010101" charset="-122"/>
              </a:rPr>
              <a:t>“</a:t>
            </a:r>
            <a:r>
              <a:rPr lang="zh-CN" altLang="en-US" sz="2400">
                <a:solidFill>
                  <a:srgbClr val="FF0000"/>
                </a:solidFill>
                <a:latin typeface="仿宋" panose="02010609060101010101" charset="-122"/>
                <a:ea typeface="仿宋" panose="02010609060101010101" charset="-122"/>
                <a:cs typeface="仿宋" panose="02010609060101010101" charset="-122"/>
              </a:rPr>
              <a:t>卖难</a:t>
            </a:r>
            <a:r>
              <a:rPr lang="en-US" altLang="zh-CN" sz="2400">
                <a:solidFill>
                  <a:srgbClr val="FF0000"/>
                </a:solidFill>
                <a:latin typeface="仿宋" panose="02010609060101010101" charset="-122"/>
                <a:ea typeface="仿宋" panose="02010609060101010101" charset="-122"/>
                <a:cs typeface="仿宋" panose="02010609060101010101" charset="-122"/>
              </a:rPr>
              <a:t>”</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考查商品价值的实现，商品是使用价值和价值的统一体，使用价值是价值的物质承担者，所以</a:t>
            </a:r>
            <a:r>
              <a:rPr sz="2400">
                <a:solidFill>
                  <a:srgbClr val="FF0000"/>
                </a:solidFill>
                <a:latin typeface="仿宋" panose="02010609060101010101" charset="-122"/>
                <a:ea typeface="仿宋" panose="02010609060101010101" charset="-122"/>
                <a:cs typeface="仿宋" panose="02010609060101010101" charset="-122"/>
                <a:sym typeface="+mn-ea"/>
              </a:rPr>
              <a:t>商品生产者需要生产适销对路、质量上乘的商品</a:t>
            </a:r>
            <a:r>
              <a:rPr lang="zh-CN" sz="2400">
                <a:solidFill>
                  <a:srgbClr val="FF0000"/>
                </a:solidFill>
                <a:latin typeface="仿宋" panose="02010609060101010101" charset="-122"/>
                <a:ea typeface="仿宋" panose="02010609060101010101" charset="-122"/>
                <a:cs typeface="仿宋" panose="02010609060101010101" charset="-122"/>
                <a:sym typeface="+mn-ea"/>
              </a:rPr>
              <a:t>利于商品价值的实现，解决</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卖难</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A</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符合题意。商品卖不掉只是价值难以实现，不会失去其使用价值，所以</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B</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说法错误。货币作为商品交换的媒介，是执行流通手段职能，必须是现实的货币，</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C</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说法错误。物物交换没有货币的参与，当货币作为一般等价物参与商品交换，水平较好就发展为为商品流通，而非物物交换，</a:t>
            </a:r>
            <a:r>
              <a:rPr lang="en-US" altLang="zh-CN" sz="2400">
                <a:solidFill>
                  <a:srgbClr val="FF0000"/>
                </a:solidFill>
                <a:latin typeface="仿宋" panose="02010609060101010101" charset="-122"/>
                <a:ea typeface="仿宋" panose="02010609060101010101" charset="-122"/>
                <a:cs typeface="仿宋" panose="02010609060101010101" charset="-122"/>
                <a:sym typeface="+mn-ea"/>
              </a:rPr>
              <a:t>D</a:t>
            </a:r>
            <a:r>
              <a:rPr lang="zh-CN" altLang="en-US" sz="2400">
                <a:solidFill>
                  <a:srgbClr val="FF0000"/>
                </a:solidFill>
                <a:latin typeface="仿宋" panose="02010609060101010101" charset="-122"/>
                <a:ea typeface="仿宋" panose="02010609060101010101" charset="-122"/>
                <a:cs typeface="仿宋" panose="02010609060101010101" charset="-122"/>
                <a:sym typeface="+mn-ea"/>
              </a:rPr>
              <a:t>说法错误。</a:t>
            </a:r>
            <a:endParaRPr sz="2400">
              <a:solidFill>
                <a:srgbClr val="FF0000"/>
              </a:solidFill>
              <a:latin typeface="仿宋" panose="02010609060101010101" charset="-122"/>
              <a:ea typeface="仿宋" panose="02010609060101010101" charset="-122"/>
              <a:cs typeface="仿宋" panose="02010609060101010101" charset="-122"/>
              <a:sym typeface="+mn-ea"/>
            </a:endParaRPr>
          </a:p>
          <a:p>
            <a:endParaRPr lang="zh-CN" altLang="en-US" sz="240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6" name="TextBox 14"/>
          <p:cNvSpPr txBox="1"/>
          <p:nvPr>
            <p:custDataLst>
              <p:tags r:id="rId4"/>
            </p:custDataLst>
          </p:nvPr>
        </p:nvSpPr>
        <p:spPr>
          <a:xfrm>
            <a:off x="10740732" y="2094832"/>
            <a:ext cx="716280" cy="1106805"/>
          </a:xfrm>
          <a:prstGeom prst="rect">
            <a:avLst/>
          </a:prstGeom>
          <a:noFill/>
        </p:spPr>
        <p:txBody>
          <a:bodyPr wrap="none" rtlCol="0">
            <a:spAutoFit/>
          </a:bodyPr>
          <a:lstStyle/>
          <a:p>
            <a:r>
              <a:rPr lang="en-US" altLang="zh-CN" sz="6600">
                <a:solidFill>
                  <a:srgbClr val="FF0000"/>
                </a:solidFill>
              </a:rPr>
              <a:t>A</a:t>
            </a:r>
            <a:endParaRPr lang="zh-CN" altLang="en-US" sz="66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4820285" y="450215"/>
            <a:ext cx="7129780" cy="3882390"/>
          </a:xfrm>
          <a:prstGeom prst="rect">
            <a:avLst/>
          </a:prstGeom>
          <a:noFill/>
          <a:ln w="9525">
            <a:noFill/>
          </a:ln>
        </p:spPr>
        <p:txBody>
          <a:bodyPr wrap="square" anchor="t">
            <a:spAutoFit/>
          </a:bodyPr>
          <a:lstStyle/>
          <a:p>
            <a:pPr defTabSz="958850">
              <a:lnSpc>
                <a:spcPct val="110000"/>
              </a:lnSpc>
            </a:pPr>
            <a:r>
              <a:rPr lang="zh-CN" altLang="en-US" sz="2000" dirty="0">
                <a:latin typeface="黑体" panose="02010609060101010101" charset="-122"/>
                <a:ea typeface="黑体" panose="02010609060101010101" charset="-122"/>
              </a:rPr>
              <a:t>　</a:t>
            </a:r>
            <a:r>
              <a:rPr lang="zh-CN" altLang="en-US" sz="2400" dirty="0">
                <a:latin typeface="黑体" panose="02010609060101010101" charset="-122"/>
                <a:ea typeface="黑体"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材料二：江苏省睢宁县沙集镇曾经是一个贫困的农业镇，</a:t>
            </a:r>
            <a:r>
              <a:rPr lang="en-US" altLang="zh-CN" sz="2000" b="1" dirty="0">
                <a:latin typeface="仿宋" panose="02010609060101010101" charset="-122"/>
                <a:ea typeface="仿宋" panose="02010609060101010101" charset="-122"/>
                <a:cs typeface="仿宋" panose="02010609060101010101" charset="-122"/>
                <a:sym typeface="+mn-ea"/>
              </a:rPr>
              <a:t>2006</a:t>
            </a:r>
            <a:r>
              <a:rPr lang="zh-CN" altLang="en-US" sz="2000" b="1" dirty="0">
                <a:latin typeface="仿宋" panose="02010609060101010101" charset="-122"/>
                <a:ea typeface="仿宋" panose="02010609060101010101" charset="-122"/>
                <a:cs typeface="仿宋" panose="02010609060101010101" charset="-122"/>
                <a:sym typeface="+mn-ea"/>
              </a:rPr>
              <a:t>年前主要从事废旧塑料回收和加工，生态环境不堪重负。从</a:t>
            </a:r>
            <a:r>
              <a:rPr lang="en-US" altLang="zh-CN" sz="2000" b="1" dirty="0">
                <a:latin typeface="仿宋" panose="02010609060101010101" charset="-122"/>
                <a:ea typeface="仿宋" panose="02010609060101010101" charset="-122"/>
                <a:cs typeface="仿宋" panose="02010609060101010101" charset="-122"/>
                <a:sym typeface="+mn-ea"/>
              </a:rPr>
              <a:t>2007</a:t>
            </a:r>
            <a:r>
              <a:rPr lang="zh-CN" altLang="en-US" sz="2000" b="1" dirty="0">
                <a:latin typeface="仿宋" panose="02010609060101010101" charset="-122"/>
                <a:ea typeface="仿宋" panose="02010609060101010101" charset="-122"/>
                <a:cs typeface="仿宋" panose="02010609060101010101" charset="-122"/>
                <a:sym typeface="+mn-ea"/>
              </a:rPr>
              <a:t>年第一个开家具淘宝店的农户尝到甜头起，年轻人纷纷加入了“淘宝大军”，开启电商创业大幕。随着市场的变化，该镇电商经营模式经历了从赚取购销差价到产销结合、自产自销，再到重视创意和知识产权三个阶段。为使电商企业健康发展，雅宁县政府开展了产品质量提升和环保达标活动，对信用良好的电商给予专项财政支持。</a:t>
            </a:r>
            <a:r>
              <a:rPr lang="en-US" altLang="zh-CN" sz="2000" b="1" dirty="0">
                <a:latin typeface="仿宋" panose="02010609060101010101" charset="-122"/>
                <a:ea typeface="仿宋" panose="02010609060101010101" charset="-122"/>
                <a:cs typeface="仿宋" panose="02010609060101010101" charset="-122"/>
                <a:sym typeface="+mn-ea"/>
              </a:rPr>
              <a:t>2008</a:t>
            </a:r>
            <a:r>
              <a:rPr lang="zh-CN" altLang="en-US" sz="2000" b="1" dirty="0">
                <a:latin typeface="仿宋" panose="02010609060101010101" charset="-122"/>
                <a:ea typeface="仿宋" panose="02010609060101010101" charset="-122"/>
                <a:cs typeface="仿宋" panose="02010609060101010101" charset="-122"/>
                <a:sym typeface="+mn-ea"/>
              </a:rPr>
              <a:t>至</a:t>
            </a:r>
            <a:r>
              <a:rPr lang="en-US" altLang="zh-CN" sz="2000" b="1" dirty="0">
                <a:latin typeface="仿宋" panose="02010609060101010101" charset="-122"/>
                <a:ea typeface="仿宋" panose="02010609060101010101" charset="-122"/>
                <a:cs typeface="仿宋" panose="02010609060101010101" charset="-122"/>
                <a:sym typeface="+mn-ea"/>
              </a:rPr>
              <a:t>2017</a:t>
            </a:r>
            <a:r>
              <a:rPr lang="zh-CN" altLang="en-US" sz="2000" b="1" dirty="0">
                <a:latin typeface="仿宋" panose="02010609060101010101" charset="-122"/>
                <a:ea typeface="仿宋" panose="02010609060101010101" charset="-122"/>
                <a:cs typeface="仿宋" panose="02010609060101010101" charset="-122"/>
                <a:sym typeface="+mn-ea"/>
              </a:rPr>
              <a:t>年，全镇工业总产值以年均</a:t>
            </a:r>
            <a:r>
              <a:rPr lang="en-US" altLang="zh-CN" sz="2000" b="1" dirty="0">
                <a:latin typeface="仿宋" panose="02010609060101010101" charset="-122"/>
                <a:ea typeface="仿宋" panose="02010609060101010101" charset="-122"/>
                <a:cs typeface="仿宋" panose="02010609060101010101" charset="-122"/>
                <a:sym typeface="+mn-ea"/>
              </a:rPr>
              <a:t>16.7%</a:t>
            </a:r>
            <a:r>
              <a:rPr lang="zh-CN" altLang="en-US" sz="2000" b="1" dirty="0">
                <a:latin typeface="仿宋" panose="02010609060101010101" charset="-122"/>
                <a:ea typeface="仿宋" panose="02010609060101010101" charset="-122"/>
                <a:cs typeface="仿宋" panose="02010609060101010101" charset="-122"/>
                <a:sym typeface="+mn-ea"/>
              </a:rPr>
              <a:t>的速度持续增长，物流、商贸等相关服务业得到快速发展，沙集正成为一个富裕美丽的新沙集。</a:t>
            </a:r>
          </a:p>
          <a:p>
            <a:pPr defTabSz="958850">
              <a:lnSpc>
                <a:spcPct val="110000"/>
              </a:lnSpc>
            </a:pPr>
            <a:r>
              <a:rPr lang="zh-CN" altLang="en-US" sz="2000" b="1" dirty="0">
                <a:latin typeface="仿宋" panose="02010609060101010101" charset="-122"/>
                <a:ea typeface="仿宋" panose="02010609060101010101" charset="-122"/>
                <a:cs typeface="仿宋" panose="02010609060101010101" charset="-122"/>
                <a:sym typeface="+mn-ea"/>
              </a:rPr>
              <a:t>　</a:t>
            </a:r>
            <a:r>
              <a:rPr lang="zh-CN" altLang="en-US" sz="2000" dirty="0">
                <a:sym typeface="+mn-ea"/>
              </a:rPr>
              <a:t>运用</a:t>
            </a:r>
            <a:r>
              <a:rPr lang="zh-CN" altLang="en-US" sz="2000" b="1" dirty="0">
                <a:solidFill>
                  <a:srgbClr val="C00000"/>
                </a:solidFill>
                <a:sym typeface="+mn-ea"/>
              </a:rPr>
              <a:t>商品二因素</a:t>
            </a:r>
            <a:r>
              <a:rPr lang="zh-CN" altLang="en-US" sz="2000" dirty="0">
                <a:sym typeface="+mn-ea"/>
              </a:rPr>
              <a:t>知识，说明电商企业为什么要重视商品</a:t>
            </a:r>
            <a:r>
              <a:rPr lang="zh-CN" altLang="en-US" sz="2000" b="1" dirty="0">
                <a:solidFill>
                  <a:srgbClr val="C00000"/>
                </a:solidFill>
                <a:sym typeface="+mn-ea"/>
              </a:rPr>
              <a:t>质量</a:t>
            </a:r>
            <a:r>
              <a:rPr lang="zh-CN" altLang="en-US" sz="2000" dirty="0">
                <a:sym typeface="+mn-ea"/>
              </a:rPr>
              <a:t>。</a:t>
            </a:r>
            <a:endParaRPr lang="zh-CN" altLang="en-US" sz="2000" dirty="0">
              <a:latin typeface="黑体" panose="02010609060101010101" charset="-122"/>
              <a:ea typeface="黑体" panose="02010609060101010101" charset="-122"/>
            </a:endParaRPr>
          </a:p>
        </p:txBody>
      </p:sp>
      <p:sp>
        <p:nvSpPr>
          <p:cNvPr id="4" name="文本框 3"/>
          <p:cNvSpPr txBox="1"/>
          <p:nvPr>
            <p:custDataLst>
              <p:tags r:id="rId2"/>
            </p:custDataLst>
          </p:nvPr>
        </p:nvSpPr>
        <p:spPr>
          <a:xfrm>
            <a:off x="4547870" y="-66675"/>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3" name="文本框 2"/>
          <p:cNvSpPr txBox="1"/>
          <p:nvPr>
            <p:custDataLst>
              <p:tags r:id="rId3"/>
            </p:custDataLst>
          </p:nvPr>
        </p:nvSpPr>
        <p:spPr>
          <a:xfrm>
            <a:off x="241935" y="4304665"/>
            <a:ext cx="11830050" cy="2553335"/>
          </a:xfrm>
          <a:prstGeom prst="rect">
            <a:avLst/>
          </a:prstGeom>
          <a:noFill/>
        </p:spPr>
        <p:txBody>
          <a:bodyPr wrap="square" rtlCol="0" anchor="t">
            <a:spAutoFit/>
          </a:bodyPr>
          <a:lstStyle/>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【答案】①使用价值和价值是商品的二因素，任何商品都是使用价值和价值的统一体。②电商企业要顺利地卖出商品，实现商品价值，就必须重视商品的使用价值，提高商品质量，更好地满足消费者需求。</a:t>
            </a:r>
          </a:p>
          <a:p>
            <a:endPar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endParaRPr>
          </a:p>
          <a:p>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解析】设问要求“运用商品二因素知识，说明电商企业为什么要重视商品质量。”属于原因类试题。考生解答此题时，首先要明确知识范围为“商品二因素”的知识，属微观考查。其次主体是企业，商品质量属于使用价值具体表现；最后从商品是使用价值与价值的统一者；商品使用价值是价值的物质承担者理论角度；商品价值的实现必须以顺利让渡使用价值为前提等方面</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确定重视商品质量的必要性，以及对企业和消费者重要性</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rPr>
              <a:t>进行具体分析即可。</a:t>
            </a:r>
          </a:p>
        </p:txBody>
      </p:sp>
      <p:sp>
        <p:nvSpPr>
          <p:cNvPr id="2" name="文本框 1"/>
          <p:cNvSpPr txBox="1"/>
          <p:nvPr>
            <p:custDataLst>
              <p:tags r:id="rId4"/>
            </p:custDataLst>
          </p:nvPr>
        </p:nvSpPr>
        <p:spPr>
          <a:xfrm>
            <a:off x="739775" y="294005"/>
            <a:ext cx="2715260" cy="368300"/>
          </a:xfrm>
          <a:prstGeom prst="rect">
            <a:avLst/>
          </a:prstGeom>
          <a:noFill/>
        </p:spPr>
        <p:txBody>
          <a:bodyPr wrap="none" rtlCol="0" anchor="t">
            <a:spAutoFit/>
          </a:bodyPr>
          <a:lstStyle/>
          <a:p>
            <a:r>
              <a:rPr lang="en-US" altLang="zh-CN">
                <a:sym typeface="+mn-ea"/>
              </a:rPr>
              <a:t>5.</a:t>
            </a:r>
            <a:r>
              <a:rPr lang="zh-CN" altLang="en-US">
                <a:sym typeface="+mn-ea"/>
              </a:rPr>
              <a:t>（2019·天津卷）材料一</a:t>
            </a:r>
            <a:endParaRPr lang="zh-CN" altLang="en-US"/>
          </a:p>
        </p:txBody>
      </p:sp>
      <p:pic>
        <p:nvPicPr>
          <p:cNvPr id="5" name="内容占位符 -2147482615"/>
          <p:cNvPicPr>
            <a:picLocks noGrp="1" noChangeAspect="1"/>
          </p:cNvPicPr>
          <p:nvPr>
            <p:ph idx="1"/>
            <p:custDataLst>
              <p:tags r:id="rId5"/>
            </p:custDataLst>
          </p:nvPr>
        </p:nvPicPr>
        <p:blipFill>
          <a:blip r:embed="rId7"/>
          <a:stretch>
            <a:fillRect/>
          </a:stretch>
        </p:blipFill>
        <p:spPr>
          <a:xfrm>
            <a:off x="253365" y="724535"/>
            <a:ext cx="4294505" cy="33337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31750"/>
          <a:stretch>
            <a:fillRect/>
          </a:stretch>
        </p:blipFill>
        <p:spPr>
          <a:xfrm flipH="1">
            <a:off x="0" y="0"/>
            <a:ext cx="5023485" cy="6858000"/>
          </a:xfrm>
          <a:prstGeom prst="rect">
            <a:avLst/>
          </a:prstGeom>
        </p:spPr>
      </p:pic>
      <p:sp useBgFill="1">
        <p:nvSpPr>
          <p:cNvPr id="6" name="矩形 5"/>
          <p:cNvSpPr/>
          <p:nvPr>
            <p:custDataLst>
              <p:tags r:id="rId2"/>
            </p:custDataLst>
          </p:nvPr>
        </p:nvSpPr>
        <p:spPr>
          <a:xfrm>
            <a:off x="159488" y="5007935"/>
            <a:ext cx="627321" cy="1594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custDataLst>
              <p:tags r:id="rId3"/>
            </p:custDataLst>
          </p:nvPr>
        </p:nvGrpSpPr>
        <p:grpSpPr>
          <a:xfrm>
            <a:off x="6895592" y="1509824"/>
            <a:ext cx="2188150" cy="2284415"/>
            <a:chOff x="6895592" y="1509824"/>
            <a:chExt cx="2188150" cy="2284415"/>
          </a:xfrm>
        </p:grpSpPr>
        <p:pic>
          <p:nvPicPr>
            <p:cNvPr id="8" name="图片 7"/>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6895592" y="1509824"/>
              <a:ext cx="2188150" cy="2284415"/>
            </a:xfrm>
            <a:prstGeom prst="rect">
              <a:avLst/>
            </a:prstGeom>
          </p:spPr>
        </p:pic>
        <p:sp>
          <p:nvSpPr>
            <p:cNvPr id="13" name="文本框 12"/>
            <p:cNvSpPr txBox="1"/>
            <p:nvPr>
              <p:custDataLst>
                <p:tags r:id="rId7"/>
              </p:custDataLst>
            </p:nvPr>
          </p:nvSpPr>
          <p:spPr>
            <a:xfrm>
              <a:off x="7529820" y="2222918"/>
              <a:ext cx="877164" cy="923330"/>
            </a:xfrm>
            <a:prstGeom prst="rect">
              <a:avLst/>
            </a:prstGeom>
            <a:noFill/>
          </p:spPr>
          <p:txBody>
            <a:bodyPr wrap="none" rtlCol="0" anchor="ctr">
              <a:spAutoFit/>
            </a:bodyPr>
            <a:lstStyle/>
            <a:p>
              <a:pPr algn="ctr"/>
              <a:r>
                <a:rPr lang="zh-CN" altLang="en-US" sz="5400">
                  <a:solidFill>
                    <a:schemeClr val="bg1"/>
                  </a:solidFill>
                  <a:latin typeface="文悦古典明朝体 (非商业使用) W5" pitchFamily="50" charset="-122"/>
                  <a:ea typeface="文悦古典明朝体 (非商业使用) W5" pitchFamily="50" charset="-122"/>
                </a:rPr>
                <a:t>贰</a:t>
              </a:r>
            </a:p>
          </p:txBody>
        </p:sp>
      </p:grpSp>
      <p:sp>
        <p:nvSpPr>
          <p:cNvPr id="15" name="文本框 14"/>
          <p:cNvSpPr txBox="1"/>
          <p:nvPr>
            <p:custDataLst>
              <p:tags r:id="rId4"/>
            </p:custDataLst>
          </p:nvPr>
        </p:nvSpPr>
        <p:spPr>
          <a:xfrm>
            <a:off x="5568042" y="4028617"/>
            <a:ext cx="5770880" cy="768350"/>
          </a:xfrm>
          <a:prstGeom prst="rect">
            <a:avLst/>
          </a:prstGeom>
          <a:noFill/>
        </p:spPr>
        <p:txBody>
          <a:bodyPr wrap="none" rtlCol="0">
            <a:spAutoFit/>
          </a:bodyPr>
          <a:lstStyle/>
          <a:p>
            <a:pPr algn="l"/>
            <a:r>
              <a:rPr lang="zh-CN" altLang="en-US" sz="4400">
                <a:sym typeface="+mn-ea"/>
              </a:rPr>
              <a:t>货币的本质与基本职能</a:t>
            </a:r>
          </a:p>
        </p:txBody>
      </p:sp>
      <p:pic>
        <p:nvPicPr>
          <p:cNvPr id="20" name="图片 19"/>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l="31750" r="33606" b="53427"/>
          <a:stretch>
            <a:fillRect/>
          </a:stretch>
        </p:blipFill>
        <p:spPr>
          <a:xfrm>
            <a:off x="9765665" y="495935"/>
            <a:ext cx="2491105" cy="2719070"/>
          </a:xfrm>
          <a:prstGeom prst="rect">
            <a:avLst/>
          </a:prstGeom>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37" fill="hold" grpId="0" nodeType="withEffect">
                                  <p:stCondLst>
                                    <p:cond delay="175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0466315" y="9629"/>
            <a:ext cx="1725685" cy="714433"/>
          </a:xfrm>
          <a:prstGeom prst="rect">
            <a:avLst/>
          </a:prstGeom>
        </p:spPr>
      </p:pic>
      <p:graphicFrame>
        <p:nvGraphicFramePr>
          <p:cNvPr id="15" name="表格 14"/>
          <p:cNvGraphicFramePr>
            <a:graphicFrameLocks noGrp="1"/>
          </p:cNvGraphicFramePr>
          <p:nvPr>
            <p:custDataLst>
              <p:tags r:id="rId2"/>
            </p:custDataLst>
          </p:nvPr>
        </p:nvGraphicFramePr>
        <p:xfrm>
          <a:off x="288876" y="653693"/>
          <a:ext cx="11760200" cy="2858770"/>
        </p:xfrm>
        <a:graphic>
          <a:graphicData uri="http://schemas.openxmlformats.org/drawingml/2006/table">
            <a:tbl>
              <a:tblPr/>
              <a:tblGrid>
                <a:gridCol w="1365885">
                  <a:extLst>
                    <a:ext uri="{9D8B030D-6E8A-4147-A177-3AD203B41FA5}">
                      <a16:colId xmlns:a16="http://schemas.microsoft.com/office/drawing/2014/main" val="20000"/>
                    </a:ext>
                  </a:extLst>
                </a:gridCol>
                <a:gridCol w="10394315">
                  <a:extLst>
                    <a:ext uri="{9D8B030D-6E8A-4147-A177-3AD203B41FA5}">
                      <a16:colId xmlns:a16="http://schemas.microsoft.com/office/drawing/2014/main" val="20001"/>
                    </a:ext>
                  </a:extLst>
                </a:gridCol>
              </a:tblGrid>
              <a:tr h="1005840">
                <a:tc>
                  <a:txBody>
                    <a:bodyPr/>
                    <a:lstStyle/>
                    <a:p>
                      <a:pPr algn="ctr">
                        <a:lnSpc>
                          <a:spcPct val="150000"/>
                        </a:lnSpc>
                        <a:spcAft>
                          <a:spcPct val="0"/>
                        </a:spcAft>
                      </a:pPr>
                      <a:r>
                        <a:rPr lang="zh-CN" sz="2400" kern="100">
                          <a:effectLst/>
                          <a:latin typeface="宋体" panose="02010600030101010101" pitchFamily="2" charset="-122"/>
                          <a:ea typeface="宋体" panose="02010600030101010101" pitchFamily="2" charset="-122"/>
                          <a:cs typeface="Times New Roman" panose="02020603050405020304" pitchFamily="18" charset="0"/>
                        </a:rPr>
                        <a:t>产生</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50000"/>
                        </a:lnSpc>
                        <a:spcAft>
                          <a:spcPct val="0"/>
                        </a:spcAft>
                      </a:pPr>
                      <a:r>
                        <a:rPr lang="zh-CN" sz="24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是商品交换发展到一定阶段的产物</a:t>
                      </a:r>
                      <a:r>
                        <a:rPr lang="zh-CN" sz="2400" kern="100" dirty="0">
                          <a:effectLst/>
                          <a:latin typeface="宋体" panose="02010600030101010101" pitchFamily="2" charset="-122"/>
                          <a:ea typeface="宋体" panose="02010600030101010101" pitchFamily="2" charset="-122"/>
                          <a:cs typeface="宋体" panose="02010600030101010101" pitchFamily="2" charset="-122"/>
                        </a:rPr>
                        <a:t>。</a:t>
                      </a:r>
                      <a:r>
                        <a:rPr lang="zh-CN" sz="2000" kern="100" dirty="0">
                          <a:effectLst/>
                          <a:latin typeface="宋体" panose="02010600030101010101" pitchFamily="2" charset="-122"/>
                          <a:ea typeface="宋体" panose="02010600030101010101" pitchFamily="2" charset="-122"/>
                          <a:cs typeface="宋体" panose="02010600030101010101" pitchFamily="2" charset="-122"/>
                        </a:rPr>
                        <a:t>其产生过程：</a:t>
                      </a:r>
                      <a:r>
                        <a:rPr lang="zh-CN"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偶然的</a:t>
                      </a:r>
                      <a:r>
                        <a:rPr lang="zh-CN" sz="2000" kern="100" dirty="0">
                          <a:effectLst/>
                          <a:latin typeface="宋体" panose="02010600030101010101" pitchFamily="2" charset="-122"/>
                          <a:ea typeface="宋体" panose="02010600030101010101" pitchFamily="2" charset="-122"/>
                          <a:cs typeface="宋体" panose="02010600030101010101" pitchFamily="2" charset="-122"/>
                        </a:rPr>
                        <a:t>物物交换</a:t>
                      </a:r>
                      <a:r>
                        <a:rPr lang="en-US" altLang="zh-CN" sz="2000" kern="100" dirty="0">
                          <a:effectLst/>
                          <a:latin typeface="宋体" panose="02010600030101010101" pitchFamily="2" charset="-122"/>
                          <a:ea typeface="宋体" panose="02010600030101010101" pitchFamily="2" charset="-122"/>
                          <a:cs typeface="宋体" panose="02010600030101010101" pitchFamily="2" charset="-122"/>
                        </a:rPr>
                        <a:t>——</a:t>
                      </a:r>
                      <a:r>
                        <a:rPr lang="zh-CN" altLang="en-US"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扩大的</a:t>
                      </a:r>
                      <a:r>
                        <a:rPr lang="zh-CN" altLang="en-US" sz="2000" kern="100" dirty="0">
                          <a:effectLst/>
                          <a:latin typeface="宋体" panose="02010600030101010101" pitchFamily="2" charset="-122"/>
                          <a:ea typeface="宋体" panose="02010600030101010101" pitchFamily="2" charset="-122"/>
                          <a:cs typeface="宋体" panose="02010600030101010101" pitchFamily="2" charset="-122"/>
                        </a:rPr>
                        <a:t>物物交换</a:t>
                      </a:r>
                      <a:r>
                        <a:rPr lang="en-US" altLang="zh-CN" sz="2000" kern="100" dirty="0">
                          <a:effectLst/>
                          <a:latin typeface="宋体" panose="02010600030101010101" pitchFamily="2" charset="-122"/>
                          <a:ea typeface="宋体" panose="02010600030101010101" pitchFamily="2" charset="-122"/>
                          <a:cs typeface="宋体" panose="02010600030101010101" pitchFamily="2" charset="-122"/>
                        </a:rPr>
                        <a:t>——</a:t>
                      </a:r>
                      <a:r>
                        <a:rPr lang="en-US"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a:t>
                      </a:r>
                      <a:r>
                        <a:rPr lang="zh-CN"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般等价物为媒介</a:t>
                      </a:r>
                      <a:r>
                        <a:rPr lang="zh-CN" sz="2000" kern="100" dirty="0">
                          <a:effectLst/>
                          <a:latin typeface="宋体" panose="02010600030101010101" pitchFamily="2" charset="-122"/>
                          <a:ea typeface="宋体" panose="02010600030101010101" pitchFamily="2" charset="-122"/>
                          <a:cs typeface="宋体" panose="02010600030101010101" pitchFamily="2" charset="-122"/>
                        </a:rPr>
                        <a:t>的商品交换</a:t>
                      </a:r>
                      <a:r>
                        <a:rPr lang="en-US" sz="2000" kern="100" dirty="0">
                          <a:effectLst/>
                          <a:latin typeface="宋体" panose="02010600030101010101" pitchFamily="2" charset="-122"/>
                          <a:ea typeface="宋体" panose="02010600030101010101" pitchFamily="2" charset="-122"/>
                          <a:cs typeface="宋体" panose="02010600030101010101" pitchFamily="2" charset="-122"/>
                        </a:rPr>
                        <a:t>——</a:t>
                      </a:r>
                      <a:r>
                        <a:rPr lang="zh-CN" sz="2000" kern="100" dirty="0">
                          <a:effectLst/>
                          <a:latin typeface="宋体" panose="02010600030101010101" pitchFamily="2" charset="-122"/>
                          <a:ea typeface="宋体" panose="02010600030101010101" pitchFamily="2" charset="-122"/>
                          <a:cs typeface="宋体" panose="02010600030101010101" pitchFamily="2" charset="-122"/>
                        </a:rPr>
                        <a:t>金银（优点）</a:t>
                      </a:r>
                      <a:r>
                        <a:rPr lang="zh-CN"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固定地</a:t>
                      </a:r>
                      <a:r>
                        <a:rPr lang="zh-CN" sz="2000" kern="100" dirty="0">
                          <a:solidFill>
                            <a:schemeClr val="tx1"/>
                          </a:solidFill>
                          <a:effectLst/>
                          <a:latin typeface="宋体" panose="02010600030101010101" pitchFamily="2" charset="-122"/>
                          <a:ea typeface="宋体" panose="02010600030101010101" pitchFamily="2" charset="-122"/>
                          <a:cs typeface="宋体" panose="02010600030101010101" pitchFamily="2" charset="-122"/>
                        </a:rPr>
                        <a:t>充当</a:t>
                      </a:r>
                      <a:r>
                        <a:rPr lang="zh-CN" sz="2000" kern="100" dirty="0">
                          <a:effectLst/>
                          <a:latin typeface="宋体" panose="02010600030101010101" pitchFamily="2" charset="-122"/>
                          <a:ea typeface="宋体" panose="02010600030101010101" pitchFamily="2" charset="-122"/>
                          <a:cs typeface="宋体" panose="02010600030101010101" pitchFamily="2" charset="-122"/>
                        </a:rPr>
                        <a:t>一般等价物</a:t>
                      </a:r>
                      <a:r>
                        <a:rPr lang="en-US" sz="2000" kern="100" dirty="0">
                          <a:effectLst/>
                          <a:latin typeface="宋体" panose="02010600030101010101" pitchFamily="2" charset="-122"/>
                          <a:ea typeface="宋体" panose="02010600030101010101" pitchFamily="2" charset="-122"/>
                          <a:cs typeface="宋体" panose="02010600030101010101" pitchFamily="2" charset="-122"/>
                        </a:rPr>
                        <a:t>(</a:t>
                      </a:r>
                      <a:r>
                        <a:rPr lang="zh-CN" sz="2000" kern="100" dirty="0">
                          <a:solidFill>
                            <a:srgbClr val="FF0000"/>
                          </a:solidFill>
                          <a:effectLst/>
                          <a:latin typeface="宋体" panose="02010600030101010101" pitchFamily="2" charset="-122"/>
                          <a:ea typeface="宋体" panose="02010600030101010101" pitchFamily="2" charset="-122"/>
                          <a:cs typeface="宋体" panose="02010600030101010101" pitchFamily="2" charset="-122"/>
                        </a:rPr>
                        <a:t>货币</a:t>
                      </a:r>
                      <a:r>
                        <a:rPr lang="zh-CN" sz="2000" kern="100" dirty="0">
                          <a:effectLst/>
                          <a:latin typeface="宋体" panose="02010600030101010101" pitchFamily="2" charset="-122"/>
                          <a:ea typeface="宋体" panose="02010600030101010101" pitchFamily="2" charset="-122"/>
                          <a:cs typeface="宋体" panose="02010600030101010101" pitchFamily="2" charset="-122"/>
                        </a:rPr>
                        <a:t>产生</a:t>
                      </a:r>
                      <a:r>
                        <a:rPr lang="en-US" sz="2000" kern="100" dirty="0">
                          <a:effectLst/>
                          <a:latin typeface="宋体" panose="02010600030101010101" pitchFamily="2" charset="-122"/>
                          <a:ea typeface="宋体" panose="02010600030101010101" pitchFamily="2" charset="-122"/>
                          <a:cs typeface="宋体" panose="02010600030101010101" pitchFamily="2" charset="-122"/>
                        </a:rPr>
                        <a:t>)</a:t>
                      </a:r>
                      <a:endParaRPr lang="zh-CN" altLang="en-US" sz="2000" kern="100" dirty="0">
                        <a:effectLst/>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81660">
                <a:tc>
                  <a:txBody>
                    <a:bodyPr/>
                    <a:lstStyle/>
                    <a:p>
                      <a:pPr algn="ctr">
                        <a:lnSpc>
                          <a:spcPct val="150000"/>
                        </a:lnSpc>
                        <a:spcAft>
                          <a:spcPct val="0"/>
                        </a:spcAft>
                      </a:pPr>
                      <a:r>
                        <a:rPr lang="zh-CN" sz="2400" kern="100">
                          <a:effectLst/>
                          <a:latin typeface="宋体" panose="02010600030101010101" pitchFamily="2" charset="-122"/>
                          <a:ea typeface="宋体" panose="02010600030101010101" pitchFamily="2" charset="-122"/>
                          <a:cs typeface="Times New Roman" panose="02020603050405020304" pitchFamily="18" charset="0"/>
                        </a:rPr>
                        <a:t>含义</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zh-CN" sz="2400" kern="100">
                          <a:effectLst/>
                          <a:latin typeface="宋体" panose="02010600030101010101" pitchFamily="2" charset="-122"/>
                          <a:ea typeface="宋体" panose="02010600030101010101" pitchFamily="2" charset="-122"/>
                          <a:cs typeface="Times New Roman" panose="02020603050405020304" pitchFamily="18" charset="0"/>
                        </a:rPr>
                        <a:t>从商品世界中分离出来</a:t>
                      </a:r>
                      <a:r>
                        <a:rPr lang="zh-CN" sz="2400" kern="10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固定地充当一般等价物</a:t>
                      </a:r>
                      <a:r>
                        <a:rPr lang="zh-CN" sz="2400" kern="100">
                          <a:effectLst/>
                          <a:latin typeface="宋体" panose="02010600030101010101" pitchFamily="2" charset="-122"/>
                          <a:ea typeface="宋体" panose="02010600030101010101" pitchFamily="2" charset="-122"/>
                          <a:cs typeface="Times New Roman" panose="02020603050405020304" pitchFamily="18" charset="0"/>
                        </a:rPr>
                        <a:t>的</a:t>
                      </a:r>
                      <a:r>
                        <a:rPr lang="zh-CN" sz="2400" kern="10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商品</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81025">
                <a:tc>
                  <a:txBody>
                    <a:bodyPr/>
                    <a:lstStyle/>
                    <a:p>
                      <a:pPr algn="ctr">
                        <a:lnSpc>
                          <a:spcPct val="150000"/>
                        </a:lnSpc>
                        <a:spcAft>
                          <a:spcPct val="0"/>
                        </a:spcAft>
                      </a:pPr>
                      <a:r>
                        <a:rPr lang="zh-CN" sz="2400" kern="10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本质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zh-CN" sz="2400" kern="10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一般等价物</a:t>
                      </a:r>
                      <a:r>
                        <a:rPr lang="zh-CN" sz="2000" kern="100">
                          <a:solidFill>
                            <a:srgbClr val="FF0000"/>
                          </a:solidFill>
                          <a:effectLst/>
                          <a:latin typeface="宋体" panose="02010600030101010101" pitchFamily="2" charset="-122"/>
                          <a:ea typeface="宋体" panose="02010600030101010101" pitchFamily="2" charset="-122"/>
                          <a:cs typeface="Times New Roman" panose="02020603050405020304" pitchFamily="18" charset="0"/>
                        </a:rPr>
                        <a:t>（区别是否固定）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90245">
                <a:tc>
                  <a:txBody>
                    <a:bodyPr/>
                    <a:lstStyle/>
                    <a:p>
                      <a:pPr algn="ctr">
                        <a:lnSpc>
                          <a:spcPct val="150000"/>
                        </a:lnSpc>
                        <a:spcAft>
                          <a:spcPct val="0"/>
                        </a:spcAft>
                      </a:pPr>
                      <a:r>
                        <a:rPr lang="zh-CN" sz="2400" kern="100">
                          <a:effectLst/>
                          <a:latin typeface="宋体" panose="02010600030101010101" pitchFamily="2" charset="-122"/>
                          <a:ea typeface="宋体" panose="02010600030101010101" pitchFamily="2" charset="-122"/>
                          <a:cs typeface="Times New Roman" panose="02020603050405020304" pitchFamily="18" charset="0"/>
                        </a:rPr>
                        <a:t>态度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ct val="0"/>
                        </a:spcAft>
                      </a:pPr>
                      <a:r>
                        <a:rPr lang="zh-CN" sz="2400" kern="100" dirty="0">
                          <a:effectLst/>
                          <a:latin typeface="宋体" panose="02010600030101010101" pitchFamily="2" charset="-122"/>
                          <a:ea typeface="宋体" panose="02010600030101010101" pitchFamily="2" charset="-122"/>
                          <a:cs typeface="Times New Roman" panose="02020603050405020304" pitchFamily="18" charset="0"/>
                        </a:rPr>
                        <a:t>树立正确的金钱观，取之有道、用之有益、用之有度</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圆角矩形 4"/>
          <p:cNvSpPr/>
          <p:nvPr>
            <p:custDataLst>
              <p:tags r:id="rId3"/>
            </p:custDataLst>
          </p:nvPr>
        </p:nvSpPr>
        <p:spPr>
          <a:xfrm>
            <a:off x="833120" y="0"/>
            <a:ext cx="9427210" cy="786765"/>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sym typeface="+mn-ea"/>
              </a:rPr>
              <a:t>货币的产生和本质</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（低频考点）</a:t>
            </a:r>
            <a:endParaRPr lang="zh-CN" altLang="en-US" sz="2800" b="1" kern="12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31747" name="文本框 350211"/>
          <p:cNvSpPr txBox="1">
            <a:spLocks noChangeArrowheads="1"/>
          </p:cNvSpPr>
          <p:nvPr>
            <p:custDataLst>
              <p:tags r:id="rId4"/>
            </p:custDataLst>
          </p:nvPr>
        </p:nvSpPr>
        <p:spPr bwMode="auto">
          <a:xfrm>
            <a:off x="240030" y="3720465"/>
            <a:ext cx="1171130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00000"/>
              </a:lnSpc>
              <a:spcAft>
                <a:spcPct val="0"/>
              </a:spcAft>
            </a:pPr>
            <a:r>
              <a:rPr lang="zh-CN" altLang="zh-CN" sz="2000" b="1" kern="100" dirty="0">
                <a:latin typeface="微软雅黑" panose="020B0503020204020204" charset="-122"/>
                <a:ea typeface="微软雅黑" panose="020B0503020204020204" charset="-122"/>
                <a:cs typeface="微软雅黑" panose="020B0503020204020204" charset="-122"/>
                <a:sym typeface="+mn-ea"/>
              </a:rPr>
              <a:t>解析：货币的本质是一般等价物，可从以下三方面来理解：</a:t>
            </a:r>
            <a:endParaRPr lang="zh-CN" altLang="zh-CN" sz="2000" b="1"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00000"/>
              </a:lnSpc>
              <a:spcAft>
                <a:spcPct val="0"/>
              </a:spcAft>
            </a:pPr>
            <a:r>
              <a:rPr lang="en-US" altLang="zh-CN" sz="2000" b="1" kern="100" dirty="0">
                <a:latin typeface="微软雅黑" panose="020B0503020204020204" charset="-122"/>
                <a:ea typeface="微软雅黑" panose="020B0503020204020204" charset="-122"/>
                <a:cs typeface="微软雅黑" panose="020B0503020204020204" charset="-122"/>
                <a:sym typeface="+mn-ea"/>
              </a:rPr>
              <a:t>(1)</a:t>
            </a:r>
            <a:r>
              <a:rPr lang="zh-CN" altLang="zh-CN" sz="2000" b="1" kern="100" dirty="0">
                <a:latin typeface="微软雅黑" panose="020B0503020204020204" charset="-122"/>
                <a:ea typeface="微软雅黑" panose="020B0503020204020204" charset="-122"/>
                <a:cs typeface="微软雅黑" panose="020B0503020204020204" charset="-122"/>
                <a:sym typeface="+mn-ea"/>
              </a:rPr>
              <a:t>从货币的定义来看，</a:t>
            </a:r>
            <a:r>
              <a:rPr lang="zh-CN" altLang="zh-CN" sz="2000" b="1" kern="100" dirty="0">
                <a:solidFill>
                  <a:srgbClr val="FF0000"/>
                </a:solidFill>
                <a:latin typeface="微软雅黑" panose="020B0503020204020204" charset="-122"/>
                <a:ea typeface="微软雅黑" panose="020B0503020204020204" charset="-122"/>
                <a:cs typeface="微软雅黑" panose="020B0503020204020204" charset="-122"/>
                <a:sym typeface="+mn-ea"/>
              </a:rPr>
              <a:t>货币是</a:t>
            </a:r>
            <a:r>
              <a:rPr lang="zh-CN" altLang="zh-CN" sz="2000" b="1" kern="100" dirty="0">
                <a:latin typeface="微软雅黑" panose="020B0503020204020204" charset="-122"/>
                <a:ea typeface="微软雅黑" panose="020B0503020204020204" charset="-122"/>
                <a:cs typeface="微软雅黑" panose="020B0503020204020204" charset="-122"/>
                <a:sym typeface="+mn-ea"/>
              </a:rPr>
              <a:t>一种</a:t>
            </a:r>
            <a:r>
              <a:rPr lang="zh-CN" altLang="zh-CN" sz="2000" b="1" kern="100" dirty="0">
                <a:solidFill>
                  <a:srgbClr val="FF0000"/>
                </a:solidFill>
                <a:latin typeface="微软雅黑" panose="020B0503020204020204" charset="-122"/>
                <a:ea typeface="微软雅黑" panose="020B0503020204020204" charset="-122"/>
                <a:cs typeface="微软雅黑" panose="020B0503020204020204" charset="-122"/>
                <a:sym typeface="+mn-ea"/>
              </a:rPr>
              <a:t>商品</a:t>
            </a:r>
            <a:r>
              <a:rPr lang="zh-CN" altLang="zh-CN" sz="2000" b="1" kern="100" dirty="0">
                <a:latin typeface="微软雅黑" panose="020B0503020204020204" charset="-122"/>
                <a:ea typeface="微软雅黑" panose="020B0503020204020204" charset="-122"/>
                <a:cs typeface="微软雅黑" panose="020B0503020204020204" charset="-122"/>
                <a:sym typeface="+mn-ea"/>
              </a:rPr>
              <a:t>，但又与其他商品不同，货币的本质是</a:t>
            </a:r>
            <a:r>
              <a:rPr lang="zh-CN" altLang="zh-CN" sz="2000" b="1" kern="100" dirty="0">
                <a:solidFill>
                  <a:srgbClr val="FF0000"/>
                </a:solidFill>
                <a:latin typeface="微软雅黑" panose="020B0503020204020204" charset="-122"/>
                <a:ea typeface="微软雅黑" panose="020B0503020204020204" charset="-122"/>
                <a:cs typeface="微软雅黑" panose="020B0503020204020204" charset="-122"/>
                <a:sym typeface="+mn-ea"/>
              </a:rPr>
              <a:t>一般等价物</a:t>
            </a:r>
            <a:r>
              <a:rPr lang="zh-CN" altLang="zh-CN" sz="2000" b="1" kern="100" dirty="0">
                <a:latin typeface="微软雅黑" panose="020B0503020204020204" charset="-122"/>
                <a:ea typeface="微软雅黑" panose="020B0503020204020204" charset="-122"/>
                <a:cs typeface="微软雅黑" panose="020B0503020204020204" charset="-122"/>
                <a:sym typeface="+mn-ea"/>
              </a:rPr>
              <a:t>，是可以和其他一切商品相交换的商品，并且表现其他一切商品的价值。</a:t>
            </a:r>
            <a:endParaRPr lang="zh-CN" altLang="zh-CN" sz="2000" b="1"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00000"/>
              </a:lnSpc>
              <a:spcAft>
                <a:spcPct val="0"/>
              </a:spcAft>
            </a:pPr>
            <a:r>
              <a:rPr lang="en-US" altLang="zh-CN" sz="2000" b="1" kern="100" dirty="0">
                <a:latin typeface="微软雅黑" panose="020B0503020204020204" charset="-122"/>
                <a:ea typeface="微软雅黑" panose="020B0503020204020204" charset="-122"/>
                <a:cs typeface="微软雅黑" panose="020B0503020204020204" charset="-122"/>
                <a:sym typeface="+mn-ea"/>
              </a:rPr>
              <a:t>(2)</a:t>
            </a:r>
            <a:r>
              <a:rPr lang="zh-CN" altLang="zh-CN" sz="2000" b="1" kern="100" dirty="0">
                <a:latin typeface="微软雅黑" panose="020B0503020204020204" charset="-122"/>
                <a:ea typeface="微软雅黑" panose="020B0503020204020204" charset="-122"/>
                <a:cs typeface="微软雅黑" panose="020B0503020204020204" charset="-122"/>
                <a:sym typeface="+mn-ea"/>
              </a:rPr>
              <a:t>货币又和其他一般等价物不同，只有当贵金属用来</a:t>
            </a:r>
            <a:r>
              <a:rPr lang="zh-CN" altLang="zh-CN" sz="2000" b="1" kern="100" dirty="0">
                <a:solidFill>
                  <a:srgbClr val="FF0000"/>
                </a:solidFill>
                <a:latin typeface="微软雅黑" panose="020B0503020204020204" charset="-122"/>
                <a:ea typeface="微软雅黑" panose="020B0503020204020204" charset="-122"/>
                <a:cs typeface="微软雅黑" panose="020B0503020204020204" charset="-122"/>
                <a:sym typeface="+mn-ea"/>
              </a:rPr>
              <a:t>固定地</a:t>
            </a:r>
            <a:r>
              <a:rPr lang="zh-CN" altLang="zh-CN" sz="2000" b="1" kern="100" dirty="0">
                <a:latin typeface="微软雅黑" panose="020B0503020204020204" charset="-122"/>
                <a:ea typeface="微软雅黑" panose="020B0503020204020204" charset="-122"/>
                <a:cs typeface="微软雅黑" panose="020B0503020204020204" charset="-122"/>
                <a:sym typeface="+mn-ea"/>
              </a:rPr>
              <a:t>充当一般等价物时，才标志货币正式产生。</a:t>
            </a:r>
            <a:endParaRPr lang="zh-CN" altLang="zh-CN" sz="2000" b="1"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100000"/>
              </a:lnSpc>
              <a:spcAft>
                <a:spcPct val="0"/>
              </a:spcAft>
            </a:pPr>
            <a:r>
              <a:rPr lang="en-US" altLang="zh-CN" sz="2000" b="1" kern="100" dirty="0">
                <a:latin typeface="微软雅黑" panose="020B0503020204020204" charset="-122"/>
                <a:ea typeface="微软雅黑" panose="020B0503020204020204" charset="-122"/>
                <a:cs typeface="微软雅黑" panose="020B0503020204020204" charset="-122"/>
                <a:sym typeface="+mn-ea"/>
              </a:rPr>
              <a:t>(3)</a:t>
            </a:r>
            <a:r>
              <a:rPr lang="zh-CN" altLang="zh-CN" sz="2000" b="1" kern="100" dirty="0">
                <a:latin typeface="微软雅黑" panose="020B0503020204020204" charset="-122"/>
                <a:ea typeface="微软雅黑" panose="020B0503020204020204" charset="-122"/>
                <a:cs typeface="微软雅黑" panose="020B0503020204020204" charset="-122"/>
                <a:sym typeface="+mn-ea"/>
              </a:rPr>
              <a:t>从货币的作用来看，它可以和其他一切商品相交换（即流通手段职能），并且表现其他一切商品的价值（即价值尺度职能），起到一般等价物的作用，所以</a:t>
            </a:r>
            <a:r>
              <a:rPr lang="zh-CN" altLang="zh-CN" sz="2000" b="1" kern="100" dirty="0">
                <a:solidFill>
                  <a:srgbClr val="FF0000"/>
                </a:solidFill>
                <a:latin typeface="微软雅黑" panose="020B0503020204020204" charset="-122"/>
                <a:ea typeface="微软雅黑" panose="020B0503020204020204" charset="-122"/>
                <a:cs typeface="微软雅黑" panose="020B0503020204020204" charset="-122"/>
                <a:sym typeface="+mn-ea"/>
              </a:rPr>
              <a:t>货币的本质就是一般等价物</a:t>
            </a:r>
            <a:r>
              <a:rPr lang="zh-CN" altLang="zh-CN" sz="2000" b="1" kern="100" dirty="0">
                <a:latin typeface="微软雅黑" panose="020B0503020204020204" charset="-122"/>
                <a:ea typeface="微软雅黑" panose="020B0503020204020204" charset="-122"/>
                <a:cs typeface="微软雅黑" panose="020B0503020204020204" charset="-122"/>
                <a:sym typeface="+mn-ea"/>
              </a:rPr>
              <a:t>。</a:t>
            </a:r>
          </a:p>
          <a:p>
            <a:pPr algn="just">
              <a:lnSpc>
                <a:spcPct val="100000"/>
              </a:lnSpc>
              <a:spcAft>
                <a:spcPct val="0"/>
              </a:spcAft>
            </a:pPr>
            <a:endParaRPr lang="zh-CN" altLang="en-US" sz="2000" dirty="0">
              <a:latin typeface="楷体" panose="02010609060101010101" pitchFamily="49" charset="-122"/>
              <a:ea typeface="楷体" panose="02010609060101010101" pitchFamily="49" charset="-122"/>
              <a:cs typeface="楷体" panose="02010609060101010101" pitchFamily="49" charset="-122"/>
              <a:sym typeface="+mn-ea"/>
            </a:endParaRPr>
          </a:p>
          <a:p>
            <a:pPr eaLnBrk="1" hangingPunct="1">
              <a:lnSpc>
                <a:spcPct val="100000"/>
              </a:lnSpc>
              <a:spcBef>
                <a:spcPct val="0"/>
              </a:spcBef>
              <a:buFont typeface="Arial" panose="020B0604020202020204" pitchFamily="34" charset="0"/>
              <a:buNone/>
            </a:pPr>
            <a:r>
              <a:rPr lang="zh-CN" altLang="en-US" sz="2400" dirty="0">
                <a:latin typeface="楷体" panose="02010609060101010101" pitchFamily="49" charset="-122"/>
                <a:ea typeface="楷体" panose="02010609060101010101" pitchFamily="49" charset="-122"/>
                <a:cs typeface="楷体" panose="02010609060101010101" pitchFamily="49" charset="-122"/>
                <a:sym typeface="+mn-ea"/>
              </a:rPr>
              <a:t>注意：商品≠一般等价物≠货币；  出现时间</a:t>
            </a:r>
            <a:r>
              <a:rPr lang="zh-CN" altLang="en-US" sz="2400" kern="100" dirty="0">
                <a:effectLst/>
                <a:latin typeface="宋体" panose="02010600030101010101" pitchFamily="2" charset="-122"/>
                <a:ea typeface="宋体" panose="02010600030101010101" pitchFamily="2" charset="-122"/>
                <a:cs typeface="宋体" panose="02010600030101010101" pitchFamily="2" charset="-122"/>
                <a:sym typeface="+mn-ea"/>
              </a:rPr>
              <a:t>顺序：商品和商品交换</a:t>
            </a:r>
            <a:r>
              <a:rPr lang="en-US" altLang="zh-CN" sz="2400" kern="100" dirty="0">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kern="100" dirty="0">
                <a:effectLst/>
                <a:latin typeface="宋体" panose="02010600030101010101" pitchFamily="2" charset="-122"/>
                <a:ea typeface="宋体" panose="02010600030101010101" pitchFamily="2" charset="-122"/>
                <a:cs typeface="宋体" panose="02010600030101010101" pitchFamily="2" charset="-122"/>
                <a:sym typeface="+mn-ea"/>
              </a:rPr>
              <a:t>商品生产</a:t>
            </a:r>
            <a:r>
              <a:rPr lang="en-US" altLang="zh-CN" sz="2400" kern="100" dirty="0">
                <a:effectLst/>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kern="100" dirty="0">
                <a:effectLst/>
                <a:latin typeface="宋体" panose="02010600030101010101" pitchFamily="2" charset="-122"/>
                <a:ea typeface="宋体" panose="02010600030101010101" pitchFamily="2" charset="-122"/>
                <a:cs typeface="宋体" panose="02010600030101010101" pitchFamily="2" charset="-122"/>
                <a:sym typeface="+mn-ea"/>
              </a:rPr>
              <a:t>货币</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a:p>
            <a:pPr eaLnBrk="1" hangingPunct="1">
              <a:lnSpc>
                <a:spcPct val="100000"/>
              </a:lnSpc>
              <a:spcBef>
                <a:spcPct val="0"/>
              </a:spcBef>
              <a:buFont typeface="Arial" panose="020B0604020202020204" pitchFamily="34" charset="0"/>
              <a:buNone/>
            </a:pPr>
            <a:r>
              <a:rPr sz="2400" dirty="0" err="1">
                <a:latin typeface="楷体" panose="02010609060101010101" pitchFamily="49" charset="-122"/>
                <a:ea typeface="楷体" panose="02010609060101010101" pitchFamily="49" charset="-122"/>
                <a:cs typeface="楷体" panose="02010609060101010101" pitchFamily="49" charset="-122"/>
                <a:sym typeface="+mn-ea"/>
              </a:rPr>
              <a:t>金银并非天然</a:t>
            </a:r>
            <a:r>
              <a:rPr lang="zh-CN" sz="2400" dirty="0">
                <a:latin typeface="楷体" panose="02010609060101010101" pitchFamily="49" charset="-122"/>
                <a:ea typeface="楷体" panose="02010609060101010101" pitchFamily="49" charset="-122"/>
                <a:cs typeface="楷体" panose="02010609060101010101" pitchFamily="49" charset="-122"/>
                <a:sym typeface="+mn-ea"/>
              </a:rPr>
              <a:t>（自然）</a:t>
            </a:r>
            <a:r>
              <a:rPr sz="2400" dirty="0" err="1">
                <a:latin typeface="楷体" panose="02010609060101010101" pitchFamily="49" charset="-122"/>
                <a:ea typeface="楷体" panose="02010609060101010101" pitchFamily="49" charset="-122"/>
                <a:cs typeface="楷体" panose="02010609060101010101" pitchFamily="49" charset="-122"/>
                <a:sym typeface="+mn-ea"/>
              </a:rPr>
              <a:t>是货币，但货币天然</a:t>
            </a:r>
            <a:r>
              <a:rPr lang="zh-CN" sz="2400" dirty="0">
                <a:latin typeface="楷体" panose="02010609060101010101" pitchFamily="49" charset="-122"/>
                <a:ea typeface="楷体" panose="02010609060101010101" pitchFamily="49" charset="-122"/>
                <a:cs typeface="楷体" panose="02010609060101010101" pitchFamily="49" charset="-122"/>
                <a:sym typeface="+mn-ea"/>
              </a:rPr>
              <a:t>（必然）</a:t>
            </a:r>
            <a:r>
              <a:rPr sz="2400" dirty="0" err="1">
                <a:latin typeface="楷体" panose="02010609060101010101" pitchFamily="49" charset="-122"/>
                <a:ea typeface="楷体" panose="02010609060101010101" pitchFamily="49" charset="-122"/>
                <a:cs typeface="楷体" panose="02010609060101010101" pitchFamily="49" charset="-122"/>
                <a:sym typeface="+mn-ea"/>
              </a:rPr>
              <a:t>是金银</a:t>
            </a:r>
            <a:r>
              <a:rPr sz="2400" dirty="0">
                <a:latin typeface="楷体" panose="02010609060101010101" pitchFamily="49" charset="-122"/>
                <a:ea typeface="楷体" panose="02010609060101010101" pitchFamily="49" charset="-122"/>
                <a:cs typeface="楷体" panose="02010609060101010101" pitchFamily="49" charset="-122"/>
                <a:sym typeface="+mn-ea"/>
              </a:rPr>
              <a:t>。 ——</a:t>
            </a:r>
            <a:r>
              <a:rPr sz="2400" dirty="0" err="1">
                <a:latin typeface="楷体" panose="02010609060101010101" pitchFamily="49" charset="-122"/>
                <a:ea typeface="楷体" panose="02010609060101010101" pitchFamily="49" charset="-122"/>
                <a:cs typeface="楷体" panose="02010609060101010101" pitchFamily="49" charset="-122"/>
                <a:sym typeface="+mn-ea"/>
              </a:rPr>
              <a:t>马克思</a:t>
            </a:r>
            <a:endParaRPr lang="zh-CN" sz="2400" b="1" dirty="0">
              <a:latin typeface="楷体_GB2312" pitchFamily="49" charset="-122"/>
              <a:ea typeface="楷体_GB2312"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 calcmode="lin" valueType="num">
                                      <p:cBhvr additive="base">
                                        <p:cTn id="17"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174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747">
                                            <p:txEl>
                                              <p:pRg st="2" end="2"/>
                                            </p:txEl>
                                          </p:spTgt>
                                        </p:tgtEl>
                                        <p:attrNameLst>
                                          <p:attrName>style.visibility</p:attrName>
                                        </p:attrNameLst>
                                      </p:cBhvr>
                                      <p:to>
                                        <p:strVal val="visible"/>
                                      </p:to>
                                    </p:set>
                                    <p:anim calcmode="lin" valueType="num">
                                      <p:cBhvr additive="base">
                                        <p:cTn id="21"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174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747">
                                            <p:txEl>
                                              <p:pRg st="5" end="5"/>
                                            </p:txEl>
                                          </p:spTgt>
                                        </p:tgtEl>
                                        <p:attrNameLst>
                                          <p:attrName>style.visibility</p:attrName>
                                        </p:attrNameLst>
                                      </p:cBhvr>
                                      <p:to>
                                        <p:strVal val="visible"/>
                                      </p:to>
                                    </p:set>
                                    <p:anim calcmode="lin" valueType="num">
                                      <p:cBhvr additive="base">
                                        <p:cTn id="31" dur="500" fill="hold"/>
                                        <p:tgtEl>
                                          <p:spTgt spid="3174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74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747">
                                            <p:txEl>
                                              <p:pRg st="6" end="6"/>
                                            </p:txEl>
                                          </p:spTgt>
                                        </p:tgtEl>
                                        <p:attrNameLst>
                                          <p:attrName>style.visibility</p:attrName>
                                        </p:attrNameLst>
                                      </p:cBhvr>
                                      <p:to>
                                        <p:strVal val="visible"/>
                                      </p:to>
                                    </p:set>
                                    <p:anim calcmode="lin" valueType="num">
                                      <p:cBhvr additive="base">
                                        <p:cTn id="35" dur="500" fill="hold"/>
                                        <p:tgtEl>
                                          <p:spTgt spid="3174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p:nvPr>
            <p:custDataLst>
              <p:tags r:id="rId1"/>
            </p:custDataLst>
          </p:nvPr>
        </p:nvSpPr>
        <p:spPr>
          <a:xfrm>
            <a:off x="1071245" y="0"/>
            <a:ext cx="10072370" cy="1568450"/>
          </a:xfrm>
          <a:prstGeom prst="rect">
            <a:avLst/>
          </a:prstGeom>
          <a:noFill/>
          <a:ln w="38100">
            <a:noFill/>
          </a:ln>
        </p:spPr>
        <p:txBody>
          <a:bodyPr wrap="square" anchor="t">
            <a:spAutoFit/>
          </a:bodyPr>
          <a:lstStyle/>
          <a:p>
            <a:pPr algn="ctr">
              <a:lnSpc>
                <a:spcPct val="100000"/>
              </a:lnSpc>
            </a:pPr>
            <a:r>
              <a:rPr sz="2400">
                <a:solidFill>
                  <a:srgbClr val="FF0000"/>
                </a:solidFill>
                <a:sym typeface="+mn-ea"/>
              </a:rPr>
              <a:t>经济生活 宏观</a:t>
            </a:r>
            <a:r>
              <a:rPr lang="zh-CN" sz="2400">
                <a:solidFill>
                  <a:srgbClr val="FF0000"/>
                </a:solidFill>
                <a:sym typeface="+mn-ea"/>
              </a:rPr>
              <a:t>结构 </a:t>
            </a:r>
            <a:r>
              <a:rPr sz="2400">
                <a:sym typeface="+mn-ea"/>
              </a:rPr>
              <a:t> </a:t>
            </a:r>
          </a:p>
          <a:p>
            <a:pPr>
              <a:lnSpc>
                <a:spcPct val="100000"/>
              </a:lnSpc>
            </a:pPr>
            <a:r>
              <a:rPr sz="2400">
                <a:sym typeface="+mn-ea"/>
              </a:rPr>
              <a:t>环节线：生产——分配——交换——消费</a:t>
            </a:r>
          </a:p>
          <a:p>
            <a:pPr>
              <a:lnSpc>
                <a:spcPct val="100000"/>
              </a:lnSpc>
            </a:pPr>
            <a:r>
              <a:rPr sz="2400">
                <a:sym typeface="+mn-ea"/>
              </a:rPr>
              <a:t>主体线：国家、企业、个人（劳动者、消费者）</a:t>
            </a:r>
          </a:p>
          <a:p>
            <a:pPr>
              <a:lnSpc>
                <a:spcPct val="100000"/>
              </a:lnSpc>
            </a:pPr>
            <a:r>
              <a:rPr sz="2400">
                <a:sym typeface="+mn-ea"/>
              </a:rPr>
              <a:t>教材线：生产什么——怎样生产——为谁生产交换——在什么舞台上生产</a:t>
            </a:r>
          </a:p>
        </p:txBody>
      </p:sp>
      <p:sp>
        <p:nvSpPr>
          <p:cNvPr id="1073743001" name="文本框 84"/>
          <p:cNvSpPr txBox="1"/>
          <p:nvPr>
            <p:custDataLst>
              <p:tags r:id="rId2"/>
            </p:custDataLst>
          </p:nvPr>
        </p:nvSpPr>
        <p:spPr>
          <a:xfrm>
            <a:off x="1376045" y="1739265"/>
            <a:ext cx="1158240" cy="362585"/>
          </a:xfrm>
          <a:prstGeom prst="rect">
            <a:avLst/>
          </a:prstGeom>
          <a:noFill/>
          <a:ln w="9525" cap="flat" cmpd="sng">
            <a:solidFill>
              <a:srgbClr val="000000"/>
            </a:solidFill>
            <a:prstDash val="solid"/>
            <a:miter/>
            <a:headEnd type="none" w="med" len="med"/>
            <a:tailEnd type="none" w="med" len="med"/>
          </a:ln>
        </p:spPr>
        <p:txBody>
          <a:bodyPr wrap="square"/>
          <a:lstStyle/>
          <a:p>
            <a:pPr algn="ctr"/>
            <a:r>
              <a:rPr lang="zh-CN" altLang="en-US"/>
              <a:t>商品</a:t>
            </a:r>
          </a:p>
          <a:p>
            <a:endParaRPr lang="zh-CN" altLang="en-US"/>
          </a:p>
        </p:txBody>
      </p:sp>
      <p:sp>
        <p:nvSpPr>
          <p:cNvPr id="1073743002" name="文本框 85"/>
          <p:cNvSpPr txBox="1"/>
          <p:nvPr>
            <p:custDataLst>
              <p:tags r:id="rId3"/>
            </p:custDataLst>
          </p:nvPr>
        </p:nvSpPr>
        <p:spPr>
          <a:xfrm>
            <a:off x="2929890" y="1739265"/>
            <a:ext cx="1036955" cy="362585"/>
          </a:xfrm>
          <a:prstGeom prst="rect">
            <a:avLst/>
          </a:prstGeom>
          <a:noFill/>
          <a:ln w="9525" cap="flat" cmpd="sng">
            <a:solidFill>
              <a:srgbClr val="000000"/>
            </a:solidFill>
            <a:prstDash val="solid"/>
            <a:miter/>
            <a:headEnd type="none" w="med" len="med"/>
            <a:tailEnd type="none" w="med" len="med"/>
          </a:ln>
        </p:spPr>
        <p:txBody>
          <a:bodyPr wrap="square"/>
          <a:lstStyle/>
          <a:p>
            <a:pPr algn="ctr"/>
            <a:r>
              <a:rPr lang="zh-CN" altLang="en-US"/>
              <a:t>货币</a:t>
            </a:r>
          </a:p>
          <a:p>
            <a:endParaRPr lang="zh-CN" altLang="en-US"/>
          </a:p>
        </p:txBody>
      </p:sp>
      <p:sp>
        <p:nvSpPr>
          <p:cNvPr id="1073743003" name="文本框 86"/>
          <p:cNvSpPr txBox="1"/>
          <p:nvPr>
            <p:custDataLst>
              <p:tags r:id="rId4"/>
            </p:custDataLst>
          </p:nvPr>
        </p:nvSpPr>
        <p:spPr>
          <a:xfrm>
            <a:off x="4218940" y="1739265"/>
            <a:ext cx="1673860" cy="362585"/>
          </a:xfrm>
          <a:prstGeom prst="rect">
            <a:avLst/>
          </a:prstGeom>
          <a:noFill/>
          <a:ln w="9525" cap="flat" cmpd="sng">
            <a:solidFill>
              <a:srgbClr val="000000"/>
            </a:solidFill>
            <a:prstDash val="solid"/>
            <a:miter/>
            <a:headEnd type="none" w="med" len="med"/>
            <a:tailEnd type="none" w="med" len="med"/>
          </a:ln>
        </p:spPr>
        <p:txBody>
          <a:bodyPr wrap="square"/>
          <a:lstStyle/>
          <a:p>
            <a:pPr algn="ctr"/>
            <a:r>
              <a:rPr lang="zh-CN" altLang="en-US"/>
              <a:t>价值规律</a:t>
            </a:r>
          </a:p>
          <a:p>
            <a:endParaRPr lang="zh-CN" altLang="en-US"/>
          </a:p>
        </p:txBody>
      </p:sp>
      <p:sp>
        <p:nvSpPr>
          <p:cNvPr id="1073743008" name="文本框 92"/>
          <p:cNvSpPr txBox="1"/>
          <p:nvPr>
            <p:custDataLst>
              <p:tags r:id="rId5"/>
            </p:custDataLst>
          </p:nvPr>
        </p:nvSpPr>
        <p:spPr>
          <a:xfrm>
            <a:off x="843915" y="2633345"/>
            <a:ext cx="1509395" cy="336550"/>
          </a:xfrm>
          <a:prstGeom prst="rect">
            <a:avLst/>
          </a:prstGeom>
          <a:noFill/>
          <a:ln w="9525" cap="flat" cmpd="sng">
            <a:solidFill>
              <a:srgbClr val="000000"/>
            </a:solidFill>
            <a:prstDash val="solid"/>
            <a:miter/>
            <a:headEnd type="none" w="med" len="med"/>
            <a:tailEnd type="none" w="med" len="med"/>
          </a:ln>
        </p:spPr>
        <p:txBody>
          <a:bodyPr wrap="square"/>
          <a:lstStyle/>
          <a:p>
            <a:r>
              <a:rPr lang="zh-CN" altLang="en-US"/>
              <a:t>市场-决定</a:t>
            </a:r>
          </a:p>
          <a:p>
            <a:endParaRPr lang="zh-CN" altLang="en-US"/>
          </a:p>
        </p:txBody>
      </p:sp>
      <p:sp>
        <p:nvSpPr>
          <p:cNvPr id="1073743022" name="自选图形 106"/>
          <p:cNvSpPr/>
          <p:nvPr>
            <p:custDataLst>
              <p:tags r:id="rId6"/>
            </p:custDataLst>
          </p:nvPr>
        </p:nvSpPr>
        <p:spPr>
          <a:xfrm>
            <a:off x="2464435" y="2782570"/>
            <a:ext cx="76200" cy="1153795"/>
          </a:xfrm>
          <a:prstGeom prst="rightBrace">
            <a:avLst>
              <a:gd name="adj1" fmla="val 109090"/>
              <a:gd name="adj2" fmla="val 50000"/>
            </a:avLst>
          </a:prstGeom>
          <a:solidFill>
            <a:srgbClr val="000000"/>
          </a:solidFill>
          <a:ln w="38100" cap="flat" cmpd="sng">
            <a:solidFill>
              <a:srgbClr val="F2F2F2"/>
            </a:solidFill>
            <a:prstDash val="solid"/>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06" name="文本框 89"/>
          <p:cNvSpPr txBox="1"/>
          <p:nvPr>
            <p:custDataLst>
              <p:tags r:id="rId7"/>
            </p:custDataLst>
          </p:nvPr>
        </p:nvSpPr>
        <p:spPr>
          <a:xfrm>
            <a:off x="2929890" y="2446020"/>
            <a:ext cx="1183005" cy="33655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商品经济</a:t>
            </a:r>
          </a:p>
          <a:p>
            <a:endParaRPr lang="zh-CN" altLang="en-US"/>
          </a:p>
        </p:txBody>
      </p:sp>
      <p:sp>
        <p:nvSpPr>
          <p:cNvPr id="1073743007" name="自选图形 91"/>
          <p:cNvSpPr/>
          <p:nvPr>
            <p:custDataLst>
              <p:tags r:id="rId8"/>
            </p:custDataLst>
          </p:nvPr>
        </p:nvSpPr>
        <p:spPr>
          <a:xfrm flipV="1">
            <a:off x="1705610" y="2101850"/>
            <a:ext cx="3486150" cy="316230"/>
          </a:xfrm>
          <a:custGeom>
            <a:avLst/>
            <a:gdLst>
              <a:gd name="txL" fmla="*/ 2160 w 21600"/>
              <a:gd name="txT" fmla="*/ 8640 h 21600"/>
              <a:gd name="txR" fmla="*/ 19440 w 21600"/>
              <a:gd name="txB" fmla="*/ 12960 h 21600"/>
            </a:gdLst>
            <a:ahLst/>
            <a:cxnLst/>
            <a:rect l="txL" t="txT" r="txR" b="txB"/>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rgbClr val="000000"/>
          </a:solidFill>
          <a:ln w="38100" cap="flat" cmpd="sng">
            <a:solidFill>
              <a:srgbClr val="F2F2F2"/>
            </a:solidFill>
            <a:prstDash val="solid"/>
            <a:miter/>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23" name="自选图形 107"/>
          <p:cNvSpPr/>
          <p:nvPr>
            <p:custDataLst>
              <p:tags r:id="rId9"/>
            </p:custDataLst>
          </p:nvPr>
        </p:nvSpPr>
        <p:spPr>
          <a:xfrm>
            <a:off x="5748020" y="5066665"/>
            <a:ext cx="394970" cy="577850"/>
          </a:xfrm>
          <a:prstGeom prst="downArrow">
            <a:avLst>
              <a:gd name="adj1" fmla="val 50000"/>
              <a:gd name="adj2" fmla="val 25000"/>
            </a:avLst>
          </a:prstGeom>
          <a:solidFill>
            <a:srgbClr val="000000"/>
          </a:solidFill>
          <a:ln w="38100" cap="flat" cmpd="sng">
            <a:solidFill>
              <a:srgbClr val="F2F2F2"/>
            </a:solidFill>
            <a:prstDash val="solid"/>
            <a:miter/>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13" name="文本框 97"/>
          <p:cNvSpPr txBox="1"/>
          <p:nvPr>
            <p:custDataLst>
              <p:tags r:id="rId10"/>
            </p:custDataLst>
          </p:nvPr>
        </p:nvSpPr>
        <p:spPr>
          <a:xfrm>
            <a:off x="2603500" y="3032125"/>
            <a:ext cx="2542540" cy="665480"/>
          </a:xfrm>
          <a:prstGeom prst="rect">
            <a:avLst/>
          </a:prstGeom>
          <a:noFill/>
          <a:ln w="9525" cap="flat" cmpd="sng">
            <a:solidFill>
              <a:srgbClr val="000000"/>
            </a:solidFill>
            <a:prstDash val="solid"/>
            <a:miter/>
            <a:headEnd type="none" w="med" len="med"/>
            <a:tailEnd type="none" w="med" len="med"/>
          </a:ln>
        </p:spPr>
        <p:txBody>
          <a:bodyPr wrap="square"/>
          <a:lstStyle/>
          <a:p>
            <a:pPr algn="ctr"/>
            <a:r>
              <a:rPr lang="zh-CN" altLang="en-US"/>
              <a:t>社会主义市场经济</a:t>
            </a:r>
          </a:p>
          <a:p>
            <a:pPr indent="266700"/>
            <a:r>
              <a:rPr lang="zh-CN" altLang="en-US"/>
              <a:t>——体制保障</a:t>
            </a:r>
          </a:p>
          <a:p>
            <a:endParaRPr lang="zh-CN" altLang="en-US"/>
          </a:p>
        </p:txBody>
      </p:sp>
      <p:sp>
        <p:nvSpPr>
          <p:cNvPr id="1073743010" name="文本框 94"/>
          <p:cNvSpPr txBox="1"/>
          <p:nvPr>
            <p:custDataLst>
              <p:tags r:id="rId11"/>
            </p:custDataLst>
          </p:nvPr>
        </p:nvSpPr>
        <p:spPr>
          <a:xfrm>
            <a:off x="664845" y="3485515"/>
            <a:ext cx="1688465" cy="336550"/>
          </a:xfrm>
          <a:prstGeom prst="rect">
            <a:avLst/>
          </a:prstGeom>
          <a:noFill/>
          <a:ln w="9525" cap="flat" cmpd="sng">
            <a:solidFill>
              <a:srgbClr val="000000"/>
            </a:solidFill>
            <a:prstDash val="solid"/>
            <a:miter/>
            <a:headEnd type="none" w="med" len="med"/>
            <a:tailEnd type="none" w="med" len="med"/>
          </a:ln>
        </p:spPr>
        <p:txBody>
          <a:bodyPr wrap="square"/>
          <a:lstStyle/>
          <a:p>
            <a:r>
              <a:rPr lang="zh-CN" altLang="en-US"/>
              <a:t>社市基本特征</a:t>
            </a:r>
          </a:p>
          <a:p>
            <a:endParaRPr lang="zh-CN" altLang="en-US"/>
          </a:p>
        </p:txBody>
      </p:sp>
      <p:sp>
        <p:nvSpPr>
          <p:cNvPr id="1073743009" name="文本框 93"/>
          <p:cNvSpPr txBox="1"/>
          <p:nvPr>
            <p:custDataLst>
              <p:tags r:id="rId12"/>
            </p:custDataLst>
          </p:nvPr>
        </p:nvSpPr>
        <p:spPr>
          <a:xfrm>
            <a:off x="959485" y="3032125"/>
            <a:ext cx="1278255" cy="336550"/>
          </a:xfrm>
          <a:prstGeom prst="rect">
            <a:avLst/>
          </a:prstGeom>
          <a:noFill/>
          <a:ln w="9525" cap="flat" cmpd="sng">
            <a:solidFill>
              <a:srgbClr val="000000"/>
            </a:solidFill>
            <a:prstDash val="solid"/>
            <a:miter/>
            <a:headEnd type="none" w="med" len="med"/>
            <a:tailEnd type="none" w="med" len="med"/>
          </a:ln>
        </p:spPr>
        <p:txBody>
          <a:bodyPr wrap="square"/>
          <a:lstStyle/>
          <a:p>
            <a:r>
              <a:rPr lang="zh-CN" altLang="en-US"/>
              <a:t>宏观调控</a:t>
            </a:r>
          </a:p>
          <a:p>
            <a:endParaRPr lang="zh-CN" altLang="en-US"/>
          </a:p>
        </p:txBody>
      </p:sp>
      <p:sp>
        <p:nvSpPr>
          <p:cNvPr id="1073743011" name="文本框 95"/>
          <p:cNvSpPr txBox="1"/>
          <p:nvPr>
            <p:custDataLst>
              <p:tags r:id="rId13"/>
            </p:custDataLst>
          </p:nvPr>
        </p:nvSpPr>
        <p:spPr>
          <a:xfrm>
            <a:off x="588010" y="3977005"/>
            <a:ext cx="1842135" cy="33655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所有制结构</a:t>
            </a:r>
          </a:p>
        </p:txBody>
      </p:sp>
      <p:sp>
        <p:nvSpPr>
          <p:cNvPr id="1073743012" name="文本框 96"/>
          <p:cNvSpPr txBox="1"/>
          <p:nvPr>
            <p:custDataLst>
              <p:tags r:id="rId14"/>
            </p:custDataLst>
          </p:nvPr>
        </p:nvSpPr>
        <p:spPr>
          <a:xfrm>
            <a:off x="815340" y="4385310"/>
            <a:ext cx="1537970" cy="33655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分配制度</a:t>
            </a:r>
          </a:p>
          <a:p>
            <a:endParaRPr lang="zh-CN" altLang="en-US"/>
          </a:p>
        </p:txBody>
      </p:sp>
      <p:sp>
        <p:nvSpPr>
          <p:cNvPr id="1073743024" name="自选图形 108"/>
          <p:cNvSpPr/>
          <p:nvPr>
            <p:custDataLst>
              <p:tags r:id="rId15"/>
            </p:custDataLst>
          </p:nvPr>
        </p:nvSpPr>
        <p:spPr>
          <a:xfrm>
            <a:off x="2461260" y="4021138"/>
            <a:ext cx="82550" cy="700405"/>
          </a:xfrm>
          <a:prstGeom prst="rightBrace">
            <a:avLst>
              <a:gd name="adj1" fmla="val 70705"/>
              <a:gd name="adj2" fmla="val 50000"/>
            </a:avLst>
          </a:prstGeom>
          <a:solidFill>
            <a:srgbClr val="000000"/>
          </a:solidFill>
          <a:ln w="38100" cap="flat" cmpd="sng">
            <a:solidFill>
              <a:srgbClr val="F2F2F2"/>
            </a:solidFill>
            <a:prstDash val="solid"/>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14" name="文本框 98"/>
          <p:cNvSpPr txBox="1"/>
          <p:nvPr>
            <p:custDataLst>
              <p:tags r:id="rId16"/>
            </p:custDataLst>
          </p:nvPr>
        </p:nvSpPr>
        <p:spPr>
          <a:xfrm>
            <a:off x="2543810" y="4203065"/>
            <a:ext cx="2601595" cy="33655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基本经济制度保障</a:t>
            </a:r>
          </a:p>
          <a:p>
            <a:endParaRPr lang="zh-CN" altLang="en-US"/>
          </a:p>
        </p:txBody>
      </p:sp>
      <p:sp>
        <p:nvSpPr>
          <p:cNvPr id="1073743015" name="文本框 99"/>
          <p:cNvSpPr txBox="1"/>
          <p:nvPr>
            <p:custDataLst>
              <p:tags r:id="rId17"/>
            </p:custDataLst>
          </p:nvPr>
        </p:nvSpPr>
        <p:spPr>
          <a:xfrm>
            <a:off x="2603500" y="4721860"/>
            <a:ext cx="2532380" cy="637540"/>
          </a:xfrm>
          <a:prstGeom prst="rect">
            <a:avLst/>
          </a:prstGeom>
          <a:noFill/>
          <a:ln w="9525" cap="flat" cmpd="sng">
            <a:solidFill>
              <a:srgbClr val="000000"/>
            </a:solidFill>
            <a:prstDash val="solid"/>
            <a:miter/>
            <a:headEnd type="none" w="med" len="med"/>
            <a:tailEnd type="none" w="med" len="med"/>
          </a:ln>
        </p:spPr>
        <p:txBody>
          <a:bodyPr wrap="square"/>
          <a:lstStyle/>
          <a:p>
            <a:pPr algn="ctr"/>
            <a:r>
              <a:rPr lang="zh-CN" altLang="en-US"/>
              <a:t>经济全球化</a:t>
            </a:r>
          </a:p>
          <a:p>
            <a:pPr algn="ctr"/>
            <a:r>
              <a:rPr lang="zh-CN" altLang="en-US"/>
              <a:t>——国际环境</a:t>
            </a:r>
          </a:p>
          <a:p>
            <a:endParaRPr lang="zh-CN" altLang="en-US"/>
          </a:p>
        </p:txBody>
      </p:sp>
      <p:sp>
        <p:nvSpPr>
          <p:cNvPr id="1073743025" name="自选图形 109"/>
          <p:cNvSpPr/>
          <p:nvPr>
            <p:custDataLst>
              <p:tags r:id="rId18"/>
            </p:custDataLst>
          </p:nvPr>
        </p:nvSpPr>
        <p:spPr>
          <a:xfrm>
            <a:off x="5344795" y="2944495"/>
            <a:ext cx="241300" cy="2400935"/>
          </a:xfrm>
          <a:prstGeom prst="rightBrace">
            <a:avLst>
              <a:gd name="adj1" fmla="val 165109"/>
              <a:gd name="adj2" fmla="val 50000"/>
            </a:avLst>
          </a:prstGeom>
          <a:solidFill>
            <a:srgbClr val="000000"/>
          </a:solidFill>
          <a:ln w="38100" cap="flat" cmpd="sng">
            <a:solidFill>
              <a:srgbClr val="F2F2F2"/>
            </a:solidFill>
            <a:prstDash val="solid"/>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21" name="文本框 105"/>
          <p:cNvSpPr txBox="1"/>
          <p:nvPr>
            <p:custDataLst>
              <p:tags r:id="rId19"/>
            </p:custDataLst>
          </p:nvPr>
        </p:nvSpPr>
        <p:spPr>
          <a:xfrm>
            <a:off x="5677535" y="2830195"/>
            <a:ext cx="465455" cy="2093595"/>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社</a:t>
            </a:r>
          </a:p>
          <a:p>
            <a:r>
              <a:rPr lang="zh-CN" altLang="en-US"/>
              <a:t>会</a:t>
            </a:r>
          </a:p>
          <a:p>
            <a:r>
              <a:rPr lang="zh-CN" altLang="en-US"/>
              <a:t>再</a:t>
            </a:r>
          </a:p>
          <a:p>
            <a:r>
              <a:rPr lang="zh-CN" altLang="en-US"/>
              <a:t>生</a:t>
            </a:r>
          </a:p>
          <a:p>
            <a:r>
              <a:rPr lang="zh-CN" altLang="en-US"/>
              <a:t>产</a:t>
            </a:r>
          </a:p>
          <a:p>
            <a:r>
              <a:rPr lang="zh-CN" altLang="en-US"/>
              <a:t>过</a:t>
            </a:r>
          </a:p>
          <a:p>
            <a:r>
              <a:rPr lang="zh-CN" altLang="en-US"/>
              <a:t>程</a:t>
            </a:r>
          </a:p>
          <a:p>
            <a:endParaRPr lang="zh-CN" altLang="en-US"/>
          </a:p>
        </p:txBody>
      </p:sp>
      <p:sp>
        <p:nvSpPr>
          <p:cNvPr id="1073743016" name="文本框 100"/>
          <p:cNvSpPr txBox="1"/>
          <p:nvPr>
            <p:custDataLst>
              <p:tags r:id="rId20"/>
            </p:custDataLst>
          </p:nvPr>
        </p:nvSpPr>
        <p:spPr>
          <a:xfrm>
            <a:off x="6674485" y="2101850"/>
            <a:ext cx="3641090" cy="97663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              公司的经营与发展</a:t>
            </a:r>
          </a:p>
          <a:p>
            <a:r>
              <a:rPr lang="zh-CN" altLang="en-US"/>
              <a:t>生产       劳动和就业</a:t>
            </a:r>
          </a:p>
          <a:p>
            <a:r>
              <a:rPr lang="zh-CN" altLang="en-US"/>
              <a:t>              投资理财的选择</a:t>
            </a:r>
          </a:p>
          <a:p>
            <a:endParaRPr lang="zh-CN" altLang="en-US"/>
          </a:p>
        </p:txBody>
      </p:sp>
      <p:sp>
        <p:nvSpPr>
          <p:cNvPr id="1073743017" name="文本框 101"/>
          <p:cNvSpPr txBox="1"/>
          <p:nvPr>
            <p:custDataLst>
              <p:tags r:id="rId21"/>
            </p:custDataLst>
          </p:nvPr>
        </p:nvSpPr>
        <p:spPr>
          <a:xfrm>
            <a:off x="6674485" y="3171825"/>
            <a:ext cx="3701415" cy="764540"/>
          </a:xfrm>
          <a:prstGeom prst="rect">
            <a:avLst/>
          </a:prstGeom>
          <a:noFill/>
          <a:ln w="9525" cap="flat" cmpd="sng">
            <a:solidFill>
              <a:srgbClr val="000000"/>
            </a:solidFill>
            <a:prstDash val="solid"/>
            <a:miter/>
            <a:headEnd type="none" w="med" len="med"/>
            <a:tailEnd type="none" w="med" len="med"/>
          </a:ln>
        </p:spPr>
        <p:txBody>
          <a:bodyPr wrap="square"/>
          <a:lstStyle/>
          <a:p>
            <a:r>
              <a:rPr lang="zh-CN" altLang="en-US"/>
              <a:t>分配       个人收入的分配</a:t>
            </a:r>
          </a:p>
          <a:p>
            <a:r>
              <a:rPr lang="zh-CN" altLang="en-US"/>
              <a:t>              财政与税收</a:t>
            </a:r>
          </a:p>
          <a:p>
            <a:endParaRPr lang="zh-CN" altLang="en-US"/>
          </a:p>
        </p:txBody>
      </p:sp>
      <p:sp>
        <p:nvSpPr>
          <p:cNvPr id="1073743019" name="文本框 103"/>
          <p:cNvSpPr txBox="1"/>
          <p:nvPr>
            <p:custDataLst>
              <p:tags r:id="rId22"/>
            </p:custDataLst>
          </p:nvPr>
        </p:nvSpPr>
        <p:spPr>
          <a:xfrm>
            <a:off x="6734810" y="4502150"/>
            <a:ext cx="3641090" cy="931545"/>
          </a:xfrm>
          <a:prstGeom prst="rect">
            <a:avLst/>
          </a:prstGeom>
          <a:noFill/>
          <a:ln w="9525" cap="flat" cmpd="sng">
            <a:solidFill>
              <a:srgbClr val="000000"/>
            </a:solidFill>
            <a:prstDash val="solid"/>
            <a:miter/>
            <a:headEnd type="none" w="med" len="med"/>
            <a:tailEnd type="none" w="med" len="med"/>
          </a:ln>
        </p:spPr>
        <p:txBody>
          <a:bodyPr wrap="square"/>
          <a:lstStyle/>
          <a:p>
            <a:r>
              <a:rPr lang="zh-CN" altLang="en-US"/>
              <a:t>           影响消费水平的因素</a:t>
            </a:r>
          </a:p>
          <a:p>
            <a:r>
              <a:rPr lang="zh-CN" altLang="en-US"/>
              <a:t>消费    消费的类型（消费结构）</a:t>
            </a:r>
          </a:p>
          <a:p>
            <a:r>
              <a:rPr lang="zh-CN" altLang="en-US"/>
              <a:t>           树立正确的消费观</a:t>
            </a:r>
          </a:p>
          <a:p>
            <a:endParaRPr lang="zh-CN" altLang="en-US"/>
          </a:p>
        </p:txBody>
      </p:sp>
      <p:sp>
        <p:nvSpPr>
          <p:cNvPr id="1073743020" name="文本框 104"/>
          <p:cNvSpPr txBox="1"/>
          <p:nvPr>
            <p:custDataLst>
              <p:tags r:id="rId23"/>
            </p:custDataLst>
          </p:nvPr>
        </p:nvSpPr>
        <p:spPr>
          <a:xfrm>
            <a:off x="3356610" y="5724525"/>
            <a:ext cx="5290820" cy="79375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行动指南：贯彻新发展理念，建设现代化经济体系</a:t>
            </a:r>
          </a:p>
          <a:p>
            <a:r>
              <a:rPr lang="zh-CN" altLang="en-US"/>
              <a:t>目标：两个一百年（开启新征程）</a:t>
            </a:r>
          </a:p>
          <a:p>
            <a:endParaRPr lang="zh-CN" altLang="en-US"/>
          </a:p>
        </p:txBody>
      </p:sp>
      <p:sp>
        <p:nvSpPr>
          <p:cNvPr id="2" name="自选图形 107"/>
          <p:cNvSpPr/>
          <p:nvPr>
            <p:custDataLst>
              <p:tags r:id="rId24"/>
            </p:custDataLst>
          </p:nvPr>
        </p:nvSpPr>
        <p:spPr>
          <a:xfrm>
            <a:off x="3356610" y="2830195"/>
            <a:ext cx="247015" cy="201295"/>
          </a:xfrm>
          <a:prstGeom prst="downArrow">
            <a:avLst>
              <a:gd name="adj1" fmla="val 50000"/>
              <a:gd name="adj2" fmla="val 25000"/>
            </a:avLst>
          </a:prstGeom>
          <a:solidFill>
            <a:srgbClr val="000000"/>
          </a:solidFill>
          <a:ln w="38100" cap="flat" cmpd="sng">
            <a:solidFill>
              <a:srgbClr val="F2F2F2"/>
            </a:solidFill>
            <a:prstDash val="solid"/>
            <a:miter/>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26" name="自选图形 110"/>
          <p:cNvSpPr/>
          <p:nvPr>
            <p:custDataLst>
              <p:tags r:id="rId25"/>
            </p:custDataLst>
          </p:nvPr>
        </p:nvSpPr>
        <p:spPr>
          <a:xfrm>
            <a:off x="6223635" y="2145030"/>
            <a:ext cx="198755" cy="3280410"/>
          </a:xfrm>
          <a:prstGeom prst="leftBrace">
            <a:avLst>
              <a:gd name="adj1" fmla="val 316223"/>
              <a:gd name="adj2" fmla="val 50000"/>
            </a:avLst>
          </a:prstGeom>
          <a:solidFill>
            <a:srgbClr val="000000"/>
          </a:solidFill>
          <a:ln w="38100" cap="flat" cmpd="sng">
            <a:solidFill>
              <a:srgbClr val="F2F2F2"/>
            </a:solidFill>
            <a:prstDash val="solid"/>
            <a:headEnd type="none" w="med" len="med"/>
            <a:tailEnd type="none" w="med" len="med"/>
          </a:ln>
          <a:effectLst>
            <a:outerShdw dist="28398" dir="3806096" algn="ctr" rotWithShape="0">
              <a:srgbClr val="7F7F7F">
                <a:alpha val="50000"/>
              </a:srgbClr>
            </a:outerShdw>
          </a:effectLst>
        </p:spPr>
        <p:txBody>
          <a:bodyPr/>
          <a:lstStyle/>
          <a:p>
            <a:endParaRPr lang="zh-CN" altLang="en-US"/>
          </a:p>
        </p:txBody>
      </p:sp>
      <p:sp>
        <p:nvSpPr>
          <p:cNvPr id="1073743018" name="文本框 102"/>
          <p:cNvSpPr txBox="1"/>
          <p:nvPr>
            <p:custDataLst>
              <p:tags r:id="rId26"/>
            </p:custDataLst>
          </p:nvPr>
        </p:nvSpPr>
        <p:spPr>
          <a:xfrm>
            <a:off x="6674485" y="4020820"/>
            <a:ext cx="3700780" cy="36449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r>
              <a:rPr lang="zh-CN" altLang="en-US"/>
              <a:t>交换（第四单元：国内、国际市场）</a:t>
            </a:r>
          </a:p>
          <a:p>
            <a:endParaRPr lang="zh-CN" altLang="en-US"/>
          </a:p>
        </p:txBody>
      </p:sp>
      <p:sp>
        <p:nvSpPr>
          <p:cNvPr id="3" name="下箭头 2"/>
          <p:cNvSpPr/>
          <p:nvPr>
            <p:custDataLst>
              <p:tags r:id="rId27"/>
            </p:custDataLst>
          </p:nvPr>
        </p:nvSpPr>
        <p:spPr>
          <a:xfrm>
            <a:off x="3481070" y="3770630"/>
            <a:ext cx="485775" cy="432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28"/>
            </p:custDataLst>
          </p:nvPr>
        </p:nvPicPr>
        <p:blipFill>
          <a:blip r:embed="rId31" cstate="print">
            <a:extLst>
              <a:ext uri="{28A0092B-C50C-407E-A947-70E740481C1C}">
                <a14:useLocalDpi xmlns:a14="http://schemas.microsoft.com/office/drawing/2010/main" val="0"/>
              </a:ext>
            </a:extLst>
          </a:blip>
          <a:srcRect l="5732" t="3408"/>
          <a:stretch>
            <a:fillRect/>
          </a:stretch>
        </p:blipFill>
        <p:spPr>
          <a:xfrm>
            <a:off x="0" y="0"/>
            <a:ext cx="959485" cy="1738630"/>
          </a:xfrm>
          <a:prstGeom prst="rect">
            <a:avLst/>
          </a:prstGeom>
        </p:spPr>
      </p:pic>
      <p:pic>
        <p:nvPicPr>
          <p:cNvPr id="14" name="图片 13"/>
          <p:cNvPicPr>
            <a:picLocks noChangeAspect="1"/>
          </p:cNvPicPr>
          <p:nvPr>
            <p:custDataLst>
              <p:tags r:id="rId29"/>
            </p:custDataLst>
          </p:nvPr>
        </p:nvPicPr>
        <p:blipFill>
          <a:blip r:embed="rId32" cstate="print">
            <a:extLst>
              <a:ext uri="{28A0092B-C50C-407E-A947-70E740481C1C}">
                <a14:useLocalDpi xmlns:a14="http://schemas.microsoft.com/office/drawing/2010/main" val="0"/>
              </a:ext>
            </a:extLst>
          </a:blip>
          <a:srcRect l="5732" t="3408"/>
          <a:stretch>
            <a:fillRect/>
          </a:stretch>
        </p:blipFill>
        <p:spPr>
          <a:xfrm flipH="1" flipV="1">
            <a:off x="11143615" y="2632710"/>
            <a:ext cx="1048385" cy="422529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custDataLst>
              <p:tags r:id="rId1"/>
            </p:custDataLst>
            <p:extLst>
              <p:ext uri="{D42A27DB-BD31-4B8C-83A1-F6EECF244321}">
                <p14:modId xmlns:p14="http://schemas.microsoft.com/office/powerpoint/2010/main" val="287151900"/>
              </p:ext>
            </p:extLst>
          </p:nvPr>
        </p:nvGraphicFramePr>
        <p:xfrm>
          <a:off x="0" y="434500"/>
          <a:ext cx="12192000" cy="6423500"/>
        </p:xfrm>
        <a:graphic>
          <a:graphicData uri="http://schemas.openxmlformats.org/drawingml/2006/table">
            <a:tbl>
              <a:tblPr firstRow="1" bandRow="1">
                <a:tableStyleId>{5940675A-B579-460E-94D1-54222C63F5DA}</a:tableStyleId>
              </a:tblPr>
              <a:tblGrid>
                <a:gridCol w="542610">
                  <a:extLst>
                    <a:ext uri="{9D8B030D-6E8A-4147-A177-3AD203B41FA5}">
                      <a16:colId xmlns:a16="http://schemas.microsoft.com/office/drawing/2014/main" val="20000"/>
                    </a:ext>
                  </a:extLst>
                </a:gridCol>
                <a:gridCol w="1006486">
                  <a:extLst>
                    <a:ext uri="{9D8B030D-6E8A-4147-A177-3AD203B41FA5}">
                      <a16:colId xmlns:a16="http://schemas.microsoft.com/office/drawing/2014/main" val="20001"/>
                    </a:ext>
                  </a:extLst>
                </a:gridCol>
                <a:gridCol w="688925">
                  <a:extLst>
                    <a:ext uri="{9D8B030D-6E8A-4147-A177-3AD203B41FA5}">
                      <a16:colId xmlns:a16="http://schemas.microsoft.com/office/drawing/2014/main" val="20002"/>
                    </a:ext>
                  </a:extLst>
                </a:gridCol>
                <a:gridCol w="1380474">
                  <a:extLst>
                    <a:ext uri="{9D8B030D-6E8A-4147-A177-3AD203B41FA5}">
                      <a16:colId xmlns:a16="http://schemas.microsoft.com/office/drawing/2014/main" val="20003"/>
                    </a:ext>
                  </a:extLst>
                </a:gridCol>
                <a:gridCol w="1245970">
                  <a:extLst>
                    <a:ext uri="{9D8B030D-6E8A-4147-A177-3AD203B41FA5}">
                      <a16:colId xmlns:a16="http://schemas.microsoft.com/office/drawing/2014/main" val="20004"/>
                    </a:ext>
                  </a:extLst>
                </a:gridCol>
                <a:gridCol w="3189394">
                  <a:extLst>
                    <a:ext uri="{9D8B030D-6E8A-4147-A177-3AD203B41FA5}">
                      <a16:colId xmlns:a16="http://schemas.microsoft.com/office/drawing/2014/main" val="20006"/>
                    </a:ext>
                  </a:extLst>
                </a:gridCol>
                <a:gridCol w="1598305">
                  <a:extLst>
                    <a:ext uri="{9D8B030D-6E8A-4147-A177-3AD203B41FA5}">
                      <a16:colId xmlns:a16="http://schemas.microsoft.com/office/drawing/2014/main" val="20007"/>
                    </a:ext>
                  </a:extLst>
                </a:gridCol>
                <a:gridCol w="2539836">
                  <a:extLst>
                    <a:ext uri="{9D8B030D-6E8A-4147-A177-3AD203B41FA5}">
                      <a16:colId xmlns:a16="http://schemas.microsoft.com/office/drawing/2014/main" val="20008"/>
                    </a:ext>
                  </a:extLst>
                </a:gridCol>
              </a:tblGrid>
              <a:tr h="348159">
                <a:tc gridSpan="2">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职能</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含义</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影响</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关键词语</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83422">
                <a:tc rowSpan="2">
                  <a:txBody>
                    <a:bodyPr/>
                    <a:lstStyle/>
                    <a:p>
                      <a:pPr indent="0">
                        <a:buNone/>
                      </a:pPr>
                      <a:r>
                        <a:rPr lang="en-US" sz="2000" b="1">
                          <a:latin typeface="宋体" panose="02010600030101010101" pitchFamily="2" charset="-122"/>
                          <a:ea typeface="宋体" panose="02010600030101010101" pitchFamily="2" charset="-122"/>
                          <a:cs typeface="宋体" panose="02010600030101010101" pitchFamily="2" charset="-122"/>
                        </a:rPr>
                        <a:t>基本职能★★ </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价值尺度</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表现和衡量其他一切商品的价值（原因是本身是商品，有价值 ）</a:t>
                      </a:r>
                      <a:endParaRPr lang="en-US"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货币充当价值尺度职能，一切商品的价值都由货币来表现，商品价值的大小就表现为货币的多少，商品的价值就表现为商品的价格。</a:t>
                      </a: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价格是价值的货币表现。</a:t>
                      </a:r>
                      <a:endParaRPr lang="en-US"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a:latin typeface="宋体" panose="02010600030101010101" pitchFamily="2" charset="-122"/>
                          <a:ea typeface="宋体" panose="02010600030101010101" pitchFamily="2" charset="-122"/>
                          <a:cs typeface="宋体" panose="02010600030101010101" pitchFamily="2" charset="-122"/>
                        </a:rPr>
                        <a:t>“标价”、“价格”</a:t>
                      </a:r>
                      <a:r>
                        <a:rPr lang="en-US" sz="2000" b="0">
                          <a:latin typeface="宋体" panose="02010600030101010101" pitchFamily="2" charset="-122"/>
                          <a:ea typeface="宋体" panose="02010600030101010101" pitchFamily="2" charset="-122"/>
                          <a:cs typeface="宋体" panose="02010600030101010101" pitchFamily="2" charset="-122"/>
                        </a:rPr>
                        <a:t>（此外见书了解货币计量单位）</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63639">
                <a:tc vMerge="1">
                  <a:txBody>
                    <a:bodyPr/>
                    <a:lstStyle/>
                    <a:p>
                      <a:endParaRPr/>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buNone/>
                      </a:pP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流通手段</a:t>
                      </a: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2000" b="1">
                          <a:solidFill>
                            <a:srgbClr val="FF0000"/>
                          </a:solidFill>
                          <a:latin typeface="宋体" panose="02010600030101010101" pitchFamily="2" charset="-122"/>
                          <a:ea typeface="宋体" panose="02010600030101010101" pitchFamily="2" charset="-122"/>
                          <a:cs typeface="宋体" panose="02010600030101010101" pitchFamily="2" charset="-122"/>
                        </a:rPr>
                        <a:t>充当商品交换的媒介</a:t>
                      </a:r>
                      <a:endParaRPr lang="en-US"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3">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货币充当流通手段职能后，</a:t>
                      </a:r>
                      <a:r>
                        <a:rPr lang="en-US" sz="2000" b="1" u="sng">
                          <a:latin typeface="宋体" panose="02010600030101010101" pitchFamily="2" charset="-122"/>
                          <a:ea typeface="宋体" panose="02010600030101010101" pitchFamily="2" charset="-122"/>
                          <a:cs typeface="宋体" panose="02010600030101010101" pitchFamily="2" charset="-122"/>
                        </a:rPr>
                        <a:t>商品交换</a:t>
                      </a:r>
                      <a:r>
                        <a:rPr lang="en-US" sz="2000" b="0">
                          <a:latin typeface="宋体" panose="02010600030101010101" pitchFamily="2" charset="-122"/>
                          <a:ea typeface="宋体" panose="02010600030101010101" pitchFamily="2" charset="-122"/>
                          <a:cs typeface="宋体" panose="02010600030101010101" pitchFamily="2" charset="-122"/>
                        </a:rPr>
                        <a:t>由原来的</a:t>
                      </a:r>
                      <a:r>
                        <a:rPr lang="en-US" sz="2000" b="1" u="sng">
                          <a:latin typeface="宋体" panose="02010600030101010101" pitchFamily="2" charset="-122"/>
                          <a:ea typeface="宋体" panose="02010600030101010101" pitchFamily="2" charset="-122"/>
                          <a:cs typeface="宋体" panose="02010600030101010101" pitchFamily="2" charset="-122"/>
                        </a:rPr>
                        <a:t>物物交换</a:t>
                      </a:r>
                      <a:r>
                        <a:rPr lang="en-US" sz="2000" b="1">
                          <a:latin typeface="宋体" panose="02010600030101010101" pitchFamily="2" charset="-122"/>
                          <a:ea typeface="宋体" panose="02010600030101010101" pitchFamily="2" charset="-122"/>
                          <a:cs typeface="宋体" panose="02010600030101010101" pitchFamily="2" charset="-122"/>
                        </a:rPr>
                        <a:t>：商品=商品；</a:t>
                      </a:r>
                      <a:r>
                        <a:rPr lang="en-US" sz="2000" b="0">
                          <a:latin typeface="宋体" panose="02010600030101010101" pitchFamily="2" charset="-122"/>
                          <a:ea typeface="宋体" panose="02010600030101010101" pitchFamily="2" charset="-122"/>
                          <a:cs typeface="宋体" panose="02010600030101010101" pitchFamily="2" charset="-122"/>
                        </a:rPr>
                        <a:t>变为以货币为媒介的</a:t>
                      </a:r>
                      <a:r>
                        <a:rPr lang="en-US" sz="2000" b="1" u="sng">
                          <a:latin typeface="宋体" panose="02010600030101010101" pitchFamily="2" charset="-122"/>
                          <a:ea typeface="宋体" panose="02010600030101010101" pitchFamily="2" charset="-122"/>
                          <a:cs typeface="宋体" panose="02010600030101010101" pitchFamily="2" charset="-122"/>
                        </a:rPr>
                        <a:t>商品流通</a:t>
                      </a:r>
                      <a:r>
                        <a:rPr lang="en-US" sz="2000" b="0">
                          <a:latin typeface="宋体" panose="02010600030101010101" pitchFamily="2" charset="-122"/>
                          <a:ea typeface="宋体" panose="02010600030101010101" pitchFamily="2" charset="-122"/>
                          <a:cs typeface="宋体" panose="02010600030101010101" pitchFamily="2" charset="-122"/>
                        </a:rPr>
                        <a:t>。公式：商品——货币——商品(商品到货币阶段的重要性和实现途径</a:t>
                      </a:r>
                      <a:r>
                        <a:rPr lang="zh-CN" altLang="en-US" sz="2000" b="0">
                          <a:latin typeface="宋体" panose="02010600030101010101" pitchFamily="2" charset="-122"/>
                          <a:ea typeface="宋体" panose="02010600030101010101" pitchFamily="2" charset="-122"/>
                          <a:cs typeface="宋体" panose="02010600030101010101" pitchFamily="2" charset="-122"/>
                        </a:rPr>
                        <a:t>见前商品</a:t>
                      </a:r>
                      <a:r>
                        <a:rPr lang="en-US" sz="2000" b="0">
                          <a:latin typeface="宋体" panose="02010600030101010101" pitchFamily="2" charset="-122"/>
                          <a:ea typeface="宋体" panose="02010600030101010101" pitchFamily="2" charset="-122"/>
                          <a:cs typeface="宋体" panose="02010600030101010101" pitchFamily="2" charset="-122"/>
                        </a:rPr>
                        <a:t>“</a:t>
                      </a:r>
                      <a:r>
                        <a:rPr lang="zh-CN" altLang="en-US" sz="2000" b="0">
                          <a:latin typeface="宋体" panose="02010600030101010101" pitchFamily="2" charset="-122"/>
                          <a:ea typeface="宋体" panose="02010600030101010101" pitchFamily="2" charset="-122"/>
                          <a:cs typeface="宋体" panose="02010600030101010101" pitchFamily="2" charset="-122"/>
                        </a:rPr>
                        <a:t>卖难</a:t>
                      </a:r>
                      <a:r>
                        <a:rPr lang="en-US" sz="2000" b="0">
                          <a:latin typeface="宋体" panose="02010600030101010101" pitchFamily="2" charset="-122"/>
                          <a:ea typeface="宋体" panose="02010600030101010101" pitchFamily="2" charset="-122"/>
                          <a:cs typeface="宋体" panose="02010600030101010101" pitchFamily="2" charset="-122"/>
                        </a:rPr>
                        <a:t>”</a:t>
                      </a:r>
                      <a:r>
                        <a:rPr lang="zh-CN" altLang="en-US" sz="2000" b="0">
                          <a:latin typeface="宋体" panose="02010600030101010101" pitchFamily="2" charset="-122"/>
                          <a:ea typeface="宋体" panose="02010600030101010101" pitchFamily="2" charset="-122"/>
                          <a:cs typeface="宋体" panose="02010600030101010101" pitchFamily="2" charset="-122"/>
                        </a:rPr>
                        <a:t>的学习讲解</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a:latin typeface="宋体" panose="02010600030101010101" pitchFamily="2" charset="-122"/>
                          <a:ea typeface="宋体" panose="02010600030101010101" pitchFamily="2" charset="-122"/>
                          <a:cs typeface="宋体" panose="02010600030101010101" pitchFamily="2" charset="-122"/>
                        </a:rPr>
                        <a:t>“</a:t>
                      </a:r>
                      <a:r>
                        <a:rPr lang="en-US" sz="2000" b="1" dirty="0" err="1">
                          <a:latin typeface="宋体" panose="02010600030101010101" pitchFamily="2" charset="-122"/>
                          <a:ea typeface="宋体" panose="02010600030101010101" pitchFamily="2" charset="-122"/>
                          <a:cs typeface="宋体" panose="02010600030101010101" pitchFamily="2" charset="-122"/>
                        </a:rPr>
                        <a:t>购买</a:t>
                      </a:r>
                      <a:r>
                        <a:rPr lang="en-US" sz="2000" b="1" dirty="0">
                          <a:latin typeface="宋体" panose="02010600030101010101" pitchFamily="2" charset="-122"/>
                          <a:ea typeface="宋体" panose="02010600030101010101" pitchFamily="2" charset="-122"/>
                          <a:cs typeface="宋体" panose="02010600030101010101" pitchFamily="2" charset="-122"/>
                        </a:rPr>
                        <a:t>”、“</a:t>
                      </a:r>
                      <a:r>
                        <a:rPr lang="en-US" sz="2000" b="1" dirty="0" err="1">
                          <a:latin typeface="宋体" panose="02010600030101010101" pitchFamily="2" charset="-122"/>
                          <a:ea typeface="宋体" panose="02010600030101010101" pitchFamily="2" charset="-122"/>
                          <a:cs typeface="宋体" panose="02010600030101010101" pitchFamily="2" charset="-122"/>
                        </a:rPr>
                        <a:t>买卖</a:t>
                      </a:r>
                      <a:r>
                        <a:rPr lang="en-US" sz="2000" b="1" dirty="0">
                          <a:latin typeface="宋体" panose="02010600030101010101" pitchFamily="2" charset="-122"/>
                          <a:ea typeface="宋体" panose="02010600030101010101" pitchFamily="2" charset="-122"/>
                          <a:cs typeface="宋体" panose="02010600030101010101" pitchFamily="2" charset="-122"/>
                        </a:rPr>
                        <a:t>”、“</a:t>
                      </a:r>
                      <a:r>
                        <a:rPr lang="en-US" sz="2000" b="1" dirty="0" err="1">
                          <a:latin typeface="宋体" panose="02010600030101010101" pitchFamily="2" charset="-122"/>
                          <a:ea typeface="宋体" panose="02010600030101010101" pitchFamily="2" charset="-122"/>
                          <a:cs typeface="宋体" panose="02010600030101010101" pitchFamily="2" charset="-122"/>
                        </a:rPr>
                        <a:t>现场交易</a:t>
                      </a:r>
                      <a:r>
                        <a:rPr lang="en-US" sz="2000" b="1" dirty="0">
                          <a:latin typeface="宋体" panose="02010600030101010101" pitchFamily="2" charset="-122"/>
                          <a:ea typeface="宋体" panose="02010600030101010101" pitchFamily="2" charset="-122"/>
                          <a:cs typeface="宋体" panose="02010600030101010101" pitchFamily="2" charset="-122"/>
                        </a:rPr>
                        <a:t>”</a:t>
                      </a: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sz="2000" b="1" dirty="0" err="1">
                          <a:solidFill>
                            <a:srgbClr val="FF0000"/>
                          </a:solidFill>
                          <a:latin typeface="宋体" panose="02010600030101010101" pitchFamily="2" charset="-122"/>
                          <a:ea typeface="宋体" panose="02010600030101010101" pitchFamily="2" charset="-122"/>
                          <a:cs typeface="宋体" panose="02010600030101010101" pitchFamily="2" charset="-122"/>
                        </a:rPr>
                        <a:t>同时进行</a:t>
                      </a: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一手交钱，一手交货</a:t>
                      </a:r>
                      <a:r>
                        <a:rPr 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a:t>
                      </a:r>
                      <a:endParaRPr lang="en-US"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8159">
                <a:tc rowSpan="3">
                  <a:txBody>
                    <a:bodyPr/>
                    <a:lstStyle/>
                    <a:p>
                      <a:pPr indent="0" algn="ctr">
                        <a:buNone/>
                      </a:pPr>
                      <a:r>
                        <a:rPr lang="en-US" sz="2000" b="0">
                          <a:latin typeface="Times New Roman" panose="02020603050405020304" pitchFamily="18" charset="0"/>
                          <a:cs typeface="Times New Roman" panose="02020603050405020304" pitchFamily="18" charset="0"/>
                        </a:rPr>
                        <a:t>其他职能</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nSpc>
                          <a:spcPct val="100000"/>
                        </a:lnSpc>
                        <a:buNone/>
                      </a:pPr>
                      <a:r>
                        <a:rPr lang="en-US" sz="2000" b="0">
                          <a:latin typeface="Times New Roman" panose="02020603050405020304" pitchFamily="18" charset="0"/>
                          <a:cs typeface="Times New Roman" panose="02020603050405020304" pitchFamily="18" charset="0"/>
                        </a:rPr>
                        <a:t>贮藏</a:t>
                      </a:r>
                      <a:r>
                        <a:rPr lang="en-US" sz="2000" b="0">
                          <a:latin typeface="宋体" panose="02010600030101010101" pitchFamily="2" charset="-122"/>
                          <a:ea typeface="宋体" panose="02010600030101010101" pitchFamily="2" charset="-122"/>
                          <a:cs typeface="宋体" panose="02010600030101010101" pitchFamily="2" charset="-122"/>
                        </a:rPr>
                        <a:t>手段</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nSpc>
                          <a:spcPct val="100000"/>
                        </a:lnSpc>
                        <a:buNone/>
                      </a:pPr>
                      <a:r>
                        <a:rPr lang="en-US" altLang="zh-CN" sz="2000" b="0">
                          <a:latin typeface="Times New Roman" panose="02020603050405020304" pitchFamily="18" charset="0"/>
                        </a:rPr>
                        <a:t> </a:t>
                      </a:r>
                      <a:r>
                        <a:rPr lang="en-US" altLang="zh-CN" sz="2000">
                          <a:latin typeface="Times New Roman" panose="02020603050405020304" pitchFamily="18" charset="0"/>
                          <a:sym typeface="Arial" panose="020B0604020202020204" pitchFamily="34" charset="0"/>
                        </a:rPr>
                        <a:t>贮藏财富</a:t>
                      </a:r>
                      <a:endParaRPr lang="en-US" altLang="zh-CN"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dirty="0"/>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2">
                  <a:txBody>
                    <a:bodyPr/>
                    <a:lstStyle/>
                    <a:p>
                      <a:pPr indent="0" algn="ctr">
                        <a:lnSpc>
                          <a:spcPct val="100000"/>
                        </a:lnSpc>
                        <a:buNone/>
                      </a:pPr>
                      <a:r>
                        <a:rPr lang="en-US" altLang="zh-CN" sz="2000" b="0">
                          <a:latin typeface="Times New Roman" panose="02020603050405020304" pitchFamily="18" charset="0"/>
                        </a:rPr>
                        <a:t>“保存”</a:t>
                      </a:r>
                      <a:r>
                        <a:rPr lang="en-US" altLang="zh-CN" sz="2000" b="0">
                          <a:latin typeface="宋体" panose="02010600030101010101" pitchFamily="2" charset="-122"/>
                          <a:ea typeface="宋体" panose="02010600030101010101" pitchFamily="2" charset="-122"/>
                        </a:rPr>
                        <a:t>、</a:t>
                      </a:r>
                      <a:r>
                        <a:rPr lang="en-US" altLang="zh-CN" sz="2000" b="0">
                          <a:latin typeface="Times New Roman" panose="02020603050405020304" pitchFamily="18" charset="0"/>
                        </a:rPr>
                        <a:t>“退出流通领域”</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45135">
                <a:tc v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sz="2000" b="1" u="sng">
                          <a:latin typeface="Times New Roman" panose="02020603050405020304" pitchFamily="18" charset="0"/>
                          <a:cs typeface="Times New Roman" panose="02020603050405020304" pitchFamily="18" charset="0"/>
                        </a:rPr>
                        <a:t>支付手段</a:t>
                      </a:r>
                      <a:r>
                        <a:rPr lang="en-US" sz="2000" b="0">
                          <a:latin typeface="宋体" panose="02010600030101010101" pitchFamily="2" charset="-122"/>
                          <a:ea typeface="宋体" panose="02010600030101010101" pitchFamily="2" charset="-122"/>
                          <a:cs typeface="宋体" panose="02010600030101010101" pitchFamily="2" charset="-122"/>
                        </a:rPr>
                        <a:t>◆</a:t>
                      </a:r>
                      <a:endParaRPr lang="en-US" altLang="en-US" sz="2000" b="1" u="sng">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altLang="zh-CN" sz="2000" b="1">
                          <a:latin typeface="Times New Roman" panose="02020603050405020304" pitchFamily="18" charset="0"/>
                        </a:rPr>
                        <a:t> </a:t>
                      </a:r>
                      <a:r>
                        <a:rPr lang="en-US" altLang="zh-CN" sz="2000" b="1">
                          <a:latin typeface="Times New Roman" panose="02020603050405020304" pitchFamily="18" charset="0"/>
                          <a:sym typeface="Arial" panose="020B0604020202020204" pitchFamily="34" charset="0"/>
                        </a:rPr>
                        <a:t>清偿或支付债务、赋税、利息、工资等</a:t>
                      </a: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0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2">
                  <a:txBody>
                    <a:bodyPr/>
                    <a:lstStyle/>
                    <a:p>
                      <a:pPr indent="0" algn="ctr">
                        <a:buNone/>
                      </a:pPr>
                      <a:r>
                        <a:rPr lang="en-US" altLang="zh-CN" sz="2000" b="1">
                          <a:latin typeface="Times New Roman" panose="02020603050405020304" pitchFamily="18" charset="0"/>
                        </a:rPr>
                        <a:t>“赊销赊购”、 “还债”、“地租”、“利息”、“税款”、“工资”</a:t>
                      </a:r>
                      <a:r>
                        <a:rPr lang="en-US" altLang="zh-CN" sz="2000" b="1">
                          <a:solidFill>
                            <a:srgbClr val="FF0000"/>
                          </a:solidFill>
                          <a:latin typeface="宋体" panose="02010600030101010101" pitchFamily="2" charset="-122"/>
                          <a:ea typeface="宋体" panose="02010600030101010101" pitchFamily="2" charset="-122"/>
                        </a:rPr>
                        <a:t>（提前或延期</a:t>
                      </a:r>
                      <a:r>
                        <a:rPr lang="en-US" altLang="zh-CN" sz="2000" b="1">
                          <a:solidFill>
                            <a:srgbClr val="FF0000"/>
                          </a:solidFill>
                          <a:latin typeface="Arial" panose="020B0604020202020204" pitchFamily="34" charset="0"/>
                          <a:ea typeface="宋体" panose="02010600030101010101" pitchFamily="2" charset="-122"/>
                          <a:cs typeface="Arial" panose="020B0604020202020204" pitchFamily="34" charset="0"/>
                        </a:rPr>
                        <a:t>≠</a:t>
                      </a:r>
                      <a:r>
                        <a:rPr lang="zh-CN" altLang="en-US" sz="2000" b="1">
                          <a:solidFill>
                            <a:srgbClr val="FF0000"/>
                          </a:solidFill>
                          <a:latin typeface="Arial" panose="020B0604020202020204" pitchFamily="34" charset="0"/>
                          <a:ea typeface="宋体" panose="02010600030101010101" pitchFamily="2" charset="-122"/>
                          <a:cs typeface="Arial" panose="020B0604020202020204" pitchFamily="34" charset="0"/>
                        </a:rPr>
                        <a:t>区别流通手段</a:t>
                      </a:r>
                      <a:r>
                        <a:rPr lang="en-US" altLang="zh-CN" sz="2000" b="1">
                          <a:solidFill>
                            <a:srgbClr val="FF0000"/>
                          </a:solidFill>
                          <a:latin typeface="宋体" panose="02010600030101010101" pitchFamily="2" charset="-122"/>
                          <a:ea typeface="宋体" panose="02010600030101010101" pitchFamily="2" charset="-122"/>
                        </a:rPr>
                        <a:t>）</a:t>
                      </a:r>
                      <a:endParaRPr lang="en-US" altLang="zh-CN" sz="2000" b="1">
                        <a:solidFill>
                          <a:srgbClr val="FF0000"/>
                        </a:solidFill>
                        <a:latin typeface="宋体" panose="02010600030101010101" pitchFamily="2" charset="-122"/>
                        <a:ea typeface="宋体" panose="02010600030101010101" pitchFamily="2"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1692">
                <a:tc v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buNone/>
                      </a:pPr>
                      <a:r>
                        <a:rPr lang="en-US" sz="2000" b="1">
                          <a:latin typeface="宋体" panose="02010600030101010101" pitchFamily="2" charset="-122"/>
                          <a:ea typeface="宋体" panose="02010600030101010101" pitchFamily="2" charset="-122"/>
                          <a:cs typeface="宋体" panose="02010600030101010101" pitchFamily="2" charset="-122"/>
                        </a:rPr>
                        <a:t>世界货币 ◆ </a:t>
                      </a:r>
                      <a:endParaRPr lang="en-US" altLang="en-US" sz="20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lstStyle/>
                    <a:p>
                      <a:pPr indent="0" algn="ctr">
                        <a:buNone/>
                      </a:pPr>
                      <a:r>
                        <a:rPr lang="en-US" altLang="zh-CN" sz="2000" b="0">
                          <a:latin typeface="Times New Roman" panose="02020603050405020304" pitchFamily="18" charset="0"/>
                        </a:rPr>
                        <a:t> </a:t>
                      </a:r>
                      <a:r>
                        <a:rPr lang="en-US" altLang="zh-CN" sz="2000">
                          <a:latin typeface="Times New Roman" panose="02020603050405020304" pitchFamily="18" charset="0"/>
                          <a:sym typeface="Arial" panose="020B0604020202020204" pitchFamily="34" charset="0"/>
                        </a:rPr>
                        <a:t>在世界市场充当一般等价物</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2">
                  <a:txBody>
                    <a:bodyPr/>
                    <a:lstStyle/>
                    <a:p>
                      <a:pPr indent="0" algn="ctr">
                        <a:buNone/>
                      </a:pPr>
                      <a:r>
                        <a:rPr lang="en-US" altLang="zh-CN" sz="2000" b="0">
                          <a:latin typeface="Times New Roman" panose="02020603050405020304" pitchFamily="18" charset="0"/>
                        </a:rPr>
                        <a:t>“购买外国</a:t>
                      </a:r>
                      <a:r>
                        <a:rPr lang="en-US" altLang="zh-CN" sz="2000" b="0">
                          <a:latin typeface="宋体" panose="02010600030101010101" pitchFamily="2" charset="-122"/>
                          <a:ea typeface="宋体" panose="02010600030101010101" pitchFamily="2" charset="-122"/>
                        </a:rPr>
                        <a:t>商品</a:t>
                      </a:r>
                      <a:r>
                        <a:rPr lang="en-US" altLang="zh-CN" sz="2000" b="0">
                          <a:latin typeface="Times New Roman" panose="02020603050405020304" pitchFamily="18" charset="0"/>
                        </a:rPr>
                        <a:t>”、“国际收支”</a:t>
                      </a:r>
                      <a:r>
                        <a:rPr lang="en-US" altLang="zh-CN" sz="2000" b="0">
                          <a:latin typeface="宋体" panose="02010600030101010101" pitchFamily="2" charset="-122"/>
                          <a:ea typeface="宋体" panose="02010600030101010101" pitchFamily="2" charset="-122"/>
                        </a:rPr>
                        <a:t>、社会财富代表的国际转移</a:t>
                      </a: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393294">
                <a:tc>
                  <a:txBody>
                    <a:bodyPr/>
                    <a:lstStyle/>
                    <a:p>
                      <a:pPr indent="0" algn="ctr">
                        <a:buNone/>
                      </a:pPr>
                      <a:r>
                        <a:rPr lang="zh-CN" altLang="en-US" sz="2000" b="1">
                          <a:latin typeface="华文楷体" panose="02010600040101010101" charset="-122"/>
                          <a:ea typeface="华文楷体" panose="02010600040101010101" charset="-122"/>
                          <a:sym typeface="+mn-ea"/>
                        </a:rPr>
                        <a:t>联系</a:t>
                      </a:r>
                      <a:endParaRPr lang="zh-CN" altLang="en-US" sz="2000" b="1">
                        <a:latin typeface="华文楷体" panose="02010600040101010101" charset="-122"/>
                        <a:ea typeface="华文楷体" panose="02010600040101010101" charset="-122"/>
                      </a:endParaRPr>
                    </a:p>
                    <a:p>
                      <a:pPr indent="0" algn="ctr">
                        <a:buNone/>
                      </a:pPr>
                      <a:endParaRPr lang="en-US" altLang="en-US" sz="20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7">
                  <a:txBody>
                    <a:bodyPr/>
                    <a:lstStyle/>
                    <a:p>
                      <a:pPr lvl="0" eaLnBrk="1" hangingPunct="1"/>
                      <a:r>
                        <a:rPr lang="en-US" altLang="zh-CN" sz="2000" dirty="0">
                          <a:latin typeface="华文楷体" panose="02010600040101010101" charset="-122"/>
                          <a:ea typeface="华文楷体" panose="02010600040101010101" charset="-122"/>
                          <a:sym typeface="+mn-ea"/>
                        </a:rPr>
                        <a:t>1</a:t>
                      </a:r>
                      <a:r>
                        <a:rPr lang="zh-CN" altLang="en-US" sz="2000" dirty="0">
                          <a:latin typeface="华文楷体" panose="02010600040101010101" charset="-122"/>
                          <a:ea typeface="华文楷体" panose="02010600040101010101" charset="-122"/>
                          <a:sym typeface="+mn-ea"/>
                        </a:rPr>
                        <a:t>、都是由货币的本质决定的。</a:t>
                      </a:r>
                      <a:endParaRPr lang="zh-CN" altLang="en-US" sz="2000" dirty="0">
                        <a:latin typeface="华文楷体" panose="02010600040101010101" charset="-122"/>
                        <a:ea typeface="华文楷体" panose="02010600040101010101" charset="-122"/>
                      </a:endParaRPr>
                    </a:p>
                    <a:p>
                      <a:pPr lvl="0" eaLnBrk="1" hangingPunct="1"/>
                      <a:r>
                        <a:rPr lang="en-US" altLang="zh-CN" sz="2000" dirty="0">
                          <a:latin typeface="华文楷体" panose="02010600040101010101" charset="-122"/>
                          <a:ea typeface="华文楷体" panose="02010600040101010101" charset="-122"/>
                          <a:sym typeface="+mn-ea"/>
                        </a:rPr>
                        <a:t>2</a:t>
                      </a:r>
                      <a:r>
                        <a:rPr lang="zh-CN" altLang="en-US" sz="2000" dirty="0">
                          <a:latin typeface="华文楷体" panose="02010600040101010101" charset="-122"/>
                          <a:ea typeface="华文楷体" panose="02010600040101010101" charset="-122"/>
                          <a:sym typeface="+mn-ea"/>
                        </a:rPr>
                        <a:t>、价值尺度和流通手段是货币的基本职能，支付手段、贮藏手段、世界货币是货币基本职能的延伸。</a:t>
                      </a:r>
                    </a:p>
                    <a:p>
                      <a:pPr lvl="0" eaLnBrk="1" hangingPunct="1"/>
                      <a:r>
                        <a:rPr lang="zh-CN" altLang="en-US" sz="2000" dirty="0">
                          <a:latin typeface="华文楷体" panose="02010600040101010101" charset="-122"/>
                          <a:ea typeface="华文楷体" panose="02010600040101010101" charset="-122"/>
                          <a:sym typeface="+mn-ea"/>
                        </a:rPr>
                        <a:t>注意</a:t>
                      </a:r>
                      <a:r>
                        <a:rPr lang="en-US" sz="2000" dirty="0">
                          <a:latin typeface="黑体" panose="02010609060101010101" charset="-122"/>
                          <a:ea typeface="黑体" panose="02010609060101010101" charset="-122"/>
                          <a:cs typeface="黑体" panose="02010609060101010101" charset="-122"/>
                          <a:sym typeface="+mn-ea"/>
                        </a:rPr>
                        <a:t>①</a:t>
                      </a:r>
                      <a:r>
                        <a:rPr lang="en-US" sz="2000" dirty="0" err="1">
                          <a:latin typeface="黑体" panose="02010609060101010101" charset="-122"/>
                          <a:ea typeface="黑体" panose="02010609060101010101" charset="-122"/>
                          <a:cs typeface="黑体" panose="02010609060101010101" charset="-122"/>
                          <a:sym typeface="+mn-ea"/>
                        </a:rPr>
                        <a:t>流通手段（作为交换媒介的“职能或作用</a:t>
                      </a:r>
                      <a:r>
                        <a:rPr lang="en-US" sz="2000" dirty="0">
                          <a:latin typeface="黑体" panose="02010609060101010101" charset="-122"/>
                          <a:ea typeface="黑体" panose="02010609060101010101" charset="-122"/>
                          <a:cs typeface="黑体" panose="02010609060101010101" charset="-122"/>
                          <a:sym typeface="+mn-ea"/>
                        </a:rPr>
                        <a:t>”）≠</a:t>
                      </a:r>
                      <a:r>
                        <a:rPr lang="en-US" sz="2000" dirty="0" err="1">
                          <a:latin typeface="黑体" panose="02010609060101010101" charset="-122"/>
                          <a:ea typeface="黑体" panose="02010609060101010101" charset="-122"/>
                          <a:cs typeface="黑体" panose="02010609060101010101" charset="-122"/>
                          <a:sym typeface="+mn-ea"/>
                        </a:rPr>
                        <a:t>商品流通（以货币为媒介的商品交换</a:t>
                      </a:r>
                      <a:r>
                        <a:rPr lang="en-US" sz="2000" dirty="0">
                          <a:latin typeface="黑体" panose="02010609060101010101" charset="-122"/>
                          <a:ea typeface="黑体" panose="02010609060101010101" charset="-122"/>
                          <a:cs typeface="黑体" panose="02010609060101010101" charset="-122"/>
                          <a:sym typeface="+mn-ea"/>
                        </a:rPr>
                        <a:t>） ②</a:t>
                      </a:r>
                      <a:r>
                        <a:rPr lang="en-US" sz="2000" dirty="0" err="1">
                          <a:latin typeface="黑体" panose="02010609060101010101" charset="-122"/>
                          <a:ea typeface="黑体" panose="02010609060101010101" charset="-122"/>
                          <a:cs typeface="黑体" panose="02010609060101010101" charset="-122"/>
                          <a:sym typeface="+mn-ea"/>
                        </a:rPr>
                        <a:t>商品流通公式：商品</a:t>
                      </a:r>
                      <a:r>
                        <a:rPr lang="en-US" sz="2000" dirty="0">
                          <a:latin typeface="黑体" panose="02010609060101010101" charset="-122"/>
                          <a:ea typeface="黑体" panose="02010609060101010101" charset="-122"/>
                          <a:cs typeface="黑体" panose="02010609060101010101" charset="-122"/>
                          <a:sym typeface="+mn-ea"/>
                        </a:rPr>
                        <a:t>—</a:t>
                      </a:r>
                      <a:r>
                        <a:rPr lang="en-US" sz="2000" dirty="0" err="1">
                          <a:latin typeface="黑体" panose="02010609060101010101" charset="-122"/>
                          <a:ea typeface="黑体" panose="02010609060101010101" charset="-122"/>
                          <a:cs typeface="黑体" panose="02010609060101010101" charset="-122"/>
                          <a:sym typeface="+mn-ea"/>
                        </a:rPr>
                        <a:t>货币</a:t>
                      </a:r>
                      <a:r>
                        <a:rPr lang="en-US" sz="2000" dirty="0">
                          <a:latin typeface="黑体" panose="02010609060101010101" charset="-122"/>
                          <a:ea typeface="黑体" panose="02010609060101010101" charset="-122"/>
                          <a:cs typeface="黑体" panose="02010609060101010101" charset="-122"/>
                          <a:sym typeface="+mn-ea"/>
                        </a:rPr>
                        <a:t>—</a:t>
                      </a:r>
                      <a:r>
                        <a:rPr lang="en-US" sz="2000" dirty="0" err="1">
                          <a:latin typeface="黑体" panose="02010609060101010101" charset="-122"/>
                          <a:ea typeface="黑体" panose="02010609060101010101" charset="-122"/>
                          <a:cs typeface="黑体" panose="02010609060101010101" charset="-122"/>
                          <a:sym typeface="+mn-ea"/>
                        </a:rPr>
                        <a:t>商品</a:t>
                      </a:r>
                      <a:r>
                        <a:rPr lang="en-US" sz="2000" dirty="0">
                          <a:latin typeface="黑体" panose="02010609060101010101" charset="-122"/>
                          <a:ea typeface="黑体" panose="02010609060101010101" charset="-122"/>
                          <a:cs typeface="黑体" panose="02010609060101010101" charset="-122"/>
                          <a:sym typeface="+mn-ea"/>
                        </a:rPr>
                        <a:t>≠</a:t>
                      </a:r>
                      <a:r>
                        <a:rPr lang="zh-CN" altLang="en-US" sz="2000" dirty="0">
                          <a:latin typeface="黑体" panose="02010609060101010101" charset="-122"/>
                          <a:ea typeface="黑体" panose="02010609060101010101" charset="-122"/>
                          <a:cs typeface="黑体" panose="02010609060101010101" charset="-122"/>
                          <a:sym typeface="+mn-ea"/>
                        </a:rPr>
                        <a:t>物物交换</a:t>
                      </a:r>
                      <a:r>
                        <a:rPr lang="en-US" sz="2000" dirty="0">
                          <a:latin typeface="黑体" panose="02010609060101010101" charset="-122"/>
                          <a:ea typeface="黑体" panose="02010609060101010101" charset="-122"/>
                          <a:cs typeface="黑体" panose="02010609060101010101" charset="-122"/>
                          <a:sym typeface="+mn-ea"/>
                        </a:rPr>
                        <a:t>  ③</a:t>
                      </a:r>
                      <a:r>
                        <a:rPr lang="en-US" sz="2000" dirty="0" err="1">
                          <a:latin typeface="黑体" panose="02010609060101010101" charset="-122"/>
                          <a:ea typeface="黑体" panose="02010609060101010101" charset="-122"/>
                          <a:cs typeface="黑体" panose="02010609060101010101" charset="-122"/>
                          <a:sym typeface="+mn-ea"/>
                        </a:rPr>
                        <a:t>流通手段启示商家要生产适销对路的</a:t>
                      </a:r>
                      <a:r>
                        <a:rPr lang="zh-CN" altLang="en-US" sz="2000" dirty="0">
                          <a:latin typeface="黑体" panose="02010609060101010101" charset="-122"/>
                          <a:ea typeface="黑体" panose="02010609060101010101" charset="-122"/>
                          <a:cs typeface="黑体" panose="02010609060101010101" charset="-122"/>
                          <a:sym typeface="+mn-ea"/>
                        </a:rPr>
                        <a:t>性价比高</a:t>
                      </a:r>
                      <a:r>
                        <a:rPr lang="en-US" sz="2000" dirty="0" err="1">
                          <a:latin typeface="黑体" panose="02010609060101010101" charset="-122"/>
                          <a:ea typeface="黑体" panose="02010609060101010101" charset="-122"/>
                          <a:cs typeface="黑体" panose="02010609060101010101" charset="-122"/>
                          <a:sym typeface="+mn-ea"/>
                        </a:rPr>
                        <a:t>产品</a:t>
                      </a:r>
                      <a:endParaRPr lang="en-US" altLang="en-US" sz="2000" b="1" dirty="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a:lnR w="12700" cap="flat" cmpd="sng">
                      <a:solidFill>
                        <a:srgbClr val="080000"/>
                      </a:solidFill>
                      <a:prstDash val="solid"/>
                      <a:headEnd type="none" w="med" len="med"/>
                      <a:tailEnd type="none" w="med" len="med"/>
                    </a:lnR>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lgn="ctr">
                      <a:solidFill>
                        <a:srgbClr val="080000"/>
                      </a:solidFill>
                      <a:prstDash val="solid"/>
                      <a:round/>
                      <a:headEnd type="none" w="med" len="med"/>
                      <a:tailEnd type="none" w="med" len="med"/>
                    </a:lnL>
                    <a:lnR w="12700" cap="flat" cmpd="sng">
                      <a:solidFill>
                        <a:srgbClr val="080000"/>
                      </a:solidFill>
                      <a:prstDash val="solid"/>
                      <a:headEnd type="none" w="med" len="med"/>
                      <a:tailEnd type="none" w="med" len="med"/>
                    </a:lnR>
                    <a:lnT w="12700" cap="flat" cmpd="sng" algn="ctr">
                      <a:solidFill>
                        <a:srgbClr val="080000"/>
                      </a:solidFill>
                      <a:prstDash val="solid"/>
                      <a:roun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圆角矩形 4"/>
          <p:cNvSpPr/>
          <p:nvPr>
            <p:custDataLst>
              <p:tags r:id="rId2"/>
            </p:custDataLst>
          </p:nvPr>
        </p:nvSpPr>
        <p:spPr>
          <a:xfrm>
            <a:off x="843280" y="0"/>
            <a:ext cx="8124825" cy="560705"/>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3</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：货币的基本职能（低频考点）</a:t>
            </a:r>
            <a:endParaRPr lang="zh-CN" altLang="en-US" sz="2400" b="1" kern="120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advClick="0">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文本框 284673"/>
          <p:cNvSpPr txBox="1">
            <a:spLocks noChangeArrowheads="1"/>
          </p:cNvSpPr>
          <p:nvPr>
            <p:custDataLst>
              <p:tags r:id="rId1"/>
            </p:custDataLst>
          </p:nvPr>
        </p:nvSpPr>
        <p:spPr bwMode="auto">
          <a:xfrm>
            <a:off x="2927350" y="188913"/>
            <a:ext cx="6629400" cy="706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4000" b="1">
                <a:ea typeface="华文行楷" panose="02010800040101010101" pitchFamily="2" charset="-122"/>
              </a:rPr>
              <a:t>物物交换与商品流通的区别</a:t>
            </a:r>
          </a:p>
        </p:txBody>
      </p:sp>
      <p:graphicFrame>
        <p:nvGraphicFramePr>
          <p:cNvPr id="284675" name="表格 284674"/>
          <p:cNvGraphicFramePr>
            <a:graphicFrameLocks noGrp="1"/>
          </p:cNvGraphicFramePr>
          <p:nvPr>
            <p:custDataLst>
              <p:tags r:id="rId2"/>
            </p:custDataLst>
          </p:nvPr>
        </p:nvGraphicFramePr>
        <p:xfrm>
          <a:off x="1774825" y="1052513"/>
          <a:ext cx="8610600" cy="5394642"/>
        </p:xfrm>
        <a:graphic>
          <a:graphicData uri="http://schemas.openxmlformats.org/drawingml/2006/table">
            <a:tbl>
              <a:tblPr/>
              <a:tblGrid>
                <a:gridCol w="762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2362200">
                  <a:extLst>
                    <a:ext uri="{9D8B030D-6E8A-4147-A177-3AD203B41FA5}">
                      <a16:colId xmlns:a16="http://schemas.microsoft.com/office/drawing/2014/main" val="20004"/>
                    </a:ext>
                  </a:extLst>
                </a:gridCol>
              </a:tblGrid>
              <a:tr h="1030605">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名称</a:t>
                      </a:r>
                    </a:p>
                  </a:txBody>
                  <a:tcPr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交换</a:t>
                      </a:r>
                    </a:p>
                    <a:p>
                      <a:pPr marL="0" lvl="0" indent="0" algn="ctr">
                        <a:buNone/>
                      </a:pPr>
                      <a:r>
                        <a:rPr lang="zh-CN" altLang="en-US" b="1"/>
                        <a:t>方式</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dirty="0"/>
                        <a:t>公      式</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dirty="0"/>
                        <a:t>产生</a:t>
                      </a:r>
                    </a:p>
                    <a:p>
                      <a:pPr marL="0" lvl="0" indent="0" algn="ctr">
                        <a:buNone/>
                      </a:pPr>
                      <a:r>
                        <a:rPr lang="zh-CN" altLang="en-US" b="1" dirty="0"/>
                        <a:t>时间</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特     点</a:t>
                      </a:r>
                    </a:p>
                  </a:txBody>
                  <a:tcPr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98637">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物物交换</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物与物的交换</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商品</a:t>
                      </a:r>
                      <a:r>
                        <a:rPr lang="en-US" altLang="zh-CN" b="1">
                          <a:latin typeface="Times New Roman" panose="02020603050405020304" pitchFamily="18" charset="0"/>
                        </a:rPr>
                        <a:t>—</a:t>
                      </a:r>
                      <a:r>
                        <a:rPr lang="zh-CN" altLang="en-US" b="1"/>
                        <a:t>商品</a:t>
                      </a:r>
                    </a:p>
                    <a:p>
                      <a:pPr marL="0" lvl="0" indent="0" algn="ctr">
                        <a:buNone/>
                      </a:pPr>
                      <a:r>
                        <a:rPr lang="en-US" altLang="zh-CN" b="1"/>
                        <a:t>W</a:t>
                      </a:r>
                      <a:r>
                        <a:rPr lang="en-US" altLang="zh-CN" b="1">
                          <a:latin typeface="Times New Roman" panose="02020603050405020304" pitchFamily="18" charset="0"/>
                        </a:rPr>
                        <a:t>—</a:t>
                      </a:r>
                      <a:r>
                        <a:rPr lang="en-US" altLang="zh-CN" b="1"/>
                        <a:t>W</a:t>
                      </a:r>
                      <a:endParaRPr lang="zh-CN" altLang="en-US" b="1"/>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货币产生前就存在</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买和卖同时进行，双方满意就可成交</a:t>
                      </a:r>
                    </a:p>
                  </a:txBody>
                  <a:tcPr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65400">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商品流通</a:t>
                      </a:r>
                    </a:p>
                  </a:txBody>
                  <a:tcPr anchor="ctr" anchorCtr="1">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以货币为媒价的商品交换</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商品</a:t>
                      </a:r>
                      <a:r>
                        <a:rPr lang="en-US" altLang="zh-CN" b="1"/>
                        <a:t>--</a:t>
                      </a:r>
                      <a:r>
                        <a:rPr lang="zh-CN" altLang="en-US" b="1"/>
                        <a:t>货币</a:t>
                      </a:r>
                      <a:r>
                        <a:rPr lang="en-US" altLang="zh-CN" b="1"/>
                        <a:t>--</a:t>
                      </a:r>
                      <a:r>
                        <a:rPr lang="zh-CN" altLang="en-US" b="1"/>
                        <a:t>商品</a:t>
                      </a:r>
                    </a:p>
                    <a:p>
                      <a:pPr marL="0" lvl="0" indent="0" algn="ctr">
                        <a:buNone/>
                      </a:pPr>
                      <a:r>
                        <a:rPr lang="en-US" altLang="zh-CN" b="1"/>
                        <a:t>W</a:t>
                      </a:r>
                      <a:r>
                        <a:rPr lang="en-US" altLang="zh-CN" b="1">
                          <a:latin typeface="Times New Roman" panose="02020603050405020304" pitchFamily="18" charset="0"/>
                        </a:rPr>
                        <a:t>—</a:t>
                      </a:r>
                      <a:r>
                        <a:rPr lang="en-US" altLang="zh-CN" b="1"/>
                        <a:t>G</a:t>
                      </a:r>
                      <a:r>
                        <a:rPr lang="en-US" altLang="zh-CN" b="1">
                          <a:latin typeface="Times New Roman" panose="02020603050405020304" pitchFamily="18" charset="0"/>
                        </a:rPr>
                        <a:t>—</a:t>
                      </a:r>
                      <a:r>
                        <a:rPr lang="en-US" altLang="zh-CN" b="1"/>
                        <a:t>W</a:t>
                      </a:r>
                      <a:endParaRPr lang="zh-CN" altLang="en-US" b="1"/>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a:t>货币产生后</a:t>
                      </a:r>
                    </a:p>
                  </a:txBody>
                  <a:tcPr anchor="ctr" anchorCtr="1">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Times New Roman" panose="02020603050405020304" pitchFamily="18"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Times New Roman" panose="02020603050405020304" pitchFamily="18"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Times New Roman" panose="02020603050405020304" pitchFamily="18"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Times New Roman" panose="02020603050405020304" pitchFamily="18" charset="0"/>
                          <a:ea typeface="宋体" panose="02010600030101010101" pitchFamily="2" charset="-122"/>
                        </a:defRPr>
                      </a:lvl5pPr>
                    </a:lstStyle>
                    <a:p>
                      <a:pPr marL="0" lvl="0" indent="0" algn="ctr">
                        <a:buNone/>
                      </a:pPr>
                      <a:r>
                        <a:rPr lang="zh-CN" altLang="en-US" b="1" dirty="0"/>
                        <a:t>买卖在时间和空间上都是分离的</a:t>
                      </a:r>
                    </a:p>
                  </a:txBody>
                  <a:tcPr anchor="ctr" anchorCtr="1">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9" name="矩形 8"/>
          <p:cNvSpPr/>
          <p:nvPr>
            <p:custDataLst>
              <p:tags r:id="rId3"/>
            </p:custDataLst>
          </p:nvPr>
        </p:nvSpPr>
        <p:spPr>
          <a:xfrm>
            <a:off x="704850" y="1937385"/>
            <a:ext cx="594360" cy="2676525"/>
          </a:xfrm>
          <a:prstGeom prst="rect">
            <a:avLst/>
          </a:prstGeom>
        </p:spPr>
        <p:txBody>
          <a:bodyPr wrap="square">
            <a:spAutoFit/>
          </a:bodyPr>
          <a:lstStyle/>
          <a:p>
            <a:pPr algn="l"/>
            <a:r>
              <a:rPr lang="zh-CN" altLang="en-US" sz="2800" b="1">
                <a:solidFill>
                  <a:srgbClr val="FF0000"/>
                </a:solidFill>
                <a:latin typeface="叶根友毛笔行书2.0版" panose="02010601030101010101" charset="-122"/>
                <a:ea typeface="叶根友毛笔行书2.0版" panose="02010601030101010101" charset="-122"/>
                <a:sym typeface="+mn-ea"/>
              </a:rPr>
              <a:t>易</a:t>
            </a:r>
          </a:p>
          <a:p>
            <a:pPr algn="l"/>
            <a:r>
              <a:rPr lang="zh-CN" altLang="en-US" sz="2800" b="1">
                <a:solidFill>
                  <a:srgbClr val="FF0000"/>
                </a:solidFill>
                <a:latin typeface="叶根友毛笔行书2.0版" panose="02010601030101010101" charset="-122"/>
                <a:ea typeface="叶根友毛笔行书2.0版" panose="02010601030101010101" charset="-122"/>
                <a:sym typeface="+mn-ea"/>
              </a:rPr>
              <a:t>误易</a:t>
            </a:r>
          </a:p>
          <a:p>
            <a:pPr algn="l"/>
            <a:r>
              <a:rPr lang="zh-CN" altLang="en-US" sz="2800" b="1">
                <a:solidFill>
                  <a:srgbClr val="FF0000"/>
                </a:solidFill>
                <a:latin typeface="叶根友毛笔行书2.0版" panose="02010601030101010101" charset="-122"/>
                <a:ea typeface="叶根友毛笔行书2.0版" panose="02010601030101010101" charset="-122"/>
                <a:sym typeface="+mn-ea"/>
              </a:rPr>
              <a:t>混解析</a:t>
            </a:r>
          </a:p>
        </p:txBody>
      </p:sp>
      <p:pic>
        <p:nvPicPr>
          <p:cNvPr id="2" name="图片 1"/>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rcRect l="5732" t="3408"/>
          <a:stretch>
            <a:fillRect/>
          </a:stretch>
        </p:blipFill>
        <p:spPr>
          <a:xfrm>
            <a:off x="0" y="0"/>
            <a:ext cx="1115060" cy="1555750"/>
          </a:xfrm>
          <a:prstGeom prst="rect">
            <a:avLst/>
          </a:prstGeom>
        </p:spPr>
      </p:pic>
      <p:pic>
        <p:nvPicPr>
          <p:cNvPr id="7" name="图片 6"/>
          <p:cNvPicPr>
            <a:picLocks noChangeAspect="1"/>
          </p:cNvPicPr>
          <p:nvPr>
            <p:custDataLst>
              <p:tags r:id="rId5"/>
            </p:custDataLst>
          </p:nvPr>
        </p:nvPicPr>
        <p:blipFill>
          <a:blip r:embed="rId8">
            <a:extLst>
              <a:ext uri="{28A0092B-C50C-407E-A947-70E740481C1C}">
                <a14:useLocalDpi xmlns:a14="http://schemas.microsoft.com/office/drawing/2010/main" val="0"/>
              </a:ext>
            </a:extLst>
          </a:blip>
          <a:srcRect l="31750" r="33606" b="53427"/>
          <a:stretch>
            <a:fillRect/>
          </a:stretch>
        </p:blipFill>
        <p:spPr>
          <a:xfrm>
            <a:off x="11079480" y="495935"/>
            <a:ext cx="1112520" cy="25330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4674"/>
                                        </p:tgtEl>
                                        <p:attrNameLst>
                                          <p:attrName>style.visibility</p:attrName>
                                        </p:attrNameLst>
                                      </p:cBhvr>
                                      <p:to>
                                        <p:strVal val="visible"/>
                                      </p:to>
                                    </p:set>
                                    <p:anim calcmode="lin" valueType="num">
                                      <p:cBhvr>
                                        <p:cTn id="7" dur="500" fill="hold"/>
                                        <p:tgtEl>
                                          <p:spTgt spid="284674"/>
                                        </p:tgtEl>
                                        <p:attrNameLst>
                                          <p:attrName>ppt_x</p:attrName>
                                        </p:attrNameLst>
                                      </p:cBhvr>
                                      <p:tavLst>
                                        <p:tav tm="0">
                                          <p:val>
                                            <p:strVal val="0-#ppt_w/2"/>
                                          </p:val>
                                        </p:tav>
                                        <p:tav tm="100000">
                                          <p:val>
                                            <p:strVal val="#ppt_x"/>
                                          </p:val>
                                        </p:tav>
                                      </p:tavLst>
                                    </p:anim>
                                    <p:anim calcmode="lin" valueType="num">
                                      <p:cBhvr>
                                        <p:cTn id="8" dur="500" fill="hold"/>
                                        <p:tgtEl>
                                          <p:spTgt spid="2846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4675"/>
                                        </p:tgtEl>
                                        <p:attrNameLst>
                                          <p:attrName>style.visibility</p:attrName>
                                        </p:attrNameLst>
                                      </p:cBhvr>
                                      <p:to>
                                        <p:strVal val="visible"/>
                                      </p:to>
                                    </p:set>
                                    <p:anim calcmode="lin" valueType="num">
                                      <p:cBhvr>
                                        <p:cTn id="13" dur="500" fill="hold"/>
                                        <p:tgtEl>
                                          <p:spTgt spid="284675"/>
                                        </p:tgtEl>
                                        <p:attrNameLst>
                                          <p:attrName>ppt_x</p:attrName>
                                        </p:attrNameLst>
                                      </p:cBhvr>
                                      <p:tavLst>
                                        <p:tav tm="0">
                                          <p:val>
                                            <p:strVal val="0-#ppt_w/2"/>
                                          </p:val>
                                        </p:tav>
                                        <p:tav tm="100000">
                                          <p:val>
                                            <p:strVal val="#ppt_x"/>
                                          </p:val>
                                        </p:tav>
                                      </p:tavLst>
                                    </p:anim>
                                    <p:anim calcmode="lin" valueType="num">
                                      <p:cBhvr>
                                        <p:cTn id="14" dur="500" fill="hold"/>
                                        <p:tgtEl>
                                          <p:spTgt spid="2846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4"/>
          <p:cNvSpPr txBox="1"/>
          <p:nvPr>
            <p:custDataLst>
              <p:tags r:id="rId1"/>
            </p:custDataLst>
          </p:nvPr>
        </p:nvSpPr>
        <p:spPr>
          <a:xfrm>
            <a:off x="2807944" y="586726"/>
            <a:ext cx="6612624" cy="646331"/>
          </a:xfrm>
          <a:prstGeom prst="rect">
            <a:avLst/>
          </a:prstGeom>
          <a:noFill/>
          <a:ln w="9525">
            <a:noFill/>
          </a:ln>
        </p:spPr>
        <p:txBody>
          <a:bodyPr wrap="square" anchor="t">
            <a:spAutoFit/>
          </a:bodyPr>
          <a:lstStyle/>
          <a:p>
            <a:pPr eaLnBrk="0" hangingPunct="0">
              <a:spcBef>
                <a:spcPct val="50000"/>
              </a:spcBef>
            </a:pPr>
            <a:r>
              <a:rPr lang="zh-CN" altLang="en-US" sz="3600" b="1">
                <a:latin typeface="微软雅黑" panose="020B0503020204020204" charset="-122"/>
                <a:ea typeface="微软雅黑" panose="020B0503020204020204" charset="-122"/>
              </a:rPr>
              <a:t>如何区分商品流通与流通手段？</a:t>
            </a:r>
            <a:endParaRPr lang="zh-CN" altLang="en-US" sz="3600" b="1">
              <a:solidFill>
                <a:schemeClr val="hlink"/>
              </a:solidFill>
              <a:latin typeface="微软雅黑" panose="020B0503020204020204" charset="-122"/>
              <a:ea typeface="微软雅黑" panose="020B0503020204020204" charset="-122"/>
            </a:endParaRPr>
          </a:p>
        </p:txBody>
      </p:sp>
      <p:graphicFrame>
        <p:nvGraphicFramePr>
          <p:cNvPr id="2" name="表格 2"/>
          <p:cNvGraphicFramePr>
            <a:graphicFrameLocks noGrp="1"/>
          </p:cNvGraphicFramePr>
          <p:nvPr>
            <p:custDataLst>
              <p:tags r:id="rId2"/>
            </p:custDataLst>
          </p:nvPr>
        </p:nvGraphicFramePr>
        <p:xfrm>
          <a:off x="1312305" y="1694216"/>
          <a:ext cx="9603903" cy="4357908"/>
        </p:xfrm>
        <a:graphic>
          <a:graphicData uri="http://schemas.openxmlformats.org/drawingml/2006/table">
            <a:tbl>
              <a:tblPr firstRow="1" bandRow="1">
                <a:tableStyleId>{5C22544A-7EE6-4342-B048-85BDC9FD1C3A}</a:tableStyleId>
              </a:tblPr>
              <a:tblGrid>
                <a:gridCol w="1696620">
                  <a:extLst>
                    <a:ext uri="{9D8B030D-6E8A-4147-A177-3AD203B41FA5}">
                      <a16:colId xmlns:a16="http://schemas.microsoft.com/office/drawing/2014/main" val="20000"/>
                    </a:ext>
                  </a:extLst>
                </a:gridCol>
                <a:gridCol w="4234649">
                  <a:extLst>
                    <a:ext uri="{9D8B030D-6E8A-4147-A177-3AD203B41FA5}">
                      <a16:colId xmlns:a16="http://schemas.microsoft.com/office/drawing/2014/main" val="20001"/>
                    </a:ext>
                  </a:extLst>
                </a:gridCol>
                <a:gridCol w="3672634">
                  <a:extLst>
                    <a:ext uri="{9D8B030D-6E8A-4147-A177-3AD203B41FA5}">
                      <a16:colId xmlns:a16="http://schemas.microsoft.com/office/drawing/2014/main" val="20002"/>
                    </a:ext>
                  </a:extLst>
                </a:gridCol>
              </a:tblGrid>
              <a:tr h="871672">
                <a:tc>
                  <a:txBody>
                    <a:bodyPr/>
                    <a:lstStyle/>
                    <a:p>
                      <a:pPr algn="ctr">
                        <a:lnSpc>
                          <a:spcPct val="200000"/>
                        </a:lnSpc>
                      </a:pPr>
                      <a:endParaRPr lang="zh-CN" altLang="en-US">
                        <a:solidFill>
                          <a:schemeClr val="tx1"/>
                        </a:solidFill>
                      </a:endParaRPr>
                    </a:p>
                  </a:txBody>
                  <a:tcPr>
                    <a:noFill/>
                  </a:tcPr>
                </a:tc>
                <a:tc>
                  <a:txBody>
                    <a:bodyPr/>
                    <a:lstStyle/>
                    <a:p>
                      <a:pPr algn="ctr">
                        <a:lnSpc>
                          <a:spcPct val="150000"/>
                        </a:lnSpc>
                      </a:pPr>
                      <a:r>
                        <a:rPr lang="zh-CN" altLang="en-US" sz="2800">
                          <a:solidFill>
                            <a:schemeClr val="tx1"/>
                          </a:solidFill>
                        </a:rPr>
                        <a:t>流通手段</a:t>
                      </a:r>
                    </a:p>
                  </a:txBody>
                  <a:tcPr>
                    <a:noFill/>
                  </a:tcPr>
                </a:tc>
                <a:tc>
                  <a:txBody>
                    <a:bodyPr/>
                    <a:lstStyle/>
                    <a:p>
                      <a:pPr algn="ctr">
                        <a:lnSpc>
                          <a:spcPct val="150000"/>
                        </a:lnSpc>
                      </a:pPr>
                      <a:r>
                        <a:rPr lang="zh-CN" altLang="en-US" sz="2800">
                          <a:solidFill>
                            <a:schemeClr val="tx1"/>
                          </a:solidFill>
                        </a:rPr>
                        <a:t>商品流通</a:t>
                      </a:r>
                    </a:p>
                  </a:txBody>
                  <a:tcPr>
                    <a:noFill/>
                  </a:tcPr>
                </a:tc>
                <a:extLst>
                  <a:ext uri="{0D108BD9-81ED-4DB2-BD59-A6C34878D82A}">
                    <a16:rowId xmlns:a16="http://schemas.microsoft.com/office/drawing/2014/main" val="10000"/>
                  </a:ext>
                </a:extLst>
              </a:tr>
              <a:tr h="871220">
                <a:tc>
                  <a:txBody>
                    <a:bodyPr/>
                    <a:lstStyle/>
                    <a:p>
                      <a:pPr algn="ctr">
                        <a:lnSpc>
                          <a:spcPct val="200000"/>
                        </a:lnSpc>
                      </a:pPr>
                      <a:r>
                        <a:rPr lang="zh-CN" altLang="en-US" sz="2400" b="1"/>
                        <a:t>含义</a:t>
                      </a:r>
                    </a:p>
                  </a:txBody>
                  <a:tcPr/>
                </a:tc>
                <a:tc>
                  <a:txBody>
                    <a:bodyPr/>
                    <a:lstStyle/>
                    <a:p>
                      <a:pPr algn="l">
                        <a:lnSpc>
                          <a:spcPct val="200000"/>
                        </a:lnSpc>
                      </a:pPr>
                      <a:r>
                        <a:rPr lang="zh-CN" altLang="en-US" sz="2400" b="1"/>
                        <a:t>货币充当商品交换媒介的职能</a:t>
                      </a:r>
                    </a:p>
                  </a:txBody>
                  <a:tcPr/>
                </a:tc>
                <a:tc>
                  <a:txBody>
                    <a:bodyPr/>
                    <a:lstStyle/>
                    <a:p>
                      <a:pPr algn="l">
                        <a:lnSpc>
                          <a:spcPct val="200000"/>
                        </a:lnSpc>
                      </a:pPr>
                      <a:r>
                        <a:rPr lang="zh-CN" altLang="en-US" sz="2400" b="1"/>
                        <a:t>以货币为媒介的商品交换</a:t>
                      </a:r>
                    </a:p>
                  </a:txBody>
                  <a:tcPr/>
                </a:tc>
                <a:extLst>
                  <a:ext uri="{0D108BD9-81ED-4DB2-BD59-A6C34878D82A}">
                    <a16:rowId xmlns:a16="http://schemas.microsoft.com/office/drawing/2014/main" val="10001"/>
                  </a:ext>
                </a:extLst>
              </a:tr>
              <a:tr h="871672">
                <a:tc>
                  <a:txBody>
                    <a:bodyPr/>
                    <a:lstStyle/>
                    <a:p>
                      <a:pPr algn="ctr">
                        <a:lnSpc>
                          <a:spcPct val="200000"/>
                        </a:lnSpc>
                      </a:pPr>
                      <a:r>
                        <a:rPr lang="zh-CN" altLang="en-US" sz="2400" b="1"/>
                        <a:t>侧重点</a:t>
                      </a:r>
                    </a:p>
                  </a:txBody>
                  <a:tcPr/>
                </a:tc>
                <a:tc>
                  <a:txBody>
                    <a:bodyPr/>
                    <a:lstStyle/>
                    <a:p>
                      <a:pPr algn="l">
                        <a:lnSpc>
                          <a:spcPct val="200000"/>
                        </a:lnSpc>
                      </a:pPr>
                      <a:r>
                        <a:rPr lang="zh-CN" altLang="en-US" sz="2400" b="1"/>
                        <a:t>强调货币在流通中的作用</a:t>
                      </a:r>
                    </a:p>
                  </a:txBody>
                  <a:tcPr/>
                </a:tc>
                <a:tc>
                  <a:txBody>
                    <a:bodyPr/>
                    <a:lstStyle/>
                    <a:p>
                      <a:pPr algn="l">
                        <a:lnSpc>
                          <a:spcPct val="200000"/>
                        </a:lnSpc>
                      </a:pPr>
                      <a:r>
                        <a:rPr lang="zh-CN" altLang="en-US" sz="2400" b="1"/>
                        <a:t>强调商品如何进行交换</a:t>
                      </a:r>
                    </a:p>
                  </a:txBody>
                  <a:tcPr/>
                </a:tc>
                <a:extLst>
                  <a:ext uri="{0D108BD9-81ED-4DB2-BD59-A6C34878D82A}">
                    <a16:rowId xmlns:a16="http://schemas.microsoft.com/office/drawing/2014/main" val="10002"/>
                  </a:ext>
                </a:extLst>
              </a:tr>
              <a:tr h="871672">
                <a:tc>
                  <a:txBody>
                    <a:bodyPr/>
                    <a:lstStyle/>
                    <a:p>
                      <a:pPr algn="ctr">
                        <a:lnSpc>
                          <a:spcPct val="200000"/>
                        </a:lnSpc>
                      </a:pPr>
                      <a:r>
                        <a:rPr lang="zh-CN" altLang="en-US" sz="2400" b="1"/>
                        <a:t>性质</a:t>
                      </a:r>
                    </a:p>
                  </a:txBody>
                  <a:tcPr/>
                </a:tc>
                <a:tc>
                  <a:txBody>
                    <a:bodyPr/>
                    <a:lstStyle/>
                    <a:p>
                      <a:pPr algn="l">
                        <a:lnSpc>
                          <a:spcPct val="200000"/>
                        </a:lnSpc>
                      </a:pPr>
                      <a:r>
                        <a:rPr lang="zh-CN" altLang="en-US" sz="2400" b="1"/>
                        <a:t>是货币的一种职能</a:t>
                      </a:r>
                    </a:p>
                  </a:txBody>
                  <a:tcPr/>
                </a:tc>
                <a:tc>
                  <a:txBody>
                    <a:bodyPr/>
                    <a:lstStyle/>
                    <a:p>
                      <a:pPr algn="l">
                        <a:lnSpc>
                          <a:spcPct val="200000"/>
                        </a:lnSpc>
                      </a:pPr>
                      <a:r>
                        <a:rPr lang="zh-CN" altLang="en-US" sz="2400" b="1"/>
                        <a:t>是商品交换的一种形式</a:t>
                      </a:r>
                    </a:p>
                  </a:txBody>
                  <a:tcPr/>
                </a:tc>
                <a:extLst>
                  <a:ext uri="{0D108BD9-81ED-4DB2-BD59-A6C34878D82A}">
                    <a16:rowId xmlns:a16="http://schemas.microsoft.com/office/drawing/2014/main" val="10003"/>
                  </a:ext>
                </a:extLst>
              </a:tr>
              <a:tr h="871672">
                <a:tc>
                  <a:txBody>
                    <a:bodyPr/>
                    <a:lstStyle/>
                    <a:p>
                      <a:pPr algn="ctr">
                        <a:lnSpc>
                          <a:spcPct val="200000"/>
                        </a:lnSpc>
                      </a:pPr>
                      <a:r>
                        <a:rPr lang="zh-CN" altLang="en-US" sz="2400" b="1"/>
                        <a:t>联系</a:t>
                      </a:r>
                    </a:p>
                  </a:txBody>
                  <a:tcPr/>
                </a:tc>
                <a:tc gridSpan="2">
                  <a:txBody>
                    <a:bodyPr/>
                    <a:lstStyle/>
                    <a:p>
                      <a:pPr algn="l">
                        <a:lnSpc>
                          <a:spcPct val="200000"/>
                        </a:lnSpc>
                      </a:pPr>
                      <a:r>
                        <a:rPr lang="zh-CN" altLang="en-US" sz="2400" b="1"/>
                        <a:t>以货币为媒介进行的商品交换称为商品流通</a:t>
                      </a:r>
                    </a:p>
                  </a:txBody>
                  <a:tcPr/>
                </a:tc>
                <a:tc hMerge="1">
                  <a:txBody>
                    <a:bodyPr/>
                    <a:lstStyle/>
                    <a:p>
                      <a:endParaRPr/>
                    </a:p>
                  </a:txBody>
                  <a:tcPr/>
                </a:tc>
                <a:extLst>
                  <a:ext uri="{0D108BD9-81ED-4DB2-BD59-A6C34878D82A}">
                    <a16:rowId xmlns:a16="http://schemas.microsoft.com/office/drawing/2014/main" val="10004"/>
                  </a:ext>
                </a:extLst>
              </a:tr>
            </a:tbl>
          </a:graphicData>
        </a:graphic>
      </p:graphicFrame>
      <p:sp>
        <p:nvSpPr>
          <p:cNvPr id="9" name="矩形 8"/>
          <p:cNvSpPr/>
          <p:nvPr>
            <p:custDataLst>
              <p:tags r:id="rId3"/>
            </p:custDataLst>
          </p:nvPr>
        </p:nvSpPr>
        <p:spPr>
          <a:xfrm>
            <a:off x="295275" y="2379345"/>
            <a:ext cx="594360" cy="2676525"/>
          </a:xfrm>
          <a:prstGeom prst="rect">
            <a:avLst/>
          </a:prstGeom>
        </p:spPr>
        <p:txBody>
          <a:bodyPr wrap="square">
            <a:spAutoFit/>
          </a:bodyPr>
          <a:lstStyle/>
          <a:p>
            <a:pPr algn="l"/>
            <a:r>
              <a:rPr lang="zh-CN" altLang="en-US" sz="2800" b="1">
                <a:solidFill>
                  <a:srgbClr val="FF0000"/>
                </a:solidFill>
                <a:latin typeface="叶根友毛笔行书2.0版" panose="02010601030101010101" charset="-122"/>
                <a:ea typeface="叶根友毛笔行书2.0版" panose="02010601030101010101" charset="-122"/>
                <a:sym typeface="+mn-ea"/>
              </a:rPr>
              <a:t>易</a:t>
            </a:r>
          </a:p>
          <a:p>
            <a:pPr algn="l"/>
            <a:r>
              <a:rPr lang="zh-CN" altLang="en-US" sz="2800" b="1">
                <a:solidFill>
                  <a:srgbClr val="FF0000"/>
                </a:solidFill>
                <a:latin typeface="叶根友毛笔行书2.0版" panose="02010601030101010101" charset="-122"/>
                <a:ea typeface="叶根友毛笔行书2.0版" panose="02010601030101010101" charset="-122"/>
                <a:sym typeface="+mn-ea"/>
              </a:rPr>
              <a:t>误易</a:t>
            </a:r>
          </a:p>
          <a:p>
            <a:pPr algn="l"/>
            <a:r>
              <a:rPr lang="zh-CN" altLang="en-US" sz="2800" b="1">
                <a:solidFill>
                  <a:srgbClr val="FF0000"/>
                </a:solidFill>
                <a:latin typeface="叶根友毛笔行书2.0版" panose="02010601030101010101" charset="-122"/>
                <a:ea typeface="叶根友毛笔行书2.0版" panose="02010601030101010101" charset="-122"/>
                <a:sym typeface="+mn-ea"/>
              </a:rPr>
              <a:t>混解析</a:t>
            </a:r>
          </a:p>
        </p:txBody>
      </p:sp>
      <p:pic>
        <p:nvPicPr>
          <p:cNvPr id="3" name="图片 2"/>
          <p:cNvPicPr>
            <a:picLocks noChangeAspect="1"/>
          </p:cNvPicPr>
          <p:nvPr>
            <p:custDataLst>
              <p:tags r:id="rId4"/>
            </p:custDataLst>
          </p:nvPr>
        </p:nvPicPr>
        <p:blipFill>
          <a:blip r:embed="rId7" cstate="print">
            <a:extLst>
              <a:ext uri="{28A0092B-C50C-407E-A947-70E740481C1C}">
                <a14:useLocalDpi xmlns:a14="http://schemas.microsoft.com/office/drawing/2010/main" val="0"/>
              </a:ext>
            </a:extLst>
          </a:blip>
          <a:srcRect l="5732" t="3408"/>
          <a:stretch>
            <a:fillRect/>
          </a:stretch>
        </p:blipFill>
        <p:spPr>
          <a:xfrm>
            <a:off x="0" y="0"/>
            <a:ext cx="1115060" cy="1555750"/>
          </a:xfrm>
          <a:prstGeom prst="rect">
            <a:avLst/>
          </a:prstGeom>
        </p:spPr>
      </p:pic>
      <p:pic>
        <p:nvPicPr>
          <p:cNvPr id="7" name="图片 6"/>
          <p:cNvPicPr>
            <a:picLocks noChangeAspect="1"/>
          </p:cNvPicPr>
          <p:nvPr>
            <p:custDataLst>
              <p:tags r:id="rId5"/>
            </p:custDataLst>
          </p:nvPr>
        </p:nvPicPr>
        <p:blipFill>
          <a:blip r:embed="rId8" cstate="print">
            <a:extLst>
              <a:ext uri="{28A0092B-C50C-407E-A947-70E740481C1C}">
                <a14:useLocalDpi xmlns:a14="http://schemas.microsoft.com/office/drawing/2010/main" val="0"/>
              </a:ext>
            </a:extLst>
          </a:blip>
          <a:srcRect l="31750" r="33606" b="53427"/>
          <a:stretch>
            <a:fillRect/>
          </a:stretch>
        </p:blipFill>
        <p:spPr>
          <a:xfrm>
            <a:off x="11197590" y="495935"/>
            <a:ext cx="994410" cy="117538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242570" y="478155"/>
            <a:ext cx="11949430" cy="6554470"/>
          </a:xfrm>
          <a:prstGeom prst="rect">
            <a:avLst/>
          </a:prstGeom>
          <a:noFill/>
          <a:ln w="9525">
            <a:noFill/>
          </a:ln>
        </p:spPr>
        <p:txBody>
          <a:bodyPr wrap="square" anchor="t">
            <a:spAutoFit/>
          </a:bodyPr>
          <a:lstStyle/>
          <a:p>
            <a:pPr defTabSz="958850"/>
            <a:r>
              <a:rPr lang="en-US" altLang="zh-CN" sz="2000">
                <a:latin typeface="黑体" panose="02010609060101010101" charset="-122"/>
                <a:ea typeface="黑体" panose="02010609060101010101" charset="-122"/>
              </a:rPr>
              <a:t>1.</a:t>
            </a:r>
            <a:r>
              <a:rPr lang="zh-CN" altLang="en-US" sz="2000">
                <a:latin typeface="黑体" panose="02010609060101010101" charset="-122"/>
                <a:ea typeface="黑体" panose="02010609060101010101" charset="-122"/>
                <a:sym typeface="+mn-ea"/>
              </a:rPr>
              <a:t>（</a:t>
            </a:r>
            <a:r>
              <a:rPr lang="en-US" altLang="zh-CN" sz="2000">
                <a:latin typeface="黑体" panose="02010609060101010101" charset="-122"/>
                <a:ea typeface="黑体" panose="02010609060101010101" charset="-122"/>
                <a:sym typeface="+mn-ea"/>
              </a:rPr>
              <a:t>09</a:t>
            </a:r>
            <a:r>
              <a:rPr lang="zh-CN" altLang="en-US" sz="2000">
                <a:latin typeface="黑体" panose="02010609060101010101" charset="-122"/>
                <a:ea typeface="黑体" panose="02010609060101010101" charset="-122"/>
                <a:sym typeface="+mn-ea"/>
              </a:rPr>
              <a:t>广东卷</a:t>
            </a:r>
            <a:r>
              <a:rPr lang="en-US" altLang="zh-CN" sz="2000">
                <a:latin typeface="黑体" panose="02010609060101010101" charset="-122"/>
                <a:ea typeface="黑体" panose="02010609060101010101" charset="-122"/>
                <a:sym typeface="+mn-ea"/>
              </a:rPr>
              <a:t>1</a:t>
            </a:r>
            <a:r>
              <a:rPr lang="zh-CN" altLang="en-US" sz="2000">
                <a:latin typeface="黑体" panose="02010609060101010101" charset="-122"/>
                <a:ea typeface="黑体" panose="02010609060101010101" charset="-122"/>
                <a:sym typeface="+mn-ea"/>
              </a:rPr>
              <a:t>）</a:t>
            </a:r>
            <a:r>
              <a:rPr lang="zh-CN" altLang="en-US" sz="2000">
                <a:latin typeface="Arial" panose="020B0604020202020204" pitchFamily="34" charset="0"/>
                <a:ea typeface="黑体" panose="02010609060101010101" charset="-122"/>
                <a:sym typeface="+mn-ea"/>
              </a:rPr>
              <a:t>“</a:t>
            </a:r>
            <a:r>
              <a:rPr lang="zh-CN" altLang="en-US" sz="2000">
                <a:latin typeface="黑体" panose="02010609060101010101" charset="-122"/>
                <a:ea typeface="黑体" panose="02010609060101010101" charset="-122"/>
                <a:sym typeface="+mn-ea"/>
              </a:rPr>
              <a:t>夫珠玉金银，饥不可食，寒不可衣</a:t>
            </a:r>
            <a:r>
              <a:rPr lang="zh-CN" altLang="en-US" sz="2000">
                <a:latin typeface="Arial" panose="020B0604020202020204" pitchFamily="34" charset="0"/>
                <a:ea typeface="黑体" panose="02010609060101010101" charset="-122"/>
                <a:sym typeface="+mn-ea"/>
              </a:rPr>
              <a:t>”</a:t>
            </a:r>
            <a:r>
              <a:rPr lang="zh-CN" altLang="en-US" sz="2000">
                <a:latin typeface="黑体" panose="02010609060101010101" charset="-122"/>
                <a:ea typeface="黑体" panose="02010609060101010101" charset="-122"/>
                <a:sym typeface="+mn-ea"/>
              </a:rPr>
              <a:t>，但人们还是喜欢金银。这表明金银作为货币</a:t>
            </a:r>
            <a:endParaRPr lang="zh-CN" altLang="en-US" sz="2000">
              <a:latin typeface="黑体" panose="02010609060101010101" charset="-122"/>
              <a:ea typeface="黑体" panose="02010609060101010101" charset="-122"/>
            </a:endParaRPr>
          </a:p>
          <a:p>
            <a:pPr defTabSz="958850"/>
            <a:r>
              <a:rPr lang="en-US" altLang="zh-CN" sz="2000">
                <a:latin typeface="黑体" panose="02010609060101010101" charset="-122"/>
                <a:ea typeface="黑体" panose="02010609060101010101" charset="-122"/>
                <a:sym typeface="+mn-ea"/>
              </a:rPr>
              <a:t>A.</a:t>
            </a:r>
            <a:r>
              <a:rPr lang="zh-CN" altLang="en-US" sz="2000">
                <a:latin typeface="黑体" panose="02010609060101010101" charset="-122"/>
                <a:ea typeface="黑体" panose="02010609060101010101" charset="-122"/>
                <a:sym typeface="+mn-ea"/>
              </a:rPr>
              <a:t>从起源看，是和商品同时产生的             </a:t>
            </a:r>
            <a:r>
              <a:rPr lang="en-US" altLang="zh-CN" sz="2000">
                <a:latin typeface="黑体" panose="02010609060101010101" charset="-122"/>
                <a:ea typeface="黑体" panose="02010609060101010101" charset="-122"/>
                <a:sym typeface="+mn-ea"/>
              </a:rPr>
              <a:t>B.</a:t>
            </a:r>
            <a:r>
              <a:rPr lang="zh-CN" altLang="en-US" sz="2000">
                <a:latin typeface="黑体" panose="02010609060101010101" charset="-122"/>
                <a:ea typeface="黑体" panose="02010609060101010101" charset="-122"/>
                <a:sym typeface="+mn-ea"/>
              </a:rPr>
              <a:t>从作用看，是财富的唯一象征</a:t>
            </a:r>
            <a:endParaRPr lang="zh-CN" altLang="en-US" sz="2000">
              <a:latin typeface="黑体" panose="02010609060101010101" charset="-122"/>
              <a:ea typeface="黑体" panose="02010609060101010101" charset="-122"/>
            </a:endParaRPr>
          </a:p>
          <a:p>
            <a:pPr defTabSz="958850"/>
            <a:r>
              <a:rPr lang="en-US" altLang="zh-CN" sz="2000">
                <a:latin typeface="黑体" panose="02010609060101010101" charset="-122"/>
                <a:ea typeface="黑体" panose="02010609060101010101" charset="-122"/>
                <a:sym typeface="+mn-ea"/>
              </a:rPr>
              <a:t>C.</a:t>
            </a:r>
            <a:r>
              <a:rPr lang="zh-CN" altLang="en-US" sz="2000">
                <a:latin typeface="黑体" panose="02010609060101010101" charset="-122"/>
                <a:ea typeface="黑体" panose="02010609060101010101" charset="-122"/>
                <a:sym typeface="+mn-ea"/>
              </a:rPr>
              <a:t>从本质看，是固定充当一般等价物的商品     </a:t>
            </a:r>
            <a:r>
              <a:rPr lang="en-US" altLang="zh-CN" sz="2000">
                <a:latin typeface="黑体" panose="02010609060101010101" charset="-122"/>
                <a:ea typeface="黑体" panose="02010609060101010101" charset="-122"/>
                <a:sym typeface="+mn-ea"/>
              </a:rPr>
              <a:t>D.</a:t>
            </a:r>
            <a:r>
              <a:rPr lang="zh-CN" altLang="en-US" sz="2000">
                <a:latin typeface="黑体" panose="02010609060101010101" charset="-122"/>
                <a:ea typeface="黑体" panose="02010609060101010101" charset="-122"/>
                <a:sym typeface="+mn-ea"/>
              </a:rPr>
              <a:t>从职能看，具有价值尺度、贮藏手段两种基本职能</a:t>
            </a:r>
            <a:endParaRPr lang="en-US" altLang="zh-CN" sz="2000">
              <a:solidFill>
                <a:schemeClr val="tx2"/>
              </a:solidFill>
              <a:latin typeface="黑体" panose="02010609060101010101" charset="-122"/>
              <a:ea typeface="黑体" panose="02010609060101010101" charset="-122"/>
              <a:sym typeface="+mn-ea"/>
            </a:endParaRPr>
          </a:p>
          <a:p>
            <a:pPr defTabSz="958850">
              <a:lnSpc>
                <a:spcPct val="120000"/>
              </a:lnSpc>
            </a:pPr>
            <a:endParaRPr lang="en-US" altLang="zh-CN" sz="2000">
              <a:latin typeface="黑体" panose="02010609060101010101" charset="-122"/>
              <a:ea typeface="黑体" panose="02010609060101010101" charset="-122"/>
            </a:endParaRPr>
          </a:p>
          <a:p>
            <a:pPr defTabSz="958850">
              <a:lnSpc>
                <a:spcPct val="120000"/>
              </a:lnSpc>
            </a:pPr>
            <a:endParaRPr lang="en-US" altLang="zh-CN" sz="2000">
              <a:latin typeface="黑体" panose="02010609060101010101" charset="-122"/>
              <a:ea typeface="黑体" panose="02010609060101010101" charset="-122"/>
            </a:endParaRPr>
          </a:p>
          <a:p>
            <a:pPr defTabSz="958850">
              <a:lnSpc>
                <a:spcPct val="120000"/>
              </a:lnSpc>
            </a:pPr>
            <a:r>
              <a:rPr lang="en-US" altLang="zh-CN" sz="2000">
                <a:latin typeface="黑体" panose="02010609060101010101" charset="-122"/>
                <a:ea typeface="黑体" panose="02010609060101010101" charset="-122"/>
                <a:cs typeface="黑体" panose="02010609060101010101" charset="-122"/>
              </a:rPr>
              <a:t>2.</a:t>
            </a:r>
            <a:r>
              <a:rPr lang="en-US" altLang="zh-CN" sz="2000" kern="100">
                <a:latin typeface="黑体" panose="02010609060101010101" charset="-122"/>
                <a:ea typeface="黑体" panose="02010609060101010101" charset="-122"/>
                <a:cs typeface="黑体" panose="02010609060101010101" charset="-122"/>
                <a:sym typeface="+mn-ea"/>
              </a:rPr>
              <a:t>(17</a:t>
            </a:r>
            <a:r>
              <a:rPr lang="zh-CN" altLang="zh-CN" sz="2000" kern="100">
                <a:latin typeface="黑体" panose="02010609060101010101" charset="-122"/>
                <a:ea typeface="黑体" panose="02010609060101010101" charset="-122"/>
                <a:cs typeface="黑体" panose="02010609060101010101" charset="-122"/>
                <a:sym typeface="+mn-ea"/>
              </a:rPr>
              <a:t>全国</a:t>
            </a:r>
            <a:r>
              <a:rPr lang="en-US" altLang="zh-CN" sz="2000" kern="100">
                <a:latin typeface="黑体" panose="02010609060101010101" charset="-122"/>
                <a:ea typeface="黑体" panose="02010609060101010101" charset="-122"/>
                <a:cs typeface="黑体" panose="02010609060101010101" charset="-122"/>
                <a:sym typeface="+mn-ea"/>
              </a:rPr>
              <a:t>Ⅲ12)</a:t>
            </a:r>
            <a:r>
              <a:rPr lang="zh-CN" altLang="zh-CN" sz="2000" kern="100">
                <a:latin typeface="黑体" panose="02010609060101010101" charset="-122"/>
                <a:ea typeface="黑体" panose="02010609060101010101" charset="-122"/>
                <a:cs typeface="黑体" panose="02010609060101010101" charset="-122"/>
                <a:sym typeface="+mn-ea"/>
              </a:rPr>
              <a:t>小夏使用信用卡在北京透支</a:t>
            </a:r>
            <a:r>
              <a:rPr lang="en-US" altLang="zh-CN" sz="2000" kern="100">
                <a:latin typeface="黑体" panose="02010609060101010101" charset="-122"/>
                <a:ea typeface="黑体" panose="02010609060101010101" charset="-122"/>
                <a:cs typeface="黑体" panose="02010609060101010101" charset="-122"/>
                <a:sym typeface="+mn-ea"/>
              </a:rPr>
              <a:t>8 000</a:t>
            </a:r>
            <a:r>
              <a:rPr lang="zh-CN" altLang="zh-CN" sz="2000" kern="100">
                <a:latin typeface="黑体" panose="02010609060101010101" charset="-122"/>
                <a:ea typeface="黑体" panose="02010609060101010101" charset="-122"/>
                <a:cs typeface="黑体" panose="02010609060101010101" charset="-122"/>
                <a:sym typeface="+mn-ea"/>
              </a:rPr>
              <a:t>元购买了一台外国品牌笔记本电脑，在免息期内通过银行偿还了该笔消费款。在这一过程中，货币执行的职能是</a:t>
            </a:r>
          </a:p>
          <a:p>
            <a:pPr defTabSz="958850">
              <a:lnSpc>
                <a:spcPct val="120000"/>
              </a:lnSpc>
            </a:pPr>
            <a:r>
              <a:rPr lang="en-US" altLang="zh-CN" sz="2000" kern="100">
                <a:latin typeface="黑体" panose="02010609060101010101" charset="-122"/>
                <a:ea typeface="黑体" panose="02010609060101010101" charset="-122"/>
                <a:cs typeface="黑体" panose="02010609060101010101" charset="-122"/>
                <a:sym typeface="+mn-ea"/>
              </a:rPr>
              <a:t>  A.</a:t>
            </a:r>
            <a:r>
              <a:rPr lang="zh-CN" altLang="zh-CN" sz="2000" kern="100">
                <a:latin typeface="黑体" panose="02010609060101010101" charset="-122"/>
                <a:ea typeface="黑体" panose="02010609060101010101" charset="-122"/>
                <a:cs typeface="黑体" panose="02010609060101010101" charset="-122"/>
                <a:sym typeface="+mn-ea"/>
              </a:rPr>
              <a:t>价值尺度、支付手段和世界货币</a:t>
            </a:r>
            <a:r>
              <a:rPr lang="en-US" altLang="zh-CN" sz="2000" kern="100">
                <a:latin typeface="黑体" panose="02010609060101010101" charset="-122"/>
                <a:ea typeface="黑体" panose="02010609060101010101" charset="-122"/>
                <a:cs typeface="黑体" panose="02010609060101010101" charset="-122"/>
                <a:sym typeface="+mn-ea"/>
              </a:rPr>
              <a:t>       B.</a:t>
            </a:r>
            <a:r>
              <a:rPr lang="zh-CN" altLang="zh-CN" sz="2000" kern="100">
                <a:latin typeface="黑体" panose="02010609060101010101" charset="-122"/>
                <a:ea typeface="黑体" panose="02010609060101010101" charset="-122"/>
                <a:cs typeface="黑体" panose="02010609060101010101" charset="-122"/>
                <a:sym typeface="+mn-ea"/>
              </a:rPr>
              <a:t>流通手段、贮藏手段和支付手段</a:t>
            </a:r>
            <a:endParaRPr lang="zh-CN" altLang="zh-CN" sz="2000" kern="1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r>
              <a:rPr lang="en-US" altLang="zh-CN" sz="2000" kern="100">
                <a:latin typeface="黑体" panose="02010609060101010101" charset="-122"/>
                <a:ea typeface="黑体" panose="02010609060101010101" charset="-122"/>
                <a:cs typeface="黑体" panose="02010609060101010101" charset="-122"/>
                <a:sym typeface="+mn-ea"/>
              </a:rPr>
              <a:t>	C.</a:t>
            </a:r>
            <a:r>
              <a:rPr lang="zh-CN" altLang="zh-CN" sz="2000" kern="100">
                <a:latin typeface="黑体" panose="02010609060101010101" charset="-122"/>
                <a:ea typeface="黑体" panose="02010609060101010101" charset="-122"/>
                <a:cs typeface="黑体" panose="02010609060101010101" charset="-122"/>
                <a:sym typeface="+mn-ea"/>
              </a:rPr>
              <a:t>价值尺度、流通手段和支付手段</a:t>
            </a:r>
            <a:r>
              <a:rPr lang="en-US" altLang="zh-CN" sz="2000" kern="100">
                <a:latin typeface="黑体" panose="02010609060101010101" charset="-122"/>
                <a:ea typeface="黑体" panose="02010609060101010101" charset="-122"/>
                <a:cs typeface="黑体" panose="02010609060101010101" charset="-122"/>
                <a:sym typeface="+mn-ea"/>
              </a:rPr>
              <a:t>       D.</a:t>
            </a:r>
            <a:r>
              <a:rPr lang="zh-CN" altLang="zh-CN" sz="2000" kern="100">
                <a:latin typeface="黑体" panose="02010609060101010101" charset="-122"/>
                <a:ea typeface="黑体" panose="02010609060101010101" charset="-122"/>
                <a:cs typeface="黑体" panose="02010609060101010101" charset="-122"/>
                <a:sym typeface="+mn-ea"/>
              </a:rPr>
              <a:t>流通手段、价值尺度和世界货币</a:t>
            </a: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defTabSz="958850"/>
            <a:r>
              <a:rPr lang="en-US" altLang="zh-CN" sz="2000">
                <a:latin typeface="黑体" panose="02010609060101010101" charset="-122"/>
                <a:ea typeface="黑体" panose="02010609060101010101" charset="-122"/>
                <a:cs typeface="黑体" panose="02010609060101010101" charset="-122"/>
              </a:rPr>
              <a:t>3.</a:t>
            </a:r>
            <a:r>
              <a:rPr sz="2000">
                <a:latin typeface="黑体" panose="02010609060101010101" charset="-122"/>
                <a:ea typeface="黑体" panose="02010609060101010101" charset="-122"/>
                <a:sym typeface="+mn-ea"/>
              </a:rPr>
              <a:t>（17天津）随着我国银行卡用卡环境的持续改善，在线支付正被越来越多的消费者接受和使用。对银行卡用户而言，这不仅方便了国内的日常消费，也满足了境外消费的支付需求。这里的银行卡在线支付</a:t>
            </a:r>
          </a:p>
          <a:p>
            <a:pPr defTabSz="958850"/>
            <a:r>
              <a:rPr sz="2000">
                <a:latin typeface="黑体" panose="02010609060101010101" charset="-122"/>
                <a:ea typeface="黑体" panose="02010609060101010101" charset="-122"/>
                <a:sym typeface="+mn-ea"/>
              </a:rPr>
              <a:t>A．体现了货币价值尺度职能	B．规避了汇率波动的风险</a:t>
            </a:r>
          </a:p>
          <a:p>
            <a:pPr defTabSz="958850"/>
            <a:r>
              <a:rPr sz="2000">
                <a:latin typeface="黑体" panose="02010609060101010101" charset="-122"/>
                <a:ea typeface="黑体" panose="02010609060101010101" charset="-122"/>
                <a:sym typeface="+mn-ea"/>
              </a:rPr>
              <a:t>C．体现了货币流通手段职能	D．增强了中国银行业的国际竞争力</a:t>
            </a: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endParaRPr lang="zh-CN" altLang="en-US" sz="2000">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5250815" y="-711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1337632" y="711167"/>
            <a:ext cx="560705" cy="829945"/>
          </a:xfrm>
          <a:prstGeom prst="rect">
            <a:avLst/>
          </a:prstGeom>
          <a:noFill/>
        </p:spPr>
        <p:txBody>
          <a:bodyPr wrap="none" rtlCol="0">
            <a:spAutoFit/>
          </a:bodyPr>
          <a:lstStyle/>
          <a:p>
            <a:r>
              <a:rPr lang="en-US" altLang="zh-CN" sz="4800">
                <a:solidFill>
                  <a:srgbClr val="FF0000"/>
                </a:solidFill>
              </a:rPr>
              <a:t>C</a:t>
            </a:r>
          </a:p>
        </p:txBody>
      </p:sp>
      <p:sp>
        <p:nvSpPr>
          <p:cNvPr id="5" name="文本框 4"/>
          <p:cNvSpPr txBox="1"/>
          <p:nvPr>
            <p:custDataLst>
              <p:tags r:id="rId4"/>
            </p:custDataLst>
          </p:nvPr>
        </p:nvSpPr>
        <p:spPr>
          <a:xfrm>
            <a:off x="318135" y="3662680"/>
            <a:ext cx="11515090" cy="706755"/>
          </a:xfrm>
          <a:prstGeom prst="rect">
            <a:avLst/>
          </a:prstGeom>
          <a:noFill/>
        </p:spPr>
        <p:txBody>
          <a:bodyPr wrap="square" rtlCol="0" anchor="t">
            <a:spAutoFit/>
          </a:bodyPr>
          <a:lstStyle/>
          <a:p>
            <a:pPr algn="just">
              <a:lnSpc>
                <a:spcPct val="100000"/>
              </a:lnSpc>
              <a:spcAft>
                <a:spcPct val="0"/>
              </a:spcAft>
              <a:defRPr/>
            </a:pPr>
            <a:r>
              <a:rPr lang="zh-CN" altLang="en-US" sz="2000">
                <a:solidFill>
                  <a:srgbClr val="FF0000"/>
                </a:solidFill>
                <a:latin typeface="仿宋" panose="02010609060101010101" charset="-122"/>
                <a:ea typeface="仿宋" panose="02010609060101010101" charset="-122"/>
                <a:cs typeface="仿宋" panose="02010609060101010101" charset="-122"/>
              </a:rPr>
              <a:t>解析：</a:t>
            </a:r>
            <a:r>
              <a:rPr lang="en-US" altLang="zh-CN" sz="2000" kern="100">
                <a:solidFill>
                  <a:srgbClr val="FF0000"/>
                </a:solidFill>
                <a:latin typeface="仿宋" panose="02010609060101010101" charset="-122"/>
                <a:ea typeface="仿宋" panose="02010609060101010101" charset="-122"/>
                <a:cs typeface="仿宋" panose="02010609060101010101" charset="-122"/>
                <a:sym typeface="+mn-ea"/>
              </a:rPr>
              <a:t>8000</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元表明电脑的价值大小，是货币在执行价值尺度的职能，购买电脑是货币在执行流通手段职能，透支、偿还消费款是货币在执行支付手段职能，答案为</a:t>
            </a:r>
            <a:r>
              <a:rPr lang="en-US" altLang="zh-CN" sz="2000" kern="100">
                <a:solidFill>
                  <a:srgbClr val="FF0000"/>
                </a:solidFill>
                <a:latin typeface="仿宋" panose="02010609060101010101" charset="-122"/>
                <a:ea typeface="仿宋" panose="02010609060101010101" charset="-122"/>
                <a:cs typeface="仿宋" panose="02010609060101010101" charset="-122"/>
                <a:sym typeface="+mn-ea"/>
              </a:rPr>
              <a:t>C</a:t>
            </a:r>
            <a:r>
              <a:rPr lang="zh-CN" altLang="zh-CN" sz="2000" kern="100">
                <a:solidFill>
                  <a:srgbClr val="FF0000"/>
                </a:solidFill>
                <a:latin typeface="仿宋" panose="02010609060101010101" charset="-122"/>
                <a:ea typeface="仿宋" panose="02010609060101010101" charset="-122"/>
                <a:cs typeface="仿宋" panose="02010609060101010101" charset="-122"/>
                <a:sym typeface="+mn-ea"/>
              </a:rPr>
              <a:t>。</a:t>
            </a:r>
          </a:p>
        </p:txBody>
      </p:sp>
      <p:sp>
        <p:nvSpPr>
          <p:cNvPr id="6" name="TextBox 14"/>
          <p:cNvSpPr txBox="1"/>
          <p:nvPr>
            <p:custDataLst>
              <p:tags r:id="rId5"/>
            </p:custDataLst>
          </p:nvPr>
        </p:nvSpPr>
        <p:spPr>
          <a:xfrm>
            <a:off x="10776927" y="2606642"/>
            <a:ext cx="560705" cy="829945"/>
          </a:xfrm>
          <a:prstGeom prst="rect">
            <a:avLst/>
          </a:prstGeom>
          <a:noFill/>
        </p:spPr>
        <p:txBody>
          <a:bodyPr wrap="none" rtlCol="0">
            <a:spAutoFit/>
          </a:bodyPr>
          <a:lstStyle/>
          <a:p>
            <a:r>
              <a:rPr lang="en-US" sz="4800">
                <a:solidFill>
                  <a:srgbClr val="FF0000"/>
                </a:solidFill>
              </a:rPr>
              <a:t>C</a:t>
            </a:r>
          </a:p>
        </p:txBody>
      </p:sp>
      <p:sp>
        <p:nvSpPr>
          <p:cNvPr id="7" name="文本框 6"/>
          <p:cNvSpPr txBox="1"/>
          <p:nvPr>
            <p:custDataLst>
              <p:tags r:id="rId6"/>
            </p:custDataLst>
          </p:nvPr>
        </p:nvSpPr>
        <p:spPr>
          <a:xfrm>
            <a:off x="318135" y="1477645"/>
            <a:ext cx="11797665" cy="706755"/>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货币是在商品产生以后出现的，</a:t>
            </a:r>
            <a:r>
              <a:rPr lang="en-US" altLang="zh-CN"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错误。</a:t>
            </a:r>
            <a:r>
              <a:rPr lang="en-US" altLang="zh-CN"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B</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明显不符合常识。</a:t>
            </a:r>
            <a:r>
              <a:rPr lang="en-US" altLang="zh-CN"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D</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货币的基本职能是价值尺度和流通手段。选</a:t>
            </a:r>
            <a:r>
              <a:rPr lang="en-US" altLang="zh-CN"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C</a:t>
            </a:r>
          </a:p>
        </p:txBody>
      </p:sp>
      <p:sp>
        <p:nvSpPr>
          <p:cNvPr id="3" name="文本框 2"/>
          <p:cNvSpPr txBox="1"/>
          <p:nvPr>
            <p:custDataLst>
              <p:tags r:id="rId7"/>
            </p:custDataLst>
          </p:nvPr>
        </p:nvSpPr>
        <p:spPr>
          <a:xfrm>
            <a:off x="455295" y="5919470"/>
            <a:ext cx="10217150" cy="645160"/>
          </a:xfrm>
          <a:prstGeom prst="rect">
            <a:avLst/>
          </a:prstGeom>
          <a:noFill/>
        </p:spPr>
        <p:txBody>
          <a:bodyPr wrap="square" rtlCol="0" anchor="t">
            <a:spAutoFit/>
          </a:bodyPr>
          <a:lstStyle/>
          <a:p>
            <a:r>
              <a:rPr lang="zh-CN" altLang="en-US" b="1">
                <a:solidFill>
                  <a:srgbClr val="FF0000"/>
                </a:solidFill>
                <a:latin typeface="楷体" panose="02010609060101010101" pitchFamily="49" charset="-122"/>
                <a:ea typeface="楷体" panose="02010609060101010101" pitchFamily="49" charset="-122"/>
                <a:cs typeface="楷体" panose="02010609060101010101" pitchFamily="49" charset="-122"/>
              </a:rPr>
              <a:t>解析：</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  银行卡在线支付是一手交线一手交货，体现的是货币的流通手段的职能，而不是价值尺度的职能。而B、</a:t>
            </a:r>
            <a:r>
              <a:rPr lang="en-US" altLang="zh-CN">
                <a:solidFill>
                  <a:srgbClr val="FF0000"/>
                </a:solidFill>
                <a:latin typeface="楷体" panose="02010609060101010101" pitchFamily="49" charset="-122"/>
                <a:ea typeface="楷体" panose="02010609060101010101" pitchFamily="49" charset="-122"/>
                <a:cs typeface="楷体" panose="02010609060101010101" pitchFamily="49" charset="-122"/>
              </a:rPr>
              <a:t>D</a:t>
            </a:r>
            <a:r>
              <a:rPr lang="zh-CN" altLang="en-US">
                <a:solidFill>
                  <a:srgbClr val="FF0000"/>
                </a:solidFill>
                <a:latin typeface="楷体" panose="02010609060101010101" pitchFamily="49" charset="-122"/>
                <a:ea typeface="楷体" panose="02010609060101010101" pitchFamily="49" charset="-122"/>
                <a:cs typeface="楷体" panose="02010609060101010101" pitchFamily="49" charset="-122"/>
              </a:rPr>
              <a:t>的说法是不准确的，所以，本题选C。</a:t>
            </a:r>
          </a:p>
        </p:txBody>
      </p:sp>
      <p:sp>
        <p:nvSpPr>
          <p:cNvPr id="2" name="TextBox 14"/>
          <p:cNvSpPr txBox="1"/>
          <p:nvPr>
            <p:custDataLst>
              <p:tags r:id="rId8"/>
            </p:custDataLst>
          </p:nvPr>
        </p:nvSpPr>
        <p:spPr>
          <a:xfrm>
            <a:off x="11024577" y="5089492"/>
            <a:ext cx="560705" cy="829945"/>
          </a:xfrm>
          <a:prstGeom prst="rect">
            <a:avLst/>
          </a:prstGeom>
          <a:noFill/>
        </p:spPr>
        <p:txBody>
          <a:bodyPr wrap="none" rtlCol="0">
            <a:spAutoFit/>
          </a:bodyPr>
          <a:lstStyle/>
          <a:p>
            <a:r>
              <a:rPr lang="en-US" sz="4800">
                <a:solidFill>
                  <a:srgbClr val="FF0000"/>
                </a:solidFill>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nodeType="clickPar">
                      <p:stCondLst>
                        <p:cond delay="indefinite"/>
                      </p:stCondLst>
                      <p:childTnLst>
                        <p:par>
                          <p:cTn id="33" fill="hold" nodeType="after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6" grpId="0"/>
      <p:bldP spid="7" grpId="0"/>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166370" y="407035"/>
            <a:ext cx="11949430" cy="4584700"/>
          </a:xfrm>
          <a:prstGeom prst="rect">
            <a:avLst/>
          </a:prstGeom>
          <a:noFill/>
          <a:ln w="9525">
            <a:noFill/>
          </a:ln>
        </p:spPr>
        <p:txBody>
          <a:bodyPr wrap="square" anchor="t">
            <a:spAutoFit/>
          </a:bodyPr>
          <a:lstStyle/>
          <a:p>
            <a:pPr defTabSz="958850"/>
            <a:r>
              <a:rPr lang="en-US" altLang="zh-CN" sz="2000">
                <a:latin typeface="黑体" panose="02010609060101010101" charset="-122"/>
                <a:ea typeface="黑体" panose="02010609060101010101" charset="-122"/>
              </a:rPr>
              <a:t>4.</a:t>
            </a:r>
            <a:r>
              <a:rPr sz="2000">
                <a:ea typeface="黑体" panose="02010609060101010101" charset="-122"/>
                <a:sym typeface="+mn-ea"/>
              </a:rPr>
              <a:t>（09浙江）从历史发展的过程看，下列判断正确的是</a:t>
            </a:r>
          </a:p>
          <a:p>
            <a:pPr defTabSz="958850"/>
            <a:r>
              <a:rPr sz="2000">
                <a:ea typeface="黑体" panose="02010609060101010101" charset="-122"/>
                <a:sym typeface="+mn-ea"/>
              </a:rPr>
              <a:t>A.一切商品都能承担价值尺度职能           B. 只有货币能承担价值尺度职能</a:t>
            </a:r>
          </a:p>
          <a:p>
            <a:pPr defTabSz="958850"/>
            <a:r>
              <a:rPr sz="2000">
                <a:ea typeface="黑体" panose="02010609060101010101" charset="-122"/>
                <a:sym typeface="+mn-ea"/>
              </a:rPr>
              <a:t>C. 凡是劳动产品都能承担价值尺度职能   D.仅仅金银能承担价值尺度职能</a:t>
            </a: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lnSpc>
                <a:spcPct val="120000"/>
              </a:lnSpc>
            </a:pPr>
            <a:endParaRPr lang="en-US" altLang="zh-CN" sz="2000">
              <a:latin typeface="黑体" panose="02010609060101010101" charset="-122"/>
              <a:ea typeface="黑体" panose="02010609060101010101" charset="-122"/>
            </a:endParaRPr>
          </a:p>
          <a:p>
            <a:pPr defTabSz="958850">
              <a:lnSpc>
                <a:spcPct val="120000"/>
              </a:lnSpc>
            </a:pPr>
            <a:endParaRPr lang="en-US" altLang="zh-CN" sz="2000">
              <a:latin typeface="黑体" panose="02010609060101010101" charset="-122"/>
              <a:ea typeface="黑体" panose="02010609060101010101" charset="-122"/>
              <a:cs typeface="黑体" panose="02010609060101010101" charset="-122"/>
            </a:endParaRPr>
          </a:p>
          <a:p>
            <a:pPr defTabSz="958850">
              <a:lnSpc>
                <a:spcPct val="120000"/>
              </a:lnSpc>
            </a:pPr>
            <a:r>
              <a:rPr lang="en-US" altLang="zh-CN" sz="2000">
                <a:latin typeface="黑体" panose="02010609060101010101" charset="-122"/>
                <a:ea typeface="黑体" panose="02010609060101010101" charset="-122"/>
                <a:cs typeface="黑体" panose="02010609060101010101" charset="-122"/>
              </a:rPr>
              <a:t>5.</a:t>
            </a:r>
            <a:r>
              <a:rPr altLang="zh-CN" sz="2000" kern="100">
                <a:latin typeface="黑体" panose="02010609060101010101" charset="-122"/>
                <a:ea typeface="黑体" panose="02010609060101010101" charset="-122"/>
                <a:cs typeface="黑体" panose="02010609060101010101" charset="-122"/>
                <a:sym typeface="+mn-ea"/>
              </a:rPr>
              <a:t> [14新课标Ⅱ] 劳动价值论认为，货币是从商品中分离出来固定地充当一般等价物的商品。在货币产生以后，下列关于价格的说法正确的是  </a:t>
            </a:r>
          </a:p>
          <a:p>
            <a:pPr defTabSz="958850">
              <a:lnSpc>
                <a:spcPct val="120000"/>
              </a:lnSpc>
            </a:pPr>
            <a:r>
              <a:rPr altLang="zh-CN" sz="2000" kern="100">
                <a:latin typeface="黑体" panose="02010609060101010101" charset="-122"/>
                <a:ea typeface="黑体" panose="02010609060101010101" charset="-122"/>
                <a:cs typeface="黑体" panose="02010609060101010101" charset="-122"/>
                <a:sym typeface="+mn-ea"/>
              </a:rPr>
              <a:t>①流通中商品价格的高低是由流通中货币的多少决定的 </a:t>
            </a:r>
          </a:p>
          <a:p>
            <a:pPr defTabSz="958850">
              <a:lnSpc>
                <a:spcPct val="120000"/>
              </a:lnSpc>
            </a:pPr>
            <a:r>
              <a:rPr altLang="zh-CN" sz="2000" kern="100">
                <a:latin typeface="黑体" panose="02010609060101010101" charset="-122"/>
                <a:ea typeface="黑体" panose="02010609060101010101" charset="-122"/>
                <a:cs typeface="黑体" panose="02010609060101010101" charset="-122"/>
                <a:sym typeface="+mn-ea"/>
              </a:rPr>
              <a:t>②价格是通过一定数量的货币表现出来的商品价值    ③价格是商品使用价值在量上的反映，使用价值越大价格越高    ④价格是一种使用价值与另一种使用价值相交换的量的比例 </a:t>
            </a:r>
          </a:p>
          <a:p>
            <a:pPr defTabSz="958850">
              <a:lnSpc>
                <a:spcPct val="120000"/>
              </a:lnSpc>
            </a:pPr>
            <a:r>
              <a:rPr altLang="zh-CN" sz="2000" kern="100">
                <a:latin typeface="黑体" panose="02010609060101010101" charset="-122"/>
                <a:ea typeface="黑体" panose="02010609060101010101" charset="-122"/>
                <a:cs typeface="黑体" panose="02010609060101010101" charset="-122"/>
                <a:sym typeface="+mn-ea"/>
              </a:rPr>
              <a:t>A．①③           B．①④           C．②③            D．②④</a:t>
            </a:r>
            <a:endParaRPr lang="zh-CN" altLang="en-US" sz="2000">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5220335" y="-1727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1337632" y="711167"/>
            <a:ext cx="570865" cy="829945"/>
          </a:xfrm>
          <a:prstGeom prst="rect">
            <a:avLst/>
          </a:prstGeom>
          <a:noFill/>
        </p:spPr>
        <p:txBody>
          <a:bodyPr wrap="none" rtlCol="0">
            <a:spAutoFit/>
          </a:bodyPr>
          <a:lstStyle/>
          <a:p>
            <a:r>
              <a:rPr lang="en-US" altLang="zh-CN" sz="4800">
                <a:solidFill>
                  <a:srgbClr val="FF0000"/>
                </a:solidFill>
              </a:rPr>
              <a:t>A</a:t>
            </a:r>
          </a:p>
        </p:txBody>
      </p:sp>
      <p:sp>
        <p:nvSpPr>
          <p:cNvPr id="6" name="TextBox 14"/>
          <p:cNvSpPr txBox="1"/>
          <p:nvPr>
            <p:custDataLst>
              <p:tags r:id="rId4"/>
            </p:custDataLst>
          </p:nvPr>
        </p:nvSpPr>
        <p:spPr>
          <a:xfrm>
            <a:off x="10837887" y="3014312"/>
            <a:ext cx="601980" cy="829945"/>
          </a:xfrm>
          <a:prstGeom prst="rect">
            <a:avLst/>
          </a:prstGeom>
          <a:noFill/>
        </p:spPr>
        <p:txBody>
          <a:bodyPr wrap="none" rtlCol="0">
            <a:spAutoFit/>
          </a:bodyPr>
          <a:lstStyle/>
          <a:p>
            <a:r>
              <a:rPr lang="en-US" sz="4800">
                <a:solidFill>
                  <a:srgbClr val="FF0000"/>
                </a:solidFill>
              </a:rPr>
              <a:t>D</a:t>
            </a:r>
          </a:p>
        </p:txBody>
      </p:sp>
      <p:sp>
        <p:nvSpPr>
          <p:cNvPr id="7" name="文本框 6"/>
          <p:cNvSpPr txBox="1"/>
          <p:nvPr>
            <p:custDataLst>
              <p:tags r:id="rId5"/>
            </p:custDataLst>
          </p:nvPr>
        </p:nvSpPr>
        <p:spPr>
          <a:xfrm>
            <a:off x="90805" y="1541145"/>
            <a:ext cx="11949430" cy="101473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解析：本题考查货币的产生、本质与基本职能，关键理解一般等价物与价值尺度定义。</a:t>
            </a:r>
            <a:r>
              <a:rPr lang="zh-CN" altLang="zh-CN" sz="2000" kern="100">
                <a:solidFill>
                  <a:srgbClr val="FF0000"/>
                </a:solidFill>
                <a:latin typeface="仿宋" panose="02010609060101010101" charset="-122"/>
                <a:ea typeface="仿宋" panose="02010609060101010101" charset="-122"/>
                <a:cs typeface="微软雅黑" panose="020B0503020204020204" charset="-122"/>
                <a:sym typeface="+mn-ea"/>
              </a:rPr>
              <a:t>从一般等价物的作用来看，它可以和其他一切商品相交换，并且表现其他一切商品的价值（即价值尺度职能）。由此可以看出只要是商品，就可以以自身价值作为尺度衡量其他一切商品的价值，答案</a:t>
            </a:r>
            <a:r>
              <a:rPr lang="en-US" altLang="zh-CN" sz="2000" kern="100">
                <a:solidFill>
                  <a:srgbClr val="FF0000"/>
                </a:solidFill>
                <a:latin typeface="仿宋" panose="02010609060101010101" charset="-122"/>
                <a:ea typeface="仿宋" panose="02010609060101010101" charset="-122"/>
                <a:cs typeface="微软雅黑" panose="020B0503020204020204" charset="-122"/>
                <a:sym typeface="+mn-ea"/>
              </a:rPr>
              <a:t>A</a:t>
            </a:r>
            <a:r>
              <a:rPr lang="zh-CN" altLang="en-US" sz="2000" kern="100">
                <a:solidFill>
                  <a:srgbClr val="FF0000"/>
                </a:solidFill>
                <a:latin typeface="仿宋" panose="02010609060101010101" charset="-122"/>
                <a:ea typeface="仿宋" panose="02010609060101010101" charset="-122"/>
                <a:cs typeface="微软雅黑" panose="020B0503020204020204" charset="-122"/>
                <a:sym typeface="+mn-ea"/>
              </a:rPr>
              <a:t>正确，</a:t>
            </a:r>
            <a:r>
              <a:rPr lang="en-US" altLang="zh-CN" sz="2000" kern="100">
                <a:solidFill>
                  <a:srgbClr val="FF0000"/>
                </a:solidFill>
                <a:latin typeface="仿宋" panose="02010609060101010101" charset="-122"/>
                <a:ea typeface="仿宋" panose="02010609060101010101" charset="-122"/>
                <a:cs typeface="微软雅黑" panose="020B0503020204020204" charset="-122"/>
                <a:sym typeface="+mn-ea"/>
              </a:rPr>
              <a:t>BCD</a:t>
            </a:r>
            <a:r>
              <a:rPr lang="zh-CN" altLang="en-US" sz="2000" kern="100">
                <a:solidFill>
                  <a:srgbClr val="FF0000"/>
                </a:solidFill>
                <a:latin typeface="仿宋" panose="02010609060101010101" charset="-122"/>
                <a:ea typeface="仿宋" panose="02010609060101010101" charset="-122"/>
                <a:cs typeface="微软雅黑" panose="020B0503020204020204" charset="-122"/>
                <a:sym typeface="+mn-ea"/>
              </a:rPr>
              <a:t>说法都是错误的</a:t>
            </a:r>
          </a:p>
        </p:txBody>
      </p:sp>
      <p:sp>
        <p:nvSpPr>
          <p:cNvPr id="3" name="文本框 2"/>
          <p:cNvSpPr txBox="1"/>
          <p:nvPr>
            <p:custDataLst>
              <p:tags r:id="rId6"/>
            </p:custDataLst>
          </p:nvPr>
        </p:nvSpPr>
        <p:spPr>
          <a:xfrm>
            <a:off x="166370" y="5053965"/>
            <a:ext cx="11797665" cy="1322070"/>
          </a:xfrm>
          <a:prstGeom prst="rect">
            <a:avLst/>
          </a:prstGeom>
          <a:noFill/>
        </p:spPr>
        <p:txBody>
          <a:bodyPr wrap="square" rtlCol="0" anchor="t">
            <a:spAutoFit/>
          </a:bodyPr>
          <a:lstStyle/>
          <a:p>
            <a:r>
              <a:rPr lang="zh-CN" altLang="en-US" sz="2000" b="1">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仿宋" panose="02010609060101010101" charset="-122"/>
                <a:ea typeface="仿宋" panose="02010609060101010101" charset="-122"/>
                <a:cs typeface="仿宋" panose="02010609060101010101" charset="-122"/>
              </a:rPr>
              <a:t> </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商品价格的高低是由</a:t>
            </a:r>
            <a:r>
              <a:rPr lang="zh-CN" sz="2000" kern="100">
                <a:solidFill>
                  <a:srgbClr val="FF0000"/>
                </a:solidFill>
                <a:latin typeface="黑体" panose="02010609060101010101" charset="-122"/>
                <a:ea typeface="黑体" panose="02010609060101010101" charset="-122"/>
                <a:cs typeface="黑体" panose="02010609060101010101" charset="-122"/>
                <a:sym typeface="+mn-ea"/>
              </a:rPr>
              <a:t>商品价值决定，</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流通中货币的多少</a:t>
            </a:r>
            <a:r>
              <a:rPr lang="zh-CN" sz="2000" kern="100">
                <a:solidFill>
                  <a:srgbClr val="FF0000"/>
                </a:solidFill>
                <a:latin typeface="黑体" panose="02010609060101010101" charset="-122"/>
                <a:ea typeface="黑体" panose="02010609060101010101" charset="-122"/>
                <a:cs typeface="黑体" panose="02010609060101010101" charset="-122"/>
                <a:sym typeface="+mn-ea"/>
              </a:rPr>
              <a:t>可能影响而非决定，</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①</a:t>
            </a:r>
            <a:r>
              <a:rPr lang="zh-CN" sz="2000" kern="100">
                <a:solidFill>
                  <a:srgbClr val="FF0000"/>
                </a:solidFill>
                <a:latin typeface="黑体" panose="02010609060101010101" charset="-122"/>
                <a:ea typeface="黑体" panose="02010609060101010101" charset="-122"/>
                <a:cs typeface="黑体" panose="02010609060101010101" charset="-122"/>
                <a:sym typeface="+mn-ea"/>
              </a:rPr>
              <a:t>说法不科学。商品价格是商品价值的货币表现，</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②</a:t>
            </a:r>
            <a:r>
              <a:rPr lang="zh-CN" sz="2000" kern="100">
                <a:solidFill>
                  <a:srgbClr val="FF0000"/>
                </a:solidFill>
                <a:latin typeface="黑体" panose="02010609060101010101" charset="-122"/>
                <a:ea typeface="黑体" panose="02010609060101010101" charset="-122"/>
                <a:cs typeface="黑体" panose="02010609060101010101" charset="-122"/>
                <a:sym typeface="+mn-ea"/>
              </a:rPr>
              <a:t>正确。</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价格是商品价值在量上的反映，价值越大价格越高 </a:t>
            </a:r>
            <a:r>
              <a:rPr lang="zh-CN" sz="2000" kern="100">
                <a:solidFill>
                  <a:srgbClr val="FF0000"/>
                </a:solidFill>
                <a:latin typeface="黑体" panose="02010609060101010101" charset="-122"/>
                <a:ea typeface="黑体" panose="02010609060101010101" charset="-122"/>
                <a:cs typeface="黑体" panose="02010609060101010101" charset="-122"/>
                <a:sym typeface="+mn-ea"/>
              </a:rPr>
              <a:t>，</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③</a:t>
            </a:r>
            <a:r>
              <a:rPr lang="zh-CN" sz="2000" kern="100">
                <a:solidFill>
                  <a:srgbClr val="FF0000"/>
                </a:solidFill>
                <a:latin typeface="黑体" panose="02010609060101010101" charset="-122"/>
                <a:ea typeface="黑体" panose="02010609060101010101" charset="-122"/>
                <a:cs typeface="黑体" panose="02010609060101010101" charset="-122"/>
                <a:sym typeface="+mn-ea"/>
              </a:rPr>
              <a:t>说法错误。</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一种使用价值与另一种使用价值</a:t>
            </a:r>
            <a:r>
              <a:rPr lang="zh-CN" sz="2000" kern="100">
                <a:solidFill>
                  <a:srgbClr val="FF0000"/>
                </a:solidFill>
                <a:latin typeface="黑体" panose="02010609060101010101" charset="-122"/>
                <a:ea typeface="黑体" panose="02010609060101010101" charset="-122"/>
                <a:cs typeface="黑体" panose="02010609060101010101" charset="-122"/>
                <a:sym typeface="+mn-ea"/>
              </a:rPr>
              <a:t>能够并且按照一定比例</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相交换</a:t>
            </a:r>
            <a:r>
              <a:rPr lang="zh-CN" sz="2000" kern="100">
                <a:solidFill>
                  <a:srgbClr val="FF0000"/>
                </a:solidFill>
                <a:latin typeface="黑体" panose="02010609060101010101" charset="-122"/>
                <a:ea typeface="黑体" panose="02010609060101010101" charset="-122"/>
                <a:cs typeface="黑体" panose="02010609060101010101" charset="-122"/>
                <a:sym typeface="+mn-ea"/>
              </a:rPr>
              <a:t>的基础就是等量的无差别人类劳动，即双方价值量相等，在货币产生后，在量上反映就是价格，</a:t>
            </a:r>
            <a:r>
              <a:rPr altLang="zh-CN" sz="2000" kern="100">
                <a:solidFill>
                  <a:srgbClr val="FF0000"/>
                </a:solidFill>
                <a:latin typeface="黑体" panose="02010609060101010101" charset="-122"/>
                <a:ea typeface="黑体" panose="02010609060101010101" charset="-122"/>
                <a:cs typeface="黑体" panose="02010609060101010101" charset="-122"/>
                <a:sym typeface="+mn-ea"/>
              </a:rPr>
              <a:t>④</a:t>
            </a:r>
            <a:r>
              <a:rPr lang="zh-CN" sz="2000" kern="100">
                <a:solidFill>
                  <a:srgbClr val="FF0000"/>
                </a:solidFill>
                <a:latin typeface="黑体" panose="02010609060101010101" charset="-122"/>
                <a:ea typeface="黑体" panose="02010609060101010101" charset="-122"/>
                <a:cs typeface="黑体" panose="02010609060101010101" charset="-122"/>
                <a:sym typeface="+mn-ea"/>
              </a:rPr>
              <a:t>说法正确</a:t>
            </a:r>
            <a:endParaRPr lang="zh-CN" altLang="en-US" sz="2000">
              <a:solidFill>
                <a:srgbClr val="FF0000"/>
              </a:solidFill>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31750"/>
          <a:stretch>
            <a:fillRect/>
          </a:stretch>
        </p:blipFill>
        <p:spPr>
          <a:xfrm flipH="1">
            <a:off x="0" y="0"/>
            <a:ext cx="4064000" cy="6858000"/>
          </a:xfrm>
          <a:prstGeom prst="rect">
            <a:avLst/>
          </a:prstGeom>
        </p:spPr>
      </p:pic>
      <p:sp useBgFill="1">
        <p:nvSpPr>
          <p:cNvPr id="6" name="矩形 5"/>
          <p:cNvSpPr/>
          <p:nvPr>
            <p:custDataLst>
              <p:tags r:id="rId2"/>
            </p:custDataLst>
          </p:nvPr>
        </p:nvSpPr>
        <p:spPr>
          <a:xfrm>
            <a:off x="159488" y="5007935"/>
            <a:ext cx="627321" cy="1594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7" name="矩形 6"/>
          <p:cNvSpPr/>
          <p:nvPr>
            <p:custDataLst>
              <p:tags r:id="rId3"/>
            </p:custDataLst>
          </p:nvPr>
        </p:nvSpPr>
        <p:spPr>
          <a:xfrm>
            <a:off x="4458586" y="3140148"/>
            <a:ext cx="1421219" cy="26014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custDataLst>
              <p:tags r:id="rId4"/>
            </p:custDataLst>
          </p:nvPr>
        </p:nvGrpSpPr>
        <p:grpSpPr>
          <a:xfrm>
            <a:off x="5879592" y="1402509"/>
            <a:ext cx="2188150" cy="2284415"/>
            <a:chOff x="6895592" y="1509824"/>
            <a:chExt cx="2188150" cy="2284415"/>
          </a:xfrm>
        </p:grpSpPr>
        <p:pic>
          <p:nvPicPr>
            <p:cNvPr id="8" name="图片 7"/>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a:xfrm>
              <a:off x="6895592" y="1509824"/>
              <a:ext cx="2188150" cy="2284415"/>
            </a:xfrm>
            <a:prstGeom prst="rect">
              <a:avLst/>
            </a:prstGeom>
          </p:spPr>
        </p:pic>
        <p:sp>
          <p:nvSpPr>
            <p:cNvPr id="13" name="文本框 12"/>
            <p:cNvSpPr txBox="1"/>
            <p:nvPr>
              <p:custDataLst>
                <p:tags r:id="rId8"/>
              </p:custDataLst>
            </p:nvPr>
          </p:nvSpPr>
          <p:spPr>
            <a:xfrm>
              <a:off x="7529821" y="2222918"/>
              <a:ext cx="877163" cy="923330"/>
            </a:xfrm>
            <a:prstGeom prst="rect">
              <a:avLst/>
            </a:prstGeom>
            <a:noFill/>
          </p:spPr>
          <p:txBody>
            <a:bodyPr wrap="none" rtlCol="0" anchor="ctr">
              <a:spAutoFit/>
            </a:bodyPr>
            <a:lstStyle/>
            <a:p>
              <a:pPr algn="ctr"/>
              <a:r>
                <a:rPr lang="zh-CN" altLang="en-US" sz="5400">
                  <a:solidFill>
                    <a:schemeClr val="bg1"/>
                  </a:solidFill>
                  <a:latin typeface="文悦古典明朝体 (非商业使用) W5" pitchFamily="50" charset="-122"/>
                  <a:ea typeface="文悦古典明朝体 (非商业使用) W5" pitchFamily="50" charset="-122"/>
                </a:rPr>
                <a:t>叁</a:t>
              </a:r>
            </a:p>
          </p:txBody>
        </p:sp>
      </p:grpSp>
      <p:sp>
        <p:nvSpPr>
          <p:cNvPr id="15" name="文本框 14"/>
          <p:cNvSpPr txBox="1"/>
          <p:nvPr>
            <p:custDataLst>
              <p:tags r:id="rId5"/>
            </p:custDataLst>
          </p:nvPr>
        </p:nvSpPr>
        <p:spPr>
          <a:xfrm>
            <a:off x="4669790" y="4130040"/>
            <a:ext cx="5874385" cy="768350"/>
          </a:xfrm>
          <a:prstGeom prst="rect">
            <a:avLst/>
          </a:prstGeom>
          <a:noFill/>
        </p:spPr>
        <p:txBody>
          <a:bodyPr wrap="square" rtlCol="0">
            <a:spAutoFit/>
          </a:bodyPr>
          <a:lstStyle/>
          <a:p>
            <a:pPr algn="ctr"/>
            <a:r>
              <a:rPr lang="zh-CN" sz="4400" b="1">
                <a:solidFill>
                  <a:srgbClr val="FF0000"/>
                </a:solidFill>
                <a:latin typeface="叶根友毛笔行书2.0版" panose="02010601030101010101" charset="-122"/>
                <a:ea typeface="叶根友毛笔行书2.0版" panose="02010601030101010101" charset="-122"/>
                <a:sym typeface="+mn-ea"/>
              </a:rPr>
              <a:t>纸币的发行量与购买力</a:t>
            </a:r>
          </a:p>
        </p:txBody>
      </p:sp>
      <p:pic>
        <p:nvPicPr>
          <p:cNvPr id="20" name="图片 19"/>
          <p:cNvPicPr>
            <a:picLocks noChangeAspect="1"/>
          </p:cNvPicPr>
          <p:nvPr>
            <p:custDataLst>
              <p:tags r:id="rId6"/>
            </p:custDataLst>
          </p:nvPr>
        </p:nvPicPr>
        <p:blipFill>
          <a:blip r:embed="rId10">
            <a:extLst>
              <a:ext uri="{28A0092B-C50C-407E-A947-70E740481C1C}">
                <a14:useLocalDpi xmlns:a14="http://schemas.microsoft.com/office/drawing/2010/main" val="0"/>
              </a:ext>
            </a:extLst>
          </a:blip>
          <a:srcRect l="31750" r="33606" b="53427"/>
          <a:stretch>
            <a:fillRect/>
          </a:stretch>
        </p:blipFill>
        <p:spPr>
          <a:xfrm>
            <a:off x="9829165" y="320040"/>
            <a:ext cx="2362835" cy="2719070"/>
          </a:xfrm>
          <a:prstGeom prst="rect">
            <a:avLst/>
          </a:prstGeom>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37" fill="hold" grpId="0" nodeType="withEffect">
                                  <p:stCondLst>
                                    <p:cond delay="175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466070" y="9525"/>
            <a:ext cx="1725930" cy="460375"/>
          </a:xfrm>
          <a:prstGeom prst="rect">
            <a:avLst/>
          </a:prstGeom>
        </p:spPr>
      </p:pic>
      <p:graphicFrame>
        <p:nvGraphicFramePr>
          <p:cNvPr id="30" name="表格 29"/>
          <p:cNvGraphicFramePr>
            <a:graphicFrameLocks noGrp="1"/>
          </p:cNvGraphicFramePr>
          <p:nvPr>
            <p:custDataLst>
              <p:tags r:id="rId2"/>
            </p:custDataLst>
          </p:nvPr>
        </p:nvGraphicFramePr>
        <p:xfrm>
          <a:off x="226391" y="560710"/>
          <a:ext cx="11630660" cy="3335528"/>
        </p:xfrm>
        <a:graphic>
          <a:graphicData uri="http://schemas.openxmlformats.org/drawingml/2006/table">
            <a:tbl>
              <a:tblPr/>
              <a:tblGrid>
                <a:gridCol w="1104265">
                  <a:extLst>
                    <a:ext uri="{9D8B030D-6E8A-4147-A177-3AD203B41FA5}">
                      <a16:colId xmlns:a16="http://schemas.microsoft.com/office/drawing/2014/main" val="20000"/>
                    </a:ext>
                  </a:extLst>
                </a:gridCol>
                <a:gridCol w="10526395">
                  <a:extLst>
                    <a:ext uri="{9D8B030D-6E8A-4147-A177-3AD203B41FA5}">
                      <a16:colId xmlns:a16="http://schemas.microsoft.com/office/drawing/2014/main" val="20001"/>
                    </a:ext>
                  </a:extLst>
                </a:gridCol>
              </a:tblGrid>
              <a:tr h="83312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产生</a:t>
                      </a: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随着商品交换的发展，在铸币的基础上产生。产生过程：金银条块</a:t>
                      </a:r>
                      <a:r>
                        <a:rPr lang="en-US" sz="2000" kern="100">
                          <a:effectLst/>
                          <a:latin typeface="Times New Roman" panose="02020603050405020304" pitchFamily="18" charset="0"/>
                          <a:ea typeface="微软雅黑" panose="020B0503020204020204" charset="-122"/>
                          <a:cs typeface="Courier New" panose="02070309020205020404" pitchFamily="49" charset="0"/>
                        </a:rPr>
                        <a:t>——</a:t>
                      </a:r>
                      <a:r>
                        <a:rPr lang="zh-CN" sz="2000" kern="100">
                          <a:effectLst/>
                          <a:latin typeface="Times New Roman" panose="02020603050405020304" pitchFamily="18" charset="0"/>
                          <a:ea typeface="微软雅黑" panose="020B0503020204020204" charset="-122"/>
                          <a:cs typeface="Times New Roman" panose="02020603050405020304" pitchFamily="18" charset="0"/>
                        </a:rPr>
                        <a:t>足值的金属铸币</a:t>
                      </a:r>
                      <a:r>
                        <a:rPr lang="en-US" sz="2000" kern="100">
                          <a:effectLst/>
                          <a:latin typeface="Times New Roman" panose="02020603050405020304" pitchFamily="18" charset="0"/>
                          <a:ea typeface="微软雅黑" panose="020B0503020204020204" charset="-122"/>
                          <a:cs typeface="Courier New" panose="02070309020205020404" pitchFamily="49" charset="0"/>
                        </a:rPr>
                        <a:t>——</a:t>
                      </a:r>
                      <a:r>
                        <a:rPr lang="zh-CN" sz="2000" kern="100">
                          <a:effectLst/>
                          <a:latin typeface="Times New Roman" panose="02020603050405020304" pitchFamily="18" charset="0"/>
                          <a:ea typeface="微软雅黑" panose="020B0503020204020204" charset="-122"/>
                          <a:cs typeface="Times New Roman" panose="02020603050405020304" pitchFamily="18" charset="0"/>
                        </a:rPr>
                        <a:t>不足值的金属铸币</a:t>
                      </a:r>
                      <a:r>
                        <a:rPr lang="en-US" sz="2000" kern="100">
                          <a:effectLst/>
                          <a:latin typeface="Times New Roman" panose="02020603050405020304" pitchFamily="18" charset="0"/>
                          <a:ea typeface="微软雅黑" panose="020B0503020204020204" charset="-122"/>
                          <a:cs typeface="Courier New" panose="02070309020205020404" pitchFamily="49" charset="0"/>
                        </a:rPr>
                        <a:t>——</a:t>
                      </a:r>
                      <a:r>
                        <a:rPr lang="zh-CN" sz="2000" kern="100">
                          <a:effectLst/>
                          <a:latin typeface="Times New Roman" panose="02020603050405020304" pitchFamily="18" charset="0"/>
                          <a:ea typeface="微软雅黑" panose="020B0503020204020204" charset="-122"/>
                          <a:cs typeface="Times New Roman" panose="02020603050405020304" pitchFamily="18" charset="0"/>
                        </a:rPr>
                        <a:t>纸币（优点）</a:t>
                      </a:r>
                      <a:endParaRPr lang="zh-CN" sz="2000" kern="100">
                        <a:effectLst/>
                        <a:latin typeface="Times New Roman" panose="02020603050405020304" pitchFamily="18" charset="0"/>
                        <a:ea typeface="微软雅黑" panose="020B0503020204020204" charset="-122"/>
                        <a:cs typeface="Courier New" panose="02070309020205020404" pitchFamily="49" charset="0"/>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736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含义</a:t>
                      </a: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纸币是由国家</a:t>
                      </a:r>
                      <a:r>
                        <a:rPr lang="en-US" sz="2000" kern="100">
                          <a:effectLst/>
                          <a:latin typeface="Times New Roman" panose="02020603050405020304" pitchFamily="18" charset="0"/>
                          <a:ea typeface="微软雅黑" panose="020B0503020204020204" charset="-122"/>
                          <a:cs typeface="Courier New" panose="02070309020205020404" pitchFamily="49" charset="0"/>
                        </a:rPr>
                        <a:t>(</a:t>
                      </a:r>
                      <a:r>
                        <a:rPr lang="zh-CN" sz="2000" kern="100">
                          <a:effectLst/>
                          <a:latin typeface="Times New Roman" panose="02020603050405020304" pitchFamily="18" charset="0"/>
                          <a:ea typeface="微软雅黑" panose="020B0503020204020204" charset="-122"/>
                          <a:cs typeface="Times New Roman" panose="02020603050405020304" pitchFamily="18" charset="0"/>
                        </a:rPr>
                        <a:t>或某些地区</a:t>
                      </a:r>
                      <a:r>
                        <a:rPr lang="en-US" sz="2000" kern="100">
                          <a:effectLst/>
                          <a:latin typeface="Times New Roman" panose="02020603050405020304" pitchFamily="18" charset="0"/>
                          <a:ea typeface="微软雅黑" panose="020B0503020204020204" charset="-122"/>
                          <a:cs typeface="Courier New" panose="02070309020205020404" pitchFamily="49" charset="0"/>
                        </a:rPr>
                        <a:t>)</a:t>
                      </a:r>
                      <a:r>
                        <a:rPr lang="zh-CN" sz="2000" kern="100">
                          <a:effectLst/>
                          <a:latin typeface="Times New Roman" panose="02020603050405020304" pitchFamily="18" charset="0"/>
                          <a:ea typeface="微软雅黑" panose="020B0503020204020204" charset="-122"/>
                          <a:cs typeface="Times New Roman" panose="02020603050405020304" pitchFamily="18" charset="0"/>
                        </a:rPr>
                        <a:t>发行并强制使用的</a:t>
                      </a:r>
                      <a:endParaRPr lang="zh-CN" sz="2000" kern="100">
                        <a:effectLst/>
                        <a:latin typeface="Times New Roman" panose="02020603050405020304" pitchFamily="18" charset="0"/>
                        <a:ea typeface="微软雅黑" panose="020B0503020204020204" charset="-122"/>
                        <a:cs typeface="Courier New" panose="02070309020205020404" pitchFamily="49" charset="0"/>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641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职能</a:t>
                      </a: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ct val="0"/>
                        </a:spcAft>
                      </a:pPr>
                      <a:r>
                        <a:rPr lang="zh-CN" sz="20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在</a:t>
                      </a:r>
                      <a:r>
                        <a:rPr sz="2000" b="1">
                          <a:effectLst>
                            <a:outerShdw blurRad="38100" dist="38100" dir="2700000" algn="tl">
                              <a:srgbClr val="000000">
                                <a:alpha val="43137"/>
                              </a:srgbClr>
                            </a:outerShdw>
                          </a:effectLst>
                          <a:latin typeface="黑体" panose="02010609060101010101" charset="-122"/>
                          <a:ea typeface="黑体" panose="02010609060101010101" charset="-122"/>
                          <a:cs typeface="黑体" panose="02010609060101010101" charset="-122"/>
                          <a:sym typeface="+mn-ea"/>
                        </a:rPr>
                        <a:t>纸币本位制下，</a:t>
                      </a:r>
                      <a:r>
                        <a:rPr lang="zh-CN" altLang="en-US" sz="2000" b="1">
                          <a:solidFill>
                            <a:srgbClr val="FF0000"/>
                          </a:solidFill>
                          <a:effectLst>
                            <a:outerShdw blurRad="38100" dist="19050" dir="2700000" algn="tl" rotWithShape="0">
                              <a:schemeClr val="dk1">
                                <a:alpha val="40000"/>
                              </a:schemeClr>
                            </a:outerShdw>
                          </a:effectLst>
                          <a:sym typeface="+mn-ea"/>
                        </a:rPr>
                        <a:t>可以执行</a:t>
                      </a:r>
                      <a:r>
                        <a:rPr sz="2000" b="1">
                          <a:solidFill>
                            <a:srgbClr val="FF0000"/>
                          </a:solidFill>
                          <a:effectLst>
                            <a:outerShdw blurRad="38100" dist="19050" dir="2700000" algn="tl" rotWithShape="0">
                              <a:schemeClr val="dk1">
                                <a:alpha val="40000"/>
                              </a:schemeClr>
                            </a:outerShdw>
                          </a:effectLst>
                          <a:latin typeface="黑体" panose="02010609060101010101" charset="-122"/>
                          <a:ea typeface="黑体" panose="02010609060101010101" charset="-122"/>
                          <a:cs typeface="黑体" panose="02010609060101010101" charset="-122"/>
                          <a:sym typeface="+mn-ea"/>
                        </a:rPr>
                        <a:t>（≠具有）</a:t>
                      </a:r>
                      <a:r>
                        <a:rPr lang="zh-CN" altLang="en-US" sz="2000" b="1">
                          <a:solidFill>
                            <a:srgbClr val="FF0000"/>
                          </a:solidFill>
                          <a:effectLst>
                            <a:outerShdw blurRad="38100" dist="19050" dir="2700000" algn="tl" rotWithShape="0">
                              <a:schemeClr val="dk1">
                                <a:alpha val="40000"/>
                              </a:schemeClr>
                            </a:outerShdw>
                          </a:effectLst>
                          <a:sym typeface="+mn-ea"/>
                        </a:rPr>
                        <a:t>货币四个职能，某些国家纸币可以执行货币五大职能</a:t>
                      </a:r>
                      <a:endParaRPr lang="zh-CN" sz="2000" kern="100">
                        <a:effectLst/>
                        <a:latin typeface="Times New Roman" panose="02020603050405020304" pitchFamily="18" charset="0"/>
                        <a:ea typeface="微软雅黑" panose="020B0503020204020204" charset="-122"/>
                        <a:cs typeface="Times New Roman" panose="02020603050405020304" pitchFamily="18" charset="0"/>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6875">
                <a:tc>
                  <a:txBody>
                    <a:bodyPr/>
                    <a:lstStyle/>
                    <a:p>
                      <a:pPr algn="ctr">
                        <a:lnSpc>
                          <a:spcPct val="130000"/>
                        </a:lnSpc>
                        <a:spcAft>
                          <a:spcPct val="0"/>
                        </a:spcAft>
                      </a:pPr>
                      <a:r>
                        <a:rPr lang="zh-CN" sz="2000">
                          <a:sym typeface="+mn-ea"/>
                        </a:rPr>
                        <a:t>发行量与购买力</a:t>
                      </a: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30000"/>
                        </a:lnSpc>
                        <a:spcAft>
                          <a:spcPct val="0"/>
                        </a:spcAft>
                      </a:pPr>
                      <a:r>
                        <a:rPr altLang="zh-CN" sz="2000" b="1">
                          <a:solidFill>
                            <a:srgbClr val="000066"/>
                          </a:solidFill>
                          <a:latin typeface="黑体" panose="02010609060101010101" charset="-122"/>
                          <a:ea typeface="黑体" panose="02010609060101010101" charset="-122"/>
                          <a:sym typeface="+mn-ea"/>
                        </a:rPr>
                        <a:t>货币的供应量必须以</a:t>
                      </a:r>
                      <a:r>
                        <a:rPr altLang="zh-CN" sz="2000" b="1">
                          <a:solidFill>
                            <a:srgbClr val="C00000"/>
                          </a:solidFill>
                          <a:latin typeface="黑体" panose="02010609060101010101" charset="-122"/>
                          <a:ea typeface="黑体" panose="02010609060101010101" charset="-122"/>
                          <a:sym typeface="+mn-ea"/>
                        </a:rPr>
                        <a:t>流通中所需要的货币量</a:t>
                      </a:r>
                      <a:r>
                        <a:rPr altLang="zh-CN" sz="2000" b="1">
                          <a:solidFill>
                            <a:srgbClr val="000066"/>
                          </a:solidFill>
                          <a:latin typeface="黑体" panose="02010609060101010101" charset="-122"/>
                          <a:ea typeface="黑体" panose="02010609060101010101" charset="-122"/>
                          <a:sym typeface="+mn-ea"/>
                        </a:rPr>
                        <a:t>为限度</a:t>
                      </a:r>
                    </a:p>
                    <a:p>
                      <a:pPr algn="l">
                        <a:lnSpc>
                          <a:spcPct val="130000"/>
                        </a:lnSpc>
                        <a:spcAft>
                          <a:spcPct val="0"/>
                        </a:spcAft>
                      </a:pPr>
                      <a:r>
                        <a:rPr lang="zh-CN" sz="2000" b="1">
                          <a:solidFill>
                            <a:srgbClr val="FF0000"/>
                          </a:solidFill>
                          <a:effectLst>
                            <a:outerShdw blurRad="38100" dist="19050" dir="2700000" algn="tl" rotWithShape="0">
                              <a:schemeClr val="dk1">
                                <a:alpha val="40000"/>
                              </a:schemeClr>
                            </a:outerShdw>
                          </a:effectLst>
                          <a:sym typeface="+mn-ea"/>
                        </a:rPr>
                        <a:t>货币流通</a:t>
                      </a:r>
                      <a:r>
                        <a:rPr lang="zh-CN" sz="2000">
                          <a:solidFill>
                            <a:srgbClr val="FF0000"/>
                          </a:solidFill>
                          <a:effectLst>
                            <a:outerShdw blurRad="38100" dist="19050" dir="2700000" algn="tl" rotWithShape="0">
                              <a:schemeClr val="dk1">
                                <a:alpha val="40000"/>
                              </a:schemeClr>
                            </a:outerShdw>
                          </a:effectLst>
                          <a:sym typeface="+mn-ea"/>
                        </a:rPr>
                        <a:t>规律：</a:t>
                      </a:r>
                      <a:r>
                        <a:rPr lang="zh-CN" altLang="en-US" sz="2000" b="1">
                          <a:solidFill>
                            <a:schemeClr val="tx1"/>
                          </a:solidFill>
                          <a:effectLst>
                            <a:outerShdw blurRad="38100" dist="19050" dir="2700000" algn="tl" rotWithShape="0">
                              <a:schemeClr val="dk1">
                                <a:alpha val="40000"/>
                              </a:schemeClr>
                            </a:outerShdw>
                          </a:effectLst>
                          <a:sym typeface="+mn-ea"/>
                        </a:rPr>
                        <a:t>流通中所需要的货币量= 商品价格总额 / 货币流通次数=（商品数量×单价）/ 货币流通次数</a:t>
                      </a:r>
                      <a:r>
                        <a:rPr sz="2000" b="1">
                          <a:solidFill>
                            <a:schemeClr val="tx1"/>
                          </a:solidFill>
                          <a:effectLst>
                            <a:outerShdw blurRad="38100" dist="19050" dir="2700000" algn="tl" rotWithShape="0">
                              <a:schemeClr val="dk1">
                                <a:alpha val="40000"/>
                              </a:schemeClr>
                            </a:outerShdw>
                          </a:effectLst>
                          <a:sym typeface="+mn-ea"/>
                        </a:rPr>
                        <a:t>　</a:t>
                      </a:r>
                      <a:endParaRPr lang="zh-CN" altLang="en-US" sz="2000" b="1" kern="100" spc="-100" baseline="0">
                        <a:solidFill>
                          <a:schemeClr val="tx1"/>
                        </a:solidFill>
                        <a:effectLst>
                          <a:outerShdw blurRad="38100" dist="19050" dir="2700000" algn="tl" rotWithShape="0">
                            <a:schemeClr val="dk1">
                              <a:alpha val="40000"/>
                            </a:schemeClr>
                          </a:outerShdw>
                        </a:effectLst>
                        <a:latin typeface="宋体" panose="02010600030101010101" pitchFamily="2" charset="-122"/>
                        <a:ea typeface="微软雅黑" panose="020B0503020204020204" charset="-122"/>
                        <a:cs typeface="Times New Roman" panose="02020603050405020304" pitchFamily="18" charset="0"/>
                        <a:sym typeface="+mn-ea"/>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396240">
                <a:tc>
                  <a:txBody>
                    <a:bodyPr/>
                    <a:lstStyle/>
                    <a:p>
                      <a:pPr algn="ctr">
                        <a:lnSpc>
                          <a:spcPct val="130000"/>
                        </a:lnSpc>
                        <a:spcAft>
                          <a:spcPct val="0"/>
                        </a:spcAft>
                        <a:buNone/>
                      </a:pPr>
                      <a:r>
                        <a:rPr lang="zh-CN" sz="2000" kern="100">
                          <a:effectLst/>
                          <a:latin typeface="Times New Roman" panose="02020603050405020304" pitchFamily="18" charset="0"/>
                          <a:ea typeface="微软雅黑" panose="020B0503020204020204" charset="-122"/>
                          <a:cs typeface="Times New Roman" panose="02020603050405020304" pitchFamily="18" charset="0"/>
                          <a:sym typeface="+mn-ea"/>
                        </a:rPr>
                        <a:t>发展</a:t>
                      </a:r>
                      <a:endParaRPr lang="zh-CN" altLang="en-US" sz="2000" kern="100">
                        <a:effectLst/>
                        <a:latin typeface="Times New Roman" panose="02020603050405020304" pitchFamily="18" charset="0"/>
                        <a:ea typeface="微软雅黑" panose="020B0503020204020204" charset="-122"/>
                        <a:cs typeface="Times New Roman" panose="02020603050405020304" pitchFamily="18" charset="0"/>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buNone/>
                      </a:pPr>
                      <a:r>
                        <a:rPr lang="zh-CN" sz="2000" kern="100" spc="-100">
                          <a:effectLst/>
                          <a:latin typeface="Times New Roman" panose="02020603050405020304" pitchFamily="18" charset="0"/>
                          <a:ea typeface="微软雅黑" panose="020B0503020204020204" charset="-122"/>
                          <a:cs typeface="Times New Roman" panose="02020603050405020304" pitchFamily="18" charset="0"/>
                          <a:sym typeface="+mn-ea"/>
                        </a:rPr>
                        <a:t>出现了依托信息技术与电子计算机进行贮存、购买、支付的</a:t>
                      </a:r>
                      <a:r>
                        <a:rPr lang="en-US" sz="2000" kern="100" spc="-100">
                          <a:effectLst/>
                          <a:latin typeface="宋体" panose="02010600030101010101" pitchFamily="2" charset="-122"/>
                          <a:ea typeface="微软雅黑" panose="020B0503020204020204" charset="-122"/>
                          <a:cs typeface="Times New Roman" panose="02020603050405020304" pitchFamily="18" charset="0"/>
                          <a:sym typeface="+mn-ea"/>
                        </a:rPr>
                        <a:t>“</a:t>
                      </a:r>
                      <a:r>
                        <a:rPr lang="zh-CN" sz="2000" kern="100" spc="-100">
                          <a:effectLst/>
                          <a:latin typeface="Times New Roman" panose="02020603050405020304" pitchFamily="18" charset="0"/>
                          <a:ea typeface="微软雅黑" panose="020B0503020204020204" charset="-122"/>
                          <a:cs typeface="Times New Roman" panose="02020603050405020304" pitchFamily="18" charset="0"/>
                          <a:sym typeface="+mn-ea"/>
                        </a:rPr>
                        <a:t>电子货币</a:t>
                      </a:r>
                      <a:r>
                        <a:rPr lang="en-US" sz="2000" kern="100" spc="-100">
                          <a:effectLst/>
                          <a:latin typeface="宋体" panose="02010600030101010101" pitchFamily="2" charset="-122"/>
                          <a:ea typeface="微软雅黑" panose="020B0503020204020204" charset="-122"/>
                          <a:cs typeface="Times New Roman" panose="02020603050405020304" pitchFamily="18" charset="0"/>
                          <a:sym typeface="+mn-ea"/>
                        </a:rPr>
                        <a:t>”</a:t>
                      </a:r>
                      <a:r>
                        <a:rPr lang="zh-CN" altLang="en-US" sz="2000" kern="100" spc="-100">
                          <a:effectLst/>
                          <a:latin typeface="宋体" panose="02010600030101010101" pitchFamily="2" charset="-122"/>
                          <a:ea typeface="微软雅黑" panose="020B0503020204020204" charset="-122"/>
                          <a:cs typeface="Times New Roman" panose="02020603050405020304" pitchFamily="18" charset="0"/>
                          <a:sym typeface="+mn-ea"/>
                        </a:rPr>
                        <a:t>、数字货币</a:t>
                      </a:r>
                      <a:endParaRPr lang="zh-CN" altLang="en-US" sz="2000" kern="100" spc="-100" baseline="0">
                        <a:effectLst/>
                        <a:latin typeface="宋体" panose="02010600030101010101" pitchFamily="2" charset="-122"/>
                        <a:ea typeface="微软雅黑" panose="020B0503020204020204" charset="-122"/>
                        <a:cs typeface="Times New Roman" panose="02020603050405020304" pitchFamily="18" charset="0"/>
                      </a:endParaRPr>
                    </a:p>
                  </a:txBody>
                  <a:tcPr marL="35863" marR="358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 name="文本框 1"/>
          <p:cNvSpPr txBox="1"/>
          <p:nvPr>
            <p:custDataLst>
              <p:tags r:id="rId3"/>
            </p:custDataLst>
          </p:nvPr>
        </p:nvSpPr>
        <p:spPr>
          <a:xfrm>
            <a:off x="3806190" y="9525"/>
            <a:ext cx="5295900" cy="460375"/>
          </a:xfrm>
          <a:prstGeom prst="rect">
            <a:avLst/>
          </a:prstGeom>
          <a:noFill/>
        </p:spPr>
        <p:txBody>
          <a:bodyPr wrap="none" rtlCol="0" anchor="t">
            <a:spAutoFit/>
          </a:bodyPr>
          <a:lstStyle/>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考点4．金属货币与纸币</a:t>
            </a:r>
          </a:p>
        </p:txBody>
      </p:sp>
      <p:sp>
        <p:nvSpPr>
          <p:cNvPr id="33799" name="文本框 1"/>
          <p:cNvSpPr txBox="1">
            <a:spLocks noChangeArrowheads="1"/>
          </p:cNvSpPr>
          <p:nvPr>
            <p:custDataLst>
              <p:tags r:id="rId4"/>
            </p:custDataLst>
          </p:nvPr>
        </p:nvSpPr>
        <p:spPr bwMode="auto">
          <a:xfrm>
            <a:off x="226695" y="4037330"/>
            <a:ext cx="11711305" cy="263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eaLnBrk="1" hangingPunct="1"/>
            <a:r>
              <a:rPr lang="zh-CN" altLang="en-US" sz="2000" dirty="0">
                <a:solidFill>
                  <a:srgbClr val="33739F"/>
                </a:solidFill>
                <a:latin typeface="宋体" panose="02010600030101010101" pitchFamily="2" charset="-122"/>
                <a:cs typeface="宋体" panose="02010600030101010101" pitchFamily="2" charset="-122"/>
                <a:sym typeface="+mn-ea"/>
              </a:rPr>
              <a:t>全面认识人民币（纸币）</a:t>
            </a:r>
            <a:endParaRPr lang="zh-CN" altLang="en-US" sz="2000" dirty="0">
              <a:solidFill>
                <a:srgbClr val="33739F"/>
              </a:solidFill>
              <a:latin typeface="宋体" panose="02010600030101010101" pitchFamily="2" charset="-122"/>
              <a:ea typeface="宋体" panose="02010600030101010101" pitchFamily="2" charset="-122"/>
              <a:cs typeface="宋体" panose="02010600030101010101" pitchFamily="2" charset="-122"/>
              <a:sym typeface="+mn-ea"/>
            </a:endParaRPr>
          </a:p>
          <a:p>
            <a:pPr indent="536575">
              <a:lnSpc>
                <a:spcPct val="90000"/>
              </a:lnSpc>
              <a:spcBef>
                <a:spcPts val="50"/>
              </a:spcBef>
              <a:spcAft>
                <a:spcPct val="0"/>
              </a:spcAft>
              <a:defRPr/>
            </a:pPr>
            <a:r>
              <a:rPr lang="zh-CN" altLang="en-US" sz="2000" dirty="0">
                <a:solidFill>
                  <a:srgbClr val="000000"/>
                </a:solidFill>
                <a:latin typeface="宋体" panose="02010600030101010101" pitchFamily="2" charset="-122"/>
                <a:cs typeface="宋体" panose="02010600030101010101" pitchFamily="2" charset="-122"/>
                <a:sym typeface="+mn-ea"/>
              </a:rPr>
              <a:t>(1)纸币的发行权集中在国家。在我国，国务院授权中央人民银行负责具体发行事宜。人民币的流通，是我国国民经济、人民生活赖以维持和发展的血脉。爱护人民币是公民义不容辞的责任。国家依法严惩制售假币行为。</a:t>
            </a:r>
          </a:p>
          <a:p>
            <a:pPr indent="536575">
              <a:lnSpc>
                <a:spcPct val="90000"/>
              </a:lnSpc>
              <a:spcBef>
                <a:spcPts val="50"/>
              </a:spcBef>
              <a:spcAft>
                <a:spcPct val="0"/>
              </a:spcAft>
              <a:defRPr/>
            </a:pPr>
            <a:r>
              <a:rPr lang="zh-CN" altLang="en-US" sz="2000" dirty="0">
                <a:solidFill>
                  <a:srgbClr val="000000"/>
                </a:solidFill>
                <a:latin typeface="宋体" panose="02010600030101010101" pitchFamily="2" charset="-122"/>
                <a:cs typeface="宋体" panose="02010600030101010101" pitchFamily="2" charset="-122"/>
                <a:sym typeface="+mn-ea"/>
              </a:rPr>
              <a:t>(2)纸币具有使用价值，但没有价值，故不是商品。</a:t>
            </a:r>
            <a:r>
              <a:rPr lang="zh-CN" sz="2000" kern="100" dirty="0">
                <a:effectLst/>
                <a:latin typeface="Times New Roman" panose="02020603050405020304" pitchFamily="18" charset="0"/>
                <a:ea typeface="微软雅黑" panose="020B0503020204020204" charset="-122"/>
                <a:cs typeface="Times New Roman" panose="02020603050405020304" pitchFamily="18" charset="0"/>
                <a:sym typeface="+mn-ea"/>
              </a:rPr>
              <a:t>（纸币作为</a:t>
            </a:r>
            <a:r>
              <a:rPr sz="2000" b="1" dirty="0" err="1">
                <a:solidFill>
                  <a:srgbClr val="404040"/>
                </a:solidFill>
                <a:latin typeface="隶书" panose="02010509060101010101" pitchFamily="49" charset="-122"/>
                <a:ea typeface="隶书" panose="02010509060101010101" pitchFamily="49" charset="-122"/>
                <a:sym typeface="微软雅黑" panose="020B0503020204020204" charset="-122"/>
              </a:rPr>
              <a:t>价值符号</a:t>
            </a:r>
            <a:r>
              <a:rPr sz="2000" dirty="0" err="1">
                <a:latin typeface="仿宋" panose="02010609060101010101" charset="-122"/>
                <a:ea typeface="仿宋" panose="02010609060101010101" charset="-122"/>
                <a:cs typeface="仿宋" panose="02010609060101010101" charset="-122"/>
                <a:sym typeface="+mn-ea"/>
              </a:rPr>
              <a:t>≠货币</a:t>
            </a:r>
            <a:r>
              <a:rPr lang="zh-CN" sz="2000" kern="100" dirty="0">
                <a:effectLst/>
                <a:latin typeface="Times New Roman" panose="02020603050405020304" pitchFamily="18" charset="0"/>
                <a:ea typeface="微软雅黑" panose="020B0503020204020204" charset="-122"/>
                <a:cs typeface="Times New Roman" panose="02020603050405020304" pitchFamily="18" charset="0"/>
                <a:sym typeface="+mn-ea"/>
              </a:rPr>
              <a:t>）</a:t>
            </a:r>
            <a:endParaRPr lang="zh-CN" altLang="en-US" sz="2000" dirty="0">
              <a:solidFill>
                <a:srgbClr val="000000"/>
              </a:solidFill>
              <a:latin typeface="宋体" panose="02010600030101010101" pitchFamily="2" charset="-122"/>
              <a:ea typeface="宋体" panose="02010600030101010101" pitchFamily="2" charset="-122"/>
              <a:cs typeface="宋体" panose="02010600030101010101" pitchFamily="2" charset="-122"/>
              <a:sym typeface="+mn-ea"/>
            </a:endParaRPr>
          </a:p>
          <a:p>
            <a:pPr indent="536575">
              <a:lnSpc>
                <a:spcPct val="90000"/>
              </a:lnSpc>
              <a:spcBef>
                <a:spcPts val="50"/>
              </a:spcBef>
              <a:spcAft>
                <a:spcPct val="0"/>
              </a:spcAft>
              <a:defRPr/>
            </a:pPr>
            <a:r>
              <a:rPr lang="zh-CN" altLang="en-US" sz="2000" dirty="0">
                <a:solidFill>
                  <a:srgbClr val="000000"/>
                </a:solidFill>
                <a:latin typeface="宋体" panose="02010600030101010101" pitchFamily="2" charset="-122"/>
                <a:cs typeface="宋体" panose="02010600030101010101" pitchFamily="2" charset="-122"/>
                <a:sym typeface="+mn-ea"/>
              </a:rPr>
              <a:t>(3)纸币≠金银纪念币。金银纪念币具有使用价值和价值；而纸币没有价值。由中国人民银行发行的所有流通货币、流通纪念币和金银纪念币，都属于《中国人民银行法》中规定的“国家法定货币”。但其中只有前两种可以按面额参与市场流通，真正具有货币的职能。而金银纪念币的面额只是其法定货币资格的体现，不具有按面额流通的功能。</a:t>
            </a:r>
            <a:endParaRPr sz="2000" b="1"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33799">
                                            <p:txEl>
                                              <p:pRg st="0" end="0"/>
                                            </p:txEl>
                                          </p:spTgt>
                                        </p:tgtEl>
                                        <p:attrNameLst>
                                          <p:attrName>style.visibility</p:attrName>
                                        </p:attrNameLst>
                                      </p:cBhvr>
                                      <p:to>
                                        <p:strVal val="visible"/>
                                      </p:to>
                                    </p:set>
                                    <p:anim calcmode="lin" valueType="num">
                                      <p:cBhvr additive="base">
                                        <p:cTn id="7" dur="500" fill="hold"/>
                                        <p:tgtEl>
                                          <p:spTgt spid="337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799">
                                            <p:txEl>
                                              <p:pRg st="1" end="1"/>
                                            </p:txEl>
                                          </p:spTgt>
                                        </p:tgtEl>
                                        <p:attrNameLst>
                                          <p:attrName>style.visibility</p:attrName>
                                        </p:attrNameLst>
                                      </p:cBhvr>
                                      <p:to>
                                        <p:strVal val="visible"/>
                                      </p:to>
                                    </p:set>
                                    <p:anim calcmode="lin" valueType="num">
                                      <p:cBhvr additive="base">
                                        <p:cTn id="11" dur="500" fill="hold"/>
                                        <p:tgtEl>
                                          <p:spTgt spid="3379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79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799">
                                            <p:txEl>
                                              <p:pRg st="2" end="2"/>
                                            </p:txEl>
                                          </p:spTgt>
                                        </p:tgtEl>
                                        <p:attrNameLst>
                                          <p:attrName>style.visibility</p:attrName>
                                        </p:attrNameLst>
                                      </p:cBhvr>
                                      <p:to>
                                        <p:strVal val="visible"/>
                                      </p:to>
                                    </p:set>
                                    <p:anim calcmode="lin" valueType="num">
                                      <p:cBhvr additive="base">
                                        <p:cTn id="15" dur="500" fill="hold"/>
                                        <p:tgtEl>
                                          <p:spTgt spid="3379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79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799">
                                            <p:txEl>
                                              <p:pRg st="3" end="3"/>
                                            </p:txEl>
                                          </p:spTgt>
                                        </p:tgtEl>
                                        <p:attrNameLst>
                                          <p:attrName>style.visibility</p:attrName>
                                        </p:attrNameLst>
                                      </p:cBhvr>
                                      <p:to>
                                        <p:strVal val="visible"/>
                                      </p:to>
                                    </p:set>
                                    <p:anim calcmode="lin" valueType="num">
                                      <p:cBhvr additive="base">
                                        <p:cTn id="19" dur="500" fill="hold"/>
                                        <p:tgtEl>
                                          <p:spTgt spid="3379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4" name="矩形 1"/>
          <p:cNvSpPr/>
          <p:nvPr>
            <p:custDataLst>
              <p:tags r:id="rId1"/>
            </p:custDataLst>
          </p:nvPr>
        </p:nvSpPr>
        <p:spPr>
          <a:xfrm>
            <a:off x="120015" y="535940"/>
            <a:ext cx="11951970" cy="1917065"/>
          </a:xfrm>
          <a:prstGeom prst="rect">
            <a:avLst/>
          </a:prstGeom>
          <a:noFill/>
          <a:ln w="9525">
            <a:noFill/>
          </a:ln>
        </p:spPr>
        <p:txBody>
          <a:bodyPr/>
          <a:lstStyle/>
          <a:p>
            <a:pPr>
              <a:lnSpc>
                <a:spcPct val="100000"/>
              </a:lnSpc>
            </a:pPr>
            <a:r>
              <a:rPr lang="zh-CN" altLang="en-US" sz="2000">
                <a:solidFill>
                  <a:srgbClr val="000000"/>
                </a:solidFill>
                <a:latin typeface="仿宋" panose="02010609060101010101" charset="-122"/>
                <a:ea typeface="仿宋" panose="02010609060101010101" charset="-122"/>
                <a:cs typeface="仿宋" panose="02010609060101010101" charset="-122"/>
              </a:rPr>
              <a:t>电子货币：是指用一定金额的现金或存款从发行者处兑换并获得代表</a:t>
            </a:r>
            <a:r>
              <a:rPr lang="zh-CN" altLang="en-US" sz="2000">
                <a:solidFill>
                  <a:srgbClr val="FF0000"/>
                </a:solidFill>
                <a:latin typeface="仿宋" panose="02010609060101010101" charset="-122"/>
                <a:ea typeface="仿宋" panose="02010609060101010101" charset="-122"/>
                <a:cs typeface="仿宋" panose="02010609060101010101" charset="-122"/>
              </a:rPr>
              <a:t>相同金额的数据，</a:t>
            </a:r>
            <a:r>
              <a:rPr lang="zh-CN" altLang="en-US" sz="2000">
                <a:solidFill>
                  <a:srgbClr val="000000"/>
                </a:solidFill>
                <a:latin typeface="仿宋" panose="02010609060101010101" charset="-122"/>
                <a:ea typeface="仿宋" panose="02010609060101010101" charset="-122"/>
                <a:cs typeface="仿宋" panose="02010609060101010101" charset="-122"/>
              </a:rPr>
              <a:t>通过使用</a:t>
            </a:r>
            <a:r>
              <a:rPr lang="zh-CN" altLang="en-US" sz="2000">
                <a:solidFill>
                  <a:srgbClr val="FF0000"/>
                </a:solidFill>
                <a:latin typeface="仿宋" panose="02010609060101010101" charset="-122"/>
                <a:ea typeface="仿宋" panose="02010609060101010101" charset="-122"/>
                <a:cs typeface="仿宋" panose="02010609060101010101" charset="-122"/>
              </a:rPr>
              <a:t>某些电子化方法将该数据直接转移给支付对象</a:t>
            </a:r>
            <a:r>
              <a:rPr lang="zh-CN" altLang="en-US" sz="2000">
                <a:solidFill>
                  <a:srgbClr val="000000"/>
                </a:solidFill>
                <a:latin typeface="仿宋" panose="02010609060101010101" charset="-122"/>
                <a:ea typeface="仿宋" panose="02010609060101010101" charset="-122"/>
                <a:cs typeface="仿宋" panose="02010609060101010101" charset="-122"/>
              </a:rPr>
              <a:t>，从而能够清偿债务。简单来说，就是我们把钱存进自己的银行账户中时，银行账户里就会多出一个数字，表示我们存了多少钱，在这个过程中，我们把手中的纸币给了银行，银行给我们银行卡里加了一个数字，这个数字就是我们的电子货币。</a:t>
            </a:r>
            <a:r>
              <a:rPr lang="zh-CN" altLang="en-US" sz="2000">
                <a:solidFill>
                  <a:srgbClr val="FF0000"/>
                </a:solidFill>
                <a:latin typeface="仿宋" panose="02010609060101010101" charset="-122"/>
                <a:ea typeface="仿宋" panose="02010609060101010101" charset="-122"/>
                <a:cs typeface="仿宋" panose="02010609060101010101" charset="-122"/>
              </a:rPr>
              <a:t>电子货币是法币的电子化，银行卡、网银、电子现金等</a:t>
            </a:r>
            <a:r>
              <a:rPr lang="en-US" altLang="zh-CN" sz="2000">
                <a:solidFill>
                  <a:srgbClr val="FF0000"/>
                </a:solidFill>
                <a:latin typeface="仿宋" panose="02010609060101010101" charset="-122"/>
                <a:ea typeface="仿宋" panose="02010609060101010101" charset="-122"/>
                <a:cs typeface="仿宋" panose="02010609060101010101" charset="-122"/>
              </a:rPr>
              <a:t>;</a:t>
            </a:r>
            <a:r>
              <a:rPr lang="zh-CN" altLang="en-US" sz="2000">
                <a:solidFill>
                  <a:srgbClr val="FF0000"/>
                </a:solidFill>
                <a:latin typeface="仿宋" panose="02010609060101010101" charset="-122"/>
                <a:ea typeface="仿宋" panose="02010609060101010101" charset="-122"/>
                <a:cs typeface="仿宋" panose="02010609060101010101" charset="-122"/>
              </a:rPr>
              <a:t>还有近年来发展起来的第三方支付，如支付宝、微信支付等</a:t>
            </a:r>
            <a:r>
              <a:rPr lang="zh-CN" altLang="en-US" sz="2000">
                <a:solidFill>
                  <a:srgbClr val="000000"/>
                </a:solidFill>
                <a:latin typeface="仿宋" panose="02010609060101010101" charset="-122"/>
                <a:ea typeface="仿宋" panose="02010609060101010101" charset="-122"/>
                <a:cs typeface="仿宋" panose="02010609060101010101" charset="-122"/>
              </a:rPr>
              <a:t>。这些电子货币无论其形态如何，通过哪些机构流通，</a:t>
            </a:r>
            <a:r>
              <a:rPr lang="zh-CN" altLang="en-US" sz="2000">
                <a:solidFill>
                  <a:srgbClr val="FF0000"/>
                </a:solidFill>
                <a:latin typeface="仿宋" panose="02010609060101010101" charset="-122"/>
                <a:ea typeface="仿宋" panose="02010609060101010101" charset="-122"/>
                <a:cs typeface="仿宋" panose="02010609060101010101" charset="-122"/>
              </a:rPr>
              <a:t>其最初的源头都是中央银行发行的法币。</a:t>
            </a:r>
          </a:p>
        </p:txBody>
      </p:sp>
      <p:sp>
        <p:nvSpPr>
          <p:cNvPr id="3" name="文本框 2"/>
          <p:cNvSpPr txBox="1"/>
          <p:nvPr>
            <p:custDataLst>
              <p:tags r:id="rId2"/>
            </p:custDataLst>
          </p:nvPr>
        </p:nvSpPr>
        <p:spPr>
          <a:xfrm>
            <a:off x="120015" y="75565"/>
            <a:ext cx="1402080" cy="460375"/>
          </a:xfrm>
          <a:prstGeom prst="rect">
            <a:avLst/>
          </a:prstGeom>
          <a:noFill/>
        </p:spPr>
        <p:txBody>
          <a:bodyPr wrap="none" rtlCol="0" anchor="t">
            <a:spAutoFit/>
          </a:bodyPr>
          <a:lstStyle/>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学以致用</a:t>
            </a:r>
          </a:p>
        </p:txBody>
      </p:sp>
      <p:sp>
        <p:nvSpPr>
          <p:cNvPr id="4" name="Text Box 8"/>
          <p:cNvSpPr/>
          <p:nvPr>
            <p:custDataLst>
              <p:tags r:id="rId3"/>
            </p:custDataLst>
          </p:nvPr>
        </p:nvSpPr>
        <p:spPr>
          <a:xfrm>
            <a:off x="0" y="2549525"/>
            <a:ext cx="8349615" cy="4308475"/>
          </a:xfrm>
          <a:prstGeom prst="rect">
            <a:avLst/>
          </a:prstGeom>
          <a:noFill/>
          <a:ln w="9525">
            <a:noFill/>
          </a:ln>
        </p:spPr>
        <p:txBody>
          <a:bodyPr wrap="none"/>
          <a:lstStyle/>
          <a:p>
            <a:pPr algn="just" fontAlgn="auto"/>
            <a:r>
              <a:rPr lang="en-US" altLang="zh-CN" sz="1600">
                <a:solidFill>
                  <a:srgbClr val="FF3300"/>
                </a:solidFill>
                <a:latin typeface="微软雅黑" panose="020B0503020204020204" charset="-122"/>
                <a:ea typeface="微软雅黑" panose="020B0503020204020204" charset="-122"/>
              </a:rPr>
              <a:t>        </a:t>
            </a:r>
            <a:r>
              <a:rPr lang="en-US" altLang="zh-CN">
                <a:solidFill>
                  <a:srgbClr val="FF0000"/>
                </a:solidFill>
                <a:latin typeface="微软雅黑" panose="020B0503020204020204" charset="-122"/>
                <a:ea typeface="微软雅黑" panose="020B0503020204020204" charset="-122"/>
              </a:rPr>
              <a:t> </a:t>
            </a:r>
            <a:r>
              <a:rPr lang="zh-CN" altLang="en-US">
                <a:solidFill>
                  <a:srgbClr val="FF0000"/>
                </a:solidFill>
                <a:latin typeface="微软雅黑" panose="020B0503020204020204" charset="-122"/>
                <a:ea typeface="微软雅黑" panose="020B0503020204020204" charset="-122"/>
              </a:rPr>
              <a:t>数字货币的产生与出现，遵循了货币演进的必然规律，也是科技发展的必然</a:t>
            </a:r>
          </a:p>
          <a:p>
            <a:pPr algn="just" fontAlgn="auto"/>
            <a:r>
              <a:rPr lang="zh-CN" altLang="en-US">
                <a:solidFill>
                  <a:srgbClr val="FF0000"/>
                </a:solidFill>
                <a:latin typeface="微软雅黑" panose="020B0503020204020204" charset="-122"/>
                <a:ea typeface="微软雅黑" panose="020B0503020204020204" charset="-122"/>
              </a:rPr>
              <a:t>结果。数字货币的使用将有助于全球大幅度降低使用现金的成本，提升经济交易</a:t>
            </a:r>
          </a:p>
          <a:p>
            <a:pPr algn="just" fontAlgn="auto"/>
            <a:r>
              <a:rPr lang="zh-CN" altLang="en-US">
                <a:solidFill>
                  <a:srgbClr val="FF0000"/>
                </a:solidFill>
                <a:latin typeface="微软雅黑" panose="020B0503020204020204" charset="-122"/>
                <a:ea typeface="微软雅黑" panose="020B0503020204020204" charset="-122"/>
              </a:rPr>
              <a:t>活动的便利性和透明度，加快金融资产相互转换的速度；有助于建设全新的金融</a:t>
            </a:r>
          </a:p>
          <a:p>
            <a:pPr algn="just" fontAlgn="auto"/>
            <a:r>
              <a:rPr lang="zh-CN" altLang="en-US">
                <a:solidFill>
                  <a:srgbClr val="FF0000"/>
                </a:solidFill>
                <a:latin typeface="微软雅黑" panose="020B0503020204020204" charset="-122"/>
                <a:ea typeface="微软雅黑" panose="020B0503020204020204" charset="-122"/>
              </a:rPr>
              <a:t>基础设施，进一步完善支付体系，提高支付清算效率，推动经济提质增效升级等。</a:t>
            </a:r>
          </a:p>
          <a:p>
            <a:pPr algn="just" fontAlgn="auto"/>
            <a:r>
              <a:rPr lang="zh-CN" altLang="en-US">
                <a:solidFill>
                  <a:schemeClr val="tx1"/>
                </a:solidFill>
                <a:latin typeface="微软雅黑" panose="020B0503020204020204" charset="-122"/>
                <a:ea typeface="微软雅黑" panose="020B0503020204020204" charset="-122"/>
              </a:rPr>
              <a:t>当然，法定数字货币真正走进生活还需时日（技术障碍、监管难度、信息安全等）。</a:t>
            </a:r>
          </a:p>
          <a:p>
            <a:pPr algn="just" fontAlgn="auto"/>
            <a:r>
              <a:rPr lang="zh-CN" altLang="en-US">
                <a:solidFill>
                  <a:schemeClr val="tx1"/>
                </a:solidFill>
                <a:latin typeface="微软雅黑" panose="020B0503020204020204" charset="-122"/>
                <a:ea typeface="微软雅黑" panose="020B0503020204020204" charset="-122"/>
              </a:rPr>
              <a:t>事实上</a:t>
            </a:r>
            <a:r>
              <a:rPr lang="zh-CN" altLang="en-US">
                <a:solidFill>
                  <a:srgbClr val="FF0000"/>
                </a:solidFill>
                <a:latin typeface="微软雅黑" panose="020B0503020204020204" charset="-122"/>
                <a:ea typeface="微软雅黑" panose="020B0503020204020204" charset="-122"/>
              </a:rPr>
              <a:t>，央行发布的数字货币</a:t>
            </a:r>
            <a:r>
              <a:rPr lang="zh-CN" altLang="en-US">
                <a:solidFill>
                  <a:schemeClr val="tx1"/>
                </a:solidFill>
                <a:latin typeface="微软雅黑" panose="020B0503020204020204" charset="-122"/>
                <a:ea typeface="微软雅黑" panose="020B0503020204020204" charset="-122"/>
              </a:rPr>
              <a:t>我们可以视为是“人民币的数字化”。</a:t>
            </a:r>
            <a:r>
              <a:rPr lang="zh-CN" altLang="en-US">
                <a:solidFill>
                  <a:srgbClr val="FF0000"/>
                </a:solidFill>
                <a:latin typeface="微软雅黑" panose="020B0503020204020204" charset="-122"/>
                <a:ea typeface="微软雅黑" panose="020B0503020204020204" charset="-122"/>
              </a:rPr>
              <a:t>本质还是一</a:t>
            </a:r>
          </a:p>
          <a:p>
            <a:pPr algn="just" fontAlgn="auto"/>
            <a:r>
              <a:rPr lang="zh-CN" altLang="en-US">
                <a:solidFill>
                  <a:srgbClr val="FF0000"/>
                </a:solidFill>
                <a:latin typeface="微软雅黑" panose="020B0503020204020204" charset="-122"/>
                <a:ea typeface="微软雅黑" panose="020B0503020204020204" charset="-122"/>
              </a:rPr>
              <a:t>种“中心化”的货币。法定数字货币与纸币一样，本质上都属于纯信用货币</a:t>
            </a:r>
            <a:r>
              <a:rPr lang="zh-CN" altLang="en-US">
                <a:solidFill>
                  <a:schemeClr val="tx1"/>
                </a:solidFill>
                <a:latin typeface="微软雅黑" panose="020B0503020204020204" charset="-122"/>
                <a:ea typeface="微软雅黑" panose="020B0503020204020204" charset="-122"/>
              </a:rPr>
              <a:t>。</a:t>
            </a:r>
          </a:p>
          <a:p>
            <a:pPr algn="just" fontAlgn="auto"/>
            <a:r>
              <a:rPr lang="zh-CN" altLang="en-US">
                <a:solidFill>
                  <a:srgbClr val="FF0000"/>
                </a:solidFill>
                <a:latin typeface="微软雅黑" panose="020B0503020204020204" charset="-122"/>
                <a:ea typeface="微软雅黑" panose="020B0503020204020204" charset="-122"/>
              </a:rPr>
              <a:t>≠</a:t>
            </a:r>
            <a:r>
              <a:rPr lang="zh-CN" altLang="zh-CN" b="1" kern="100">
                <a:latin typeface="Times New Roman" panose="02020603050405020304" pitchFamily="18" charset="0"/>
                <a:cs typeface="Times New Roman" panose="02020603050405020304"/>
                <a:sym typeface="+mn-ea"/>
              </a:rPr>
              <a:t>虚拟货币。</a:t>
            </a:r>
            <a:r>
              <a:rPr lang="zh-CN" altLang="en-US">
                <a:solidFill>
                  <a:srgbClr val="FF0000"/>
                </a:solidFill>
                <a:latin typeface="微软雅黑" panose="020B0503020204020204" charset="-122"/>
                <a:ea typeface="微软雅黑" panose="020B0503020204020204" charset="-122"/>
                <a:sym typeface="+mn-ea"/>
              </a:rPr>
              <a:t>虚拟货币</a:t>
            </a:r>
            <a:r>
              <a:rPr lang="zh-CN" altLang="zh-CN" b="1" kern="100">
                <a:latin typeface="Times New Roman" panose="02020603050405020304" pitchFamily="18" charset="0"/>
                <a:cs typeface="Times New Roman" panose="02020603050405020304"/>
                <a:sym typeface="+mn-ea"/>
              </a:rPr>
              <a:t>是非真实的货币，</a:t>
            </a:r>
            <a:r>
              <a:rPr lang="zh-CN" altLang="en-US">
                <a:latin typeface="微软雅黑" panose="020B0503020204020204" charset="-122"/>
                <a:ea typeface="微软雅黑" panose="020B0503020204020204" charset="-122"/>
                <a:sym typeface="+mn-ea"/>
              </a:rPr>
              <a:t>不由货币当局发行，不具有法偿性与强制</a:t>
            </a:r>
          </a:p>
          <a:p>
            <a:pPr algn="just" fontAlgn="auto"/>
            <a:r>
              <a:rPr lang="zh-CN" altLang="en-US">
                <a:latin typeface="微软雅黑" panose="020B0503020204020204" charset="-122"/>
                <a:ea typeface="微软雅黑" panose="020B0503020204020204" charset="-122"/>
                <a:sym typeface="+mn-ea"/>
              </a:rPr>
              <a:t>性等货币属性，不具有与货币等同的法律地位，不能也不应作为货币在市场上流通</a:t>
            </a:r>
          </a:p>
          <a:p>
            <a:pPr algn="just" fontAlgn="auto"/>
            <a:r>
              <a:rPr lang="zh-CN" altLang="en-US">
                <a:latin typeface="微软雅黑" panose="020B0503020204020204" charset="-122"/>
                <a:ea typeface="微软雅黑" panose="020B0503020204020204" charset="-122"/>
                <a:sym typeface="+mn-ea"/>
              </a:rPr>
              <a:t>使用。</a:t>
            </a:r>
            <a:r>
              <a:rPr lang="zh-CN" altLang="zh-CN" b="1" kern="100">
                <a:latin typeface="Times New Roman" panose="02020603050405020304" pitchFamily="18" charset="0"/>
                <a:cs typeface="Times New Roman" panose="02020603050405020304"/>
                <a:sym typeface="+mn-ea"/>
              </a:rPr>
              <a:t>常见的有三类：游戏币；门户网站或者即时通讯工具服务商发行的专用货币，</a:t>
            </a:r>
          </a:p>
          <a:p>
            <a:pPr algn="just" fontAlgn="auto"/>
            <a:r>
              <a:rPr lang="zh-CN" altLang="zh-CN" b="1" kern="100">
                <a:latin typeface="Times New Roman" panose="02020603050405020304" pitchFamily="18" charset="0"/>
                <a:cs typeface="Times New Roman" panose="02020603050405020304"/>
                <a:sym typeface="+mn-ea"/>
              </a:rPr>
              <a:t>如腾讯公司的</a:t>
            </a:r>
            <a:r>
              <a:rPr lang="en-US" altLang="zh-CN" b="1" kern="100">
                <a:latin typeface="Times New Roman" panose="02020603050405020304" pitchFamily="18" charset="0"/>
                <a:cs typeface="Courier New" panose="02070309020205020404"/>
                <a:sym typeface="+mn-ea"/>
              </a:rPr>
              <a:t>Q</a:t>
            </a:r>
            <a:r>
              <a:rPr lang="zh-CN" altLang="zh-CN" b="1" kern="100">
                <a:latin typeface="Times New Roman" panose="02020603050405020304" pitchFamily="18" charset="0"/>
                <a:cs typeface="Times New Roman" panose="02020603050405020304"/>
                <a:sym typeface="+mn-ea"/>
              </a:rPr>
              <a:t>币；互联网上的虚拟货币，如比特币。从性质上看，虚拟货币不是</a:t>
            </a:r>
          </a:p>
          <a:p>
            <a:pPr algn="just" fontAlgn="auto"/>
            <a:r>
              <a:rPr lang="zh-CN" altLang="zh-CN" b="1" kern="100">
                <a:latin typeface="Times New Roman" panose="02020603050405020304" pitchFamily="18" charset="0"/>
                <a:cs typeface="Times New Roman" panose="02020603050405020304"/>
                <a:sym typeface="+mn-ea"/>
              </a:rPr>
              <a:t>真正意义上的货币，是一种特定的虚拟商品，不具有与货币同等的法律地位，不能</a:t>
            </a:r>
          </a:p>
          <a:p>
            <a:pPr algn="just" fontAlgn="auto"/>
            <a:r>
              <a:rPr lang="zh-CN" altLang="zh-CN" b="1" kern="100">
                <a:latin typeface="Times New Roman" panose="02020603050405020304" pitchFamily="18" charset="0"/>
                <a:cs typeface="Times New Roman" panose="02020603050405020304"/>
                <a:sym typeface="+mn-ea"/>
              </a:rPr>
              <a:t>且不应作为货币在市场上流通使用。另外，诸如支付宝、微信支付等，也并非数字</a:t>
            </a:r>
          </a:p>
          <a:p>
            <a:pPr algn="just" fontAlgn="auto"/>
            <a:r>
              <a:rPr lang="zh-CN" altLang="zh-CN" b="1" kern="100">
                <a:latin typeface="Times New Roman" panose="02020603050405020304" pitchFamily="18" charset="0"/>
                <a:cs typeface="Times New Roman" panose="02020603050405020304"/>
                <a:sym typeface="+mn-ea"/>
              </a:rPr>
              <a:t>货币，</a:t>
            </a:r>
            <a:r>
              <a:rPr lang="zh-CN" altLang="en-US">
                <a:solidFill>
                  <a:srgbClr val="FF0000"/>
                </a:solidFill>
                <a:latin typeface="微软雅黑" panose="020B0503020204020204" charset="-122"/>
                <a:ea typeface="微软雅黑" panose="020B0503020204020204" charset="-122"/>
                <a:sym typeface="+mn-ea"/>
              </a:rPr>
              <a:t>实际上只是一个第三方支付工具，只是一个电子账户。用户支付用的货币</a:t>
            </a:r>
          </a:p>
          <a:p>
            <a:pPr algn="just" fontAlgn="auto"/>
            <a:r>
              <a:rPr lang="zh-CN" altLang="en-US">
                <a:solidFill>
                  <a:srgbClr val="FF0000"/>
                </a:solidFill>
                <a:latin typeface="微软雅黑" panose="020B0503020204020204" charset="-122"/>
                <a:ea typeface="微软雅黑" panose="020B0503020204020204" charset="-122"/>
                <a:sym typeface="+mn-ea"/>
              </a:rPr>
              <a:t>源于央行发行的法定货币</a:t>
            </a:r>
            <a:r>
              <a:rPr lang="zh-CN" altLang="zh-CN" b="1" kern="100">
                <a:latin typeface="Times New Roman" panose="02020603050405020304" pitchFamily="18" charset="0"/>
                <a:cs typeface="Times New Roman" panose="02020603050405020304"/>
                <a:sym typeface="+mn-ea"/>
              </a:rPr>
              <a:t>。</a:t>
            </a:r>
            <a:endParaRPr lang="zh-CN" altLang="en-US">
              <a:solidFill>
                <a:srgbClr val="FF0000"/>
              </a:solidFill>
              <a:latin typeface="微软雅黑" panose="020B0503020204020204" charset="-122"/>
              <a:ea typeface="微软雅黑" panose="020B0503020204020204" charset="-122"/>
            </a:endParaRPr>
          </a:p>
        </p:txBody>
      </p:sp>
      <p:pic>
        <p:nvPicPr>
          <p:cNvPr id="5" name="图片 4" descr="QQ图片20200829211605"/>
          <p:cNvPicPr>
            <a:picLocks noChangeAspect="1"/>
          </p:cNvPicPr>
          <p:nvPr>
            <p:custDataLst>
              <p:tags r:id="rId4"/>
            </p:custDataLst>
          </p:nvPr>
        </p:nvPicPr>
        <p:blipFill>
          <a:blip r:embed="rId6"/>
          <a:stretch>
            <a:fillRect/>
          </a:stretch>
        </p:blipFill>
        <p:spPr>
          <a:xfrm>
            <a:off x="8349615" y="2549525"/>
            <a:ext cx="3723005" cy="37598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84"/>
                                        </p:tgtEl>
                                        <p:attrNameLst>
                                          <p:attrName>style.visibility</p:attrName>
                                        </p:attrNameLst>
                                      </p:cBhvr>
                                      <p:to>
                                        <p:strVal val="visible"/>
                                      </p:to>
                                    </p:set>
                                    <p:anim calcmode="lin" valueType="num">
                                      <p:cBhvr additive="base">
                                        <p:cTn id="7" dur="500" fill="hold"/>
                                        <p:tgtEl>
                                          <p:spTgt spid="2584"/>
                                        </p:tgtEl>
                                        <p:attrNameLst>
                                          <p:attrName>ppt_x</p:attrName>
                                        </p:attrNameLst>
                                      </p:cBhvr>
                                      <p:tavLst>
                                        <p:tav tm="0">
                                          <p:val>
                                            <p:strVal val="#ppt_x"/>
                                          </p:val>
                                        </p:tav>
                                        <p:tav tm="100000">
                                          <p:val>
                                            <p:strVal val="#ppt_x"/>
                                          </p:val>
                                        </p:tav>
                                      </p:tavLst>
                                    </p:anim>
                                    <p:anim calcmode="lin" valueType="num">
                                      <p:cBhvr additive="base">
                                        <p:cTn id="8" dur="500" fill="hold"/>
                                        <p:tgtEl>
                                          <p:spTgt spid="25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551180" y="610870"/>
            <a:ext cx="11809730" cy="6247130"/>
          </a:xfrm>
          <a:prstGeom prst="rect">
            <a:avLst/>
          </a:prstGeom>
          <a:noFill/>
          <a:ln w="9525">
            <a:noFill/>
          </a:ln>
        </p:spPr>
        <p:txBody>
          <a:bodyPr wrap="square">
            <a:spAutoFit/>
          </a:bodyPr>
          <a:lstStyle/>
          <a:p>
            <a:pPr defTabSz="958850"/>
            <a:r>
              <a:rPr lang="en-US" sz="2000" b="0">
                <a:latin typeface="仿宋" panose="02010609060101010101" charset="-122"/>
                <a:ea typeface="仿宋" panose="02010609060101010101" charset="-122"/>
                <a:cs typeface="仿宋" panose="02010609060101010101" charset="-122"/>
              </a:rPr>
              <a:t>1（21浙江选考）2020年11月5日起，中国人民银行发行第五套人民币的5元面值纸币。关于纸币，正确的说法是：</a:t>
            </a:r>
          </a:p>
          <a:p>
            <a:pPr defTabSz="958850"/>
            <a:r>
              <a:rPr lang="en-US" sz="2000" b="0">
                <a:latin typeface="仿宋" panose="02010609060101010101" charset="-122"/>
                <a:ea typeface="仿宋" panose="02010609060101010101" charset="-122"/>
                <a:cs typeface="仿宋" panose="02010609060101010101" charset="-122"/>
              </a:rPr>
              <a:t>①国家有权发行并强制使用纸币             ②纸币执行流通手职能</a:t>
            </a:r>
          </a:p>
          <a:p>
            <a:pPr defTabSz="958850"/>
            <a:r>
              <a:rPr lang="en-US" sz="2000" b="0">
                <a:latin typeface="仿宋" panose="02010609060101010101" charset="-122"/>
                <a:ea typeface="仿宋" panose="02010609060101010101" charset="-122"/>
                <a:cs typeface="仿宋" panose="02010609060101010101" charset="-122"/>
              </a:rPr>
              <a:t>③增加纸币的供应量就会导致通货膨胀    ④纸币的流通速度加快，其购买力就会增强</a:t>
            </a:r>
          </a:p>
          <a:p>
            <a:pPr defTabSz="958850"/>
            <a:r>
              <a:rPr lang="en-US" sz="2000" b="0">
                <a:latin typeface="仿宋" panose="02010609060101010101" charset="-122"/>
                <a:ea typeface="仿宋" panose="02010609060101010101" charset="-122"/>
                <a:cs typeface="仿宋" panose="02010609060101010101" charset="-122"/>
              </a:rPr>
              <a:t>A.①②                  B.①④                   C.②③                   D.③④</a:t>
            </a:r>
          </a:p>
          <a:p>
            <a:pPr defTabSz="958850"/>
            <a:r>
              <a:rPr lang="en-US" sz="2000">
                <a:latin typeface="仿宋" panose="02010609060101010101" charset="-122"/>
                <a:ea typeface="仿宋" panose="02010609060101010101" charset="-122"/>
                <a:cs typeface="仿宋" panose="02010609060101010101" charset="-122"/>
                <a:sym typeface="+mn-ea"/>
              </a:rPr>
              <a:t>2</a:t>
            </a:r>
            <a:r>
              <a:rPr sz="2000">
                <a:latin typeface="仿宋" panose="02010609060101010101" charset="-122"/>
                <a:ea typeface="仿宋" panose="02010609060101010101" charset="-122"/>
                <a:cs typeface="仿宋" panose="02010609060101010101" charset="-122"/>
                <a:sym typeface="+mn-ea"/>
              </a:rPr>
              <a:t>（12年课标）货币最早是以足值的金属货币形式出现的。随着商品生产和商品交换的发展，商品流通中产生了作为价值符号的纸币，并逐渐取代了金属货币。纸币之所以能取代金属货币，是因为： </a:t>
            </a:r>
          </a:p>
          <a:p>
            <a:pPr defTabSz="958850"/>
            <a:r>
              <a:rPr sz="2000">
                <a:latin typeface="仿宋" panose="02010609060101010101" charset="-122"/>
                <a:ea typeface="仿宋" panose="02010609060101010101" charset="-122"/>
                <a:cs typeface="仿宋" panose="02010609060101010101" charset="-122"/>
                <a:sym typeface="+mn-ea"/>
              </a:rPr>
              <a:t>①纸币容易产生，且同样具有充当贮藏手段的职能      </a:t>
            </a:r>
          </a:p>
          <a:p>
            <a:pPr defTabSz="958850"/>
            <a:r>
              <a:rPr sz="2000">
                <a:latin typeface="仿宋" panose="02010609060101010101" charset="-122"/>
                <a:ea typeface="仿宋" panose="02010609060101010101" charset="-122"/>
                <a:cs typeface="仿宋" panose="02010609060101010101" charset="-122"/>
                <a:sym typeface="+mn-ea"/>
              </a:rPr>
              <a:t>②使用纸币能够有效降低货币制作成本 </a:t>
            </a:r>
          </a:p>
          <a:p>
            <a:pPr defTabSz="958850"/>
            <a:r>
              <a:rPr sz="2000">
                <a:latin typeface="仿宋" panose="02010609060101010101" charset="-122"/>
                <a:ea typeface="仿宋" panose="02010609060101010101" charset="-122"/>
                <a:cs typeface="仿宋" panose="02010609060101010101" charset="-122"/>
                <a:sym typeface="+mn-ea"/>
              </a:rPr>
              <a:t>③纸币的使用范围更广                     </a:t>
            </a:r>
          </a:p>
          <a:p>
            <a:pPr defTabSz="958850"/>
            <a:r>
              <a:rPr sz="2000">
                <a:latin typeface="仿宋" panose="02010609060101010101" charset="-122"/>
                <a:ea typeface="仿宋" panose="02010609060101010101" charset="-122"/>
                <a:cs typeface="仿宋" panose="02010609060101010101" charset="-122"/>
                <a:sym typeface="+mn-ea"/>
              </a:rPr>
              <a:t> ④纸币同样能执行价值尺度和流通手段的职能 </a:t>
            </a:r>
          </a:p>
          <a:p>
            <a:pPr defTabSz="958850"/>
            <a:r>
              <a:rPr sz="2000">
                <a:latin typeface="仿宋" panose="02010609060101010101" charset="-122"/>
                <a:ea typeface="仿宋" panose="02010609060101010101" charset="-122"/>
                <a:cs typeface="仿宋" panose="02010609060101010101" charset="-122"/>
                <a:sym typeface="+mn-ea"/>
              </a:rPr>
              <a:t>A.①②          B.②③        C.②④                 D.③④</a:t>
            </a:r>
          </a:p>
          <a:p>
            <a:pPr defTabSz="958850"/>
            <a:r>
              <a:rPr lang="en-US" sz="2000" b="0">
                <a:latin typeface="仿宋" panose="02010609060101010101" charset="-122"/>
                <a:ea typeface="仿宋" panose="02010609060101010101" charset="-122"/>
                <a:cs typeface="仿宋" panose="02010609060101010101" charset="-122"/>
              </a:rPr>
              <a:t>3.</a:t>
            </a:r>
            <a:r>
              <a:rPr lang="zh-CN" sz="2000" b="0">
                <a:latin typeface="仿宋" panose="02010609060101010101" charset="-122"/>
                <a:ea typeface="仿宋" panose="02010609060101010101" charset="-122"/>
                <a:cs typeface="仿宋" panose="02010609060101010101" charset="-122"/>
              </a:rPr>
              <a:t>从苏州有公务员领取到以数字人民币形式发放的工资，到深圳、北京发给市民的数字人民币红包，央行数字人民币试点正在进行中。数字人民币由中国人民银行发行，有国家信用背书，可替代现金使用。下列对央行数字人民币认识正确的是：①它的本质依然是一般等价物
</a:t>
            </a:r>
          </a:p>
          <a:p>
            <a:pPr indent="0"/>
            <a:r>
              <a:rPr lang="zh-CN" sz="2000" b="0">
                <a:latin typeface="仿宋" panose="02010609060101010101" charset="-122"/>
                <a:ea typeface="仿宋" panose="02010609060101010101" charset="-122"/>
                <a:cs typeface="仿宋" panose="02010609060101010101" charset="-122"/>
              </a:rPr>
              <a:t>②它将同现金一样具备法定效力③其发行可降低传统纸币发行、流通的高昂成本
</a:t>
            </a:r>
          </a:p>
          <a:p>
            <a:pPr indent="0"/>
            <a:r>
              <a:rPr lang="zh-CN" sz="2000" b="0">
                <a:latin typeface="仿宋" panose="02010609060101010101" charset="-122"/>
                <a:ea typeface="仿宋" panose="02010609060101010101" charset="-122"/>
                <a:cs typeface="仿宋" panose="02010609060101010101" charset="-122"/>
              </a:rPr>
              <a:t> ④其购买力是由中国人民银行规定的</a:t>
            </a:r>
            <a:r>
              <a:rPr lang="en-US" sz="2000" b="0">
                <a:latin typeface="仿宋" panose="02010609060101010101" charset="-122"/>
                <a:ea typeface="仿宋" panose="02010609060101010101" charset="-122"/>
                <a:cs typeface="仿宋" panose="02010609060101010101" charset="-122"/>
              </a:rPr>
              <a:t>A.①②         B.①④        C.②③     D.③④
</a:t>
            </a:r>
            <a:endParaRPr lang="zh-CN" altLang="en-US" sz="2000">
              <a:latin typeface="仿宋" panose="02010609060101010101" charset="-122"/>
              <a:ea typeface="仿宋" panose="02010609060101010101" charset="-122"/>
              <a:cs typeface="仿宋" panose="02010609060101010101" charset="-122"/>
            </a:endParaRPr>
          </a:p>
        </p:txBody>
      </p:sp>
      <p:sp>
        <p:nvSpPr>
          <p:cNvPr id="6" name="TextBox 14"/>
          <p:cNvSpPr txBox="1"/>
          <p:nvPr>
            <p:custDataLst>
              <p:tags r:id="rId2"/>
            </p:custDataLst>
          </p:nvPr>
        </p:nvSpPr>
        <p:spPr>
          <a:xfrm>
            <a:off x="10453712" y="834992"/>
            <a:ext cx="570865" cy="829945"/>
          </a:xfrm>
          <a:prstGeom prst="rect">
            <a:avLst/>
          </a:prstGeom>
          <a:noFill/>
        </p:spPr>
        <p:txBody>
          <a:bodyPr wrap="none" rtlCol="0">
            <a:spAutoFit/>
          </a:bodyPr>
          <a:lstStyle/>
          <a:p>
            <a:r>
              <a:rPr lang="en-US" sz="4800">
                <a:solidFill>
                  <a:srgbClr val="FF0000"/>
                </a:solidFill>
              </a:rPr>
              <a:t>A</a:t>
            </a:r>
          </a:p>
        </p:txBody>
      </p:sp>
      <p:sp>
        <p:nvSpPr>
          <p:cNvPr id="5" name="TextBox 14"/>
          <p:cNvSpPr txBox="1"/>
          <p:nvPr>
            <p:custDataLst>
              <p:tags r:id="rId3"/>
            </p:custDataLst>
          </p:nvPr>
        </p:nvSpPr>
        <p:spPr>
          <a:xfrm>
            <a:off x="10189552" y="2917157"/>
            <a:ext cx="560705" cy="829945"/>
          </a:xfrm>
          <a:prstGeom prst="rect">
            <a:avLst/>
          </a:prstGeom>
          <a:noFill/>
        </p:spPr>
        <p:txBody>
          <a:bodyPr wrap="none" rtlCol="0">
            <a:spAutoFit/>
          </a:bodyPr>
          <a:lstStyle/>
          <a:p>
            <a:r>
              <a:rPr lang="en-US" sz="4800">
                <a:solidFill>
                  <a:srgbClr val="FF0000"/>
                </a:solidFill>
              </a:rPr>
              <a:t>C</a:t>
            </a:r>
          </a:p>
        </p:txBody>
      </p:sp>
      <p:sp>
        <p:nvSpPr>
          <p:cNvPr id="7" name="文本框 6"/>
          <p:cNvSpPr txBox="1"/>
          <p:nvPr>
            <p:custDataLst>
              <p:tags r:id="rId4"/>
            </p:custDataLst>
          </p:nvPr>
        </p:nvSpPr>
        <p:spPr>
          <a:xfrm>
            <a:off x="4587875" y="-135255"/>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8" name="TextBox 14"/>
          <p:cNvSpPr txBox="1"/>
          <p:nvPr>
            <p:custDataLst>
              <p:tags r:id="rId5"/>
            </p:custDataLst>
          </p:nvPr>
        </p:nvSpPr>
        <p:spPr>
          <a:xfrm>
            <a:off x="10363542" y="5565107"/>
            <a:ext cx="560705" cy="829945"/>
          </a:xfrm>
          <a:prstGeom prst="rect">
            <a:avLst/>
          </a:prstGeom>
          <a:noFill/>
        </p:spPr>
        <p:txBody>
          <a:bodyPr wrap="none" rtlCol="0">
            <a:spAutoFit/>
          </a:bodyPr>
          <a:lstStyle/>
          <a:p>
            <a:r>
              <a:rPr lang="en-US" sz="4800">
                <a:solidFill>
                  <a:srgbClr val="FF0000"/>
                </a:solidFill>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after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nodeType="clickPar">
                      <p:stCondLst>
                        <p:cond delay="indefinite"/>
                      </p:stCondLst>
                      <p:childTnLst>
                        <p:par>
                          <p:cTn id="18" fill="hold" nodeType="after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9" name="文本框 1"/>
          <p:cNvSpPr txBox="1">
            <a:spLocks noChangeArrowheads="1"/>
          </p:cNvSpPr>
          <p:nvPr>
            <p:custDataLst>
              <p:tags r:id="rId1"/>
            </p:custDataLst>
          </p:nvPr>
        </p:nvSpPr>
        <p:spPr bwMode="auto">
          <a:xfrm>
            <a:off x="120015" y="627380"/>
            <a:ext cx="11981815"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eaLnBrk="1" hangingPunct="1"/>
            <a:r>
              <a:rPr sz="2400" b="1">
                <a:latin typeface="黑体" panose="02010609060101010101" charset="-122"/>
                <a:ea typeface="黑体" panose="02010609060101010101" charset="-122"/>
                <a:cs typeface="黑体" panose="02010609060101010101" charset="-122"/>
                <a:sym typeface="+mn-ea"/>
              </a:rPr>
              <a:t>问题思考：</a:t>
            </a:r>
            <a:r>
              <a:rPr lang="zh-CN" sz="2400" b="1">
                <a:latin typeface="黑体" panose="02010609060101010101" charset="-122"/>
                <a:ea typeface="黑体" panose="02010609060101010101" charset="-122"/>
                <a:cs typeface="黑体" panose="02010609060101010101" charset="-122"/>
                <a:sym typeface="+mn-ea"/>
              </a:rPr>
              <a:t>有人说：新冠疫情下人民生活困难加大，</a:t>
            </a:r>
            <a:r>
              <a:rPr sz="2400" b="1">
                <a:latin typeface="黑体" panose="02010609060101010101" charset="-122"/>
                <a:ea typeface="黑体" panose="02010609060101010101" charset="-122"/>
                <a:cs typeface="黑体" panose="02010609060101010101" charset="-122"/>
                <a:sym typeface="+mn-ea"/>
              </a:rPr>
              <a:t>央行</a:t>
            </a:r>
            <a:r>
              <a:rPr lang="zh-CN" sz="2400" b="1">
                <a:latin typeface="黑体" panose="02010609060101010101" charset="-122"/>
                <a:ea typeface="黑体" panose="02010609060101010101" charset="-122"/>
                <a:cs typeface="黑体" panose="02010609060101010101" charset="-122"/>
                <a:sym typeface="+mn-ea"/>
              </a:rPr>
              <a:t>应该</a:t>
            </a:r>
            <a:r>
              <a:rPr sz="2400" b="1">
                <a:latin typeface="黑体" panose="02010609060101010101" charset="-122"/>
                <a:ea typeface="黑体" panose="02010609060101010101" charset="-122"/>
                <a:cs typeface="黑体" panose="02010609060101010101" charset="-122"/>
                <a:sym typeface="+mn-ea"/>
              </a:rPr>
              <a:t>向1</a:t>
            </a:r>
            <a:r>
              <a:rPr lang="en-US" sz="2400" b="1">
                <a:latin typeface="黑体" panose="02010609060101010101" charset="-122"/>
                <a:ea typeface="黑体" panose="02010609060101010101" charset="-122"/>
                <a:cs typeface="黑体" panose="02010609060101010101" charset="-122"/>
                <a:sym typeface="+mn-ea"/>
              </a:rPr>
              <a:t>4</a:t>
            </a:r>
            <a:r>
              <a:rPr sz="2400" b="1">
                <a:latin typeface="黑体" panose="02010609060101010101" charset="-122"/>
                <a:ea typeface="黑体" panose="02010609060101010101" charset="-122"/>
                <a:cs typeface="黑体" panose="02010609060101010101" charset="-122"/>
                <a:sym typeface="+mn-ea"/>
              </a:rPr>
              <a:t>亿中国人每人发放10万人民币，</a:t>
            </a:r>
            <a:r>
              <a:rPr lang="zh-CN" sz="2400" b="1">
                <a:latin typeface="黑体" panose="02010609060101010101" charset="-122"/>
                <a:ea typeface="黑体" panose="02010609060101010101" charset="-122"/>
                <a:cs typeface="黑体" panose="02010609060101010101" charset="-122"/>
                <a:sym typeface="+mn-ea"/>
              </a:rPr>
              <a:t>增强人民幸福感。还有人则认为央行要少发钱，让人们手中钱更值钱一些？你是如何认为的</a:t>
            </a:r>
            <a:r>
              <a:rPr sz="2400" b="1">
                <a:latin typeface="黑体" panose="02010609060101010101" charset="-122"/>
                <a:ea typeface="黑体" panose="02010609060101010101" charset="-122"/>
                <a:cs typeface="黑体" panose="02010609060101010101" charset="-122"/>
                <a:sym typeface="+mn-ea"/>
              </a:rPr>
              <a:t>?</a:t>
            </a:r>
          </a:p>
        </p:txBody>
      </p:sp>
      <p:pic>
        <p:nvPicPr>
          <p:cNvPr id="3" name="如果一个国家不断的印钞解决各种危机，会产生什么样的后果？">
            <a:hlinkClick r:id="" action="ppaction://media"/>
          </p:cNvPr>
          <p:cNvPicPr/>
          <p:nvPr>
            <a:videoFile r:link="rId3"/>
            <p:custDataLst>
              <p:tags r:id="rId4"/>
            </p:custDataLst>
            <p:extLst>
              <p:ext uri="{DAA4B4D4-6D71-4841-9C94-3DE7FCFB9230}">
                <p14:media xmlns:p14="http://schemas.microsoft.com/office/powerpoint/2010/main" r:embed="rId2"/>
              </p:ext>
            </p:extLst>
          </p:nvPr>
        </p:nvPicPr>
        <p:blipFill>
          <a:blip r:embed="rId14"/>
          <a:stretch>
            <a:fillRect/>
          </a:stretch>
        </p:blipFill>
        <p:spPr>
          <a:xfrm>
            <a:off x="408305" y="1980565"/>
            <a:ext cx="5342890" cy="3235325"/>
          </a:xfrm>
          <a:prstGeom prst="rect">
            <a:avLst/>
          </a:prstGeom>
        </p:spPr>
      </p:pic>
      <p:pic>
        <p:nvPicPr>
          <p:cNvPr id="5" name="什么是通货紧缩？有什么危害？5分钟看懂，from老王[高清版]">
            <a:hlinkClick r:id="" action="ppaction://media"/>
          </p:cNvPr>
          <p:cNvPicPr/>
          <p:nvPr>
            <a:videoFile r:link="rId6"/>
            <p:custDataLst>
              <p:tags r:id="rId7"/>
            </p:custDataLst>
            <p:extLst>
              <p:ext uri="{DAA4B4D4-6D71-4841-9C94-3DE7FCFB9230}">
                <p14:media xmlns:p14="http://schemas.microsoft.com/office/powerpoint/2010/main" r:embed="rId5"/>
              </p:ext>
            </p:extLst>
          </p:nvPr>
        </p:nvPicPr>
        <p:blipFill>
          <a:blip r:embed="rId15"/>
          <a:stretch>
            <a:fillRect/>
          </a:stretch>
        </p:blipFill>
        <p:spPr>
          <a:xfrm>
            <a:off x="6274435" y="1483995"/>
            <a:ext cx="5699125" cy="3116580"/>
          </a:xfrm>
          <a:prstGeom prst="rect">
            <a:avLst/>
          </a:prstGeom>
        </p:spPr>
      </p:pic>
      <p:sp>
        <p:nvSpPr>
          <p:cNvPr id="13" name="矩形 12"/>
          <p:cNvSpPr/>
          <p:nvPr>
            <p:custDataLst>
              <p:tags r:id="rId8"/>
            </p:custDataLst>
          </p:nvPr>
        </p:nvSpPr>
        <p:spPr>
          <a:xfrm>
            <a:off x="7419340" y="4662805"/>
            <a:ext cx="4053840" cy="553085"/>
          </a:xfrm>
          <a:prstGeom prst="rect">
            <a:avLst/>
          </a:prstGeom>
        </p:spPr>
        <p:txBody>
          <a:bodyPr wrap="square">
            <a:spAutoFit/>
          </a:bodyPr>
          <a:lstStyle/>
          <a:p>
            <a:pPr algn="just">
              <a:lnSpc>
                <a:spcPct val="150000"/>
              </a:lnSpc>
              <a:spcAft>
                <a:spcPct val="0"/>
              </a:spcAft>
            </a:pPr>
            <a:r>
              <a:rPr altLang="zh-CN" sz="2000" kern="100">
                <a:latin typeface="+mj-ea"/>
                <a:ea typeface="+mj-ea"/>
              </a:rPr>
              <a:t>什么是通货紧缩？有什么危害？</a:t>
            </a:r>
          </a:p>
        </p:txBody>
      </p:sp>
      <p:sp>
        <p:nvSpPr>
          <p:cNvPr id="4" name="矩形 3"/>
          <p:cNvSpPr/>
          <p:nvPr>
            <p:custDataLst>
              <p:tags r:id="rId9"/>
            </p:custDataLst>
          </p:nvPr>
        </p:nvSpPr>
        <p:spPr>
          <a:xfrm>
            <a:off x="120015" y="5434330"/>
            <a:ext cx="3771265" cy="1014730"/>
          </a:xfrm>
          <a:prstGeom prst="rect">
            <a:avLst/>
          </a:prstGeom>
        </p:spPr>
        <p:txBody>
          <a:bodyPr wrap="square">
            <a:spAutoFit/>
          </a:bodyPr>
          <a:lstStyle/>
          <a:p>
            <a:pPr algn="just">
              <a:lnSpc>
                <a:spcPct val="150000"/>
              </a:lnSpc>
              <a:spcAft>
                <a:spcPct val="0"/>
              </a:spcAft>
            </a:pPr>
            <a:r>
              <a:rPr altLang="zh-CN" sz="2000" kern="100">
                <a:latin typeface="+mj-ea"/>
                <a:ea typeface="+mj-ea"/>
              </a:rPr>
              <a:t>如果一个国家不断的印钞解决各种危机，会产生什么样的后果？</a:t>
            </a:r>
          </a:p>
        </p:txBody>
      </p:sp>
      <p:sp>
        <p:nvSpPr>
          <p:cNvPr id="6" name="文本框 5"/>
          <p:cNvSpPr txBox="1"/>
          <p:nvPr>
            <p:custDataLst>
              <p:tags r:id="rId10"/>
            </p:custDataLst>
          </p:nvPr>
        </p:nvSpPr>
        <p:spPr>
          <a:xfrm>
            <a:off x="408305" y="99695"/>
            <a:ext cx="10289540" cy="460375"/>
          </a:xfrm>
          <a:prstGeom prst="rect">
            <a:avLst/>
          </a:prstGeom>
          <a:noFill/>
        </p:spPr>
        <p:txBody>
          <a:bodyPr wrap="none" rtlCol="0" anchor="t">
            <a:spAutoFit/>
          </a:bodyPr>
          <a:lstStyle/>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学以致用</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通货膨胀与通货紧缩及国家治理的宏观政策（此处货币政策）</a:t>
            </a:r>
          </a:p>
        </p:txBody>
      </p:sp>
      <p:pic>
        <p:nvPicPr>
          <p:cNvPr id="2442" name="T2.EPS" descr="id:2147498523;FounderCES"/>
          <p:cNvPicPr>
            <a:picLocks noChangeAspect="1"/>
          </p:cNvPicPr>
          <p:nvPr>
            <p:custDataLst>
              <p:tags r:id="rId11"/>
            </p:custDataLst>
          </p:nvPr>
        </p:nvPicPr>
        <p:blipFill>
          <a:blip r:embed="rId16"/>
          <a:stretch>
            <a:fillRect/>
          </a:stretch>
        </p:blipFill>
        <p:spPr>
          <a:xfrm>
            <a:off x="4036695" y="5434330"/>
            <a:ext cx="5837555" cy="1156335"/>
          </a:xfrm>
          <a:prstGeom prst="rect">
            <a:avLst/>
          </a:prstGeom>
          <a:noFill/>
          <a:ln w="9525">
            <a:noFill/>
          </a:ln>
        </p:spPr>
      </p:pic>
      <p:sp>
        <p:nvSpPr>
          <p:cNvPr id="7" name="Text Box 12"/>
          <p:cNvSpPr txBox="1">
            <a:spLocks noChangeArrowheads="1"/>
          </p:cNvSpPr>
          <p:nvPr>
            <p:custDataLst>
              <p:tags r:id="rId12"/>
            </p:custDataLst>
          </p:nvPr>
        </p:nvSpPr>
        <p:spPr bwMode="auto">
          <a:xfrm>
            <a:off x="9894570" y="5413375"/>
            <a:ext cx="2207260" cy="1198880"/>
          </a:xfrm>
          <a:prstGeom prst="rect">
            <a:avLst/>
          </a:prstGeom>
          <a:noFill/>
          <a:ln w="9525">
            <a:noFill/>
            <a:miter lim="800000"/>
          </a:ln>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00000"/>
              </a:lnSpc>
            </a:pPr>
            <a:r>
              <a:rPr lang="zh-CN" altLang="en-US" sz="2400" b="1">
                <a:solidFill>
                  <a:srgbClr val="FF0000"/>
                </a:solidFill>
                <a:latin typeface="楷体" panose="02010609060101010101" pitchFamily="49" charset="-122"/>
                <a:ea typeface="楷体" panose="02010609060101010101" pitchFamily="49" charset="-122"/>
              </a:rPr>
              <a:t>纸币的实际购买力由市场决定。</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additive="base">
                                        <p:cTn id="18" dur="1" fill="hold">
                                          <p:stCondLst>
                                            <p:cond delay="0"/>
                                          </p:stCondLst>
                                        </p:cTn>
                                        <p:tgtEl>
                                          <p:spTgt spid="24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3" fill="hold" display="0">
                  <p:stCondLst>
                    <p:cond delay="indefinite"/>
                  </p:stCondLst>
                  <p:endCondLst>
                    <p:cond evt="onNext" delay="0">
                      <p:tgtEl>
                        <p:sldTgt/>
                      </p:tgtEl>
                    </p:cond>
                    <p:cond evt="onPrev" delay="0">
                      <p:tgtEl>
                        <p:sldTgt/>
                      </p:tgtEl>
                    </p:cond>
                  </p:endCondLst>
                </p:cTn>
                <p:tgtEl>
                  <p:spTgt spid="3"/>
                </p:tgtEl>
              </p:cMediaNode>
            </p:video>
            <p:video>
              <p:cMediaNode>
                <p:cTn id="24"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图示 17"/>
          <p:cNvGraphicFramePr/>
          <p:nvPr>
            <p:custDataLst>
              <p:tags r:id="rId1"/>
            </p:custDataLst>
          </p:nvPr>
        </p:nvGraphicFramePr>
        <p:xfrm>
          <a:off x="4264660" y="834390"/>
          <a:ext cx="7413625" cy="333438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pSp>
        <p:nvGrpSpPr>
          <p:cNvPr id="5" name="组合 4"/>
          <p:cNvGrpSpPr/>
          <p:nvPr>
            <p:custDataLst>
              <p:tags r:id="rId2"/>
            </p:custDataLst>
          </p:nvPr>
        </p:nvGrpSpPr>
        <p:grpSpPr>
          <a:xfrm>
            <a:off x="1347788" y="680403"/>
            <a:ext cx="2828925" cy="2828925"/>
            <a:chOff x="1705099" y="2564904"/>
            <a:chExt cx="1800200" cy="1800200"/>
          </a:xfrm>
        </p:grpSpPr>
        <p:sp>
          <p:nvSpPr>
            <p:cNvPr id="6" name="椭圆 5"/>
            <p:cNvSpPr/>
            <p:nvPr>
              <p:custDataLst>
                <p:tags r:id="rId11"/>
              </p:custDataLst>
            </p:nvPr>
          </p:nvSpPr>
          <p:spPr>
            <a:xfrm>
              <a:off x="1705099" y="2564904"/>
              <a:ext cx="1800200" cy="1800200"/>
            </a:xfrm>
            <a:prstGeom prst="ellipse">
              <a:avLst/>
            </a:prstGeom>
            <a:solidFill>
              <a:srgbClr val="2DB2A4"/>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4000" noProof="1">
                <a:latin typeface="Impact MT Std" pitchFamily="34" charset="0"/>
                <a:ea typeface="微软雅黑" panose="020B0503020204020204" charset="-122"/>
              </a:endParaRPr>
            </a:p>
          </p:txBody>
        </p:sp>
        <p:sp>
          <p:nvSpPr>
            <p:cNvPr id="7" name="椭圆 6"/>
            <p:cNvSpPr/>
            <p:nvPr>
              <p:custDataLst>
                <p:tags r:id="rId12"/>
              </p:custDataLst>
            </p:nvPr>
          </p:nvSpPr>
          <p:spPr>
            <a:xfrm>
              <a:off x="1803089" y="2662894"/>
              <a:ext cx="1604219" cy="1604219"/>
            </a:xfrm>
            <a:prstGeom prst="ellipse">
              <a:avLst/>
            </a:prstGeom>
            <a:blipFill>
              <a:blip r:embed="rId19"/>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4000" noProof="1">
                <a:latin typeface="Impact MT Std" pitchFamily="34" charset="0"/>
                <a:ea typeface="微软雅黑" panose="020B0503020204020204" charset="-122"/>
              </a:endParaRPr>
            </a:p>
          </p:txBody>
        </p:sp>
      </p:grpSp>
      <p:sp>
        <p:nvSpPr>
          <p:cNvPr id="15" name="TextBox 14"/>
          <p:cNvSpPr txBox="1">
            <a:spLocks noChangeArrowheads="1"/>
          </p:cNvSpPr>
          <p:nvPr>
            <p:custDataLst>
              <p:tags r:id="rId3"/>
            </p:custDataLst>
          </p:nvPr>
        </p:nvSpPr>
        <p:spPr bwMode="auto">
          <a:xfrm>
            <a:off x="1260158" y="1613584"/>
            <a:ext cx="284480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r>
              <a:rPr lang="zh-CN" altLang="en-US" sz="3600" b="1">
                <a:solidFill>
                  <a:srgbClr val="2DB2A4"/>
                </a:solidFill>
                <a:latin typeface="黑体" panose="02010609060101010101" charset="-122"/>
                <a:ea typeface="黑体" panose="02010609060101010101" charset="-122"/>
              </a:rPr>
              <a:t>复习</a:t>
            </a:r>
          </a:p>
          <a:p>
            <a:pPr algn="ctr" eaLnBrk="1" hangingPunct="1"/>
            <a:r>
              <a:rPr lang="zh-CN" altLang="en-US" sz="3600" b="1">
                <a:solidFill>
                  <a:srgbClr val="2DB2A4"/>
                </a:solidFill>
                <a:latin typeface="黑体" panose="02010609060101010101" charset="-122"/>
                <a:ea typeface="黑体" panose="02010609060101010101" charset="-122"/>
              </a:rPr>
              <a:t>逻辑</a:t>
            </a:r>
          </a:p>
        </p:txBody>
      </p:sp>
      <p:pic>
        <p:nvPicPr>
          <p:cNvPr id="22" name="图片 21"/>
          <p:cNvPicPr>
            <a:picLocks noChangeAspect="1"/>
          </p:cNvPicPr>
          <p:nvPr>
            <p:custDataLst>
              <p:tags r:id="rId4"/>
            </p:custDataLst>
          </p:nvPr>
        </p:nvPicPr>
        <p:blipFill>
          <a:blip r:embed="rId20">
            <a:extLst>
              <a:ext uri="{28A0092B-C50C-407E-A947-70E740481C1C}">
                <a14:useLocalDpi xmlns:a14="http://schemas.microsoft.com/office/drawing/2010/main" val="0"/>
              </a:ext>
            </a:extLst>
          </a:blip>
          <a:stretch>
            <a:fillRect/>
          </a:stretch>
        </p:blipFill>
        <p:spPr>
          <a:xfrm>
            <a:off x="10466315" y="9629"/>
            <a:ext cx="1725685" cy="714433"/>
          </a:xfrm>
          <a:prstGeom prst="rect">
            <a:avLst/>
          </a:prstGeom>
        </p:spPr>
      </p:pic>
      <p:pic>
        <p:nvPicPr>
          <p:cNvPr id="2" name="图片 1"/>
          <p:cNvPicPr>
            <a:picLocks noChangeAspect="1"/>
          </p:cNvPicPr>
          <p:nvPr>
            <p:custDataLst>
              <p:tags r:id="rId5"/>
            </p:custDataLst>
          </p:nvPr>
        </p:nvPicPr>
        <p:blipFill>
          <a:blip r:embed="rId21">
            <a:extLst>
              <a:ext uri="{28A0092B-C50C-407E-A947-70E740481C1C}">
                <a14:useLocalDpi xmlns:a14="http://schemas.microsoft.com/office/drawing/2010/main" val="0"/>
              </a:ext>
            </a:extLst>
          </a:blip>
          <a:srcRect l="5732" t="3408"/>
          <a:stretch>
            <a:fillRect/>
          </a:stretch>
        </p:blipFill>
        <p:spPr>
          <a:xfrm>
            <a:off x="0" y="0"/>
            <a:ext cx="1260475" cy="5681345"/>
          </a:xfrm>
          <a:prstGeom prst="rect">
            <a:avLst/>
          </a:prstGeom>
        </p:spPr>
      </p:pic>
      <p:sp>
        <p:nvSpPr>
          <p:cNvPr id="3" name="右大括号 2"/>
          <p:cNvSpPr/>
          <p:nvPr>
            <p:custDataLst>
              <p:tags r:id="rId6"/>
            </p:custDataLst>
          </p:nvPr>
        </p:nvSpPr>
        <p:spPr>
          <a:xfrm rot="5400000">
            <a:off x="9342120" y="1962150"/>
            <a:ext cx="308610" cy="2933700"/>
          </a:xfrm>
          <a:prstGeom prst="rightBrace">
            <a:avLst/>
          </a:prstGeom>
          <a:ln w="666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8" name="组合 33"/>
          <p:cNvGrpSpPr/>
          <p:nvPr>
            <p:custDataLst>
              <p:tags r:id="rId7"/>
            </p:custDataLst>
          </p:nvPr>
        </p:nvGrpSpPr>
        <p:grpSpPr>
          <a:xfrm>
            <a:off x="7963535" y="3958590"/>
            <a:ext cx="3065780" cy="1387475"/>
            <a:chOff x="1705099" y="2175406"/>
            <a:chExt cx="1800200" cy="2189698"/>
          </a:xfrm>
        </p:grpSpPr>
        <p:sp>
          <p:nvSpPr>
            <p:cNvPr id="39" name="椭圆 34"/>
            <p:cNvSpPr/>
            <p:nvPr>
              <p:custDataLst>
                <p:tags r:id="rId9"/>
              </p:custDataLst>
            </p:nvPr>
          </p:nvSpPr>
          <p:spPr>
            <a:xfrm>
              <a:off x="1705099" y="2175406"/>
              <a:ext cx="1800200" cy="2189698"/>
            </a:xfrm>
            <a:prstGeom prst="ellipse">
              <a:avLst/>
            </a:prstGeom>
            <a:solidFill>
              <a:srgbClr val="2DB2A4"/>
            </a:solidFill>
            <a:ln>
              <a:noFill/>
            </a:ln>
            <a:effectLst>
              <a:outerShdw blurRad="4445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sz="4000" noProof="1">
                <a:latin typeface="Impact MT Std" pitchFamily="34" charset="0"/>
                <a:ea typeface="微软雅黑" panose="020B0503020204020204" charset="-122"/>
              </a:endParaRPr>
            </a:p>
          </p:txBody>
        </p:sp>
        <p:sp>
          <p:nvSpPr>
            <p:cNvPr id="40" name="椭圆 35"/>
            <p:cNvSpPr/>
            <p:nvPr>
              <p:custDataLst>
                <p:tags r:id="rId10"/>
              </p:custDataLst>
            </p:nvPr>
          </p:nvSpPr>
          <p:spPr>
            <a:xfrm>
              <a:off x="1803163" y="2175406"/>
              <a:ext cx="1604072" cy="2090414"/>
            </a:xfrm>
            <a:prstGeom prst="ellipse">
              <a:avLst/>
            </a:prstGeom>
            <a:blipFill>
              <a:blip r:embed="rId19"/>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r>
                <a:rPr lang="zh-CN" altLang="en-US" sz="2400" b="1">
                  <a:solidFill>
                    <a:srgbClr val="FF0000"/>
                  </a:solidFill>
                  <a:latin typeface="Impact MT Std" pitchFamily="34" charset="0"/>
                  <a:ea typeface="微软雅黑" panose="020B0503020204020204" charset="-122"/>
                  <a:sym typeface="+mn-ea"/>
                </a:rPr>
                <a:t>讲练结合：</a:t>
              </a:r>
              <a:endParaRPr lang="zh-CN" altLang="en-US" sz="2400" b="1" noProof="1">
                <a:solidFill>
                  <a:srgbClr val="FF0000"/>
                </a:solidFill>
                <a:latin typeface="Impact MT Std" pitchFamily="34" charset="0"/>
                <a:ea typeface="微软雅黑" panose="020B0503020204020204" charset="-122"/>
              </a:endParaRPr>
            </a:p>
            <a:p>
              <a:pPr algn="ctr" eaLnBrk="1" fontAlgn="auto" hangingPunct="1">
                <a:defRPr/>
              </a:pPr>
              <a:r>
                <a:rPr lang="zh-CN" altLang="en-US" sz="2400" b="1" noProof="1">
                  <a:solidFill>
                    <a:srgbClr val="FF0000"/>
                  </a:solidFill>
                  <a:latin typeface="Impact MT Std" pitchFamily="34" charset="0"/>
                  <a:ea typeface="微软雅黑" panose="020B0503020204020204" charset="-122"/>
                </a:rPr>
                <a:t>贯穿高考典型例题</a:t>
              </a:r>
            </a:p>
          </p:txBody>
        </p:sp>
      </p:grpSp>
      <p:pic>
        <p:nvPicPr>
          <p:cNvPr id="4" name="图片 3"/>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rcRect l="5732" t="3408"/>
          <a:stretch>
            <a:fillRect/>
          </a:stretch>
        </p:blipFill>
        <p:spPr>
          <a:xfrm flipH="1" flipV="1">
            <a:off x="11029315" y="3355340"/>
            <a:ext cx="1162685" cy="35026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7"/>
          <p:cNvSpPr txBox="1"/>
          <p:nvPr>
            <p:custDataLst>
              <p:tags r:id="rId2"/>
            </p:custDataLst>
          </p:nvPr>
        </p:nvSpPr>
        <p:spPr>
          <a:xfrm>
            <a:off x="5148580" y="626287"/>
            <a:ext cx="1354667" cy="556684"/>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对居民</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48" name="Text Box 18"/>
          <p:cNvSpPr txBox="1"/>
          <p:nvPr>
            <p:custDataLst>
              <p:tags r:id="rId3"/>
            </p:custDataLst>
          </p:nvPr>
        </p:nvSpPr>
        <p:spPr>
          <a:xfrm>
            <a:off x="5148580" y="1729071"/>
            <a:ext cx="1354667" cy="556683"/>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对企业</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49" name="Text Box 19"/>
          <p:cNvSpPr txBox="1"/>
          <p:nvPr>
            <p:custDataLst>
              <p:tags r:id="rId4"/>
            </p:custDataLst>
          </p:nvPr>
        </p:nvSpPr>
        <p:spPr>
          <a:xfrm>
            <a:off x="5123180" y="2831853"/>
            <a:ext cx="1354667" cy="558800"/>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对国家</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0" name="Text Box 20"/>
          <p:cNvSpPr txBox="1"/>
          <p:nvPr>
            <p:custDataLst>
              <p:tags r:id="rId5"/>
            </p:custDataLst>
          </p:nvPr>
        </p:nvSpPr>
        <p:spPr>
          <a:xfrm>
            <a:off x="7059931" y="626287"/>
            <a:ext cx="1625600" cy="556684"/>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抢购风潮</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1" name="Text Box 21"/>
          <p:cNvSpPr txBox="1"/>
          <p:nvPr>
            <p:custDataLst>
              <p:tags r:id="rId6"/>
            </p:custDataLst>
          </p:nvPr>
        </p:nvSpPr>
        <p:spPr>
          <a:xfrm>
            <a:off x="7036647" y="1729071"/>
            <a:ext cx="1667933" cy="556683"/>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盲目投资</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2" name="Text Box 22"/>
          <p:cNvSpPr txBox="1"/>
          <p:nvPr>
            <p:custDataLst>
              <p:tags r:id="rId7"/>
            </p:custDataLst>
          </p:nvPr>
        </p:nvSpPr>
        <p:spPr>
          <a:xfrm>
            <a:off x="7034531" y="2831853"/>
            <a:ext cx="1693333" cy="558800"/>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经济过热</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3" name="Text Box 23"/>
          <p:cNvSpPr txBox="1"/>
          <p:nvPr>
            <p:custDataLst>
              <p:tags r:id="rId8"/>
            </p:custDataLst>
          </p:nvPr>
        </p:nvSpPr>
        <p:spPr>
          <a:xfrm>
            <a:off x="9187180" y="1729071"/>
            <a:ext cx="2370667" cy="550333"/>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社会资源浪费</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4" name="Text Box 24"/>
          <p:cNvSpPr txBox="1"/>
          <p:nvPr>
            <p:custDataLst>
              <p:tags r:id="rId9"/>
            </p:custDataLst>
          </p:nvPr>
        </p:nvSpPr>
        <p:spPr>
          <a:xfrm>
            <a:off x="9163897" y="626287"/>
            <a:ext cx="2351616" cy="556684"/>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生活水平下降</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5" name="Text Box 25"/>
          <p:cNvSpPr txBox="1"/>
          <p:nvPr>
            <p:custDataLst>
              <p:tags r:id="rId10"/>
            </p:custDataLst>
          </p:nvPr>
        </p:nvSpPr>
        <p:spPr>
          <a:xfrm>
            <a:off x="9187180" y="2831853"/>
            <a:ext cx="2370667" cy="550333"/>
          </a:xfrm>
          <a:prstGeom prst="rect">
            <a:avLst/>
          </a:prstGeom>
          <a:solidFill>
            <a:srgbClr val="FFFFFF"/>
          </a:solidFill>
          <a:ln w="952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经济秩序混乱</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56" name="Line 27"/>
          <p:cNvSpPr/>
          <p:nvPr>
            <p:custDataLst>
              <p:tags r:id="rId11"/>
            </p:custDataLst>
          </p:nvPr>
        </p:nvSpPr>
        <p:spPr>
          <a:xfrm>
            <a:off x="6503247" y="901453"/>
            <a:ext cx="533400"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57" name="Line 28"/>
          <p:cNvSpPr/>
          <p:nvPr>
            <p:custDataLst>
              <p:tags r:id="rId12"/>
            </p:custDataLst>
          </p:nvPr>
        </p:nvSpPr>
        <p:spPr>
          <a:xfrm>
            <a:off x="8655897" y="901453"/>
            <a:ext cx="531283"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58" name="Line 29"/>
          <p:cNvSpPr/>
          <p:nvPr>
            <p:custDataLst>
              <p:tags r:id="rId13"/>
            </p:custDataLst>
          </p:nvPr>
        </p:nvSpPr>
        <p:spPr>
          <a:xfrm>
            <a:off x="6528647" y="2004237"/>
            <a:ext cx="531284"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59" name="Line 30"/>
          <p:cNvSpPr/>
          <p:nvPr>
            <p:custDataLst>
              <p:tags r:id="rId14"/>
            </p:custDataLst>
          </p:nvPr>
        </p:nvSpPr>
        <p:spPr>
          <a:xfrm>
            <a:off x="8655897" y="2004237"/>
            <a:ext cx="531283"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60" name="Line 31"/>
          <p:cNvSpPr/>
          <p:nvPr>
            <p:custDataLst>
              <p:tags r:id="rId15"/>
            </p:custDataLst>
          </p:nvPr>
        </p:nvSpPr>
        <p:spPr>
          <a:xfrm>
            <a:off x="6503247" y="3107020"/>
            <a:ext cx="508000"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61" name="Line 32"/>
          <p:cNvSpPr/>
          <p:nvPr>
            <p:custDataLst>
              <p:tags r:id="rId16"/>
            </p:custDataLst>
          </p:nvPr>
        </p:nvSpPr>
        <p:spPr>
          <a:xfrm flipH="1">
            <a:off x="10325947" y="2279404"/>
            <a:ext cx="0" cy="552449"/>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62" name="Line 33"/>
          <p:cNvSpPr/>
          <p:nvPr>
            <p:custDataLst>
              <p:tags r:id="rId17"/>
            </p:custDataLst>
          </p:nvPr>
        </p:nvSpPr>
        <p:spPr>
          <a:xfrm>
            <a:off x="8655897" y="3107020"/>
            <a:ext cx="531283" cy="0"/>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sp>
        <p:nvSpPr>
          <p:cNvPr id="31763" name="Line 34"/>
          <p:cNvSpPr/>
          <p:nvPr>
            <p:custDataLst>
              <p:tags r:id="rId18"/>
            </p:custDataLst>
          </p:nvPr>
        </p:nvSpPr>
        <p:spPr>
          <a:xfrm flipH="1">
            <a:off x="7857913" y="2279404"/>
            <a:ext cx="0" cy="552449"/>
          </a:xfrm>
          <a:prstGeom prst="line">
            <a:avLst/>
          </a:prstGeom>
          <a:ln w="9525" cap="flat" cmpd="sng">
            <a:solidFill>
              <a:srgbClr val="FF3300"/>
            </a:solidFill>
            <a:prstDash val="solid"/>
            <a:headEnd type="none" w="med" len="med"/>
            <a:tailEnd type="triangle" w="med" len="med"/>
          </a:ln>
        </p:spPr>
        <p:txBody>
          <a:bodyPr/>
          <a:lstStyle/>
          <a:p>
            <a:endParaRPr lang="zh-CN" altLang="en-US" sz="2400"/>
          </a:p>
        </p:txBody>
      </p:sp>
      <p:grpSp>
        <p:nvGrpSpPr>
          <p:cNvPr id="31764" name="组合 31763"/>
          <p:cNvGrpSpPr/>
          <p:nvPr>
            <p:custDataLst>
              <p:tags r:id="rId19"/>
            </p:custDataLst>
          </p:nvPr>
        </p:nvGrpSpPr>
        <p:grpSpPr>
          <a:xfrm>
            <a:off x="1965113" y="1166037"/>
            <a:ext cx="1993900" cy="1653116"/>
            <a:chOff x="0" y="0"/>
            <a:chExt cx="2355" cy="1954"/>
          </a:xfrm>
        </p:grpSpPr>
        <p:sp>
          <p:nvSpPr>
            <p:cNvPr id="31765" name="Text Box 14"/>
            <p:cNvSpPr txBox="1"/>
            <p:nvPr>
              <p:custDataLst>
                <p:tags r:id="rId60"/>
              </p:custDataLst>
            </p:nvPr>
          </p:nvSpPr>
          <p:spPr>
            <a:xfrm>
              <a:off x="1305" y="0"/>
              <a:ext cx="1050" cy="1955"/>
            </a:xfrm>
            <a:prstGeom prst="rect">
              <a:avLst/>
            </a:prstGeom>
            <a:solidFill>
              <a:srgbClr val="FFFFFF"/>
            </a:solidFill>
            <a:ln w="2857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纸币</a:t>
              </a:r>
              <a:r>
                <a:rPr lang="zh-CN" altLang="en-US" sz="2665">
                  <a:solidFill>
                    <a:srgbClr val="FF3300"/>
                  </a:solidFill>
                  <a:latin typeface="Arial" panose="020B0604020202020204" pitchFamily="34" charset="0"/>
                  <a:ea typeface="微软雅黑" panose="020B0503020204020204" charset="-122"/>
                </a:rPr>
                <a:t>贬值</a:t>
              </a:r>
              <a:r>
                <a:rPr lang="zh-CN" altLang="en-US" sz="2665">
                  <a:latin typeface="Arial" panose="020B0604020202020204" pitchFamily="34" charset="0"/>
                  <a:ea typeface="微软雅黑" panose="020B0503020204020204" charset="-122"/>
                </a:rPr>
                <a:t>物价</a:t>
              </a:r>
              <a:r>
                <a:rPr lang="zh-CN" altLang="en-US" sz="2665">
                  <a:solidFill>
                    <a:srgbClr val="FF3300"/>
                  </a:solidFill>
                  <a:latin typeface="Arial" panose="020B0604020202020204" pitchFamily="34" charset="0"/>
                  <a:ea typeface="微软雅黑" panose="020B0503020204020204" charset="-122"/>
                </a:rPr>
                <a:t>上涨</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66" name="Line 36"/>
            <p:cNvSpPr/>
            <p:nvPr>
              <p:custDataLst>
                <p:tags r:id="rId61"/>
              </p:custDataLst>
            </p:nvPr>
          </p:nvSpPr>
          <p:spPr>
            <a:xfrm>
              <a:off x="0" y="1242"/>
              <a:ext cx="1347" cy="0"/>
            </a:xfrm>
            <a:prstGeom prst="line">
              <a:avLst/>
            </a:prstGeom>
            <a:ln w="9525" cap="flat" cmpd="sng">
              <a:solidFill>
                <a:srgbClr val="000000"/>
              </a:solidFill>
              <a:prstDash val="solid"/>
              <a:headEnd type="none" w="med" len="med"/>
              <a:tailEnd type="triangle" w="med" len="med"/>
            </a:ln>
          </p:spPr>
          <p:txBody>
            <a:bodyPr/>
            <a:lstStyle/>
            <a:p>
              <a:endParaRPr lang="zh-CN" altLang="en-US" sz="2400"/>
            </a:p>
          </p:txBody>
        </p:sp>
        <p:sp>
          <p:nvSpPr>
            <p:cNvPr id="31767" name="Text Box 37"/>
            <p:cNvSpPr txBox="1"/>
            <p:nvPr>
              <p:custDataLst>
                <p:tags r:id="rId62"/>
              </p:custDataLst>
            </p:nvPr>
          </p:nvSpPr>
          <p:spPr>
            <a:xfrm>
              <a:off x="79" y="591"/>
              <a:ext cx="1340" cy="660"/>
            </a:xfrm>
            <a:prstGeom prst="rect">
              <a:avLst/>
            </a:prstGeom>
            <a:noFill/>
            <a:ln w="9525">
              <a:noFill/>
              <a:miter/>
            </a:ln>
          </p:spPr>
          <p:txBody>
            <a:bodyPr wrap="square" lIns="47413" tIns="0" rIns="47413" bIns="0"/>
            <a:lstStyle/>
            <a:p>
              <a:pPr lvl="0" algn="ctr" eaLnBrk="1" latinLnBrk="0" hangingPunct="1"/>
              <a:r>
                <a:rPr lang="zh-CN" altLang="en-US" sz="2400">
                  <a:latin typeface="Arial" panose="020B0604020202020204" pitchFamily="34" charset="0"/>
                  <a:ea typeface="Arial" panose="020B0604020202020204" pitchFamily="34" charset="0"/>
                </a:rPr>
                <a:t>表现</a:t>
              </a:r>
            </a:p>
            <a:p>
              <a:pPr lvl="0" algn="ctr" eaLnBrk="1" latinLnBrk="0" hangingPunct="1"/>
              <a:endParaRPr lang="zh-CN" altLang="en-US" sz="2400">
                <a:latin typeface="Arial" panose="020B0604020202020204" pitchFamily="34" charset="0"/>
                <a:ea typeface="Arial" panose="020B0604020202020204" pitchFamily="34" charset="0"/>
              </a:endParaRPr>
            </a:p>
          </p:txBody>
        </p:sp>
      </p:grpSp>
      <p:grpSp>
        <p:nvGrpSpPr>
          <p:cNvPr id="31768" name="组合 31767"/>
          <p:cNvGrpSpPr/>
          <p:nvPr>
            <p:custDataLst>
              <p:tags r:id="rId20"/>
            </p:custDataLst>
          </p:nvPr>
        </p:nvGrpSpPr>
        <p:grpSpPr>
          <a:xfrm>
            <a:off x="3910331" y="895104"/>
            <a:ext cx="1246716" cy="2207683"/>
            <a:chOff x="0" y="0"/>
            <a:chExt cx="1471" cy="2607"/>
          </a:xfrm>
        </p:grpSpPr>
        <p:sp>
          <p:nvSpPr>
            <p:cNvPr id="31769" name="Line 9"/>
            <p:cNvSpPr/>
            <p:nvPr>
              <p:custDataLst>
                <p:tags r:id="rId54"/>
              </p:custDataLst>
            </p:nvPr>
          </p:nvSpPr>
          <p:spPr>
            <a:xfrm>
              <a:off x="957" y="0"/>
              <a:ext cx="514" cy="1"/>
            </a:xfrm>
            <a:prstGeom prst="line">
              <a:avLst/>
            </a:prstGeom>
            <a:ln w="28575" cap="flat" cmpd="sng">
              <a:solidFill>
                <a:srgbClr val="FF3300"/>
              </a:solidFill>
              <a:prstDash val="solid"/>
              <a:headEnd type="none" w="med" len="med"/>
              <a:tailEnd type="triangle" w="med" len="med"/>
            </a:ln>
          </p:spPr>
          <p:txBody>
            <a:bodyPr/>
            <a:lstStyle/>
            <a:p>
              <a:endParaRPr lang="zh-CN" altLang="en-US" sz="2400"/>
            </a:p>
          </p:txBody>
        </p:sp>
        <p:sp>
          <p:nvSpPr>
            <p:cNvPr id="31770" name="Line 10"/>
            <p:cNvSpPr/>
            <p:nvPr>
              <p:custDataLst>
                <p:tags r:id="rId55"/>
              </p:custDataLst>
            </p:nvPr>
          </p:nvSpPr>
          <p:spPr>
            <a:xfrm>
              <a:off x="957" y="0"/>
              <a:ext cx="2" cy="2607"/>
            </a:xfrm>
            <a:prstGeom prst="line">
              <a:avLst/>
            </a:prstGeom>
            <a:ln w="28575" cap="flat" cmpd="sng">
              <a:solidFill>
                <a:srgbClr val="FF3300"/>
              </a:solidFill>
              <a:prstDash val="solid"/>
              <a:headEnd type="none" w="med" len="med"/>
              <a:tailEnd type="none" w="med" len="med"/>
            </a:ln>
          </p:spPr>
          <p:txBody>
            <a:bodyPr/>
            <a:lstStyle/>
            <a:p>
              <a:endParaRPr lang="zh-CN" altLang="en-US" sz="2400"/>
            </a:p>
          </p:txBody>
        </p:sp>
        <p:sp>
          <p:nvSpPr>
            <p:cNvPr id="31771" name="Line 11"/>
            <p:cNvSpPr/>
            <p:nvPr>
              <p:custDataLst>
                <p:tags r:id="rId56"/>
              </p:custDataLst>
            </p:nvPr>
          </p:nvSpPr>
          <p:spPr>
            <a:xfrm>
              <a:off x="957" y="2607"/>
              <a:ext cx="514" cy="1"/>
            </a:xfrm>
            <a:prstGeom prst="line">
              <a:avLst/>
            </a:prstGeom>
            <a:ln w="28575" cap="flat" cmpd="sng">
              <a:solidFill>
                <a:srgbClr val="FF3300"/>
              </a:solidFill>
              <a:prstDash val="solid"/>
              <a:headEnd type="none" w="med" len="med"/>
              <a:tailEnd type="triangle" w="med" len="med"/>
            </a:ln>
          </p:spPr>
          <p:txBody>
            <a:bodyPr/>
            <a:lstStyle/>
            <a:p>
              <a:endParaRPr lang="zh-CN" altLang="en-US" sz="2400"/>
            </a:p>
          </p:txBody>
        </p:sp>
        <p:sp>
          <p:nvSpPr>
            <p:cNvPr id="31772" name="Line 12"/>
            <p:cNvSpPr/>
            <p:nvPr>
              <p:custDataLst>
                <p:tags r:id="rId57"/>
              </p:custDataLst>
            </p:nvPr>
          </p:nvSpPr>
          <p:spPr>
            <a:xfrm>
              <a:off x="444" y="1290"/>
              <a:ext cx="513" cy="1"/>
            </a:xfrm>
            <a:prstGeom prst="line">
              <a:avLst/>
            </a:prstGeom>
            <a:ln w="28575" cap="flat" cmpd="sng">
              <a:solidFill>
                <a:srgbClr val="FF3300"/>
              </a:solidFill>
              <a:prstDash val="solid"/>
              <a:headEnd type="none" w="med" len="med"/>
              <a:tailEnd type="none" w="med" len="med"/>
            </a:ln>
          </p:spPr>
          <p:txBody>
            <a:bodyPr/>
            <a:lstStyle/>
            <a:p>
              <a:endParaRPr lang="zh-CN" altLang="en-US" sz="2400"/>
            </a:p>
          </p:txBody>
        </p:sp>
        <p:sp>
          <p:nvSpPr>
            <p:cNvPr id="31773" name="Line 39"/>
            <p:cNvSpPr/>
            <p:nvPr>
              <p:custDataLst>
                <p:tags r:id="rId58"/>
              </p:custDataLst>
            </p:nvPr>
          </p:nvSpPr>
          <p:spPr>
            <a:xfrm>
              <a:off x="0" y="1286"/>
              <a:ext cx="966" cy="0"/>
            </a:xfrm>
            <a:prstGeom prst="line">
              <a:avLst/>
            </a:prstGeom>
            <a:ln w="9525" cap="flat" cmpd="sng">
              <a:solidFill>
                <a:srgbClr val="000000"/>
              </a:solidFill>
              <a:prstDash val="solid"/>
              <a:headEnd type="none" w="med" len="med"/>
              <a:tailEnd type="triangle" w="med" len="med"/>
            </a:ln>
          </p:spPr>
          <p:txBody>
            <a:bodyPr/>
            <a:lstStyle/>
            <a:p>
              <a:endParaRPr lang="zh-CN" altLang="en-US" sz="2400"/>
            </a:p>
          </p:txBody>
        </p:sp>
        <p:sp>
          <p:nvSpPr>
            <p:cNvPr id="31774" name="Text Box 40"/>
            <p:cNvSpPr txBox="1"/>
            <p:nvPr>
              <p:custDataLst>
                <p:tags r:id="rId59"/>
              </p:custDataLst>
            </p:nvPr>
          </p:nvSpPr>
          <p:spPr>
            <a:xfrm>
              <a:off x="56" y="536"/>
              <a:ext cx="962" cy="760"/>
            </a:xfrm>
            <a:prstGeom prst="rect">
              <a:avLst/>
            </a:prstGeom>
            <a:noFill/>
            <a:ln w="9525">
              <a:noFill/>
              <a:miter/>
            </a:ln>
          </p:spPr>
          <p:txBody>
            <a:bodyPr wrap="square" lIns="47413" tIns="0" rIns="47413" bIns="0"/>
            <a:lstStyle/>
            <a:p>
              <a:pPr lvl="0" algn="ctr" eaLnBrk="1" latinLnBrk="0" hangingPunct="1"/>
              <a:r>
                <a:rPr lang="zh-CN" altLang="en-US" sz="2665">
                  <a:latin typeface="Arial" panose="020B0604020202020204" pitchFamily="34" charset="0"/>
                  <a:ea typeface="微软雅黑" panose="020B0503020204020204" charset="-122"/>
                </a:rPr>
                <a:t>后果</a:t>
              </a:r>
            </a:p>
            <a:p>
              <a:pPr lvl="0" algn="ctr" eaLnBrk="1" latinLnBrk="0" hangingPunct="1"/>
              <a:endParaRPr lang="zh-CN" altLang="en-US" sz="2665">
                <a:latin typeface="Arial" panose="020B0604020202020204" pitchFamily="34" charset="0"/>
                <a:ea typeface="微软雅黑" panose="020B0503020204020204" charset="-122"/>
              </a:endParaRPr>
            </a:p>
          </p:txBody>
        </p:sp>
      </p:grpSp>
      <p:sp>
        <p:nvSpPr>
          <p:cNvPr id="31775" name="Text Box 129"/>
          <p:cNvSpPr txBox="1"/>
          <p:nvPr>
            <p:custDataLst>
              <p:tags r:id="rId21"/>
            </p:custDataLst>
          </p:nvPr>
        </p:nvSpPr>
        <p:spPr>
          <a:xfrm>
            <a:off x="762847" y="969187"/>
            <a:ext cx="1504951" cy="2319867"/>
          </a:xfrm>
          <a:prstGeom prst="roundRect">
            <a:avLst/>
          </a:prstGeom>
          <a:solidFill>
            <a:srgbClr val="FFFFFF"/>
          </a:solidFill>
          <a:ln w="28575" cap="flat" cmpd="sng">
            <a:solidFill>
              <a:srgbClr val="FF3300"/>
            </a:solidFill>
            <a:prstDash val="solid"/>
            <a:miter/>
            <a:headEnd type="none" w="med" len="med"/>
            <a:tailEnd type="none" w="med" len="med"/>
          </a:ln>
        </p:spPr>
        <p:txBody>
          <a:bodyPr wrap="square" lIns="47413" tIns="0" rIns="47413" bIns="0"/>
          <a:lstStyle/>
          <a:p>
            <a:pPr lvl="0" algn="ctr" eaLnBrk="1" latinLnBrk="0" hangingPunct="1"/>
            <a:r>
              <a:rPr lang="zh-CN" altLang="en-US" sz="3200">
                <a:latin typeface="Arial" panose="020B0604020202020204" pitchFamily="34" charset="0"/>
                <a:ea typeface="微软雅黑" panose="020B0503020204020204" charset="-122"/>
              </a:rPr>
              <a:t>纸币发行</a:t>
            </a:r>
            <a:r>
              <a:rPr lang="zh-CN" altLang="en-US" sz="3200">
                <a:solidFill>
                  <a:srgbClr val="FF3300"/>
                </a:solidFill>
                <a:latin typeface="Arial" panose="020B0604020202020204" pitchFamily="34" charset="0"/>
                <a:ea typeface="微软雅黑" panose="020B0503020204020204" charset="-122"/>
              </a:rPr>
              <a:t>过多</a:t>
            </a:r>
          </a:p>
          <a:p>
            <a:pPr lvl="0" algn="ctr" eaLnBrk="1" latinLnBrk="0" hangingPunct="1">
              <a:lnSpc>
                <a:spcPct val="70000"/>
              </a:lnSpc>
            </a:pPr>
            <a:endParaRPr lang="zh-CN" altLang="en-US" sz="3200">
              <a:solidFill>
                <a:srgbClr val="FF3300"/>
              </a:solidFill>
              <a:latin typeface="Arial" panose="020B0604020202020204" pitchFamily="34" charset="0"/>
              <a:ea typeface="微软雅黑" panose="020B0503020204020204" charset="-122"/>
            </a:endParaRPr>
          </a:p>
          <a:p>
            <a:pPr lvl="0" algn="ctr" eaLnBrk="1" latinLnBrk="0" hangingPunct="1"/>
            <a:r>
              <a:rPr lang="zh-CN" altLang="en-US" sz="3200">
                <a:solidFill>
                  <a:srgbClr val="FF3300"/>
                </a:solidFill>
                <a:latin typeface="Arial" panose="020B0604020202020204" pitchFamily="34" charset="0"/>
                <a:ea typeface="微软雅黑" panose="020B0503020204020204" charset="-122"/>
              </a:rPr>
              <a:t>通货膨胀</a:t>
            </a:r>
          </a:p>
        </p:txBody>
      </p:sp>
      <p:sp>
        <p:nvSpPr>
          <p:cNvPr id="31776" name="Line 32"/>
          <p:cNvSpPr/>
          <p:nvPr>
            <p:custDataLst>
              <p:tags r:id="rId22"/>
            </p:custDataLst>
          </p:nvPr>
        </p:nvSpPr>
        <p:spPr>
          <a:xfrm>
            <a:off x="8721513" y="1193553"/>
            <a:ext cx="480484" cy="1657351"/>
          </a:xfrm>
          <a:prstGeom prst="line">
            <a:avLst/>
          </a:prstGeom>
          <a:ln w="9525" cap="flat" cmpd="sng">
            <a:solidFill>
              <a:srgbClr val="FF3300"/>
            </a:solidFill>
            <a:prstDash val="solid"/>
            <a:miter/>
            <a:headEnd type="none" w="med" len="med"/>
            <a:tailEnd type="triangle" w="med" len="med"/>
          </a:ln>
        </p:spPr>
        <p:txBody>
          <a:bodyPr/>
          <a:lstStyle/>
          <a:p>
            <a:endParaRPr lang="zh-CN" altLang="en-US" sz="2400"/>
          </a:p>
        </p:txBody>
      </p:sp>
      <p:sp>
        <p:nvSpPr>
          <p:cNvPr id="31777" name="Text Box 17"/>
          <p:cNvSpPr txBox="1"/>
          <p:nvPr>
            <p:custDataLst>
              <p:tags r:id="rId23"/>
            </p:custDataLst>
          </p:nvPr>
        </p:nvSpPr>
        <p:spPr>
          <a:xfrm>
            <a:off x="5123180" y="3785200"/>
            <a:ext cx="1354667" cy="556684"/>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对居民</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78" name="Text Box 18"/>
          <p:cNvSpPr txBox="1"/>
          <p:nvPr>
            <p:custDataLst>
              <p:tags r:id="rId24"/>
            </p:custDataLst>
          </p:nvPr>
        </p:nvSpPr>
        <p:spPr>
          <a:xfrm>
            <a:off x="5123180" y="4887984"/>
            <a:ext cx="1354667" cy="556683"/>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对企业</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79" name="Text Box 19"/>
          <p:cNvSpPr txBox="1"/>
          <p:nvPr>
            <p:custDataLst>
              <p:tags r:id="rId25"/>
            </p:custDataLst>
          </p:nvPr>
        </p:nvSpPr>
        <p:spPr>
          <a:xfrm>
            <a:off x="5097780" y="5990767"/>
            <a:ext cx="1354667" cy="558800"/>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对国家</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0" name="Text Box 20"/>
          <p:cNvSpPr txBox="1"/>
          <p:nvPr>
            <p:custDataLst>
              <p:tags r:id="rId26"/>
            </p:custDataLst>
          </p:nvPr>
        </p:nvSpPr>
        <p:spPr>
          <a:xfrm>
            <a:off x="7034531" y="3785200"/>
            <a:ext cx="1625600" cy="556684"/>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持币待购</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1" name="Text Box 21"/>
          <p:cNvSpPr txBox="1"/>
          <p:nvPr>
            <p:custDataLst>
              <p:tags r:id="rId27"/>
            </p:custDataLst>
          </p:nvPr>
        </p:nvSpPr>
        <p:spPr>
          <a:xfrm>
            <a:off x="7011247" y="4887984"/>
            <a:ext cx="1667933" cy="556683"/>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产品积压</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2" name="Text Box 22"/>
          <p:cNvSpPr txBox="1"/>
          <p:nvPr>
            <p:custDataLst>
              <p:tags r:id="rId28"/>
            </p:custDataLst>
          </p:nvPr>
        </p:nvSpPr>
        <p:spPr>
          <a:xfrm>
            <a:off x="7009131" y="5990767"/>
            <a:ext cx="1693333" cy="558800"/>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经济过冷</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3" name="Text Box 23"/>
          <p:cNvSpPr txBox="1"/>
          <p:nvPr>
            <p:custDataLst>
              <p:tags r:id="rId29"/>
            </p:custDataLst>
          </p:nvPr>
        </p:nvSpPr>
        <p:spPr>
          <a:xfrm>
            <a:off x="9161780" y="4589533"/>
            <a:ext cx="2370667" cy="850900"/>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效益下降、破产、工人失业</a:t>
            </a:r>
          </a:p>
          <a:p>
            <a:pPr lvl="0" algn="ctr" eaLnBrk="1" latinLnBrk="0" hangingPunct="1"/>
            <a:endParaRPr lang="zh-CN" altLang="en-US" sz="2665">
              <a:latin typeface="Arial" panose="020B0604020202020204" pitchFamily="34" charset="0"/>
              <a:ea typeface="微软雅黑" panose="020B0503020204020204" charset="-122"/>
            </a:endParaRP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4" name="Text Box 24"/>
          <p:cNvSpPr txBox="1"/>
          <p:nvPr>
            <p:custDataLst>
              <p:tags r:id="rId30"/>
            </p:custDataLst>
          </p:nvPr>
        </p:nvSpPr>
        <p:spPr>
          <a:xfrm>
            <a:off x="9138497" y="3785200"/>
            <a:ext cx="2351616" cy="556684"/>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短期升长期降</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5" name="Text Box 25"/>
          <p:cNvSpPr txBox="1"/>
          <p:nvPr>
            <p:custDataLst>
              <p:tags r:id="rId31"/>
            </p:custDataLst>
          </p:nvPr>
        </p:nvSpPr>
        <p:spPr>
          <a:xfrm>
            <a:off x="9161780" y="5990767"/>
            <a:ext cx="2370667" cy="550333"/>
          </a:xfrm>
          <a:prstGeom prst="rect">
            <a:avLst/>
          </a:prstGeom>
          <a:solidFill>
            <a:srgbClr val="FFFFFF">
              <a:alpha val="100000"/>
            </a:srgbClr>
          </a:solidFill>
          <a:ln w="952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经济停滞倒退</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86" name="Line 27"/>
          <p:cNvSpPr/>
          <p:nvPr>
            <p:custDataLst>
              <p:tags r:id="rId32"/>
            </p:custDataLst>
          </p:nvPr>
        </p:nvSpPr>
        <p:spPr>
          <a:xfrm>
            <a:off x="6477847" y="4060367"/>
            <a:ext cx="533400"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87" name="Line 28"/>
          <p:cNvSpPr/>
          <p:nvPr>
            <p:custDataLst>
              <p:tags r:id="rId33"/>
            </p:custDataLst>
          </p:nvPr>
        </p:nvSpPr>
        <p:spPr>
          <a:xfrm>
            <a:off x="8630497" y="4060367"/>
            <a:ext cx="531283"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88" name="Line 29"/>
          <p:cNvSpPr/>
          <p:nvPr>
            <p:custDataLst>
              <p:tags r:id="rId34"/>
            </p:custDataLst>
          </p:nvPr>
        </p:nvSpPr>
        <p:spPr>
          <a:xfrm>
            <a:off x="6503247" y="5163151"/>
            <a:ext cx="531284"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89" name="Line 30"/>
          <p:cNvSpPr/>
          <p:nvPr>
            <p:custDataLst>
              <p:tags r:id="rId35"/>
            </p:custDataLst>
          </p:nvPr>
        </p:nvSpPr>
        <p:spPr>
          <a:xfrm>
            <a:off x="8630497" y="5163151"/>
            <a:ext cx="531283"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90" name="Line 31"/>
          <p:cNvSpPr/>
          <p:nvPr>
            <p:custDataLst>
              <p:tags r:id="rId36"/>
            </p:custDataLst>
          </p:nvPr>
        </p:nvSpPr>
        <p:spPr>
          <a:xfrm>
            <a:off x="6477847" y="6265933"/>
            <a:ext cx="508000"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91" name="Line 32"/>
          <p:cNvSpPr/>
          <p:nvPr>
            <p:custDataLst>
              <p:tags r:id="rId37"/>
            </p:custDataLst>
          </p:nvPr>
        </p:nvSpPr>
        <p:spPr>
          <a:xfrm flipH="1">
            <a:off x="10300547" y="5438317"/>
            <a:ext cx="0" cy="552449"/>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92" name="Line 33"/>
          <p:cNvSpPr/>
          <p:nvPr>
            <p:custDataLst>
              <p:tags r:id="rId38"/>
            </p:custDataLst>
          </p:nvPr>
        </p:nvSpPr>
        <p:spPr>
          <a:xfrm>
            <a:off x="8630497" y="6265933"/>
            <a:ext cx="531283"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93" name="Line 34"/>
          <p:cNvSpPr/>
          <p:nvPr>
            <p:custDataLst>
              <p:tags r:id="rId39"/>
            </p:custDataLst>
          </p:nvPr>
        </p:nvSpPr>
        <p:spPr>
          <a:xfrm flipH="1">
            <a:off x="7832513" y="5438317"/>
            <a:ext cx="0" cy="552449"/>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grpSp>
        <p:nvGrpSpPr>
          <p:cNvPr id="31794" name="组合 31793"/>
          <p:cNvGrpSpPr/>
          <p:nvPr>
            <p:custDataLst>
              <p:tags r:id="rId40"/>
            </p:custDataLst>
          </p:nvPr>
        </p:nvGrpSpPr>
        <p:grpSpPr>
          <a:xfrm>
            <a:off x="1938867" y="4444331"/>
            <a:ext cx="1993900" cy="1653116"/>
            <a:chOff x="0" y="0"/>
            <a:chExt cx="2355" cy="1954"/>
          </a:xfrm>
        </p:grpSpPr>
        <p:sp>
          <p:nvSpPr>
            <p:cNvPr id="31795" name="Text Box 14"/>
            <p:cNvSpPr txBox="1"/>
            <p:nvPr>
              <p:custDataLst>
                <p:tags r:id="rId51"/>
              </p:custDataLst>
            </p:nvPr>
          </p:nvSpPr>
          <p:spPr>
            <a:xfrm>
              <a:off x="1305" y="0"/>
              <a:ext cx="1050" cy="1955"/>
            </a:xfrm>
            <a:prstGeom prst="rect">
              <a:avLst/>
            </a:prstGeom>
            <a:solidFill>
              <a:srgbClr val="FFFFFF">
                <a:alpha val="100000"/>
              </a:srgbClr>
            </a:solidFill>
            <a:ln w="2857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纸币</a:t>
              </a:r>
              <a:r>
                <a:rPr lang="zh-CN" altLang="en-US" sz="2665">
                  <a:solidFill>
                    <a:srgbClr val="FF3300"/>
                  </a:solidFill>
                  <a:latin typeface="Arial" panose="020B0604020202020204" pitchFamily="34" charset="0"/>
                  <a:ea typeface="微软雅黑" panose="020B0503020204020204" charset="-122"/>
                </a:rPr>
                <a:t>升值</a:t>
              </a:r>
              <a:r>
                <a:rPr lang="zh-CN" altLang="en-US" sz="2665">
                  <a:latin typeface="Arial" panose="020B0604020202020204" pitchFamily="34" charset="0"/>
                  <a:ea typeface="微软雅黑" panose="020B0503020204020204" charset="-122"/>
                </a:rPr>
                <a:t>物价</a:t>
              </a:r>
              <a:r>
                <a:rPr lang="zh-CN" altLang="en-US" sz="2665">
                  <a:solidFill>
                    <a:srgbClr val="FF3300"/>
                  </a:solidFill>
                  <a:latin typeface="Arial" panose="020B0604020202020204" pitchFamily="34" charset="0"/>
                  <a:ea typeface="微软雅黑" panose="020B0503020204020204" charset="-122"/>
                </a:rPr>
                <a:t>下降</a:t>
              </a:r>
            </a:p>
            <a:p>
              <a:pPr lvl="0" algn="ctr" eaLnBrk="1" latinLnBrk="0" hangingPunct="1"/>
              <a:endParaRPr lang="zh-CN" altLang="en-US" sz="2665">
                <a:latin typeface="Arial" panose="020B0604020202020204" pitchFamily="34" charset="0"/>
                <a:ea typeface="微软雅黑" panose="020B0503020204020204" charset="-122"/>
              </a:endParaRPr>
            </a:p>
          </p:txBody>
        </p:sp>
        <p:sp>
          <p:nvSpPr>
            <p:cNvPr id="31796" name="Line 36"/>
            <p:cNvSpPr/>
            <p:nvPr>
              <p:custDataLst>
                <p:tags r:id="rId52"/>
              </p:custDataLst>
            </p:nvPr>
          </p:nvSpPr>
          <p:spPr>
            <a:xfrm>
              <a:off x="0" y="1242"/>
              <a:ext cx="1347"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797" name="Text Box 37"/>
            <p:cNvSpPr txBox="1"/>
            <p:nvPr>
              <p:custDataLst>
                <p:tags r:id="rId53"/>
              </p:custDataLst>
            </p:nvPr>
          </p:nvSpPr>
          <p:spPr>
            <a:xfrm>
              <a:off x="79" y="591"/>
              <a:ext cx="1340" cy="660"/>
            </a:xfrm>
            <a:prstGeom prst="rect">
              <a:avLst/>
            </a:prstGeom>
            <a:noFill/>
            <a:ln w="9525">
              <a:noFill/>
              <a:miter/>
            </a:ln>
          </p:spPr>
          <p:txBody>
            <a:bodyPr vert="horz" wrap="square" lIns="47413" tIns="0" rIns="47413" bIns="0" anchor="t"/>
            <a:lstStyle/>
            <a:p>
              <a:pPr lvl="0" algn="ctr" eaLnBrk="1" latinLnBrk="0" hangingPunct="1"/>
              <a:r>
                <a:rPr lang="zh-CN" altLang="en-US" sz="2400">
                  <a:latin typeface="Arial" panose="020B0604020202020204" pitchFamily="34" charset="0"/>
                  <a:ea typeface="Arial" panose="020B0604020202020204" pitchFamily="34" charset="0"/>
                </a:rPr>
                <a:t>表现</a:t>
              </a:r>
            </a:p>
            <a:p>
              <a:pPr lvl="0" algn="ctr" eaLnBrk="1" latinLnBrk="0" hangingPunct="1"/>
              <a:endParaRPr lang="zh-CN" altLang="en-US" sz="2400">
                <a:latin typeface="Arial" panose="020B0604020202020204" pitchFamily="34" charset="0"/>
                <a:ea typeface="Arial" panose="020B0604020202020204" pitchFamily="34" charset="0"/>
              </a:endParaRPr>
            </a:p>
          </p:txBody>
        </p:sp>
      </p:grpSp>
      <p:grpSp>
        <p:nvGrpSpPr>
          <p:cNvPr id="31798" name="组合 31797"/>
          <p:cNvGrpSpPr/>
          <p:nvPr>
            <p:custDataLst>
              <p:tags r:id="rId41"/>
            </p:custDataLst>
          </p:nvPr>
        </p:nvGrpSpPr>
        <p:grpSpPr>
          <a:xfrm>
            <a:off x="3884931" y="4054017"/>
            <a:ext cx="1246716" cy="2207683"/>
            <a:chOff x="0" y="0"/>
            <a:chExt cx="1471" cy="2607"/>
          </a:xfrm>
        </p:grpSpPr>
        <p:sp>
          <p:nvSpPr>
            <p:cNvPr id="31799" name="Line 9"/>
            <p:cNvSpPr/>
            <p:nvPr>
              <p:custDataLst>
                <p:tags r:id="rId45"/>
              </p:custDataLst>
            </p:nvPr>
          </p:nvSpPr>
          <p:spPr>
            <a:xfrm>
              <a:off x="957" y="0"/>
              <a:ext cx="514" cy="1"/>
            </a:xfrm>
            <a:prstGeom prst="line">
              <a:avLst/>
            </a:prstGeom>
            <a:ln w="28575" cap="flat" cmpd="sng">
              <a:solidFill>
                <a:srgbClr val="00CC00"/>
              </a:solidFill>
              <a:prstDash val="solid"/>
              <a:miter/>
              <a:headEnd type="none" w="med" len="med"/>
              <a:tailEnd type="triangle" w="med" len="med"/>
            </a:ln>
          </p:spPr>
          <p:txBody>
            <a:bodyPr/>
            <a:lstStyle/>
            <a:p>
              <a:endParaRPr lang="zh-CN" altLang="en-US" sz="2400"/>
            </a:p>
          </p:txBody>
        </p:sp>
        <p:sp>
          <p:nvSpPr>
            <p:cNvPr id="31800" name="Line 10"/>
            <p:cNvSpPr/>
            <p:nvPr>
              <p:custDataLst>
                <p:tags r:id="rId46"/>
              </p:custDataLst>
            </p:nvPr>
          </p:nvSpPr>
          <p:spPr>
            <a:xfrm>
              <a:off x="957" y="0"/>
              <a:ext cx="2" cy="2607"/>
            </a:xfrm>
            <a:prstGeom prst="line">
              <a:avLst/>
            </a:prstGeom>
            <a:ln w="28575" cap="flat" cmpd="sng">
              <a:solidFill>
                <a:srgbClr val="00CC00"/>
              </a:solidFill>
              <a:prstDash val="solid"/>
              <a:miter/>
              <a:headEnd type="none" w="med" len="med"/>
              <a:tailEnd type="none" w="med" len="med"/>
            </a:ln>
          </p:spPr>
          <p:txBody>
            <a:bodyPr/>
            <a:lstStyle/>
            <a:p>
              <a:endParaRPr lang="zh-CN" altLang="en-US" sz="2400"/>
            </a:p>
          </p:txBody>
        </p:sp>
        <p:sp>
          <p:nvSpPr>
            <p:cNvPr id="31801" name="Line 11"/>
            <p:cNvSpPr/>
            <p:nvPr>
              <p:custDataLst>
                <p:tags r:id="rId47"/>
              </p:custDataLst>
            </p:nvPr>
          </p:nvSpPr>
          <p:spPr>
            <a:xfrm>
              <a:off x="957" y="2607"/>
              <a:ext cx="514" cy="1"/>
            </a:xfrm>
            <a:prstGeom prst="line">
              <a:avLst/>
            </a:prstGeom>
            <a:ln w="28575" cap="flat" cmpd="sng">
              <a:solidFill>
                <a:srgbClr val="00CC00"/>
              </a:solidFill>
              <a:prstDash val="solid"/>
              <a:miter/>
              <a:headEnd type="none" w="med" len="med"/>
              <a:tailEnd type="triangle" w="med" len="med"/>
            </a:ln>
          </p:spPr>
          <p:txBody>
            <a:bodyPr/>
            <a:lstStyle/>
            <a:p>
              <a:endParaRPr lang="zh-CN" altLang="en-US" sz="2400"/>
            </a:p>
          </p:txBody>
        </p:sp>
        <p:sp>
          <p:nvSpPr>
            <p:cNvPr id="31802" name="Line 12"/>
            <p:cNvSpPr/>
            <p:nvPr>
              <p:custDataLst>
                <p:tags r:id="rId48"/>
              </p:custDataLst>
            </p:nvPr>
          </p:nvSpPr>
          <p:spPr>
            <a:xfrm>
              <a:off x="444" y="1290"/>
              <a:ext cx="513" cy="1"/>
            </a:xfrm>
            <a:prstGeom prst="line">
              <a:avLst/>
            </a:prstGeom>
            <a:ln w="28575" cap="flat" cmpd="sng">
              <a:solidFill>
                <a:srgbClr val="00CC00"/>
              </a:solidFill>
              <a:prstDash val="solid"/>
              <a:miter/>
              <a:headEnd type="none" w="med" len="med"/>
              <a:tailEnd type="none" w="med" len="med"/>
            </a:ln>
          </p:spPr>
          <p:txBody>
            <a:bodyPr/>
            <a:lstStyle/>
            <a:p>
              <a:endParaRPr lang="zh-CN" altLang="en-US" sz="2400"/>
            </a:p>
          </p:txBody>
        </p:sp>
        <p:sp>
          <p:nvSpPr>
            <p:cNvPr id="31803" name="Line 39"/>
            <p:cNvSpPr/>
            <p:nvPr>
              <p:custDataLst>
                <p:tags r:id="rId49"/>
              </p:custDataLst>
            </p:nvPr>
          </p:nvSpPr>
          <p:spPr>
            <a:xfrm>
              <a:off x="0" y="1286"/>
              <a:ext cx="966" cy="0"/>
            </a:xfrm>
            <a:prstGeom prst="line">
              <a:avLst/>
            </a:prstGeom>
            <a:ln w="9525" cap="flat" cmpd="sng">
              <a:solidFill>
                <a:srgbClr val="00CC00"/>
              </a:solidFill>
              <a:prstDash val="solid"/>
              <a:miter/>
              <a:headEnd type="none" w="med" len="med"/>
              <a:tailEnd type="triangle" w="med" len="med"/>
            </a:ln>
          </p:spPr>
          <p:txBody>
            <a:bodyPr/>
            <a:lstStyle/>
            <a:p>
              <a:endParaRPr lang="zh-CN" altLang="en-US" sz="2400"/>
            </a:p>
          </p:txBody>
        </p:sp>
        <p:sp>
          <p:nvSpPr>
            <p:cNvPr id="31804" name="Text Box 40"/>
            <p:cNvSpPr txBox="1"/>
            <p:nvPr>
              <p:custDataLst>
                <p:tags r:id="rId50"/>
              </p:custDataLst>
            </p:nvPr>
          </p:nvSpPr>
          <p:spPr>
            <a:xfrm>
              <a:off x="56" y="536"/>
              <a:ext cx="962" cy="760"/>
            </a:xfrm>
            <a:prstGeom prst="rect">
              <a:avLst/>
            </a:prstGeom>
            <a:noFill/>
            <a:ln w="9525">
              <a:noFill/>
              <a:miter/>
            </a:ln>
          </p:spPr>
          <p:txBody>
            <a:bodyPr vert="horz" wrap="square" lIns="47413" tIns="0" rIns="47413" bIns="0" anchor="t"/>
            <a:lstStyle/>
            <a:p>
              <a:pPr lvl="0" algn="ctr" eaLnBrk="1" latinLnBrk="0" hangingPunct="1"/>
              <a:r>
                <a:rPr lang="zh-CN" altLang="en-US" sz="2665">
                  <a:latin typeface="Arial" panose="020B0604020202020204" pitchFamily="34" charset="0"/>
                  <a:ea typeface="微软雅黑" panose="020B0503020204020204" charset="-122"/>
                </a:rPr>
                <a:t>后果</a:t>
              </a:r>
            </a:p>
            <a:p>
              <a:pPr lvl="0" algn="ctr" eaLnBrk="1" latinLnBrk="0" hangingPunct="1"/>
              <a:endParaRPr lang="zh-CN" altLang="en-US" sz="2665">
                <a:latin typeface="Arial" panose="020B0604020202020204" pitchFamily="34" charset="0"/>
                <a:ea typeface="微软雅黑" panose="020B0503020204020204" charset="-122"/>
              </a:endParaRPr>
            </a:p>
          </p:txBody>
        </p:sp>
      </p:grpSp>
      <p:sp>
        <p:nvSpPr>
          <p:cNvPr id="31805" name="Text Box 129"/>
          <p:cNvSpPr txBox="1"/>
          <p:nvPr>
            <p:custDataLst>
              <p:tags r:id="rId42"/>
            </p:custDataLst>
          </p:nvPr>
        </p:nvSpPr>
        <p:spPr>
          <a:xfrm>
            <a:off x="735331" y="4128100"/>
            <a:ext cx="1456267" cy="2286000"/>
          </a:xfrm>
          <a:prstGeom prst="roundRect">
            <a:avLst/>
          </a:prstGeom>
          <a:solidFill>
            <a:srgbClr val="FFFFFF">
              <a:alpha val="100000"/>
            </a:srgbClr>
          </a:solidFill>
          <a:ln w="28575" cap="flat" cmpd="sng">
            <a:solidFill>
              <a:srgbClr val="00CC00"/>
            </a:solidFill>
            <a:prstDash val="solid"/>
            <a:miter/>
            <a:headEnd type="none" w="med" len="med"/>
            <a:tailEnd type="none" w="med" len="med"/>
          </a:ln>
        </p:spPr>
        <p:txBody>
          <a:bodyPr vert="horz" wrap="square" lIns="47413" tIns="0" rIns="47413" bIns="0" anchor="t"/>
          <a:lstStyle/>
          <a:p>
            <a:pPr lvl="0" algn="ctr" eaLnBrk="1" latinLnBrk="0" hangingPunct="1"/>
            <a:r>
              <a:rPr lang="zh-CN" altLang="en-US" sz="3200">
                <a:latin typeface="Arial" panose="020B0604020202020204" pitchFamily="34" charset="0"/>
                <a:ea typeface="微软雅黑" panose="020B0503020204020204" charset="-122"/>
              </a:rPr>
              <a:t>纸币发行</a:t>
            </a:r>
            <a:r>
              <a:rPr lang="zh-CN" altLang="en-US" sz="3200">
                <a:solidFill>
                  <a:srgbClr val="FF3300"/>
                </a:solidFill>
                <a:latin typeface="Arial" panose="020B0604020202020204" pitchFamily="34" charset="0"/>
                <a:ea typeface="微软雅黑" panose="020B0503020204020204" charset="-122"/>
              </a:rPr>
              <a:t>过少</a:t>
            </a:r>
          </a:p>
          <a:p>
            <a:pPr lvl="0" algn="ctr" eaLnBrk="1" latinLnBrk="0" hangingPunct="1">
              <a:lnSpc>
                <a:spcPct val="40000"/>
              </a:lnSpc>
            </a:pPr>
            <a:endParaRPr lang="zh-CN" altLang="en-US" sz="3200">
              <a:solidFill>
                <a:srgbClr val="FF3300"/>
              </a:solidFill>
              <a:latin typeface="Arial" panose="020B0604020202020204" pitchFamily="34" charset="0"/>
              <a:ea typeface="微软雅黑" panose="020B0503020204020204" charset="-122"/>
            </a:endParaRPr>
          </a:p>
          <a:p>
            <a:pPr lvl="0" algn="ctr" eaLnBrk="1" latinLnBrk="0" hangingPunct="1"/>
            <a:r>
              <a:rPr lang="zh-CN" altLang="en-US" sz="3200">
                <a:solidFill>
                  <a:srgbClr val="FF3300"/>
                </a:solidFill>
                <a:latin typeface="Arial" panose="020B0604020202020204" pitchFamily="34" charset="0"/>
                <a:ea typeface="微软雅黑" panose="020B0503020204020204" charset="-122"/>
              </a:rPr>
              <a:t>通货紧缩</a:t>
            </a:r>
          </a:p>
        </p:txBody>
      </p:sp>
      <p:sp>
        <p:nvSpPr>
          <p:cNvPr id="31806" name="Line 32"/>
          <p:cNvSpPr/>
          <p:nvPr>
            <p:custDataLst>
              <p:tags r:id="rId43"/>
            </p:custDataLst>
          </p:nvPr>
        </p:nvSpPr>
        <p:spPr>
          <a:xfrm>
            <a:off x="8696113" y="4352467"/>
            <a:ext cx="480484" cy="1657351"/>
          </a:xfrm>
          <a:prstGeom prst="line">
            <a:avLst/>
          </a:prstGeom>
          <a:ln w="9525" cap="flat" cmpd="sng">
            <a:solidFill>
              <a:srgbClr val="00CC00"/>
            </a:solidFill>
            <a:prstDash val="solid"/>
            <a:headEnd type="none" w="med" len="med"/>
            <a:tailEnd type="triangle" w="med" len="med"/>
          </a:ln>
        </p:spPr>
        <p:txBody>
          <a:bodyPr/>
          <a:lstStyle/>
          <a:p>
            <a:endParaRPr lang="zh-CN" altLang="en-US" sz="2400"/>
          </a:p>
        </p:txBody>
      </p:sp>
      <p:sp>
        <p:nvSpPr>
          <p:cNvPr id="2" name="Text Box 5"/>
          <p:cNvSpPr/>
          <p:nvPr>
            <p:custDataLst>
              <p:tags r:id="rId44"/>
            </p:custDataLst>
          </p:nvPr>
        </p:nvSpPr>
        <p:spPr>
          <a:xfrm>
            <a:off x="123825" y="104140"/>
            <a:ext cx="6541135" cy="521970"/>
          </a:xfrm>
          <a:prstGeom prst="rect">
            <a:avLst/>
          </a:prstGeom>
          <a:noFill/>
          <a:ln w="57150" cmpd="thickThin">
            <a:noFill/>
            <a:miter lim="800000"/>
          </a:ln>
        </p:spPr>
        <p:txBody>
          <a:bodyPr wrap="square">
            <a:spAutoFit/>
          </a:bodyPr>
          <a:lstStyle>
            <a:lvl1pPr marL="171450" indent="-171450" algn="l" defTabSz="685800" rtl="0" eaLnBrk="0" fontAlgn="base" hangingPunct="0">
              <a:lnSpc>
                <a:spcPct val="90000"/>
              </a:lnSpc>
              <a:spcBef>
                <a:spcPts val="750"/>
              </a:spcBef>
              <a:spcAft>
                <a:spcPct val="0"/>
              </a:spcAft>
              <a:buClrTx/>
              <a:buSzTx/>
              <a:buFont typeface="Arial" panose="020B0604020202020204" pitchFamily="34" charset="0"/>
              <a:buChar char="•"/>
              <a:defRPr kumimoji="0" lang="zh-CN" altLang="en-US" sz="2100" b="0" i="0" u="none" kern="1200" baseline="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800" b="0" i="0" u="none" kern="1200" baseline="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500" b="0" i="0" u="none" kern="1200" baseline="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300" b="0" i="0" u="none" kern="1200" baseline="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ClrTx/>
              <a:buSzTx/>
              <a:buFont typeface="Arial" panose="020B0604020202020204" pitchFamily="34" charset="0"/>
              <a:buChar char="•"/>
              <a:defRPr kumimoji="0" lang="zh-CN" altLang="en-US" sz="1300" b="0" i="0" u="none"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lang="zh-CN" altLang="en-US" sz="1350" kern="1200">
                <a:solidFill>
                  <a:schemeClr val="tx1"/>
                </a:solidFill>
                <a:latin typeface="+mn-lt"/>
                <a:ea typeface="+mn-ea"/>
                <a:cs typeface="+mn-cs"/>
              </a:defRPr>
            </a:lvl9pPr>
          </a:lstStyle>
          <a:p>
            <a:pPr marL="0" lvl="0" indent="0" algn="ctr" eaLnBrk="1" hangingPunct="1">
              <a:lnSpc>
                <a:spcPct val="100000"/>
              </a:lnSpc>
              <a:spcBef>
                <a:spcPct val="50000"/>
              </a:spcBef>
              <a:buFontTx/>
              <a:buNone/>
            </a:pPr>
            <a:r>
              <a:rPr sz="2800" b="1">
                <a:latin typeface="Garamond" pitchFamily="18" charset="0"/>
                <a:ea typeface="黑体" panose="02010609060101010101" charset="-122"/>
              </a:rPr>
              <a:t>通货膨胀与通货紧缩</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76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7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7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74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17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7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7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75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7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after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17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75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after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17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752"/>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after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17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753"/>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after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176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76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762"/>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after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805"/>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afterGroup">
                            <p:stCondLst>
                              <p:cond delay="0"/>
                            </p:stCondLst>
                            <p:childTnLst>
                              <p:par>
                                <p:cTn id="71" presetID="1" presetClass="entr" presetSubtype="0" fill="hold" nodeType="clickEffect">
                                  <p:stCondLst>
                                    <p:cond delay="0"/>
                                  </p:stCondLst>
                                  <p:childTnLst>
                                    <p:set>
                                      <p:cBhvr>
                                        <p:cTn id="72" dur="1" fill="hold">
                                          <p:stCondLst>
                                            <p:cond delay="0"/>
                                          </p:stCondLst>
                                        </p:cTn>
                                        <p:tgtEl>
                                          <p:spTgt spid="3179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afterGroup">
                            <p:stCondLst>
                              <p:cond delay="0"/>
                            </p:stCondLst>
                            <p:childTnLst>
                              <p:par>
                                <p:cTn id="75" presetID="1" presetClass="entr" presetSubtype="0" fill="hold" nodeType="clickEffect">
                                  <p:stCondLst>
                                    <p:cond delay="0"/>
                                  </p:stCondLst>
                                  <p:childTnLst>
                                    <p:set>
                                      <p:cBhvr>
                                        <p:cTn id="76" dur="1" fill="hold">
                                          <p:stCondLst>
                                            <p:cond delay="0"/>
                                          </p:stCondLst>
                                        </p:cTn>
                                        <p:tgtEl>
                                          <p:spTgt spid="317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7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77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779"/>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afterGroup">
                            <p:stCondLst>
                              <p:cond delay="0"/>
                            </p:stCondLst>
                            <p:childTnLst>
                              <p:par>
                                <p:cTn id="85" presetID="1" presetClass="entr" presetSubtype="0" fill="hold" nodeType="clickEffect">
                                  <p:stCondLst>
                                    <p:cond delay="0"/>
                                  </p:stCondLst>
                                  <p:childTnLst>
                                    <p:set>
                                      <p:cBhvr>
                                        <p:cTn id="86" dur="1" fill="hold">
                                          <p:stCondLst>
                                            <p:cond delay="0"/>
                                          </p:stCondLst>
                                        </p:cTn>
                                        <p:tgtEl>
                                          <p:spTgt spid="3178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17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180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1787"/>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after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1784"/>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after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1785"/>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after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3178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781"/>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after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3179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782"/>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after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31789"/>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3178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after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31790"/>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3179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17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1749" grpId="0" animBg="1"/>
      <p:bldP spid="31750" grpId="0" animBg="1"/>
      <p:bldP spid="31751" grpId="0" animBg="1"/>
      <p:bldP spid="31752" grpId="0" animBg="1"/>
      <p:bldP spid="31753" grpId="0" animBg="1"/>
      <p:bldP spid="31754" grpId="0" animBg="1"/>
      <p:bldP spid="31755" grpId="0" animBg="1"/>
      <p:bldP spid="31775" grpId="0" animBg="1"/>
      <p:bldP spid="31777" grpId="0" animBg="1"/>
      <p:bldP spid="31778" grpId="0" animBg="1"/>
      <p:bldP spid="31779" grpId="0" animBg="1"/>
      <p:bldP spid="31780" grpId="0" animBg="1"/>
      <p:bldP spid="31781" grpId="0" animBg="1"/>
      <p:bldP spid="31782" grpId="0" animBg="1"/>
      <p:bldP spid="31783" grpId="0" animBg="1"/>
      <p:bldP spid="31784" grpId="0" animBg="1"/>
      <p:bldP spid="31785" grpId="0" animBg="1"/>
      <p:bldP spid="318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285115" y="369570"/>
            <a:ext cx="8352155" cy="460375"/>
          </a:xfrm>
          <a:prstGeom prst="rect">
            <a:avLst/>
          </a:prstGeom>
          <a:noFill/>
          <a:ln w="9525">
            <a:noFill/>
          </a:ln>
        </p:spPr>
        <p:txBody>
          <a:bodyPr wrap="square">
            <a:spAutoFit/>
          </a:bodyPr>
          <a:lstStyle/>
          <a:p>
            <a:pPr indent="0"/>
            <a:r>
              <a:rPr lang="zh-CN" sz="2400" b="1">
                <a:ea typeface="宋体" panose="02010600030101010101" pitchFamily="2" charset="-122"/>
              </a:rPr>
              <a:t> </a:t>
            </a:r>
            <a:r>
              <a:rPr lang="zh-CN" sz="2400" b="0">
                <a:ea typeface="宋体" panose="02010600030101010101" pitchFamily="2" charset="-122"/>
              </a:rPr>
              <a:t>（注意：</a:t>
            </a:r>
            <a:r>
              <a:rPr lang="zh-CN" sz="2400" b="1">
                <a:ea typeface="宋体" panose="02010600030101010101" pitchFamily="2" charset="-122"/>
              </a:rPr>
              <a:t>通胀必然引起物价上涨，但物价上涨未必是通胀）</a:t>
            </a:r>
            <a:endParaRPr lang="zh-CN" altLang="en-US" sz="2400"/>
          </a:p>
        </p:txBody>
      </p:sp>
      <p:pic>
        <p:nvPicPr>
          <p:cNvPr id="2" name="图片 10" descr="1ZT6AA"/>
          <p:cNvPicPr>
            <a:picLocks noChangeAspect="1"/>
          </p:cNvPicPr>
          <p:nvPr>
            <p:custDataLst>
              <p:tags r:id="rId2"/>
            </p:custDataLst>
          </p:nvPr>
        </p:nvPicPr>
        <p:blipFill>
          <a:blip r:embed="rId9"/>
          <a:stretch>
            <a:fillRect/>
          </a:stretch>
        </p:blipFill>
        <p:spPr>
          <a:xfrm>
            <a:off x="735330" y="829945"/>
            <a:ext cx="10564495" cy="2005965"/>
          </a:xfrm>
          <a:prstGeom prst="rect">
            <a:avLst/>
          </a:prstGeom>
          <a:noFill/>
          <a:ln w="9525">
            <a:noFill/>
          </a:ln>
        </p:spPr>
      </p:pic>
      <p:graphicFrame>
        <p:nvGraphicFramePr>
          <p:cNvPr id="3" name="表格 2"/>
          <p:cNvGraphicFramePr>
            <a:graphicFrameLocks noGrp="1"/>
          </p:cNvGraphicFramePr>
          <p:nvPr>
            <p:custDataLst>
              <p:tags r:id="rId3"/>
            </p:custDataLst>
          </p:nvPr>
        </p:nvGraphicFramePr>
        <p:xfrm>
          <a:off x="364808" y="2902585"/>
          <a:ext cx="11657330" cy="2144395"/>
        </p:xfrm>
        <a:graphic>
          <a:graphicData uri="http://schemas.openxmlformats.org/drawingml/2006/table">
            <a:tbl>
              <a:tblPr firstRow="1" bandRow="1">
                <a:tableStyleId>{5940675A-B579-460E-94D1-54222C63F5DA}</a:tableStyleId>
              </a:tblPr>
              <a:tblGrid>
                <a:gridCol w="1402080">
                  <a:extLst>
                    <a:ext uri="{9D8B030D-6E8A-4147-A177-3AD203B41FA5}">
                      <a16:colId xmlns:a16="http://schemas.microsoft.com/office/drawing/2014/main" val="20000"/>
                    </a:ext>
                  </a:extLst>
                </a:gridCol>
                <a:gridCol w="5012055">
                  <a:extLst>
                    <a:ext uri="{9D8B030D-6E8A-4147-A177-3AD203B41FA5}">
                      <a16:colId xmlns:a16="http://schemas.microsoft.com/office/drawing/2014/main" val="20001"/>
                    </a:ext>
                  </a:extLst>
                </a:gridCol>
                <a:gridCol w="5243195">
                  <a:extLst>
                    <a:ext uri="{9D8B030D-6E8A-4147-A177-3AD203B41FA5}">
                      <a16:colId xmlns:a16="http://schemas.microsoft.com/office/drawing/2014/main" val="20002"/>
                    </a:ext>
                  </a:extLst>
                </a:gridCol>
              </a:tblGrid>
              <a:tr h="918845">
                <a:tc>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后果</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适度的通货膨胀可以刺激消费，扩大内需，促进经济发展；过度的通货膨胀不利于人们生活水平的提高和经济的发展。</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适度的通货紧缩有利于抑制经济过热和物价上涨；过度的通货紧缩会导致市场疲软，消费不足，不利于生产的发展和投资的扩大。</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25550">
                <a:tc>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解决办法</a:t>
                      </a:r>
                      <a:r>
                        <a:rPr lang="en-US" sz="2000" b="1">
                          <a:latin typeface="宋体" panose="02010600030101010101" pitchFamily="2" charset="-122"/>
                          <a:ea typeface="宋体" panose="02010600030101010101" pitchFamily="2" charset="-122"/>
                          <a:cs typeface="宋体" panose="02010600030101010101" pitchFamily="2" charset="-122"/>
                        </a:rPr>
                        <a:t>(</a:t>
                      </a:r>
                      <a:r>
                        <a:rPr lang="zh-CN" altLang="en-US" sz="2000" b="1">
                          <a:latin typeface="宋体" panose="02010600030101010101" pitchFamily="2" charset="-122"/>
                          <a:ea typeface="宋体" panose="02010600030101010101" pitchFamily="2" charset="-122"/>
                          <a:cs typeface="宋体" panose="02010600030101010101" pitchFamily="2" charset="-122"/>
                        </a:rPr>
                        <a:t>根据货币流通规律理解）</a:t>
                      </a: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gridSpan="2">
                  <a:txBody>
                    <a:bodyPr/>
                    <a:lstStyle/>
                    <a:p>
                      <a:pPr indent="0">
                        <a:buNone/>
                      </a:pPr>
                      <a:r>
                        <a:rPr lang="en-US" sz="2000" b="0">
                          <a:latin typeface="宋体" panose="02010600030101010101" pitchFamily="2" charset="-122"/>
                          <a:ea typeface="宋体" panose="02010600030101010101" pitchFamily="2" charset="-122"/>
                          <a:cs typeface="宋体" panose="02010600030101010101" pitchFamily="2" charset="-122"/>
                        </a:rPr>
                        <a:t>发展生产：通胀需要结构调整，增加有效供给；紧缩需要调整收入分配，形成有效需求</a:t>
                      </a:r>
                    </a:p>
                    <a:p>
                      <a:pPr indent="0">
                        <a:buNone/>
                      </a:pPr>
                      <a:r>
                        <a:rPr lang="en-US" sz="2000" b="0">
                          <a:latin typeface="宋体" panose="02010600030101010101" pitchFamily="2" charset="-122"/>
                          <a:ea typeface="宋体" panose="02010600030101010101" pitchFamily="2" charset="-122"/>
                          <a:cs typeface="宋体" panose="02010600030101010101" pitchFamily="2" charset="-122"/>
                        </a:rPr>
                        <a:t>稳定物价（防止大起大落），特别是粮价（如菜篮子米袋子工程、国家收储补贴制度等）</a:t>
                      </a:r>
                    </a:p>
                    <a:p>
                      <a:pPr indent="0">
                        <a:buNone/>
                      </a:pPr>
                      <a:r>
                        <a:rPr lang="en-US" sz="2000" b="0">
                          <a:latin typeface="宋体" panose="02010600030101010101" pitchFamily="2" charset="-122"/>
                          <a:ea typeface="宋体" panose="02010600030101010101" pitchFamily="2" charset="-122"/>
                          <a:cs typeface="宋体" panose="02010600030101010101" pitchFamily="2" charset="-122"/>
                        </a:rPr>
                        <a:t>整顿和规范市场经济秩序（生产、消费、流通等环节的环境秩序）</a:t>
                      </a:r>
                    </a:p>
                    <a:p>
                      <a:pPr indent="0">
                        <a:buNone/>
                      </a:pPr>
                      <a:r>
                        <a:rPr lang="en-US" sz="2000" b="0">
                          <a:latin typeface="宋体" panose="02010600030101010101" pitchFamily="2" charset="-122"/>
                          <a:ea typeface="宋体" panose="02010600030101010101" pitchFamily="2" charset="-122"/>
                          <a:cs typeface="宋体" panose="02010600030101010101" pitchFamily="2" charset="-122"/>
                        </a:rPr>
                        <a:t>货币政策或财政政策调整：逆向调控；抑制或刺激总需求见上图（联系财政作用⑶）</a:t>
                      </a:r>
                      <a:endParaRPr lang="en-US" altLang="en-US" sz="2000" b="0">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文本框 3"/>
          <p:cNvSpPr txBox="1"/>
          <p:nvPr>
            <p:custDataLst>
              <p:tags r:id="rId4"/>
            </p:custDataLst>
          </p:nvPr>
        </p:nvSpPr>
        <p:spPr>
          <a:xfrm>
            <a:off x="285115" y="5046980"/>
            <a:ext cx="11737340" cy="1753235"/>
          </a:xfrm>
          <a:prstGeom prst="rect">
            <a:avLst/>
          </a:prstGeom>
          <a:noFill/>
          <a:ln w="9525">
            <a:noFill/>
          </a:ln>
        </p:spPr>
        <p:txBody>
          <a:bodyPr wrap="square">
            <a:spAutoFit/>
          </a:bodyPr>
          <a:lstStyle/>
          <a:p>
            <a:pPr indent="0"/>
            <a:r>
              <a:rPr lang="zh-CN" b="0">
                <a:ea typeface="宋体" panose="02010600030101010101" pitchFamily="2" charset="-122"/>
              </a:rPr>
              <a:t>时政名词：</a:t>
            </a:r>
            <a:r>
              <a:rPr lang="zh-CN" b="1">
                <a:ea typeface="宋体" panose="02010600030101010101" pitchFamily="2" charset="-122"/>
              </a:rPr>
              <a:t>（</a:t>
            </a:r>
            <a:r>
              <a:rPr lang="zh-CN" b="1" u="sng">
                <a:ea typeface="宋体" panose="02010600030101010101" pitchFamily="2" charset="-122"/>
              </a:rPr>
              <a:t>目前我国保持货币政策稳健中性</a:t>
            </a:r>
            <a:r>
              <a:rPr lang="zh-CN" b="1">
                <a:ea typeface="宋体" panose="02010600030101010101" pitchFamily="2" charset="-122"/>
              </a:rPr>
              <a:t>）</a:t>
            </a:r>
            <a:r>
              <a:rPr lang="en-US" b="1" u="sng">
                <a:latin typeface="宋体" panose="02010600030101010101" pitchFamily="2" charset="-122"/>
              </a:rPr>
              <a:t>①</a:t>
            </a:r>
            <a:r>
              <a:rPr lang="zh-CN" b="1" u="sng">
                <a:ea typeface="宋体" panose="02010600030101010101" pitchFamily="2" charset="-122"/>
              </a:rPr>
              <a:t>存款准备金</a:t>
            </a:r>
            <a:r>
              <a:rPr lang="zh-CN" b="0">
                <a:ea typeface="宋体" panose="02010600030101010101" pitchFamily="2" charset="-122"/>
              </a:rPr>
              <a:t>是指金融机构为保证客户提取存款和资金清算需要而准备的在中央银行的存款，中央银行要求的存款准备金占其存款总额的比例就是</a:t>
            </a:r>
            <a:r>
              <a:rPr lang="zh-CN" b="1" u="sng">
                <a:ea typeface="宋体" panose="02010600030101010101" pitchFamily="2" charset="-122"/>
              </a:rPr>
              <a:t>存款准备金率</a:t>
            </a:r>
            <a:r>
              <a:rPr lang="zh-CN" b="0">
                <a:ea typeface="宋体" panose="02010600030101010101" pitchFamily="2" charset="-122"/>
              </a:rPr>
              <a:t>。</a:t>
            </a:r>
            <a:r>
              <a:rPr lang="en-US" b="1" u="sng">
                <a:latin typeface="宋体" panose="02010600030101010101" pitchFamily="2" charset="-122"/>
              </a:rPr>
              <a:t>②</a:t>
            </a:r>
            <a:r>
              <a:rPr lang="zh-CN" b="1" u="sng">
                <a:ea typeface="宋体" panose="02010600030101010101" pitchFamily="2" charset="-122"/>
              </a:rPr>
              <a:t>公开市场业务</a:t>
            </a:r>
            <a:r>
              <a:rPr lang="zh-CN" b="0">
                <a:ea typeface="宋体" panose="02010600030101010101" pitchFamily="2" charset="-122"/>
              </a:rPr>
              <a:t>是指</a:t>
            </a:r>
            <a:r>
              <a:rPr lang="zh-CN" b="0">
                <a:solidFill>
                  <a:srgbClr val="0000FF"/>
                </a:solidFill>
                <a:ea typeface="宋体" panose="02010600030101010101" pitchFamily="2" charset="-122"/>
                <a:hlinkClick r:id="rId10"/>
              </a:rPr>
              <a:t>中央银行</a:t>
            </a:r>
            <a:r>
              <a:rPr lang="zh-CN" b="0">
                <a:ea typeface="宋体" panose="02010600030101010101" pitchFamily="2" charset="-122"/>
              </a:rPr>
              <a:t>通过买进或卖出</a:t>
            </a:r>
            <a:r>
              <a:rPr lang="zh-CN" b="0">
                <a:solidFill>
                  <a:srgbClr val="0000FF"/>
                </a:solidFill>
                <a:ea typeface="宋体" panose="02010600030101010101" pitchFamily="2" charset="-122"/>
                <a:hlinkClick r:id="rId11"/>
              </a:rPr>
              <a:t>有价证券</a:t>
            </a:r>
            <a:r>
              <a:rPr lang="zh-CN" b="0">
                <a:ea typeface="宋体" panose="02010600030101010101" pitchFamily="2" charset="-122"/>
              </a:rPr>
              <a:t>，吞吐</a:t>
            </a:r>
            <a:r>
              <a:rPr lang="zh-CN" b="0">
                <a:solidFill>
                  <a:srgbClr val="0000FF"/>
                </a:solidFill>
                <a:ea typeface="宋体" panose="02010600030101010101" pitchFamily="2" charset="-122"/>
                <a:hlinkClick r:id="rId12"/>
              </a:rPr>
              <a:t>基础货币</a:t>
            </a:r>
            <a:r>
              <a:rPr lang="zh-CN" b="0">
                <a:ea typeface="宋体" panose="02010600030101010101" pitchFamily="2" charset="-122"/>
              </a:rPr>
              <a:t>，</a:t>
            </a:r>
            <a:r>
              <a:rPr lang="zh-CN" b="0" u="sng">
                <a:ea typeface="宋体" panose="02010600030101010101" pitchFamily="2" charset="-122"/>
              </a:rPr>
              <a:t>调节</a:t>
            </a:r>
            <a:r>
              <a:rPr lang="zh-CN" b="0" u="sng">
                <a:solidFill>
                  <a:srgbClr val="0000FF"/>
                </a:solidFill>
                <a:ea typeface="宋体" panose="02010600030101010101" pitchFamily="2" charset="-122"/>
                <a:hlinkClick r:id="rId13"/>
              </a:rPr>
              <a:t>货币供应量</a:t>
            </a:r>
            <a:r>
              <a:rPr lang="zh-CN" b="0" u="sng">
                <a:ea typeface="宋体" panose="02010600030101010101" pitchFamily="2" charset="-122"/>
              </a:rPr>
              <a:t>（目地，非盈利）</a:t>
            </a:r>
            <a:r>
              <a:rPr lang="zh-CN" b="0">
                <a:ea typeface="宋体" panose="02010600030101010101" pitchFamily="2" charset="-122"/>
              </a:rPr>
              <a:t>的活动。与其他货币政策工具相比，具有主动性、灵活性和时效性等特点。中国人民银行公开市场业务债券交易有</a:t>
            </a:r>
            <a:r>
              <a:rPr lang="zh-CN" b="1" u="sng">
                <a:ea typeface="宋体" panose="02010600030101010101" pitchFamily="2" charset="-122"/>
              </a:rPr>
              <a:t>回购（正回购和逆回购）、现券交易以及发行中央银行票据</a:t>
            </a:r>
            <a:r>
              <a:rPr lang="zh-CN" b="0">
                <a:ea typeface="宋体" panose="02010600030101010101" pitchFamily="2" charset="-122"/>
              </a:rPr>
              <a:t>三个品种。
</a:t>
            </a:r>
            <a:endParaRPr lang="zh-CN" altLang="en-US"/>
          </a:p>
        </p:txBody>
      </p:sp>
      <p:sp>
        <p:nvSpPr>
          <p:cNvPr id="7" name="Text Box 12"/>
          <p:cNvSpPr txBox="1">
            <a:spLocks noChangeArrowheads="1"/>
          </p:cNvSpPr>
          <p:nvPr>
            <p:custDataLst>
              <p:tags r:id="rId5"/>
            </p:custDataLst>
          </p:nvPr>
        </p:nvSpPr>
        <p:spPr bwMode="auto">
          <a:xfrm>
            <a:off x="1337945" y="1905000"/>
            <a:ext cx="1902460" cy="398780"/>
          </a:xfrm>
          <a:prstGeom prst="rect">
            <a:avLst/>
          </a:prstGeom>
          <a:noFill/>
          <a:ln w="9525">
            <a:noFill/>
            <a:miter lim="800000"/>
          </a:ln>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00000"/>
              </a:lnSpc>
            </a:pPr>
            <a:r>
              <a:rPr lang="zh-CN" altLang="en-US" sz="2000" b="1">
                <a:solidFill>
                  <a:srgbClr val="FF0000"/>
                </a:solidFill>
                <a:latin typeface="楷体" panose="02010609060101010101" pitchFamily="49" charset="-122"/>
                <a:ea typeface="楷体" panose="02010609060101010101" pitchFamily="49" charset="-122"/>
              </a:rPr>
              <a:t>货币的供应量</a:t>
            </a:r>
          </a:p>
        </p:txBody>
      </p:sp>
      <p:sp>
        <p:nvSpPr>
          <p:cNvPr id="5" name="Text Box 12"/>
          <p:cNvSpPr txBox="1">
            <a:spLocks noChangeArrowheads="1"/>
          </p:cNvSpPr>
          <p:nvPr>
            <p:custDataLst>
              <p:tags r:id="rId6"/>
            </p:custDataLst>
          </p:nvPr>
        </p:nvSpPr>
        <p:spPr bwMode="auto">
          <a:xfrm>
            <a:off x="1337945" y="829945"/>
            <a:ext cx="1902460" cy="398780"/>
          </a:xfrm>
          <a:prstGeom prst="rect">
            <a:avLst/>
          </a:prstGeom>
          <a:noFill/>
          <a:ln w="9525">
            <a:noFill/>
            <a:miter lim="800000"/>
          </a:ln>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eaLnBrk="1" hangingPunct="1">
              <a:lnSpc>
                <a:spcPct val="100000"/>
              </a:lnSpc>
            </a:pPr>
            <a:r>
              <a:rPr lang="zh-CN" altLang="en-US" sz="2000" b="1">
                <a:solidFill>
                  <a:srgbClr val="FF0000"/>
                </a:solidFill>
                <a:latin typeface="楷体" panose="02010609060101010101" pitchFamily="49" charset="-122"/>
                <a:ea typeface="楷体" panose="02010609060101010101" pitchFamily="49" charset="-122"/>
              </a:rPr>
              <a:t>货币的供应量</a:t>
            </a:r>
          </a:p>
        </p:txBody>
      </p:sp>
      <p:sp>
        <p:nvSpPr>
          <p:cNvPr id="6" name="文本框 5"/>
          <p:cNvSpPr txBox="1"/>
          <p:nvPr>
            <p:custDataLst>
              <p:tags r:id="rId7"/>
            </p:custDataLst>
          </p:nvPr>
        </p:nvSpPr>
        <p:spPr>
          <a:xfrm>
            <a:off x="183515" y="0"/>
            <a:ext cx="10594340" cy="460375"/>
          </a:xfrm>
          <a:prstGeom prst="rect">
            <a:avLst/>
          </a:prstGeom>
          <a:noFill/>
        </p:spPr>
        <p:txBody>
          <a:bodyPr wrap="none" rtlCol="0" anchor="t">
            <a:spAutoFit/>
          </a:bodyPr>
          <a:lstStyle/>
          <a:p>
            <a:pPr algn="l"/>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学以致用</a:t>
            </a:r>
            <a:r>
              <a:rPr lang="en-US" altLang="zh-CN" sz="2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cs typeface="微软雅黑" panose="020B0503020204020204" charset="-122"/>
                <a:sym typeface="+mn-ea"/>
              </a:rPr>
              <a:t>通货膨胀与通货紧缩及国家治理的宏观应对政策（如货币政策）</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after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3" grpId="0"/>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197485" y="316230"/>
            <a:ext cx="11949430" cy="5384800"/>
          </a:xfrm>
          <a:prstGeom prst="rect">
            <a:avLst/>
          </a:prstGeom>
          <a:noFill/>
          <a:ln w="9525">
            <a:noFill/>
          </a:ln>
        </p:spPr>
        <p:txBody>
          <a:bodyPr wrap="square" anchor="t">
            <a:spAutoFit/>
          </a:bodyPr>
          <a:lstStyle/>
          <a:p>
            <a:pPr defTabSz="958850"/>
            <a:r>
              <a:rPr lang="en-US" altLang="zh-CN" sz="2000">
                <a:latin typeface="黑体" panose="02010609060101010101" charset="-122"/>
                <a:ea typeface="黑体" panose="02010609060101010101" charset="-122"/>
              </a:rPr>
              <a:t>4.</a:t>
            </a:r>
            <a:r>
              <a:rPr sz="2000">
                <a:ea typeface="黑体" panose="02010609060101010101" charset="-122"/>
                <a:sym typeface="+mn-ea"/>
              </a:rPr>
              <a:t>（19全国1）存款准备金是商业银行为保证客户提取存款和资金结算需要而按规定向中央银行缴存的部分存款。存款准备金占商业银行吸纳存款总额的比率就是存款准备金率。2018年以来，中国人民银行先后6次降低存款准备金率。降低存款准备金率是为了</a:t>
            </a:r>
          </a:p>
          <a:p>
            <a:pPr defTabSz="958850"/>
            <a:r>
              <a:rPr sz="2000">
                <a:ea typeface="黑体" panose="02010609060101010101" charset="-122"/>
                <a:sym typeface="+mn-ea"/>
              </a:rPr>
              <a:t>①加快货币流通速度，稳定物价水平          ②扩大投资及社会支出，刺激经济增长</a:t>
            </a:r>
          </a:p>
          <a:p>
            <a:pPr defTabSz="958850"/>
            <a:r>
              <a:rPr sz="2000">
                <a:ea typeface="黑体" panose="02010609060101010101" charset="-122"/>
                <a:sym typeface="+mn-ea"/>
              </a:rPr>
              <a:t>③满足客户资金结算需求，防范挤兑风险   ④增加信贷资金供应，提高商业银行信贷能力</a:t>
            </a:r>
          </a:p>
          <a:p>
            <a:pPr defTabSz="958850"/>
            <a:r>
              <a:rPr sz="2000">
                <a:ea typeface="黑体" panose="02010609060101010101" charset="-122"/>
                <a:sym typeface="+mn-ea"/>
              </a:rPr>
              <a:t>A.①②                  B.①③               C.②④                 D.③④</a:t>
            </a: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lnSpc>
                <a:spcPct val="120000"/>
              </a:lnSpc>
            </a:pPr>
            <a:endParaRPr lang="en-US" altLang="zh-CN" sz="2000">
              <a:latin typeface="黑体" panose="02010609060101010101" charset="-122"/>
              <a:ea typeface="黑体" panose="02010609060101010101" charset="-122"/>
              <a:cs typeface="黑体" panose="02010609060101010101" charset="-122"/>
            </a:endParaRPr>
          </a:p>
          <a:p>
            <a:pPr defTabSz="958850"/>
            <a:r>
              <a:rPr lang="en-US" altLang="zh-CN" sz="2000">
                <a:latin typeface="黑体" panose="02010609060101010101" charset="-122"/>
                <a:ea typeface="黑体" panose="02010609060101010101" charset="-122"/>
                <a:cs typeface="黑体" panose="02010609060101010101" charset="-122"/>
              </a:rPr>
              <a:t>5.</a:t>
            </a:r>
            <a:r>
              <a:rPr altLang="zh-CN" sz="2000" kern="100">
                <a:latin typeface="黑体" panose="02010609060101010101" charset="-122"/>
                <a:ea typeface="黑体" panose="02010609060101010101" charset="-122"/>
                <a:cs typeface="黑体" panose="02010609060101010101" charset="-122"/>
                <a:sym typeface="+mn-ea"/>
              </a:rPr>
              <a:t> </a:t>
            </a:r>
            <a:r>
              <a:rPr sz="2000">
                <a:latin typeface="黑体" panose="02010609060101010101" charset="-122"/>
                <a:ea typeface="黑体" panose="02010609060101010101" charset="-122"/>
                <a:sym typeface="+mn-ea"/>
              </a:rPr>
              <a:t>（16课标Ⅰ15）2015年，某国宏观经济形势如下：产能利用率不足；固定资产投资同比下降4.0%；居民消费价格指数（CPI）增幅从2.5%下跌至1%，低于国际公认的合理值3%。据此，预防通货紧缩成为关注的焦点。若不考虑其他因素，可能引发通货紧缩的传导路径是</a:t>
            </a:r>
            <a:endParaRPr sz="2000">
              <a:latin typeface="黑体" panose="02010609060101010101" charset="-122"/>
              <a:ea typeface="黑体" panose="02010609060101010101" charset="-122"/>
            </a:endParaRPr>
          </a:p>
          <a:p>
            <a:pPr defTabSz="958850"/>
            <a:r>
              <a:rPr sz="2000">
                <a:latin typeface="黑体" panose="02010609060101010101" charset="-122"/>
                <a:ea typeface="黑体" panose="02010609060101010101" charset="-122"/>
                <a:sym typeface="+mn-ea"/>
              </a:rPr>
              <a:t>①产能过剩→工业品供过于求→工业品价格走低→企业利润下滑   ②消费低迷→消费品供过于求→消费品价格走低    ③社会总供给大于社会总需求→物价总水平持续下跌</a:t>
            </a:r>
            <a:endParaRPr sz="2000">
              <a:latin typeface="黑体" panose="02010609060101010101" charset="-122"/>
              <a:ea typeface="黑体" panose="02010609060101010101" charset="-122"/>
            </a:endParaRPr>
          </a:p>
          <a:p>
            <a:pPr defTabSz="958850"/>
            <a:r>
              <a:rPr sz="2000">
                <a:latin typeface="黑体" panose="02010609060101010101" charset="-122"/>
                <a:ea typeface="黑体" panose="02010609060101010101" charset="-122"/>
                <a:sym typeface="+mn-ea"/>
              </a:rPr>
              <a:t>④企业投资萎缩→失业率上升→居民收入下降</a:t>
            </a:r>
            <a:endParaRPr sz="2000">
              <a:latin typeface="黑体" panose="02010609060101010101" charset="-122"/>
              <a:ea typeface="黑体" panose="02010609060101010101" charset="-122"/>
            </a:endParaRPr>
          </a:p>
          <a:p>
            <a:pPr defTabSz="958850"/>
            <a:r>
              <a:rPr sz="2000">
                <a:latin typeface="黑体" panose="02010609060101010101" charset="-122"/>
                <a:ea typeface="黑体" panose="02010609060101010101" charset="-122"/>
                <a:sym typeface="+mn-ea"/>
              </a:rPr>
              <a:t>A.①→④→②→③       B.④→①→③→②      C.①→③→④→②       D.④→②→①→③</a:t>
            </a:r>
            <a:endParaRPr lang="zh-CN" altLang="en-US" sz="2000">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2"/>
            </p:custDataLst>
          </p:nvPr>
        </p:nvSpPr>
        <p:spPr>
          <a:xfrm>
            <a:off x="5220335" y="-1727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0954092" y="1140427"/>
            <a:ext cx="560705" cy="829945"/>
          </a:xfrm>
          <a:prstGeom prst="rect">
            <a:avLst/>
          </a:prstGeom>
          <a:noFill/>
        </p:spPr>
        <p:txBody>
          <a:bodyPr wrap="none" rtlCol="0">
            <a:spAutoFit/>
          </a:bodyPr>
          <a:lstStyle/>
          <a:p>
            <a:r>
              <a:rPr lang="en-US" altLang="zh-CN" sz="4800">
                <a:solidFill>
                  <a:srgbClr val="FF0000"/>
                </a:solidFill>
              </a:rPr>
              <a:t>C</a:t>
            </a:r>
          </a:p>
        </p:txBody>
      </p:sp>
      <p:sp>
        <p:nvSpPr>
          <p:cNvPr id="6" name="TextBox 14"/>
          <p:cNvSpPr txBox="1"/>
          <p:nvPr>
            <p:custDataLst>
              <p:tags r:id="rId4"/>
            </p:custDataLst>
          </p:nvPr>
        </p:nvSpPr>
        <p:spPr>
          <a:xfrm>
            <a:off x="11029657" y="4571332"/>
            <a:ext cx="570865" cy="829945"/>
          </a:xfrm>
          <a:prstGeom prst="rect">
            <a:avLst/>
          </a:prstGeom>
          <a:noFill/>
        </p:spPr>
        <p:txBody>
          <a:bodyPr wrap="none" rtlCol="0">
            <a:spAutoFit/>
          </a:bodyPr>
          <a:lstStyle/>
          <a:p>
            <a:r>
              <a:rPr lang="en-US" sz="4800">
                <a:solidFill>
                  <a:srgbClr val="FF0000"/>
                </a:solidFill>
              </a:rPr>
              <a:t>A</a:t>
            </a:r>
          </a:p>
        </p:txBody>
      </p:sp>
      <p:sp>
        <p:nvSpPr>
          <p:cNvPr id="7" name="文本框 6"/>
          <p:cNvSpPr txBox="1"/>
          <p:nvPr>
            <p:custDataLst>
              <p:tags r:id="rId5"/>
            </p:custDataLst>
          </p:nvPr>
        </p:nvSpPr>
        <p:spPr>
          <a:xfrm>
            <a:off x="121285" y="2131060"/>
            <a:ext cx="11949430" cy="132207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a:t>
            </a:r>
            <a:r>
              <a:rPr lang="zh-CN" sz="2000">
                <a:solidFill>
                  <a:srgbClr val="FF0000"/>
                </a:solidFill>
                <a:latin typeface="仿宋" panose="02010609060101010101" charset="-122"/>
                <a:ea typeface="仿宋" panose="02010609060101010101" charset="-122"/>
                <a:sym typeface="+mn-ea"/>
              </a:rPr>
              <a:t>央行降低存款准备</a:t>
            </a:r>
            <a:r>
              <a:rPr sz="2000">
                <a:solidFill>
                  <a:srgbClr val="FF0000"/>
                </a:solidFill>
                <a:latin typeface="仿宋" panose="02010609060101010101" charset="-122"/>
                <a:ea typeface="仿宋" panose="02010609060101010101" charset="-122"/>
                <a:sym typeface="+mn-ea"/>
              </a:rPr>
              <a:t>率</a:t>
            </a:r>
            <a:r>
              <a:rPr lang="zh-CN" sz="2000">
                <a:solidFill>
                  <a:srgbClr val="FF0000"/>
                </a:solidFill>
                <a:latin typeface="仿宋" panose="02010609060101010101" charset="-122"/>
                <a:ea typeface="仿宋" panose="02010609060101010101" charset="-122"/>
                <a:sym typeface="+mn-ea"/>
              </a:rPr>
              <a:t>是利用货币政策调控国民经济，意味商业银行上交央行的存款准备金减少，自留的信贷资金增多，</a:t>
            </a:r>
            <a:r>
              <a:rPr sz="2000">
                <a:solidFill>
                  <a:srgbClr val="FF0000"/>
                </a:solidFill>
                <a:latin typeface="仿宋" panose="02010609060101010101" charset="-122"/>
                <a:ea typeface="仿宋" panose="02010609060101010101" charset="-122"/>
                <a:sym typeface="+mn-ea"/>
              </a:rPr>
              <a:t>增加信贷资金供应，提高商业银行信贷能力</a:t>
            </a:r>
            <a:r>
              <a:rPr lang="zh-CN" sz="2000">
                <a:solidFill>
                  <a:srgbClr val="FF0000"/>
                </a:solidFill>
                <a:latin typeface="仿宋" panose="02010609060101010101" charset="-122"/>
                <a:ea typeface="仿宋" panose="02010609060101010101" charset="-122"/>
                <a:sym typeface="+mn-ea"/>
              </a:rPr>
              <a:t>，利于</a:t>
            </a:r>
            <a:r>
              <a:rPr sz="2000">
                <a:solidFill>
                  <a:srgbClr val="FF0000"/>
                </a:solidFill>
                <a:latin typeface="仿宋" panose="02010609060101010101" charset="-122"/>
                <a:ea typeface="仿宋" panose="02010609060101010101" charset="-122"/>
                <a:sym typeface="+mn-ea"/>
              </a:rPr>
              <a:t>扩大投资及社会支出，刺激经济增长</a:t>
            </a:r>
            <a:r>
              <a:rPr lang="zh-CN" sz="2000">
                <a:solidFill>
                  <a:srgbClr val="FF0000"/>
                </a:solidFill>
                <a:latin typeface="仿宋" panose="02010609060101010101" charset="-122"/>
                <a:ea typeface="仿宋" panose="02010609060101010101" charset="-122"/>
                <a:sym typeface="+mn-ea"/>
              </a:rPr>
              <a:t>。</a:t>
            </a:r>
            <a:r>
              <a:rPr sz="2000">
                <a:solidFill>
                  <a:srgbClr val="FF0000"/>
                </a:solidFill>
                <a:latin typeface="仿宋" panose="02010609060101010101" charset="-122"/>
                <a:ea typeface="仿宋" panose="02010609060101010101" charset="-122"/>
                <a:sym typeface="+mn-ea"/>
              </a:rPr>
              <a:t>②④</a:t>
            </a:r>
            <a:r>
              <a:rPr lang="zh-CN" sz="2000">
                <a:solidFill>
                  <a:srgbClr val="FF0000"/>
                </a:solidFill>
                <a:latin typeface="仿宋" panose="02010609060101010101" charset="-122"/>
                <a:ea typeface="仿宋" panose="02010609060101010101" charset="-122"/>
                <a:sym typeface="+mn-ea"/>
              </a:rPr>
              <a:t>符合题意。</a:t>
            </a:r>
            <a:r>
              <a:rPr sz="2000">
                <a:solidFill>
                  <a:srgbClr val="FF0000"/>
                </a:solidFill>
                <a:latin typeface="仿宋" panose="02010609060101010101" charset="-122"/>
                <a:ea typeface="仿宋" panose="02010609060101010101" charset="-122"/>
                <a:sym typeface="+mn-ea"/>
              </a:rPr>
              <a:t>降低存款准备金率</a:t>
            </a:r>
            <a:r>
              <a:rPr lang="zh-CN" sz="2000">
                <a:solidFill>
                  <a:srgbClr val="FF0000"/>
                </a:solidFill>
                <a:latin typeface="仿宋" panose="02010609060101010101" charset="-122"/>
                <a:ea typeface="仿宋" panose="02010609060101010101" charset="-122"/>
                <a:sym typeface="+mn-ea"/>
              </a:rPr>
              <a:t>与</a:t>
            </a:r>
            <a:r>
              <a:rPr sz="2000">
                <a:solidFill>
                  <a:srgbClr val="FF0000"/>
                </a:solidFill>
                <a:latin typeface="仿宋" panose="02010609060101010101" charset="-122"/>
                <a:ea typeface="仿宋" panose="02010609060101010101" charset="-122"/>
                <a:sym typeface="+mn-ea"/>
              </a:rPr>
              <a:t>加快货币流通速度</a:t>
            </a:r>
            <a:r>
              <a:rPr lang="zh-CN" sz="2000">
                <a:solidFill>
                  <a:srgbClr val="FF0000"/>
                </a:solidFill>
                <a:latin typeface="仿宋" panose="02010609060101010101" charset="-122"/>
                <a:ea typeface="仿宋" panose="02010609060101010101" charset="-122"/>
                <a:sym typeface="+mn-ea"/>
              </a:rPr>
              <a:t>没有必然联系，</a:t>
            </a:r>
            <a:r>
              <a:rPr sz="2000">
                <a:solidFill>
                  <a:srgbClr val="FF0000"/>
                </a:solidFill>
                <a:latin typeface="仿宋" panose="02010609060101010101" charset="-122"/>
                <a:ea typeface="仿宋" panose="02010609060101010101" charset="-122"/>
                <a:sym typeface="+mn-ea"/>
              </a:rPr>
              <a:t>①</a:t>
            </a:r>
            <a:r>
              <a:rPr lang="zh-CN" sz="2000">
                <a:solidFill>
                  <a:srgbClr val="FF0000"/>
                </a:solidFill>
                <a:latin typeface="仿宋" panose="02010609060101010101" charset="-122"/>
                <a:ea typeface="仿宋" panose="02010609060101010101" charset="-122"/>
                <a:sym typeface="+mn-ea"/>
              </a:rPr>
              <a:t>不选。</a:t>
            </a:r>
            <a:r>
              <a:rPr sz="2000">
                <a:solidFill>
                  <a:srgbClr val="FF0000"/>
                </a:solidFill>
                <a:latin typeface="仿宋" panose="02010609060101010101" charset="-122"/>
                <a:ea typeface="仿宋" panose="02010609060101010101" charset="-122"/>
                <a:sym typeface="+mn-ea"/>
              </a:rPr>
              <a:t>③</a:t>
            </a:r>
            <a:r>
              <a:rPr lang="zh-CN" sz="2000">
                <a:solidFill>
                  <a:srgbClr val="FF0000"/>
                </a:solidFill>
                <a:latin typeface="仿宋" panose="02010609060101010101" charset="-122"/>
                <a:ea typeface="仿宋" panose="02010609060101010101" charset="-122"/>
                <a:sym typeface="+mn-ea"/>
              </a:rPr>
              <a:t>是设立存款准备金的目的，不符合题意。</a:t>
            </a:r>
          </a:p>
        </p:txBody>
      </p:sp>
      <p:sp>
        <p:nvSpPr>
          <p:cNvPr id="3" name="文本框 2"/>
          <p:cNvSpPr txBox="1"/>
          <p:nvPr>
            <p:custDataLst>
              <p:tags r:id="rId6"/>
            </p:custDataLst>
          </p:nvPr>
        </p:nvSpPr>
        <p:spPr>
          <a:xfrm>
            <a:off x="197485" y="5535930"/>
            <a:ext cx="11797665" cy="1322070"/>
          </a:xfrm>
          <a:prstGeom prst="rect">
            <a:avLst/>
          </a:prstGeom>
          <a:noFill/>
        </p:spPr>
        <p:txBody>
          <a:bodyPr wrap="square" rtlCol="0" anchor="t">
            <a:spAutoFit/>
          </a:bodyPr>
          <a:lstStyle/>
          <a:p>
            <a:r>
              <a:rPr lang="zh-CN" altLang="en-US" sz="2000" b="1">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仿宋" panose="02010609060101010101" charset="-122"/>
                <a:ea typeface="仿宋" panose="02010609060101010101" charset="-122"/>
                <a:cs typeface="仿宋" panose="02010609060101010101" charset="-122"/>
              </a:rPr>
              <a:t> </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本题是传导性试题，要明确变量之间的关系，可采用首尾法进行确定。即先确定第一个题肢或者先确定最后一个题肢，如果先确定第一个题肢，可以以此往后推，如果是先确定最后一个，可以以此往前推。同时要注意排除错误选项，按此步骤，基本上可以确定正确答案。企业是市场主体，利润下降，失业上升，收入降低，消费低迷，供给大于需求，故正确的传导顺序是①→④→②→③，本题答案选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nodeType="clickPar">
                      <p:stCondLst>
                        <p:cond delay="indefinite"/>
                      </p:stCondLst>
                      <p:childTnLst>
                        <p:par>
                          <p:cTn id="23" fill="hold" nodeType="after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35890" y="67945"/>
            <a:ext cx="11919585" cy="5940088"/>
          </a:xfrm>
          <a:prstGeom prst="rect">
            <a:avLst/>
          </a:prstGeom>
          <a:noFill/>
          <a:ln w="9525">
            <a:noFill/>
          </a:ln>
        </p:spPr>
        <p:txBody>
          <a:bodyPr wrap="square">
            <a:spAutoFit/>
          </a:bodyPr>
          <a:lstStyle/>
          <a:p>
            <a:pPr indent="0"/>
            <a:r>
              <a:rPr lang="zh-CN" sz="2000" b="1" dirty="0">
                <a:solidFill>
                  <a:srgbClr val="FF0000"/>
                </a:solidFill>
                <a:ea typeface="宋体" panose="02010600030101010101" pitchFamily="2" charset="-122"/>
              </a:rPr>
              <a:t>运用</a:t>
            </a:r>
            <a:r>
              <a:rPr lang="en-US" altLang="zh-CN" sz="2000" b="1" dirty="0">
                <a:solidFill>
                  <a:srgbClr val="FF0000"/>
                </a:solidFill>
                <a:ea typeface="宋体" panose="02010600030101010101" pitchFamily="2" charset="-122"/>
              </a:rPr>
              <a:t>——</a:t>
            </a:r>
            <a:r>
              <a:rPr lang="zh-CN" sz="2000" dirty="0">
                <a:solidFill>
                  <a:srgbClr val="FF0000"/>
                </a:solidFill>
                <a:ea typeface="宋体" panose="02010600030101010101" pitchFamily="2" charset="-122"/>
              </a:rPr>
              <a:t>货（纸）币购买力类计算题</a:t>
            </a:r>
          </a:p>
          <a:p>
            <a:pPr indent="0"/>
            <a:r>
              <a:rPr lang="zh-CN" sz="2000" b="1" dirty="0">
                <a:solidFill>
                  <a:schemeClr val="tx1"/>
                </a:solidFill>
                <a:latin typeface="微软雅黑" panose="020B0503020204020204" charset="-122"/>
                <a:ea typeface="微软雅黑" panose="020B0503020204020204" charset="-122"/>
              </a:rPr>
              <a:t>（注意高考此类计算试题在大数据和互联网时代已经很少考查，可</a:t>
            </a:r>
            <a:r>
              <a:rPr lang="zh-CN" sz="2000" b="1" dirty="0">
                <a:solidFill>
                  <a:srgbClr val="FF0000"/>
                </a:solidFill>
                <a:latin typeface="微软雅黑" panose="020B0503020204020204" charset="-122"/>
                <a:ea typeface="微软雅黑" panose="020B0503020204020204" charset="-122"/>
              </a:rPr>
              <a:t>一般了解</a:t>
            </a:r>
            <a:r>
              <a:rPr lang="zh-CN" sz="2000" b="1" dirty="0">
                <a:solidFill>
                  <a:schemeClr val="tx1"/>
                </a:solidFill>
                <a:latin typeface="微软雅黑" panose="020B0503020204020204" charset="-122"/>
                <a:ea typeface="微软雅黑" panose="020B0503020204020204" charset="-122"/>
              </a:rPr>
              <a:t>即可）</a:t>
            </a:r>
          </a:p>
          <a:p>
            <a:pPr indent="0"/>
            <a:r>
              <a:rPr lang="zh-CN" sz="2000" dirty="0">
                <a:ea typeface="宋体" panose="02010600030101010101" pitchFamily="2" charset="-122"/>
              </a:rPr>
              <a:t>⑴货币的流通规律（公式）略</a:t>
            </a:r>
          </a:p>
          <a:p>
            <a:pPr indent="0"/>
            <a:r>
              <a:rPr lang="zh-CN" sz="2000" dirty="0">
                <a:ea typeface="宋体" panose="02010600030101010101" pitchFamily="2" charset="-122"/>
              </a:rPr>
              <a:t> </a:t>
            </a:r>
          </a:p>
          <a:p>
            <a:pPr indent="0"/>
            <a:r>
              <a:rPr lang="zh-CN" sz="2000" dirty="0">
                <a:ea typeface="宋体" panose="02010600030101010101" pitchFamily="2" charset="-122"/>
              </a:rPr>
              <a:t>⑵纸（货）币升贬值率＝ 货（纸）币发行量 —流通中需要的货币量 ）/货（纸）币发行量。</a:t>
            </a:r>
          </a:p>
          <a:p>
            <a:pPr indent="0"/>
            <a:endParaRPr lang="zh-CN" sz="2000" dirty="0">
              <a:ea typeface="宋体" panose="02010600030101010101" pitchFamily="2" charset="-122"/>
            </a:endParaRPr>
          </a:p>
          <a:p>
            <a:pPr indent="0"/>
            <a:r>
              <a:rPr lang="zh-CN" sz="2000" dirty="0">
                <a:ea typeface="宋体" panose="02010600030101010101" pitchFamily="2" charset="-122"/>
              </a:rPr>
              <a:t>⑶纸（货）币通胀（紧缩）率＝ 货（纸）币发行量 —流通中需要的货币量 ）/流通中需要的货币量。</a:t>
            </a:r>
          </a:p>
          <a:p>
            <a:pPr indent="0"/>
            <a:endParaRPr lang="zh-CN" sz="2000" dirty="0">
              <a:ea typeface="宋体" panose="02010600030101010101" pitchFamily="2" charset="-122"/>
            </a:endParaRPr>
          </a:p>
          <a:p>
            <a:pPr indent="0"/>
            <a:r>
              <a:rPr lang="zh-CN" sz="2000" dirty="0">
                <a:ea typeface="宋体" panose="02010600030101010101" pitchFamily="2" charset="-122"/>
              </a:rPr>
              <a:t>⑷某商品的价值用货币表示为N元（即价格）（不考虑其他因素）。第一种情况：当该国货币贬值m％，</a:t>
            </a:r>
          </a:p>
          <a:p>
            <a:pPr indent="0"/>
            <a:r>
              <a:rPr lang="zh-CN" sz="2000" dirty="0">
                <a:ea typeface="宋体" panose="02010600030101010101" pitchFamily="2" charset="-122"/>
              </a:rPr>
              <a:t>那么，现在该商品的价值用货币表示为：N÷（1-m％）。第二种情况：当该国货币升值m％，那么，</a:t>
            </a:r>
          </a:p>
          <a:p>
            <a:pPr indent="0"/>
            <a:r>
              <a:rPr lang="zh-CN" sz="2000" dirty="0">
                <a:ea typeface="宋体" panose="02010600030101010101" pitchFamily="2" charset="-122"/>
              </a:rPr>
              <a:t>现在该商品的价值用货币表示为：N÷（1+m％）。（升贬值决定加减号，关系反比用除法）</a:t>
            </a:r>
          </a:p>
          <a:p>
            <a:pPr indent="0"/>
            <a:endParaRPr lang="zh-CN" sz="2000" dirty="0">
              <a:ea typeface="宋体" panose="02010600030101010101" pitchFamily="2" charset="-122"/>
            </a:endParaRPr>
          </a:p>
          <a:p>
            <a:pPr indent="0"/>
            <a:r>
              <a:rPr lang="zh-CN" sz="2000" dirty="0">
                <a:ea typeface="宋体" panose="02010600030101010101" pitchFamily="2" charset="-122"/>
              </a:rPr>
              <a:t>⑸某商品的价值用货币表示为N元（即价格）（不考虑其他因素）。</a:t>
            </a:r>
          </a:p>
          <a:p>
            <a:pPr indent="0"/>
            <a:r>
              <a:rPr lang="zh-CN" sz="2000" dirty="0">
                <a:ea typeface="宋体" panose="02010600030101010101" pitchFamily="2" charset="-122"/>
              </a:rPr>
              <a:t>第一种情况：当该国货币通胀率为m％，那么，现在该商品的价值用货币表示为：N×（1+m％）。</a:t>
            </a:r>
          </a:p>
          <a:p>
            <a:pPr indent="0"/>
            <a:r>
              <a:rPr lang="zh-CN" sz="2000" dirty="0">
                <a:ea typeface="宋体" panose="02010600030101010101" pitchFamily="2" charset="-122"/>
              </a:rPr>
              <a:t>第二种情况：当该国货币紧缩率为m％，那么，现在该商品的价值用货币表示为：N×（1-m％）。</a:t>
            </a:r>
          </a:p>
          <a:p>
            <a:pPr indent="0"/>
            <a:r>
              <a:rPr lang="zh-CN" sz="2000" dirty="0">
                <a:ea typeface="宋体" panose="02010600030101010101" pitchFamily="2" charset="-122"/>
              </a:rPr>
              <a:t>｛不考虑其他因素，纸（货）币通胀（紧缩）率＝物价上涨率=现期物价水平—基期物价水平/基期物价水平；</a:t>
            </a:r>
          </a:p>
          <a:p>
            <a:pPr indent="0"/>
            <a:r>
              <a:rPr lang="zh-CN" sz="2000" dirty="0">
                <a:ea typeface="宋体" panose="02010600030101010101" pitchFamily="2" charset="-122"/>
              </a:rPr>
              <a:t>纸（货）币升贬值率＝现期物价水平—基期物价水平/现期物价水平。通胀紧缩率决定加减号，关系正比用乘法｝</a:t>
            </a:r>
          </a:p>
        </p:txBody>
      </p:sp>
      <p:pic>
        <p:nvPicPr>
          <p:cNvPr id="20" name="图片 19"/>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rcRect l="31750" r="33606" b="53427"/>
          <a:stretch>
            <a:fillRect/>
          </a:stretch>
        </p:blipFill>
        <p:spPr>
          <a:xfrm>
            <a:off x="10992485" y="527685"/>
            <a:ext cx="1199515" cy="13931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121285" y="400685"/>
            <a:ext cx="11949430" cy="4092575"/>
          </a:xfrm>
          <a:prstGeom prst="rect">
            <a:avLst/>
          </a:prstGeom>
          <a:noFill/>
          <a:ln w="9525">
            <a:noFill/>
          </a:ln>
        </p:spPr>
        <p:txBody>
          <a:bodyPr wrap="square" anchor="t">
            <a:spAutoFit/>
          </a:bodyPr>
          <a:lstStyle/>
          <a:p>
            <a:pPr defTabSz="958850"/>
            <a:r>
              <a:rPr lang="en-US" altLang="zh-CN" sz="2000">
                <a:latin typeface="黑体" panose="02010609060101010101" charset="-122"/>
                <a:ea typeface="黑体" panose="02010609060101010101" charset="-122"/>
              </a:rPr>
              <a:t>6.</a:t>
            </a:r>
            <a:r>
              <a:rPr lang="zh-CN" sz="2000">
                <a:ea typeface="黑体" panose="02010609060101010101" charset="-122"/>
                <a:sym typeface="+mn-ea"/>
              </a:rPr>
              <a:t>（</a:t>
            </a:r>
            <a:r>
              <a:rPr lang="en-US" altLang="zh-CN" sz="2000">
                <a:ea typeface="黑体" panose="02010609060101010101" charset="-122"/>
                <a:sym typeface="+mn-ea"/>
              </a:rPr>
              <a:t>12</a:t>
            </a:r>
            <a:r>
              <a:rPr lang="zh-CN" altLang="en-US" sz="2000">
                <a:ea typeface="黑体" panose="02010609060101010101" charset="-122"/>
                <a:sym typeface="+mn-ea"/>
              </a:rPr>
              <a:t>全国</a:t>
            </a:r>
            <a:r>
              <a:rPr lang="zh-CN" sz="2000">
                <a:ea typeface="黑体" panose="02010609060101010101" charset="-122"/>
                <a:sym typeface="+mn-ea"/>
              </a:rPr>
              <a:t>）</a:t>
            </a:r>
            <a:r>
              <a:rPr sz="2000">
                <a:ea typeface="黑体" panose="02010609060101010101" charset="-122"/>
                <a:sym typeface="+mn-ea"/>
              </a:rPr>
              <a:t>2012年,M国货币流通次数为5次，假如2013年该国受到多重因素的影响，待售商品的总量增加了10%，商品的价格水平下降了4%，流通中实际需要的货币量增加了32%。在不考虑其他因素的条件下，该国2013年的货币流通次数是</a:t>
            </a:r>
          </a:p>
          <a:p>
            <a:pPr defTabSz="958850"/>
            <a:r>
              <a:rPr sz="2000">
                <a:ea typeface="黑体" panose="02010609060101010101" charset="-122"/>
                <a:sym typeface="+mn-ea"/>
              </a:rPr>
              <a:t>A．6                    B．4                     C．7                 D．3</a:t>
            </a: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lang="en-US" altLang="zh-CN" sz="2000">
              <a:latin typeface="黑体" panose="02010609060101010101" charset="-122"/>
              <a:ea typeface="黑体" panose="02010609060101010101" charset="-122"/>
              <a:cs typeface="黑体" panose="02010609060101010101" charset="-122"/>
            </a:endParaRPr>
          </a:p>
          <a:p>
            <a:pPr defTabSz="958850"/>
            <a:r>
              <a:rPr lang="en-US" altLang="zh-CN" sz="2000">
                <a:latin typeface="黑体" panose="02010609060101010101" charset="-122"/>
                <a:ea typeface="黑体" panose="02010609060101010101" charset="-122"/>
                <a:cs typeface="黑体" panose="02010609060101010101" charset="-122"/>
              </a:rPr>
              <a:t>7.</a:t>
            </a:r>
            <a:r>
              <a:rPr altLang="zh-CN" sz="2000" kern="100">
                <a:latin typeface="黑体" panose="02010609060101010101" charset="-122"/>
                <a:ea typeface="黑体" panose="02010609060101010101" charset="-122"/>
                <a:cs typeface="黑体" panose="02010609060101010101" charset="-122"/>
                <a:sym typeface="+mn-ea"/>
              </a:rPr>
              <a:t> </a:t>
            </a:r>
            <a:r>
              <a:rPr sz="2000">
                <a:latin typeface="黑体" panose="02010609060101010101" charset="-122"/>
                <a:ea typeface="黑体" panose="02010609060101010101" charset="-122"/>
                <a:sym typeface="+mn-ea"/>
              </a:rPr>
              <a:t>（10全国1）假设某国2009年甲产品的总量是100万件。每件产品价值用货币表示为10元。2010年生产甲产品的社会劳动生产率提高一倍，在货币价值不变和通货膨胀率为20%的不同情况下，甲产品2010年的价格分别是 </a:t>
            </a:r>
          </a:p>
          <a:p>
            <a:pPr defTabSz="958850"/>
            <a:r>
              <a:rPr sz="2000">
                <a:latin typeface="黑体" panose="02010609060101010101" charset="-122"/>
                <a:ea typeface="黑体" panose="02010609060101010101" charset="-122"/>
                <a:sym typeface="+mn-ea"/>
              </a:rPr>
              <a:t>A.5元 6元           B.10元 12元          C. 20元 24元          D.8元 16元</a:t>
            </a:r>
          </a:p>
        </p:txBody>
      </p:sp>
      <p:sp>
        <p:nvSpPr>
          <p:cNvPr id="4" name="文本框 3"/>
          <p:cNvSpPr txBox="1"/>
          <p:nvPr>
            <p:custDataLst>
              <p:tags r:id="rId2"/>
            </p:custDataLst>
          </p:nvPr>
        </p:nvSpPr>
        <p:spPr>
          <a:xfrm>
            <a:off x="5220335" y="-1727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0954092" y="1140427"/>
            <a:ext cx="523240" cy="829945"/>
          </a:xfrm>
          <a:prstGeom prst="rect">
            <a:avLst/>
          </a:prstGeom>
          <a:noFill/>
        </p:spPr>
        <p:txBody>
          <a:bodyPr wrap="none" rtlCol="0">
            <a:spAutoFit/>
          </a:bodyPr>
          <a:lstStyle/>
          <a:p>
            <a:r>
              <a:rPr lang="en-US" altLang="zh-CN" sz="4800">
                <a:solidFill>
                  <a:srgbClr val="FF0000"/>
                </a:solidFill>
              </a:rPr>
              <a:t>B</a:t>
            </a:r>
          </a:p>
        </p:txBody>
      </p:sp>
      <p:sp>
        <p:nvSpPr>
          <p:cNvPr id="6" name="TextBox 14"/>
          <p:cNvSpPr txBox="1"/>
          <p:nvPr>
            <p:custDataLst>
              <p:tags r:id="rId4"/>
            </p:custDataLst>
          </p:nvPr>
        </p:nvSpPr>
        <p:spPr>
          <a:xfrm>
            <a:off x="10954092" y="3893787"/>
            <a:ext cx="570865" cy="829945"/>
          </a:xfrm>
          <a:prstGeom prst="rect">
            <a:avLst/>
          </a:prstGeom>
          <a:noFill/>
        </p:spPr>
        <p:txBody>
          <a:bodyPr wrap="none" rtlCol="0">
            <a:spAutoFit/>
          </a:bodyPr>
          <a:lstStyle/>
          <a:p>
            <a:r>
              <a:rPr lang="en-US" sz="4800">
                <a:solidFill>
                  <a:srgbClr val="FF0000"/>
                </a:solidFill>
              </a:rPr>
              <a:t>A</a:t>
            </a:r>
          </a:p>
        </p:txBody>
      </p:sp>
      <p:sp>
        <p:nvSpPr>
          <p:cNvPr id="7" name="文本框 6"/>
          <p:cNvSpPr txBox="1"/>
          <p:nvPr>
            <p:custDataLst>
              <p:tags r:id="rId5"/>
            </p:custDataLst>
          </p:nvPr>
        </p:nvSpPr>
        <p:spPr>
          <a:xfrm>
            <a:off x="197485" y="1970405"/>
            <a:ext cx="11872595" cy="101473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解析：假定</a:t>
            </a:r>
            <a:r>
              <a:rPr lang="en-US" altLang="zh-CN" sz="2000">
                <a:solidFill>
                  <a:srgbClr val="FF0000"/>
                </a:solidFill>
                <a:latin typeface="仿宋" panose="02010609060101010101" charset="-122"/>
                <a:ea typeface="仿宋" panose="02010609060101010101" charset="-122"/>
                <a:cs typeface="仿宋" panose="02010609060101010101" charset="-122"/>
              </a:rPr>
              <a:t>2012</a:t>
            </a:r>
            <a:r>
              <a:rPr lang="zh-CN" altLang="en-US" sz="2000">
                <a:solidFill>
                  <a:srgbClr val="FF0000"/>
                </a:solidFill>
                <a:latin typeface="仿宋" panose="02010609060101010101" charset="-122"/>
                <a:ea typeface="仿宋" panose="02010609060101010101" charset="-122"/>
                <a:cs typeface="仿宋" panose="02010609060101010101" charset="-122"/>
              </a:rPr>
              <a:t>年</a:t>
            </a:r>
            <a:r>
              <a:rPr sz="2000">
                <a:solidFill>
                  <a:srgbClr val="FF0000"/>
                </a:solidFill>
                <a:latin typeface="仿宋" panose="02010609060101010101" charset="-122"/>
                <a:ea typeface="仿宋" panose="02010609060101010101" charset="-122"/>
                <a:cs typeface="仿宋" panose="02010609060101010101" charset="-122"/>
                <a:sym typeface="+mn-ea"/>
              </a:rPr>
              <a:t>待售商品的总量</a:t>
            </a:r>
            <a:r>
              <a:rPr lang="zh-CN" sz="2000">
                <a:solidFill>
                  <a:srgbClr val="FF0000"/>
                </a:solidFill>
                <a:latin typeface="仿宋" panose="02010609060101010101" charset="-122"/>
                <a:ea typeface="仿宋" panose="02010609060101010101" charset="-122"/>
                <a:cs typeface="仿宋" panose="02010609060101010101" charset="-122"/>
                <a:sym typeface="+mn-ea"/>
              </a:rPr>
              <a:t>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a:t>
            </a:r>
            <a:r>
              <a:rPr sz="2000">
                <a:solidFill>
                  <a:srgbClr val="FF0000"/>
                </a:solidFill>
                <a:latin typeface="仿宋" panose="02010609060101010101" charset="-122"/>
                <a:ea typeface="仿宋" panose="02010609060101010101" charset="-122"/>
                <a:cs typeface="仿宋" panose="02010609060101010101" charset="-122"/>
                <a:sym typeface="+mn-ea"/>
              </a:rPr>
              <a:t>商品的价格水平</a:t>
            </a:r>
            <a:r>
              <a:rPr lang="zh-CN" sz="2000">
                <a:solidFill>
                  <a:srgbClr val="FF0000"/>
                </a:solidFill>
                <a:latin typeface="仿宋" panose="02010609060101010101" charset="-122"/>
                <a:ea typeface="仿宋" panose="02010609060101010101" charset="-122"/>
                <a:cs typeface="仿宋" panose="02010609060101010101" charset="-122"/>
                <a:sym typeface="+mn-ea"/>
              </a:rPr>
              <a:t>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B</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a:t>
            </a:r>
            <a:r>
              <a:rPr sz="2000">
                <a:solidFill>
                  <a:srgbClr val="FF0000"/>
                </a:solidFill>
                <a:latin typeface="仿宋" panose="02010609060101010101" charset="-122"/>
                <a:ea typeface="仿宋" panose="02010609060101010101" charset="-122"/>
                <a:cs typeface="仿宋" panose="02010609060101010101" charset="-122"/>
                <a:sym typeface="+mn-ea"/>
              </a:rPr>
              <a:t>该国2013年的货币流通次数</a:t>
            </a:r>
            <a:r>
              <a:rPr lang="zh-CN" sz="2000">
                <a:solidFill>
                  <a:srgbClr val="FF0000"/>
                </a:solidFill>
                <a:latin typeface="仿宋" panose="02010609060101010101" charset="-122"/>
                <a:ea typeface="仿宋" panose="02010609060101010101" charset="-122"/>
                <a:cs typeface="仿宋" panose="02010609060101010101" charset="-122"/>
                <a:sym typeface="+mn-ea"/>
              </a:rPr>
              <a:t>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X</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。根据题目条件，借助货币流通公式（</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AB/5</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1+32%</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=A(1+10%)*B(1-4%)/X;</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由此公式可以得出</a:t>
            </a:r>
            <a:r>
              <a:rPr sz="2000">
                <a:solidFill>
                  <a:srgbClr val="FF0000"/>
                </a:solidFill>
                <a:latin typeface="仿宋" panose="02010609060101010101" charset="-122"/>
                <a:ea typeface="仿宋" panose="02010609060101010101" charset="-122"/>
                <a:cs typeface="仿宋" panose="02010609060101010101" charset="-122"/>
                <a:sym typeface="+mn-ea"/>
              </a:rPr>
              <a:t>2013年的货币流通次数是</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4</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次。</a:t>
            </a:r>
            <a:endParaRPr lang="en-US" altLang="zh-CN" sz="2000">
              <a:solidFill>
                <a:srgbClr val="FF0000"/>
              </a:solidFill>
              <a:latin typeface="仿宋" panose="02010609060101010101" charset="-122"/>
              <a:ea typeface="仿宋" panose="02010609060101010101" charset="-122"/>
              <a:cs typeface="仿宋" panose="02010609060101010101" charset="-122"/>
              <a:sym typeface="+mn-ea"/>
            </a:endParaRPr>
          </a:p>
        </p:txBody>
      </p:sp>
      <p:sp>
        <p:nvSpPr>
          <p:cNvPr id="3" name="文本框 2"/>
          <p:cNvSpPr txBox="1"/>
          <p:nvPr>
            <p:custDataLst>
              <p:tags r:id="rId6"/>
            </p:custDataLst>
          </p:nvPr>
        </p:nvSpPr>
        <p:spPr>
          <a:xfrm>
            <a:off x="197485" y="4959985"/>
            <a:ext cx="11515725" cy="1322070"/>
          </a:xfrm>
          <a:prstGeom prst="rect">
            <a:avLst/>
          </a:prstGeom>
          <a:noFill/>
        </p:spPr>
        <p:txBody>
          <a:bodyPr wrap="square" rtlCol="0" anchor="t">
            <a:spAutoFit/>
          </a:bodyPr>
          <a:lstStyle/>
          <a:p>
            <a:pPr indent="0"/>
            <a:r>
              <a:rPr lang="zh-CN" altLang="en-US" sz="2000" b="1">
                <a:solidFill>
                  <a:srgbClr val="FF0000"/>
                </a:solidFill>
                <a:latin typeface="仿宋" panose="02010609060101010101" charset="-122"/>
                <a:ea typeface="仿宋" panose="02010609060101010101" charset="-122"/>
                <a:cs typeface="仿宋" panose="02010609060101010101" charset="-122"/>
              </a:rPr>
              <a:t>解析：</a:t>
            </a:r>
            <a:r>
              <a:rPr sz="2000">
                <a:solidFill>
                  <a:srgbClr val="FF0000"/>
                </a:solidFill>
                <a:latin typeface="仿宋" panose="02010609060101010101" charset="-122"/>
                <a:ea typeface="仿宋" panose="02010609060101010101" charset="-122"/>
                <a:cs typeface="仿宋" panose="02010609060101010101" charset="-122"/>
                <a:sym typeface="+mn-ea"/>
              </a:rPr>
              <a:t>假设某国2009年甲产品的总量是100万件。每件产品价值用货币表示为10元</a:t>
            </a:r>
            <a:r>
              <a:rPr lang="zh-CN" sz="2000">
                <a:solidFill>
                  <a:srgbClr val="FF0000"/>
                </a:solidFill>
                <a:latin typeface="仿宋" panose="02010609060101010101" charset="-122"/>
                <a:ea typeface="仿宋" panose="02010609060101010101" charset="-122"/>
                <a:cs typeface="仿宋" panose="02010609060101010101" charset="-122"/>
                <a:sym typeface="+mn-ea"/>
              </a:rPr>
              <a:t>即价格为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10</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元</a:t>
            </a:r>
            <a:r>
              <a:rPr sz="2000">
                <a:solidFill>
                  <a:srgbClr val="FF0000"/>
                </a:solidFill>
                <a:latin typeface="仿宋" panose="02010609060101010101" charset="-122"/>
                <a:ea typeface="仿宋" panose="02010609060101010101" charset="-122"/>
                <a:cs typeface="仿宋" panose="02010609060101010101" charset="-122"/>
                <a:sym typeface="+mn-ea"/>
              </a:rPr>
              <a:t>。2010年生产甲产品的社会劳动生产率</a:t>
            </a:r>
            <a:r>
              <a:rPr sz="2000" u="sng">
                <a:solidFill>
                  <a:srgbClr val="FF0000"/>
                </a:solidFill>
                <a:latin typeface="仿宋" panose="02010609060101010101" charset="-122"/>
                <a:ea typeface="仿宋" panose="02010609060101010101" charset="-122"/>
                <a:cs typeface="仿宋" panose="02010609060101010101" charset="-122"/>
                <a:sym typeface="+mn-ea"/>
              </a:rPr>
              <a:t>提高</a:t>
            </a:r>
            <a:r>
              <a:rPr lang="en-US" sz="2000" u="sng">
                <a:solidFill>
                  <a:srgbClr val="FF0000"/>
                </a:solidFill>
                <a:latin typeface="仿宋" panose="02010609060101010101" charset="-122"/>
                <a:ea typeface="仿宋" panose="02010609060101010101" charset="-122"/>
                <a:cs typeface="仿宋" panose="02010609060101010101" charset="-122"/>
                <a:sym typeface="+mn-ea"/>
              </a:rPr>
              <a:t>(</a:t>
            </a:r>
            <a:r>
              <a:rPr lang="zh-CN" altLang="en-US" sz="2000" u="sng">
                <a:solidFill>
                  <a:srgbClr val="FF0000"/>
                </a:solidFill>
                <a:latin typeface="仿宋" panose="02010609060101010101" charset="-122"/>
                <a:ea typeface="仿宋" panose="02010609060101010101" charset="-122"/>
                <a:cs typeface="仿宋" panose="02010609060101010101" charset="-122"/>
                <a:sym typeface="+mn-ea"/>
              </a:rPr>
              <a:t>用加法）</a:t>
            </a:r>
            <a:r>
              <a:rPr sz="2000">
                <a:solidFill>
                  <a:srgbClr val="FF0000"/>
                </a:solidFill>
                <a:latin typeface="仿宋" panose="02010609060101010101" charset="-122"/>
                <a:ea typeface="仿宋" panose="02010609060101010101" charset="-122"/>
                <a:cs typeface="仿宋" panose="02010609060101010101" charset="-122"/>
                <a:sym typeface="+mn-ea"/>
              </a:rPr>
              <a:t>一倍</a:t>
            </a:r>
            <a:r>
              <a:rPr lang="zh-CN" sz="2000">
                <a:solidFill>
                  <a:srgbClr val="FF0000"/>
                </a:solidFill>
                <a:latin typeface="仿宋" panose="02010609060101010101" charset="-122"/>
                <a:ea typeface="仿宋" panose="02010609060101010101" charset="-122"/>
                <a:cs typeface="仿宋" panose="02010609060101010101" charset="-122"/>
                <a:sym typeface="+mn-ea"/>
              </a:rPr>
              <a:t>（商品的价值量与社会劳动生产率成反比</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000" u="sng">
                <a:solidFill>
                  <a:srgbClr val="FF0000"/>
                </a:solidFill>
                <a:latin typeface="仿宋" panose="02010609060101010101" charset="-122"/>
                <a:ea typeface="仿宋" panose="02010609060101010101" charset="-122"/>
                <a:cs typeface="仿宋" panose="02010609060101010101" charset="-122"/>
                <a:sym typeface="+mn-ea"/>
              </a:rPr>
              <a:t>反比用除法</a:t>
            </a:r>
            <a:r>
              <a:rPr lang="zh-CN" sz="2000">
                <a:solidFill>
                  <a:srgbClr val="FF0000"/>
                </a:solidFill>
                <a:latin typeface="仿宋" panose="02010609060101010101" charset="-122"/>
                <a:ea typeface="仿宋" panose="02010609060101010101" charset="-122"/>
                <a:cs typeface="仿宋" panose="02010609060101010101" charset="-122"/>
                <a:sym typeface="+mn-ea"/>
              </a:rPr>
              <a:t>）</a:t>
            </a:r>
            <a:r>
              <a:rPr sz="2000">
                <a:solidFill>
                  <a:srgbClr val="FF0000"/>
                </a:solidFill>
                <a:latin typeface="仿宋" panose="02010609060101010101" charset="-122"/>
                <a:ea typeface="仿宋" panose="02010609060101010101" charset="-122"/>
                <a:cs typeface="仿宋" panose="02010609060101010101" charset="-122"/>
                <a:sym typeface="+mn-ea"/>
              </a:rPr>
              <a:t>，在货币价值不变</a:t>
            </a:r>
            <a:r>
              <a:rPr lang="zh-CN" sz="2000">
                <a:solidFill>
                  <a:srgbClr val="FF0000"/>
                </a:solidFill>
                <a:latin typeface="仿宋" panose="02010609060101010101" charset="-122"/>
                <a:ea typeface="仿宋" panose="02010609060101010101" charset="-122"/>
                <a:cs typeface="仿宋" panose="02010609060101010101" charset="-122"/>
                <a:sym typeface="+mn-ea"/>
              </a:rPr>
              <a:t>的</a:t>
            </a:r>
            <a:r>
              <a:rPr sz="2000">
                <a:solidFill>
                  <a:srgbClr val="FF0000"/>
                </a:solidFill>
                <a:latin typeface="仿宋" panose="02010609060101010101" charset="-122"/>
                <a:ea typeface="仿宋" panose="02010609060101010101" charset="-122"/>
                <a:cs typeface="仿宋" panose="02010609060101010101" charset="-122"/>
                <a:sym typeface="+mn-ea"/>
              </a:rPr>
              <a:t>情况下，甲产品2010年的价格是 </a:t>
            </a:r>
            <a:r>
              <a:rPr lang="en-US" sz="2000">
                <a:solidFill>
                  <a:srgbClr val="FF0000"/>
                </a:solidFill>
                <a:latin typeface="仿宋" panose="02010609060101010101" charset="-122"/>
                <a:ea typeface="仿宋" panose="02010609060101010101" charset="-122"/>
                <a:cs typeface="仿宋" panose="02010609060101010101" charset="-122"/>
                <a:sym typeface="+mn-ea"/>
              </a:rPr>
              <a:t>10/(1+100%)=5</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元；</a:t>
            </a:r>
            <a:r>
              <a:rPr lang="zh-CN" sz="2000">
                <a:solidFill>
                  <a:srgbClr val="FF0000"/>
                </a:solidFill>
                <a:latin typeface="仿宋" panose="02010609060101010101" charset="-122"/>
                <a:ea typeface="仿宋" panose="02010609060101010101" charset="-122"/>
                <a:cs typeface="仿宋" panose="02010609060101010101" charset="-122"/>
                <a:sym typeface="+mn-ea"/>
              </a:rPr>
              <a:t>当该国货币通胀率为</a:t>
            </a:r>
            <a:endParaRPr lang="zh-CN" sz="2000">
              <a:solidFill>
                <a:srgbClr val="FF0000"/>
              </a:solidFill>
              <a:latin typeface="仿宋" panose="02010609060101010101" charset="-122"/>
              <a:ea typeface="仿宋" panose="02010609060101010101" charset="-122"/>
              <a:cs typeface="仿宋" panose="02010609060101010101" charset="-122"/>
            </a:endParaRPr>
          </a:p>
          <a:p>
            <a:pPr indent="0"/>
            <a:r>
              <a:rPr lang="en-US" altLang="zh-CN" sz="2000">
                <a:solidFill>
                  <a:srgbClr val="FF0000"/>
                </a:solidFill>
                <a:latin typeface="仿宋" panose="02010609060101010101" charset="-122"/>
                <a:ea typeface="仿宋" panose="02010609060101010101" charset="-122"/>
                <a:cs typeface="仿宋" panose="02010609060101010101" charset="-122"/>
                <a:sym typeface="+mn-ea"/>
              </a:rPr>
              <a:t>20</a:t>
            </a:r>
            <a:r>
              <a:rPr lang="zh-CN" sz="2000">
                <a:solidFill>
                  <a:srgbClr val="FF0000"/>
                </a:solidFill>
                <a:latin typeface="仿宋" panose="02010609060101010101" charset="-122"/>
                <a:ea typeface="仿宋" panose="02010609060101010101" charset="-122"/>
                <a:cs typeface="仿宋" panose="02010609060101010101" charset="-122"/>
                <a:sym typeface="+mn-ea"/>
              </a:rPr>
              <a:t>％，那么，现在该商品的价值用货币表示为：</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5</a:t>
            </a:r>
            <a:r>
              <a:rPr lang="zh-CN" sz="2000">
                <a:solidFill>
                  <a:srgbClr val="FF0000"/>
                </a:solidFill>
                <a:latin typeface="仿宋" panose="02010609060101010101" charset="-122"/>
                <a:ea typeface="仿宋" panose="02010609060101010101" charset="-122"/>
                <a:cs typeface="仿宋" panose="02010609060101010101" charset="-122"/>
                <a:sym typeface="+mn-ea"/>
              </a:rPr>
              <a:t>×（1+</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20</a:t>
            </a:r>
            <a:r>
              <a:rPr lang="zh-CN" sz="2000">
                <a:solidFill>
                  <a:srgbClr val="FF0000"/>
                </a:solidFill>
                <a:latin typeface="仿宋" panose="02010609060101010101" charset="-122"/>
                <a:ea typeface="仿宋" panose="02010609060101010101" charset="-122"/>
                <a:cs typeface="仿宋" panose="02010609060101010101" charset="-122"/>
                <a:sym typeface="+mn-ea"/>
              </a:rPr>
              <a:t>％）</a:t>
            </a:r>
            <a:r>
              <a:rPr lang="en-US" altLang="zh-CN" sz="2000">
                <a:solidFill>
                  <a:srgbClr val="FF0000"/>
                </a:solidFill>
                <a:latin typeface="仿宋" panose="02010609060101010101" charset="-122"/>
                <a:ea typeface="仿宋" panose="02010609060101010101" charset="-122"/>
                <a:cs typeface="仿宋" panose="02010609060101010101" charset="-122"/>
                <a:sym typeface="+mn-ea"/>
              </a:rPr>
              <a:t>=6</a:t>
            </a:r>
            <a:r>
              <a:rPr lang="zh-CN" altLang="en-US" sz="2000">
                <a:solidFill>
                  <a:srgbClr val="FF0000"/>
                </a:solidFill>
                <a:latin typeface="仿宋" panose="02010609060101010101" charset="-122"/>
                <a:ea typeface="仿宋" panose="02010609060101010101" charset="-122"/>
                <a:cs typeface="仿宋" panose="02010609060101010101" charset="-122"/>
                <a:sym typeface="+mn-ea"/>
              </a:rPr>
              <a:t>元</a:t>
            </a:r>
            <a:r>
              <a:rPr lang="zh-CN" sz="2000">
                <a:solidFill>
                  <a:srgbClr val="FF0000"/>
                </a:solidFill>
                <a:latin typeface="仿宋" panose="02010609060101010101" charset="-122"/>
                <a:ea typeface="仿宋" panose="02010609060101010101" charset="-122"/>
                <a:cs typeface="仿宋" panose="02010609060101010101" charset="-122"/>
                <a:sym typeface="+mn-ea"/>
              </a:rPr>
              <a:t>。</a:t>
            </a:r>
            <a:r>
              <a:rPr lang="zh-CN" altLang="en-US" sz="2000">
                <a:solidFill>
                  <a:srgbClr val="FF0000"/>
                </a:solidFill>
                <a:latin typeface="仿宋" panose="02010609060101010101" charset="-122"/>
                <a:ea typeface="仿宋" panose="02010609060101010101" charset="-122"/>
                <a:cs typeface="仿宋" panose="02010609060101010101" charset="-122"/>
              </a:rPr>
              <a:t> </a:t>
            </a:r>
            <a:endParaRPr lang="zh-CN" altLang="en-US" sz="2000">
              <a:solidFill>
                <a:srgbClr val="FF0000"/>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custDataLst>
              <p:tags r:id="rId2"/>
            </p:custDataLst>
          </p:nvPr>
        </p:nvSpPr>
        <p:spPr>
          <a:xfrm>
            <a:off x="756285" y="972185"/>
            <a:ext cx="10852150" cy="4844415"/>
          </a:xfrm>
        </p:spPr>
        <p:txBody>
          <a:bodyPr>
            <a:normAutofit fontScale="90000"/>
          </a:bodyPr>
          <a:lstStyle/>
          <a:p>
            <a:pPr marL="0" indent="0">
              <a:lnSpc>
                <a:spcPct val="150000"/>
              </a:lnSpc>
              <a:buNone/>
            </a:pPr>
            <a:r>
              <a:rPr lang="zh-CN">
                <a:latin typeface="宋体" panose="02010600030101010101" pitchFamily="2" charset="-122"/>
                <a:ea typeface="宋体" panose="02010600030101010101" pitchFamily="2" charset="-122"/>
                <a:cs typeface="宋体" panose="02010600030101010101" pitchFamily="2" charset="-122"/>
                <a:sym typeface="+mn-ea"/>
              </a:rPr>
              <a:t>正确认识货币与财富的关系，树立正确的金钱观。</a:t>
            </a:r>
          </a:p>
          <a:p>
            <a:pPr marL="0" indent="0">
              <a:lnSpc>
                <a:spcPct val="150000"/>
              </a:lnSpc>
              <a:buNone/>
            </a:pPr>
            <a:r>
              <a:rPr lang="zh-CN">
                <a:latin typeface="宋体" panose="02010600030101010101" pitchFamily="2" charset="-122"/>
                <a:ea typeface="宋体" panose="02010600030101010101" pitchFamily="2" charset="-122"/>
                <a:cs typeface="宋体" panose="02010600030101010101" pitchFamily="2" charset="-122"/>
                <a:sym typeface="+mn-ea"/>
              </a:rPr>
              <a:t>（</a:t>
            </a:r>
            <a:r>
              <a:rPr lang="en-US">
                <a:latin typeface="宋体" panose="02010600030101010101" pitchFamily="2" charset="-122"/>
                <a:ea typeface="宋体" panose="02010600030101010101" pitchFamily="2" charset="-122"/>
                <a:cs typeface="宋体" panose="02010600030101010101" pitchFamily="2" charset="-122"/>
                <a:sym typeface="+mn-ea"/>
              </a:rPr>
              <a:t>1</a:t>
            </a:r>
            <a:r>
              <a:rPr lang="zh-CN">
                <a:latin typeface="宋体" panose="02010600030101010101" pitchFamily="2" charset="-122"/>
                <a:ea typeface="宋体" panose="02010600030101010101" pitchFamily="2" charset="-122"/>
                <a:cs typeface="宋体" panose="02010600030101010101" pitchFamily="2" charset="-122"/>
                <a:sym typeface="+mn-ea"/>
              </a:rPr>
              <a:t>）货币是财富的象征。从起源上看，</a:t>
            </a:r>
            <a:r>
              <a:rPr lang="zh-CN" altLang="en-US">
                <a:latin typeface="宋体" panose="02010600030101010101" pitchFamily="2" charset="-122"/>
                <a:ea typeface="宋体" panose="02010600030101010101" pitchFamily="2" charset="-122"/>
                <a:cs typeface="宋体" panose="02010600030101010101" pitchFamily="2" charset="-122"/>
                <a:sym typeface="+mn-ea"/>
              </a:rPr>
              <a:t>是商品交换发展到一定阶段的产物</a:t>
            </a:r>
            <a:r>
              <a:rPr lang="zh-CN">
                <a:latin typeface="宋体" panose="02010600030101010101" pitchFamily="2" charset="-122"/>
                <a:ea typeface="宋体" panose="02010600030101010101" pitchFamily="2" charset="-122"/>
                <a:cs typeface="宋体" panose="02010600030101010101" pitchFamily="2" charset="-122"/>
                <a:sym typeface="+mn-ea"/>
              </a:rPr>
              <a:t>；从本质上看，它</a:t>
            </a:r>
            <a:r>
              <a:rPr lang="zh-CN" altLang="en-US">
                <a:latin typeface="宋体" panose="02010600030101010101" pitchFamily="2" charset="-122"/>
                <a:ea typeface="宋体" panose="02010600030101010101" pitchFamily="2" charset="-122"/>
                <a:cs typeface="宋体" panose="02010600030101010101" pitchFamily="2" charset="-122"/>
                <a:sym typeface="+mn-ea"/>
              </a:rPr>
              <a:t>是一般等价物</a:t>
            </a:r>
            <a:r>
              <a:rPr lang="zh-CN">
                <a:latin typeface="宋体" panose="02010600030101010101" pitchFamily="2" charset="-122"/>
                <a:ea typeface="宋体" panose="02010600030101010101" pitchFamily="2" charset="-122"/>
                <a:cs typeface="宋体" panose="02010600030101010101" pitchFamily="2" charset="-122"/>
                <a:sym typeface="+mn-ea"/>
              </a:rPr>
              <a:t>；从职能上看，它具有</a:t>
            </a:r>
            <a:r>
              <a:rPr lang="zh-CN" altLang="en-US">
                <a:latin typeface="宋体" panose="02010600030101010101" pitchFamily="2" charset="-122"/>
                <a:ea typeface="宋体" panose="02010600030101010101" pitchFamily="2" charset="-122"/>
                <a:cs typeface="宋体" panose="02010600030101010101" pitchFamily="2" charset="-122"/>
                <a:sym typeface="+mn-ea"/>
              </a:rPr>
              <a:t>价值尺度</a:t>
            </a:r>
            <a:r>
              <a:rPr lang="en-US">
                <a:latin typeface="宋体" panose="02010600030101010101" pitchFamily="2" charset="-122"/>
                <a:ea typeface="宋体" panose="02010600030101010101" pitchFamily="2" charset="-122"/>
                <a:cs typeface="宋体" panose="02010600030101010101" pitchFamily="2" charset="-122"/>
                <a:sym typeface="+mn-ea"/>
              </a:rPr>
              <a:t> </a:t>
            </a:r>
            <a:r>
              <a:rPr lang="zh-CN">
                <a:latin typeface="宋体" panose="02010600030101010101" pitchFamily="2" charset="-122"/>
                <a:ea typeface="宋体" panose="02010600030101010101" pitchFamily="2" charset="-122"/>
                <a:cs typeface="宋体" panose="02010600030101010101" pitchFamily="2" charset="-122"/>
                <a:sym typeface="+mn-ea"/>
              </a:rPr>
              <a:t>、流通手段两个基本职能；从一定意义上看，货币是财富的象征。在社会主义初级阶段，仍然存在着商品货币关系，各种经济活动，都</a:t>
            </a:r>
            <a:r>
              <a:rPr lang="zh-CN" altLang="en-US">
                <a:latin typeface="宋体" panose="02010600030101010101" pitchFamily="2" charset="-122"/>
                <a:ea typeface="宋体" panose="02010600030101010101" pitchFamily="2" charset="-122"/>
                <a:cs typeface="宋体" panose="02010600030101010101" pitchFamily="2" charset="-122"/>
                <a:sym typeface="+mn-ea"/>
              </a:rPr>
              <a:t>离不开</a:t>
            </a:r>
            <a:r>
              <a:rPr lang="zh-CN">
                <a:latin typeface="宋体" panose="02010600030101010101" pitchFamily="2" charset="-122"/>
                <a:ea typeface="宋体" panose="02010600030101010101" pitchFamily="2" charset="-122"/>
                <a:cs typeface="宋体" panose="02010600030101010101" pitchFamily="2" charset="-122"/>
                <a:sym typeface="+mn-ea"/>
              </a:rPr>
              <a:t>货币</a:t>
            </a:r>
          </a:p>
          <a:p>
            <a:pPr marL="0" indent="0">
              <a:lnSpc>
                <a:spcPct val="150000"/>
              </a:lnSpc>
              <a:buNone/>
            </a:pPr>
            <a:r>
              <a:rPr lang="zh-CN">
                <a:latin typeface="宋体" panose="02010600030101010101" pitchFamily="2" charset="-122"/>
                <a:ea typeface="宋体" panose="02010600030101010101" pitchFamily="2" charset="-122"/>
                <a:cs typeface="宋体" panose="02010600030101010101" pitchFamily="2" charset="-122"/>
                <a:sym typeface="+mn-ea"/>
              </a:rPr>
              <a:t>（</a:t>
            </a:r>
            <a:r>
              <a:rPr lang="en-US">
                <a:latin typeface="宋体" panose="02010600030101010101" pitchFamily="2" charset="-122"/>
                <a:ea typeface="宋体" panose="02010600030101010101" pitchFamily="2" charset="-122"/>
                <a:cs typeface="宋体" panose="02010600030101010101" pitchFamily="2" charset="-122"/>
                <a:sym typeface="+mn-ea"/>
              </a:rPr>
              <a:t>2</a:t>
            </a:r>
            <a:r>
              <a:rPr lang="zh-CN">
                <a:latin typeface="宋体" panose="02010600030101010101" pitchFamily="2" charset="-122"/>
                <a:ea typeface="宋体" panose="02010600030101010101" pitchFamily="2" charset="-122"/>
                <a:cs typeface="宋体" panose="02010600030101010101" pitchFamily="2" charset="-122"/>
                <a:sym typeface="+mn-ea"/>
              </a:rPr>
              <a:t>）树立正确的金钱观：对于金钱，要</a:t>
            </a:r>
            <a:r>
              <a:rPr lang="zh-CN" altLang="en-US">
                <a:latin typeface="宋体" panose="02010600030101010101" pitchFamily="2" charset="-122"/>
                <a:ea typeface="宋体" panose="02010600030101010101" pitchFamily="2" charset="-122"/>
                <a:cs typeface="宋体" panose="02010600030101010101" pitchFamily="2" charset="-122"/>
                <a:sym typeface="+mn-ea"/>
              </a:rPr>
              <a:t>“君子爱财，取之有道，用之有度”</a:t>
            </a:r>
            <a:r>
              <a:rPr lang="zh-CN">
                <a:latin typeface="宋体" panose="02010600030101010101" pitchFamily="2" charset="-122"/>
                <a:ea typeface="宋体" panose="02010600030101010101" pitchFamily="2" charset="-122"/>
                <a:cs typeface="宋体" panose="02010600030101010101" pitchFamily="2" charset="-122"/>
                <a:sym typeface="+mn-ea"/>
              </a:rPr>
              <a:t>。这样既利于国家、社会、他人，又利于全面发展自己，实现人生价值。</a:t>
            </a:r>
            <a:endParaRPr lang="zh-CN" altLang="en-US"/>
          </a:p>
        </p:txBody>
      </p:sp>
      <p:sp>
        <p:nvSpPr>
          <p:cNvPr id="5" name="文本框 4"/>
          <p:cNvSpPr txBox="1"/>
          <p:nvPr>
            <p:custDataLst>
              <p:tags r:id="rId3"/>
            </p:custDataLst>
          </p:nvPr>
        </p:nvSpPr>
        <p:spPr>
          <a:xfrm>
            <a:off x="1303020" y="133985"/>
            <a:ext cx="7807325" cy="521970"/>
          </a:xfrm>
          <a:prstGeom prst="rect">
            <a:avLst/>
          </a:prstGeom>
          <a:noFill/>
        </p:spPr>
        <p:txBody>
          <a:bodyPr wrap="square" rtlCol="0" anchor="t">
            <a:spAutoFit/>
          </a:bodyPr>
          <a:lstStyle/>
          <a:p>
            <a:pPr algn="l"/>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5</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．货币与财富（低频考点）</a:t>
            </a:r>
          </a:p>
        </p:txBody>
      </p:sp>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31750"/>
          <a:stretch>
            <a:fillRect/>
          </a:stretch>
        </p:blipFill>
        <p:spPr>
          <a:xfrm flipH="1">
            <a:off x="0" y="0"/>
            <a:ext cx="4494530" cy="6858000"/>
          </a:xfrm>
          <a:prstGeom prst="rect">
            <a:avLst/>
          </a:prstGeom>
        </p:spPr>
      </p:pic>
      <p:sp useBgFill="1">
        <p:nvSpPr>
          <p:cNvPr id="6" name="矩形 5"/>
          <p:cNvSpPr/>
          <p:nvPr>
            <p:custDataLst>
              <p:tags r:id="rId2"/>
            </p:custDataLst>
          </p:nvPr>
        </p:nvSpPr>
        <p:spPr>
          <a:xfrm>
            <a:off x="159488" y="5007935"/>
            <a:ext cx="627321" cy="1594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custDataLst>
              <p:tags r:id="rId3"/>
            </p:custDataLst>
          </p:nvPr>
        </p:nvGrpSpPr>
        <p:grpSpPr>
          <a:xfrm>
            <a:off x="5483352" y="1348534"/>
            <a:ext cx="2188150" cy="2284415"/>
            <a:chOff x="6895592" y="1509824"/>
            <a:chExt cx="2188150" cy="2284415"/>
          </a:xfrm>
        </p:grpSpPr>
        <p:pic>
          <p:nvPicPr>
            <p:cNvPr id="8" name="图片 7"/>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6895592" y="1509824"/>
              <a:ext cx="2188150" cy="2284415"/>
            </a:xfrm>
            <a:prstGeom prst="rect">
              <a:avLst/>
            </a:prstGeom>
          </p:spPr>
        </p:pic>
        <p:sp>
          <p:nvSpPr>
            <p:cNvPr id="13" name="文本框 12"/>
            <p:cNvSpPr txBox="1"/>
            <p:nvPr>
              <p:custDataLst>
                <p:tags r:id="rId7"/>
              </p:custDataLst>
            </p:nvPr>
          </p:nvSpPr>
          <p:spPr>
            <a:xfrm>
              <a:off x="7529822" y="2222918"/>
              <a:ext cx="877163" cy="923330"/>
            </a:xfrm>
            <a:prstGeom prst="rect">
              <a:avLst/>
            </a:prstGeom>
            <a:noFill/>
          </p:spPr>
          <p:txBody>
            <a:bodyPr wrap="none" rtlCol="0" anchor="ctr">
              <a:spAutoFit/>
            </a:bodyPr>
            <a:lstStyle/>
            <a:p>
              <a:pPr algn="ctr"/>
              <a:r>
                <a:rPr lang="zh-CN" altLang="en-US" sz="5400">
                  <a:solidFill>
                    <a:schemeClr val="bg1"/>
                  </a:solidFill>
                  <a:latin typeface="文悦古典明朝体 (非商业使用) W5" pitchFamily="50" charset="-122"/>
                  <a:ea typeface="文悦古典明朝体 (非商业使用) W5" pitchFamily="50" charset="-122"/>
                </a:rPr>
                <a:t>肆</a:t>
              </a:r>
            </a:p>
          </p:txBody>
        </p:sp>
      </p:grpSp>
      <p:sp>
        <p:nvSpPr>
          <p:cNvPr id="15" name="文本框 14"/>
          <p:cNvSpPr txBox="1"/>
          <p:nvPr>
            <p:custDataLst>
              <p:tags r:id="rId4"/>
            </p:custDataLst>
          </p:nvPr>
        </p:nvSpPr>
        <p:spPr>
          <a:xfrm>
            <a:off x="4786630" y="4239895"/>
            <a:ext cx="4530725" cy="768350"/>
          </a:xfrm>
          <a:prstGeom prst="rect">
            <a:avLst/>
          </a:prstGeom>
          <a:noFill/>
        </p:spPr>
        <p:txBody>
          <a:bodyPr wrap="square" rtlCol="0">
            <a:spAutoFit/>
          </a:bodyPr>
          <a:lstStyle/>
          <a:p>
            <a:r>
              <a:rPr lang="zh-CN" altLang="en-US" sz="4400" spc="300">
                <a:solidFill>
                  <a:srgbClr val="493C3B"/>
                </a:solidFill>
                <a:latin typeface="文悦古体仿宋 (非商业用途)" pitchFamily="50" charset="-122"/>
                <a:ea typeface="文悦古体仿宋 (非商业用途)" pitchFamily="50" charset="-122"/>
              </a:rPr>
              <a:t>信用工具与外汇</a:t>
            </a:r>
          </a:p>
        </p:txBody>
      </p:sp>
      <p:pic>
        <p:nvPicPr>
          <p:cNvPr id="20" name="图片 19"/>
          <p:cNvPicPr>
            <a:picLocks noChangeAspect="1"/>
          </p:cNvPicPr>
          <p:nvPr>
            <p:custDataLst>
              <p:tags r:id="rId5"/>
            </p:custDataLst>
          </p:nvPr>
        </p:nvPicPr>
        <p:blipFill>
          <a:blip r:embed="rId9">
            <a:extLst>
              <a:ext uri="{28A0092B-C50C-407E-A947-70E740481C1C}">
                <a14:useLocalDpi xmlns:a14="http://schemas.microsoft.com/office/drawing/2010/main" val="0"/>
              </a:ext>
            </a:extLst>
          </a:blip>
          <a:srcRect l="31750" r="33606" b="53427"/>
          <a:stretch>
            <a:fillRect/>
          </a:stretch>
        </p:blipFill>
        <p:spPr>
          <a:xfrm>
            <a:off x="10216515" y="775970"/>
            <a:ext cx="2061845" cy="2719070"/>
          </a:xfrm>
          <a:prstGeom prst="rect">
            <a:avLst/>
          </a:prstGeom>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37" fill="hold" grpId="0" nodeType="withEffect">
                                  <p:stCondLst>
                                    <p:cond delay="175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custDataLst>
              <p:tags r:id="rId1"/>
            </p:custDataLst>
          </p:nvPr>
        </p:nvPicPr>
        <p:blipFill>
          <a:blip r:embed="rId18">
            <a:extLst>
              <a:ext uri="{28A0092B-C50C-407E-A947-70E740481C1C}">
                <a14:useLocalDpi xmlns:a14="http://schemas.microsoft.com/office/drawing/2010/main" val="0"/>
              </a:ext>
            </a:extLst>
          </a:blip>
          <a:stretch>
            <a:fillRect/>
          </a:stretch>
        </p:blipFill>
        <p:spPr>
          <a:xfrm>
            <a:off x="10466315" y="9629"/>
            <a:ext cx="1725685" cy="714433"/>
          </a:xfrm>
          <a:prstGeom prst="rect">
            <a:avLst/>
          </a:prstGeom>
        </p:spPr>
      </p:pic>
      <p:grpSp>
        <p:nvGrpSpPr>
          <p:cNvPr id="15" name="组合 14"/>
          <p:cNvGrpSpPr/>
          <p:nvPr>
            <p:custDataLst>
              <p:tags r:id="rId2"/>
            </p:custDataLst>
          </p:nvPr>
        </p:nvGrpSpPr>
        <p:grpSpPr>
          <a:xfrm>
            <a:off x="2819346" y="748278"/>
            <a:ext cx="6246495" cy="522000"/>
            <a:chOff x="3762691" y="-14861"/>
            <a:chExt cx="4365833" cy="522000"/>
          </a:xfrm>
          <a:solidFill>
            <a:schemeClr val="bg1">
              <a:lumMod val="95000"/>
            </a:schemeClr>
          </a:solidFill>
        </p:grpSpPr>
        <p:grpSp>
          <p:nvGrpSpPr>
            <p:cNvPr id="21" name="组合 20"/>
            <p:cNvGrpSpPr/>
            <p:nvPr>
              <p:custDataLst>
                <p:tags r:id="rId9"/>
              </p:custDataLst>
            </p:nvPr>
          </p:nvGrpSpPr>
          <p:grpSpPr>
            <a:xfrm>
              <a:off x="3762691" y="-14723"/>
              <a:ext cx="4365833" cy="521862"/>
              <a:chOff x="3762691" y="-14723"/>
              <a:chExt cx="4365833" cy="521862"/>
            </a:xfrm>
            <a:grpFill/>
          </p:grpSpPr>
          <p:sp>
            <p:nvSpPr>
              <p:cNvPr id="23" name="矩形 15"/>
              <p:cNvSpPr/>
              <p:nvPr>
                <p:custDataLst>
                  <p:tags r:id="rId11"/>
                </p:custDataLst>
              </p:nvPr>
            </p:nvSpPr>
            <p:spPr>
              <a:xfrm>
                <a:off x="6671270" y="-14723"/>
                <a:ext cx="1245460" cy="521862"/>
              </a:xfrm>
              <a:custGeom>
                <a:avLst/>
                <a:gdLst>
                  <a:gd name="connsiteX0" fmla="*/ 0 w 1805711"/>
                  <a:gd name="connsiteY0" fmla="*/ 0 h 449085"/>
                  <a:gd name="connsiteX1" fmla="*/ 1805711 w 1805711"/>
                  <a:gd name="connsiteY1" fmla="*/ 0 h 449085"/>
                  <a:gd name="connsiteX2" fmla="*/ 1620081 w 1805711"/>
                  <a:gd name="connsiteY2" fmla="*/ 449085 h 449085"/>
                  <a:gd name="connsiteX3" fmla="*/ 2 w 1805711"/>
                  <a:gd name="connsiteY3" fmla="*/ 448574 h 449085"/>
                  <a:gd name="connsiteX4" fmla="*/ 0 w 1805711"/>
                  <a:gd name="connsiteY4" fmla="*/ 0 h 44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711" h="449084">
                    <a:moveTo>
                      <a:pt x="0" y="0"/>
                    </a:moveTo>
                    <a:lnTo>
                      <a:pt x="1805711" y="0"/>
                    </a:lnTo>
                    <a:lnTo>
                      <a:pt x="1620081" y="449085"/>
                    </a:lnTo>
                    <a:lnTo>
                      <a:pt x="2" y="448574"/>
                    </a:lnTo>
                    <a:cubicBezTo>
                      <a:pt x="1" y="299050"/>
                      <a:pt x="1" y="14952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平行四边形 32"/>
              <p:cNvSpPr/>
              <p:nvPr userDrawn="1">
                <p:custDataLst>
                  <p:tags r:id="rId12"/>
                </p:custDataLst>
              </p:nvPr>
            </p:nvSpPr>
            <p:spPr>
              <a:xfrm>
                <a:off x="7808529" y="-14722"/>
                <a:ext cx="213330" cy="521861"/>
              </a:xfrm>
              <a:custGeom>
                <a:avLst/>
                <a:gdLst>
                  <a:gd name="connsiteX0" fmla="*/ 0 w 273050"/>
                  <a:gd name="connsiteY0" fmla="*/ 422278 h 422278"/>
                  <a:gd name="connsiteX1" fmla="*/ 158750 w 273050"/>
                  <a:gd name="connsiteY1" fmla="*/ 0 h 422278"/>
                  <a:gd name="connsiteX2" fmla="*/ 273050 w 273050"/>
                  <a:gd name="connsiteY2" fmla="*/ 0 h 422278"/>
                  <a:gd name="connsiteX3" fmla="*/ 114300 w 273050"/>
                  <a:gd name="connsiteY3" fmla="*/ 422278 h 422278"/>
                  <a:gd name="connsiteX4" fmla="*/ 0 w 273050"/>
                  <a:gd name="connsiteY4" fmla="*/ 422278 h 42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22277">
                    <a:moveTo>
                      <a:pt x="0" y="422278"/>
                    </a:moveTo>
                    <a:lnTo>
                      <a:pt x="158750" y="0"/>
                    </a:lnTo>
                    <a:lnTo>
                      <a:pt x="273050" y="0"/>
                    </a:lnTo>
                    <a:lnTo>
                      <a:pt x="114300" y="422278"/>
                    </a:lnTo>
                    <a:lnTo>
                      <a:pt x="0" y="422278"/>
                    </a:lnTo>
                    <a:close/>
                  </a:path>
                </a:pathLst>
              </a:cu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25" name="平行四边形 32"/>
              <p:cNvSpPr/>
              <p:nvPr userDrawn="1">
                <p:custDataLst>
                  <p:tags r:id="rId13"/>
                </p:custDataLst>
              </p:nvPr>
            </p:nvSpPr>
            <p:spPr>
              <a:xfrm>
                <a:off x="7915194" y="-14722"/>
                <a:ext cx="213330" cy="521861"/>
              </a:xfrm>
              <a:custGeom>
                <a:avLst/>
                <a:gdLst>
                  <a:gd name="connsiteX0" fmla="*/ 0 w 273050"/>
                  <a:gd name="connsiteY0" fmla="*/ 422278 h 422278"/>
                  <a:gd name="connsiteX1" fmla="*/ 158750 w 273050"/>
                  <a:gd name="connsiteY1" fmla="*/ 0 h 422278"/>
                  <a:gd name="connsiteX2" fmla="*/ 273050 w 273050"/>
                  <a:gd name="connsiteY2" fmla="*/ 0 h 422278"/>
                  <a:gd name="connsiteX3" fmla="*/ 114300 w 273050"/>
                  <a:gd name="connsiteY3" fmla="*/ 422278 h 422278"/>
                  <a:gd name="connsiteX4" fmla="*/ 0 w 273050"/>
                  <a:gd name="connsiteY4" fmla="*/ 422278 h 42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22277">
                    <a:moveTo>
                      <a:pt x="0" y="422278"/>
                    </a:moveTo>
                    <a:lnTo>
                      <a:pt x="158750" y="0"/>
                    </a:lnTo>
                    <a:lnTo>
                      <a:pt x="273050" y="0"/>
                    </a:lnTo>
                    <a:lnTo>
                      <a:pt x="114300" y="422278"/>
                    </a:lnTo>
                    <a:lnTo>
                      <a:pt x="0" y="422278"/>
                    </a:lnTo>
                    <a:close/>
                  </a:path>
                </a:pathLst>
              </a:cu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26" name="矩形 15"/>
              <p:cNvSpPr/>
              <p:nvPr userDrawn="1">
                <p:custDataLst>
                  <p:tags r:id="rId14"/>
                </p:custDataLst>
              </p:nvPr>
            </p:nvSpPr>
            <p:spPr>
              <a:xfrm flipH="1">
                <a:off x="3956926" y="-14723"/>
                <a:ext cx="1130168" cy="521862"/>
              </a:xfrm>
              <a:custGeom>
                <a:avLst/>
                <a:gdLst>
                  <a:gd name="connsiteX0" fmla="*/ 0 w 1805711"/>
                  <a:gd name="connsiteY0" fmla="*/ 0 h 449085"/>
                  <a:gd name="connsiteX1" fmla="*/ 1805711 w 1805711"/>
                  <a:gd name="connsiteY1" fmla="*/ 0 h 449085"/>
                  <a:gd name="connsiteX2" fmla="*/ 1620081 w 1805711"/>
                  <a:gd name="connsiteY2" fmla="*/ 449085 h 449085"/>
                  <a:gd name="connsiteX3" fmla="*/ 2 w 1805711"/>
                  <a:gd name="connsiteY3" fmla="*/ 448574 h 449085"/>
                  <a:gd name="connsiteX4" fmla="*/ 0 w 1805711"/>
                  <a:gd name="connsiteY4" fmla="*/ 0 h 449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711" h="449084">
                    <a:moveTo>
                      <a:pt x="0" y="0"/>
                    </a:moveTo>
                    <a:lnTo>
                      <a:pt x="1805711" y="0"/>
                    </a:lnTo>
                    <a:lnTo>
                      <a:pt x="1620081" y="449085"/>
                    </a:lnTo>
                    <a:lnTo>
                      <a:pt x="2" y="448574"/>
                    </a:lnTo>
                    <a:cubicBezTo>
                      <a:pt x="1" y="299050"/>
                      <a:pt x="1" y="14952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平行四边形 32"/>
              <p:cNvSpPr/>
              <p:nvPr userDrawn="1">
                <p:custDataLst>
                  <p:tags r:id="rId15"/>
                </p:custDataLst>
              </p:nvPr>
            </p:nvSpPr>
            <p:spPr>
              <a:xfrm flipH="1">
                <a:off x="3859886" y="-14723"/>
                <a:ext cx="194382" cy="521861"/>
              </a:xfrm>
              <a:custGeom>
                <a:avLst/>
                <a:gdLst>
                  <a:gd name="connsiteX0" fmla="*/ 0 w 273050"/>
                  <a:gd name="connsiteY0" fmla="*/ 422278 h 422278"/>
                  <a:gd name="connsiteX1" fmla="*/ 158750 w 273050"/>
                  <a:gd name="connsiteY1" fmla="*/ 0 h 422278"/>
                  <a:gd name="connsiteX2" fmla="*/ 273050 w 273050"/>
                  <a:gd name="connsiteY2" fmla="*/ 0 h 422278"/>
                  <a:gd name="connsiteX3" fmla="*/ 114300 w 273050"/>
                  <a:gd name="connsiteY3" fmla="*/ 422278 h 422278"/>
                  <a:gd name="connsiteX4" fmla="*/ 0 w 273050"/>
                  <a:gd name="connsiteY4" fmla="*/ 422278 h 42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22277">
                    <a:moveTo>
                      <a:pt x="0" y="422278"/>
                    </a:moveTo>
                    <a:lnTo>
                      <a:pt x="158750" y="0"/>
                    </a:lnTo>
                    <a:lnTo>
                      <a:pt x="273050" y="0"/>
                    </a:lnTo>
                    <a:lnTo>
                      <a:pt x="114300" y="422278"/>
                    </a:lnTo>
                    <a:lnTo>
                      <a:pt x="0" y="422278"/>
                    </a:lnTo>
                    <a:close/>
                  </a:path>
                </a:pathLst>
              </a:cu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sp>
            <p:nvSpPr>
              <p:cNvPr id="28" name="平行四边形 32"/>
              <p:cNvSpPr/>
              <p:nvPr userDrawn="1">
                <p:custDataLst>
                  <p:tags r:id="rId16"/>
                </p:custDataLst>
              </p:nvPr>
            </p:nvSpPr>
            <p:spPr>
              <a:xfrm flipH="1">
                <a:off x="3762691" y="-14723"/>
                <a:ext cx="194382" cy="521861"/>
              </a:xfrm>
              <a:custGeom>
                <a:avLst/>
                <a:gdLst>
                  <a:gd name="connsiteX0" fmla="*/ 0 w 273050"/>
                  <a:gd name="connsiteY0" fmla="*/ 422278 h 422278"/>
                  <a:gd name="connsiteX1" fmla="*/ 158750 w 273050"/>
                  <a:gd name="connsiteY1" fmla="*/ 0 h 422278"/>
                  <a:gd name="connsiteX2" fmla="*/ 273050 w 273050"/>
                  <a:gd name="connsiteY2" fmla="*/ 0 h 422278"/>
                  <a:gd name="connsiteX3" fmla="*/ 114300 w 273050"/>
                  <a:gd name="connsiteY3" fmla="*/ 422278 h 422278"/>
                  <a:gd name="connsiteX4" fmla="*/ 0 w 273050"/>
                  <a:gd name="connsiteY4" fmla="*/ 422278 h 42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422277">
                    <a:moveTo>
                      <a:pt x="0" y="422278"/>
                    </a:moveTo>
                    <a:lnTo>
                      <a:pt x="158750" y="0"/>
                    </a:lnTo>
                    <a:lnTo>
                      <a:pt x="273050" y="0"/>
                    </a:lnTo>
                    <a:lnTo>
                      <a:pt x="114300" y="422278"/>
                    </a:lnTo>
                    <a:lnTo>
                      <a:pt x="0" y="422278"/>
                    </a:lnTo>
                    <a:close/>
                  </a:path>
                </a:pathLst>
              </a:cu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zh-CN" altLang="en-US"/>
              </a:p>
            </p:txBody>
          </p:sp>
        </p:grpSp>
        <p:sp>
          <p:nvSpPr>
            <p:cNvPr id="22" name="矩形 21"/>
            <p:cNvSpPr/>
            <p:nvPr userDrawn="1">
              <p:custDataLst>
                <p:tags r:id="rId10"/>
              </p:custDataLst>
            </p:nvPr>
          </p:nvSpPr>
          <p:spPr>
            <a:xfrm>
              <a:off x="4186997" y="-14861"/>
              <a:ext cx="3442771" cy="5220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grpSp>
      <p:graphicFrame>
        <p:nvGraphicFramePr>
          <p:cNvPr id="31" name="表格 30"/>
          <p:cNvGraphicFramePr>
            <a:graphicFrameLocks noGrp="1"/>
          </p:cNvGraphicFramePr>
          <p:nvPr>
            <p:custDataLst>
              <p:tags r:id="rId3"/>
            </p:custDataLst>
          </p:nvPr>
        </p:nvGraphicFramePr>
        <p:xfrm>
          <a:off x="328790" y="1025325"/>
          <a:ext cx="11784330" cy="2546350"/>
        </p:xfrm>
        <a:graphic>
          <a:graphicData uri="http://schemas.openxmlformats.org/drawingml/2006/table">
            <a:tbl>
              <a:tblPr/>
              <a:tblGrid>
                <a:gridCol w="1852295">
                  <a:extLst>
                    <a:ext uri="{9D8B030D-6E8A-4147-A177-3AD203B41FA5}">
                      <a16:colId xmlns:a16="http://schemas.microsoft.com/office/drawing/2014/main" val="20000"/>
                    </a:ext>
                  </a:extLst>
                </a:gridCol>
                <a:gridCol w="6003925">
                  <a:extLst>
                    <a:ext uri="{9D8B030D-6E8A-4147-A177-3AD203B41FA5}">
                      <a16:colId xmlns:a16="http://schemas.microsoft.com/office/drawing/2014/main" val="20001"/>
                    </a:ext>
                  </a:extLst>
                </a:gridCol>
                <a:gridCol w="3928110">
                  <a:extLst>
                    <a:ext uri="{9D8B030D-6E8A-4147-A177-3AD203B41FA5}">
                      <a16:colId xmlns:a16="http://schemas.microsoft.com/office/drawing/2014/main" val="20002"/>
                    </a:ext>
                  </a:extLst>
                </a:gridCol>
              </a:tblGrid>
              <a:tr h="396240">
                <a:tc>
                  <a:txBody>
                    <a:bodyPr/>
                    <a:lstStyle/>
                    <a:p>
                      <a:pPr algn="ctr">
                        <a:lnSpc>
                          <a:spcPct val="130000"/>
                        </a:lnSpc>
                        <a:spcAft>
                          <a:spcPct val="0"/>
                        </a:spcAft>
                      </a:pPr>
                      <a:r>
                        <a:rPr lang="en-US" sz="2000" kern="100">
                          <a:effectLst/>
                          <a:latin typeface="Times New Roman" panose="02020603050405020304" pitchFamily="18" charset="0"/>
                          <a:ea typeface="宋体" panose="02010600030101010101" pitchFamily="2" charset="-122"/>
                          <a:cs typeface="Courier New" panose="02070309020205020404" pitchFamily="49" charset="0"/>
                        </a:rPr>
                        <a:t> </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信用卡</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支票</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545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功能</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具有消费、转账结算、存取现金、信用贷款等功能</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活期存款的支付凭证</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624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种类</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一般信用卡和银行信用卡</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转账支票和现金支票</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28420">
                <a:tc>
                  <a:txBody>
                    <a:bodyPr/>
                    <a:lstStyle/>
                    <a:p>
                      <a:pPr algn="ctr">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优点</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集存款、取款、借款、消费、结算、查询为一体，能减少现金的使用，简化收款手续，方便购物消费，给持卡人带来诸多便利</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algn="l">
                        <a:lnSpc>
                          <a:spcPct val="130000"/>
                        </a:lnSpc>
                        <a:spcAft>
                          <a:spcPct val="0"/>
                        </a:spcAft>
                      </a:pPr>
                      <a:r>
                        <a:rPr lang="zh-CN" sz="2000" kern="100">
                          <a:effectLst/>
                          <a:latin typeface="Times New Roman" panose="02020603050405020304" pitchFamily="18" charset="0"/>
                          <a:ea typeface="微软雅黑" panose="020B0503020204020204" charset="-122"/>
                          <a:cs typeface="Times New Roman" panose="02020603050405020304" pitchFamily="18" charset="0"/>
                        </a:rPr>
                        <a:t>减少商品贸易中大量现金结算的麻烦，促进商品贸易，推动结算安全</a:t>
                      </a:r>
                    </a:p>
                  </a:txBody>
                  <a:tcPr marL="29534" marR="29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文本框 1"/>
          <p:cNvSpPr txBox="1"/>
          <p:nvPr>
            <p:custDataLst>
              <p:tags r:id="rId4"/>
            </p:custDataLst>
          </p:nvPr>
        </p:nvSpPr>
        <p:spPr>
          <a:xfrm>
            <a:off x="1303020" y="9525"/>
            <a:ext cx="8518525" cy="521970"/>
          </a:xfrm>
          <a:prstGeom prst="rect">
            <a:avLst/>
          </a:prstGeom>
          <a:noFill/>
        </p:spPr>
        <p:txBody>
          <a:bodyPr wrap="square" rtlCol="0" anchor="t">
            <a:spAutoFit/>
          </a:bodyPr>
          <a:lstStyle/>
          <a:p>
            <a:pPr algn="l"/>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6</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．结算与信用工具（低频考点）</a:t>
            </a:r>
          </a:p>
        </p:txBody>
      </p:sp>
      <p:sp>
        <p:nvSpPr>
          <p:cNvPr id="3" name="内容占位符 2"/>
          <p:cNvSpPr>
            <a:spLocks noGrp="1"/>
          </p:cNvSpPr>
          <p:nvPr>
            <p:custDataLst>
              <p:tags r:id="rId5"/>
            </p:custDataLst>
          </p:nvPr>
        </p:nvSpPr>
        <p:spPr>
          <a:xfrm>
            <a:off x="519430" y="531495"/>
            <a:ext cx="9441815" cy="435610"/>
          </a:xfrm>
          <a:prstGeom prst="rect">
            <a:avLst/>
          </a:prstGeom>
        </p:spPr>
        <p:txBody>
          <a:bodyPr vert="horz" wrap="square" lIns="90170" tIns="46990" rIns="90170" bIns="46990" rtlCol="0">
            <a:noAutofit/>
          </a:bodyPr>
          <a:lstStyle>
            <a:lvl1pPr marL="128905" marR="0" lvl="0" indent="-12890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1pPr>
            <a:lvl2pPr marL="386080" marR="0" lvl="1" indent="-128905" algn="l" defTabSz="914400" rtl="0" eaLnBrk="1" fontAlgn="auto" latinLnBrk="0" hangingPunct="1">
              <a:lnSpc>
                <a:spcPct val="130000"/>
              </a:lnSpc>
              <a:spcBef>
                <a:spcPct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2pPr>
            <a:lvl3pPr marL="643255" marR="0" lvl="2" indent="-12890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3pPr>
            <a:lvl4pPr marL="900430" marR="0" lvl="3" indent="-12890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4pPr>
            <a:lvl5pPr marL="1157605" marR="0" lvl="4" indent="-128905" algn="l" defTabSz="914400" rtl="0" eaLnBrk="1" fontAlgn="auto" latinLnBrk="0" hangingPunct="1">
              <a:lnSpc>
                <a:spcPct val="130000"/>
              </a:lnSpc>
              <a:spcBef>
                <a:spcPct val="0"/>
              </a:spcBef>
              <a:spcAft>
                <a:spcPts val="1000"/>
              </a:spcAft>
              <a:buFont typeface="Wingdings" panose="05000000000000000000" pitchFamily="2" charset="2"/>
              <a:buChar char="l"/>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charset="-122"/>
                <a:cs typeface="+mn-cs"/>
                <a:sym typeface="+mn-ea"/>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marL="0" indent="0">
              <a:lnSpc>
                <a:spcPct val="100000"/>
              </a:lnSpc>
              <a:buNone/>
            </a:pPr>
            <a:r>
              <a:rPr lang="zh-CN" altLang="en-US" sz="2400"/>
              <a:t>结算方式：现金结算、转账结算（信用卡、支票等结算工具）</a:t>
            </a:r>
          </a:p>
        </p:txBody>
      </p:sp>
      <p:sp>
        <p:nvSpPr>
          <p:cNvPr id="4" name="矩形 3"/>
          <p:cNvSpPr/>
          <p:nvPr>
            <p:custDataLst>
              <p:tags r:id="rId6"/>
            </p:custDataLst>
          </p:nvPr>
        </p:nvSpPr>
        <p:spPr>
          <a:xfrm>
            <a:off x="518795" y="3571875"/>
            <a:ext cx="11594465" cy="1938020"/>
          </a:xfrm>
          <a:prstGeom prst="rect">
            <a:avLst/>
          </a:prstGeom>
        </p:spPr>
        <p:txBody>
          <a:bodyPr wrap="square">
            <a:spAutoFit/>
          </a:bodyPr>
          <a:lstStyle/>
          <a:p>
            <a:pPr algn="just">
              <a:lnSpc>
                <a:spcPct val="150000"/>
              </a:lnSpc>
              <a:spcAft>
                <a:spcPct val="0"/>
              </a:spcAft>
            </a:pPr>
            <a:r>
              <a:rPr lang="zh-CN" altLang="zh-CN" sz="2000" b="1" kern="100">
                <a:solidFill>
                  <a:srgbClr val="0000FF"/>
                </a:solidFill>
                <a:latin typeface="Times New Roman" panose="02020603050405020304" pitchFamily="18" charset="0"/>
                <a:ea typeface="微软雅黑" panose="020B0503020204020204" charset="-122"/>
                <a:cs typeface="Times New Roman" panose="02020603050405020304" pitchFamily="18" charset="0"/>
              </a:rPr>
              <a:t>提醒　</a:t>
            </a:r>
            <a:r>
              <a:rPr lang="zh-CN" altLang="zh-CN" sz="2000" kern="100">
                <a:latin typeface="Times New Roman" panose="02020603050405020304" pitchFamily="18" charset="0"/>
                <a:ea typeface="微软雅黑" panose="020B0503020204020204" charset="-122"/>
                <a:cs typeface="Times New Roman" panose="02020603050405020304" pitchFamily="18" charset="0"/>
              </a:rPr>
              <a:t>银行卡在线支付不同于信用卡消费，银行卡和信用卡都是电子货币的体现，但是银行卡在线支付体现的是货币执行流通手段职能。信用卡消费包括两种，一种是在线全额支付，体现了流通手段职能；一种是借贷消费，体现的是货币支付手段职能。</a:t>
            </a:r>
          </a:p>
          <a:p>
            <a:pPr algn="just">
              <a:lnSpc>
                <a:spcPct val="150000"/>
              </a:lnSpc>
              <a:spcAft>
                <a:spcPct val="0"/>
              </a:spcAft>
            </a:pPr>
            <a:r>
              <a:rPr lang="zh-CN" altLang="zh-CN" sz="2000" kern="100">
                <a:latin typeface="Times New Roman" panose="02020603050405020304" pitchFamily="18" charset="0"/>
                <a:ea typeface="微软雅黑" panose="020B0503020204020204" charset="-122"/>
                <a:cs typeface="Times New Roman" panose="02020603050405020304" pitchFamily="18" charset="0"/>
              </a:rPr>
              <a:t>支票作为活期存款的支付凭证，不可以用于购物消费，不能执行货币的职能。</a:t>
            </a:r>
            <a:endParaRPr lang="zh-CN" altLang="zh-CN" sz="2000" kern="100">
              <a:latin typeface="宋体" panose="02010600030101010101" pitchFamily="2" charset="-122"/>
              <a:ea typeface="宋体" panose="02010600030101010101" pitchFamily="2" charset="-122"/>
              <a:cs typeface="Courier New" panose="02070309020205020404" pitchFamily="49" charset="0"/>
            </a:endParaRPr>
          </a:p>
        </p:txBody>
      </p:sp>
      <p:sp>
        <p:nvSpPr>
          <p:cNvPr id="15361" name="文本框 149505"/>
          <p:cNvSpPr txBox="1"/>
          <p:nvPr>
            <p:custDataLst>
              <p:tags r:id="rId7"/>
            </p:custDataLst>
          </p:nvPr>
        </p:nvSpPr>
        <p:spPr>
          <a:xfrm>
            <a:off x="129540" y="5509895"/>
            <a:ext cx="11932920" cy="1419860"/>
          </a:xfrm>
          <a:prstGeom prst="rect">
            <a:avLst/>
          </a:prstGeom>
          <a:noFill/>
          <a:ln w="9525">
            <a:noFill/>
          </a:ln>
        </p:spPr>
        <p:txBody>
          <a:bodyPr wrap="square" anchor="t">
            <a:spAutoFit/>
          </a:bodyPr>
          <a:lstStyle/>
          <a:p>
            <a:pPr defTabSz="958850">
              <a:lnSpc>
                <a:spcPct val="90000"/>
              </a:lnSpc>
              <a:spcBef>
                <a:spcPct val="0"/>
              </a:spcBef>
              <a:spcAft>
                <a:spcPct val="0"/>
              </a:spcAft>
            </a:pPr>
            <a:r>
              <a:rPr lang="en-US" sz="2400">
                <a:latin typeface="仿宋" panose="02010609060101010101" charset="-122"/>
                <a:ea typeface="仿宋" panose="02010609060101010101" charset="-122"/>
                <a:cs typeface="仿宋" panose="02010609060101010101" charset="-122"/>
                <a:sym typeface="+mn-ea"/>
              </a:rPr>
              <a:t>1</a:t>
            </a:r>
            <a:r>
              <a:rPr sz="2400">
                <a:latin typeface="仿宋" panose="02010609060101010101" charset="-122"/>
                <a:ea typeface="仿宋" panose="02010609060101010101" charset="-122"/>
                <a:cs typeface="仿宋" panose="02010609060101010101" charset="-122"/>
                <a:sym typeface="+mn-ea"/>
              </a:rPr>
              <a:t>（15海南7）某童装生产企业主通过信用卡透支解决了在购买布料时资金不足的问题。这表明信用卡具有  </a:t>
            </a:r>
          </a:p>
          <a:p>
            <a:pPr defTabSz="958850">
              <a:lnSpc>
                <a:spcPct val="90000"/>
              </a:lnSpc>
              <a:spcBef>
                <a:spcPct val="0"/>
              </a:spcBef>
              <a:spcAft>
                <a:spcPct val="0"/>
              </a:spcAft>
            </a:pPr>
            <a:r>
              <a:rPr sz="2400">
                <a:latin typeface="仿宋" panose="02010609060101010101" charset="-122"/>
                <a:ea typeface="仿宋" panose="02010609060101010101" charset="-122"/>
                <a:cs typeface="仿宋" panose="02010609060101010101" charset="-122"/>
                <a:sym typeface="+mn-ea"/>
              </a:rPr>
              <a:t>①消费功能　　②融资功能      ③储蓄功能　　④支付功能</a:t>
            </a:r>
          </a:p>
          <a:p>
            <a:pPr defTabSz="958850">
              <a:lnSpc>
                <a:spcPct val="90000"/>
              </a:lnSpc>
              <a:spcBef>
                <a:spcPct val="0"/>
              </a:spcBef>
              <a:spcAft>
                <a:spcPct val="0"/>
              </a:spcAft>
            </a:pPr>
            <a:r>
              <a:rPr sz="2400">
                <a:latin typeface="仿宋" panose="02010609060101010101" charset="-122"/>
                <a:ea typeface="仿宋" panose="02010609060101010101" charset="-122"/>
                <a:cs typeface="仿宋" panose="02010609060101010101" charset="-122"/>
                <a:sym typeface="+mn-ea"/>
              </a:rPr>
              <a:t>A.①③　      　B.①④　    　C.②③　　     D.②④ </a:t>
            </a:r>
          </a:p>
        </p:txBody>
      </p:sp>
      <p:sp>
        <p:nvSpPr>
          <p:cNvPr id="9" name="TextBox 14"/>
          <p:cNvSpPr txBox="1"/>
          <p:nvPr>
            <p:custDataLst>
              <p:tags r:id="rId8"/>
            </p:custDataLst>
          </p:nvPr>
        </p:nvSpPr>
        <p:spPr>
          <a:xfrm>
            <a:off x="11043627" y="5906737"/>
            <a:ext cx="601980" cy="829945"/>
          </a:xfrm>
          <a:prstGeom prst="rect">
            <a:avLst/>
          </a:prstGeom>
          <a:noFill/>
        </p:spPr>
        <p:txBody>
          <a:bodyPr wrap="none" rtlCol="0">
            <a:spAutoFit/>
          </a:bodyPr>
          <a:lstStyle/>
          <a:p>
            <a:r>
              <a:rPr lang="en-US" sz="4800">
                <a:solidFill>
                  <a:srgbClr val="FF0000"/>
                </a:solidFill>
              </a:rPr>
              <a:t>D</a:t>
            </a: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advTm="300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after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1303020" y="133985"/>
            <a:ext cx="7807325" cy="521970"/>
          </a:xfrm>
          <a:prstGeom prst="rect">
            <a:avLst/>
          </a:prstGeom>
          <a:noFill/>
        </p:spPr>
        <p:txBody>
          <a:bodyPr wrap="square" rtlCol="0" anchor="t">
            <a:spAutoFit/>
          </a:bodyPr>
          <a:lstStyle/>
          <a:p>
            <a:pPr algn="l"/>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7</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．外汇和汇率</a:t>
            </a:r>
          </a:p>
        </p:txBody>
      </p:sp>
      <p:pic>
        <p:nvPicPr>
          <p:cNvPr id="11" name="轻松秒懂汇率[高清版]">
            <a:hlinkClick r:id="" action="ppaction://media"/>
          </p:cNvPr>
          <p:cNvPicPr/>
          <p:nvPr>
            <a:videoFile r:link="rId4"/>
            <p:custDataLst>
              <p:tags r:id="rId5"/>
            </p:custDataLst>
            <p:extLst>
              <p:ext uri="{DAA4B4D4-6D71-4841-9C94-3DE7FCFB9230}">
                <p14:media xmlns:p14="http://schemas.microsoft.com/office/powerpoint/2010/main" r:embed="rId3"/>
              </p:ext>
            </p:extLst>
          </p:nvPr>
        </p:nvPicPr>
        <p:blipFill>
          <a:blip r:embed="rId16"/>
          <a:stretch>
            <a:fillRect/>
          </a:stretch>
        </p:blipFill>
        <p:spPr>
          <a:xfrm>
            <a:off x="6501130" y="1893570"/>
            <a:ext cx="5532755" cy="3827780"/>
          </a:xfrm>
          <a:prstGeom prst="rect">
            <a:avLst/>
          </a:prstGeom>
        </p:spPr>
      </p:pic>
      <p:sp>
        <p:nvSpPr>
          <p:cNvPr id="18446" name="Text Box 16"/>
          <p:cNvSpPr txBox="1">
            <a:spLocks noChangeArrowheads="1"/>
          </p:cNvSpPr>
          <p:nvPr>
            <p:custDataLst>
              <p:tags r:id="rId6"/>
            </p:custDataLst>
          </p:nvPr>
        </p:nvSpPr>
        <p:spPr bwMode="auto">
          <a:xfrm>
            <a:off x="7873365" y="5891530"/>
            <a:ext cx="278892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spcBef>
                <a:spcPct val="50000"/>
              </a:spcBef>
            </a:pPr>
            <a:r>
              <a:rPr lang="zh-CN" altLang="en-US" sz="2800" b="1">
                <a:solidFill>
                  <a:srgbClr val="FF0000"/>
                </a:solidFill>
                <a:latin typeface="楷体" panose="02010609060101010101" pitchFamily="49" charset="-122"/>
                <a:ea typeface="楷体" panose="02010609060101010101" pitchFamily="49" charset="-122"/>
              </a:rPr>
              <a:t>轻松秒懂汇率</a:t>
            </a:r>
          </a:p>
        </p:txBody>
      </p:sp>
      <p:sp>
        <p:nvSpPr>
          <p:cNvPr id="28" name="文本框 27"/>
          <p:cNvSpPr txBox="1"/>
          <p:nvPr>
            <p:custDataLst>
              <p:tags r:id="rId7"/>
            </p:custDataLst>
          </p:nvPr>
        </p:nvSpPr>
        <p:spPr>
          <a:xfrm>
            <a:off x="0" y="1014095"/>
            <a:ext cx="6301105" cy="5076190"/>
          </a:xfrm>
          <a:prstGeom prst="rect">
            <a:avLst/>
          </a:prstGeom>
          <a:noFill/>
        </p:spPr>
        <p:txBody>
          <a:bodyPr wrap="square" lIns="91435" tIns="45717" rIns="91435" bIns="45717">
            <a:spAutoFit/>
          </a:bodyPr>
          <a:lstStyle/>
          <a:p>
            <a:pPr fontAlgn="auto">
              <a:lnSpc>
                <a:spcPct val="150000"/>
              </a:lnSpc>
              <a:spcBef>
                <a:spcPct val="0"/>
              </a:spcBef>
              <a:spcAft>
                <a:spcPct val="0"/>
              </a:spcAft>
              <a:defRPr/>
            </a:pPr>
            <a:r>
              <a:rPr lang="en-US" altLang="zh-CN"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外汇的含义：</a:t>
            </a:r>
            <a:r>
              <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是用</a:t>
            </a:r>
            <a:r>
              <a:rPr lang="en-US" altLang="en-US" sz="240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外币</a:t>
            </a:r>
            <a:r>
              <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表示的用于</a:t>
            </a:r>
            <a:r>
              <a:rPr lang="en-US" altLang="en-US" sz="2400">
                <a:solidFill>
                  <a:srgbClr val="0089D2"/>
                </a:solidFill>
                <a:latin typeface="Times New Roman" panose="02020603050405020304" pitchFamily="18" charset="0"/>
                <a:ea typeface="微软雅黑" panose="020B0503020204020204" charset="-122"/>
                <a:cs typeface="Times New Roman" panose="02020603050405020304" pitchFamily="18" charset="0"/>
                <a:sym typeface="+mn-ea"/>
              </a:rPr>
              <a:t>国际间结算</a:t>
            </a:r>
            <a:r>
              <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的</a:t>
            </a:r>
            <a:r>
              <a:rPr lang="en-US" altLang="en-US" sz="2400">
                <a:solidFill>
                  <a:srgbClr val="0089D2"/>
                </a:solidFill>
                <a:latin typeface="Times New Roman" panose="02020603050405020304" pitchFamily="18" charset="0"/>
                <a:ea typeface="微软雅黑" panose="020B0503020204020204" charset="-122"/>
                <a:cs typeface="Times New Roman" panose="02020603050405020304" pitchFamily="18" charset="0"/>
                <a:sym typeface="+mn-ea"/>
              </a:rPr>
              <a:t>支付手段</a:t>
            </a:r>
            <a:r>
              <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a:t>
            </a:r>
          </a:p>
          <a:p>
            <a:pPr fontAlgn="auto">
              <a:lnSpc>
                <a:spcPct val="150000"/>
              </a:lnSpc>
              <a:spcBef>
                <a:spcPct val="0"/>
              </a:spcBef>
              <a:spcAft>
                <a:spcPct val="0"/>
              </a:spcAft>
              <a:defRPr/>
            </a:pPr>
            <a:r>
              <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1</a:t>
            </a:r>
            <a:r>
              <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）外币≠外汇。</a:t>
            </a:r>
            <a:endPar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fontAlgn="auto">
              <a:lnSpc>
                <a:spcPct val="150000"/>
              </a:lnSpc>
              <a:spcBef>
                <a:spcPct val="0"/>
              </a:spcBef>
              <a:spcAft>
                <a:spcPct val="0"/>
              </a:spcAft>
              <a:defRPr/>
            </a:pPr>
            <a:endPar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a:p>
            <a:pPr fontAlgn="auto">
              <a:lnSpc>
                <a:spcPct val="150000"/>
              </a:lnSpc>
              <a:spcBef>
                <a:spcPct val="0"/>
              </a:spcBef>
              <a:spcAft>
                <a:spcPct val="0"/>
              </a:spcAft>
              <a:defRPr/>
            </a:pPr>
            <a:endPar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a:p>
            <a:pPr fontAlgn="auto">
              <a:lnSpc>
                <a:spcPct val="150000"/>
              </a:lnSpc>
              <a:spcBef>
                <a:spcPct val="0"/>
              </a:spcBef>
              <a:spcAft>
                <a:spcPct val="0"/>
              </a:spcAft>
              <a:defRPr/>
            </a:pPr>
            <a:endPar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a:p>
            <a:pPr fontAlgn="auto">
              <a:lnSpc>
                <a:spcPct val="150000"/>
              </a:lnSpc>
              <a:spcBef>
                <a:spcPct val="0"/>
              </a:spcBef>
              <a:spcAft>
                <a:spcPct val="0"/>
              </a:spcAft>
              <a:defRPr/>
            </a:pPr>
            <a:r>
              <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）这里的“支付手段”不是指货币的职能，</a:t>
            </a:r>
          </a:p>
          <a:p>
            <a:pPr fontAlgn="auto">
              <a:lnSpc>
                <a:spcPct val="150000"/>
              </a:lnSpc>
              <a:spcBef>
                <a:spcPct val="0"/>
              </a:spcBef>
              <a:spcAft>
                <a:spcPct val="0"/>
              </a:spcAft>
              <a:defRPr/>
            </a:pPr>
            <a:r>
              <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而是支付方式、支付工具和用于支付的资产。</a:t>
            </a:r>
            <a:endParaRPr lang="zh-CN" altLang="en-US" sz="2400" kern="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fontAlgn="auto">
              <a:lnSpc>
                <a:spcPct val="150000"/>
              </a:lnSpc>
              <a:spcBef>
                <a:spcPct val="0"/>
              </a:spcBef>
              <a:spcAft>
                <a:spcPct val="0"/>
              </a:spcAft>
              <a:defRPr/>
            </a:pPr>
            <a:endParaRPr lang="en-US"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9" name="组合 8"/>
          <p:cNvGrpSpPr/>
          <p:nvPr>
            <p:custDataLst>
              <p:tags r:id="rId8"/>
            </p:custDataLst>
          </p:nvPr>
        </p:nvGrpSpPr>
        <p:grpSpPr>
          <a:xfrm>
            <a:off x="274955" y="2901315"/>
            <a:ext cx="6025515" cy="1460500"/>
            <a:chOff x="2376643" y="4784133"/>
            <a:chExt cx="7009916" cy="2273615"/>
          </a:xfrm>
        </p:grpSpPr>
        <p:sp>
          <p:nvSpPr>
            <p:cNvPr id="16" name="圆角矩形 15"/>
            <p:cNvSpPr/>
            <p:nvPr>
              <p:custDataLst>
                <p:tags r:id="rId9"/>
              </p:custDataLst>
            </p:nvPr>
          </p:nvSpPr>
          <p:spPr>
            <a:xfrm>
              <a:off x="2376643" y="5041915"/>
              <a:ext cx="7009916" cy="1511069"/>
            </a:xfrm>
            <a:prstGeom prst="roundRect">
              <a:avLst/>
            </a:prstGeom>
            <a:noFill/>
            <a:ln w="28575">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latin typeface="Times New Roman" panose="02020603050405020304" pitchFamily="18" charset="0"/>
                <a:ea typeface="微软雅黑" panose="020B0503020204020204" charset="-122"/>
                <a:cs typeface="Times New Roman" panose="02020603050405020304" pitchFamily="18" charset="0"/>
              </a:endParaRPr>
            </a:p>
          </p:txBody>
        </p:sp>
        <p:sp>
          <p:nvSpPr>
            <p:cNvPr id="17" name="椭圆 16"/>
            <p:cNvSpPr/>
            <p:nvPr>
              <p:custDataLst>
                <p:tags r:id="rId10"/>
              </p:custDataLst>
            </p:nvPr>
          </p:nvSpPr>
          <p:spPr>
            <a:xfrm>
              <a:off x="2519331" y="5053014"/>
              <a:ext cx="3743270" cy="1499970"/>
            </a:xfrm>
            <a:prstGeom prst="ellipse">
              <a:avLst/>
            </a:prstGeom>
            <a:noFill/>
            <a:ln w="28575">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latin typeface="Times New Roman" panose="02020603050405020304" pitchFamily="18" charset="0"/>
                <a:ea typeface="微软雅黑" panose="020B0503020204020204" charset="-122"/>
                <a:cs typeface="Times New Roman" panose="02020603050405020304" pitchFamily="18" charset="0"/>
              </a:endParaRPr>
            </a:p>
          </p:txBody>
        </p:sp>
        <p:sp>
          <p:nvSpPr>
            <p:cNvPr id="18" name="椭圆 17"/>
            <p:cNvSpPr/>
            <p:nvPr>
              <p:custDataLst>
                <p:tags r:id="rId11"/>
              </p:custDataLst>
            </p:nvPr>
          </p:nvSpPr>
          <p:spPr>
            <a:xfrm>
              <a:off x="7578530" y="5453122"/>
              <a:ext cx="1336674" cy="934895"/>
            </a:xfrm>
            <a:prstGeom prst="ellipse">
              <a:avLst/>
            </a:prstGeom>
            <a:noFill/>
            <a:ln w="28575">
              <a:solidFill>
                <a:srgbClr val="FFC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latin typeface="Times New Roman" panose="02020603050405020304" pitchFamily="18" charset="0"/>
                <a:ea typeface="微软雅黑" panose="020B0503020204020204" charset="-122"/>
                <a:cs typeface="Times New Roman" panose="02020603050405020304" pitchFamily="18" charset="0"/>
              </a:endParaRPr>
            </a:p>
          </p:txBody>
        </p:sp>
        <p:sp>
          <p:nvSpPr>
            <p:cNvPr id="19" name="TextBox 19"/>
            <p:cNvSpPr txBox="1"/>
            <p:nvPr>
              <p:custDataLst>
                <p:tags r:id="rId12"/>
              </p:custDataLst>
            </p:nvPr>
          </p:nvSpPr>
          <p:spPr>
            <a:xfrm>
              <a:off x="6425103" y="4784133"/>
              <a:ext cx="1052513" cy="2273615"/>
            </a:xfrm>
            <a:prstGeom prst="rect">
              <a:avLst/>
            </a:prstGeom>
            <a:noFill/>
          </p:spPr>
          <p:txBody>
            <a:bodyPr lIns="91435" tIns="45717" rIns="91435" bIns="45717">
              <a:spAutoFit/>
            </a:bodyPr>
            <a:lstStyle/>
            <a:p>
              <a:pPr fontAlgn="auto">
                <a:lnSpc>
                  <a:spcPct val="150000"/>
                </a:lnSpc>
                <a:spcBef>
                  <a:spcPct val="0"/>
                </a:spcBef>
                <a:spcAft>
                  <a:spcPct val="0"/>
                </a:spcAft>
                <a:defRPr/>
              </a:pPr>
              <a:r>
                <a:rPr lang="zh-CN" altLang="en-US" sz="2965" b="1">
                  <a:solidFill>
                    <a:schemeClr val="accent6">
                      <a:lumMod val="75000"/>
                    </a:schemeClr>
                  </a:solidFill>
                  <a:latin typeface="Times New Roman" panose="02020603050405020304" pitchFamily="18" charset="0"/>
                  <a:ea typeface="微软雅黑" panose="020B0503020204020204" charset="-122"/>
                  <a:cs typeface="Times New Roman" panose="02020603050405020304" pitchFamily="18" charset="0"/>
                </a:rPr>
                <a:t>外汇</a:t>
              </a:r>
            </a:p>
          </p:txBody>
        </p:sp>
        <p:sp>
          <p:nvSpPr>
            <p:cNvPr id="43019" name="TextBox 20"/>
            <p:cNvSpPr txBox="1">
              <a:spLocks noChangeArrowheads="1"/>
            </p:cNvSpPr>
            <p:nvPr>
              <p:custDataLst>
                <p:tags r:id="rId13"/>
              </p:custDataLst>
            </p:nvPr>
          </p:nvSpPr>
          <p:spPr bwMode="auto">
            <a:xfrm>
              <a:off x="7744646" y="5367841"/>
              <a:ext cx="1006343" cy="85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spcBef>
                  <a:spcPct val="0"/>
                </a:spcBef>
                <a:spcAft>
                  <a:spcPct val="0"/>
                </a:spcAft>
              </a:pPr>
              <a:r>
                <a:rPr lang="zh-CN" altLang="en-US" sz="2000" b="1">
                  <a:latin typeface="Times New Roman" panose="02020603050405020304" pitchFamily="18" charset="0"/>
                  <a:cs typeface="Times New Roman" panose="02020603050405020304" pitchFamily="18" charset="0"/>
                </a:rPr>
                <a:t>外币</a:t>
              </a:r>
            </a:p>
          </p:txBody>
        </p:sp>
        <p:sp>
          <p:nvSpPr>
            <p:cNvPr id="43020" name="TextBox 21"/>
            <p:cNvSpPr txBox="1">
              <a:spLocks noChangeArrowheads="1"/>
            </p:cNvSpPr>
            <p:nvPr>
              <p:custDataLst>
                <p:tags r:id="rId14"/>
              </p:custDataLst>
            </p:nvPr>
          </p:nvSpPr>
          <p:spPr bwMode="auto">
            <a:xfrm>
              <a:off x="2902857" y="5067047"/>
              <a:ext cx="2976308" cy="157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spcBef>
                  <a:spcPct val="0"/>
                </a:spcBef>
                <a:spcAft>
                  <a:spcPct val="0"/>
                </a:spcAft>
              </a:pPr>
              <a:r>
                <a:rPr lang="zh-CN" altLang="en-US" sz="2000" b="1">
                  <a:latin typeface="Times New Roman" panose="02020603050405020304" pitchFamily="18" charset="0"/>
                  <a:cs typeface="Times New Roman" panose="02020603050405020304" pitchFamily="18" charset="0"/>
                </a:rPr>
                <a:t>外国证券、股票、外币支付凭证等</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446"/>
                                        </p:tgtEl>
                                        <p:attrNameLst>
                                          <p:attrName>style.visibility</p:attrName>
                                        </p:attrNameLst>
                                      </p:cBhvr>
                                      <p:to>
                                        <p:strVal val="visible"/>
                                      </p:to>
                                    </p:set>
                                    <p:anim calcmode="lin" valueType="num">
                                      <p:cBhvr additive="base">
                                        <p:cTn id="25" dur="500" fill="hold"/>
                                        <p:tgtEl>
                                          <p:spTgt spid="18446"/>
                                        </p:tgtEl>
                                        <p:attrNameLst>
                                          <p:attrName>ppt_x</p:attrName>
                                        </p:attrNameLst>
                                      </p:cBhvr>
                                      <p:tavLst>
                                        <p:tav tm="0">
                                          <p:val>
                                            <p:strVal val="#ppt_x"/>
                                          </p:val>
                                        </p:tav>
                                        <p:tav tm="100000">
                                          <p:val>
                                            <p:strVal val="#ppt_x"/>
                                          </p:val>
                                        </p:tav>
                                      </p:tavLst>
                                    </p:anim>
                                    <p:anim calcmode="lin" valueType="num">
                                      <p:cBhvr additive="base">
                                        <p:cTn id="26" dur="500" fill="hold"/>
                                        <p:tgtEl>
                                          <p:spTgt spid="184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nodeType="clickPar">
                      <p:stCondLst>
                        <p:cond delay="indefinite"/>
                      </p:stCondLst>
                      <p:childTnLst>
                        <p:par>
                          <p:cTn id="29" fill="hold" nodeType="afterGroup">
                            <p:stCondLst>
                              <p:cond delay="0"/>
                            </p:stCondLst>
                            <p:childTnLst>
                              <p:par>
                                <p:cTn id="30" presetID="2" presetClass="mediacall" presetSubtype="0" fill="hold" nodeType="clickEffect">
                                  <p:stCondLst>
                                    <p:cond delay="0"/>
                                  </p:stCondLst>
                                  <p:childTnLst>
                                    <p:cmd type="call" cmd="togglePause">
                                      <p:cBhvr additive="base">
                                        <p:cTn id="31" dur="1" fill="hold"/>
                                        <p:tgtEl>
                                          <p:spTgt spid="11"/>
                                        </p:tgtEl>
                                      </p:cBhvr>
                                    </p:cmd>
                                  </p:childTnLst>
                                </p:cTn>
                              </p:par>
                            </p:childTnLst>
                          </p:cTn>
                        </p:par>
                      </p:childTnLst>
                    </p:cTn>
                  </p:par>
                </p:childTnLst>
              </p:cTn>
              <p:nextCondLst>
                <p:cond evt="onClick" delay="0">
                  <p:tgtEl>
                    <p:spTgt spid="11"/>
                  </p:tgtEl>
                </p:cond>
              </p:nextCondLst>
            </p:seq>
            <p:video>
              <p:cMediaNode>
                <p:cTn id="32" fill="hold" display="0">
                  <p:stCondLst>
                    <p:cond delay="indefinite"/>
                  </p:stCondLst>
                  <p:endCondLst>
                    <p:cond evt="onNext" delay="0">
                      <p:tgtEl>
                        <p:sldTgt/>
                      </p:tgtEl>
                    </p:cond>
                    <p:cond evt="onPrev" delay="0">
                      <p:tgtEl>
                        <p:sldTgt/>
                      </p:tgtEl>
                    </p:cond>
                  </p:endCondLst>
                </p:cTn>
                <p:tgtEl>
                  <p:spTgt spid="11"/>
                </p:tgtEl>
              </p:cMediaNode>
            </p:video>
          </p:childTnLst>
        </p:cTn>
      </p:par>
    </p:tnLst>
    <p:bldLst>
      <p:bldP spid="18446"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5"/>
          <p:cNvSpPr txBox="1">
            <a:spLocks noChangeArrowheads="1"/>
          </p:cNvSpPr>
          <p:nvPr>
            <p:custDataLst>
              <p:tags r:id="rId1"/>
            </p:custDataLst>
          </p:nvPr>
        </p:nvSpPr>
        <p:spPr bwMode="auto">
          <a:xfrm>
            <a:off x="347345" y="3355975"/>
            <a:ext cx="277622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人民币</a:t>
            </a:r>
            <a:endParaRPr lang="en-US" altLang="zh-CN" sz="2400" b="1">
              <a:solidFill>
                <a:srgbClr val="000000"/>
              </a:solidFill>
              <a:latin typeface="Times New Roman" panose="02020603050405020304" pitchFamily="18" charset="0"/>
              <a:cs typeface="Times New Roman" panose="02020603050405020304" pitchFamily="18" charset="0"/>
            </a:endParaRPr>
          </a:p>
          <a:p>
            <a:pPr algn="ct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币值     汇率</a:t>
            </a:r>
          </a:p>
        </p:txBody>
      </p:sp>
      <p:sp>
        <p:nvSpPr>
          <p:cNvPr id="49155" name="TextBox 6"/>
          <p:cNvSpPr txBox="1">
            <a:spLocks noChangeArrowheads="1"/>
          </p:cNvSpPr>
          <p:nvPr>
            <p:custDataLst>
              <p:tags r:id="rId2"/>
            </p:custDataLst>
          </p:nvPr>
        </p:nvSpPr>
        <p:spPr bwMode="auto">
          <a:xfrm>
            <a:off x="4513580" y="3355975"/>
            <a:ext cx="24923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sym typeface="+mn-ea"/>
              </a:rPr>
              <a:t>外币</a:t>
            </a:r>
            <a:r>
              <a:rPr lang="en-US" altLang="zh-CN" sz="2400" b="1">
                <a:solidFill>
                  <a:srgbClr val="000000"/>
                </a:solidFill>
                <a:latin typeface="Times New Roman" panose="02020603050405020304" pitchFamily="18" charset="0"/>
                <a:cs typeface="Times New Roman" panose="02020603050405020304" pitchFamily="18" charset="0"/>
              </a:rPr>
              <a:t>                                                                                         </a:t>
            </a:r>
          </a:p>
          <a:p>
            <a:pPr algn="ct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币值     汇率</a:t>
            </a:r>
          </a:p>
        </p:txBody>
      </p:sp>
      <p:sp>
        <p:nvSpPr>
          <p:cNvPr id="8" name="TextBox 7"/>
          <p:cNvSpPr txBox="1"/>
          <p:nvPr>
            <p:custDataLst>
              <p:tags r:id="rId3"/>
            </p:custDataLst>
          </p:nvPr>
        </p:nvSpPr>
        <p:spPr>
          <a:xfrm>
            <a:off x="195735" y="4187030"/>
            <a:ext cx="1327150" cy="643890"/>
          </a:xfrm>
          <a:prstGeom prst="rect">
            <a:avLst/>
          </a:prstGeom>
        </p:spPr>
        <p:style>
          <a:lnRef idx="2">
            <a:schemeClr val="accent6"/>
          </a:lnRef>
          <a:fillRef idx="1">
            <a:schemeClr val="lt1"/>
          </a:fillRef>
          <a:effectRef idx="0">
            <a:schemeClr val="accent6"/>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升值</a:t>
            </a:r>
          </a:p>
        </p:txBody>
      </p:sp>
      <p:sp>
        <p:nvSpPr>
          <p:cNvPr id="9" name="TextBox 8"/>
          <p:cNvSpPr txBox="1"/>
          <p:nvPr>
            <p:custDataLst>
              <p:tags r:id="rId4"/>
            </p:custDataLst>
          </p:nvPr>
        </p:nvSpPr>
        <p:spPr>
          <a:xfrm>
            <a:off x="195263" y="4948867"/>
            <a:ext cx="1287462" cy="643890"/>
          </a:xfrm>
          <a:prstGeom prst="rect">
            <a:avLst/>
          </a:prstGeom>
        </p:spPr>
        <p:style>
          <a:lnRef idx="2">
            <a:schemeClr val="accent5"/>
          </a:lnRef>
          <a:fillRef idx="1">
            <a:schemeClr val="lt1"/>
          </a:fillRef>
          <a:effectRef idx="0">
            <a:schemeClr val="accent5"/>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贬值</a:t>
            </a:r>
          </a:p>
        </p:txBody>
      </p:sp>
      <p:sp>
        <p:nvSpPr>
          <p:cNvPr id="10" name="TextBox 9"/>
          <p:cNvSpPr txBox="1"/>
          <p:nvPr>
            <p:custDataLst>
              <p:tags r:id="rId5"/>
            </p:custDataLst>
          </p:nvPr>
        </p:nvSpPr>
        <p:spPr>
          <a:xfrm>
            <a:off x="1607820" y="4186099"/>
            <a:ext cx="1249363" cy="643890"/>
          </a:xfrm>
          <a:prstGeom prst="rect">
            <a:avLst/>
          </a:prstGeom>
        </p:spPr>
        <p:style>
          <a:lnRef idx="2">
            <a:schemeClr val="accent6"/>
          </a:lnRef>
          <a:fillRef idx="1">
            <a:schemeClr val="lt1"/>
          </a:fillRef>
          <a:effectRef idx="0">
            <a:schemeClr val="accent6"/>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上升</a:t>
            </a:r>
          </a:p>
        </p:txBody>
      </p:sp>
      <p:sp>
        <p:nvSpPr>
          <p:cNvPr id="11" name="TextBox 10"/>
          <p:cNvSpPr txBox="1"/>
          <p:nvPr>
            <p:custDataLst>
              <p:tags r:id="rId6"/>
            </p:custDataLst>
          </p:nvPr>
        </p:nvSpPr>
        <p:spPr>
          <a:xfrm>
            <a:off x="1589406" y="4948867"/>
            <a:ext cx="1287462" cy="643890"/>
          </a:xfrm>
          <a:prstGeom prst="rect">
            <a:avLst/>
          </a:prstGeom>
        </p:spPr>
        <p:style>
          <a:lnRef idx="2">
            <a:schemeClr val="accent5"/>
          </a:lnRef>
          <a:fillRef idx="1">
            <a:schemeClr val="lt1"/>
          </a:fillRef>
          <a:effectRef idx="0">
            <a:schemeClr val="accent5"/>
          </a:effectRef>
          <a:fontRef idx="minor">
            <a:schemeClr val="dk1"/>
          </a:fontRef>
        </p:style>
        <p:txBody>
          <a:bodyPr wrap="square"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下降</a:t>
            </a:r>
          </a:p>
        </p:txBody>
      </p:sp>
      <p:sp>
        <p:nvSpPr>
          <p:cNvPr id="12" name="TextBox 11"/>
          <p:cNvSpPr txBox="1"/>
          <p:nvPr>
            <p:custDataLst>
              <p:tags r:id="rId7"/>
            </p:custDataLst>
          </p:nvPr>
        </p:nvSpPr>
        <p:spPr>
          <a:xfrm>
            <a:off x="4279424" y="4186911"/>
            <a:ext cx="1441450" cy="643890"/>
          </a:xfrm>
          <a:prstGeom prst="rect">
            <a:avLst/>
          </a:prstGeom>
        </p:spPr>
        <p:style>
          <a:lnRef idx="2">
            <a:schemeClr val="accent5"/>
          </a:lnRef>
          <a:fillRef idx="1">
            <a:schemeClr val="lt1"/>
          </a:fillRef>
          <a:effectRef idx="0">
            <a:schemeClr val="accent5"/>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贬值</a:t>
            </a:r>
          </a:p>
        </p:txBody>
      </p:sp>
      <p:sp>
        <p:nvSpPr>
          <p:cNvPr id="14" name="TextBox 13"/>
          <p:cNvSpPr txBox="1"/>
          <p:nvPr>
            <p:custDataLst>
              <p:tags r:id="rId8"/>
            </p:custDataLst>
          </p:nvPr>
        </p:nvSpPr>
        <p:spPr>
          <a:xfrm>
            <a:off x="4117975" y="4961567"/>
            <a:ext cx="1408113" cy="643890"/>
          </a:xfrm>
          <a:prstGeom prst="rect">
            <a:avLst/>
          </a:prstGeom>
        </p:spPr>
        <p:style>
          <a:lnRef idx="2">
            <a:schemeClr val="accent6"/>
          </a:lnRef>
          <a:fillRef idx="1">
            <a:schemeClr val="lt1"/>
          </a:fillRef>
          <a:effectRef idx="0">
            <a:schemeClr val="accent6"/>
          </a:effectRef>
          <a:fontRef idx="minor">
            <a:schemeClr val="dk1"/>
          </a:fontRef>
        </p:style>
        <p:txBody>
          <a:bodyPr wrap="square"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升值</a:t>
            </a:r>
          </a:p>
        </p:txBody>
      </p:sp>
      <p:sp>
        <p:nvSpPr>
          <p:cNvPr id="15" name="TextBox 14"/>
          <p:cNvSpPr txBox="1"/>
          <p:nvPr>
            <p:custDataLst>
              <p:tags r:id="rId9"/>
            </p:custDataLst>
          </p:nvPr>
        </p:nvSpPr>
        <p:spPr>
          <a:xfrm>
            <a:off x="5746680" y="4961357"/>
            <a:ext cx="1439863" cy="643890"/>
          </a:xfrm>
          <a:prstGeom prst="rect">
            <a:avLst/>
          </a:prstGeom>
        </p:spPr>
        <p:style>
          <a:lnRef idx="2">
            <a:schemeClr val="accent6"/>
          </a:lnRef>
          <a:fillRef idx="1">
            <a:schemeClr val="lt1"/>
          </a:fillRef>
          <a:effectRef idx="0">
            <a:schemeClr val="accent6"/>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上升</a:t>
            </a:r>
          </a:p>
        </p:txBody>
      </p:sp>
      <p:sp>
        <p:nvSpPr>
          <p:cNvPr id="16" name="TextBox 15"/>
          <p:cNvSpPr txBox="1"/>
          <p:nvPr>
            <p:custDataLst>
              <p:tags r:id="rId10"/>
            </p:custDataLst>
          </p:nvPr>
        </p:nvSpPr>
        <p:spPr>
          <a:xfrm>
            <a:off x="5746924" y="4187394"/>
            <a:ext cx="1439863" cy="643890"/>
          </a:xfrm>
          <a:prstGeom prst="rect">
            <a:avLst/>
          </a:prstGeom>
        </p:spPr>
        <p:style>
          <a:lnRef idx="2">
            <a:schemeClr val="accent5"/>
          </a:lnRef>
          <a:fillRef idx="1">
            <a:schemeClr val="lt1"/>
          </a:fillRef>
          <a:effectRef idx="0">
            <a:schemeClr val="accent5"/>
          </a:effectRef>
          <a:fontRef idx="minor">
            <a:schemeClr val="dk1"/>
          </a:fontRef>
        </p:style>
        <p:txBody>
          <a:bodyPr lIns="91435" tIns="45717" rIns="91435" bIns="45717">
            <a:spAutoFit/>
          </a:bodyPr>
          <a:lstStyle/>
          <a:p>
            <a:pPr algn="ctr" fontAlgn="auto">
              <a:lnSpc>
                <a:spcPct val="150000"/>
              </a:lnSpc>
              <a:spcBef>
                <a:spcPct val="0"/>
              </a:spcBef>
              <a:spcAft>
                <a:spcPct val="0"/>
              </a:spcAft>
              <a:defRPr/>
            </a:pPr>
            <a:r>
              <a:rPr lang="zh-CN" altLang="en-US" sz="2400">
                <a:solidFill>
                  <a:prstClr val="black"/>
                </a:solidFill>
                <a:latin typeface="Times New Roman" panose="02020603050405020304" pitchFamily="18" charset="0"/>
                <a:ea typeface="微软雅黑" panose="020B0503020204020204" charset="-122"/>
                <a:cs typeface="Times New Roman" panose="02020603050405020304" pitchFamily="18" charset="0"/>
              </a:rPr>
              <a:t>下降</a:t>
            </a:r>
          </a:p>
        </p:txBody>
      </p:sp>
      <p:sp>
        <p:nvSpPr>
          <p:cNvPr id="20" name="下弧形箭头 19"/>
          <p:cNvSpPr/>
          <p:nvPr>
            <p:custDataLst>
              <p:tags r:id="rId11"/>
            </p:custDataLst>
          </p:nvPr>
        </p:nvSpPr>
        <p:spPr>
          <a:xfrm>
            <a:off x="564515" y="5680075"/>
            <a:ext cx="2211705" cy="679450"/>
          </a:xfrm>
          <a:prstGeom prst="curvedUpArrow">
            <a:avLst>
              <a:gd name="adj1" fmla="val 25000"/>
              <a:gd name="adj2" fmla="val 101250"/>
              <a:gd name="adj3" fmla="val 25000"/>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1" name="右箭头 20"/>
          <p:cNvSpPr/>
          <p:nvPr>
            <p:custDataLst>
              <p:tags r:id="rId12"/>
            </p:custDataLst>
          </p:nvPr>
        </p:nvSpPr>
        <p:spPr>
          <a:xfrm>
            <a:off x="2876550" y="4721225"/>
            <a:ext cx="1224280" cy="368300"/>
          </a:xfrm>
          <a:prstGeom prst="rightArrow">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solidFill>
                <a:prstClr val="white"/>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2" name="下弧形箭头 21"/>
          <p:cNvSpPr/>
          <p:nvPr>
            <p:custDataLst>
              <p:tags r:id="rId13"/>
            </p:custDataLst>
          </p:nvPr>
        </p:nvSpPr>
        <p:spPr>
          <a:xfrm>
            <a:off x="4460240" y="5732780"/>
            <a:ext cx="2392045" cy="572770"/>
          </a:xfrm>
          <a:prstGeom prst="curvedUpArrow">
            <a:avLst>
              <a:gd name="adj1" fmla="val 25000"/>
              <a:gd name="adj2" fmla="val 110953"/>
              <a:gd name="adj3" fmla="val 25000"/>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lIns="91435" tIns="45717" rIns="91435" bIns="45717" anchor="ctr"/>
          <a:lstStyle/>
          <a:p>
            <a:pPr algn="ctr" fontAlgn="auto">
              <a:lnSpc>
                <a:spcPct val="150000"/>
              </a:lnSpc>
              <a:spcBef>
                <a:spcPct val="0"/>
              </a:spcBef>
              <a:spcAft>
                <a:spcPct val="0"/>
              </a:spcAft>
              <a:defRPr/>
            </a:pPr>
            <a:endParaRPr lang="zh-CN" altLang="en-US" sz="2965">
              <a:solidFill>
                <a:prstClr val="black"/>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23" name="TextBox 22"/>
          <p:cNvSpPr txBox="1">
            <a:spLocks noChangeArrowheads="1"/>
          </p:cNvSpPr>
          <p:nvPr>
            <p:custDataLst>
              <p:tags r:id="rId14"/>
            </p:custDataLst>
          </p:nvPr>
        </p:nvSpPr>
        <p:spPr bwMode="auto">
          <a:xfrm>
            <a:off x="195872" y="6214272"/>
            <a:ext cx="3080150"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本本相同（正比）</a:t>
            </a:r>
          </a:p>
        </p:txBody>
      </p:sp>
      <p:sp>
        <p:nvSpPr>
          <p:cNvPr id="24" name="TextBox 23"/>
          <p:cNvSpPr txBox="1">
            <a:spLocks noChangeArrowheads="1"/>
          </p:cNvSpPr>
          <p:nvPr>
            <p:custDataLst>
              <p:tags r:id="rId15"/>
            </p:custDataLst>
          </p:nvPr>
        </p:nvSpPr>
        <p:spPr bwMode="auto">
          <a:xfrm>
            <a:off x="4460249" y="6214085"/>
            <a:ext cx="3271500" cy="6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5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外外相同（正比）</a:t>
            </a:r>
          </a:p>
        </p:txBody>
      </p:sp>
      <p:sp>
        <p:nvSpPr>
          <p:cNvPr id="25" name="TextBox 24"/>
          <p:cNvSpPr txBox="1">
            <a:spLocks noChangeArrowheads="1"/>
          </p:cNvSpPr>
          <p:nvPr>
            <p:custDataLst>
              <p:tags r:id="rId16"/>
            </p:custDataLst>
          </p:nvPr>
        </p:nvSpPr>
        <p:spPr bwMode="auto">
          <a:xfrm>
            <a:off x="2776220" y="5605145"/>
            <a:ext cx="150304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7" rIns="91435" bIns="45717">
            <a:spAutoFit/>
          </a:bodyP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charset="-122"/>
              </a:defRPr>
            </a:lvl9pPr>
          </a:lstStyle>
          <a:p>
            <a:pP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本外相反</a:t>
            </a:r>
            <a:endParaRPr lang="en-US" altLang="zh-CN" sz="2400" b="1">
              <a:solidFill>
                <a:srgbClr val="000000"/>
              </a:solidFill>
              <a:latin typeface="Times New Roman" panose="02020603050405020304" pitchFamily="18" charset="0"/>
              <a:cs typeface="Times New Roman" panose="02020603050405020304" pitchFamily="18" charset="0"/>
            </a:endParaRPr>
          </a:p>
          <a:p>
            <a:pPr>
              <a:lnSpc>
                <a:spcPct val="100000"/>
              </a:lnSpc>
              <a:spcBef>
                <a:spcPct val="0"/>
              </a:spcBef>
              <a:spcAft>
                <a:spcPct val="0"/>
              </a:spcAft>
            </a:pPr>
            <a:r>
              <a:rPr lang="zh-CN" altLang="en-US" sz="2400" b="1">
                <a:solidFill>
                  <a:srgbClr val="000000"/>
                </a:solidFill>
                <a:latin typeface="Times New Roman" panose="02020603050405020304" pitchFamily="18" charset="0"/>
                <a:cs typeface="Times New Roman" panose="02020603050405020304" pitchFamily="18" charset="0"/>
              </a:rPr>
              <a:t>（反比）</a:t>
            </a:r>
          </a:p>
        </p:txBody>
      </p:sp>
      <p:cxnSp>
        <p:nvCxnSpPr>
          <p:cNvPr id="27" name="直接连接符 26"/>
          <p:cNvCxnSpPr/>
          <p:nvPr>
            <p:custDataLst>
              <p:tags r:id="rId17"/>
            </p:custDataLst>
          </p:nvPr>
        </p:nvCxnSpPr>
        <p:spPr>
          <a:xfrm>
            <a:off x="452121" y="3770968"/>
            <a:ext cx="18716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18"/>
            </p:custDataLst>
          </p:nvPr>
        </p:nvCxnSpPr>
        <p:spPr>
          <a:xfrm>
            <a:off x="4513263" y="3770656"/>
            <a:ext cx="1871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Box 3"/>
          <p:cNvSpPr/>
          <p:nvPr>
            <p:custDataLst>
              <p:tags r:id="rId19"/>
            </p:custDataLst>
          </p:nvPr>
        </p:nvSpPr>
        <p:spPr>
          <a:xfrm>
            <a:off x="7464425" y="3889375"/>
            <a:ext cx="4500880" cy="2416175"/>
          </a:xfrm>
          <a:prstGeom prst="rect">
            <a:avLst/>
          </a:prstGeom>
          <a:noFill/>
          <a:ln w="9525">
            <a:noFill/>
          </a:ln>
        </p:spPr>
        <p:txBody>
          <a:bodyPr wrap="square" anchor="t">
            <a:spAutoFit/>
          </a:bodyPr>
          <a:lstStyle/>
          <a:p>
            <a:pPr>
              <a:lnSpc>
                <a:spcPct val="90000"/>
              </a:lnSpc>
            </a:pPr>
            <a:r>
              <a:rPr lang="zh-CN" altLang="en-US" sz="2400">
                <a:latin typeface="宋体" panose="02010600030101010101" pitchFamily="2" charset="-122"/>
                <a:ea typeface="宋体" panose="02010600030101010101" pitchFamily="2" charset="-122"/>
              </a:rPr>
              <a:t>影响汇率变化的因素是多方面的：主要有本国的经济发展状况、国际收支状况、通货膨胀或紧缩状况、利率水平、汇率政策、重大的国际政治事件等，该国经济增长速度是最基本因素，国际收支平衡是最直接因素（了解即可）</a:t>
            </a:r>
          </a:p>
        </p:txBody>
      </p:sp>
      <p:sp>
        <p:nvSpPr>
          <p:cNvPr id="25601" name="Text Box 3"/>
          <p:cNvSpPr/>
          <p:nvPr>
            <p:custDataLst>
              <p:tags r:id="rId20"/>
            </p:custDataLst>
          </p:nvPr>
        </p:nvSpPr>
        <p:spPr>
          <a:xfrm>
            <a:off x="0" y="3070860"/>
            <a:ext cx="12073255" cy="423545"/>
          </a:xfrm>
          <a:prstGeom prst="rect">
            <a:avLst/>
          </a:prstGeom>
          <a:noFill/>
          <a:ln w="9525">
            <a:noFill/>
          </a:ln>
        </p:spPr>
        <p:txBody>
          <a:bodyPr wrap="square" anchor="t">
            <a:spAutoFit/>
          </a:bodyPr>
          <a:lstStyle/>
          <a:p>
            <a:pPr algn="l">
              <a:lnSpc>
                <a:spcPct val="90000"/>
              </a:lnSpc>
              <a:spcBef>
                <a:spcPts val="50"/>
              </a:spcBef>
              <a:spcAft>
                <a:spcPct val="0"/>
              </a:spcAft>
            </a:pP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a:t>
            </a:r>
            <a:r>
              <a:rPr lang="en-US" alt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3</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rPr>
              <a:t>）汇率变化与货币币值的关系（</a:t>
            </a:r>
            <a:r>
              <a:rPr lang="zh-CN" altLang="en-US" sz="2400" b="1">
                <a:solidFill>
                  <a:srgbClr val="FF0000"/>
                </a:solidFill>
                <a:latin typeface="Times New Roman" panose="02020603050405020304" pitchFamily="18" charset="0"/>
                <a:cs typeface="Times New Roman" panose="02020603050405020304" pitchFamily="18" charset="0"/>
                <a:sym typeface="+mn-ea"/>
              </a:rPr>
              <a:t>汇率变化规律</a:t>
            </a:r>
            <a:r>
              <a:rPr lang="zh-CN" sz="24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400" b="1">
                <a:solidFill>
                  <a:srgbClr val="FF0000"/>
                </a:solidFill>
                <a:latin typeface="Times New Roman" panose="02020603050405020304" pitchFamily="18" charset="0"/>
                <a:cs typeface="Times New Roman" panose="02020603050405020304" pitchFamily="18" charset="0"/>
                <a:sym typeface="+mn-ea"/>
              </a:rPr>
              <a:t>：“本本相同，外外相同，本外相反”</a:t>
            </a:r>
            <a:endParaRPr lang="zh-CN" altLang="en-US" sz="24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Text Box 3"/>
          <p:cNvSpPr/>
          <p:nvPr>
            <p:custDataLst>
              <p:tags r:id="rId21"/>
            </p:custDataLst>
          </p:nvPr>
        </p:nvSpPr>
        <p:spPr>
          <a:xfrm>
            <a:off x="0" y="0"/>
            <a:ext cx="12073255" cy="3070860"/>
          </a:xfrm>
          <a:prstGeom prst="rect">
            <a:avLst/>
          </a:prstGeom>
          <a:noFill/>
          <a:ln w="9525">
            <a:noFill/>
          </a:ln>
        </p:spPr>
        <p:txBody>
          <a:bodyPr wrap="square" anchor="t">
            <a:spAutoFit/>
          </a:bodyPr>
          <a:lstStyle/>
          <a:p>
            <a:pPr>
              <a:lnSpc>
                <a:spcPct val="95000"/>
              </a:lnSpc>
            </a:pPr>
            <a:r>
              <a:rPr lang="en-US" altLang="zh-CN" sz="2400" b="1">
                <a:latin typeface="宋体" panose="02010600030101010101" pitchFamily="2" charset="-122"/>
                <a:ea typeface="宋体" panose="02010600030101010101" pitchFamily="2" charset="-122"/>
              </a:rPr>
              <a:t>2.</a:t>
            </a:r>
            <a:r>
              <a:rPr lang="zh-CN" altLang="en-US" sz="2400" b="1">
                <a:latin typeface="宋体" panose="02010600030101010101" pitchFamily="2" charset="-122"/>
                <a:ea typeface="宋体" panose="02010600030101010101" pitchFamily="2" charset="-122"/>
              </a:rPr>
              <a:t>汇率</a:t>
            </a:r>
          </a:p>
          <a:p>
            <a:pPr>
              <a:lnSpc>
                <a:spcPct val="90000"/>
              </a:lnSpc>
            </a:pPr>
            <a:r>
              <a:rPr lang="zh-CN" altLang="en-US" sz="2400" b="1">
                <a:latin typeface="宋体" panose="02010600030101010101" pitchFamily="2" charset="-122"/>
                <a:ea typeface="宋体" panose="02010600030101010101" pitchFamily="2" charset="-122"/>
              </a:rPr>
              <a:t>（</a:t>
            </a:r>
            <a:r>
              <a:rPr lang="en-US" altLang="zh-CN" sz="2400" b="1">
                <a:latin typeface="宋体" panose="02010600030101010101" pitchFamily="2" charset="-122"/>
                <a:ea typeface="宋体" panose="02010600030101010101" pitchFamily="2" charset="-122"/>
              </a:rPr>
              <a:t>1</a:t>
            </a:r>
            <a:r>
              <a:rPr lang="zh-CN" altLang="en-US" sz="2400" b="1">
                <a:latin typeface="宋体" panose="02010600030101010101" pitchFamily="2" charset="-122"/>
                <a:ea typeface="宋体" panose="02010600030101010101" pitchFamily="2" charset="-122"/>
              </a:rPr>
              <a:t>）含义：即汇价，是指两种货币之间的兑换比率。</a:t>
            </a:r>
          </a:p>
          <a:p>
            <a:pPr marL="0" marR="0" lvl="0" indent="0" algn="l" defTabSz="685800" rtl="0" eaLnBrk="0" fontAlgn="base" latinLnBrk="0" hangingPunct="0">
              <a:lnSpc>
                <a:spcPct val="90000"/>
              </a:lnSpc>
              <a:spcBef>
                <a:spcPct val="20000"/>
              </a:spcBef>
              <a:spcAft>
                <a:spcPct val="0"/>
              </a:spcAft>
              <a:buClrTx/>
              <a:buSzTx/>
              <a:buFontTx/>
              <a:buNone/>
            </a:pPr>
            <a:r>
              <a:rPr lang="zh-CN" altLang="en-US" sz="2000" b="1">
                <a:latin typeface="宋体" panose="02010600030101010101" pitchFamily="2" charset="-122"/>
                <a:ea typeface="宋体" panose="02010600030101010101" pitchFamily="2" charset="-122"/>
              </a:rPr>
              <a:t>（</a:t>
            </a:r>
            <a:r>
              <a:rPr lang="en-US" altLang="zh-CN" sz="2000" b="1">
                <a:latin typeface="宋体" panose="02010600030101010101" pitchFamily="2" charset="-122"/>
                <a:ea typeface="宋体" panose="02010600030101010101" pitchFamily="2" charset="-122"/>
              </a:rPr>
              <a:t>2</a:t>
            </a:r>
            <a:r>
              <a:rPr lang="zh-CN" altLang="en-US" sz="2000" b="1">
                <a:latin typeface="宋体" panose="02010600030101010101" pitchFamily="2" charset="-122"/>
                <a:ea typeface="宋体" panose="02010600030101010101" pitchFamily="2" charset="-122"/>
              </a:rPr>
              <a:t>）表示方法：</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人民币外汇牌价（采用</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直接标价法</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）为： </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¥元</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/100</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外币</a:t>
            </a:r>
            <a:endPar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algn="l">
              <a:lnSpc>
                <a:spcPct val="90000"/>
              </a:lnSpc>
              <a:spcBef>
                <a:spcPts val="50"/>
              </a:spcBef>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直接标价法，又叫应付标价法：</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是以一定单位（1、100、1000、10000）的外国货币为标准来计算应付出多少单位本国货币。包括中国在内的世界上绝大多数国家目前都采用直接标价法。如：</a:t>
            </a:r>
            <a:r>
              <a:rPr sz="2000" b="1" kern="0">
                <a:latin typeface="宋体" panose="02010600030101010101" pitchFamily="2" charset="-122"/>
                <a:ea typeface="宋体" panose="02010600030101010101" pitchFamily="2" charset="-122"/>
                <a:cs typeface="宋体" panose="02010600030101010101" pitchFamily="2" charset="-122"/>
                <a:sym typeface="+mn-ea"/>
              </a:rPr>
              <a:t>2021年2月17日</a:t>
            </a:r>
            <a:r>
              <a:rPr lang="zh-CN" sz="2000" b="1" kern="0">
                <a:latin typeface="宋体" panose="02010600030101010101" pitchFamily="2" charset="-122"/>
                <a:ea typeface="宋体" panose="02010600030101010101" pitchFamily="2" charset="-122"/>
                <a:cs typeface="宋体" panose="02010600030101010101" pitchFamily="2" charset="-122"/>
                <a:sym typeface="+mn-ea"/>
              </a:rPr>
              <a:t>，</a:t>
            </a:r>
            <a:r>
              <a:rPr sz="2000" b="1" kern="0">
                <a:latin typeface="宋体" panose="02010600030101010101" pitchFamily="2" charset="-122"/>
                <a:ea typeface="宋体" panose="02010600030101010101" pitchFamily="2" charset="-122"/>
                <a:cs typeface="宋体" panose="02010600030101010101" pitchFamily="2" charset="-122"/>
                <a:sym typeface="+mn-ea"/>
              </a:rPr>
              <a:t>1美元可兑换6.45995人民币 </a:t>
            </a:r>
            <a:r>
              <a:rPr lang="zh-CN" sz="2000" b="1" kern="0">
                <a:latin typeface="宋体" panose="02010600030101010101" pitchFamily="2" charset="-122"/>
                <a:ea typeface="宋体" panose="02010600030101010101" pitchFamily="2" charset="-122"/>
                <a:cs typeface="宋体" panose="02010600030101010101" pitchFamily="2" charset="-122"/>
                <a:sym typeface="+mn-ea"/>
              </a:rPr>
              <a:t>；若后面</a:t>
            </a:r>
            <a:r>
              <a:rPr lang="en-US" altLang="zh-CN" sz="2000" b="1" kern="0">
                <a:latin typeface="宋体" panose="02010600030101010101" pitchFamily="2" charset="-122"/>
                <a:ea typeface="宋体" panose="02010600030101010101" pitchFamily="2" charset="-122"/>
                <a:cs typeface="宋体" panose="02010600030101010101" pitchFamily="2" charset="-122"/>
                <a:sym typeface="+mn-ea"/>
              </a:rPr>
              <a:t>1</a:t>
            </a:r>
            <a:r>
              <a:rPr lang="zh-CN" sz="2000" b="1" kern="0">
                <a:latin typeface="宋体" panose="02010600030101010101" pitchFamily="2" charset="-122"/>
                <a:ea typeface="宋体" panose="02010600030101010101" pitchFamily="2" charset="-122"/>
                <a:cs typeface="宋体" panose="02010600030101010101" pitchFamily="2" charset="-122"/>
                <a:sym typeface="+mn-ea"/>
              </a:rPr>
              <a:t>美元兑换更少人民币，则美元汇率（价格）跌落，美元贬值，人民币升值。</a:t>
            </a:r>
            <a:endParaRPr lang="zh-CN" altLang="en-US" sz="2000" b="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90000"/>
              </a:lnSpc>
              <a:spcBef>
                <a:spcPts val="50"/>
              </a:spcBef>
              <a:spcAft>
                <a:spcPct val="0"/>
              </a:spcAft>
            </a:pPr>
            <a:r>
              <a:rPr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间接标价法又称应收标价法</a:t>
            </a:r>
            <a:r>
              <a:rPr lang="zh-CN" sz="2000" b="1">
                <a:latin typeface="宋体" panose="02010600030101010101" pitchFamily="2" charset="-122"/>
                <a:ea typeface="宋体" panose="02010600030101010101" pitchFamily="2" charset="-122"/>
                <a:cs typeface="宋体" panose="02010600030101010101" pitchFamily="2" charset="-122"/>
                <a:sym typeface="+mn-ea"/>
              </a:rPr>
              <a:t>：</a:t>
            </a:r>
            <a:r>
              <a:rPr sz="2000" b="1">
                <a:latin typeface="宋体" panose="02010600030101010101" pitchFamily="2" charset="-122"/>
                <a:ea typeface="宋体" panose="02010600030101010101" pitchFamily="2" charset="-122"/>
                <a:cs typeface="宋体" panose="02010600030101010101" pitchFamily="2" charset="-122"/>
                <a:sym typeface="+mn-ea"/>
              </a:rPr>
              <a:t>是以一定单位（如1个单位）的本国货币为标准，来计算应收若干单位的外国货币。</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如：</a:t>
            </a:r>
            <a:r>
              <a:rPr sz="2000" b="1" kern="0">
                <a:latin typeface="宋体" panose="02010600030101010101" pitchFamily="2" charset="-122"/>
                <a:ea typeface="宋体" panose="02010600030101010101" pitchFamily="2" charset="-122"/>
                <a:cs typeface="宋体" panose="02010600030101010101" pitchFamily="2" charset="-122"/>
                <a:sym typeface="+mn-ea"/>
              </a:rPr>
              <a:t>2021年2月17日</a:t>
            </a:r>
            <a:r>
              <a:rPr lang="zh-CN" sz="2000" b="1" kern="0">
                <a:latin typeface="宋体" panose="02010600030101010101" pitchFamily="2" charset="-122"/>
                <a:ea typeface="宋体" panose="02010600030101010101" pitchFamily="2" charset="-122"/>
                <a:cs typeface="宋体" panose="02010600030101010101" pitchFamily="2" charset="-122"/>
                <a:sym typeface="+mn-ea"/>
              </a:rPr>
              <a:t>，</a:t>
            </a:r>
            <a:r>
              <a:rPr sz="2000" b="1">
                <a:latin typeface="宋体" panose="02010600030101010101" pitchFamily="2" charset="-122"/>
                <a:ea typeface="宋体" panose="02010600030101010101" pitchFamily="2" charset="-122"/>
                <a:cs typeface="宋体" panose="02010600030101010101" pitchFamily="2" charset="-122"/>
                <a:sym typeface="+mn-ea"/>
              </a:rPr>
              <a:t>1人民币可兑换0.15480美元</a:t>
            </a:r>
            <a:r>
              <a:rPr lang="zh-CN" sz="2000" b="1">
                <a:latin typeface="宋体" panose="02010600030101010101" pitchFamily="2" charset="-122"/>
                <a:ea typeface="宋体" panose="02010600030101010101" pitchFamily="2" charset="-122"/>
                <a:cs typeface="宋体" panose="02010600030101010101" pitchFamily="2" charset="-122"/>
                <a:sym typeface="+mn-ea"/>
              </a:rPr>
              <a:t>。</a:t>
            </a:r>
          </a:p>
          <a:p>
            <a:pPr algn="l">
              <a:lnSpc>
                <a:spcPct val="90000"/>
              </a:lnSpc>
              <a:spcBef>
                <a:spcPts val="50"/>
              </a:spcBef>
              <a:spcAft>
                <a:spcPct val="0"/>
              </a:spcAft>
            </a:pPr>
            <a:r>
              <a:rPr lang="zh-CN" altLang="en-US" sz="2000" b="1">
                <a:solidFill>
                  <a:srgbClr val="FF0000"/>
                </a:solidFill>
                <a:latin typeface="楷体" panose="02010609060101010101" pitchFamily="49" charset="-122"/>
                <a:ea typeface="楷体" panose="02010609060101010101" pitchFamily="49" charset="-122"/>
                <a:sym typeface="+mn-ea"/>
              </a:rPr>
              <a:t>人民币汇率中间价：（现汇买入价+卖出价）/2</a:t>
            </a:r>
            <a:endParaRPr lang="zh-CN" altLang="en-US" sz="2000" b="1">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1"/>
                                        </p:tgtEl>
                                        <p:attrNameLst>
                                          <p:attrName>style.visibility</p:attrName>
                                        </p:attrNameLst>
                                      </p:cBhvr>
                                      <p:to>
                                        <p:strVal val="visible"/>
                                      </p:to>
                                    </p:set>
                                    <p:anim calcmode="lin" valueType="num">
                                      <p:cBhvr additive="base">
                                        <p:cTn id="13" dur="500" fill="hold"/>
                                        <p:tgtEl>
                                          <p:spTgt spid="25601"/>
                                        </p:tgtEl>
                                        <p:attrNameLst>
                                          <p:attrName>ppt_x</p:attrName>
                                        </p:attrNameLst>
                                      </p:cBhvr>
                                      <p:tavLst>
                                        <p:tav tm="0">
                                          <p:val>
                                            <p:strVal val="#ppt_x"/>
                                          </p:val>
                                        </p:tav>
                                        <p:tav tm="100000">
                                          <p:val>
                                            <p:strVal val="#ppt_x"/>
                                          </p:val>
                                        </p:tav>
                                      </p:tavLst>
                                    </p:anim>
                                    <p:anim calcmode="lin" valueType="num">
                                      <p:cBhvr additive="base">
                                        <p:cTn id="14" dur="500" fill="hold"/>
                                        <p:tgtEl>
                                          <p:spTgt spid="2560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4"/>
                                        </p:tgtEl>
                                        <p:attrNameLst>
                                          <p:attrName>style.visibility</p:attrName>
                                        </p:attrNameLst>
                                      </p:cBhvr>
                                      <p:to>
                                        <p:strVal val="visible"/>
                                      </p:to>
                                    </p:set>
                                    <p:anim calcmode="lin" valueType="num">
                                      <p:cBhvr additive="base">
                                        <p:cTn id="19" dur="500" fill="hold"/>
                                        <p:tgtEl>
                                          <p:spTgt spid="49154"/>
                                        </p:tgtEl>
                                        <p:attrNameLst>
                                          <p:attrName>ppt_x</p:attrName>
                                        </p:attrNameLst>
                                      </p:cBhvr>
                                      <p:tavLst>
                                        <p:tav tm="0">
                                          <p:val>
                                            <p:strVal val="#ppt_x"/>
                                          </p:val>
                                        </p:tav>
                                        <p:tav tm="100000">
                                          <p:val>
                                            <p:strVal val="#ppt_x"/>
                                          </p:val>
                                        </p:tav>
                                      </p:tavLst>
                                    </p:anim>
                                    <p:anim calcmode="lin" valueType="num">
                                      <p:cBhvr additive="base">
                                        <p:cTn id="20"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9155"/>
                                        </p:tgtEl>
                                        <p:attrNameLst>
                                          <p:attrName>style.visibility</p:attrName>
                                        </p:attrNameLst>
                                      </p:cBhvr>
                                      <p:to>
                                        <p:strVal val="visible"/>
                                      </p:to>
                                    </p:set>
                                    <p:anim calcmode="lin" valueType="num">
                                      <p:cBhvr additive="base">
                                        <p:cTn id="31" dur="500" fill="hold"/>
                                        <p:tgtEl>
                                          <p:spTgt spid="49155"/>
                                        </p:tgtEl>
                                        <p:attrNameLst>
                                          <p:attrName>ppt_x</p:attrName>
                                        </p:attrNameLst>
                                      </p:cBhvr>
                                      <p:tavLst>
                                        <p:tav tm="0">
                                          <p:val>
                                            <p:strVal val="#ppt_x"/>
                                          </p:val>
                                        </p:tav>
                                        <p:tav tm="100000">
                                          <p:val>
                                            <p:strVal val="#ppt_x"/>
                                          </p:val>
                                        </p:tav>
                                      </p:tavLst>
                                    </p:anim>
                                    <p:anim calcmode="lin" valueType="num">
                                      <p:cBhvr additive="base">
                                        <p:cTn id="32"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afterGroup">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anim calcmode="lin" valueType="num">
                                      <p:cBhvr>
                                        <p:cTn id="51" dur="500" fill="hold"/>
                                        <p:tgtEl>
                                          <p:spTgt spid="10"/>
                                        </p:tgtEl>
                                        <p:attrNameLst>
                                          <p:attrName>ppt_x</p:attrName>
                                        </p:attrNameLst>
                                      </p:cBhvr>
                                      <p:tavLst>
                                        <p:tav tm="0">
                                          <p:val>
                                            <p:strVal val="#ppt_x"/>
                                          </p:val>
                                        </p:tav>
                                        <p:tav tm="100000">
                                          <p:val>
                                            <p:strVal val="#ppt_x"/>
                                          </p:val>
                                        </p:tav>
                                      </p:tavLst>
                                    </p:anim>
                                    <p:anim calcmode="lin" valueType="num">
                                      <p:cBhvr>
                                        <p:cTn id="5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after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anim calcmode="lin" valueType="num">
                                      <p:cBhvr>
                                        <p:cTn id="58" dur="500" fill="hold"/>
                                        <p:tgtEl>
                                          <p:spTgt spid="12"/>
                                        </p:tgtEl>
                                        <p:attrNameLst>
                                          <p:attrName>ppt_x</p:attrName>
                                        </p:attrNameLst>
                                      </p:cBhvr>
                                      <p:tavLst>
                                        <p:tav tm="0">
                                          <p:val>
                                            <p:strVal val="#ppt_x"/>
                                          </p:val>
                                        </p:tav>
                                        <p:tav tm="100000">
                                          <p:val>
                                            <p:strVal val="#ppt_x"/>
                                          </p:val>
                                        </p:tav>
                                      </p:tavLst>
                                    </p:anim>
                                    <p:anim calcmode="lin" valueType="num">
                                      <p:cBhvr>
                                        <p:cTn id="59" dur="5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anim calcmode="lin" valueType="num">
                                      <p:cBhvr>
                                        <p:cTn id="63" dur="500" fill="hold"/>
                                        <p:tgtEl>
                                          <p:spTgt spid="16"/>
                                        </p:tgtEl>
                                        <p:attrNameLst>
                                          <p:attrName>ppt_x</p:attrName>
                                        </p:attrNameLst>
                                      </p:cBhvr>
                                      <p:tavLst>
                                        <p:tav tm="0">
                                          <p:val>
                                            <p:strVal val="#ppt_x"/>
                                          </p:val>
                                        </p:tav>
                                        <p:tav tm="100000">
                                          <p:val>
                                            <p:strVal val="#ppt_x"/>
                                          </p:val>
                                        </p:tav>
                                      </p:tavLst>
                                    </p:anim>
                                    <p:anim calcmode="lin" valueType="num">
                                      <p:cBhvr>
                                        <p:cTn id="6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nodeType="clickPar">
                      <p:stCondLst>
                        <p:cond delay="indefinite"/>
                      </p:stCondLst>
                      <p:childTnLst>
                        <p:par>
                          <p:cTn id="66" fill="hold" nodeType="afterGroup">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anim calcmode="lin" valueType="num">
                                      <p:cBhvr>
                                        <p:cTn id="70" dur="500" fill="hold"/>
                                        <p:tgtEl>
                                          <p:spTgt spid="9"/>
                                        </p:tgtEl>
                                        <p:attrNameLst>
                                          <p:attrName>ppt_x</p:attrName>
                                        </p:attrNameLst>
                                      </p:cBhvr>
                                      <p:tavLst>
                                        <p:tav tm="0">
                                          <p:val>
                                            <p:strVal val="#ppt_x"/>
                                          </p:val>
                                        </p:tav>
                                        <p:tav tm="100000">
                                          <p:val>
                                            <p:strVal val="#ppt_x"/>
                                          </p:val>
                                        </p:tav>
                                      </p:tavLst>
                                    </p:anim>
                                    <p:anim calcmode="lin" valueType="num">
                                      <p:cBhvr>
                                        <p:cTn id="71" dur="500" fill="hold"/>
                                        <p:tgtEl>
                                          <p:spTgt spid="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anim calcmode="lin" valueType="num">
                                      <p:cBhvr>
                                        <p:cTn id="75" dur="500" fill="hold"/>
                                        <p:tgtEl>
                                          <p:spTgt spid="11"/>
                                        </p:tgtEl>
                                        <p:attrNameLst>
                                          <p:attrName>ppt_x</p:attrName>
                                        </p:attrNameLst>
                                      </p:cBhvr>
                                      <p:tavLst>
                                        <p:tav tm="0">
                                          <p:val>
                                            <p:strVal val="#ppt_x"/>
                                          </p:val>
                                        </p:tav>
                                        <p:tav tm="100000">
                                          <p:val>
                                            <p:strVal val="#ppt_x"/>
                                          </p:val>
                                        </p:tav>
                                      </p:tavLst>
                                    </p:anim>
                                    <p:anim calcmode="lin" valueType="num">
                                      <p:cBhvr>
                                        <p:cTn id="76" dur="500" fill="hold"/>
                                        <p:tgtEl>
                                          <p:spTgt spid="1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anim calcmode="lin" valueType="num">
                                      <p:cBhvr>
                                        <p:cTn id="80" dur="500" fill="hold"/>
                                        <p:tgtEl>
                                          <p:spTgt spid="14"/>
                                        </p:tgtEl>
                                        <p:attrNameLst>
                                          <p:attrName>ppt_x</p:attrName>
                                        </p:attrNameLst>
                                      </p:cBhvr>
                                      <p:tavLst>
                                        <p:tav tm="0">
                                          <p:val>
                                            <p:strVal val="#ppt_x"/>
                                          </p:val>
                                        </p:tav>
                                        <p:tav tm="100000">
                                          <p:val>
                                            <p:strVal val="#ppt_x"/>
                                          </p:val>
                                        </p:tav>
                                      </p:tavLst>
                                    </p:anim>
                                    <p:anim calcmode="lin" valueType="num">
                                      <p:cBhvr>
                                        <p:cTn id="81" dur="500" fill="hold"/>
                                        <p:tgtEl>
                                          <p:spTgt spid="1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anim calcmode="lin" valueType="num">
                                      <p:cBhvr>
                                        <p:cTn id="85" dur="500" fill="hold"/>
                                        <p:tgtEl>
                                          <p:spTgt spid="15"/>
                                        </p:tgtEl>
                                        <p:attrNameLst>
                                          <p:attrName>ppt_x</p:attrName>
                                        </p:attrNameLst>
                                      </p:cBhvr>
                                      <p:tavLst>
                                        <p:tav tm="0">
                                          <p:val>
                                            <p:strVal val="#ppt_x"/>
                                          </p:val>
                                        </p:tav>
                                        <p:tav tm="100000">
                                          <p:val>
                                            <p:strVal val="#ppt_x"/>
                                          </p:val>
                                        </p:tav>
                                      </p:tavLst>
                                    </p:anim>
                                    <p:anim calcmode="lin" valueType="num">
                                      <p:cBhvr>
                                        <p:cTn id="8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7" fill="hold" nodeType="clickPar">
                      <p:stCondLst>
                        <p:cond delay="indefinite"/>
                      </p:stCondLst>
                      <p:childTnLst>
                        <p:par>
                          <p:cTn id="88" fill="hold" nodeType="afterGroup">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anim calcmode="lin" valueType="num">
                                      <p:cBhvr>
                                        <p:cTn id="92" dur="500" fill="hold"/>
                                        <p:tgtEl>
                                          <p:spTgt spid="20"/>
                                        </p:tgtEl>
                                        <p:attrNameLst>
                                          <p:attrName>ppt_x</p:attrName>
                                        </p:attrNameLst>
                                      </p:cBhvr>
                                      <p:tavLst>
                                        <p:tav tm="0">
                                          <p:val>
                                            <p:strVal val="#ppt_x"/>
                                          </p:val>
                                        </p:tav>
                                        <p:tav tm="100000">
                                          <p:val>
                                            <p:strVal val="#ppt_x"/>
                                          </p:val>
                                        </p:tav>
                                      </p:tavLst>
                                    </p:anim>
                                    <p:anim calcmode="lin" valueType="num">
                                      <p:cBhvr>
                                        <p:cTn id="93" dur="500" fill="hold"/>
                                        <p:tgtEl>
                                          <p:spTgt spid="2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anim calcmode="lin" valueType="num">
                                      <p:cBhvr>
                                        <p:cTn id="97" dur="500" fill="hold"/>
                                        <p:tgtEl>
                                          <p:spTgt spid="23"/>
                                        </p:tgtEl>
                                        <p:attrNameLst>
                                          <p:attrName>ppt_x</p:attrName>
                                        </p:attrNameLst>
                                      </p:cBhvr>
                                      <p:tavLst>
                                        <p:tav tm="0">
                                          <p:val>
                                            <p:strVal val="#ppt_x"/>
                                          </p:val>
                                        </p:tav>
                                        <p:tav tm="100000">
                                          <p:val>
                                            <p:strVal val="#ppt_x"/>
                                          </p:val>
                                        </p:tav>
                                      </p:tavLst>
                                    </p:anim>
                                    <p:anim calcmode="lin" valueType="num">
                                      <p:cBhvr>
                                        <p:cTn id="9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9" fill="hold" nodeType="clickPar">
                      <p:stCondLst>
                        <p:cond delay="indefinite"/>
                      </p:stCondLst>
                      <p:childTnLst>
                        <p:par>
                          <p:cTn id="100" fill="hold" nodeType="afterGroup">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anim calcmode="lin" valueType="num">
                                      <p:cBhvr>
                                        <p:cTn id="104" dur="500" fill="hold"/>
                                        <p:tgtEl>
                                          <p:spTgt spid="22"/>
                                        </p:tgtEl>
                                        <p:attrNameLst>
                                          <p:attrName>ppt_x</p:attrName>
                                        </p:attrNameLst>
                                      </p:cBhvr>
                                      <p:tavLst>
                                        <p:tav tm="0">
                                          <p:val>
                                            <p:strVal val="#ppt_x"/>
                                          </p:val>
                                        </p:tav>
                                        <p:tav tm="100000">
                                          <p:val>
                                            <p:strVal val="#ppt_x"/>
                                          </p:val>
                                        </p:tav>
                                      </p:tavLst>
                                    </p:anim>
                                    <p:anim calcmode="lin" valueType="num">
                                      <p:cBhvr>
                                        <p:cTn id="105" dur="500" fill="hold"/>
                                        <p:tgtEl>
                                          <p:spTgt spid="2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fade">
                                      <p:cBhvr>
                                        <p:cTn id="108" dur="500"/>
                                        <p:tgtEl>
                                          <p:spTgt spid="24"/>
                                        </p:tgtEl>
                                      </p:cBhvr>
                                    </p:animEffect>
                                    <p:anim calcmode="lin" valueType="num">
                                      <p:cBhvr>
                                        <p:cTn id="109" dur="500" fill="hold"/>
                                        <p:tgtEl>
                                          <p:spTgt spid="24"/>
                                        </p:tgtEl>
                                        <p:attrNameLst>
                                          <p:attrName>ppt_x</p:attrName>
                                        </p:attrNameLst>
                                      </p:cBhvr>
                                      <p:tavLst>
                                        <p:tav tm="0">
                                          <p:val>
                                            <p:strVal val="#ppt_x"/>
                                          </p:val>
                                        </p:tav>
                                        <p:tav tm="100000">
                                          <p:val>
                                            <p:strVal val="#ppt_x"/>
                                          </p:val>
                                        </p:tav>
                                      </p:tavLst>
                                    </p:anim>
                                    <p:anim calcmode="lin" valueType="num">
                                      <p:cBhvr>
                                        <p:cTn id="11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1" fill="hold" nodeType="clickPar">
                      <p:stCondLst>
                        <p:cond delay="indefinite"/>
                      </p:stCondLst>
                      <p:childTnLst>
                        <p:par>
                          <p:cTn id="112" fill="hold" nodeType="afterGroup">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anim calcmode="lin" valueType="num">
                                      <p:cBhvr>
                                        <p:cTn id="116" dur="500" fill="hold"/>
                                        <p:tgtEl>
                                          <p:spTgt spid="21"/>
                                        </p:tgtEl>
                                        <p:attrNameLst>
                                          <p:attrName>ppt_x</p:attrName>
                                        </p:attrNameLst>
                                      </p:cBhvr>
                                      <p:tavLst>
                                        <p:tav tm="0">
                                          <p:val>
                                            <p:strVal val="#ppt_x"/>
                                          </p:val>
                                        </p:tav>
                                        <p:tav tm="100000">
                                          <p:val>
                                            <p:strVal val="#ppt_x"/>
                                          </p:val>
                                        </p:tav>
                                      </p:tavLst>
                                    </p:anim>
                                    <p:anim calcmode="lin" valueType="num">
                                      <p:cBhvr>
                                        <p:cTn id="117" dur="500" fill="hold"/>
                                        <p:tgtEl>
                                          <p:spTgt spid="2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anim calcmode="lin" valueType="num">
                                      <p:cBhvr>
                                        <p:cTn id="121" dur="500" fill="hold"/>
                                        <p:tgtEl>
                                          <p:spTgt spid="25"/>
                                        </p:tgtEl>
                                        <p:attrNameLst>
                                          <p:attrName>ppt_x</p:attrName>
                                        </p:attrNameLst>
                                      </p:cBhvr>
                                      <p:tavLst>
                                        <p:tav tm="0">
                                          <p:val>
                                            <p:strVal val="#ppt_x"/>
                                          </p:val>
                                        </p:tav>
                                        <p:tav tm="100000">
                                          <p:val>
                                            <p:strVal val="#ppt_x"/>
                                          </p:val>
                                        </p:tav>
                                      </p:tavLst>
                                    </p:anim>
                                    <p:anim calcmode="lin" valueType="num">
                                      <p:cBhvr>
                                        <p:cTn id="12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23" fill="hold" nodeType="clickPar">
                      <p:stCondLst>
                        <p:cond delay="indefinite"/>
                      </p:stCondLst>
                      <p:childTnLst>
                        <p:par>
                          <p:cTn id="124" fill="hold" nodeType="afterGroup">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
                                        </p:tgtEl>
                                        <p:attrNameLst>
                                          <p:attrName>style.visibility</p:attrName>
                                        </p:attrNameLst>
                                      </p:cBhvr>
                                      <p:to>
                                        <p:strVal val="visible"/>
                                      </p:to>
                                    </p:set>
                                    <p:anim calcmode="lin" valueType="num">
                                      <p:cBhvr additive="base">
                                        <p:cTn id="127" dur="500" fill="hold"/>
                                        <p:tgtEl>
                                          <p:spTgt spid="2"/>
                                        </p:tgtEl>
                                        <p:attrNameLst>
                                          <p:attrName>ppt_x</p:attrName>
                                        </p:attrNameLst>
                                      </p:cBhvr>
                                      <p:tavLst>
                                        <p:tav tm="0">
                                          <p:val>
                                            <p:strVal val="#ppt_x"/>
                                          </p:val>
                                        </p:tav>
                                        <p:tav tm="100000">
                                          <p:val>
                                            <p:strVal val="#ppt_x"/>
                                          </p:val>
                                        </p:tav>
                                      </p:tavLst>
                                    </p:anim>
                                    <p:anim calcmode="lin" valueType="num">
                                      <p:cBhvr additive="base">
                                        <p:cTn id="1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5" grpId="0"/>
      <p:bldP spid="8" grpId="0" animBg="1"/>
      <p:bldP spid="9" grpId="0" animBg="1"/>
      <p:bldP spid="10" grpId="0" animBg="1"/>
      <p:bldP spid="11" grpId="0" animBg="1"/>
      <p:bldP spid="12" grpId="0" animBg="1"/>
      <p:bldP spid="14" grpId="0" animBg="1"/>
      <p:bldP spid="15" grpId="0" animBg="1"/>
      <p:bldP spid="16" grpId="0" animBg="1"/>
      <p:bldP spid="20" grpId="0" animBg="1"/>
      <p:bldP spid="21" grpId="0" animBg="1"/>
      <p:bldP spid="22" grpId="0" animBg="1"/>
      <p:bldP spid="23" grpId="0"/>
      <p:bldP spid="24" grpId="0"/>
      <p:bldP spid="25" grpId="0"/>
      <p:bldP spid="2" grpId="0"/>
      <p:bldP spid="2560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l="5732" t="3408"/>
          <a:stretch>
            <a:fillRect/>
          </a:stretch>
        </p:blipFill>
        <p:spPr>
          <a:xfrm>
            <a:off x="0" y="0"/>
            <a:ext cx="1426210" cy="5425440"/>
          </a:xfrm>
          <a:prstGeom prst="rect">
            <a:avLst/>
          </a:prstGeom>
        </p:spPr>
      </p:pic>
      <p:pic>
        <p:nvPicPr>
          <p:cNvPr id="14" name="图片 13"/>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l="5732" t="3408"/>
          <a:stretch>
            <a:fillRect/>
          </a:stretch>
        </p:blipFill>
        <p:spPr>
          <a:xfrm flipH="1" flipV="1">
            <a:off x="10863580" y="1432560"/>
            <a:ext cx="1328420" cy="5425440"/>
          </a:xfrm>
          <a:prstGeom prst="rect">
            <a:avLst/>
          </a:prstGeom>
        </p:spPr>
      </p:pic>
      <p:sp>
        <p:nvSpPr>
          <p:cNvPr id="19" name="文本框 18"/>
          <p:cNvSpPr txBox="1"/>
          <p:nvPr>
            <p:custDataLst>
              <p:tags r:id="rId3"/>
            </p:custDataLst>
          </p:nvPr>
        </p:nvSpPr>
        <p:spPr>
          <a:xfrm>
            <a:off x="3749154" y="274493"/>
            <a:ext cx="6167358" cy="768350"/>
          </a:xfrm>
          <a:prstGeom prst="rect">
            <a:avLst/>
          </a:prstGeom>
          <a:noFill/>
        </p:spPr>
        <p:txBody>
          <a:bodyPr wrap="square" rtlCol="0">
            <a:spAutoFit/>
          </a:bodyPr>
          <a:lstStyle/>
          <a:p>
            <a:pPr algn="dist"/>
            <a:r>
              <a:rPr lang="en-US" altLang="zh-CN" sz="4400" b="1">
                <a:latin typeface="叶根友毛笔行书2.0版" panose="02010601030101010101" charset="-122"/>
                <a:ea typeface="叶根友毛笔行书2.0版" panose="02010601030101010101" charset="-122"/>
                <a:cs typeface="叶根友毛笔行书2.0版" panose="02010601030101010101" charset="-122"/>
                <a:sym typeface="思源黑体 CN Medium" panose="020B0600000000000000" pitchFamily="34" charset="-122"/>
              </a:rPr>
              <a:t>2022</a:t>
            </a:r>
            <a:r>
              <a:rPr lang="zh-CN" altLang="en-US" sz="4400" b="1">
                <a:latin typeface="叶根友毛笔行书2.0版" panose="02010601030101010101" charset="-122"/>
                <a:ea typeface="叶根友毛笔行书2.0版" panose="02010601030101010101" charset="-122"/>
                <a:cs typeface="叶根友毛笔行书2.0版" panose="02010601030101010101" charset="-122"/>
                <a:sym typeface="思源黑体 CN Medium" panose="020B0600000000000000" pitchFamily="34" charset="-122"/>
              </a:rPr>
              <a:t>届高考一轮复习</a:t>
            </a:r>
          </a:p>
        </p:txBody>
      </p:sp>
      <p:sp>
        <p:nvSpPr>
          <p:cNvPr id="4" name="TextBox 3"/>
          <p:cNvSpPr txBox="1"/>
          <p:nvPr>
            <p:custDataLst>
              <p:tags r:id="rId4"/>
            </p:custDataLst>
          </p:nvPr>
        </p:nvSpPr>
        <p:spPr>
          <a:xfrm>
            <a:off x="2694940" y="1432560"/>
            <a:ext cx="7221220" cy="768350"/>
          </a:xfrm>
          <a:prstGeom prst="rect">
            <a:avLst/>
          </a:prstGeom>
          <a:noFill/>
        </p:spPr>
        <p:txBody>
          <a:bodyPr wrap="square" rtlCol="0">
            <a:spAutoFit/>
          </a:bodyPr>
          <a:lstStyle/>
          <a:p>
            <a:pPr algn="ctr"/>
            <a:r>
              <a:rPr lang="en-US" altLang="zh-CN" sz="3200"/>
              <a:t>    </a:t>
            </a:r>
            <a:r>
              <a:rPr lang="zh-CN" altLang="en-US" sz="4400" b="1">
                <a:latin typeface="叶根友毛笔行书2.0版" panose="02010601030101010101" charset="-122"/>
                <a:ea typeface="叶根友毛笔行书2.0版" panose="02010601030101010101" charset="-122"/>
                <a:cs typeface="叶根友毛笔行书2.0版" panose="02010601030101010101" charset="-122"/>
              </a:rPr>
              <a:t>第一课   神奇的货币</a:t>
            </a:r>
          </a:p>
        </p:txBody>
      </p:sp>
      <p:sp>
        <p:nvSpPr>
          <p:cNvPr id="3" name="内容占位符 2"/>
          <p:cNvSpPr>
            <a:spLocks noGrp="1"/>
          </p:cNvSpPr>
          <p:nvPr>
            <p:custDataLst>
              <p:tags r:id="rId5"/>
            </p:custDataLst>
          </p:nvPr>
        </p:nvSpPr>
        <p:spPr>
          <a:xfrm>
            <a:off x="1425575" y="2877820"/>
            <a:ext cx="9438005" cy="3407410"/>
          </a:xfrm>
          <a:prstGeom prst="rect">
            <a:avLst/>
          </a:prstGeom>
        </p:spPr>
        <p:txBody>
          <a:bodyPr vert="horz" wrap="square" lIns="90170" tIns="46990" rIns="90170" bIns="46990" rtlCol="0">
            <a:noAutofit/>
          </a:bodyPr>
          <a:lstStyle>
            <a:lvl1pPr marL="128905" indent="-128905"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386080" indent="-128905" algn="l" defTabSz="514350" rtl="0" eaLnBrk="1" fontAlgn="auto" latinLnBrk="0" hangingPunct="1">
              <a:lnSpc>
                <a:spcPct val="130000"/>
              </a:lnSpc>
              <a:spcBef>
                <a:spcPct val="0"/>
              </a:spcBef>
              <a:spcAft>
                <a:spcPts val="1000"/>
              </a:spcAft>
              <a:buFont typeface="Arial" panose="020B0604020202020204" pitchFamily="34" charset="0"/>
              <a:buChar char="•"/>
              <a:tabLst>
                <a:tab pos="905510" algn="l"/>
              </a:tabLst>
              <a:defRPr sz="9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643255" indent="-128905"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900430" indent="-128905"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157605" indent="-128905" algn="l" defTabSz="514350" rtl="0" eaLnBrk="1" fontAlgn="auto" latinLnBrk="0" hangingPunct="1">
              <a:lnSpc>
                <a:spcPct val="130000"/>
              </a:lnSpc>
              <a:spcBef>
                <a:spcPct val="0"/>
              </a:spcBef>
              <a:spcAft>
                <a:spcPts val="1000"/>
              </a:spcAft>
              <a:buFont typeface="Arial" panose="020B0604020202020204" pitchFamily="34" charset="0"/>
              <a:buChar char="•"/>
              <a:defRPr sz="9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41478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905"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a:lstStyle>
          <a:p>
            <a:pPr>
              <a:lnSpc>
                <a:spcPct val="140000"/>
              </a:lnSpc>
              <a:buFont typeface="Wingdings" panose="05000000000000000000" pitchFamily="2" charset="2"/>
              <a:buChar char="l"/>
            </a:pPr>
            <a:r>
              <a:rPr lang="zh-CN" altLang="en-US" sz="2400"/>
              <a:t>核心是</a:t>
            </a:r>
            <a:r>
              <a:rPr lang="zh-CN" altLang="en-US" sz="2400">
                <a:solidFill>
                  <a:srgbClr val="FF0000"/>
                </a:solidFill>
              </a:rPr>
              <a:t>货币：</a:t>
            </a:r>
            <a:r>
              <a:rPr lang="zh-CN" altLang="zh-CN" sz="2400" b="1">
                <a:solidFill>
                  <a:srgbClr val="0000FF"/>
                </a:solidFill>
                <a:sym typeface="+mn-ea"/>
              </a:rPr>
              <a:t>货币</a:t>
            </a:r>
            <a:r>
              <a:rPr lang="zh-CN" altLang="zh-CN" sz="2400" b="1">
                <a:sym typeface="+mn-ea"/>
              </a:rPr>
              <a:t>的</a:t>
            </a:r>
            <a:r>
              <a:rPr lang="zh-CN" altLang="zh-CN" sz="2400" b="1">
                <a:solidFill>
                  <a:srgbClr val="0000FF"/>
                </a:solidFill>
                <a:sym typeface="+mn-ea"/>
              </a:rPr>
              <a:t>产生、本质</a:t>
            </a:r>
            <a:r>
              <a:rPr lang="zh-CN" altLang="en-US" sz="2400" b="1">
                <a:sym typeface="+mn-ea"/>
              </a:rPr>
              <a:t>及</a:t>
            </a:r>
            <a:r>
              <a:rPr lang="zh-CN" altLang="zh-CN" sz="2400" b="1">
                <a:solidFill>
                  <a:srgbClr val="0000FF"/>
                </a:solidFill>
                <a:sym typeface="+mn-ea"/>
              </a:rPr>
              <a:t>职能</a:t>
            </a:r>
            <a:endParaRPr lang="zh-CN" altLang="zh-CN" sz="2400" b="1">
              <a:solidFill>
                <a:srgbClr val="0000FF"/>
              </a:solidFill>
            </a:endParaRPr>
          </a:p>
          <a:p>
            <a:pPr>
              <a:lnSpc>
                <a:spcPct val="140000"/>
              </a:lnSpc>
              <a:buFont typeface="Wingdings" panose="05000000000000000000" pitchFamily="2" charset="2"/>
              <a:buChar char="l"/>
            </a:pPr>
            <a:r>
              <a:rPr lang="zh-CN" altLang="en-US" sz="2400"/>
              <a:t>货币用于购买</a:t>
            </a:r>
            <a:r>
              <a:rPr lang="zh-CN" altLang="en-US" sz="2400">
                <a:solidFill>
                  <a:srgbClr val="FF0000"/>
                </a:solidFill>
              </a:rPr>
              <a:t>商品：</a:t>
            </a:r>
            <a:r>
              <a:rPr lang="zh-CN" altLang="zh-CN" sz="2400" b="1">
                <a:solidFill>
                  <a:srgbClr val="0000FF"/>
                </a:solidFill>
                <a:sym typeface="+mn-ea"/>
              </a:rPr>
              <a:t>商品</a:t>
            </a:r>
            <a:r>
              <a:rPr lang="zh-CN" altLang="zh-CN" sz="2400" b="1">
                <a:sym typeface="+mn-ea"/>
              </a:rPr>
              <a:t>的含义及</a:t>
            </a:r>
            <a:r>
              <a:rPr lang="zh-CN" altLang="zh-CN" sz="2400" b="1">
                <a:solidFill>
                  <a:srgbClr val="0000FF"/>
                </a:solidFill>
                <a:sym typeface="+mn-ea"/>
              </a:rPr>
              <a:t>基本属性</a:t>
            </a:r>
            <a:endParaRPr lang="zh-CN" altLang="en-US" sz="2400"/>
          </a:p>
          <a:p>
            <a:pPr>
              <a:lnSpc>
                <a:spcPct val="140000"/>
              </a:lnSpc>
              <a:buFont typeface="Wingdings" panose="05000000000000000000" pitchFamily="2" charset="2"/>
              <a:buChar char="l"/>
            </a:pPr>
            <a:r>
              <a:rPr lang="zh-CN" altLang="en-US" sz="2400">
                <a:solidFill>
                  <a:schemeClr val="tx1"/>
                </a:solidFill>
              </a:rPr>
              <a:t>发展到一定阶段产生</a:t>
            </a:r>
            <a:r>
              <a:rPr lang="zh-CN" altLang="en-US" sz="2400">
                <a:solidFill>
                  <a:srgbClr val="FF0000"/>
                </a:solidFill>
              </a:rPr>
              <a:t>纸币</a:t>
            </a:r>
            <a:r>
              <a:rPr lang="zh-CN" altLang="en-US" sz="2400"/>
              <a:t>：</a:t>
            </a:r>
            <a:r>
              <a:rPr lang="zh-CN" sz="2400" b="1">
                <a:sym typeface="+mn-ea"/>
              </a:rPr>
              <a:t>金属货币与</a:t>
            </a:r>
            <a:r>
              <a:rPr lang="zh-CN" altLang="zh-CN" sz="2400" b="1">
                <a:solidFill>
                  <a:srgbClr val="0000FF"/>
                </a:solidFill>
                <a:sym typeface="+mn-ea"/>
              </a:rPr>
              <a:t>纸币</a:t>
            </a:r>
            <a:r>
              <a:rPr lang="zh-CN" sz="2400" b="1">
                <a:sym typeface="+mn-ea"/>
              </a:rPr>
              <a:t>及</a:t>
            </a:r>
            <a:r>
              <a:rPr lang="zh-CN" altLang="zh-CN" sz="2400" b="1">
                <a:solidFill>
                  <a:srgbClr val="0000FF"/>
                </a:solidFill>
                <a:sym typeface="+mn-ea"/>
              </a:rPr>
              <a:t>流通、供应规律</a:t>
            </a:r>
            <a:endParaRPr lang="zh-CN" altLang="en-US" sz="2400"/>
          </a:p>
          <a:p>
            <a:pPr>
              <a:lnSpc>
                <a:spcPct val="140000"/>
              </a:lnSpc>
              <a:buFont typeface="Wingdings" panose="05000000000000000000" pitchFamily="2" charset="2"/>
              <a:buChar char="l"/>
            </a:pPr>
            <a:r>
              <a:rPr lang="zh-CN" altLang="en-US" sz="2400">
                <a:solidFill>
                  <a:srgbClr val="FF0000"/>
                </a:solidFill>
              </a:rPr>
              <a:t>信用工具</a:t>
            </a:r>
            <a:r>
              <a:rPr lang="zh-CN" altLang="en-US" sz="2400"/>
              <a:t>更方便：货币与</a:t>
            </a:r>
            <a:r>
              <a:rPr lang="zh-CN" altLang="zh-CN" sz="2400" b="1">
                <a:solidFill>
                  <a:srgbClr val="0000FF"/>
                </a:solidFill>
              </a:rPr>
              <a:t>财富</a:t>
            </a:r>
            <a:r>
              <a:rPr lang="zh-CN" altLang="en-US" sz="2400"/>
              <a:t>、</a:t>
            </a:r>
            <a:r>
              <a:rPr lang="zh-CN" altLang="zh-CN" sz="2400" b="1">
                <a:solidFill>
                  <a:srgbClr val="0000FF"/>
                </a:solidFill>
              </a:rPr>
              <a:t>结算</a:t>
            </a:r>
            <a:r>
              <a:rPr lang="zh-CN" altLang="zh-CN" sz="2400" b="1"/>
              <a:t>与</a:t>
            </a:r>
            <a:r>
              <a:rPr lang="zh-CN" altLang="zh-CN" sz="2400" b="1">
                <a:solidFill>
                  <a:srgbClr val="0000FF"/>
                </a:solidFill>
              </a:rPr>
              <a:t>信用工具</a:t>
            </a:r>
            <a:endParaRPr lang="zh-CN" altLang="en-US" sz="2400"/>
          </a:p>
          <a:p>
            <a:pPr>
              <a:lnSpc>
                <a:spcPct val="140000"/>
              </a:lnSpc>
              <a:buFont typeface="Wingdings" panose="05000000000000000000" pitchFamily="2" charset="2"/>
              <a:buChar char="l"/>
            </a:pPr>
            <a:r>
              <a:rPr lang="zh-CN" altLang="en-US" sz="2400"/>
              <a:t>货币走出国门需要了解</a:t>
            </a:r>
            <a:r>
              <a:rPr lang="zh-CN" altLang="en-US" sz="2400">
                <a:solidFill>
                  <a:srgbClr val="FF0000"/>
                </a:solidFill>
              </a:rPr>
              <a:t>外汇</a:t>
            </a:r>
            <a:r>
              <a:rPr lang="zh-CN" altLang="en-US" sz="2400"/>
              <a:t>和</a:t>
            </a:r>
            <a:r>
              <a:rPr lang="zh-CN" altLang="en-US" sz="2400">
                <a:solidFill>
                  <a:srgbClr val="FF0000"/>
                </a:solidFill>
              </a:rPr>
              <a:t>汇率：</a:t>
            </a:r>
            <a:r>
              <a:rPr lang="zh-CN" altLang="zh-CN" sz="2400" b="1">
                <a:solidFill>
                  <a:srgbClr val="0000FF"/>
                </a:solidFill>
              </a:rPr>
              <a:t>外汇</a:t>
            </a:r>
            <a:r>
              <a:rPr lang="zh-CN" altLang="zh-CN" sz="2400" b="1"/>
              <a:t>和</a:t>
            </a:r>
            <a:r>
              <a:rPr lang="zh-CN" altLang="zh-CN" sz="2400" b="1">
                <a:solidFill>
                  <a:srgbClr val="0000FF"/>
                </a:solidFill>
              </a:rPr>
              <a:t>汇率</a:t>
            </a:r>
            <a:r>
              <a:rPr lang="zh-CN" sz="2400" b="1"/>
              <a:t>及其</a:t>
            </a:r>
            <a:r>
              <a:rPr lang="zh-CN" altLang="zh-CN" sz="2400" b="1">
                <a:solidFill>
                  <a:srgbClr val="0000FF"/>
                </a:solidFill>
              </a:rPr>
              <a:t>影响</a:t>
            </a:r>
            <a:r>
              <a:rPr lang="en-US" altLang="zh-CN" sz="1800">
                <a:solidFill>
                  <a:srgbClr val="0000FF"/>
                </a:solidFill>
                <a:latin typeface="楷体" panose="02010609060101010101" pitchFamily="49" charset="-122"/>
                <a:ea typeface="楷体" panose="02010609060101010101" pitchFamily="49" charset="-122"/>
                <a:cs typeface="楷体" panose="02010609060101010101" pitchFamily="49" charset="-122"/>
              </a:rPr>
              <a:t>                     </a:t>
            </a:r>
            <a:endParaRPr lang="zh-CN" altLang="zh-CN" sz="1800" b="1">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p:cNvSpPr txBox="1"/>
          <p:nvPr>
            <p:custDataLst>
              <p:tags r:id="rId1"/>
            </p:custDataLst>
          </p:nvPr>
        </p:nvSpPr>
        <p:spPr>
          <a:xfrm>
            <a:off x="169545" y="0"/>
            <a:ext cx="10724515" cy="829945"/>
          </a:xfrm>
          <a:prstGeom prst="rect">
            <a:avLst/>
          </a:prstGeom>
          <a:noFill/>
          <a:ln w="9525">
            <a:noFill/>
          </a:ln>
        </p:spPr>
        <p:txBody>
          <a:bodyPr wrap="square" anchor="t">
            <a:spAutoFit/>
          </a:bodyPr>
          <a:lstStyle/>
          <a:p>
            <a:pPr fontAlgn="auto">
              <a:lnSpc>
                <a:spcPct val="100000"/>
              </a:lnSpc>
              <a:spcBef>
                <a:spcPct val="0"/>
              </a:spcBef>
            </a:pPr>
            <a:r>
              <a:rPr sz="2400" b="1">
                <a:latin typeface="黑体" panose="02010609060101010101" charset="-122"/>
                <a:ea typeface="黑体" panose="02010609060101010101" charset="-122"/>
              </a:rPr>
              <a:t>3.正确认识人民币币值的变动 </a:t>
            </a:r>
          </a:p>
          <a:p>
            <a:pPr fontAlgn="auto">
              <a:lnSpc>
                <a:spcPct val="100000"/>
              </a:lnSpc>
              <a:spcBef>
                <a:spcPct val="0"/>
              </a:spcBef>
            </a:pPr>
            <a:r>
              <a:rPr sz="2400" b="1">
                <a:latin typeface="黑体" panose="02010609060101010101" charset="-122"/>
                <a:ea typeface="黑体" panose="02010609060101010101" charset="-122"/>
              </a:rPr>
              <a:t>（1）人民币币值变化的影响</a:t>
            </a:r>
            <a:r>
              <a:rPr lang="en-US" sz="2400" b="1">
                <a:latin typeface="黑体" panose="02010609060101010101" charset="-122"/>
                <a:ea typeface="黑体" panose="02010609060101010101" charset="-122"/>
              </a:rPr>
              <a:t>(</a:t>
            </a:r>
            <a:r>
              <a:rPr lang="zh-CN" altLang="en-US" sz="2400" b="1">
                <a:latin typeface="黑体" panose="02010609060101010101" charset="-122"/>
                <a:ea typeface="黑体" panose="02010609060101010101" charset="-122"/>
              </a:rPr>
              <a:t>即：</a:t>
            </a:r>
            <a:r>
              <a:rPr lang="zh-CN" altLang="en-US" sz="2400" b="1">
                <a:solidFill>
                  <a:srgbClr val="FF0000"/>
                </a:solidFill>
                <a:latin typeface="黑体" panose="02010609060101010101" charset="-122"/>
                <a:ea typeface="黑体" panose="02010609060101010101" charset="-122"/>
              </a:rPr>
              <a:t>升值利进不利出；贬值利出不利进</a:t>
            </a:r>
            <a:r>
              <a:rPr lang="zh-CN" altLang="en-US" sz="2400" b="1">
                <a:latin typeface="黑体" panose="02010609060101010101" charset="-122"/>
                <a:ea typeface="黑体" panose="02010609060101010101" charset="-122"/>
              </a:rPr>
              <a:t>）</a:t>
            </a:r>
          </a:p>
        </p:txBody>
      </p:sp>
      <p:pic>
        <p:nvPicPr>
          <p:cNvPr id="2" name="图片 14" descr="专题一2"/>
          <p:cNvPicPr>
            <a:picLocks noChangeAspect="1"/>
          </p:cNvPicPr>
          <p:nvPr>
            <p:custDataLst>
              <p:tags r:id="rId2"/>
            </p:custDataLst>
          </p:nvPr>
        </p:nvPicPr>
        <p:blipFill>
          <a:blip r:embed="rId9"/>
          <a:stretch>
            <a:fillRect/>
          </a:stretch>
        </p:blipFill>
        <p:spPr>
          <a:xfrm>
            <a:off x="576580" y="829945"/>
            <a:ext cx="10579100" cy="2026920"/>
          </a:xfrm>
          <a:prstGeom prst="rect">
            <a:avLst/>
          </a:prstGeom>
          <a:noFill/>
          <a:ln w="9525">
            <a:noFill/>
          </a:ln>
        </p:spPr>
      </p:pic>
      <p:sp>
        <p:nvSpPr>
          <p:cNvPr id="18446" name="Text Box 16"/>
          <p:cNvSpPr txBox="1">
            <a:spLocks noChangeArrowheads="1"/>
          </p:cNvSpPr>
          <p:nvPr>
            <p:custDataLst>
              <p:tags r:id="rId3"/>
            </p:custDataLst>
          </p:nvPr>
        </p:nvSpPr>
        <p:spPr bwMode="auto">
          <a:xfrm>
            <a:off x="8273415" y="6374765"/>
            <a:ext cx="299529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spcBef>
                <a:spcPct val="50000"/>
              </a:spcBef>
            </a:pPr>
            <a:r>
              <a:rPr lang="zh-CN" altLang="en-US" sz="2000" b="1">
                <a:solidFill>
                  <a:srgbClr val="FF0000"/>
                </a:solidFill>
                <a:latin typeface="楷体" panose="02010609060101010101" pitchFamily="49" charset="-122"/>
                <a:ea typeface="楷体" panose="02010609060101010101" pitchFamily="49" charset="-122"/>
              </a:rPr>
              <a:t>人民币升值好还是贬值好？</a:t>
            </a:r>
          </a:p>
        </p:txBody>
      </p:sp>
      <p:pic>
        <p:nvPicPr>
          <p:cNvPr id="3" name="人民币升值好还是贬值好？[高清版]">
            <a:hlinkClick r:id="" action="ppaction://media"/>
          </p:cNvPr>
          <p:cNvPicPr/>
          <p:nvPr>
            <a:videoFile r:link="rId5"/>
            <p:custDataLst>
              <p:tags r:id="rId6"/>
            </p:custDataLst>
            <p:extLst>
              <p:ext uri="{DAA4B4D4-6D71-4841-9C94-3DE7FCFB9230}">
                <p14:media xmlns:p14="http://schemas.microsoft.com/office/powerpoint/2010/main" r:embed="rId4"/>
              </p:ext>
            </p:extLst>
          </p:nvPr>
        </p:nvPicPr>
        <p:blipFill>
          <a:blip r:embed="rId10"/>
          <a:stretch>
            <a:fillRect/>
          </a:stretch>
        </p:blipFill>
        <p:spPr>
          <a:xfrm>
            <a:off x="6696075" y="2978150"/>
            <a:ext cx="5422900" cy="3275965"/>
          </a:xfrm>
          <a:prstGeom prst="rect">
            <a:avLst/>
          </a:prstGeom>
        </p:spPr>
      </p:pic>
      <p:sp>
        <p:nvSpPr>
          <p:cNvPr id="12" name="文本框 11"/>
          <p:cNvSpPr txBox="1"/>
          <p:nvPr>
            <p:custDataLst>
              <p:tags r:id="rId7"/>
            </p:custDataLst>
          </p:nvPr>
        </p:nvSpPr>
        <p:spPr>
          <a:xfrm>
            <a:off x="169545" y="3110230"/>
            <a:ext cx="6344285" cy="3413760"/>
          </a:xfrm>
          <a:prstGeom prst="rect">
            <a:avLst/>
          </a:prstGeom>
          <a:noFill/>
        </p:spPr>
        <p:txBody>
          <a:bodyPr wrap="square" lIns="91435" tIns="45717" rIns="91435" bIns="45717">
            <a:spAutoFit/>
          </a:bodyPr>
          <a:lstStyle/>
          <a:p>
            <a:pPr fontAlgn="auto">
              <a:lnSpc>
                <a:spcPct val="150000"/>
              </a:lnSpc>
              <a:spcBef>
                <a:spcPct val="0"/>
              </a:spcBef>
              <a:spcAft>
                <a:spcPct val="0"/>
              </a:spcAft>
              <a:defRPr/>
            </a:pPr>
            <a:r>
              <a:rPr lang="zh-CN" altLang="en-US" sz="2400" b="1">
                <a:solidFill>
                  <a:srgbClr val="2864E6"/>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altLang="zh-CN" sz="2400" b="1">
                <a:solidFill>
                  <a:srgbClr val="2864E6"/>
                </a:solidFill>
                <a:latin typeface="Times New Roman" panose="02020603050405020304" pitchFamily="18" charset="0"/>
                <a:ea typeface="微软雅黑" panose="020B0503020204020204" charset="-122"/>
                <a:cs typeface="Times New Roman" panose="02020603050405020304" pitchFamily="18" charset="0"/>
                <a:sym typeface="+mn-ea"/>
              </a:rPr>
              <a:t>2</a:t>
            </a:r>
            <a:r>
              <a:rPr lang="zh-CN" altLang="en-US" sz="2400" b="1">
                <a:solidFill>
                  <a:srgbClr val="2864E6"/>
                </a:solidFill>
                <a:latin typeface="Times New Roman" panose="02020603050405020304" pitchFamily="18" charset="0"/>
                <a:ea typeface="微软雅黑" panose="020B0503020204020204" charset="-122"/>
                <a:cs typeface="Times New Roman" panose="02020603050405020304" pitchFamily="18" charset="0"/>
                <a:sym typeface="+mn-ea"/>
              </a:rPr>
              <a:t>）保持人民币币值基本稳定的含义及意义</a:t>
            </a:r>
          </a:p>
          <a:p>
            <a:pPr fontAlgn="auto">
              <a:lnSpc>
                <a:spcPct val="150000"/>
              </a:lnSpc>
              <a:spcBef>
                <a:spcPct val="0"/>
              </a:spcBef>
              <a:spcAft>
                <a:spcPct val="0"/>
              </a:spcAft>
              <a:defRPr/>
            </a:pPr>
            <a:r>
              <a:rPr lang="zh-CN" altLang="en-US" sz="2400">
                <a:solidFill>
                  <a:srgbClr val="2B84B2"/>
                </a:solidFill>
                <a:latin typeface="Calibri" panose="020F0502020204030204" charset="0"/>
                <a:ea typeface="微软雅黑" panose="020B0503020204020204" charset="-122"/>
                <a:cs typeface="Times New Roman" panose="02020603050405020304" pitchFamily="18" charset="0"/>
                <a:sym typeface="+mn-ea"/>
              </a:rPr>
              <a:t>①</a:t>
            </a:r>
            <a:r>
              <a:rPr lang="zh-CN" altLang="en-US" sz="2400">
                <a:solidFill>
                  <a:srgbClr val="2B84B2"/>
                </a:solidFill>
                <a:latin typeface="Times New Roman" panose="02020603050405020304" pitchFamily="18" charset="0"/>
                <a:ea typeface="微软雅黑" panose="020B0503020204020204" charset="-122"/>
                <a:cs typeface="Times New Roman" panose="02020603050405020304" pitchFamily="18" charset="0"/>
                <a:sym typeface="+mn-ea"/>
              </a:rPr>
              <a:t>含义：</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对内</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保持物价总水平稳定</a:t>
            </a:r>
          </a:p>
          <a:p>
            <a:pPr fontAlgn="auto">
              <a:lnSpc>
                <a:spcPct val="150000"/>
              </a:lnSpc>
              <a:spcBef>
                <a:spcPct val="0"/>
              </a:spcBef>
              <a:spcAft>
                <a:spcPct val="0"/>
              </a:spcAft>
              <a:defRPr/>
            </a:pP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                </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对外</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保持人民币汇率稳定</a:t>
            </a:r>
          </a:p>
          <a:p>
            <a:pPr fontAlgn="auto">
              <a:lnSpc>
                <a:spcPct val="150000"/>
              </a:lnSpc>
              <a:spcBef>
                <a:spcPct val="0"/>
              </a:spcBef>
              <a:spcAft>
                <a:spcPct val="0"/>
              </a:spcAft>
              <a:defRPr/>
            </a:pPr>
            <a:r>
              <a:rPr lang="zh-CN" altLang="en-US" sz="2400" b="1">
                <a:solidFill>
                  <a:srgbClr val="2864E6"/>
                </a:solidFill>
                <a:latin typeface="Calibri" panose="020F0502020204030204" charset="0"/>
                <a:ea typeface="微软雅黑" panose="020B0503020204020204" charset="-122"/>
                <a:cs typeface="Times New Roman" panose="02020603050405020304" pitchFamily="18" charset="0"/>
                <a:sym typeface="+mn-ea"/>
              </a:rPr>
              <a:t>②</a:t>
            </a:r>
            <a:r>
              <a:rPr lang="zh-CN" altLang="en-US" sz="2400">
                <a:solidFill>
                  <a:srgbClr val="2B84B2"/>
                </a:solidFill>
                <a:latin typeface="Times New Roman" panose="02020603050405020304" pitchFamily="18" charset="0"/>
                <a:ea typeface="微软雅黑" panose="020B0503020204020204" charset="-122"/>
                <a:cs typeface="Times New Roman" panose="02020603050405020304" pitchFamily="18" charset="0"/>
                <a:sym typeface="+mn-ea"/>
              </a:rPr>
              <a:t>意义：</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对</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人民生活</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安定、</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经济社会</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持续健康发展，对</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世界金融</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的稳定、</a:t>
            </a:r>
            <a:r>
              <a:rPr lang="zh-CN" altLang="en-US" sz="2400">
                <a:solidFill>
                  <a:srgbClr val="FF681D"/>
                </a:solidFill>
                <a:latin typeface="Times New Roman" panose="02020603050405020304" pitchFamily="18" charset="0"/>
                <a:ea typeface="微软雅黑" panose="020B0503020204020204" charset="-122"/>
                <a:cs typeface="Times New Roman" panose="02020603050405020304" pitchFamily="18" charset="0"/>
                <a:sym typeface="+mn-ea"/>
              </a:rPr>
              <a:t>经济发展</a:t>
            </a:r>
            <a:r>
              <a:rPr lang="zh-CN" altLang="en-US" sz="2400">
                <a:solidFill>
                  <a:schemeClr val="bg2">
                    <a:lumMod val="25000"/>
                  </a:schemeClr>
                </a:solidFill>
                <a:latin typeface="Times New Roman" panose="02020603050405020304" pitchFamily="18" charset="0"/>
                <a:ea typeface="微软雅黑" panose="020B0503020204020204" charset="-122"/>
                <a:cs typeface="Times New Roman" panose="02020603050405020304" pitchFamily="18" charset="0"/>
                <a:sym typeface="+mn-ea"/>
              </a:rPr>
              <a:t>具有重要意义</a:t>
            </a:r>
            <a:endParaRPr lang="zh-CN" altLang="en-US" sz="2400" b="1">
              <a:solidFill>
                <a:srgbClr val="2864E6"/>
              </a:solidFill>
              <a:latin typeface="Calibri" panose="020F0502020204030204" charset="0"/>
              <a:ea typeface="微软雅黑" panose="020B0503020204020204" charset="-122"/>
              <a:cs typeface="Times New Roman" panose="02020603050405020304" pitchFamily="18" charset="0"/>
              <a:sym typeface="+mn-ea"/>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315595" y="2711450"/>
            <a:ext cx="10937875" cy="460375"/>
          </a:xfrm>
          <a:prstGeom prst="rect">
            <a:avLst/>
          </a:prstGeom>
          <a:noFill/>
          <a:ln w="9525">
            <a:noFill/>
          </a:ln>
        </p:spPr>
        <p:txBody>
          <a:bodyPr wrap="square">
            <a:spAutoFit/>
          </a:bodyPr>
          <a:lstStyle/>
          <a:p>
            <a:pPr indent="0"/>
            <a:r>
              <a:rPr lang="en-US" sz="2400" b="1">
                <a:latin typeface="宋体" panose="02010600030101010101" pitchFamily="2" charset="-122"/>
              </a:rPr>
              <a:t>1.</a:t>
            </a:r>
            <a:r>
              <a:rPr lang="zh-CN" sz="2400" b="1">
                <a:ea typeface="宋体" panose="02010600030101010101" pitchFamily="2" charset="-122"/>
              </a:rPr>
              <a:t>币值与汇率变动的影响</a:t>
            </a:r>
            <a:endParaRPr lang="zh-CN" altLang="en-US" sz="2400"/>
          </a:p>
        </p:txBody>
      </p:sp>
      <p:graphicFrame>
        <p:nvGraphicFramePr>
          <p:cNvPr id="2" name="表格 1"/>
          <p:cNvGraphicFramePr>
            <a:graphicFrameLocks noGrp="1"/>
          </p:cNvGraphicFramePr>
          <p:nvPr>
            <p:custDataLst>
              <p:tags r:id="rId2"/>
            </p:custDataLst>
          </p:nvPr>
        </p:nvGraphicFramePr>
        <p:xfrm>
          <a:off x="429260" y="3171825"/>
          <a:ext cx="11169650" cy="3634740"/>
        </p:xfrm>
        <a:graphic>
          <a:graphicData uri="http://schemas.openxmlformats.org/drawingml/2006/table">
            <a:tbl>
              <a:tblPr firstRow="1" bandRow="1">
                <a:tableStyleId>{5940675A-B579-460E-94D1-54222C63F5DA}</a:tableStyleId>
              </a:tblPr>
              <a:tblGrid>
                <a:gridCol w="2070100">
                  <a:extLst>
                    <a:ext uri="{9D8B030D-6E8A-4147-A177-3AD203B41FA5}">
                      <a16:colId xmlns:a16="http://schemas.microsoft.com/office/drawing/2014/main" val="20000"/>
                    </a:ext>
                  </a:extLst>
                </a:gridCol>
                <a:gridCol w="9099550">
                  <a:extLst>
                    <a:ext uri="{9D8B030D-6E8A-4147-A177-3AD203B41FA5}">
                      <a16:colId xmlns:a16="http://schemas.microsoft.com/office/drawing/2014/main" val="20001"/>
                    </a:ext>
                  </a:extLst>
                </a:gridCol>
              </a:tblGrid>
              <a:tr h="403860">
                <a:tc gridSpan="2">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理论层次</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807720">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居民角度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币值变动影响消费品价格变动，影响本国居民购买力与生活水平，也会影响国外居民对本国商品与服务的消费意愿与购买能力。</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7720">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企业角度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币值变动影响生产资料与劳动力价格，影响就业率，影响企业生产成本，倒逼企业转变发展方式。</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3860">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金融角度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影响金融类企业利润，增加金融管理风险。</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3860">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产业角度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影响产业结构调整。</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7720">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世界角度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对进口与出口贸易产生影响，影响全球资本流动，对世界经济与金融稳定产生影响。</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 name="文本框 2"/>
          <p:cNvSpPr txBox="1"/>
          <p:nvPr>
            <p:custDataLst>
              <p:tags r:id="rId3"/>
            </p:custDataLst>
          </p:nvPr>
        </p:nvSpPr>
        <p:spPr>
          <a:xfrm>
            <a:off x="1569085" y="5521960"/>
            <a:ext cx="5080000" cy="414020"/>
          </a:xfrm>
          <a:prstGeom prst="rect">
            <a:avLst/>
          </a:prstGeom>
          <a:noFill/>
          <a:ln w="9525">
            <a:noFill/>
          </a:ln>
        </p:spPr>
        <p:txBody>
          <a:bodyPr>
            <a:spAutoFit/>
          </a:bodyPr>
          <a:lstStyle/>
          <a:p>
            <a:pPr indent="0"/>
            <a:r>
              <a:rPr lang="en-US" sz="1050" b="1">
                <a:latin typeface="宋体" panose="02010600030101010101" pitchFamily="2" charset="-122"/>
              </a:rPr>
              <a:t> 
</a:t>
            </a:r>
            <a:endParaRPr lang="zh-CN" altLang="en-US"/>
          </a:p>
        </p:txBody>
      </p:sp>
      <p:sp>
        <p:nvSpPr>
          <p:cNvPr id="4" name="矩形 17"/>
          <p:cNvSpPr>
            <a:spLocks noChangeArrowheads="1"/>
          </p:cNvSpPr>
          <p:nvPr>
            <p:custDataLst>
              <p:tags r:id="rId4"/>
            </p:custDataLst>
          </p:nvPr>
        </p:nvSpPr>
        <p:spPr bwMode="auto">
          <a:xfrm>
            <a:off x="233045" y="158115"/>
            <a:ext cx="11958955" cy="2553335"/>
          </a:xfrm>
          <a:prstGeom prst="rect">
            <a:avLst/>
          </a:prstGeom>
          <a:noFill/>
          <a:ln w="9525">
            <a:solidFill>
              <a:srgbClr val="33739F"/>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00000"/>
              </a:lnSpc>
            </a:pPr>
            <a:r>
              <a:rPr lang="en-US" altLang="zh-CN" sz="2000" b="1">
                <a:latin typeface="仿宋" panose="02010609060101010101" charset="-122"/>
                <a:ea typeface="仿宋" panose="02010609060101010101" charset="-122"/>
                <a:cs typeface="仿宋" panose="02010609060101010101" charset="-122"/>
              </a:rPr>
              <a:t> </a:t>
            </a:r>
            <a:r>
              <a:rPr lang="zh-CN" altLang="en-US" sz="2000" b="1">
                <a:latin typeface="宋体" panose="02010600030101010101" pitchFamily="2" charset="-122"/>
                <a:cs typeface="宋体" panose="02010600030101010101" pitchFamily="2" charset="-122"/>
                <a:sym typeface="+mn-ea"/>
              </a:rPr>
              <a:t>学以致用（一）：人民币升值</a:t>
            </a:r>
            <a:r>
              <a:rPr lang="zh-CN" altLang="en-US" sz="2000" b="1">
                <a:solidFill>
                  <a:srgbClr val="FF0000"/>
                </a:solidFill>
                <a:latin typeface="宋体" panose="02010600030101010101" pitchFamily="2" charset="-122"/>
                <a:cs typeface="宋体" panose="02010600030101010101" pitchFamily="2" charset="-122"/>
                <a:sym typeface="+mn-ea"/>
              </a:rPr>
              <a:t>（高考考查较多）</a:t>
            </a:r>
            <a:endParaRPr lang="en-US" altLang="zh-CN" sz="2000" b="1">
              <a:latin typeface="仿宋" panose="02010609060101010101" charset="-122"/>
              <a:ea typeface="仿宋" panose="02010609060101010101" charset="-122"/>
              <a:cs typeface="仿宋" panose="02010609060101010101" charset="-122"/>
            </a:endParaRPr>
          </a:p>
          <a:p>
            <a:pPr eaLnBrk="1" hangingPunct="1">
              <a:lnSpc>
                <a:spcPct val="100000"/>
              </a:lnSpc>
            </a:pPr>
            <a:r>
              <a:rPr lang="en-US" altLang="zh-CN" sz="2000" b="1">
                <a:latin typeface="仿宋" panose="02010609060101010101" charset="-122"/>
                <a:ea typeface="仿宋" panose="02010609060101010101" charset="-122"/>
                <a:cs typeface="仿宋" panose="02010609060101010101" charset="-122"/>
              </a:rPr>
              <a:t>     自2020年6月至今，迄今为止，</a:t>
            </a:r>
            <a:r>
              <a:rPr lang="zh-CN" altLang="en-US" sz="2000" b="1">
                <a:latin typeface="仿宋" panose="02010609060101010101" charset="-122"/>
                <a:ea typeface="仿宋" panose="02010609060101010101" charset="-122"/>
                <a:cs typeface="仿宋" panose="02010609060101010101" charset="-122"/>
              </a:rPr>
              <a:t>美元兑人民币</a:t>
            </a:r>
            <a:r>
              <a:rPr lang="en-US" altLang="zh-CN" sz="2000" b="1">
                <a:latin typeface="仿宋" panose="02010609060101010101" charset="-122"/>
                <a:ea typeface="仿宋" panose="02010609060101010101" charset="-122"/>
                <a:cs typeface="仿宋" panose="02010609060101010101" charset="-122"/>
              </a:rPr>
              <a:t>跌幅已经超过了10%。人民币对美元的升值幅度已经接近10%！而造成人民币持续升值的一个主要原因，就是美元的相对持续贬值。</a:t>
            </a:r>
            <a:r>
              <a:rPr lang="en-US" altLang="zh-CN" sz="2000" b="1">
                <a:latin typeface="仿宋" panose="02010609060101010101" charset="-122"/>
                <a:ea typeface="仿宋" panose="02010609060101010101" charset="-122"/>
                <a:cs typeface="仿宋" panose="02010609060101010101" charset="-122"/>
                <a:sym typeface="+mn-ea"/>
              </a:rPr>
              <a:t>美元指数从去年高点一路下跌，</a:t>
            </a:r>
            <a:r>
              <a:rPr lang="en-US" altLang="zh-CN" sz="2000" b="1">
                <a:latin typeface="仿宋" panose="02010609060101010101" charset="-122"/>
                <a:ea typeface="仿宋" panose="02010609060101010101" charset="-122"/>
                <a:cs typeface="仿宋" panose="02010609060101010101" charset="-122"/>
              </a:rPr>
              <a:t>对于一国的货币来说，一年涨跌超10%以上是非常少见的，而这恐怕要感谢美国的“消极”抗疫，导致国内经济持续低迷，复工复产艰难，美元“回天无力”。</a:t>
            </a:r>
            <a:r>
              <a:rPr lang="zh-CN" altLang="en-US" sz="2000" b="1">
                <a:latin typeface="仿宋" panose="02010609060101010101" charset="-122"/>
                <a:ea typeface="仿宋" panose="02010609060101010101" charset="-122"/>
                <a:cs typeface="仿宋" panose="02010609060101010101" charset="-122"/>
              </a:rPr>
              <a:t>另一方面，则是中国经济的持续发展</a:t>
            </a:r>
            <a:r>
              <a:rPr lang="en-US" altLang="zh-CN" sz="2000" b="1">
                <a:latin typeface="仿宋" panose="02010609060101010101" charset="-122"/>
                <a:ea typeface="仿宋" panose="02010609060101010101" charset="-122"/>
                <a:cs typeface="仿宋" panose="02010609060101010101" charset="-122"/>
              </a:rPr>
              <a:t>。</a:t>
            </a:r>
          </a:p>
          <a:p>
            <a:pPr eaLnBrk="1" hangingPunct="1">
              <a:lnSpc>
                <a:spcPct val="100000"/>
              </a:lnSpc>
            </a:pPr>
            <a:r>
              <a:rPr lang="en-US" altLang="zh-CN" sz="2000" b="1">
                <a:latin typeface="仿宋" panose="02010609060101010101" charset="-122"/>
                <a:ea typeface="仿宋" panose="02010609060101010101" charset="-122"/>
                <a:cs typeface="仿宋" panose="02010609060101010101" charset="-122"/>
              </a:rPr>
              <a:t>     </a:t>
            </a:r>
            <a:r>
              <a:rPr lang="zh-CN" altLang="en-US" sz="2000" b="1">
                <a:latin typeface="仿宋" panose="02010609060101010101" charset="-122"/>
                <a:ea typeface="仿宋" panose="02010609060101010101" charset="-122"/>
                <a:cs typeface="仿宋" panose="02010609060101010101" charset="-122"/>
              </a:rPr>
              <a:t>历史上，人民币对美元在1994年时出现过一轮大幅贬值，当年的美元兑人民币的平均汇率达到了8.6。不过从那之后人民币就开启了长达10年的升值之路，直到2014年才又开始贬值。不过，即便是在2014年美元兑人民币汇率处在最低的时候，也没有跌破过6，然而如今这道关口就不知道还能不能守得住了。</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custDataLst>
              <p:tags r:id="rId1"/>
            </p:custDataLst>
          </p:nvPr>
        </p:nvSpPr>
        <p:spPr>
          <a:xfrm>
            <a:off x="1038225" y="149225"/>
            <a:ext cx="5080000" cy="521970"/>
          </a:xfrm>
          <a:prstGeom prst="rect">
            <a:avLst/>
          </a:prstGeom>
          <a:noFill/>
          <a:ln w="9525">
            <a:noFill/>
          </a:ln>
        </p:spPr>
        <p:txBody>
          <a:bodyPr>
            <a:spAutoFit/>
          </a:bodyPr>
          <a:lstStyle/>
          <a:p>
            <a:pPr indent="0"/>
            <a:r>
              <a:rPr lang="en-US" altLang="zh-CN" sz="2800" b="1">
                <a:ea typeface="宋体" panose="02010600030101010101" pitchFamily="2" charset="-122"/>
              </a:rPr>
              <a:t>2.</a:t>
            </a:r>
            <a:r>
              <a:rPr lang="zh-CN" sz="2800" b="1">
                <a:ea typeface="宋体" panose="02010600030101010101" pitchFamily="2" charset="-122"/>
              </a:rPr>
              <a:t>应对汇率变动的措施</a:t>
            </a:r>
            <a:endParaRPr lang="zh-CN" altLang="en-US" sz="2800" b="1">
              <a:ea typeface="宋体" panose="02010600030101010101" pitchFamily="2" charset="-122"/>
            </a:endParaRPr>
          </a:p>
        </p:txBody>
      </p:sp>
      <p:graphicFrame>
        <p:nvGraphicFramePr>
          <p:cNvPr id="2" name="表格 1"/>
          <p:cNvGraphicFramePr>
            <a:graphicFrameLocks noGrp="1"/>
          </p:cNvGraphicFramePr>
          <p:nvPr>
            <p:custDataLst>
              <p:tags r:id="rId2"/>
            </p:custDataLst>
          </p:nvPr>
        </p:nvGraphicFramePr>
        <p:xfrm>
          <a:off x="247650" y="747395"/>
          <a:ext cx="6824980" cy="5852160"/>
        </p:xfrm>
        <a:graphic>
          <a:graphicData uri="http://schemas.openxmlformats.org/drawingml/2006/table">
            <a:tbl>
              <a:tblPr firstRow="1" bandRow="1">
                <a:tableStyleId>{5940675A-B579-460E-94D1-54222C63F5DA}</a:tableStyleId>
              </a:tblPr>
              <a:tblGrid>
                <a:gridCol w="389255">
                  <a:extLst>
                    <a:ext uri="{9D8B030D-6E8A-4147-A177-3AD203B41FA5}">
                      <a16:colId xmlns:a16="http://schemas.microsoft.com/office/drawing/2014/main" val="20000"/>
                    </a:ext>
                  </a:extLst>
                </a:gridCol>
                <a:gridCol w="6435725">
                  <a:extLst>
                    <a:ext uri="{9D8B030D-6E8A-4147-A177-3AD203B41FA5}">
                      <a16:colId xmlns:a16="http://schemas.microsoft.com/office/drawing/2014/main" val="20001"/>
                    </a:ext>
                  </a:extLst>
                </a:gridCol>
              </a:tblGrid>
              <a:tr h="365760">
                <a:tc gridSpan="2">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理论层次</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a:p>
                  </a:txBody>
                  <a:tcPr>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731520">
                <a:tc rowSpan="5">
                  <a:txBody>
                    <a:bodyPr/>
                    <a:lstStyle/>
                    <a:p>
                      <a:pPr indent="0">
                        <a:buNone/>
                      </a:pPr>
                      <a:r>
                        <a:rPr lang="en-US" sz="2400" b="0">
                          <a:latin typeface="Times New Roman" panose="02020603050405020304" pitchFamily="18" charset="0"/>
                          <a:cs typeface="Times New Roman" panose="02020603050405020304" pitchFamily="18" charset="0"/>
                        </a:rPr>
                        <a:t>  </a:t>
                      </a:r>
                      <a:r>
                        <a:rPr lang="en-US" sz="2400" b="0">
                          <a:latin typeface="宋体" panose="02010600030101010101" pitchFamily="2" charset="-122"/>
                          <a:ea typeface="宋体" panose="02010600030101010101" pitchFamily="2" charset="-122"/>
                          <a:cs typeface="宋体" panose="02010600030101010101" pitchFamily="2" charset="-122"/>
                        </a:rPr>
                        <a:t>企业角度</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1</a:t>
                      </a:r>
                      <a:r>
                        <a:rPr lang="en-US" sz="2400" b="0">
                          <a:latin typeface="宋体" panose="02010600030101010101" pitchFamily="2" charset="-122"/>
                          <a:ea typeface="宋体" panose="02010600030101010101" pitchFamily="2" charset="-122"/>
                          <a:cs typeface="宋体" panose="02010600030101010101" pitchFamily="2" charset="-122"/>
                        </a:rPr>
                        <a:t>、转变外贸发展方式，提高劳动生产率，加快科技创新与产品升级换代，增强出口竞争力。</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576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p>
                      <a:pPr indent="0">
                        <a:buNone/>
                      </a:pPr>
                      <a:r>
                        <a:rPr lang="en-US" sz="2400" b="0">
                          <a:latin typeface="Times New Roman" panose="02020603050405020304" pitchFamily="18" charset="0"/>
                          <a:cs typeface="Times New Roman" panose="02020603050405020304" pitchFamily="18" charset="0"/>
                        </a:rPr>
                        <a:t>2</a:t>
                      </a:r>
                      <a:r>
                        <a:rPr lang="en-US" sz="2400" b="0">
                          <a:latin typeface="宋体" panose="02010600030101010101" pitchFamily="2" charset="-122"/>
                          <a:ea typeface="宋体" panose="02010600030101010101" pitchFamily="2" charset="-122"/>
                          <a:cs typeface="宋体" panose="02010600030101010101" pitchFamily="2" charset="-122"/>
                        </a:rPr>
                        <a:t>、形成自主品牌，减少价格依赖。</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3152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p>
                      <a:pPr indent="0">
                        <a:buNone/>
                      </a:pPr>
                      <a:r>
                        <a:rPr lang="en-US" sz="2400" b="0">
                          <a:latin typeface="Times New Roman" panose="02020603050405020304" pitchFamily="18" charset="0"/>
                          <a:cs typeface="Times New Roman" panose="02020603050405020304" pitchFamily="18" charset="0"/>
                        </a:rPr>
                        <a:t>3</a:t>
                      </a:r>
                      <a:r>
                        <a:rPr lang="en-US" sz="2400" b="0">
                          <a:latin typeface="宋体" panose="02010600030101010101" pitchFamily="2" charset="-122"/>
                          <a:ea typeface="宋体" panose="02010600030101010101" pitchFamily="2" charset="-122"/>
                          <a:cs typeface="宋体" panose="02010600030101010101" pitchFamily="2" charset="-122"/>
                        </a:rPr>
                        <a:t>、立足国内市场，利用优惠政策，减少外部依赖。</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576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p>
                      <a:pPr indent="0">
                        <a:buNone/>
                      </a:pPr>
                      <a:r>
                        <a:rPr lang="en-US" sz="2400" b="0">
                          <a:latin typeface="Times New Roman" panose="02020603050405020304" pitchFamily="18" charset="0"/>
                          <a:cs typeface="Times New Roman" panose="02020603050405020304" pitchFamily="18" charset="0"/>
                        </a:rPr>
                        <a:t>4</a:t>
                      </a:r>
                      <a:r>
                        <a:rPr lang="en-US" sz="2400" b="0">
                          <a:latin typeface="宋体" panose="02010600030101010101" pitchFamily="2" charset="-122"/>
                          <a:ea typeface="宋体" panose="02010600030101010101" pitchFamily="2" charset="-122"/>
                          <a:cs typeface="宋体" panose="02010600030101010101" pitchFamily="2" charset="-122"/>
                        </a:rPr>
                        <a:t>、运用现代金融工具规避和化解汇率风险。</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576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indent="0">
                        <a:buNone/>
                      </a:pPr>
                      <a:r>
                        <a:rPr lang="en-US" sz="2400" b="0">
                          <a:latin typeface="Times New Roman" panose="02020603050405020304" pitchFamily="18" charset="0"/>
                          <a:cs typeface="Times New Roman" panose="02020603050405020304" pitchFamily="18" charset="0"/>
                        </a:rPr>
                        <a:t>5</a:t>
                      </a:r>
                      <a:r>
                        <a:rPr lang="en-US" sz="2400" b="0">
                          <a:latin typeface="宋体" panose="02010600030101010101" pitchFamily="2" charset="-122"/>
                          <a:ea typeface="宋体" panose="02010600030101010101" pitchFamily="2" charset="-122"/>
                          <a:cs typeface="宋体" panose="02010600030101010101" pitchFamily="2" charset="-122"/>
                        </a:rPr>
                        <a:t>、实施境外直接投资，减少汇率变动风险。</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31520">
                <a:tc rowSpan="4">
                  <a:txBody>
                    <a:bodyPr/>
                    <a:lstStyle/>
                    <a:p>
                      <a:pPr indent="0">
                        <a:buNone/>
                      </a:pPr>
                      <a:r>
                        <a:rPr lang="en-US" sz="2400" b="0">
                          <a:latin typeface="宋体" panose="02010600030101010101" pitchFamily="2" charset="-122"/>
                          <a:ea typeface="宋体" panose="02010600030101010101" pitchFamily="2" charset="-122"/>
                          <a:cs typeface="宋体" panose="02010600030101010101" pitchFamily="2" charset="-122"/>
                        </a:rPr>
                        <a:t>政府角度</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2400" b="0">
                          <a:latin typeface="Times New Roman" panose="02020603050405020304" pitchFamily="18" charset="0"/>
                          <a:cs typeface="Times New Roman" panose="02020603050405020304" pitchFamily="18" charset="0"/>
                        </a:rPr>
                        <a:t>1</a:t>
                      </a:r>
                      <a:r>
                        <a:rPr lang="en-US" sz="2400" b="0">
                          <a:latin typeface="宋体" panose="02010600030101010101" pitchFamily="2" charset="-122"/>
                          <a:ea typeface="宋体" panose="02010600030101010101" pitchFamily="2" charset="-122"/>
                          <a:cs typeface="宋体" panose="02010600030101010101" pitchFamily="2" charset="-122"/>
                        </a:rPr>
                        <a:t>、实行贸易出口国多元化，减少对单一市场的依赖。</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3152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p>
                      <a:pPr indent="0">
                        <a:buNone/>
                      </a:pPr>
                      <a:r>
                        <a:rPr lang="en-US" sz="2400" b="0">
                          <a:latin typeface="Times New Roman" panose="02020603050405020304" pitchFamily="18" charset="0"/>
                          <a:cs typeface="Times New Roman" panose="02020603050405020304" pitchFamily="18" charset="0"/>
                        </a:rPr>
                        <a:t>2</a:t>
                      </a:r>
                      <a:r>
                        <a:rPr lang="en-US" sz="2400" b="0">
                          <a:latin typeface="宋体" panose="02010600030101010101" pitchFamily="2" charset="-122"/>
                          <a:ea typeface="宋体" panose="02010600030101010101" pitchFamily="2" charset="-122"/>
                          <a:cs typeface="宋体" panose="02010600030101010101" pitchFamily="2" charset="-122"/>
                        </a:rPr>
                        <a:t>、实现外汇储备的多元化，降低汇率变动的风险。</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3152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tcPr>
                </a:tc>
                <a:tc>
                  <a:txBody>
                    <a:bodyPr/>
                    <a:lstStyle/>
                    <a:p>
                      <a:pPr indent="0">
                        <a:buNone/>
                      </a:pPr>
                      <a:r>
                        <a:rPr lang="en-US" sz="2400" b="0">
                          <a:latin typeface="Times New Roman" panose="02020603050405020304" pitchFamily="18" charset="0"/>
                          <a:cs typeface="Times New Roman" panose="02020603050405020304" pitchFamily="18" charset="0"/>
                        </a:rPr>
                        <a:t>3</a:t>
                      </a:r>
                      <a:r>
                        <a:rPr lang="en-US" sz="2400" b="0">
                          <a:latin typeface="宋体" panose="02010600030101010101" pitchFamily="2" charset="-122"/>
                          <a:ea typeface="宋体" panose="02010600030101010101" pitchFamily="2" charset="-122"/>
                          <a:cs typeface="宋体" panose="02010600030101010101" pitchFamily="2" charset="-122"/>
                        </a:rPr>
                        <a:t>、适时调整利率、汇率与人民币发行量，稳定币值。</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31520">
                <a:tc vMerge="1">
                  <a:txBody>
                    <a:bodyPr/>
                    <a:lstStyle/>
                    <a:p>
                      <a:endParaRPr/>
                    </a:p>
                  </a:txBody>
                  <a:tcP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B w="12700" cap="flat" cmpd="sng">
                      <a:solidFill>
                        <a:srgbClr val="000000"/>
                      </a:solidFill>
                      <a:prstDash val="solid"/>
                      <a:headEnd type="none" w="med" len="med"/>
                      <a:tailEnd type="none" w="med" len="med"/>
                    </a:lnB>
                  </a:tcPr>
                </a:tc>
                <a:tc>
                  <a:txBody>
                    <a:bodyPr/>
                    <a:lstStyle/>
                    <a:p>
                      <a:pPr indent="0">
                        <a:buNone/>
                      </a:pPr>
                      <a:r>
                        <a:rPr lang="en-US" sz="2400" b="0">
                          <a:latin typeface="Times New Roman" panose="02020603050405020304" pitchFamily="18" charset="0"/>
                          <a:cs typeface="Times New Roman" panose="02020603050405020304" pitchFamily="18" charset="0"/>
                        </a:rPr>
                        <a:t>4</a:t>
                      </a:r>
                      <a:r>
                        <a:rPr lang="en-US" sz="2400" b="0">
                          <a:latin typeface="宋体" panose="02010600030101010101" pitchFamily="2" charset="-122"/>
                          <a:ea typeface="宋体" panose="02010600030101010101" pitchFamily="2" charset="-122"/>
                          <a:cs typeface="宋体" panose="02010600030101010101" pitchFamily="2" charset="-122"/>
                        </a:rPr>
                        <a:t>、推进人民币国际结算进程，提升人民币国际地位。</a:t>
                      </a:r>
                      <a:endParaRPr lang="en-US" alt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3" name="图片 2"/>
          <p:cNvPicPr>
            <a:picLocks noChangeAspect="1"/>
          </p:cNvPicPr>
          <p:nvPr>
            <p:custDataLst>
              <p:tags r:id="rId3"/>
            </p:custDataLst>
          </p:nvPr>
        </p:nvPicPr>
        <p:blipFill>
          <a:blip r:embed="rId6"/>
          <a:stretch>
            <a:fillRect/>
          </a:stretch>
        </p:blipFill>
        <p:spPr>
          <a:xfrm>
            <a:off x="7287260" y="577850"/>
            <a:ext cx="4747895" cy="4145280"/>
          </a:xfrm>
          <a:prstGeom prst="rect">
            <a:avLst/>
          </a:prstGeom>
        </p:spPr>
      </p:pic>
      <p:pic>
        <p:nvPicPr>
          <p:cNvPr id="4" name="图片 3"/>
          <p:cNvPicPr>
            <a:picLocks noChangeAspect="1"/>
          </p:cNvPicPr>
          <p:nvPr>
            <p:custDataLst>
              <p:tags r:id="rId4"/>
            </p:custDataLst>
          </p:nvPr>
        </p:nvPicPr>
        <p:blipFill>
          <a:blip r:embed="rId7"/>
          <a:stretch>
            <a:fillRect/>
          </a:stretch>
        </p:blipFill>
        <p:spPr>
          <a:xfrm>
            <a:off x="7400925" y="4798060"/>
            <a:ext cx="4634230" cy="1801495"/>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表格 60418"/>
          <p:cNvGraphicFramePr>
            <a:graphicFrameLocks noGrp="1"/>
          </p:cNvGraphicFramePr>
          <p:nvPr>
            <p:custDataLst>
              <p:tags r:id="rId1"/>
            </p:custDataLst>
          </p:nvPr>
        </p:nvGraphicFramePr>
        <p:xfrm>
          <a:off x="-35956" y="2364661"/>
          <a:ext cx="7204075" cy="4401185"/>
        </p:xfrm>
        <a:graphic>
          <a:graphicData uri="http://schemas.openxmlformats.org/drawingml/2006/table">
            <a:tbl>
              <a:tblPr/>
              <a:tblGrid>
                <a:gridCol w="682625">
                  <a:extLst>
                    <a:ext uri="{9D8B030D-6E8A-4147-A177-3AD203B41FA5}">
                      <a16:colId xmlns:a16="http://schemas.microsoft.com/office/drawing/2014/main" val="20000"/>
                    </a:ext>
                  </a:extLst>
                </a:gridCol>
                <a:gridCol w="6521450">
                  <a:extLst>
                    <a:ext uri="{9D8B030D-6E8A-4147-A177-3AD203B41FA5}">
                      <a16:colId xmlns:a16="http://schemas.microsoft.com/office/drawing/2014/main" val="20001"/>
                    </a:ext>
                  </a:extLst>
                </a:gridCol>
              </a:tblGrid>
              <a:tr h="1580515">
                <a:tc>
                  <a:txBody>
                    <a:bodyPr/>
                    <a:lstStyle/>
                    <a:p>
                      <a:pPr lvl="0" algn="ctr">
                        <a:lnSpc>
                          <a:spcPts val="4000"/>
                        </a:lnSpc>
                        <a:spcAft>
                          <a:spcPct val="0"/>
                        </a:spcAft>
                        <a:buNone/>
                      </a:pPr>
                      <a:r>
                        <a:rPr lang="zh-CN" altLang="zh-CN" sz="2000" b="1">
                          <a:latin typeface="Times New Roman" panose="02020603050405020304" pitchFamily="18" charset="0"/>
                        </a:rPr>
                        <a:t>含义</a:t>
                      </a: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a:lstStyle/>
                    <a:p>
                      <a:pPr lvl="0">
                        <a:lnSpc>
                          <a:spcPct val="100000"/>
                        </a:lnSpc>
                        <a:spcAft>
                          <a:spcPct val="0"/>
                        </a:spcAft>
                        <a:buNone/>
                      </a:pPr>
                      <a:r>
                        <a:rPr lang="zh-CN" altLang="zh-CN" sz="2800" b="1" u="sng">
                          <a:solidFill>
                            <a:srgbClr val="FF0000"/>
                          </a:solidFill>
                          <a:latin typeface="楷体" panose="02010609060101010101" pitchFamily="49" charset="-122"/>
                          <a:ea typeface="楷体" panose="02010609060101010101" pitchFamily="49" charset="-122"/>
                        </a:rPr>
                        <a:t>人民币国际化</a:t>
                      </a:r>
                      <a:r>
                        <a:rPr lang="zh-CN" altLang="zh-CN" sz="2400" b="1">
                          <a:latin typeface="楷体" panose="02010609060101010101" pitchFamily="49" charset="-122"/>
                          <a:ea typeface="楷体" panose="02010609060101010101" pitchFamily="49" charset="-122"/>
                        </a:rPr>
                        <a:t>是指人民币能够跨越国界，在</a:t>
                      </a:r>
                      <a:r>
                        <a:rPr lang="zh-CN" altLang="zh-CN" sz="2400" b="1">
                          <a:solidFill>
                            <a:srgbClr val="FF0000"/>
                          </a:solidFill>
                          <a:latin typeface="楷体" panose="02010609060101010101" pitchFamily="49" charset="-122"/>
                          <a:ea typeface="楷体" panose="02010609060101010101" pitchFamily="49" charset="-122"/>
                        </a:rPr>
                        <a:t>境外流通</a:t>
                      </a:r>
                      <a:r>
                        <a:rPr lang="zh-CN" altLang="zh-CN" sz="2400" b="1">
                          <a:latin typeface="楷体" panose="02010609060101010101" pitchFamily="49" charset="-122"/>
                          <a:ea typeface="楷体" panose="02010609060101010101" pitchFamily="49" charset="-122"/>
                        </a:rPr>
                        <a:t>，成为国际上</a:t>
                      </a:r>
                      <a:r>
                        <a:rPr lang="zh-CN" altLang="zh-CN" sz="2400" b="1">
                          <a:solidFill>
                            <a:srgbClr val="FF0000"/>
                          </a:solidFill>
                          <a:latin typeface="楷体" panose="02010609060101010101" pitchFamily="49" charset="-122"/>
                          <a:ea typeface="楷体" panose="02010609060101010101" pitchFamily="49" charset="-122"/>
                        </a:rPr>
                        <a:t>普遍认可</a:t>
                      </a:r>
                      <a:r>
                        <a:rPr lang="zh-CN" altLang="zh-CN" sz="2400" b="1">
                          <a:latin typeface="楷体" panose="02010609060101010101" pitchFamily="49" charset="-122"/>
                          <a:ea typeface="楷体" panose="02010609060101010101" pitchFamily="49" charset="-122"/>
                        </a:rPr>
                        <a:t>的计价、结算及储备货币的</a:t>
                      </a:r>
                      <a:r>
                        <a:rPr lang="zh-CN" altLang="zh-CN" sz="2400" b="1">
                          <a:solidFill>
                            <a:srgbClr val="F60A36"/>
                          </a:solidFill>
                          <a:latin typeface="楷体" panose="02010609060101010101" pitchFamily="49" charset="-122"/>
                          <a:ea typeface="楷体" panose="02010609060101010101" pitchFamily="49" charset="-122"/>
                        </a:rPr>
                        <a:t>过程。</a:t>
                      </a:r>
                      <a:r>
                        <a:rPr lang="zh-CN" altLang="en-US" sz="2400" b="1" u="sng">
                          <a:solidFill>
                            <a:srgbClr val="FF0000"/>
                          </a:solidFill>
                          <a:latin typeface="微软雅黑" panose="020B0503020204020204" charset="-122"/>
                          <a:ea typeface="微软雅黑" panose="020B0503020204020204" charset="-122"/>
                          <a:cs typeface="仿宋" panose="02010609060101010101" charset="-122"/>
                          <a:sym typeface="+mn-ea"/>
                        </a:rPr>
                        <a:t>人民币国际化的三大表现是贸易结算、投资结算和储备货币的职能</a:t>
                      </a:r>
                      <a:endParaRPr lang="zh-CN" altLang="zh-CN" sz="2400" b="1">
                        <a:solidFill>
                          <a:srgbClr val="F60A36"/>
                        </a:solidFill>
                        <a:latin typeface="楷体" panose="02010609060101010101" pitchFamily="49" charset="-122"/>
                        <a:ea typeface="楷体" panose="02010609060101010101" pitchFamily="49" charset="-122"/>
                      </a:endParaRP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32585">
                <a:tc>
                  <a:txBody>
                    <a:bodyPr/>
                    <a:lstStyle/>
                    <a:p>
                      <a:pPr lvl="0" algn="ctr">
                        <a:lnSpc>
                          <a:spcPts val="4000"/>
                        </a:lnSpc>
                        <a:spcAft>
                          <a:spcPct val="0"/>
                        </a:spcAft>
                        <a:buNone/>
                      </a:pPr>
                      <a:r>
                        <a:rPr lang="zh-CN" altLang="zh-CN" sz="2000" b="1">
                          <a:latin typeface="Times New Roman" panose="02020603050405020304" pitchFamily="18" charset="0"/>
                        </a:rPr>
                        <a:t>积极</a:t>
                      </a:r>
                      <a:endParaRPr lang="zh-CN" altLang="zh-CN" sz="2000">
                        <a:latin typeface="宋体" panose="02010600030101010101" pitchFamily="2" charset="-122"/>
                      </a:endParaRPr>
                    </a:p>
                    <a:p>
                      <a:pPr lvl="0" algn="ctr">
                        <a:lnSpc>
                          <a:spcPts val="4000"/>
                        </a:lnSpc>
                        <a:spcAft>
                          <a:spcPct val="0"/>
                        </a:spcAft>
                        <a:buNone/>
                      </a:pPr>
                      <a:r>
                        <a:rPr lang="zh-CN" altLang="zh-CN" sz="2000" b="1">
                          <a:latin typeface="Times New Roman" panose="02020603050405020304" pitchFamily="18" charset="0"/>
                        </a:rPr>
                        <a:t>影响</a:t>
                      </a: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a:lstStyle/>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①</a:t>
                      </a:r>
                      <a:r>
                        <a:rPr lang="zh-CN" altLang="zh-CN" sz="2000" b="1">
                          <a:solidFill>
                            <a:srgbClr val="FF0000"/>
                          </a:solidFill>
                          <a:latin typeface="微软雅黑" panose="020B0503020204020204" charset="-122"/>
                          <a:ea typeface="微软雅黑" panose="020B0503020204020204" charset="-122"/>
                        </a:rPr>
                        <a:t>提升中国国际地位</a:t>
                      </a:r>
                      <a:r>
                        <a:rPr lang="zh-CN" altLang="zh-CN" sz="2000" b="1">
                          <a:latin typeface="楷体" panose="02010609060101010101" pitchFamily="49" charset="-122"/>
                          <a:ea typeface="楷体" panose="02010609060101010101" pitchFamily="49" charset="-122"/>
                        </a:rPr>
                        <a:t>，增强中国对世界经济的影响力</a:t>
                      </a:r>
                      <a:endParaRPr lang="zh-CN" altLang="zh-CN" sz="2000">
                        <a:latin typeface="楷体" panose="02010609060101010101" pitchFamily="49" charset="-122"/>
                        <a:ea typeface="楷体" panose="02010609060101010101" pitchFamily="49" charset="-122"/>
                      </a:endParaRPr>
                    </a:p>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②</a:t>
                      </a:r>
                      <a:r>
                        <a:rPr lang="zh-CN" altLang="zh-CN" sz="2000" b="1">
                          <a:solidFill>
                            <a:srgbClr val="FF0000"/>
                          </a:solidFill>
                          <a:latin typeface="微软雅黑" panose="020B0503020204020204" charset="-122"/>
                          <a:ea typeface="微软雅黑" panose="020B0503020204020204" charset="-122"/>
                        </a:rPr>
                        <a:t>减少汇价风险</a:t>
                      </a:r>
                      <a:r>
                        <a:rPr lang="zh-CN" altLang="zh-CN" sz="2000" b="1">
                          <a:latin typeface="楷体" panose="02010609060101010101" pitchFamily="49" charset="-122"/>
                          <a:ea typeface="楷体" panose="02010609060101010101" pitchFamily="49" charset="-122"/>
                        </a:rPr>
                        <a:t>，促进中国国际贸易和投资的发展</a:t>
                      </a:r>
                      <a:endParaRPr lang="zh-CN" altLang="zh-CN" sz="2000">
                        <a:latin typeface="楷体" panose="02010609060101010101" pitchFamily="49" charset="-122"/>
                        <a:ea typeface="楷体" panose="02010609060101010101" pitchFamily="49" charset="-122"/>
                      </a:endParaRPr>
                    </a:p>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③</a:t>
                      </a:r>
                      <a:r>
                        <a:rPr lang="zh-CN" altLang="zh-CN" sz="2000" b="1">
                          <a:latin typeface="楷体" panose="02010609060101010101" pitchFamily="49" charset="-122"/>
                          <a:ea typeface="楷体" panose="02010609060101010101" pitchFamily="49" charset="-122"/>
                        </a:rPr>
                        <a:t>促进国际消费，丰富国内商品市场</a:t>
                      </a:r>
                      <a:endParaRPr lang="zh-CN" altLang="zh-CN" sz="2000">
                        <a:latin typeface="楷体" panose="02010609060101010101" pitchFamily="49" charset="-122"/>
                        <a:ea typeface="楷体" panose="02010609060101010101" pitchFamily="49" charset="-122"/>
                      </a:endParaRPr>
                    </a:p>
                    <a:p>
                      <a:pPr lvl="0">
                        <a:lnSpc>
                          <a:spcPct val="100000"/>
                        </a:lnSpc>
                        <a:spcAft>
                          <a:spcPct val="0"/>
                        </a:spcAft>
                        <a:buNone/>
                      </a:pPr>
                      <a:r>
                        <a:rPr lang="zh-CN" altLang="zh-CN" sz="2000" b="1">
                          <a:latin typeface="楷体" panose="02010609060101010101" pitchFamily="49" charset="-122"/>
                          <a:ea typeface="楷体" panose="02010609060101010101" pitchFamily="49" charset="-122"/>
                        </a:rPr>
                        <a:t>④从根本上</a:t>
                      </a:r>
                      <a:r>
                        <a:rPr lang="zh-CN" altLang="zh-CN" sz="2000" b="1">
                          <a:solidFill>
                            <a:srgbClr val="FF0000"/>
                          </a:solidFill>
                          <a:latin typeface="楷体" panose="02010609060101010101" pitchFamily="49" charset="-122"/>
                          <a:ea typeface="楷体" panose="02010609060101010101" pitchFamily="49" charset="-122"/>
                        </a:rPr>
                        <a:t>降低中国对外汇储备的需求</a:t>
                      </a:r>
                      <a:r>
                        <a:rPr lang="zh-CN" altLang="zh-CN" sz="2000" b="1">
                          <a:latin typeface="楷体" panose="02010609060101010101" pitchFamily="49" charset="-122"/>
                          <a:ea typeface="楷体" panose="02010609060101010101" pitchFamily="49" charset="-122"/>
                        </a:rPr>
                        <a:t>，提升我国国际支付的偿还能力和安全系数，降低外汇储备缩水的风险</a:t>
                      </a: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085">
                <a:tc>
                  <a:txBody>
                    <a:bodyPr/>
                    <a:lstStyle/>
                    <a:p>
                      <a:pPr lvl="0" algn="ctr">
                        <a:lnSpc>
                          <a:spcPts val="4000"/>
                        </a:lnSpc>
                        <a:spcAft>
                          <a:spcPct val="0"/>
                        </a:spcAft>
                        <a:buNone/>
                      </a:pPr>
                      <a:r>
                        <a:rPr lang="zh-CN" altLang="zh-CN" sz="2000" b="1">
                          <a:latin typeface="Times New Roman" panose="02020603050405020304" pitchFamily="18" charset="0"/>
                        </a:rPr>
                        <a:t>消极</a:t>
                      </a:r>
                      <a:endParaRPr lang="zh-CN" altLang="zh-CN" sz="2000">
                        <a:latin typeface="宋体" panose="02010600030101010101" pitchFamily="2" charset="-122"/>
                      </a:endParaRPr>
                    </a:p>
                    <a:p>
                      <a:pPr lvl="0" algn="ctr">
                        <a:lnSpc>
                          <a:spcPts val="4000"/>
                        </a:lnSpc>
                        <a:spcAft>
                          <a:spcPct val="0"/>
                        </a:spcAft>
                        <a:buNone/>
                      </a:pPr>
                      <a:r>
                        <a:rPr lang="zh-CN" altLang="zh-CN" sz="2000" b="1">
                          <a:latin typeface="Times New Roman" panose="02020603050405020304" pitchFamily="18" charset="0"/>
                        </a:rPr>
                        <a:t>影响</a:t>
                      </a: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tc>
                  <a:txBody>
                    <a:bodyPr/>
                    <a:lstStyle/>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①</a:t>
                      </a:r>
                      <a:r>
                        <a:rPr lang="zh-CN" altLang="zh-CN" sz="2000" b="1">
                          <a:latin typeface="楷体" panose="02010609060101010101" pitchFamily="49" charset="-122"/>
                          <a:ea typeface="楷体" panose="02010609060101010101" pitchFamily="49" charset="-122"/>
                        </a:rPr>
                        <a:t>对中国经济金融稳定产生一定影响</a:t>
                      </a:r>
                      <a:endParaRPr lang="zh-CN" altLang="zh-CN" sz="2000">
                        <a:latin typeface="楷体" panose="02010609060101010101" pitchFamily="49" charset="-122"/>
                        <a:ea typeface="楷体" panose="02010609060101010101" pitchFamily="49" charset="-122"/>
                      </a:endParaRPr>
                    </a:p>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②</a:t>
                      </a:r>
                      <a:r>
                        <a:rPr lang="zh-CN" altLang="zh-CN" sz="2000" b="1">
                          <a:latin typeface="楷体" panose="02010609060101010101" pitchFamily="49" charset="-122"/>
                          <a:ea typeface="楷体" panose="02010609060101010101" pitchFamily="49" charset="-122"/>
                        </a:rPr>
                        <a:t>增加宏观调控的难度</a:t>
                      </a:r>
                      <a:endParaRPr lang="zh-CN" altLang="zh-CN" sz="2000">
                        <a:latin typeface="楷体" panose="02010609060101010101" pitchFamily="49" charset="-122"/>
                        <a:ea typeface="楷体" panose="02010609060101010101" pitchFamily="49" charset="-122"/>
                      </a:endParaRPr>
                    </a:p>
                    <a:p>
                      <a:pPr lvl="0">
                        <a:lnSpc>
                          <a:spcPct val="100000"/>
                        </a:lnSpc>
                        <a:spcAft>
                          <a:spcPct val="0"/>
                        </a:spcAft>
                        <a:buNone/>
                      </a:pPr>
                      <a:r>
                        <a:rPr lang="en-US" altLang="zh-CN" sz="2000" b="1">
                          <a:latin typeface="楷体" panose="02010609060101010101" pitchFamily="49" charset="-122"/>
                          <a:ea typeface="楷体" panose="02010609060101010101" pitchFamily="49" charset="-122"/>
                        </a:rPr>
                        <a:t>③</a:t>
                      </a:r>
                      <a:r>
                        <a:rPr lang="zh-CN" altLang="zh-CN" sz="2000" b="1">
                          <a:latin typeface="楷体" panose="02010609060101010101" pitchFamily="49" charset="-122"/>
                          <a:ea typeface="楷体" panose="02010609060101010101" pitchFamily="49" charset="-122"/>
                        </a:rPr>
                        <a:t>加大人民币现金管理和监测的难度</a:t>
                      </a:r>
                    </a:p>
                  </a:txBody>
                  <a:tcPr marL="21471" marR="21471" marT="0" marB="0" anchor="ctr">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6393" name="矩形 17"/>
          <p:cNvSpPr>
            <a:spLocks noChangeArrowheads="1"/>
          </p:cNvSpPr>
          <p:nvPr>
            <p:custDataLst>
              <p:tags r:id="rId2"/>
            </p:custDataLst>
          </p:nvPr>
        </p:nvSpPr>
        <p:spPr bwMode="auto">
          <a:xfrm>
            <a:off x="0" y="122555"/>
            <a:ext cx="12094210" cy="2245360"/>
          </a:xfrm>
          <a:prstGeom prst="rect">
            <a:avLst/>
          </a:prstGeom>
          <a:noFill/>
          <a:ln w="9525">
            <a:solidFill>
              <a:srgbClr val="33739F"/>
            </a:solid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lnSpc>
                <a:spcPct val="100000"/>
              </a:lnSpc>
            </a:pPr>
            <a:r>
              <a:rPr lang="en-US" altLang="zh-CN" sz="2000" b="1">
                <a:latin typeface="仿宋" panose="02010609060101010101" charset="-122"/>
                <a:ea typeface="仿宋" panose="02010609060101010101" charset="-122"/>
                <a:cs typeface="仿宋" panose="02010609060101010101" charset="-122"/>
              </a:rPr>
              <a:t>  </a:t>
            </a:r>
            <a:r>
              <a:rPr lang="zh-CN" altLang="en-US" sz="2000" b="1">
                <a:latin typeface="宋体" panose="02010600030101010101" pitchFamily="2" charset="-122"/>
                <a:cs typeface="宋体" panose="02010600030101010101" pitchFamily="2" charset="-122"/>
                <a:sym typeface="+mn-ea"/>
              </a:rPr>
              <a:t>学以致用（二）：人民币国际化</a:t>
            </a:r>
            <a:r>
              <a:rPr lang="zh-CN" altLang="en-US" sz="2000" b="1">
                <a:solidFill>
                  <a:srgbClr val="FF0000"/>
                </a:solidFill>
                <a:latin typeface="宋体" panose="02010600030101010101" pitchFamily="2" charset="-122"/>
                <a:cs typeface="宋体" panose="02010600030101010101" pitchFamily="2" charset="-122"/>
                <a:sym typeface="+mn-ea"/>
              </a:rPr>
              <a:t>（高考考查较多）</a:t>
            </a:r>
            <a:endPar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a:p>
            <a:pPr eaLnBrk="1" hangingPunct="1">
              <a:lnSpc>
                <a:spcPct val="100000"/>
              </a:lnSpc>
            </a:pPr>
            <a:r>
              <a:rPr lang="zh-CN" altLang="en-US" sz="2000" b="1">
                <a:latin typeface="仿宋" panose="02010609060101010101" charset="-122"/>
                <a:ea typeface="仿宋" panose="02010609060101010101" charset="-122"/>
                <a:cs typeface="仿宋" panose="02010609060101010101" charset="-122"/>
              </a:rPr>
              <a:t>   </a:t>
            </a:r>
            <a:r>
              <a:rPr lang="zh-CN" altLang="en-US" sz="2000">
                <a:latin typeface="仿宋" panose="02010609060101010101" charset="-122"/>
                <a:ea typeface="仿宋" panose="02010609060101010101" charset="-122"/>
                <a:cs typeface="仿宋" panose="02010609060101010101" charset="-122"/>
              </a:rPr>
              <a:t>     2008年金融危机后，为了防备美元为主的世界钱银体系带来的潜在风险，我国开端逐步加快了人民币国际化进程。按照党中央、国务院的决策部署，中国人民银行会同有关部门尊重市场选择，以贸易投资便利化、自由化为重点，建立健全便利人民币跨境和国际使用的政策框架和基础设施，人民币国际使用稳步扩大。2016年10月1日，人民币正式纳入国际货币基金组织SDR货币篮子</a:t>
            </a:r>
            <a:r>
              <a:rPr lang="zh-CN" altLang="en-US" sz="2000">
                <a:solidFill>
                  <a:schemeClr val="tx1"/>
                </a:solidFill>
                <a:latin typeface="仿宋" panose="02010609060101010101" charset="-122"/>
                <a:ea typeface="仿宋" panose="02010609060101010101" charset="-122"/>
                <a:cs typeface="仿宋" panose="02010609060101010101" charset="-122"/>
              </a:rPr>
              <a:t>（</a:t>
            </a:r>
            <a:r>
              <a:rPr lang="zh-CN" altLang="en-US" sz="2000">
                <a:solidFill>
                  <a:schemeClr val="tx1"/>
                </a:solidFill>
                <a:latin typeface="仿宋" panose="02010609060101010101" charset="-122"/>
                <a:ea typeface="仿宋" panose="02010609060101010101" charset="-122"/>
                <a:cs typeface="仿宋" panose="02010609060101010101" charset="-122"/>
                <a:sym typeface="+mn-ea"/>
              </a:rPr>
              <a:t>美元41.73%，欧元30.93%，人民币10.92%，日元8.33%，英磅8.09%。</a:t>
            </a:r>
            <a:r>
              <a:rPr lang="en-US" altLang="zh-CN" sz="2000">
                <a:solidFill>
                  <a:schemeClr val="tx1"/>
                </a:solidFill>
                <a:latin typeface="仿宋" panose="02010609060101010101" charset="-122"/>
                <a:ea typeface="仿宋" panose="02010609060101010101" charset="-122"/>
                <a:cs typeface="仿宋" panose="02010609060101010101" charset="-122"/>
                <a:sym typeface="+mn-ea"/>
              </a:rPr>
              <a:t>“</a:t>
            </a:r>
            <a:r>
              <a:rPr lang="zh-CN" altLang="en-US" sz="2000">
                <a:solidFill>
                  <a:schemeClr val="tx1"/>
                </a:solidFill>
                <a:latin typeface="仿宋" panose="02010609060101010101" charset="-122"/>
                <a:ea typeface="仿宋" panose="02010609060101010101" charset="-122"/>
                <a:cs typeface="仿宋" panose="02010609060101010101" charset="-122"/>
                <a:sym typeface="+mn-ea"/>
              </a:rPr>
              <a:t>纸黄金</a:t>
            </a:r>
            <a:r>
              <a:rPr lang="en-US" altLang="zh-CN" sz="2000">
                <a:solidFill>
                  <a:schemeClr val="tx1"/>
                </a:solidFill>
                <a:latin typeface="仿宋" panose="02010609060101010101" charset="-122"/>
                <a:ea typeface="仿宋" panose="02010609060101010101" charset="-122"/>
                <a:cs typeface="仿宋" panose="02010609060101010101" charset="-122"/>
                <a:sym typeface="+mn-ea"/>
              </a:rPr>
              <a:t>”</a:t>
            </a:r>
            <a:r>
              <a:rPr lang="zh-CN" altLang="en-US" sz="2000">
                <a:solidFill>
                  <a:schemeClr val="tx1"/>
                </a:solidFill>
                <a:latin typeface="仿宋" panose="02010609060101010101" charset="-122"/>
                <a:ea typeface="仿宋" panose="02010609060101010101" charset="-122"/>
                <a:cs typeface="仿宋" panose="02010609060101010101" charset="-122"/>
                <a:sym typeface="+mn-ea"/>
              </a:rPr>
              <a:t>，可作国际储备，或偿还国际收支逆差</a:t>
            </a:r>
            <a:r>
              <a:rPr lang="zh-CN" altLang="en-US" sz="2000">
                <a:solidFill>
                  <a:schemeClr val="tx1"/>
                </a:solidFill>
                <a:latin typeface="仿宋" panose="02010609060101010101" charset="-122"/>
                <a:ea typeface="仿宋" panose="02010609060101010101" charset="-122"/>
                <a:cs typeface="仿宋" panose="02010609060101010101" charset="-122"/>
              </a:rPr>
              <a:t>）</a:t>
            </a:r>
            <a:r>
              <a:rPr lang="zh-CN" altLang="en-US" sz="2000">
                <a:latin typeface="仿宋" panose="02010609060101010101" charset="-122"/>
                <a:ea typeface="仿宋" panose="02010609060101010101" charset="-122"/>
                <a:cs typeface="仿宋" panose="02010609060101010101" charset="-122"/>
              </a:rPr>
              <a:t>，这是人民币国际化进程重要的里程碑。</a:t>
            </a:r>
          </a:p>
        </p:txBody>
      </p:sp>
      <p:pic>
        <p:nvPicPr>
          <p:cNvPr id="5" name="[中国新闻]央行发布《2020年人民币国际化报告》[高清版]">
            <a:hlinkClick r:id="" action="ppaction://media"/>
          </p:cNvPr>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7472045" y="2670175"/>
            <a:ext cx="4622165" cy="3304540"/>
          </a:xfrm>
          <a:prstGeom prst="rect">
            <a:avLst/>
          </a:prstGeom>
        </p:spPr>
      </p:pic>
      <p:sp>
        <p:nvSpPr>
          <p:cNvPr id="18446" name="Text Box 16"/>
          <p:cNvSpPr txBox="1">
            <a:spLocks noChangeArrowheads="1"/>
          </p:cNvSpPr>
          <p:nvPr>
            <p:custDataLst>
              <p:tags r:id="rId6"/>
            </p:custDataLst>
          </p:nvPr>
        </p:nvSpPr>
        <p:spPr bwMode="auto">
          <a:xfrm>
            <a:off x="7764145" y="6156325"/>
            <a:ext cx="40646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eaLnBrk="1" hangingPunct="1">
              <a:spcBef>
                <a:spcPct val="50000"/>
              </a:spcBef>
            </a:pPr>
            <a:r>
              <a:rPr lang="zh-CN" altLang="en-US" sz="2000" b="1">
                <a:solidFill>
                  <a:srgbClr val="FF0000"/>
                </a:solidFill>
                <a:latin typeface="楷体" panose="02010609060101010101" pitchFamily="49" charset="-122"/>
                <a:ea typeface="楷体" panose="02010609060101010101" pitchFamily="49" charset="-122"/>
              </a:rPr>
              <a:t>央行《2020年人民币国际化报告》</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ppt_x"/>
                                          </p:val>
                                        </p:tav>
                                        <p:tav tm="100000">
                                          <p:val>
                                            <p:strVal val="#ppt_x"/>
                                          </p:val>
                                        </p:tav>
                                      </p:tavLst>
                                    </p:anim>
                                    <p:anim calcmode="lin" valueType="num">
                                      <p:cBhvr additive="base">
                                        <p:cTn id="8" dur="500" fill="hold"/>
                                        <p:tgtEl>
                                          <p:spTgt spid="1639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46"/>
                                        </p:tgtEl>
                                        <p:attrNameLst>
                                          <p:attrName>style.visibility</p:attrName>
                                        </p:attrNameLst>
                                      </p:cBhvr>
                                      <p:to>
                                        <p:strVal val="visible"/>
                                      </p:to>
                                    </p:set>
                                    <p:anim calcmode="lin" valueType="num">
                                      <p:cBhvr additive="base">
                                        <p:cTn id="13" dur="500" fill="hold"/>
                                        <p:tgtEl>
                                          <p:spTgt spid="18446"/>
                                        </p:tgtEl>
                                        <p:attrNameLst>
                                          <p:attrName>ppt_x</p:attrName>
                                        </p:attrNameLst>
                                      </p:cBhvr>
                                      <p:tavLst>
                                        <p:tav tm="0">
                                          <p:val>
                                            <p:strVal val="#ppt_x"/>
                                          </p:val>
                                        </p:tav>
                                        <p:tav tm="100000">
                                          <p:val>
                                            <p:strVal val="#ppt_x"/>
                                          </p:val>
                                        </p:tav>
                                      </p:tavLst>
                                    </p:anim>
                                    <p:anim calcmode="lin" valueType="num">
                                      <p:cBhvr additive="base">
                                        <p:cTn id="14" dur="500" fill="hold"/>
                                        <p:tgtEl>
                                          <p:spTgt spid="1844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25"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16393" grpId="0" animBg="1"/>
      <p:bldP spid="184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8" name="文本框 1"/>
          <p:cNvSpPr txBox="1"/>
          <p:nvPr>
            <p:custDataLst>
              <p:tags r:id="rId1"/>
            </p:custDataLst>
          </p:nvPr>
        </p:nvSpPr>
        <p:spPr>
          <a:xfrm>
            <a:off x="520065" y="0"/>
            <a:ext cx="8869680" cy="2291715"/>
          </a:xfrm>
          <a:prstGeom prst="rect">
            <a:avLst/>
          </a:prstGeom>
          <a:noFill/>
          <a:ln w="9525">
            <a:noFill/>
          </a:ln>
        </p:spPr>
        <p:txBody>
          <a:bodyPr wrap="square" anchor="t">
            <a:spAutoFit/>
          </a:bodyPr>
          <a:lstStyle/>
          <a:p>
            <a:pPr>
              <a:lnSpc>
                <a:spcPct val="95000"/>
              </a:lnSpc>
            </a:pP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rPr>
              <a:t>学以致用（三）：</a:t>
            </a:r>
            <a:r>
              <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（近几年计算题考查减少，一般了解）</a:t>
            </a:r>
            <a:endPar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95000"/>
              </a:lnSpc>
              <a:spcAft>
                <a:spcPct val="0"/>
              </a:spcAft>
            </a:pPr>
            <a:r>
              <a:rPr lang="en-US" sz="2000" b="1">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2000" b="1">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货币币值与汇率：设甲</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乙两国汇率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m:n</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endParaRPr>
          </a:p>
          <a:p>
            <a:pPr>
              <a:lnSpc>
                <a:spcPct val="95000"/>
              </a:lnSpc>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甲国升值</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x%</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，乙国不变，则汇率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(1+x%)]</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:n</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a:t>
            </a:r>
          </a:p>
          <a:p>
            <a:pPr>
              <a:lnSpc>
                <a:spcPct val="95000"/>
              </a:lnSpc>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甲国贬值</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x%</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，乙国不变，则汇率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(1-x%)]</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:n</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a:t>
            </a:r>
          </a:p>
          <a:p>
            <a:pPr>
              <a:lnSpc>
                <a:spcPct val="95000"/>
              </a:lnSpc>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不变</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，乙国升值</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y%</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m:[n/(1+y%)]</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a:t>
            </a:r>
            <a:endParaRPr lang="zh-CN" altLang="en-US" sz="2000" b="1">
              <a:latin typeface="宋体" panose="02010600030101010101" pitchFamily="2" charset="-122"/>
              <a:ea typeface="宋体" panose="02010600030101010101" pitchFamily="2" charset="-122"/>
              <a:cs typeface="宋体" panose="02010600030101010101" pitchFamily="2" charset="-122"/>
            </a:endParaRPr>
          </a:p>
          <a:p>
            <a:pPr>
              <a:lnSpc>
                <a:spcPct val="95000"/>
              </a:lnSpc>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不变</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，乙国贬值</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y%</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m:[n/(1-y%)]</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a:t>
            </a:r>
          </a:p>
          <a:p>
            <a:pPr>
              <a:lnSpc>
                <a:spcPct val="95000"/>
              </a:lnSpc>
              <a:spcBef>
                <a:spcPct val="50000"/>
              </a:spcBef>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甲国升值</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x%</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贬值</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y%,</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则汇率  </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(1+x%)]</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[n/(1-y%)]</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a:t>
            </a:r>
            <a:endParaRPr lang="zh-CN" altLang="en-US" sz="2000" b="1">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custDataLst>
              <p:tags r:id="rId2"/>
            </p:custDataLst>
          </p:nvPr>
        </p:nvSpPr>
        <p:spPr>
          <a:xfrm>
            <a:off x="8649970" y="859790"/>
            <a:ext cx="3205480" cy="953135"/>
          </a:xfrm>
          <a:prstGeom prst="rect">
            <a:avLst/>
          </a:prstGeom>
          <a:noFill/>
        </p:spPr>
        <p:txBody>
          <a:bodyPr wrap="square" rtlCol="0">
            <a:spAutoFit/>
          </a:bodyPr>
          <a:lstStyle/>
          <a:p>
            <a:r>
              <a:rPr lang="zh-CN" altLang="en-US" sz="2800" b="1">
                <a:solidFill>
                  <a:srgbClr val="FF0000"/>
                </a:solidFill>
                <a:latin typeface="华文琥珀" panose="02010800040101010101" pitchFamily="2" charset="-122"/>
                <a:ea typeface="华文琥珀" panose="02010800040101010101" pitchFamily="2" charset="-122"/>
              </a:rPr>
              <a:t>规律</a:t>
            </a:r>
            <a:r>
              <a:rPr lang="zh-CN" altLang="en-US" sz="2800" b="1">
                <a:latin typeface="华文琥珀" panose="02010800040101010101" pitchFamily="2" charset="-122"/>
                <a:ea typeface="华文琥珀" panose="02010800040101010101" pitchFamily="2" charset="-122"/>
              </a:rPr>
              <a:t>：升加贬减，</a:t>
            </a:r>
          </a:p>
          <a:p>
            <a:r>
              <a:rPr lang="zh-CN" altLang="en-US" sz="2800" b="1">
                <a:latin typeface="华文琥珀" panose="02010800040101010101" pitchFamily="2" charset="-122"/>
                <a:ea typeface="华文琥珀" panose="02010800040101010101" pitchFamily="2" charset="-122"/>
              </a:rPr>
              <a:t>      正乘反除</a:t>
            </a:r>
          </a:p>
        </p:txBody>
      </p:sp>
      <p:sp>
        <p:nvSpPr>
          <p:cNvPr id="100" name="文本框 99"/>
          <p:cNvSpPr txBox="1"/>
          <p:nvPr>
            <p:custDataLst>
              <p:tags r:id="rId3"/>
            </p:custDataLst>
          </p:nvPr>
        </p:nvSpPr>
        <p:spPr>
          <a:xfrm>
            <a:off x="321945" y="3904615"/>
            <a:ext cx="10998835" cy="1014730"/>
          </a:xfrm>
          <a:prstGeom prst="rect">
            <a:avLst/>
          </a:prstGeom>
          <a:noFill/>
          <a:ln w="9525">
            <a:noFill/>
          </a:ln>
        </p:spPr>
        <p:txBody>
          <a:bodyPr wrap="square">
            <a:spAutoFit/>
          </a:bodyPr>
          <a:lstStyle/>
          <a:p>
            <a:pPr indent="0"/>
            <a:r>
              <a:rPr lang="zh-CN" altLang="en-US" sz="2000" b="0">
                <a:latin typeface="宋体" panose="02010600030101010101" pitchFamily="2" charset="-122"/>
              </a:rPr>
              <a:t>例题</a:t>
            </a:r>
            <a:r>
              <a:rPr lang="en-US" altLang="zh-CN" sz="2000" b="0">
                <a:latin typeface="宋体" panose="02010600030101010101" pitchFamily="2" charset="-122"/>
              </a:rPr>
              <a:t>2.</a:t>
            </a:r>
            <a:r>
              <a:rPr lang="en-US" sz="2000" b="0">
                <a:latin typeface="宋体" panose="02010600030101010101" pitchFamily="2" charset="-122"/>
              </a:rPr>
              <a:t> (09</a:t>
            </a:r>
            <a:r>
              <a:rPr lang="zh-CN" sz="2000" b="0">
                <a:ea typeface="宋体" panose="02010600030101010101" pitchFamily="2" charset="-122"/>
              </a:rPr>
              <a:t>海南</a:t>
            </a:r>
            <a:r>
              <a:rPr lang="en-US" sz="2000" b="0">
                <a:latin typeface="Times New Roman" panose="02020603050405020304" pitchFamily="18" charset="0"/>
              </a:rPr>
              <a:t>)2007</a:t>
            </a:r>
            <a:r>
              <a:rPr lang="zh-CN" sz="2000" b="0">
                <a:ea typeface="宋体" panose="02010600030101010101" pitchFamily="2" charset="-122"/>
              </a:rPr>
              <a:t>年</a:t>
            </a:r>
            <a:r>
              <a:rPr lang="en-US" sz="2000" b="0">
                <a:latin typeface="Times New Roman" panose="02020603050405020304" pitchFamily="18" charset="0"/>
              </a:rPr>
              <a:t>1</a:t>
            </a:r>
            <a:r>
              <a:rPr lang="zh-CN" sz="2000" b="0">
                <a:ea typeface="宋体" panose="02010600030101010101" pitchFamily="2" charset="-122"/>
              </a:rPr>
              <a:t>单位</a:t>
            </a:r>
            <a:r>
              <a:rPr lang="en-US" sz="2000" b="0">
                <a:latin typeface="Times New Roman" panose="02020603050405020304" pitchFamily="18" charset="0"/>
              </a:rPr>
              <a:t>M</a:t>
            </a:r>
            <a:r>
              <a:rPr lang="zh-CN" sz="2000" b="0">
                <a:ea typeface="宋体" panose="02010600030101010101" pitchFamily="2" charset="-122"/>
              </a:rPr>
              <a:t>国货币</a:t>
            </a:r>
            <a:r>
              <a:rPr lang="en-US" sz="2000" b="0">
                <a:latin typeface="Times New Roman" panose="02020603050405020304" pitchFamily="18" charset="0"/>
              </a:rPr>
              <a:t>/1</a:t>
            </a:r>
            <a:r>
              <a:rPr lang="zh-CN" sz="2000" b="0">
                <a:ea typeface="宋体" panose="02010600030101010101" pitchFamily="2" charset="-122"/>
              </a:rPr>
              <a:t>单位</a:t>
            </a:r>
            <a:r>
              <a:rPr lang="en-US" sz="2000" b="0">
                <a:latin typeface="Times New Roman" panose="02020603050405020304" pitchFamily="18" charset="0"/>
              </a:rPr>
              <a:t>N</a:t>
            </a:r>
            <a:r>
              <a:rPr lang="zh-CN" sz="2000" b="0">
                <a:ea typeface="宋体" panose="02010600030101010101" pitchFamily="2" charset="-122"/>
              </a:rPr>
              <a:t>国货币为</a:t>
            </a:r>
            <a:r>
              <a:rPr lang="en-US" sz="2000" b="0">
                <a:latin typeface="Times New Roman" panose="02020603050405020304" pitchFamily="18" charset="0"/>
              </a:rPr>
              <a:t>1</a:t>
            </a:r>
            <a:r>
              <a:rPr lang="zh-CN" sz="2000" b="0">
                <a:ea typeface="宋体" panose="02010600030101010101" pitchFamily="2" charset="-122"/>
              </a:rPr>
              <a:t>：</a:t>
            </a:r>
            <a:r>
              <a:rPr lang="en-US" sz="2000" b="0">
                <a:latin typeface="Times New Roman" panose="02020603050405020304" pitchFamily="18" charset="0"/>
              </a:rPr>
              <a:t>5.5</a:t>
            </a:r>
            <a:r>
              <a:rPr lang="zh-CN" sz="2000" b="0">
                <a:ea typeface="宋体" panose="02010600030101010101" pitchFamily="2" charset="-122"/>
              </a:rPr>
              <a:t>。</a:t>
            </a:r>
            <a:r>
              <a:rPr lang="en-US" sz="2000" b="0">
                <a:latin typeface="Times New Roman" panose="02020603050405020304" pitchFamily="18" charset="0"/>
              </a:rPr>
              <a:t>2008</a:t>
            </a:r>
            <a:r>
              <a:rPr lang="zh-CN" sz="2000" b="0">
                <a:ea typeface="宋体" panose="02010600030101010101" pitchFamily="2" charset="-122"/>
              </a:rPr>
              <a:t>年，</a:t>
            </a:r>
            <a:r>
              <a:rPr lang="en-US" sz="2000" b="0">
                <a:latin typeface="Times New Roman" panose="02020603050405020304" pitchFamily="18" charset="0"/>
              </a:rPr>
              <a:t>M</a:t>
            </a:r>
            <a:r>
              <a:rPr lang="zh-CN" sz="2000" b="0">
                <a:ea typeface="宋体" panose="02010600030101010101" pitchFamily="2" charset="-122"/>
              </a:rPr>
              <a:t>国的通货膨胀率为</a:t>
            </a:r>
            <a:r>
              <a:rPr lang="en-US" sz="2000" b="0">
                <a:latin typeface="Times New Roman" panose="02020603050405020304" pitchFamily="18" charset="0"/>
              </a:rPr>
              <a:t>10%</a:t>
            </a:r>
            <a:r>
              <a:rPr lang="zh-CN" sz="2000" b="0">
                <a:ea typeface="宋体" panose="02010600030101010101" pitchFamily="2" charset="-122"/>
              </a:rPr>
              <a:t>，其他条件不变，从购买力角度来看，则两国间的汇率为</a:t>
            </a:r>
            <a:endParaRPr lang="en-US" sz="2000" b="0">
              <a:latin typeface="宋体" panose="02010600030101010101" pitchFamily="2" charset="-122"/>
            </a:endParaRPr>
          </a:p>
          <a:p>
            <a:pPr indent="0"/>
            <a:r>
              <a:rPr lang="en-US" sz="2000" b="0">
                <a:solidFill>
                  <a:schemeClr val="tx1"/>
                </a:solidFill>
                <a:latin typeface="宋体" panose="02010600030101010101" pitchFamily="2" charset="-122"/>
              </a:rPr>
              <a:t>A</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1</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4.95        </a:t>
            </a:r>
            <a:r>
              <a:rPr lang="en-US" sz="2000" b="0">
                <a:solidFill>
                  <a:schemeClr val="tx1"/>
                </a:solidFill>
                <a:latin typeface="宋体" panose="02010600030101010101" pitchFamily="2" charset="-122"/>
              </a:rPr>
              <a:t> B</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1</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5 </a:t>
            </a:r>
            <a:r>
              <a:rPr lang="en-US" sz="2000" b="0">
                <a:solidFill>
                  <a:schemeClr val="tx1"/>
                </a:solidFill>
                <a:latin typeface="宋体" panose="02010600030101010101" pitchFamily="2" charset="-122"/>
              </a:rPr>
              <a:t>        C</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1</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5.6            D</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1</a:t>
            </a:r>
            <a:r>
              <a:rPr lang="zh-CN" sz="2000" b="0">
                <a:solidFill>
                  <a:schemeClr val="tx1"/>
                </a:solidFill>
                <a:ea typeface="宋体" panose="02010600030101010101" pitchFamily="2" charset="-122"/>
              </a:rPr>
              <a:t>：</a:t>
            </a:r>
            <a:r>
              <a:rPr lang="en-US" sz="2000" b="0">
                <a:solidFill>
                  <a:schemeClr val="tx1"/>
                </a:solidFill>
                <a:latin typeface="Times New Roman" panose="02020603050405020304" pitchFamily="18" charset="0"/>
              </a:rPr>
              <a:t>6.05</a:t>
            </a:r>
            <a:r>
              <a:rPr lang="en-US" sz="2000" b="0">
                <a:solidFill>
                  <a:schemeClr val="tx1"/>
                </a:solidFill>
                <a:latin typeface="宋体" panose="02010600030101010101" pitchFamily="2" charset="-122"/>
              </a:rPr>
              <a:t> </a:t>
            </a:r>
            <a:endParaRPr lang="en-US" altLang="en-US" sz="2000" b="0">
              <a:solidFill>
                <a:schemeClr val="tx1"/>
              </a:solidFill>
              <a:latin typeface="宋体" panose="02010600030101010101" pitchFamily="2" charset="-122"/>
            </a:endParaRPr>
          </a:p>
        </p:txBody>
      </p:sp>
      <p:sp>
        <p:nvSpPr>
          <p:cNvPr id="8" name="Text Box 18"/>
          <p:cNvSpPr txBox="1"/>
          <p:nvPr>
            <p:custDataLst>
              <p:tags r:id="rId4"/>
            </p:custDataLst>
          </p:nvPr>
        </p:nvSpPr>
        <p:spPr>
          <a:xfrm>
            <a:off x="321945" y="2466340"/>
            <a:ext cx="8764270" cy="1280160"/>
          </a:xfrm>
          <a:prstGeom prst="rect">
            <a:avLst/>
          </a:prstGeom>
          <a:noFill/>
          <a:ln w="9525">
            <a:noFill/>
          </a:ln>
        </p:spPr>
        <p:txBody>
          <a:bodyPr wrap="square" anchor="t">
            <a:spAutoFit/>
          </a:bodyPr>
          <a:lstStyle/>
          <a:p>
            <a:pPr>
              <a:lnSpc>
                <a:spcPct val="95000"/>
              </a:lnSpc>
              <a:spcBef>
                <a:spcPts val="50"/>
              </a:spcBef>
              <a:spcAft>
                <a:spcPct val="0"/>
              </a:spcAft>
            </a:pPr>
            <a:r>
              <a:rPr lang="en-US" sz="2000" b="1">
                <a:latin typeface="宋体" panose="02010600030101010101" pitchFamily="2" charset="-122"/>
                <a:ea typeface="宋体" panose="02010600030101010101" pitchFamily="2" charset="-122"/>
                <a:cs typeface="宋体" panose="02010600030101010101" pitchFamily="2" charset="-122"/>
              </a:rPr>
              <a:t>2.</a:t>
            </a:r>
            <a:r>
              <a:rPr lang="zh-CN" altLang="en-US" sz="2000" b="1">
                <a:latin typeface="宋体" panose="02010600030101010101" pitchFamily="2" charset="-122"/>
                <a:ea typeface="宋体" panose="02010600030101010101" pitchFamily="2" charset="-122"/>
                <a:cs typeface="宋体" panose="02010600030101010101" pitchFamily="2" charset="-122"/>
              </a:rPr>
              <a:t>通货膨胀与汇率：设甲乙两国汇率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rPr>
              <a:t>m:n</a:t>
            </a:r>
            <a:r>
              <a:rPr lang="en-US" altLang="zh-CN" sz="2000" b="1">
                <a:latin typeface="宋体" panose="02010600030101010101" pitchFamily="2" charset="-122"/>
                <a:ea typeface="宋体" panose="02010600030101010101" pitchFamily="2" charset="-122"/>
                <a:cs typeface="宋体" panose="02010600030101010101" pitchFamily="2" charset="-122"/>
              </a:rPr>
              <a:t>;</a:t>
            </a:r>
          </a:p>
          <a:p>
            <a:pPr>
              <a:lnSpc>
                <a:spcPct val="95000"/>
              </a:lnSpc>
              <a:spcBef>
                <a:spcPts val="50"/>
              </a:spcBef>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甲国通胀率</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x%</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，乙国不变，则汇率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m</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(1+x%)</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:n</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a:t>
            </a:r>
          </a:p>
          <a:p>
            <a:pPr>
              <a:lnSpc>
                <a:spcPct val="95000"/>
              </a:lnSpc>
              <a:spcBef>
                <a:spcPts val="50"/>
              </a:spcBef>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不变</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通胀率</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y%</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m:n(1+y%)</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a:t>
            </a:r>
          </a:p>
          <a:p>
            <a:pPr>
              <a:lnSpc>
                <a:spcPct val="95000"/>
              </a:lnSpc>
              <a:spcBef>
                <a:spcPts val="50"/>
              </a:spcBef>
              <a:spcAft>
                <a:spcPct val="0"/>
              </a:spcAft>
            </a:pPr>
            <a:r>
              <a:rPr lang="zh-CN" altLang="en-US" sz="2000" b="1">
                <a:latin typeface="宋体" panose="02010600030101010101" pitchFamily="2" charset="-122"/>
                <a:ea typeface="宋体" panose="02010600030101010101" pitchFamily="2" charset="-122"/>
                <a:cs typeface="宋体" panose="02010600030101010101" pitchFamily="2" charset="-122"/>
                <a:sym typeface="+mn-ea"/>
              </a:rPr>
              <a:t>甲国通胀率</a:t>
            </a:r>
            <a:r>
              <a:rPr lang="en-US" altLang="zh-CN" sz="2000" b="1">
                <a:latin typeface="宋体" panose="02010600030101010101" pitchFamily="2" charset="-122"/>
                <a:ea typeface="宋体" panose="02010600030101010101" pitchFamily="2" charset="-122"/>
                <a:cs typeface="宋体" panose="02010600030101010101" pitchFamily="2" charset="-122"/>
                <a:sym typeface="+mn-ea"/>
              </a:rPr>
              <a:t>x%</a:t>
            </a:r>
            <a:r>
              <a:rPr lang="zh-CN" altLang="en-US" sz="2000" b="1">
                <a:latin typeface="宋体" panose="02010600030101010101" pitchFamily="2" charset="-122"/>
                <a:ea typeface="宋体" panose="02010600030101010101" pitchFamily="2" charset="-122"/>
                <a:cs typeface="宋体" panose="02010600030101010101" pitchFamily="2" charset="-122"/>
                <a:sym typeface="+mn-ea"/>
              </a:rPr>
              <a:t>，乙国</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通胀率</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y%,</a:t>
            </a:r>
            <a:r>
              <a:rPr lang="zh-CN" altLang="en-US"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则汇率</a:t>
            </a:r>
            <a:r>
              <a:rPr lang="en-US" altLang="zh-CN" sz="2000" b="1">
                <a:solidFill>
                  <a:srgbClr val="FF0000"/>
                </a:solidFill>
                <a:latin typeface="宋体" panose="02010600030101010101" pitchFamily="2" charset="-122"/>
                <a:ea typeface="宋体" panose="02010600030101010101" pitchFamily="2" charset="-122"/>
                <a:cs typeface="宋体" panose="02010600030101010101" pitchFamily="2" charset="-122"/>
                <a:sym typeface="黑体" panose="02010609060101010101" charset="-122"/>
              </a:rPr>
              <a:t>m(1+x%):n(1+y%)</a:t>
            </a:r>
            <a:r>
              <a:rPr lang="en-US" altLang="zh-CN" sz="2000" b="1">
                <a:latin typeface="宋体" panose="02010600030101010101" pitchFamily="2" charset="-122"/>
                <a:ea typeface="宋体" panose="02010600030101010101" pitchFamily="2" charset="-122"/>
                <a:cs typeface="宋体" panose="02010600030101010101" pitchFamily="2" charset="-122"/>
                <a:sym typeface="黑体" panose="02010609060101010101" charset="-122"/>
              </a:rPr>
              <a:t>;</a:t>
            </a:r>
          </a:p>
        </p:txBody>
      </p:sp>
      <p:sp>
        <p:nvSpPr>
          <p:cNvPr id="9" name="文本框 8"/>
          <p:cNvSpPr txBox="1"/>
          <p:nvPr>
            <p:custDataLst>
              <p:tags r:id="rId5"/>
            </p:custDataLst>
          </p:nvPr>
        </p:nvSpPr>
        <p:spPr>
          <a:xfrm>
            <a:off x="7910830" y="2547620"/>
            <a:ext cx="3823335" cy="829945"/>
          </a:xfrm>
          <a:prstGeom prst="rect">
            <a:avLst/>
          </a:prstGeom>
          <a:noFill/>
          <a:ln w="9525">
            <a:noFill/>
          </a:ln>
        </p:spPr>
        <p:txBody>
          <a:bodyPr wrap="square">
            <a:spAutoFit/>
          </a:bodyPr>
          <a:lstStyle/>
          <a:p>
            <a:r>
              <a:rPr lang="zh-CN" sz="2400" b="1">
                <a:solidFill>
                  <a:srgbClr val="FF0000"/>
                </a:solidFill>
                <a:latin typeface="Calibri" panose="020F0502020204030204" charset="0"/>
                <a:ea typeface="宋体" panose="02010600030101010101" pitchFamily="2" charset="-122"/>
              </a:rPr>
              <a:t>规律总结：胀加胀乘</a:t>
            </a:r>
          </a:p>
          <a:p>
            <a:r>
              <a:rPr lang="zh-CN" altLang="en-US" sz="2400" b="1">
                <a:solidFill>
                  <a:srgbClr val="FF0000"/>
                </a:solidFill>
                <a:latin typeface="Calibri" panose="020F0502020204030204" charset="0"/>
                <a:ea typeface="宋体" panose="02010600030101010101" pitchFamily="2" charset="-122"/>
              </a:rPr>
              <a:t>若通货紧缩则反之即减除</a:t>
            </a:r>
          </a:p>
        </p:txBody>
      </p:sp>
      <p:sp>
        <p:nvSpPr>
          <p:cNvPr id="10" name="Text Box 18"/>
          <p:cNvSpPr txBox="1"/>
          <p:nvPr>
            <p:custDataLst>
              <p:tags r:id="rId6"/>
            </p:custDataLst>
          </p:nvPr>
        </p:nvSpPr>
        <p:spPr>
          <a:xfrm>
            <a:off x="9918700" y="4352925"/>
            <a:ext cx="667385" cy="566420"/>
          </a:xfrm>
          <a:prstGeom prst="rect">
            <a:avLst/>
          </a:prstGeom>
          <a:noFill/>
          <a:ln w="9525">
            <a:noFill/>
          </a:ln>
        </p:spPr>
        <p:txBody>
          <a:bodyPr wrap="square" anchor="t">
            <a:spAutoFit/>
          </a:bodyPr>
          <a:lstStyle/>
          <a:p>
            <a:pPr>
              <a:spcBef>
                <a:spcPct val="50000"/>
              </a:spcBef>
            </a:pPr>
            <a:r>
              <a:rPr lang="en-US" altLang="zh-CN" sz="3090" b="1">
                <a:solidFill>
                  <a:srgbClr val="FF0000"/>
                </a:solidFill>
                <a:latin typeface="楷体" panose="02010609060101010101" pitchFamily="49" charset="-122"/>
                <a:ea typeface="楷体" panose="02010609060101010101" pitchFamily="49" charset="-122"/>
              </a:rPr>
              <a:t>B</a:t>
            </a:r>
            <a:endParaRPr lang="en-US" altLang="zh-CN" sz="3090" b="1">
              <a:solidFill>
                <a:srgbClr val="FF0000"/>
              </a:solidFill>
              <a:latin typeface="楷体" panose="02010609060101010101" pitchFamily="49" charset="-122"/>
              <a:ea typeface="楷体" panose="02010609060101010101" pitchFamily="49" charset="-122"/>
              <a:sym typeface="黑体" panose="02010609060101010101" charset="-122"/>
            </a:endParaRPr>
          </a:p>
        </p:txBody>
      </p:sp>
      <p:sp>
        <p:nvSpPr>
          <p:cNvPr id="61442" name="Rectangle 1"/>
          <p:cNvSpPr>
            <a:spLocks noGrp="1"/>
          </p:cNvSpPr>
          <p:nvPr>
            <p:custDataLst>
              <p:tags r:id="rId7"/>
            </p:custDataLst>
          </p:nvPr>
        </p:nvSpPr>
        <p:spPr>
          <a:xfrm>
            <a:off x="127635" y="5015548"/>
            <a:ext cx="11936730" cy="1630045"/>
          </a:xfrm>
          <a:prstGeom prst="rect">
            <a:avLst/>
          </a:prstGeom>
          <a:noFill/>
          <a:ln w="9525">
            <a:noFill/>
          </a:ln>
        </p:spPr>
        <p:txBody>
          <a:bodyPr wrap="square" lIns="91440" tIns="45720" rIns="91440" bIns="45720" anchor="ctr">
            <a:spAutoFit/>
          </a:bodyPr>
          <a:lstStyle>
            <a:lvl1pPr marL="0" indent="0" algn="ctr" defTabSz="914400" rtl="0" eaLnBrk="0" fontAlgn="base" hangingPunct="0">
              <a:lnSpc>
                <a:spcPct val="100000"/>
              </a:lnSpc>
              <a:spcBef>
                <a:spcPct val="0"/>
              </a:spcBef>
              <a:spcAft>
                <a:spcPct val="0"/>
              </a:spcAft>
              <a:buClrTx/>
              <a:buSzTx/>
              <a:buFontTx/>
              <a:buNone/>
              <a:defRPr sz="4400" kern="1200">
                <a:solidFill>
                  <a:schemeClr val="tx1"/>
                </a:solidFill>
                <a:latin typeface="Calibri" panose="020F0502020204030204" charset="0"/>
                <a:ea typeface="宋体" panose="02010600030101010101" pitchFamily="2" charset="-122"/>
                <a:cs typeface="+mj-cs"/>
              </a:defRPr>
            </a:lvl1pPr>
          </a:lstStyle>
          <a:p>
            <a:pPr algn="l" latinLnBrk="0">
              <a:lnSpc>
                <a:spcPct val="100000"/>
              </a:lnSpc>
              <a:buSzTx/>
              <a:buNone/>
            </a:pPr>
            <a:r>
              <a:rPr lang="en-US" sz="2000" b="1" u="sng">
                <a:solidFill>
                  <a:srgbClr val="0000FF"/>
                </a:solidFill>
                <a:latin typeface="仿宋" panose="02010609060101010101" charset="-122"/>
                <a:ea typeface="仿宋" panose="02010609060101010101" charset="-122"/>
                <a:cs typeface="仿宋" panose="02010609060101010101" charset="-122"/>
              </a:rPr>
              <a:t>3.</a:t>
            </a:r>
            <a:r>
              <a:rPr lang="zh-CN" altLang="en-US" sz="2000" b="1" u="sng">
                <a:solidFill>
                  <a:srgbClr val="0000FF"/>
                </a:solidFill>
                <a:latin typeface="仿宋" panose="02010609060101010101" charset="-122"/>
                <a:ea typeface="仿宋" panose="02010609060101010101" charset="-122"/>
                <a:cs typeface="仿宋" panose="02010609060101010101" charset="-122"/>
              </a:rPr>
              <a:t>美联储加息对美国影响</a:t>
            </a:r>
            <a:endParaRPr lang="zh-CN" altLang="en-US" sz="2000" b="1">
              <a:solidFill>
                <a:srgbClr val="FF0000"/>
              </a:solidFill>
              <a:latin typeface="仿宋" panose="02010609060101010101" charset="-122"/>
              <a:ea typeface="仿宋" panose="02010609060101010101" charset="-122"/>
              <a:cs typeface="仿宋" panose="02010609060101010101" charset="-122"/>
            </a:endParaRPr>
          </a:p>
          <a:p>
            <a:pPr algn="l" latinLnBrk="0">
              <a:lnSpc>
                <a:spcPct val="100000"/>
              </a:lnSpc>
              <a:buSzTx/>
              <a:buNone/>
            </a:pPr>
            <a:r>
              <a:rPr lang="en-US" altLang="zh-CN" sz="2000" b="1">
                <a:solidFill>
                  <a:srgbClr val="000000"/>
                </a:solidFill>
                <a:latin typeface="仿宋" panose="02010609060101010101" charset="-122"/>
                <a:ea typeface="仿宋" panose="02010609060101010101" charset="-122"/>
                <a:cs typeface="仿宋" panose="02010609060101010101" charset="-122"/>
              </a:rPr>
              <a:t>A.</a:t>
            </a:r>
            <a:r>
              <a:rPr lang="zh-CN" altLang="en-US" sz="2000" b="1">
                <a:solidFill>
                  <a:srgbClr val="000000"/>
                </a:solidFill>
                <a:latin typeface="仿宋" panose="02010609060101010101" charset="-122"/>
                <a:ea typeface="仿宋" panose="02010609060101010101" charset="-122"/>
                <a:cs typeface="仿宋" panose="02010609060101010101" charset="-122"/>
              </a:rPr>
              <a:t>美元从世界各地回流本土：美国加息是美国银行存钱利息增加，由于美元是国际货币，美元覆盖全球国际贸易，会造成美元回流。</a:t>
            </a:r>
            <a:br>
              <a:rPr lang="zh-CN" altLang="en-US" sz="2000" b="1">
                <a:latin typeface="仿宋" panose="02010609060101010101" charset="-122"/>
                <a:ea typeface="仿宋" panose="02010609060101010101" charset="-122"/>
                <a:cs typeface="仿宋" panose="02010609060101010101" charset="-122"/>
              </a:rPr>
            </a:br>
            <a:r>
              <a:rPr lang="en-US" altLang="zh-CN" sz="2000" b="1">
                <a:solidFill>
                  <a:srgbClr val="000000"/>
                </a:solidFill>
                <a:latin typeface="仿宋" panose="02010609060101010101" charset="-122"/>
                <a:ea typeface="仿宋" panose="02010609060101010101" charset="-122"/>
                <a:cs typeface="仿宋" panose="02010609060101010101" charset="-122"/>
              </a:rPr>
              <a:t>B. </a:t>
            </a:r>
            <a:r>
              <a:rPr lang="zh-CN" altLang="en-US" sz="2000" b="1">
                <a:solidFill>
                  <a:srgbClr val="000000"/>
                </a:solidFill>
                <a:latin typeface="仿宋" panose="02010609060101010101" charset="-122"/>
                <a:ea typeface="仿宋" panose="02010609060101010101" charset="-122"/>
                <a:cs typeface="仿宋" panose="02010609060101010101" charset="-122"/>
              </a:rPr>
              <a:t>吸引资本流向美国：资本逐利，</a:t>
            </a:r>
            <a:r>
              <a:rPr lang="zh-CN" altLang="en-US" sz="2000" b="1">
                <a:solidFill>
                  <a:srgbClr val="000000"/>
                </a:solidFill>
                <a:latin typeface="仿宋" panose="02010609060101010101" charset="-122"/>
                <a:ea typeface="仿宋" panose="02010609060101010101" charset="-122"/>
                <a:cs typeface="仿宋" panose="02010609060101010101" charset="-122"/>
                <a:sym typeface="+mn-ea"/>
              </a:rPr>
              <a:t>自然流向</a:t>
            </a:r>
            <a:r>
              <a:rPr lang="zh-CN" altLang="en-US" sz="2000" b="1">
                <a:solidFill>
                  <a:srgbClr val="000000"/>
                </a:solidFill>
                <a:latin typeface="仿宋" panose="02010609060101010101" charset="-122"/>
                <a:ea typeface="仿宋" panose="02010609060101010101" charset="-122"/>
                <a:cs typeface="仿宋" panose="02010609060101010101" charset="-122"/>
              </a:rPr>
              <a:t>利益给更高的地方。</a:t>
            </a:r>
            <a:br>
              <a:rPr lang="zh-CN" altLang="en-US" sz="2000" b="1">
                <a:latin typeface="仿宋" panose="02010609060101010101" charset="-122"/>
                <a:ea typeface="仿宋" panose="02010609060101010101" charset="-122"/>
                <a:cs typeface="仿宋" panose="02010609060101010101" charset="-122"/>
              </a:rPr>
            </a:br>
            <a:r>
              <a:rPr lang="en-US" altLang="zh-CN" sz="2000" b="1">
                <a:solidFill>
                  <a:srgbClr val="FF0000"/>
                </a:solidFill>
                <a:latin typeface="仿宋" panose="02010609060101010101" charset="-122"/>
                <a:ea typeface="仿宋" panose="02010609060101010101" charset="-122"/>
                <a:cs typeface="仿宋" panose="02010609060101010101" charset="-122"/>
              </a:rPr>
              <a:t>C. </a:t>
            </a:r>
            <a:r>
              <a:rPr lang="zh-CN" altLang="en-US" sz="2000" b="1">
                <a:solidFill>
                  <a:srgbClr val="FF0000"/>
                </a:solidFill>
                <a:latin typeface="仿宋" panose="02010609060101010101" charset="-122"/>
                <a:ea typeface="仿宋" panose="02010609060101010101" charset="-122"/>
                <a:cs typeface="仿宋" panose="02010609060101010101" charset="-122"/>
              </a:rPr>
              <a:t>美元升值</a:t>
            </a:r>
            <a:r>
              <a:rPr lang="zh-CN" altLang="en-US" sz="2000" b="1">
                <a:solidFill>
                  <a:srgbClr val="000000"/>
                </a:solidFill>
                <a:latin typeface="仿宋" panose="02010609060101010101" charset="-122"/>
                <a:ea typeface="仿宋" panose="02010609060101010101" charset="-122"/>
                <a:cs typeface="仿宋" panose="02010609060101010101" charset="-122"/>
              </a:rPr>
              <a:t>：</a:t>
            </a:r>
            <a:r>
              <a:rPr lang="zh-CN" altLang="en-US" sz="2000" b="1">
                <a:solidFill>
                  <a:srgbClr val="F60A36"/>
                </a:solidFill>
                <a:latin typeface="仿宋" panose="02010609060101010101" charset="-122"/>
                <a:ea typeface="仿宋" panose="02010609060101010101" charset="-122"/>
                <a:cs typeface="仿宋" panose="02010609060101010101" charset="-122"/>
              </a:rPr>
              <a:t>加息</a:t>
            </a:r>
            <a:r>
              <a:rPr lang="zh-CN" altLang="en-US" sz="2000" b="1">
                <a:solidFill>
                  <a:srgbClr val="000000"/>
                </a:solidFill>
                <a:latin typeface="仿宋" panose="02010609060101010101" charset="-122"/>
                <a:ea typeface="仿宋" panose="02010609060101010101" charset="-122"/>
                <a:cs typeface="仿宋" panose="02010609060101010101" charset="-122"/>
              </a:rPr>
              <a:t>，</a:t>
            </a:r>
            <a:r>
              <a:rPr lang="zh-CN" altLang="en-US" sz="2000" b="1">
                <a:solidFill>
                  <a:srgbClr val="FF0000"/>
                </a:solidFill>
                <a:latin typeface="仿宋" panose="02010609060101010101" charset="-122"/>
                <a:ea typeface="仿宋" panose="02010609060101010101" charset="-122"/>
                <a:cs typeface="仿宋" panose="02010609060101010101" charset="-122"/>
              </a:rPr>
              <a:t>市场上的美元少了</a:t>
            </a:r>
            <a:r>
              <a:rPr lang="zh-CN" altLang="en-US" sz="2000" b="1">
                <a:solidFill>
                  <a:srgbClr val="000000"/>
                </a:solidFill>
                <a:latin typeface="仿宋" panose="02010609060101010101" charset="-122"/>
                <a:ea typeface="仿宋" panose="02010609060101010101" charset="-122"/>
                <a:cs typeface="仿宋" panose="02010609060101010101" charset="-122"/>
              </a:rPr>
              <a:t>，美元也就更值钱了。</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8"/>
                                        </p:tgtEl>
                                        <p:attrNameLst>
                                          <p:attrName>style.visibility</p:attrName>
                                        </p:attrNameLst>
                                      </p:cBhvr>
                                      <p:to>
                                        <p:strVal val="visible"/>
                                      </p:to>
                                    </p:set>
                                    <p:anim calcmode="lin" valueType="num">
                                      <p:cBhvr additive="base">
                                        <p:cTn id="7" dur="500" fill="hold"/>
                                        <p:tgtEl>
                                          <p:spTgt spid="37898"/>
                                        </p:tgtEl>
                                        <p:attrNameLst>
                                          <p:attrName>ppt_x</p:attrName>
                                        </p:attrNameLst>
                                      </p:cBhvr>
                                      <p:tavLst>
                                        <p:tav tm="0">
                                          <p:val>
                                            <p:strVal val="#ppt_x"/>
                                          </p:val>
                                        </p:tav>
                                        <p:tav tm="100000">
                                          <p:val>
                                            <p:strVal val="#ppt_x"/>
                                          </p:val>
                                        </p:tav>
                                      </p:tavLst>
                                    </p:anim>
                                    <p:anim calcmode="lin" valueType="num">
                                      <p:cBhvr additive="base">
                                        <p:cTn id="8" dur="500" fill="hold"/>
                                        <p:tgtEl>
                                          <p:spTgt spid="3789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nodeType="clickPar">
                      <p:stCondLst>
                        <p:cond delay="indefinite"/>
                      </p:stCondLst>
                      <p:childTnLst>
                        <p:par>
                          <p:cTn id="15" fill="hold" nodeType="after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after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0"/>
                                        </p:tgtEl>
                                        <p:attrNameLst>
                                          <p:attrName>style.visibility</p:attrName>
                                        </p:attrNameLst>
                                      </p:cBhvr>
                                      <p:to>
                                        <p:strVal val="visible"/>
                                      </p:to>
                                    </p:set>
                                    <p:anim calcmode="lin" valueType="num">
                                      <p:cBhvr additive="base">
                                        <p:cTn id="29" dur="500" fill="hold"/>
                                        <p:tgtEl>
                                          <p:spTgt spid="100"/>
                                        </p:tgtEl>
                                        <p:attrNameLst>
                                          <p:attrName>ppt_x</p:attrName>
                                        </p:attrNameLst>
                                      </p:cBhvr>
                                      <p:tavLst>
                                        <p:tav tm="0">
                                          <p:val>
                                            <p:strVal val="#ppt_x"/>
                                          </p:val>
                                        </p:tav>
                                        <p:tav tm="100000">
                                          <p:val>
                                            <p:strVal val="#ppt_x"/>
                                          </p:val>
                                        </p:tav>
                                      </p:tavLst>
                                    </p:anim>
                                    <p:anim calcmode="lin" valueType="num">
                                      <p:cBhvr additive="base">
                                        <p:cTn id="3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after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after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1442"/>
                                        </p:tgtEl>
                                        <p:attrNameLst>
                                          <p:attrName>style.visibility</p:attrName>
                                        </p:attrNameLst>
                                      </p:cBhvr>
                                      <p:to>
                                        <p:strVal val="visible"/>
                                      </p:to>
                                    </p:set>
                                    <p:anim calcmode="lin" valueType="num">
                                      <p:cBhvr additive="base">
                                        <p:cTn id="41" dur="500" fill="hold"/>
                                        <p:tgtEl>
                                          <p:spTgt spid="61442"/>
                                        </p:tgtEl>
                                        <p:attrNameLst>
                                          <p:attrName>ppt_x</p:attrName>
                                        </p:attrNameLst>
                                      </p:cBhvr>
                                      <p:tavLst>
                                        <p:tav tm="0">
                                          <p:val>
                                            <p:strVal val="#ppt_x"/>
                                          </p:val>
                                        </p:tav>
                                        <p:tav tm="100000">
                                          <p:val>
                                            <p:strVal val="#ppt_x"/>
                                          </p:val>
                                        </p:tav>
                                      </p:tavLst>
                                    </p:anim>
                                    <p:anim calcmode="lin" valueType="num">
                                      <p:cBhvr additive="base">
                                        <p:cTn id="42" dur="500" fill="hold"/>
                                        <p:tgtEl>
                                          <p:spTgt spid="614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8" grpId="0"/>
      <p:bldP spid="7" grpId="0"/>
      <p:bldP spid="100" grpId="0"/>
      <p:bldP spid="8" grpId="0"/>
      <p:bldP spid="9" grpId="0"/>
      <p:bldP spid="10" grpId="0"/>
      <p:bldP spid="614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121285" y="400685"/>
            <a:ext cx="11949430" cy="5384800"/>
          </a:xfrm>
          <a:prstGeom prst="rect">
            <a:avLst/>
          </a:prstGeom>
          <a:noFill/>
          <a:ln w="9525">
            <a:noFill/>
          </a:ln>
        </p:spPr>
        <p:txBody>
          <a:bodyPr wrap="square" anchor="t">
            <a:spAutoFit/>
          </a:bodyPr>
          <a:lstStyle/>
          <a:p>
            <a:pPr defTabSz="958850"/>
            <a:r>
              <a:rPr lang="en-US" altLang="zh-CN" sz="2400">
                <a:latin typeface="黑体" panose="02010609060101010101" charset="-122"/>
                <a:ea typeface="黑体" panose="02010609060101010101" charset="-122"/>
              </a:rPr>
              <a:t>3</a:t>
            </a:r>
            <a:r>
              <a:rPr sz="2400">
                <a:latin typeface="黑体" panose="02010609060101010101" charset="-122"/>
                <a:ea typeface="黑体" panose="02010609060101010101" charset="-122"/>
                <a:sym typeface="+mn-ea"/>
              </a:rPr>
              <a:t>（19全国Ⅲ</a:t>
            </a:r>
            <a:r>
              <a:rPr lang="en-US" sz="2400">
                <a:latin typeface="黑体" panose="02010609060101010101" charset="-122"/>
                <a:ea typeface="黑体" panose="02010609060101010101" charset="-122"/>
                <a:sym typeface="+mn-ea"/>
              </a:rPr>
              <a:t>15</a:t>
            </a:r>
            <a:r>
              <a:rPr sz="2400">
                <a:latin typeface="黑体" panose="02010609060101010101" charset="-122"/>
                <a:ea typeface="黑体" panose="02010609060101010101" charset="-122"/>
                <a:sym typeface="+mn-ea"/>
              </a:rPr>
              <a:t>）某国是铁矿石、石油等大宗商品（以美元计价）的进口国。当美元指数持续上涨时，该国面临通货膨胀的压力。不考虑其他因素的影响，这一传导过程是</a:t>
            </a:r>
            <a:endParaRPr sz="2400">
              <a:latin typeface="黑体" panose="02010609060101010101" charset="-122"/>
              <a:ea typeface="黑体" panose="02010609060101010101" charset="-122"/>
            </a:endParaRPr>
          </a:p>
          <a:p>
            <a:pPr defTabSz="958850"/>
            <a:r>
              <a:rPr sz="2400">
                <a:latin typeface="黑体" panose="02010609060101010101" charset="-122"/>
                <a:ea typeface="黑体" panose="02010609060101010101" charset="-122"/>
                <a:sym typeface="+mn-ea"/>
              </a:rPr>
              <a:t>①进口原材料成本上升	②居民消费价格上涨</a:t>
            </a:r>
            <a:endParaRPr sz="2400">
              <a:latin typeface="黑体" panose="02010609060101010101" charset="-122"/>
              <a:ea typeface="黑体" panose="02010609060101010101" charset="-122"/>
            </a:endParaRPr>
          </a:p>
          <a:p>
            <a:pPr defTabSz="958850"/>
            <a:r>
              <a:rPr sz="2400">
                <a:latin typeface="黑体" panose="02010609060101010101" charset="-122"/>
                <a:ea typeface="黑体" panose="02010609060101010101" charset="-122"/>
                <a:sym typeface="+mn-ea"/>
              </a:rPr>
              <a:t>③生产者出厂价格上涨	④生产者购进价格上涨</a:t>
            </a:r>
            <a:endParaRPr sz="2400">
              <a:latin typeface="黑体" panose="02010609060101010101" charset="-122"/>
              <a:ea typeface="黑体" panose="02010609060101010101" charset="-122"/>
            </a:endParaRPr>
          </a:p>
          <a:p>
            <a:pPr defTabSz="958850"/>
            <a:r>
              <a:rPr sz="2400">
                <a:latin typeface="黑体" panose="02010609060101010101" charset="-122"/>
                <a:ea typeface="黑体" panose="02010609060101010101" charset="-122"/>
                <a:sym typeface="+mn-ea"/>
              </a:rPr>
              <a:t>A．①→④→③→②	       B．①→④→②→③	</a:t>
            </a:r>
          </a:p>
          <a:p>
            <a:pPr defTabSz="958850"/>
            <a:r>
              <a:rPr sz="2400">
                <a:latin typeface="黑体" panose="02010609060101010101" charset="-122"/>
                <a:ea typeface="黑体" panose="02010609060101010101" charset="-122"/>
                <a:sym typeface="+mn-ea"/>
              </a:rPr>
              <a:t>C．④→①→③→②	       D．④→①→②→③</a:t>
            </a:r>
          </a:p>
          <a:p>
            <a:pPr defTabSz="958850"/>
            <a:endParaRPr sz="2400">
              <a:latin typeface="黑体" panose="02010609060101010101" charset="-122"/>
              <a:ea typeface="黑体" panose="02010609060101010101" charset="-122"/>
            </a:endParaRP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sz="2000">
              <a:ea typeface="黑体" panose="02010609060101010101" charset="-122"/>
              <a:sym typeface="+mn-ea"/>
            </a:endParaRPr>
          </a:p>
          <a:p>
            <a:pPr defTabSz="958850"/>
            <a:endParaRPr lang="en-US" altLang="zh-CN" sz="20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r>
              <a:rPr lang="en-US" altLang="zh-CN" sz="2400">
                <a:latin typeface="黑体" panose="02010609060101010101" charset="-122"/>
                <a:ea typeface="黑体" panose="02010609060101010101" charset="-122"/>
                <a:cs typeface="黑体" panose="02010609060101010101" charset="-122"/>
              </a:rPr>
              <a:t>4.</a:t>
            </a:r>
            <a:r>
              <a:rPr altLang="zh-CN" sz="2400" kern="100">
                <a:latin typeface="黑体" panose="02010609060101010101" charset="-122"/>
                <a:ea typeface="黑体" panose="02010609060101010101" charset="-122"/>
                <a:cs typeface="黑体" panose="02010609060101010101" charset="-122"/>
                <a:sym typeface="+mn-ea"/>
              </a:rPr>
              <a:t> </a:t>
            </a:r>
            <a:r>
              <a:rPr lang="en-US" altLang="zh-CN" sz="2400" kern="100">
                <a:latin typeface="黑体" panose="02010609060101010101" charset="-122"/>
                <a:ea typeface="黑体" panose="02010609060101010101" charset="-122"/>
                <a:cs typeface="黑体" panose="02010609060101010101" charset="-122"/>
                <a:sym typeface="+mn-ea"/>
              </a:rPr>
              <a:t>(18</a:t>
            </a:r>
            <a:r>
              <a:rPr lang="zh-CN" altLang="zh-CN" sz="2400" kern="100">
                <a:latin typeface="黑体" panose="02010609060101010101" charset="-122"/>
                <a:ea typeface="黑体" panose="02010609060101010101" charset="-122"/>
                <a:cs typeface="黑体" panose="02010609060101010101" charset="-122"/>
                <a:sym typeface="+mn-ea"/>
              </a:rPr>
              <a:t>北京</a:t>
            </a:r>
            <a:r>
              <a:rPr lang="en-US" altLang="zh-CN" sz="2400" kern="100">
                <a:latin typeface="黑体" panose="02010609060101010101" charset="-122"/>
                <a:ea typeface="黑体" panose="02010609060101010101" charset="-122"/>
                <a:cs typeface="黑体" panose="02010609060101010101" charset="-122"/>
                <a:sym typeface="+mn-ea"/>
              </a:rPr>
              <a:t>32)</a:t>
            </a:r>
            <a:r>
              <a:rPr lang="zh-CN" altLang="zh-CN" sz="2400" kern="100">
                <a:latin typeface="黑体" panose="02010609060101010101" charset="-122"/>
                <a:ea typeface="黑体" panose="02010609060101010101" charset="-122"/>
                <a:cs typeface="黑体" panose="02010609060101010101" charset="-122"/>
                <a:sym typeface="+mn-ea"/>
              </a:rPr>
              <a:t>人民币国际化是指人民币越出国界，在境外流通，成为国际上普遍接受的计价、结算及储备货币。这对我国经济的影响是</a:t>
            </a:r>
            <a:r>
              <a:rPr lang="en-US" altLang="zh-CN" sz="2400" kern="100">
                <a:latin typeface="黑体" panose="02010609060101010101" charset="-122"/>
                <a:ea typeface="黑体" panose="02010609060101010101" charset="-122"/>
                <a:cs typeface="黑体" panose="02010609060101010101" charset="-122"/>
                <a:sym typeface="+mn-ea"/>
              </a:rPr>
              <a:t>(</a:t>
            </a:r>
            <a:r>
              <a:rPr lang="zh-CN" altLang="zh-CN" sz="2400" kern="100">
                <a:latin typeface="黑体" panose="02010609060101010101" charset="-122"/>
                <a:ea typeface="黑体" panose="02010609060101010101" charset="-122"/>
                <a:cs typeface="黑体" panose="02010609060101010101" charset="-122"/>
                <a:sym typeface="+mn-ea"/>
              </a:rPr>
              <a:t>　　</a:t>
            </a:r>
            <a:r>
              <a:rPr lang="en-US" altLang="zh-CN" sz="2400" kern="100">
                <a:latin typeface="黑体" panose="02010609060101010101" charset="-122"/>
                <a:ea typeface="黑体" panose="02010609060101010101" charset="-122"/>
                <a:cs typeface="黑体" panose="02010609060101010101" charset="-122"/>
                <a:sym typeface="+mn-ea"/>
              </a:rPr>
              <a:t>)</a:t>
            </a:r>
            <a:endParaRPr lang="zh-CN" altLang="zh-CN" sz="2400" kern="1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r>
              <a:rPr lang="en-US" altLang="zh-CN" sz="2400" kern="100">
                <a:latin typeface="黑体" panose="02010609060101010101" charset="-122"/>
                <a:ea typeface="黑体" panose="02010609060101010101" charset="-122"/>
                <a:cs typeface="黑体" panose="02010609060101010101" charset="-122"/>
                <a:sym typeface="+mn-ea"/>
              </a:rPr>
              <a:t>	A.</a:t>
            </a:r>
            <a:r>
              <a:rPr lang="zh-CN" altLang="zh-CN" sz="2400" kern="100">
                <a:latin typeface="黑体" panose="02010609060101010101" charset="-122"/>
                <a:ea typeface="黑体" panose="02010609060101010101" charset="-122"/>
                <a:cs typeface="黑体" panose="02010609060101010101" charset="-122"/>
                <a:sym typeface="+mn-ea"/>
              </a:rPr>
              <a:t>强化人民币支付职能，弱化贮藏职能</a:t>
            </a:r>
            <a:r>
              <a:rPr lang="en-US" altLang="zh-CN" sz="2400" kern="100">
                <a:latin typeface="黑体" panose="02010609060101010101" charset="-122"/>
                <a:ea typeface="黑体" panose="02010609060101010101" charset="-122"/>
                <a:cs typeface="黑体" panose="02010609060101010101" charset="-122"/>
                <a:sym typeface="+mn-ea"/>
              </a:rPr>
              <a:t>     B.</a:t>
            </a:r>
            <a:r>
              <a:rPr lang="zh-CN" altLang="zh-CN" sz="2400" kern="100">
                <a:latin typeface="黑体" panose="02010609060101010101" charset="-122"/>
                <a:ea typeface="黑体" panose="02010609060101010101" charset="-122"/>
                <a:cs typeface="黑体" panose="02010609060101010101" charset="-122"/>
                <a:sym typeface="+mn-ea"/>
              </a:rPr>
              <a:t>减少国内货币供给，降低物价水平</a:t>
            </a:r>
            <a:endParaRPr lang="zh-CN" altLang="zh-CN" sz="2400" kern="100">
              <a:latin typeface="黑体" panose="02010609060101010101" charset="-122"/>
              <a:ea typeface="黑体" panose="02010609060101010101" charset="-122"/>
              <a:cs typeface="黑体" panose="02010609060101010101" charset="-122"/>
            </a:endParaRPr>
          </a:p>
          <a:p>
            <a:pPr marL="252095" indent="-457200" algn="just">
              <a:lnSpc>
                <a:spcPct val="100000"/>
              </a:lnSpc>
              <a:spcAft>
                <a:spcPct val="0"/>
              </a:spcAft>
              <a:defRPr/>
            </a:pPr>
            <a:r>
              <a:rPr lang="en-US" altLang="zh-CN" sz="2400" kern="100">
                <a:latin typeface="黑体" panose="02010609060101010101" charset="-122"/>
                <a:ea typeface="黑体" panose="02010609060101010101" charset="-122"/>
                <a:cs typeface="黑体" panose="02010609060101010101" charset="-122"/>
                <a:sym typeface="+mn-ea"/>
              </a:rPr>
              <a:t>	C.</a:t>
            </a:r>
            <a:r>
              <a:rPr lang="zh-CN" altLang="zh-CN" sz="2400" kern="100">
                <a:latin typeface="黑体" panose="02010609060101010101" charset="-122"/>
                <a:ea typeface="黑体" panose="02010609060101010101" charset="-122"/>
                <a:cs typeface="黑体" panose="02010609060101010101" charset="-122"/>
                <a:sym typeface="+mn-ea"/>
              </a:rPr>
              <a:t>提高国内货币政策的灵活性和效果</a:t>
            </a:r>
            <a:r>
              <a:rPr lang="en-US" altLang="zh-CN" sz="2400" kern="100">
                <a:latin typeface="黑体" panose="02010609060101010101" charset="-122"/>
                <a:ea typeface="黑体" panose="02010609060101010101" charset="-122"/>
                <a:cs typeface="黑体" panose="02010609060101010101" charset="-122"/>
                <a:sym typeface="+mn-ea"/>
              </a:rPr>
              <a:t>      D.</a:t>
            </a:r>
            <a:r>
              <a:rPr lang="zh-CN" altLang="zh-CN" sz="2400" kern="100">
                <a:latin typeface="黑体" panose="02010609060101010101" charset="-122"/>
                <a:ea typeface="黑体" panose="02010609060101010101" charset="-122"/>
                <a:cs typeface="黑体" panose="02010609060101010101" charset="-122"/>
                <a:sym typeface="+mn-ea"/>
              </a:rPr>
              <a:t>增加境外人民币需求，利于扩大进口</a:t>
            </a:r>
            <a:endParaRPr sz="2400">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2"/>
            </p:custDataLst>
          </p:nvPr>
        </p:nvSpPr>
        <p:spPr>
          <a:xfrm>
            <a:off x="5220335" y="-1727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1055692" y="902937"/>
            <a:ext cx="570865" cy="829945"/>
          </a:xfrm>
          <a:prstGeom prst="rect">
            <a:avLst/>
          </a:prstGeom>
          <a:noFill/>
        </p:spPr>
        <p:txBody>
          <a:bodyPr wrap="none" rtlCol="0">
            <a:spAutoFit/>
          </a:bodyPr>
          <a:lstStyle/>
          <a:p>
            <a:r>
              <a:rPr lang="en-US" altLang="zh-CN" sz="4800">
                <a:solidFill>
                  <a:srgbClr val="FF0000"/>
                </a:solidFill>
              </a:rPr>
              <a:t>A</a:t>
            </a:r>
          </a:p>
        </p:txBody>
      </p:sp>
      <p:sp>
        <p:nvSpPr>
          <p:cNvPr id="6" name="TextBox 14"/>
          <p:cNvSpPr txBox="1"/>
          <p:nvPr>
            <p:custDataLst>
              <p:tags r:id="rId4"/>
            </p:custDataLst>
          </p:nvPr>
        </p:nvSpPr>
        <p:spPr>
          <a:xfrm>
            <a:off x="10931867" y="3663282"/>
            <a:ext cx="601980" cy="829945"/>
          </a:xfrm>
          <a:prstGeom prst="rect">
            <a:avLst/>
          </a:prstGeom>
          <a:noFill/>
        </p:spPr>
        <p:txBody>
          <a:bodyPr wrap="none" rtlCol="0">
            <a:spAutoFit/>
          </a:bodyPr>
          <a:lstStyle/>
          <a:p>
            <a:r>
              <a:rPr lang="en-US" sz="4800">
                <a:solidFill>
                  <a:srgbClr val="FF0000"/>
                </a:solidFill>
              </a:rPr>
              <a:t>D</a:t>
            </a:r>
          </a:p>
        </p:txBody>
      </p:sp>
      <p:sp>
        <p:nvSpPr>
          <p:cNvPr id="7" name="文本框 6"/>
          <p:cNvSpPr txBox="1"/>
          <p:nvPr>
            <p:custDataLst>
              <p:tags r:id="rId5"/>
            </p:custDataLst>
          </p:nvPr>
        </p:nvSpPr>
        <p:spPr>
          <a:xfrm>
            <a:off x="159385" y="2840355"/>
            <a:ext cx="11872595" cy="101473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本题考查汇率变动以及通货膨胀的相关知识。当美元指数持续上涨时，美元升值，该国货币贬值，该国进口成本增加。因此，进口原材料成本上升，进而导致生产者购进价格上涨，继而导致生产者出厂价格上涨，从而导致居民消费价格上涨，该国面临通货膨胀的压力，A顺序正确，B、C、D均不选。</a:t>
            </a:r>
          </a:p>
        </p:txBody>
      </p:sp>
      <p:sp>
        <p:nvSpPr>
          <p:cNvPr id="3" name="文本框 2"/>
          <p:cNvSpPr txBox="1"/>
          <p:nvPr>
            <p:custDataLst>
              <p:tags r:id="rId6"/>
            </p:custDataLst>
          </p:nvPr>
        </p:nvSpPr>
        <p:spPr>
          <a:xfrm>
            <a:off x="159385" y="6005830"/>
            <a:ext cx="11515725" cy="706755"/>
          </a:xfrm>
          <a:prstGeom prst="rect">
            <a:avLst/>
          </a:prstGeom>
          <a:noFill/>
        </p:spPr>
        <p:txBody>
          <a:bodyPr wrap="square" rtlCol="0" anchor="t">
            <a:spAutoFit/>
          </a:bodyPr>
          <a:lstStyle/>
          <a:p>
            <a:pPr indent="0"/>
            <a:r>
              <a:rPr lang="zh-CN" altLang="en-US" sz="2000" b="1">
                <a:solidFill>
                  <a:srgbClr val="FF0000"/>
                </a:solidFill>
                <a:latin typeface="仿宋" panose="02010609060101010101" charset="-122"/>
                <a:ea typeface="仿宋" panose="02010609060101010101" charset="-122"/>
                <a:cs typeface="仿宋" panose="02010609060101010101" charset="-122"/>
              </a:rPr>
              <a:t>解析：</a:t>
            </a:r>
            <a:r>
              <a:rPr lang="en-US" altLang="zh-CN" sz="2000" b="1" kern="100">
                <a:solidFill>
                  <a:srgbClr val="FF0000"/>
                </a:solidFill>
                <a:latin typeface="等线"/>
                <a:ea typeface="等线" panose="02010600030101010101" charset="-122"/>
                <a:cs typeface="Times New Roman" panose="02020603050405020304"/>
                <a:sym typeface="+mn-ea"/>
              </a:rPr>
              <a:t> </a:t>
            </a:r>
            <a:r>
              <a:rPr lang="en-US" altLang="zh-CN" sz="2000" b="1">
                <a:solidFill>
                  <a:srgbClr val="FF0000"/>
                </a:solidFill>
                <a:latin typeface="+mj-ea"/>
                <a:ea typeface="+mj-ea"/>
                <a:cs typeface="Courier New" panose="02070309020205020404" pitchFamily="49" charset="0"/>
                <a:sym typeface="+mn-ea"/>
              </a:rPr>
              <a:t>A</a:t>
            </a:r>
            <a:r>
              <a:rPr lang="zh-CN" altLang="zh-CN" sz="2000" b="1">
                <a:solidFill>
                  <a:srgbClr val="FF0000"/>
                </a:solidFill>
                <a:latin typeface="+mj-ea"/>
                <a:ea typeface="+mj-ea"/>
                <a:cs typeface="Times New Roman" panose="02020603050405020304" pitchFamily="18" charset="0"/>
                <a:sym typeface="+mn-ea"/>
              </a:rPr>
              <a:t>中</a:t>
            </a:r>
            <a:r>
              <a:rPr lang="en-US" altLang="zh-CN" sz="2000" b="1">
                <a:solidFill>
                  <a:srgbClr val="FF0000"/>
                </a:solidFill>
                <a:latin typeface="+mj-ea"/>
                <a:ea typeface="+mj-ea"/>
                <a:cs typeface="Times New Roman" panose="02020603050405020304" pitchFamily="18" charset="0"/>
                <a:sym typeface="+mn-ea"/>
              </a:rPr>
              <a:t>“</a:t>
            </a:r>
            <a:r>
              <a:rPr lang="zh-CN" altLang="zh-CN" sz="2000" b="1">
                <a:solidFill>
                  <a:srgbClr val="FF0000"/>
                </a:solidFill>
                <a:latin typeface="+mj-ea"/>
                <a:ea typeface="+mj-ea"/>
                <a:cs typeface="Times New Roman" panose="02020603050405020304" pitchFamily="18" charset="0"/>
                <a:sym typeface="+mn-ea"/>
              </a:rPr>
              <a:t>强化人民币支付职能，弱化贮藏职能</a:t>
            </a:r>
            <a:r>
              <a:rPr lang="en-US" altLang="zh-CN" sz="2000" b="1">
                <a:solidFill>
                  <a:srgbClr val="FF0000"/>
                </a:solidFill>
                <a:latin typeface="+mj-ea"/>
                <a:ea typeface="+mj-ea"/>
                <a:cs typeface="Times New Roman" panose="02020603050405020304" pitchFamily="18" charset="0"/>
                <a:sym typeface="+mn-ea"/>
              </a:rPr>
              <a:t>”</a:t>
            </a:r>
            <a:r>
              <a:rPr lang="zh-CN" altLang="zh-CN" sz="2000" b="1">
                <a:solidFill>
                  <a:srgbClr val="FF0000"/>
                </a:solidFill>
                <a:latin typeface="+mj-ea"/>
                <a:ea typeface="+mj-ea"/>
                <a:cs typeface="Times New Roman" panose="02020603050405020304" pitchFamily="18" charset="0"/>
                <a:sym typeface="+mn-ea"/>
              </a:rPr>
              <a:t>与材料不符，不选；人民币国际化与国内货币供给数量、国内货币政策无关，</a:t>
            </a:r>
            <a:r>
              <a:rPr lang="en-US" altLang="zh-CN" sz="2000" b="1">
                <a:solidFill>
                  <a:srgbClr val="FF0000"/>
                </a:solidFill>
                <a:latin typeface="+mj-ea"/>
                <a:ea typeface="+mj-ea"/>
                <a:cs typeface="Courier New" panose="02070309020205020404" pitchFamily="49" charset="0"/>
                <a:sym typeface="+mn-ea"/>
              </a:rPr>
              <a:t>B</a:t>
            </a:r>
            <a:r>
              <a:rPr lang="zh-CN" altLang="zh-CN" sz="2000" b="1">
                <a:solidFill>
                  <a:srgbClr val="FF0000"/>
                </a:solidFill>
                <a:latin typeface="+mj-ea"/>
                <a:ea typeface="+mj-ea"/>
                <a:cs typeface="Times New Roman" panose="02020603050405020304" pitchFamily="18" charset="0"/>
                <a:sym typeface="+mn-ea"/>
              </a:rPr>
              <a:t>、</a:t>
            </a:r>
            <a:r>
              <a:rPr lang="en-US" altLang="zh-CN" sz="2000" b="1">
                <a:solidFill>
                  <a:srgbClr val="FF0000"/>
                </a:solidFill>
                <a:latin typeface="+mj-ea"/>
                <a:ea typeface="+mj-ea"/>
                <a:cs typeface="Courier New" panose="02070309020205020404" pitchFamily="49" charset="0"/>
                <a:sym typeface="+mn-ea"/>
              </a:rPr>
              <a:t>C</a:t>
            </a:r>
            <a:r>
              <a:rPr lang="zh-CN" altLang="zh-CN" sz="2000" b="1">
                <a:solidFill>
                  <a:srgbClr val="FF0000"/>
                </a:solidFill>
                <a:latin typeface="+mj-ea"/>
                <a:ea typeface="+mj-ea"/>
                <a:cs typeface="Times New Roman" panose="02020603050405020304" pitchFamily="18" charset="0"/>
                <a:sym typeface="+mn-ea"/>
              </a:rPr>
              <a:t>不当选。</a:t>
            </a:r>
            <a:r>
              <a:rPr lang="en-US" altLang="zh-CN" sz="2000" b="1">
                <a:solidFill>
                  <a:srgbClr val="FF0000"/>
                </a:solidFill>
                <a:latin typeface="+mj-ea"/>
                <a:ea typeface="+mj-ea"/>
                <a:cs typeface="Times New Roman" panose="02020603050405020304" pitchFamily="18" charset="0"/>
                <a:sym typeface="+mn-ea"/>
              </a:rPr>
              <a:t>D</a:t>
            </a:r>
            <a:r>
              <a:rPr lang="zh-CN" altLang="en-US" sz="2000" b="1">
                <a:solidFill>
                  <a:srgbClr val="FF0000"/>
                </a:solidFill>
                <a:latin typeface="+mj-ea"/>
                <a:ea typeface="+mj-ea"/>
                <a:cs typeface="Times New Roman" panose="02020603050405020304" pitchFamily="18" charset="0"/>
                <a:sym typeface="+mn-ea"/>
              </a:rPr>
              <a:t>符合题意入选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49505"/>
          <p:cNvSpPr txBox="1"/>
          <p:nvPr>
            <p:custDataLst>
              <p:tags r:id="rId1"/>
            </p:custDataLst>
          </p:nvPr>
        </p:nvSpPr>
        <p:spPr>
          <a:xfrm>
            <a:off x="121285" y="402590"/>
            <a:ext cx="11949430" cy="5139055"/>
          </a:xfrm>
          <a:prstGeom prst="rect">
            <a:avLst/>
          </a:prstGeom>
          <a:noFill/>
          <a:ln w="9525">
            <a:noFill/>
          </a:ln>
        </p:spPr>
        <p:txBody>
          <a:bodyPr wrap="square" anchor="t">
            <a:spAutoFit/>
          </a:bodyPr>
          <a:lstStyle/>
          <a:p>
            <a:pPr defTabSz="958850"/>
            <a:r>
              <a:rPr lang="en-US" altLang="zh-CN" sz="2000">
                <a:latin typeface="黑体" panose="02010609060101010101" charset="-122"/>
                <a:ea typeface="黑体" panose="02010609060101010101" charset="-122"/>
              </a:rPr>
              <a:t>5</a:t>
            </a:r>
            <a:r>
              <a:rPr lang="zh-CN" altLang="en-US" sz="2000">
                <a:latin typeface="黑体" panose="02010609060101010101" charset="-122"/>
                <a:ea typeface="黑体" panose="02010609060101010101" charset="-122"/>
                <a:sym typeface="+mn-ea"/>
              </a:rPr>
              <a:t>（</a:t>
            </a:r>
            <a:r>
              <a:rPr lang="en-US" altLang="zh-CN" sz="2000">
                <a:latin typeface="黑体" panose="02010609060101010101" charset="-122"/>
                <a:ea typeface="黑体" panose="02010609060101010101" charset="-122"/>
                <a:sym typeface="+mn-ea"/>
              </a:rPr>
              <a:t>16</a:t>
            </a:r>
            <a:r>
              <a:rPr lang="zh-CN" altLang="en-US" sz="2000">
                <a:latin typeface="黑体" panose="02010609060101010101" charset="-122"/>
                <a:ea typeface="黑体" panose="02010609060101010101" charset="-122"/>
                <a:sym typeface="+mn-ea"/>
              </a:rPr>
              <a:t>课标</a:t>
            </a:r>
            <a:r>
              <a:rPr lang="en-US" altLang="zh-CN" sz="2000">
                <a:latin typeface="黑体" panose="02010609060101010101" charset="-122"/>
                <a:ea typeface="黑体" panose="02010609060101010101" charset="-122"/>
                <a:sym typeface="+mn-ea"/>
              </a:rPr>
              <a:t>Ⅱ</a:t>
            </a:r>
            <a:r>
              <a:rPr lang="zh-CN" altLang="en-US" sz="2000">
                <a:latin typeface="黑体" panose="02010609060101010101" charset="-122"/>
                <a:ea typeface="黑体" panose="02010609060101010101" charset="-122"/>
                <a:sym typeface="+mn-ea"/>
              </a:rPr>
              <a:t>，</a:t>
            </a:r>
            <a:r>
              <a:rPr lang="en-US" altLang="zh-CN" sz="2000">
                <a:latin typeface="黑体" panose="02010609060101010101" charset="-122"/>
                <a:ea typeface="黑体" panose="02010609060101010101" charset="-122"/>
                <a:sym typeface="+mn-ea"/>
              </a:rPr>
              <a:t>13</a:t>
            </a:r>
            <a:r>
              <a:rPr lang="zh-CN" altLang="en-US" sz="2000">
                <a:latin typeface="黑体" panose="02010609060101010101" charset="-122"/>
                <a:ea typeface="黑体" panose="02010609060101010101" charset="-122"/>
                <a:sym typeface="+mn-ea"/>
              </a:rPr>
              <a:t>）</a:t>
            </a:r>
            <a:r>
              <a:rPr sz="2000">
                <a:latin typeface="黑体" panose="02010609060101010101" charset="-122"/>
                <a:ea typeface="黑体" panose="02010609060101010101" charset="-122"/>
                <a:sym typeface="+mn-ea"/>
              </a:rPr>
              <a:t>特别提款权（SDR）是国际货币基金组织（IMF）创设的一种国际储备资产。2015年12月，IMF将人民币纳入SDR货币篮子，占比为10.92%。人民币纳入SDR货币篮子表明</a:t>
            </a:r>
          </a:p>
          <a:p>
            <a:pPr defTabSz="958850"/>
            <a:r>
              <a:rPr sz="2000">
                <a:latin typeface="黑体" panose="02010609060101010101" charset="-122"/>
                <a:ea typeface="黑体" panose="02010609060101010101" charset="-122"/>
                <a:sym typeface="+mn-ea"/>
              </a:rPr>
              <a:t>①中国的经济地位上升		②人民币国际化取得新进展</a:t>
            </a:r>
          </a:p>
          <a:p>
            <a:pPr defTabSz="958850"/>
            <a:r>
              <a:rPr sz="2000">
                <a:latin typeface="黑体" panose="02010609060101010101" charset="-122"/>
                <a:ea typeface="黑体" panose="02010609060101010101" charset="-122"/>
                <a:sym typeface="+mn-ea"/>
              </a:rPr>
              <a:t>③中国外汇储备安全性提高		④人民币汇率稳定性增强</a:t>
            </a:r>
          </a:p>
          <a:p>
            <a:pPr defTabSz="958850"/>
            <a:r>
              <a:rPr sz="2000">
                <a:latin typeface="黑体" panose="02010609060101010101" charset="-122"/>
                <a:ea typeface="黑体" panose="02010609060101010101" charset="-122"/>
                <a:sym typeface="+mn-ea"/>
              </a:rPr>
              <a:t>A．①②		B．①④		C．②③		D．③④</a:t>
            </a:r>
          </a:p>
          <a:p>
            <a:pPr defTabSz="958850"/>
            <a:endParaRPr sz="2400">
              <a:latin typeface="黑体" panose="02010609060101010101" charset="-122"/>
              <a:ea typeface="黑体" panose="02010609060101010101" charset="-122"/>
              <a:sym typeface="+mn-ea"/>
            </a:endParaRPr>
          </a:p>
          <a:p>
            <a:pPr defTabSz="958850"/>
            <a:endParaRPr sz="2400">
              <a:latin typeface="黑体" panose="02010609060101010101" charset="-122"/>
              <a:ea typeface="黑体" panose="02010609060101010101" charset="-122"/>
            </a:endParaRPr>
          </a:p>
          <a:p>
            <a:pPr defTabSz="958850"/>
            <a:endParaRPr sz="2000">
              <a:ea typeface="黑体" panose="02010609060101010101" charset="-122"/>
              <a:sym typeface="+mn-ea"/>
            </a:endParaRPr>
          </a:p>
          <a:p>
            <a:pPr defTabSz="958850"/>
            <a:endParaRPr lang="en-US" altLang="zh-CN" sz="2000">
              <a:latin typeface="黑体" panose="02010609060101010101" charset="-122"/>
              <a:ea typeface="黑体" panose="02010609060101010101" charset="-122"/>
              <a:cs typeface="黑体" panose="02010609060101010101" charset="-122"/>
            </a:endParaRPr>
          </a:p>
          <a:p>
            <a:pPr defTabSz="958850"/>
            <a:r>
              <a:rPr lang="en-US" altLang="zh-CN" sz="2000">
                <a:latin typeface="黑体" panose="02010609060101010101" charset="-122"/>
                <a:ea typeface="黑体" panose="02010609060101010101" charset="-122"/>
                <a:cs typeface="黑体" panose="02010609060101010101" charset="-122"/>
              </a:rPr>
              <a:t>6.</a:t>
            </a:r>
            <a:r>
              <a:rPr altLang="zh-CN" sz="2000" kern="100">
                <a:latin typeface="黑体" panose="02010609060101010101" charset="-122"/>
                <a:ea typeface="黑体" panose="02010609060101010101" charset="-122"/>
                <a:cs typeface="黑体" panose="02010609060101010101" charset="-122"/>
                <a:sym typeface="+mn-ea"/>
              </a:rPr>
              <a:t> </a:t>
            </a:r>
            <a:r>
              <a:rPr sz="2000">
                <a:latin typeface="黑体" panose="02010609060101010101" charset="-122"/>
                <a:ea typeface="黑体" panose="02010609060101010101" charset="-122"/>
                <a:sym typeface="+mn-ea"/>
              </a:rPr>
              <a:t>（15课标Ⅰ，15）2015年3月6日，美元指数收盘较前一交易日上涨1.4164点；3月9日，人民币对美元汇率较前一交易日又贬值30个基点。美元持续升值将对中国经济产生多方面的影响，其中积极的方面在于</a:t>
            </a:r>
          </a:p>
          <a:p>
            <a:pPr defTabSz="958850"/>
            <a:r>
              <a:rPr sz="2000">
                <a:latin typeface="黑体" panose="02010609060101010101" charset="-122"/>
                <a:ea typeface="黑体" panose="02010609060101010101" charset="-122"/>
                <a:sym typeface="+mn-ea"/>
              </a:rPr>
              <a:t>　　①扩大中国出口商品的价格优势，增加出口</a:t>
            </a:r>
          </a:p>
          <a:p>
            <a:pPr defTabSz="958850"/>
            <a:r>
              <a:rPr sz="2000">
                <a:latin typeface="黑体" panose="02010609060101010101" charset="-122"/>
                <a:ea typeface="黑体" panose="02010609060101010101" charset="-122"/>
                <a:sym typeface="+mn-ea"/>
              </a:rPr>
              <a:t>　　②提升中国外汇储备的国际购买力</a:t>
            </a:r>
          </a:p>
          <a:p>
            <a:pPr defTabSz="958850"/>
            <a:r>
              <a:rPr sz="2000">
                <a:latin typeface="黑体" panose="02010609060101010101" charset="-122"/>
                <a:ea typeface="黑体" panose="02010609060101010101" charset="-122"/>
                <a:sym typeface="+mn-ea"/>
              </a:rPr>
              <a:t>　　③抑制中国居民的出境旅游，从而增加国内储蓄</a:t>
            </a:r>
          </a:p>
          <a:p>
            <a:pPr defTabSz="958850"/>
            <a:r>
              <a:rPr sz="2000">
                <a:latin typeface="黑体" panose="02010609060101010101" charset="-122"/>
                <a:ea typeface="黑体" panose="02010609060101010101" charset="-122"/>
                <a:sym typeface="+mn-ea"/>
              </a:rPr>
              <a:t>　　④优化中国对外投资结构，加快“走出去”步伐</a:t>
            </a:r>
          </a:p>
          <a:p>
            <a:pPr defTabSz="958850"/>
            <a:r>
              <a:rPr sz="2000">
                <a:latin typeface="黑体" panose="02010609060101010101" charset="-122"/>
                <a:ea typeface="黑体" panose="02010609060101010101" charset="-122"/>
                <a:sym typeface="+mn-ea"/>
              </a:rPr>
              <a:t>　　A.①②　　B.①③　　C.②④　　D.③④</a:t>
            </a:r>
            <a:endParaRPr sz="2000">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custDataLst>
              <p:tags r:id="rId2"/>
            </p:custDataLst>
          </p:nvPr>
        </p:nvSpPr>
        <p:spPr>
          <a:xfrm>
            <a:off x="5220335" y="-172720"/>
            <a:ext cx="2145030" cy="645160"/>
          </a:xfrm>
          <a:prstGeom prst="rect">
            <a:avLst/>
          </a:prstGeom>
          <a:noFill/>
        </p:spPr>
        <p:txBody>
          <a:bodyPr wrap="square" rtlCol="0" anchor="t">
            <a:spAutoFit/>
          </a:bodyPr>
          <a:lstStyle/>
          <a:p>
            <a:pPr marL="323850" indent="-457200" algn="ctr">
              <a:lnSpc>
                <a:spcPct val="150000"/>
              </a:lnSpc>
              <a:spcAft>
                <a:spcPct val="0"/>
              </a:spcAft>
              <a:defRPr/>
            </a:pPr>
            <a:r>
              <a:rPr lang="zh-CN" sz="2400" b="1">
                <a:solidFill>
                  <a:srgbClr val="FF0000"/>
                </a:solidFill>
                <a:latin typeface="微软雅黑" panose="020B0503020204020204" charset="-122"/>
                <a:ea typeface="微软雅黑" panose="020B0503020204020204" charset="-122"/>
                <a:cs typeface="微软雅黑" panose="020B0503020204020204" charset="-122"/>
                <a:sym typeface="+mn-ea"/>
              </a:rPr>
              <a:t>链接高考</a:t>
            </a:r>
          </a:p>
        </p:txBody>
      </p:sp>
      <p:sp>
        <p:nvSpPr>
          <p:cNvPr id="15" name="TextBox 14"/>
          <p:cNvSpPr txBox="1"/>
          <p:nvPr>
            <p:custDataLst>
              <p:tags r:id="rId3"/>
            </p:custDataLst>
          </p:nvPr>
        </p:nvSpPr>
        <p:spPr>
          <a:xfrm>
            <a:off x="11103952" y="1286477"/>
            <a:ext cx="570865" cy="829945"/>
          </a:xfrm>
          <a:prstGeom prst="rect">
            <a:avLst/>
          </a:prstGeom>
          <a:noFill/>
        </p:spPr>
        <p:txBody>
          <a:bodyPr wrap="none" rtlCol="0">
            <a:spAutoFit/>
          </a:bodyPr>
          <a:lstStyle/>
          <a:p>
            <a:r>
              <a:rPr lang="en-US" altLang="zh-CN" sz="4800">
                <a:solidFill>
                  <a:srgbClr val="FF0000"/>
                </a:solidFill>
              </a:rPr>
              <a:t>A</a:t>
            </a:r>
          </a:p>
        </p:txBody>
      </p:sp>
      <p:sp>
        <p:nvSpPr>
          <p:cNvPr id="6" name="TextBox 14"/>
          <p:cNvSpPr txBox="1"/>
          <p:nvPr>
            <p:custDataLst>
              <p:tags r:id="rId4"/>
            </p:custDataLst>
          </p:nvPr>
        </p:nvSpPr>
        <p:spPr>
          <a:xfrm>
            <a:off x="11103952" y="4284312"/>
            <a:ext cx="570865" cy="829945"/>
          </a:xfrm>
          <a:prstGeom prst="rect">
            <a:avLst/>
          </a:prstGeom>
          <a:noFill/>
        </p:spPr>
        <p:txBody>
          <a:bodyPr wrap="none" rtlCol="0">
            <a:spAutoFit/>
          </a:bodyPr>
          <a:lstStyle/>
          <a:p>
            <a:r>
              <a:rPr lang="en-US" sz="4800">
                <a:solidFill>
                  <a:srgbClr val="FF0000"/>
                </a:solidFill>
              </a:rPr>
              <a:t>A</a:t>
            </a:r>
          </a:p>
        </p:txBody>
      </p:sp>
      <p:sp>
        <p:nvSpPr>
          <p:cNvPr id="7" name="文本框 6"/>
          <p:cNvSpPr txBox="1"/>
          <p:nvPr>
            <p:custDataLst>
              <p:tags r:id="rId5"/>
            </p:custDataLst>
          </p:nvPr>
        </p:nvSpPr>
        <p:spPr>
          <a:xfrm>
            <a:off x="159385" y="1991995"/>
            <a:ext cx="11872595" cy="1322070"/>
          </a:xfrm>
          <a:prstGeom prst="rect">
            <a:avLst/>
          </a:prstGeom>
          <a:noFill/>
        </p:spPr>
        <p:txBody>
          <a:bodyPr wrap="square" rtlCol="0" anchor="t">
            <a:spAutoFit/>
          </a:bodyPr>
          <a:lstStyle/>
          <a:p>
            <a:r>
              <a:rPr lang="zh-CN" altLang="en-US" sz="2000">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本题考察人民币国际化的意义。人民币纳入SDR货币篮子，成为国际货币基金组织的一种国际储备资产，表明人民币国际化取得新进展，意味着人民币在国际市场上可以自由兑换，表明中国的经济地位上升，①②符合题意。人民国际化，人民币会更多受国际市场风险的影响，所以汇率稳定性反而是减弱的，④不选，我国的外汇储备主要是美元，这人民币没有直接联系。③不选。</a:t>
            </a:r>
          </a:p>
        </p:txBody>
      </p:sp>
      <p:sp>
        <p:nvSpPr>
          <p:cNvPr id="3" name="文本框 2"/>
          <p:cNvSpPr txBox="1"/>
          <p:nvPr>
            <p:custDataLst>
              <p:tags r:id="rId6"/>
            </p:custDataLst>
          </p:nvPr>
        </p:nvSpPr>
        <p:spPr>
          <a:xfrm>
            <a:off x="159385" y="5541645"/>
            <a:ext cx="11515725" cy="1014730"/>
          </a:xfrm>
          <a:prstGeom prst="rect">
            <a:avLst/>
          </a:prstGeom>
          <a:noFill/>
        </p:spPr>
        <p:txBody>
          <a:bodyPr wrap="square" rtlCol="0" anchor="t">
            <a:spAutoFit/>
          </a:bodyPr>
          <a:lstStyle/>
          <a:p>
            <a:pPr algn="l">
              <a:buClrTx/>
              <a:buSzTx/>
              <a:buFontTx/>
            </a:pPr>
            <a:r>
              <a:rPr lang="zh-CN" altLang="en-US" sz="2000" b="1">
                <a:solidFill>
                  <a:srgbClr val="FF0000"/>
                </a:solidFill>
                <a:latin typeface="仿宋" panose="02010609060101010101" charset="-122"/>
                <a:ea typeface="仿宋" panose="02010609060101010101" charset="-122"/>
                <a:cs typeface="仿宋" panose="02010609060101010101" charset="-122"/>
              </a:rPr>
              <a:t>解析：</a:t>
            </a:r>
            <a:r>
              <a:rPr lang="zh-CN" altLang="en-US" sz="20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当美元持续升值，可以提高中国以美元为主的外汇储备的价值，提高购买力。也意味着人民币相对贬值，有利于中国出口。但由于人民币兑换的美元减少，对中国出境旅游和对外投资不利的。A符合题意。</a:t>
            </a:r>
            <a:endPar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15362" name="New picture"/>
          <p:cNvPicPr/>
          <p:nvPr>
            <p:custDataLst>
              <p:tags r:id="rId7"/>
            </p:custDataLst>
          </p:nvPr>
        </p:nvPicPr>
        <p:blipFill>
          <a:blip r:embed="rId9"/>
          <a:stretch>
            <a:fillRect/>
          </a:stretch>
        </p:blipFill>
        <p:spPr>
          <a:xfrm>
            <a:off x="11734800" y="10845800"/>
            <a:ext cx="317500" cy="2413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after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custDataLst>
              <p:tags r:id="rId2"/>
            </p:custDataLst>
          </p:nvPr>
        </p:nvGraphicFramePr>
        <p:xfrm>
          <a:off x="113030" y="686223"/>
          <a:ext cx="11988800" cy="6042660"/>
        </p:xfrm>
        <a:graphic>
          <a:graphicData uri="http://schemas.openxmlformats.org/drawingml/2006/table">
            <a:tbl>
              <a:tblPr firstRow="1" bandRow="1">
                <a:tableStyleId>{5940675A-B579-460E-94D1-54222C63F5DA}</a:tableStyleId>
              </a:tblPr>
              <a:tblGrid>
                <a:gridCol w="1143000">
                  <a:extLst>
                    <a:ext uri="{9D8B030D-6E8A-4147-A177-3AD203B41FA5}">
                      <a16:colId xmlns:a16="http://schemas.microsoft.com/office/drawing/2014/main" val="20000"/>
                    </a:ext>
                  </a:extLst>
                </a:gridCol>
                <a:gridCol w="1165225">
                  <a:extLst>
                    <a:ext uri="{9D8B030D-6E8A-4147-A177-3AD203B41FA5}">
                      <a16:colId xmlns:a16="http://schemas.microsoft.com/office/drawing/2014/main" val="20001"/>
                    </a:ext>
                  </a:extLst>
                </a:gridCol>
                <a:gridCol w="2526665">
                  <a:extLst>
                    <a:ext uri="{9D8B030D-6E8A-4147-A177-3AD203B41FA5}">
                      <a16:colId xmlns:a16="http://schemas.microsoft.com/office/drawing/2014/main" val="20002"/>
                    </a:ext>
                  </a:extLst>
                </a:gridCol>
                <a:gridCol w="3153410">
                  <a:extLst>
                    <a:ext uri="{9D8B030D-6E8A-4147-A177-3AD203B41FA5}">
                      <a16:colId xmlns:a16="http://schemas.microsoft.com/office/drawing/2014/main" val="20003"/>
                    </a:ext>
                  </a:extLst>
                </a:gridCol>
                <a:gridCol w="4000500">
                  <a:extLst>
                    <a:ext uri="{9D8B030D-6E8A-4147-A177-3AD203B41FA5}">
                      <a16:colId xmlns:a16="http://schemas.microsoft.com/office/drawing/2014/main" val="20004"/>
                    </a:ext>
                  </a:extLst>
                </a:gridCol>
              </a:tblGrid>
              <a:tr h="654050">
                <a:tc>
                  <a:txBody>
                    <a:bodyPr/>
                    <a:lstStyle/>
                    <a:p>
                      <a:pPr indent="0" algn="ctr">
                        <a:lnSpc>
                          <a:spcPct val="120000"/>
                        </a:lnSpc>
                        <a:spcBef>
                          <a:spcPct val="0"/>
                        </a:spcBef>
                        <a:spcAft>
                          <a:spcPct val="0"/>
                        </a:spcAft>
                        <a:buNone/>
                      </a:pPr>
                      <a:r>
                        <a:rPr lang="zh-CN" altLang="en-US" sz="2000" b="1" spc="120">
                          <a:solidFill>
                            <a:srgbClr val="FF0000"/>
                          </a:solidFill>
                          <a:latin typeface="微软雅黑" panose="020B0503020204020204" charset="-122"/>
                          <a:ea typeface="微软雅黑" panose="020B0503020204020204" charset="-122"/>
                        </a:rPr>
                        <a:t>一级</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ctr">
                        <a:lnSpc>
                          <a:spcPct val="120000"/>
                        </a:lnSpc>
                        <a:spcBef>
                          <a:spcPct val="0"/>
                        </a:spcBef>
                        <a:spcAft>
                          <a:spcPct val="0"/>
                        </a:spcAft>
                        <a:buNone/>
                      </a:pPr>
                      <a:r>
                        <a:rPr lang="zh-CN" altLang="en-US" sz="2000" b="1" spc="120">
                          <a:solidFill>
                            <a:srgbClr val="FF0000"/>
                          </a:solidFill>
                          <a:latin typeface="微软雅黑" panose="020B0503020204020204" charset="-122"/>
                          <a:ea typeface="微软雅黑" panose="020B0503020204020204" charset="-122"/>
                        </a:rPr>
                        <a:t>二级</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ctr">
                        <a:lnSpc>
                          <a:spcPct val="120000"/>
                        </a:lnSpc>
                        <a:spcBef>
                          <a:spcPct val="0"/>
                        </a:spcBef>
                        <a:spcAft>
                          <a:spcPct val="0"/>
                        </a:spcAft>
                        <a:buNone/>
                      </a:pPr>
                      <a:r>
                        <a:rPr lang="zh-CN" altLang="en-US" sz="2000" b="1" spc="120">
                          <a:solidFill>
                            <a:srgbClr val="FF0000"/>
                          </a:solidFill>
                          <a:latin typeface="微软雅黑" panose="020B0503020204020204" charset="-122"/>
                          <a:ea typeface="微软雅黑" panose="020B0503020204020204" charset="-122"/>
                        </a:rPr>
                        <a:t>三级</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ctr">
                        <a:lnSpc>
                          <a:spcPct val="120000"/>
                        </a:lnSpc>
                        <a:spcBef>
                          <a:spcPct val="0"/>
                        </a:spcBef>
                        <a:spcAft>
                          <a:spcPct val="0"/>
                        </a:spcAft>
                        <a:buNone/>
                      </a:pPr>
                      <a:r>
                        <a:rPr lang="en-US" sz="2000" b="1" spc="120">
                          <a:solidFill>
                            <a:srgbClr val="FF0000"/>
                          </a:solidFill>
                          <a:latin typeface="微软雅黑" panose="020B0503020204020204" charset="-122"/>
                          <a:ea typeface="微软雅黑" panose="020B0503020204020204" charset="-122"/>
                        </a:rPr>
                        <a:t>全国卷</a:t>
                      </a:r>
                      <a:r>
                        <a:rPr lang="zh-CN" altLang="en-US" sz="2000" b="1" spc="120">
                          <a:solidFill>
                            <a:srgbClr val="FF0000"/>
                          </a:solidFill>
                          <a:latin typeface="微软雅黑" panose="020B0503020204020204" charset="-122"/>
                          <a:ea typeface="微软雅黑" panose="020B0503020204020204" charset="-122"/>
                        </a:rPr>
                        <a:t>考题分布</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ctr">
                        <a:lnSpc>
                          <a:spcPct val="120000"/>
                        </a:lnSpc>
                        <a:spcBef>
                          <a:spcPct val="0"/>
                        </a:spcBef>
                        <a:spcAft>
                          <a:spcPct val="0"/>
                        </a:spcAft>
                        <a:buNone/>
                      </a:pPr>
                      <a:r>
                        <a:rPr lang="zh-CN" sz="2000" b="1" kern="10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a:sym typeface="+mn-ea"/>
                        </a:rPr>
                        <a:t>素养</a:t>
                      </a:r>
                      <a:endParaRPr lang="zh-CN" altLang="en-US" sz="2000" b="1" kern="100" spc="12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Times New Roman" panose="02020603050405020304"/>
                        <a:sym typeface="+mn-ea"/>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0"/>
                  </a:ext>
                </a:extLst>
              </a:tr>
              <a:tr h="971550">
                <a:tc rowSpan="6">
                  <a:txBody>
                    <a:bodyPr/>
                    <a:lstStyle/>
                    <a:p>
                      <a:pPr indent="0" algn="ctr">
                        <a:lnSpc>
                          <a:spcPct val="120000"/>
                        </a:lnSpc>
                        <a:spcBef>
                          <a:spcPct val="0"/>
                        </a:spcBef>
                        <a:spcAft>
                          <a:spcPct val="0"/>
                        </a:spcAft>
                        <a:buNone/>
                      </a:pPr>
                      <a:r>
                        <a:rPr lang="en-US" sz="2400" b="0" spc="120">
                          <a:solidFill>
                            <a:srgbClr val="C00000"/>
                          </a:solidFill>
                          <a:latin typeface="微软雅黑" panose="020B0503020204020204" charset="-122"/>
                          <a:ea typeface="微软雅黑" panose="020B0503020204020204" charset="-122"/>
                          <a:cs typeface="微软雅黑" panose="020B0503020204020204" charset="-122"/>
                        </a:rPr>
                        <a:t>货币</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rowSpan="4">
                  <a:txBody>
                    <a:bodyPr/>
                    <a:lstStyle/>
                    <a:p>
                      <a:pPr indent="0" algn="ctr">
                        <a:lnSpc>
                          <a:spcPct val="120000"/>
                        </a:lnSpc>
                        <a:spcBef>
                          <a:spcPct val="0"/>
                        </a:spcBef>
                        <a:spcAft>
                          <a:spcPct val="0"/>
                        </a:spcAft>
                        <a:buNone/>
                      </a:pPr>
                      <a:r>
                        <a:rPr lang="en-US" sz="1865" b="0" spc="120">
                          <a:solidFill>
                            <a:srgbClr val="7030A0"/>
                          </a:solidFill>
                          <a:latin typeface="微软雅黑" panose="020B0503020204020204" charset="-122"/>
                          <a:ea typeface="微软雅黑" panose="020B0503020204020204" charset="-122"/>
                        </a:rPr>
                        <a:t>揭开货币的神秘面纱</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商品的基本属性</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cs typeface="微软雅黑" panose="020B0503020204020204" charset="-122"/>
                        </a:rPr>
                        <a:t>19I12 / 18Ⅲ12 / 17</a:t>
                      </a:r>
                      <a:r>
                        <a:rPr lang="zh-CN" altLang="en-US" sz="1865" b="0" spc="120">
                          <a:solidFill>
                            <a:srgbClr val="404040"/>
                          </a:solidFill>
                          <a:latin typeface="微软雅黑" panose="020B0503020204020204" charset="-122"/>
                          <a:ea typeface="微软雅黑" panose="020B0503020204020204" charset="-122"/>
                          <a:cs typeface="微软雅黑" panose="020B0503020204020204" charset="-122"/>
                        </a:rPr>
                        <a:t>全国</a:t>
                      </a:r>
                      <a:r>
                        <a:rPr lang="en-US" sz="1860" spc="120">
                          <a:solidFill>
                            <a:srgbClr val="404040"/>
                          </a:solidFill>
                          <a:latin typeface="微软雅黑" panose="020B0503020204020204" charset="-122"/>
                          <a:ea typeface="微软雅黑" panose="020B0503020204020204" charset="-122"/>
                          <a:cs typeface="微软雅黑" panose="020B0503020204020204" charset="-122"/>
                          <a:sym typeface="+mn-ea"/>
                        </a:rPr>
                        <a:t>Ⅱ12/</a:t>
                      </a:r>
                      <a:r>
                        <a:rPr lang="en-US" sz="1865" b="0" spc="120">
                          <a:solidFill>
                            <a:srgbClr val="404040"/>
                          </a:solidFill>
                          <a:latin typeface="微软雅黑" panose="020B0503020204020204" charset="-122"/>
                          <a:ea typeface="微软雅黑" panose="020B0503020204020204" charset="-122"/>
                          <a:cs typeface="微软雅黑" panose="020B0503020204020204" charset="-122"/>
                        </a:rPr>
                        <a:t>14大纲24</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rowSpan="6">
                  <a:txBody>
                    <a:bodyPr/>
                    <a:lstStyle/>
                    <a:p>
                      <a:pPr algn="just">
                        <a:lnSpc>
                          <a:spcPct val="150000"/>
                        </a:lnSpc>
                        <a:spcAft>
                          <a:spcPct val="0"/>
                        </a:spcAft>
                        <a:tabLst>
                          <a:tab pos="2700655" algn="l"/>
                        </a:tabLst>
                      </a:pPr>
                      <a:r>
                        <a:rPr lang="zh-CN" sz="1860" b="1" kern="100">
                          <a:effectLst/>
                          <a:latin typeface="Times New Roman" panose="02020603050405020304" pitchFamily="18" charset="0"/>
                          <a:ea typeface="黑体" panose="02010609060101010101" charset="-122"/>
                          <a:cs typeface="Times New Roman" panose="02020603050405020304"/>
                          <a:sym typeface="+mn-ea"/>
                        </a:rPr>
                        <a:t>政治认同</a:t>
                      </a:r>
                      <a:r>
                        <a:rPr lang="zh-CN" sz="1860" b="1" kern="100">
                          <a:effectLst/>
                          <a:latin typeface="Times New Roman" panose="02020603050405020304" pitchFamily="18" charset="0"/>
                          <a:cs typeface="Times New Roman" panose="02020603050405020304"/>
                          <a:sym typeface="+mn-ea"/>
                        </a:rPr>
                        <a:t>：</a:t>
                      </a:r>
                      <a:r>
                        <a:rPr lang="zh-CN" sz="1860" kern="100">
                          <a:effectLst/>
                          <a:latin typeface="Times New Roman" panose="02020603050405020304" pitchFamily="18" charset="0"/>
                          <a:cs typeface="Times New Roman" panose="02020603050405020304"/>
                          <a:sym typeface="+mn-ea"/>
                        </a:rPr>
                        <a:t>通过商品货币知识学习，增强对我国双循环发展格局推动经济高质量发展、国家宏观调控现行货币汇率政策的认同</a:t>
                      </a:r>
                      <a:endParaRPr lang="zh-CN" sz="1860" kern="100">
                        <a:effectLst/>
                        <a:latin typeface="宋体" panose="02010600030101010101" pitchFamily="2" charset="-122"/>
                        <a:cs typeface="Courier New" panose="02070309020205020404"/>
                      </a:endParaRPr>
                    </a:p>
                    <a:p>
                      <a:pPr algn="just">
                        <a:lnSpc>
                          <a:spcPct val="150000"/>
                        </a:lnSpc>
                        <a:spcAft>
                          <a:spcPct val="0"/>
                        </a:spcAft>
                        <a:tabLst>
                          <a:tab pos="2700655" algn="l"/>
                        </a:tabLst>
                      </a:pPr>
                      <a:r>
                        <a:rPr lang="zh-CN" sz="1860" b="1" kern="100">
                          <a:effectLst/>
                          <a:latin typeface="Times New Roman" panose="02020603050405020304" pitchFamily="18" charset="0"/>
                          <a:ea typeface="黑体" panose="02010609060101010101" charset="-122"/>
                          <a:cs typeface="Times New Roman" panose="02020603050405020304"/>
                          <a:sym typeface="+mn-ea"/>
                        </a:rPr>
                        <a:t>科学精神：</a:t>
                      </a:r>
                      <a:r>
                        <a:rPr lang="zh-CN" sz="1860" kern="100">
                          <a:effectLst/>
                          <a:latin typeface="Times New Roman" panose="02020603050405020304" pitchFamily="18" charset="0"/>
                          <a:cs typeface="Times New Roman" panose="02020603050405020304"/>
                          <a:sym typeface="+mn-ea"/>
                        </a:rPr>
                        <a:t>树立正确的金钱观；正确认识人民币汇率变化和人民币国际化的影响</a:t>
                      </a:r>
                      <a:endParaRPr lang="zh-CN" sz="1860" kern="100">
                        <a:effectLst/>
                        <a:latin typeface="宋体" panose="02010600030101010101" pitchFamily="2" charset="-122"/>
                        <a:cs typeface="Courier New" panose="02070309020205020404"/>
                      </a:endParaRPr>
                    </a:p>
                    <a:p>
                      <a:pPr algn="just">
                        <a:lnSpc>
                          <a:spcPct val="150000"/>
                        </a:lnSpc>
                        <a:spcAft>
                          <a:spcPct val="0"/>
                        </a:spcAft>
                        <a:tabLst>
                          <a:tab pos="2700655" algn="l"/>
                        </a:tabLst>
                      </a:pPr>
                      <a:r>
                        <a:rPr lang="zh-CN" sz="1860" b="1" kern="100">
                          <a:effectLst/>
                          <a:latin typeface="Times New Roman" panose="02020603050405020304" pitchFamily="18" charset="0"/>
                          <a:ea typeface="黑体" panose="02010609060101010101" charset="-122"/>
                          <a:cs typeface="Times New Roman" panose="02020603050405020304"/>
                          <a:sym typeface="+mn-ea"/>
                        </a:rPr>
                        <a:t>法治意识：</a:t>
                      </a:r>
                      <a:r>
                        <a:rPr lang="zh-CN" sz="1860" kern="100">
                          <a:effectLst/>
                          <a:latin typeface="Times New Roman" panose="02020603050405020304" pitchFamily="18" charset="0"/>
                          <a:cs typeface="Times New Roman" panose="02020603050405020304"/>
                          <a:sym typeface="+mn-ea"/>
                        </a:rPr>
                        <a:t>依法爱护人民币，严禁制售假币</a:t>
                      </a:r>
                    </a:p>
                    <a:p>
                      <a:pPr algn="just">
                        <a:lnSpc>
                          <a:spcPct val="150000"/>
                        </a:lnSpc>
                        <a:spcAft>
                          <a:spcPct val="0"/>
                        </a:spcAft>
                        <a:tabLst>
                          <a:tab pos="2700655" algn="l"/>
                        </a:tabLst>
                      </a:pPr>
                      <a:r>
                        <a:rPr lang="zh-CN" altLang="en-US" sz="1865" b="1" spc="120">
                          <a:solidFill>
                            <a:srgbClr val="404040"/>
                          </a:solidFill>
                          <a:latin typeface="微软雅黑" panose="020B0503020204020204" charset="-122"/>
                          <a:ea typeface="微软雅黑" panose="020B0503020204020204" charset="-122"/>
                          <a:cs typeface="微软雅黑" panose="020B0503020204020204" charset="-122"/>
                        </a:rPr>
                        <a:t>公共参与：</a:t>
                      </a:r>
                      <a:r>
                        <a:rPr lang="zh-CN" sz="1860" kern="100">
                          <a:effectLst/>
                          <a:latin typeface="Times New Roman" panose="02020603050405020304" pitchFamily="18" charset="0"/>
                          <a:cs typeface="Times New Roman" panose="02020603050405020304"/>
                          <a:sym typeface="+mn-ea"/>
                        </a:rPr>
                        <a:t>运用经济规律为解决农民、贫困地区等商品</a:t>
                      </a:r>
                      <a:r>
                        <a:rPr lang="en-US" altLang="zh-CN" sz="1860" kern="100">
                          <a:effectLst/>
                          <a:latin typeface="Times New Roman" panose="02020603050405020304" pitchFamily="18" charset="0"/>
                          <a:cs typeface="Times New Roman" panose="02020603050405020304"/>
                          <a:sym typeface="+mn-ea"/>
                        </a:rPr>
                        <a:t>“</a:t>
                      </a:r>
                      <a:r>
                        <a:rPr lang="zh-CN" sz="1860" kern="100">
                          <a:effectLst/>
                          <a:latin typeface="Times New Roman" panose="02020603050405020304" pitchFamily="18" charset="0"/>
                          <a:cs typeface="Times New Roman" panose="02020603050405020304"/>
                          <a:sym typeface="+mn-ea"/>
                        </a:rPr>
                        <a:t>卖难</a:t>
                      </a:r>
                      <a:r>
                        <a:rPr lang="en-US" altLang="zh-CN" sz="1860" kern="100">
                          <a:effectLst/>
                          <a:latin typeface="Times New Roman" panose="02020603050405020304" pitchFamily="18" charset="0"/>
                          <a:cs typeface="Times New Roman" panose="02020603050405020304"/>
                          <a:sym typeface="+mn-ea"/>
                        </a:rPr>
                        <a:t>”</a:t>
                      </a:r>
                      <a:r>
                        <a:rPr lang="zh-CN" altLang="en-US" sz="1860" kern="100">
                          <a:effectLst/>
                          <a:latin typeface="Times New Roman" panose="02020603050405020304" pitchFamily="18" charset="0"/>
                          <a:cs typeface="Times New Roman" panose="02020603050405020304"/>
                          <a:sym typeface="+mn-ea"/>
                        </a:rPr>
                        <a:t>提供科学建议；</a:t>
                      </a:r>
                      <a:endParaRPr lang="zh-CN" altLang="en-US" sz="1865" b="0" spc="120">
                        <a:solidFill>
                          <a:srgbClr val="404040"/>
                        </a:solidFill>
                        <a:latin typeface="微软雅黑" panose="020B0503020204020204" charset="-122"/>
                        <a:ea typeface="微软雅黑" panose="020B0503020204020204" charset="-122"/>
                        <a:cs typeface="微软雅黑" panose="020B0503020204020204" charset="-122"/>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1"/>
                  </a:ext>
                </a:extLst>
              </a:tr>
              <a:tr h="629920">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2F2F2"/>
                    </a:solidFill>
                  </a:tcPr>
                </a:tc>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2F2F2"/>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货币的产生与本质</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endParaRPr lang="en-US" sz="1865" b="0" spc="120">
                        <a:solidFill>
                          <a:srgbClr val="404040"/>
                        </a:solidFill>
                        <a:latin typeface="微软雅黑" panose="020B0503020204020204" charset="-122"/>
                        <a:ea typeface="微软雅黑" panose="020B0503020204020204" charset="-122"/>
                        <a:cs typeface="微软雅黑" panose="020B0503020204020204" charset="-122"/>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vMerge="1">
                  <a:txBody>
                    <a:bodyPr/>
                    <a:lstStyle/>
                    <a:p>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2"/>
                  </a:ext>
                </a:extLst>
              </a:tr>
              <a:tr h="629920">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FFFFF"/>
                    </a:solidFill>
                  </a:tcPr>
                </a:tc>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货币的基本职能</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0" spc="120">
                          <a:solidFill>
                            <a:srgbClr val="404040"/>
                          </a:solidFill>
                          <a:latin typeface="微软雅黑" panose="020B0503020204020204" charset="-122"/>
                          <a:ea typeface="微软雅黑" panose="020B0503020204020204" charset="-122"/>
                          <a:cs typeface="微软雅黑" panose="020B0503020204020204" charset="-122"/>
                          <a:sym typeface="+mn-ea"/>
                        </a:rPr>
                        <a:t>17Ⅲ12</a:t>
                      </a:r>
                      <a:r>
                        <a:rPr lang="en-US" sz="1865" b="0" spc="120">
                          <a:solidFill>
                            <a:srgbClr val="404040"/>
                          </a:solidFill>
                          <a:latin typeface="微软雅黑" panose="020B0503020204020204" charset="-122"/>
                          <a:ea typeface="微软雅黑" panose="020B0503020204020204" charset="-122"/>
                        </a:rPr>
                        <a:t> </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vMerge="1">
                  <a:txBody>
                    <a:bodyPr/>
                    <a:lstStyle/>
                    <a:p>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3"/>
                  </a:ext>
                </a:extLst>
              </a:tr>
              <a:tr h="971550">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2F2F2"/>
                    </a:solidFill>
                  </a:tcPr>
                </a:tc>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w="9525">
                      <a:solidFill>
                        <a:srgbClr val="E29A9A"/>
                      </a:solidFill>
                      <a:prstDash val="sysDash"/>
                    </a:lnB>
                    <a:lnTlToBr>
                      <a:noFill/>
                    </a:lnTlToBr>
                    <a:lnBlToTr>
                      <a:noFill/>
                    </a:lnBlToTr>
                    <a:solidFill>
                      <a:srgbClr val="F2F2F2"/>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金属货币与纸币</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cs typeface="微软雅黑" panose="020B0503020204020204" charset="-122"/>
                        </a:rPr>
                        <a:t>19Ⅲ15 /16Ⅰ15 / 12</a:t>
                      </a:r>
                      <a:r>
                        <a:rPr lang="en-US" sz="1860" spc="120">
                          <a:solidFill>
                            <a:srgbClr val="404040"/>
                          </a:solidFill>
                          <a:latin typeface="微软雅黑" panose="020B0503020204020204" charset="-122"/>
                          <a:ea typeface="微软雅黑" panose="020B0503020204020204" charset="-122"/>
                          <a:cs typeface="微软雅黑" panose="020B0503020204020204" charset="-122"/>
                          <a:sym typeface="+mn-ea"/>
                        </a:rPr>
                        <a:t>Ⅰ</a:t>
                      </a:r>
                      <a:r>
                        <a:rPr lang="en-US" sz="1865" b="0" spc="120">
                          <a:solidFill>
                            <a:srgbClr val="404040"/>
                          </a:solidFill>
                          <a:latin typeface="微软雅黑" panose="020B0503020204020204" charset="-122"/>
                          <a:ea typeface="微软雅黑" panose="020B0503020204020204" charset="-122"/>
                          <a:cs typeface="微软雅黑" panose="020B0503020204020204" charset="-122"/>
                        </a:rPr>
                        <a:t>12</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vMerge="1">
                  <a:txBody>
                    <a:bodyPr/>
                    <a:lstStyle/>
                    <a:p>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4"/>
                  </a:ext>
                </a:extLst>
              </a:tr>
              <a:tr h="629920">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a:noFill/>
                    </a:lnB>
                    <a:lnTlToBr>
                      <a:noFill/>
                    </a:lnTlToBr>
                    <a:lnBlToTr>
                      <a:noFill/>
                    </a:lnBlToTr>
                    <a:solidFill>
                      <a:srgbClr val="FFFFFF"/>
                    </a:solidFill>
                  </a:tcPr>
                </a:tc>
                <a:tc rowSpan="2">
                  <a:txBody>
                    <a:bodyPr/>
                    <a:lstStyle/>
                    <a:p>
                      <a:pPr indent="0" algn="ctr">
                        <a:lnSpc>
                          <a:spcPct val="120000"/>
                        </a:lnSpc>
                        <a:spcBef>
                          <a:spcPct val="0"/>
                        </a:spcBef>
                        <a:spcAft>
                          <a:spcPct val="0"/>
                        </a:spcAft>
                        <a:buNone/>
                      </a:pPr>
                      <a:r>
                        <a:rPr lang="en-US" sz="1865" b="0" spc="120">
                          <a:solidFill>
                            <a:srgbClr val="7030A0"/>
                          </a:solidFill>
                          <a:latin typeface="微软雅黑" panose="020B0503020204020204" charset="-122"/>
                          <a:ea typeface="微软雅黑" panose="020B0503020204020204" charset="-122"/>
                        </a:rPr>
                        <a:t>信用卡支票和外汇</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结算与信用工具</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 </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vMerge="1">
                  <a:txBody>
                    <a:bodyPr/>
                    <a:lstStyle/>
                    <a:p>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5"/>
                  </a:ext>
                </a:extLst>
              </a:tr>
              <a:tr h="1555750">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w="9525">
                      <a:solidFill>
                        <a:srgbClr val="E29A9A"/>
                      </a:solidFill>
                      <a:prstDash val="sysDash"/>
                    </a:lnB>
                    <a:lnTlToBr>
                      <a:noFill/>
                    </a:lnTlToBr>
                    <a:lnBlToTr>
                      <a:noFill/>
                    </a:lnBlToTr>
                    <a:solidFill>
                      <a:srgbClr val="F2F2F2"/>
                    </a:solidFill>
                  </a:tcPr>
                </a:tc>
                <a:tc vMerge="1">
                  <a:txBody>
                    <a:bodyPr/>
                    <a:lstStyle/>
                    <a:p>
                      <a:endParaRPr/>
                    </a:p>
                  </a:txBody>
                  <a:tcPr marL="177800" marR="177800" marT="57150" marB="57150" anchor="ctr">
                    <a:lnL w="9525">
                      <a:solidFill>
                        <a:srgbClr val="E29A9A"/>
                      </a:solidFill>
                      <a:prstDash val="sysDash"/>
                    </a:lnL>
                    <a:lnR w="9525">
                      <a:solidFill>
                        <a:srgbClr val="E29A9A"/>
                      </a:solidFill>
                      <a:prstDash val="sysDash"/>
                    </a:lnR>
                    <a:lnT>
                      <a:noFill/>
                    </a:lnT>
                    <a:lnB w="9525">
                      <a:solidFill>
                        <a:srgbClr val="E29A9A"/>
                      </a:solidFill>
                      <a:prstDash val="sysDash"/>
                    </a:lnB>
                    <a:lnTlToBr>
                      <a:noFill/>
                    </a:lnTlToBr>
                    <a:lnBlToTr>
                      <a:noFill/>
                    </a:lnBlToTr>
                    <a:solidFill>
                      <a:srgbClr val="F2F2F2"/>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rPr>
                        <a:t>外汇与汇率</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a:txBody>
                    <a:bodyPr/>
                    <a:lstStyle/>
                    <a:p>
                      <a:pPr indent="0" algn="l">
                        <a:lnSpc>
                          <a:spcPct val="120000"/>
                        </a:lnSpc>
                        <a:spcBef>
                          <a:spcPct val="0"/>
                        </a:spcBef>
                        <a:spcAft>
                          <a:spcPct val="0"/>
                        </a:spcAft>
                        <a:buNone/>
                      </a:pPr>
                      <a:r>
                        <a:rPr lang="en-US" sz="1865" b="0" spc="120">
                          <a:solidFill>
                            <a:srgbClr val="404040"/>
                          </a:solidFill>
                          <a:latin typeface="微软雅黑" panose="020B0503020204020204" charset="-122"/>
                          <a:ea typeface="微软雅黑" panose="020B0503020204020204" charset="-122"/>
                          <a:cs typeface="微软雅黑" panose="020B0503020204020204" charset="-122"/>
                        </a:rPr>
                        <a:t>17Ⅱ13 / 16Ⅱ13  15Ⅰ15 / 13Ⅰ13</a:t>
                      </a: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tc vMerge="1">
                  <a:txBody>
                    <a:bodyPr/>
                    <a:lstStyle/>
                    <a:p>
                      <a:endParaRPr/>
                    </a:p>
                  </a:txBody>
                  <a:tcPr marL="237066" marR="237066" marT="143933" marB="143933" anchor="ctr">
                    <a:lnL w="9525">
                      <a:solidFill>
                        <a:srgbClr val="E29A9A"/>
                      </a:solidFill>
                      <a:prstDash val="sysDash"/>
                    </a:lnL>
                    <a:lnR w="9525">
                      <a:solidFill>
                        <a:srgbClr val="E29A9A"/>
                      </a:solidFill>
                      <a:prstDash val="sysDash"/>
                    </a:lnR>
                    <a:lnT w="9525">
                      <a:solidFill>
                        <a:srgbClr val="E29A9A"/>
                      </a:solidFill>
                      <a:prstDash val="sysDash"/>
                    </a:lnT>
                    <a:lnB w="9525">
                      <a:solidFill>
                        <a:srgbClr val="E29A9A"/>
                      </a:solidFill>
                      <a:prstDash val="sysDash"/>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grpSp>
        <p:nvGrpSpPr>
          <p:cNvPr id="83" name="组合 82"/>
          <p:cNvGrpSpPr/>
          <p:nvPr>
            <p:custDataLst>
              <p:tags r:id="rId3"/>
            </p:custDataLst>
          </p:nvPr>
        </p:nvGrpSpPr>
        <p:grpSpPr>
          <a:xfrm>
            <a:off x="3992245" y="-35686"/>
            <a:ext cx="3745310" cy="675343"/>
            <a:chOff x="4220644" y="5159719"/>
            <a:chExt cx="2853267" cy="863600"/>
          </a:xfrm>
        </p:grpSpPr>
        <p:sp>
          <p:nvSpPr>
            <p:cNvPr id="85" name="任意多边形 84"/>
            <p:cNvSpPr/>
            <p:nvPr>
              <p:custDataLst>
                <p:tags r:id="rId4"/>
              </p:custDataLst>
            </p:nvPr>
          </p:nvSpPr>
          <p:spPr>
            <a:xfrm>
              <a:off x="4220644" y="5159719"/>
              <a:ext cx="2853267" cy="863600"/>
            </a:xfrm>
            <a:custGeom>
              <a:avLst/>
              <a:gdLst>
                <a:gd name="connsiteX0" fmla="*/ 283632 w 2853267"/>
                <a:gd name="connsiteY0" fmla="*/ 0 h 863600"/>
                <a:gd name="connsiteX1" fmla="*/ 2853267 w 2853267"/>
                <a:gd name="connsiteY1" fmla="*/ 0 h 863600"/>
                <a:gd name="connsiteX2" fmla="*/ 2841449 w 2853267"/>
                <a:gd name="connsiteY2" fmla="*/ 35985 h 863600"/>
                <a:gd name="connsiteX3" fmla="*/ 2809617 w 2853267"/>
                <a:gd name="connsiteY3" fmla="*/ 35985 h 863600"/>
                <a:gd name="connsiteX4" fmla="*/ 2812633 w 2853267"/>
                <a:gd name="connsiteY4" fmla="*/ 26800 h 863600"/>
                <a:gd name="connsiteX5" fmla="*/ 306661 w 2853267"/>
                <a:gd name="connsiteY5" fmla="*/ 26800 h 863600"/>
                <a:gd name="connsiteX6" fmla="*/ 40633 w 2853267"/>
                <a:gd name="connsiteY6" fmla="*/ 836800 h 863600"/>
                <a:gd name="connsiteX7" fmla="*/ 2512891 w 2853267"/>
                <a:gd name="connsiteY7" fmla="*/ 836800 h 863600"/>
                <a:gd name="connsiteX8" fmla="*/ 2512891 w 2853267"/>
                <a:gd name="connsiteY8" fmla="*/ 863600 h 863600"/>
                <a:gd name="connsiteX9" fmla="*/ 0 w 2853267"/>
                <a:gd name="connsiteY9" fmla="*/ 86360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3267" h="863600">
                  <a:moveTo>
                    <a:pt x="283632" y="0"/>
                  </a:moveTo>
                  <a:lnTo>
                    <a:pt x="2853267" y="0"/>
                  </a:lnTo>
                  <a:lnTo>
                    <a:pt x="2841449" y="35985"/>
                  </a:lnTo>
                  <a:lnTo>
                    <a:pt x="2809617" y="35985"/>
                  </a:lnTo>
                  <a:lnTo>
                    <a:pt x="2812633" y="26800"/>
                  </a:lnTo>
                  <a:lnTo>
                    <a:pt x="306661" y="26800"/>
                  </a:lnTo>
                  <a:lnTo>
                    <a:pt x="40633" y="836800"/>
                  </a:lnTo>
                  <a:lnTo>
                    <a:pt x="2512891" y="836800"/>
                  </a:lnTo>
                  <a:lnTo>
                    <a:pt x="2512891" y="863600"/>
                  </a:lnTo>
                  <a:lnTo>
                    <a:pt x="0" y="863600"/>
                  </a:lnTo>
                  <a:close/>
                </a:path>
              </a:pathLst>
            </a:custGeom>
            <a:solidFill>
              <a:srgbClr val="E3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chemeClr val="bg1"/>
                </a:solidFill>
                <a:sym typeface="Arial" panose="020B0604020202020204" pitchFamily="34" charset="0"/>
              </a:endParaRPr>
            </a:p>
          </p:txBody>
        </p:sp>
        <p:sp>
          <p:nvSpPr>
            <p:cNvPr id="86" name="任意多边形 85"/>
            <p:cNvSpPr/>
            <p:nvPr>
              <p:custDataLst>
                <p:tags r:id="rId5"/>
              </p:custDataLst>
            </p:nvPr>
          </p:nvSpPr>
          <p:spPr>
            <a:xfrm>
              <a:off x="4469481" y="5205571"/>
              <a:ext cx="2515530" cy="771896"/>
            </a:xfrm>
            <a:custGeom>
              <a:avLst/>
              <a:gdLst>
                <a:gd name="connsiteX0" fmla="*/ 253513 w 2515530"/>
                <a:gd name="connsiteY0" fmla="*/ 0 h 771896"/>
                <a:gd name="connsiteX1" fmla="*/ 2515530 w 2515530"/>
                <a:gd name="connsiteY1" fmla="*/ 0 h 771896"/>
                <a:gd name="connsiteX2" fmla="*/ 2262016 w 2515530"/>
                <a:gd name="connsiteY2" fmla="*/ 771896 h 771896"/>
                <a:gd name="connsiteX3" fmla="*/ 0 w 2515530"/>
                <a:gd name="connsiteY3" fmla="*/ 771896 h 771896"/>
              </a:gdLst>
              <a:ahLst/>
              <a:cxnLst>
                <a:cxn ang="0">
                  <a:pos x="connsiteX0" y="connsiteY0"/>
                </a:cxn>
                <a:cxn ang="0">
                  <a:pos x="connsiteX1" y="connsiteY1"/>
                </a:cxn>
                <a:cxn ang="0">
                  <a:pos x="connsiteX2" y="connsiteY2"/>
                </a:cxn>
                <a:cxn ang="0">
                  <a:pos x="connsiteX3" y="connsiteY3"/>
                </a:cxn>
              </a:cxnLst>
              <a:rect l="l" t="t" r="r" b="b"/>
              <a:pathLst>
                <a:path w="2515530" h="771896">
                  <a:moveTo>
                    <a:pt x="253513" y="0"/>
                  </a:moveTo>
                  <a:lnTo>
                    <a:pt x="2515530" y="0"/>
                  </a:lnTo>
                  <a:lnTo>
                    <a:pt x="2262016" y="771896"/>
                  </a:lnTo>
                  <a:lnTo>
                    <a:pt x="0" y="771896"/>
                  </a:lnTo>
                  <a:close/>
                </a:path>
              </a:pathLst>
            </a:custGeom>
            <a:solidFill>
              <a:srgbClr val="E34D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lvl="0" indent="0" algn="ctr">
                <a:lnSpc>
                  <a:spcPct val="100000"/>
                </a:lnSpc>
                <a:spcBef>
                  <a:spcPct val="0"/>
                </a:spcBef>
                <a:spcAft>
                  <a:spcPct val="0"/>
                </a:spcAft>
                <a:buSzTx/>
              </a:pPr>
              <a:r>
                <a:rPr lang="zh-CN" altLang="en-US" sz="2665">
                  <a:solidFill>
                    <a:schemeClr val="bg1"/>
                  </a:solidFill>
                </a:rPr>
                <a:t>考情课标素养分析</a:t>
              </a:r>
            </a:p>
          </p:txBody>
        </p:sp>
      </p:gr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13">
            <a:extLst>
              <a:ext uri="{28A0092B-C50C-407E-A947-70E740481C1C}">
                <a14:useLocalDpi xmlns:a14="http://schemas.microsoft.com/office/drawing/2010/main" val="0"/>
              </a:ext>
            </a:extLst>
          </a:blip>
          <a:srcRect l="31750"/>
          <a:stretch>
            <a:fillRect/>
          </a:stretch>
        </p:blipFill>
        <p:spPr>
          <a:xfrm flipH="1">
            <a:off x="0" y="0"/>
            <a:ext cx="4635500" cy="6858000"/>
          </a:xfrm>
          <a:prstGeom prst="rect">
            <a:avLst/>
          </a:prstGeom>
        </p:spPr>
      </p:pic>
      <p:sp useBgFill="1">
        <p:nvSpPr>
          <p:cNvPr id="6" name="矩形 5"/>
          <p:cNvSpPr/>
          <p:nvPr>
            <p:custDataLst>
              <p:tags r:id="rId2"/>
            </p:custDataLst>
          </p:nvPr>
        </p:nvSpPr>
        <p:spPr>
          <a:xfrm>
            <a:off x="159488" y="5007935"/>
            <a:ext cx="627321" cy="15948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custDataLst>
              <p:tags r:id="rId3"/>
            </p:custDataLst>
          </p:nvPr>
        </p:nvGrpSpPr>
        <p:grpSpPr>
          <a:xfrm>
            <a:off x="6895592" y="1509824"/>
            <a:ext cx="2188150" cy="2284415"/>
            <a:chOff x="6895592" y="1509824"/>
            <a:chExt cx="2188150" cy="2284415"/>
          </a:xfrm>
        </p:grpSpPr>
        <p:pic>
          <p:nvPicPr>
            <p:cNvPr id="8" name="图片 7"/>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6895592" y="1509824"/>
              <a:ext cx="2188150" cy="2284415"/>
            </a:xfrm>
            <a:prstGeom prst="rect">
              <a:avLst/>
            </a:prstGeom>
          </p:spPr>
        </p:pic>
        <p:sp>
          <p:nvSpPr>
            <p:cNvPr id="13" name="文本框 12"/>
            <p:cNvSpPr txBox="1"/>
            <p:nvPr>
              <p:custDataLst>
                <p:tags r:id="rId11"/>
              </p:custDataLst>
            </p:nvPr>
          </p:nvSpPr>
          <p:spPr>
            <a:xfrm>
              <a:off x="7529820" y="2222918"/>
              <a:ext cx="877163" cy="923330"/>
            </a:xfrm>
            <a:prstGeom prst="rect">
              <a:avLst/>
            </a:prstGeom>
            <a:noFill/>
          </p:spPr>
          <p:txBody>
            <a:bodyPr wrap="none" rtlCol="0" anchor="ctr">
              <a:spAutoFit/>
            </a:bodyPr>
            <a:lstStyle/>
            <a:p>
              <a:pPr algn="ctr"/>
              <a:r>
                <a:rPr lang="zh-CN" altLang="en-US" sz="5400">
                  <a:solidFill>
                    <a:schemeClr val="bg1"/>
                  </a:solidFill>
                  <a:latin typeface="文悦古典明朝体 (非商业使用) W5" pitchFamily="50" charset="-122"/>
                  <a:ea typeface="文悦古典明朝体 (非商业使用) W5" pitchFamily="50" charset="-122"/>
                </a:rPr>
                <a:t>壹</a:t>
              </a:r>
            </a:p>
          </p:txBody>
        </p:sp>
      </p:grpSp>
      <p:sp>
        <p:nvSpPr>
          <p:cNvPr id="15" name="文本框 14"/>
          <p:cNvSpPr txBox="1"/>
          <p:nvPr>
            <p:custDataLst>
              <p:tags r:id="rId4"/>
            </p:custDataLst>
          </p:nvPr>
        </p:nvSpPr>
        <p:spPr>
          <a:xfrm>
            <a:off x="4964430" y="4127500"/>
            <a:ext cx="6797675" cy="768350"/>
          </a:xfrm>
          <a:prstGeom prst="rect">
            <a:avLst/>
          </a:prstGeom>
          <a:noFill/>
        </p:spPr>
        <p:txBody>
          <a:bodyPr wrap="square" rtlCol="0">
            <a:spAutoFit/>
          </a:bodyPr>
          <a:lstStyle/>
          <a:p>
            <a:pPr algn="ctr"/>
            <a:r>
              <a:rPr lang="zh-CN" altLang="en-US" sz="4400">
                <a:latin typeface="叶根友毛笔行书2.0版" panose="02010601030101010101" charset="-122"/>
                <a:ea typeface="叶根友毛笔行书2.0版" panose="02010601030101010101" charset="-122"/>
                <a:cs typeface="叶根友毛笔行书2.0版" panose="02010601030101010101" charset="-122"/>
                <a:sym typeface="+mn-ea"/>
              </a:rPr>
              <a:t>商品的含义和基本属性</a:t>
            </a:r>
            <a:endParaRPr lang="zh-CN" altLang="en-US" sz="4400">
              <a:solidFill>
                <a:srgbClr val="FF0000"/>
              </a:solidFill>
              <a:latin typeface="叶根友毛笔行书2.0版" panose="02010601030101010101" charset="-122"/>
              <a:ea typeface="叶根友毛笔行书2.0版" panose="02010601030101010101" charset="-122"/>
              <a:cs typeface="叶根友毛笔行书2.0版" panose="02010601030101010101" charset="-122"/>
              <a:sym typeface="+mn-ea"/>
            </a:endParaRPr>
          </a:p>
        </p:txBody>
      </p:sp>
      <p:grpSp>
        <p:nvGrpSpPr>
          <p:cNvPr id="16" name="组合 15"/>
          <p:cNvGrpSpPr/>
          <p:nvPr>
            <p:custDataLst>
              <p:tags r:id="rId5"/>
            </p:custDataLst>
          </p:nvPr>
        </p:nvGrpSpPr>
        <p:grpSpPr>
          <a:xfrm>
            <a:off x="4964615" y="4977055"/>
            <a:ext cx="6028837" cy="85061"/>
            <a:chOff x="3423684" y="3795823"/>
            <a:chExt cx="6028837" cy="85061"/>
          </a:xfrm>
        </p:grpSpPr>
        <p:cxnSp>
          <p:nvCxnSpPr>
            <p:cNvPr id="17" name="直接连接符 16"/>
            <p:cNvCxnSpPr/>
            <p:nvPr>
              <p:custDataLst>
                <p:tags r:id="rId7"/>
              </p:custDataLst>
            </p:nvPr>
          </p:nvCxnSpPr>
          <p:spPr>
            <a:xfrm>
              <a:off x="3423684" y="3838353"/>
              <a:ext cx="2860158" cy="0"/>
            </a:xfrm>
            <a:prstGeom prst="line">
              <a:avLst/>
            </a:prstGeom>
            <a:ln>
              <a:solidFill>
                <a:srgbClr val="DED4D0"/>
              </a:solidFill>
            </a:ln>
          </p:spPr>
          <p:style>
            <a:lnRef idx="1">
              <a:schemeClr val="accent1"/>
            </a:lnRef>
            <a:fillRef idx="0">
              <a:schemeClr val="accent1"/>
            </a:fillRef>
            <a:effectRef idx="0">
              <a:schemeClr val="accent1"/>
            </a:effectRef>
            <a:fontRef idx="minor">
              <a:schemeClr val="tx1"/>
            </a:fontRef>
          </p:style>
        </p:cxnSp>
        <p:sp>
          <p:nvSpPr>
            <p:cNvPr id="18" name="椭圆 17"/>
            <p:cNvSpPr/>
            <p:nvPr>
              <p:custDataLst>
                <p:tags r:id="rId8"/>
              </p:custDataLst>
            </p:nvPr>
          </p:nvSpPr>
          <p:spPr>
            <a:xfrm>
              <a:off x="6395572" y="3795823"/>
              <a:ext cx="85061" cy="85061"/>
            </a:xfrm>
            <a:prstGeom prst="ellipse">
              <a:avLst/>
            </a:prstGeom>
            <a:solidFill>
              <a:srgbClr val="DED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custDataLst>
                <p:tags r:id="rId9"/>
              </p:custDataLst>
            </p:nvPr>
          </p:nvCxnSpPr>
          <p:spPr>
            <a:xfrm>
              <a:off x="6592363" y="3838353"/>
              <a:ext cx="2860158" cy="0"/>
            </a:xfrm>
            <a:prstGeom prst="line">
              <a:avLst/>
            </a:prstGeom>
            <a:ln>
              <a:solidFill>
                <a:srgbClr val="DED4D0"/>
              </a:solidFill>
            </a:ln>
          </p:spPr>
          <p:style>
            <a:lnRef idx="1">
              <a:schemeClr val="accent1"/>
            </a:lnRef>
            <a:fillRef idx="0">
              <a:schemeClr val="accent1"/>
            </a:fillRef>
            <a:effectRef idx="0">
              <a:schemeClr val="accent1"/>
            </a:effectRef>
            <a:fontRef idx="minor">
              <a:schemeClr val="tx1"/>
            </a:fontRef>
          </p:style>
        </p:cxnSp>
      </p:grpSp>
      <p:pic>
        <p:nvPicPr>
          <p:cNvPr id="20" name="图片 19"/>
          <p:cNvPicPr>
            <a:picLocks noChangeAspect="1"/>
          </p:cNvPicPr>
          <p:nvPr>
            <p:custDataLst>
              <p:tags r:id="rId6"/>
            </p:custDataLst>
          </p:nvPr>
        </p:nvPicPr>
        <p:blipFill>
          <a:blip r:embed="rId13">
            <a:extLst>
              <a:ext uri="{28A0092B-C50C-407E-A947-70E740481C1C}">
                <a14:useLocalDpi xmlns:a14="http://schemas.microsoft.com/office/drawing/2010/main" val="0"/>
              </a:ext>
            </a:extLst>
          </a:blip>
          <a:srcRect l="31750" r="33606" b="53427"/>
          <a:stretch>
            <a:fillRect/>
          </a:stretch>
        </p:blipFill>
        <p:spPr>
          <a:xfrm>
            <a:off x="10217150" y="495935"/>
            <a:ext cx="1974850" cy="2719070"/>
          </a:xfrm>
          <a:prstGeom prst="rect">
            <a:avLst/>
          </a:prstGeom>
        </p:spPr>
      </p:pic>
    </p:spTree>
  </p:cSld>
  <p:clrMapOvr>
    <a:masterClrMapping/>
  </p:clrMapOvr>
  <p:transition spd="slow" advClick="0" advTm="3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0"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par>
                                <p:cTn id="13" presetID="16" presetClass="entr" presetSubtype="37" fill="hold" grpId="0" nodeType="withEffect">
                                  <p:stCondLst>
                                    <p:cond delay="175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2147482624"/>
          <p:cNvGraphicFramePr>
            <a:graphicFrameLocks noChangeAspect="1"/>
          </p:cNvGraphicFramePr>
          <p:nvPr>
            <p:custDataLst>
              <p:tags r:id="rId1"/>
            </p:custDataLst>
          </p:nvPr>
        </p:nvGraphicFramePr>
        <p:xfrm>
          <a:off x="445770" y="772795"/>
          <a:ext cx="11207750" cy="5709285"/>
        </p:xfrm>
        <a:graphic>
          <a:graphicData uri="http://schemas.openxmlformats.org/presentationml/2006/ole">
            <mc:AlternateContent xmlns:mc="http://schemas.openxmlformats.org/markup-compatibility/2006">
              <mc:Choice xmlns:v="urn:schemas-microsoft-com:vml" Requires="v">
                <p:oleObj r:id="rId4" imgW="4166870" imgH="2343785" progId="Office12.dps.Slide.8">
                  <p:embed/>
                </p:oleObj>
              </mc:Choice>
              <mc:Fallback>
                <p:oleObj r:id="rId4" imgW="4166870" imgH="2343785" progId="Office12.dps.Slide.8">
                  <p:embed/>
                  <p:pic>
                    <p:nvPicPr>
                      <p:cNvPr id="0" name="OLE substitute image"/>
                      <p:cNvPicPr/>
                      <p:nvPr/>
                    </p:nvPicPr>
                    <p:blipFill>
                      <a:blip r:embed="rId5"/>
                      <a:stretch>
                        <a:fillRect/>
                      </a:stretch>
                    </p:blipFill>
                    <p:spPr>
                      <a:xfrm>
                        <a:off x="445770" y="772795"/>
                        <a:ext cx="11207750" cy="5709285"/>
                      </a:xfrm>
                      <a:prstGeom prst="rect">
                        <a:avLst/>
                      </a:prstGeom>
                      <a:noFill/>
                      <a:ln w="38100">
                        <a:noFill/>
                        <a:miter/>
                      </a:ln>
                    </p:spPr>
                  </p:pic>
                </p:oleObj>
              </mc:Fallback>
            </mc:AlternateContent>
          </a:graphicData>
        </a:graphic>
      </p:graphicFrame>
      <p:sp>
        <p:nvSpPr>
          <p:cNvPr id="14" name="圆角矩形 4"/>
          <p:cNvSpPr/>
          <p:nvPr>
            <p:custDataLst>
              <p:tags r:id="rId2"/>
            </p:custDataLst>
          </p:nvPr>
        </p:nvSpPr>
        <p:spPr>
          <a:xfrm>
            <a:off x="1747520" y="0"/>
            <a:ext cx="2957830" cy="786765"/>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zh-CN" sz="2800" b="1" kern="1200" dirty="0">
                <a:solidFill>
                  <a:srgbClr val="FF0000"/>
                </a:solidFill>
                <a:latin typeface="微软雅黑" panose="020B0503020204020204" charset="-122"/>
                <a:ea typeface="微软雅黑" panose="020B0503020204020204" charset="-122"/>
              </a:rPr>
              <a:t>构建主干</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4"/>
          <p:cNvSpPr/>
          <p:nvPr>
            <p:custDataLst>
              <p:tags r:id="rId1"/>
            </p:custDataLst>
          </p:nvPr>
        </p:nvSpPr>
        <p:spPr>
          <a:xfrm>
            <a:off x="833120" y="0"/>
            <a:ext cx="7066915" cy="786765"/>
          </a:xfrm>
          <a:prstGeom prst="rect">
            <a:avLst/>
          </a:prstGeom>
          <a:scene3d>
            <a:camera prst="orthographicFront"/>
            <a:lightRig rig="flat" dir="t"/>
          </a:scene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考点精讲</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考点</a:t>
            </a:r>
            <a:r>
              <a:rPr lang="en-US" altLang="zh-CN" sz="2800" b="1">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2800" b="1">
                <a:solidFill>
                  <a:srgbClr val="FF0000"/>
                </a:solidFill>
                <a:latin typeface="微软雅黑" panose="020B0503020204020204" charset="-122"/>
                <a:ea typeface="微软雅黑" panose="020B0503020204020204" charset="-122"/>
                <a:cs typeface="微软雅黑" panose="020B0503020204020204" charset="-122"/>
                <a:sym typeface="+mn-ea"/>
              </a:rPr>
              <a:t>：商品的基本属性</a:t>
            </a:r>
            <a:endParaRPr lang="en-US" altLang="zh-CN" sz="2800" b="1" kern="120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custDataLst>
              <p:tags r:id="rId2"/>
            </p:custDataLst>
          </p:nvPr>
        </p:nvSpPr>
        <p:spPr>
          <a:xfrm>
            <a:off x="648970" y="2453640"/>
            <a:ext cx="9798685" cy="645160"/>
          </a:xfrm>
          <a:prstGeom prst="rect">
            <a:avLst/>
          </a:prstGeom>
          <a:noFill/>
        </p:spPr>
        <p:txBody>
          <a:bodyPr wrap="square" rtlCol="0" anchor="t">
            <a:spAutoFit/>
          </a:bodyPr>
          <a:lstStyle/>
          <a:p>
            <a:pPr marL="323850" indent="-457200" algn="just">
              <a:lnSpc>
                <a:spcPct val="150000"/>
              </a:lnSpc>
              <a:spcAft>
                <a:spcPct val="0"/>
              </a:spcAft>
              <a:defRPr/>
            </a:pPr>
            <a:r>
              <a:rPr lang="zh-CN" altLang="en-US" sz="2400" b="1" dirty="0">
                <a:solidFill>
                  <a:srgbClr val="FF0000"/>
                </a:solidFill>
                <a:latin typeface="黑体" panose="02010609060101010101" charset="-122"/>
                <a:ea typeface="黑体" panose="02010609060101010101" charset="-122"/>
                <a:cs typeface="黑体" panose="02010609060101010101" charset="-122"/>
              </a:rPr>
              <a:t>理解：</a:t>
            </a:r>
            <a:r>
              <a:rPr lang="en-US" altLang="zh-CN" sz="2400" b="1" dirty="0">
                <a:solidFill>
                  <a:srgbClr val="FF0000"/>
                </a:solidFill>
                <a:latin typeface="黑体" panose="02010609060101010101" charset="-122"/>
                <a:ea typeface="黑体" panose="02010609060101010101" charset="-122"/>
                <a:cs typeface="黑体" panose="02010609060101010101" charset="-122"/>
              </a:rPr>
              <a:t>2.</a:t>
            </a:r>
            <a:r>
              <a:rPr lang="zh-CN" altLang="en-US" sz="2400" b="1" dirty="0">
                <a:solidFill>
                  <a:srgbClr val="FF0000"/>
                </a:solidFill>
                <a:latin typeface="黑体" panose="02010609060101010101" charset="-122"/>
                <a:ea typeface="黑体" panose="02010609060101010101" charset="-122"/>
                <a:cs typeface="黑体" panose="02010609060101010101" charset="-122"/>
              </a:rPr>
              <a:t>识别商品的方法：</a:t>
            </a:r>
          </a:p>
        </p:txBody>
      </p:sp>
      <p:pic>
        <p:nvPicPr>
          <p:cNvPr id="21" name="Picture 2" descr="3"/>
          <p:cNvPicPr>
            <a:picLocks noChangeAspect="1" noChangeArrowheads="1"/>
          </p:cNvPicPr>
          <p:nvPr>
            <p:custDataLst>
              <p:tags r:id="rId3"/>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4170" y="3487420"/>
            <a:ext cx="11170920" cy="257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custDataLst>
              <p:tags r:id="rId4"/>
            </p:custDataLst>
          </p:nvPr>
        </p:nvSpPr>
        <p:spPr>
          <a:xfrm>
            <a:off x="648970" y="866140"/>
            <a:ext cx="11378565" cy="1198880"/>
          </a:xfrm>
          <a:prstGeom prst="rect">
            <a:avLst/>
          </a:prstGeom>
          <a:noFill/>
        </p:spPr>
        <p:txBody>
          <a:bodyPr wrap="square" rtlCol="0" anchor="t">
            <a:spAutoFit/>
          </a:bodyPr>
          <a:lstStyle/>
          <a:p>
            <a:pPr marL="323850" indent="-457200" algn="just">
              <a:lnSpc>
                <a:spcPct val="100000"/>
              </a:lnSpc>
              <a:spcAft>
                <a:spcPct val="0"/>
              </a:spcAft>
              <a:defRPr/>
            </a:pPr>
            <a:r>
              <a:rPr lang="zh-CN" altLang="en-US" sz="2400" b="1" kern="100" dirty="0">
                <a:solidFill>
                  <a:srgbClr val="FF0000"/>
                </a:solidFill>
                <a:latin typeface="Times New Roman" panose="02020603050405020304" pitchFamily="18" charset="0"/>
                <a:ea typeface="黑体" panose="02010609060101010101" charset="-122"/>
                <a:cs typeface="Courier New" panose="02070309020205020404"/>
                <a:sym typeface="+mn-ea"/>
              </a:rPr>
              <a:t>识记：</a:t>
            </a:r>
            <a:r>
              <a:rPr lang="en-US" altLang="zh-CN" sz="2400" b="1" kern="100" dirty="0">
                <a:solidFill>
                  <a:srgbClr val="FF0000"/>
                </a:solidFill>
                <a:latin typeface="Times New Roman" panose="02020603050405020304" pitchFamily="18" charset="0"/>
                <a:ea typeface="黑体" panose="02010609060101010101" charset="-122"/>
                <a:cs typeface="Courier New" panose="02070309020205020404"/>
                <a:sym typeface="+mn-ea"/>
              </a:rPr>
              <a:t>1.</a:t>
            </a:r>
            <a:r>
              <a:rPr lang="zh-CN" altLang="zh-CN" sz="2400" b="1" kern="100" dirty="0">
                <a:solidFill>
                  <a:srgbClr val="FF0000"/>
                </a:solidFill>
                <a:latin typeface="Times New Roman" panose="02020603050405020304" pitchFamily="18" charset="0"/>
                <a:ea typeface="黑体" panose="02010609060101010101" charset="-122"/>
                <a:cs typeface="Times New Roman" panose="02020603050405020304"/>
                <a:sym typeface="+mn-ea"/>
              </a:rPr>
              <a:t>商品的含义和基本属性</a:t>
            </a:r>
            <a:endParaRPr lang="zh-CN" altLang="zh-CN" sz="2400" kern="100" dirty="0">
              <a:solidFill>
                <a:srgbClr val="FF0000"/>
              </a:solidFill>
              <a:latin typeface="宋体" panose="02010600030101010101" pitchFamily="2" charset="-122"/>
              <a:cs typeface="Courier New" panose="02070309020205020404"/>
            </a:endParaRPr>
          </a:p>
          <a:p>
            <a:pPr marL="323850" indent="-457200" algn="just">
              <a:lnSpc>
                <a:spcPct val="100000"/>
              </a:lnSpc>
              <a:spcAft>
                <a:spcPct val="0"/>
              </a:spcAft>
              <a:defRPr/>
            </a:pPr>
            <a:r>
              <a:rPr lang="en-US" altLang="zh-CN" sz="2400" b="1" kern="100" dirty="0">
                <a:solidFill>
                  <a:srgbClr val="FF0000"/>
                </a:solidFill>
                <a:latin typeface="Times New Roman" panose="02020603050405020304" pitchFamily="18" charset="0"/>
                <a:cs typeface="Courier New" panose="02070309020205020404"/>
                <a:sym typeface="+mn-ea"/>
              </a:rPr>
              <a:t>	(1)</a:t>
            </a:r>
            <a:r>
              <a:rPr lang="zh-CN" altLang="zh-CN" sz="2400" b="1" kern="100" dirty="0">
                <a:solidFill>
                  <a:srgbClr val="FF0000"/>
                </a:solidFill>
                <a:latin typeface="Times New Roman" panose="02020603050405020304" pitchFamily="18" charset="0"/>
                <a:cs typeface="Times New Roman" panose="02020603050405020304"/>
                <a:sym typeface="+mn-ea"/>
              </a:rPr>
              <a:t>含义：商品是用于交换的劳动产品。（包括有形和无形；商品</a:t>
            </a:r>
            <a:r>
              <a:rPr lang="zh-CN" altLang="zh-CN" sz="2400" b="1" kern="100" dirty="0">
                <a:solidFill>
                  <a:srgbClr val="FF0000"/>
                </a:solidFill>
                <a:latin typeface="Arial" panose="020B0604020202020204" pitchFamily="34" charset="0"/>
                <a:cs typeface="Arial" panose="020B0604020202020204" pitchFamily="34" charset="0"/>
                <a:sym typeface="+mn-ea"/>
              </a:rPr>
              <a:t>≠劳动产品≠物品</a:t>
            </a:r>
            <a:r>
              <a:rPr lang="zh-CN" altLang="zh-CN" sz="2400" b="1" kern="100" dirty="0">
                <a:solidFill>
                  <a:srgbClr val="FF0000"/>
                </a:solidFill>
                <a:latin typeface="Times New Roman" panose="02020603050405020304" pitchFamily="18" charset="0"/>
                <a:cs typeface="Times New Roman" panose="02020603050405020304"/>
                <a:sym typeface="+mn-ea"/>
              </a:rPr>
              <a:t>）</a:t>
            </a:r>
            <a:endParaRPr lang="zh-CN" altLang="zh-CN" sz="2400" kern="100" dirty="0">
              <a:solidFill>
                <a:srgbClr val="FF0000"/>
              </a:solidFill>
              <a:latin typeface="宋体" panose="02010600030101010101" pitchFamily="2" charset="-122"/>
              <a:cs typeface="Courier New" panose="02070309020205020404"/>
            </a:endParaRPr>
          </a:p>
          <a:p>
            <a:pPr marL="323850" indent="-457200" algn="just">
              <a:lnSpc>
                <a:spcPct val="100000"/>
              </a:lnSpc>
              <a:spcAft>
                <a:spcPct val="0"/>
              </a:spcAft>
              <a:defRPr/>
            </a:pPr>
            <a:r>
              <a:rPr lang="en-US" altLang="zh-CN" sz="2400" b="1" kern="100" dirty="0">
                <a:solidFill>
                  <a:srgbClr val="FF0000"/>
                </a:solidFill>
                <a:latin typeface="Times New Roman" panose="02020603050405020304" pitchFamily="18" charset="0"/>
                <a:cs typeface="Courier New" panose="02070309020205020404"/>
                <a:sym typeface="+mn-ea"/>
              </a:rPr>
              <a:t>(2)</a:t>
            </a:r>
            <a:r>
              <a:rPr lang="zh-CN" altLang="zh-CN" sz="2400" b="1" kern="100" dirty="0">
                <a:solidFill>
                  <a:srgbClr val="FF0000"/>
                </a:solidFill>
                <a:latin typeface="Times New Roman" panose="02020603050405020304" pitchFamily="18" charset="0"/>
                <a:cs typeface="Times New Roman" panose="02020603050405020304"/>
                <a:sym typeface="+mn-ea"/>
              </a:rPr>
              <a:t>基本属性：使用价值和价值，商品是使用价值和价值的统一体</a:t>
            </a:r>
          </a:p>
        </p:txBody>
      </p:sp>
      <p:pic>
        <p:nvPicPr>
          <p:cNvPr id="13314" name="Picture 2" descr="2"/>
          <p:cNvPicPr>
            <a:picLocks noChangeAspect="1"/>
          </p:cNvPicPr>
          <p:nvPr>
            <p:custDataLst>
              <p:tags r:id="rId5"/>
            </p:custDataLst>
          </p:nvPr>
        </p:nvPicPr>
        <p:blipFill>
          <a:blip r:embed="rId8"/>
          <a:stretch>
            <a:fillRect/>
          </a:stretch>
        </p:blipFill>
        <p:spPr>
          <a:xfrm>
            <a:off x="7379970" y="5080635"/>
            <a:ext cx="4445635" cy="11379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4"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 fill="hold"/>
                                        <p:tgtEl>
                                          <p:spTgt spid="133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2" name="文本框 13"/>
          <p:cNvSpPr txBox="1">
            <a:spLocks noChangeArrowheads="1"/>
          </p:cNvSpPr>
          <p:nvPr>
            <p:custDataLst>
              <p:tags r:id="rId1"/>
            </p:custDataLst>
          </p:nvPr>
        </p:nvSpPr>
        <p:spPr bwMode="auto">
          <a:xfrm>
            <a:off x="0" y="575310"/>
            <a:ext cx="8378190" cy="5815965"/>
          </a:xfrm>
          <a:prstGeom prst="rect">
            <a:avLst/>
          </a:prstGeom>
          <a:noFill/>
          <a:ln w="9525">
            <a:noFill/>
            <a:prstDash val="sysDash"/>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判断下列哪些牛奶是商品，为什么？</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1</a:t>
            </a:r>
            <a:r>
              <a:rPr lang="zh-CN" altLang="en-US" sz="2400" b="1">
                <a:latin typeface="楷体" panose="02010609060101010101" pitchFamily="49" charset="-122"/>
                <a:ea typeface="楷体" panose="02010609060101010101" pitchFamily="49" charset="-122"/>
                <a:sym typeface="+mn-ea"/>
              </a:rPr>
              <a:t>）野生母牛哺乳小牛的牛奶； </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2</a:t>
            </a:r>
            <a:r>
              <a:rPr lang="zh-CN" altLang="en-US" sz="2400" b="1">
                <a:latin typeface="楷体" panose="02010609060101010101" pitchFamily="49" charset="-122"/>
                <a:ea typeface="楷体" panose="02010609060101010101" pitchFamily="49" charset="-122"/>
                <a:sym typeface="+mn-ea"/>
              </a:rPr>
              <a:t>）牧民家中自产自用的牛奶；</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3</a:t>
            </a:r>
            <a:r>
              <a:rPr lang="zh-CN" altLang="en-US" sz="2400" b="1">
                <a:latin typeface="楷体" panose="02010609060101010101" pitchFamily="49" charset="-122"/>
                <a:ea typeface="楷体" panose="02010609060101010101" pitchFamily="49" charset="-122"/>
                <a:sym typeface="+mn-ea"/>
              </a:rPr>
              <a:t>）家庭早餐中的牛奶；         </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4</a:t>
            </a:r>
            <a:r>
              <a:rPr lang="zh-CN" altLang="en-US" sz="2400" b="1">
                <a:latin typeface="楷体" panose="02010609060101010101" pitchFamily="49" charset="-122"/>
                <a:ea typeface="楷体" panose="02010609060101010101" pitchFamily="49" charset="-122"/>
                <a:sym typeface="+mn-ea"/>
              </a:rPr>
              <a:t>）超市中过期变质的牛奶；</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5</a:t>
            </a:r>
            <a:r>
              <a:rPr lang="zh-CN" altLang="en-US" sz="2400" b="1">
                <a:latin typeface="楷体" panose="02010609060101010101" pitchFamily="49" charset="-122"/>
                <a:ea typeface="楷体" panose="02010609060101010101" pitchFamily="49" charset="-122"/>
                <a:sym typeface="+mn-ea"/>
              </a:rPr>
              <a:t>）奶牛养殖厂中刚挤下的新鲜牛奶</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6</a:t>
            </a:r>
            <a:r>
              <a:rPr lang="zh-CN" altLang="en-US" sz="2400" b="1">
                <a:latin typeface="楷体" panose="02010609060101010101" pitchFamily="49" charset="-122"/>
                <a:ea typeface="楷体" panose="02010609060101010101" pitchFamily="49" charset="-122"/>
                <a:sym typeface="+mn-ea"/>
              </a:rPr>
              <a:t>）捐赠给抗击新冠疫情逆行者使用的牛奶</a:t>
            </a:r>
          </a:p>
          <a:p>
            <a:pPr indent="541655" algn="l" eaLnBrk="1" hangingPunct="1">
              <a:lnSpc>
                <a:spcPct val="150000"/>
              </a:lnSpc>
              <a:spcBef>
                <a:spcPct val="50000"/>
              </a:spcBef>
            </a:pPr>
            <a:r>
              <a:rPr lang="zh-CN" altLang="en-US" sz="2400" b="1">
                <a:latin typeface="楷体" panose="02010609060101010101" pitchFamily="49" charset="-122"/>
                <a:ea typeface="楷体" panose="02010609060101010101" pitchFamily="49" charset="-122"/>
                <a:sym typeface="+mn-ea"/>
              </a:rPr>
              <a:t>（</a:t>
            </a:r>
            <a:r>
              <a:rPr lang="en-US" altLang="zh-CN" sz="2400" b="1">
                <a:latin typeface="楷体" panose="02010609060101010101" pitchFamily="49" charset="-122"/>
                <a:ea typeface="楷体" panose="02010609060101010101" pitchFamily="49" charset="-122"/>
                <a:sym typeface="+mn-ea"/>
              </a:rPr>
              <a:t>7</a:t>
            </a:r>
            <a:r>
              <a:rPr lang="zh-CN" altLang="en-US" sz="2400" b="1">
                <a:latin typeface="楷体" panose="02010609060101010101" pitchFamily="49" charset="-122"/>
                <a:ea typeface="楷体" panose="02010609060101010101" pitchFamily="49" charset="-122"/>
                <a:sym typeface="+mn-ea"/>
              </a:rPr>
              <a:t>）超市中</a:t>
            </a:r>
            <a:r>
              <a:rPr lang="en-US" altLang="zh-CN" sz="2400" b="1">
                <a:latin typeface="楷体" panose="02010609060101010101" pitchFamily="49" charset="-122"/>
                <a:ea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sym typeface="+mn-ea"/>
              </a:rPr>
              <a:t>卖一赠一</a:t>
            </a:r>
            <a:r>
              <a:rPr lang="en-US" altLang="zh-CN" sz="2400" b="1">
                <a:latin typeface="楷体" panose="02010609060101010101" pitchFamily="49" charset="-122"/>
                <a:ea typeface="楷体" panose="02010609060101010101" pitchFamily="49" charset="-122"/>
                <a:sym typeface="+mn-ea"/>
              </a:rPr>
              <a:t>”</a:t>
            </a:r>
            <a:r>
              <a:rPr lang="zh-CN" altLang="en-US" sz="2400" b="1">
                <a:latin typeface="楷体" panose="02010609060101010101" pitchFamily="49" charset="-122"/>
                <a:ea typeface="楷体" panose="02010609060101010101" pitchFamily="49" charset="-122"/>
                <a:sym typeface="+mn-ea"/>
              </a:rPr>
              <a:t>活动中的牛奶赠品</a:t>
            </a:r>
            <a:endParaRPr lang="zh-CN" altLang="en-US" sz="2400" b="1">
              <a:latin typeface="黑体" panose="02010609060101010101" charset="-122"/>
              <a:ea typeface="黑体" panose="02010609060101010101" charset="-122"/>
              <a:sym typeface="+mn-ea"/>
            </a:endParaRPr>
          </a:p>
        </p:txBody>
      </p:sp>
      <p:sp>
        <p:nvSpPr>
          <p:cNvPr id="6148" name="AutoShape 5"/>
          <p:cNvSpPr/>
          <p:nvPr>
            <p:custDataLst>
              <p:tags r:id="rId2"/>
            </p:custDataLst>
          </p:nvPr>
        </p:nvSpPr>
        <p:spPr>
          <a:xfrm>
            <a:off x="11679344" y="4587451"/>
            <a:ext cx="406400" cy="304800"/>
          </a:xfrm>
          <a:prstGeom prst="smileyFace">
            <a:avLst>
              <a:gd name="adj" fmla="val 4653"/>
            </a:avLst>
          </a:prstGeom>
          <a:solidFill>
            <a:srgbClr val="FF0000"/>
          </a:solidFill>
          <a:ln>
            <a:solidFill>
              <a:schemeClr val="tx1"/>
            </a:solidFill>
            <a:miter lim="800000"/>
          </a:ln>
          <a:effectLst/>
        </p:spPr>
        <p:txBody>
          <a:bodyPr wrap="none" anchor="ctr" anchorCtr="0"/>
          <a:lstStyle>
            <a:lvl1pPr marL="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endParaRPr lang="zh-CN" altLang="en-US" sz="3200"/>
          </a:p>
        </p:txBody>
      </p:sp>
      <p:sp>
        <p:nvSpPr>
          <p:cNvPr id="2" name="AutoShape 5"/>
          <p:cNvSpPr/>
          <p:nvPr>
            <p:custDataLst>
              <p:tags r:id="rId3"/>
            </p:custDataLst>
          </p:nvPr>
        </p:nvSpPr>
        <p:spPr>
          <a:xfrm>
            <a:off x="11711305" y="5934710"/>
            <a:ext cx="384810" cy="456565"/>
          </a:xfrm>
          <a:prstGeom prst="smileyFace">
            <a:avLst>
              <a:gd name="adj" fmla="val 4653"/>
            </a:avLst>
          </a:prstGeom>
          <a:solidFill>
            <a:srgbClr val="FF0000"/>
          </a:solidFill>
          <a:ln>
            <a:solidFill>
              <a:schemeClr val="tx1"/>
            </a:solidFill>
            <a:miter lim="800000"/>
          </a:ln>
          <a:effectLst/>
        </p:spPr>
        <p:txBody>
          <a:bodyPr wrap="none" anchor="ctr" anchorCtr="0"/>
          <a:lstStyle>
            <a:lvl1pPr marL="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Tx/>
              <a:buNone/>
              <a:defRPr kumimoji="1" lang="en-US" altLang="en-US" sz="2400" b="0" i="0" u="none" baseline="0">
                <a:solidFill>
                  <a:schemeClr val="tx1"/>
                </a:solidFill>
                <a:latin typeface="Times New Roman" panose="02020603050405020304" pitchFamily="18" charset="0"/>
                <a:ea typeface="宋体" panose="02010600030101010101" pitchFamily="2" charset="-122"/>
              </a:defRPr>
            </a:lvl5pPr>
          </a:lstStyle>
          <a:p>
            <a:pPr marL="0" lvl="0" indent="0" eaLnBrk="1" hangingPunct="1"/>
            <a:endParaRPr lang="zh-CN" altLang="en-US" sz="3200"/>
          </a:p>
        </p:txBody>
      </p:sp>
      <p:sp>
        <p:nvSpPr>
          <p:cNvPr id="30" name="文本框 365585"/>
          <p:cNvSpPr txBox="1">
            <a:spLocks noChangeArrowheads="1"/>
          </p:cNvSpPr>
          <p:nvPr>
            <p:custDataLst>
              <p:tags r:id="rId4"/>
            </p:custDataLst>
          </p:nvPr>
        </p:nvSpPr>
        <p:spPr bwMode="auto">
          <a:xfrm>
            <a:off x="5925481" y="4431697"/>
            <a:ext cx="41617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CC3300"/>
                </a:solidFill>
                <a:latin typeface="Tahoma" panose="020B0604030504040204" pitchFamily="34" charset="0"/>
                <a:ea typeface="华文新魏" panose="02010800040101010101" pitchFamily="2" charset="-122"/>
              </a:rPr>
              <a:t>直接以交换为目的的劳动产品</a:t>
            </a:r>
          </a:p>
        </p:txBody>
      </p:sp>
      <p:sp>
        <p:nvSpPr>
          <p:cNvPr id="3" name="文本框 365585"/>
          <p:cNvSpPr txBox="1">
            <a:spLocks noChangeArrowheads="1"/>
          </p:cNvSpPr>
          <p:nvPr>
            <p:custDataLst>
              <p:tags r:id="rId5"/>
            </p:custDataLst>
          </p:nvPr>
        </p:nvSpPr>
        <p:spPr bwMode="auto">
          <a:xfrm>
            <a:off x="6089946" y="1502442"/>
            <a:ext cx="14071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CC3300"/>
                </a:solidFill>
                <a:latin typeface="Tahoma" panose="020B0604030504040204" pitchFamily="34" charset="0"/>
                <a:ea typeface="华文新魏" panose="02010800040101010101" pitchFamily="2" charset="-122"/>
              </a:rPr>
              <a:t>自然物品</a:t>
            </a:r>
          </a:p>
        </p:txBody>
      </p:sp>
      <p:sp>
        <p:nvSpPr>
          <p:cNvPr id="4" name="文本框 365585"/>
          <p:cNvSpPr txBox="1">
            <a:spLocks noChangeArrowheads="1"/>
          </p:cNvSpPr>
          <p:nvPr>
            <p:custDataLst>
              <p:tags r:id="rId6"/>
            </p:custDataLst>
          </p:nvPr>
        </p:nvSpPr>
        <p:spPr bwMode="auto">
          <a:xfrm>
            <a:off x="5336540" y="3681095"/>
            <a:ext cx="56749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CC3300"/>
                </a:solidFill>
                <a:latin typeface="Tahoma" panose="020B0604030504040204" pitchFamily="34" charset="0"/>
                <a:ea typeface="华文新魏" panose="02010800040101010101" pitchFamily="2" charset="-122"/>
              </a:rPr>
              <a:t>没有使用价值的废弃物品</a:t>
            </a:r>
          </a:p>
        </p:txBody>
      </p:sp>
      <p:sp>
        <p:nvSpPr>
          <p:cNvPr id="5" name="文本框 365585"/>
          <p:cNvSpPr txBox="1">
            <a:spLocks noChangeArrowheads="1"/>
          </p:cNvSpPr>
          <p:nvPr>
            <p:custDataLst>
              <p:tags r:id="rId7"/>
            </p:custDataLst>
          </p:nvPr>
        </p:nvSpPr>
        <p:spPr bwMode="auto">
          <a:xfrm>
            <a:off x="5336540" y="2996565"/>
            <a:ext cx="47504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400" b="1">
                <a:solidFill>
                  <a:srgbClr val="CC3300"/>
                </a:solidFill>
                <a:latin typeface="Tahoma" panose="020B0604030504040204" pitchFamily="34" charset="0"/>
                <a:ea typeface="华文新魏" panose="02010800040101010101" pitchFamily="2" charset="-122"/>
              </a:rPr>
              <a:t>退出交换领域的消费品</a:t>
            </a:r>
          </a:p>
        </p:txBody>
      </p:sp>
      <p:sp>
        <p:nvSpPr>
          <p:cNvPr id="6" name="文本框 365585"/>
          <p:cNvSpPr txBox="1">
            <a:spLocks noChangeArrowheads="1"/>
          </p:cNvSpPr>
          <p:nvPr>
            <p:custDataLst>
              <p:tags r:id="rId8"/>
            </p:custDataLst>
          </p:nvPr>
        </p:nvSpPr>
        <p:spPr bwMode="auto">
          <a:xfrm>
            <a:off x="6089946" y="2214277"/>
            <a:ext cx="140716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solidFill>
                  <a:srgbClr val="CC3300"/>
                </a:solidFill>
                <a:latin typeface="Tahoma" panose="020B0604030504040204" pitchFamily="34" charset="0"/>
                <a:ea typeface="华文新魏" panose="02010800040101010101" pitchFamily="2" charset="-122"/>
              </a:rPr>
              <a:t>劳动产品</a:t>
            </a:r>
          </a:p>
        </p:txBody>
      </p:sp>
      <p:sp>
        <p:nvSpPr>
          <p:cNvPr id="20" name="文本框 365585"/>
          <p:cNvSpPr txBox="1">
            <a:spLocks noChangeArrowheads="1"/>
          </p:cNvSpPr>
          <p:nvPr>
            <p:custDataLst>
              <p:tags r:id="rId9"/>
            </p:custDataLst>
          </p:nvPr>
        </p:nvSpPr>
        <p:spPr bwMode="auto">
          <a:xfrm>
            <a:off x="6700181" y="5748052"/>
            <a:ext cx="477393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400" b="1">
                <a:solidFill>
                  <a:srgbClr val="CC3300"/>
                </a:solidFill>
                <a:latin typeface="Tahoma" panose="020B0604030504040204" pitchFamily="34" charset="0"/>
                <a:ea typeface="华文新魏" panose="02010800040101010101" pitchFamily="2" charset="-122"/>
              </a:rPr>
              <a:t>卖一赠一的赠品是商品，不是无偿</a:t>
            </a:r>
          </a:p>
          <a:p>
            <a:pPr algn="l"/>
            <a:r>
              <a:rPr lang="zh-CN" altLang="en-US" sz="2400" b="1">
                <a:solidFill>
                  <a:srgbClr val="CC3300"/>
                </a:solidFill>
                <a:latin typeface="Tahoma" panose="020B0604030504040204" pitchFamily="34" charset="0"/>
                <a:ea typeface="华文新魏" panose="02010800040101010101" pitchFamily="2" charset="-122"/>
              </a:rPr>
              <a:t>捐赠，价值通过促销（交换）实现</a:t>
            </a:r>
          </a:p>
        </p:txBody>
      </p:sp>
      <p:sp>
        <p:nvSpPr>
          <p:cNvPr id="21" name="文本框 365585"/>
          <p:cNvSpPr txBox="1">
            <a:spLocks noChangeArrowheads="1"/>
          </p:cNvSpPr>
          <p:nvPr>
            <p:custDataLst>
              <p:tags r:id="rId10"/>
            </p:custDataLst>
          </p:nvPr>
        </p:nvSpPr>
        <p:spPr bwMode="auto">
          <a:xfrm>
            <a:off x="6592231" y="5145437"/>
            <a:ext cx="538607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2400" b="1">
                <a:solidFill>
                  <a:srgbClr val="CC3300"/>
                </a:solidFill>
                <a:latin typeface="Tahoma" panose="020B0604030504040204" pitchFamily="34" charset="0"/>
                <a:ea typeface="华文新魏" panose="02010800040101010101" pitchFamily="2" charset="-122"/>
              </a:rPr>
              <a:t>没有用于交换的（无偿捐赠</a:t>
            </a:r>
            <a:r>
              <a:rPr lang="zh-CN" altLang="en-US" sz="2400" b="1">
                <a:solidFill>
                  <a:srgbClr val="CC3300"/>
                </a:solidFill>
                <a:latin typeface="Tahoma" panose="020B0604030504040204" pitchFamily="34" charset="0"/>
                <a:ea typeface="华文新魏" panose="02010800040101010101" pitchFamily="2" charset="-122"/>
                <a:sym typeface="+mn-ea"/>
              </a:rPr>
              <a:t>）</a:t>
            </a:r>
            <a:r>
              <a:rPr lang="zh-CN" altLang="en-US" sz="2400" b="1">
                <a:solidFill>
                  <a:srgbClr val="CC3300"/>
                </a:solidFill>
                <a:latin typeface="Tahoma" panose="020B0604030504040204" pitchFamily="34" charset="0"/>
                <a:ea typeface="华文新魏" panose="02010800040101010101" pitchFamily="2" charset="-122"/>
              </a:rPr>
              <a:t>劳动产品</a:t>
            </a:r>
          </a:p>
        </p:txBody>
      </p:sp>
      <p:sp>
        <p:nvSpPr>
          <p:cNvPr id="44" name="文本框 44"/>
          <p:cNvSpPr txBox="1"/>
          <p:nvPr>
            <p:custDataLst>
              <p:tags r:id="rId11"/>
            </p:custDataLst>
          </p:nvPr>
        </p:nvSpPr>
        <p:spPr>
          <a:xfrm>
            <a:off x="11679520" y="5145331"/>
            <a:ext cx="488950" cy="460375"/>
          </a:xfrm>
          <a:prstGeom prst="rect">
            <a:avLst/>
          </a:prstGeom>
          <a:noFill/>
        </p:spPr>
        <p:txBody>
          <a:bodyPr wrap="none" lIns="91440" tIns="45720" rIns="91440" bIns="45720">
            <a:spAutoFit/>
          </a:bodyPr>
          <a:lstStyle/>
          <a:p>
            <a:pPr>
              <a:defRPr/>
            </a:pPr>
            <a:r>
              <a:rPr lang="zh-CN" altLang="en-US" sz="24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p>
        </p:txBody>
      </p:sp>
      <p:sp>
        <p:nvSpPr>
          <p:cNvPr id="23" name="文本框 44"/>
          <p:cNvSpPr txBox="1"/>
          <p:nvPr>
            <p:custDataLst>
              <p:tags r:id="rId12"/>
            </p:custDataLst>
          </p:nvPr>
        </p:nvSpPr>
        <p:spPr>
          <a:xfrm>
            <a:off x="10086940" y="1502336"/>
            <a:ext cx="488950" cy="460375"/>
          </a:xfrm>
          <a:prstGeom prst="rect">
            <a:avLst/>
          </a:prstGeom>
          <a:noFill/>
        </p:spPr>
        <p:txBody>
          <a:bodyPr wrap="none" lIns="91440" tIns="45720" rIns="91440" bIns="45720">
            <a:spAutoFit/>
          </a:bodyPr>
          <a:lstStyle/>
          <a:p>
            <a:pPr>
              <a:defRPr/>
            </a:pPr>
            <a:r>
              <a:rPr lang="zh-CN" altLang="en-US" sz="24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p>
        </p:txBody>
      </p:sp>
      <p:sp>
        <p:nvSpPr>
          <p:cNvPr id="24" name="文本框 44"/>
          <p:cNvSpPr txBox="1"/>
          <p:nvPr>
            <p:custDataLst>
              <p:tags r:id="rId13"/>
            </p:custDataLst>
          </p:nvPr>
        </p:nvSpPr>
        <p:spPr>
          <a:xfrm>
            <a:off x="10222195" y="3681021"/>
            <a:ext cx="488950" cy="460375"/>
          </a:xfrm>
          <a:prstGeom prst="rect">
            <a:avLst/>
          </a:prstGeom>
          <a:noFill/>
        </p:spPr>
        <p:txBody>
          <a:bodyPr wrap="none" lIns="91440" tIns="45720" rIns="91440" bIns="45720">
            <a:spAutoFit/>
          </a:bodyPr>
          <a:lstStyle/>
          <a:p>
            <a:pPr>
              <a:defRPr/>
            </a:pPr>
            <a:r>
              <a:rPr lang="zh-CN" altLang="en-US" sz="24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p>
        </p:txBody>
      </p:sp>
      <p:sp>
        <p:nvSpPr>
          <p:cNvPr id="25" name="文本框 44"/>
          <p:cNvSpPr txBox="1"/>
          <p:nvPr>
            <p:custDataLst>
              <p:tags r:id="rId14"/>
            </p:custDataLst>
          </p:nvPr>
        </p:nvSpPr>
        <p:spPr>
          <a:xfrm flipV="1">
            <a:off x="10222195" y="2996491"/>
            <a:ext cx="488950" cy="460375"/>
          </a:xfrm>
          <a:prstGeom prst="rect">
            <a:avLst/>
          </a:prstGeom>
          <a:noFill/>
        </p:spPr>
        <p:txBody>
          <a:bodyPr wrap="square" lIns="91440" tIns="45720" rIns="91440" bIns="45720">
            <a:spAutoFit/>
          </a:bodyPr>
          <a:lstStyle/>
          <a:p>
            <a:pPr>
              <a:defRPr/>
            </a:pPr>
            <a:r>
              <a:rPr lang="zh-CN" altLang="en-US" sz="24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p>
        </p:txBody>
      </p:sp>
      <p:sp>
        <p:nvSpPr>
          <p:cNvPr id="26" name="文本框 44"/>
          <p:cNvSpPr txBox="1"/>
          <p:nvPr>
            <p:custDataLst>
              <p:tags r:id="rId15"/>
            </p:custDataLst>
          </p:nvPr>
        </p:nvSpPr>
        <p:spPr>
          <a:xfrm>
            <a:off x="10157425" y="2214171"/>
            <a:ext cx="488950" cy="460375"/>
          </a:xfrm>
          <a:prstGeom prst="rect">
            <a:avLst/>
          </a:prstGeom>
          <a:noFill/>
        </p:spPr>
        <p:txBody>
          <a:bodyPr wrap="none" lIns="91440" tIns="45720" rIns="91440" bIns="45720">
            <a:spAutoFit/>
          </a:bodyPr>
          <a:lstStyle/>
          <a:p>
            <a:pPr>
              <a:defRPr/>
            </a:pPr>
            <a:r>
              <a:rPr lang="zh-CN" altLang="en-US" sz="2400" b="1">
                <a:solidFill>
                  <a:schemeClr val="accent1"/>
                </a:solidFill>
                <a:effectLst>
                  <a:outerShdw blurRad="38100" dist="25400" dir="5400000" algn="ctr" rotWithShape="0">
                    <a:srgbClr val="6E747A">
                      <a:alpha val="43000"/>
                    </a:srgbClr>
                  </a:outerShdw>
                </a:effectLst>
                <a:latin typeface="楷体" panose="02010609060101010101" pitchFamily="49" charset="-122"/>
                <a:ea typeface="楷体" panose="02010609060101010101" pitchFamily="49" charset="-122"/>
              </a:rPr>
              <a:t>×</a:t>
            </a:r>
          </a:p>
        </p:txBody>
      </p:sp>
      <p:pic>
        <p:nvPicPr>
          <p:cNvPr id="27" name="图片 26"/>
          <p:cNvPicPr>
            <a:picLocks noChangeAspect="1"/>
          </p:cNvPicPr>
          <p:nvPr>
            <p:custDataLst>
              <p:tags r:id="rId16"/>
            </p:custDataLst>
          </p:nvPr>
        </p:nvPicPr>
        <p:blipFill>
          <a:blip r:embed="rId18">
            <a:extLst>
              <a:ext uri="{28A0092B-C50C-407E-A947-70E740481C1C}">
                <a14:useLocalDpi xmlns:a14="http://schemas.microsoft.com/office/drawing/2010/main" val="0"/>
              </a:ext>
            </a:extLst>
          </a:blip>
          <a:srcRect l="31750" r="33606" b="53427"/>
          <a:stretch>
            <a:fillRect/>
          </a:stretch>
        </p:blipFill>
        <p:spPr>
          <a:xfrm>
            <a:off x="11197590" y="495935"/>
            <a:ext cx="994410" cy="31851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8"/>
                                        </p:tgtEl>
                                        <p:attrNameLst>
                                          <p:attrName>style.visibility</p:attrName>
                                        </p:attrNameLst>
                                      </p:cBhvr>
                                      <p:to>
                                        <p:strVal val="visible"/>
                                      </p:to>
                                    </p:set>
                                    <p:anim calcmode="lin" valueType="num">
                                      <p:cBhvr additive="base">
                                        <p:cTn id="55" dur="500" fill="hold"/>
                                        <p:tgtEl>
                                          <p:spTgt spid="6148"/>
                                        </p:tgtEl>
                                        <p:attrNameLst>
                                          <p:attrName>ppt_x</p:attrName>
                                        </p:attrNameLst>
                                      </p:cBhvr>
                                      <p:tavLst>
                                        <p:tav tm="0">
                                          <p:val>
                                            <p:strVal val="#ppt_x"/>
                                          </p:val>
                                        </p:tav>
                                        <p:tav tm="100000">
                                          <p:val>
                                            <p:strVal val="#ppt_x"/>
                                          </p:val>
                                        </p:tav>
                                      </p:tavLst>
                                    </p:anim>
                                    <p:anim calcmode="lin" valueType="num">
                                      <p:cBhvr additive="base">
                                        <p:cTn id="56"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after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after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500" fill="hold"/>
                                        <p:tgtEl>
                                          <p:spTgt spid="44"/>
                                        </p:tgtEl>
                                        <p:attrNameLst>
                                          <p:attrName>ppt_x</p:attrName>
                                        </p:attrNameLst>
                                      </p:cBhvr>
                                      <p:tavLst>
                                        <p:tav tm="0">
                                          <p:val>
                                            <p:strVal val="#ppt_x"/>
                                          </p:val>
                                        </p:tav>
                                        <p:tav tm="100000">
                                          <p:val>
                                            <p:strVal val="#ppt_x"/>
                                          </p:val>
                                        </p:tav>
                                      </p:tavLst>
                                    </p:anim>
                                    <p:anim calcmode="lin" valueType="num">
                                      <p:cBhvr additive="base">
                                        <p:cTn id="6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after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after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additive="base">
                                        <p:cTn id="79" dur="500" fill="hold"/>
                                        <p:tgtEl>
                                          <p:spTgt spid="2"/>
                                        </p:tgtEl>
                                        <p:attrNameLst>
                                          <p:attrName>ppt_x</p:attrName>
                                        </p:attrNameLst>
                                      </p:cBhvr>
                                      <p:tavLst>
                                        <p:tav tm="0">
                                          <p:val>
                                            <p:strVal val="#ppt_x"/>
                                          </p:val>
                                        </p:tav>
                                        <p:tav tm="100000">
                                          <p:val>
                                            <p:strVal val="#ppt_x"/>
                                          </p:val>
                                        </p:tav>
                                      </p:tavLst>
                                    </p:anim>
                                    <p:anim calcmode="lin" valueType="num">
                                      <p:cBhvr additive="base">
                                        <p:cTn id="8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after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2" grpId="0" animBg="1"/>
      <p:bldP spid="30" grpId="0"/>
      <p:bldP spid="3" grpId="0"/>
      <p:bldP spid="4" grpId="0"/>
      <p:bldP spid="5" grpId="0"/>
      <p:bldP spid="6" grpId="0"/>
      <p:bldP spid="20" grpId="0"/>
      <p:bldP spid="21" grpId="0"/>
      <p:bldP spid="44" grpId="0"/>
      <p:bldP spid="23" grpId="0"/>
      <p:bldP spid="24"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0.11.30"/>
  <p:tag name="AS_TITLE" val="Aspose.Slides for Java"/>
  <p:tag name="AS_VERSION" val="20.11"/>
</p:tagLst>
</file>

<file path=ppt/tags/tag10.xml><?xml version="1.0" encoding="utf-8"?>
<p:tagLst xmlns:a="http://schemas.openxmlformats.org/drawingml/2006/main" xmlns:r="http://schemas.openxmlformats.org/officeDocument/2006/relationships" xmlns:p="http://schemas.openxmlformats.org/presentationml/2006/main">
  <p:tag name="AS_UNIQUEID" val="961"/>
</p:tagLst>
</file>

<file path=ppt/tags/tag100.xml><?xml version="1.0" encoding="utf-8"?>
<p:tagLst xmlns:a="http://schemas.openxmlformats.org/drawingml/2006/main" xmlns:r="http://schemas.openxmlformats.org/officeDocument/2006/relationships" xmlns:p="http://schemas.openxmlformats.org/presentationml/2006/main">
  <p:tag name="AS_UNIQUEID" val="1064"/>
</p:tagLst>
</file>

<file path=ppt/tags/tag101.xml><?xml version="1.0" encoding="utf-8"?>
<p:tagLst xmlns:a="http://schemas.openxmlformats.org/drawingml/2006/main" xmlns:r="http://schemas.openxmlformats.org/officeDocument/2006/relationships" xmlns:p="http://schemas.openxmlformats.org/presentationml/2006/main">
  <p:tag name="AS_UNIQUEID" val="1065"/>
</p:tagLst>
</file>

<file path=ppt/tags/tag102.xml><?xml version="1.0" encoding="utf-8"?>
<p:tagLst xmlns:a="http://schemas.openxmlformats.org/drawingml/2006/main" xmlns:r="http://schemas.openxmlformats.org/officeDocument/2006/relationships" xmlns:p="http://schemas.openxmlformats.org/presentationml/2006/main">
  <p:tag name="AS_UNIQUEID" val="1066"/>
</p:tagLst>
</file>

<file path=ppt/tags/tag103.xml><?xml version="1.0" encoding="utf-8"?>
<p:tagLst xmlns:a="http://schemas.openxmlformats.org/drawingml/2006/main" xmlns:r="http://schemas.openxmlformats.org/officeDocument/2006/relationships" xmlns:p="http://schemas.openxmlformats.org/presentationml/2006/main">
  <p:tag name="AS_UNIQUEID" val="1146"/>
</p:tagLst>
</file>

<file path=ppt/tags/tag104.xml><?xml version="1.0" encoding="utf-8"?>
<p:tagLst xmlns:a="http://schemas.openxmlformats.org/drawingml/2006/main" xmlns:r="http://schemas.openxmlformats.org/officeDocument/2006/relationships" xmlns:p="http://schemas.openxmlformats.org/presentationml/2006/main">
  <p:tag name="AS_UNIQUEID" val="1147"/>
</p:tagLst>
</file>

<file path=ppt/tags/tag105.xml><?xml version="1.0" encoding="utf-8"?>
<p:tagLst xmlns:a="http://schemas.openxmlformats.org/drawingml/2006/main" xmlns:r="http://schemas.openxmlformats.org/officeDocument/2006/relationships" xmlns:p="http://schemas.openxmlformats.org/presentationml/2006/main">
  <p:tag name="AS_UNIQUEID" val="1148"/>
</p:tagLst>
</file>

<file path=ppt/tags/tag106.xml><?xml version="1.0" encoding="utf-8"?>
<p:tagLst xmlns:a="http://schemas.openxmlformats.org/drawingml/2006/main" xmlns:r="http://schemas.openxmlformats.org/officeDocument/2006/relationships" xmlns:p="http://schemas.openxmlformats.org/presentationml/2006/main">
  <p:tag name="AS_UNIQUEID" val="1149"/>
</p:tagLst>
</file>

<file path=ppt/tags/tag107.xml><?xml version="1.0" encoding="utf-8"?>
<p:tagLst xmlns:a="http://schemas.openxmlformats.org/drawingml/2006/main" xmlns:r="http://schemas.openxmlformats.org/officeDocument/2006/relationships" xmlns:p="http://schemas.openxmlformats.org/presentationml/2006/main">
  <p:tag name="AS_UNIQUEID" val="1150"/>
</p:tagLst>
</file>

<file path=ppt/tags/tag108.xml><?xml version="1.0" encoding="utf-8"?>
<p:tagLst xmlns:a="http://schemas.openxmlformats.org/drawingml/2006/main" xmlns:r="http://schemas.openxmlformats.org/officeDocument/2006/relationships" xmlns:p="http://schemas.openxmlformats.org/presentationml/2006/main">
  <p:tag name="AS_UNIQUEID" val="1151"/>
</p:tagLst>
</file>

<file path=ppt/tags/tag109.xml><?xml version="1.0" encoding="utf-8"?>
<p:tagLst xmlns:a="http://schemas.openxmlformats.org/drawingml/2006/main" xmlns:r="http://schemas.openxmlformats.org/officeDocument/2006/relationships" xmlns:p="http://schemas.openxmlformats.org/presentationml/2006/main">
  <p:tag name="AS_UNIQUEID" val="1076"/>
</p:tagLst>
</file>

<file path=ppt/tags/tag11.xml><?xml version="1.0" encoding="utf-8"?>
<p:tagLst xmlns:a="http://schemas.openxmlformats.org/drawingml/2006/main" xmlns:r="http://schemas.openxmlformats.org/officeDocument/2006/relationships" xmlns:p="http://schemas.openxmlformats.org/presentationml/2006/main">
  <p:tag name="AS_UNIQUEID" val="962"/>
</p:tagLst>
</file>

<file path=ppt/tags/tag110.xml><?xml version="1.0" encoding="utf-8"?>
<p:tagLst xmlns:a="http://schemas.openxmlformats.org/drawingml/2006/main" xmlns:r="http://schemas.openxmlformats.org/officeDocument/2006/relationships" xmlns:p="http://schemas.openxmlformats.org/presentationml/2006/main">
  <p:tag name="AS_UNIQUEID" val="1077"/>
</p:tagLst>
</file>

<file path=ppt/tags/tag111.xml><?xml version="1.0" encoding="utf-8"?>
<p:tagLst xmlns:a="http://schemas.openxmlformats.org/drawingml/2006/main" xmlns:r="http://schemas.openxmlformats.org/officeDocument/2006/relationships" xmlns:p="http://schemas.openxmlformats.org/presentationml/2006/main">
  <p:tag name="AS_UNIQUEID" val="1078"/>
</p:tagLst>
</file>

<file path=ppt/tags/tag112.xml><?xml version="1.0" encoding="utf-8"?>
<p:tagLst xmlns:a="http://schemas.openxmlformats.org/drawingml/2006/main" xmlns:r="http://schemas.openxmlformats.org/officeDocument/2006/relationships" xmlns:p="http://schemas.openxmlformats.org/presentationml/2006/main">
  <p:tag name="AS_UNIQUEID" val="1079"/>
</p:tagLst>
</file>

<file path=ppt/tags/tag113.xml><?xml version="1.0" encoding="utf-8"?>
<p:tagLst xmlns:a="http://schemas.openxmlformats.org/drawingml/2006/main" xmlns:r="http://schemas.openxmlformats.org/officeDocument/2006/relationships" xmlns:p="http://schemas.openxmlformats.org/presentationml/2006/main">
  <p:tag name="AS_UNIQUEID" val="1080"/>
</p:tagLst>
</file>

<file path=ppt/tags/tag114.xml><?xml version="1.0" encoding="utf-8"?>
<p:tagLst xmlns:a="http://schemas.openxmlformats.org/drawingml/2006/main" xmlns:r="http://schemas.openxmlformats.org/officeDocument/2006/relationships" xmlns:p="http://schemas.openxmlformats.org/presentationml/2006/main">
  <p:tag name="AS_UNIQUEID" val="1082"/>
</p:tagLst>
</file>

<file path=ppt/tags/tag115.xml><?xml version="1.0" encoding="utf-8"?>
<p:tagLst xmlns:a="http://schemas.openxmlformats.org/drawingml/2006/main" xmlns:r="http://schemas.openxmlformats.org/officeDocument/2006/relationships" xmlns:p="http://schemas.openxmlformats.org/presentationml/2006/main">
  <p:tag name="AS_UNIQUEID" val="1083"/>
</p:tagLst>
</file>

<file path=ppt/tags/tag116.xml><?xml version="1.0" encoding="utf-8"?>
<p:tagLst xmlns:a="http://schemas.openxmlformats.org/drawingml/2006/main" xmlns:r="http://schemas.openxmlformats.org/officeDocument/2006/relationships" xmlns:p="http://schemas.openxmlformats.org/presentationml/2006/main">
  <p:tag name="AS_UNIQUEID" val="1084"/>
</p:tagLst>
</file>

<file path=ppt/tags/tag117.xml><?xml version="1.0" encoding="utf-8"?>
<p:tagLst xmlns:a="http://schemas.openxmlformats.org/drawingml/2006/main" xmlns:r="http://schemas.openxmlformats.org/officeDocument/2006/relationships" xmlns:p="http://schemas.openxmlformats.org/presentationml/2006/main">
  <p:tag name="AS_UNIQUEID" val="1085"/>
</p:tagLst>
</file>

<file path=ppt/tags/tag118.xml><?xml version="1.0" encoding="utf-8"?>
<p:tagLst xmlns:a="http://schemas.openxmlformats.org/drawingml/2006/main" xmlns:r="http://schemas.openxmlformats.org/officeDocument/2006/relationships" xmlns:p="http://schemas.openxmlformats.org/presentationml/2006/main">
  <p:tag name="AS_UNIQUEID" val="1086"/>
</p:tagLst>
</file>

<file path=ppt/tags/tag119.xml><?xml version="1.0" encoding="utf-8"?>
<p:tagLst xmlns:a="http://schemas.openxmlformats.org/drawingml/2006/main" xmlns:r="http://schemas.openxmlformats.org/officeDocument/2006/relationships" xmlns:p="http://schemas.openxmlformats.org/presentationml/2006/main">
  <p:tag name="AS_UNIQUEID" val="1088"/>
</p:tagLst>
</file>

<file path=ppt/tags/tag12.xml><?xml version="1.0" encoding="utf-8"?>
<p:tagLst xmlns:a="http://schemas.openxmlformats.org/drawingml/2006/main" xmlns:r="http://schemas.openxmlformats.org/officeDocument/2006/relationships" xmlns:p="http://schemas.openxmlformats.org/presentationml/2006/main">
  <p:tag name="AS_UNIQUEID" val="963"/>
</p:tagLst>
</file>

<file path=ppt/tags/tag120.xml><?xml version="1.0" encoding="utf-8"?>
<p:tagLst xmlns:a="http://schemas.openxmlformats.org/drawingml/2006/main" xmlns:r="http://schemas.openxmlformats.org/officeDocument/2006/relationships" xmlns:p="http://schemas.openxmlformats.org/presentationml/2006/main">
  <p:tag name="AS_UNIQUEID" val="1089"/>
</p:tagLst>
</file>

<file path=ppt/tags/tag121.xml><?xml version="1.0" encoding="utf-8"?>
<p:tagLst xmlns:a="http://schemas.openxmlformats.org/drawingml/2006/main" xmlns:r="http://schemas.openxmlformats.org/officeDocument/2006/relationships" xmlns:p="http://schemas.openxmlformats.org/presentationml/2006/main">
  <p:tag name="AS_UNIQUEID" val="1090"/>
</p:tagLst>
</file>

<file path=ppt/tags/tag122.xml><?xml version="1.0" encoding="utf-8"?>
<p:tagLst xmlns:a="http://schemas.openxmlformats.org/drawingml/2006/main" xmlns:r="http://schemas.openxmlformats.org/officeDocument/2006/relationships" xmlns:p="http://schemas.openxmlformats.org/presentationml/2006/main">
  <p:tag name="AS_UNIQUEID" val="1091"/>
</p:tagLst>
</file>

<file path=ppt/tags/tag123.xml><?xml version="1.0" encoding="utf-8"?>
<p:tagLst xmlns:a="http://schemas.openxmlformats.org/drawingml/2006/main" xmlns:r="http://schemas.openxmlformats.org/officeDocument/2006/relationships" xmlns:p="http://schemas.openxmlformats.org/presentationml/2006/main">
  <p:tag name="AS_UNIQUEID" val="1092"/>
</p:tagLst>
</file>

<file path=ppt/tags/tag124.xml><?xml version="1.0" encoding="utf-8"?>
<p:tagLst xmlns:a="http://schemas.openxmlformats.org/drawingml/2006/main" xmlns:r="http://schemas.openxmlformats.org/officeDocument/2006/relationships" xmlns:p="http://schemas.openxmlformats.org/presentationml/2006/main">
  <p:tag name="AS_UNIQUEID" val="1094"/>
</p:tagLst>
</file>

<file path=ppt/tags/tag125.xml><?xml version="1.0" encoding="utf-8"?>
<p:tagLst xmlns:a="http://schemas.openxmlformats.org/drawingml/2006/main" xmlns:r="http://schemas.openxmlformats.org/officeDocument/2006/relationships" xmlns:p="http://schemas.openxmlformats.org/presentationml/2006/main">
  <p:tag name="AS_UNIQUEID" val="1095"/>
</p:tagLst>
</file>

<file path=ppt/tags/tag126.xml><?xml version="1.0" encoding="utf-8"?>
<p:tagLst xmlns:a="http://schemas.openxmlformats.org/drawingml/2006/main" xmlns:r="http://schemas.openxmlformats.org/officeDocument/2006/relationships" xmlns:p="http://schemas.openxmlformats.org/presentationml/2006/main">
  <p:tag name="AS_UNIQUEID" val="1096"/>
</p:tagLst>
</file>

<file path=ppt/tags/tag127.xml><?xml version="1.0" encoding="utf-8"?>
<p:tagLst xmlns:a="http://schemas.openxmlformats.org/drawingml/2006/main" xmlns:r="http://schemas.openxmlformats.org/officeDocument/2006/relationships" xmlns:p="http://schemas.openxmlformats.org/presentationml/2006/main">
  <p:tag name="AS_UNIQUEID" val="1097"/>
</p:tagLst>
</file>

<file path=ppt/tags/tag128.xml><?xml version="1.0" encoding="utf-8"?>
<p:tagLst xmlns:a="http://schemas.openxmlformats.org/drawingml/2006/main" xmlns:r="http://schemas.openxmlformats.org/officeDocument/2006/relationships" xmlns:p="http://schemas.openxmlformats.org/presentationml/2006/main">
  <p:tag name="AS_UNIQUEID" val="1098"/>
</p:tagLst>
</file>

<file path=ppt/tags/tag129.xml><?xml version="1.0" encoding="utf-8"?>
<p:tagLst xmlns:a="http://schemas.openxmlformats.org/drawingml/2006/main" xmlns:r="http://schemas.openxmlformats.org/officeDocument/2006/relationships" xmlns:p="http://schemas.openxmlformats.org/presentationml/2006/main">
  <p:tag name="AS_UNIQUEID" val="1099"/>
</p:tagLst>
</file>

<file path=ppt/tags/tag13.xml><?xml version="1.0" encoding="utf-8"?>
<p:tagLst xmlns:a="http://schemas.openxmlformats.org/drawingml/2006/main" xmlns:r="http://schemas.openxmlformats.org/officeDocument/2006/relationships" xmlns:p="http://schemas.openxmlformats.org/presentationml/2006/main">
  <p:tag name="AS_UNIQUEID" val="965"/>
</p:tagLst>
</file>

<file path=ppt/tags/tag130.xml><?xml version="1.0" encoding="utf-8"?>
<p:tagLst xmlns:a="http://schemas.openxmlformats.org/drawingml/2006/main" xmlns:r="http://schemas.openxmlformats.org/officeDocument/2006/relationships" xmlns:p="http://schemas.openxmlformats.org/presentationml/2006/main">
  <p:tag name="AS_UNIQUEID" val="1101"/>
</p:tagLst>
</file>

<file path=ppt/tags/tag131.xml><?xml version="1.0" encoding="utf-8"?>
<p:tagLst xmlns:a="http://schemas.openxmlformats.org/drawingml/2006/main" xmlns:r="http://schemas.openxmlformats.org/officeDocument/2006/relationships" xmlns:p="http://schemas.openxmlformats.org/presentationml/2006/main">
  <p:tag name="AS_UNIQUEID" val="1102"/>
</p:tagLst>
</file>

<file path=ppt/tags/tag132.xml><?xml version="1.0" encoding="utf-8"?>
<p:tagLst xmlns:a="http://schemas.openxmlformats.org/drawingml/2006/main" xmlns:r="http://schemas.openxmlformats.org/officeDocument/2006/relationships" xmlns:p="http://schemas.openxmlformats.org/presentationml/2006/main">
  <p:tag name="AS_UNIQUEID" val="1103"/>
</p:tagLst>
</file>

<file path=ppt/tags/tag133.xml><?xml version="1.0" encoding="utf-8"?>
<p:tagLst xmlns:a="http://schemas.openxmlformats.org/drawingml/2006/main" xmlns:r="http://schemas.openxmlformats.org/officeDocument/2006/relationships" xmlns:p="http://schemas.openxmlformats.org/presentationml/2006/main">
  <p:tag name="AS_UNIQUEID" val="1104"/>
</p:tagLst>
</file>

<file path=ppt/tags/tag134.xml><?xml version="1.0" encoding="utf-8"?>
<p:tagLst xmlns:a="http://schemas.openxmlformats.org/drawingml/2006/main" xmlns:r="http://schemas.openxmlformats.org/officeDocument/2006/relationships" xmlns:p="http://schemas.openxmlformats.org/presentationml/2006/main">
  <p:tag name="AS_UNIQUEID" val="1105"/>
</p:tagLst>
</file>

<file path=ppt/tags/tag135.xml><?xml version="1.0" encoding="utf-8"?>
<p:tagLst xmlns:a="http://schemas.openxmlformats.org/drawingml/2006/main" xmlns:r="http://schemas.openxmlformats.org/officeDocument/2006/relationships" xmlns:p="http://schemas.openxmlformats.org/presentationml/2006/main">
  <p:tag name="AS_UNIQUEID" val="1106"/>
</p:tagLst>
</file>

<file path=ppt/tags/tag136.xml><?xml version="1.0" encoding="utf-8"?>
<p:tagLst xmlns:a="http://schemas.openxmlformats.org/drawingml/2006/main" xmlns:r="http://schemas.openxmlformats.org/officeDocument/2006/relationships" xmlns:p="http://schemas.openxmlformats.org/presentationml/2006/main">
  <p:tag name="AS_UNIQUEID" val="1107"/>
</p:tagLst>
</file>

<file path=ppt/tags/tag137.xml><?xml version="1.0" encoding="utf-8"?>
<p:tagLst xmlns:a="http://schemas.openxmlformats.org/drawingml/2006/main" xmlns:r="http://schemas.openxmlformats.org/officeDocument/2006/relationships" xmlns:p="http://schemas.openxmlformats.org/presentationml/2006/main">
  <p:tag name="AS_UNIQUEID" val="1108"/>
</p:tagLst>
</file>

<file path=ppt/tags/tag138.xml><?xml version="1.0" encoding="utf-8"?>
<p:tagLst xmlns:a="http://schemas.openxmlformats.org/drawingml/2006/main" xmlns:r="http://schemas.openxmlformats.org/officeDocument/2006/relationships" xmlns:p="http://schemas.openxmlformats.org/presentationml/2006/main">
  <p:tag name="AS_UNIQUEID" val="1110"/>
</p:tagLst>
</file>

<file path=ppt/tags/tag139.xml><?xml version="1.0" encoding="utf-8"?>
<p:tagLst xmlns:a="http://schemas.openxmlformats.org/drawingml/2006/main" xmlns:r="http://schemas.openxmlformats.org/officeDocument/2006/relationships" xmlns:p="http://schemas.openxmlformats.org/presentationml/2006/main">
  <p:tag name="AS_UNIQUEID" val="1111"/>
</p:tagLst>
</file>

<file path=ppt/tags/tag14.xml><?xml version="1.0" encoding="utf-8"?>
<p:tagLst xmlns:a="http://schemas.openxmlformats.org/drawingml/2006/main" xmlns:r="http://schemas.openxmlformats.org/officeDocument/2006/relationships" xmlns:p="http://schemas.openxmlformats.org/presentationml/2006/main">
  <p:tag name="AS_UNIQUEID" val="966"/>
</p:tagLst>
</file>

<file path=ppt/tags/tag140.xml><?xml version="1.0" encoding="utf-8"?>
<p:tagLst xmlns:a="http://schemas.openxmlformats.org/drawingml/2006/main" xmlns:r="http://schemas.openxmlformats.org/officeDocument/2006/relationships" xmlns:p="http://schemas.openxmlformats.org/presentationml/2006/main">
  <p:tag name="AS_UNIQUEID" val="1112"/>
</p:tagLst>
</file>

<file path=ppt/tags/tag141.xml><?xml version="1.0" encoding="utf-8"?>
<p:tagLst xmlns:a="http://schemas.openxmlformats.org/drawingml/2006/main" xmlns:r="http://schemas.openxmlformats.org/officeDocument/2006/relationships" xmlns:p="http://schemas.openxmlformats.org/presentationml/2006/main">
  <p:tag name="AS_UNIQUEID" val="1113"/>
</p:tagLst>
</file>

<file path=ppt/tags/tag142.xml><?xml version="1.0" encoding="utf-8"?>
<p:tagLst xmlns:a="http://schemas.openxmlformats.org/drawingml/2006/main" xmlns:r="http://schemas.openxmlformats.org/officeDocument/2006/relationships" xmlns:p="http://schemas.openxmlformats.org/presentationml/2006/main">
  <p:tag name="AS_UNIQUEID" val="1115"/>
</p:tagLst>
</file>

<file path=ppt/tags/tag143.xml><?xml version="1.0" encoding="utf-8"?>
<p:tagLst xmlns:a="http://schemas.openxmlformats.org/drawingml/2006/main" xmlns:r="http://schemas.openxmlformats.org/officeDocument/2006/relationships" xmlns:p="http://schemas.openxmlformats.org/presentationml/2006/main">
  <p:tag name="AS_UNIQUEID" val="1116"/>
</p:tagLst>
</file>

<file path=ppt/tags/tag144.xml><?xml version="1.0" encoding="utf-8"?>
<p:tagLst xmlns:a="http://schemas.openxmlformats.org/drawingml/2006/main" xmlns:r="http://schemas.openxmlformats.org/officeDocument/2006/relationships" xmlns:p="http://schemas.openxmlformats.org/presentationml/2006/main">
  <p:tag name="AS_UNIQUEID" val="1117"/>
</p:tagLst>
</file>

<file path=ppt/tags/tag145.xml><?xml version="1.0" encoding="utf-8"?>
<p:tagLst xmlns:a="http://schemas.openxmlformats.org/drawingml/2006/main" xmlns:r="http://schemas.openxmlformats.org/officeDocument/2006/relationships" xmlns:p="http://schemas.openxmlformats.org/presentationml/2006/main">
  <p:tag name="AS_UNIQUEID" val="1119"/>
</p:tagLst>
</file>

<file path=ppt/tags/tag146.xml><?xml version="1.0" encoding="utf-8"?>
<p:tagLst xmlns:a="http://schemas.openxmlformats.org/drawingml/2006/main" xmlns:r="http://schemas.openxmlformats.org/officeDocument/2006/relationships" xmlns:p="http://schemas.openxmlformats.org/presentationml/2006/main">
  <p:tag name="AS_UNIQUEID" val="1120"/>
</p:tagLst>
</file>

<file path=ppt/tags/tag147.xml><?xml version="1.0" encoding="utf-8"?>
<p:tagLst xmlns:a="http://schemas.openxmlformats.org/drawingml/2006/main" xmlns:r="http://schemas.openxmlformats.org/officeDocument/2006/relationships" xmlns:p="http://schemas.openxmlformats.org/presentationml/2006/main">
  <p:tag name="AS_UNIQUEID" val="1121"/>
</p:tagLst>
</file>

<file path=ppt/tags/tag148.xml><?xml version="1.0" encoding="utf-8"?>
<p:tagLst xmlns:a="http://schemas.openxmlformats.org/drawingml/2006/main" xmlns:r="http://schemas.openxmlformats.org/officeDocument/2006/relationships" xmlns:p="http://schemas.openxmlformats.org/presentationml/2006/main">
  <p:tag name="AS_UNIQUEID" val="1122"/>
</p:tagLst>
</file>

<file path=ppt/tags/tag149.xml><?xml version="1.0" encoding="utf-8"?>
<p:tagLst xmlns:a="http://schemas.openxmlformats.org/drawingml/2006/main" xmlns:r="http://schemas.openxmlformats.org/officeDocument/2006/relationships" xmlns:p="http://schemas.openxmlformats.org/presentationml/2006/main">
  <p:tag name="AS_UNIQUEID" val="1123"/>
</p:tagLst>
</file>

<file path=ppt/tags/tag15.xml><?xml version="1.0" encoding="utf-8"?>
<p:tagLst xmlns:a="http://schemas.openxmlformats.org/drawingml/2006/main" xmlns:r="http://schemas.openxmlformats.org/officeDocument/2006/relationships" xmlns:p="http://schemas.openxmlformats.org/presentationml/2006/main">
  <p:tag name="AS_UNIQUEID" val="967"/>
</p:tagLst>
</file>

<file path=ppt/tags/tag150.xml><?xml version="1.0" encoding="utf-8"?>
<p:tagLst xmlns:a="http://schemas.openxmlformats.org/drawingml/2006/main" xmlns:r="http://schemas.openxmlformats.org/officeDocument/2006/relationships" xmlns:p="http://schemas.openxmlformats.org/presentationml/2006/main">
  <p:tag name="AS_UNIQUEID" val="1124"/>
</p:tagLst>
</file>

<file path=ppt/tags/tag151.xml><?xml version="1.0" encoding="utf-8"?>
<p:tagLst xmlns:a="http://schemas.openxmlformats.org/drawingml/2006/main" xmlns:r="http://schemas.openxmlformats.org/officeDocument/2006/relationships" xmlns:p="http://schemas.openxmlformats.org/presentationml/2006/main">
  <p:tag name="AS_UNIQUEID" val="1126"/>
</p:tagLst>
</file>

<file path=ppt/tags/tag152.xml><?xml version="1.0" encoding="utf-8"?>
<p:tagLst xmlns:a="http://schemas.openxmlformats.org/drawingml/2006/main" xmlns:r="http://schemas.openxmlformats.org/officeDocument/2006/relationships" xmlns:p="http://schemas.openxmlformats.org/presentationml/2006/main">
  <p:tag name="AS_UNIQUEID" val="1127"/>
</p:tagLst>
</file>

<file path=ppt/tags/tag153.xml><?xml version="1.0" encoding="utf-8"?>
<p:tagLst xmlns:a="http://schemas.openxmlformats.org/drawingml/2006/main" xmlns:r="http://schemas.openxmlformats.org/officeDocument/2006/relationships" xmlns:p="http://schemas.openxmlformats.org/presentationml/2006/main">
  <p:tag name="AS_UNIQUEID" val="1128"/>
</p:tagLst>
</file>

<file path=ppt/tags/tag154.xml><?xml version="1.0" encoding="utf-8"?>
<p:tagLst xmlns:a="http://schemas.openxmlformats.org/drawingml/2006/main" xmlns:r="http://schemas.openxmlformats.org/officeDocument/2006/relationships" xmlns:p="http://schemas.openxmlformats.org/presentationml/2006/main">
  <p:tag name="AS_UNIQUEID" val="1129"/>
</p:tagLst>
</file>

<file path=ppt/tags/tag155.xml><?xml version="1.0" encoding="utf-8"?>
<p:tagLst xmlns:a="http://schemas.openxmlformats.org/drawingml/2006/main" xmlns:r="http://schemas.openxmlformats.org/officeDocument/2006/relationships" xmlns:p="http://schemas.openxmlformats.org/presentationml/2006/main">
  <p:tag name="AS_UNIQUEID" val="1130"/>
</p:tagLst>
</file>

<file path=ppt/tags/tag156.xml><?xml version="1.0" encoding="utf-8"?>
<p:tagLst xmlns:a="http://schemas.openxmlformats.org/drawingml/2006/main" xmlns:r="http://schemas.openxmlformats.org/officeDocument/2006/relationships" xmlns:p="http://schemas.openxmlformats.org/presentationml/2006/main">
  <p:tag name="AS_UNIQUEID" val="1131"/>
</p:tagLst>
</file>

<file path=ppt/tags/tag157.xml><?xml version="1.0" encoding="utf-8"?>
<p:tagLst xmlns:a="http://schemas.openxmlformats.org/drawingml/2006/main" xmlns:r="http://schemas.openxmlformats.org/officeDocument/2006/relationships" xmlns:p="http://schemas.openxmlformats.org/presentationml/2006/main">
  <p:tag name="AS_UNIQUEID" val="1133"/>
</p:tagLst>
</file>

<file path=ppt/tags/tag158.xml><?xml version="1.0" encoding="utf-8"?>
<p:tagLst xmlns:a="http://schemas.openxmlformats.org/drawingml/2006/main" xmlns:r="http://schemas.openxmlformats.org/officeDocument/2006/relationships" xmlns:p="http://schemas.openxmlformats.org/presentationml/2006/main">
  <p:tag name="AS_UNIQUEID" val="1134"/>
</p:tagLst>
</file>

<file path=ppt/tags/tag159.xml><?xml version="1.0" encoding="utf-8"?>
<p:tagLst xmlns:a="http://schemas.openxmlformats.org/drawingml/2006/main" xmlns:r="http://schemas.openxmlformats.org/officeDocument/2006/relationships" xmlns:p="http://schemas.openxmlformats.org/presentationml/2006/main">
  <p:tag name="AS_UNIQUEID" val="1135"/>
</p:tagLst>
</file>

<file path=ppt/tags/tag16.xml><?xml version="1.0" encoding="utf-8"?>
<p:tagLst xmlns:a="http://schemas.openxmlformats.org/drawingml/2006/main" xmlns:r="http://schemas.openxmlformats.org/officeDocument/2006/relationships" xmlns:p="http://schemas.openxmlformats.org/presentationml/2006/main">
  <p:tag name="AS_UNIQUEID" val="968"/>
</p:tagLst>
</file>

<file path=ppt/tags/tag160.xml><?xml version="1.0" encoding="utf-8"?>
<p:tagLst xmlns:a="http://schemas.openxmlformats.org/drawingml/2006/main" xmlns:r="http://schemas.openxmlformats.org/officeDocument/2006/relationships" xmlns:p="http://schemas.openxmlformats.org/presentationml/2006/main">
  <p:tag name="AS_UNIQUEID" val="1136"/>
</p:tagLst>
</file>

<file path=ppt/tags/tag161.xml><?xml version="1.0" encoding="utf-8"?>
<p:tagLst xmlns:a="http://schemas.openxmlformats.org/drawingml/2006/main" xmlns:r="http://schemas.openxmlformats.org/officeDocument/2006/relationships" xmlns:p="http://schemas.openxmlformats.org/presentationml/2006/main">
  <p:tag name="AS_UNIQUEID" val="1137"/>
</p:tagLst>
</file>

<file path=ppt/tags/tag162.xml><?xml version="1.0" encoding="utf-8"?>
<p:tagLst xmlns:a="http://schemas.openxmlformats.org/drawingml/2006/main" xmlns:r="http://schemas.openxmlformats.org/officeDocument/2006/relationships" xmlns:p="http://schemas.openxmlformats.org/presentationml/2006/main">
  <p:tag name="AS_UNIQUEID" val="1139"/>
</p:tagLst>
</file>

<file path=ppt/tags/tag163.xml><?xml version="1.0" encoding="utf-8"?>
<p:tagLst xmlns:a="http://schemas.openxmlformats.org/drawingml/2006/main" xmlns:r="http://schemas.openxmlformats.org/officeDocument/2006/relationships" xmlns:p="http://schemas.openxmlformats.org/presentationml/2006/main">
  <p:tag name="AS_UNIQUEID" val="1140"/>
</p:tagLst>
</file>

<file path=ppt/tags/tag164.xml><?xml version="1.0" encoding="utf-8"?>
<p:tagLst xmlns:a="http://schemas.openxmlformats.org/drawingml/2006/main" xmlns:r="http://schemas.openxmlformats.org/officeDocument/2006/relationships" xmlns:p="http://schemas.openxmlformats.org/presentationml/2006/main">
  <p:tag name="AS_UNIQUEID" val="1141"/>
</p:tagLst>
</file>

<file path=ppt/tags/tag165.xml><?xml version="1.0" encoding="utf-8"?>
<p:tagLst xmlns:a="http://schemas.openxmlformats.org/drawingml/2006/main" xmlns:r="http://schemas.openxmlformats.org/officeDocument/2006/relationships" xmlns:p="http://schemas.openxmlformats.org/presentationml/2006/main">
  <p:tag name="AS_UNIQUEID" val="1142"/>
</p:tagLst>
</file>

<file path=ppt/tags/tag166.xml><?xml version="1.0" encoding="utf-8"?>
<p:tagLst xmlns:a="http://schemas.openxmlformats.org/drawingml/2006/main" xmlns:r="http://schemas.openxmlformats.org/officeDocument/2006/relationships" xmlns:p="http://schemas.openxmlformats.org/presentationml/2006/main">
  <p:tag name="AS_UNIQUEID" val="1143"/>
</p:tagLst>
</file>

<file path=ppt/tags/tag167.xml><?xml version="1.0" encoding="utf-8"?>
<p:tagLst xmlns:a="http://schemas.openxmlformats.org/drawingml/2006/main" xmlns:r="http://schemas.openxmlformats.org/officeDocument/2006/relationships" xmlns:p="http://schemas.openxmlformats.org/presentationml/2006/main">
  <p:tag name="AS_UNIQUEID" val="347"/>
</p:tagLst>
</file>

<file path=ppt/tags/tag168.xml><?xml version="1.0" encoding="utf-8"?>
<p:tagLst xmlns:a="http://schemas.openxmlformats.org/drawingml/2006/main" xmlns:r="http://schemas.openxmlformats.org/officeDocument/2006/relationships" xmlns:p="http://schemas.openxmlformats.org/presentationml/2006/main">
  <p:tag name="AS_UNIQUEID" val="348"/>
</p:tagLst>
</file>

<file path=ppt/tags/tag169.xml><?xml version="1.0" encoding="utf-8"?>
<p:tagLst xmlns:a="http://schemas.openxmlformats.org/drawingml/2006/main" xmlns:r="http://schemas.openxmlformats.org/officeDocument/2006/relationships" xmlns:p="http://schemas.openxmlformats.org/presentationml/2006/main">
  <p:tag name="AS_UNIQUEID" val="349"/>
</p:tagLst>
</file>

<file path=ppt/tags/tag17.xml><?xml version="1.0" encoding="utf-8"?>
<p:tagLst xmlns:a="http://schemas.openxmlformats.org/drawingml/2006/main" xmlns:r="http://schemas.openxmlformats.org/officeDocument/2006/relationships" xmlns:p="http://schemas.openxmlformats.org/presentationml/2006/main">
  <p:tag name="AS_UNIQUEID" val="969"/>
</p:tagLst>
</file>

<file path=ppt/tags/tag170.xml><?xml version="1.0" encoding="utf-8"?>
<p:tagLst xmlns:a="http://schemas.openxmlformats.org/drawingml/2006/main" xmlns:r="http://schemas.openxmlformats.org/officeDocument/2006/relationships" xmlns:p="http://schemas.openxmlformats.org/presentationml/2006/main">
  <p:tag name="AS_UNIQUEID" val="1153"/>
</p:tagLst>
</file>

<file path=ppt/tags/tag171.xml><?xml version="1.0" encoding="utf-8"?>
<p:tagLst xmlns:a="http://schemas.openxmlformats.org/drawingml/2006/main" xmlns:r="http://schemas.openxmlformats.org/officeDocument/2006/relationships" xmlns:p="http://schemas.openxmlformats.org/presentationml/2006/main">
  <p:tag name="AS_UNIQUEID" val="1154"/>
</p:tagLst>
</file>

<file path=ppt/tags/tag172.xml><?xml version="1.0" encoding="utf-8"?>
<p:tagLst xmlns:a="http://schemas.openxmlformats.org/drawingml/2006/main" xmlns:r="http://schemas.openxmlformats.org/officeDocument/2006/relationships" xmlns:p="http://schemas.openxmlformats.org/presentationml/2006/main">
  <p:tag name="AS_UNIQUEID" val="1155"/>
</p:tagLst>
</file>

<file path=ppt/tags/tag173.xml><?xml version="1.0" encoding="utf-8"?>
<p:tagLst xmlns:a="http://schemas.openxmlformats.org/drawingml/2006/main" xmlns:r="http://schemas.openxmlformats.org/officeDocument/2006/relationships" xmlns:p="http://schemas.openxmlformats.org/presentationml/2006/main">
  <p:tag name="AS_UNIQUEID" val="1156"/>
</p:tagLst>
</file>

<file path=ppt/tags/tag174.xml><?xml version="1.0" encoding="utf-8"?>
<p:tagLst xmlns:a="http://schemas.openxmlformats.org/drawingml/2006/main" xmlns:r="http://schemas.openxmlformats.org/officeDocument/2006/relationships" xmlns:p="http://schemas.openxmlformats.org/presentationml/2006/main">
  <p:tag name="AS_UNIQUEID" val="1157"/>
</p:tagLst>
</file>

<file path=ppt/tags/tag175.xml><?xml version="1.0" encoding="utf-8"?>
<p:tagLst xmlns:a="http://schemas.openxmlformats.org/drawingml/2006/main" xmlns:r="http://schemas.openxmlformats.org/officeDocument/2006/relationships" xmlns:p="http://schemas.openxmlformats.org/presentationml/2006/main">
  <p:tag name="AS_UNIQUEID" val="1158"/>
</p:tagLst>
</file>

<file path=ppt/tags/tag176.xml><?xml version="1.0" encoding="utf-8"?>
<p:tagLst xmlns:a="http://schemas.openxmlformats.org/drawingml/2006/main" xmlns:r="http://schemas.openxmlformats.org/officeDocument/2006/relationships" xmlns:p="http://schemas.openxmlformats.org/presentationml/2006/main">
  <p:tag name="AS_UNIQUEID" val="1160"/>
</p:tagLst>
</file>

<file path=ppt/tags/tag177.xml><?xml version="1.0" encoding="utf-8"?>
<p:tagLst xmlns:a="http://schemas.openxmlformats.org/drawingml/2006/main" xmlns:r="http://schemas.openxmlformats.org/officeDocument/2006/relationships" xmlns:p="http://schemas.openxmlformats.org/presentationml/2006/main">
  <p:tag name="AS_UNIQUEID" val="1161"/>
</p:tagLst>
</file>

<file path=ppt/tags/tag178.xml><?xml version="1.0" encoding="utf-8"?>
<p:tagLst xmlns:a="http://schemas.openxmlformats.org/drawingml/2006/main" xmlns:r="http://schemas.openxmlformats.org/officeDocument/2006/relationships" xmlns:p="http://schemas.openxmlformats.org/presentationml/2006/main">
  <p:tag name="AS_UNIQUEID" val="1162"/>
</p:tagLst>
</file>

<file path=ppt/tags/tag179.xml><?xml version="1.0" encoding="utf-8"?>
<p:tagLst xmlns:a="http://schemas.openxmlformats.org/drawingml/2006/main" xmlns:r="http://schemas.openxmlformats.org/officeDocument/2006/relationships" xmlns:p="http://schemas.openxmlformats.org/presentationml/2006/main">
  <p:tag name="AS_UNIQUEID" val="1163"/>
</p:tagLst>
</file>

<file path=ppt/tags/tag18.xml><?xml version="1.0" encoding="utf-8"?>
<p:tagLst xmlns:a="http://schemas.openxmlformats.org/drawingml/2006/main" xmlns:r="http://schemas.openxmlformats.org/officeDocument/2006/relationships" xmlns:p="http://schemas.openxmlformats.org/presentationml/2006/main">
  <p:tag name="AS_UNIQUEID" val="971"/>
</p:tagLst>
</file>

<file path=ppt/tags/tag180.xml><?xml version="1.0" encoding="utf-8"?>
<p:tagLst xmlns:a="http://schemas.openxmlformats.org/drawingml/2006/main" xmlns:r="http://schemas.openxmlformats.org/officeDocument/2006/relationships" xmlns:p="http://schemas.openxmlformats.org/presentationml/2006/main">
  <p:tag name="AS_UNIQUEID" val="50"/>
</p:tagLst>
</file>

<file path=ppt/tags/tag181.xml><?xml version="1.0" encoding="utf-8"?>
<p:tagLst xmlns:a="http://schemas.openxmlformats.org/drawingml/2006/main" xmlns:r="http://schemas.openxmlformats.org/officeDocument/2006/relationships" xmlns:p="http://schemas.openxmlformats.org/presentationml/2006/main">
  <p:tag name="AS_UNIQUEID" val="1165"/>
</p:tagLst>
</file>

<file path=ppt/tags/tag182.xml><?xml version="1.0" encoding="utf-8"?>
<p:tagLst xmlns:a="http://schemas.openxmlformats.org/drawingml/2006/main" xmlns:r="http://schemas.openxmlformats.org/officeDocument/2006/relationships" xmlns:p="http://schemas.openxmlformats.org/presentationml/2006/main">
  <p:tag name="AS_UNIQUEID" val="1166"/>
</p:tagLst>
</file>

<file path=ppt/tags/tag183.xml><?xml version="1.0" encoding="utf-8"?>
<p:tagLst xmlns:a="http://schemas.openxmlformats.org/drawingml/2006/main" xmlns:r="http://schemas.openxmlformats.org/officeDocument/2006/relationships" xmlns:p="http://schemas.openxmlformats.org/presentationml/2006/main">
  <p:tag name="AS_UNIQUEID" val="1167"/>
</p:tagLst>
</file>

<file path=ppt/tags/tag184.xml><?xml version="1.0" encoding="utf-8"?>
<p:tagLst xmlns:a="http://schemas.openxmlformats.org/drawingml/2006/main" xmlns:r="http://schemas.openxmlformats.org/officeDocument/2006/relationships" xmlns:p="http://schemas.openxmlformats.org/presentationml/2006/main">
  <p:tag name="AS_UNIQUEID" val="1168"/>
</p:tagLst>
</file>

<file path=ppt/tags/tag185.xml><?xml version="1.0" encoding="utf-8"?>
<p:tagLst xmlns:a="http://schemas.openxmlformats.org/drawingml/2006/main" xmlns:r="http://schemas.openxmlformats.org/officeDocument/2006/relationships" xmlns:p="http://schemas.openxmlformats.org/presentationml/2006/main">
  <p:tag name="AS_UNIQUEID" val="1169"/>
</p:tagLst>
</file>

<file path=ppt/tags/tag186.xml><?xml version="1.0" encoding="utf-8"?>
<p:tagLst xmlns:a="http://schemas.openxmlformats.org/drawingml/2006/main" xmlns:r="http://schemas.openxmlformats.org/officeDocument/2006/relationships" xmlns:p="http://schemas.openxmlformats.org/presentationml/2006/main">
  <p:tag name="AS_UNIQUEID" val="1170"/>
</p:tagLst>
</file>

<file path=ppt/tags/tag187.xml><?xml version="1.0" encoding="utf-8"?>
<p:tagLst xmlns:a="http://schemas.openxmlformats.org/drawingml/2006/main" xmlns:r="http://schemas.openxmlformats.org/officeDocument/2006/relationships" xmlns:p="http://schemas.openxmlformats.org/presentationml/2006/main">
  <p:tag name="AS_UNIQUEID" val="1171"/>
</p:tagLst>
</file>

<file path=ppt/tags/tag188.xml><?xml version="1.0" encoding="utf-8"?>
<p:tagLst xmlns:a="http://schemas.openxmlformats.org/drawingml/2006/main" xmlns:r="http://schemas.openxmlformats.org/officeDocument/2006/relationships" xmlns:p="http://schemas.openxmlformats.org/presentationml/2006/main">
  <p:tag name="AS_UNIQUEID" val="1172"/>
</p:tagLst>
</file>

<file path=ppt/tags/tag189.xml><?xml version="1.0" encoding="utf-8"?>
<p:tagLst xmlns:a="http://schemas.openxmlformats.org/drawingml/2006/main" xmlns:r="http://schemas.openxmlformats.org/officeDocument/2006/relationships" xmlns:p="http://schemas.openxmlformats.org/presentationml/2006/main">
  <p:tag name="AS_UNIQUEID" val="1173"/>
</p:tagLst>
</file>

<file path=ppt/tags/tag19.xml><?xml version="1.0" encoding="utf-8"?>
<p:tagLst xmlns:a="http://schemas.openxmlformats.org/drawingml/2006/main" xmlns:r="http://schemas.openxmlformats.org/officeDocument/2006/relationships" xmlns:p="http://schemas.openxmlformats.org/presentationml/2006/main">
  <p:tag name="AS_UNIQUEID" val="972"/>
</p:tagLst>
</file>

<file path=ppt/tags/tag190.xml><?xml version="1.0" encoding="utf-8"?>
<p:tagLst xmlns:a="http://schemas.openxmlformats.org/drawingml/2006/main" xmlns:r="http://schemas.openxmlformats.org/officeDocument/2006/relationships" xmlns:p="http://schemas.openxmlformats.org/presentationml/2006/main">
  <p:tag name="AS_UNIQUEID" val="1174"/>
</p:tagLst>
</file>

<file path=ppt/tags/tag191.xml><?xml version="1.0" encoding="utf-8"?>
<p:tagLst xmlns:a="http://schemas.openxmlformats.org/drawingml/2006/main" xmlns:r="http://schemas.openxmlformats.org/officeDocument/2006/relationships" xmlns:p="http://schemas.openxmlformats.org/presentationml/2006/main">
  <p:tag name="AS_UNIQUEID" val="1175"/>
</p:tagLst>
</file>

<file path=ppt/tags/tag192.xml><?xml version="1.0" encoding="utf-8"?>
<p:tagLst xmlns:a="http://schemas.openxmlformats.org/drawingml/2006/main" xmlns:r="http://schemas.openxmlformats.org/officeDocument/2006/relationships" xmlns:p="http://schemas.openxmlformats.org/presentationml/2006/main">
  <p:tag name="AS_UNIQUEID" val="1176"/>
</p:tagLst>
</file>

<file path=ppt/tags/tag193.xml><?xml version="1.0" encoding="utf-8"?>
<p:tagLst xmlns:a="http://schemas.openxmlformats.org/drawingml/2006/main" xmlns:r="http://schemas.openxmlformats.org/officeDocument/2006/relationships" xmlns:p="http://schemas.openxmlformats.org/presentationml/2006/main">
  <p:tag name="AS_UNIQUEID" val="1177"/>
</p:tagLst>
</file>

<file path=ppt/tags/tag194.xml><?xml version="1.0" encoding="utf-8"?>
<p:tagLst xmlns:a="http://schemas.openxmlformats.org/drawingml/2006/main" xmlns:r="http://schemas.openxmlformats.org/officeDocument/2006/relationships" xmlns:p="http://schemas.openxmlformats.org/presentationml/2006/main">
  <p:tag name="AS_UNIQUEID" val="1178"/>
</p:tagLst>
</file>

<file path=ppt/tags/tag195.xml><?xml version="1.0" encoding="utf-8"?>
<p:tagLst xmlns:a="http://schemas.openxmlformats.org/drawingml/2006/main" xmlns:r="http://schemas.openxmlformats.org/officeDocument/2006/relationships" xmlns:p="http://schemas.openxmlformats.org/presentationml/2006/main">
  <p:tag name="AS_UNIQUEID" val="1179"/>
</p:tagLst>
</file>

<file path=ppt/tags/tag196.xml><?xml version="1.0" encoding="utf-8"?>
<p:tagLst xmlns:a="http://schemas.openxmlformats.org/drawingml/2006/main" xmlns:r="http://schemas.openxmlformats.org/officeDocument/2006/relationships" xmlns:p="http://schemas.openxmlformats.org/presentationml/2006/main">
  <p:tag name="AS_UNIQUEID" val="1180"/>
</p:tagLst>
</file>

<file path=ppt/tags/tag197.xml><?xml version="1.0" encoding="utf-8"?>
<p:tagLst xmlns:a="http://schemas.openxmlformats.org/drawingml/2006/main" xmlns:r="http://schemas.openxmlformats.org/officeDocument/2006/relationships" xmlns:p="http://schemas.openxmlformats.org/presentationml/2006/main">
  <p:tag name="AS_UNIQUEID" val="1181"/>
</p:tagLst>
</file>

<file path=ppt/tags/tag198.xml><?xml version="1.0" encoding="utf-8"?>
<p:tagLst xmlns:a="http://schemas.openxmlformats.org/drawingml/2006/main" xmlns:r="http://schemas.openxmlformats.org/officeDocument/2006/relationships" xmlns:p="http://schemas.openxmlformats.org/presentationml/2006/main">
  <p:tag name="AS_UNIQUEID" val="1182"/>
</p:tagLst>
</file>

<file path=ppt/tags/tag199.xml><?xml version="1.0" encoding="utf-8"?>
<p:tagLst xmlns:a="http://schemas.openxmlformats.org/drawingml/2006/main" xmlns:r="http://schemas.openxmlformats.org/officeDocument/2006/relationships" xmlns:p="http://schemas.openxmlformats.org/presentationml/2006/main">
  <p:tag name="AS_UNIQUEID" val="1183"/>
</p:tagLst>
</file>

<file path=ppt/tags/tag2.xml><?xml version="1.0" encoding="utf-8"?>
<p:tagLst xmlns:a="http://schemas.openxmlformats.org/drawingml/2006/main" xmlns:r="http://schemas.openxmlformats.org/officeDocument/2006/relationships" xmlns:p="http://schemas.openxmlformats.org/presentationml/2006/main">
  <p:tag name="AS_UNIQUEID" val="1069"/>
</p:tagLst>
</file>

<file path=ppt/tags/tag20.xml><?xml version="1.0" encoding="utf-8"?>
<p:tagLst xmlns:a="http://schemas.openxmlformats.org/drawingml/2006/main" xmlns:r="http://schemas.openxmlformats.org/officeDocument/2006/relationships" xmlns:p="http://schemas.openxmlformats.org/presentationml/2006/main">
  <p:tag name="AS_UNIQUEID" val="973"/>
</p:tagLst>
</file>

<file path=ppt/tags/tag200.xml><?xml version="1.0" encoding="utf-8"?>
<p:tagLst xmlns:a="http://schemas.openxmlformats.org/drawingml/2006/main" xmlns:r="http://schemas.openxmlformats.org/officeDocument/2006/relationships" xmlns:p="http://schemas.openxmlformats.org/presentationml/2006/main">
  <p:tag name="AS_UNIQUEID" val="1184"/>
</p:tagLst>
</file>

<file path=ppt/tags/tag201.xml><?xml version="1.0" encoding="utf-8"?>
<p:tagLst xmlns:a="http://schemas.openxmlformats.org/drawingml/2006/main" xmlns:r="http://schemas.openxmlformats.org/officeDocument/2006/relationships" xmlns:p="http://schemas.openxmlformats.org/presentationml/2006/main">
  <p:tag name="AS_UNIQUEID" val="1185"/>
</p:tagLst>
</file>

<file path=ppt/tags/tag202.xml><?xml version="1.0" encoding="utf-8"?>
<p:tagLst xmlns:a="http://schemas.openxmlformats.org/drawingml/2006/main" xmlns:r="http://schemas.openxmlformats.org/officeDocument/2006/relationships" xmlns:p="http://schemas.openxmlformats.org/presentationml/2006/main">
  <p:tag name="AS_UNIQUEID" val="1186"/>
</p:tagLst>
</file>

<file path=ppt/tags/tag203.xml><?xml version="1.0" encoding="utf-8"?>
<p:tagLst xmlns:a="http://schemas.openxmlformats.org/drawingml/2006/main" xmlns:r="http://schemas.openxmlformats.org/officeDocument/2006/relationships" xmlns:p="http://schemas.openxmlformats.org/presentationml/2006/main">
  <p:tag name="AS_UNIQUEID" val="1187"/>
</p:tagLst>
</file>

<file path=ppt/tags/tag204.xml><?xml version="1.0" encoding="utf-8"?>
<p:tagLst xmlns:a="http://schemas.openxmlformats.org/drawingml/2006/main" xmlns:r="http://schemas.openxmlformats.org/officeDocument/2006/relationships" xmlns:p="http://schemas.openxmlformats.org/presentationml/2006/main">
  <p:tag name="AS_UNIQUEID" val="1188"/>
</p:tagLst>
</file>

<file path=ppt/tags/tag205.xml><?xml version="1.0" encoding="utf-8"?>
<p:tagLst xmlns:a="http://schemas.openxmlformats.org/drawingml/2006/main" xmlns:r="http://schemas.openxmlformats.org/officeDocument/2006/relationships" xmlns:p="http://schemas.openxmlformats.org/presentationml/2006/main">
  <p:tag name="AS_UNIQUEID" val="1189"/>
</p:tagLst>
</file>

<file path=ppt/tags/tag206.xml><?xml version="1.0" encoding="utf-8"?>
<p:tagLst xmlns:a="http://schemas.openxmlformats.org/drawingml/2006/main" xmlns:r="http://schemas.openxmlformats.org/officeDocument/2006/relationships" xmlns:p="http://schemas.openxmlformats.org/presentationml/2006/main">
  <p:tag name="AS_UNIQUEID" val="1190"/>
</p:tagLst>
</file>

<file path=ppt/tags/tag207.xml><?xml version="1.0" encoding="utf-8"?>
<p:tagLst xmlns:a="http://schemas.openxmlformats.org/drawingml/2006/main" xmlns:r="http://schemas.openxmlformats.org/officeDocument/2006/relationships" xmlns:p="http://schemas.openxmlformats.org/presentationml/2006/main">
  <p:tag name="AS_UNIQUEID" val="1191"/>
</p:tagLst>
</file>

<file path=ppt/tags/tag208.xml><?xml version="1.0" encoding="utf-8"?>
<p:tagLst xmlns:a="http://schemas.openxmlformats.org/drawingml/2006/main" xmlns:r="http://schemas.openxmlformats.org/officeDocument/2006/relationships" xmlns:p="http://schemas.openxmlformats.org/presentationml/2006/main">
  <p:tag name="AS_UNIQUEID" val="1192"/>
</p:tagLst>
</file>

<file path=ppt/tags/tag209.xml><?xml version="1.0" encoding="utf-8"?>
<p:tagLst xmlns:a="http://schemas.openxmlformats.org/drawingml/2006/main" xmlns:r="http://schemas.openxmlformats.org/officeDocument/2006/relationships" xmlns:p="http://schemas.openxmlformats.org/presentationml/2006/main">
  <p:tag name="AS_UNIQUEID" val="1194"/>
</p:tagLst>
</file>

<file path=ppt/tags/tag21.xml><?xml version="1.0" encoding="utf-8"?>
<p:tagLst xmlns:a="http://schemas.openxmlformats.org/drawingml/2006/main" xmlns:r="http://schemas.openxmlformats.org/officeDocument/2006/relationships" xmlns:p="http://schemas.openxmlformats.org/presentationml/2006/main">
  <p:tag name="AS_UNIQUEID" val="974"/>
</p:tagLst>
</file>

<file path=ppt/tags/tag210.xml><?xml version="1.0" encoding="utf-8"?>
<p:tagLst xmlns:a="http://schemas.openxmlformats.org/drawingml/2006/main" xmlns:r="http://schemas.openxmlformats.org/officeDocument/2006/relationships" xmlns:p="http://schemas.openxmlformats.org/presentationml/2006/main">
  <p:tag name="AS_UNIQUEID" val="1195"/>
</p:tagLst>
</file>

<file path=ppt/tags/tag211.xml><?xml version="1.0" encoding="utf-8"?>
<p:tagLst xmlns:a="http://schemas.openxmlformats.org/drawingml/2006/main" xmlns:r="http://schemas.openxmlformats.org/officeDocument/2006/relationships" xmlns:p="http://schemas.openxmlformats.org/presentationml/2006/main">
  <p:tag name="AS_UNIQUEID" val="1198"/>
</p:tagLst>
</file>

<file path=ppt/tags/tag212.xml><?xml version="1.0" encoding="utf-8"?>
<p:tagLst xmlns:a="http://schemas.openxmlformats.org/drawingml/2006/main" xmlns:r="http://schemas.openxmlformats.org/officeDocument/2006/relationships" xmlns:p="http://schemas.openxmlformats.org/presentationml/2006/main">
  <p:tag name="AS_UNIQUEID" val="1199"/>
</p:tagLst>
</file>

<file path=ppt/tags/tag213.xml><?xml version="1.0" encoding="utf-8"?>
<p:tagLst xmlns:a="http://schemas.openxmlformats.org/drawingml/2006/main" xmlns:r="http://schemas.openxmlformats.org/officeDocument/2006/relationships" xmlns:p="http://schemas.openxmlformats.org/presentationml/2006/main">
  <p:tag name="AS_UNIQUEID" val="1200"/>
</p:tagLst>
</file>

<file path=ppt/tags/tag214.xml><?xml version="1.0" encoding="utf-8"?>
<p:tagLst xmlns:a="http://schemas.openxmlformats.org/drawingml/2006/main" xmlns:r="http://schemas.openxmlformats.org/officeDocument/2006/relationships" xmlns:p="http://schemas.openxmlformats.org/presentationml/2006/main">
  <p:tag name="AS_UNIQUEID" val="1201"/>
</p:tagLst>
</file>

<file path=ppt/tags/tag215.xml><?xml version="1.0" encoding="utf-8"?>
<p:tagLst xmlns:a="http://schemas.openxmlformats.org/drawingml/2006/main" xmlns:r="http://schemas.openxmlformats.org/officeDocument/2006/relationships" xmlns:p="http://schemas.openxmlformats.org/presentationml/2006/main">
  <p:tag name="AS_UNIQUEID" val="1202"/>
</p:tagLst>
</file>

<file path=ppt/tags/tag216.xml><?xml version="1.0" encoding="utf-8"?>
<p:tagLst xmlns:a="http://schemas.openxmlformats.org/drawingml/2006/main" xmlns:r="http://schemas.openxmlformats.org/officeDocument/2006/relationships" xmlns:p="http://schemas.openxmlformats.org/presentationml/2006/main">
  <p:tag name="AS_UNIQUEID" val="1205"/>
</p:tagLst>
</file>

<file path=ppt/tags/tag217.xml><?xml version="1.0" encoding="utf-8"?>
<p:tagLst xmlns:a="http://schemas.openxmlformats.org/drawingml/2006/main" xmlns:r="http://schemas.openxmlformats.org/officeDocument/2006/relationships" xmlns:p="http://schemas.openxmlformats.org/presentationml/2006/main">
  <p:tag name="AS_UNIQUEID" val="1203"/>
</p:tagLst>
</file>

<file path=ppt/tags/tag218.xml><?xml version="1.0" encoding="utf-8"?>
<p:tagLst xmlns:a="http://schemas.openxmlformats.org/drawingml/2006/main" xmlns:r="http://schemas.openxmlformats.org/officeDocument/2006/relationships" xmlns:p="http://schemas.openxmlformats.org/presentationml/2006/main">
  <p:tag name="AS_UNIQUEID" val="1204"/>
</p:tagLst>
</file>

<file path=ppt/tags/tag219.xml><?xml version="1.0" encoding="utf-8"?>
<p:tagLst xmlns:a="http://schemas.openxmlformats.org/drawingml/2006/main" xmlns:r="http://schemas.openxmlformats.org/officeDocument/2006/relationships" xmlns:p="http://schemas.openxmlformats.org/presentationml/2006/main">
  <p:tag name="AS_UNIQUEID" val="1196"/>
</p:tagLst>
</file>

<file path=ppt/tags/tag22.xml><?xml version="1.0" encoding="utf-8"?>
<p:tagLst xmlns:a="http://schemas.openxmlformats.org/drawingml/2006/main" xmlns:r="http://schemas.openxmlformats.org/officeDocument/2006/relationships" xmlns:p="http://schemas.openxmlformats.org/presentationml/2006/main">
  <p:tag name="AS_UNIQUEID" val="975"/>
</p:tagLst>
</file>

<file path=ppt/tags/tag220.xml><?xml version="1.0" encoding="utf-8"?>
<p:tagLst xmlns:a="http://schemas.openxmlformats.org/drawingml/2006/main" xmlns:r="http://schemas.openxmlformats.org/officeDocument/2006/relationships" xmlns:p="http://schemas.openxmlformats.org/presentationml/2006/main">
  <p:tag name="AS_UNIQUEID" val="1197"/>
</p:tagLst>
</file>

<file path=ppt/tags/tag221.xml><?xml version="1.0" encoding="utf-8"?>
<p:tagLst xmlns:a="http://schemas.openxmlformats.org/drawingml/2006/main" xmlns:r="http://schemas.openxmlformats.org/officeDocument/2006/relationships" xmlns:p="http://schemas.openxmlformats.org/presentationml/2006/main">
  <p:tag name="AS_UNIQUEID" val="1207"/>
</p:tagLst>
</file>

<file path=ppt/tags/tag222.xml><?xml version="1.0" encoding="utf-8"?>
<p:tagLst xmlns:a="http://schemas.openxmlformats.org/drawingml/2006/main" xmlns:r="http://schemas.openxmlformats.org/officeDocument/2006/relationships" xmlns:p="http://schemas.openxmlformats.org/presentationml/2006/main">
  <p:tag name="AS_UNIQUEID" val="1208"/>
</p:tagLst>
</file>

<file path=ppt/tags/tag223.xml><?xml version="1.0" encoding="utf-8"?>
<p:tagLst xmlns:a="http://schemas.openxmlformats.org/drawingml/2006/main" xmlns:r="http://schemas.openxmlformats.org/officeDocument/2006/relationships" xmlns:p="http://schemas.openxmlformats.org/presentationml/2006/main">
  <p:tag name="AS_UNIQUEID" val="1209"/>
</p:tagLst>
</file>

<file path=ppt/tags/tag224.xml><?xml version="1.0" encoding="utf-8"?>
<p:tagLst xmlns:a="http://schemas.openxmlformats.org/drawingml/2006/main" xmlns:r="http://schemas.openxmlformats.org/officeDocument/2006/relationships" xmlns:p="http://schemas.openxmlformats.org/presentationml/2006/main">
  <p:tag name="AS_UNIQUEID" val="1210"/>
</p:tagLst>
</file>

<file path=ppt/tags/tag225.xml><?xml version="1.0" encoding="utf-8"?>
<p:tagLst xmlns:a="http://schemas.openxmlformats.org/drawingml/2006/main" xmlns:r="http://schemas.openxmlformats.org/officeDocument/2006/relationships" xmlns:p="http://schemas.openxmlformats.org/presentationml/2006/main">
  <p:tag name="AS_UNIQUEID" val="1211"/>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wm#"/>
  <p:tag name="KSO_WM_SLIDE_ITEM_CNT" val="2"/>
  <p:tag name="KSO_WM_TEMPLATE_CATEGORY" val="custom"/>
  <p:tag name="KSO_WM_TEMPLATE_INDEX" val="20204520"/>
</p:tagLst>
</file>

<file path=ppt/tags/tag227.xml><?xml version="1.0" encoding="utf-8"?>
<p:tagLst xmlns:a="http://schemas.openxmlformats.org/drawingml/2006/main" xmlns:r="http://schemas.openxmlformats.org/officeDocument/2006/relationships" xmlns:p="http://schemas.openxmlformats.org/presentationml/2006/main">
  <p:tag name="AS_UNIQUEID" val="1213"/>
  <p:tag name="KSO_WM_UNIT_TABLE_BEAUTIFY" val="smartTable{9b038108-8cbd-43fd-86ac-eb70c2982576}"/>
  <p:tag name="REFSHAPE" val="783953956"/>
  <p:tag name="TABLE_COLORIDX" val="h"/>
  <p:tag name="TABLE_EMPHASIZE_COLOR" val="14850714"/>
  <p:tag name="TABLE_ENDDRAG_ORIGIN_RECT" val="944*455"/>
  <p:tag name="TABLE_ENDDRAG_RECT" val="8*54*944*455"/>
  <p:tag name="TABLE_ONEKEY_SKIN_IDX" val="0"/>
  <p:tag name="TABLE_RECT" val="36*57.8173*648*308.55"/>
  <p:tag name="TABLE_SKINIDX" val="2"/>
</p:tagLst>
</file>

<file path=ppt/tags/tag228.xml><?xml version="1.0" encoding="utf-8"?>
<p:tagLst xmlns:a="http://schemas.openxmlformats.org/drawingml/2006/main" xmlns:r="http://schemas.openxmlformats.org/officeDocument/2006/relationships" xmlns:p="http://schemas.openxmlformats.org/presentationml/2006/main">
  <p:tag name="AS_UNIQUEID" val="1214"/>
  <p:tag name="KSO_WM_BEAUTIFY_FLAG" val="#wm#"/>
  <p:tag name="KSO_WM_TAG_VERSION" val="1.0"/>
  <p:tag name="KSO_WM_TEMPLATE_CATEGORY" val="diagram"/>
  <p:tag name="KSO_WM_TEMPLATE_INDEX" val="160408"/>
  <p:tag name="KSO_WM_UNIT_ID" val="diagram160408_2*i*0"/>
  <p:tag name="KSO_WM_UNIT_INDEX" val="0"/>
  <p:tag name="KSO_WM_UNIT_TYPE" val="i"/>
</p:tagLst>
</file>

<file path=ppt/tags/tag229.xml><?xml version="1.0" encoding="utf-8"?>
<p:tagLst xmlns:a="http://schemas.openxmlformats.org/drawingml/2006/main" xmlns:r="http://schemas.openxmlformats.org/officeDocument/2006/relationships" xmlns:p="http://schemas.openxmlformats.org/presentationml/2006/main">
  <p:tag name="AS_UNIQUEID" val="1215"/>
  <p:tag name="KSO_WM_BEAUTIFY_FLAG" val="#wm#"/>
  <p:tag name="KSO_WM_DIAGRAM_GROUP_CODE" val="m1-1"/>
  <p:tag name="KSO_WM_TAG_VERSION" val="1.0"/>
  <p:tag name="KSO_WM_TEMPLATE_CATEGORY" val="diagram"/>
  <p:tag name="KSO_WM_TEMPLATE_INDEX" val="160408"/>
  <p:tag name="KSO_WM_UNIT_CLEAR" val="1"/>
  <p:tag name="KSO_WM_UNIT_DIAGRAM_SCHEMECOLOR_ID" val="3"/>
  <p:tag name="KSO_WM_UNIT_FILL_FORE_SCHEMECOLOR_INDEX" val="5"/>
  <p:tag name="KSO_WM_UNIT_FILL_TYPE" val="1"/>
  <p:tag name="KSO_WM_UNIT_ID" val="diagram160408_2*m_i*1_2"/>
  <p:tag name="KSO_WM_UNIT_INDEX" val="1_2"/>
  <p:tag name="KSO_WM_UNIT_LAYERLEVEL" val="1_1"/>
  <p:tag name="KSO_WM_UNIT_TEXT_FILL_FORE_SCHEMECOLOR_INDEX" val="14"/>
  <p:tag name="KSO_WM_UNIT_TEXT_FILL_TYPE" val="1"/>
  <p:tag name="KSO_WM_UNIT_TYPE" val="m_i"/>
  <p:tag name="KSO_WM_UNIT_USESOURCEFORMAT_APPLY" val="1"/>
  <p:tag name="REFSHAPE" val="965369716"/>
</p:tagLst>
</file>

<file path=ppt/tags/tag23.xml><?xml version="1.0" encoding="utf-8"?>
<p:tagLst xmlns:a="http://schemas.openxmlformats.org/drawingml/2006/main" xmlns:r="http://schemas.openxmlformats.org/officeDocument/2006/relationships" xmlns:p="http://schemas.openxmlformats.org/presentationml/2006/main">
  <p:tag name="AS_UNIQUEID" val="977"/>
</p:tagLst>
</file>

<file path=ppt/tags/tag230.xml><?xml version="1.0" encoding="utf-8"?>
<p:tagLst xmlns:a="http://schemas.openxmlformats.org/drawingml/2006/main" xmlns:r="http://schemas.openxmlformats.org/officeDocument/2006/relationships" xmlns:p="http://schemas.openxmlformats.org/presentationml/2006/main">
  <p:tag name="AS_UNIQUEID" val="1216"/>
  <p:tag name="KSO_WM_BEAUTIFY_FLAG" val="#wm#"/>
  <p:tag name="KSO_WM_DIAGRAM_GROUP_CODE" val="m1-1"/>
  <p:tag name="KSO_WM_TAG_VERSION" val="1.0"/>
  <p:tag name="KSO_WM_TEMPLATE_CATEGORY" val="diagram"/>
  <p:tag name="KSO_WM_TEMPLATE_INDEX" val="160408"/>
  <p:tag name="KSO_WM_UNIT_CLEAR" val="1"/>
  <p:tag name="KSO_WM_UNIT_COMPATIBLE" val="0"/>
  <p:tag name="KSO_WM_UNIT_DIAGRAM_SCHEMECOLOR_ID" val="3"/>
  <p:tag name="KSO_WM_UNIT_FILL_FORE_SCHEMECOLOR_INDEX" val="5"/>
  <p:tag name="KSO_WM_UNIT_FILL_TYPE" val="1"/>
  <p:tag name="KSO_WM_UNIT_HIGHLIGHT" val="0"/>
  <p:tag name="KSO_WM_UNIT_ID" val="diagram160408_2*m_h_f*1_1_1"/>
  <p:tag name="KSO_WM_UNIT_INDEX" val="1_1_1"/>
  <p:tag name="KSO_WM_UNIT_LAYERLEVEL" val="1_1_1"/>
  <p:tag name="KSO_WM_UNIT_PRESET_TEXT" val="LOREM"/>
  <p:tag name="KSO_WM_UNIT_TEXT_FILL_FORE_SCHEMECOLOR_INDEX" val="14"/>
  <p:tag name="KSO_WM_UNIT_TEXT_FILL_TYPE" val="1"/>
  <p:tag name="KSO_WM_UNIT_TYPE" val="m_h_f"/>
  <p:tag name="KSO_WM_UNIT_USESOURCEFORMAT_APPLY" val="1"/>
  <p:tag name="KSO_WM_UNIT_VALUE" val="39"/>
  <p:tag name="REFSHAPE" val="965369988"/>
</p:tagLst>
</file>

<file path=ppt/tags/tag231.xml><?xml version="1.0" encoding="utf-8"?>
<p:tagLst xmlns:a="http://schemas.openxmlformats.org/drawingml/2006/main" xmlns:r="http://schemas.openxmlformats.org/officeDocument/2006/relationships" xmlns:p="http://schemas.openxmlformats.org/presentationml/2006/main">
  <p:tag name="AS_UNIQUEID" val="1218"/>
</p:tagLst>
</file>

<file path=ppt/tags/tag232.xml><?xml version="1.0" encoding="utf-8"?>
<p:tagLst xmlns:a="http://schemas.openxmlformats.org/drawingml/2006/main" xmlns:r="http://schemas.openxmlformats.org/officeDocument/2006/relationships" xmlns:p="http://schemas.openxmlformats.org/presentationml/2006/main">
  <p:tag name="AS_UNIQUEID" val="1219"/>
</p:tagLst>
</file>

<file path=ppt/tags/tag233.xml><?xml version="1.0" encoding="utf-8"?>
<p:tagLst xmlns:a="http://schemas.openxmlformats.org/drawingml/2006/main" xmlns:r="http://schemas.openxmlformats.org/officeDocument/2006/relationships" xmlns:p="http://schemas.openxmlformats.org/presentationml/2006/main">
  <p:tag name="AS_UNIQUEID" val="1220"/>
</p:tagLst>
</file>

<file path=ppt/tags/tag234.xml><?xml version="1.0" encoding="utf-8"?>
<p:tagLst xmlns:a="http://schemas.openxmlformats.org/drawingml/2006/main" xmlns:r="http://schemas.openxmlformats.org/officeDocument/2006/relationships" xmlns:p="http://schemas.openxmlformats.org/presentationml/2006/main">
  <p:tag name="AS_UNIQUEID" val="1223"/>
</p:tagLst>
</file>

<file path=ppt/tags/tag235.xml><?xml version="1.0" encoding="utf-8"?>
<p:tagLst xmlns:a="http://schemas.openxmlformats.org/drawingml/2006/main" xmlns:r="http://schemas.openxmlformats.org/officeDocument/2006/relationships" xmlns:p="http://schemas.openxmlformats.org/presentationml/2006/main">
  <p:tag name="AS_UNIQUEID" val="1224"/>
</p:tagLst>
</file>

<file path=ppt/tags/tag236.xml><?xml version="1.0" encoding="utf-8"?>
<p:tagLst xmlns:a="http://schemas.openxmlformats.org/drawingml/2006/main" xmlns:r="http://schemas.openxmlformats.org/officeDocument/2006/relationships" xmlns:p="http://schemas.openxmlformats.org/presentationml/2006/main">
  <p:tag name="AS_UNIQUEID" val="1228"/>
</p:tagLst>
</file>

<file path=ppt/tags/tag237.xml><?xml version="1.0" encoding="utf-8"?>
<p:tagLst xmlns:a="http://schemas.openxmlformats.org/drawingml/2006/main" xmlns:r="http://schemas.openxmlformats.org/officeDocument/2006/relationships" xmlns:p="http://schemas.openxmlformats.org/presentationml/2006/main">
  <p:tag name="AS_UNIQUEID" val="1225"/>
</p:tagLst>
</file>

<file path=ppt/tags/tag238.xml><?xml version="1.0" encoding="utf-8"?>
<p:tagLst xmlns:a="http://schemas.openxmlformats.org/drawingml/2006/main" xmlns:r="http://schemas.openxmlformats.org/officeDocument/2006/relationships" xmlns:p="http://schemas.openxmlformats.org/presentationml/2006/main">
  <p:tag name="AS_UNIQUEID" val="1226"/>
</p:tagLst>
</file>

<file path=ppt/tags/tag239.xml><?xml version="1.0" encoding="utf-8"?>
<p:tagLst xmlns:a="http://schemas.openxmlformats.org/drawingml/2006/main" xmlns:r="http://schemas.openxmlformats.org/officeDocument/2006/relationships" xmlns:p="http://schemas.openxmlformats.org/presentationml/2006/main">
  <p:tag name="AS_UNIQUEID" val="1227"/>
</p:tagLst>
</file>

<file path=ppt/tags/tag24.xml><?xml version="1.0" encoding="utf-8"?>
<p:tagLst xmlns:a="http://schemas.openxmlformats.org/drawingml/2006/main" xmlns:r="http://schemas.openxmlformats.org/officeDocument/2006/relationships" xmlns:p="http://schemas.openxmlformats.org/presentationml/2006/main">
  <p:tag name="AS_UNIQUEID" val="978"/>
</p:tagLst>
</file>

<file path=ppt/tags/tag240.xml><?xml version="1.0" encoding="utf-8"?>
<p:tagLst xmlns:a="http://schemas.openxmlformats.org/drawingml/2006/main" xmlns:r="http://schemas.openxmlformats.org/officeDocument/2006/relationships" xmlns:p="http://schemas.openxmlformats.org/presentationml/2006/main">
  <p:tag name="AS_UNIQUEID" val="1221"/>
</p:tagLst>
</file>

<file path=ppt/tags/tag241.xml><?xml version="1.0" encoding="utf-8"?>
<p:tagLst xmlns:a="http://schemas.openxmlformats.org/drawingml/2006/main" xmlns:r="http://schemas.openxmlformats.org/officeDocument/2006/relationships" xmlns:p="http://schemas.openxmlformats.org/presentationml/2006/main">
  <p:tag name="AS_UNIQUEID" val="1222"/>
</p:tagLst>
</file>

<file path=ppt/tags/tag242.xml><?xml version="1.0" encoding="utf-8"?>
<p:tagLst xmlns:a="http://schemas.openxmlformats.org/drawingml/2006/main" xmlns:r="http://schemas.openxmlformats.org/officeDocument/2006/relationships" xmlns:p="http://schemas.openxmlformats.org/presentationml/2006/main">
  <p:tag name="AS_UNIQUEID" val="1230"/>
</p:tagLst>
</file>

<file path=ppt/tags/tag243.xml><?xml version="1.0" encoding="utf-8"?>
<p:tagLst xmlns:a="http://schemas.openxmlformats.org/drawingml/2006/main" xmlns:r="http://schemas.openxmlformats.org/officeDocument/2006/relationships" xmlns:p="http://schemas.openxmlformats.org/presentationml/2006/main">
  <p:tag name="AS_UNIQUEID" val="1231"/>
</p:tagLst>
</file>

<file path=ppt/tags/tag244.xml><?xml version="1.0" encoding="utf-8"?>
<p:tagLst xmlns:a="http://schemas.openxmlformats.org/drawingml/2006/main" xmlns:r="http://schemas.openxmlformats.org/officeDocument/2006/relationships" xmlns:p="http://schemas.openxmlformats.org/presentationml/2006/main">
  <p:tag name="AS_UNIQUEID" val="1233"/>
</p:tagLst>
</file>

<file path=ppt/tags/tag245.xml><?xml version="1.0" encoding="utf-8"?>
<p:tagLst xmlns:a="http://schemas.openxmlformats.org/drawingml/2006/main" xmlns:r="http://schemas.openxmlformats.org/officeDocument/2006/relationships" xmlns:p="http://schemas.openxmlformats.org/presentationml/2006/main">
  <p:tag name="AS_UNIQUEID" val="1234"/>
</p:tagLst>
</file>

<file path=ppt/tags/tag246.xml><?xml version="1.0" encoding="utf-8"?>
<p:tagLst xmlns:a="http://schemas.openxmlformats.org/drawingml/2006/main" xmlns:r="http://schemas.openxmlformats.org/officeDocument/2006/relationships" xmlns:p="http://schemas.openxmlformats.org/presentationml/2006/main">
  <p:tag name="AS_UNIQUEID" val="1235"/>
</p:tagLst>
</file>

<file path=ppt/tags/tag247.xml><?xml version="1.0" encoding="utf-8"?>
<p:tagLst xmlns:a="http://schemas.openxmlformats.org/drawingml/2006/main" xmlns:r="http://schemas.openxmlformats.org/officeDocument/2006/relationships" xmlns:p="http://schemas.openxmlformats.org/presentationml/2006/main">
  <p:tag name="AS_UNIQUEID" val="1236"/>
</p:tagLst>
</file>

<file path=ppt/tags/tag248.xml><?xml version="1.0" encoding="utf-8"?>
<p:tagLst xmlns:a="http://schemas.openxmlformats.org/drawingml/2006/main" xmlns:r="http://schemas.openxmlformats.org/officeDocument/2006/relationships" xmlns:p="http://schemas.openxmlformats.org/presentationml/2006/main">
  <p:tag name="AS_UNIQUEID" val="1237"/>
</p:tagLst>
</file>

<file path=ppt/tags/tag249.xml><?xml version="1.0" encoding="utf-8"?>
<p:tagLst xmlns:a="http://schemas.openxmlformats.org/drawingml/2006/main" xmlns:r="http://schemas.openxmlformats.org/officeDocument/2006/relationships" xmlns:p="http://schemas.openxmlformats.org/presentationml/2006/main">
  <p:tag name="AS_UNIQUEID" val="1239"/>
</p:tagLst>
</file>

<file path=ppt/tags/tag25.xml><?xml version="1.0" encoding="utf-8"?>
<p:tagLst xmlns:a="http://schemas.openxmlformats.org/drawingml/2006/main" xmlns:r="http://schemas.openxmlformats.org/officeDocument/2006/relationships" xmlns:p="http://schemas.openxmlformats.org/presentationml/2006/main">
  <p:tag name="AS_UNIQUEID" val="979"/>
</p:tagLst>
</file>

<file path=ppt/tags/tag250.xml><?xml version="1.0" encoding="utf-8"?>
<p:tagLst xmlns:a="http://schemas.openxmlformats.org/drawingml/2006/main" xmlns:r="http://schemas.openxmlformats.org/officeDocument/2006/relationships" xmlns:p="http://schemas.openxmlformats.org/presentationml/2006/main">
  <p:tag name="AS_UNIQUEID" val="216"/>
</p:tagLst>
</file>

<file path=ppt/tags/tag251.xml><?xml version="1.0" encoding="utf-8"?>
<p:tagLst xmlns:a="http://schemas.openxmlformats.org/drawingml/2006/main" xmlns:r="http://schemas.openxmlformats.org/officeDocument/2006/relationships" xmlns:p="http://schemas.openxmlformats.org/presentationml/2006/main">
  <p:tag name="AS_UNIQUEID" val="216"/>
</p:tagLst>
</file>

<file path=ppt/tags/tag252.xml><?xml version="1.0" encoding="utf-8"?>
<p:tagLst xmlns:a="http://schemas.openxmlformats.org/drawingml/2006/main" xmlns:r="http://schemas.openxmlformats.org/officeDocument/2006/relationships" xmlns:p="http://schemas.openxmlformats.org/presentationml/2006/main">
  <p:tag name="AS_UNIQUEID" val="1240"/>
</p:tagLst>
</file>

<file path=ppt/tags/tag253.xml><?xml version="1.0" encoding="utf-8"?>
<p:tagLst xmlns:a="http://schemas.openxmlformats.org/drawingml/2006/main" xmlns:r="http://schemas.openxmlformats.org/officeDocument/2006/relationships" xmlns:p="http://schemas.openxmlformats.org/presentationml/2006/main">
  <p:tag name="AS_UNIQUEID" val="1241"/>
</p:tagLst>
</file>

<file path=ppt/tags/tag254.xml><?xml version="1.0" encoding="utf-8"?>
<p:tagLst xmlns:a="http://schemas.openxmlformats.org/drawingml/2006/main" xmlns:r="http://schemas.openxmlformats.org/officeDocument/2006/relationships" xmlns:p="http://schemas.openxmlformats.org/presentationml/2006/main">
  <p:tag name="AS_UNIQUEID" val="1242"/>
</p:tagLst>
</file>

<file path=ppt/tags/tag255.xml><?xml version="1.0" encoding="utf-8"?>
<p:tagLst xmlns:a="http://schemas.openxmlformats.org/drawingml/2006/main" xmlns:r="http://schemas.openxmlformats.org/officeDocument/2006/relationships" xmlns:p="http://schemas.openxmlformats.org/presentationml/2006/main">
  <p:tag name="AS_UNIQUEID" val="1243"/>
</p:tagLst>
</file>

<file path=ppt/tags/tag256.xml><?xml version="1.0" encoding="utf-8"?>
<p:tagLst xmlns:a="http://schemas.openxmlformats.org/drawingml/2006/main" xmlns:r="http://schemas.openxmlformats.org/officeDocument/2006/relationships" xmlns:p="http://schemas.openxmlformats.org/presentationml/2006/main">
  <p:tag name="AS_UNIQUEID" val="1244"/>
</p:tagLst>
</file>

<file path=ppt/tags/tag257.xml><?xml version="1.0" encoding="utf-8"?>
<p:tagLst xmlns:a="http://schemas.openxmlformats.org/drawingml/2006/main" xmlns:r="http://schemas.openxmlformats.org/officeDocument/2006/relationships" xmlns:p="http://schemas.openxmlformats.org/presentationml/2006/main">
  <p:tag name="AS_UNIQUEID" val="1245"/>
</p:tagLst>
</file>

<file path=ppt/tags/tag258.xml><?xml version="1.0" encoding="utf-8"?>
<p:tagLst xmlns:a="http://schemas.openxmlformats.org/drawingml/2006/main" xmlns:r="http://schemas.openxmlformats.org/officeDocument/2006/relationships" xmlns:p="http://schemas.openxmlformats.org/presentationml/2006/main">
  <p:tag name="AS_UNIQUEID" val="1246"/>
</p:tagLst>
</file>

<file path=ppt/tags/tag259.xml><?xml version="1.0" encoding="utf-8"?>
<p:tagLst xmlns:a="http://schemas.openxmlformats.org/drawingml/2006/main" xmlns:r="http://schemas.openxmlformats.org/officeDocument/2006/relationships" xmlns:p="http://schemas.openxmlformats.org/presentationml/2006/main">
  <p:tag name="AS_UNIQUEID" val="1247"/>
</p:tagLst>
</file>

<file path=ppt/tags/tag26.xml><?xml version="1.0" encoding="utf-8"?>
<p:tagLst xmlns:a="http://schemas.openxmlformats.org/drawingml/2006/main" xmlns:r="http://schemas.openxmlformats.org/officeDocument/2006/relationships" xmlns:p="http://schemas.openxmlformats.org/presentationml/2006/main">
  <p:tag name="AS_UNIQUEID" val="980"/>
</p:tagLst>
</file>

<file path=ppt/tags/tag260.xml><?xml version="1.0" encoding="utf-8"?>
<p:tagLst xmlns:a="http://schemas.openxmlformats.org/drawingml/2006/main" xmlns:r="http://schemas.openxmlformats.org/officeDocument/2006/relationships" xmlns:p="http://schemas.openxmlformats.org/presentationml/2006/main">
  <p:tag name="AS_UNIQUEID" val="1248"/>
</p:tagLst>
</file>

<file path=ppt/tags/tag261.xml><?xml version="1.0" encoding="utf-8"?>
<p:tagLst xmlns:a="http://schemas.openxmlformats.org/drawingml/2006/main" xmlns:r="http://schemas.openxmlformats.org/officeDocument/2006/relationships" xmlns:p="http://schemas.openxmlformats.org/presentationml/2006/main">
  <p:tag name="AS_UNIQUEID" val="1249"/>
</p:tagLst>
</file>

<file path=ppt/tags/tag262.xml><?xml version="1.0" encoding="utf-8"?>
<p:tagLst xmlns:a="http://schemas.openxmlformats.org/drawingml/2006/main" xmlns:r="http://schemas.openxmlformats.org/officeDocument/2006/relationships" xmlns:p="http://schemas.openxmlformats.org/presentationml/2006/main">
  <p:tag name="AS_UNIQUEID" val="1250"/>
</p:tagLst>
</file>

<file path=ppt/tags/tag263.xml><?xml version="1.0" encoding="utf-8"?>
<p:tagLst xmlns:a="http://schemas.openxmlformats.org/drawingml/2006/main" xmlns:r="http://schemas.openxmlformats.org/officeDocument/2006/relationships" xmlns:p="http://schemas.openxmlformats.org/presentationml/2006/main">
  <p:tag name="AS_UNIQUEID" val="1251"/>
</p:tagLst>
</file>

<file path=ppt/tags/tag264.xml><?xml version="1.0" encoding="utf-8"?>
<p:tagLst xmlns:a="http://schemas.openxmlformats.org/drawingml/2006/main" xmlns:r="http://schemas.openxmlformats.org/officeDocument/2006/relationships" xmlns:p="http://schemas.openxmlformats.org/presentationml/2006/main">
  <p:tag name="AS_UNIQUEID" val="1252"/>
</p:tagLst>
</file>

<file path=ppt/tags/tag265.xml><?xml version="1.0" encoding="utf-8"?>
<p:tagLst xmlns:a="http://schemas.openxmlformats.org/drawingml/2006/main" xmlns:r="http://schemas.openxmlformats.org/officeDocument/2006/relationships" xmlns:p="http://schemas.openxmlformats.org/presentationml/2006/main">
  <p:tag name="AS_UNIQUEID" val="1254"/>
</p:tagLst>
</file>

<file path=ppt/tags/tag266.xml><?xml version="1.0" encoding="utf-8"?>
<p:tagLst xmlns:a="http://schemas.openxmlformats.org/drawingml/2006/main" xmlns:r="http://schemas.openxmlformats.org/officeDocument/2006/relationships" xmlns:p="http://schemas.openxmlformats.org/presentationml/2006/main">
  <p:tag name="AS_UNIQUEID" val="1255"/>
  <p:tag name="KSO_WM_UNIT_TABLE_BEAUTIFY" val="smartTable{db5e6f8b-dbb4-4022-bcb1-f45ae0f4f408}"/>
  <p:tag name="TABLE_ENDDRAG_ORIGIN_RECT" val="932*393"/>
  <p:tag name="TABLE_ENDDRAG_RECT" val="16*73*932*393"/>
</p:tagLst>
</file>

<file path=ppt/tags/tag267.xml><?xml version="1.0" encoding="utf-8"?>
<p:tagLst xmlns:a="http://schemas.openxmlformats.org/drawingml/2006/main" xmlns:r="http://schemas.openxmlformats.org/officeDocument/2006/relationships" xmlns:p="http://schemas.openxmlformats.org/presentationml/2006/main">
  <p:tag name="AS_UNIQUEID" val="1256"/>
</p:tagLst>
</file>

<file path=ppt/tags/tag268.xml><?xml version="1.0" encoding="utf-8"?>
<p:tagLst xmlns:a="http://schemas.openxmlformats.org/drawingml/2006/main" xmlns:r="http://schemas.openxmlformats.org/officeDocument/2006/relationships" xmlns:p="http://schemas.openxmlformats.org/presentationml/2006/main">
  <p:tag name="AS_UNIQUEID" val="1257"/>
</p:tagLst>
</file>

<file path=ppt/tags/tag269.xml><?xml version="1.0" encoding="utf-8"?>
<p:tagLst xmlns:a="http://schemas.openxmlformats.org/drawingml/2006/main" xmlns:r="http://schemas.openxmlformats.org/officeDocument/2006/relationships" xmlns:p="http://schemas.openxmlformats.org/presentationml/2006/main">
  <p:tag name="AS_UNIQUEID" val="1259"/>
</p:tagLst>
</file>

<file path=ppt/tags/tag27.xml><?xml version="1.0" encoding="utf-8"?>
<p:tagLst xmlns:a="http://schemas.openxmlformats.org/drawingml/2006/main" xmlns:r="http://schemas.openxmlformats.org/officeDocument/2006/relationships" xmlns:p="http://schemas.openxmlformats.org/presentationml/2006/main">
  <p:tag name="AS_UNIQUEID" val="981"/>
</p:tagLst>
</file>

<file path=ppt/tags/tag270.xml><?xml version="1.0" encoding="utf-8"?>
<p:tagLst xmlns:a="http://schemas.openxmlformats.org/drawingml/2006/main" xmlns:r="http://schemas.openxmlformats.org/officeDocument/2006/relationships" xmlns:p="http://schemas.openxmlformats.org/presentationml/2006/main">
  <p:tag name="AS_UNIQUEID" val="1260"/>
</p:tagLst>
</file>

<file path=ppt/tags/tag271.xml><?xml version="1.0" encoding="utf-8"?>
<p:tagLst xmlns:a="http://schemas.openxmlformats.org/drawingml/2006/main" xmlns:r="http://schemas.openxmlformats.org/officeDocument/2006/relationships" xmlns:p="http://schemas.openxmlformats.org/presentationml/2006/main">
  <p:tag name="AS_UNIQUEID" val="1261"/>
</p:tagLst>
</file>

<file path=ppt/tags/tag272.xml><?xml version="1.0" encoding="utf-8"?>
<p:tagLst xmlns:a="http://schemas.openxmlformats.org/drawingml/2006/main" xmlns:r="http://schemas.openxmlformats.org/officeDocument/2006/relationships" xmlns:p="http://schemas.openxmlformats.org/presentationml/2006/main">
  <p:tag name="AS_UNIQUEID" val="1263"/>
</p:tagLst>
</file>

<file path=ppt/tags/tag273.xml><?xml version="1.0" encoding="utf-8"?>
<p:tagLst xmlns:a="http://schemas.openxmlformats.org/drawingml/2006/main" xmlns:r="http://schemas.openxmlformats.org/officeDocument/2006/relationships" xmlns:p="http://schemas.openxmlformats.org/presentationml/2006/main">
  <p:tag name="AS_UNIQUEID" val="1264"/>
</p:tagLst>
</file>

<file path=ppt/tags/tag274.xml><?xml version="1.0" encoding="utf-8"?>
<p:tagLst xmlns:a="http://schemas.openxmlformats.org/drawingml/2006/main" xmlns:r="http://schemas.openxmlformats.org/officeDocument/2006/relationships" xmlns:p="http://schemas.openxmlformats.org/presentationml/2006/main">
  <p:tag name="AS_UNIQUEID" val="1265"/>
</p:tagLst>
</file>

<file path=ppt/tags/tag275.xml><?xml version="1.0" encoding="utf-8"?>
<p:tagLst xmlns:a="http://schemas.openxmlformats.org/drawingml/2006/main" xmlns:r="http://schemas.openxmlformats.org/officeDocument/2006/relationships" xmlns:p="http://schemas.openxmlformats.org/presentationml/2006/main">
  <p:tag name="AS_UNIQUEID" val="1266"/>
</p:tagLst>
</file>

<file path=ppt/tags/tag276.xml><?xml version="1.0" encoding="utf-8"?>
<p:tagLst xmlns:a="http://schemas.openxmlformats.org/drawingml/2006/main" xmlns:r="http://schemas.openxmlformats.org/officeDocument/2006/relationships" xmlns:p="http://schemas.openxmlformats.org/presentationml/2006/main">
  <p:tag name="AS_UNIQUEID" val="1267"/>
</p:tagLst>
</file>

<file path=ppt/tags/tag277.xml><?xml version="1.0" encoding="utf-8"?>
<p:tagLst xmlns:a="http://schemas.openxmlformats.org/drawingml/2006/main" xmlns:r="http://schemas.openxmlformats.org/officeDocument/2006/relationships" xmlns:p="http://schemas.openxmlformats.org/presentationml/2006/main">
  <p:tag name="AS_UNIQUEID" val="1268"/>
</p:tagLst>
</file>

<file path=ppt/tags/tag278.xml><?xml version="1.0" encoding="utf-8"?>
<p:tagLst xmlns:a="http://schemas.openxmlformats.org/drawingml/2006/main" xmlns:r="http://schemas.openxmlformats.org/officeDocument/2006/relationships" xmlns:p="http://schemas.openxmlformats.org/presentationml/2006/main">
  <p:tag name="AS_UNIQUEID" val="1270"/>
</p:tagLst>
</file>

<file path=ppt/tags/tag279.xml><?xml version="1.0" encoding="utf-8"?>
<p:tagLst xmlns:a="http://schemas.openxmlformats.org/drawingml/2006/main" xmlns:r="http://schemas.openxmlformats.org/officeDocument/2006/relationships" xmlns:p="http://schemas.openxmlformats.org/presentationml/2006/main">
  <p:tag name="AS_UNIQUEID" val="1271"/>
</p:tagLst>
</file>

<file path=ppt/tags/tag28.xml><?xml version="1.0" encoding="utf-8"?>
<p:tagLst xmlns:a="http://schemas.openxmlformats.org/drawingml/2006/main" xmlns:r="http://schemas.openxmlformats.org/officeDocument/2006/relationships" xmlns:p="http://schemas.openxmlformats.org/presentationml/2006/main">
  <p:tag name="AS_UNIQUEID" val="982"/>
</p:tagLst>
</file>

<file path=ppt/tags/tag280.xml><?xml version="1.0" encoding="utf-8"?>
<p:tagLst xmlns:a="http://schemas.openxmlformats.org/drawingml/2006/main" xmlns:r="http://schemas.openxmlformats.org/officeDocument/2006/relationships" xmlns:p="http://schemas.openxmlformats.org/presentationml/2006/main">
  <p:tag name="AS_UNIQUEID" val="1272"/>
</p:tagLst>
</file>

<file path=ppt/tags/tag281.xml><?xml version="1.0" encoding="utf-8"?>
<p:tagLst xmlns:a="http://schemas.openxmlformats.org/drawingml/2006/main" xmlns:r="http://schemas.openxmlformats.org/officeDocument/2006/relationships" xmlns:p="http://schemas.openxmlformats.org/presentationml/2006/main">
  <p:tag name="AS_UNIQUEID" val="1273"/>
</p:tagLst>
</file>

<file path=ppt/tags/tag282.xml><?xml version="1.0" encoding="utf-8"?>
<p:tagLst xmlns:a="http://schemas.openxmlformats.org/drawingml/2006/main" xmlns:r="http://schemas.openxmlformats.org/officeDocument/2006/relationships" xmlns:p="http://schemas.openxmlformats.org/presentationml/2006/main">
  <p:tag name="AS_UNIQUEID" val="1275"/>
</p:tagLst>
</file>

<file path=ppt/tags/tag283.xml><?xml version="1.0" encoding="utf-8"?>
<p:tagLst xmlns:a="http://schemas.openxmlformats.org/drawingml/2006/main" xmlns:r="http://schemas.openxmlformats.org/officeDocument/2006/relationships" xmlns:p="http://schemas.openxmlformats.org/presentationml/2006/main">
  <p:tag name="AS_UNIQUEID" val="1276"/>
</p:tagLst>
</file>

<file path=ppt/tags/tag284.xml><?xml version="1.0" encoding="utf-8"?>
<p:tagLst xmlns:a="http://schemas.openxmlformats.org/drawingml/2006/main" xmlns:r="http://schemas.openxmlformats.org/officeDocument/2006/relationships" xmlns:p="http://schemas.openxmlformats.org/presentationml/2006/main">
  <p:tag name="AS_UNIQUEID" val="1278"/>
</p:tagLst>
</file>

<file path=ppt/tags/tag285.xml><?xml version="1.0" encoding="utf-8"?>
<p:tagLst xmlns:a="http://schemas.openxmlformats.org/drawingml/2006/main" xmlns:r="http://schemas.openxmlformats.org/officeDocument/2006/relationships" xmlns:p="http://schemas.openxmlformats.org/presentationml/2006/main">
  <p:tag name="AS_UNIQUEID" val="1279"/>
</p:tagLst>
</file>

<file path=ppt/tags/tag286.xml><?xml version="1.0" encoding="utf-8"?>
<p:tagLst xmlns:a="http://schemas.openxmlformats.org/drawingml/2006/main" xmlns:r="http://schemas.openxmlformats.org/officeDocument/2006/relationships" xmlns:p="http://schemas.openxmlformats.org/presentationml/2006/main">
  <p:tag name="AS_UNIQUEID" val="1280"/>
</p:tagLst>
</file>

<file path=ppt/tags/tag287.xml><?xml version="1.0" encoding="utf-8"?>
<p:tagLst xmlns:a="http://schemas.openxmlformats.org/drawingml/2006/main" xmlns:r="http://schemas.openxmlformats.org/officeDocument/2006/relationships" xmlns:p="http://schemas.openxmlformats.org/presentationml/2006/main">
  <p:tag name="AS_UNIQUEID" val="1281"/>
</p:tagLst>
</file>

<file path=ppt/tags/tag288.xml><?xml version="1.0" encoding="utf-8"?>
<p:tagLst xmlns:a="http://schemas.openxmlformats.org/drawingml/2006/main" xmlns:r="http://schemas.openxmlformats.org/officeDocument/2006/relationships" xmlns:p="http://schemas.openxmlformats.org/presentationml/2006/main">
  <p:tag name="AS_UNIQUEID" val="1282"/>
  <p:tag name="KSO_WM_MEDIACOVER_FLAG" val="1"/>
  <p:tag name="KSO_WM_UNIT_MEDIACOVER_BTN_POS" val="c"/>
  <p:tag name="KSO_WM_UNIT_MEDIACOVER_BTN_STATE" val="1"/>
  <p:tag name="KSO_WM_UNIT_MEDIACOVER_BTN_STYLE" val="ee0bc779c1f3d7f3e90c96344320e69a"/>
  <p:tag name="KSO_WM_UNIT_MEDIACOVER_BTNRECT" val="3920*2013*737*737"/>
  <p:tag name="KSO_WM_UNIT_MEDIACOVER_RGB" val="000000"/>
  <p:tag name="KSO_WM_UNIT_MEDIACOVER_STYLEID" val="1"/>
  <p:tag name="KSO_WM_UNIT_MEDIACOVER_TEXTSTATE" val="0"/>
  <p:tag name="KSO_WM_UNIT_MEDIACOVER_TRANSPARENCY" val="0.5"/>
</p:tagLst>
</file>

<file path=ppt/tags/tag289.xml><?xml version="1.0" encoding="utf-8"?>
<p:tagLst xmlns:a="http://schemas.openxmlformats.org/drawingml/2006/main" xmlns:r="http://schemas.openxmlformats.org/officeDocument/2006/relationships" xmlns:p="http://schemas.openxmlformats.org/presentationml/2006/main">
  <p:tag name="AS_UNIQUEID" val="1283"/>
</p:tagLst>
</file>

<file path=ppt/tags/tag29.xml><?xml version="1.0" encoding="utf-8"?>
<p:tagLst xmlns:a="http://schemas.openxmlformats.org/drawingml/2006/main" xmlns:r="http://schemas.openxmlformats.org/officeDocument/2006/relationships" xmlns:p="http://schemas.openxmlformats.org/presentationml/2006/main">
  <p:tag name="AS_UNIQUEID" val="984"/>
</p:tagLst>
</file>

<file path=ppt/tags/tag290.xml><?xml version="1.0" encoding="utf-8"?>
<p:tagLst xmlns:a="http://schemas.openxmlformats.org/drawingml/2006/main" xmlns:r="http://schemas.openxmlformats.org/officeDocument/2006/relationships" xmlns:p="http://schemas.openxmlformats.org/presentationml/2006/main">
  <p:tag name="AS_UNIQUEID" val="1285"/>
</p:tagLst>
</file>

<file path=ppt/tags/tag291.xml><?xml version="1.0" encoding="utf-8"?>
<p:tagLst xmlns:a="http://schemas.openxmlformats.org/drawingml/2006/main" xmlns:r="http://schemas.openxmlformats.org/officeDocument/2006/relationships" xmlns:p="http://schemas.openxmlformats.org/presentationml/2006/main">
  <p:tag name="AS_UNIQUEID" val="1286"/>
</p:tagLst>
</file>

<file path=ppt/tags/tag292.xml><?xml version="1.0" encoding="utf-8"?>
<p:tagLst xmlns:a="http://schemas.openxmlformats.org/drawingml/2006/main" xmlns:r="http://schemas.openxmlformats.org/officeDocument/2006/relationships" xmlns:p="http://schemas.openxmlformats.org/presentationml/2006/main">
  <p:tag name="AS_UNIQUEID" val="1287"/>
</p:tagLst>
</file>

<file path=ppt/tags/tag293.xml><?xml version="1.0" encoding="utf-8"?>
<p:tagLst xmlns:a="http://schemas.openxmlformats.org/drawingml/2006/main" xmlns:r="http://schemas.openxmlformats.org/officeDocument/2006/relationships" xmlns:p="http://schemas.openxmlformats.org/presentationml/2006/main">
  <p:tag name="AS_UNIQUEID" val="1288"/>
</p:tagLst>
</file>

<file path=ppt/tags/tag294.xml><?xml version="1.0" encoding="utf-8"?>
<p:tagLst xmlns:a="http://schemas.openxmlformats.org/drawingml/2006/main" xmlns:r="http://schemas.openxmlformats.org/officeDocument/2006/relationships" xmlns:p="http://schemas.openxmlformats.org/presentationml/2006/main">
  <p:tag name="AS_UNIQUEID" val="1290"/>
</p:tagLst>
</file>

<file path=ppt/tags/tag295.xml><?xml version="1.0" encoding="utf-8"?>
<p:tagLst xmlns:a="http://schemas.openxmlformats.org/drawingml/2006/main" xmlns:r="http://schemas.openxmlformats.org/officeDocument/2006/relationships" xmlns:p="http://schemas.openxmlformats.org/presentationml/2006/main">
  <p:tag name="AS_UNIQUEID" val="1291"/>
</p:tagLst>
</file>

<file path=ppt/tags/tag296.xml><?xml version="1.0" encoding="utf-8"?>
<p:tagLst xmlns:a="http://schemas.openxmlformats.org/drawingml/2006/main" xmlns:r="http://schemas.openxmlformats.org/officeDocument/2006/relationships" xmlns:p="http://schemas.openxmlformats.org/presentationml/2006/main">
  <p:tag name="AS_UNIQUEID" val="1292"/>
</p:tagLst>
</file>

<file path=ppt/tags/tag297.xml><?xml version="1.0" encoding="utf-8"?>
<p:tagLst xmlns:a="http://schemas.openxmlformats.org/drawingml/2006/main" xmlns:r="http://schemas.openxmlformats.org/officeDocument/2006/relationships" xmlns:p="http://schemas.openxmlformats.org/presentationml/2006/main">
  <p:tag name="AS_UNIQUEID" val="1293"/>
</p:tagLst>
</file>

<file path=ppt/tags/tag298.xml><?xml version="1.0" encoding="utf-8"?>
<p:tagLst xmlns:a="http://schemas.openxmlformats.org/drawingml/2006/main" xmlns:r="http://schemas.openxmlformats.org/officeDocument/2006/relationships" xmlns:p="http://schemas.openxmlformats.org/presentationml/2006/main">
  <p:tag name="AS_UNIQUEID" val="1294"/>
</p:tagLst>
</file>

<file path=ppt/tags/tag299.xml><?xml version="1.0" encoding="utf-8"?>
<p:tagLst xmlns:a="http://schemas.openxmlformats.org/drawingml/2006/main" xmlns:r="http://schemas.openxmlformats.org/officeDocument/2006/relationships" xmlns:p="http://schemas.openxmlformats.org/presentationml/2006/main">
  <p:tag name="AS_UNIQUEID" val="1296"/>
</p:tagLst>
</file>

<file path=ppt/tags/tag3.xml><?xml version="1.0" encoding="utf-8"?>
<p:tagLst xmlns:a="http://schemas.openxmlformats.org/drawingml/2006/main" xmlns:r="http://schemas.openxmlformats.org/officeDocument/2006/relationships" xmlns:p="http://schemas.openxmlformats.org/presentationml/2006/main">
  <p:tag name="AS_UNIQUEID" val="1070"/>
</p:tagLst>
</file>

<file path=ppt/tags/tag30.xml><?xml version="1.0" encoding="utf-8"?>
<p:tagLst xmlns:a="http://schemas.openxmlformats.org/drawingml/2006/main" xmlns:r="http://schemas.openxmlformats.org/officeDocument/2006/relationships" xmlns:p="http://schemas.openxmlformats.org/presentationml/2006/main">
  <p:tag name="AS_UNIQUEID" val="985"/>
</p:tagLst>
</file>

<file path=ppt/tags/tag300.xml><?xml version="1.0" encoding="utf-8"?>
<p:tagLst xmlns:a="http://schemas.openxmlformats.org/drawingml/2006/main" xmlns:r="http://schemas.openxmlformats.org/officeDocument/2006/relationships" xmlns:p="http://schemas.openxmlformats.org/presentationml/2006/main">
  <p:tag name="AS_UNIQUEID" val="1297"/>
</p:tagLst>
</file>

<file path=ppt/tags/tag301.xml><?xml version="1.0" encoding="utf-8"?>
<p:tagLst xmlns:a="http://schemas.openxmlformats.org/drawingml/2006/main" xmlns:r="http://schemas.openxmlformats.org/officeDocument/2006/relationships" xmlns:p="http://schemas.openxmlformats.org/presentationml/2006/main">
  <p:tag name="AS_UNIQUEID" val="1298"/>
</p:tagLst>
</file>

<file path=ppt/tags/tag302.xml><?xml version="1.0" encoding="utf-8"?>
<p:tagLst xmlns:a="http://schemas.openxmlformats.org/drawingml/2006/main" xmlns:r="http://schemas.openxmlformats.org/officeDocument/2006/relationships" xmlns:p="http://schemas.openxmlformats.org/presentationml/2006/main">
  <p:tag name="AS_UNIQUEID" val="1301"/>
</p:tagLst>
</file>

<file path=ppt/tags/tag303.xml><?xml version="1.0" encoding="utf-8"?>
<p:tagLst xmlns:a="http://schemas.openxmlformats.org/drawingml/2006/main" xmlns:r="http://schemas.openxmlformats.org/officeDocument/2006/relationships" xmlns:p="http://schemas.openxmlformats.org/presentationml/2006/main">
  <p:tag name="AS_UNIQUEID" val="1302"/>
</p:tagLst>
</file>

<file path=ppt/tags/tag304.xml><?xml version="1.0" encoding="utf-8"?>
<p:tagLst xmlns:a="http://schemas.openxmlformats.org/drawingml/2006/main" xmlns:r="http://schemas.openxmlformats.org/officeDocument/2006/relationships" xmlns:p="http://schemas.openxmlformats.org/presentationml/2006/main">
  <p:tag name="AS_UNIQUEID" val="1299"/>
</p:tagLst>
</file>

<file path=ppt/tags/tag305.xml><?xml version="1.0" encoding="utf-8"?>
<p:tagLst xmlns:a="http://schemas.openxmlformats.org/drawingml/2006/main" xmlns:r="http://schemas.openxmlformats.org/officeDocument/2006/relationships" xmlns:p="http://schemas.openxmlformats.org/presentationml/2006/main">
  <p:tag name="AS_UNIQUEID" val="1300"/>
</p:tagLst>
</file>

<file path=ppt/tags/tag306.xml><?xml version="1.0" encoding="utf-8"?>
<p:tagLst xmlns:a="http://schemas.openxmlformats.org/drawingml/2006/main" xmlns:r="http://schemas.openxmlformats.org/officeDocument/2006/relationships" xmlns:p="http://schemas.openxmlformats.org/presentationml/2006/main">
  <p:tag name="AS_UNIQUEID" val="1304"/>
</p:tagLst>
</file>

<file path=ppt/tags/tag307.xml><?xml version="1.0" encoding="utf-8"?>
<p:tagLst xmlns:a="http://schemas.openxmlformats.org/drawingml/2006/main" xmlns:r="http://schemas.openxmlformats.org/officeDocument/2006/relationships" xmlns:p="http://schemas.openxmlformats.org/presentationml/2006/main">
  <p:tag name="AS_UNIQUEID" val="1305"/>
  <p:tag name="KSO_WM_UNIT_TABLE_BEAUTIFY" val="smartTable{534c4cb6-cf4d-43fd-8dd0-7e9652f0a57f}"/>
  <p:tag name="TABLE_ENDDRAG_ORIGIN_RECT" val="926*255"/>
  <p:tag name="TABLE_ENDDRAG_RECT" val="22*51*926*255"/>
</p:tagLst>
</file>

<file path=ppt/tags/tag308.xml><?xml version="1.0" encoding="utf-8"?>
<p:tagLst xmlns:a="http://schemas.openxmlformats.org/drawingml/2006/main" xmlns:r="http://schemas.openxmlformats.org/officeDocument/2006/relationships" xmlns:p="http://schemas.openxmlformats.org/presentationml/2006/main">
  <p:tag name="AS_UNIQUEID" val="1306"/>
</p:tagLst>
</file>

<file path=ppt/tags/tag309.xml><?xml version="1.0" encoding="utf-8"?>
<p:tagLst xmlns:a="http://schemas.openxmlformats.org/drawingml/2006/main" xmlns:r="http://schemas.openxmlformats.org/officeDocument/2006/relationships" xmlns:p="http://schemas.openxmlformats.org/presentationml/2006/main">
  <p:tag name="AS_UNIQUEID" val="1307"/>
</p:tagLst>
</file>

<file path=ppt/tags/tag31.xml><?xml version="1.0" encoding="utf-8"?>
<p:tagLst xmlns:a="http://schemas.openxmlformats.org/drawingml/2006/main" xmlns:r="http://schemas.openxmlformats.org/officeDocument/2006/relationships" xmlns:p="http://schemas.openxmlformats.org/presentationml/2006/main">
  <p:tag name="AS_UNIQUEID" val="986"/>
</p:tagLst>
</file>

<file path=ppt/tags/tag310.xml><?xml version="1.0" encoding="utf-8"?>
<p:tagLst xmlns:a="http://schemas.openxmlformats.org/drawingml/2006/main" xmlns:r="http://schemas.openxmlformats.org/officeDocument/2006/relationships" xmlns:p="http://schemas.openxmlformats.org/presentationml/2006/main">
  <p:tag name="AS_UNIQUEID" val="1309"/>
  <p:tag name="KSO_WM_UNIT_TABLE_BEAUTIFY" val="smartTable{13467e0e-d6da-487d-8f03-1d9f2115b9bc}"/>
  <p:tag name="TABLE_ENDDRAG_ORIGIN_RECT" val="924*514"/>
  <p:tag name="TABLE_ENDDRAG_RECT" val="25*34*924*514"/>
</p:tagLst>
</file>

<file path=ppt/tags/tag311.xml><?xml version="1.0" encoding="utf-8"?>
<p:tagLst xmlns:a="http://schemas.openxmlformats.org/drawingml/2006/main" xmlns:r="http://schemas.openxmlformats.org/officeDocument/2006/relationships" xmlns:p="http://schemas.openxmlformats.org/presentationml/2006/main">
  <p:tag name="AS_UNIQUEID" val="1310"/>
</p:tagLst>
</file>

<file path=ppt/tags/tag312.xml><?xml version="1.0" encoding="utf-8"?>
<p:tagLst xmlns:a="http://schemas.openxmlformats.org/drawingml/2006/main" xmlns:r="http://schemas.openxmlformats.org/officeDocument/2006/relationships" xmlns:p="http://schemas.openxmlformats.org/presentationml/2006/main">
  <p:tag name="AS_UNIQUEID" val="1312"/>
</p:tagLst>
</file>

<file path=ppt/tags/tag313.xml><?xml version="1.0" encoding="utf-8"?>
<p:tagLst xmlns:a="http://schemas.openxmlformats.org/drawingml/2006/main" xmlns:r="http://schemas.openxmlformats.org/officeDocument/2006/relationships" xmlns:p="http://schemas.openxmlformats.org/presentationml/2006/main">
  <p:tag name="AS_UNIQUEID" val="1313"/>
  <p:tag name="KSO_WM_UNIT_TABLE_BEAUTIFY" val="smartTable{e2720026-837f-4801-802b-ee7e67749726}"/>
</p:tagLst>
</file>

<file path=ppt/tags/tag314.xml><?xml version="1.0" encoding="utf-8"?>
<p:tagLst xmlns:a="http://schemas.openxmlformats.org/drawingml/2006/main" xmlns:r="http://schemas.openxmlformats.org/officeDocument/2006/relationships" xmlns:p="http://schemas.openxmlformats.org/presentationml/2006/main">
  <p:tag name="AS_UNIQUEID" val="131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15.xml><?xml version="1.0" encoding="utf-8"?>
<p:tagLst xmlns:a="http://schemas.openxmlformats.org/drawingml/2006/main" xmlns:r="http://schemas.openxmlformats.org/officeDocument/2006/relationships" xmlns:p="http://schemas.openxmlformats.org/presentationml/2006/main">
  <p:tag name="AS_UNIQUEID" val="1315"/>
</p:tagLst>
</file>

<file path=ppt/tags/tag316.xml><?xml version="1.0" encoding="utf-8"?>
<p:tagLst xmlns:a="http://schemas.openxmlformats.org/drawingml/2006/main" xmlns:r="http://schemas.openxmlformats.org/officeDocument/2006/relationships" xmlns:p="http://schemas.openxmlformats.org/presentationml/2006/main">
  <p:tag name="AS_UNIQUEID" val="1316"/>
</p:tagLst>
</file>

<file path=ppt/tags/tag317.xml><?xml version="1.0" encoding="utf-8"?>
<p:tagLst xmlns:a="http://schemas.openxmlformats.org/drawingml/2006/main" xmlns:r="http://schemas.openxmlformats.org/officeDocument/2006/relationships" xmlns:p="http://schemas.openxmlformats.org/presentationml/2006/main">
  <p:tag name="AS_UNIQUEID" val="1318"/>
</p:tagLst>
</file>

<file path=ppt/tags/tag318.xml><?xml version="1.0" encoding="utf-8"?>
<p:tagLst xmlns:a="http://schemas.openxmlformats.org/drawingml/2006/main" xmlns:r="http://schemas.openxmlformats.org/officeDocument/2006/relationships" xmlns:p="http://schemas.openxmlformats.org/presentationml/2006/main">
  <p:tag name="AS_UNIQUEID" val="1319"/>
  <p:tag name="KSO_WM_UNIT_TABLE_BEAUTIFY" val="smartTable{d2d5983d-26d8-4789-8d9a-50804c0a60d3}"/>
</p:tagLst>
</file>

<file path=ppt/tags/tag319.xml><?xml version="1.0" encoding="utf-8"?>
<p:tagLst xmlns:a="http://schemas.openxmlformats.org/drawingml/2006/main" xmlns:r="http://schemas.openxmlformats.org/officeDocument/2006/relationships" xmlns:p="http://schemas.openxmlformats.org/presentationml/2006/main">
  <p:tag name="AS_UNIQUEID" val="132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32.xml><?xml version="1.0" encoding="utf-8"?>
<p:tagLst xmlns:a="http://schemas.openxmlformats.org/drawingml/2006/main" xmlns:r="http://schemas.openxmlformats.org/officeDocument/2006/relationships" xmlns:p="http://schemas.openxmlformats.org/presentationml/2006/main">
  <p:tag name="AS_UNIQUEID" val="987"/>
</p:tagLst>
</file>

<file path=ppt/tags/tag320.xml><?xml version="1.0" encoding="utf-8"?>
<p:tagLst xmlns:a="http://schemas.openxmlformats.org/drawingml/2006/main" xmlns:r="http://schemas.openxmlformats.org/officeDocument/2006/relationships" xmlns:p="http://schemas.openxmlformats.org/presentationml/2006/main">
  <p:tag name="AS_UNIQUEID" val="1321"/>
</p:tagLst>
</file>

<file path=ppt/tags/tag321.xml><?xml version="1.0" encoding="utf-8"?>
<p:tagLst xmlns:a="http://schemas.openxmlformats.org/drawingml/2006/main" xmlns:r="http://schemas.openxmlformats.org/officeDocument/2006/relationships" xmlns:p="http://schemas.openxmlformats.org/presentationml/2006/main">
  <p:tag name="AS_UNIQUEID" val="1322"/>
</p:tagLst>
</file>

<file path=ppt/tags/tag322.xml><?xml version="1.0" encoding="utf-8"?>
<p:tagLst xmlns:a="http://schemas.openxmlformats.org/drawingml/2006/main" xmlns:r="http://schemas.openxmlformats.org/officeDocument/2006/relationships" xmlns:p="http://schemas.openxmlformats.org/presentationml/2006/main">
  <p:tag name="AS_UNIQUEID" val="1324"/>
</p:tagLst>
</file>

<file path=ppt/tags/tag323.xml><?xml version="1.0" encoding="utf-8"?>
<p:tagLst xmlns:a="http://schemas.openxmlformats.org/drawingml/2006/main" xmlns:r="http://schemas.openxmlformats.org/officeDocument/2006/relationships" xmlns:p="http://schemas.openxmlformats.org/presentationml/2006/main">
  <p:tag name="AS_UNIQUEID" val="1325"/>
</p:tagLst>
</file>

<file path=ppt/tags/tag324.xml><?xml version="1.0" encoding="utf-8"?>
<p:tagLst xmlns:a="http://schemas.openxmlformats.org/drawingml/2006/main" xmlns:r="http://schemas.openxmlformats.org/officeDocument/2006/relationships" xmlns:p="http://schemas.openxmlformats.org/presentationml/2006/main">
  <p:tag name="AS_UNIQUEID" val="1326"/>
</p:tagLst>
</file>

<file path=ppt/tags/tag325.xml><?xml version="1.0" encoding="utf-8"?>
<p:tagLst xmlns:a="http://schemas.openxmlformats.org/drawingml/2006/main" xmlns:r="http://schemas.openxmlformats.org/officeDocument/2006/relationships" xmlns:p="http://schemas.openxmlformats.org/presentationml/2006/main">
  <p:tag name="AS_UNIQUEID" val="1327"/>
</p:tagLst>
</file>

<file path=ppt/tags/tag326.xml><?xml version="1.0" encoding="utf-8"?>
<p:tagLst xmlns:a="http://schemas.openxmlformats.org/drawingml/2006/main" xmlns:r="http://schemas.openxmlformats.org/officeDocument/2006/relationships" xmlns:p="http://schemas.openxmlformats.org/presentationml/2006/main">
  <p:tag name="AS_UNIQUEID" val="1328"/>
</p:tagLst>
</file>

<file path=ppt/tags/tag327.xml><?xml version="1.0" encoding="utf-8"?>
<p:tagLst xmlns:a="http://schemas.openxmlformats.org/drawingml/2006/main" xmlns:r="http://schemas.openxmlformats.org/officeDocument/2006/relationships" xmlns:p="http://schemas.openxmlformats.org/presentationml/2006/main">
  <p:tag name="AS_UNIQUEID" val="1329"/>
</p:tagLst>
</file>

<file path=ppt/tags/tag328.xml><?xml version="1.0" encoding="utf-8"?>
<p:tagLst xmlns:a="http://schemas.openxmlformats.org/drawingml/2006/main" xmlns:r="http://schemas.openxmlformats.org/officeDocument/2006/relationships" xmlns:p="http://schemas.openxmlformats.org/presentationml/2006/main">
  <p:tag name="AS_UNIQUEID" val="1330"/>
</p:tagLst>
</file>

<file path=ppt/tags/tag329.xml><?xml version="1.0" encoding="utf-8"?>
<p:tagLst xmlns:a="http://schemas.openxmlformats.org/drawingml/2006/main" xmlns:r="http://schemas.openxmlformats.org/officeDocument/2006/relationships" xmlns:p="http://schemas.openxmlformats.org/presentationml/2006/main">
  <p:tag name="AS_UNIQUEID" val="1331"/>
</p:tagLst>
</file>

<file path=ppt/tags/tag33.xml><?xml version="1.0" encoding="utf-8"?>
<p:tagLst xmlns:a="http://schemas.openxmlformats.org/drawingml/2006/main" xmlns:r="http://schemas.openxmlformats.org/officeDocument/2006/relationships" xmlns:p="http://schemas.openxmlformats.org/presentationml/2006/main">
  <p:tag name="AS_UNIQUEID" val="988"/>
</p:tagLst>
</file>

<file path=ppt/tags/tag330.xml><?xml version="1.0" encoding="utf-8"?>
<p:tagLst xmlns:a="http://schemas.openxmlformats.org/drawingml/2006/main" xmlns:r="http://schemas.openxmlformats.org/officeDocument/2006/relationships" xmlns:p="http://schemas.openxmlformats.org/presentationml/2006/main">
  <p:tag name="AS_UNIQUEID" val="1333"/>
</p:tagLst>
</file>

<file path=ppt/tags/tag331.xml><?xml version="1.0" encoding="utf-8"?>
<p:tagLst xmlns:a="http://schemas.openxmlformats.org/drawingml/2006/main" xmlns:r="http://schemas.openxmlformats.org/officeDocument/2006/relationships" xmlns:p="http://schemas.openxmlformats.org/presentationml/2006/main">
  <p:tag name="AS_UNIQUEID" val="1334"/>
</p:tagLst>
</file>

<file path=ppt/tags/tag332.xml><?xml version="1.0" encoding="utf-8"?>
<p:tagLst xmlns:a="http://schemas.openxmlformats.org/drawingml/2006/main" xmlns:r="http://schemas.openxmlformats.org/officeDocument/2006/relationships" xmlns:p="http://schemas.openxmlformats.org/presentationml/2006/main">
  <p:tag name="AS_UNIQUEID" val="1335"/>
</p:tagLst>
</file>

<file path=ppt/tags/tag333.xml><?xml version="1.0" encoding="utf-8"?>
<p:tagLst xmlns:a="http://schemas.openxmlformats.org/drawingml/2006/main" xmlns:r="http://schemas.openxmlformats.org/officeDocument/2006/relationships" xmlns:p="http://schemas.openxmlformats.org/presentationml/2006/main">
  <p:tag name="AS_UNIQUEID" val="1336"/>
</p:tagLst>
</file>

<file path=ppt/tags/tag334.xml><?xml version="1.0" encoding="utf-8"?>
<p:tagLst xmlns:a="http://schemas.openxmlformats.org/drawingml/2006/main" xmlns:r="http://schemas.openxmlformats.org/officeDocument/2006/relationships" xmlns:p="http://schemas.openxmlformats.org/presentationml/2006/main">
  <p:tag name="AS_UNIQUEID" val="1337"/>
</p:tagLst>
</file>

<file path=ppt/tags/tag335.xml><?xml version="1.0" encoding="utf-8"?>
<p:tagLst xmlns:a="http://schemas.openxmlformats.org/drawingml/2006/main" xmlns:r="http://schemas.openxmlformats.org/officeDocument/2006/relationships" xmlns:p="http://schemas.openxmlformats.org/presentationml/2006/main">
  <p:tag name="AS_UNIQUEID" val="1338"/>
</p:tagLst>
</file>

<file path=ppt/tags/tag336.xml><?xml version="1.0" encoding="utf-8"?>
<p:tagLst xmlns:a="http://schemas.openxmlformats.org/drawingml/2006/main" xmlns:r="http://schemas.openxmlformats.org/officeDocument/2006/relationships" xmlns:p="http://schemas.openxmlformats.org/presentationml/2006/main">
  <p:tag name="AS_UNIQUEID" val="1340"/>
</p:tagLst>
</file>

<file path=ppt/tags/tag337.xml><?xml version="1.0" encoding="utf-8"?>
<p:tagLst xmlns:a="http://schemas.openxmlformats.org/drawingml/2006/main" xmlns:r="http://schemas.openxmlformats.org/officeDocument/2006/relationships" xmlns:p="http://schemas.openxmlformats.org/presentationml/2006/main">
  <p:tag name="AS_UNIQUEID" val="1341"/>
</p:tagLst>
</file>

<file path=ppt/tags/tag338.xml><?xml version="1.0" encoding="utf-8"?>
<p:tagLst xmlns:a="http://schemas.openxmlformats.org/drawingml/2006/main" xmlns:r="http://schemas.openxmlformats.org/officeDocument/2006/relationships" xmlns:p="http://schemas.openxmlformats.org/presentationml/2006/main">
  <p:tag name="AS_UNIQUEID" val="1342"/>
</p:tagLst>
</file>

<file path=ppt/tags/tag339.xml><?xml version="1.0" encoding="utf-8"?>
<p:tagLst xmlns:a="http://schemas.openxmlformats.org/drawingml/2006/main" xmlns:r="http://schemas.openxmlformats.org/officeDocument/2006/relationships" xmlns:p="http://schemas.openxmlformats.org/presentationml/2006/main">
  <p:tag name="AS_UNIQUEID" val="1343"/>
</p:tagLst>
</file>

<file path=ppt/tags/tag34.xml><?xml version="1.0" encoding="utf-8"?>
<p:tagLst xmlns:a="http://schemas.openxmlformats.org/drawingml/2006/main" xmlns:r="http://schemas.openxmlformats.org/officeDocument/2006/relationships" xmlns:p="http://schemas.openxmlformats.org/presentationml/2006/main">
  <p:tag name="AS_UNIQUEID" val="989"/>
</p:tagLst>
</file>

<file path=ppt/tags/tag340.xml><?xml version="1.0" encoding="utf-8"?>
<p:tagLst xmlns:a="http://schemas.openxmlformats.org/drawingml/2006/main" xmlns:r="http://schemas.openxmlformats.org/officeDocument/2006/relationships" xmlns:p="http://schemas.openxmlformats.org/presentationml/2006/main">
  <p:tag name="AS_UNIQUEID" val="1346"/>
</p:tagLst>
</file>

<file path=ppt/tags/tag341.xml><?xml version="1.0" encoding="utf-8"?>
<p:tagLst xmlns:a="http://schemas.openxmlformats.org/drawingml/2006/main" xmlns:r="http://schemas.openxmlformats.org/officeDocument/2006/relationships" xmlns:p="http://schemas.openxmlformats.org/presentationml/2006/main">
  <p:tag name="AS_UNIQUEID" val="1347"/>
</p:tagLst>
</file>

<file path=ppt/tags/tag342.xml><?xml version="1.0" encoding="utf-8"?>
<p:tagLst xmlns:a="http://schemas.openxmlformats.org/drawingml/2006/main" xmlns:r="http://schemas.openxmlformats.org/officeDocument/2006/relationships" xmlns:p="http://schemas.openxmlformats.org/presentationml/2006/main">
  <p:tag name="AS_UNIQUEID" val="1344"/>
</p:tagLst>
</file>

<file path=ppt/tags/tag343.xml><?xml version="1.0" encoding="utf-8"?>
<p:tagLst xmlns:a="http://schemas.openxmlformats.org/drawingml/2006/main" xmlns:r="http://schemas.openxmlformats.org/officeDocument/2006/relationships" xmlns:p="http://schemas.openxmlformats.org/presentationml/2006/main">
  <p:tag name="AS_UNIQUEID" val="1345"/>
</p:tagLst>
</file>

<file path=ppt/tags/tag344.xml><?xml version="1.0" encoding="utf-8"?>
<p:tagLst xmlns:a="http://schemas.openxmlformats.org/drawingml/2006/main" xmlns:r="http://schemas.openxmlformats.org/officeDocument/2006/relationships" xmlns:p="http://schemas.openxmlformats.org/presentationml/2006/main">
  <p:tag name="AS_UNIQUEID" val="1349"/>
</p:tagLst>
</file>

<file path=ppt/tags/tag345.xml><?xml version="1.0" encoding="utf-8"?>
<p:tagLst xmlns:a="http://schemas.openxmlformats.org/drawingml/2006/main" xmlns:r="http://schemas.openxmlformats.org/officeDocument/2006/relationships" xmlns:p="http://schemas.openxmlformats.org/presentationml/2006/main">
  <p:tag name="AS_UNIQUEID" val="1350"/>
  <p:tag name="KSO_WM_UNIT_TABLE_BEAUTIFY" val="smartTable{22d6b04c-3f67-40cd-9e64-bae062c3757e}"/>
  <p:tag name="TABLE_ENDDRAG_ORIGIN_RECT" val="915*319"/>
  <p:tag name="TABLE_ENDDRAG_RECT" val="36*67*915*319"/>
</p:tagLst>
</file>

<file path=ppt/tags/tag346.xml><?xml version="1.0" encoding="utf-8"?>
<p:tagLst xmlns:a="http://schemas.openxmlformats.org/drawingml/2006/main" xmlns:r="http://schemas.openxmlformats.org/officeDocument/2006/relationships" xmlns:p="http://schemas.openxmlformats.org/presentationml/2006/main">
  <p:tag name="AS_UNIQUEID" val="1351"/>
</p:tagLst>
</file>

<file path=ppt/tags/tag347.xml><?xml version="1.0" encoding="utf-8"?>
<p:tagLst xmlns:a="http://schemas.openxmlformats.org/drawingml/2006/main" xmlns:r="http://schemas.openxmlformats.org/officeDocument/2006/relationships" xmlns:p="http://schemas.openxmlformats.org/presentationml/2006/main">
  <p:tag name="AS_UNIQUEID" val="1352"/>
</p:tagLst>
</file>

<file path=ppt/tags/tag348.xml><?xml version="1.0" encoding="utf-8"?>
<p:tagLst xmlns:a="http://schemas.openxmlformats.org/drawingml/2006/main" xmlns:r="http://schemas.openxmlformats.org/officeDocument/2006/relationships" xmlns:p="http://schemas.openxmlformats.org/presentationml/2006/main">
  <p:tag name="AS_UNIQUEID" val="1354"/>
</p:tagLst>
</file>

<file path=ppt/tags/tag349.xml><?xml version="1.0" encoding="utf-8"?>
<p:tagLst xmlns:a="http://schemas.openxmlformats.org/drawingml/2006/main" xmlns:r="http://schemas.openxmlformats.org/officeDocument/2006/relationships" xmlns:p="http://schemas.openxmlformats.org/presentationml/2006/main">
  <p:tag name="AS_UNIQUEID" val="1355"/>
</p:tagLst>
</file>

<file path=ppt/tags/tag35.xml><?xml version="1.0" encoding="utf-8"?>
<p:tagLst xmlns:a="http://schemas.openxmlformats.org/drawingml/2006/main" xmlns:r="http://schemas.openxmlformats.org/officeDocument/2006/relationships" xmlns:p="http://schemas.openxmlformats.org/presentationml/2006/main">
  <p:tag name="AS_UNIQUEID" val="990"/>
</p:tagLst>
</file>

<file path=ppt/tags/tag350.xml><?xml version="1.0" encoding="utf-8"?>
<p:tagLst xmlns:a="http://schemas.openxmlformats.org/drawingml/2006/main" xmlns:r="http://schemas.openxmlformats.org/officeDocument/2006/relationships" xmlns:p="http://schemas.openxmlformats.org/presentationml/2006/main">
  <p:tag name="AS_UNIQUEID" val="1356"/>
</p:tagLst>
</file>

<file path=ppt/tags/tag351.xml><?xml version="1.0" encoding="utf-8"?>
<p:tagLst xmlns:a="http://schemas.openxmlformats.org/drawingml/2006/main" xmlns:r="http://schemas.openxmlformats.org/officeDocument/2006/relationships" xmlns:p="http://schemas.openxmlformats.org/presentationml/2006/main">
  <p:tag name="AS_UNIQUEID" val="447"/>
</p:tagLst>
</file>

<file path=ppt/tags/tag352.xml><?xml version="1.0" encoding="utf-8"?>
<p:tagLst xmlns:a="http://schemas.openxmlformats.org/drawingml/2006/main" xmlns:r="http://schemas.openxmlformats.org/officeDocument/2006/relationships" xmlns:p="http://schemas.openxmlformats.org/presentationml/2006/main">
  <p:tag name="AS_UNIQUEID" val="1358"/>
</p:tagLst>
</file>

<file path=ppt/tags/tag353.xml><?xml version="1.0" encoding="utf-8"?>
<p:tagLst xmlns:a="http://schemas.openxmlformats.org/drawingml/2006/main" xmlns:r="http://schemas.openxmlformats.org/officeDocument/2006/relationships" xmlns:p="http://schemas.openxmlformats.org/presentationml/2006/main">
  <p:tag name="AS_UNIQUEID" val="1359"/>
</p:tagLst>
</file>

<file path=ppt/tags/tag354.xml><?xml version="1.0" encoding="utf-8"?>
<p:tagLst xmlns:a="http://schemas.openxmlformats.org/drawingml/2006/main" xmlns:r="http://schemas.openxmlformats.org/officeDocument/2006/relationships" xmlns:p="http://schemas.openxmlformats.org/presentationml/2006/main">
  <p:tag name="AS_UNIQUEID" val="1360"/>
</p:tagLst>
</file>

<file path=ppt/tags/tag355.xml><?xml version="1.0" encoding="utf-8"?>
<p:tagLst xmlns:a="http://schemas.openxmlformats.org/drawingml/2006/main" xmlns:r="http://schemas.openxmlformats.org/officeDocument/2006/relationships" xmlns:p="http://schemas.openxmlformats.org/presentationml/2006/main">
  <p:tag name="AS_UNIQUEID" val="1361"/>
</p:tagLst>
</file>

<file path=ppt/tags/tag356.xml><?xml version="1.0" encoding="utf-8"?>
<p:tagLst xmlns:a="http://schemas.openxmlformats.org/drawingml/2006/main" xmlns:r="http://schemas.openxmlformats.org/officeDocument/2006/relationships" xmlns:p="http://schemas.openxmlformats.org/presentationml/2006/main">
  <p:tag name="AS_UNIQUEID" val="1362"/>
</p:tagLst>
</file>

<file path=ppt/tags/tag357.xml><?xml version="1.0" encoding="utf-8"?>
<p:tagLst xmlns:a="http://schemas.openxmlformats.org/drawingml/2006/main" xmlns:r="http://schemas.openxmlformats.org/officeDocument/2006/relationships" xmlns:p="http://schemas.openxmlformats.org/presentationml/2006/main">
  <p:tag name="AS_UNIQUEID" val="1364"/>
</p:tagLst>
</file>

<file path=ppt/tags/tag358.xml><?xml version="1.0" encoding="utf-8"?>
<p:tagLst xmlns:a="http://schemas.openxmlformats.org/drawingml/2006/main" xmlns:r="http://schemas.openxmlformats.org/officeDocument/2006/relationships" xmlns:p="http://schemas.openxmlformats.org/presentationml/2006/main">
  <p:tag name="AS_UNIQUEID" val="1365"/>
  <p:tag name="KSO_WM_MEDIACOVER_FLAG" val="1"/>
  <p:tag name="KSO_WM_UNIT_MEDIACOVER_BTN_POS" val="c"/>
  <p:tag name="KSO_WM_UNIT_MEDIACOVER_BTN_STATE" val="1"/>
  <p:tag name="KSO_WM_UNIT_MEDIACOVER_BTN_STYLE" val="ee0bc779c1f3d7f3e90c96344320e69a"/>
  <p:tag name="KSO_WM_UNIT_MEDIACOVER_BTNRECT" val="3798*2138*817*817"/>
  <p:tag name="KSO_WM_UNIT_MEDIACOVER_RGB" val="000000"/>
  <p:tag name="KSO_WM_UNIT_MEDIACOVER_STYLEID" val="1"/>
  <p:tag name="KSO_WM_UNIT_MEDIACOVER_TEXT" val=""/>
  <p:tag name="KSO_WM_UNIT_MEDIACOVER_TEXTSTATE" val="0"/>
  <p:tag name="KSO_WM_UNIT_MEDIACOVER_TRANSPARENCY" val="0.5"/>
</p:tagLst>
</file>

<file path=ppt/tags/tag359.xml><?xml version="1.0" encoding="utf-8"?>
<p:tagLst xmlns:a="http://schemas.openxmlformats.org/drawingml/2006/main" xmlns:r="http://schemas.openxmlformats.org/officeDocument/2006/relationships" xmlns:p="http://schemas.openxmlformats.org/presentationml/2006/main">
  <p:tag name="AS_UNIQUEID" val="1366"/>
  <p:tag name="KSO_WM_MEDIACOVER_FLAG" val="1"/>
  <p:tag name="KSO_WM_UNIT_MEDIACOVER_BTN_STATE" val="1"/>
  <p:tag name="KSO_WM_UNIT_MEDIACOVER_BTNRECT" val="0*0*0*0"/>
</p:tagLst>
</file>

<file path=ppt/tags/tag36.xml><?xml version="1.0" encoding="utf-8"?>
<p:tagLst xmlns:a="http://schemas.openxmlformats.org/drawingml/2006/main" xmlns:r="http://schemas.openxmlformats.org/officeDocument/2006/relationships" xmlns:p="http://schemas.openxmlformats.org/presentationml/2006/main">
  <p:tag name="AS_UNIQUEID" val="991"/>
</p:tagLst>
</file>

<file path=ppt/tags/tag360.xml><?xml version="1.0" encoding="utf-8"?>
<p:tagLst xmlns:a="http://schemas.openxmlformats.org/drawingml/2006/main" xmlns:r="http://schemas.openxmlformats.org/officeDocument/2006/relationships" xmlns:p="http://schemas.openxmlformats.org/presentationml/2006/main">
  <p:tag name="AS_UNIQUEID" val="1367"/>
</p:tagLst>
</file>

<file path=ppt/tags/tag361.xml><?xml version="1.0" encoding="utf-8"?>
<p:tagLst xmlns:a="http://schemas.openxmlformats.org/drawingml/2006/main" xmlns:r="http://schemas.openxmlformats.org/officeDocument/2006/relationships" xmlns:p="http://schemas.openxmlformats.org/presentationml/2006/main">
  <p:tag name="AS_UNIQUEID" val="1368"/>
</p:tagLst>
</file>

<file path=ppt/tags/tag362.xml><?xml version="1.0" encoding="utf-8"?>
<p:tagLst xmlns:a="http://schemas.openxmlformats.org/drawingml/2006/main" xmlns:r="http://schemas.openxmlformats.org/officeDocument/2006/relationships" xmlns:p="http://schemas.openxmlformats.org/presentationml/2006/main">
  <p:tag name="AS_UNIQUEID" val="1369"/>
</p:tagLst>
</file>

<file path=ppt/tags/tag363.xml><?xml version="1.0" encoding="utf-8"?>
<p:tagLst xmlns:a="http://schemas.openxmlformats.org/drawingml/2006/main" xmlns:r="http://schemas.openxmlformats.org/officeDocument/2006/relationships" xmlns:p="http://schemas.openxmlformats.org/presentationml/2006/main">
  <p:tag name="AS_UNIQUEID" val="1370"/>
</p:tagLst>
</file>

<file path=ppt/tags/tag364.xml><?xml version="1.0" encoding="utf-8"?>
<p:tagLst xmlns:a="http://schemas.openxmlformats.org/drawingml/2006/main" xmlns:r="http://schemas.openxmlformats.org/officeDocument/2006/relationships" xmlns:p="http://schemas.openxmlformats.org/presentationml/2006/main">
  <p:tag name="AS_UNIQUEID" val="1371"/>
</p:tagLst>
</file>

<file path=ppt/tags/tag3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20"/>
</p:tagLst>
</file>

<file path=ppt/tags/tag366.xml><?xml version="1.0" encoding="utf-8"?>
<p:tagLst xmlns:a="http://schemas.openxmlformats.org/drawingml/2006/main" xmlns:r="http://schemas.openxmlformats.org/officeDocument/2006/relationships" xmlns:p="http://schemas.openxmlformats.org/presentationml/2006/main">
  <p:tag name="AS_UNIQUEID" val="1373"/>
</p:tagLst>
</file>

<file path=ppt/tags/tag367.xml><?xml version="1.0" encoding="utf-8"?>
<p:tagLst xmlns:a="http://schemas.openxmlformats.org/drawingml/2006/main" xmlns:r="http://schemas.openxmlformats.org/officeDocument/2006/relationships" xmlns:p="http://schemas.openxmlformats.org/presentationml/2006/main">
  <p:tag name="AS_UNIQUEID" val="1374"/>
</p:tagLst>
</file>

<file path=ppt/tags/tag368.xml><?xml version="1.0" encoding="utf-8"?>
<p:tagLst xmlns:a="http://schemas.openxmlformats.org/drawingml/2006/main" xmlns:r="http://schemas.openxmlformats.org/officeDocument/2006/relationships" xmlns:p="http://schemas.openxmlformats.org/presentationml/2006/main">
  <p:tag name="AS_UNIQUEID" val="1375"/>
</p:tagLst>
</file>

<file path=ppt/tags/tag369.xml><?xml version="1.0" encoding="utf-8"?>
<p:tagLst xmlns:a="http://schemas.openxmlformats.org/drawingml/2006/main" xmlns:r="http://schemas.openxmlformats.org/officeDocument/2006/relationships" xmlns:p="http://schemas.openxmlformats.org/presentationml/2006/main">
  <p:tag name="AS_UNIQUEID" val="1376"/>
</p:tagLst>
</file>

<file path=ppt/tags/tag37.xml><?xml version="1.0" encoding="utf-8"?>
<p:tagLst xmlns:a="http://schemas.openxmlformats.org/drawingml/2006/main" xmlns:r="http://schemas.openxmlformats.org/officeDocument/2006/relationships" xmlns:p="http://schemas.openxmlformats.org/presentationml/2006/main">
  <p:tag name="AS_UNIQUEID" val="993"/>
</p:tagLst>
</file>

<file path=ppt/tags/tag370.xml><?xml version="1.0" encoding="utf-8"?>
<p:tagLst xmlns:a="http://schemas.openxmlformats.org/drawingml/2006/main" xmlns:r="http://schemas.openxmlformats.org/officeDocument/2006/relationships" xmlns:p="http://schemas.openxmlformats.org/presentationml/2006/main">
  <p:tag name="AS_UNIQUEID" val="1377"/>
</p:tagLst>
</file>

<file path=ppt/tags/tag371.xml><?xml version="1.0" encoding="utf-8"?>
<p:tagLst xmlns:a="http://schemas.openxmlformats.org/drawingml/2006/main" xmlns:r="http://schemas.openxmlformats.org/officeDocument/2006/relationships" xmlns:p="http://schemas.openxmlformats.org/presentationml/2006/main">
  <p:tag name="AS_UNIQUEID" val="1378"/>
</p:tagLst>
</file>

<file path=ppt/tags/tag372.xml><?xml version="1.0" encoding="utf-8"?>
<p:tagLst xmlns:a="http://schemas.openxmlformats.org/drawingml/2006/main" xmlns:r="http://schemas.openxmlformats.org/officeDocument/2006/relationships" xmlns:p="http://schemas.openxmlformats.org/presentationml/2006/main">
  <p:tag name="AS_UNIQUEID" val="1379"/>
</p:tagLst>
</file>

<file path=ppt/tags/tag373.xml><?xml version="1.0" encoding="utf-8"?>
<p:tagLst xmlns:a="http://schemas.openxmlformats.org/drawingml/2006/main" xmlns:r="http://schemas.openxmlformats.org/officeDocument/2006/relationships" xmlns:p="http://schemas.openxmlformats.org/presentationml/2006/main">
  <p:tag name="AS_UNIQUEID" val="1380"/>
</p:tagLst>
</file>

<file path=ppt/tags/tag374.xml><?xml version="1.0" encoding="utf-8"?>
<p:tagLst xmlns:a="http://schemas.openxmlformats.org/drawingml/2006/main" xmlns:r="http://schemas.openxmlformats.org/officeDocument/2006/relationships" xmlns:p="http://schemas.openxmlformats.org/presentationml/2006/main">
  <p:tag name="AS_UNIQUEID" val="1381"/>
</p:tagLst>
</file>

<file path=ppt/tags/tag375.xml><?xml version="1.0" encoding="utf-8"?>
<p:tagLst xmlns:a="http://schemas.openxmlformats.org/drawingml/2006/main" xmlns:r="http://schemas.openxmlformats.org/officeDocument/2006/relationships" xmlns:p="http://schemas.openxmlformats.org/presentationml/2006/main">
  <p:tag name="AS_UNIQUEID" val="1382"/>
</p:tagLst>
</file>

<file path=ppt/tags/tag376.xml><?xml version="1.0" encoding="utf-8"?>
<p:tagLst xmlns:a="http://schemas.openxmlformats.org/drawingml/2006/main" xmlns:r="http://schemas.openxmlformats.org/officeDocument/2006/relationships" xmlns:p="http://schemas.openxmlformats.org/presentationml/2006/main">
  <p:tag name="AS_UNIQUEID" val="1383"/>
</p:tagLst>
</file>

<file path=ppt/tags/tag377.xml><?xml version="1.0" encoding="utf-8"?>
<p:tagLst xmlns:a="http://schemas.openxmlformats.org/drawingml/2006/main" xmlns:r="http://schemas.openxmlformats.org/officeDocument/2006/relationships" xmlns:p="http://schemas.openxmlformats.org/presentationml/2006/main">
  <p:tag name="AS_UNIQUEID" val="1384"/>
</p:tagLst>
</file>

<file path=ppt/tags/tag378.xml><?xml version="1.0" encoding="utf-8"?>
<p:tagLst xmlns:a="http://schemas.openxmlformats.org/drawingml/2006/main" xmlns:r="http://schemas.openxmlformats.org/officeDocument/2006/relationships" xmlns:p="http://schemas.openxmlformats.org/presentationml/2006/main">
  <p:tag name="AS_UNIQUEID" val="1385"/>
</p:tagLst>
</file>

<file path=ppt/tags/tag379.xml><?xml version="1.0" encoding="utf-8"?>
<p:tagLst xmlns:a="http://schemas.openxmlformats.org/drawingml/2006/main" xmlns:r="http://schemas.openxmlformats.org/officeDocument/2006/relationships" xmlns:p="http://schemas.openxmlformats.org/presentationml/2006/main">
  <p:tag name="AS_UNIQUEID" val="1386"/>
</p:tagLst>
</file>

<file path=ppt/tags/tag38.xml><?xml version="1.0" encoding="utf-8"?>
<p:tagLst xmlns:a="http://schemas.openxmlformats.org/drawingml/2006/main" xmlns:r="http://schemas.openxmlformats.org/officeDocument/2006/relationships" xmlns:p="http://schemas.openxmlformats.org/presentationml/2006/main">
  <p:tag name="AS_UNIQUEID" val="994"/>
</p:tagLst>
</file>

<file path=ppt/tags/tag380.xml><?xml version="1.0" encoding="utf-8"?>
<p:tagLst xmlns:a="http://schemas.openxmlformats.org/drawingml/2006/main" xmlns:r="http://schemas.openxmlformats.org/officeDocument/2006/relationships" xmlns:p="http://schemas.openxmlformats.org/presentationml/2006/main">
  <p:tag name="AS_UNIQUEID" val="1387"/>
</p:tagLst>
</file>

<file path=ppt/tags/tag381.xml><?xml version="1.0" encoding="utf-8"?>
<p:tagLst xmlns:a="http://schemas.openxmlformats.org/drawingml/2006/main" xmlns:r="http://schemas.openxmlformats.org/officeDocument/2006/relationships" xmlns:p="http://schemas.openxmlformats.org/presentationml/2006/main">
  <p:tag name="AS_UNIQUEID" val="1388"/>
</p:tagLst>
</file>

<file path=ppt/tags/tag382.xml><?xml version="1.0" encoding="utf-8"?>
<p:tagLst xmlns:a="http://schemas.openxmlformats.org/drawingml/2006/main" xmlns:r="http://schemas.openxmlformats.org/officeDocument/2006/relationships" xmlns:p="http://schemas.openxmlformats.org/presentationml/2006/main">
  <p:tag name="AS_UNIQUEID" val="1389"/>
</p:tagLst>
</file>

<file path=ppt/tags/tag383.xml><?xml version="1.0" encoding="utf-8"?>
<p:tagLst xmlns:a="http://schemas.openxmlformats.org/drawingml/2006/main" xmlns:r="http://schemas.openxmlformats.org/officeDocument/2006/relationships" xmlns:p="http://schemas.openxmlformats.org/presentationml/2006/main">
  <p:tag name="AS_UNIQUEID" val="1390"/>
</p:tagLst>
</file>

<file path=ppt/tags/tag384.xml><?xml version="1.0" encoding="utf-8"?>
<p:tagLst xmlns:a="http://schemas.openxmlformats.org/drawingml/2006/main" xmlns:r="http://schemas.openxmlformats.org/officeDocument/2006/relationships" xmlns:p="http://schemas.openxmlformats.org/presentationml/2006/main">
  <p:tag name="AS_UNIQUEID" val="1394"/>
</p:tagLst>
</file>

<file path=ppt/tags/tag385.xml><?xml version="1.0" encoding="utf-8"?>
<p:tagLst xmlns:a="http://schemas.openxmlformats.org/drawingml/2006/main" xmlns:r="http://schemas.openxmlformats.org/officeDocument/2006/relationships" xmlns:p="http://schemas.openxmlformats.org/presentationml/2006/main">
  <p:tag name="AS_UNIQUEID" val="1401"/>
</p:tagLst>
</file>

<file path=ppt/tags/tag386.xml><?xml version="1.0" encoding="utf-8"?>
<p:tagLst xmlns:a="http://schemas.openxmlformats.org/drawingml/2006/main" xmlns:r="http://schemas.openxmlformats.org/officeDocument/2006/relationships" xmlns:p="http://schemas.openxmlformats.org/presentationml/2006/main">
  <p:tag name="AS_UNIQUEID" val="1402"/>
</p:tagLst>
</file>

<file path=ppt/tags/tag387.xml><?xml version="1.0" encoding="utf-8"?>
<p:tagLst xmlns:a="http://schemas.openxmlformats.org/drawingml/2006/main" xmlns:r="http://schemas.openxmlformats.org/officeDocument/2006/relationships" xmlns:p="http://schemas.openxmlformats.org/presentationml/2006/main">
  <p:tag name="AS_UNIQUEID" val="1403"/>
</p:tagLst>
</file>

<file path=ppt/tags/tag388.xml><?xml version="1.0" encoding="utf-8"?>
<p:tagLst xmlns:a="http://schemas.openxmlformats.org/drawingml/2006/main" xmlns:r="http://schemas.openxmlformats.org/officeDocument/2006/relationships" xmlns:p="http://schemas.openxmlformats.org/presentationml/2006/main">
  <p:tag name="AS_UNIQUEID" val="1404"/>
</p:tagLst>
</file>

<file path=ppt/tags/tag389.xml><?xml version="1.0" encoding="utf-8"?>
<p:tagLst xmlns:a="http://schemas.openxmlformats.org/drawingml/2006/main" xmlns:r="http://schemas.openxmlformats.org/officeDocument/2006/relationships" xmlns:p="http://schemas.openxmlformats.org/presentationml/2006/main">
  <p:tag name="AS_UNIQUEID" val="1405"/>
</p:tagLst>
</file>

<file path=ppt/tags/tag39.xml><?xml version="1.0" encoding="utf-8"?>
<p:tagLst xmlns:a="http://schemas.openxmlformats.org/drawingml/2006/main" xmlns:r="http://schemas.openxmlformats.org/officeDocument/2006/relationships" xmlns:p="http://schemas.openxmlformats.org/presentationml/2006/main">
  <p:tag name="AS_UNIQUEID" val="995"/>
</p:tagLst>
</file>

<file path=ppt/tags/tag390.xml><?xml version="1.0" encoding="utf-8"?>
<p:tagLst xmlns:a="http://schemas.openxmlformats.org/drawingml/2006/main" xmlns:r="http://schemas.openxmlformats.org/officeDocument/2006/relationships" xmlns:p="http://schemas.openxmlformats.org/presentationml/2006/main">
  <p:tag name="AS_UNIQUEID" val="1406"/>
</p:tagLst>
</file>

<file path=ppt/tags/tag391.xml><?xml version="1.0" encoding="utf-8"?>
<p:tagLst xmlns:a="http://schemas.openxmlformats.org/drawingml/2006/main" xmlns:r="http://schemas.openxmlformats.org/officeDocument/2006/relationships" xmlns:p="http://schemas.openxmlformats.org/presentationml/2006/main">
  <p:tag name="AS_UNIQUEID" val="1407"/>
</p:tagLst>
</file>

<file path=ppt/tags/tag392.xml><?xml version="1.0" encoding="utf-8"?>
<p:tagLst xmlns:a="http://schemas.openxmlformats.org/drawingml/2006/main" xmlns:r="http://schemas.openxmlformats.org/officeDocument/2006/relationships" xmlns:p="http://schemas.openxmlformats.org/presentationml/2006/main">
  <p:tag name="AS_UNIQUEID" val="1408"/>
</p:tagLst>
</file>

<file path=ppt/tags/tag393.xml><?xml version="1.0" encoding="utf-8"?>
<p:tagLst xmlns:a="http://schemas.openxmlformats.org/drawingml/2006/main" xmlns:r="http://schemas.openxmlformats.org/officeDocument/2006/relationships" xmlns:p="http://schemas.openxmlformats.org/presentationml/2006/main">
  <p:tag name="AS_UNIQUEID" val="1409"/>
</p:tagLst>
</file>

<file path=ppt/tags/tag394.xml><?xml version="1.0" encoding="utf-8"?>
<p:tagLst xmlns:a="http://schemas.openxmlformats.org/drawingml/2006/main" xmlns:r="http://schemas.openxmlformats.org/officeDocument/2006/relationships" xmlns:p="http://schemas.openxmlformats.org/presentationml/2006/main">
  <p:tag name="AS_UNIQUEID" val="1410"/>
</p:tagLst>
</file>

<file path=ppt/tags/tag395.xml><?xml version="1.0" encoding="utf-8"?>
<p:tagLst xmlns:a="http://schemas.openxmlformats.org/drawingml/2006/main" xmlns:r="http://schemas.openxmlformats.org/officeDocument/2006/relationships" xmlns:p="http://schemas.openxmlformats.org/presentationml/2006/main">
  <p:tag name="AS_UNIQUEID" val="1411"/>
</p:tagLst>
</file>

<file path=ppt/tags/tag396.xml><?xml version="1.0" encoding="utf-8"?>
<p:tagLst xmlns:a="http://schemas.openxmlformats.org/drawingml/2006/main" xmlns:r="http://schemas.openxmlformats.org/officeDocument/2006/relationships" xmlns:p="http://schemas.openxmlformats.org/presentationml/2006/main">
  <p:tag name="AS_UNIQUEID" val="1412"/>
</p:tagLst>
</file>

<file path=ppt/tags/tag397.xml><?xml version="1.0" encoding="utf-8"?>
<p:tagLst xmlns:a="http://schemas.openxmlformats.org/drawingml/2006/main" xmlns:r="http://schemas.openxmlformats.org/officeDocument/2006/relationships" xmlns:p="http://schemas.openxmlformats.org/presentationml/2006/main">
  <p:tag name="AS_UNIQUEID" val="1413"/>
</p:tagLst>
</file>

<file path=ppt/tags/tag398.xml><?xml version="1.0" encoding="utf-8"?>
<p:tagLst xmlns:a="http://schemas.openxmlformats.org/drawingml/2006/main" xmlns:r="http://schemas.openxmlformats.org/officeDocument/2006/relationships" xmlns:p="http://schemas.openxmlformats.org/presentationml/2006/main">
  <p:tag name="AS_UNIQUEID" val="1414"/>
</p:tagLst>
</file>

<file path=ppt/tags/tag399.xml><?xml version="1.0" encoding="utf-8"?>
<p:tagLst xmlns:a="http://schemas.openxmlformats.org/drawingml/2006/main" xmlns:r="http://schemas.openxmlformats.org/officeDocument/2006/relationships" xmlns:p="http://schemas.openxmlformats.org/presentationml/2006/main">
  <p:tag name="AS_UNIQUEID" val="1415"/>
</p:tagLst>
</file>

<file path=ppt/tags/tag4.xml><?xml version="1.0" encoding="utf-8"?>
<p:tagLst xmlns:a="http://schemas.openxmlformats.org/drawingml/2006/main" xmlns:r="http://schemas.openxmlformats.org/officeDocument/2006/relationships" xmlns:p="http://schemas.openxmlformats.org/presentationml/2006/main">
  <p:tag name="AS_UNIQUEID" val="1071"/>
</p:tagLst>
</file>

<file path=ppt/tags/tag40.xml><?xml version="1.0" encoding="utf-8"?>
<p:tagLst xmlns:a="http://schemas.openxmlformats.org/drawingml/2006/main" xmlns:r="http://schemas.openxmlformats.org/officeDocument/2006/relationships" xmlns:p="http://schemas.openxmlformats.org/presentationml/2006/main">
  <p:tag name="AS_UNIQUEID" val="996"/>
</p:tagLst>
</file>

<file path=ppt/tags/tag400.xml><?xml version="1.0" encoding="utf-8"?>
<p:tagLst xmlns:a="http://schemas.openxmlformats.org/drawingml/2006/main" xmlns:r="http://schemas.openxmlformats.org/officeDocument/2006/relationships" xmlns:p="http://schemas.openxmlformats.org/presentationml/2006/main">
  <p:tag name="AS_UNIQUEID" val="1416"/>
</p:tagLst>
</file>

<file path=ppt/tags/tag401.xml><?xml version="1.0" encoding="utf-8"?>
<p:tagLst xmlns:a="http://schemas.openxmlformats.org/drawingml/2006/main" xmlns:r="http://schemas.openxmlformats.org/officeDocument/2006/relationships" xmlns:p="http://schemas.openxmlformats.org/presentationml/2006/main">
  <p:tag name="AS_UNIQUEID" val="1417"/>
</p:tagLst>
</file>

<file path=ppt/tags/tag402.xml><?xml version="1.0" encoding="utf-8"?>
<p:tagLst xmlns:a="http://schemas.openxmlformats.org/drawingml/2006/main" xmlns:r="http://schemas.openxmlformats.org/officeDocument/2006/relationships" xmlns:p="http://schemas.openxmlformats.org/presentationml/2006/main">
  <p:tag name="AS_UNIQUEID" val="1418"/>
</p:tagLst>
</file>

<file path=ppt/tags/tag403.xml><?xml version="1.0" encoding="utf-8"?>
<p:tagLst xmlns:a="http://schemas.openxmlformats.org/drawingml/2006/main" xmlns:r="http://schemas.openxmlformats.org/officeDocument/2006/relationships" xmlns:p="http://schemas.openxmlformats.org/presentationml/2006/main">
  <p:tag name="AS_UNIQUEID" val="1419"/>
</p:tagLst>
</file>

<file path=ppt/tags/tag404.xml><?xml version="1.0" encoding="utf-8"?>
<p:tagLst xmlns:a="http://schemas.openxmlformats.org/drawingml/2006/main" xmlns:r="http://schemas.openxmlformats.org/officeDocument/2006/relationships" xmlns:p="http://schemas.openxmlformats.org/presentationml/2006/main">
  <p:tag name="AS_UNIQUEID" val="1420"/>
</p:tagLst>
</file>

<file path=ppt/tags/tag405.xml><?xml version="1.0" encoding="utf-8"?>
<p:tagLst xmlns:a="http://schemas.openxmlformats.org/drawingml/2006/main" xmlns:r="http://schemas.openxmlformats.org/officeDocument/2006/relationships" xmlns:p="http://schemas.openxmlformats.org/presentationml/2006/main">
  <p:tag name="AS_UNIQUEID" val="1424"/>
</p:tagLst>
</file>

<file path=ppt/tags/tag406.xml><?xml version="1.0" encoding="utf-8"?>
<p:tagLst xmlns:a="http://schemas.openxmlformats.org/drawingml/2006/main" xmlns:r="http://schemas.openxmlformats.org/officeDocument/2006/relationships" xmlns:p="http://schemas.openxmlformats.org/presentationml/2006/main">
  <p:tag name="AS_UNIQUEID" val="1431"/>
</p:tagLst>
</file>

<file path=ppt/tags/tag407.xml><?xml version="1.0" encoding="utf-8"?>
<p:tagLst xmlns:a="http://schemas.openxmlformats.org/drawingml/2006/main" xmlns:r="http://schemas.openxmlformats.org/officeDocument/2006/relationships" xmlns:p="http://schemas.openxmlformats.org/presentationml/2006/main">
  <p:tag name="AS_UNIQUEID" val="1432"/>
</p:tagLst>
</file>

<file path=ppt/tags/tag408.xml><?xml version="1.0" encoding="utf-8"?>
<p:tagLst xmlns:a="http://schemas.openxmlformats.org/drawingml/2006/main" xmlns:r="http://schemas.openxmlformats.org/officeDocument/2006/relationships" xmlns:p="http://schemas.openxmlformats.org/presentationml/2006/main">
  <p:tag name="AS_UNIQUEID" val="207"/>
</p:tagLst>
</file>

<file path=ppt/tags/tag409.xml><?xml version="1.0" encoding="utf-8"?>
<p:tagLst xmlns:a="http://schemas.openxmlformats.org/drawingml/2006/main" xmlns:r="http://schemas.openxmlformats.org/officeDocument/2006/relationships" xmlns:p="http://schemas.openxmlformats.org/presentationml/2006/main">
  <p:tag name="AS_UNIQUEID" val="1425"/>
</p:tagLst>
</file>

<file path=ppt/tags/tag41.xml><?xml version="1.0" encoding="utf-8"?>
<p:tagLst xmlns:a="http://schemas.openxmlformats.org/drawingml/2006/main" xmlns:r="http://schemas.openxmlformats.org/officeDocument/2006/relationships" xmlns:p="http://schemas.openxmlformats.org/presentationml/2006/main">
  <p:tag name="AS_UNIQUEID" val="998"/>
</p:tagLst>
</file>

<file path=ppt/tags/tag410.xml><?xml version="1.0" encoding="utf-8"?>
<p:tagLst xmlns:a="http://schemas.openxmlformats.org/drawingml/2006/main" xmlns:r="http://schemas.openxmlformats.org/officeDocument/2006/relationships" xmlns:p="http://schemas.openxmlformats.org/presentationml/2006/main">
  <p:tag name="AS_UNIQUEID" val="1426"/>
</p:tagLst>
</file>

<file path=ppt/tags/tag411.xml><?xml version="1.0" encoding="utf-8"?>
<p:tagLst xmlns:a="http://schemas.openxmlformats.org/drawingml/2006/main" xmlns:r="http://schemas.openxmlformats.org/officeDocument/2006/relationships" xmlns:p="http://schemas.openxmlformats.org/presentationml/2006/main">
  <p:tag name="AS_UNIQUEID" val="1427"/>
</p:tagLst>
</file>

<file path=ppt/tags/tag412.xml><?xml version="1.0" encoding="utf-8"?>
<p:tagLst xmlns:a="http://schemas.openxmlformats.org/drawingml/2006/main" xmlns:r="http://schemas.openxmlformats.org/officeDocument/2006/relationships" xmlns:p="http://schemas.openxmlformats.org/presentationml/2006/main">
  <p:tag name="AS_UNIQUEID" val="1428"/>
</p:tagLst>
</file>

<file path=ppt/tags/tag413.xml><?xml version="1.0" encoding="utf-8"?>
<p:tagLst xmlns:a="http://schemas.openxmlformats.org/drawingml/2006/main" xmlns:r="http://schemas.openxmlformats.org/officeDocument/2006/relationships" xmlns:p="http://schemas.openxmlformats.org/presentationml/2006/main">
  <p:tag name="AS_UNIQUEID" val="1429"/>
</p:tagLst>
</file>

<file path=ppt/tags/tag414.xml><?xml version="1.0" encoding="utf-8"?>
<p:tagLst xmlns:a="http://schemas.openxmlformats.org/drawingml/2006/main" xmlns:r="http://schemas.openxmlformats.org/officeDocument/2006/relationships" xmlns:p="http://schemas.openxmlformats.org/presentationml/2006/main">
  <p:tag name="AS_UNIQUEID" val="1430"/>
</p:tagLst>
</file>

<file path=ppt/tags/tag415.xml><?xml version="1.0" encoding="utf-8"?>
<p:tagLst xmlns:a="http://schemas.openxmlformats.org/drawingml/2006/main" xmlns:r="http://schemas.openxmlformats.org/officeDocument/2006/relationships" xmlns:p="http://schemas.openxmlformats.org/presentationml/2006/main">
  <p:tag name="AS_UNIQUEID" val="1421"/>
</p:tagLst>
</file>

<file path=ppt/tags/tag416.xml><?xml version="1.0" encoding="utf-8"?>
<p:tagLst xmlns:a="http://schemas.openxmlformats.org/drawingml/2006/main" xmlns:r="http://schemas.openxmlformats.org/officeDocument/2006/relationships" xmlns:p="http://schemas.openxmlformats.org/presentationml/2006/main">
  <p:tag name="AS_UNIQUEID" val="1422"/>
</p:tagLst>
</file>

<file path=ppt/tags/tag417.xml><?xml version="1.0" encoding="utf-8"?>
<p:tagLst xmlns:a="http://schemas.openxmlformats.org/drawingml/2006/main" xmlns:r="http://schemas.openxmlformats.org/officeDocument/2006/relationships" xmlns:p="http://schemas.openxmlformats.org/presentationml/2006/main">
  <p:tag name="AS_UNIQUEID" val="1423"/>
</p:tagLst>
</file>

<file path=ppt/tags/tag418.xml><?xml version="1.0" encoding="utf-8"?>
<p:tagLst xmlns:a="http://schemas.openxmlformats.org/drawingml/2006/main" xmlns:r="http://schemas.openxmlformats.org/officeDocument/2006/relationships" xmlns:p="http://schemas.openxmlformats.org/presentationml/2006/main">
  <p:tag name="AS_UNIQUEID" val="1395"/>
</p:tagLst>
</file>

<file path=ppt/tags/tag419.xml><?xml version="1.0" encoding="utf-8"?>
<p:tagLst xmlns:a="http://schemas.openxmlformats.org/drawingml/2006/main" xmlns:r="http://schemas.openxmlformats.org/officeDocument/2006/relationships" xmlns:p="http://schemas.openxmlformats.org/presentationml/2006/main">
  <p:tag name="AS_UNIQUEID" val="1396"/>
</p:tagLst>
</file>

<file path=ppt/tags/tag42.xml><?xml version="1.0" encoding="utf-8"?>
<p:tagLst xmlns:a="http://schemas.openxmlformats.org/drawingml/2006/main" xmlns:r="http://schemas.openxmlformats.org/officeDocument/2006/relationships" xmlns:p="http://schemas.openxmlformats.org/presentationml/2006/main">
  <p:tag name="AS_UNIQUEID" val="999"/>
</p:tagLst>
</file>

<file path=ppt/tags/tag420.xml><?xml version="1.0" encoding="utf-8"?>
<p:tagLst xmlns:a="http://schemas.openxmlformats.org/drawingml/2006/main" xmlns:r="http://schemas.openxmlformats.org/officeDocument/2006/relationships" xmlns:p="http://schemas.openxmlformats.org/presentationml/2006/main">
  <p:tag name="AS_UNIQUEID" val="1397"/>
</p:tagLst>
</file>

<file path=ppt/tags/tag421.xml><?xml version="1.0" encoding="utf-8"?>
<p:tagLst xmlns:a="http://schemas.openxmlformats.org/drawingml/2006/main" xmlns:r="http://schemas.openxmlformats.org/officeDocument/2006/relationships" xmlns:p="http://schemas.openxmlformats.org/presentationml/2006/main">
  <p:tag name="AS_UNIQUEID" val="1398"/>
</p:tagLst>
</file>

<file path=ppt/tags/tag422.xml><?xml version="1.0" encoding="utf-8"?>
<p:tagLst xmlns:a="http://schemas.openxmlformats.org/drawingml/2006/main" xmlns:r="http://schemas.openxmlformats.org/officeDocument/2006/relationships" xmlns:p="http://schemas.openxmlformats.org/presentationml/2006/main">
  <p:tag name="AS_UNIQUEID" val="1399"/>
</p:tagLst>
</file>

<file path=ppt/tags/tag423.xml><?xml version="1.0" encoding="utf-8"?>
<p:tagLst xmlns:a="http://schemas.openxmlformats.org/drawingml/2006/main" xmlns:r="http://schemas.openxmlformats.org/officeDocument/2006/relationships" xmlns:p="http://schemas.openxmlformats.org/presentationml/2006/main">
  <p:tag name="AS_UNIQUEID" val="1400"/>
</p:tagLst>
</file>

<file path=ppt/tags/tag424.xml><?xml version="1.0" encoding="utf-8"?>
<p:tagLst xmlns:a="http://schemas.openxmlformats.org/drawingml/2006/main" xmlns:r="http://schemas.openxmlformats.org/officeDocument/2006/relationships" xmlns:p="http://schemas.openxmlformats.org/presentationml/2006/main">
  <p:tag name="AS_UNIQUEID" val="1391"/>
</p:tagLst>
</file>

<file path=ppt/tags/tag425.xml><?xml version="1.0" encoding="utf-8"?>
<p:tagLst xmlns:a="http://schemas.openxmlformats.org/drawingml/2006/main" xmlns:r="http://schemas.openxmlformats.org/officeDocument/2006/relationships" xmlns:p="http://schemas.openxmlformats.org/presentationml/2006/main">
  <p:tag name="AS_UNIQUEID" val="1392"/>
</p:tagLst>
</file>

<file path=ppt/tags/tag426.xml><?xml version="1.0" encoding="utf-8"?>
<p:tagLst xmlns:a="http://schemas.openxmlformats.org/drawingml/2006/main" xmlns:r="http://schemas.openxmlformats.org/officeDocument/2006/relationships" xmlns:p="http://schemas.openxmlformats.org/presentationml/2006/main">
  <p:tag name="AS_UNIQUEID" val="1393"/>
</p:tagLst>
</file>

<file path=ppt/tags/tag427.xml><?xml version="1.0" encoding="utf-8"?>
<p:tagLst xmlns:a="http://schemas.openxmlformats.org/drawingml/2006/main" xmlns:r="http://schemas.openxmlformats.org/officeDocument/2006/relationships" xmlns:p="http://schemas.openxmlformats.org/presentationml/2006/main">
  <p:tag name="AS_UNIQUEID" val="1434"/>
</p:tagLst>
</file>

<file path=ppt/tags/tag428.xml><?xml version="1.0" encoding="utf-8"?>
<p:tagLst xmlns:a="http://schemas.openxmlformats.org/drawingml/2006/main" xmlns:r="http://schemas.openxmlformats.org/officeDocument/2006/relationships" xmlns:p="http://schemas.openxmlformats.org/presentationml/2006/main">
  <p:tag name="AS_UNIQUEID" val="1435"/>
</p:tagLst>
</file>

<file path=ppt/tags/tag429.xml><?xml version="1.0" encoding="utf-8"?>
<p:tagLst xmlns:a="http://schemas.openxmlformats.org/drawingml/2006/main" xmlns:r="http://schemas.openxmlformats.org/officeDocument/2006/relationships" xmlns:p="http://schemas.openxmlformats.org/presentationml/2006/main">
  <p:tag name="AS_UNIQUEID" val="1436"/>
  <p:tag name="KSO_WM_UNIT_TABLE_BEAUTIFY" val="smartTable{1a3d3ad1-9263-4c90-b9d8-6d043c21ec29}"/>
  <p:tag name="TABLE_ENDDRAG_ORIGIN_RECT" val="917*168"/>
  <p:tag name="TABLE_ENDDRAG_RECT" val="26*292*917*168"/>
</p:tagLst>
</file>

<file path=ppt/tags/tag43.xml><?xml version="1.0" encoding="utf-8"?>
<p:tagLst xmlns:a="http://schemas.openxmlformats.org/drawingml/2006/main" xmlns:r="http://schemas.openxmlformats.org/officeDocument/2006/relationships" xmlns:p="http://schemas.openxmlformats.org/presentationml/2006/main">
  <p:tag name="AS_UNIQUEID" val="1000"/>
</p:tagLst>
</file>

<file path=ppt/tags/tag430.xml><?xml version="1.0" encoding="utf-8"?>
<p:tagLst xmlns:a="http://schemas.openxmlformats.org/drawingml/2006/main" xmlns:r="http://schemas.openxmlformats.org/officeDocument/2006/relationships" xmlns:p="http://schemas.openxmlformats.org/presentationml/2006/main">
  <p:tag name="AS_UNIQUEID" val="1437"/>
</p:tagLst>
</file>

<file path=ppt/tags/tag431.xml><?xml version="1.0" encoding="utf-8"?>
<p:tagLst xmlns:a="http://schemas.openxmlformats.org/drawingml/2006/main" xmlns:r="http://schemas.openxmlformats.org/officeDocument/2006/relationships" xmlns:p="http://schemas.openxmlformats.org/presentationml/2006/main">
  <p:tag name="AS_UNIQUEID" val="1438"/>
</p:tagLst>
</file>

<file path=ppt/tags/tag432.xml><?xml version="1.0" encoding="utf-8"?>
<p:tagLst xmlns:a="http://schemas.openxmlformats.org/drawingml/2006/main" xmlns:r="http://schemas.openxmlformats.org/officeDocument/2006/relationships" xmlns:p="http://schemas.openxmlformats.org/presentationml/2006/main">
  <p:tag name="AS_UNIQUEID" val="1439"/>
</p:tagLst>
</file>

<file path=ppt/tags/tag433.xml><?xml version="1.0" encoding="utf-8"?>
<p:tagLst xmlns:a="http://schemas.openxmlformats.org/drawingml/2006/main" xmlns:r="http://schemas.openxmlformats.org/officeDocument/2006/relationships" xmlns:p="http://schemas.openxmlformats.org/presentationml/2006/main">
  <p:tag name="AS_UNIQUEID" val="1440"/>
</p:tagLst>
</file>

<file path=ppt/tags/tag434.xml><?xml version="1.0" encoding="utf-8"?>
<p:tagLst xmlns:a="http://schemas.openxmlformats.org/drawingml/2006/main" xmlns:r="http://schemas.openxmlformats.org/officeDocument/2006/relationships" xmlns:p="http://schemas.openxmlformats.org/presentationml/2006/main">
  <p:tag name="AS_UNIQUEID" val="1442"/>
</p:tagLst>
</file>

<file path=ppt/tags/tag435.xml><?xml version="1.0" encoding="utf-8"?>
<p:tagLst xmlns:a="http://schemas.openxmlformats.org/drawingml/2006/main" xmlns:r="http://schemas.openxmlformats.org/officeDocument/2006/relationships" xmlns:p="http://schemas.openxmlformats.org/presentationml/2006/main">
  <p:tag name="AS_UNIQUEID" val="1443"/>
</p:tagLst>
</file>

<file path=ppt/tags/tag436.xml><?xml version="1.0" encoding="utf-8"?>
<p:tagLst xmlns:a="http://schemas.openxmlformats.org/drawingml/2006/main" xmlns:r="http://schemas.openxmlformats.org/officeDocument/2006/relationships" xmlns:p="http://schemas.openxmlformats.org/presentationml/2006/main">
  <p:tag name="AS_UNIQUEID" val="1444"/>
</p:tagLst>
</file>

<file path=ppt/tags/tag437.xml><?xml version="1.0" encoding="utf-8"?>
<p:tagLst xmlns:a="http://schemas.openxmlformats.org/drawingml/2006/main" xmlns:r="http://schemas.openxmlformats.org/officeDocument/2006/relationships" xmlns:p="http://schemas.openxmlformats.org/presentationml/2006/main">
  <p:tag name="AS_UNIQUEID" val="1445"/>
</p:tagLst>
</file>

<file path=ppt/tags/tag438.xml><?xml version="1.0" encoding="utf-8"?>
<p:tagLst xmlns:a="http://schemas.openxmlformats.org/drawingml/2006/main" xmlns:r="http://schemas.openxmlformats.org/officeDocument/2006/relationships" xmlns:p="http://schemas.openxmlformats.org/presentationml/2006/main">
  <p:tag name="AS_UNIQUEID" val="1446"/>
</p:tagLst>
</file>

<file path=ppt/tags/tag439.xml><?xml version="1.0" encoding="utf-8"?>
<p:tagLst xmlns:a="http://schemas.openxmlformats.org/drawingml/2006/main" xmlns:r="http://schemas.openxmlformats.org/officeDocument/2006/relationships" xmlns:p="http://schemas.openxmlformats.org/presentationml/2006/main">
  <p:tag name="AS_UNIQUEID" val="1447"/>
</p:tagLst>
</file>

<file path=ppt/tags/tag44.xml><?xml version="1.0" encoding="utf-8"?>
<p:tagLst xmlns:a="http://schemas.openxmlformats.org/drawingml/2006/main" xmlns:r="http://schemas.openxmlformats.org/officeDocument/2006/relationships" xmlns:p="http://schemas.openxmlformats.org/presentationml/2006/main">
  <p:tag name="AS_UNIQUEID" val="1002"/>
</p:tagLst>
</file>

<file path=ppt/tags/tag440.xml><?xml version="1.0" encoding="utf-8"?>
<p:tagLst xmlns:a="http://schemas.openxmlformats.org/drawingml/2006/main" xmlns:r="http://schemas.openxmlformats.org/officeDocument/2006/relationships" xmlns:p="http://schemas.openxmlformats.org/presentationml/2006/main">
  <p:tag name="AS_UNIQUEID" val="1449"/>
</p:tagLst>
</file>

<file path=ppt/tags/tag441.xml><?xml version="1.0" encoding="utf-8"?>
<p:tagLst xmlns:a="http://schemas.openxmlformats.org/drawingml/2006/main" xmlns:r="http://schemas.openxmlformats.org/officeDocument/2006/relationships" xmlns:p="http://schemas.openxmlformats.org/presentationml/2006/main">
  <p:tag name="AS_UNIQUEID" val="1450"/>
  <p:tag name="KSO_WM_UNIT_PLACING_PICTURE_USER_VIEWPORT" val="{&quot;height&quot;:4282,&quot;width&quot;:3247}"/>
</p:tagLst>
</file>

<file path=ppt/tags/tag442.xml><?xml version="1.0" encoding="utf-8"?>
<p:tagLst xmlns:a="http://schemas.openxmlformats.org/drawingml/2006/main" xmlns:r="http://schemas.openxmlformats.org/officeDocument/2006/relationships" xmlns:p="http://schemas.openxmlformats.org/presentationml/2006/main">
  <p:tag name="AS_UNIQUEID" val="1452"/>
</p:tagLst>
</file>

<file path=ppt/tags/tag443.xml><?xml version="1.0" encoding="utf-8"?>
<p:tagLst xmlns:a="http://schemas.openxmlformats.org/drawingml/2006/main" xmlns:r="http://schemas.openxmlformats.org/officeDocument/2006/relationships" xmlns:p="http://schemas.openxmlformats.org/presentationml/2006/main">
  <p:tag name="AS_UNIQUEID" val="1453"/>
</p:tagLst>
</file>

<file path=ppt/tags/tag444.xml><?xml version="1.0" encoding="utf-8"?>
<p:tagLst xmlns:a="http://schemas.openxmlformats.org/drawingml/2006/main" xmlns:r="http://schemas.openxmlformats.org/officeDocument/2006/relationships" xmlns:p="http://schemas.openxmlformats.org/presentationml/2006/main">
  <p:tag name="AS_UNIQUEID" val="1454"/>
</p:tagLst>
</file>

<file path=ppt/tags/tag445.xml><?xml version="1.0" encoding="utf-8"?>
<p:tagLst xmlns:a="http://schemas.openxmlformats.org/drawingml/2006/main" xmlns:r="http://schemas.openxmlformats.org/officeDocument/2006/relationships" xmlns:p="http://schemas.openxmlformats.org/presentationml/2006/main">
  <p:tag name="AS_UNIQUEID" val="1455"/>
</p:tagLst>
</file>

<file path=ppt/tags/tag446.xml><?xml version="1.0" encoding="utf-8"?>
<p:tagLst xmlns:a="http://schemas.openxmlformats.org/drawingml/2006/main" xmlns:r="http://schemas.openxmlformats.org/officeDocument/2006/relationships" xmlns:p="http://schemas.openxmlformats.org/presentationml/2006/main">
  <p:tag name="AS_UNIQUEID" val="1456"/>
</p:tagLst>
</file>

<file path=ppt/tags/tag447.xml><?xml version="1.0" encoding="utf-8"?>
<p:tagLst xmlns:a="http://schemas.openxmlformats.org/drawingml/2006/main" xmlns:r="http://schemas.openxmlformats.org/officeDocument/2006/relationships" xmlns:p="http://schemas.openxmlformats.org/presentationml/2006/main">
  <p:tag name="AS_UNIQUEID" val="1457"/>
</p:tagLst>
</file>

<file path=ppt/tags/tag44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20"/>
</p:tagLst>
</file>

<file path=ppt/tags/tag449.xml><?xml version="1.0" encoding="utf-8"?>
<p:tagLst xmlns:a="http://schemas.openxmlformats.org/drawingml/2006/main" xmlns:r="http://schemas.openxmlformats.org/officeDocument/2006/relationships" xmlns:p="http://schemas.openxmlformats.org/presentationml/2006/main">
  <p:tag name="AS_UNIQUEID" val="1459"/>
</p:tagLst>
</file>

<file path=ppt/tags/tag45.xml><?xml version="1.0" encoding="utf-8"?>
<p:tagLst xmlns:a="http://schemas.openxmlformats.org/drawingml/2006/main" xmlns:r="http://schemas.openxmlformats.org/officeDocument/2006/relationships" xmlns:p="http://schemas.openxmlformats.org/presentationml/2006/main">
  <p:tag name="AS_UNIQUEID" val="1003"/>
</p:tagLst>
</file>

<file path=ppt/tags/tag450.xml><?xml version="1.0" encoding="utf-8"?>
<p:tagLst xmlns:a="http://schemas.openxmlformats.org/drawingml/2006/main" xmlns:r="http://schemas.openxmlformats.org/officeDocument/2006/relationships" xmlns:p="http://schemas.openxmlformats.org/presentationml/2006/main">
  <p:tag name="AS_UNIQUEID" val="1460"/>
</p:tagLst>
</file>

<file path=ppt/tags/tag451.xml><?xml version="1.0" encoding="utf-8"?>
<p:tagLst xmlns:a="http://schemas.openxmlformats.org/drawingml/2006/main" xmlns:r="http://schemas.openxmlformats.org/officeDocument/2006/relationships" xmlns:p="http://schemas.openxmlformats.org/presentationml/2006/main">
  <p:tag name="AS_UNIQUEID" val="1462"/>
</p:tagLst>
</file>

<file path=ppt/tags/tag452.xml><?xml version="1.0" encoding="utf-8"?>
<p:tagLst xmlns:a="http://schemas.openxmlformats.org/drawingml/2006/main" xmlns:r="http://schemas.openxmlformats.org/officeDocument/2006/relationships" xmlns:p="http://schemas.openxmlformats.org/presentationml/2006/main">
  <p:tag name="AS_UNIQUEID" val="1463"/>
</p:tagLst>
</file>

<file path=ppt/tags/tag453.xml><?xml version="1.0" encoding="utf-8"?>
<p:tagLst xmlns:a="http://schemas.openxmlformats.org/drawingml/2006/main" xmlns:r="http://schemas.openxmlformats.org/officeDocument/2006/relationships" xmlns:p="http://schemas.openxmlformats.org/presentationml/2006/main">
  <p:tag name="AS_UNIQUEID" val="1464"/>
</p:tagLst>
</file>

<file path=ppt/tags/tag454.xml><?xml version="1.0" encoding="utf-8"?>
<p:tagLst xmlns:a="http://schemas.openxmlformats.org/drawingml/2006/main" xmlns:r="http://schemas.openxmlformats.org/officeDocument/2006/relationships" xmlns:p="http://schemas.openxmlformats.org/presentationml/2006/main">
  <p:tag name="AS_UNIQUEID" val="1467"/>
</p:tagLst>
</file>

<file path=ppt/tags/tag455.xml><?xml version="1.0" encoding="utf-8"?>
<p:tagLst xmlns:a="http://schemas.openxmlformats.org/drawingml/2006/main" xmlns:r="http://schemas.openxmlformats.org/officeDocument/2006/relationships" xmlns:p="http://schemas.openxmlformats.org/presentationml/2006/main">
  <p:tag name="AS_UNIQUEID" val="1468"/>
</p:tagLst>
</file>

<file path=ppt/tags/tag456.xml><?xml version="1.0" encoding="utf-8"?>
<p:tagLst xmlns:a="http://schemas.openxmlformats.org/drawingml/2006/main" xmlns:r="http://schemas.openxmlformats.org/officeDocument/2006/relationships" xmlns:p="http://schemas.openxmlformats.org/presentationml/2006/main">
  <p:tag name="AS_UNIQUEID" val="1465"/>
</p:tagLst>
</file>

<file path=ppt/tags/tag457.xml><?xml version="1.0" encoding="utf-8"?>
<p:tagLst xmlns:a="http://schemas.openxmlformats.org/drawingml/2006/main" xmlns:r="http://schemas.openxmlformats.org/officeDocument/2006/relationships" xmlns:p="http://schemas.openxmlformats.org/presentationml/2006/main">
  <p:tag name="AS_UNIQUEID" val="1466"/>
</p:tagLst>
</file>

<file path=ppt/tags/tag458.xml><?xml version="1.0" encoding="utf-8"?>
<p:tagLst xmlns:a="http://schemas.openxmlformats.org/drawingml/2006/main" xmlns:r="http://schemas.openxmlformats.org/officeDocument/2006/relationships" xmlns:p="http://schemas.openxmlformats.org/presentationml/2006/main">
  <p:tag name="AS_UNIQUEID" val="1470"/>
</p:tagLst>
</file>

<file path=ppt/tags/tag459.xml><?xml version="1.0" encoding="utf-8"?>
<p:tagLst xmlns:a="http://schemas.openxmlformats.org/drawingml/2006/main" xmlns:r="http://schemas.openxmlformats.org/officeDocument/2006/relationships" xmlns:p="http://schemas.openxmlformats.org/presentationml/2006/main">
  <p:tag name="AS_UNIQUEID" val="1471"/>
</p:tagLst>
</file>

<file path=ppt/tags/tag46.xml><?xml version="1.0" encoding="utf-8"?>
<p:tagLst xmlns:a="http://schemas.openxmlformats.org/drawingml/2006/main" xmlns:r="http://schemas.openxmlformats.org/officeDocument/2006/relationships" xmlns:p="http://schemas.openxmlformats.org/presentationml/2006/main">
  <p:tag name="AS_UNIQUEID" val="1004"/>
</p:tagLst>
</file>

<file path=ppt/tags/tag460.xml><?xml version="1.0" encoding="utf-8"?>
<p:tagLst xmlns:a="http://schemas.openxmlformats.org/drawingml/2006/main" xmlns:r="http://schemas.openxmlformats.org/officeDocument/2006/relationships" xmlns:p="http://schemas.openxmlformats.org/presentationml/2006/main">
  <p:tag name="AS_UNIQUEID" val="1480"/>
  <p:tag name="KSO_WM_UNIT_TABLE_BEAUTIFY" val="smartTable{2f08a10a-1ffb-4325-9205-15023f2b4cbf}"/>
  <p:tag name="TABLE_ENDDRAG_ORIGIN_RECT" val="927*196"/>
  <p:tag name="TABLE_ENDDRAG_RECT" val="25*80*927*196"/>
</p:tagLst>
</file>

<file path=ppt/tags/tag461.xml><?xml version="1.0" encoding="utf-8"?>
<p:tagLst xmlns:a="http://schemas.openxmlformats.org/drawingml/2006/main" xmlns:r="http://schemas.openxmlformats.org/officeDocument/2006/relationships" xmlns:p="http://schemas.openxmlformats.org/presentationml/2006/main">
  <p:tag name="AS_UNIQUEID" val="1481"/>
</p:tagLst>
</file>

<file path=ppt/tags/tag462.xml><?xml version="1.0" encoding="utf-8"?>
<p:tagLst xmlns:a="http://schemas.openxmlformats.org/drawingml/2006/main" xmlns:r="http://schemas.openxmlformats.org/officeDocument/2006/relationships" xmlns:p="http://schemas.openxmlformats.org/presentationml/2006/main">
  <p:tag name="AS_UNIQUEID" val="1482"/>
</p:tagLst>
</file>

<file path=ppt/tags/tag463.xml><?xml version="1.0" encoding="utf-8"?>
<p:tagLst xmlns:a="http://schemas.openxmlformats.org/drawingml/2006/main" xmlns:r="http://schemas.openxmlformats.org/officeDocument/2006/relationships" xmlns:p="http://schemas.openxmlformats.org/presentationml/2006/main">
  <p:tag name="AS_UNIQUEID" val="1483"/>
</p:tagLst>
</file>

<file path=ppt/tags/tag464.xml><?xml version="1.0" encoding="utf-8"?>
<p:tagLst xmlns:a="http://schemas.openxmlformats.org/drawingml/2006/main" xmlns:r="http://schemas.openxmlformats.org/officeDocument/2006/relationships" xmlns:p="http://schemas.openxmlformats.org/presentationml/2006/main">
  <p:tag name="AS_UNIQUEID" val="1484"/>
</p:tagLst>
</file>

<file path=ppt/tags/tag465.xml><?xml version="1.0" encoding="utf-8"?>
<p:tagLst xmlns:a="http://schemas.openxmlformats.org/drawingml/2006/main" xmlns:r="http://schemas.openxmlformats.org/officeDocument/2006/relationships" xmlns:p="http://schemas.openxmlformats.org/presentationml/2006/main">
  <p:tag name="AS_UNIQUEID" val="1485"/>
</p:tagLst>
</file>

<file path=ppt/tags/tag466.xml><?xml version="1.0" encoding="utf-8"?>
<p:tagLst xmlns:a="http://schemas.openxmlformats.org/drawingml/2006/main" xmlns:r="http://schemas.openxmlformats.org/officeDocument/2006/relationships" xmlns:p="http://schemas.openxmlformats.org/presentationml/2006/main">
  <p:tag name="AS_UNIQUEID" val="1472"/>
</p:tagLst>
</file>

<file path=ppt/tags/tag467.xml><?xml version="1.0" encoding="utf-8"?>
<p:tagLst xmlns:a="http://schemas.openxmlformats.org/drawingml/2006/main" xmlns:r="http://schemas.openxmlformats.org/officeDocument/2006/relationships" xmlns:p="http://schemas.openxmlformats.org/presentationml/2006/main">
  <p:tag name="AS_UNIQUEID" val="1479"/>
</p:tagLst>
</file>

<file path=ppt/tags/tag468.xml><?xml version="1.0" encoding="utf-8"?>
<p:tagLst xmlns:a="http://schemas.openxmlformats.org/drawingml/2006/main" xmlns:r="http://schemas.openxmlformats.org/officeDocument/2006/relationships" xmlns:p="http://schemas.openxmlformats.org/presentationml/2006/main">
  <p:tag name="AS_UNIQUEID" val="1473"/>
</p:tagLst>
</file>

<file path=ppt/tags/tag469.xml><?xml version="1.0" encoding="utf-8"?>
<p:tagLst xmlns:a="http://schemas.openxmlformats.org/drawingml/2006/main" xmlns:r="http://schemas.openxmlformats.org/officeDocument/2006/relationships" xmlns:p="http://schemas.openxmlformats.org/presentationml/2006/main">
  <p:tag name="AS_UNIQUEID" val="1474"/>
</p:tagLst>
</file>

<file path=ppt/tags/tag47.xml><?xml version="1.0" encoding="utf-8"?>
<p:tagLst xmlns:a="http://schemas.openxmlformats.org/drawingml/2006/main" xmlns:r="http://schemas.openxmlformats.org/officeDocument/2006/relationships" xmlns:p="http://schemas.openxmlformats.org/presentationml/2006/main">
  <p:tag name="AS_UNIQUEID" val="1005"/>
</p:tagLst>
</file>

<file path=ppt/tags/tag470.xml><?xml version="1.0" encoding="utf-8"?>
<p:tagLst xmlns:a="http://schemas.openxmlformats.org/drawingml/2006/main" xmlns:r="http://schemas.openxmlformats.org/officeDocument/2006/relationships" xmlns:p="http://schemas.openxmlformats.org/presentationml/2006/main">
  <p:tag name="AS_UNIQUEID" val="1475"/>
</p:tagLst>
</file>

<file path=ppt/tags/tag471.xml><?xml version="1.0" encoding="utf-8"?>
<p:tagLst xmlns:a="http://schemas.openxmlformats.org/drawingml/2006/main" xmlns:r="http://schemas.openxmlformats.org/officeDocument/2006/relationships" xmlns:p="http://schemas.openxmlformats.org/presentationml/2006/main">
  <p:tag name="AS_UNIQUEID" val="1476"/>
</p:tagLst>
</file>

<file path=ppt/tags/tag472.xml><?xml version="1.0" encoding="utf-8"?>
<p:tagLst xmlns:a="http://schemas.openxmlformats.org/drawingml/2006/main" xmlns:r="http://schemas.openxmlformats.org/officeDocument/2006/relationships" xmlns:p="http://schemas.openxmlformats.org/presentationml/2006/main">
  <p:tag name="AS_UNIQUEID" val="1477"/>
</p:tagLst>
</file>

<file path=ppt/tags/tag473.xml><?xml version="1.0" encoding="utf-8"?>
<p:tagLst xmlns:a="http://schemas.openxmlformats.org/drawingml/2006/main" xmlns:r="http://schemas.openxmlformats.org/officeDocument/2006/relationships" xmlns:p="http://schemas.openxmlformats.org/presentationml/2006/main">
  <p:tag name="AS_UNIQUEID" val="1478"/>
</p:tagLst>
</file>

<file path=ppt/tags/tag4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20"/>
</p:tagLst>
</file>

<file path=ppt/tags/tag475.xml><?xml version="1.0" encoding="utf-8"?>
<p:tagLst xmlns:a="http://schemas.openxmlformats.org/drawingml/2006/main" xmlns:r="http://schemas.openxmlformats.org/officeDocument/2006/relationships" xmlns:p="http://schemas.openxmlformats.org/presentationml/2006/main">
  <p:tag name="AS_UNIQUEID" val="1487"/>
</p:tagLst>
</file>

<file path=ppt/tags/tag476.xml><?xml version="1.0" encoding="utf-8"?>
<p:tagLst xmlns:a="http://schemas.openxmlformats.org/drawingml/2006/main" xmlns:r="http://schemas.openxmlformats.org/officeDocument/2006/relationships" xmlns:p="http://schemas.openxmlformats.org/presentationml/2006/main">
  <p:tag name="AS_UNIQUEID" val="1488"/>
  <p:tag name="KSO_WM_MEDIACOVER_FLAG" val="1"/>
  <p:tag name="KSO_WM_UNIT_MEDIACOVER_BTN_STATE" val="1"/>
  <p:tag name="KSO_WM_UNIT_MEDIACOVER_BTNRECT" val="0*0*0*0"/>
</p:tagLst>
</file>

<file path=ppt/tags/tag477.xml><?xml version="1.0" encoding="utf-8"?>
<p:tagLst xmlns:a="http://schemas.openxmlformats.org/drawingml/2006/main" xmlns:r="http://schemas.openxmlformats.org/officeDocument/2006/relationships" xmlns:p="http://schemas.openxmlformats.org/presentationml/2006/main">
  <p:tag name="AS_UNIQUEID" val="189"/>
</p:tagLst>
</file>

<file path=ppt/tags/tag478.xml><?xml version="1.0" encoding="utf-8"?>
<p:tagLst xmlns:a="http://schemas.openxmlformats.org/drawingml/2006/main" xmlns:r="http://schemas.openxmlformats.org/officeDocument/2006/relationships" xmlns:p="http://schemas.openxmlformats.org/presentationml/2006/main">
  <p:tag name="AS_UNIQUEID" val="1489"/>
</p:tagLst>
</file>

<file path=ppt/tags/tag479.xml><?xml version="1.0" encoding="utf-8"?>
<p:tagLst xmlns:a="http://schemas.openxmlformats.org/drawingml/2006/main" xmlns:r="http://schemas.openxmlformats.org/officeDocument/2006/relationships" xmlns:p="http://schemas.openxmlformats.org/presentationml/2006/main">
  <p:tag name="AS_UNIQUEID" val="1490"/>
</p:tagLst>
</file>

<file path=ppt/tags/tag48.xml><?xml version="1.0" encoding="utf-8"?>
<p:tagLst xmlns:a="http://schemas.openxmlformats.org/drawingml/2006/main" xmlns:r="http://schemas.openxmlformats.org/officeDocument/2006/relationships" xmlns:p="http://schemas.openxmlformats.org/presentationml/2006/main">
  <p:tag name="AS_UNIQUEID" val="1006"/>
</p:tagLst>
</file>

<file path=ppt/tags/tag480.xml><?xml version="1.0" encoding="utf-8"?>
<p:tagLst xmlns:a="http://schemas.openxmlformats.org/drawingml/2006/main" xmlns:r="http://schemas.openxmlformats.org/officeDocument/2006/relationships" xmlns:p="http://schemas.openxmlformats.org/presentationml/2006/main">
  <p:tag name="AS_UNIQUEID" val="1491"/>
</p:tagLst>
</file>

<file path=ppt/tags/tag481.xml><?xml version="1.0" encoding="utf-8"?>
<p:tagLst xmlns:a="http://schemas.openxmlformats.org/drawingml/2006/main" xmlns:r="http://schemas.openxmlformats.org/officeDocument/2006/relationships" xmlns:p="http://schemas.openxmlformats.org/presentationml/2006/main">
  <p:tag name="AS_UNIQUEID" val="1492"/>
</p:tagLst>
</file>

<file path=ppt/tags/tag482.xml><?xml version="1.0" encoding="utf-8"?>
<p:tagLst xmlns:a="http://schemas.openxmlformats.org/drawingml/2006/main" xmlns:r="http://schemas.openxmlformats.org/officeDocument/2006/relationships" xmlns:p="http://schemas.openxmlformats.org/presentationml/2006/main">
  <p:tag name="AS_UNIQUEID" val="1493"/>
</p:tagLst>
</file>

<file path=ppt/tags/tag483.xml><?xml version="1.0" encoding="utf-8"?>
<p:tagLst xmlns:a="http://schemas.openxmlformats.org/drawingml/2006/main" xmlns:r="http://schemas.openxmlformats.org/officeDocument/2006/relationships" xmlns:p="http://schemas.openxmlformats.org/presentationml/2006/main">
  <p:tag name="AS_UNIQUEID" val="1494"/>
</p:tagLst>
</file>

<file path=ppt/tags/tag484.xml><?xml version="1.0" encoding="utf-8"?>
<p:tagLst xmlns:a="http://schemas.openxmlformats.org/drawingml/2006/main" xmlns:r="http://schemas.openxmlformats.org/officeDocument/2006/relationships" xmlns:p="http://schemas.openxmlformats.org/presentationml/2006/main">
  <p:tag name="AS_UNIQUEID" val="1495"/>
</p:tagLst>
</file>

<file path=ppt/tags/tag485.xml><?xml version="1.0" encoding="utf-8"?>
<p:tagLst xmlns:a="http://schemas.openxmlformats.org/drawingml/2006/main" xmlns:r="http://schemas.openxmlformats.org/officeDocument/2006/relationships" xmlns:p="http://schemas.openxmlformats.org/presentationml/2006/main">
  <p:tag name="AS_UNIQUEID" val="1496"/>
</p:tagLst>
</file>

<file path=ppt/tags/tag486.xml><?xml version="1.0" encoding="utf-8"?>
<p:tagLst xmlns:a="http://schemas.openxmlformats.org/drawingml/2006/main" xmlns:r="http://schemas.openxmlformats.org/officeDocument/2006/relationships" xmlns:p="http://schemas.openxmlformats.org/presentationml/2006/main">
  <p:tag name="AS_UNIQUEID" val="1498"/>
</p:tagLst>
</file>

<file path=ppt/tags/tag487.xml><?xml version="1.0" encoding="utf-8"?>
<p:tagLst xmlns:a="http://schemas.openxmlformats.org/drawingml/2006/main" xmlns:r="http://schemas.openxmlformats.org/officeDocument/2006/relationships" xmlns:p="http://schemas.openxmlformats.org/presentationml/2006/main">
  <p:tag name="AS_UNIQUEID" val="1499"/>
</p:tagLst>
</file>

<file path=ppt/tags/tag488.xml><?xml version="1.0" encoding="utf-8"?>
<p:tagLst xmlns:a="http://schemas.openxmlformats.org/drawingml/2006/main" xmlns:r="http://schemas.openxmlformats.org/officeDocument/2006/relationships" xmlns:p="http://schemas.openxmlformats.org/presentationml/2006/main">
  <p:tag name="AS_UNIQUEID" val="1500"/>
</p:tagLst>
</file>

<file path=ppt/tags/tag489.xml><?xml version="1.0" encoding="utf-8"?>
<p:tagLst xmlns:a="http://schemas.openxmlformats.org/drawingml/2006/main" xmlns:r="http://schemas.openxmlformats.org/officeDocument/2006/relationships" xmlns:p="http://schemas.openxmlformats.org/presentationml/2006/main">
  <p:tag name="AS_UNIQUEID" val="1501"/>
</p:tagLst>
</file>

<file path=ppt/tags/tag49.xml><?xml version="1.0" encoding="utf-8"?>
<p:tagLst xmlns:a="http://schemas.openxmlformats.org/drawingml/2006/main" xmlns:r="http://schemas.openxmlformats.org/officeDocument/2006/relationships" xmlns:p="http://schemas.openxmlformats.org/presentationml/2006/main">
  <p:tag name="AS_UNIQUEID" val="1007"/>
</p:tagLst>
</file>

<file path=ppt/tags/tag490.xml><?xml version="1.0" encoding="utf-8"?>
<p:tagLst xmlns:a="http://schemas.openxmlformats.org/drawingml/2006/main" xmlns:r="http://schemas.openxmlformats.org/officeDocument/2006/relationships" xmlns:p="http://schemas.openxmlformats.org/presentationml/2006/main">
  <p:tag name="AS_UNIQUEID" val="1502"/>
</p:tagLst>
</file>

<file path=ppt/tags/tag491.xml><?xml version="1.0" encoding="utf-8"?>
<p:tagLst xmlns:a="http://schemas.openxmlformats.org/drawingml/2006/main" xmlns:r="http://schemas.openxmlformats.org/officeDocument/2006/relationships" xmlns:p="http://schemas.openxmlformats.org/presentationml/2006/main">
  <p:tag name="AS_UNIQUEID" val="1503"/>
</p:tagLst>
</file>

<file path=ppt/tags/tag492.xml><?xml version="1.0" encoding="utf-8"?>
<p:tagLst xmlns:a="http://schemas.openxmlformats.org/drawingml/2006/main" xmlns:r="http://schemas.openxmlformats.org/officeDocument/2006/relationships" xmlns:p="http://schemas.openxmlformats.org/presentationml/2006/main">
  <p:tag name="AS_UNIQUEID" val="1504"/>
</p:tagLst>
</file>

<file path=ppt/tags/tag493.xml><?xml version="1.0" encoding="utf-8"?>
<p:tagLst xmlns:a="http://schemas.openxmlformats.org/drawingml/2006/main" xmlns:r="http://schemas.openxmlformats.org/officeDocument/2006/relationships" xmlns:p="http://schemas.openxmlformats.org/presentationml/2006/main">
  <p:tag name="AS_UNIQUEID" val="1505"/>
</p:tagLst>
</file>

<file path=ppt/tags/tag494.xml><?xml version="1.0" encoding="utf-8"?>
<p:tagLst xmlns:a="http://schemas.openxmlformats.org/drawingml/2006/main" xmlns:r="http://schemas.openxmlformats.org/officeDocument/2006/relationships" xmlns:p="http://schemas.openxmlformats.org/presentationml/2006/main">
  <p:tag name="AS_UNIQUEID" val="1506"/>
</p:tagLst>
</file>

<file path=ppt/tags/tag495.xml><?xml version="1.0" encoding="utf-8"?>
<p:tagLst xmlns:a="http://schemas.openxmlformats.org/drawingml/2006/main" xmlns:r="http://schemas.openxmlformats.org/officeDocument/2006/relationships" xmlns:p="http://schemas.openxmlformats.org/presentationml/2006/main">
  <p:tag name="AS_UNIQUEID" val="1507"/>
</p:tagLst>
</file>

<file path=ppt/tags/tag496.xml><?xml version="1.0" encoding="utf-8"?>
<p:tagLst xmlns:a="http://schemas.openxmlformats.org/drawingml/2006/main" xmlns:r="http://schemas.openxmlformats.org/officeDocument/2006/relationships" xmlns:p="http://schemas.openxmlformats.org/presentationml/2006/main">
  <p:tag name="AS_UNIQUEID" val="1508"/>
</p:tagLst>
</file>

<file path=ppt/tags/tag497.xml><?xml version="1.0" encoding="utf-8"?>
<p:tagLst xmlns:a="http://schemas.openxmlformats.org/drawingml/2006/main" xmlns:r="http://schemas.openxmlformats.org/officeDocument/2006/relationships" xmlns:p="http://schemas.openxmlformats.org/presentationml/2006/main">
  <p:tag name="AS_UNIQUEID" val="1509"/>
</p:tagLst>
</file>

<file path=ppt/tags/tag498.xml><?xml version="1.0" encoding="utf-8"?>
<p:tagLst xmlns:a="http://schemas.openxmlformats.org/drawingml/2006/main" xmlns:r="http://schemas.openxmlformats.org/officeDocument/2006/relationships" xmlns:p="http://schemas.openxmlformats.org/presentationml/2006/main">
  <p:tag name="AS_UNIQUEID" val="1510"/>
</p:tagLst>
</file>

<file path=ppt/tags/tag499.xml><?xml version="1.0" encoding="utf-8"?>
<p:tagLst xmlns:a="http://schemas.openxmlformats.org/drawingml/2006/main" xmlns:r="http://schemas.openxmlformats.org/officeDocument/2006/relationships" xmlns:p="http://schemas.openxmlformats.org/presentationml/2006/main">
  <p:tag name="AS_UNIQUEID" val="1511"/>
</p:tagLst>
</file>

<file path=ppt/tags/tag5.xml><?xml version="1.0" encoding="utf-8"?>
<p:tagLst xmlns:a="http://schemas.openxmlformats.org/drawingml/2006/main" xmlns:r="http://schemas.openxmlformats.org/officeDocument/2006/relationships" xmlns:p="http://schemas.openxmlformats.org/presentationml/2006/main">
  <p:tag name="AS_UNIQUEID" val="1072"/>
</p:tagLst>
</file>

<file path=ppt/tags/tag50.xml><?xml version="1.0" encoding="utf-8"?>
<p:tagLst xmlns:a="http://schemas.openxmlformats.org/drawingml/2006/main" xmlns:r="http://schemas.openxmlformats.org/officeDocument/2006/relationships" xmlns:p="http://schemas.openxmlformats.org/presentationml/2006/main">
  <p:tag name="AS_UNIQUEID" val="1009"/>
</p:tagLst>
</file>

<file path=ppt/tags/tag500.xml><?xml version="1.0" encoding="utf-8"?>
<p:tagLst xmlns:a="http://schemas.openxmlformats.org/drawingml/2006/main" xmlns:r="http://schemas.openxmlformats.org/officeDocument/2006/relationships" xmlns:p="http://schemas.openxmlformats.org/presentationml/2006/main">
  <p:tag name="AS_UNIQUEID" val="1512"/>
</p:tagLst>
</file>

<file path=ppt/tags/tag501.xml><?xml version="1.0" encoding="utf-8"?>
<p:tagLst xmlns:a="http://schemas.openxmlformats.org/drawingml/2006/main" xmlns:r="http://schemas.openxmlformats.org/officeDocument/2006/relationships" xmlns:p="http://schemas.openxmlformats.org/presentationml/2006/main">
  <p:tag name="AS_UNIQUEID" val="1513"/>
</p:tagLst>
</file>

<file path=ppt/tags/tag502.xml><?xml version="1.0" encoding="utf-8"?>
<p:tagLst xmlns:a="http://schemas.openxmlformats.org/drawingml/2006/main" xmlns:r="http://schemas.openxmlformats.org/officeDocument/2006/relationships" xmlns:p="http://schemas.openxmlformats.org/presentationml/2006/main">
  <p:tag name="AS_UNIQUEID" val="1514"/>
</p:tagLst>
</file>

<file path=ppt/tags/tag503.xml><?xml version="1.0" encoding="utf-8"?>
<p:tagLst xmlns:a="http://schemas.openxmlformats.org/drawingml/2006/main" xmlns:r="http://schemas.openxmlformats.org/officeDocument/2006/relationships" xmlns:p="http://schemas.openxmlformats.org/presentationml/2006/main">
  <p:tag name="AS_UNIQUEID" val="1515"/>
</p:tagLst>
</file>

<file path=ppt/tags/tag504.xml><?xml version="1.0" encoding="utf-8"?>
<p:tagLst xmlns:a="http://schemas.openxmlformats.org/drawingml/2006/main" xmlns:r="http://schemas.openxmlformats.org/officeDocument/2006/relationships" xmlns:p="http://schemas.openxmlformats.org/presentationml/2006/main">
  <p:tag name="AS_UNIQUEID" val="107"/>
</p:tagLst>
</file>

<file path=ppt/tags/tag505.xml><?xml version="1.0" encoding="utf-8"?>
<p:tagLst xmlns:a="http://schemas.openxmlformats.org/drawingml/2006/main" xmlns:r="http://schemas.openxmlformats.org/officeDocument/2006/relationships" xmlns:p="http://schemas.openxmlformats.org/presentationml/2006/main">
  <p:tag name="AS_UNIQUEID" val="107"/>
</p:tagLst>
</file>

<file path=ppt/tags/tag506.xml><?xml version="1.0" encoding="utf-8"?>
<p:tagLst xmlns:a="http://schemas.openxmlformats.org/drawingml/2006/main" xmlns:r="http://schemas.openxmlformats.org/officeDocument/2006/relationships" xmlns:p="http://schemas.openxmlformats.org/presentationml/2006/main">
  <p:tag name="AS_UNIQUEID" val="107"/>
</p:tagLst>
</file>

<file path=ppt/tags/tag507.xml><?xml version="1.0" encoding="utf-8"?>
<p:tagLst xmlns:a="http://schemas.openxmlformats.org/drawingml/2006/main" xmlns:r="http://schemas.openxmlformats.org/officeDocument/2006/relationships" xmlns:p="http://schemas.openxmlformats.org/presentationml/2006/main">
  <p:tag name="AS_UNIQUEID" val="957"/>
</p:tagLst>
</file>

<file path=ppt/tags/tag508.xml><?xml version="1.0" encoding="utf-8"?>
<p:tagLst xmlns:a="http://schemas.openxmlformats.org/drawingml/2006/main" xmlns:r="http://schemas.openxmlformats.org/officeDocument/2006/relationships" xmlns:p="http://schemas.openxmlformats.org/presentationml/2006/main">
  <p:tag name="AS_UNIQUEID" val="1517"/>
</p:tagLst>
</file>

<file path=ppt/tags/tag509.xml><?xml version="1.0" encoding="utf-8"?>
<p:tagLst xmlns:a="http://schemas.openxmlformats.org/drawingml/2006/main" xmlns:r="http://schemas.openxmlformats.org/officeDocument/2006/relationships" xmlns:p="http://schemas.openxmlformats.org/presentationml/2006/main">
  <p:tag name="AS_UNIQUEID" val="189"/>
</p:tagLst>
</file>

<file path=ppt/tags/tag51.xml><?xml version="1.0" encoding="utf-8"?>
<p:tagLst xmlns:a="http://schemas.openxmlformats.org/drawingml/2006/main" xmlns:r="http://schemas.openxmlformats.org/officeDocument/2006/relationships" xmlns:p="http://schemas.openxmlformats.org/presentationml/2006/main">
  <p:tag name="AS_UNIQUEID" val="1010"/>
</p:tagLst>
</file>

<file path=ppt/tags/tag510.xml><?xml version="1.0" encoding="utf-8"?>
<p:tagLst xmlns:a="http://schemas.openxmlformats.org/drawingml/2006/main" xmlns:r="http://schemas.openxmlformats.org/officeDocument/2006/relationships" xmlns:p="http://schemas.openxmlformats.org/presentationml/2006/main">
  <p:tag name="AS_UNIQUEID" val="1518"/>
  <p:tag name="KSO_WM_MEDIACOVER_FLAG" val="1"/>
  <p:tag name="KSO_WM_UNIT_MEDIACOVER_BTN_POS" val="c"/>
  <p:tag name="KSO_WM_UNIT_MEDIACOVER_BTN_STATE" val="1"/>
  <p:tag name="KSO_WM_UNIT_MEDIACOVER_BTN_STYLE" val="ee0bc779c1f3d7f3e90c96344320e69a"/>
  <p:tag name="KSO_WM_UNIT_MEDIACOVER_BTNRECT" val="3861*2170*817*817"/>
  <p:tag name="KSO_WM_UNIT_MEDIACOVER_RGB" val="000000"/>
  <p:tag name="KSO_WM_UNIT_MEDIACOVER_STYLEID" val="1"/>
  <p:tag name="KSO_WM_UNIT_MEDIACOVER_TEXT" val=""/>
  <p:tag name="KSO_WM_UNIT_MEDIACOVER_TEXTSTATE" val="0"/>
  <p:tag name="KSO_WM_UNIT_MEDIACOVER_TRANSPARENCY" val="0.5"/>
</p:tagLst>
</file>

<file path=ppt/tags/tag511.xml><?xml version="1.0" encoding="utf-8"?>
<p:tagLst xmlns:a="http://schemas.openxmlformats.org/drawingml/2006/main" xmlns:r="http://schemas.openxmlformats.org/officeDocument/2006/relationships" xmlns:p="http://schemas.openxmlformats.org/presentationml/2006/main">
  <p:tag name="AS_UNIQUEID" val="1519"/>
</p:tagLst>
</file>

<file path=ppt/tags/tag512.xml><?xml version="1.0" encoding="utf-8"?>
<p:tagLst xmlns:a="http://schemas.openxmlformats.org/drawingml/2006/main" xmlns:r="http://schemas.openxmlformats.org/officeDocument/2006/relationships" xmlns:p="http://schemas.openxmlformats.org/presentationml/2006/main">
  <p:tag name="AS_UNIQUEID" val="1521"/>
</p:tagLst>
</file>

<file path=ppt/tags/tag513.xml><?xml version="1.0" encoding="utf-8"?>
<p:tagLst xmlns:a="http://schemas.openxmlformats.org/drawingml/2006/main" xmlns:r="http://schemas.openxmlformats.org/officeDocument/2006/relationships" xmlns:p="http://schemas.openxmlformats.org/presentationml/2006/main">
  <p:tag name="AS_UNIQUEID" val="1522"/>
  <p:tag name="KSO_WM_UNIT_TABLE_BEAUTIFY" val="smartTable{08df9b35-1107-420e-a1c7-90f105763d7b}"/>
  <p:tag name="TABLE_ENDDRAG_ORIGIN_RECT" val="879*286"/>
  <p:tag name="TABLE_ENDDRAG_RECT" val="42*234*879*286"/>
</p:tagLst>
</file>

<file path=ppt/tags/tag514.xml><?xml version="1.0" encoding="utf-8"?>
<p:tagLst xmlns:a="http://schemas.openxmlformats.org/drawingml/2006/main" xmlns:r="http://schemas.openxmlformats.org/officeDocument/2006/relationships" xmlns:p="http://schemas.openxmlformats.org/presentationml/2006/main">
  <p:tag name="AS_UNIQUEID" val="1523"/>
</p:tagLst>
</file>

<file path=ppt/tags/tag515.xml><?xml version="1.0" encoding="utf-8"?>
<p:tagLst xmlns:a="http://schemas.openxmlformats.org/drawingml/2006/main" xmlns:r="http://schemas.openxmlformats.org/officeDocument/2006/relationships" xmlns:p="http://schemas.openxmlformats.org/presentationml/2006/main">
  <p:tag name="AS_UNIQUEID" val="168"/>
</p:tagLst>
</file>

<file path=ppt/tags/tag516.xml><?xml version="1.0" encoding="utf-8"?>
<p:tagLst xmlns:a="http://schemas.openxmlformats.org/drawingml/2006/main" xmlns:r="http://schemas.openxmlformats.org/officeDocument/2006/relationships" xmlns:p="http://schemas.openxmlformats.org/presentationml/2006/main">
  <p:tag name="AS_UNIQUEID" val="1525"/>
</p:tagLst>
</file>

<file path=ppt/tags/tag517.xml><?xml version="1.0" encoding="utf-8"?>
<p:tagLst xmlns:a="http://schemas.openxmlformats.org/drawingml/2006/main" xmlns:r="http://schemas.openxmlformats.org/officeDocument/2006/relationships" xmlns:p="http://schemas.openxmlformats.org/presentationml/2006/main">
  <p:tag name="AS_UNIQUEID" val="1526"/>
  <p:tag name="KSO_WM_UNIT_TABLE_BEAUTIFY" val="smartTable{49dacbb0-289a-4531-8024-0b0a6339cfd0}"/>
  <p:tag name="TABLE_ENDDRAG_ORIGIN_RECT" val="537*302"/>
  <p:tag name="TABLE_ENDDRAG_RECT" val="56*111*537*302"/>
</p:tagLst>
</file>

<file path=ppt/tags/tag518.xml><?xml version="1.0" encoding="utf-8"?>
<p:tagLst xmlns:a="http://schemas.openxmlformats.org/drawingml/2006/main" xmlns:r="http://schemas.openxmlformats.org/officeDocument/2006/relationships" xmlns:p="http://schemas.openxmlformats.org/presentationml/2006/main">
  <p:tag name="AS_UNIQUEID" val="1527"/>
</p:tagLst>
</file>

<file path=ppt/tags/tag519.xml><?xml version="1.0" encoding="utf-8"?>
<p:tagLst xmlns:a="http://schemas.openxmlformats.org/drawingml/2006/main" xmlns:r="http://schemas.openxmlformats.org/officeDocument/2006/relationships" xmlns:p="http://schemas.openxmlformats.org/presentationml/2006/main">
  <p:tag name="AS_UNIQUEID" val="1528"/>
</p:tagLst>
</file>

<file path=ppt/tags/tag52.xml><?xml version="1.0" encoding="utf-8"?>
<p:tagLst xmlns:a="http://schemas.openxmlformats.org/drawingml/2006/main" xmlns:r="http://schemas.openxmlformats.org/officeDocument/2006/relationships" xmlns:p="http://schemas.openxmlformats.org/presentationml/2006/main">
  <p:tag name="AS_UNIQUEID" val="1011"/>
</p:tagLst>
</file>

<file path=ppt/tags/tag520.xml><?xml version="1.0" encoding="utf-8"?>
<p:tagLst xmlns:a="http://schemas.openxmlformats.org/drawingml/2006/main" xmlns:r="http://schemas.openxmlformats.org/officeDocument/2006/relationships" xmlns:p="http://schemas.openxmlformats.org/presentationml/2006/main">
  <p:tag name="AS_UNIQUEID" val="633"/>
  <p:tag name="KSO_WM_UNIT_TABLE_BEAUTIFY" val="smartTable{9ebc075a-fd07-43ff-9486-edb196f79539}"/>
  <p:tag name="TABLE_ENDDRAG_ORIGIN_RECT" val="567*346"/>
  <p:tag name="TABLE_ENDDRAG_RECT" val="-2*186*567*346"/>
</p:tagLst>
</file>

<file path=ppt/tags/tag521.xml><?xml version="1.0" encoding="utf-8"?>
<p:tagLst xmlns:a="http://schemas.openxmlformats.org/drawingml/2006/main" xmlns:r="http://schemas.openxmlformats.org/officeDocument/2006/relationships" xmlns:p="http://schemas.openxmlformats.org/presentationml/2006/main">
  <p:tag name="AS_UNIQUEID" val="168"/>
</p:tagLst>
</file>

<file path=ppt/tags/tag522.xml><?xml version="1.0" encoding="utf-8"?>
<p:tagLst xmlns:a="http://schemas.openxmlformats.org/drawingml/2006/main" xmlns:r="http://schemas.openxmlformats.org/officeDocument/2006/relationships" xmlns:p="http://schemas.openxmlformats.org/presentationml/2006/main">
  <p:tag name="AS_UNIQUEID" val="1530"/>
  <p:tag name="KSO_WM_MEDIACOVER_FLAG" val="1"/>
  <p:tag name="KSO_WM_UNIT_MEDIACOVER_BTN_POS" val="c"/>
  <p:tag name="KSO_WM_UNIT_MEDIACOVER_BTN_STATE" val="1"/>
  <p:tag name="KSO_WM_UNIT_MEDIACOVER_BTN_STYLE" val="ee0bc779c1f3d7f3e90c96344320e69a"/>
  <p:tag name="KSO_WM_UNIT_MEDIACOVER_BTNRECT" val="3230*2193*817*817"/>
  <p:tag name="KSO_WM_UNIT_MEDIACOVER_RGB" val="000000"/>
  <p:tag name="KSO_WM_UNIT_MEDIACOVER_STYLEID" val="1"/>
  <p:tag name="KSO_WM_UNIT_MEDIACOVER_TEXTSTATE" val="0"/>
  <p:tag name="KSO_WM_UNIT_MEDIACOVER_TRANSPARENCY" val="0.5"/>
</p:tagLst>
</file>

<file path=ppt/tags/tag523.xml><?xml version="1.0" encoding="utf-8"?>
<p:tagLst xmlns:a="http://schemas.openxmlformats.org/drawingml/2006/main" xmlns:r="http://schemas.openxmlformats.org/officeDocument/2006/relationships" xmlns:p="http://schemas.openxmlformats.org/presentationml/2006/main">
  <p:tag name="AS_UNIQUEID" val="189"/>
</p:tagLst>
</file>

<file path=ppt/tags/tag524.xml><?xml version="1.0" encoding="utf-8"?>
<p:tagLst xmlns:a="http://schemas.openxmlformats.org/drawingml/2006/main" xmlns:r="http://schemas.openxmlformats.org/officeDocument/2006/relationships" xmlns:p="http://schemas.openxmlformats.org/presentationml/2006/main">
  <p:tag name="AS_UNIQUEID" val="851"/>
</p:tagLst>
</file>

<file path=ppt/tags/tag525.xml><?xml version="1.0" encoding="utf-8"?>
<p:tagLst xmlns:a="http://schemas.openxmlformats.org/drawingml/2006/main" xmlns:r="http://schemas.openxmlformats.org/officeDocument/2006/relationships" xmlns:p="http://schemas.openxmlformats.org/presentationml/2006/main">
  <p:tag name="AS_UNIQUEID" val="858"/>
</p:tagLst>
</file>

<file path=ppt/tags/tag526.xml><?xml version="1.0" encoding="utf-8"?>
<p:tagLst xmlns:a="http://schemas.openxmlformats.org/drawingml/2006/main" xmlns:r="http://schemas.openxmlformats.org/officeDocument/2006/relationships" xmlns:p="http://schemas.openxmlformats.org/presentationml/2006/main">
  <p:tag name="AS_UNIQUEID" val="1532"/>
</p:tagLst>
</file>

<file path=ppt/tags/tag527.xml><?xml version="1.0" encoding="utf-8"?>
<p:tagLst xmlns:a="http://schemas.openxmlformats.org/drawingml/2006/main" xmlns:r="http://schemas.openxmlformats.org/officeDocument/2006/relationships" xmlns:p="http://schemas.openxmlformats.org/presentationml/2006/main">
  <p:tag name="AS_UNIQUEID" val="882"/>
</p:tagLst>
</file>

<file path=ppt/tags/tag528.xml><?xml version="1.0" encoding="utf-8"?>
<p:tagLst xmlns:a="http://schemas.openxmlformats.org/drawingml/2006/main" xmlns:r="http://schemas.openxmlformats.org/officeDocument/2006/relationships" xmlns:p="http://schemas.openxmlformats.org/presentationml/2006/main">
  <p:tag name="AS_UNIQUEID" val="886"/>
</p:tagLst>
</file>

<file path=ppt/tags/tag529.xml><?xml version="1.0" encoding="utf-8"?>
<p:tagLst xmlns:a="http://schemas.openxmlformats.org/drawingml/2006/main" xmlns:r="http://schemas.openxmlformats.org/officeDocument/2006/relationships" xmlns:p="http://schemas.openxmlformats.org/presentationml/2006/main">
  <p:tag name="AS_UNIQUEID" val="882"/>
</p:tagLst>
</file>

<file path=ppt/tags/tag53.xml><?xml version="1.0" encoding="utf-8"?>
<p:tagLst xmlns:a="http://schemas.openxmlformats.org/drawingml/2006/main" xmlns:r="http://schemas.openxmlformats.org/officeDocument/2006/relationships" xmlns:p="http://schemas.openxmlformats.org/presentationml/2006/main">
  <p:tag name="AS_UNIQUEID" val="1012"/>
</p:tagLst>
</file>

<file path=ppt/tags/tag530.xml><?xml version="1.0" encoding="utf-8"?>
<p:tagLst xmlns:a="http://schemas.openxmlformats.org/drawingml/2006/main" xmlns:r="http://schemas.openxmlformats.org/officeDocument/2006/relationships" xmlns:p="http://schemas.openxmlformats.org/presentationml/2006/main">
  <p:tag name="AS_UNIQUEID" val="126"/>
</p:tagLst>
</file>

<file path=ppt/tags/tag531.xml><?xml version="1.0" encoding="utf-8"?>
<p:tagLst xmlns:a="http://schemas.openxmlformats.org/drawingml/2006/main" xmlns:r="http://schemas.openxmlformats.org/officeDocument/2006/relationships" xmlns:p="http://schemas.openxmlformats.org/presentationml/2006/main">
  <p:tag name="AS_UNIQUEID" val="1534"/>
</p:tagLst>
</file>

<file path=ppt/tags/tag532.xml><?xml version="1.0" encoding="utf-8"?>
<p:tagLst xmlns:a="http://schemas.openxmlformats.org/drawingml/2006/main" xmlns:r="http://schemas.openxmlformats.org/officeDocument/2006/relationships" xmlns:p="http://schemas.openxmlformats.org/presentationml/2006/main">
  <p:tag name="AS_UNIQUEID" val="1535"/>
</p:tagLst>
</file>

<file path=ppt/tags/tag533.xml><?xml version="1.0" encoding="utf-8"?>
<p:tagLst xmlns:a="http://schemas.openxmlformats.org/drawingml/2006/main" xmlns:r="http://schemas.openxmlformats.org/officeDocument/2006/relationships" xmlns:p="http://schemas.openxmlformats.org/presentationml/2006/main">
  <p:tag name="AS_UNIQUEID" val="1536"/>
</p:tagLst>
</file>

<file path=ppt/tags/tag534.xml><?xml version="1.0" encoding="utf-8"?>
<p:tagLst xmlns:a="http://schemas.openxmlformats.org/drawingml/2006/main" xmlns:r="http://schemas.openxmlformats.org/officeDocument/2006/relationships" xmlns:p="http://schemas.openxmlformats.org/presentationml/2006/main">
  <p:tag name="AS_UNIQUEID" val="1537"/>
</p:tagLst>
</file>

<file path=ppt/tags/tag535.xml><?xml version="1.0" encoding="utf-8"?>
<p:tagLst xmlns:a="http://schemas.openxmlformats.org/drawingml/2006/main" xmlns:r="http://schemas.openxmlformats.org/officeDocument/2006/relationships" xmlns:p="http://schemas.openxmlformats.org/presentationml/2006/main">
  <p:tag name="AS_UNIQUEID" val="1538"/>
</p:tagLst>
</file>

<file path=ppt/tags/tag536.xml><?xml version="1.0" encoding="utf-8"?>
<p:tagLst xmlns:a="http://schemas.openxmlformats.org/drawingml/2006/main" xmlns:r="http://schemas.openxmlformats.org/officeDocument/2006/relationships" xmlns:p="http://schemas.openxmlformats.org/presentationml/2006/main">
  <p:tag name="AS_UNIQUEID" val="1539"/>
</p:tagLst>
</file>

<file path=ppt/tags/tag537.xml><?xml version="1.0" encoding="utf-8"?>
<p:tagLst xmlns:a="http://schemas.openxmlformats.org/drawingml/2006/main" xmlns:r="http://schemas.openxmlformats.org/officeDocument/2006/relationships" xmlns:p="http://schemas.openxmlformats.org/presentationml/2006/main">
  <p:tag name="AS_UNIQUEID" val="1541"/>
</p:tagLst>
</file>

<file path=ppt/tags/tag538.xml><?xml version="1.0" encoding="utf-8"?>
<p:tagLst xmlns:a="http://schemas.openxmlformats.org/drawingml/2006/main" xmlns:r="http://schemas.openxmlformats.org/officeDocument/2006/relationships" xmlns:p="http://schemas.openxmlformats.org/presentationml/2006/main">
  <p:tag name="AS_UNIQUEID" val="1542"/>
</p:tagLst>
</file>

<file path=ppt/tags/tag539.xml><?xml version="1.0" encoding="utf-8"?>
<p:tagLst xmlns:a="http://schemas.openxmlformats.org/drawingml/2006/main" xmlns:r="http://schemas.openxmlformats.org/officeDocument/2006/relationships" xmlns:p="http://schemas.openxmlformats.org/presentationml/2006/main">
  <p:tag name="AS_UNIQUEID" val="1543"/>
</p:tagLst>
</file>

<file path=ppt/tags/tag54.xml><?xml version="1.0" encoding="utf-8"?>
<p:tagLst xmlns:a="http://schemas.openxmlformats.org/drawingml/2006/main" xmlns:r="http://schemas.openxmlformats.org/officeDocument/2006/relationships" xmlns:p="http://schemas.openxmlformats.org/presentationml/2006/main">
  <p:tag name="AS_UNIQUEID" val="1013"/>
</p:tagLst>
</file>

<file path=ppt/tags/tag540.xml><?xml version="1.0" encoding="utf-8"?>
<p:tagLst xmlns:a="http://schemas.openxmlformats.org/drawingml/2006/main" xmlns:r="http://schemas.openxmlformats.org/officeDocument/2006/relationships" xmlns:p="http://schemas.openxmlformats.org/presentationml/2006/main">
  <p:tag name="AS_UNIQUEID" val="1544"/>
</p:tagLst>
</file>

<file path=ppt/tags/tag541.xml><?xml version="1.0" encoding="utf-8"?>
<p:tagLst xmlns:a="http://schemas.openxmlformats.org/drawingml/2006/main" xmlns:r="http://schemas.openxmlformats.org/officeDocument/2006/relationships" xmlns:p="http://schemas.openxmlformats.org/presentationml/2006/main">
  <p:tag name="AS_UNIQUEID" val="1545"/>
</p:tagLst>
</file>

<file path=ppt/tags/tag542.xml><?xml version="1.0" encoding="utf-8"?>
<p:tagLst xmlns:a="http://schemas.openxmlformats.org/drawingml/2006/main" xmlns:r="http://schemas.openxmlformats.org/officeDocument/2006/relationships" xmlns:p="http://schemas.openxmlformats.org/presentationml/2006/main">
  <p:tag name="AS_UNIQUEID" val="1546"/>
</p:tagLst>
</file>

<file path=ppt/tags/tag543.xml><?xml version="1.0" encoding="utf-8"?>
<p:tagLst xmlns:a="http://schemas.openxmlformats.org/drawingml/2006/main" xmlns:r="http://schemas.openxmlformats.org/officeDocument/2006/relationships" xmlns:p="http://schemas.openxmlformats.org/presentationml/2006/main">
  <p:tag name="AS_UNIQUEID" val="1547"/>
</p:tagLst>
</file>

<file path=ppt/tags/tag55.xml><?xml version="1.0" encoding="utf-8"?>
<p:tagLst xmlns:a="http://schemas.openxmlformats.org/drawingml/2006/main" xmlns:r="http://schemas.openxmlformats.org/officeDocument/2006/relationships" xmlns:p="http://schemas.openxmlformats.org/presentationml/2006/main">
  <p:tag name="AS_UNIQUEID" val="1014"/>
</p:tagLst>
</file>

<file path=ppt/tags/tag56.xml><?xml version="1.0" encoding="utf-8"?>
<p:tagLst xmlns:a="http://schemas.openxmlformats.org/drawingml/2006/main" xmlns:r="http://schemas.openxmlformats.org/officeDocument/2006/relationships" xmlns:p="http://schemas.openxmlformats.org/presentationml/2006/main">
  <p:tag name="AS_UNIQUEID" val="1016"/>
</p:tagLst>
</file>

<file path=ppt/tags/tag57.xml><?xml version="1.0" encoding="utf-8"?>
<p:tagLst xmlns:a="http://schemas.openxmlformats.org/drawingml/2006/main" xmlns:r="http://schemas.openxmlformats.org/officeDocument/2006/relationships" xmlns:p="http://schemas.openxmlformats.org/presentationml/2006/main">
  <p:tag name="AS_UNIQUEID" val="1017"/>
</p:tagLst>
</file>

<file path=ppt/tags/tag58.xml><?xml version="1.0" encoding="utf-8"?>
<p:tagLst xmlns:a="http://schemas.openxmlformats.org/drawingml/2006/main" xmlns:r="http://schemas.openxmlformats.org/officeDocument/2006/relationships" xmlns:p="http://schemas.openxmlformats.org/presentationml/2006/main">
  <p:tag name="AS_UNIQUEID" val="1018"/>
</p:tagLst>
</file>

<file path=ppt/tags/tag59.xml><?xml version="1.0" encoding="utf-8"?>
<p:tagLst xmlns:a="http://schemas.openxmlformats.org/drawingml/2006/main" xmlns:r="http://schemas.openxmlformats.org/officeDocument/2006/relationships" xmlns:p="http://schemas.openxmlformats.org/presentationml/2006/main">
  <p:tag name="AS_UNIQUEID" val="1019"/>
</p:tagLst>
</file>

<file path=ppt/tags/tag6.xml><?xml version="1.0" encoding="utf-8"?>
<p:tagLst xmlns:a="http://schemas.openxmlformats.org/drawingml/2006/main" xmlns:r="http://schemas.openxmlformats.org/officeDocument/2006/relationships" xmlns:p="http://schemas.openxmlformats.org/presentationml/2006/main">
  <p:tag name="AS_UNIQUEID" val="1073"/>
</p:tagLst>
</file>

<file path=ppt/tags/tag60.xml><?xml version="1.0" encoding="utf-8"?>
<p:tagLst xmlns:a="http://schemas.openxmlformats.org/drawingml/2006/main" xmlns:r="http://schemas.openxmlformats.org/officeDocument/2006/relationships" xmlns:p="http://schemas.openxmlformats.org/presentationml/2006/main">
  <p:tag name="AS_UNIQUEID" val="1020"/>
</p:tagLst>
</file>

<file path=ppt/tags/tag61.xml><?xml version="1.0" encoding="utf-8"?>
<p:tagLst xmlns:a="http://schemas.openxmlformats.org/drawingml/2006/main" xmlns:r="http://schemas.openxmlformats.org/officeDocument/2006/relationships" xmlns:p="http://schemas.openxmlformats.org/presentationml/2006/main">
  <p:tag name="AS_UNIQUEID" val="1022"/>
</p:tagLst>
</file>

<file path=ppt/tags/tag62.xml><?xml version="1.0" encoding="utf-8"?>
<p:tagLst xmlns:a="http://schemas.openxmlformats.org/drawingml/2006/main" xmlns:r="http://schemas.openxmlformats.org/officeDocument/2006/relationships" xmlns:p="http://schemas.openxmlformats.org/presentationml/2006/main">
  <p:tag name="AS_UNIQUEID" val="1023"/>
</p:tagLst>
</file>

<file path=ppt/tags/tag63.xml><?xml version="1.0" encoding="utf-8"?>
<p:tagLst xmlns:a="http://schemas.openxmlformats.org/drawingml/2006/main" xmlns:r="http://schemas.openxmlformats.org/officeDocument/2006/relationships" xmlns:p="http://schemas.openxmlformats.org/presentationml/2006/main">
  <p:tag name="AS_UNIQUEID" val="1024"/>
</p:tagLst>
</file>

<file path=ppt/tags/tag64.xml><?xml version="1.0" encoding="utf-8"?>
<p:tagLst xmlns:a="http://schemas.openxmlformats.org/drawingml/2006/main" xmlns:r="http://schemas.openxmlformats.org/officeDocument/2006/relationships" xmlns:p="http://schemas.openxmlformats.org/presentationml/2006/main">
  <p:tag name="AS_UNIQUEID" val="1025"/>
</p:tagLst>
</file>

<file path=ppt/tags/tag65.xml><?xml version="1.0" encoding="utf-8"?>
<p:tagLst xmlns:a="http://schemas.openxmlformats.org/drawingml/2006/main" xmlns:r="http://schemas.openxmlformats.org/officeDocument/2006/relationships" xmlns:p="http://schemas.openxmlformats.org/presentationml/2006/main">
  <p:tag name="AS_UNIQUEID" val="1026"/>
</p:tagLst>
</file>

<file path=ppt/tags/tag66.xml><?xml version="1.0" encoding="utf-8"?>
<p:tagLst xmlns:a="http://schemas.openxmlformats.org/drawingml/2006/main" xmlns:r="http://schemas.openxmlformats.org/officeDocument/2006/relationships" xmlns:p="http://schemas.openxmlformats.org/presentationml/2006/main">
  <p:tag name="AS_UNIQUEID" val="1028"/>
</p:tagLst>
</file>

<file path=ppt/tags/tag67.xml><?xml version="1.0" encoding="utf-8"?>
<p:tagLst xmlns:a="http://schemas.openxmlformats.org/drawingml/2006/main" xmlns:r="http://schemas.openxmlformats.org/officeDocument/2006/relationships" xmlns:p="http://schemas.openxmlformats.org/presentationml/2006/main">
  <p:tag name="AS_UNIQUEID" val="1029"/>
</p:tagLst>
</file>

<file path=ppt/tags/tag68.xml><?xml version="1.0" encoding="utf-8"?>
<p:tagLst xmlns:a="http://schemas.openxmlformats.org/drawingml/2006/main" xmlns:r="http://schemas.openxmlformats.org/officeDocument/2006/relationships" xmlns:p="http://schemas.openxmlformats.org/presentationml/2006/main">
  <p:tag name="AS_UNIQUEID" val="1030"/>
</p:tagLst>
</file>

<file path=ppt/tags/tag69.xml><?xml version="1.0" encoding="utf-8"?>
<p:tagLst xmlns:a="http://schemas.openxmlformats.org/drawingml/2006/main" xmlns:r="http://schemas.openxmlformats.org/officeDocument/2006/relationships" xmlns:p="http://schemas.openxmlformats.org/presentationml/2006/main">
  <p:tag name="AS_UNIQUEID" val="1031"/>
</p:tagLst>
</file>

<file path=ppt/tags/tag7.xml><?xml version="1.0" encoding="utf-8"?>
<p:tagLst xmlns:a="http://schemas.openxmlformats.org/drawingml/2006/main" xmlns:r="http://schemas.openxmlformats.org/officeDocument/2006/relationships" xmlns:p="http://schemas.openxmlformats.org/presentationml/2006/main">
  <p:tag name="AS_UNIQUEID" val="1074"/>
</p:tagLst>
</file>

<file path=ppt/tags/tag70.xml><?xml version="1.0" encoding="utf-8"?>
<p:tagLst xmlns:a="http://schemas.openxmlformats.org/drawingml/2006/main" xmlns:r="http://schemas.openxmlformats.org/officeDocument/2006/relationships" xmlns:p="http://schemas.openxmlformats.org/presentationml/2006/main">
  <p:tag name="AS_UNIQUEID" val="1032"/>
</p:tagLst>
</file>

<file path=ppt/tags/tag71.xml><?xml version="1.0" encoding="utf-8"?>
<p:tagLst xmlns:a="http://schemas.openxmlformats.org/drawingml/2006/main" xmlns:r="http://schemas.openxmlformats.org/officeDocument/2006/relationships" xmlns:p="http://schemas.openxmlformats.org/presentationml/2006/main">
  <p:tag name="AS_UNIQUEID" val="347"/>
</p:tagLst>
</file>

<file path=ppt/tags/tag72.xml><?xml version="1.0" encoding="utf-8"?>
<p:tagLst xmlns:a="http://schemas.openxmlformats.org/drawingml/2006/main" xmlns:r="http://schemas.openxmlformats.org/officeDocument/2006/relationships" xmlns:p="http://schemas.openxmlformats.org/presentationml/2006/main">
  <p:tag name="AS_UNIQUEID" val="348"/>
</p:tagLst>
</file>

<file path=ppt/tags/tag73.xml><?xml version="1.0" encoding="utf-8"?>
<p:tagLst xmlns:a="http://schemas.openxmlformats.org/drawingml/2006/main" xmlns:r="http://schemas.openxmlformats.org/officeDocument/2006/relationships" xmlns:p="http://schemas.openxmlformats.org/presentationml/2006/main">
  <p:tag name="AS_UNIQUEID" val="349"/>
</p:tagLst>
</file>

<file path=ppt/tags/tag74.xml><?xml version="1.0" encoding="utf-8"?>
<p:tagLst xmlns:a="http://schemas.openxmlformats.org/drawingml/2006/main" xmlns:r="http://schemas.openxmlformats.org/officeDocument/2006/relationships" xmlns:p="http://schemas.openxmlformats.org/presentationml/2006/main">
  <p:tag name="AS_UNIQUEID" val="1035"/>
</p:tagLst>
</file>

<file path=ppt/tags/tag75.xml><?xml version="1.0" encoding="utf-8"?>
<p:tagLst xmlns:a="http://schemas.openxmlformats.org/drawingml/2006/main" xmlns:r="http://schemas.openxmlformats.org/officeDocument/2006/relationships" xmlns:p="http://schemas.openxmlformats.org/presentationml/2006/main">
  <p:tag name="AS_UNIQUEID" val="1036"/>
</p:tagLst>
</file>

<file path=ppt/tags/tag76.xml><?xml version="1.0" encoding="utf-8"?>
<p:tagLst xmlns:a="http://schemas.openxmlformats.org/drawingml/2006/main" xmlns:r="http://schemas.openxmlformats.org/officeDocument/2006/relationships" xmlns:p="http://schemas.openxmlformats.org/presentationml/2006/main">
  <p:tag name="AS_UNIQUEID" val="1040"/>
</p:tagLst>
</file>

<file path=ppt/tags/tag77.xml><?xml version="1.0" encoding="utf-8"?>
<p:tagLst xmlns:a="http://schemas.openxmlformats.org/drawingml/2006/main" xmlns:r="http://schemas.openxmlformats.org/officeDocument/2006/relationships" xmlns:p="http://schemas.openxmlformats.org/presentationml/2006/main">
  <p:tag name="AS_UNIQUEID" val="1037"/>
</p:tagLst>
</file>

<file path=ppt/tags/tag78.xml><?xml version="1.0" encoding="utf-8"?>
<p:tagLst xmlns:a="http://schemas.openxmlformats.org/drawingml/2006/main" xmlns:r="http://schemas.openxmlformats.org/officeDocument/2006/relationships" xmlns:p="http://schemas.openxmlformats.org/presentationml/2006/main">
  <p:tag name="AS_UNIQUEID" val="1038"/>
</p:tagLst>
</file>

<file path=ppt/tags/tag79.xml><?xml version="1.0" encoding="utf-8"?>
<p:tagLst xmlns:a="http://schemas.openxmlformats.org/drawingml/2006/main" xmlns:r="http://schemas.openxmlformats.org/officeDocument/2006/relationships" xmlns:p="http://schemas.openxmlformats.org/presentationml/2006/main">
  <p:tag name="AS_UNIQUEID" val="1039"/>
</p:tagLst>
</file>

<file path=ppt/tags/tag8.xml><?xml version="1.0" encoding="utf-8"?>
<p:tagLst xmlns:a="http://schemas.openxmlformats.org/drawingml/2006/main" xmlns:r="http://schemas.openxmlformats.org/officeDocument/2006/relationships" xmlns:p="http://schemas.openxmlformats.org/presentationml/2006/main">
  <p:tag name="AS_UNIQUEID" val="959"/>
</p:tagLst>
</file>

<file path=ppt/tags/tag80.xml><?xml version="1.0" encoding="utf-8"?>
<p:tagLst xmlns:a="http://schemas.openxmlformats.org/drawingml/2006/main" xmlns:r="http://schemas.openxmlformats.org/officeDocument/2006/relationships" xmlns:p="http://schemas.openxmlformats.org/presentationml/2006/main">
  <p:tag name="AS_UNIQUEID" val="1042"/>
</p:tagLst>
</file>

<file path=ppt/tags/tag81.xml><?xml version="1.0" encoding="utf-8"?>
<p:tagLst xmlns:a="http://schemas.openxmlformats.org/drawingml/2006/main" xmlns:r="http://schemas.openxmlformats.org/officeDocument/2006/relationships" xmlns:p="http://schemas.openxmlformats.org/presentationml/2006/main">
  <p:tag name="AS_UNIQUEID" val="1043"/>
</p:tagLst>
</file>

<file path=ppt/tags/tag82.xml><?xml version="1.0" encoding="utf-8"?>
<p:tagLst xmlns:a="http://schemas.openxmlformats.org/drawingml/2006/main" xmlns:r="http://schemas.openxmlformats.org/officeDocument/2006/relationships" xmlns:p="http://schemas.openxmlformats.org/presentationml/2006/main">
  <p:tag name="AS_UNIQUEID" val="1044"/>
</p:tagLst>
</file>

<file path=ppt/tags/tag83.xml><?xml version="1.0" encoding="utf-8"?>
<p:tagLst xmlns:a="http://schemas.openxmlformats.org/drawingml/2006/main" xmlns:r="http://schemas.openxmlformats.org/officeDocument/2006/relationships" xmlns:p="http://schemas.openxmlformats.org/presentationml/2006/main">
  <p:tag name="AS_UNIQUEID" val="1045"/>
</p:tagLst>
</file>

<file path=ppt/tags/tag84.xml><?xml version="1.0" encoding="utf-8"?>
<p:tagLst xmlns:a="http://schemas.openxmlformats.org/drawingml/2006/main" xmlns:r="http://schemas.openxmlformats.org/officeDocument/2006/relationships" xmlns:p="http://schemas.openxmlformats.org/presentationml/2006/main">
  <p:tag name="AS_UNIQUEID" val="1047"/>
</p:tagLst>
</file>

<file path=ppt/tags/tag85.xml><?xml version="1.0" encoding="utf-8"?>
<p:tagLst xmlns:a="http://schemas.openxmlformats.org/drawingml/2006/main" xmlns:r="http://schemas.openxmlformats.org/officeDocument/2006/relationships" xmlns:p="http://schemas.openxmlformats.org/presentationml/2006/main">
  <p:tag name="AS_UNIQUEID" val="104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6.xml><?xml version="1.0" encoding="utf-8"?>
<p:tagLst xmlns:a="http://schemas.openxmlformats.org/drawingml/2006/main" xmlns:r="http://schemas.openxmlformats.org/officeDocument/2006/relationships" xmlns:p="http://schemas.openxmlformats.org/presentationml/2006/main">
  <p:tag name="AS_UNIQUEID" val="104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AS_UNIQUEID" val="105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AS_UNIQUEID" val="1052"/>
</p:tagLst>
</file>

<file path=ppt/tags/tag89.xml><?xml version="1.0" encoding="utf-8"?>
<p:tagLst xmlns:a="http://schemas.openxmlformats.org/drawingml/2006/main" xmlns:r="http://schemas.openxmlformats.org/officeDocument/2006/relationships" xmlns:p="http://schemas.openxmlformats.org/presentationml/2006/main">
  <p:tag name="AS_UNIQUEID" val="1053"/>
</p:tagLst>
</file>

<file path=ppt/tags/tag9.xml><?xml version="1.0" encoding="utf-8"?>
<p:tagLst xmlns:a="http://schemas.openxmlformats.org/drawingml/2006/main" xmlns:r="http://schemas.openxmlformats.org/officeDocument/2006/relationships" xmlns:p="http://schemas.openxmlformats.org/presentationml/2006/main">
  <p:tag name="AS_UNIQUEID" val="960"/>
</p:tagLst>
</file>

<file path=ppt/tags/tag90.xml><?xml version="1.0" encoding="utf-8"?>
<p:tagLst xmlns:a="http://schemas.openxmlformats.org/drawingml/2006/main" xmlns:r="http://schemas.openxmlformats.org/officeDocument/2006/relationships" xmlns:p="http://schemas.openxmlformats.org/presentationml/2006/main">
  <p:tag name="AS_UNIQUEID" val="1054"/>
</p:tagLst>
</file>

<file path=ppt/tags/tag91.xml><?xml version="1.0" encoding="utf-8"?>
<p:tagLst xmlns:a="http://schemas.openxmlformats.org/drawingml/2006/main" xmlns:r="http://schemas.openxmlformats.org/officeDocument/2006/relationships" xmlns:p="http://schemas.openxmlformats.org/presentationml/2006/main">
  <p:tag name="AS_UNIQUEID" val="1055"/>
</p:tagLst>
</file>

<file path=ppt/tags/tag92.xml><?xml version="1.0" encoding="utf-8"?>
<p:tagLst xmlns:a="http://schemas.openxmlformats.org/drawingml/2006/main" xmlns:r="http://schemas.openxmlformats.org/officeDocument/2006/relationships" xmlns:p="http://schemas.openxmlformats.org/presentationml/2006/main">
  <p:tag name="AS_UNIQUEID" val="1057"/>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AS_UNIQUEID" val="1058"/>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AS_UNIQUEID" val="1059"/>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AS_UNIQUEID" val="1060"/>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AS_UNIQUEID" val="1061"/>
</p:tagLst>
</file>

<file path=ppt/tags/tag97.xml><?xml version="1.0" encoding="utf-8"?>
<p:tagLst xmlns:a="http://schemas.openxmlformats.org/drawingml/2006/main" xmlns:r="http://schemas.openxmlformats.org/officeDocument/2006/relationships" xmlns:p="http://schemas.openxmlformats.org/presentationml/2006/main">
  <p:tag name="AS_UNIQUEID" val="106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AS_UNIQUEID" val="1062"/>
</p:tagLst>
</file>

<file path=ppt/tags/tag99.xml><?xml version="1.0" encoding="utf-8"?>
<p:tagLst xmlns:a="http://schemas.openxmlformats.org/drawingml/2006/main" xmlns:r="http://schemas.openxmlformats.org/officeDocument/2006/relationships" xmlns:p="http://schemas.openxmlformats.org/presentationml/2006/main">
  <p:tag name="AS_UNIQUEID" val="106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8157</Words>
  <Application>Microsoft Office PowerPoint</Application>
  <PresentationFormat>宽屏</PresentationFormat>
  <Paragraphs>634</Paragraphs>
  <Slides>46</Slides>
  <Notes>0</Notes>
  <HiddenSlides>0</HiddenSlides>
  <MMClips>6</MMClips>
  <ScaleCrop>false</ScaleCrop>
  <HeadingPairs>
    <vt:vector size="8" baseType="variant">
      <vt:variant>
        <vt:lpstr>已用的字体</vt:lpstr>
      </vt:variant>
      <vt:variant>
        <vt:i4>22</vt:i4>
      </vt:variant>
      <vt:variant>
        <vt:lpstr>主题</vt:lpstr>
      </vt:variant>
      <vt:variant>
        <vt:i4>2</vt:i4>
      </vt:variant>
      <vt:variant>
        <vt:lpstr>嵌入 OLE 服务器</vt:lpstr>
      </vt:variant>
      <vt:variant>
        <vt:i4>1</vt:i4>
      </vt:variant>
      <vt:variant>
        <vt:lpstr>幻灯片标题</vt:lpstr>
      </vt:variant>
      <vt:variant>
        <vt:i4>46</vt:i4>
      </vt:variant>
    </vt:vector>
  </HeadingPairs>
  <TitlesOfParts>
    <vt:vector size="71" baseType="lpstr">
      <vt:lpstr>Impact MT Std</vt:lpstr>
      <vt:lpstr>等线</vt:lpstr>
      <vt:lpstr>等线 Light</vt:lpstr>
      <vt:lpstr>仿宋</vt:lpstr>
      <vt:lpstr>黑体</vt:lpstr>
      <vt:lpstr>华文琥珀</vt:lpstr>
      <vt:lpstr>华文楷体</vt:lpstr>
      <vt:lpstr>楷体</vt:lpstr>
      <vt:lpstr>楷体_GB2312</vt:lpstr>
      <vt:lpstr>隶书</vt:lpstr>
      <vt:lpstr>宋体</vt:lpstr>
      <vt:lpstr>微软雅黑</vt:lpstr>
      <vt:lpstr>文悦古典明朝体 (非商业使用) W5</vt:lpstr>
      <vt:lpstr>文悦古体仿宋 (非商业用途)</vt:lpstr>
      <vt:lpstr>叶根友毛笔行书2.0版</vt:lpstr>
      <vt:lpstr>字体管家版宋</vt:lpstr>
      <vt:lpstr>Arial</vt:lpstr>
      <vt:lpstr>Calibri</vt:lpstr>
      <vt:lpstr>Garamond</vt:lpstr>
      <vt:lpstr>Tahoma</vt:lpstr>
      <vt:lpstr>Times New Roman</vt:lpstr>
      <vt:lpstr>Wingdings</vt:lpstr>
      <vt:lpstr>Office 主题​​</vt:lpstr>
      <vt:lpstr>1_Office 主题​​</vt:lpstr>
      <vt:lpstr>Office12.dps.Slide.8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rbm.xkw.com</dc:creator>
  <cp:lastModifiedBy>刘 尼古拉斯</cp:lastModifiedBy>
  <cp:revision>5</cp:revision>
  <cp:lastPrinted>2021-02-24T16:25:56Z</cp:lastPrinted>
  <dcterms:created xsi:type="dcterms:W3CDTF">2021-02-24T16:25:56Z</dcterms:created>
  <dcterms:modified xsi:type="dcterms:W3CDTF">2021-03-05T03:18:22Z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