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82" autoAdjust="0"/>
  </p:normalViewPr>
  <p:slideViewPr>
    <p:cSldViewPr snapToGrid="0">
      <p:cViewPr varScale="1">
        <p:scale>
          <a:sx n="73" d="100"/>
          <a:sy n="73" d="100"/>
        </p:scale>
        <p:origin x="36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926C1B-3AFE-48AD-B4BC-167B3E0CA0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E013F6E-CB40-41B4-B216-40887CEF7A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E53105A-B84D-40A0-B0FB-F16E5B8C5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39EF3-B441-46EB-A8F4-3A05CCE22CE7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0D2F5E6-2224-4EC4-9307-9C8BD64A1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E8D9BC5-AD3B-4F9F-ABF2-8D09B1E25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6AE8-288F-4E28-AAEF-6DBF32B2B6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5824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307DBC-E375-4EBB-A5C9-CB0F1A2E7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CE02070-052F-4563-B0F1-CC884CDAD3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21EF98-2B34-4D9D-926A-CAFFD48C9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39EF3-B441-46EB-A8F4-3A05CCE22CE7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C259FF9-A104-4BFC-88AE-90AED54CC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F15A9F0-3745-47C7-BDE0-F527E3673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6AE8-288F-4E28-AAEF-6DBF32B2B6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4634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AEE976E7-7C73-44B4-B5EE-C0280CDC71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25C71B3-B37E-41F4-B635-4807F1BE1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2595A64-7367-46E3-A652-E85823340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39EF3-B441-46EB-A8F4-3A05CCE22CE7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B8C9A1E-9E6F-42C4-A447-C9C549CFE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3BD64A3-6DB2-4E62-8403-80FCD5C63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6AE8-288F-4E28-AAEF-6DBF32B2B6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33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50A372-A3A4-4096-A855-F8A3BE342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E5637D-202A-451B-A774-11AC14C362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9497038-E74F-4745-803E-98EFAF622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39EF3-B441-46EB-A8F4-3A05CCE22CE7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3EFDB01-DCE8-4AAF-9044-E55FC4B82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1BE8513-3E06-4D05-919F-215320967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6AE8-288F-4E28-AAEF-6DBF32B2B6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519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EEEAA5-E575-41B7-ADE1-8A2404793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A0A575D-6760-4FE5-A999-E0A07B60C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B301899-3B1C-45FA-A3C6-77B0EF6F6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39EF3-B441-46EB-A8F4-3A05CCE22CE7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EF3251E-5DF3-42C9-8EDF-9B300FA09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0C25EA6-EEDE-4826-A2E3-CDD54705D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6AE8-288F-4E28-AAEF-6DBF32B2B6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3630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A3D79E-606E-4A46-82E5-A88EBEE58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C6AE0C1-E92B-461C-9B31-CCBE5293A1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095132F-1C8B-4747-BB01-3E2AF441C3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55FEBDA-BA30-4624-9340-B2D63F477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39EF3-B441-46EB-A8F4-3A05CCE22CE7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51DB9A9-292B-441A-8E62-80C472C14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9402844-CA19-4416-9402-8385A739C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6AE8-288F-4E28-AAEF-6DBF32B2B6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8446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BE6B78-B604-43E2-80B9-301B242FB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23692EF-97A8-452B-A881-1BF71FA44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457234F-AEFB-446F-9209-844290D24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41CB5E4-7297-4FC1-B730-3047540EF8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9663372-8975-424D-9B0E-4E3154A34A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7EAC300-B4E7-4250-BAFA-60C7B9AE8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39EF3-B441-46EB-A8F4-3A05CCE22CE7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AB43D5C-0695-47CC-BACA-174C38388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C5A7082-0290-4252-9525-2FD9ACB76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6AE8-288F-4E28-AAEF-6DBF32B2B6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2146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4A2887-7F15-4762-9DAD-53385FDAB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E6ECE9D-2A73-4800-8312-CCCDF7D5B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39EF3-B441-46EB-A8F4-3A05CCE22CE7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6D08F70-D17A-4BCE-9EFD-E72C13BAB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26A858E-D0F4-4822-8885-AA7F4A43E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6AE8-288F-4E28-AAEF-6DBF32B2B6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1128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6DB4D6B-61EB-4252-B76C-CAEF202D7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39EF3-B441-46EB-A8F4-3A05CCE22CE7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F78D2F3-7F83-4641-B9A5-EC7B9A0B6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E7B8F24-3536-47E1-8F51-808E3BC6A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6AE8-288F-4E28-AAEF-6DBF32B2B6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2194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3B39F3-F63A-4B7D-BEA3-CD6C6B95A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CAAF3D-55E3-4FCF-839E-01A124655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051396E-23B3-4A5A-A4C9-4A06666E0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4245110-37C6-48CC-8998-6467EB6EC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39EF3-B441-46EB-A8F4-3A05CCE22CE7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0463B32-CDE2-4342-BD6B-D24E958DC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BB639E4-99CE-41E4-9EA5-53974EED2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6AE8-288F-4E28-AAEF-6DBF32B2B6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147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2F66387-1808-447C-8A48-B1DC9FD31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93776DF-E4D0-4EA4-8F8C-0152CC6A5E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791A31E-641A-4D7F-8C5C-EC8FDBA9E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809FE21-C209-4CB0-8D44-081140143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39EF3-B441-46EB-A8F4-3A05CCE22CE7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72C5D26-2F71-4ACE-9E95-A15899B6C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0EE6AEC-B096-48C1-A1B0-588D59BBB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596AE8-288F-4E28-AAEF-6DBF32B2B6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4073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1848E78-5F61-4EA1-B037-1DF53DDEC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3850D7D-6A95-4826-A8CF-F1A7C9D86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D39539B-2036-40A8-BA28-46AFDEE922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39EF3-B441-46EB-A8F4-3A05CCE22CE7}" type="datetimeFigureOut">
              <a:rPr lang="zh-CN" altLang="en-US" smtClean="0"/>
              <a:t>2021/3/22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236516E-52EB-4FC2-B070-AC7D6C1F4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03C8450-5213-42FB-85E8-59887A6EAE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96AE8-288F-4E28-AAEF-6DBF32B2B6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946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353EE2-2A3A-4FBB-92A9-C1B24052AB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3378"/>
            <a:ext cx="9144000" cy="1737724"/>
          </a:xfrm>
        </p:spPr>
        <p:txBody>
          <a:bodyPr>
            <a:normAutofit/>
          </a:bodyPr>
          <a:lstStyle/>
          <a:p>
            <a:r>
              <a:rPr lang="zh-CN" altLang="zh-CN" sz="40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湖南省</a:t>
            </a:r>
            <a:r>
              <a:rPr lang="en-US" altLang="zh-CN" sz="40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2021</a:t>
            </a:r>
            <a:r>
              <a:rPr lang="zh-CN" altLang="zh-CN" sz="40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年普通高等学校招生</a:t>
            </a:r>
            <a:br>
              <a:rPr lang="en-US" altLang="zh-CN" sz="40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</a:br>
            <a:r>
              <a:rPr lang="zh-CN" altLang="zh-CN" sz="40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适应性考试</a:t>
            </a:r>
            <a:r>
              <a:rPr lang="zh-CN" altLang="en-US" sz="40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（物理）分析</a:t>
            </a:r>
            <a:endParaRPr lang="zh-CN" altLang="en-US" sz="4000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913F67-AE32-40A2-BE75-65E9AE18BF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2874" y="2601119"/>
            <a:ext cx="7192652" cy="1113042"/>
          </a:xfrm>
        </p:spPr>
        <p:txBody>
          <a:bodyPr/>
          <a:lstStyle/>
          <a:p>
            <a:pPr algn="l"/>
            <a:r>
              <a:rPr lang="zh-CN" altLang="en-US" dirty="0"/>
              <a:t>                              </a:t>
            </a:r>
            <a:r>
              <a:rPr lang="zh-CN" altLang="en-US" sz="3200" dirty="0"/>
              <a:t>主讲  </a:t>
            </a:r>
            <a:r>
              <a:rPr lang="en-US" altLang="zh-CN" sz="3200" dirty="0"/>
              <a:t>----</a:t>
            </a:r>
            <a:r>
              <a:rPr lang="zh-CN" altLang="en-US" sz="3200" dirty="0"/>
              <a:t>  蒋国富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D25F201-898E-4918-8804-BB563B6B0603}"/>
              </a:ext>
            </a:extLst>
          </p:cNvPr>
          <p:cNvSpPr txBox="1"/>
          <p:nvPr/>
        </p:nvSpPr>
        <p:spPr>
          <a:xfrm>
            <a:off x="9106292" y="5674936"/>
            <a:ext cx="2337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2021</a:t>
            </a:r>
            <a:r>
              <a:rPr lang="zh-CN" altLang="en-US" sz="2400" dirty="0"/>
              <a:t>年</a:t>
            </a:r>
            <a:r>
              <a:rPr lang="en-US" altLang="zh-CN" sz="2400" dirty="0"/>
              <a:t>3</a:t>
            </a:r>
            <a:r>
              <a:rPr lang="zh-CN" altLang="en-US" sz="2400" dirty="0"/>
              <a:t>月</a:t>
            </a:r>
            <a:r>
              <a:rPr lang="en-US" altLang="zh-CN" sz="2400" dirty="0"/>
              <a:t>24</a:t>
            </a:r>
            <a:r>
              <a:rPr lang="zh-CN" altLang="en-US" sz="2400" dirty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3205363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2B283968-FF81-4D18-B94A-E428CBDA82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1972" y="157655"/>
            <a:ext cx="11501656" cy="6306207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4EB2AAE9-02A1-4C29-9825-1792D1EF2C30}"/>
              </a:ext>
            </a:extLst>
          </p:cNvPr>
          <p:cNvSpPr txBox="1"/>
          <p:nvPr/>
        </p:nvSpPr>
        <p:spPr>
          <a:xfrm>
            <a:off x="5580993" y="2753710"/>
            <a:ext cx="2081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>
                <a:solidFill>
                  <a:srgbClr val="FF0000"/>
                </a:solidFill>
              </a:rPr>
              <a:t>B C E</a:t>
            </a:r>
            <a:endParaRPr lang="zh-CN" alt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423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4AFE8F62-0DF8-4610-8013-A4F889C956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293" y="262759"/>
            <a:ext cx="11561741" cy="641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392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6FBF3702-4778-4095-A9EC-4F1A6AEFA6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133" y="252247"/>
            <a:ext cx="11834597" cy="6169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005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E5F67C4D-BBCA-456D-93DA-AD199C91F4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847" y="210207"/>
            <a:ext cx="11898945" cy="6274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898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5F66FA-F565-437E-AFB3-FA2FE5561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8395"/>
          </a:xfrm>
        </p:spPr>
        <p:txBody>
          <a:bodyPr>
            <a:normAutofit fontScale="90000"/>
          </a:bodyPr>
          <a:lstStyle/>
          <a:p>
            <a:r>
              <a:rPr lang="zh-CN" altLang="en-US" b="1" dirty="0"/>
              <a:t>一、试卷的构成</a:t>
            </a:r>
            <a:r>
              <a:rPr lang="zh-CN" altLang="en-US" sz="3600" b="1" dirty="0"/>
              <a:t>：</a:t>
            </a:r>
            <a:br>
              <a:rPr lang="en-US" altLang="zh-CN" sz="3600" b="1" dirty="0"/>
            </a:br>
            <a:endParaRPr lang="zh-CN" altLang="en-US" sz="3600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755C78B-F488-40AA-9263-81C645DCB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989012"/>
            <a:ext cx="10515600" cy="487997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altLang="zh-CN" sz="3600" dirty="0"/>
              <a:t>1.</a:t>
            </a:r>
            <a:r>
              <a:rPr lang="zh-CN" altLang="en-US" sz="3600" dirty="0"/>
              <a:t>单选题：</a:t>
            </a:r>
            <a:r>
              <a:rPr lang="en-US" altLang="zh-CN" sz="3600" dirty="0"/>
              <a:t>4</a:t>
            </a:r>
            <a:r>
              <a:rPr lang="zh-CN" altLang="en-US" sz="3600" dirty="0"/>
              <a:t>分</a:t>
            </a:r>
            <a:r>
              <a:rPr lang="en-US" altLang="zh-CN" sz="3600" dirty="0"/>
              <a:t>﹡6=24</a:t>
            </a:r>
            <a:r>
              <a:rPr lang="zh-CN" altLang="en-US" sz="3600" dirty="0"/>
              <a:t>分</a:t>
            </a:r>
            <a:endParaRPr lang="en-US" altLang="zh-CN" sz="36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altLang="zh-CN" sz="3600" dirty="0"/>
              <a:t>2.</a:t>
            </a:r>
            <a:r>
              <a:rPr lang="zh-CN" altLang="en-US" sz="3600" dirty="0"/>
              <a:t>多选题：</a:t>
            </a:r>
            <a:r>
              <a:rPr lang="en-US" altLang="zh-CN" sz="3600" dirty="0"/>
              <a:t>5</a:t>
            </a:r>
            <a:r>
              <a:rPr lang="zh-CN" altLang="en-US" sz="3600" dirty="0"/>
              <a:t>分</a:t>
            </a:r>
            <a:r>
              <a:rPr lang="en-US" altLang="zh-CN" sz="3600" dirty="0"/>
              <a:t>﹡4=20</a:t>
            </a:r>
            <a:r>
              <a:rPr lang="zh-CN" altLang="en-US" sz="3600" dirty="0"/>
              <a:t>分</a:t>
            </a:r>
            <a:endParaRPr lang="en-US" altLang="zh-CN" sz="36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altLang="zh-CN" sz="3600" dirty="0"/>
              <a:t>3.</a:t>
            </a:r>
            <a:r>
              <a:rPr lang="zh-CN" altLang="en-US" sz="3600" dirty="0"/>
              <a:t>实验题</a:t>
            </a:r>
            <a:r>
              <a:rPr lang="zh-CN" altLang="en-US" sz="3600" dirty="0">
                <a:sym typeface="Wingdings" panose="05000000000000000000" pitchFamily="2" charset="2"/>
              </a:rPr>
              <a:t>：（</a:t>
            </a:r>
            <a:r>
              <a:rPr lang="en-US" altLang="zh-CN" sz="3600" dirty="0"/>
              <a:t> 2</a:t>
            </a:r>
            <a:r>
              <a:rPr lang="zh-CN" altLang="en-US" sz="3600" dirty="0"/>
              <a:t>道</a:t>
            </a:r>
            <a:r>
              <a:rPr lang="zh-CN" altLang="en-US" sz="3600" dirty="0">
                <a:sym typeface="Wingdings" panose="05000000000000000000" pitchFamily="2" charset="2"/>
              </a:rPr>
              <a:t>）（</a:t>
            </a:r>
            <a:r>
              <a:rPr lang="en-US" altLang="zh-CN" sz="3600" dirty="0">
                <a:sym typeface="Wingdings" panose="05000000000000000000" pitchFamily="2" charset="2"/>
              </a:rPr>
              <a:t> 6</a:t>
            </a:r>
            <a:r>
              <a:rPr lang="zh-CN" altLang="en-US" sz="3600" dirty="0">
                <a:sym typeface="Wingdings" panose="05000000000000000000" pitchFamily="2" charset="2"/>
              </a:rPr>
              <a:t>分</a:t>
            </a:r>
            <a:r>
              <a:rPr lang="en-US" altLang="zh-CN" sz="3600" dirty="0">
                <a:sym typeface="Wingdings" panose="05000000000000000000" pitchFamily="2" charset="2"/>
              </a:rPr>
              <a:t>+9</a:t>
            </a:r>
            <a:r>
              <a:rPr lang="zh-CN" altLang="en-US" sz="3600" dirty="0">
                <a:sym typeface="Wingdings" panose="05000000000000000000" pitchFamily="2" charset="2"/>
              </a:rPr>
              <a:t>分</a:t>
            </a:r>
            <a:r>
              <a:rPr lang="en-US" altLang="zh-CN" sz="3600" dirty="0">
                <a:sym typeface="Wingdings" panose="05000000000000000000" pitchFamily="2" charset="2"/>
              </a:rPr>
              <a:t>=15</a:t>
            </a:r>
            <a:r>
              <a:rPr lang="zh-CN" altLang="en-US" sz="3600" dirty="0">
                <a:sym typeface="Wingdings" panose="05000000000000000000" pitchFamily="2" charset="2"/>
              </a:rPr>
              <a:t>分）</a:t>
            </a:r>
            <a:endParaRPr lang="en-US" altLang="zh-CN" sz="3600" dirty="0">
              <a:sym typeface="Wingdings" panose="05000000000000000000" pitchFamily="2" charset="2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altLang="zh-CN" sz="3600" dirty="0">
                <a:sym typeface="Wingdings" panose="05000000000000000000" pitchFamily="2" charset="2"/>
              </a:rPr>
              <a:t>4.</a:t>
            </a:r>
            <a:r>
              <a:rPr lang="zh-CN" altLang="en-US" sz="3600" dirty="0">
                <a:sym typeface="Wingdings" panose="05000000000000000000" pitchFamily="2" charset="2"/>
              </a:rPr>
              <a:t>计算题：（</a:t>
            </a:r>
            <a:r>
              <a:rPr lang="en-US" altLang="zh-CN" sz="3600" dirty="0"/>
              <a:t> 2</a:t>
            </a:r>
            <a:r>
              <a:rPr lang="zh-CN" altLang="en-US" sz="3600" dirty="0"/>
              <a:t>道</a:t>
            </a:r>
            <a:r>
              <a:rPr lang="zh-CN" altLang="en-US" sz="3600" dirty="0">
                <a:sym typeface="Wingdings" panose="05000000000000000000" pitchFamily="2" charset="2"/>
              </a:rPr>
              <a:t>）（</a:t>
            </a:r>
            <a:r>
              <a:rPr lang="en-US" altLang="zh-CN" sz="3600" dirty="0">
                <a:sym typeface="Wingdings" panose="05000000000000000000" pitchFamily="2" charset="2"/>
              </a:rPr>
              <a:t>13</a:t>
            </a:r>
            <a:r>
              <a:rPr lang="zh-CN" altLang="en-US" sz="3600" dirty="0">
                <a:sym typeface="Wingdings" panose="05000000000000000000" pitchFamily="2" charset="2"/>
              </a:rPr>
              <a:t>分</a:t>
            </a:r>
            <a:r>
              <a:rPr lang="en-US" altLang="zh-CN" sz="3600" dirty="0">
                <a:sym typeface="Wingdings" panose="05000000000000000000" pitchFamily="2" charset="2"/>
              </a:rPr>
              <a:t>+15</a:t>
            </a:r>
            <a:r>
              <a:rPr lang="zh-CN" altLang="en-US" sz="3600" dirty="0">
                <a:sym typeface="Wingdings" panose="05000000000000000000" pitchFamily="2" charset="2"/>
              </a:rPr>
              <a:t>分</a:t>
            </a:r>
            <a:r>
              <a:rPr lang="en-US" altLang="zh-CN" sz="3600" dirty="0">
                <a:sym typeface="Wingdings" panose="05000000000000000000" pitchFamily="2" charset="2"/>
              </a:rPr>
              <a:t>=28</a:t>
            </a:r>
            <a:r>
              <a:rPr lang="zh-CN" altLang="en-US" sz="3600" dirty="0">
                <a:sym typeface="Wingdings" panose="05000000000000000000" pitchFamily="2" charset="2"/>
              </a:rPr>
              <a:t>分）</a:t>
            </a:r>
            <a:endParaRPr lang="en-US" altLang="zh-CN" sz="3600" dirty="0">
              <a:sym typeface="Wingdings" panose="05000000000000000000" pitchFamily="2" charset="2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altLang="zh-CN" sz="3600" dirty="0">
                <a:sym typeface="Wingdings" panose="05000000000000000000" pitchFamily="2" charset="2"/>
              </a:rPr>
              <a:t>5.</a:t>
            </a:r>
            <a:r>
              <a:rPr lang="zh-CN" altLang="en-US" sz="3600" dirty="0">
                <a:sym typeface="Wingdings" panose="05000000000000000000" pitchFamily="2" charset="2"/>
              </a:rPr>
              <a:t>选考题：选修</a:t>
            </a:r>
            <a:r>
              <a:rPr lang="en-US" altLang="zh-CN" sz="3600" dirty="0">
                <a:sym typeface="Wingdings" panose="05000000000000000000" pitchFamily="2" charset="2"/>
              </a:rPr>
              <a:t>3-3</a:t>
            </a:r>
            <a:r>
              <a:rPr lang="zh-CN" altLang="en-US" sz="3600" dirty="0">
                <a:sym typeface="Wingdings" panose="05000000000000000000" pitchFamily="2" charset="2"/>
              </a:rPr>
              <a:t>和选修</a:t>
            </a:r>
            <a:r>
              <a:rPr lang="en-US" altLang="zh-CN" sz="3600" dirty="0">
                <a:sym typeface="Wingdings" panose="05000000000000000000" pitchFamily="2" charset="2"/>
              </a:rPr>
              <a:t>3-4</a:t>
            </a:r>
            <a:r>
              <a:rPr lang="zh-CN" altLang="en-US" sz="3600" dirty="0">
                <a:sym typeface="Wingdings" panose="05000000000000000000" pitchFamily="2" charset="2"/>
              </a:rPr>
              <a:t>任选一题（</a:t>
            </a:r>
            <a:r>
              <a:rPr lang="en-US" altLang="zh-CN" sz="3600" dirty="0">
                <a:sym typeface="Wingdings" panose="05000000000000000000" pitchFamily="2" charset="2"/>
              </a:rPr>
              <a:t>13</a:t>
            </a:r>
            <a:r>
              <a:rPr lang="zh-CN" altLang="en-US" sz="3600" dirty="0">
                <a:sym typeface="Wingdings" panose="05000000000000000000" pitchFamily="2" charset="2"/>
              </a:rPr>
              <a:t>分</a:t>
            </a:r>
            <a:r>
              <a:rPr lang="zh-CN" altLang="en-US" dirty="0">
                <a:sym typeface="Wingdings" panose="05000000000000000000" pitchFamily="2" charset="2"/>
              </a:rPr>
              <a:t>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08130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>
            <a:extLst>
              <a:ext uri="{FF2B5EF4-FFF2-40B4-BE49-F238E27FC236}">
                <a16:creationId xmlns:a16="http://schemas.microsoft.com/office/drawing/2014/main" id="{5D6B1523-5913-4024-89B0-7D8580A47998}"/>
              </a:ext>
            </a:extLst>
          </p:cNvPr>
          <p:cNvSpPr txBox="1"/>
          <p:nvPr/>
        </p:nvSpPr>
        <p:spPr>
          <a:xfrm>
            <a:off x="517295" y="806691"/>
            <a:ext cx="10416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1.</a:t>
            </a:r>
            <a:r>
              <a:rPr lang="zh-CN" altLang="en-US" sz="3200" b="1" dirty="0"/>
              <a:t>命题意图：</a:t>
            </a:r>
            <a:r>
              <a:rPr lang="zh-CN" altLang="en-US" sz="3200" dirty="0"/>
              <a:t>本题考查核反应及其相关知识点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B562AE7A-D504-421D-9A10-3ADA38C041CF}"/>
              </a:ext>
            </a:extLst>
          </p:cNvPr>
          <p:cNvSpPr txBox="1"/>
          <p:nvPr/>
        </p:nvSpPr>
        <p:spPr>
          <a:xfrm>
            <a:off x="526231" y="1532515"/>
            <a:ext cx="111749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2.</a:t>
            </a:r>
            <a:r>
              <a:rPr lang="zh-CN" altLang="en-US" sz="3200" b="1" dirty="0"/>
              <a:t>命题意图：</a:t>
            </a:r>
            <a:r>
              <a:rPr lang="zh-CN" altLang="en-US" sz="3200" dirty="0"/>
              <a:t>本题考查平抛运动及其相关知识点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782AD5F-8948-494D-A35F-EC1299430999}"/>
              </a:ext>
            </a:extLst>
          </p:cNvPr>
          <p:cNvSpPr txBox="1"/>
          <p:nvPr/>
        </p:nvSpPr>
        <p:spPr>
          <a:xfrm>
            <a:off x="517295" y="2204054"/>
            <a:ext cx="10620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/>
              <a:t>3.</a:t>
            </a:r>
            <a:r>
              <a:rPr lang="zh-CN" altLang="en-US" sz="3200" b="1" dirty="0"/>
              <a:t>命题意图：</a:t>
            </a:r>
            <a:r>
              <a:rPr lang="zh-CN" altLang="en-US" sz="3200" dirty="0"/>
              <a:t>本题结合等量同种电荷模型考查电场强度、电势、电势能和能量守恒定律及其相关知识点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11809705-86F1-4CE4-9CDB-3F1903539F9A}"/>
              </a:ext>
            </a:extLst>
          </p:cNvPr>
          <p:cNvSpPr txBox="1"/>
          <p:nvPr/>
        </p:nvSpPr>
        <p:spPr>
          <a:xfrm>
            <a:off x="526231" y="3363150"/>
            <a:ext cx="1062066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b="1" dirty="0"/>
              <a:t>4.</a:t>
            </a:r>
            <a:r>
              <a:rPr lang="zh-CN" altLang="en-US" sz="3200" b="1" dirty="0"/>
              <a:t>命题意图：</a:t>
            </a:r>
            <a:r>
              <a:rPr lang="zh-CN" altLang="en-US" sz="3200" dirty="0"/>
              <a:t>本题考查对电源</a:t>
            </a:r>
            <a:r>
              <a:rPr lang="en-US" altLang="zh-CN" sz="3200" dirty="0"/>
              <a:t>U-I</a:t>
            </a:r>
            <a:r>
              <a:rPr lang="zh-CN" altLang="en-US" sz="3200" dirty="0"/>
              <a:t>图线的理解、电功率及其相关知识点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98B1091E-A943-4536-923A-16CFF0969FCC}"/>
              </a:ext>
            </a:extLst>
          </p:cNvPr>
          <p:cNvSpPr txBox="1"/>
          <p:nvPr/>
        </p:nvSpPr>
        <p:spPr>
          <a:xfrm>
            <a:off x="544103" y="4559063"/>
            <a:ext cx="1062066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b="1" dirty="0"/>
              <a:t>5.</a:t>
            </a:r>
            <a:r>
              <a:rPr lang="zh-CN" altLang="en-US" sz="3200" b="1" dirty="0"/>
              <a:t>命题意图：</a:t>
            </a:r>
            <a:r>
              <a:rPr lang="zh-CN" altLang="en-US" sz="3200" dirty="0"/>
              <a:t>本题考查安培力、物体的平衡条件及其相关知识点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1FB7DB37-EAA7-4AE6-8811-C0A31AA52237}"/>
              </a:ext>
            </a:extLst>
          </p:cNvPr>
          <p:cNvSpPr txBox="1"/>
          <p:nvPr/>
        </p:nvSpPr>
        <p:spPr>
          <a:xfrm>
            <a:off x="544103" y="5599464"/>
            <a:ext cx="1062066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200" b="1" dirty="0"/>
              <a:t>6.</a:t>
            </a:r>
            <a:r>
              <a:rPr lang="zh-CN" altLang="en-US" sz="3200" b="1" dirty="0"/>
              <a:t>命题意图：</a:t>
            </a:r>
            <a:r>
              <a:rPr lang="zh-CN" altLang="en-US" sz="3200" dirty="0"/>
              <a:t>本题考查重绳、链条类物体的受力特点、平衡条件及其相关知识点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FC33323A-7C3D-4359-B0DF-6619AD022087}"/>
              </a:ext>
            </a:extLst>
          </p:cNvPr>
          <p:cNvSpPr txBox="1"/>
          <p:nvPr/>
        </p:nvSpPr>
        <p:spPr>
          <a:xfrm>
            <a:off x="169288" y="46454"/>
            <a:ext cx="60960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000" b="1" dirty="0"/>
              <a:t>二、内容分析：</a:t>
            </a:r>
            <a:endParaRPr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58253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0" grpId="0"/>
      <p:bldP spid="11" grpId="0"/>
      <p:bldP spid="13" grpId="0"/>
      <p:bldP spid="14" grpId="0"/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1BB246-28B2-4CE9-B5B4-CD3C88FA3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200024"/>
            <a:ext cx="10858500" cy="720869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altLang="zh-CN" sz="4000" b="1" dirty="0">
                <a:latin typeface="+mn-ea"/>
                <a:ea typeface="+mn-ea"/>
              </a:rPr>
              <a:t>7.</a:t>
            </a:r>
            <a:r>
              <a:rPr lang="zh-CN" altLang="en-US" sz="4000" b="1" dirty="0">
                <a:latin typeface="+mn-ea"/>
                <a:ea typeface="+mn-ea"/>
              </a:rPr>
              <a:t>命题意图：</a:t>
            </a:r>
            <a:r>
              <a:rPr lang="zh-CN" altLang="en-US" sz="3600" b="1" dirty="0"/>
              <a:t>本题考查万有引力、牛顿第二定律及其相关知识点</a:t>
            </a:r>
            <a:br>
              <a:rPr lang="en-US" altLang="zh-CN" sz="3600" b="1" dirty="0"/>
            </a:br>
            <a:r>
              <a:rPr lang="en-US" altLang="zh-CN" sz="4000" b="1" dirty="0">
                <a:latin typeface="+mn-ea"/>
                <a:ea typeface="+mn-ea"/>
              </a:rPr>
              <a:t>8.</a:t>
            </a:r>
            <a:r>
              <a:rPr lang="zh-CN" altLang="en-US" sz="4000" b="1" dirty="0">
                <a:latin typeface="+mn-ea"/>
                <a:ea typeface="+mn-ea"/>
              </a:rPr>
              <a:t>命题意图：</a:t>
            </a:r>
            <a:r>
              <a:rPr lang="zh-CN" altLang="en-US" sz="3600" b="1" dirty="0"/>
              <a:t>本题考查电磁感应、牛顿第二定律、动量定理及其相关知识点</a:t>
            </a:r>
            <a:br>
              <a:rPr lang="en-US" altLang="zh-CN" sz="3600" b="1" dirty="0"/>
            </a:br>
            <a:r>
              <a:rPr lang="en-US" altLang="zh-CN" sz="3600" b="1" dirty="0">
                <a:latin typeface="+mn-ea"/>
                <a:ea typeface="+mn-ea"/>
              </a:rPr>
              <a:t>9.</a:t>
            </a:r>
            <a:r>
              <a:rPr lang="zh-CN" altLang="en-US" sz="4000" b="1" dirty="0">
                <a:latin typeface="+mn-ea"/>
                <a:ea typeface="+mn-ea"/>
              </a:rPr>
              <a:t>命题意图：</a:t>
            </a:r>
            <a:r>
              <a:rPr lang="zh-CN" altLang="en-US" sz="3600" b="1" dirty="0"/>
              <a:t>本题考查对速度大小随时间的变化图像的理解及其相关知识点</a:t>
            </a:r>
            <a:br>
              <a:rPr lang="en-US" altLang="zh-CN" sz="3600" b="1" dirty="0"/>
            </a:br>
            <a:r>
              <a:rPr lang="en-US" altLang="zh-CN" sz="3600" b="1" dirty="0">
                <a:latin typeface="+mn-ea"/>
                <a:ea typeface="+mn-ea"/>
              </a:rPr>
              <a:t>10.</a:t>
            </a:r>
            <a:r>
              <a:rPr lang="zh-CN" altLang="en-US" sz="3600" b="1" dirty="0">
                <a:latin typeface="+mn-ea"/>
                <a:ea typeface="+mn-ea"/>
              </a:rPr>
              <a:t>命题意图：</a:t>
            </a:r>
            <a:r>
              <a:rPr lang="zh-CN" altLang="en-US" sz="3600" b="1" dirty="0"/>
              <a:t>本题考查叠加体、物体的平衡条件及其相关知识点</a:t>
            </a:r>
            <a:br>
              <a:rPr lang="en-US" altLang="zh-CN" sz="3600" b="1" dirty="0"/>
            </a:b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47610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486458-3E4C-408B-9946-FE548B36C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b="1" dirty="0"/>
              <a:t>11.</a:t>
            </a:r>
            <a:r>
              <a:rPr lang="zh-CN" altLang="en-US" sz="4000" b="1" dirty="0">
                <a:latin typeface="+mn-ea"/>
                <a:ea typeface="+mn-ea"/>
              </a:rPr>
              <a:t>命题意图：</a:t>
            </a:r>
            <a:r>
              <a:rPr lang="zh-CN" altLang="en-US" sz="3600" dirty="0">
                <a:latin typeface="+mn-ea"/>
                <a:ea typeface="+mn-ea"/>
              </a:rPr>
              <a:t>本题考查利用滑块在气垫导轨上的运动测量当地的重力加速度实验</a:t>
            </a:r>
            <a:endParaRPr lang="zh-CN" altLang="en-US" sz="36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F07C7E-1BAE-415C-9D3A-59A8AD74B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600" dirty="0"/>
              <a:t>12.</a:t>
            </a:r>
            <a:r>
              <a:rPr lang="zh-CN" altLang="en-US" sz="3600" b="1" dirty="0">
                <a:latin typeface="+mn-ea"/>
                <a:ea typeface="+mn-ea"/>
              </a:rPr>
              <a:t>命题意图：</a:t>
            </a:r>
            <a:r>
              <a:rPr lang="zh-CN" altLang="en-US" sz="3600" dirty="0">
                <a:latin typeface="+mn-ea"/>
                <a:ea typeface="+mn-ea"/>
              </a:rPr>
              <a:t>本题考查测量某单晶硅太阳能电池的输出电流</a:t>
            </a:r>
            <a:r>
              <a:rPr lang="en-US" altLang="zh-CN" sz="3600" dirty="0">
                <a:latin typeface="+mn-ea"/>
                <a:ea typeface="+mn-ea"/>
              </a:rPr>
              <a:t>I</a:t>
            </a:r>
            <a:r>
              <a:rPr lang="zh-CN" altLang="en-US" sz="3600" dirty="0">
                <a:latin typeface="+mn-ea"/>
                <a:ea typeface="+mn-ea"/>
              </a:rPr>
              <a:t>和输出电压</a:t>
            </a:r>
            <a:r>
              <a:rPr lang="en-US" altLang="zh-CN" sz="3600" dirty="0">
                <a:latin typeface="+mn-ea"/>
                <a:ea typeface="+mn-ea"/>
              </a:rPr>
              <a:t>U</a:t>
            </a:r>
            <a:r>
              <a:rPr lang="zh-CN" altLang="en-US" sz="3600" dirty="0">
                <a:latin typeface="+mn-ea"/>
                <a:ea typeface="+mn-ea"/>
              </a:rPr>
              <a:t>之间的关系</a:t>
            </a:r>
            <a:r>
              <a:rPr lang="en-US" altLang="zh-CN" sz="3600" dirty="0">
                <a:latin typeface="+mn-ea"/>
                <a:ea typeface="+mn-ea"/>
              </a:rPr>
              <a:t>,</a:t>
            </a:r>
            <a:r>
              <a:rPr lang="zh-CN" altLang="en-US" sz="3600" dirty="0">
                <a:latin typeface="+mn-ea"/>
                <a:ea typeface="+mn-ea"/>
              </a:rPr>
              <a:t>及考查探究电源的伏安特性实验及其相关知识点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81395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DC56A4DD-346F-406C-A595-BC80AAF27B3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1139" y="2133054"/>
            <a:ext cx="3707306" cy="4351338"/>
          </a:xfrm>
          <a:prstGeom prst="rect">
            <a:avLst/>
          </a:prstGeom>
        </p:spPr>
      </p:pic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1AE168A0-A825-4FE4-BD44-57001FC2D2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832639"/>
              </p:ext>
            </p:extLst>
          </p:nvPr>
        </p:nvGraphicFramePr>
        <p:xfrm>
          <a:off x="493555" y="3429000"/>
          <a:ext cx="5673760" cy="9788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6268">
                  <a:extLst>
                    <a:ext uri="{9D8B030D-6E8A-4147-A177-3AD203B41FA5}">
                      <a16:colId xmlns:a16="http://schemas.microsoft.com/office/drawing/2014/main" val="3057954820"/>
                    </a:ext>
                  </a:extLst>
                </a:gridCol>
                <a:gridCol w="436268">
                  <a:extLst>
                    <a:ext uri="{9D8B030D-6E8A-4147-A177-3AD203B41FA5}">
                      <a16:colId xmlns:a16="http://schemas.microsoft.com/office/drawing/2014/main" val="983346427"/>
                    </a:ext>
                  </a:extLst>
                </a:gridCol>
                <a:gridCol w="436268">
                  <a:extLst>
                    <a:ext uri="{9D8B030D-6E8A-4147-A177-3AD203B41FA5}">
                      <a16:colId xmlns:a16="http://schemas.microsoft.com/office/drawing/2014/main" val="873317691"/>
                    </a:ext>
                  </a:extLst>
                </a:gridCol>
                <a:gridCol w="436268">
                  <a:extLst>
                    <a:ext uri="{9D8B030D-6E8A-4147-A177-3AD203B41FA5}">
                      <a16:colId xmlns:a16="http://schemas.microsoft.com/office/drawing/2014/main" val="3568102581"/>
                    </a:ext>
                  </a:extLst>
                </a:gridCol>
                <a:gridCol w="436268">
                  <a:extLst>
                    <a:ext uri="{9D8B030D-6E8A-4147-A177-3AD203B41FA5}">
                      <a16:colId xmlns:a16="http://schemas.microsoft.com/office/drawing/2014/main" val="2697253172"/>
                    </a:ext>
                  </a:extLst>
                </a:gridCol>
                <a:gridCol w="436268">
                  <a:extLst>
                    <a:ext uri="{9D8B030D-6E8A-4147-A177-3AD203B41FA5}">
                      <a16:colId xmlns:a16="http://schemas.microsoft.com/office/drawing/2014/main" val="1602008760"/>
                    </a:ext>
                  </a:extLst>
                </a:gridCol>
                <a:gridCol w="436268">
                  <a:extLst>
                    <a:ext uri="{9D8B030D-6E8A-4147-A177-3AD203B41FA5}">
                      <a16:colId xmlns:a16="http://schemas.microsoft.com/office/drawing/2014/main" val="2762129857"/>
                    </a:ext>
                  </a:extLst>
                </a:gridCol>
                <a:gridCol w="436268">
                  <a:extLst>
                    <a:ext uri="{9D8B030D-6E8A-4147-A177-3AD203B41FA5}">
                      <a16:colId xmlns:a16="http://schemas.microsoft.com/office/drawing/2014/main" val="3352370195"/>
                    </a:ext>
                  </a:extLst>
                </a:gridCol>
                <a:gridCol w="436268">
                  <a:extLst>
                    <a:ext uri="{9D8B030D-6E8A-4147-A177-3AD203B41FA5}">
                      <a16:colId xmlns:a16="http://schemas.microsoft.com/office/drawing/2014/main" val="4217249349"/>
                    </a:ext>
                  </a:extLst>
                </a:gridCol>
                <a:gridCol w="436837">
                  <a:extLst>
                    <a:ext uri="{9D8B030D-6E8A-4147-A177-3AD203B41FA5}">
                      <a16:colId xmlns:a16="http://schemas.microsoft.com/office/drawing/2014/main" val="2364818367"/>
                    </a:ext>
                  </a:extLst>
                </a:gridCol>
                <a:gridCol w="436837">
                  <a:extLst>
                    <a:ext uri="{9D8B030D-6E8A-4147-A177-3AD203B41FA5}">
                      <a16:colId xmlns:a16="http://schemas.microsoft.com/office/drawing/2014/main" val="3743713949"/>
                    </a:ext>
                  </a:extLst>
                </a:gridCol>
                <a:gridCol w="436837">
                  <a:extLst>
                    <a:ext uri="{9D8B030D-6E8A-4147-A177-3AD203B41FA5}">
                      <a16:colId xmlns:a16="http://schemas.microsoft.com/office/drawing/2014/main" val="3714483883"/>
                    </a:ext>
                  </a:extLst>
                </a:gridCol>
                <a:gridCol w="436837">
                  <a:extLst>
                    <a:ext uri="{9D8B030D-6E8A-4147-A177-3AD203B41FA5}">
                      <a16:colId xmlns:a16="http://schemas.microsoft.com/office/drawing/2014/main" val="1181183327"/>
                    </a:ext>
                  </a:extLst>
                </a:gridCol>
              </a:tblGrid>
              <a:tr h="326268"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U/V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0.4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0.6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0.8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1.0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1.2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1.4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1.6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1.8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2.0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2.2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2.4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2.6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7362475"/>
                  </a:ext>
                </a:extLst>
              </a:tr>
              <a:tr h="652536"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I/mA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7.0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7.0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7.0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7.0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7.0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7.0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7.0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7.0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6.9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6.6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>
                          <a:effectLst/>
                        </a:rPr>
                        <a:t>5.7</a:t>
                      </a:r>
                      <a:endParaRPr lang="zh-CN" sz="1050" kern="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00" dirty="0">
                          <a:effectLst/>
                        </a:rPr>
                        <a:t>2.2</a:t>
                      </a:r>
                      <a:endParaRPr lang="zh-CN" sz="105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31808310"/>
                  </a:ext>
                </a:extLst>
              </a:tr>
            </a:tbl>
          </a:graphicData>
        </a:graphic>
      </p:graphicFrame>
      <p:pic>
        <p:nvPicPr>
          <p:cNvPr id="2049" name="图片 34">
            <a:extLst>
              <a:ext uri="{FF2B5EF4-FFF2-40B4-BE49-F238E27FC236}">
                <a16:creationId xmlns:a16="http://schemas.microsoft.com/office/drawing/2014/main" id="{D4F2410F-DB40-4763-9D66-8A6E66080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99" y="4444985"/>
            <a:ext cx="3723780" cy="2319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A19195A1-68EE-480B-8295-00998CF73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507" y="240228"/>
            <a:ext cx="51282373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12.</a:t>
            </a: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分）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太阳能电池是一种可将光能转换电能的器件。一同学用图（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）所示电路</a:t>
            </a:r>
            <a:endParaRPr kumimoji="0" lang="en-US" altLang="zh-C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测量某单晶硅太阳能电池的输出电流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和输出电压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U</a:t>
            </a: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之间的关系，探究该电</a:t>
            </a:r>
            <a:endParaRPr kumimoji="0" lang="en-US" altLang="zh-C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池的伏安特性，用一定强度的光照射太阳能电池，闭合开关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，调节电阻箱，</a:t>
            </a:r>
            <a:endParaRPr kumimoji="0" lang="en-US" altLang="zh-C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测得实验数据如下表所示。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）请在图（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</a:t>
            </a: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）中补齐上表中后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</a:t>
            </a: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组数据点，</a:t>
            </a:r>
            <a:endParaRPr kumimoji="0" lang="en-US" altLang="zh-C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并作出该太阳能电池的伏安特性曲线</a:t>
            </a:r>
            <a:r>
              <a:rPr kumimoji="0" lang="en-US" altLang="zh-CN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</a:t>
            </a:r>
            <a:endParaRPr kumimoji="0" lang="en-US" altLang="zh-CN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936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4893D147-FFAA-42F8-9EF2-6FD0545F2D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73117" y="285908"/>
            <a:ext cx="11445766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</a:b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）根据所作伏安特性曲线可知，电池电阻</a:t>
            </a:r>
            <a:r>
              <a:rPr kumimoji="0" lang="en-US" altLang="zh-CN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</a:t>
            </a:r>
            <a:r>
              <a:rPr kumimoji="0" lang="zh-CN" altLang="en-US" sz="2400" b="0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不是</a:t>
            </a:r>
            <a:r>
              <a:rPr kumimoji="0" lang="en-US" altLang="zh-CN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</a:t>
            </a:r>
            <a:r>
              <a:rPr kumimoji="0" lang="zh-CN" altLang="en-US" sz="2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填“是”或“不是”）常数，短路电流为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</a:t>
            </a:r>
            <a:r>
              <a:rPr kumimoji="0" lang="en-US" altLang="zh-CN" sz="24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</a:t>
            </a:r>
            <a:r>
              <a:rPr kumimoji="0" lang="en-US" altLang="zh-CN" sz="2400" b="0" i="0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7.0_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_mA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，电动势为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__(2.6-2.8)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_V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（结果均保留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位有效数字）；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）根据所作伏安特性曲线，估算该太阳能电池的最大输出功率为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14.5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_mW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（结果保留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kumimoji="0" lang="zh-C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宋体" panose="02010600030101010101" pitchFamily="2" charset="-122"/>
              </a:rPr>
              <a:t>位小数）。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5FE6CA8C-CA7B-4032-9602-E821EFE73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1103" y="1987952"/>
            <a:ext cx="4386262" cy="4714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026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A4C5901B-67E7-483F-868F-BBA6CA3A00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5821" y="126124"/>
            <a:ext cx="11750565" cy="6731876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BD48922A-6ED1-4703-B993-BE5546423FEF}"/>
              </a:ext>
            </a:extLst>
          </p:cNvPr>
          <p:cNvSpPr txBox="1"/>
          <p:nvPr/>
        </p:nvSpPr>
        <p:spPr>
          <a:xfrm>
            <a:off x="567559" y="4298731"/>
            <a:ext cx="63587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</a:rPr>
              <a:t>本题考查：</a:t>
            </a:r>
            <a:r>
              <a:rPr lang="zh-CN" altLang="en-US" sz="3200" dirty="0"/>
              <a:t>运动的合成与分解、洛仑磁力、牛顿第二定律匀变速直线运动规律及其相关知识点</a:t>
            </a:r>
          </a:p>
        </p:txBody>
      </p:sp>
    </p:spTree>
    <p:extLst>
      <p:ext uri="{BB962C8B-B14F-4D97-AF65-F5344CB8AC3E}">
        <p14:creationId xmlns:p14="http://schemas.microsoft.com/office/powerpoint/2010/main" val="1719777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DCCF28AB-A163-498B-91B1-36F0550FF3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1945" y="236194"/>
            <a:ext cx="11487807" cy="6427365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1749D1B4-D69E-4426-AFFB-B9B2AEC8B1E7}"/>
              </a:ext>
            </a:extLst>
          </p:cNvPr>
          <p:cNvSpPr txBox="1"/>
          <p:nvPr/>
        </p:nvSpPr>
        <p:spPr>
          <a:xfrm>
            <a:off x="662151" y="3647090"/>
            <a:ext cx="51710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FF0000"/>
                </a:solidFill>
              </a:rPr>
              <a:t>本题考查：</a:t>
            </a:r>
            <a:r>
              <a:rPr lang="zh-CN" altLang="en-US" sz="3600" dirty="0"/>
              <a:t>机械能守恒定律、牛运动定律、动量守恒定律及其相关知识点（</a:t>
            </a:r>
            <a:r>
              <a:rPr lang="zh-CN" altLang="en-US" sz="3600" dirty="0">
                <a:solidFill>
                  <a:srgbClr val="FF0000"/>
                </a:solidFill>
              </a:rPr>
              <a:t>难算</a:t>
            </a:r>
            <a:r>
              <a:rPr lang="zh-CN" altLang="en-US" sz="3600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518203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583</Words>
  <Application>Microsoft Office PowerPoint</Application>
  <PresentationFormat>宽屏</PresentationFormat>
  <Paragraphs>57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9" baseType="lpstr">
      <vt:lpstr>等线</vt:lpstr>
      <vt:lpstr>等线 Light</vt:lpstr>
      <vt:lpstr>Arial</vt:lpstr>
      <vt:lpstr>Calibri</vt:lpstr>
      <vt:lpstr>Times New Roman</vt:lpstr>
      <vt:lpstr>Office 主题​​</vt:lpstr>
      <vt:lpstr>湖南省2021年普通高等学校招生 适应性考试（物理）分析</vt:lpstr>
      <vt:lpstr>一、试卷的构成： </vt:lpstr>
      <vt:lpstr>PowerPoint 演示文稿</vt:lpstr>
      <vt:lpstr>7.命题意图：本题考查万有引力、牛顿第二定律及其相关知识点 8.命题意图：本题考查电磁感应、牛顿第二定律、动量定理及其相关知识点 9.命题意图：本题考查对速度大小随时间的变化图像的理解及其相关知识点 10.命题意图：本题考查叠加体、物体的平衡条件及其相关知识点 </vt:lpstr>
      <vt:lpstr>11.命题意图：本题考查利用滑块在气垫导轨上的运动测量当地的重力加速度实验</vt:lpstr>
      <vt:lpstr>PowerPoint 演示文稿</vt:lpstr>
      <vt:lpstr> （2）根据所作伏安特性曲线可知，电池电阻__不是_（填“是”或“不是”）常数，短路电流为____7.0__mA，电动势为__(2.6-2.8)_V（结果均保留2位有效数字）； （3）根据所作伏安特性曲线，估算该太阳能电池的最大输出功率为__14.5_mW（结果保留1位小数）。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湖南省2021年普通高等学校招生 适应性考试（物理）分析</dc:title>
  <dc:creator>蒋 国富</dc:creator>
  <cp:lastModifiedBy>蒋 国富</cp:lastModifiedBy>
  <cp:revision>30</cp:revision>
  <dcterms:created xsi:type="dcterms:W3CDTF">2021-03-19T08:56:51Z</dcterms:created>
  <dcterms:modified xsi:type="dcterms:W3CDTF">2021-03-22T02:42:17Z</dcterms:modified>
</cp:coreProperties>
</file>