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256" r:id="rId3"/>
    <p:sldId id="259" r:id="rId4"/>
    <p:sldId id="258" r:id="rId5"/>
    <p:sldId id="272" r:id="rId6"/>
    <p:sldId id="273" r:id="rId7"/>
    <p:sldId id="261" r:id="rId8"/>
    <p:sldId id="264" r:id="rId9"/>
    <p:sldId id="262" r:id="rId10"/>
    <p:sldId id="263" r:id="rId11"/>
    <p:sldId id="276" r:id="rId12"/>
    <p:sldId id="265" r:id="rId13"/>
    <p:sldId id="266" r:id="rId14"/>
    <p:sldId id="274" r:id="rId15"/>
    <p:sldId id="268" r:id="rId16"/>
    <p:sldId id="278" r:id="rId17"/>
    <p:sldId id="284" r:id="rId18"/>
    <p:sldId id="277" r:id="rId19"/>
    <p:sldId id="283" r:id="rId20"/>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FF0000"/>
    <a:srgbClr val="F8F8F8"/>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80" y="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4" Type="http://schemas.openxmlformats.org/officeDocument/2006/relationships/tableStyles" Target="tableStyles.xml"/><Relationship Id="rId23" Type="http://schemas.openxmlformats.org/officeDocument/2006/relationships/viewProps" Target="viewProps.xml"/><Relationship Id="rId22" Type="http://schemas.openxmlformats.org/officeDocument/2006/relationships/presProps" Target="presProps.xml"/><Relationship Id="rId21" Type="http://schemas.openxmlformats.org/officeDocument/2006/relationships/notesMaster" Target="notesMasters/notesMaster1.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2031455F-B59F-4D73-B515-F24249E0DCF7}" type="datetimeFigureOut">
              <a:rPr lang="zh-CN" altLang="en-US"/>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a:t>单击此处编辑母版文本样式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zh-CN" altLang="en-US" noProof="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2D2DC3A9-D26C-4182-9F69-3795DAC99F40}"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pPr>
              <a:defRPr/>
            </a:pPr>
            <a:fld id="{9DC1E8B3-7A43-400D-9343-94A9566E48E5}"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C0B5C480-B67B-4556-9685-C90E2DDD49D6}" type="slidenum">
              <a:rPr lang="zh-CN" altLang="en-US"/>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72639E70-8EAA-4FE3-A234-B9972BE88F69}"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E6C1CD65-0355-4C11-A6A9-463D157E7C40}" type="slidenum">
              <a:rPr lang="zh-CN" altLang="en-US"/>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2411228D-9735-43C2-A567-55DCA0F7A832}"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864C34CE-9172-4432-BD98-69DA26075BE6}" type="slidenum">
              <a:rPr lang="zh-CN" altLang="en-US"/>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4CAD190E-C8C7-497C-AB68-39147D34794E}"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40DC335C-2624-479F-981D-26CB5AA38B1A}" type="slidenum">
              <a:rPr lang="zh-CN" altLang="en-US"/>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lvl1pPr>
              <a:defRPr/>
            </a:lvl1pPr>
          </a:lstStyle>
          <a:p>
            <a:pPr>
              <a:defRPr/>
            </a:pPr>
            <a:fld id="{2C51BD4D-C355-4EE5-BD7C-63B43AE30C10}"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47F9FB6E-C86E-45AB-9C06-96953301A513}" type="slidenum">
              <a:rPr lang="zh-CN" altLang="en-US"/>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3"/>
          <p:cNvSpPr>
            <a:spLocks noGrp="1"/>
          </p:cNvSpPr>
          <p:nvPr>
            <p:ph type="dt" sz="half" idx="10"/>
          </p:nvPr>
        </p:nvSpPr>
        <p:spPr/>
        <p:txBody>
          <a:bodyPr/>
          <a:lstStyle>
            <a:lvl1pPr>
              <a:defRPr/>
            </a:lvl1pPr>
          </a:lstStyle>
          <a:p>
            <a:pPr>
              <a:defRPr/>
            </a:pPr>
            <a:fld id="{BB9148B0-C617-469D-99EF-A650266519C8}" type="datetimeFigureOut">
              <a:rPr lang="zh-CN" altLang="en-US"/>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6497CD30-07AD-4587-84E9-165F8E424C29}" type="slidenum">
              <a:rPr lang="zh-CN" altLang="en-US"/>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3"/>
          <p:cNvSpPr>
            <a:spLocks noGrp="1"/>
          </p:cNvSpPr>
          <p:nvPr>
            <p:ph type="dt" sz="half" idx="10"/>
          </p:nvPr>
        </p:nvSpPr>
        <p:spPr/>
        <p:txBody>
          <a:bodyPr/>
          <a:lstStyle>
            <a:lvl1pPr>
              <a:defRPr/>
            </a:lvl1pPr>
          </a:lstStyle>
          <a:p>
            <a:pPr>
              <a:defRPr/>
            </a:pPr>
            <a:fld id="{71096E21-3AC0-4DB8-970E-E8F3A8583C04}" type="datetimeFigureOut">
              <a:rPr lang="zh-CN" altLang="en-US"/>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2F970AF5-8006-4635-8D72-17E3A278FD51}" type="slidenum">
              <a:rPr lang="zh-CN" altLang="en-US"/>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3"/>
          <p:cNvSpPr>
            <a:spLocks noGrp="1"/>
          </p:cNvSpPr>
          <p:nvPr>
            <p:ph type="dt" sz="half" idx="10"/>
          </p:nvPr>
        </p:nvSpPr>
        <p:spPr/>
        <p:txBody>
          <a:bodyPr/>
          <a:lstStyle>
            <a:lvl1pPr>
              <a:defRPr/>
            </a:lvl1pPr>
          </a:lstStyle>
          <a:p>
            <a:pPr>
              <a:defRPr/>
            </a:pPr>
            <a:fld id="{BAF4C4C3-9D4F-4565-9BA3-C6F3EFF0544D}" type="datetimeFigureOut">
              <a:rPr lang="zh-CN" altLang="en-US"/>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51BD0922-08B0-419C-BDDA-4D1A9A5E1D2E}" type="slidenum">
              <a:rPr lang="zh-CN" altLang="en-US"/>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B96E24D9-DF42-4B7C-BF8F-806E42DD9821}" type="datetimeFigureOut">
              <a:rPr lang="zh-CN" altLang="en-US"/>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DAB7B007-2F21-4779-B5B2-BDCA288D9CA9}" type="slidenum">
              <a:rPr lang="zh-CN" altLang="en-US"/>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日期占位符 3"/>
          <p:cNvSpPr>
            <a:spLocks noGrp="1"/>
          </p:cNvSpPr>
          <p:nvPr>
            <p:ph type="dt" sz="half" idx="10"/>
          </p:nvPr>
        </p:nvSpPr>
        <p:spPr/>
        <p:txBody>
          <a:bodyPr/>
          <a:lstStyle>
            <a:lvl1pPr>
              <a:defRPr/>
            </a:lvl1pPr>
          </a:lstStyle>
          <a:p>
            <a:pPr>
              <a:defRPr/>
            </a:pPr>
            <a:fld id="{16BA8E7B-F73F-4B7A-9A21-A21F30AE4D7C}" type="datetimeFigureOut">
              <a:rPr lang="zh-CN" altLang="en-US"/>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C38D6C3F-6660-4611-A1FA-592A61EFAFF2}" type="slidenum">
              <a:rPr lang="zh-CN" altLang="en-US"/>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日期占位符 3"/>
          <p:cNvSpPr>
            <a:spLocks noGrp="1"/>
          </p:cNvSpPr>
          <p:nvPr>
            <p:ph type="dt" sz="half" idx="10"/>
          </p:nvPr>
        </p:nvSpPr>
        <p:spPr/>
        <p:txBody>
          <a:bodyPr/>
          <a:lstStyle>
            <a:lvl1pPr>
              <a:defRPr/>
            </a:lvl1pPr>
          </a:lstStyle>
          <a:p>
            <a:pPr>
              <a:defRPr/>
            </a:pPr>
            <a:fld id="{DC5898AE-B049-456C-BD42-E5BE0C778B66}" type="datetimeFigureOut">
              <a:rPr lang="zh-CN" altLang="en-US"/>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0EBE01F1-C944-4D30-8270-C4BC5853B731}" type="slidenum">
              <a:rPr lang="zh-CN" altLang="en-US"/>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457200" y="274638"/>
            <a:ext cx="8229600" cy="1143000"/>
          </a:xfrm>
          <a:prstGeom prst="rect">
            <a:avLst/>
          </a:prstGeom>
          <a:noFill/>
          <a:ln w="9525">
            <a:noFill/>
            <a:miter lim="800000"/>
          </a:ln>
        </p:spPr>
        <p:txBody>
          <a:bodyPr vert="horz" wrap="square" lIns="91440" tIns="45720" rIns="91440" bIns="45720" numCol="1" anchor="ctr" anchorCtr="0" compatLnSpc="1"/>
          <a:lstStyle/>
          <a:p>
            <a:pPr lvl="0"/>
            <a:r>
              <a:rPr lang="zh-CN" altLang="en-US"/>
              <a:t>单击此处编辑母版标题样式</a:t>
            </a:r>
            <a:endParaRPr lang="zh-CN" altLang="en-US"/>
          </a:p>
        </p:txBody>
      </p:sp>
      <p:sp>
        <p:nvSpPr>
          <p:cNvPr id="1027" name="文本占位符 2"/>
          <p:cNvSpPr>
            <a:spLocks noGrp="1"/>
          </p:cNvSpPr>
          <p:nvPr>
            <p:ph type="body" idx="1"/>
          </p:nvPr>
        </p:nvSpPr>
        <p:spPr bwMode="auto">
          <a:xfrm>
            <a:off x="457200" y="1600200"/>
            <a:ext cx="8229600" cy="4525963"/>
          </a:xfrm>
          <a:prstGeom prst="rect">
            <a:avLst/>
          </a:prstGeom>
          <a:noFill/>
          <a:ln w="9525">
            <a:noFill/>
            <a:miter lim="800000"/>
          </a:ln>
        </p:spPr>
        <p:txBody>
          <a:bodyPr vert="horz" wrap="square" lIns="91440" tIns="45720" rIns="91440" bIns="45720" numCol="1" anchor="t" anchorCtr="0" compatLnSpc="1"/>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6B9803C6-5339-4CB3-9C00-E934E742BF4E}" type="datetimeFigureOut">
              <a:rPr lang="zh-CN" altLang="en-US"/>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304671E1-CB2A-4334-978F-FE9AC2ECAB7D}" type="slidenum">
              <a:rPr lang="zh-CN" altLang="en-US"/>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2pPr>
      <a:lvl3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3pPr>
      <a:lvl4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4pPr>
      <a:lvl5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1"/>
          <a:srcRect/>
          <a:stretch>
            <a:fillRect/>
          </a:stretch>
        </a:blipFill>
        <a:effectLst/>
      </p:bgPr>
    </p:bg>
    <p:spTree>
      <p:nvGrpSpPr>
        <p:cNvPr id="1" name=""/>
        <p:cNvGrpSpPr/>
        <p:nvPr/>
      </p:nvGrpSpPr>
      <p:grpSpPr>
        <a:xfrm>
          <a:off x="0" y="0"/>
          <a:ext cx="0" cy="0"/>
          <a:chOff x="0" y="0"/>
          <a:chExt cx="0" cy="0"/>
        </a:xfrm>
      </p:grpSpPr>
      <p:sp>
        <p:nvSpPr>
          <p:cNvPr id="14338" name="WordArt 5"/>
          <p:cNvSpPr>
            <a:spLocks noChangeArrowheads="1" noChangeShapeType="1" noTextEdit="1"/>
          </p:cNvSpPr>
          <p:nvPr/>
        </p:nvSpPr>
        <p:spPr bwMode="auto">
          <a:xfrm>
            <a:off x="857250" y="242886"/>
            <a:ext cx="7715250" cy="2971800"/>
          </a:xfrm>
          <a:prstGeom prst="rect">
            <a:avLst/>
          </a:prstGeom>
          <a:solidFill>
            <a:schemeClr val="bg1"/>
          </a:solidFill>
        </p:spPr>
        <p:txBody>
          <a:bodyPr wrap="none" fromWordArt="1">
            <a:prstTxWarp prst="textCanUp">
              <a:avLst>
                <a:gd name="adj" fmla="val 85713"/>
              </a:avLst>
            </a:prstTxWarp>
          </a:bodyPr>
          <a:lstStyle/>
          <a:p>
            <a:pPr algn="ctr"/>
            <a:r>
              <a:rPr lang="en-US" altLang="zh-CN" sz="8000" b="1" kern="10" dirty="0">
                <a:ln w="12700">
                  <a:solidFill>
                    <a:srgbClr val="EAEAEA"/>
                  </a:solidFill>
                  <a:round/>
                </a:ln>
                <a:solidFill>
                  <a:srgbClr val="FF0066"/>
                </a:solidFill>
                <a:effectLst>
                  <a:outerShdw dist="35921" dir="2700000" sy="50000" kx="2115830" algn="bl" rotWithShape="0">
                    <a:srgbClr val="C0C0C0">
                      <a:alpha val="79999"/>
                    </a:srgbClr>
                  </a:outerShdw>
                </a:effectLst>
                <a:latin typeface="楷体_GB2312"/>
                <a:ea typeface="楷体_GB2312"/>
              </a:rPr>
              <a:t>Reading Comprehension-</a:t>
            </a:r>
            <a:endParaRPr lang="en-US" altLang="zh-CN" sz="8000" b="1" kern="10" dirty="0">
              <a:ln w="12700">
                <a:solidFill>
                  <a:srgbClr val="EAEAEA"/>
                </a:solidFill>
                <a:round/>
              </a:ln>
              <a:solidFill>
                <a:srgbClr val="FF0066"/>
              </a:solidFill>
              <a:effectLst>
                <a:outerShdw dist="35921" dir="2700000" sy="50000" kx="2115830" algn="bl" rotWithShape="0">
                  <a:srgbClr val="C0C0C0">
                    <a:alpha val="79999"/>
                  </a:srgbClr>
                </a:outerShdw>
              </a:effectLst>
              <a:latin typeface="楷体_GB2312"/>
              <a:ea typeface="楷体_GB2312"/>
            </a:endParaRPr>
          </a:p>
          <a:p>
            <a:pPr algn="ctr"/>
            <a:r>
              <a:rPr lang="en-US" altLang="zh-CN" sz="8000" b="1" kern="10" dirty="0">
                <a:ln w="12700">
                  <a:solidFill>
                    <a:srgbClr val="EAEAEA"/>
                  </a:solidFill>
                  <a:round/>
                </a:ln>
                <a:solidFill>
                  <a:srgbClr val="FF0066"/>
                </a:solidFill>
                <a:effectLst>
                  <a:outerShdw dist="35921" dir="2700000" sy="50000" kx="2115830" algn="bl" rotWithShape="0">
                    <a:srgbClr val="C0C0C0">
                      <a:alpha val="79999"/>
                    </a:srgbClr>
                  </a:outerShdw>
                </a:effectLst>
                <a:latin typeface="楷体_GB2312"/>
                <a:ea typeface="楷体_GB2312"/>
              </a:rPr>
              <a:t>Inference Questions </a:t>
            </a:r>
            <a:endParaRPr lang="zh-CN" altLang="en-US" sz="8000" b="1" kern="10" dirty="0">
              <a:ln w="12700">
                <a:solidFill>
                  <a:srgbClr val="EAEAEA"/>
                </a:solidFill>
                <a:round/>
              </a:ln>
              <a:solidFill>
                <a:srgbClr val="FF0066"/>
              </a:solidFill>
              <a:effectLst>
                <a:outerShdw dist="35921" dir="2700000" sy="50000" kx="2115830" algn="bl" rotWithShape="0">
                  <a:srgbClr val="C0C0C0">
                    <a:alpha val="79999"/>
                  </a:srgbClr>
                </a:outerShdw>
              </a:effectLst>
              <a:latin typeface="楷体_GB2312"/>
              <a:ea typeface="楷体_GB2312"/>
            </a:endParaRPr>
          </a:p>
        </p:txBody>
      </p:sp>
      <p:sp>
        <p:nvSpPr>
          <p:cNvPr id="14339" name="Text Box 6"/>
          <p:cNvSpPr txBox="1">
            <a:spLocks noChangeArrowheads="1"/>
          </p:cNvSpPr>
          <p:nvPr/>
        </p:nvSpPr>
        <p:spPr bwMode="auto">
          <a:xfrm>
            <a:off x="928688" y="3786188"/>
            <a:ext cx="7429500" cy="2170112"/>
          </a:xfrm>
          <a:prstGeom prst="rect">
            <a:avLst/>
          </a:prstGeom>
          <a:solidFill>
            <a:srgbClr val="F8F8F8">
              <a:alpha val="69020"/>
            </a:srgbClr>
          </a:solidFill>
          <a:ln w="9525">
            <a:noFill/>
            <a:miter lim="800000"/>
          </a:ln>
        </p:spPr>
        <p:txBody>
          <a:bodyPr>
            <a:spAutoFit/>
          </a:bodyPr>
          <a:lstStyle/>
          <a:p>
            <a:pPr algn="ctr">
              <a:spcBef>
                <a:spcPct val="50000"/>
              </a:spcBef>
            </a:pPr>
            <a:r>
              <a:rPr lang="zh-CN" altLang="en-US" sz="5400" b="1" dirty="0">
                <a:latin typeface="宋体" panose="02010600030101010101" pitchFamily="2" charset="-122"/>
              </a:rPr>
              <a:t>阅读理解专题之</a:t>
            </a:r>
            <a:endParaRPr lang="en-US" altLang="zh-CN" sz="5400" b="1" dirty="0">
              <a:latin typeface="宋体" panose="02010600030101010101" pitchFamily="2" charset="-122"/>
            </a:endParaRPr>
          </a:p>
          <a:p>
            <a:pPr algn="ctr">
              <a:spcBef>
                <a:spcPct val="50000"/>
              </a:spcBef>
            </a:pPr>
            <a:r>
              <a:rPr lang="zh-CN" altLang="en-US" sz="5400" b="1" dirty="0">
                <a:latin typeface="宋体" panose="02010600030101010101" pitchFamily="2" charset="-122"/>
              </a:rPr>
              <a:t>推理判断题</a:t>
            </a:r>
            <a:endParaRPr lang="zh-CN" altLang="en-US" sz="5400" b="1" dirty="0">
              <a:latin typeface="宋体" panose="02010600030101010101" pitchFamily="2"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extBox 2"/>
          <p:cNvSpPr txBox="1">
            <a:spLocks noChangeArrowheads="1"/>
          </p:cNvSpPr>
          <p:nvPr/>
        </p:nvSpPr>
        <p:spPr bwMode="auto">
          <a:xfrm>
            <a:off x="0" y="857250"/>
            <a:ext cx="9144000" cy="6556375"/>
          </a:xfrm>
          <a:prstGeom prst="rect">
            <a:avLst/>
          </a:prstGeom>
          <a:noFill/>
          <a:ln w="9525">
            <a:noFill/>
            <a:miter lim="800000"/>
          </a:ln>
        </p:spPr>
        <p:txBody>
          <a:bodyPr>
            <a:spAutoFit/>
          </a:bodyPr>
          <a:lstStyle/>
          <a:p>
            <a:r>
              <a:rPr lang="en-US" altLang="zh-CN" sz="2800" b="1" dirty="0">
                <a:latin typeface="Times New Roman" panose="02020603050405020304" pitchFamily="18" charset="0"/>
                <a:cs typeface="Times New Roman" panose="02020603050405020304" pitchFamily="18" charset="0"/>
              </a:rPr>
              <a:t>        Salvador Dali (1904-1989) was one of the most popular of modern artists. The Pompidou Centre in Paris is showing its respect and admiration for the artist and his powerful personality with an exhibition bringing together over 200 paintings, sculptures, drawings and more. Among the works and masterworks on exhibition the visitor will find the best pieces, most importantly The Persistence of Memory. …..</a:t>
            </a:r>
            <a:endParaRPr lang="en-US" altLang="zh-CN" sz="2800" b="1" dirty="0">
              <a:latin typeface="Times New Roman" panose="02020603050405020304" pitchFamily="18" charset="0"/>
              <a:cs typeface="Times New Roman" panose="02020603050405020304" pitchFamily="18" charset="0"/>
            </a:endParaRPr>
          </a:p>
          <a:p>
            <a:endParaRPr lang="en-US" altLang="zh-CN" sz="2800" b="1" dirty="0">
              <a:latin typeface="Times New Roman" panose="02020603050405020304" pitchFamily="18" charset="0"/>
              <a:cs typeface="Times New Roman" panose="02020603050405020304" pitchFamily="18" charset="0"/>
            </a:endParaRPr>
          </a:p>
          <a:p>
            <a:r>
              <a:rPr lang="en-US" altLang="zh-CN" sz="2800" b="1" dirty="0">
                <a:latin typeface="Times New Roman" panose="02020603050405020304" pitchFamily="18" charset="0"/>
                <a:cs typeface="Times New Roman" panose="02020603050405020304" pitchFamily="18" charset="0"/>
              </a:rPr>
              <a:t>28. Which of the following best describe Dali according to Paragraph 1?</a:t>
            </a:r>
            <a:br>
              <a:rPr lang="en-US" altLang="zh-CN" sz="2800" b="1" dirty="0">
                <a:latin typeface="Times New Roman" panose="02020603050405020304" pitchFamily="18" charset="0"/>
                <a:cs typeface="Times New Roman" panose="02020603050405020304" pitchFamily="18" charset="0"/>
              </a:rPr>
            </a:br>
            <a:r>
              <a:rPr lang="en-US" altLang="zh-CN" sz="2800" b="1" dirty="0">
                <a:latin typeface="Times New Roman" panose="02020603050405020304" pitchFamily="18" charset="0"/>
                <a:cs typeface="Times New Roman" panose="02020603050405020304" pitchFamily="18" charset="0"/>
              </a:rPr>
              <a:t>       A. Optimistic.                 B. Productive.      </a:t>
            </a:r>
            <a:endParaRPr lang="en-US" altLang="zh-CN" sz="2800" b="1" dirty="0">
              <a:latin typeface="Times New Roman" panose="02020603050405020304" pitchFamily="18" charset="0"/>
              <a:cs typeface="Times New Roman" panose="02020603050405020304" pitchFamily="18" charset="0"/>
            </a:endParaRPr>
          </a:p>
          <a:p>
            <a:r>
              <a:rPr lang="en-US" altLang="zh-CN" sz="2800" b="1" dirty="0">
                <a:latin typeface="Times New Roman" panose="02020603050405020304" pitchFamily="18" charset="0"/>
                <a:cs typeface="Times New Roman" panose="02020603050405020304" pitchFamily="18" charset="0"/>
              </a:rPr>
              <a:t>       C. Generous.                  D. Traditional.</a:t>
            </a:r>
            <a:endParaRPr lang="en-US" altLang="zh-CN" sz="2800" b="1" dirty="0">
              <a:latin typeface="Times New Roman" panose="02020603050405020304" pitchFamily="18" charset="0"/>
              <a:cs typeface="Times New Roman" panose="02020603050405020304" pitchFamily="18" charset="0"/>
            </a:endParaRPr>
          </a:p>
          <a:p>
            <a:endParaRPr lang="en-US" altLang="zh-CN" sz="2800" b="1" dirty="0">
              <a:latin typeface="Times New Roman" panose="02020603050405020304" pitchFamily="18" charset="0"/>
              <a:cs typeface="Times New Roman" panose="02020603050405020304" pitchFamily="18" charset="0"/>
            </a:endParaRPr>
          </a:p>
          <a:p>
            <a:endParaRPr lang="en-US" altLang="zh-CN" sz="2800" b="1" dirty="0">
              <a:latin typeface="Times New Roman" panose="02020603050405020304" pitchFamily="18" charset="0"/>
              <a:cs typeface="Times New Roman" panose="02020603050405020304" pitchFamily="18" charset="0"/>
            </a:endParaRPr>
          </a:p>
        </p:txBody>
      </p:sp>
      <p:grpSp>
        <p:nvGrpSpPr>
          <p:cNvPr id="4" name="Group 3"/>
          <p:cNvGrpSpPr/>
          <p:nvPr/>
        </p:nvGrpSpPr>
        <p:grpSpPr bwMode="auto">
          <a:xfrm>
            <a:off x="4214813" y="5643563"/>
            <a:ext cx="576262" cy="431800"/>
            <a:chOff x="2245" y="2115"/>
            <a:chExt cx="363" cy="272"/>
          </a:xfrm>
        </p:grpSpPr>
        <p:sp>
          <p:nvSpPr>
            <p:cNvPr id="26631" name="Line 4"/>
            <p:cNvSpPr>
              <a:spLocks noChangeShapeType="1"/>
            </p:cNvSpPr>
            <p:nvPr/>
          </p:nvSpPr>
          <p:spPr bwMode="auto">
            <a:xfrm flipV="1">
              <a:off x="2336" y="2115"/>
              <a:ext cx="272" cy="272"/>
            </a:xfrm>
            <a:prstGeom prst="line">
              <a:avLst/>
            </a:prstGeom>
            <a:noFill/>
            <a:ln w="76200">
              <a:solidFill>
                <a:srgbClr val="FF0000"/>
              </a:solidFill>
              <a:round/>
            </a:ln>
          </p:spPr>
          <p:txBody>
            <a:bodyPr/>
            <a:lstStyle/>
            <a:p>
              <a:endParaRPr lang="zh-CN" altLang="en-US"/>
            </a:p>
          </p:txBody>
        </p:sp>
        <p:sp>
          <p:nvSpPr>
            <p:cNvPr id="26632" name="Line 5"/>
            <p:cNvSpPr>
              <a:spLocks noChangeShapeType="1"/>
            </p:cNvSpPr>
            <p:nvPr/>
          </p:nvSpPr>
          <p:spPr bwMode="auto">
            <a:xfrm>
              <a:off x="2245" y="2251"/>
              <a:ext cx="91" cy="136"/>
            </a:xfrm>
            <a:prstGeom prst="line">
              <a:avLst/>
            </a:prstGeom>
            <a:noFill/>
            <a:ln w="76200">
              <a:solidFill>
                <a:srgbClr val="FF0000"/>
              </a:solidFill>
              <a:round/>
            </a:ln>
          </p:spPr>
          <p:txBody>
            <a:bodyPr/>
            <a:lstStyle/>
            <a:p>
              <a:endParaRPr lang="zh-CN" altLang="en-US"/>
            </a:p>
          </p:txBody>
        </p:sp>
      </p:grpSp>
      <p:sp>
        <p:nvSpPr>
          <p:cNvPr id="7" name="Line 12"/>
          <p:cNvSpPr>
            <a:spLocks noChangeShapeType="1"/>
          </p:cNvSpPr>
          <p:nvPr/>
        </p:nvSpPr>
        <p:spPr bwMode="auto">
          <a:xfrm>
            <a:off x="0" y="3000375"/>
            <a:ext cx="7715250" cy="71438"/>
          </a:xfrm>
          <a:prstGeom prst="line">
            <a:avLst/>
          </a:prstGeom>
          <a:noFill/>
          <a:ln w="76200">
            <a:solidFill>
              <a:srgbClr val="0000FF"/>
            </a:solidFill>
            <a:round/>
          </a:ln>
        </p:spPr>
        <p:txBody>
          <a:bodyPr/>
          <a:lstStyle/>
          <a:p>
            <a:endParaRPr lang="zh-CN" altLang="en-US"/>
          </a:p>
        </p:txBody>
      </p:sp>
      <p:sp>
        <p:nvSpPr>
          <p:cNvPr id="26628" name="TextBox 7"/>
          <p:cNvSpPr txBox="1">
            <a:spLocks noChangeArrowheads="1"/>
          </p:cNvSpPr>
          <p:nvPr/>
        </p:nvSpPr>
        <p:spPr bwMode="auto">
          <a:xfrm>
            <a:off x="5357813" y="3857625"/>
            <a:ext cx="3786187" cy="1092200"/>
          </a:xfrm>
          <a:prstGeom prst="rect">
            <a:avLst/>
          </a:prstGeom>
          <a:solidFill>
            <a:schemeClr val="bg1"/>
          </a:solidFill>
          <a:ln w="25400" algn="ctr">
            <a:solidFill>
              <a:srgbClr val="F79646"/>
            </a:solidFill>
            <a:miter lim="800000"/>
          </a:ln>
        </p:spPr>
        <p:txBody>
          <a:bodyPr>
            <a:spAutoFit/>
          </a:bodyPr>
          <a:lstStyle/>
          <a:p>
            <a:r>
              <a:rPr kumimoji="1" lang="en-US" altLang="zh-CN" sz="3200">
                <a:solidFill>
                  <a:srgbClr val="FF0000"/>
                </a:solidFill>
                <a:latin typeface="Arial Black" panose="020B0A04020102020204" pitchFamily="34" charset="0"/>
              </a:rPr>
              <a:t>data inference</a:t>
            </a:r>
            <a:endParaRPr kumimoji="1" lang="en-US" altLang="zh-CN" sz="3200">
              <a:solidFill>
                <a:srgbClr val="FF0000"/>
              </a:solidFill>
              <a:latin typeface="Arial Black" panose="020B0A04020102020204" pitchFamily="34" charset="0"/>
            </a:endParaRPr>
          </a:p>
          <a:p>
            <a:pPr algn="ctr"/>
            <a:r>
              <a:rPr kumimoji="1" lang="zh-CN" altLang="en-US" sz="3200" b="1">
                <a:solidFill>
                  <a:srgbClr val="FF0000"/>
                </a:solidFill>
                <a:latin typeface="Arial Black" panose="020B0A04020102020204" pitchFamily="34" charset="0"/>
              </a:rPr>
              <a:t>数据推断</a:t>
            </a:r>
            <a:endParaRPr kumimoji="1" lang="zh-CN" altLang="en-US" sz="3200" b="1">
              <a:solidFill>
                <a:srgbClr val="FF0000"/>
              </a:solidFill>
              <a:latin typeface="Arial Black" panose="020B0A04020102020204" pitchFamily="34" charset="0"/>
            </a:endParaRPr>
          </a:p>
        </p:txBody>
      </p:sp>
      <p:sp>
        <p:nvSpPr>
          <p:cNvPr id="26630" name="TextBox 1"/>
          <p:cNvSpPr txBox="1">
            <a:spLocks noChangeArrowheads="1"/>
          </p:cNvSpPr>
          <p:nvPr/>
        </p:nvSpPr>
        <p:spPr bwMode="auto">
          <a:xfrm>
            <a:off x="3571875" y="0"/>
            <a:ext cx="2071688" cy="646113"/>
          </a:xfrm>
          <a:prstGeom prst="rect">
            <a:avLst/>
          </a:prstGeom>
          <a:solidFill>
            <a:srgbClr val="00B050"/>
          </a:solidFill>
          <a:ln w="9525">
            <a:noFill/>
            <a:miter lim="800000"/>
          </a:ln>
        </p:spPr>
        <p:txBody>
          <a:bodyPr>
            <a:spAutoFit/>
          </a:bodyPr>
          <a:lstStyle/>
          <a:p>
            <a:r>
              <a:rPr lang="zh-CN" altLang="en-US" sz="3600" b="1">
                <a:solidFill>
                  <a:schemeClr val="bg1"/>
                </a:solidFill>
                <a:latin typeface="Times New Roman" panose="02020603050405020304" pitchFamily="18" charset="0"/>
                <a:cs typeface="Times New Roman" panose="02020603050405020304" pitchFamily="18" charset="0"/>
              </a:rPr>
              <a:t>细节推理</a:t>
            </a:r>
            <a:endParaRPr lang="zh-CN" altLang="en-US" sz="3600" b="1">
              <a:solidFill>
                <a:schemeClr val="bg1"/>
              </a:solidFill>
              <a:latin typeface="Times New Roman" panose="02020603050405020304" pitchFamily="18" charset="0"/>
              <a:cs typeface="Times New Roman" panose="02020603050405020304" pitchFamily="18" charset="0"/>
            </a:endParaRPr>
          </a:p>
        </p:txBody>
      </p:sp>
      <p:sp>
        <p:nvSpPr>
          <p:cNvPr id="26634" name="Line 10"/>
          <p:cNvSpPr>
            <a:spLocks noChangeShapeType="1"/>
          </p:cNvSpPr>
          <p:nvPr/>
        </p:nvSpPr>
        <p:spPr bwMode="auto">
          <a:xfrm>
            <a:off x="1187450" y="3068638"/>
            <a:ext cx="4105275" cy="2520950"/>
          </a:xfrm>
          <a:prstGeom prst="line">
            <a:avLst/>
          </a:prstGeom>
          <a:noFill/>
          <a:ln w="57150">
            <a:solidFill>
              <a:schemeClr val="hlink"/>
            </a:solidFill>
            <a:round/>
            <a:tailEnd type="triangle" w="med" len="med"/>
          </a:ln>
          <a:effectLst/>
        </p:spPr>
        <p:txBody>
          <a:bodyPr/>
          <a:lstStyle/>
          <a:p>
            <a:endParaRPr lang="zh-CN" altLang="en-US"/>
          </a:p>
        </p:txBody>
      </p:sp>
      <p:sp>
        <p:nvSpPr>
          <p:cNvPr id="11" name="TextBox 10"/>
          <p:cNvSpPr txBox="1"/>
          <p:nvPr/>
        </p:nvSpPr>
        <p:spPr>
          <a:xfrm>
            <a:off x="0" y="0"/>
            <a:ext cx="2643174" cy="646331"/>
          </a:xfrm>
          <a:prstGeom prst="rect">
            <a:avLst/>
          </a:prstGeom>
          <a:noFill/>
        </p:spPr>
        <p:txBody>
          <a:bodyPr wrap="square" rtlCol="0">
            <a:spAutoFit/>
          </a:bodyPr>
          <a:lstStyle/>
          <a:p>
            <a:r>
              <a:rPr lang="zh-CN" altLang="en-US" sz="3600" b="1" dirty="0">
                <a:solidFill>
                  <a:srgbClr val="FF0066"/>
                </a:solidFill>
                <a:latin typeface="黑体" panose="02010609060101010101" charset="-122"/>
                <a:ea typeface="黑体" panose="02010609060101010101" charset="-122"/>
              </a:rPr>
              <a:t>高考链接</a:t>
            </a:r>
            <a:endParaRPr lang="zh-CN" altLang="en-US" sz="3600" b="1" dirty="0">
              <a:solidFill>
                <a:srgbClr val="FF0066"/>
              </a:solidFill>
              <a:latin typeface="黑体" panose="02010609060101010101" charset="-122"/>
              <a:ea typeface="黑体" panose="0201060906010101010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linds(horizontal)">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grpId="0" nodeType="clickEffect">
                                  <p:stCondLst>
                                    <p:cond delay="0"/>
                                  </p:stCondLst>
                                  <p:childTnLst>
                                    <p:set>
                                      <p:cBhvr>
                                        <p:cTn id="17" dur="1" fill="hold">
                                          <p:stCondLst>
                                            <p:cond delay="0"/>
                                          </p:stCondLst>
                                        </p:cTn>
                                        <p:tgtEl>
                                          <p:spTgt spid="26634"/>
                                        </p:tgtEl>
                                        <p:attrNameLst>
                                          <p:attrName>style.visibility</p:attrName>
                                        </p:attrNameLst>
                                      </p:cBhvr>
                                      <p:to>
                                        <p:strVal val="visible"/>
                                      </p:to>
                                    </p:set>
                                    <p:animEffect transition="in" filter="diamond(in)">
                                      <p:cBhvr>
                                        <p:cTn id="18" dur="500"/>
                                        <p:tgtEl>
                                          <p:spTgt spid="26634"/>
                                        </p:tgtEl>
                                      </p:cBhvr>
                                    </p:animEffect>
                                  </p:childTnLst>
                                </p:cTn>
                              </p:par>
                            </p:childTnLst>
                          </p:cTn>
                        </p:par>
                      </p:childTnLst>
                    </p:cTn>
                  </p:par>
                  <p:par>
                    <p:cTn id="19" fill="hold">
                      <p:stCondLst>
                        <p:cond delay="indefinite"/>
                      </p:stCondLst>
                      <p:childTnLst>
                        <p:par>
                          <p:cTn id="20" fill="hold">
                            <p:stCondLst>
                              <p:cond delay="0"/>
                            </p:stCondLst>
                            <p:childTnLst>
                              <p:par>
                                <p:cTn id="21" presetID="8" presetClass="entr" presetSubtype="16" fill="hold" grpId="0" nodeType="clickEffect">
                                  <p:stCondLst>
                                    <p:cond delay="0"/>
                                  </p:stCondLst>
                                  <p:childTnLst>
                                    <p:set>
                                      <p:cBhvr>
                                        <p:cTn id="22" dur="1" fill="hold">
                                          <p:stCondLst>
                                            <p:cond delay="0"/>
                                          </p:stCondLst>
                                        </p:cTn>
                                        <p:tgtEl>
                                          <p:spTgt spid="26628"/>
                                        </p:tgtEl>
                                        <p:attrNameLst>
                                          <p:attrName>style.visibility</p:attrName>
                                        </p:attrNameLst>
                                      </p:cBhvr>
                                      <p:to>
                                        <p:strVal val="visible"/>
                                      </p:to>
                                    </p:set>
                                    <p:animEffect transition="in" filter="diamond(in)">
                                      <p:cBhvr>
                                        <p:cTn id="23" dur="500"/>
                                        <p:tgtEl>
                                          <p:spTgt spid="266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6628" grpId="0" animBg="1"/>
      <p:bldP spid="2663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extBox 2"/>
          <p:cNvSpPr txBox="1">
            <a:spLocks noChangeArrowheads="1"/>
          </p:cNvSpPr>
          <p:nvPr/>
        </p:nvSpPr>
        <p:spPr bwMode="auto">
          <a:xfrm>
            <a:off x="0" y="785813"/>
            <a:ext cx="9144000" cy="5216525"/>
          </a:xfrm>
          <a:prstGeom prst="rect">
            <a:avLst/>
          </a:prstGeom>
          <a:noFill/>
          <a:ln w="9525">
            <a:noFill/>
            <a:miter lim="800000"/>
          </a:ln>
        </p:spPr>
        <p:txBody>
          <a:bodyPr>
            <a:spAutoFit/>
          </a:bodyPr>
          <a:lstStyle/>
          <a:p>
            <a:r>
              <a:rPr lang="en-US" altLang="zh-CN" sz="2800" b="1">
                <a:latin typeface="Times New Roman" panose="02020603050405020304" pitchFamily="18" charset="0"/>
                <a:cs typeface="Times New Roman" panose="02020603050405020304" pitchFamily="18" charset="0"/>
              </a:rPr>
              <a:t>       “The ‘if it bleeds’ rule works for mass media,” says Jonah Berger, a scholar at the University of Pennsylvania. “They want your eyeballs and don’t care how you’re feeling. But when you share a story with your friends, you care a lot more how they react. You don’t want them to think of you as </a:t>
            </a:r>
            <a:r>
              <a:rPr lang="en-US" altLang="zh-CN" sz="2800" b="1">
                <a:solidFill>
                  <a:srgbClr val="FF0000"/>
                </a:solidFill>
                <a:latin typeface="Times New Roman" panose="02020603050405020304" pitchFamily="18" charset="0"/>
                <a:cs typeface="Times New Roman" panose="02020603050405020304" pitchFamily="18" charset="0"/>
              </a:rPr>
              <a:t>a Debbie Downer</a:t>
            </a:r>
            <a:r>
              <a:rPr lang="en-US" altLang="zh-CN" sz="2800" b="1">
                <a:latin typeface="Times New Roman" panose="02020603050405020304" pitchFamily="18" charset="0"/>
                <a:cs typeface="Times New Roman" panose="02020603050405020304" pitchFamily="18" charset="0"/>
              </a:rPr>
              <a:t>.”(2016</a:t>
            </a:r>
            <a:r>
              <a:rPr lang="zh-CN" altLang="en-US" sz="2800" b="1">
                <a:latin typeface="Times New Roman" panose="02020603050405020304" pitchFamily="18" charset="0"/>
                <a:cs typeface="Times New Roman" panose="02020603050405020304" pitchFamily="18" charset="0"/>
              </a:rPr>
              <a:t>全国卷</a:t>
            </a:r>
            <a:r>
              <a:rPr lang="en-US" altLang="zh-CN" sz="2800" b="1">
                <a:latin typeface="Times New Roman" panose="02020603050405020304" pitchFamily="18" charset="0"/>
                <a:cs typeface="Times New Roman" panose="02020603050405020304" pitchFamily="18" charset="0"/>
              </a:rPr>
              <a:t>3)</a:t>
            </a:r>
            <a:endParaRPr lang="en-US" altLang="zh-CN" sz="2800" b="1">
              <a:latin typeface="Times New Roman" panose="02020603050405020304" pitchFamily="18" charset="0"/>
              <a:cs typeface="Times New Roman" panose="02020603050405020304" pitchFamily="18" charset="0"/>
            </a:endParaRPr>
          </a:p>
          <a:p>
            <a:endParaRPr lang="en-US" altLang="zh-CN" sz="2800" b="1">
              <a:latin typeface="Times New Roman" panose="02020603050405020304" pitchFamily="18" charset="0"/>
              <a:cs typeface="Times New Roman" panose="02020603050405020304" pitchFamily="18" charset="0"/>
            </a:endParaRPr>
          </a:p>
          <a:p>
            <a:r>
              <a:rPr lang="en-US" altLang="zh-CN" sz="2800" b="1">
                <a:latin typeface="Times New Roman" panose="02020603050405020304" pitchFamily="18" charset="0"/>
                <a:cs typeface="Times New Roman" panose="02020603050405020304" pitchFamily="18" charset="0"/>
              </a:rPr>
              <a:t>2. What can we infer about people like </a:t>
            </a:r>
            <a:r>
              <a:rPr lang="en-US" altLang="zh-CN" sz="2800" b="1">
                <a:solidFill>
                  <a:srgbClr val="FF0000"/>
                </a:solidFill>
                <a:latin typeface="Times New Roman" panose="02020603050405020304" pitchFamily="18" charset="0"/>
                <a:cs typeface="Times New Roman" panose="02020603050405020304" pitchFamily="18" charset="0"/>
              </a:rPr>
              <a:t>Debbie Downer</a:t>
            </a:r>
            <a:r>
              <a:rPr lang="en-US" altLang="zh-CN" sz="2800" b="1">
                <a:latin typeface="Times New Roman" panose="02020603050405020304" pitchFamily="18" charset="0"/>
                <a:cs typeface="Times New Roman" panose="02020603050405020304" pitchFamily="18" charset="0"/>
              </a:rPr>
              <a:t>?</a:t>
            </a:r>
            <a:endParaRPr lang="en-US" altLang="zh-CN" sz="2800" b="1">
              <a:latin typeface="Times New Roman" panose="02020603050405020304" pitchFamily="18" charset="0"/>
              <a:cs typeface="Times New Roman" panose="02020603050405020304" pitchFamily="18" charset="0"/>
            </a:endParaRPr>
          </a:p>
          <a:p>
            <a:r>
              <a:rPr lang="en-US" altLang="zh-CN" sz="2800" b="1">
                <a:latin typeface="Times New Roman" panose="02020603050405020304" pitchFamily="18" charset="0"/>
                <a:cs typeface="Times New Roman" panose="02020603050405020304" pitchFamily="18" charset="0"/>
              </a:rPr>
              <a:t>    A. They’re socially inactive.</a:t>
            </a:r>
            <a:endParaRPr lang="en-US" altLang="zh-CN" sz="2800" b="1">
              <a:latin typeface="Times New Roman" panose="02020603050405020304" pitchFamily="18" charset="0"/>
              <a:cs typeface="Times New Roman" panose="02020603050405020304" pitchFamily="18" charset="0"/>
            </a:endParaRPr>
          </a:p>
          <a:p>
            <a:r>
              <a:rPr lang="en-US" altLang="zh-CN" sz="2800" b="1">
                <a:latin typeface="Times New Roman" panose="02020603050405020304" pitchFamily="18" charset="0"/>
                <a:cs typeface="Times New Roman" panose="02020603050405020304" pitchFamily="18" charset="0"/>
              </a:rPr>
              <a:t>    B. They’re good at telling stories.</a:t>
            </a:r>
            <a:endParaRPr lang="en-US" altLang="zh-CN" sz="2800" b="1">
              <a:latin typeface="Times New Roman" panose="02020603050405020304" pitchFamily="18" charset="0"/>
              <a:cs typeface="Times New Roman" panose="02020603050405020304" pitchFamily="18" charset="0"/>
            </a:endParaRPr>
          </a:p>
          <a:p>
            <a:r>
              <a:rPr lang="en-US" altLang="zh-CN" sz="2800" b="1">
                <a:latin typeface="Times New Roman" panose="02020603050405020304" pitchFamily="18" charset="0"/>
                <a:cs typeface="Times New Roman" panose="02020603050405020304" pitchFamily="18" charset="0"/>
              </a:rPr>
              <a:t>    C. They’re inconsiderate of others.</a:t>
            </a:r>
            <a:endParaRPr lang="en-US" altLang="zh-CN" sz="2800" b="1">
              <a:latin typeface="Times New Roman" panose="02020603050405020304" pitchFamily="18" charset="0"/>
              <a:cs typeface="Times New Roman" panose="02020603050405020304" pitchFamily="18" charset="0"/>
            </a:endParaRPr>
          </a:p>
          <a:p>
            <a:r>
              <a:rPr lang="en-US" altLang="zh-CN" sz="2800" b="1">
                <a:latin typeface="Times New Roman" panose="02020603050405020304" pitchFamily="18" charset="0"/>
                <a:cs typeface="Times New Roman" panose="02020603050405020304" pitchFamily="18" charset="0"/>
              </a:rPr>
              <a:t>    D. They’re careful with their words.</a:t>
            </a:r>
            <a:endParaRPr lang="zh-CN" altLang="en-US" sz="2800" b="1">
              <a:latin typeface="Times New Roman" panose="02020603050405020304" pitchFamily="18" charset="0"/>
              <a:cs typeface="Times New Roman" panose="02020603050405020304" pitchFamily="18" charset="0"/>
            </a:endParaRPr>
          </a:p>
        </p:txBody>
      </p:sp>
      <p:sp>
        <p:nvSpPr>
          <p:cNvPr id="4" name="Line 12"/>
          <p:cNvSpPr>
            <a:spLocks noChangeShapeType="1"/>
          </p:cNvSpPr>
          <p:nvPr/>
        </p:nvSpPr>
        <p:spPr bwMode="auto">
          <a:xfrm flipV="1">
            <a:off x="0" y="2928938"/>
            <a:ext cx="8358188" cy="71437"/>
          </a:xfrm>
          <a:prstGeom prst="line">
            <a:avLst/>
          </a:prstGeom>
          <a:noFill/>
          <a:ln w="76200">
            <a:solidFill>
              <a:srgbClr val="0000FF"/>
            </a:solidFill>
            <a:round/>
          </a:ln>
        </p:spPr>
        <p:txBody>
          <a:bodyPr/>
          <a:lstStyle/>
          <a:p>
            <a:endParaRPr lang="zh-CN" altLang="en-US"/>
          </a:p>
        </p:txBody>
      </p:sp>
      <p:sp>
        <p:nvSpPr>
          <p:cNvPr id="5" name="Line 12"/>
          <p:cNvSpPr>
            <a:spLocks noChangeShapeType="1"/>
          </p:cNvSpPr>
          <p:nvPr/>
        </p:nvSpPr>
        <p:spPr bwMode="auto">
          <a:xfrm flipV="1">
            <a:off x="0" y="3382963"/>
            <a:ext cx="5214938" cy="46037"/>
          </a:xfrm>
          <a:prstGeom prst="line">
            <a:avLst/>
          </a:prstGeom>
          <a:noFill/>
          <a:ln w="76200">
            <a:solidFill>
              <a:srgbClr val="0000FF"/>
            </a:solidFill>
            <a:round/>
          </a:ln>
        </p:spPr>
        <p:txBody>
          <a:bodyPr/>
          <a:lstStyle/>
          <a:p>
            <a:endParaRPr lang="zh-CN" altLang="en-US"/>
          </a:p>
        </p:txBody>
      </p:sp>
      <p:sp>
        <p:nvSpPr>
          <p:cNvPr id="6" name="Oval 13"/>
          <p:cNvSpPr>
            <a:spLocks noChangeArrowheads="1"/>
          </p:cNvSpPr>
          <p:nvPr/>
        </p:nvSpPr>
        <p:spPr bwMode="auto">
          <a:xfrm>
            <a:off x="0" y="2500313"/>
            <a:ext cx="928688" cy="500062"/>
          </a:xfrm>
          <a:prstGeom prst="ellipse">
            <a:avLst/>
          </a:prstGeom>
          <a:solidFill>
            <a:schemeClr val="tx1">
              <a:alpha val="0"/>
            </a:schemeClr>
          </a:solidFill>
          <a:ln w="57150">
            <a:solidFill>
              <a:srgbClr val="0000FF"/>
            </a:solidFill>
            <a:round/>
          </a:ln>
        </p:spPr>
        <p:txBody>
          <a:bodyPr wrap="none" anchor="ctr"/>
          <a:lstStyle/>
          <a:p>
            <a:pPr algn="ctr"/>
            <a:endParaRPr lang="zh-CN" altLang="zh-CN">
              <a:solidFill>
                <a:srgbClr val="FF0000"/>
              </a:solidFill>
            </a:endParaRPr>
          </a:p>
        </p:txBody>
      </p:sp>
      <p:sp>
        <p:nvSpPr>
          <p:cNvPr id="7" name="Line 12"/>
          <p:cNvSpPr>
            <a:spLocks noChangeShapeType="1"/>
          </p:cNvSpPr>
          <p:nvPr/>
        </p:nvSpPr>
        <p:spPr bwMode="auto">
          <a:xfrm flipV="1">
            <a:off x="2143125" y="5500688"/>
            <a:ext cx="2071688" cy="46037"/>
          </a:xfrm>
          <a:prstGeom prst="line">
            <a:avLst/>
          </a:prstGeom>
          <a:noFill/>
          <a:ln w="76200">
            <a:solidFill>
              <a:srgbClr val="0000FF"/>
            </a:solidFill>
            <a:round/>
          </a:ln>
        </p:spPr>
        <p:txBody>
          <a:bodyPr/>
          <a:lstStyle/>
          <a:p>
            <a:endParaRPr lang="zh-CN" altLang="en-US"/>
          </a:p>
        </p:txBody>
      </p:sp>
      <p:grpSp>
        <p:nvGrpSpPr>
          <p:cNvPr id="8" name="Group 3"/>
          <p:cNvGrpSpPr/>
          <p:nvPr/>
        </p:nvGrpSpPr>
        <p:grpSpPr bwMode="auto">
          <a:xfrm>
            <a:off x="357188" y="5143500"/>
            <a:ext cx="576262" cy="431800"/>
            <a:chOff x="2245" y="2115"/>
            <a:chExt cx="363" cy="272"/>
          </a:xfrm>
        </p:grpSpPr>
        <p:sp>
          <p:nvSpPr>
            <p:cNvPr id="27658" name="Line 4"/>
            <p:cNvSpPr>
              <a:spLocks noChangeShapeType="1"/>
            </p:cNvSpPr>
            <p:nvPr/>
          </p:nvSpPr>
          <p:spPr bwMode="auto">
            <a:xfrm flipV="1">
              <a:off x="2336" y="2115"/>
              <a:ext cx="272" cy="272"/>
            </a:xfrm>
            <a:prstGeom prst="line">
              <a:avLst/>
            </a:prstGeom>
            <a:noFill/>
            <a:ln w="76200">
              <a:solidFill>
                <a:srgbClr val="FF0000"/>
              </a:solidFill>
              <a:round/>
            </a:ln>
          </p:spPr>
          <p:txBody>
            <a:bodyPr/>
            <a:lstStyle/>
            <a:p>
              <a:endParaRPr lang="zh-CN" altLang="en-US"/>
            </a:p>
          </p:txBody>
        </p:sp>
        <p:sp>
          <p:nvSpPr>
            <p:cNvPr id="27659" name="Line 5"/>
            <p:cNvSpPr>
              <a:spLocks noChangeShapeType="1"/>
            </p:cNvSpPr>
            <p:nvPr/>
          </p:nvSpPr>
          <p:spPr bwMode="auto">
            <a:xfrm>
              <a:off x="2245" y="2251"/>
              <a:ext cx="91" cy="136"/>
            </a:xfrm>
            <a:prstGeom prst="line">
              <a:avLst/>
            </a:prstGeom>
            <a:noFill/>
            <a:ln w="76200">
              <a:solidFill>
                <a:srgbClr val="FF0000"/>
              </a:solidFill>
              <a:round/>
            </a:ln>
          </p:spPr>
          <p:txBody>
            <a:bodyPr/>
            <a:lstStyle/>
            <a:p>
              <a:endParaRPr lang="zh-CN" altLang="en-US"/>
            </a:p>
          </p:txBody>
        </p:sp>
      </p:grpSp>
      <p:sp>
        <p:nvSpPr>
          <p:cNvPr id="11" name="TextBox 10"/>
          <p:cNvSpPr txBox="1"/>
          <p:nvPr/>
        </p:nvSpPr>
        <p:spPr>
          <a:xfrm>
            <a:off x="5940425" y="4652963"/>
            <a:ext cx="3000375" cy="1092200"/>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fontAlgn="auto">
              <a:spcBef>
                <a:spcPts val="0"/>
              </a:spcBef>
              <a:spcAft>
                <a:spcPts val="0"/>
              </a:spcAft>
              <a:defRPr/>
            </a:pPr>
            <a:r>
              <a:rPr kumimoji="1" lang="en-US" altLang="zh-CN" sz="3200" dirty="0">
                <a:solidFill>
                  <a:srgbClr val="FF0000"/>
                </a:solidFill>
                <a:latin typeface="Arial Black" panose="020B0A04020102020204" pitchFamily="34" charset="0"/>
              </a:rPr>
              <a:t>Comparison</a:t>
            </a:r>
            <a:endParaRPr kumimoji="1" lang="en-US" altLang="zh-CN" sz="3200" dirty="0">
              <a:solidFill>
                <a:srgbClr val="FF0000"/>
              </a:solidFill>
              <a:latin typeface="Arial Black" panose="020B0A04020102020204" pitchFamily="34" charset="0"/>
            </a:endParaRPr>
          </a:p>
          <a:p>
            <a:pPr algn="ctr" fontAlgn="auto">
              <a:spcBef>
                <a:spcPts val="0"/>
              </a:spcBef>
              <a:spcAft>
                <a:spcPts val="0"/>
              </a:spcAft>
              <a:defRPr/>
            </a:pPr>
            <a:r>
              <a:rPr kumimoji="1" lang="zh-CN" altLang="en-US" sz="3200" b="1" dirty="0">
                <a:solidFill>
                  <a:srgbClr val="FF0000"/>
                </a:solidFill>
                <a:latin typeface="Arial Black" panose="020B0A04020102020204" pitchFamily="34" charset="0"/>
              </a:rPr>
              <a:t>对比</a:t>
            </a:r>
            <a:endParaRPr kumimoji="1" lang="zh-CN" altLang="en-US" sz="3200" b="1" dirty="0">
              <a:solidFill>
                <a:srgbClr val="FF0000"/>
              </a:solidFill>
              <a:latin typeface="Arial Black" panose="020B0A04020102020204" pitchFamily="34" charset="0"/>
            </a:endParaRPr>
          </a:p>
        </p:txBody>
      </p:sp>
      <p:sp>
        <p:nvSpPr>
          <p:cNvPr id="27657" name="TextBox 1"/>
          <p:cNvSpPr txBox="1">
            <a:spLocks noChangeArrowheads="1"/>
          </p:cNvSpPr>
          <p:nvPr/>
        </p:nvSpPr>
        <p:spPr bwMode="auto">
          <a:xfrm>
            <a:off x="3571875" y="0"/>
            <a:ext cx="2071688" cy="646113"/>
          </a:xfrm>
          <a:prstGeom prst="rect">
            <a:avLst/>
          </a:prstGeom>
          <a:solidFill>
            <a:srgbClr val="00B050"/>
          </a:solidFill>
          <a:ln w="9525">
            <a:noFill/>
            <a:miter lim="800000"/>
          </a:ln>
        </p:spPr>
        <p:txBody>
          <a:bodyPr>
            <a:spAutoFit/>
          </a:bodyPr>
          <a:lstStyle/>
          <a:p>
            <a:r>
              <a:rPr lang="zh-CN" altLang="en-US" sz="3600" b="1">
                <a:solidFill>
                  <a:schemeClr val="bg1"/>
                </a:solidFill>
                <a:latin typeface="Times New Roman" panose="02020603050405020304" pitchFamily="18" charset="0"/>
                <a:cs typeface="Times New Roman" panose="02020603050405020304" pitchFamily="18" charset="0"/>
              </a:rPr>
              <a:t>细节推理</a:t>
            </a:r>
            <a:endParaRPr lang="zh-CN" altLang="en-US" sz="3600" b="1">
              <a:solidFill>
                <a:schemeClr val="bg1"/>
              </a:solidFill>
              <a:latin typeface="Times New Roman" panose="02020603050405020304" pitchFamily="18" charset="0"/>
              <a:cs typeface="Times New Roman" panose="02020603050405020304" pitchFamily="18" charset="0"/>
            </a:endParaRPr>
          </a:p>
        </p:txBody>
      </p:sp>
      <p:sp>
        <p:nvSpPr>
          <p:cNvPr id="2" name="Oval 13"/>
          <p:cNvSpPr>
            <a:spLocks noChangeArrowheads="1"/>
          </p:cNvSpPr>
          <p:nvPr/>
        </p:nvSpPr>
        <p:spPr bwMode="auto">
          <a:xfrm>
            <a:off x="5357818" y="2420938"/>
            <a:ext cx="1008063" cy="723900"/>
          </a:xfrm>
          <a:prstGeom prst="ellipse">
            <a:avLst/>
          </a:prstGeom>
          <a:solidFill>
            <a:schemeClr val="tx1">
              <a:alpha val="0"/>
            </a:schemeClr>
          </a:solidFill>
          <a:ln w="57150">
            <a:solidFill>
              <a:srgbClr val="0000FF"/>
            </a:solidFill>
            <a:round/>
          </a:ln>
        </p:spPr>
        <p:txBody>
          <a:bodyPr wrap="none" anchor="ctr"/>
          <a:lstStyle/>
          <a:p>
            <a:pPr algn="ctr"/>
            <a:endParaRPr lang="zh-CN" altLang="zh-CN">
              <a:solidFill>
                <a:srgbClr val="FF0000"/>
              </a:solidFill>
            </a:endParaRPr>
          </a:p>
        </p:txBody>
      </p:sp>
      <p:sp>
        <p:nvSpPr>
          <p:cNvPr id="27662" name="Line 14"/>
          <p:cNvSpPr>
            <a:spLocks noChangeShapeType="1"/>
          </p:cNvSpPr>
          <p:nvPr/>
        </p:nvSpPr>
        <p:spPr bwMode="auto">
          <a:xfrm>
            <a:off x="684213" y="3068638"/>
            <a:ext cx="2374900" cy="2016125"/>
          </a:xfrm>
          <a:prstGeom prst="line">
            <a:avLst/>
          </a:prstGeom>
          <a:noFill/>
          <a:ln w="57150">
            <a:solidFill>
              <a:schemeClr val="hlink"/>
            </a:solidFill>
            <a:round/>
            <a:tailEnd type="triangle" w="med" len="med"/>
          </a:ln>
          <a:effectLst/>
        </p:spPr>
        <p:txBody>
          <a:bodyPr/>
          <a:lstStyle/>
          <a:p>
            <a:endParaRPr lang="zh-CN" altLang="en-US"/>
          </a:p>
        </p:txBody>
      </p:sp>
      <p:sp>
        <p:nvSpPr>
          <p:cNvPr id="27663" name="Line 15"/>
          <p:cNvSpPr>
            <a:spLocks noChangeShapeType="1"/>
          </p:cNvSpPr>
          <p:nvPr/>
        </p:nvSpPr>
        <p:spPr bwMode="auto">
          <a:xfrm flipH="1">
            <a:off x="3348038" y="3213100"/>
            <a:ext cx="2447925" cy="1871663"/>
          </a:xfrm>
          <a:prstGeom prst="line">
            <a:avLst/>
          </a:prstGeom>
          <a:noFill/>
          <a:ln w="57150">
            <a:solidFill>
              <a:schemeClr val="hlink"/>
            </a:solidFill>
            <a:round/>
            <a:tailEnd type="triangle" w="med" len="med"/>
          </a:ln>
          <a:effectLst/>
        </p:spPr>
        <p:txBody>
          <a:bodyPr/>
          <a:lstStyle/>
          <a:p>
            <a:endParaRPr lang="zh-CN" altLang="en-US"/>
          </a:p>
        </p:txBody>
      </p:sp>
      <p:sp>
        <p:nvSpPr>
          <p:cNvPr id="16" name="TextBox 15"/>
          <p:cNvSpPr txBox="1"/>
          <p:nvPr/>
        </p:nvSpPr>
        <p:spPr>
          <a:xfrm>
            <a:off x="0" y="0"/>
            <a:ext cx="2643174" cy="646331"/>
          </a:xfrm>
          <a:prstGeom prst="rect">
            <a:avLst/>
          </a:prstGeom>
          <a:noFill/>
        </p:spPr>
        <p:txBody>
          <a:bodyPr wrap="square" rtlCol="0">
            <a:spAutoFit/>
          </a:bodyPr>
          <a:lstStyle/>
          <a:p>
            <a:r>
              <a:rPr lang="zh-CN" altLang="en-US" sz="3600" b="1" dirty="0">
                <a:solidFill>
                  <a:srgbClr val="FF0066"/>
                </a:solidFill>
                <a:latin typeface="黑体" panose="02010609060101010101" charset="-122"/>
                <a:ea typeface="黑体" panose="02010609060101010101" charset="-122"/>
              </a:rPr>
              <a:t>高考链接</a:t>
            </a:r>
            <a:endParaRPr lang="zh-CN" altLang="en-US" sz="3600" b="1" dirty="0">
              <a:solidFill>
                <a:srgbClr val="FF0066"/>
              </a:solidFill>
              <a:latin typeface="黑体" panose="02010609060101010101" charset="-122"/>
              <a:ea typeface="黑体" panose="0201060906010101010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linds(horizontal)">
                                      <p:cBhvr>
                                        <p:cTn id="13" dur="500"/>
                                        <p:tgtEl>
                                          <p:spTgt spid="4"/>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blinds(horizontal)">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blinds(horizontal)">
                                      <p:cBhvr>
                                        <p:cTn id="21" dur="5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blinds(horizontal)">
                                      <p:cBhvr>
                                        <p:cTn id="26" dur="500"/>
                                        <p:tgtEl>
                                          <p:spTgt spid="2"/>
                                        </p:tgtEl>
                                      </p:cBhvr>
                                    </p:animEffec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27662"/>
                                        </p:tgtEl>
                                        <p:attrNameLst>
                                          <p:attrName>style.visibility</p:attrName>
                                        </p:attrNameLst>
                                      </p:cBhvr>
                                      <p:to>
                                        <p:strVal val="visible"/>
                                      </p:to>
                                    </p:set>
                                    <p:animEffect transition="in" filter="diamond(in)">
                                      <p:cBhvr>
                                        <p:cTn id="37" dur="500"/>
                                        <p:tgtEl>
                                          <p:spTgt spid="27662"/>
                                        </p:tgtEl>
                                      </p:cBhvr>
                                    </p:animEffect>
                                  </p:childTnLst>
                                </p:cTn>
                              </p:par>
                              <p:par>
                                <p:cTn id="38" presetID="8" presetClass="entr" presetSubtype="16" fill="hold" grpId="0" nodeType="withEffect">
                                  <p:stCondLst>
                                    <p:cond delay="0"/>
                                  </p:stCondLst>
                                  <p:childTnLst>
                                    <p:set>
                                      <p:cBhvr>
                                        <p:cTn id="39" dur="1" fill="hold">
                                          <p:stCondLst>
                                            <p:cond delay="0"/>
                                          </p:stCondLst>
                                        </p:cTn>
                                        <p:tgtEl>
                                          <p:spTgt spid="27663"/>
                                        </p:tgtEl>
                                        <p:attrNameLst>
                                          <p:attrName>style.visibility</p:attrName>
                                        </p:attrNameLst>
                                      </p:cBhvr>
                                      <p:to>
                                        <p:strVal val="visible"/>
                                      </p:to>
                                    </p:set>
                                    <p:animEffect transition="in" filter="diamond(in)">
                                      <p:cBhvr>
                                        <p:cTn id="40" dur="500"/>
                                        <p:tgtEl>
                                          <p:spTgt spid="27663"/>
                                        </p:tgtEl>
                                      </p:cBhvr>
                                    </p:animEffect>
                                  </p:childTnLst>
                                </p:cTn>
                              </p:par>
                            </p:childTnLst>
                          </p:cTn>
                        </p:par>
                      </p:childTnLst>
                    </p:cTn>
                  </p:par>
                  <p:par>
                    <p:cTn id="41" fill="hold">
                      <p:stCondLst>
                        <p:cond delay="indefinite"/>
                      </p:stCondLst>
                      <p:childTnLst>
                        <p:par>
                          <p:cTn id="42" fill="hold">
                            <p:stCondLst>
                              <p:cond delay="0"/>
                            </p:stCondLst>
                            <p:childTnLst>
                              <p:par>
                                <p:cTn id="43" presetID="8" presetClass="entr" presetSubtype="16" fill="hold" grpId="0" nodeType="clickEffect">
                                  <p:stCondLst>
                                    <p:cond delay="0"/>
                                  </p:stCondLst>
                                  <p:childTnLst>
                                    <p:set>
                                      <p:cBhvr>
                                        <p:cTn id="44" dur="1" fill="hold">
                                          <p:stCondLst>
                                            <p:cond delay="0"/>
                                          </p:stCondLst>
                                        </p:cTn>
                                        <p:tgtEl>
                                          <p:spTgt spid="11"/>
                                        </p:tgtEl>
                                        <p:attrNameLst>
                                          <p:attrName>style.visibility</p:attrName>
                                        </p:attrNameLst>
                                      </p:cBhvr>
                                      <p:to>
                                        <p:strVal val="visible"/>
                                      </p:to>
                                    </p:set>
                                    <p:animEffect transition="in" filter="diamond(in)">
                                      <p:cBhvr>
                                        <p:cTn id="4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11" grpId="0" animBg="1"/>
      <p:bldP spid="2" grpId="0" animBg="1"/>
      <p:bldP spid="27662" grpId="0" animBg="1"/>
      <p:bldP spid="2766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extBox 3"/>
          <p:cNvSpPr txBox="1">
            <a:spLocks noChangeArrowheads="1"/>
          </p:cNvSpPr>
          <p:nvPr/>
        </p:nvSpPr>
        <p:spPr bwMode="auto">
          <a:xfrm>
            <a:off x="0" y="714375"/>
            <a:ext cx="9144000" cy="6124575"/>
          </a:xfrm>
          <a:prstGeom prst="rect">
            <a:avLst/>
          </a:prstGeom>
          <a:noFill/>
          <a:ln w="9525">
            <a:noFill/>
            <a:miter lim="800000"/>
          </a:ln>
        </p:spPr>
        <p:txBody>
          <a:bodyPr>
            <a:spAutoFit/>
          </a:bodyPr>
          <a:lstStyle/>
          <a:p>
            <a:r>
              <a:rPr lang="en-US" altLang="zh-CN" sz="2400" b="1" dirty="0">
                <a:latin typeface="Comic Sans MS" panose="030F0702030302020204" pitchFamily="66" charset="0"/>
                <a:cs typeface="Times New Roman" panose="02020603050405020304" pitchFamily="18" charset="0"/>
              </a:rPr>
              <a:t>Sandra Day O’Connor (1930-present)</a:t>
            </a:r>
            <a:br>
              <a:rPr lang="en-US" altLang="zh-CN" sz="2800" b="1" dirty="0">
                <a:latin typeface="Times New Roman" panose="02020603050405020304" pitchFamily="18" charset="0"/>
                <a:cs typeface="Times New Roman" panose="02020603050405020304" pitchFamily="18" charset="0"/>
              </a:rPr>
            </a:br>
            <a:r>
              <a:rPr lang="en-US" altLang="zh-CN" sz="2800" b="1" dirty="0">
                <a:latin typeface="Times New Roman" panose="02020603050405020304" pitchFamily="18" charset="0"/>
                <a:cs typeface="Times New Roman" panose="02020603050405020304" pitchFamily="18" charset="0"/>
              </a:rPr>
              <a:t>       When Sandra Day O’Connor finished third in her class at Stanford Law School, in 1952, she could not find work at a law firm because she was a woman. She became an Arizona state senator (</a:t>
            </a:r>
            <a:r>
              <a:rPr lang="zh-CN" altLang="en-US" sz="2800" b="1" dirty="0">
                <a:latin typeface="Times New Roman" panose="02020603050405020304" pitchFamily="18" charset="0"/>
                <a:cs typeface="Times New Roman" panose="02020603050405020304" pitchFamily="18" charset="0"/>
              </a:rPr>
              <a:t>参议员</a:t>
            </a:r>
            <a:r>
              <a:rPr lang="en-US" altLang="zh-CN" sz="2800" b="1" dirty="0">
                <a:latin typeface="Times New Roman" panose="02020603050405020304" pitchFamily="18" charset="0"/>
                <a:cs typeface="Times New Roman" panose="02020603050405020304" pitchFamily="18" charset="0"/>
              </a:rPr>
              <a:t>) and, in 1981, the first woman to join the U.S. Supreme Court. O’Connor gave the deciding vote in many important cases during her 24 years on the top court. (2016</a:t>
            </a:r>
            <a:r>
              <a:rPr lang="zh-CN" altLang="en-US" sz="2800" b="1" dirty="0">
                <a:latin typeface="Times New Roman" panose="02020603050405020304" pitchFamily="18" charset="0"/>
                <a:cs typeface="Times New Roman" panose="02020603050405020304" pitchFamily="18" charset="0"/>
              </a:rPr>
              <a:t>全国卷</a:t>
            </a:r>
            <a:r>
              <a:rPr lang="en-US" altLang="zh-CN" sz="2800" b="1" dirty="0">
                <a:latin typeface="Times New Roman" panose="02020603050405020304" pitchFamily="18" charset="0"/>
                <a:cs typeface="Times New Roman" panose="02020603050405020304" pitchFamily="18" charset="0"/>
              </a:rPr>
              <a:t>1)</a:t>
            </a:r>
            <a:endParaRPr lang="en-US" altLang="zh-CN" sz="2800" b="1" dirty="0">
              <a:latin typeface="Times New Roman" panose="02020603050405020304" pitchFamily="18" charset="0"/>
              <a:cs typeface="Times New Roman" panose="02020603050405020304" pitchFamily="18" charset="0"/>
            </a:endParaRPr>
          </a:p>
          <a:p>
            <a:r>
              <a:rPr lang="en-US" altLang="zh-CN" sz="2800" b="1" dirty="0">
                <a:latin typeface="Times New Roman" panose="02020603050405020304" pitchFamily="18" charset="0"/>
                <a:cs typeface="Times New Roman" panose="02020603050405020304" pitchFamily="18" charset="0"/>
              </a:rPr>
              <a:t>2. What was the reason for O’Connor’s being rejected by the law firm?</a:t>
            </a:r>
            <a:br>
              <a:rPr lang="en-US" altLang="zh-CN" sz="2800" b="1" dirty="0">
                <a:latin typeface="Times New Roman" panose="02020603050405020304" pitchFamily="18" charset="0"/>
                <a:cs typeface="Times New Roman" panose="02020603050405020304" pitchFamily="18" charset="0"/>
              </a:rPr>
            </a:br>
            <a:r>
              <a:rPr lang="en-US" altLang="zh-CN" sz="2800" b="1" dirty="0">
                <a:latin typeface="Times New Roman" panose="02020603050405020304" pitchFamily="18" charset="0"/>
                <a:cs typeface="Times New Roman" panose="02020603050405020304" pitchFamily="18" charset="0"/>
              </a:rPr>
              <a:t>     A. Her lack of proper training in law.</a:t>
            </a:r>
            <a:br>
              <a:rPr lang="en-US" altLang="zh-CN" sz="2800" b="1" dirty="0">
                <a:latin typeface="Times New Roman" panose="02020603050405020304" pitchFamily="18" charset="0"/>
                <a:cs typeface="Times New Roman" panose="02020603050405020304" pitchFamily="18" charset="0"/>
              </a:rPr>
            </a:br>
            <a:r>
              <a:rPr lang="en-US" altLang="zh-CN" sz="2800" b="1" dirty="0">
                <a:latin typeface="Times New Roman" panose="02020603050405020304" pitchFamily="18" charset="0"/>
                <a:cs typeface="Times New Roman" panose="02020603050405020304" pitchFamily="18" charset="0"/>
              </a:rPr>
              <a:t>     B. Her little work experience in court.</a:t>
            </a:r>
            <a:br>
              <a:rPr lang="en-US" altLang="zh-CN" sz="2800" b="1" dirty="0">
                <a:latin typeface="Times New Roman" panose="02020603050405020304" pitchFamily="18" charset="0"/>
                <a:cs typeface="Times New Roman" panose="02020603050405020304" pitchFamily="18" charset="0"/>
              </a:rPr>
            </a:br>
            <a:r>
              <a:rPr lang="en-US" altLang="zh-CN" sz="2800" b="1" dirty="0">
                <a:latin typeface="Times New Roman" panose="02020603050405020304" pitchFamily="18" charset="0"/>
                <a:cs typeface="Times New Roman" panose="02020603050405020304" pitchFamily="18" charset="0"/>
              </a:rPr>
              <a:t>     C. The discrimination against women.</a:t>
            </a:r>
            <a:br>
              <a:rPr lang="en-US" altLang="zh-CN" sz="2800" b="1" dirty="0">
                <a:latin typeface="Times New Roman" panose="02020603050405020304" pitchFamily="18" charset="0"/>
                <a:cs typeface="Times New Roman" panose="02020603050405020304" pitchFamily="18" charset="0"/>
              </a:rPr>
            </a:br>
            <a:r>
              <a:rPr lang="en-US" altLang="zh-CN" sz="2800" b="1" dirty="0">
                <a:latin typeface="Times New Roman" panose="02020603050405020304" pitchFamily="18" charset="0"/>
                <a:cs typeface="Times New Roman" panose="02020603050405020304" pitchFamily="18" charset="0"/>
              </a:rPr>
              <a:t>     D. The poor financial conditions.</a:t>
            </a:r>
            <a:endParaRPr lang="zh-CN" altLang="en-US" sz="2800" b="1" dirty="0">
              <a:latin typeface="Times New Roman" panose="02020603050405020304" pitchFamily="18" charset="0"/>
              <a:cs typeface="Times New Roman" panose="02020603050405020304" pitchFamily="18" charset="0"/>
            </a:endParaRPr>
          </a:p>
        </p:txBody>
      </p:sp>
      <p:sp>
        <p:nvSpPr>
          <p:cNvPr id="5" name="Line 12"/>
          <p:cNvSpPr>
            <a:spLocks noChangeShapeType="1"/>
          </p:cNvSpPr>
          <p:nvPr/>
        </p:nvSpPr>
        <p:spPr bwMode="auto">
          <a:xfrm flipV="1">
            <a:off x="5929313" y="2000250"/>
            <a:ext cx="2786062" cy="46038"/>
          </a:xfrm>
          <a:prstGeom prst="line">
            <a:avLst/>
          </a:prstGeom>
          <a:noFill/>
          <a:ln w="76200">
            <a:solidFill>
              <a:srgbClr val="0000FF"/>
            </a:solidFill>
            <a:round/>
          </a:ln>
        </p:spPr>
        <p:txBody>
          <a:bodyPr/>
          <a:lstStyle/>
          <a:p>
            <a:endParaRPr lang="zh-CN" altLang="en-US"/>
          </a:p>
        </p:txBody>
      </p:sp>
      <p:sp>
        <p:nvSpPr>
          <p:cNvPr id="6" name="Line 12"/>
          <p:cNvSpPr>
            <a:spLocks noChangeShapeType="1"/>
          </p:cNvSpPr>
          <p:nvPr/>
        </p:nvSpPr>
        <p:spPr bwMode="auto">
          <a:xfrm flipV="1">
            <a:off x="0" y="2357438"/>
            <a:ext cx="6929438" cy="46037"/>
          </a:xfrm>
          <a:prstGeom prst="line">
            <a:avLst/>
          </a:prstGeom>
          <a:noFill/>
          <a:ln w="76200">
            <a:solidFill>
              <a:srgbClr val="0000FF"/>
            </a:solidFill>
            <a:round/>
          </a:ln>
        </p:spPr>
        <p:txBody>
          <a:bodyPr/>
          <a:lstStyle/>
          <a:p>
            <a:endParaRPr lang="zh-CN" altLang="en-US"/>
          </a:p>
        </p:txBody>
      </p:sp>
      <p:sp>
        <p:nvSpPr>
          <p:cNvPr id="7" name="Oval 13"/>
          <p:cNvSpPr>
            <a:spLocks noChangeArrowheads="1"/>
          </p:cNvSpPr>
          <p:nvPr/>
        </p:nvSpPr>
        <p:spPr bwMode="auto">
          <a:xfrm>
            <a:off x="2843213" y="1916113"/>
            <a:ext cx="1443037" cy="584200"/>
          </a:xfrm>
          <a:prstGeom prst="ellipse">
            <a:avLst/>
          </a:prstGeom>
          <a:solidFill>
            <a:schemeClr val="tx1">
              <a:alpha val="0"/>
            </a:schemeClr>
          </a:solidFill>
          <a:ln w="57150">
            <a:solidFill>
              <a:srgbClr val="0000FF"/>
            </a:solidFill>
            <a:round/>
          </a:ln>
        </p:spPr>
        <p:txBody>
          <a:bodyPr wrap="none" anchor="ctr"/>
          <a:lstStyle/>
          <a:p>
            <a:pPr algn="ctr"/>
            <a:endParaRPr lang="zh-CN" altLang="zh-CN">
              <a:solidFill>
                <a:srgbClr val="FF0000"/>
              </a:solidFill>
            </a:endParaRPr>
          </a:p>
        </p:txBody>
      </p:sp>
      <p:grpSp>
        <p:nvGrpSpPr>
          <p:cNvPr id="8" name="Group 3"/>
          <p:cNvGrpSpPr/>
          <p:nvPr/>
        </p:nvGrpSpPr>
        <p:grpSpPr bwMode="auto">
          <a:xfrm>
            <a:off x="428625" y="5857875"/>
            <a:ext cx="576263" cy="431800"/>
            <a:chOff x="2245" y="2115"/>
            <a:chExt cx="363" cy="272"/>
          </a:xfrm>
        </p:grpSpPr>
        <p:sp>
          <p:nvSpPr>
            <p:cNvPr id="28681" name="Line 4"/>
            <p:cNvSpPr>
              <a:spLocks noChangeShapeType="1"/>
            </p:cNvSpPr>
            <p:nvPr/>
          </p:nvSpPr>
          <p:spPr bwMode="auto">
            <a:xfrm flipV="1">
              <a:off x="2336" y="2115"/>
              <a:ext cx="272" cy="272"/>
            </a:xfrm>
            <a:prstGeom prst="line">
              <a:avLst/>
            </a:prstGeom>
            <a:noFill/>
            <a:ln w="76200">
              <a:solidFill>
                <a:srgbClr val="FF0000"/>
              </a:solidFill>
              <a:round/>
            </a:ln>
          </p:spPr>
          <p:txBody>
            <a:bodyPr/>
            <a:lstStyle/>
            <a:p>
              <a:endParaRPr lang="zh-CN" altLang="en-US"/>
            </a:p>
          </p:txBody>
        </p:sp>
        <p:sp>
          <p:nvSpPr>
            <p:cNvPr id="28682" name="Line 5"/>
            <p:cNvSpPr>
              <a:spLocks noChangeShapeType="1"/>
            </p:cNvSpPr>
            <p:nvPr/>
          </p:nvSpPr>
          <p:spPr bwMode="auto">
            <a:xfrm>
              <a:off x="2245" y="2251"/>
              <a:ext cx="91" cy="136"/>
            </a:xfrm>
            <a:prstGeom prst="line">
              <a:avLst/>
            </a:prstGeom>
            <a:noFill/>
            <a:ln w="76200">
              <a:solidFill>
                <a:srgbClr val="FF0000"/>
              </a:solidFill>
              <a:round/>
            </a:ln>
          </p:spPr>
          <p:txBody>
            <a:bodyPr/>
            <a:lstStyle/>
            <a:p>
              <a:endParaRPr lang="zh-CN" altLang="en-US"/>
            </a:p>
          </p:txBody>
        </p:sp>
      </p:grpSp>
      <p:sp>
        <p:nvSpPr>
          <p:cNvPr id="11" name="TextBox 10"/>
          <p:cNvSpPr txBox="1"/>
          <p:nvPr/>
        </p:nvSpPr>
        <p:spPr>
          <a:xfrm>
            <a:off x="5786438" y="4572000"/>
            <a:ext cx="3357562" cy="1570038"/>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fontAlgn="auto">
              <a:spcBef>
                <a:spcPts val="0"/>
              </a:spcBef>
              <a:spcAft>
                <a:spcPts val="0"/>
              </a:spcAft>
              <a:defRPr/>
            </a:pPr>
            <a:r>
              <a:rPr kumimoji="1" lang="en-US" altLang="zh-CN" sz="3200" dirty="0">
                <a:solidFill>
                  <a:srgbClr val="FF0000"/>
                </a:solidFill>
                <a:latin typeface="Arial Black" panose="020B0A04020102020204" pitchFamily="34" charset="0"/>
              </a:rPr>
              <a:t>cause- effect relationship</a:t>
            </a:r>
            <a:endParaRPr kumimoji="1" lang="en-US" altLang="zh-CN" sz="3200" dirty="0">
              <a:solidFill>
                <a:srgbClr val="FF0000"/>
              </a:solidFill>
              <a:latin typeface="Arial Black" panose="020B0A04020102020204" pitchFamily="34" charset="0"/>
            </a:endParaRPr>
          </a:p>
          <a:p>
            <a:pPr algn="ctr" fontAlgn="auto">
              <a:spcBef>
                <a:spcPts val="0"/>
              </a:spcBef>
              <a:spcAft>
                <a:spcPts val="0"/>
              </a:spcAft>
              <a:defRPr/>
            </a:pPr>
            <a:r>
              <a:rPr kumimoji="1" lang="zh-CN" altLang="en-US" sz="3200" b="1" dirty="0">
                <a:solidFill>
                  <a:srgbClr val="FF0000"/>
                </a:solidFill>
                <a:latin typeface="Arial Black" panose="020B0A04020102020204" pitchFamily="34" charset="0"/>
              </a:rPr>
              <a:t>因果关系</a:t>
            </a:r>
            <a:endParaRPr lang="zh-CN" altLang="en-US" sz="3200" b="1" dirty="0"/>
          </a:p>
        </p:txBody>
      </p:sp>
      <p:sp>
        <p:nvSpPr>
          <p:cNvPr id="28680" name="TextBox 11"/>
          <p:cNvSpPr txBox="1">
            <a:spLocks noChangeArrowheads="1"/>
          </p:cNvSpPr>
          <p:nvPr/>
        </p:nvSpPr>
        <p:spPr bwMode="auto">
          <a:xfrm>
            <a:off x="3571875" y="0"/>
            <a:ext cx="2071688" cy="646113"/>
          </a:xfrm>
          <a:prstGeom prst="rect">
            <a:avLst/>
          </a:prstGeom>
          <a:solidFill>
            <a:srgbClr val="00B050"/>
          </a:solidFill>
          <a:ln w="9525">
            <a:noFill/>
            <a:miter lim="800000"/>
          </a:ln>
        </p:spPr>
        <p:txBody>
          <a:bodyPr>
            <a:spAutoFit/>
          </a:bodyPr>
          <a:lstStyle/>
          <a:p>
            <a:r>
              <a:rPr lang="zh-CN" altLang="en-US" sz="3600" b="1">
                <a:solidFill>
                  <a:schemeClr val="bg1"/>
                </a:solidFill>
                <a:latin typeface="Times New Roman" panose="02020603050405020304" pitchFamily="18" charset="0"/>
                <a:cs typeface="Times New Roman" panose="02020603050405020304" pitchFamily="18" charset="0"/>
              </a:rPr>
              <a:t>细节推理</a:t>
            </a:r>
            <a:endParaRPr lang="zh-CN" altLang="en-US" sz="3600" b="1">
              <a:solidFill>
                <a:schemeClr val="bg1"/>
              </a:solidFill>
              <a:latin typeface="Times New Roman" panose="02020603050405020304" pitchFamily="18" charset="0"/>
              <a:cs typeface="Times New Roman" panose="02020603050405020304" pitchFamily="18" charset="0"/>
            </a:endParaRPr>
          </a:p>
        </p:txBody>
      </p:sp>
      <p:sp>
        <p:nvSpPr>
          <p:cNvPr id="28684" name="Line 12"/>
          <p:cNvSpPr>
            <a:spLocks noChangeShapeType="1"/>
          </p:cNvSpPr>
          <p:nvPr/>
        </p:nvSpPr>
        <p:spPr bwMode="auto">
          <a:xfrm flipH="1">
            <a:off x="4067175" y="2420938"/>
            <a:ext cx="1225550" cy="3384550"/>
          </a:xfrm>
          <a:prstGeom prst="line">
            <a:avLst/>
          </a:prstGeom>
          <a:noFill/>
          <a:ln w="57150">
            <a:solidFill>
              <a:schemeClr val="hlink"/>
            </a:solidFill>
            <a:round/>
            <a:tailEnd type="triangle" w="med" len="med"/>
          </a:ln>
          <a:effectLst/>
        </p:spPr>
        <p:txBody>
          <a:bodyPr/>
          <a:lstStyle/>
          <a:p>
            <a:endParaRPr lang="zh-CN" altLang="en-US"/>
          </a:p>
        </p:txBody>
      </p:sp>
      <p:sp>
        <p:nvSpPr>
          <p:cNvPr id="13" name="TextBox 12"/>
          <p:cNvSpPr txBox="1"/>
          <p:nvPr/>
        </p:nvSpPr>
        <p:spPr>
          <a:xfrm>
            <a:off x="0" y="0"/>
            <a:ext cx="2643174" cy="646331"/>
          </a:xfrm>
          <a:prstGeom prst="rect">
            <a:avLst/>
          </a:prstGeom>
          <a:noFill/>
        </p:spPr>
        <p:txBody>
          <a:bodyPr wrap="square" rtlCol="0">
            <a:spAutoFit/>
          </a:bodyPr>
          <a:lstStyle/>
          <a:p>
            <a:r>
              <a:rPr lang="zh-CN" altLang="en-US" sz="3600" b="1" dirty="0">
                <a:solidFill>
                  <a:srgbClr val="FF0066"/>
                </a:solidFill>
                <a:latin typeface="黑体" panose="02010609060101010101" charset="-122"/>
                <a:ea typeface="黑体" panose="02010609060101010101" charset="-122"/>
              </a:rPr>
              <a:t>高考链接</a:t>
            </a:r>
            <a:endParaRPr lang="zh-CN" altLang="en-US" sz="3600" b="1" dirty="0">
              <a:solidFill>
                <a:srgbClr val="FF0066"/>
              </a:solidFill>
              <a:latin typeface="黑体" panose="02010609060101010101" charset="-122"/>
              <a:ea typeface="黑体" panose="0201060906010101010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to="" calcmode="lin" valueType="num">
                                      <p:cBhvr>
                                        <p:cTn id="7" dur="1" fill="hold"/>
                                        <p:tgtEl>
                                          <p:spTgt spid="8"/>
                                        </p:tgtEl>
                                      </p:cBhvr>
                                    </p:anim>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linds(horizontal)">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blinds(horizontal)">
                                      <p:cBhvr>
                                        <p:cTn id="20" dur="5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8" presetClass="entr" presetSubtype="16" fill="hold" grpId="0" nodeType="clickEffect">
                                  <p:stCondLst>
                                    <p:cond delay="0"/>
                                  </p:stCondLst>
                                  <p:childTnLst>
                                    <p:set>
                                      <p:cBhvr>
                                        <p:cTn id="24" dur="1" fill="hold">
                                          <p:stCondLst>
                                            <p:cond delay="0"/>
                                          </p:stCondLst>
                                        </p:cTn>
                                        <p:tgtEl>
                                          <p:spTgt spid="28684"/>
                                        </p:tgtEl>
                                        <p:attrNameLst>
                                          <p:attrName>style.visibility</p:attrName>
                                        </p:attrNameLst>
                                      </p:cBhvr>
                                      <p:to>
                                        <p:strVal val="visible"/>
                                      </p:to>
                                    </p:set>
                                    <p:animEffect transition="in" filter="diamond(in)">
                                      <p:cBhvr>
                                        <p:cTn id="25" dur="500"/>
                                        <p:tgtEl>
                                          <p:spTgt spid="28684"/>
                                        </p:tgtEl>
                                      </p:cBhvr>
                                    </p:animEffect>
                                  </p:childTnLst>
                                </p:cTn>
                              </p:par>
                            </p:childTnLst>
                          </p:cTn>
                        </p:par>
                      </p:childTnLst>
                    </p:cTn>
                  </p:par>
                  <p:par>
                    <p:cTn id="26" fill="hold">
                      <p:stCondLst>
                        <p:cond delay="indefinite"/>
                      </p:stCondLst>
                      <p:childTnLst>
                        <p:par>
                          <p:cTn id="27" fill="hold">
                            <p:stCondLst>
                              <p:cond delay="0"/>
                            </p:stCondLst>
                            <p:childTnLst>
                              <p:par>
                                <p:cTn id="28" presetID="8" presetClass="entr" presetSubtype="16"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diamond(in)">
                                      <p:cBhvr>
                                        <p:cTn id="3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11" grpId="0" animBg="1"/>
      <p:bldP spid="2868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extBox 2"/>
          <p:cNvSpPr txBox="1">
            <a:spLocks noChangeArrowheads="1"/>
          </p:cNvSpPr>
          <p:nvPr/>
        </p:nvSpPr>
        <p:spPr bwMode="auto">
          <a:xfrm>
            <a:off x="142875" y="785813"/>
            <a:ext cx="9001125" cy="6070600"/>
          </a:xfrm>
          <a:prstGeom prst="rect">
            <a:avLst/>
          </a:prstGeom>
          <a:noFill/>
          <a:ln w="9525">
            <a:noFill/>
            <a:miter lim="800000"/>
          </a:ln>
        </p:spPr>
        <p:txBody>
          <a:bodyPr>
            <a:spAutoFit/>
          </a:bodyPr>
          <a:lstStyle/>
          <a:p>
            <a:r>
              <a:rPr lang="en-US" altLang="zh-CN" sz="2800" b="1" dirty="0">
                <a:latin typeface="Times New Roman" panose="02020603050405020304" pitchFamily="18" charset="0"/>
                <a:cs typeface="Times New Roman" panose="02020603050405020304" pitchFamily="18" charset="0"/>
              </a:rPr>
              <a:t>       In 1897, the state of Michigan passed a law prohibiting the killing of passenger pigeons but by then, no sizable flocks had been seen in the state for 10 years. The last confirmed wild pigeon in the United States was shot by a boy in Pike County, Ohio, in 1900. For a time , a few birds survived under human care. The last of them, known affectionately as Martha, died at the Cincinnati Zoological Garden on September 1, 1914. (14</a:t>
            </a:r>
            <a:r>
              <a:rPr lang="zh-CN" altLang="en-US" sz="2800" b="1" dirty="0">
                <a:latin typeface="Times New Roman" panose="02020603050405020304" pitchFamily="18" charset="0"/>
                <a:cs typeface="Times New Roman" panose="02020603050405020304" pitchFamily="18" charset="0"/>
              </a:rPr>
              <a:t>年全国卷</a:t>
            </a:r>
            <a:r>
              <a:rPr lang="en-US" altLang="zh-CN" sz="2800" b="1" dirty="0">
                <a:latin typeface="Times New Roman" panose="02020603050405020304" pitchFamily="18" charset="0"/>
                <a:cs typeface="Times New Roman" panose="02020603050405020304" pitchFamily="18" charset="0"/>
              </a:rPr>
              <a:t>1 )</a:t>
            </a:r>
            <a:endParaRPr lang="en-US" altLang="zh-CN" sz="2800" b="1" dirty="0">
              <a:latin typeface="Times New Roman" panose="02020603050405020304" pitchFamily="18" charset="0"/>
              <a:cs typeface="Times New Roman" panose="02020603050405020304" pitchFamily="18" charset="0"/>
            </a:endParaRPr>
          </a:p>
          <a:p>
            <a:endParaRPr lang="en-US" altLang="zh-CN" sz="2800" b="1" dirty="0">
              <a:latin typeface="Times New Roman" panose="02020603050405020304" pitchFamily="18" charset="0"/>
              <a:cs typeface="Times New Roman" panose="02020603050405020304" pitchFamily="18" charset="0"/>
            </a:endParaRPr>
          </a:p>
          <a:p>
            <a:r>
              <a:rPr lang="en-US" altLang="zh-CN" sz="2800" b="1" dirty="0">
                <a:latin typeface="Times New Roman" panose="02020603050405020304" pitchFamily="18" charset="0"/>
                <a:cs typeface="Times New Roman" panose="02020603050405020304" pitchFamily="18" charset="0"/>
              </a:rPr>
              <a:t>27. What can we infer about the law passed in Michigan?</a:t>
            </a:r>
            <a:endParaRPr lang="en-US" altLang="zh-CN" sz="2800" b="1" dirty="0">
              <a:latin typeface="Times New Roman" panose="02020603050405020304" pitchFamily="18" charset="0"/>
              <a:cs typeface="Times New Roman" panose="02020603050405020304" pitchFamily="18" charset="0"/>
            </a:endParaRPr>
          </a:p>
          <a:p>
            <a:r>
              <a:rPr lang="en-US" altLang="zh-CN" sz="2800" b="1" dirty="0">
                <a:latin typeface="Times New Roman" panose="02020603050405020304" pitchFamily="18" charset="0"/>
                <a:cs typeface="Times New Roman" panose="02020603050405020304" pitchFamily="18" charset="0"/>
              </a:rPr>
              <a:t>       A.  It was ignored by the public.       </a:t>
            </a:r>
            <a:endParaRPr lang="en-US" altLang="zh-CN" sz="2800" b="1" dirty="0">
              <a:latin typeface="Times New Roman" panose="02020603050405020304" pitchFamily="18" charset="0"/>
              <a:cs typeface="Times New Roman" panose="02020603050405020304" pitchFamily="18" charset="0"/>
            </a:endParaRPr>
          </a:p>
          <a:p>
            <a:r>
              <a:rPr lang="en-US" altLang="zh-CN" sz="2800" b="1" dirty="0">
                <a:latin typeface="Times New Roman" panose="02020603050405020304" pitchFamily="18" charset="0"/>
                <a:cs typeface="Times New Roman" panose="02020603050405020304" pitchFamily="18" charset="0"/>
              </a:rPr>
              <a:t>       B.  It was declared too late.</a:t>
            </a:r>
            <a:endParaRPr lang="en-US" altLang="zh-CN" sz="2800" b="1" dirty="0">
              <a:latin typeface="Times New Roman" panose="02020603050405020304" pitchFamily="18" charset="0"/>
              <a:cs typeface="Times New Roman" panose="02020603050405020304" pitchFamily="18" charset="0"/>
            </a:endParaRPr>
          </a:p>
          <a:p>
            <a:r>
              <a:rPr lang="en-US" altLang="zh-CN" sz="2800" b="1" dirty="0">
                <a:latin typeface="Times New Roman" panose="02020603050405020304" pitchFamily="18" charset="0"/>
                <a:cs typeface="Times New Roman" panose="02020603050405020304" pitchFamily="18" charset="0"/>
              </a:rPr>
              <a:t>       C. It was unfair.                </a:t>
            </a:r>
            <a:endParaRPr lang="en-US" altLang="zh-CN" sz="2800" b="1" dirty="0">
              <a:latin typeface="Times New Roman" panose="02020603050405020304" pitchFamily="18" charset="0"/>
              <a:cs typeface="Times New Roman" panose="02020603050405020304" pitchFamily="18" charset="0"/>
            </a:endParaRPr>
          </a:p>
          <a:p>
            <a:r>
              <a:rPr lang="en-US" altLang="zh-CN" sz="2800" b="1" dirty="0">
                <a:latin typeface="Times New Roman" panose="02020603050405020304" pitchFamily="18" charset="0"/>
                <a:cs typeface="Times New Roman" panose="02020603050405020304" pitchFamily="18" charset="0"/>
              </a:rPr>
              <a:t>       D. It was strict.</a:t>
            </a:r>
            <a:endParaRPr lang="en-US" altLang="zh-CN" sz="2800" b="1" dirty="0">
              <a:latin typeface="Times New Roman" panose="02020603050405020304" pitchFamily="18" charset="0"/>
              <a:cs typeface="Times New Roman" panose="02020603050405020304" pitchFamily="18" charset="0"/>
            </a:endParaRPr>
          </a:p>
        </p:txBody>
      </p:sp>
      <p:sp>
        <p:nvSpPr>
          <p:cNvPr id="4" name="Line 12"/>
          <p:cNvSpPr>
            <a:spLocks noChangeShapeType="1"/>
          </p:cNvSpPr>
          <p:nvPr/>
        </p:nvSpPr>
        <p:spPr bwMode="auto">
          <a:xfrm>
            <a:off x="214313" y="2117725"/>
            <a:ext cx="8358187" cy="46038"/>
          </a:xfrm>
          <a:prstGeom prst="line">
            <a:avLst/>
          </a:prstGeom>
          <a:noFill/>
          <a:ln w="76200">
            <a:solidFill>
              <a:srgbClr val="0000FF"/>
            </a:solidFill>
            <a:round/>
          </a:ln>
        </p:spPr>
        <p:txBody>
          <a:bodyPr/>
          <a:lstStyle/>
          <a:p>
            <a:endParaRPr lang="zh-CN" altLang="en-US"/>
          </a:p>
        </p:txBody>
      </p:sp>
      <p:sp>
        <p:nvSpPr>
          <p:cNvPr id="5" name="Line 12"/>
          <p:cNvSpPr>
            <a:spLocks noChangeShapeType="1"/>
          </p:cNvSpPr>
          <p:nvPr/>
        </p:nvSpPr>
        <p:spPr bwMode="auto">
          <a:xfrm flipV="1">
            <a:off x="6643688" y="1643063"/>
            <a:ext cx="2071687" cy="46037"/>
          </a:xfrm>
          <a:prstGeom prst="line">
            <a:avLst/>
          </a:prstGeom>
          <a:noFill/>
          <a:ln w="76200">
            <a:solidFill>
              <a:srgbClr val="0000FF"/>
            </a:solidFill>
            <a:round/>
          </a:ln>
        </p:spPr>
        <p:txBody>
          <a:bodyPr/>
          <a:lstStyle/>
          <a:p>
            <a:endParaRPr lang="zh-CN" altLang="en-US"/>
          </a:p>
        </p:txBody>
      </p:sp>
      <p:sp>
        <p:nvSpPr>
          <p:cNvPr id="6" name="Oval 13"/>
          <p:cNvSpPr>
            <a:spLocks noChangeArrowheads="1"/>
          </p:cNvSpPr>
          <p:nvPr/>
        </p:nvSpPr>
        <p:spPr bwMode="auto">
          <a:xfrm>
            <a:off x="6643688" y="1214438"/>
            <a:ext cx="928687" cy="500062"/>
          </a:xfrm>
          <a:prstGeom prst="ellipse">
            <a:avLst/>
          </a:prstGeom>
          <a:solidFill>
            <a:schemeClr val="tx1">
              <a:alpha val="0"/>
            </a:schemeClr>
          </a:solidFill>
          <a:ln w="57150">
            <a:solidFill>
              <a:srgbClr val="0000FF"/>
            </a:solidFill>
            <a:round/>
          </a:ln>
        </p:spPr>
        <p:txBody>
          <a:bodyPr wrap="none" anchor="ctr"/>
          <a:lstStyle/>
          <a:p>
            <a:pPr algn="ctr"/>
            <a:endParaRPr lang="zh-CN" altLang="zh-CN">
              <a:solidFill>
                <a:srgbClr val="FF0000"/>
              </a:solidFill>
            </a:endParaRPr>
          </a:p>
        </p:txBody>
      </p:sp>
      <p:grpSp>
        <p:nvGrpSpPr>
          <p:cNvPr id="8" name="Group 3"/>
          <p:cNvGrpSpPr/>
          <p:nvPr/>
        </p:nvGrpSpPr>
        <p:grpSpPr bwMode="auto">
          <a:xfrm>
            <a:off x="785813" y="5572125"/>
            <a:ext cx="576262" cy="431800"/>
            <a:chOff x="2245" y="2115"/>
            <a:chExt cx="363" cy="272"/>
          </a:xfrm>
        </p:grpSpPr>
        <p:sp>
          <p:nvSpPr>
            <p:cNvPr id="29705" name="Line 4"/>
            <p:cNvSpPr>
              <a:spLocks noChangeShapeType="1"/>
            </p:cNvSpPr>
            <p:nvPr/>
          </p:nvSpPr>
          <p:spPr bwMode="auto">
            <a:xfrm flipV="1">
              <a:off x="2336" y="2115"/>
              <a:ext cx="272" cy="272"/>
            </a:xfrm>
            <a:prstGeom prst="line">
              <a:avLst/>
            </a:prstGeom>
            <a:noFill/>
            <a:ln w="76200">
              <a:solidFill>
                <a:srgbClr val="FF0000"/>
              </a:solidFill>
              <a:round/>
            </a:ln>
          </p:spPr>
          <p:txBody>
            <a:bodyPr/>
            <a:lstStyle/>
            <a:p>
              <a:endParaRPr lang="zh-CN" altLang="en-US"/>
            </a:p>
          </p:txBody>
        </p:sp>
        <p:sp>
          <p:nvSpPr>
            <p:cNvPr id="29706" name="Line 5"/>
            <p:cNvSpPr>
              <a:spLocks noChangeShapeType="1"/>
            </p:cNvSpPr>
            <p:nvPr/>
          </p:nvSpPr>
          <p:spPr bwMode="auto">
            <a:xfrm>
              <a:off x="2245" y="2251"/>
              <a:ext cx="91" cy="136"/>
            </a:xfrm>
            <a:prstGeom prst="line">
              <a:avLst/>
            </a:prstGeom>
            <a:noFill/>
            <a:ln w="76200">
              <a:solidFill>
                <a:srgbClr val="FF0000"/>
              </a:solidFill>
              <a:round/>
            </a:ln>
          </p:spPr>
          <p:txBody>
            <a:bodyPr/>
            <a:lstStyle/>
            <a:p>
              <a:endParaRPr lang="zh-CN" altLang="en-US"/>
            </a:p>
          </p:txBody>
        </p:sp>
      </p:grpSp>
      <p:sp>
        <p:nvSpPr>
          <p:cNvPr id="11" name="TextBox 10"/>
          <p:cNvSpPr txBox="1"/>
          <p:nvPr/>
        </p:nvSpPr>
        <p:spPr>
          <a:xfrm>
            <a:off x="6156325" y="3716338"/>
            <a:ext cx="2571750" cy="1092200"/>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fontAlgn="auto">
              <a:spcBef>
                <a:spcPts val="0"/>
              </a:spcBef>
              <a:spcAft>
                <a:spcPts val="0"/>
              </a:spcAft>
              <a:defRPr/>
            </a:pPr>
            <a:r>
              <a:rPr kumimoji="1" lang="en-US" altLang="zh-CN" sz="3200" dirty="0">
                <a:solidFill>
                  <a:srgbClr val="FF0000"/>
                </a:solidFill>
                <a:latin typeface="Arial Black" panose="020B0A04020102020204" pitchFamily="34" charset="0"/>
              </a:rPr>
              <a:t>Transition</a:t>
            </a:r>
            <a:endParaRPr kumimoji="1" lang="en-US" altLang="zh-CN" sz="3200" dirty="0">
              <a:solidFill>
                <a:srgbClr val="FF0000"/>
              </a:solidFill>
              <a:latin typeface="Arial Black" panose="020B0A04020102020204" pitchFamily="34" charset="0"/>
            </a:endParaRPr>
          </a:p>
          <a:p>
            <a:pPr algn="ctr" fontAlgn="auto">
              <a:spcBef>
                <a:spcPts val="0"/>
              </a:spcBef>
              <a:spcAft>
                <a:spcPts val="0"/>
              </a:spcAft>
              <a:defRPr/>
            </a:pPr>
            <a:r>
              <a:rPr kumimoji="1" lang="zh-CN" altLang="en-US" sz="3200" b="1" dirty="0">
                <a:solidFill>
                  <a:srgbClr val="FF0000"/>
                </a:solidFill>
                <a:latin typeface="Arial Black" panose="020B0A04020102020204" pitchFamily="34" charset="0"/>
              </a:rPr>
              <a:t>转折</a:t>
            </a:r>
            <a:endParaRPr kumimoji="1" lang="zh-CN" altLang="en-US" sz="3200" b="1" dirty="0">
              <a:solidFill>
                <a:srgbClr val="FF0000"/>
              </a:solidFill>
              <a:latin typeface="Arial Black" panose="020B0A04020102020204" pitchFamily="34" charset="0"/>
            </a:endParaRPr>
          </a:p>
        </p:txBody>
      </p:sp>
      <p:sp>
        <p:nvSpPr>
          <p:cNvPr id="29704" name="TextBox 1"/>
          <p:cNvSpPr txBox="1">
            <a:spLocks noChangeArrowheads="1"/>
          </p:cNvSpPr>
          <p:nvPr/>
        </p:nvSpPr>
        <p:spPr bwMode="auto">
          <a:xfrm>
            <a:off x="3571875" y="0"/>
            <a:ext cx="2071688" cy="646113"/>
          </a:xfrm>
          <a:prstGeom prst="rect">
            <a:avLst/>
          </a:prstGeom>
          <a:solidFill>
            <a:srgbClr val="00B050"/>
          </a:solidFill>
          <a:ln w="9525">
            <a:noFill/>
            <a:miter lim="800000"/>
          </a:ln>
        </p:spPr>
        <p:txBody>
          <a:bodyPr>
            <a:spAutoFit/>
          </a:bodyPr>
          <a:lstStyle/>
          <a:p>
            <a:r>
              <a:rPr lang="zh-CN" altLang="en-US" sz="3600" b="1">
                <a:solidFill>
                  <a:schemeClr val="bg1"/>
                </a:solidFill>
                <a:latin typeface="Times New Roman" panose="02020603050405020304" pitchFamily="18" charset="0"/>
                <a:cs typeface="Times New Roman" panose="02020603050405020304" pitchFamily="18" charset="0"/>
              </a:rPr>
              <a:t>细节推理</a:t>
            </a:r>
            <a:endParaRPr lang="zh-CN" altLang="en-US" sz="3600" b="1">
              <a:solidFill>
                <a:schemeClr val="bg1"/>
              </a:solidFill>
              <a:latin typeface="Times New Roman" panose="02020603050405020304" pitchFamily="18" charset="0"/>
              <a:cs typeface="Times New Roman" panose="02020603050405020304" pitchFamily="18" charset="0"/>
            </a:endParaRPr>
          </a:p>
        </p:txBody>
      </p:sp>
      <p:sp>
        <p:nvSpPr>
          <p:cNvPr id="29708" name="Line 12"/>
          <p:cNvSpPr>
            <a:spLocks noChangeShapeType="1"/>
          </p:cNvSpPr>
          <p:nvPr/>
        </p:nvSpPr>
        <p:spPr bwMode="auto">
          <a:xfrm flipH="1">
            <a:off x="3779838" y="1844675"/>
            <a:ext cx="3168650" cy="3744913"/>
          </a:xfrm>
          <a:prstGeom prst="line">
            <a:avLst/>
          </a:prstGeom>
          <a:noFill/>
          <a:ln w="57150">
            <a:solidFill>
              <a:schemeClr val="hlink"/>
            </a:solidFill>
            <a:round/>
            <a:tailEnd type="triangle" w="med" len="med"/>
          </a:ln>
          <a:effectLst/>
        </p:spPr>
        <p:txBody>
          <a:bodyPr/>
          <a:lstStyle/>
          <a:p>
            <a:endParaRPr lang="zh-CN" altLang="en-US"/>
          </a:p>
        </p:txBody>
      </p:sp>
      <p:sp>
        <p:nvSpPr>
          <p:cNvPr id="13" name="TextBox 12"/>
          <p:cNvSpPr txBox="1"/>
          <p:nvPr/>
        </p:nvSpPr>
        <p:spPr>
          <a:xfrm>
            <a:off x="0" y="0"/>
            <a:ext cx="2643174" cy="646331"/>
          </a:xfrm>
          <a:prstGeom prst="rect">
            <a:avLst/>
          </a:prstGeom>
          <a:noFill/>
        </p:spPr>
        <p:txBody>
          <a:bodyPr wrap="square" rtlCol="0">
            <a:spAutoFit/>
          </a:bodyPr>
          <a:lstStyle/>
          <a:p>
            <a:r>
              <a:rPr lang="zh-CN" altLang="en-US" sz="3600" b="1" dirty="0">
                <a:solidFill>
                  <a:srgbClr val="FF0066"/>
                </a:solidFill>
                <a:latin typeface="黑体" panose="02010609060101010101" charset="-122"/>
                <a:ea typeface="黑体" panose="02010609060101010101" charset="-122"/>
              </a:rPr>
              <a:t>高考链接</a:t>
            </a:r>
            <a:endParaRPr lang="zh-CN" altLang="en-US" sz="3600" b="1" dirty="0">
              <a:solidFill>
                <a:srgbClr val="FF0066"/>
              </a:solidFill>
              <a:latin typeface="黑体" panose="02010609060101010101" charset="-122"/>
              <a:ea typeface="黑体" panose="0201060906010101010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to="" calcmode="lin" valueType="num">
                                      <p:cBhvr>
                                        <p:cTn id="7" dur="1" fill="hold"/>
                                        <p:tgtEl>
                                          <p:spTgt spid="8"/>
                                        </p:tgtEl>
                                      </p:cBhvr>
                                    </p:anim>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linds(horizontal)">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blinds(horizontal)">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8" presetClass="entr" presetSubtype="16" fill="hold" grpId="0" nodeType="clickEffect">
                                  <p:stCondLst>
                                    <p:cond delay="0"/>
                                  </p:stCondLst>
                                  <p:childTnLst>
                                    <p:set>
                                      <p:cBhvr>
                                        <p:cTn id="24" dur="1" fill="hold">
                                          <p:stCondLst>
                                            <p:cond delay="0"/>
                                          </p:stCondLst>
                                        </p:cTn>
                                        <p:tgtEl>
                                          <p:spTgt spid="29708"/>
                                        </p:tgtEl>
                                        <p:attrNameLst>
                                          <p:attrName>style.visibility</p:attrName>
                                        </p:attrNameLst>
                                      </p:cBhvr>
                                      <p:to>
                                        <p:strVal val="visible"/>
                                      </p:to>
                                    </p:set>
                                    <p:animEffect transition="in" filter="diamond(in)">
                                      <p:cBhvr>
                                        <p:cTn id="25" dur="500"/>
                                        <p:tgtEl>
                                          <p:spTgt spid="29708"/>
                                        </p:tgtEl>
                                      </p:cBhvr>
                                    </p:animEffect>
                                  </p:childTnLst>
                                </p:cTn>
                              </p:par>
                            </p:childTnLst>
                          </p:cTn>
                        </p:par>
                      </p:childTnLst>
                    </p:cTn>
                  </p:par>
                  <p:par>
                    <p:cTn id="26" fill="hold">
                      <p:stCondLst>
                        <p:cond delay="indefinite"/>
                      </p:stCondLst>
                      <p:childTnLst>
                        <p:par>
                          <p:cTn id="27" fill="hold">
                            <p:stCondLst>
                              <p:cond delay="0"/>
                            </p:stCondLst>
                            <p:childTnLst>
                              <p:par>
                                <p:cTn id="28" presetID="8" presetClass="entr" presetSubtype="16"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diamond(in)">
                                      <p:cBhvr>
                                        <p:cTn id="3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11" grpId="0" animBg="1"/>
      <p:bldP spid="2970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extBox 1"/>
          <p:cNvSpPr txBox="1">
            <a:spLocks noChangeArrowheads="1"/>
          </p:cNvSpPr>
          <p:nvPr/>
        </p:nvSpPr>
        <p:spPr bwMode="auto">
          <a:xfrm>
            <a:off x="285750" y="2286000"/>
            <a:ext cx="1785938" cy="1077913"/>
          </a:xfrm>
          <a:prstGeom prst="rect">
            <a:avLst/>
          </a:prstGeom>
          <a:solidFill>
            <a:srgbClr val="00B050"/>
          </a:solidFill>
          <a:ln w="9525">
            <a:noFill/>
            <a:miter lim="800000"/>
          </a:ln>
        </p:spPr>
        <p:txBody>
          <a:bodyPr>
            <a:spAutoFit/>
          </a:bodyPr>
          <a:lstStyle/>
          <a:p>
            <a:r>
              <a:rPr lang="en-US" altLang="zh-CN" sz="3200" b="1">
                <a:solidFill>
                  <a:schemeClr val="bg1"/>
                </a:solidFill>
                <a:latin typeface="Times New Roman" panose="02020603050405020304" pitchFamily="18" charset="0"/>
                <a:cs typeface="Times New Roman" panose="02020603050405020304" pitchFamily="18" charset="0"/>
              </a:rPr>
              <a:t>detail </a:t>
            </a:r>
            <a:endParaRPr lang="en-US" altLang="zh-CN" sz="3200" b="1">
              <a:solidFill>
                <a:schemeClr val="bg1"/>
              </a:solidFill>
              <a:latin typeface="Times New Roman" panose="02020603050405020304" pitchFamily="18" charset="0"/>
              <a:cs typeface="Times New Roman" panose="02020603050405020304" pitchFamily="18" charset="0"/>
            </a:endParaRPr>
          </a:p>
          <a:p>
            <a:r>
              <a:rPr lang="en-US" altLang="zh-CN" sz="3200" b="1">
                <a:solidFill>
                  <a:schemeClr val="bg1"/>
                </a:solidFill>
                <a:latin typeface="Times New Roman" panose="02020603050405020304" pitchFamily="18" charset="0"/>
                <a:cs typeface="Times New Roman" panose="02020603050405020304" pitchFamily="18" charset="0"/>
              </a:rPr>
              <a:t>inference</a:t>
            </a:r>
            <a:endParaRPr lang="zh-CN" altLang="en-US" sz="3200" b="1">
              <a:solidFill>
                <a:schemeClr val="bg1"/>
              </a:solidFill>
              <a:latin typeface="Times New Roman" panose="02020603050405020304" pitchFamily="18" charset="0"/>
              <a:cs typeface="Times New Roman" panose="02020603050405020304" pitchFamily="18" charset="0"/>
            </a:endParaRPr>
          </a:p>
        </p:txBody>
      </p:sp>
      <p:sp>
        <p:nvSpPr>
          <p:cNvPr id="3" name="左大括号 2"/>
          <p:cNvSpPr/>
          <p:nvPr/>
        </p:nvSpPr>
        <p:spPr>
          <a:xfrm>
            <a:off x="2000250" y="285750"/>
            <a:ext cx="928688" cy="5572125"/>
          </a:xfrm>
          <a:prstGeom prst="lef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zh-CN" altLang="en-US"/>
          </a:p>
        </p:txBody>
      </p:sp>
      <p:sp>
        <p:nvSpPr>
          <p:cNvPr id="4" name="TextBox 3"/>
          <p:cNvSpPr txBox="1"/>
          <p:nvPr/>
        </p:nvSpPr>
        <p:spPr>
          <a:xfrm>
            <a:off x="2643188" y="1714500"/>
            <a:ext cx="3929062" cy="584200"/>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fontAlgn="auto">
              <a:spcBef>
                <a:spcPts val="0"/>
              </a:spcBef>
              <a:spcAft>
                <a:spcPts val="0"/>
              </a:spcAft>
              <a:defRPr/>
            </a:pPr>
            <a:r>
              <a:rPr kumimoji="1" lang="en-US" altLang="zh-CN" sz="3200" dirty="0">
                <a:solidFill>
                  <a:srgbClr val="FF0000"/>
                </a:solidFill>
                <a:latin typeface="Arial Black" panose="020B0A04020102020204" pitchFamily="34" charset="0"/>
              </a:rPr>
              <a:t>Comparison</a:t>
            </a:r>
            <a:r>
              <a:rPr kumimoji="1" lang="zh-CN" altLang="en-US" sz="3200" b="1" dirty="0">
                <a:solidFill>
                  <a:srgbClr val="FF0000"/>
                </a:solidFill>
                <a:latin typeface="Arial Black" panose="020B0A04020102020204" pitchFamily="34" charset="0"/>
              </a:rPr>
              <a:t>对比</a:t>
            </a:r>
            <a:endParaRPr kumimoji="1" lang="zh-CN" altLang="en-US" sz="3200" b="1" dirty="0">
              <a:solidFill>
                <a:srgbClr val="FF0000"/>
              </a:solidFill>
              <a:latin typeface="Arial Black" panose="020B0A04020102020204" pitchFamily="34" charset="0"/>
            </a:endParaRPr>
          </a:p>
        </p:txBody>
      </p:sp>
      <p:sp>
        <p:nvSpPr>
          <p:cNvPr id="5" name="TextBox 4"/>
          <p:cNvSpPr txBox="1"/>
          <p:nvPr/>
        </p:nvSpPr>
        <p:spPr>
          <a:xfrm>
            <a:off x="2714625" y="2928938"/>
            <a:ext cx="6143625" cy="1077912"/>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fontAlgn="auto">
              <a:spcBef>
                <a:spcPts val="0"/>
              </a:spcBef>
              <a:spcAft>
                <a:spcPts val="0"/>
              </a:spcAft>
              <a:defRPr/>
            </a:pPr>
            <a:r>
              <a:rPr kumimoji="1" lang="en-US" altLang="zh-CN" sz="3200" dirty="0">
                <a:solidFill>
                  <a:srgbClr val="FF0000"/>
                </a:solidFill>
                <a:latin typeface="Arial Black" panose="020B0A04020102020204" pitchFamily="34" charset="0"/>
              </a:rPr>
              <a:t>cause- effect relationship</a:t>
            </a:r>
            <a:endParaRPr kumimoji="1" lang="en-US" altLang="zh-CN" sz="3200" dirty="0">
              <a:solidFill>
                <a:srgbClr val="FF0000"/>
              </a:solidFill>
              <a:latin typeface="Arial Black" panose="020B0A04020102020204" pitchFamily="34" charset="0"/>
            </a:endParaRPr>
          </a:p>
          <a:p>
            <a:pPr algn="ctr" fontAlgn="auto">
              <a:spcBef>
                <a:spcPts val="0"/>
              </a:spcBef>
              <a:spcAft>
                <a:spcPts val="0"/>
              </a:spcAft>
              <a:defRPr/>
            </a:pPr>
            <a:r>
              <a:rPr kumimoji="1" lang="zh-CN" altLang="en-US" sz="3200" b="1" dirty="0">
                <a:solidFill>
                  <a:srgbClr val="FF0000"/>
                </a:solidFill>
                <a:latin typeface="Arial Black" panose="020B0A04020102020204" pitchFamily="34" charset="0"/>
              </a:rPr>
              <a:t>因果关系</a:t>
            </a:r>
            <a:endParaRPr lang="zh-CN" altLang="en-US" sz="3200" b="1" dirty="0"/>
          </a:p>
        </p:txBody>
      </p:sp>
      <p:sp>
        <p:nvSpPr>
          <p:cNvPr id="6" name="TextBox 5"/>
          <p:cNvSpPr txBox="1"/>
          <p:nvPr/>
        </p:nvSpPr>
        <p:spPr>
          <a:xfrm>
            <a:off x="2928938" y="5500688"/>
            <a:ext cx="3786187" cy="584200"/>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fontAlgn="auto">
              <a:spcBef>
                <a:spcPts val="0"/>
              </a:spcBef>
              <a:spcAft>
                <a:spcPts val="0"/>
              </a:spcAft>
              <a:defRPr/>
            </a:pPr>
            <a:r>
              <a:rPr kumimoji="1" lang="en-US" altLang="zh-CN" sz="3200" dirty="0">
                <a:solidFill>
                  <a:srgbClr val="FF0000"/>
                </a:solidFill>
                <a:latin typeface="Arial Black" panose="020B0A04020102020204" pitchFamily="34" charset="0"/>
              </a:rPr>
              <a:t>Transition</a:t>
            </a:r>
            <a:r>
              <a:rPr kumimoji="1" lang="zh-CN" altLang="en-US" sz="3200" b="1" dirty="0">
                <a:solidFill>
                  <a:srgbClr val="FF0000"/>
                </a:solidFill>
                <a:latin typeface="Arial Black" panose="020B0A04020102020204" pitchFamily="34" charset="0"/>
              </a:rPr>
              <a:t>转折</a:t>
            </a:r>
            <a:endParaRPr kumimoji="1" lang="zh-CN" altLang="en-US" sz="3200" b="1" dirty="0">
              <a:solidFill>
                <a:srgbClr val="FF0000"/>
              </a:solidFill>
              <a:latin typeface="Arial Black" panose="020B0A04020102020204" pitchFamily="34" charset="0"/>
            </a:endParaRPr>
          </a:p>
        </p:txBody>
      </p:sp>
      <p:sp>
        <p:nvSpPr>
          <p:cNvPr id="7" name="TextBox 6"/>
          <p:cNvSpPr txBox="1">
            <a:spLocks noChangeArrowheads="1"/>
          </p:cNvSpPr>
          <p:nvPr/>
        </p:nvSpPr>
        <p:spPr bwMode="auto">
          <a:xfrm>
            <a:off x="2714625" y="4071938"/>
            <a:ext cx="5643563" cy="1077912"/>
          </a:xfrm>
          <a:prstGeom prst="rect">
            <a:avLst/>
          </a:prstGeom>
          <a:noFill/>
          <a:ln w="9525">
            <a:noFill/>
            <a:miter lim="800000"/>
          </a:ln>
        </p:spPr>
        <p:txBody>
          <a:bodyPr>
            <a:spAutoFit/>
          </a:bodyPr>
          <a:lstStyle/>
          <a:p>
            <a:r>
              <a:rPr lang="en-US" altLang="zh-CN" sz="3200" b="1">
                <a:latin typeface="Times New Roman" panose="02020603050405020304" pitchFamily="18" charset="0"/>
                <a:cs typeface="Times New Roman" panose="02020603050405020304" pitchFamily="18" charset="0"/>
              </a:rPr>
              <a:t>so</a:t>
            </a:r>
            <a:r>
              <a:rPr lang="zh-CN" altLang="en-US" sz="3200" b="1">
                <a:latin typeface="Times New Roman" panose="02020603050405020304" pitchFamily="18" charset="0"/>
                <a:cs typeface="Times New Roman" panose="02020603050405020304" pitchFamily="18" charset="0"/>
              </a:rPr>
              <a:t>；</a:t>
            </a:r>
            <a:r>
              <a:rPr lang="en-US" altLang="zh-CN" sz="3200" b="1">
                <a:latin typeface="Times New Roman" panose="02020603050405020304" pitchFamily="18" charset="0"/>
                <a:cs typeface="Times New Roman" panose="02020603050405020304" pitchFamily="18" charset="0"/>
              </a:rPr>
              <a:t>because</a:t>
            </a:r>
            <a:r>
              <a:rPr lang="zh-CN" altLang="en-US" sz="3200" b="1">
                <a:latin typeface="Times New Roman" panose="02020603050405020304" pitchFamily="18" charset="0"/>
                <a:cs typeface="Times New Roman" panose="02020603050405020304" pitchFamily="18" charset="0"/>
              </a:rPr>
              <a:t>；</a:t>
            </a:r>
            <a:r>
              <a:rPr lang="en-US" altLang="zh-CN" sz="3200" b="1">
                <a:latin typeface="Times New Roman" panose="02020603050405020304" pitchFamily="18" charset="0"/>
                <a:cs typeface="Times New Roman" panose="02020603050405020304" pitchFamily="18" charset="0"/>
              </a:rPr>
              <a:t>therefore; as a result …</a:t>
            </a:r>
            <a:endParaRPr lang="zh-CN" altLang="en-US" sz="3200" b="1">
              <a:latin typeface="Times New Roman" panose="02020603050405020304" pitchFamily="18" charset="0"/>
              <a:cs typeface="Times New Roman" panose="02020603050405020304" pitchFamily="18" charset="0"/>
            </a:endParaRPr>
          </a:p>
        </p:txBody>
      </p:sp>
      <p:sp>
        <p:nvSpPr>
          <p:cNvPr id="8" name="TextBox 7"/>
          <p:cNvSpPr txBox="1">
            <a:spLocks noChangeArrowheads="1"/>
          </p:cNvSpPr>
          <p:nvPr/>
        </p:nvSpPr>
        <p:spPr bwMode="auto">
          <a:xfrm>
            <a:off x="2857500" y="6273800"/>
            <a:ext cx="5500688" cy="584200"/>
          </a:xfrm>
          <a:prstGeom prst="rect">
            <a:avLst/>
          </a:prstGeom>
          <a:noFill/>
          <a:ln w="9525">
            <a:noFill/>
            <a:miter lim="800000"/>
          </a:ln>
        </p:spPr>
        <p:txBody>
          <a:bodyPr>
            <a:spAutoFit/>
          </a:bodyPr>
          <a:lstStyle/>
          <a:p>
            <a:r>
              <a:rPr lang="en-US" altLang="zh-CN" sz="3200" b="1">
                <a:latin typeface="Times New Roman" panose="02020603050405020304" pitchFamily="18" charset="0"/>
                <a:cs typeface="Times New Roman" panose="02020603050405020304" pitchFamily="18" charset="0"/>
              </a:rPr>
              <a:t>but; however; instead…</a:t>
            </a:r>
            <a:endParaRPr lang="zh-CN" altLang="en-US" sz="3200" b="1">
              <a:latin typeface="Times New Roman" panose="02020603050405020304" pitchFamily="18" charset="0"/>
              <a:cs typeface="Times New Roman" panose="02020603050405020304" pitchFamily="18" charset="0"/>
            </a:endParaRPr>
          </a:p>
        </p:txBody>
      </p:sp>
      <p:sp>
        <p:nvSpPr>
          <p:cNvPr id="9" name="TextBox 8"/>
          <p:cNvSpPr txBox="1"/>
          <p:nvPr/>
        </p:nvSpPr>
        <p:spPr>
          <a:xfrm>
            <a:off x="2928938" y="0"/>
            <a:ext cx="3500437" cy="1077913"/>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fontAlgn="auto">
              <a:spcBef>
                <a:spcPts val="0"/>
              </a:spcBef>
              <a:spcAft>
                <a:spcPts val="0"/>
              </a:spcAft>
              <a:defRPr/>
            </a:pPr>
            <a:r>
              <a:rPr kumimoji="1" lang="en-US" altLang="zh-CN" sz="3200" dirty="0">
                <a:solidFill>
                  <a:srgbClr val="FF0000"/>
                </a:solidFill>
                <a:latin typeface="Arial Black" panose="020B0A04020102020204" pitchFamily="34" charset="0"/>
              </a:rPr>
              <a:t>data inference</a:t>
            </a:r>
            <a:endParaRPr kumimoji="1" lang="en-US" altLang="zh-CN" sz="3200" dirty="0">
              <a:solidFill>
                <a:srgbClr val="FF0000"/>
              </a:solidFill>
              <a:latin typeface="Arial Black" panose="020B0A04020102020204" pitchFamily="34" charset="0"/>
            </a:endParaRPr>
          </a:p>
          <a:p>
            <a:pPr algn="ctr" fontAlgn="auto">
              <a:spcBef>
                <a:spcPts val="0"/>
              </a:spcBef>
              <a:spcAft>
                <a:spcPts val="0"/>
              </a:spcAft>
              <a:defRPr/>
            </a:pPr>
            <a:r>
              <a:rPr kumimoji="1" lang="zh-CN" altLang="en-US" sz="3200" b="1" dirty="0">
                <a:solidFill>
                  <a:srgbClr val="FF0000"/>
                </a:solidFill>
                <a:latin typeface="Arial Black" panose="020B0A04020102020204" pitchFamily="34" charset="0"/>
              </a:rPr>
              <a:t>数据推断</a:t>
            </a:r>
            <a:endParaRPr kumimoji="1" lang="zh-CN" altLang="en-US" sz="3200" b="1" dirty="0">
              <a:solidFill>
                <a:srgbClr val="FF0000"/>
              </a:solidFill>
              <a:latin typeface="Arial Black" panose="020B0A040201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amond(i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ppt_x"/>
                                          </p:val>
                                        </p:tav>
                                        <p:tav tm="100000">
                                          <p:val>
                                            <p:strVal val="#ppt_x"/>
                                          </p:val>
                                        </p:tav>
                                      </p:tavLst>
                                    </p:anim>
                                    <p:anim calcmode="lin" valueType="num">
                                      <p:cBhvr additive="base">
                                        <p:cTn id="1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additive="base">
                                        <p:cTn id="24" dur="500" fill="hold"/>
                                        <p:tgtEl>
                                          <p:spTgt spid="7"/>
                                        </p:tgtEl>
                                        <p:attrNameLst>
                                          <p:attrName>ppt_x</p:attrName>
                                        </p:attrNameLst>
                                      </p:cBhvr>
                                      <p:tavLst>
                                        <p:tav tm="0">
                                          <p:val>
                                            <p:strVal val="#ppt_x"/>
                                          </p:val>
                                        </p:tav>
                                        <p:tav tm="100000">
                                          <p:val>
                                            <p:strVal val="#ppt_x"/>
                                          </p:val>
                                        </p:tav>
                                      </p:tavLst>
                                    </p:anim>
                                    <p:anim calcmode="lin" valueType="num">
                                      <p:cBhvr additive="base">
                                        <p:cTn id="25"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 calcmode="lin" valueType="num">
                                      <p:cBhvr additive="base">
                                        <p:cTn id="30" dur="500" fill="hold"/>
                                        <p:tgtEl>
                                          <p:spTgt spid="6"/>
                                        </p:tgtEl>
                                        <p:attrNameLst>
                                          <p:attrName>ppt_x</p:attrName>
                                        </p:attrNameLst>
                                      </p:cBhvr>
                                      <p:tavLst>
                                        <p:tav tm="0">
                                          <p:val>
                                            <p:strVal val="#ppt_x"/>
                                          </p:val>
                                        </p:tav>
                                        <p:tav tm="100000">
                                          <p:val>
                                            <p:strVal val="#ppt_x"/>
                                          </p:val>
                                        </p:tav>
                                      </p:tavLst>
                                    </p:anim>
                                    <p:anim calcmode="lin" valueType="num">
                                      <p:cBhvr additive="base">
                                        <p:cTn id="31"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8"/>
                                        </p:tgtEl>
                                        <p:attrNameLst>
                                          <p:attrName>style.visibility</p:attrName>
                                        </p:attrNameLst>
                                      </p:cBhvr>
                                      <p:to>
                                        <p:strVal val="visible"/>
                                      </p:to>
                                    </p:set>
                                    <p:anim calcmode="lin" valueType="num">
                                      <p:cBhvr additive="base">
                                        <p:cTn id="36" dur="500" fill="hold"/>
                                        <p:tgtEl>
                                          <p:spTgt spid="8"/>
                                        </p:tgtEl>
                                        <p:attrNameLst>
                                          <p:attrName>ppt_x</p:attrName>
                                        </p:attrNameLst>
                                      </p:cBhvr>
                                      <p:tavLst>
                                        <p:tav tm="0">
                                          <p:val>
                                            <p:strVal val="#ppt_x"/>
                                          </p:val>
                                        </p:tav>
                                        <p:tav tm="100000">
                                          <p:val>
                                            <p:strVal val="#ppt_x"/>
                                          </p:val>
                                        </p:tav>
                                      </p:tavLst>
                                    </p:anim>
                                    <p:anim calcmode="lin" valueType="num">
                                      <p:cBhvr additive="base">
                                        <p:cTn id="37"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p:bldP spid="8" grpId="0"/>
      <p:bldP spid="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椭圆 2"/>
          <p:cNvSpPr/>
          <p:nvPr/>
        </p:nvSpPr>
        <p:spPr>
          <a:xfrm>
            <a:off x="2928938" y="0"/>
            <a:ext cx="3000375" cy="1571625"/>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1746" name="TextBox 3"/>
          <p:cNvSpPr txBox="1">
            <a:spLocks noChangeArrowheads="1"/>
          </p:cNvSpPr>
          <p:nvPr/>
        </p:nvSpPr>
        <p:spPr bwMode="auto">
          <a:xfrm>
            <a:off x="3000375" y="428625"/>
            <a:ext cx="2857500" cy="708025"/>
          </a:xfrm>
          <a:prstGeom prst="rect">
            <a:avLst/>
          </a:prstGeom>
          <a:noFill/>
          <a:ln w="9525">
            <a:noFill/>
            <a:miter lim="800000"/>
          </a:ln>
        </p:spPr>
        <p:txBody>
          <a:bodyPr>
            <a:spAutoFit/>
          </a:bodyPr>
          <a:lstStyle/>
          <a:p>
            <a:r>
              <a:rPr lang="zh-CN" altLang="en-US" sz="4000" b="1">
                <a:solidFill>
                  <a:schemeClr val="bg1"/>
                </a:solidFill>
                <a:latin typeface="Times New Roman" panose="02020603050405020304" pitchFamily="18" charset="0"/>
                <a:cs typeface="Times New Roman" panose="02020603050405020304" pitchFamily="18" charset="0"/>
              </a:rPr>
              <a:t>推理判断题</a:t>
            </a:r>
            <a:endParaRPr lang="zh-CN" altLang="en-US" sz="4000" b="1">
              <a:solidFill>
                <a:schemeClr val="bg1"/>
              </a:solidFill>
              <a:latin typeface="Times New Roman" panose="02020603050405020304" pitchFamily="18" charset="0"/>
              <a:cs typeface="Times New Roman" panose="02020603050405020304" pitchFamily="18" charset="0"/>
            </a:endParaRPr>
          </a:p>
        </p:txBody>
      </p:sp>
      <p:cxnSp>
        <p:nvCxnSpPr>
          <p:cNvPr id="6" name="直接箭头连接符 5"/>
          <p:cNvCxnSpPr/>
          <p:nvPr/>
        </p:nvCxnSpPr>
        <p:spPr>
          <a:xfrm rot="10800000" flipV="1">
            <a:off x="2714625" y="1643063"/>
            <a:ext cx="1428750" cy="1000125"/>
          </a:xfrm>
          <a:prstGeom prst="straightConnector1">
            <a:avLst/>
          </a:prstGeom>
          <a:ln w="5715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8" name="直接箭头连接符 7"/>
          <p:cNvCxnSpPr/>
          <p:nvPr/>
        </p:nvCxnSpPr>
        <p:spPr>
          <a:xfrm rot="5400000">
            <a:off x="3999706" y="2142332"/>
            <a:ext cx="1000125" cy="1588"/>
          </a:xfrm>
          <a:prstGeom prst="straightConnector1">
            <a:avLst/>
          </a:prstGeom>
          <a:ln w="5715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9" name="直接箭头连接符 8"/>
          <p:cNvCxnSpPr/>
          <p:nvPr/>
        </p:nvCxnSpPr>
        <p:spPr>
          <a:xfrm>
            <a:off x="4929188" y="1643063"/>
            <a:ext cx="1357312" cy="928687"/>
          </a:xfrm>
          <a:prstGeom prst="straightConnector1">
            <a:avLst/>
          </a:prstGeom>
          <a:ln w="5715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17" name="TextBox 16"/>
          <p:cNvSpPr txBox="1">
            <a:spLocks noChangeArrowheads="1"/>
          </p:cNvSpPr>
          <p:nvPr/>
        </p:nvSpPr>
        <p:spPr bwMode="auto">
          <a:xfrm>
            <a:off x="1928813" y="2714625"/>
            <a:ext cx="1428750" cy="1323975"/>
          </a:xfrm>
          <a:prstGeom prst="rect">
            <a:avLst/>
          </a:prstGeom>
          <a:solidFill>
            <a:srgbClr val="00B050"/>
          </a:solidFill>
          <a:ln w="9525">
            <a:noFill/>
            <a:miter lim="800000"/>
          </a:ln>
        </p:spPr>
        <p:txBody>
          <a:bodyPr>
            <a:spAutoFit/>
          </a:bodyPr>
          <a:lstStyle/>
          <a:p>
            <a:r>
              <a:rPr lang="zh-CN" altLang="en-US" sz="4000" b="1">
                <a:solidFill>
                  <a:schemeClr val="bg1"/>
                </a:solidFill>
                <a:latin typeface="Times New Roman" panose="02020603050405020304" pitchFamily="18" charset="0"/>
                <a:cs typeface="Times New Roman" panose="02020603050405020304" pitchFamily="18" charset="0"/>
              </a:rPr>
              <a:t>观点态度</a:t>
            </a:r>
            <a:endParaRPr lang="zh-CN" altLang="en-US" sz="4000" b="1">
              <a:solidFill>
                <a:schemeClr val="bg1"/>
              </a:solidFill>
              <a:latin typeface="Times New Roman" panose="02020603050405020304" pitchFamily="18" charset="0"/>
              <a:cs typeface="Times New Roman" panose="02020603050405020304" pitchFamily="18" charset="0"/>
            </a:endParaRPr>
          </a:p>
        </p:txBody>
      </p:sp>
      <p:sp>
        <p:nvSpPr>
          <p:cNvPr id="20" name="TextBox 19"/>
          <p:cNvSpPr txBox="1">
            <a:spLocks noChangeArrowheads="1"/>
          </p:cNvSpPr>
          <p:nvPr/>
        </p:nvSpPr>
        <p:spPr bwMode="auto">
          <a:xfrm>
            <a:off x="3786188" y="2714625"/>
            <a:ext cx="1285875" cy="1323975"/>
          </a:xfrm>
          <a:prstGeom prst="rect">
            <a:avLst/>
          </a:prstGeom>
          <a:solidFill>
            <a:srgbClr val="00B050"/>
          </a:solidFill>
          <a:ln w="9525">
            <a:noFill/>
            <a:miter lim="800000"/>
          </a:ln>
        </p:spPr>
        <p:txBody>
          <a:bodyPr>
            <a:spAutoFit/>
          </a:bodyPr>
          <a:lstStyle/>
          <a:p>
            <a:r>
              <a:rPr lang="zh-CN" altLang="en-US" sz="4000" b="1">
                <a:solidFill>
                  <a:schemeClr val="bg1"/>
                </a:solidFill>
                <a:latin typeface="Times New Roman" panose="02020603050405020304" pitchFamily="18" charset="0"/>
                <a:cs typeface="Times New Roman" panose="02020603050405020304" pitchFamily="18" charset="0"/>
              </a:rPr>
              <a:t>写作意图</a:t>
            </a:r>
            <a:endParaRPr lang="zh-CN" altLang="en-US" sz="4000" b="1">
              <a:solidFill>
                <a:schemeClr val="bg1"/>
              </a:solidFill>
              <a:latin typeface="Times New Roman" panose="02020603050405020304" pitchFamily="18" charset="0"/>
              <a:cs typeface="Times New Roman" panose="02020603050405020304" pitchFamily="18" charset="0"/>
            </a:endParaRPr>
          </a:p>
        </p:txBody>
      </p:sp>
      <p:sp>
        <p:nvSpPr>
          <p:cNvPr id="23" name="TextBox 22"/>
          <p:cNvSpPr txBox="1">
            <a:spLocks noChangeArrowheads="1"/>
          </p:cNvSpPr>
          <p:nvPr/>
        </p:nvSpPr>
        <p:spPr bwMode="auto">
          <a:xfrm>
            <a:off x="5643563" y="2714625"/>
            <a:ext cx="1428750" cy="1323975"/>
          </a:xfrm>
          <a:prstGeom prst="rect">
            <a:avLst/>
          </a:prstGeom>
          <a:solidFill>
            <a:srgbClr val="00B050"/>
          </a:solidFill>
          <a:ln w="9525">
            <a:noFill/>
            <a:miter lim="800000"/>
          </a:ln>
        </p:spPr>
        <p:txBody>
          <a:bodyPr>
            <a:spAutoFit/>
          </a:bodyPr>
          <a:lstStyle/>
          <a:p>
            <a:r>
              <a:rPr lang="zh-CN" altLang="en-US" sz="4000" b="1">
                <a:solidFill>
                  <a:schemeClr val="bg1"/>
                </a:solidFill>
                <a:latin typeface="Times New Roman" panose="02020603050405020304" pitchFamily="18" charset="0"/>
                <a:cs typeface="Times New Roman" panose="02020603050405020304" pitchFamily="18" charset="0"/>
              </a:rPr>
              <a:t>细节推理</a:t>
            </a:r>
            <a:endParaRPr lang="zh-CN" altLang="en-US" sz="4000" b="1">
              <a:solidFill>
                <a:schemeClr val="bg1"/>
              </a:solidFill>
              <a:latin typeface="Times New Roman" panose="02020603050405020304" pitchFamily="18" charset="0"/>
              <a:cs typeface="Times New Roman" panose="02020603050405020304" pitchFamily="18" charset="0"/>
            </a:endParaRPr>
          </a:p>
        </p:txBody>
      </p:sp>
      <p:cxnSp>
        <p:nvCxnSpPr>
          <p:cNvPr id="18" name="直接箭头连接符 17"/>
          <p:cNvCxnSpPr/>
          <p:nvPr/>
        </p:nvCxnSpPr>
        <p:spPr>
          <a:xfrm rot="10800000" flipV="1">
            <a:off x="1000125" y="1571625"/>
            <a:ext cx="2714625" cy="1071563"/>
          </a:xfrm>
          <a:prstGeom prst="straightConnector1">
            <a:avLst/>
          </a:prstGeom>
          <a:ln w="5715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21" name="TextBox 20"/>
          <p:cNvSpPr txBox="1">
            <a:spLocks noChangeArrowheads="1"/>
          </p:cNvSpPr>
          <p:nvPr/>
        </p:nvSpPr>
        <p:spPr bwMode="auto">
          <a:xfrm>
            <a:off x="214313" y="2714625"/>
            <a:ext cx="1428750" cy="1323975"/>
          </a:xfrm>
          <a:prstGeom prst="rect">
            <a:avLst/>
          </a:prstGeom>
          <a:solidFill>
            <a:srgbClr val="00B050"/>
          </a:solidFill>
          <a:ln w="9525">
            <a:noFill/>
            <a:miter lim="800000"/>
          </a:ln>
        </p:spPr>
        <p:txBody>
          <a:bodyPr>
            <a:spAutoFit/>
          </a:bodyPr>
          <a:lstStyle/>
          <a:p>
            <a:r>
              <a:rPr lang="zh-CN" altLang="en-US" sz="4000" b="1">
                <a:solidFill>
                  <a:schemeClr val="bg1"/>
                </a:solidFill>
                <a:latin typeface="Times New Roman" panose="02020603050405020304" pitchFamily="18" charset="0"/>
                <a:cs typeface="Times New Roman" panose="02020603050405020304" pitchFamily="18" charset="0"/>
              </a:rPr>
              <a:t>文章出处</a:t>
            </a:r>
            <a:endParaRPr lang="zh-CN" altLang="en-US" sz="4000" b="1">
              <a:solidFill>
                <a:schemeClr val="bg1"/>
              </a:solidFill>
              <a:latin typeface="Times New Roman" panose="02020603050405020304" pitchFamily="18" charset="0"/>
              <a:cs typeface="Times New Roman" panose="02020603050405020304" pitchFamily="18" charset="0"/>
            </a:endParaRPr>
          </a:p>
        </p:txBody>
      </p:sp>
      <p:sp>
        <p:nvSpPr>
          <p:cNvPr id="31755" name="TextBox 12"/>
          <p:cNvSpPr txBox="1">
            <a:spLocks noChangeArrowheads="1"/>
          </p:cNvSpPr>
          <p:nvPr/>
        </p:nvSpPr>
        <p:spPr bwMode="auto">
          <a:xfrm>
            <a:off x="0" y="0"/>
            <a:ext cx="3714750" cy="708025"/>
          </a:xfrm>
          <a:prstGeom prst="rect">
            <a:avLst/>
          </a:prstGeom>
          <a:noFill/>
          <a:ln w="9525">
            <a:noFill/>
            <a:miter lim="800000"/>
          </a:ln>
        </p:spPr>
        <p:txBody>
          <a:bodyPr>
            <a:spAutoFit/>
          </a:bodyPr>
          <a:lstStyle/>
          <a:p>
            <a:r>
              <a:rPr lang="en-US" altLang="zh-CN" sz="4000" b="1">
                <a:solidFill>
                  <a:srgbClr val="FF0066"/>
                </a:solidFill>
                <a:latin typeface="Comic Sans MS" panose="030F0702030302020204" pitchFamily="66" charset="0"/>
              </a:rPr>
              <a:t>Summary </a:t>
            </a:r>
            <a:endParaRPr lang="zh-CN" altLang="en-US" sz="4000" b="1">
              <a:solidFill>
                <a:srgbClr val="FF0066"/>
              </a:solidFill>
              <a:latin typeface="Comic Sans MS" panose="030F0702030302020204" pitchFamily="66" charset="0"/>
            </a:endParaRPr>
          </a:p>
        </p:txBody>
      </p:sp>
      <p:cxnSp>
        <p:nvCxnSpPr>
          <p:cNvPr id="22" name="直接箭头连接符 21"/>
          <p:cNvCxnSpPr/>
          <p:nvPr/>
        </p:nvCxnSpPr>
        <p:spPr>
          <a:xfrm rot="10800000" flipV="1">
            <a:off x="3929063" y="4071938"/>
            <a:ext cx="1930400" cy="1000125"/>
          </a:xfrm>
          <a:prstGeom prst="straightConnector1">
            <a:avLst/>
          </a:prstGeom>
          <a:ln w="5715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24" name="直接箭头连接符 23"/>
          <p:cNvCxnSpPr/>
          <p:nvPr/>
        </p:nvCxnSpPr>
        <p:spPr>
          <a:xfrm rot="5400000">
            <a:off x="5393532" y="4179094"/>
            <a:ext cx="1071562" cy="857250"/>
          </a:xfrm>
          <a:prstGeom prst="straightConnector1">
            <a:avLst/>
          </a:prstGeom>
          <a:ln w="5715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25" name="直接箭头连接符 24"/>
          <p:cNvCxnSpPr/>
          <p:nvPr/>
        </p:nvCxnSpPr>
        <p:spPr>
          <a:xfrm rot="5400000">
            <a:off x="6215857" y="4642644"/>
            <a:ext cx="1143000" cy="1587"/>
          </a:xfrm>
          <a:prstGeom prst="straightConnector1">
            <a:avLst/>
          </a:prstGeom>
          <a:ln w="5715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26" name="直接箭头连接符 25"/>
          <p:cNvCxnSpPr/>
          <p:nvPr/>
        </p:nvCxnSpPr>
        <p:spPr>
          <a:xfrm rot="16200000" flipH="1">
            <a:off x="6894512" y="4037013"/>
            <a:ext cx="1357313" cy="1284288"/>
          </a:xfrm>
          <a:prstGeom prst="straightConnector1">
            <a:avLst/>
          </a:prstGeom>
          <a:ln w="5715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28" name="TextBox 27"/>
          <p:cNvSpPr txBox="1"/>
          <p:nvPr/>
        </p:nvSpPr>
        <p:spPr>
          <a:xfrm>
            <a:off x="3071813" y="5214938"/>
            <a:ext cx="1214437" cy="1323975"/>
          </a:xfrm>
          <a:prstGeom prst="rect">
            <a:avLst/>
          </a:prstGeom>
          <a:solidFill>
            <a:schemeClr val="accent6">
              <a:lumMod val="75000"/>
            </a:schemeClr>
          </a:solidFill>
        </p:spPr>
        <p:txBody>
          <a:bodyPr>
            <a:spAutoFit/>
          </a:bodyPr>
          <a:lstStyle/>
          <a:p>
            <a:pPr fontAlgn="auto">
              <a:spcBef>
                <a:spcPts val="0"/>
              </a:spcBef>
              <a:spcAft>
                <a:spcPts val="0"/>
              </a:spcAft>
              <a:defRPr/>
            </a:pPr>
            <a:r>
              <a:rPr lang="zh-CN" altLang="en-US" sz="4000" b="1" dirty="0">
                <a:solidFill>
                  <a:schemeClr val="bg1"/>
                </a:solidFill>
                <a:latin typeface="Times New Roman" panose="02020603050405020304" pitchFamily="18" charset="0"/>
                <a:ea typeface="+mn-ea"/>
                <a:cs typeface="Times New Roman" panose="02020603050405020304" pitchFamily="18" charset="0"/>
              </a:rPr>
              <a:t>数据推断</a:t>
            </a:r>
            <a:endParaRPr lang="zh-CN" altLang="en-US" sz="4000" b="1" dirty="0">
              <a:solidFill>
                <a:schemeClr val="bg1"/>
              </a:solidFill>
              <a:latin typeface="Times New Roman" panose="02020603050405020304" pitchFamily="18" charset="0"/>
              <a:ea typeface="+mn-ea"/>
              <a:cs typeface="Times New Roman" panose="02020603050405020304" pitchFamily="18" charset="0"/>
            </a:endParaRPr>
          </a:p>
        </p:txBody>
      </p:sp>
      <p:sp>
        <p:nvSpPr>
          <p:cNvPr id="29" name="TextBox 28"/>
          <p:cNvSpPr txBox="1"/>
          <p:nvPr/>
        </p:nvSpPr>
        <p:spPr>
          <a:xfrm>
            <a:off x="6072188" y="5429250"/>
            <a:ext cx="1357312" cy="708025"/>
          </a:xfrm>
          <a:prstGeom prst="rect">
            <a:avLst/>
          </a:prstGeom>
          <a:solidFill>
            <a:schemeClr val="accent6">
              <a:lumMod val="75000"/>
            </a:schemeClr>
          </a:solidFill>
        </p:spPr>
        <p:txBody>
          <a:bodyPr>
            <a:spAutoFit/>
          </a:bodyPr>
          <a:lstStyle/>
          <a:p>
            <a:pPr fontAlgn="auto">
              <a:spcBef>
                <a:spcPts val="0"/>
              </a:spcBef>
              <a:spcAft>
                <a:spcPts val="0"/>
              </a:spcAft>
              <a:defRPr/>
            </a:pPr>
            <a:r>
              <a:rPr lang="zh-CN" altLang="en-US" sz="4000" b="1" dirty="0">
                <a:solidFill>
                  <a:schemeClr val="bg1"/>
                </a:solidFill>
                <a:latin typeface="Times New Roman" panose="02020603050405020304" pitchFamily="18" charset="0"/>
                <a:ea typeface="+mn-ea"/>
                <a:cs typeface="Times New Roman" panose="02020603050405020304" pitchFamily="18" charset="0"/>
              </a:rPr>
              <a:t>对比</a:t>
            </a:r>
            <a:endParaRPr lang="zh-CN" altLang="en-US" sz="4000" b="1" dirty="0">
              <a:solidFill>
                <a:schemeClr val="bg1"/>
              </a:solidFill>
              <a:latin typeface="Times New Roman" panose="02020603050405020304" pitchFamily="18" charset="0"/>
              <a:ea typeface="+mn-ea"/>
              <a:cs typeface="Times New Roman" panose="02020603050405020304" pitchFamily="18" charset="0"/>
            </a:endParaRPr>
          </a:p>
        </p:txBody>
      </p:sp>
      <p:sp>
        <p:nvSpPr>
          <p:cNvPr id="30" name="TextBox 29"/>
          <p:cNvSpPr txBox="1"/>
          <p:nvPr/>
        </p:nvSpPr>
        <p:spPr>
          <a:xfrm>
            <a:off x="4572000" y="5214938"/>
            <a:ext cx="1285875" cy="1323975"/>
          </a:xfrm>
          <a:prstGeom prst="rect">
            <a:avLst/>
          </a:prstGeom>
          <a:solidFill>
            <a:schemeClr val="accent6">
              <a:lumMod val="75000"/>
            </a:schemeClr>
          </a:solidFill>
        </p:spPr>
        <p:txBody>
          <a:bodyPr>
            <a:spAutoFit/>
          </a:bodyPr>
          <a:lstStyle/>
          <a:p>
            <a:pPr fontAlgn="auto">
              <a:spcBef>
                <a:spcPts val="0"/>
              </a:spcBef>
              <a:spcAft>
                <a:spcPts val="0"/>
              </a:spcAft>
              <a:defRPr/>
            </a:pPr>
            <a:r>
              <a:rPr lang="zh-CN" altLang="en-US" sz="4000" b="1" dirty="0">
                <a:solidFill>
                  <a:schemeClr val="bg1"/>
                </a:solidFill>
                <a:latin typeface="Times New Roman" panose="02020603050405020304" pitchFamily="18" charset="0"/>
                <a:ea typeface="+mn-ea"/>
                <a:cs typeface="Times New Roman" panose="02020603050405020304" pitchFamily="18" charset="0"/>
              </a:rPr>
              <a:t>因果关系</a:t>
            </a:r>
            <a:endParaRPr lang="zh-CN" altLang="en-US" sz="4000" b="1" dirty="0">
              <a:solidFill>
                <a:schemeClr val="bg1"/>
              </a:solidFill>
              <a:latin typeface="Times New Roman" panose="02020603050405020304" pitchFamily="18" charset="0"/>
              <a:ea typeface="+mn-ea"/>
              <a:cs typeface="Times New Roman" panose="02020603050405020304" pitchFamily="18" charset="0"/>
            </a:endParaRPr>
          </a:p>
        </p:txBody>
      </p:sp>
      <p:sp>
        <p:nvSpPr>
          <p:cNvPr id="31" name="TextBox 30"/>
          <p:cNvSpPr txBox="1"/>
          <p:nvPr/>
        </p:nvSpPr>
        <p:spPr>
          <a:xfrm>
            <a:off x="7643813" y="5429250"/>
            <a:ext cx="1285875" cy="708025"/>
          </a:xfrm>
          <a:prstGeom prst="rect">
            <a:avLst/>
          </a:prstGeom>
          <a:solidFill>
            <a:schemeClr val="accent6">
              <a:lumMod val="75000"/>
            </a:schemeClr>
          </a:solidFill>
        </p:spPr>
        <p:txBody>
          <a:bodyPr>
            <a:spAutoFit/>
          </a:bodyPr>
          <a:lstStyle/>
          <a:p>
            <a:pPr fontAlgn="auto">
              <a:spcBef>
                <a:spcPts val="0"/>
              </a:spcBef>
              <a:spcAft>
                <a:spcPts val="0"/>
              </a:spcAft>
              <a:defRPr/>
            </a:pPr>
            <a:r>
              <a:rPr lang="zh-CN" altLang="en-US" sz="4000" b="1" dirty="0">
                <a:solidFill>
                  <a:schemeClr val="bg1"/>
                </a:solidFill>
                <a:latin typeface="Times New Roman" panose="02020603050405020304" pitchFamily="18" charset="0"/>
                <a:ea typeface="+mn-ea"/>
                <a:cs typeface="Times New Roman" panose="02020603050405020304" pitchFamily="18" charset="0"/>
              </a:rPr>
              <a:t>转折</a:t>
            </a:r>
            <a:endParaRPr lang="zh-CN" altLang="en-US" sz="4000" b="1" dirty="0">
              <a:solidFill>
                <a:schemeClr val="bg1"/>
              </a:solidFill>
              <a:latin typeface="Times New Roman" panose="02020603050405020304" pitchFamily="18" charset="0"/>
              <a:ea typeface="+mn-ea"/>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linds(horizontal)">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blinds(horizontal)">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blinds(horizontal)">
                                      <p:cBhvr>
                                        <p:cTn id="17" dur="500"/>
                                        <p:tgtEl>
                                          <p:spTgt spid="20"/>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blinds(horizontal)">
                                      <p:cBhvr>
                                        <p:cTn id="22" dur="500"/>
                                        <p:tgtEl>
                                          <p:spTgt spid="23"/>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checkerboard(across)">
                                      <p:cBhvr>
                                        <p:cTn id="27" dur="500"/>
                                        <p:tgtEl>
                                          <p:spTgt spid="22"/>
                                        </p:tgtEl>
                                      </p:cBhvr>
                                    </p:animEffect>
                                  </p:childTnLst>
                                </p:cTn>
                              </p:par>
                              <p:par>
                                <p:cTn id="28" presetID="5" presetClass="entr" presetSubtype="10" fill="hold" nodeType="withEffect">
                                  <p:stCondLst>
                                    <p:cond delay="0"/>
                                  </p:stCondLst>
                                  <p:childTnLst>
                                    <p:set>
                                      <p:cBhvr>
                                        <p:cTn id="29" dur="1" fill="hold">
                                          <p:stCondLst>
                                            <p:cond delay="0"/>
                                          </p:stCondLst>
                                        </p:cTn>
                                        <p:tgtEl>
                                          <p:spTgt spid="24"/>
                                        </p:tgtEl>
                                        <p:attrNameLst>
                                          <p:attrName>style.visibility</p:attrName>
                                        </p:attrNameLst>
                                      </p:cBhvr>
                                      <p:to>
                                        <p:strVal val="visible"/>
                                      </p:to>
                                    </p:set>
                                    <p:animEffect transition="in" filter="checkerboard(across)">
                                      <p:cBhvr>
                                        <p:cTn id="30" dur="500"/>
                                        <p:tgtEl>
                                          <p:spTgt spid="24"/>
                                        </p:tgtEl>
                                      </p:cBhvr>
                                    </p:animEffect>
                                  </p:childTnLst>
                                </p:cTn>
                              </p:par>
                              <p:par>
                                <p:cTn id="31" presetID="5" presetClass="entr" presetSubtype="10" fill="hold" nodeType="withEffect">
                                  <p:stCondLst>
                                    <p:cond delay="0"/>
                                  </p:stCondLst>
                                  <p:childTnLst>
                                    <p:set>
                                      <p:cBhvr>
                                        <p:cTn id="32" dur="1" fill="hold">
                                          <p:stCondLst>
                                            <p:cond delay="0"/>
                                          </p:stCondLst>
                                        </p:cTn>
                                        <p:tgtEl>
                                          <p:spTgt spid="25"/>
                                        </p:tgtEl>
                                        <p:attrNameLst>
                                          <p:attrName>style.visibility</p:attrName>
                                        </p:attrNameLst>
                                      </p:cBhvr>
                                      <p:to>
                                        <p:strVal val="visible"/>
                                      </p:to>
                                    </p:set>
                                    <p:animEffect transition="in" filter="checkerboard(across)">
                                      <p:cBhvr>
                                        <p:cTn id="33" dur="500"/>
                                        <p:tgtEl>
                                          <p:spTgt spid="25"/>
                                        </p:tgtEl>
                                      </p:cBhvr>
                                    </p:animEffect>
                                  </p:childTnLst>
                                </p:cTn>
                              </p:par>
                              <p:par>
                                <p:cTn id="34" presetID="5" presetClass="entr" presetSubtype="10" fill="hold" nodeType="withEffect">
                                  <p:stCondLst>
                                    <p:cond delay="0"/>
                                  </p:stCondLst>
                                  <p:childTnLst>
                                    <p:set>
                                      <p:cBhvr>
                                        <p:cTn id="35" dur="1" fill="hold">
                                          <p:stCondLst>
                                            <p:cond delay="0"/>
                                          </p:stCondLst>
                                        </p:cTn>
                                        <p:tgtEl>
                                          <p:spTgt spid="26"/>
                                        </p:tgtEl>
                                        <p:attrNameLst>
                                          <p:attrName>style.visibility</p:attrName>
                                        </p:attrNameLst>
                                      </p:cBhvr>
                                      <p:to>
                                        <p:strVal val="visible"/>
                                      </p:to>
                                    </p:set>
                                    <p:animEffect transition="in" filter="checkerboard(across)">
                                      <p:cBhvr>
                                        <p:cTn id="36" dur="500"/>
                                        <p:tgtEl>
                                          <p:spTgt spid="26"/>
                                        </p:tgtEl>
                                      </p:cBhvr>
                                    </p:animEffect>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8"/>
                                        </p:tgtEl>
                                        <p:attrNameLst>
                                          <p:attrName>style.visibility</p:attrName>
                                        </p:attrNameLst>
                                      </p:cBhvr>
                                      <p:to>
                                        <p:strVal val="visible"/>
                                      </p:to>
                                    </p:set>
                                    <p:anim calcmode="lin" valueType="num">
                                      <p:cBhvr additive="base">
                                        <p:cTn id="41" dur="500" fill="hold"/>
                                        <p:tgtEl>
                                          <p:spTgt spid="28"/>
                                        </p:tgtEl>
                                        <p:attrNameLst>
                                          <p:attrName>ppt_x</p:attrName>
                                        </p:attrNameLst>
                                      </p:cBhvr>
                                      <p:tavLst>
                                        <p:tav tm="0">
                                          <p:val>
                                            <p:strVal val="#ppt_x"/>
                                          </p:val>
                                        </p:tav>
                                        <p:tav tm="100000">
                                          <p:val>
                                            <p:strVal val="#ppt_x"/>
                                          </p:val>
                                        </p:tav>
                                      </p:tavLst>
                                    </p:anim>
                                    <p:anim calcmode="lin" valueType="num">
                                      <p:cBhvr additive="base">
                                        <p:cTn id="42"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30"/>
                                        </p:tgtEl>
                                        <p:attrNameLst>
                                          <p:attrName>style.visibility</p:attrName>
                                        </p:attrNameLst>
                                      </p:cBhvr>
                                      <p:to>
                                        <p:strVal val="visible"/>
                                      </p:to>
                                    </p:set>
                                    <p:anim calcmode="lin" valueType="num">
                                      <p:cBhvr additive="base">
                                        <p:cTn id="47" dur="500" fill="hold"/>
                                        <p:tgtEl>
                                          <p:spTgt spid="30"/>
                                        </p:tgtEl>
                                        <p:attrNameLst>
                                          <p:attrName>ppt_x</p:attrName>
                                        </p:attrNameLst>
                                      </p:cBhvr>
                                      <p:tavLst>
                                        <p:tav tm="0">
                                          <p:val>
                                            <p:strVal val="#ppt_x"/>
                                          </p:val>
                                        </p:tav>
                                        <p:tav tm="100000">
                                          <p:val>
                                            <p:strVal val="#ppt_x"/>
                                          </p:val>
                                        </p:tav>
                                      </p:tavLst>
                                    </p:anim>
                                    <p:anim calcmode="lin" valueType="num">
                                      <p:cBhvr additive="base">
                                        <p:cTn id="48"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29"/>
                                        </p:tgtEl>
                                        <p:attrNameLst>
                                          <p:attrName>style.visibility</p:attrName>
                                        </p:attrNameLst>
                                      </p:cBhvr>
                                      <p:to>
                                        <p:strVal val="visible"/>
                                      </p:to>
                                    </p:set>
                                    <p:anim calcmode="lin" valueType="num">
                                      <p:cBhvr additive="base">
                                        <p:cTn id="53" dur="500" fill="hold"/>
                                        <p:tgtEl>
                                          <p:spTgt spid="29"/>
                                        </p:tgtEl>
                                        <p:attrNameLst>
                                          <p:attrName>ppt_x</p:attrName>
                                        </p:attrNameLst>
                                      </p:cBhvr>
                                      <p:tavLst>
                                        <p:tav tm="0">
                                          <p:val>
                                            <p:strVal val="#ppt_x"/>
                                          </p:val>
                                        </p:tav>
                                        <p:tav tm="100000">
                                          <p:val>
                                            <p:strVal val="#ppt_x"/>
                                          </p:val>
                                        </p:tav>
                                      </p:tavLst>
                                    </p:anim>
                                    <p:anim calcmode="lin" valueType="num">
                                      <p:cBhvr additive="base">
                                        <p:cTn id="54"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31"/>
                                        </p:tgtEl>
                                        <p:attrNameLst>
                                          <p:attrName>style.visibility</p:attrName>
                                        </p:attrNameLst>
                                      </p:cBhvr>
                                      <p:to>
                                        <p:strVal val="visible"/>
                                      </p:to>
                                    </p:set>
                                    <p:anim calcmode="lin" valueType="num">
                                      <p:cBhvr additive="base">
                                        <p:cTn id="59" dur="500" fill="hold"/>
                                        <p:tgtEl>
                                          <p:spTgt spid="31"/>
                                        </p:tgtEl>
                                        <p:attrNameLst>
                                          <p:attrName>ppt_x</p:attrName>
                                        </p:attrNameLst>
                                      </p:cBhvr>
                                      <p:tavLst>
                                        <p:tav tm="0">
                                          <p:val>
                                            <p:strVal val="#ppt_x"/>
                                          </p:val>
                                        </p:tav>
                                        <p:tav tm="100000">
                                          <p:val>
                                            <p:strVal val="#ppt_x"/>
                                          </p:val>
                                        </p:tav>
                                      </p:tavLst>
                                    </p:anim>
                                    <p:anim calcmode="lin" valueType="num">
                                      <p:cBhvr additive="base">
                                        <p:cTn id="60"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20" grpId="0" animBg="1"/>
      <p:bldP spid="23" grpId="0" animBg="1"/>
      <p:bldP spid="21" grpId="0" animBg="1"/>
      <p:bldP spid="28" grpId="0" animBg="1"/>
      <p:bldP spid="29" grpId="0" animBg="1"/>
      <p:bldP spid="30" grpId="0" animBg="1"/>
      <p:bldP spid="31"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extBox 12"/>
          <p:cNvSpPr txBox="1">
            <a:spLocks noChangeArrowheads="1"/>
          </p:cNvSpPr>
          <p:nvPr/>
        </p:nvSpPr>
        <p:spPr bwMode="auto">
          <a:xfrm>
            <a:off x="2928938" y="77788"/>
            <a:ext cx="3714750" cy="708025"/>
          </a:xfrm>
          <a:prstGeom prst="rect">
            <a:avLst/>
          </a:prstGeom>
          <a:noFill/>
          <a:ln w="9525">
            <a:noFill/>
            <a:miter lim="800000"/>
          </a:ln>
        </p:spPr>
        <p:txBody>
          <a:bodyPr>
            <a:spAutoFit/>
          </a:bodyPr>
          <a:lstStyle/>
          <a:p>
            <a:r>
              <a:rPr lang="en-US" altLang="zh-CN" sz="4000" b="1">
                <a:solidFill>
                  <a:srgbClr val="FF0066"/>
                </a:solidFill>
                <a:latin typeface="Comic Sans MS" panose="030F0702030302020204" pitchFamily="66" charset="0"/>
              </a:rPr>
              <a:t>vocabulary </a:t>
            </a:r>
            <a:endParaRPr lang="zh-CN" altLang="en-US" sz="4000" b="1">
              <a:solidFill>
                <a:srgbClr val="FF0066"/>
              </a:solidFill>
              <a:latin typeface="Comic Sans MS" panose="030F0702030302020204" pitchFamily="66" charset="0"/>
            </a:endParaRPr>
          </a:p>
        </p:txBody>
      </p:sp>
      <p:sp>
        <p:nvSpPr>
          <p:cNvPr id="32770" name="TextBox 2"/>
          <p:cNvSpPr txBox="1">
            <a:spLocks noChangeArrowheads="1"/>
          </p:cNvSpPr>
          <p:nvPr/>
        </p:nvSpPr>
        <p:spPr bwMode="auto">
          <a:xfrm>
            <a:off x="214282" y="785794"/>
            <a:ext cx="3714751" cy="3387725"/>
          </a:xfrm>
          <a:prstGeom prst="rect">
            <a:avLst/>
          </a:prstGeom>
          <a:noFill/>
          <a:ln w="9525">
            <a:noFill/>
            <a:miter lim="800000"/>
          </a:ln>
        </p:spPr>
        <p:txBody>
          <a:bodyPr wrap="square">
            <a:spAutoFit/>
          </a:bodyPr>
          <a:lstStyle/>
          <a:p>
            <a:r>
              <a:rPr lang="en-US" altLang="zh-CN" sz="3600" dirty="0">
                <a:latin typeface="Times New Roman" panose="02020603050405020304" pitchFamily="18" charset="0"/>
                <a:cs typeface="Times New Roman" panose="02020603050405020304" pitchFamily="18" charset="0"/>
              </a:rPr>
              <a:t>exactly  adv. </a:t>
            </a:r>
            <a:endParaRPr lang="en-US" altLang="zh-CN" sz="3600" dirty="0">
              <a:latin typeface="Times New Roman" panose="02020603050405020304" pitchFamily="18" charset="0"/>
              <a:cs typeface="Times New Roman" panose="02020603050405020304" pitchFamily="18" charset="0"/>
            </a:endParaRPr>
          </a:p>
          <a:p>
            <a:r>
              <a:rPr lang="en-US" altLang="zh-CN" sz="3600" dirty="0">
                <a:latin typeface="Times New Roman" panose="02020603050405020304" pitchFamily="18" charset="0"/>
                <a:cs typeface="Times New Roman" panose="02020603050405020304" pitchFamily="18" charset="0"/>
              </a:rPr>
              <a:t>phenomenon n.</a:t>
            </a:r>
            <a:endParaRPr lang="en-US" altLang="zh-CN" sz="3600" dirty="0">
              <a:latin typeface="Times New Roman" panose="02020603050405020304" pitchFamily="18" charset="0"/>
              <a:cs typeface="Times New Roman" panose="02020603050405020304" pitchFamily="18" charset="0"/>
            </a:endParaRPr>
          </a:p>
          <a:p>
            <a:r>
              <a:rPr lang="en-US" altLang="zh-CN" sz="3600" dirty="0">
                <a:latin typeface="Times New Roman" panose="02020603050405020304" pitchFamily="18" charset="0"/>
                <a:cs typeface="Times New Roman" panose="02020603050405020304" pitchFamily="18" charset="0"/>
              </a:rPr>
              <a:t>personality n.</a:t>
            </a:r>
            <a:endParaRPr lang="en-US" altLang="zh-CN" sz="3600" dirty="0">
              <a:latin typeface="Times New Roman" panose="02020603050405020304" pitchFamily="18" charset="0"/>
              <a:cs typeface="Times New Roman" panose="02020603050405020304" pitchFamily="18" charset="0"/>
            </a:endParaRPr>
          </a:p>
          <a:p>
            <a:r>
              <a:rPr lang="en-US" altLang="zh-CN" sz="3600" dirty="0">
                <a:latin typeface="Times New Roman" panose="02020603050405020304" pitchFamily="18" charset="0"/>
                <a:cs typeface="Times New Roman" panose="02020603050405020304" pitchFamily="18" charset="0"/>
              </a:rPr>
              <a:t>optimistic adj.</a:t>
            </a:r>
            <a:endParaRPr lang="en-US" altLang="zh-CN" sz="3600" dirty="0">
              <a:latin typeface="Times New Roman" panose="02020603050405020304" pitchFamily="18" charset="0"/>
              <a:cs typeface="Times New Roman" panose="02020603050405020304" pitchFamily="18" charset="0"/>
            </a:endParaRPr>
          </a:p>
          <a:p>
            <a:r>
              <a:rPr lang="en-US" altLang="zh-CN" sz="3600" dirty="0">
                <a:latin typeface="Times New Roman" panose="02020603050405020304" pitchFamily="18" charset="0"/>
                <a:cs typeface="Times New Roman" panose="02020603050405020304" pitchFamily="18" charset="0"/>
              </a:rPr>
              <a:t>productive adj.</a:t>
            </a:r>
            <a:endParaRPr lang="en-US" altLang="zh-CN" sz="3600" dirty="0">
              <a:latin typeface="Times New Roman" panose="02020603050405020304" pitchFamily="18" charset="0"/>
              <a:cs typeface="Times New Roman" panose="02020603050405020304" pitchFamily="18" charset="0"/>
            </a:endParaRPr>
          </a:p>
          <a:p>
            <a:r>
              <a:rPr lang="en-US" altLang="zh-CN" sz="3600" dirty="0">
                <a:latin typeface="Times New Roman" panose="02020603050405020304" pitchFamily="18" charset="0"/>
                <a:cs typeface="Times New Roman" panose="02020603050405020304" pitchFamily="18" charset="0"/>
              </a:rPr>
              <a:t>generous adj. </a:t>
            </a:r>
            <a:endParaRPr lang="en-US" altLang="zh-CN" sz="3600" dirty="0">
              <a:latin typeface="Times New Roman" panose="02020603050405020304" pitchFamily="18" charset="0"/>
              <a:cs typeface="Times New Roman" panose="02020603050405020304" pitchFamily="18" charset="0"/>
            </a:endParaRPr>
          </a:p>
        </p:txBody>
      </p:sp>
      <p:sp>
        <p:nvSpPr>
          <p:cNvPr id="32771" name="TextBox 3"/>
          <p:cNvSpPr txBox="1">
            <a:spLocks noChangeArrowheads="1"/>
          </p:cNvSpPr>
          <p:nvPr/>
        </p:nvSpPr>
        <p:spPr bwMode="auto">
          <a:xfrm>
            <a:off x="4786313" y="785813"/>
            <a:ext cx="3643312" cy="3387725"/>
          </a:xfrm>
          <a:prstGeom prst="rect">
            <a:avLst/>
          </a:prstGeom>
          <a:noFill/>
          <a:ln w="9525">
            <a:noFill/>
            <a:miter lim="800000"/>
          </a:ln>
        </p:spPr>
        <p:txBody>
          <a:bodyPr>
            <a:spAutoFit/>
          </a:bodyPr>
          <a:lstStyle/>
          <a:p>
            <a:r>
              <a:rPr lang="en-US" altLang="zh-CN" sz="3600">
                <a:latin typeface="Times New Roman" panose="02020603050405020304" pitchFamily="18" charset="0"/>
                <a:cs typeface="Times New Roman" panose="02020603050405020304" pitchFamily="18" charset="0"/>
              </a:rPr>
              <a:t>react  v.</a:t>
            </a:r>
            <a:endParaRPr lang="en-US" altLang="zh-CN" sz="3600">
              <a:latin typeface="Times New Roman" panose="02020603050405020304" pitchFamily="18" charset="0"/>
              <a:cs typeface="Times New Roman" panose="02020603050405020304" pitchFamily="18" charset="0"/>
            </a:endParaRPr>
          </a:p>
          <a:p>
            <a:r>
              <a:rPr lang="en-US" altLang="zh-CN" sz="3600">
                <a:latin typeface="Times New Roman" panose="02020603050405020304" pitchFamily="18" charset="0"/>
                <a:cs typeface="Times New Roman" panose="02020603050405020304" pitchFamily="18" charset="0"/>
              </a:rPr>
              <a:t>inconsiderate adj.</a:t>
            </a:r>
            <a:endParaRPr lang="en-US" altLang="zh-CN" sz="3600">
              <a:latin typeface="Times New Roman" panose="02020603050405020304" pitchFamily="18" charset="0"/>
              <a:cs typeface="Times New Roman" panose="02020603050405020304" pitchFamily="18" charset="0"/>
            </a:endParaRPr>
          </a:p>
          <a:p>
            <a:r>
              <a:rPr lang="en-US" altLang="zh-CN" sz="3600">
                <a:latin typeface="Times New Roman" panose="02020603050405020304" pitchFamily="18" charset="0"/>
                <a:cs typeface="Times New Roman" panose="02020603050405020304" pitchFamily="18" charset="0"/>
              </a:rPr>
              <a:t>lack   v.</a:t>
            </a:r>
            <a:endParaRPr lang="en-US" altLang="zh-CN" sz="3600">
              <a:latin typeface="Times New Roman" panose="02020603050405020304" pitchFamily="18" charset="0"/>
              <a:cs typeface="Times New Roman" panose="02020603050405020304" pitchFamily="18" charset="0"/>
            </a:endParaRPr>
          </a:p>
          <a:p>
            <a:r>
              <a:rPr lang="en-US" altLang="zh-CN" sz="3600">
                <a:latin typeface="Times New Roman" panose="02020603050405020304" pitchFamily="18" charset="0"/>
                <a:cs typeface="Times New Roman" panose="02020603050405020304" pitchFamily="18" charset="0"/>
              </a:rPr>
              <a:t>discrimination  n.</a:t>
            </a:r>
            <a:endParaRPr lang="en-US" altLang="zh-CN" sz="3600">
              <a:latin typeface="Times New Roman" panose="02020603050405020304" pitchFamily="18" charset="0"/>
              <a:cs typeface="Times New Roman" panose="02020603050405020304" pitchFamily="18" charset="0"/>
            </a:endParaRPr>
          </a:p>
          <a:p>
            <a:r>
              <a:rPr lang="en-US" altLang="zh-CN" sz="3600">
                <a:latin typeface="Times New Roman" panose="02020603050405020304" pitchFamily="18" charset="0"/>
                <a:cs typeface="Times New Roman" panose="02020603050405020304" pitchFamily="18" charset="0"/>
              </a:rPr>
              <a:t>prohibit   v.</a:t>
            </a:r>
            <a:endParaRPr lang="en-US" altLang="zh-CN" sz="3600">
              <a:latin typeface="Times New Roman" panose="02020603050405020304" pitchFamily="18" charset="0"/>
              <a:cs typeface="Times New Roman" panose="02020603050405020304" pitchFamily="18" charset="0"/>
            </a:endParaRPr>
          </a:p>
          <a:p>
            <a:r>
              <a:rPr lang="en-US" altLang="zh-CN" sz="3600">
                <a:latin typeface="Times New Roman" panose="02020603050405020304" pitchFamily="18" charset="0"/>
                <a:cs typeface="Times New Roman" panose="02020603050405020304" pitchFamily="18" charset="0"/>
              </a:rPr>
              <a:t>declare    v.</a:t>
            </a:r>
            <a:endParaRPr lang="zh-CN" altLang="en-US" sz="3600">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214313" y="4357688"/>
            <a:ext cx="8715375" cy="2062162"/>
          </a:xfrm>
          <a:prstGeom prst="rect">
            <a:avLst/>
          </a:prstGeom>
          <a:noFill/>
          <a:ln w="38100">
            <a:solidFill>
              <a:srgbClr val="FF0066"/>
            </a:solidFill>
            <a:miter lim="800000"/>
          </a:ln>
        </p:spPr>
        <p:txBody>
          <a:bodyPr>
            <a:spAutoFit/>
          </a:bodyPr>
          <a:lstStyle/>
          <a:p>
            <a:r>
              <a:rPr lang="en-US" altLang="zh-CN" sz="3200" b="1">
                <a:latin typeface="Times New Roman" panose="02020603050405020304" pitchFamily="18" charset="0"/>
                <a:cs typeface="Times New Roman" panose="02020603050405020304" pitchFamily="18" charset="0"/>
              </a:rPr>
              <a:t>positive                                      doubtful</a:t>
            </a:r>
            <a:endParaRPr lang="en-US" altLang="zh-CN" sz="3200" b="1" i="1">
              <a:latin typeface="Times New Roman" panose="02020603050405020304" pitchFamily="18" charset="0"/>
              <a:cs typeface="Times New Roman" panose="02020603050405020304" pitchFamily="18" charset="0"/>
            </a:endParaRPr>
          </a:p>
          <a:p>
            <a:r>
              <a:rPr lang="en-US" altLang="zh-CN" sz="3200" b="1">
                <a:latin typeface="Times New Roman" panose="02020603050405020304" pitchFamily="18" charset="0"/>
                <a:cs typeface="Times New Roman" panose="02020603050405020304" pitchFamily="18" charset="0"/>
              </a:rPr>
              <a:t>optimistic                                  neutral</a:t>
            </a:r>
            <a:endParaRPr lang="en-US" altLang="zh-CN" sz="3200" b="1" i="1">
              <a:latin typeface="Times New Roman" panose="02020603050405020304" pitchFamily="18" charset="0"/>
              <a:cs typeface="Times New Roman" panose="02020603050405020304" pitchFamily="18" charset="0"/>
            </a:endParaRPr>
          </a:p>
          <a:p>
            <a:r>
              <a:rPr lang="en-US" altLang="zh-CN" sz="3200" b="1">
                <a:latin typeface="Times New Roman" panose="02020603050405020304" pitchFamily="18" charset="0"/>
                <a:cs typeface="Times New Roman" panose="02020603050405020304" pitchFamily="18" charset="0"/>
              </a:rPr>
              <a:t>favorable                                   negative </a:t>
            </a:r>
            <a:endParaRPr lang="en-US" altLang="zh-CN" sz="3200" b="1">
              <a:latin typeface="Times New Roman" panose="02020603050405020304" pitchFamily="18" charset="0"/>
              <a:cs typeface="Times New Roman" panose="02020603050405020304" pitchFamily="18" charset="0"/>
            </a:endParaRPr>
          </a:p>
          <a:p>
            <a:r>
              <a:rPr lang="en-US" altLang="zh-CN" sz="3200" b="1">
                <a:latin typeface="Times New Roman" panose="02020603050405020304" pitchFamily="18" charset="0"/>
                <a:cs typeface="Times New Roman" panose="02020603050405020304" pitchFamily="18" charset="0"/>
              </a:rPr>
              <a:t>objective                                    subjective</a:t>
            </a:r>
            <a:endParaRPr lang="en-US" altLang="zh-CN" sz="3200" b="1" i="1">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extBox 1"/>
          <p:cNvSpPr txBox="1">
            <a:spLocks noChangeArrowheads="1"/>
          </p:cNvSpPr>
          <p:nvPr/>
        </p:nvSpPr>
        <p:spPr bwMode="auto">
          <a:xfrm>
            <a:off x="2786063" y="214313"/>
            <a:ext cx="3786187" cy="708025"/>
          </a:xfrm>
          <a:prstGeom prst="rect">
            <a:avLst/>
          </a:prstGeom>
          <a:solidFill>
            <a:srgbClr val="00B050"/>
          </a:solidFill>
          <a:ln w="9525">
            <a:noFill/>
            <a:miter lim="800000"/>
          </a:ln>
        </p:spPr>
        <p:txBody>
          <a:bodyPr>
            <a:spAutoFit/>
          </a:bodyPr>
          <a:lstStyle/>
          <a:p>
            <a:r>
              <a:rPr lang="en-US" altLang="zh-CN" sz="4000" b="1">
                <a:solidFill>
                  <a:schemeClr val="bg1"/>
                </a:solidFill>
                <a:latin typeface="Times New Roman" panose="02020603050405020304" pitchFamily="18" charset="0"/>
                <a:cs typeface="Times New Roman" panose="02020603050405020304" pitchFamily="18" charset="0"/>
              </a:rPr>
              <a:t>Self-assessment </a:t>
            </a:r>
            <a:endParaRPr lang="zh-CN" altLang="en-US" sz="4000" b="1">
              <a:solidFill>
                <a:schemeClr val="bg1"/>
              </a:solidFill>
              <a:latin typeface="Times New Roman" panose="02020603050405020304" pitchFamily="18" charset="0"/>
              <a:cs typeface="Times New Roman" panose="02020603050405020304" pitchFamily="18" charset="0"/>
            </a:endParaRPr>
          </a:p>
        </p:txBody>
      </p:sp>
      <p:graphicFrame>
        <p:nvGraphicFramePr>
          <p:cNvPr id="3" name="表格 2"/>
          <p:cNvGraphicFramePr>
            <a:graphicFrameLocks noGrp="1"/>
          </p:cNvGraphicFramePr>
          <p:nvPr/>
        </p:nvGraphicFramePr>
        <p:xfrm>
          <a:off x="0" y="1285875"/>
          <a:ext cx="9144000" cy="5090160"/>
        </p:xfrm>
        <a:graphic>
          <a:graphicData uri="http://schemas.openxmlformats.org/drawingml/2006/table">
            <a:tbl>
              <a:tblPr/>
              <a:tblGrid>
                <a:gridCol w="5500688"/>
                <a:gridCol w="857250"/>
                <a:gridCol w="1000125"/>
                <a:gridCol w="928687"/>
                <a:gridCol w="857250"/>
              </a:tblGrid>
              <a:tr h="800100">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en-US" sz="2800" b="1" i="0" u="none" strike="noStrike" cap="none" normalizeH="0" baseline="0">
                          <a:ln>
                            <a:noFill/>
                          </a:ln>
                          <a:solidFill>
                            <a:srgbClr val="FFFFFF"/>
                          </a:solidFill>
                          <a:effectLst/>
                          <a:latin typeface="黑体" panose="02010609060101010101" charset="-122"/>
                          <a:ea typeface="黑体" panose="02010609060101010101" charset="-122"/>
                        </a:rPr>
                        <a:t>自评项目</a:t>
                      </a:r>
                      <a:endParaRPr kumimoji="0" lang="zh-CN" altLang="en-US" sz="2800" b="1" i="0" u="none" strike="noStrike" cap="none" normalizeH="0" baseline="0">
                        <a:ln>
                          <a:noFill/>
                        </a:ln>
                        <a:solidFill>
                          <a:srgbClr val="FFFFFF"/>
                        </a:solidFill>
                        <a:effectLst/>
                        <a:latin typeface="黑体" panose="02010609060101010101" charset="-122"/>
                        <a:ea typeface="黑体" panose="02010609060101010101" charset="-12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2800" b="1" i="0" u="none" strike="noStrike" cap="none" normalizeH="0" baseline="0">
                        <a:ln>
                          <a:noFill/>
                        </a:ln>
                        <a:solidFill>
                          <a:srgbClr val="FFFFFF"/>
                        </a:solidFill>
                        <a:effectLst/>
                        <a:latin typeface="黑体" panose="02010609060101010101" charset="-122"/>
                        <a:ea typeface="黑体" panose="02010609060101010101"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en-US" sz="2800" b="1" i="0" u="none" strike="noStrike" cap="none" normalizeH="0" baseline="0">
                          <a:ln>
                            <a:noFill/>
                          </a:ln>
                          <a:solidFill>
                            <a:srgbClr val="FFFFFF"/>
                          </a:solidFill>
                          <a:effectLst/>
                          <a:latin typeface="黑体" panose="02010609060101010101" charset="-122"/>
                          <a:ea typeface="黑体" panose="02010609060101010101" charset="-122"/>
                        </a:rPr>
                        <a:t>优</a:t>
                      </a:r>
                      <a:endParaRPr kumimoji="0" lang="zh-CN" altLang="en-US" sz="2800" b="1" i="0" u="none" strike="noStrike" cap="none" normalizeH="0" baseline="0">
                        <a:ln>
                          <a:noFill/>
                        </a:ln>
                        <a:solidFill>
                          <a:srgbClr val="FFFFFF"/>
                        </a:solidFill>
                        <a:effectLst/>
                        <a:latin typeface="黑体" panose="02010609060101010101" charset="-122"/>
                        <a:ea typeface="黑体" panose="02010609060101010101"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en-US" sz="2800" b="1" i="0" u="none" strike="noStrike" cap="none" normalizeH="0" baseline="0">
                          <a:ln>
                            <a:noFill/>
                          </a:ln>
                          <a:solidFill>
                            <a:srgbClr val="FFFFFF"/>
                          </a:solidFill>
                          <a:effectLst/>
                          <a:latin typeface="黑体" panose="02010609060101010101" charset="-122"/>
                          <a:ea typeface="黑体" panose="02010609060101010101" charset="-122"/>
                        </a:rPr>
                        <a:t>良</a:t>
                      </a:r>
                      <a:endParaRPr kumimoji="0" lang="zh-CN" altLang="en-US" sz="2800" b="1" i="0" u="none" strike="noStrike" cap="none" normalizeH="0" baseline="0">
                        <a:ln>
                          <a:noFill/>
                        </a:ln>
                        <a:solidFill>
                          <a:srgbClr val="FFFFFF"/>
                        </a:solidFill>
                        <a:effectLst/>
                        <a:latin typeface="黑体" panose="02010609060101010101" charset="-122"/>
                        <a:ea typeface="黑体" panose="02010609060101010101"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en-US" sz="2800" b="1" i="0" u="none" strike="noStrike" cap="none" normalizeH="0" baseline="0">
                          <a:ln>
                            <a:noFill/>
                          </a:ln>
                          <a:solidFill>
                            <a:srgbClr val="FFFFFF"/>
                          </a:solidFill>
                          <a:effectLst/>
                          <a:latin typeface="黑体" panose="02010609060101010101" charset="-122"/>
                          <a:ea typeface="黑体" panose="02010609060101010101" charset="-122"/>
                        </a:rPr>
                        <a:t>中</a:t>
                      </a:r>
                      <a:endParaRPr kumimoji="0" lang="zh-CN" altLang="en-US" sz="2800" b="1" i="0" u="none" strike="noStrike" cap="none" normalizeH="0" baseline="0">
                        <a:ln>
                          <a:noFill/>
                        </a:ln>
                        <a:solidFill>
                          <a:srgbClr val="FFFFFF"/>
                        </a:solidFill>
                        <a:effectLst/>
                        <a:latin typeface="黑体" panose="02010609060101010101" charset="-122"/>
                        <a:ea typeface="黑体" panose="02010609060101010101"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en-US" sz="2800" b="1" i="0" u="none" strike="noStrike" cap="none" normalizeH="0" baseline="0">
                          <a:ln>
                            <a:noFill/>
                          </a:ln>
                          <a:solidFill>
                            <a:srgbClr val="FFFFFF"/>
                          </a:solidFill>
                          <a:effectLst/>
                          <a:latin typeface="黑体" panose="02010609060101010101" charset="-122"/>
                          <a:ea typeface="黑体" panose="02010609060101010101" charset="-122"/>
                        </a:rPr>
                        <a:t>差</a:t>
                      </a:r>
                      <a:endParaRPr kumimoji="0" lang="zh-CN" altLang="en-US" sz="2800" b="1" i="0" u="none" strike="noStrike" cap="none" normalizeH="0" baseline="0">
                        <a:ln>
                          <a:noFill/>
                        </a:ln>
                        <a:solidFill>
                          <a:srgbClr val="FFFFFF"/>
                        </a:solidFill>
                        <a:effectLst/>
                        <a:latin typeface="黑体" panose="02010609060101010101" charset="-122"/>
                        <a:ea typeface="黑体" panose="02010609060101010101"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800100">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en-US" sz="2800" b="1" i="0" u="none" strike="noStrike" cap="none" normalizeH="0" baseline="0">
                          <a:ln>
                            <a:noFill/>
                          </a:ln>
                          <a:solidFill>
                            <a:srgbClr val="000000"/>
                          </a:solidFill>
                          <a:effectLst/>
                          <a:latin typeface="黑体" panose="02010609060101010101" charset="-122"/>
                          <a:ea typeface="黑体" panose="02010609060101010101" charset="-122"/>
                        </a:rPr>
                        <a:t>清楚推理判断题类型</a:t>
                      </a:r>
                      <a:endParaRPr kumimoji="0" lang="zh-CN" altLang="en-US" sz="2800" b="1" i="0" u="none" strike="noStrike" cap="none" normalizeH="0" baseline="0">
                        <a:ln>
                          <a:noFill/>
                        </a:ln>
                        <a:solidFill>
                          <a:srgbClr val="000000"/>
                        </a:solidFill>
                        <a:effectLst/>
                        <a:latin typeface="黑体" panose="02010609060101010101" charset="-122"/>
                        <a:ea typeface="黑体" panose="02010609060101010101"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2800" b="1" i="0" u="none" strike="noStrike" cap="none" normalizeH="0" baseline="0">
                        <a:ln>
                          <a:noFill/>
                        </a:ln>
                        <a:solidFill>
                          <a:srgbClr val="000000"/>
                        </a:solidFill>
                        <a:effectLst/>
                        <a:latin typeface="黑体" panose="02010609060101010101" charset="-122"/>
                        <a:ea typeface="黑体" panose="02010609060101010101"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2800" b="1" i="0" u="none" strike="noStrike" cap="none" normalizeH="0" baseline="0">
                        <a:ln>
                          <a:noFill/>
                        </a:ln>
                        <a:solidFill>
                          <a:srgbClr val="000000"/>
                        </a:solidFill>
                        <a:effectLst/>
                        <a:latin typeface="黑体" panose="02010609060101010101" charset="-122"/>
                        <a:ea typeface="黑体" panose="02010609060101010101"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2800" b="1" i="0" u="none" strike="noStrike" cap="none" normalizeH="0" baseline="0">
                        <a:ln>
                          <a:noFill/>
                        </a:ln>
                        <a:solidFill>
                          <a:srgbClr val="000000"/>
                        </a:solidFill>
                        <a:effectLst/>
                        <a:latin typeface="黑体" panose="02010609060101010101" charset="-122"/>
                        <a:ea typeface="黑体" panose="02010609060101010101"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2800" b="1" i="0" u="none" strike="noStrike" cap="none" normalizeH="0" baseline="0">
                        <a:ln>
                          <a:noFill/>
                        </a:ln>
                        <a:solidFill>
                          <a:srgbClr val="000000"/>
                        </a:solidFill>
                        <a:effectLst/>
                        <a:latin typeface="黑体" panose="02010609060101010101" charset="-122"/>
                        <a:ea typeface="黑体" panose="02010609060101010101"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800100">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en-US" sz="2800" b="1" i="0" u="none" strike="noStrike" cap="none" normalizeH="0" baseline="0">
                          <a:ln>
                            <a:noFill/>
                          </a:ln>
                          <a:solidFill>
                            <a:srgbClr val="000000"/>
                          </a:solidFill>
                          <a:effectLst/>
                          <a:latin typeface="黑体" panose="02010609060101010101" charset="-122"/>
                          <a:ea typeface="黑体" panose="02010609060101010101" charset="-122"/>
                        </a:rPr>
                        <a:t>了解推理判断题设问形式</a:t>
                      </a:r>
                      <a:endParaRPr kumimoji="0" lang="zh-CN" altLang="en-US" sz="2800" b="1" i="0" u="none" strike="noStrike" cap="none" normalizeH="0" baseline="0">
                        <a:ln>
                          <a:noFill/>
                        </a:ln>
                        <a:solidFill>
                          <a:srgbClr val="000000"/>
                        </a:solidFill>
                        <a:effectLst/>
                        <a:latin typeface="黑体" panose="02010609060101010101" charset="-122"/>
                        <a:ea typeface="黑体" panose="02010609060101010101"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2800" b="1" i="0" u="none" strike="noStrike" cap="none" normalizeH="0" baseline="0">
                        <a:ln>
                          <a:noFill/>
                        </a:ln>
                        <a:solidFill>
                          <a:srgbClr val="000000"/>
                        </a:solidFill>
                        <a:effectLst/>
                        <a:latin typeface="黑体" panose="02010609060101010101" charset="-122"/>
                        <a:ea typeface="黑体" panose="02010609060101010101"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2800" b="1" i="0" u="none" strike="noStrike" cap="none" normalizeH="0" baseline="0">
                        <a:ln>
                          <a:noFill/>
                        </a:ln>
                        <a:solidFill>
                          <a:srgbClr val="000000"/>
                        </a:solidFill>
                        <a:effectLst/>
                        <a:latin typeface="黑体" panose="02010609060101010101" charset="-122"/>
                        <a:ea typeface="黑体" panose="02010609060101010101"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2800" b="1" i="0" u="none" strike="noStrike" cap="none" normalizeH="0" baseline="0">
                        <a:ln>
                          <a:noFill/>
                        </a:ln>
                        <a:solidFill>
                          <a:srgbClr val="000000"/>
                        </a:solidFill>
                        <a:effectLst/>
                        <a:latin typeface="黑体" panose="02010609060101010101" charset="-122"/>
                        <a:ea typeface="黑体" panose="02010609060101010101"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2800" b="1" i="0" u="none" strike="noStrike" cap="none" normalizeH="0" baseline="0">
                        <a:ln>
                          <a:noFill/>
                        </a:ln>
                        <a:solidFill>
                          <a:srgbClr val="000000"/>
                        </a:solidFill>
                        <a:effectLst/>
                        <a:latin typeface="黑体" panose="02010609060101010101" charset="-122"/>
                        <a:ea typeface="黑体" panose="02010609060101010101"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800100">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en-US" sz="2800" b="1" i="0" u="none" strike="noStrike" cap="none" normalizeH="0" baseline="0">
                          <a:ln>
                            <a:noFill/>
                          </a:ln>
                          <a:solidFill>
                            <a:srgbClr val="000000"/>
                          </a:solidFill>
                          <a:effectLst/>
                          <a:latin typeface="黑体" panose="02010609060101010101" charset="-122"/>
                          <a:ea typeface="黑体" panose="02010609060101010101" charset="-122"/>
                        </a:rPr>
                        <a:t>掌握推理判断题解题技巧</a:t>
                      </a:r>
                      <a:endParaRPr kumimoji="0" lang="zh-CN" altLang="en-US" sz="2800" b="1" i="0" u="none" strike="noStrike" cap="none" normalizeH="0" baseline="0">
                        <a:ln>
                          <a:noFill/>
                        </a:ln>
                        <a:solidFill>
                          <a:srgbClr val="000000"/>
                        </a:solidFill>
                        <a:effectLst/>
                        <a:latin typeface="黑体" panose="02010609060101010101" charset="-122"/>
                        <a:ea typeface="黑体" panose="02010609060101010101"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2800" b="1" i="0" u="none" strike="noStrike" cap="none" normalizeH="0" baseline="0">
                        <a:ln>
                          <a:noFill/>
                        </a:ln>
                        <a:solidFill>
                          <a:srgbClr val="000000"/>
                        </a:solidFill>
                        <a:effectLst/>
                        <a:latin typeface="黑体" panose="02010609060101010101" charset="-122"/>
                        <a:ea typeface="黑体" panose="02010609060101010101"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2800" b="1" i="0" u="none" strike="noStrike" cap="none" normalizeH="0" baseline="0">
                        <a:ln>
                          <a:noFill/>
                        </a:ln>
                        <a:solidFill>
                          <a:srgbClr val="000000"/>
                        </a:solidFill>
                        <a:effectLst/>
                        <a:latin typeface="黑体" panose="02010609060101010101" charset="-122"/>
                        <a:ea typeface="黑体" panose="02010609060101010101"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2800" b="1" i="0" u="none" strike="noStrike" cap="none" normalizeH="0" baseline="0">
                        <a:ln>
                          <a:noFill/>
                        </a:ln>
                        <a:solidFill>
                          <a:srgbClr val="000000"/>
                        </a:solidFill>
                        <a:effectLst/>
                        <a:latin typeface="黑体" panose="02010609060101010101" charset="-122"/>
                        <a:ea typeface="黑体" panose="02010609060101010101"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2800" b="1" i="0" u="none" strike="noStrike" cap="none" normalizeH="0" baseline="0">
                        <a:ln>
                          <a:noFill/>
                        </a:ln>
                        <a:solidFill>
                          <a:srgbClr val="000000"/>
                        </a:solidFill>
                        <a:effectLst/>
                        <a:latin typeface="黑体" panose="02010609060101010101" charset="-122"/>
                        <a:ea typeface="黑体" panose="02010609060101010101"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800100">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en-US" sz="2800" b="1" i="0" u="none" strike="noStrike" cap="none" normalizeH="0" baseline="0">
                          <a:ln>
                            <a:noFill/>
                          </a:ln>
                          <a:solidFill>
                            <a:srgbClr val="000000"/>
                          </a:solidFill>
                          <a:effectLst/>
                          <a:latin typeface="黑体" panose="02010609060101010101" charset="-122"/>
                          <a:ea typeface="黑体" panose="02010609060101010101" charset="-122"/>
                        </a:rPr>
                        <a:t>记忆文章中重点的单词</a:t>
                      </a:r>
                      <a:endParaRPr kumimoji="0" lang="zh-CN" altLang="en-US" sz="2800" b="1" i="0" u="none" strike="noStrike" cap="none" normalizeH="0" baseline="0">
                        <a:ln>
                          <a:noFill/>
                        </a:ln>
                        <a:solidFill>
                          <a:srgbClr val="000000"/>
                        </a:solidFill>
                        <a:effectLst/>
                        <a:latin typeface="黑体" panose="02010609060101010101" charset="-122"/>
                        <a:ea typeface="黑体" panose="02010609060101010101"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2800" b="1" i="0" u="none" strike="noStrike" cap="none" normalizeH="0" baseline="0">
                        <a:ln>
                          <a:noFill/>
                        </a:ln>
                        <a:solidFill>
                          <a:srgbClr val="000000"/>
                        </a:solidFill>
                        <a:effectLst/>
                        <a:latin typeface="黑体" panose="02010609060101010101" charset="-122"/>
                        <a:ea typeface="黑体" panose="02010609060101010101"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2800" b="1" i="0" u="none" strike="noStrike" cap="none" normalizeH="0" baseline="0">
                        <a:ln>
                          <a:noFill/>
                        </a:ln>
                        <a:solidFill>
                          <a:srgbClr val="000000"/>
                        </a:solidFill>
                        <a:effectLst/>
                        <a:latin typeface="黑体" panose="02010609060101010101" charset="-122"/>
                        <a:ea typeface="黑体" panose="02010609060101010101"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2800" b="1" i="0" u="none" strike="noStrike" cap="none" normalizeH="0" baseline="0">
                        <a:ln>
                          <a:noFill/>
                        </a:ln>
                        <a:solidFill>
                          <a:srgbClr val="000000"/>
                        </a:solidFill>
                        <a:effectLst/>
                        <a:latin typeface="黑体" panose="02010609060101010101" charset="-122"/>
                        <a:ea typeface="黑体" panose="02010609060101010101"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2800" b="1" i="0" u="none" strike="noStrike" cap="none" normalizeH="0" baseline="0">
                        <a:ln>
                          <a:noFill/>
                        </a:ln>
                        <a:solidFill>
                          <a:srgbClr val="000000"/>
                        </a:solidFill>
                        <a:effectLst/>
                        <a:latin typeface="黑体" panose="02010609060101010101" charset="-122"/>
                        <a:ea typeface="黑体" panose="02010609060101010101"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800100">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en-US" sz="2800" b="1" i="0" u="none" strike="noStrike" cap="none" normalizeH="0" baseline="0">
                          <a:ln>
                            <a:noFill/>
                          </a:ln>
                          <a:solidFill>
                            <a:srgbClr val="000000"/>
                          </a:solidFill>
                          <a:effectLst/>
                          <a:latin typeface="黑体" panose="02010609060101010101" charset="-122"/>
                          <a:ea typeface="黑体" panose="02010609060101010101" charset="-122"/>
                        </a:rPr>
                        <a:t>积极参加小组交流活动</a:t>
                      </a:r>
                      <a:endParaRPr kumimoji="0" lang="zh-CN" altLang="en-US" sz="2800" b="1" i="0" u="none" strike="noStrike" cap="none" normalizeH="0" baseline="0">
                        <a:ln>
                          <a:noFill/>
                        </a:ln>
                        <a:solidFill>
                          <a:srgbClr val="000000"/>
                        </a:solidFill>
                        <a:effectLst/>
                        <a:latin typeface="黑体" panose="02010609060101010101" charset="-122"/>
                        <a:ea typeface="黑体" panose="02010609060101010101" charset="-12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2800" b="1" i="0" u="none" strike="noStrike" cap="none" normalizeH="0" baseline="0">
                        <a:ln>
                          <a:noFill/>
                        </a:ln>
                        <a:solidFill>
                          <a:srgbClr val="000000"/>
                        </a:solidFill>
                        <a:effectLst/>
                        <a:latin typeface="黑体" panose="02010609060101010101" charset="-122"/>
                        <a:ea typeface="黑体" panose="02010609060101010101"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2800" b="1" i="0" u="none" strike="noStrike" cap="none" normalizeH="0" baseline="0">
                        <a:ln>
                          <a:noFill/>
                        </a:ln>
                        <a:solidFill>
                          <a:srgbClr val="000000"/>
                        </a:solidFill>
                        <a:effectLst/>
                        <a:latin typeface="黑体" panose="02010609060101010101" charset="-122"/>
                        <a:ea typeface="黑体" panose="02010609060101010101"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2800" b="1" i="0" u="none" strike="noStrike" cap="none" normalizeH="0" baseline="0">
                        <a:ln>
                          <a:noFill/>
                        </a:ln>
                        <a:solidFill>
                          <a:srgbClr val="000000"/>
                        </a:solidFill>
                        <a:effectLst/>
                        <a:latin typeface="黑体" panose="02010609060101010101" charset="-122"/>
                        <a:ea typeface="黑体" panose="02010609060101010101"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2800" b="1" i="0" u="none" strike="noStrike" cap="none" normalizeH="0" baseline="0">
                        <a:ln>
                          <a:noFill/>
                        </a:ln>
                        <a:solidFill>
                          <a:srgbClr val="000000"/>
                        </a:solidFill>
                        <a:effectLst/>
                        <a:latin typeface="黑体" panose="02010609060101010101" charset="-122"/>
                        <a:ea typeface="黑体" panose="02010609060101010101"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2800" b="1" i="0" u="none" strike="noStrike" cap="none" normalizeH="0" baseline="0">
                        <a:ln>
                          <a:noFill/>
                        </a:ln>
                        <a:solidFill>
                          <a:srgbClr val="000000"/>
                        </a:solidFill>
                        <a:effectLst/>
                        <a:latin typeface="黑体" panose="02010609060101010101" charset="-122"/>
                        <a:ea typeface="黑体" panose="02010609060101010101"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extBox 1"/>
          <p:cNvSpPr txBox="1">
            <a:spLocks noChangeArrowheads="1"/>
          </p:cNvSpPr>
          <p:nvPr/>
        </p:nvSpPr>
        <p:spPr bwMode="auto">
          <a:xfrm>
            <a:off x="2786063" y="214313"/>
            <a:ext cx="3786187" cy="923925"/>
          </a:xfrm>
          <a:prstGeom prst="rect">
            <a:avLst/>
          </a:prstGeom>
          <a:solidFill>
            <a:srgbClr val="00B050"/>
          </a:solidFill>
          <a:ln w="9525">
            <a:noFill/>
            <a:miter lim="800000"/>
          </a:ln>
        </p:spPr>
        <p:txBody>
          <a:bodyPr>
            <a:spAutoFit/>
          </a:bodyPr>
          <a:lstStyle/>
          <a:p>
            <a:pPr algn="ctr"/>
            <a:r>
              <a:rPr lang="en-US" altLang="zh-CN" sz="5400" b="1">
                <a:solidFill>
                  <a:schemeClr val="bg1"/>
                </a:solidFill>
                <a:latin typeface="Times New Roman" panose="02020603050405020304" pitchFamily="18" charset="0"/>
                <a:cs typeface="Times New Roman" panose="02020603050405020304" pitchFamily="18" charset="0"/>
              </a:rPr>
              <a:t>Homework  </a:t>
            </a:r>
            <a:endParaRPr lang="zh-CN" altLang="en-US" sz="5400" b="1">
              <a:solidFill>
                <a:schemeClr val="bg1"/>
              </a:solidFill>
              <a:latin typeface="Times New Roman" panose="02020603050405020304" pitchFamily="18" charset="0"/>
              <a:cs typeface="Times New Roman" panose="02020603050405020304" pitchFamily="18" charset="0"/>
            </a:endParaRPr>
          </a:p>
        </p:txBody>
      </p:sp>
      <p:sp>
        <p:nvSpPr>
          <p:cNvPr id="3" name="TextBox 2"/>
          <p:cNvSpPr txBox="1"/>
          <p:nvPr/>
        </p:nvSpPr>
        <p:spPr>
          <a:xfrm>
            <a:off x="642910" y="1785926"/>
            <a:ext cx="7572428" cy="830997"/>
          </a:xfrm>
          <a:prstGeom prst="rect">
            <a:avLst/>
          </a:prstGeom>
          <a:noFill/>
        </p:spPr>
        <p:txBody>
          <a:bodyPr wrap="square" rtlCol="0">
            <a:spAutoFit/>
          </a:bodyPr>
          <a:lstStyle/>
          <a:p>
            <a:r>
              <a:rPr lang="en-US" altLang="zh-CN" sz="4800" b="1" dirty="0">
                <a:latin typeface="Times New Roman" panose="02020603050405020304" pitchFamily="18" charset="0"/>
                <a:cs typeface="Times New Roman" panose="02020603050405020304" pitchFamily="18" charset="0"/>
              </a:rPr>
              <a:t>Finish the reading exercise.</a:t>
            </a:r>
            <a:endParaRPr lang="zh-CN" altLang="en-US" sz="4800"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WordArt 658"/>
          <p:cNvSpPr>
            <a:spLocks noChangeArrowheads="1" noChangeShapeType="1"/>
          </p:cNvSpPr>
          <p:nvPr/>
        </p:nvSpPr>
        <p:spPr bwMode="auto">
          <a:xfrm>
            <a:off x="323850" y="44450"/>
            <a:ext cx="8326438" cy="836613"/>
          </a:xfrm>
          <a:prstGeom prst="rect">
            <a:avLst/>
          </a:prstGeom>
        </p:spPr>
        <p:txBody>
          <a:bodyPr wrap="none" fromWordArt="1">
            <a:prstTxWarp prst="textCanDown">
              <a:avLst>
                <a:gd name="adj" fmla="val 33333"/>
              </a:avLst>
            </a:prstTxWarp>
          </a:bodyPr>
          <a:lstStyle/>
          <a:p>
            <a:pPr algn="ctr"/>
            <a:r>
              <a:rPr lang="zh-CN" altLang="en-US" sz="4800" b="1" kern="10">
                <a:ln w="9525">
                  <a:solidFill>
                    <a:srgbClr val="FF0000"/>
                  </a:solidFill>
                  <a:round/>
                </a:ln>
                <a:solidFill>
                  <a:srgbClr val="FF0000"/>
                </a:solidFill>
                <a:latin typeface="黑体" panose="02010609060101010101" charset="-122"/>
                <a:ea typeface="黑体" panose="02010609060101010101" charset="-122"/>
              </a:rPr>
              <a:t>全国卷近五年阅读理解考点分布对比</a:t>
            </a:r>
            <a:endParaRPr lang="zh-CN" altLang="en-US" sz="4800" b="1" kern="10">
              <a:ln w="9525">
                <a:solidFill>
                  <a:srgbClr val="FF0000"/>
                </a:solidFill>
                <a:round/>
              </a:ln>
              <a:solidFill>
                <a:srgbClr val="FF0000"/>
              </a:solidFill>
              <a:latin typeface="黑体" panose="02010609060101010101" charset="-122"/>
              <a:ea typeface="黑体" panose="02010609060101010101" charset="-122"/>
            </a:endParaRPr>
          </a:p>
        </p:txBody>
      </p:sp>
      <p:graphicFrame>
        <p:nvGraphicFramePr>
          <p:cNvPr id="3" name="表格 2"/>
          <p:cNvGraphicFramePr>
            <a:graphicFrameLocks noGrp="1"/>
          </p:cNvGraphicFramePr>
          <p:nvPr/>
        </p:nvGraphicFramePr>
        <p:xfrm>
          <a:off x="0" y="1071563"/>
          <a:ext cx="9144000" cy="5080320"/>
        </p:xfrm>
        <a:graphic>
          <a:graphicData uri="http://schemas.openxmlformats.org/drawingml/2006/table">
            <a:tbl>
              <a:tblPr/>
              <a:tblGrid>
                <a:gridCol w="1828800"/>
                <a:gridCol w="1828800"/>
                <a:gridCol w="1828800"/>
                <a:gridCol w="1828800"/>
                <a:gridCol w="1828800"/>
              </a:tblGrid>
              <a:tr h="785813">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2800" b="1" i="0" u="none" strike="noStrike" cap="none" normalizeH="0" baseline="0">
                          <a:ln>
                            <a:noFill/>
                          </a:ln>
                          <a:solidFill>
                            <a:schemeClr val="bg1"/>
                          </a:solidFill>
                          <a:effectLst/>
                          <a:latin typeface="Times New Roman" panose="02020603050405020304" pitchFamily="18" charset="0"/>
                          <a:ea typeface="宋体" panose="02010600030101010101" pitchFamily="2" charset="-122"/>
                        </a:rPr>
                        <a:t>试卷</a:t>
                      </a:r>
                      <a:endParaRPr kumimoji="0" lang="zh-CN" altLang="en-US" sz="2800" b="1" i="0" u="none" strike="noStrike" cap="none" normalizeH="0" baseline="0">
                        <a:ln>
                          <a:noFill/>
                        </a:ln>
                        <a:solidFill>
                          <a:schemeClr val="bg1"/>
                        </a:solidFill>
                        <a:effectLst/>
                        <a:latin typeface="Times New Roman" panose="02020603050405020304" pitchFamily="18" charset="0"/>
                        <a:ea typeface="宋体" panose="02010600030101010101" pitchFamily="2" charset="-122"/>
                      </a:endParaRPr>
                    </a:p>
                    <a:p>
                      <a:pPr marL="0" marR="0" lvl="0" indent="0" algn="ctr" defTabSz="914400" rtl="0" eaLnBrk="1" fontAlgn="base" latinLnBrk="0" hangingPunct="1">
                        <a:lnSpc>
                          <a:spcPct val="100000"/>
                        </a:lnSpc>
                        <a:spcBef>
                          <a:spcPct val="0"/>
                        </a:spcBef>
                        <a:spcAft>
                          <a:spcPct val="0"/>
                        </a:spcAft>
                        <a:buClrTx/>
                        <a:buSzTx/>
                        <a:buFontTx/>
                        <a:buNone/>
                      </a:pPr>
                      <a:endParaRPr kumimoji="0" lang="zh-CN" altLang="en-US" sz="2800" b="1" i="0" u="none" strike="noStrike" cap="none" normalizeH="0" baseline="0">
                        <a:ln>
                          <a:noFill/>
                        </a:ln>
                        <a:solidFill>
                          <a:schemeClr val="bg1"/>
                        </a:solidFill>
                        <a:effectLst/>
                        <a:latin typeface="Calibri" panose="020F0502020204030204" pitchFamily="34" charset="0"/>
                        <a:ea typeface="宋体" panose="02010600030101010101" pitchFamily="2"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2800" b="1" i="0" u="none" strike="noStrike" cap="none" normalizeH="0" baseline="0">
                          <a:ln>
                            <a:noFill/>
                          </a:ln>
                          <a:solidFill>
                            <a:schemeClr val="bg1"/>
                          </a:solidFill>
                          <a:effectLst/>
                          <a:latin typeface="Calibri" panose="020F0502020204030204" pitchFamily="34" charset="0"/>
                          <a:ea typeface="宋体" panose="02010600030101010101" pitchFamily="2" charset="-122"/>
                        </a:rPr>
                        <a:t>细节理解</a:t>
                      </a:r>
                      <a:endParaRPr kumimoji="0" lang="zh-CN" altLang="en-US" sz="2800" b="1" i="0" u="none" strike="noStrike" cap="none" normalizeH="0" baseline="0">
                        <a:ln>
                          <a:noFill/>
                        </a:ln>
                        <a:solidFill>
                          <a:schemeClr val="bg1"/>
                        </a:solidFill>
                        <a:effectLst/>
                        <a:latin typeface="Calibri" panose="020F0502020204030204" pitchFamily="34" charset="0"/>
                        <a:ea typeface="宋体" panose="02010600030101010101" pitchFamily="2"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2800" b="1" i="0" u="none" strike="noStrike" cap="none" normalizeH="0" baseline="0">
                          <a:ln>
                            <a:noFill/>
                          </a:ln>
                          <a:solidFill>
                            <a:schemeClr val="bg1"/>
                          </a:solidFill>
                          <a:effectLst/>
                          <a:latin typeface="Times New Roman" panose="02020603050405020304" pitchFamily="18" charset="0"/>
                          <a:ea typeface="宋体" panose="02010600030101010101" pitchFamily="2" charset="-122"/>
                        </a:rPr>
                        <a:t>推理判断</a:t>
                      </a:r>
                      <a:endParaRPr kumimoji="0" lang="en-US" altLang="zh-CN" sz="2800" b="1" i="0" u="none" strike="noStrike" cap="none" normalizeH="0" baseline="0">
                        <a:ln>
                          <a:noFill/>
                        </a:ln>
                        <a:solidFill>
                          <a:schemeClr val="bg1"/>
                        </a:solidFill>
                        <a:effectLst/>
                        <a:latin typeface="Times New Roman" panose="02020603050405020304" pitchFamily="18" charset="0"/>
                        <a:ea typeface="宋体" panose="02010600030101010101" pitchFamily="2"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2800" b="1" i="0" u="none" strike="noStrike" cap="none" normalizeH="0" baseline="0">
                          <a:ln>
                            <a:noFill/>
                          </a:ln>
                          <a:solidFill>
                            <a:schemeClr val="bg1"/>
                          </a:solidFill>
                          <a:effectLst/>
                          <a:latin typeface="Calibri" panose="020F0502020204030204" pitchFamily="34" charset="0"/>
                          <a:ea typeface="宋体" panose="02010600030101010101" pitchFamily="2" charset="-122"/>
                        </a:rPr>
                        <a:t>主旨大意</a:t>
                      </a:r>
                      <a:endParaRPr kumimoji="0" lang="zh-CN" altLang="en-US" sz="2800" b="1" i="0" u="none" strike="noStrike" cap="none" normalizeH="0" baseline="0">
                        <a:ln>
                          <a:noFill/>
                        </a:ln>
                        <a:solidFill>
                          <a:schemeClr val="bg1"/>
                        </a:solidFill>
                        <a:effectLst/>
                        <a:latin typeface="Calibri" panose="020F0502020204030204" pitchFamily="34" charset="0"/>
                        <a:ea typeface="宋体" panose="02010600030101010101" pitchFamily="2"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2800" b="1" i="0" u="none" strike="noStrike" cap="none" normalizeH="0" baseline="0">
                          <a:ln>
                            <a:noFill/>
                          </a:ln>
                          <a:solidFill>
                            <a:schemeClr val="bg1"/>
                          </a:solidFill>
                          <a:effectLst/>
                          <a:latin typeface="Calibri" panose="020F0502020204030204" pitchFamily="34" charset="0"/>
                          <a:ea typeface="宋体" panose="02010600030101010101" pitchFamily="2" charset="-122"/>
                        </a:rPr>
                        <a:t>词义猜测</a:t>
                      </a:r>
                      <a:endParaRPr kumimoji="0" lang="zh-CN" altLang="en-US" sz="2800" b="1" i="0" u="none" strike="noStrike" cap="none" normalizeH="0" baseline="0">
                        <a:ln>
                          <a:noFill/>
                        </a:ln>
                        <a:solidFill>
                          <a:schemeClr val="bg1"/>
                        </a:solidFill>
                        <a:effectLst/>
                        <a:latin typeface="Calibri" panose="020F0502020204030204" pitchFamily="34" charset="0"/>
                        <a:ea typeface="宋体" panose="02010600030101010101" pitchFamily="2"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827088">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12</a:t>
                      </a:r>
                      <a:r>
                        <a:rPr kumimoji="0" lang="zh-CN" altLang="en-US" sz="2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年</a:t>
                      </a:r>
                      <a:endParaRPr kumimoji="0" lang="zh-CN" altLang="en-US" sz="2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5</a:t>
                      </a:r>
                      <a:endParaRPr kumimoji="0" lang="zh-CN" altLang="en-US" sz="2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7</a:t>
                      </a:r>
                      <a:endParaRPr kumimoji="0" lang="zh-CN" altLang="en-US" sz="2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2</a:t>
                      </a:r>
                      <a:endParaRPr kumimoji="0" lang="zh-CN" altLang="en-US" sz="2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1</a:t>
                      </a:r>
                      <a:endParaRPr kumimoji="0" lang="zh-CN" altLang="en-US" sz="2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827088">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13</a:t>
                      </a:r>
                      <a:r>
                        <a:rPr kumimoji="0" lang="zh-CN" altLang="en-US" sz="2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年</a:t>
                      </a:r>
                      <a:endParaRPr kumimoji="0" lang="en-US" altLang="zh-CN" sz="2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endParaRPr>
                    </a:p>
                  </a:txBody>
                  <a:tcPr marL="91434" marR="91434" marT="34299" marB="342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7</a:t>
                      </a:r>
                      <a:endParaRPr kumimoji="0" lang="en-US" altLang="zh-CN" sz="2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endParaRPr>
                    </a:p>
                  </a:txBody>
                  <a:tcPr marL="91434" marR="91434" marT="34299" marB="342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5</a:t>
                      </a:r>
                      <a:endParaRPr kumimoji="0" lang="en-US" altLang="zh-CN" sz="2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endParaRPr>
                    </a:p>
                  </a:txBody>
                  <a:tcPr marL="91434" marR="91434" marT="34299" marB="342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1</a:t>
                      </a:r>
                      <a:endParaRPr kumimoji="0" lang="en-US" altLang="zh-CN" sz="2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endParaRPr>
                    </a:p>
                  </a:txBody>
                  <a:tcPr marL="91434" marR="91434" marT="34299" marB="342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2</a:t>
                      </a:r>
                      <a:endParaRPr kumimoji="0" lang="en-US" altLang="zh-CN" sz="2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endParaRPr>
                    </a:p>
                  </a:txBody>
                  <a:tcPr marL="91434" marR="91434" marT="34299" marB="342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827088">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14</a:t>
                      </a:r>
                      <a:r>
                        <a:rPr kumimoji="0" lang="zh-CN" altLang="en-US" sz="2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年</a:t>
                      </a:r>
                      <a:endParaRPr kumimoji="0" lang="en-US" altLang="zh-CN" sz="2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endParaRPr>
                    </a:p>
                  </a:txBody>
                  <a:tcPr marL="91434" marR="91434" marT="34299" marB="342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7</a:t>
                      </a:r>
                      <a:endParaRPr kumimoji="0" lang="en-US" altLang="zh-CN" sz="2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endParaRPr>
                    </a:p>
                  </a:txBody>
                  <a:tcPr marL="91434" marR="91434" marT="34299" marB="342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5</a:t>
                      </a:r>
                      <a:endParaRPr kumimoji="0" lang="en-US" altLang="zh-CN" sz="2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endParaRPr>
                    </a:p>
                  </a:txBody>
                  <a:tcPr marL="91434" marR="91434" marT="34299" marB="342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1</a:t>
                      </a:r>
                      <a:endParaRPr kumimoji="0" lang="en-US" altLang="zh-CN" sz="2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endParaRPr>
                    </a:p>
                  </a:txBody>
                  <a:tcPr marL="91434" marR="91434" marT="34299" marB="342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2</a:t>
                      </a:r>
                      <a:endParaRPr kumimoji="0" lang="en-US" altLang="zh-CN" sz="2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endParaRPr>
                    </a:p>
                  </a:txBody>
                  <a:tcPr marL="91434" marR="91434" marT="34299" marB="342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827088">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15</a:t>
                      </a:r>
                      <a:r>
                        <a:rPr kumimoji="0" lang="zh-CN" altLang="en-US" sz="2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年</a:t>
                      </a:r>
                      <a:endParaRPr kumimoji="0" lang="en-US" altLang="zh-CN" sz="2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endParaRPr>
                    </a:p>
                  </a:txBody>
                  <a:tcPr marL="91434" marR="91434" marT="34299" marB="342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6</a:t>
                      </a:r>
                      <a:endParaRPr kumimoji="0" lang="en-US" altLang="zh-CN" sz="2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endParaRPr>
                    </a:p>
                  </a:txBody>
                  <a:tcPr marL="91434" marR="91434" marT="34299" marB="342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7</a:t>
                      </a:r>
                      <a:endParaRPr kumimoji="0" lang="en-US" altLang="zh-CN" sz="2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endParaRPr>
                    </a:p>
                  </a:txBody>
                  <a:tcPr marL="91434" marR="91434" marT="34299" marB="342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1</a:t>
                      </a:r>
                      <a:endParaRPr kumimoji="0" lang="en-US" altLang="zh-CN" sz="2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endParaRPr>
                    </a:p>
                  </a:txBody>
                  <a:tcPr marL="91434" marR="91434" marT="34299" marB="342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1</a:t>
                      </a:r>
                      <a:endParaRPr kumimoji="0" lang="en-US" altLang="zh-CN" sz="2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endParaRPr>
                    </a:p>
                  </a:txBody>
                  <a:tcPr marL="91434" marR="91434" marT="34299" marB="342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827088">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16</a:t>
                      </a:r>
                      <a:r>
                        <a:rPr kumimoji="0" lang="zh-CN" altLang="en-US" sz="2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年</a:t>
                      </a:r>
                      <a:endParaRPr kumimoji="0" lang="en-US" altLang="zh-CN" sz="2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endParaRPr>
                    </a:p>
                  </a:txBody>
                  <a:tcPr marL="91434" marR="91434" marT="34299" marB="342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9</a:t>
                      </a:r>
                      <a:endParaRPr kumimoji="0" lang="en-US" altLang="zh-CN" sz="2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endParaRPr>
                    </a:p>
                  </a:txBody>
                  <a:tcPr marL="91434" marR="91434" marT="34299" marB="342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3</a:t>
                      </a:r>
                      <a:endParaRPr kumimoji="0" lang="en-US" altLang="zh-CN" sz="2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endParaRPr>
                    </a:p>
                  </a:txBody>
                  <a:tcPr marL="91434" marR="91434" marT="34299" marB="342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2</a:t>
                      </a:r>
                      <a:endParaRPr kumimoji="0" lang="en-US" altLang="zh-CN" sz="2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endParaRPr>
                    </a:p>
                  </a:txBody>
                  <a:tcPr marL="91434" marR="91434" marT="34299" marB="342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1</a:t>
                      </a:r>
                      <a:endParaRPr kumimoji="0" lang="en-US" altLang="zh-CN" sz="2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endParaRPr>
                    </a:p>
                  </a:txBody>
                  <a:tcPr marL="91434" marR="91434" marT="34299" marB="342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bl>
          </a:graphicData>
        </a:graphic>
      </p:graphicFrame>
      <p:sp>
        <p:nvSpPr>
          <p:cNvPr id="4" name="矩形 3"/>
          <p:cNvSpPr/>
          <p:nvPr/>
        </p:nvSpPr>
        <p:spPr>
          <a:xfrm>
            <a:off x="3714750" y="1143000"/>
            <a:ext cx="1785938" cy="5000625"/>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5" name="TextBox 4"/>
          <p:cNvSpPr txBox="1">
            <a:spLocks noChangeArrowheads="1"/>
          </p:cNvSpPr>
          <p:nvPr/>
        </p:nvSpPr>
        <p:spPr bwMode="auto">
          <a:xfrm rot="-561195">
            <a:off x="1879600" y="1851025"/>
            <a:ext cx="6143625" cy="769938"/>
          </a:xfrm>
          <a:prstGeom prst="rect">
            <a:avLst/>
          </a:prstGeom>
          <a:solidFill>
            <a:srgbClr val="92D050"/>
          </a:solidFill>
          <a:ln w="9525">
            <a:noFill/>
            <a:miter lim="800000"/>
          </a:ln>
        </p:spPr>
        <p:txBody>
          <a:bodyPr>
            <a:spAutoFit/>
          </a:bodyPr>
          <a:lstStyle/>
          <a:p>
            <a:r>
              <a:rPr lang="en-US" altLang="zh-CN" sz="4400" b="1">
                <a:latin typeface="Comic Sans MS" panose="030F0702030302020204" pitchFamily="66" charset="0"/>
              </a:rPr>
              <a:t>difficult &amp; important</a:t>
            </a:r>
            <a:endParaRPr lang="zh-CN" altLang="en-US" sz="4400" b="1">
              <a:latin typeface="Comic Sans MS" panose="030F0702030302020204"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extBox 1"/>
          <p:cNvSpPr txBox="1">
            <a:spLocks noChangeArrowheads="1"/>
          </p:cNvSpPr>
          <p:nvPr/>
        </p:nvSpPr>
        <p:spPr bwMode="auto">
          <a:xfrm>
            <a:off x="642938" y="285750"/>
            <a:ext cx="7929562" cy="646113"/>
          </a:xfrm>
          <a:prstGeom prst="rect">
            <a:avLst/>
          </a:prstGeom>
          <a:noFill/>
          <a:ln w="9525">
            <a:noFill/>
            <a:miter lim="800000"/>
          </a:ln>
        </p:spPr>
        <p:txBody>
          <a:bodyPr>
            <a:spAutoFit/>
          </a:bodyPr>
          <a:lstStyle/>
          <a:p>
            <a:pPr algn="ctr"/>
            <a:r>
              <a:rPr lang="en-US" altLang="zh-CN" sz="3600" b="1">
                <a:solidFill>
                  <a:srgbClr val="FF0066"/>
                </a:solidFill>
                <a:latin typeface="Comic Sans MS" panose="030F0702030302020204" pitchFamily="66" charset="0"/>
              </a:rPr>
              <a:t>Types of inference questions</a:t>
            </a:r>
            <a:endParaRPr lang="zh-CN" altLang="en-US" sz="3600" b="1">
              <a:solidFill>
                <a:srgbClr val="FF0066"/>
              </a:solidFill>
              <a:latin typeface="Comic Sans MS" panose="030F0702030302020204" pitchFamily="66" charset="0"/>
            </a:endParaRPr>
          </a:p>
        </p:txBody>
      </p:sp>
      <p:sp>
        <p:nvSpPr>
          <p:cNvPr id="3" name="椭圆 2"/>
          <p:cNvSpPr/>
          <p:nvPr/>
        </p:nvSpPr>
        <p:spPr>
          <a:xfrm>
            <a:off x="3071813" y="1071563"/>
            <a:ext cx="3000375" cy="1571625"/>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9459" name="TextBox 3"/>
          <p:cNvSpPr txBox="1">
            <a:spLocks noChangeArrowheads="1"/>
          </p:cNvSpPr>
          <p:nvPr/>
        </p:nvSpPr>
        <p:spPr bwMode="auto">
          <a:xfrm>
            <a:off x="3214688" y="1428750"/>
            <a:ext cx="2857500" cy="708025"/>
          </a:xfrm>
          <a:prstGeom prst="rect">
            <a:avLst/>
          </a:prstGeom>
          <a:noFill/>
          <a:ln w="9525">
            <a:noFill/>
            <a:miter lim="800000"/>
          </a:ln>
        </p:spPr>
        <p:txBody>
          <a:bodyPr>
            <a:spAutoFit/>
          </a:bodyPr>
          <a:lstStyle/>
          <a:p>
            <a:r>
              <a:rPr lang="zh-CN" altLang="en-US" sz="4000" b="1">
                <a:latin typeface="Times New Roman" panose="02020603050405020304" pitchFamily="18" charset="0"/>
                <a:cs typeface="Times New Roman" panose="02020603050405020304" pitchFamily="18" charset="0"/>
              </a:rPr>
              <a:t>推理判断题</a:t>
            </a:r>
            <a:endParaRPr lang="zh-CN" altLang="en-US" sz="4000" b="1">
              <a:latin typeface="Times New Roman" panose="02020603050405020304" pitchFamily="18" charset="0"/>
              <a:cs typeface="Times New Roman" panose="02020603050405020304" pitchFamily="18" charset="0"/>
            </a:endParaRPr>
          </a:p>
        </p:txBody>
      </p:sp>
      <p:cxnSp>
        <p:nvCxnSpPr>
          <p:cNvPr id="6" name="直接箭头连接符 5"/>
          <p:cNvCxnSpPr/>
          <p:nvPr/>
        </p:nvCxnSpPr>
        <p:spPr>
          <a:xfrm rot="5400000">
            <a:off x="3429000" y="3071813"/>
            <a:ext cx="1000125" cy="285750"/>
          </a:xfrm>
          <a:prstGeom prst="straightConnector1">
            <a:avLst/>
          </a:prstGeom>
          <a:ln w="5715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8" name="直接箭头连接符 7"/>
          <p:cNvCxnSpPr/>
          <p:nvPr/>
        </p:nvCxnSpPr>
        <p:spPr>
          <a:xfrm rot="16200000" flipH="1">
            <a:off x="5107781" y="2750344"/>
            <a:ext cx="1000125" cy="928688"/>
          </a:xfrm>
          <a:prstGeom prst="straightConnector1">
            <a:avLst/>
          </a:prstGeom>
          <a:ln w="5715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9" name="直接箭头连接符 8"/>
          <p:cNvCxnSpPr/>
          <p:nvPr/>
        </p:nvCxnSpPr>
        <p:spPr>
          <a:xfrm>
            <a:off x="5643563" y="2428875"/>
            <a:ext cx="2357437" cy="1143000"/>
          </a:xfrm>
          <a:prstGeom prst="straightConnector1">
            <a:avLst/>
          </a:prstGeom>
          <a:ln w="5715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17" name="TextBox 16"/>
          <p:cNvSpPr txBox="1">
            <a:spLocks noChangeArrowheads="1"/>
          </p:cNvSpPr>
          <p:nvPr/>
        </p:nvSpPr>
        <p:spPr bwMode="auto">
          <a:xfrm>
            <a:off x="3143250" y="3857625"/>
            <a:ext cx="1428750" cy="1323975"/>
          </a:xfrm>
          <a:prstGeom prst="rect">
            <a:avLst/>
          </a:prstGeom>
          <a:solidFill>
            <a:srgbClr val="00B050"/>
          </a:solidFill>
          <a:ln w="9525">
            <a:noFill/>
            <a:miter lim="800000"/>
          </a:ln>
        </p:spPr>
        <p:txBody>
          <a:bodyPr>
            <a:spAutoFit/>
          </a:bodyPr>
          <a:lstStyle/>
          <a:p>
            <a:r>
              <a:rPr lang="zh-CN" altLang="en-US" sz="4000" b="1">
                <a:solidFill>
                  <a:schemeClr val="bg1"/>
                </a:solidFill>
                <a:latin typeface="Times New Roman" panose="02020603050405020304" pitchFamily="18" charset="0"/>
                <a:cs typeface="Times New Roman" panose="02020603050405020304" pitchFamily="18" charset="0"/>
              </a:rPr>
              <a:t>观点态度</a:t>
            </a:r>
            <a:endParaRPr lang="zh-CN" altLang="en-US" sz="4000" b="1">
              <a:solidFill>
                <a:schemeClr val="bg1"/>
              </a:solidFill>
              <a:latin typeface="Times New Roman" panose="02020603050405020304" pitchFamily="18" charset="0"/>
              <a:cs typeface="Times New Roman" panose="02020603050405020304" pitchFamily="18" charset="0"/>
            </a:endParaRPr>
          </a:p>
        </p:txBody>
      </p:sp>
      <p:sp>
        <p:nvSpPr>
          <p:cNvPr id="20" name="TextBox 19"/>
          <p:cNvSpPr txBox="1">
            <a:spLocks noChangeArrowheads="1"/>
          </p:cNvSpPr>
          <p:nvPr/>
        </p:nvSpPr>
        <p:spPr bwMode="auto">
          <a:xfrm>
            <a:off x="5572125" y="3786188"/>
            <a:ext cx="1285875" cy="1323975"/>
          </a:xfrm>
          <a:prstGeom prst="rect">
            <a:avLst/>
          </a:prstGeom>
          <a:solidFill>
            <a:srgbClr val="00B050"/>
          </a:solidFill>
          <a:ln w="9525">
            <a:noFill/>
            <a:miter lim="800000"/>
          </a:ln>
        </p:spPr>
        <p:txBody>
          <a:bodyPr>
            <a:spAutoFit/>
          </a:bodyPr>
          <a:lstStyle/>
          <a:p>
            <a:r>
              <a:rPr lang="zh-CN" altLang="en-US" sz="4000" b="1">
                <a:solidFill>
                  <a:schemeClr val="bg1"/>
                </a:solidFill>
                <a:latin typeface="Times New Roman" panose="02020603050405020304" pitchFamily="18" charset="0"/>
                <a:cs typeface="Times New Roman" panose="02020603050405020304" pitchFamily="18" charset="0"/>
              </a:rPr>
              <a:t>写作意图</a:t>
            </a:r>
            <a:endParaRPr lang="zh-CN" altLang="en-US" sz="4000" b="1">
              <a:solidFill>
                <a:schemeClr val="bg1"/>
              </a:solidFill>
              <a:latin typeface="Times New Roman" panose="02020603050405020304" pitchFamily="18" charset="0"/>
              <a:cs typeface="Times New Roman" panose="02020603050405020304" pitchFamily="18" charset="0"/>
            </a:endParaRPr>
          </a:p>
        </p:txBody>
      </p:sp>
      <p:sp>
        <p:nvSpPr>
          <p:cNvPr id="23" name="TextBox 22"/>
          <p:cNvSpPr txBox="1">
            <a:spLocks noChangeArrowheads="1"/>
          </p:cNvSpPr>
          <p:nvPr/>
        </p:nvSpPr>
        <p:spPr bwMode="auto">
          <a:xfrm>
            <a:off x="7500938" y="3714750"/>
            <a:ext cx="1428750" cy="1323975"/>
          </a:xfrm>
          <a:prstGeom prst="rect">
            <a:avLst/>
          </a:prstGeom>
          <a:solidFill>
            <a:srgbClr val="00B050"/>
          </a:solidFill>
          <a:ln w="9525">
            <a:noFill/>
            <a:miter lim="800000"/>
          </a:ln>
        </p:spPr>
        <p:txBody>
          <a:bodyPr>
            <a:spAutoFit/>
          </a:bodyPr>
          <a:lstStyle/>
          <a:p>
            <a:r>
              <a:rPr lang="zh-CN" altLang="en-US" sz="4000" b="1">
                <a:solidFill>
                  <a:schemeClr val="bg1"/>
                </a:solidFill>
                <a:latin typeface="Times New Roman" panose="02020603050405020304" pitchFamily="18" charset="0"/>
                <a:cs typeface="Times New Roman" panose="02020603050405020304" pitchFamily="18" charset="0"/>
              </a:rPr>
              <a:t>细节推理</a:t>
            </a:r>
            <a:endParaRPr lang="zh-CN" altLang="en-US" sz="4000" b="1">
              <a:solidFill>
                <a:schemeClr val="bg1"/>
              </a:solidFill>
              <a:latin typeface="Times New Roman" panose="02020603050405020304" pitchFamily="18" charset="0"/>
              <a:cs typeface="Times New Roman" panose="02020603050405020304" pitchFamily="18" charset="0"/>
            </a:endParaRPr>
          </a:p>
        </p:txBody>
      </p:sp>
      <p:cxnSp>
        <p:nvCxnSpPr>
          <p:cNvPr id="18" name="直接箭头连接符 17"/>
          <p:cNvCxnSpPr/>
          <p:nvPr/>
        </p:nvCxnSpPr>
        <p:spPr>
          <a:xfrm rot="10800000" flipV="1">
            <a:off x="1928813" y="2428875"/>
            <a:ext cx="1357312" cy="1285875"/>
          </a:xfrm>
          <a:prstGeom prst="straightConnector1">
            <a:avLst/>
          </a:prstGeom>
          <a:ln w="5715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21" name="TextBox 20"/>
          <p:cNvSpPr txBox="1">
            <a:spLocks noChangeArrowheads="1"/>
          </p:cNvSpPr>
          <p:nvPr/>
        </p:nvSpPr>
        <p:spPr bwMode="auto">
          <a:xfrm>
            <a:off x="928688" y="3786188"/>
            <a:ext cx="1428750" cy="1323975"/>
          </a:xfrm>
          <a:prstGeom prst="rect">
            <a:avLst/>
          </a:prstGeom>
          <a:solidFill>
            <a:srgbClr val="00B050"/>
          </a:solidFill>
          <a:ln w="9525">
            <a:noFill/>
            <a:miter lim="800000"/>
          </a:ln>
        </p:spPr>
        <p:txBody>
          <a:bodyPr>
            <a:spAutoFit/>
          </a:bodyPr>
          <a:lstStyle/>
          <a:p>
            <a:r>
              <a:rPr lang="zh-CN" altLang="en-US" sz="4000" b="1">
                <a:solidFill>
                  <a:schemeClr val="bg1"/>
                </a:solidFill>
                <a:latin typeface="Times New Roman" panose="02020603050405020304" pitchFamily="18" charset="0"/>
                <a:cs typeface="Times New Roman" panose="02020603050405020304" pitchFamily="18" charset="0"/>
              </a:rPr>
              <a:t>文章出处</a:t>
            </a:r>
            <a:endParaRPr lang="zh-CN" altLang="en-US" sz="4000" b="1">
              <a:solidFill>
                <a:schemeClr val="bg1"/>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linds(horizontal)">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blinds(horizontal)">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blinds(horizontal)">
                                      <p:cBhvr>
                                        <p:cTn id="17" dur="500"/>
                                        <p:tgtEl>
                                          <p:spTgt spid="20"/>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blinds(horizontal)">
                                      <p:cBhvr>
                                        <p:cTn id="22"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20" grpId="0" animBg="1"/>
      <p:bldP spid="23" grpId="0" animBg="1"/>
      <p:bldP spid="2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Box 2"/>
          <p:cNvSpPr txBox="1">
            <a:spLocks noChangeArrowheads="1"/>
          </p:cNvSpPr>
          <p:nvPr/>
        </p:nvSpPr>
        <p:spPr bwMode="auto">
          <a:xfrm>
            <a:off x="0" y="785813"/>
            <a:ext cx="9144000" cy="5216525"/>
          </a:xfrm>
          <a:prstGeom prst="rect">
            <a:avLst/>
          </a:prstGeom>
          <a:noFill/>
          <a:ln w="9525">
            <a:noFill/>
            <a:miter lim="800000"/>
          </a:ln>
        </p:spPr>
        <p:txBody>
          <a:bodyPr>
            <a:spAutoFit/>
          </a:bodyPr>
          <a:lstStyle/>
          <a:p>
            <a:r>
              <a:rPr lang="en-US" altLang="zh-CN" sz="2800" b="1">
                <a:latin typeface="Times New Roman" panose="02020603050405020304" pitchFamily="18" charset="0"/>
                <a:cs typeface="Times New Roman" panose="02020603050405020304" pitchFamily="18" charset="0"/>
              </a:rPr>
              <a:t>        A volcanic eruption in Iceland has sent ash across northern Europe. Airlines have stopped or changed </a:t>
            </a:r>
            <a:br>
              <a:rPr lang="en-US" altLang="zh-CN" sz="2800" b="1">
                <a:latin typeface="Times New Roman" panose="02020603050405020304" pitchFamily="18" charset="0"/>
                <a:cs typeface="Times New Roman" panose="02020603050405020304" pitchFamily="18" charset="0"/>
              </a:rPr>
            </a:br>
            <a:r>
              <a:rPr lang="en-US" altLang="zh-CN" sz="2800" b="1">
                <a:latin typeface="Times New Roman" panose="02020603050405020304" pitchFamily="18" charset="0"/>
                <a:cs typeface="Times New Roman" panose="02020603050405020304" pitchFamily="18" charset="0"/>
              </a:rPr>
              <a:t>the flights across the Atlantic Ocean, leaving hundreds of passengers stuck in airports.</a:t>
            </a:r>
            <a:br>
              <a:rPr lang="en-US" altLang="zh-CN" sz="2800" b="1">
                <a:latin typeface="Times New Roman" panose="02020603050405020304" pitchFamily="18" charset="0"/>
                <a:cs typeface="Times New Roman" panose="02020603050405020304" pitchFamily="18" charset="0"/>
              </a:rPr>
            </a:br>
            <a:r>
              <a:rPr lang="en-US" altLang="zh-CN" sz="2800" b="1">
                <a:latin typeface="Times New Roman" panose="02020603050405020304" pitchFamily="18" charset="0"/>
                <a:cs typeface="Times New Roman" panose="02020603050405020304" pitchFamily="18" charset="0"/>
              </a:rPr>
              <a:t>     Grimsvom is one of the largest and most active volcanoes in Europe. …..The lava(</a:t>
            </a:r>
            <a:r>
              <a:rPr lang="zh-CN" altLang="en-US" sz="2800" b="1">
                <a:latin typeface="Times New Roman" panose="02020603050405020304" pitchFamily="18" charset="0"/>
                <a:cs typeface="Times New Roman" panose="02020603050405020304" pitchFamily="18" charset="0"/>
              </a:rPr>
              <a:t>岩浆</a:t>
            </a:r>
            <a:r>
              <a:rPr lang="en-US" altLang="zh-CN" sz="2800" b="1">
                <a:latin typeface="Times New Roman" panose="02020603050405020304" pitchFamily="18" charset="0"/>
                <a:cs typeface="Times New Roman" panose="02020603050405020304" pitchFamily="18" charset="0"/>
              </a:rPr>
              <a:t>) from the volcano then comes up to the surface. This is exactly what happened today.</a:t>
            </a:r>
            <a:endParaRPr lang="en-US" sz="2800" b="1">
              <a:latin typeface="Times New Roman" panose="02020603050405020304" pitchFamily="18" charset="0"/>
              <a:cs typeface="Times New Roman" panose="02020603050405020304" pitchFamily="18" charset="0"/>
            </a:endParaRPr>
          </a:p>
          <a:p>
            <a:endParaRPr lang="en-US" altLang="zh-CN" sz="2800" b="1">
              <a:latin typeface="Times New Roman" panose="02020603050405020304" pitchFamily="18" charset="0"/>
              <a:cs typeface="Times New Roman" panose="02020603050405020304" pitchFamily="18" charset="0"/>
            </a:endParaRPr>
          </a:p>
          <a:p>
            <a:r>
              <a:rPr lang="en-US" altLang="zh-CN" sz="2800" b="1">
                <a:latin typeface="Times New Roman" panose="02020603050405020304" pitchFamily="18" charset="0"/>
                <a:cs typeface="Times New Roman" panose="02020603050405020304" pitchFamily="18" charset="0"/>
              </a:rPr>
              <a:t>This text is most probably taken from________.</a:t>
            </a:r>
            <a:br>
              <a:rPr lang="en-US" altLang="zh-CN" sz="2800" b="1">
                <a:latin typeface="Times New Roman" panose="02020603050405020304" pitchFamily="18" charset="0"/>
                <a:cs typeface="Times New Roman" panose="02020603050405020304" pitchFamily="18" charset="0"/>
              </a:rPr>
            </a:br>
            <a:r>
              <a:rPr lang="en-US" altLang="zh-CN" sz="2800" b="1">
                <a:latin typeface="Times New Roman" panose="02020603050405020304" pitchFamily="18" charset="0"/>
                <a:cs typeface="Times New Roman" panose="02020603050405020304" pitchFamily="18" charset="0"/>
              </a:rPr>
              <a:t>A. a research paper               B. a newspaper report</a:t>
            </a:r>
            <a:br>
              <a:rPr lang="en-US" altLang="zh-CN" sz="2800" b="1">
                <a:latin typeface="Times New Roman" panose="02020603050405020304" pitchFamily="18" charset="0"/>
                <a:cs typeface="Times New Roman" panose="02020603050405020304" pitchFamily="18" charset="0"/>
              </a:rPr>
            </a:br>
            <a:r>
              <a:rPr lang="en-US" altLang="zh-CN" sz="2800" b="1">
                <a:latin typeface="Times New Roman" panose="02020603050405020304" pitchFamily="18" charset="0"/>
                <a:cs typeface="Times New Roman" panose="02020603050405020304" pitchFamily="18" charset="0"/>
              </a:rPr>
              <a:t>C. a class presentation          D. a geography textbook</a:t>
            </a:r>
            <a:endParaRPr lang="zh-CN" altLang="en-US" sz="2800" b="1">
              <a:latin typeface="Times New Roman" panose="02020603050405020304" pitchFamily="18" charset="0"/>
              <a:cs typeface="Times New Roman" panose="02020603050405020304" pitchFamily="18" charset="0"/>
            </a:endParaRPr>
          </a:p>
        </p:txBody>
      </p:sp>
      <p:sp>
        <p:nvSpPr>
          <p:cNvPr id="6" name="Line 12"/>
          <p:cNvSpPr>
            <a:spLocks noChangeShapeType="1"/>
          </p:cNvSpPr>
          <p:nvPr/>
        </p:nvSpPr>
        <p:spPr bwMode="auto">
          <a:xfrm flipV="1">
            <a:off x="4572000" y="3786188"/>
            <a:ext cx="3214688" cy="46037"/>
          </a:xfrm>
          <a:prstGeom prst="line">
            <a:avLst/>
          </a:prstGeom>
          <a:noFill/>
          <a:ln w="76200">
            <a:solidFill>
              <a:srgbClr val="0000FF"/>
            </a:solidFill>
            <a:round/>
          </a:ln>
        </p:spPr>
        <p:txBody>
          <a:bodyPr/>
          <a:lstStyle/>
          <a:p>
            <a:endParaRPr lang="zh-CN" altLang="en-US"/>
          </a:p>
        </p:txBody>
      </p:sp>
      <p:sp>
        <p:nvSpPr>
          <p:cNvPr id="7" name="Line 12"/>
          <p:cNvSpPr>
            <a:spLocks noChangeShapeType="1"/>
          </p:cNvSpPr>
          <p:nvPr/>
        </p:nvSpPr>
        <p:spPr bwMode="auto">
          <a:xfrm>
            <a:off x="0" y="4286250"/>
            <a:ext cx="2484438" cy="6350"/>
          </a:xfrm>
          <a:prstGeom prst="line">
            <a:avLst/>
          </a:prstGeom>
          <a:noFill/>
          <a:ln w="76200">
            <a:solidFill>
              <a:srgbClr val="0000FF"/>
            </a:solidFill>
            <a:round/>
          </a:ln>
        </p:spPr>
        <p:txBody>
          <a:bodyPr/>
          <a:lstStyle/>
          <a:p>
            <a:endParaRPr lang="zh-CN" altLang="en-US"/>
          </a:p>
        </p:txBody>
      </p:sp>
      <p:grpSp>
        <p:nvGrpSpPr>
          <p:cNvPr id="8" name="Group 3"/>
          <p:cNvGrpSpPr/>
          <p:nvPr/>
        </p:nvGrpSpPr>
        <p:grpSpPr bwMode="auto">
          <a:xfrm>
            <a:off x="4286250" y="5072063"/>
            <a:ext cx="576263" cy="431800"/>
            <a:chOff x="2245" y="2115"/>
            <a:chExt cx="363" cy="272"/>
          </a:xfrm>
        </p:grpSpPr>
        <p:sp>
          <p:nvSpPr>
            <p:cNvPr id="20487" name="Line 4"/>
            <p:cNvSpPr>
              <a:spLocks noChangeShapeType="1"/>
            </p:cNvSpPr>
            <p:nvPr/>
          </p:nvSpPr>
          <p:spPr bwMode="auto">
            <a:xfrm flipV="1">
              <a:off x="2336" y="2115"/>
              <a:ext cx="272" cy="272"/>
            </a:xfrm>
            <a:prstGeom prst="line">
              <a:avLst/>
            </a:prstGeom>
            <a:noFill/>
            <a:ln w="76200">
              <a:solidFill>
                <a:srgbClr val="FF0000"/>
              </a:solidFill>
              <a:round/>
            </a:ln>
          </p:spPr>
          <p:txBody>
            <a:bodyPr/>
            <a:lstStyle/>
            <a:p>
              <a:endParaRPr lang="zh-CN" altLang="en-US"/>
            </a:p>
          </p:txBody>
        </p:sp>
        <p:sp>
          <p:nvSpPr>
            <p:cNvPr id="20488" name="Line 5"/>
            <p:cNvSpPr>
              <a:spLocks noChangeShapeType="1"/>
            </p:cNvSpPr>
            <p:nvPr/>
          </p:nvSpPr>
          <p:spPr bwMode="auto">
            <a:xfrm>
              <a:off x="2245" y="2251"/>
              <a:ext cx="91" cy="136"/>
            </a:xfrm>
            <a:prstGeom prst="line">
              <a:avLst/>
            </a:prstGeom>
            <a:noFill/>
            <a:ln w="76200">
              <a:solidFill>
                <a:srgbClr val="FF0000"/>
              </a:solidFill>
              <a:round/>
            </a:ln>
          </p:spPr>
          <p:txBody>
            <a:bodyPr/>
            <a:lstStyle/>
            <a:p>
              <a:endParaRPr lang="zh-CN" altLang="en-US"/>
            </a:p>
          </p:txBody>
        </p:sp>
      </p:grpSp>
      <p:sp>
        <p:nvSpPr>
          <p:cNvPr id="20486" name="TextBox 1"/>
          <p:cNvSpPr txBox="1">
            <a:spLocks noChangeArrowheads="1"/>
          </p:cNvSpPr>
          <p:nvPr/>
        </p:nvSpPr>
        <p:spPr bwMode="auto">
          <a:xfrm>
            <a:off x="3143250" y="139681"/>
            <a:ext cx="2214563" cy="646113"/>
          </a:xfrm>
          <a:prstGeom prst="rect">
            <a:avLst/>
          </a:prstGeom>
          <a:solidFill>
            <a:srgbClr val="00B050"/>
          </a:solidFill>
          <a:ln w="9525">
            <a:noFill/>
            <a:miter lim="800000"/>
          </a:ln>
        </p:spPr>
        <p:txBody>
          <a:bodyPr>
            <a:spAutoFit/>
          </a:bodyPr>
          <a:lstStyle/>
          <a:p>
            <a:r>
              <a:rPr lang="zh-CN" altLang="en-US" sz="3600" b="1" dirty="0">
                <a:solidFill>
                  <a:schemeClr val="bg1"/>
                </a:solidFill>
                <a:latin typeface="Times New Roman" panose="02020603050405020304" pitchFamily="18" charset="0"/>
                <a:cs typeface="Times New Roman" panose="02020603050405020304" pitchFamily="18" charset="0"/>
              </a:rPr>
              <a:t>文章出处</a:t>
            </a:r>
            <a:endParaRPr lang="zh-CN" altLang="en-US" sz="3600" b="1" dirty="0">
              <a:solidFill>
                <a:schemeClr val="bg1"/>
              </a:solidFill>
              <a:latin typeface="Times New Roman" panose="02020603050405020304" pitchFamily="18" charset="0"/>
              <a:cs typeface="Times New Roman" panose="02020603050405020304" pitchFamily="18" charset="0"/>
            </a:endParaRPr>
          </a:p>
        </p:txBody>
      </p:sp>
      <p:sp>
        <p:nvSpPr>
          <p:cNvPr id="20490" name="Line 10"/>
          <p:cNvSpPr>
            <a:spLocks noChangeShapeType="1"/>
          </p:cNvSpPr>
          <p:nvPr/>
        </p:nvSpPr>
        <p:spPr bwMode="auto">
          <a:xfrm>
            <a:off x="2555875" y="4221163"/>
            <a:ext cx="3024188" cy="936625"/>
          </a:xfrm>
          <a:prstGeom prst="line">
            <a:avLst/>
          </a:prstGeom>
          <a:noFill/>
          <a:ln w="57150">
            <a:solidFill>
              <a:schemeClr val="hlink"/>
            </a:solidFill>
            <a:round/>
            <a:tailEnd type="triangle" w="med" len="med"/>
          </a:ln>
          <a:effectLst/>
        </p:spPr>
        <p:txBody>
          <a:bodyPr/>
          <a:lstStyle/>
          <a:p>
            <a:endParaRPr lang="zh-CN" altLang="en-US"/>
          </a:p>
        </p:txBody>
      </p:sp>
      <p:sp>
        <p:nvSpPr>
          <p:cNvPr id="9" name="Oval 13"/>
          <p:cNvSpPr>
            <a:spLocks noChangeArrowheads="1"/>
          </p:cNvSpPr>
          <p:nvPr/>
        </p:nvSpPr>
        <p:spPr bwMode="auto">
          <a:xfrm>
            <a:off x="1547813" y="3789363"/>
            <a:ext cx="1143000" cy="500062"/>
          </a:xfrm>
          <a:prstGeom prst="ellipse">
            <a:avLst/>
          </a:prstGeom>
          <a:solidFill>
            <a:schemeClr val="tx1">
              <a:alpha val="0"/>
            </a:schemeClr>
          </a:solidFill>
          <a:ln w="57150">
            <a:solidFill>
              <a:srgbClr val="0000FF"/>
            </a:solidFill>
            <a:round/>
          </a:ln>
        </p:spPr>
        <p:txBody>
          <a:bodyPr wrap="none" anchor="ctr"/>
          <a:lstStyle/>
          <a:p>
            <a:pPr algn="ctr"/>
            <a:endParaRPr lang="zh-CN" altLang="zh-CN">
              <a:solidFill>
                <a:srgbClr val="FF0000"/>
              </a:solidFill>
            </a:endParaRPr>
          </a:p>
        </p:txBody>
      </p:sp>
      <p:sp>
        <p:nvSpPr>
          <p:cNvPr id="12" name="TextBox 11"/>
          <p:cNvSpPr txBox="1"/>
          <p:nvPr/>
        </p:nvSpPr>
        <p:spPr>
          <a:xfrm>
            <a:off x="0" y="0"/>
            <a:ext cx="2643174" cy="646331"/>
          </a:xfrm>
          <a:prstGeom prst="rect">
            <a:avLst/>
          </a:prstGeom>
          <a:noFill/>
        </p:spPr>
        <p:txBody>
          <a:bodyPr wrap="square" rtlCol="0">
            <a:spAutoFit/>
          </a:bodyPr>
          <a:lstStyle/>
          <a:p>
            <a:r>
              <a:rPr lang="zh-CN" altLang="en-US" sz="3600" b="1" dirty="0">
                <a:solidFill>
                  <a:srgbClr val="FF0066"/>
                </a:solidFill>
                <a:latin typeface="黑体" panose="02010609060101010101" charset="-122"/>
                <a:ea typeface="黑体" panose="02010609060101010101" charset="-122"/>
              </a:rPr>
              <a:t>高考链接</a:t>
            </a:r>
            <a:endParaRPr lang="zh-CN" altLang="en-US" sz="3600" b="1" dirty="0">
              <a:solidFill>
                <a:srgbClr val="FF0066"/>
              </a:solidFill>
              <a:latin typeface="黑体" panose="02010609060101010101" charset="-122"/>
              <a:ea typeface="黑体" panose="0201060906010101010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to="" calcmode="lin" valueType="num">
                                      <p:cBhvr>
                                        <p:cTn id="7" dur="1" fill="hold"/>
                                        <p:tgtEl>
                                          <p:spTgt spid="8"/>
                                        </p:tgtEl>
                                      </p:cBhvr>
                                    </p:anim>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linds(horizontal)">
                                      <p:cBhvr>
                                        <p:cTn id="15" dur="500"/>
                                        <p:tgtEl>
                                          <p:spTgt spid="7"/>
                                        </p:tgtEl>
                                      </p:cBhvr>
                                    </p:animEffect>
                                  </p:childTnLst>
                                </p:cTn>
                              </p:par>
                              <p:par>
                                <p:cTn id="16" presetID="3" presetClass="entr" presetSubtype="10" fill="hold" grpId="1"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blinds(horizontal)">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8" presetClass="entr" presetSubtype="16" fill="hold" grpId="0" nodeType="clickEffect">
                                  <p:stCondLst>
                                    <p:cond delay="0"/>
                                  </p:stCondLst>
                                  <p:childTnLst>
                                    <p:set>
                                      <p:cBhvr>
                                        <p:cTn id="22" dur="1" fill="hold">
                                          <p:stCondLst>
                                            <p:cond delay="0"/>
                                          </p:stCondLst>
                                        </p:cTn>
                                        <p:tgtEl>
                                          <p:spTgt spid="20490"/>
                                        </p:tgtEl>
                                        <p:attrNameLst>
                                          <p:attrName>style.visibility</p:attrName>
                                        </p:attrNameLst>
                                      </p:cBhvr>
                                      <p:to>
                                        <p:strVal val="visible"/>
                                      </p:to>
                                    </p:set>
                                    <p:animEffect transition="in" filter="diamond(in)">
                                      <p:cBhvr>
                                        <p:cTn id="23" dur="500"/>
                                        <p:tgtEl>
                                          <p:spTgt spid="204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20490" grpId="0" animBg="1"/>
      <p:bldP spid="9"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extBox 1"/>
          <p:cNvSpPr txBox="1">
            <a:spLocks noChangeArrowheads="1"/>
          </p:cNvSpPr>
          <p:nvPr/>
        </p:nvSpPr>
        <p:spPr bwMode="auto">
          <a:xfrm>
            <a:off x="0" y="0"/>
            <a:ext cx="8643938" cy="7078663"/>
          </a:xfrm>
          <a:prstGeom prst="rect">
            <a:avLst/>
          </a:prstGeom>
          <a:noFill/>
          <a:ln w="9525">
            <a:noFill/>
            <a:miter lim="800000"/>
          </a:ln>
        </p:spPr>
        <p:txBody>
          <a:bodyPr>
            <a:spAutoFit/>
          </a:bodyPr>
          <a:lstStyle/>
          <a:p>
            <a:pPr>
              <a:lnSpc>
                <a:spcPct val="150000"/>
              </a:lnSpc>
            </a:pPr>
            <a:r>
              <a:rPr lang="en-US" altLang="zh-CN" sz="2800" b="1">
                <a:latin typeface="Times New Roman" panose="02020603050405020304" pitchFamily="18" charset="0"/>
                <a:cs typeface="Times New Roman" panose="02020603050405020304" pitchFamily="18" charset="0"/>
              </a:rPr>
              <a:t>         research paper :</a:t>
            </a:r>
            <a:endParaRPr lang="en-US" altLang="zh-CN" sz="2800" b="1">
              <a:latin typeface="Times New Roman" panose="02020603050405020304" pitchFamily="18" charset="0"/>
              <a:cs typeface="Times New Roman" panose="02020603050405020304" pitchFamily="18" charset="0"/>
            </a:endParaRPr>
          </a:p>
          <a:p>
            <a:pPr>
              <a:lnSpc>
                <a:spcPct val="150000"/>
              </a:lnSpc>
            </a:pPr>
            <a:r>
              <a:rPr lang="en-US" altLang="zh-CN" sz="2800" b="1">
                <a:latin typeface="Times New Roman" panose="02020603050405020304" pitchFamily="18" charset="0"/>
                <a:cs typeface="Times New Roman" panose="02020603050405020304" pitchFamily="18" charset="0"/>
              </a:rPr>
              <a:t>         newspaper report</a:t>
            </a:r>
            <a:r>
              <a:rPr lang="zh-CN" altLang="en-US" sz="2800" b="1">
                <a:latin typeface="Times New Roman" panose="02020603050405020304" pitchFamily="18" charset="0"/>
                <a:cs typeface="Times New Roman" panose="02020603050405020304" pitchFamily="18" charset="0"/>
              </a:rPr>
              <a:t>：</a:t>
            </a:r>
            <a:endParaRPr lang="en-US" altLang="zh-CN" sz="2800" b="1">
              <a:latin typeface="Times New Roman" panose="02020603050405020304" pitchFamily="18" charset="0"/>
              <a:cs typeface="Times New Roman" panose="02020603050405020304" pitchFamily="18" charset="0"/>
            </a:endParaRPr>
          </a:p>
          <a:p>
            <a:pPr>
              <a:lnSpc>
                <a:spcPct val="150000"/>
              </a:lnSpc>
            </a:pPr>
            <a:r>
              <a:rPr lang="en-US" altLang="zh-CN" sz="2800" b="1">
                <a:latin typeface="Times New Roman" panose="02020603050405020304" pitchFamily="18" charset="0"/>
                <a:cs typeface="Times New Roman" panose="02020603050405020304" pitchFamily="18" charset="0"/>
              </a:rPr>
              <a:t>         class presentation:</a:t>
            </a:r>
            <a:endParaRPr lang="en-US" altLang="zh-CN" sz="2800" b="1">
              <a:latin typeface="Times New Roman" panose="02020603050405020304" pitchFamily="18" charset="0"/>
              <a:cs typeface="Times New Roman" panose="02020603050405020304" pitchFamily="18" charset="0"/>
            </a:endParaRPr>
          </a:p>
          <a:p>
            <a:pPr>
              <a:lnSpc>
                <a:spcPct val="150000"/>
              </a:lnSpc>
            </a:pPr>
            <a:r>
              <a:rPr lang="en-US" altLang="zh-CN" sz="2800" b="1">
                <a:latin typeface="Times New Roman" panose="02020603050405020304" pitchFamily="18" charset="0"/>
                <a:cs typeface="Times New Roman" panose="02020603050405020304" pitchFamily="18" charset="0"/>
              </a:rPr>
              <a:t>         geography textbook:</a:t>
            </a:r>
            <a:endParaRPr lang="en-US" altLang="zh-CN" sz="2800" b="1">
              <a:latin typeface="Times New Roman" panose="02020603050405020304" pitchFamily="18" charset="0"/>
              <a:cs typeface="Times New Roman" panose="02020603050405020304" pitchFamily="18" charset="0"/>
            </a:endParaRPr>
          </a:p>
          <a:p>
            <a:pPr>
              <a:lnSpc>
                <a:spcPct val="150000"/>
              </a:lnSpc>
            </a:pPr>
            <a:r>
              <a:rPr lang="en-US" altLang="zh-CN" sz="3200" b="1">
                <a:solidFill>
                  <a:srgbClr val="FF0000"/>
                </a:solidFill>
                <a:latin typeface="Calibri" panose="020F0502020204030204" pitchFamily="34" charset="0"/>
              </a:rPr>
              <a:t>Other possible options:</a:t>
            </a:r>
            <a:endParaRPr lang="en-US" altLang="zh-CN" sz="3200" b="1">
              <a:solidFill>
                <a:srgbClr val="FF0000"/>
              </a:solidFill>
              <a:latin typeface="Times New Roman" panose="02020603050405020304" pitchFamily="18" charset="0"/>
              <a:cs typeface="Times New Roman" panose="02020603050405020304" pitchFamily="18" charset="0"/>
            </a:endParaRPr>
          </a:p>
          <a:p>
            <a:pPr>
              <a:lnSpc>
                <a:spcPct val="150000"/>
              </a:lnSpc>
            </a:pPr>
            <a:r>
              <a:rPr lang="en-US" altLang="zh-CN" sz="2800" b="1">
                <a:latin typeface="Times New Roman" panose="02020603050405020304" pitchFamily="18" charset="0"/>
                <a:cs typeface="Times New Roman" panose="02020603050405020304" pitchFamily="18" charset="0"/>
              </a:rPr>
              <a:t>         science fiction</a:t>
            </a:r>
            <a:r>
              <a:rPr lang="zh-CN" altLang="en-US" sz="2800" b="1">
                <a:latin typeface="Times New Roman" panose="02020603050405020304" pitchFamily="18" charset="0"/>
                <a:cs typeface="Times New Roman" panose="02020603050405020304" pitchFamily="18" charset="0"/>
              </a:rPr>
              <a:t>：</a:t>
            </a:r>
            <a:endParaRPr lang="en-US" altLang="zh-CN" sz="2800" b="1">
              <a:latin typeface="Times New Roman" panose="02020603050405020304" pitchFamily="18" charset="0"/>
              <a:cs typeface="Times New Roman" panose="02020603050405020304" pitchFamily="18" charset="0"/>
            </a:endParaRPr>
          </a:p>
          <a:p>
            <a:pPr>
              <a:lnSpc>
                <a:spcPct val="150000"/>
              </a:lnSpc>
            </a:pPr>
            <a:r>
              <a:rPr lang="en-US" altLang="zh-CN" sz="2800" b="1">
                <a:latin typeface="Times New Roman" panose="02020603050405020304" pitchFamily="18" charset="0"/>
                <a:cs typeface="Times New Roman" panose="02020603050405020304" pitchFamily="18" charset="0"/>
              </a:rPr>
              <a:t>         popular science</a:t>
            </a:r>
            <a:r>
              <a:rPr lang="zh-CN" altLang="en-US" sz="2800" b="1">
                <a:latin typeface="Times New Roman" panose="02020603050405020304" pitchFamily="18" charset="0"/>
                <a:cs typeface="Times New Roman" panose="02020603050405020304" pitchFamily="18" charset="0"/>
              </a:rPr>
              <a:t>：</a:t>
            </a:r>
            <a:endParaRPr lang="en-US" altLang="zh-CN" sz="2800" b="1">
              <a:latin typeface="Times New Roman" panose="02020603050405020304" pitchFamily="18" charset="0"/>
              <a:cs typeface="Times New Roman" panose="02020603050405020304" pitchFamily="18" charset="0"/>
            </a:endParaRPr>
          </a:p>
          <a:p>
            <a:pPr>
              <a:lnSpc>
                <a:spcPct val="150000"/>
              </a:lnSpc>
            </a:pPr>
            <a:r>
              <a:rPr lang="en-US" altLang="zh-CN" sz="2800" b="1">
                <a:latin typeface="Times New Roman" panose="02020603050405020304" pitchFamily="18" charset="0"/>
                <a:cs typeface="Times New Roman" panose="02020603050405020304" pitchFamily="18" charset="0"/>
              </a:rPr>
              <a:t>         guide book:</a:t>
            </a:r>
            <a:endParaRPr lang="en-US" altLang="zh-CN" sz="2800" b="1">
              <a:latin typeface="Times New Roman" panose="02020603050405020304" pitchFamily="18" charset="0"/>
              <a:cs typeface="Times New Roman" panose="02020603050405020304" pitchFamily="18" charset="0"/>
            </a:endParaRPr>
          </a:p>
          <a:p>
            <a:pPr>
              <a:lnSpc>
                <a:spcPct val="150000"/>
              </a:lnSpc>
            </a:pPr>
            <a:r>
              <a:rPr lang="en-US" altLang="zh-CN" sz="2800" b="1">
                <a:latin typeface="Times New Roman" panose="02020603050405020304" pitchFamily="18" charset="0"/>
                <a:cs typeface="Times New Roman" panose="02020603050405020304" pitchFamily="18" charset="0"/>
              </a:rPr>
              <a:t>         note:</a:t>
            </a:r>
            <a:endParaRPr lang="en-US" altLang="zh-CN" sz="2800" b="1">
              <a:latin typeface="Times New Roman" panose="02020603050405020304" pitchFamily="18" charset="0"/>
              <a:cs typeface="Times New Roman" panose="02020603050405020304" pitchFamily="18" charset="0"/>
            </a:endParaRPr>
          </a:p>
          <a:p>
            <a:pPr>
              <a:lnSpc>
                <a:spcPct val="150000"/>
              </a:lnSpc>
            </a:pPr>
            <a:r>
              <a:rPr lang="en-US" altLang="zh-CN" sz="2800" b="1">
                <a:latin typeface="Times New Roman" panose="02020603050405020304" pitchFamily="18" charset="0"/>
                <a:cs typeface="Times New Roman" panose="02020603050405020304" pitchFamily="18" charset="0"/>
              </a:rPr>
              <a:t>         poster</a:t>
            </a:r>
            <a:r>
              <a:rPr lang="zh-CN" altLang="en-US" sz="2800" b="1">
                <a:latin typeface="Times New Roman" panose="02020603050405020304" pitchFamily="18" charset="0"/>
                <a:cs typeface="Times New Roman" panose="02020603050405020304" pitchFamily="18" charset="0"/>
              </a:rPr>
              <a:t>：</a:t>
            </a:r>
            <a:endParaRPr lang="en-US" altLang="zh-CN" sz="2800" b="1">
              <a:latin typeface="Times New Roman" panose="02020603050405020304" pitchFamily="18" charset="0"/>
              <a:cs typeface="Times New Roman" panose="02020603050405020304" pitchFamily="18" charset="0"/>
            </a:endParaRPr>
          </a:p>
          <a:p>
            <a:endParaRPr lang="zh-CN" altLang="en-US" sz="2800" b="1">
              <a:latin typeface="Times New Roman" panose="02020603050405020304" pitchFamily="18" charset="0"/>
              <a:cs typeface="Times New Roman" panose="02020603050405020304" pitchFamily="18" charset="0"/>
            </a:endParaRPr>
          </a:p>
        </p:txBody>
      </p:sp>
      <p:sp>
        <p:nvSpPr>
          <p:cNvPr id="4" name="TextBox 3"/>
          <p:cNvSpPr txBox="1">
            <a:spLocks noChangeArrowheads="1"/>
          </p:cNvSpPr>
          <p:nvPr/>
        </p:nvSpPr>
        <p:spPr bwMode="auto">
          <a:xfrm>
            <a:off x="3571875" y="214313"/>
            <a:ext cx="2143125" cy="523875"/>
          </a:xfrm>
          <a:prstGeom prst="rect">
            <a:avLst/>
          </a:prstGeom>
          <a:noFill/>
          <a:ln w="9525">
            <a:noFill/>
            <a:miter lim="800000"/>
          </a:ln>
        </p:spPr>
        <p:txBody>
          <a:bodyPr>
            <a:spAutoFit/>
          </a:bodyPr>
          <a:lstStyle/>
          <a:p>
            <a:r>
              <a:rPr lang="zh-CN" altLang="en-US" sz="2800" b="1">
                <a:solidFill>
                  <a:srgbClr val="002060"/>
                </a:solidFill>
                <a:latin typeface="Times New Roman" panose="02020603050405020304" pitchFamily="18" charset="0"/>
                <a:cs typeface="Times New Roman" panose="02020603050405020304" pitchFamily="18" charset="0"/>
              </a:rPr>
              <a:t>研究报告</a:t>
            </a:r>
            <a:endParaRPr lang="zh-CN" altLang="en-US" sz="2800" b="1">
              <a:solidFill>
                <a:srgbClr val="002060"/>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3857625" y="714375"/>
            <a:ext cx="2143125" cy="533400"/>
          </a:xfrm>
          <a:prstGeom prst="rect">
            <a:avLst/>
          </a:prstGeom>
          <a:noFill/>
          <a:ln w="9525">
            <a:noFill/>
            <a:miter lim="800000"/>
          </a:ln>
        </p:spPr>
        <p:txBody>
          <a:bodyPr>
            <a:spAutoFit/>
          </a:bodyPr>
          <a:lstStyle/>
          <a:p>
            <a:r>
              <a:rPr lang="zh-CN" altLang="en-US" sz="2800" b="1">
                <a:solidFill>
                  <a:srgbClr val="002060"/>
                </a:solidFill>
                <a:latin typeface="Times New Roman" panose="02020603050405020304" pitchFamily="18" charset="0"/>
                <a:cs typeface="Times New Roman" panose="02020603050405020304" pitchFamily="18" charset="0"/>
              </a:rPr>
              <a:t>新闻报道</a:t>
            </a:r>
            <a:endParaRPr lang="zh-CN" altLang="en-US" sz="2800" b="1">
              <a:solidFill>
                <a:srgbClr val="002060"/>
              </a:solidFill>
              <a:latin typeface="Times New Roman" panose="02020603050405020304" pitchFamily="18" charset="0"/>
              <a:cs typeface="Times New Roman" panose="02020603050405020304" pitchFamily="18" charset="0"/>
            </a:endParaRPr>
          </a:p>
        </p:txBody>
      </p:sp>
      <p:sp>
        <p:nvSpPr>
          <p:cNvPr id="7" name="TextBox 6"/>
          <p:cNvSpPr txBox="1">
            <a:spLocks noChangeArrowheads="1"/>
          </p:cNvSpPr>
          <p:nvPr/>
        </p:nvSpPr>
        <p:spPr bwMode="auto">
          <a:xfrm>
            <a:off x="3929063" y="1428750"/>
            <a:ext cx="1627187" cy="523875"/>
          </a:xfrm>
          <a:prstGeom prst="rect">
            <a:avLst/>
          </a:prstGeom>
          <a:noFill/>
          <a:ln w="9525">
            <a:noFill/>
            <a:miter lim="800000"/>
          </a:ln>
        </p:spPr>
        <p:txBody>
          <a:bodyPr wrap="none">
            <a:spAutoFit/>
          </a:bodyPr>
          <a:lstStyle/>
          <a:p>
            <a:r>
              <a:rPr lang="zh-CN" altLang="en-US" sz="2800" b="1">
                <a:solidFill>
                  <a:srgbClr val="002060"/>
                </a:solidFill>
                <a:latin typeface="Times New Roman" panose="02020603050405020304" pitchFamily="18" charset="0"/>
                <a:cs typeface="Times New Roman" panose="02020603050405020304" pitchFamily="18" charset="0"/>
              </a:rPr>
              <a:t>课堂演示</a:t>
            </a:r>
            <a:endParaRPr lang="zh-CN" altLang="en-US" sz="2800" b="1">
              <a:solidFill>
                <a:srgbClr val="002060"/>
              </a:solidFill>
              <a:latin typeface="Times New Roman" panose="02020603050405020304" pitchFamily="18" charset="0"/>
              <a:cs typeface="Times New Roman" panose="02020603050405020304" pitchFamily="18" charset="0"/>
            </a:endParaRPr>
          </a:p>
        </p:txBody>
      </p:sp>
      <p:sp>
        <p:nvSpPr>
          <p:cNvPr id="8" name="TextBox 7"/>
          <p:cNvSpPr txBox="1">
            <a:spLocks noChangeArrowheads="1"/>
          </p:cNvSpPr>
          <p:nvPr/>
        </p:nvSpPr>
        <p:spPr bwMode="auto">
          <a:xfrm>
            <a:off x="4071938" y="2071688"/>
            <a:ext cx="1627187" cy="523875"/>
          </a:xfrm>
          <a:prstGeom prst="rect">
            <a:avLst/>
          </a:prstGeom>
          <a:noFill/>
          <a:ln w="9525">
            <a:noFill/>
            <a:miter lim="800000"/>
          </a:ln>
        </p:spPr>
        <p:txBody>
          <a:bodyPr wrap="none">
            <a:spAutoFit/>
          </a:bodyPr>
          <a:lstStyle/>
          <a:p>
            <a:r>
              <a:rPr lang="zh-CN" altLang="en-US" sz="2800" b="1">
                <a:solidFill>
                  <a:srgbClr val="002060"/>
                </a:solidFill>
                <a:latin typeface="Times New Roman" panose="02020603050405020304" pitchFamily="18" charset="0"/>
                <a:cs typeface="Times New Roman" panose="02020603050405020304" pitchFamily="18" charset="0"/>
              </a:rPr>
              <a:t>地理课本</a:t>
            </a:r>
            <a:endParaRPr lang="zh-CN" altLang="en-US" sz="2800" b="1">
              <a:solidFill>
                <a:srgbClr val="002060"/>
              </a:solidFill>
              <a:latin typeface="Times New Roman" panose="02020603050405020304" pitchFamily="18" charset="0"/>
              <a:cs typeface="Times New Roman" panose="02020603050405020304" pitchFamily="18" charset="0"/>
            </a:endParaRPr>
          </a:p>
        </p:txBody>
      </p:sp>
      <p:sp>
        <p:nvSpPr>
          <p:cNvPr id="9" name="TextBox 8"/>
          <p:cNvSpPr txBox="1">
            <a:spLocks noChangeArrowheads="1"/>
          </p:cNvSpPr>
          <p:nvPr/>
        </p:nvSpPr>
        <p:spPr bwMode="auto">
          <a:xfrm>
            <a:off x="3429000" y="3429000"/>
            <a:ext cx="1627188" cy="523875"/>
          </a:xfrm>
          <a:prstGeom prst="rect">
            <a:avLst/>
          </a:prstGeom>
          <a:noFill/>
          <a:ln w="9525">
            <a:noFill/>
            <a:miter lim="800000"/>
          </a:ln>
        </p:spPr>
        <p:txBody>
          <a:bodyPr wrap="none">
            <a:spAutoFit/>
          </a:bodyPr>
          <a:lstStyle/>
          <a:p>
            <a:r>
              <a:rPr lang="zh-CN" altLang="en-US" sz="2800" b="1">
                <a:latin typeface="Times New Roman" panose="02020603050405020304" pitchFamily="18" charset="0"/>
                <a:cs typeface="Times New Roman" panose="02020603050405020304" pitchFamily="18" charset="0"/>
              </a:rPr>
              <a:t>科幻小说</a:t>
            </a:r>
            <a:endParaRPr lang="zh-CN" altLang="en-US" sz="2800" b="1">
              <a:solidFill>
                <a:srgbClr val="002060"/>
              </a:solidFill>
              <a:latin typeface="Times New Roman" panose="02020603050405020304" pitchFamily="18" charset="0"/>
              <a:cs typeface="Times New Roman" panose="02020603050405020304" pitchFamily="18" charset="0"/>
            </a:endParaRPr>
          </a:p>
        </p:txBody>
      </p:sp>
      <p:sp>
        <p:nvSpPr>
          <p:cNvPr id="10" name="TextBox 9"/>
          <p:cNvSpPr txBox="1">
            <a:spLocks noChangeArrowheads="1"/>
          </p:cNvSpPr>
          <p:nvPr/>
        </p:nvSpPr>
        <p:spPr bwMode="auto">
          <a:xfrm>
            <a:off x="3643313" y="4071938"/>
            <a:ext cx="906462" cy="523875"/>
          </a:xfrm>
          <a:prstGeom prst="rect">
            <a:avLst/>
          </a:prstGeom>
          <a:noFill/>
          <a:ln w="9525">
            <a:noFill/>
            <a:miter lim="800000"/>
          </a:ln>
        </p:spPr>
        <p:txBody>
          <a:bodyPr wrap="none">
            <a:spAutoFit/>
          </a:bodyPr>
          <a:lstStyle/>
          <a:p>
            <a:r>
              <a:rPr lang="zh-CN" altLang="en-US" sz="2800" b="1">
                <a:latin typeface="Times New Roman" panose="02020603050405020304" pitchFamily="18" charset="0"/>
                <a:cs typeface="Times New Roman" panose="02020603050405020304" pitchFamily="18" charset="0"/>
              </a:rPr>
              <a:t>科普</a:t>
            </a:r>
            <a:endParaRPr lang="zh-CN" altLang="en-US" sz="2800" b="1">
              <a:solidFill>
                <a:srgbClr val="002060"/>
              </a:solidFill>
              <a:latin typeface="Times New Roman" panose="02020603050405020304" pitchFamily="18" charset="0"/>
              <a:cs typeface="Times New Roman" panose="02020603050405020304" pitchFamily="18" charset="0"/>
            </a:endParaRPr>
          </a:p>
        </p:txBody>
      </p:sp>
      <p:sp>
        <p:nvSpPr>
          <p:cNvPr id="11" name="TextBox 10"/>
          <p:cNvSpPr txBox="1">
            <a:spLocks noChangeArrowheads="1"/>
          </p:cNvSpPr>
          <p:nvPr/>
        </p:nvSpPr>
        <p:spPr bwMode="auto">
          <a:xfrm>
            <a:off x="2928938" y="4714875"/>
            <a:ext cx="1627187" cy="523875"/>
          </a:xfrm>
          <a:prstGeom prst="rect">
            <a:avLst/>
          </a:prstGeom>
          <a:noFill/>
          <a:ln w="9525">
            <a:noFill/>
            <a:miter lim="800000"/>
          </a:ln>
        </p:spPr>
        <p:txBody>
          <a:bodyPr wrap="none">
            <a:spAutoFit/>
          </a:bodyPr>
          <a:lstStyle/>
          <a:p>
            <a:r>
              <a:rPr lang="zh-CN" altLang="en-US" sz="2800" b="1">
                <a:latin typeface="Times New Roman" panose="02020603050405020304" pitchFamily="18" charset="0"/>
                <a:cs typeface="Times New Roman" panose="02020603050405020304" pitchFamily="18" charset="0"/>
              </a:rPr>
              <a:t>旅游指南</a:t>
            </a:r>
            <a:endParaRPr lang="zh-CN" altLang="en-US" sz="2800" b="1">
              <a:solidFill>
                <a:srgbClr val="002060"/>
              </a:solidFill>
              <a:latin typeface="Times New Roman" panose="02020603050405020304" pitchFamily="18" charset="0"/>
              <a:cs typeface="Times New Roman" panose="02020603050405020304" pitchFamily="18" charset="0"/>
            </a:endParaRPr>
          </a:p>
        </p:txBody>
      </p:sp>
      <p:sp>
        <p:nvSpPr>
          <p:cNvPr id="12" name="TextBox 11"/>
          <p:cNvSpPr txBox="1">
            <a:spLocks noChangeArrowheads="1"/>
          </p:cNvSpPr>
          <p:nvPr/>
        </p:nvSpPr>
        <p:spPr bwMode="auto">
          <a:xfrm>
            <a:off x="1928813" y="5429250"/>
            <a:ext cx="906462" cy="523875"/>
          </a:xfrm>
          <a:prstGeom prst="rect">
            <a:avLst/>
          </a:prstGeom>
          <a:noFill/>
          <a:ln w="9525">
            <a:noFill/>
            <a:miter lim="800000"/>
          </a:ln>
        </p:spPr>
        <p:txBody>
          <a:bodyPr wrap="none">
            <a:spAutoFit/>
          </a:bodyPr>
          <a:lstStyle/>
          <a:p>
            <a:r>
              <a:rPr lang="zh-CN" altLang="en-US" sz="2800" b="1">
                <a:latin typeface="Times New Roman" panose="02020603050405020304" pitchFamily="18" charset="0"/>
                <a:cs typeface="Times New Roman" panose="02020603050405020304" pitchFamily="18" charset="0"/>
              </a:rPr>
              <a:t>便条</a:t>
            </a:r>
            <a:endParaRPr lang="zh-CN" altLang="en-US" sz="2800" b="1">
              <a:solidFill>
                <a:srgbClr val="002060"/>
              </a:solidFill>
              <a:latin typeface="Times New Roman" panose="02020603050405020304" pitchFamily="18" charset="0"/>
              <a:cs typeface="Times New Roman" panose="02020603050405020304" pitchFamily="18" charset="0"/>
            </a:endParaRPr>
          </a:p>
        </p:txBody>
      </p:sp>
      <p:sp>
        <p:nvSpPr>
          <p:cNvPr id="13" name="TextBox 12"/>
          <p:cNvSpPr txBox="1">
            <a:spLocks noChangeArrowheads="1"/>
          </p:cNvSpPr>
          <p:nvPr/>
        </p:nvSpPr>
        <p:spPr bwMode="auto">
          <a:xfrm>
            <a:off x="2071688" y="6072188"/>
            <a:ext cx="906462" cy="523875"/>
          </a:xfrm>
          <a:prstGeom prst="rect">
            <a:avLst/>
          </a:prstGeom>
          <a:noFill/>
          <a:ln w="9525">
            <a:noFill/>
            <a:miter lim="800000"/>
          </a:ln>
        </p:spPr>
        <p:txBody>
          <a:bodyPr wrap="none">
            <a:spAutoFit/>
          </a:bodyPr>
          <a:lstStyle/>
          <a:p>
            <a:r>
              <a:rPr lang="zh-CN" altLang="en-US" sz="2800" b="1">
                <a:latin typeface="Times New Roman" panose="02020603050405020304" pitchFamily="18" charset="0"/>
                <a:cs typeface="Times New Roman" panose="02020603050405020304" pitchFamily="18" charset="0"/>
              </a:rPr>
              <a:t>海报</a:t>
            </a:r>
            <a:endParaRPr lang="zh-CN" altLang="en-US" sz="2800" b="1">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9457">
                                            <p:txEl>
                                              <p:pRg st="4" end="4"/>
                                            </p:txEl>
                                          </p:spTgt>
                                        </p:tgtEl>
                                        <p:attrNameLst>
                                          <p:attrName>style.visibility</p:attrName>
                                        </p:attrNameLst>
                                      </p:cBhvr>
                                      <p:to>
                                        <p:strVal val="visible"/>
                                      </p:to>
                                    </p:set>
                                    <p:animEffect transition="in" filter="blinds(horizontal)">
                                      <p:cBhvr>
                                        <p:cTn id="27" dur="500"/>
                                        <p:tgtEl>
                                          <p:spTgt spid="1945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19457">
                                            <p:txEl>
                                              <p:pRg st="5" end="5"/>
                                            </p:txEl>
                                          </p:spTgt>
                                        </p:tgtEl>
                                        <p:attrNameLst>
                                          <p:attrName>style.visibility</p:attrName>
                                        </p:attrNameLst>
                                      </p:cBhvr>
                                      <p:to>
                                        <p:strVal val="visible"/>
                                      </p:to>
                                    </p:set>
                                    <p:animEffect transition="in" filter="box(in)">
                                      <p:cBhvr>
                                        <p:cTn id="32" dur="500"/>
                                        <p:tgtEl>
                                          <p:spTgt spid="19457">
                                            <p:txEl>
                                              <p:pRg st="5" end="5"/>
                                            </p:txEl>
                                          </p:spTgt>
                                        </p:tgtEl>
                                      </p:cBhvr>
                                    </p:animEffect>
                                  </p:childTnLst>
                                </p:cTn>
                              </p:par>
                              <p:par>
                                <p:cTn id="33" presetID="4" presetClass="entr" presetSubtype="16" fill="hold" nodeType="withEffect">
                                  <p:stCondLst>
                                    <p:cond delay="0"/>
                                  </p:stCondLst>
                                  <p:childTnLst>
                                    <p:set>
                                      <p:cBhvr>
                                        <p:cTn id="34" dur="1" fill="hold">
                                          <p:stCondLst>
                                            <p:cond delay="0"/>
                                          </p:stCondLst>
                                        </p:cTn>
                                        <p:tgtEl>
                                          <p:spTgt spid="19457">
                                            <p:txEl>
                                              <p:pRg st="6" end="6"/>
                                            </p:txEl>
                                          </p:spTgt>
                                        </p:tgtEl>
                                        <p:attrNameLst>
                                          <p:attrName>style.visibility</p:attrName>
                                        </p:attrNameLst>
                                      </p:cBhvr>
                                      <p:to>
                                        <p:strVal val="visible"/>
                                      </p:to>
                                    </p:set>
                                    <p:animEffect transition="in" filter="box(in)">
                                      <p:cBhvr>
                                        <p:cTn id="35" dur="500"/>
                                        <p:tgtEl>
                                          <p:spTgt spid="19457">
                                            <p:txEl>
                                              <p:pRg st="6" end="6"/>
                                            </p:txEl>
                                          </p:spTgt>
                                        </p:tgtEl>
                                      </p:cBhvr>
                                    </p:animEffect>
                                  </p:childTnLst>
                                </p:cTn>
                              </p:par>
                              <p:par>
                                <p:cTn id="36" presetID="4" presetClass="entr" presetSubtype="16" fill="hold" nodeType="withEffect">
                                  <p:stCondLst>
                                    <p:cond delay="0"/>
                                  </p:stCondLst>
                                  <p:childTnLst>
                                    <p:set>
                                      <p:cBhvr>
                                        <p:cTn id="37" dur="1" fill="hold">
                                          <p:stCondLst>
                                            <p:cond delay="0"/>
                                          </p:stCondLst>
                                        </p:cTn>
                                        <p:tgtEl>
                                          <p:spTgt spid="19457">
                                            <p:txEl>
                                              <p:pRg st="7" end="7"/>
                                            </p:txEl>
                                          </p:spTgt>
                                        </p:tgtEl>
                                        <p:attrNameLst>
                                          <p:attrName>style.visibility</p:attrName>
                                        </p:attrNameLst>
                                      </p:cBhvr>
                                      <p:to>
                                        <p:strVal val="visible"/>
                                      </p:to>
                                    </p:set>
                                    <p:animEffect transition="in" filter="box(in)">
                                      <p:cBhvr>
                                        <p:cTn id="38" dur="500"/>
                                        <p:tgtEl>
                                          <p:spTgt spid="19457">
                                            <p:txEl>
                                              <p:pRg st="7" end="7"/>
                                            </p:txEl>
                                          </p:spTgt>
                                        </p:tgtEl>
                                      </p:cBhvr>
                                    </p:animEffect>
                                  </p:childTnLst>
                                </p:cTn>
                              </p:par>
                              <p:par>
                                <p:cTn id="39" presetID="4" presetClass="entr" presetSubtype="16" fill="hold" nodeType="withEffect">
                                  <p:stCondLst>
                                    <p:cond delay="0"/>
                                  </p:stCondLst>
                                  <p:childTnLst>
                                    <p:set>
                                      <p:cBhvr>
                                        <p:cTn id="40" dur="1" fill="hold">
                                          <p:stCondLst>
                                            <p:cond delay="0"/>
                                          </p:stCondLst>
                                        </p:cTn>
                                        <p:tgtEl>
                                          <p:spTgt spid="19457">
                                            <p:txEl>
                                              <p:pRg st="8" end="8"/>
                                            </p:txEl>
                                          </p:spTgt>
                                        </p:tgtEl>
                                        <p:attrNameLst>
                                          <p:attrName>style.visibility</p:attrName>
                                        </p:attrNameLst>
                                      </p:cBhvr>
                                      <p:to>
                                        <p:strVal val="visible"/>
                                      </p:to>
                                    </p:set>
                                    <p:animEffect transition="in" filter="box(in)">
                                      <p:cBhvr>
                                        <p:cTn id="41" dur="500"/>
                                        <p:tgtEl>
                                          <p:spTgt spid="19457">
                                            <p:txEl>
                                              <p:pRg st="8" end="8"/>
                                            </p:txEl>
                                          </p:spTgt>
                                        </p:tgtEl>
                                      </p:cBhvr>
                                    </p:animEffect>
                                  </p:childTnLst>
                                </p:cTn>
                              </p:par>
                              <p:par>
                                <p:cTn id="42" presetID="4" presetClass="entr" presetSubtype="16" fill="hold" nodeType="withEffect">
                                  <p:stCondLst>
                                    <p:cond delay="0"/>
                                  </p:stCondLst>
                                  <p:childTnLst>
                                    <p:set>
                                      <p:cBhvr>
                                        <p:cTn id="43" dur="1" fill="hold">
                                          <p:stCondLst>
                                            <p:cond delay="0"/>
                                          </p:stCondLst>
                                        </p:cTn>
                                        <p:tgtEl>
                                          <p:spTgt spid="19457">
                                            <p:txEl>
                                              <p:pRg st="9" end="9"/>
                                            </p:txEl>
                                          </p:spTgt>
                                        </p:tgtEl>
                                        <p:attrNameLst>
                                          <p:attrName>style.visibility</p:attrName>
                                        </p:attrNameLst>
                                      </p:cBhvr>
                                      <p:to>
                                        <p:strVal val="visible"/>
                                      </p:to>
                                    </p:set>
                                    <p:animEffect transition="in" filter="box(in)">
                                      <p:cBhvr>
                                        <p:cTn id="44" dur="500"/>
                                        <p:tgtEl>
                                          <p:spTgt spid="19457">
                                            <p:txEl>
                                              <p:pRg st="9" end="9"/>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anim calcmode="lin" valueType="num">
                                      <p:cBhvr additive="base">
                                        <p:cTn id="49" dur="500" fill="hold"/>
                                        <p:tgtEl>
                                          <p:spTgt spid="9"/>
                                        </p:tgtEl>
                                        <p:attrNameLst>
                                          <p:attrName>ppt_x</p:attrName>
                                        </p:attrNameLst>
                                      </p:cBhvr>
                                      <p:tavLst>
                                        <p:tav tm="0">
                                          <p:val>
                                            <p:strVal val="#ppt_x"/>
                                          </p:val>
                                        </p:tav>
                                        <p:tav tm="100000">
                                          <p:val>
                                            <p:strVal val="#ppt_x"/>
                                          </p:val>
                                        </p:tav>
                                      </p:tavLst>
                                    </p:anim>
                                    <p:anim calcmode="lin" valueType="num">
                                      <p:cBhvr additive="base">
                                        <p:cTn id="5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0"/>
                                        </p:tgtEl>
                                        <p:attrNameLst>
                                          <p:attrName>style.visibility</p:attrName>
                                        </p:attrNameLst>
                                      </p:cBhvr>
                                      <p:to>
                                        <p:strVal val="visible"/>
                                      </p:to>
                                    </p:set>
                                    <p:anim calcmode="lin" valueType="num">
                                      <p:cBhvr additive="base">
                                        <p:cTn id="55" dur="500" fill="hold"/>
                                        <p:tgtEl>
                                          <p:spTgt spid="10"/>
                                        </p:tgtEl>
                                        <p:attrNameLst>
                                          <p:attrName>ppt_x</p:attrName>
                                        </p:attrNameLst>
                                      </p:cBhvr>
                                      <p:tavLst>
                                        <p:tav tm="0">
                                          <p:val>
                                            <p:strVal val="#ppt_x"/>
                                          </p:val>
                                        </p:tav>
                                        <p:tav tm="100000">
                                          <p:val>
                                            <p:strVal val="#ppt_x"/>
                                          </p:val>
                                        </p:tav>
                                      </p:tavLst>
                                    </p:anim>
                                    <p:anim calcmode="lin" valueType="num">
                                      <p:cBhvr additive="base">
                                        <p:cTn id="5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1"/>
                                        </p:tgtEl>
                                        <p:attrNameLst>
                                          <p:attrName>style.visibility</p:attrName>
                                        </p:attrNameLst>
                                      </p:cBhvr>
                                      <p:to>
                                        <p:strVal val="visible"/>
                                      </p:to>
                                    </p:set>
                                    <p:anim calcmode="lin" valueType="num">
                                      <p:cBhvr additive="base">
                                        <p:cTn id="61" dur="500" fill="hold"/>
                                        <p:tgtEl>
                                          <p:spTgt spid="11"/>
                                        </p:tgtEl>
                                        <p:attrNameLst>
                                          <p:attrName>ppt_x</p:attrName>
                                        </p:attrNameLst>
                                      </p:cBhvr>
                                      <p:tavLst>
                                        <p:tav tm="0">
                                          <p:val>
                                            <p:strVal val="#ppt_x"/>
                                          </p:val>
                                        </p:tav>
                                        <p:tav tm="100000">
                                          <p:val>
                                            <p:strVal val="#ppt_x"/>
                                          </p:val>
                                        </p:tav>
                                      </p:tavLst>
                                    </p:anim>
                                    <p:anim calcmode="lin" valueType="num">
                                      <p:cBhvr additive="base">
                                        <p:cTn id="6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2"/>
                                        </p:tgtEl>
                                        <p:attrNameLst>
                                          <p:attrName>style.visibility</p:attrName>
                                        </p:attrNameLst>
                                      </p:cBhvr>
                                      <p:to>
                                        <p:strVal val="visible"/>
                                      </p:to>
                                    </p:set>
                                    <p:anim calcmode="lin" valueType="num">
                                      <p:cBhvr additive="base">
                                        <p:cTn id="67" dur="500" fill="hold"/>
                                        <p:tgtEl>
                                          <p:spTgt spid="12"/>
                                        </p:tgtEl>
                                        <p:attrNameLst>
                                          <p:attrName>ppt_x</p:attrName>
                                        </p:attrNameLst>
                                      </p:cBhvr>
                                      <p:tavLst>
                                        <p:tav tm="0">
                                          <p:val>
                                            <p:strVal val="#ppt_x"/>
                                          </p:val>
                                        </p:tav>
                                        <p:tav tm="100000">
                                          <p:val>
                                            <p:strVal val="#ppt_x"/>
                                          </p:val>
                                        </p:tav>
                                      </p:tavLst>
                                    </p:anim>
                                    <p:anim calcmode="lin" valueType="num">
                                      <p:cBhvr additive="base">
                                        <p:cTn id="6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3"/>
                                        </p:tgtEl>
                                        <p:attrNameLst>
                                          <p:attrName>style.visibility</p:attrName>
                                        </p:attrNameLst>
                                      </p:cBhvr>
                                      <p:to>
                                        <p:strVal val="visible"/>
                                      </p:to>
                                    </p:set>
                                    <p:anim calcmode="lin" valueType="num">
                                      <p:cBhvr additive="base">
                                        <p:cTn id="73" dur="500" fill="hold"/>
                                        <p:tgtEl>
                                          <p:spTgt spid="13"/>
                                        </p:tgtEl>
                                        <p:attrNameLst>
                                          <p:attrName>ppt_x</p:attrName>
                                        </p:attrNameLst>
                                      </p:cBhvr>
                                      <p:tavLst>
                                        <p:tav tm="0">
                                          <p:val>
                                            <p:strVal val="#ppt_x"/>
                                          </p:val>
                                        </p:tav>
                                        <p:tav tm="100000">
                                          <p:val>
                                            <p:strVal val="#ppt_x"/>
                                          </p:val>
                                        </p:tav>
                                      </p:tavLst>
                                    </p:anim>
                                    <p:anim calcmode="lin" valueType="num">
                                      <p:cBhvr additive="base">
                                        <p:cTn id="7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8" grpId="0"/>
      <p:bldP spid="9" grpId="0"/>
      <p:bldP spid="10" grpId="0"/>
      <p:bldP spid="11" grpId="0"/>
      <p:bldP spid="12" grpId="0"/>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Box 3"/>
          <p:cNvSpPr txBox="1">
            <a:spLocks noChangeArrowheads="1"/>
          </p:cNvSpPr>
          <p:nvPr/>
        </p:nvSpPr>
        <p:spPr bwMode="auto">
          <a:xfrm>
            <a:off x="0" y="642938"/>
            <a:ext cx="9144000" cy="6772275"/>
          </a:xfrm>
          <a:prstGeom prst="rect">
            <a:avLst/>
          </a:prstGeom>
          <a:solidFill>
            <a:schemeClr val="bg1"/>
          </a:solidFill>
          <a:ln w="9525">
            <a:noFill/>
            <a:miter lim="800000"/>
          </a:ln>
        </p:spPr>
        <p:txBody>
          <a:bodyPr>
            <a:spAutoFit/>
          </a:bodyPr>
          <a:lstStyle/>
          <a:p>
            <a:r>
              <a:rPr lang="en-US" altLang="zh-CN" sz="2800" b="1" dirty="0">
                <a:latin typeface="Times New Roman" panose="02020603050405020304" pitchFamily="18" charset="0"/>
                <a:cs typeface="Times New Roman" panose="02020603050405020304" pitchFamily="18" charset="0"/>
              </a:rPr>
              <a:t>       But not everyone is happy. </a:t>
            </a:r>
            <a:r>
              <a:rPr lang="en-US" altLang="zh-CN" sz="2800" b="1" dirty="0" err="1">
                <a:latin typeface="Times New Roman" panose="02020603050405020304" pitchFamily="18" charset="0"/>
                <a:cs typeface="Times New Roman" panose="02020603050405020304" pitchFamily="18" charset="0"/>
              </a:rPr>
              <a:t>Owain</a:t>
            </a:r>
            <a:r>
              <a:rPr lang="en-US" altLang="zh-CN" sz="2800" b="1" dirty="0">
                <a:latin typeface="Times New Roman" panose="02020603050405020304" pitchFamily="18" charset="0"/>
                <a:cs typeface="Times New Roman" panose="02020603050405020304" pitchFamily="18" charset="0"/>
              </a:rPr>
              <a:t> James, the president of the National Union of Students (NUS), argued that the increase is evidence of student hardship – young people are being forced into earning money before finishing their education. “New students are now aware that they are likely to leave university up to</a:t>
            </a:r>
            <a:r>
              <a:rPr lang="en-US" sz="2800" b="1" dirty="0">
                <a:latin typeface="Times New Roman" panose="02020603050405020304" pitchFamily="18" charset="0"/>
                <a:cs typeface="Times New Roman" panose="02020603050405020304" pitchFamily="18" charset="0"/>
              </a:rPr>
              <a:t>￡</a:t>
            </a:r>
            <a:r>
              <a:rPr lang="en-US" altLang="zh-CN" sz="2800" b="1" dirty="0">
                <a:latin typeface="Times New Roman" panose="02020603050405020304" pitchFamily="18" charset="0"/>
                <a:cs typeface="Times New Roman" panose="02020603050405020304" pitchFamily="18" charset="0"/>
              </a:rPr>
              <a:t>15,000 in debt. It is not surprising that more and more students are taking a gap year to earn money to support their study for the degree. </a:t>
            </a:r>
            <a:r>
              <a:rPr lang="en-US" altLang="zh-CN" sz="2400" b="1" dirty="0">
                <a:latin typeface="Times New Roman" panose="02020603050405020304" pitchFamily="18" charset="0"/>
                <a:cs typeface="Times New Roman" panose="02020603050405020304" pitchFamily="18" charset="0"/>
              </a:rPr>
              <a:t>(2015</a:t>
            </a:r>
            <a:r>
              <a:rPr lang="zh-CN" altLang="en-US" sz="2400" b="1" dirty="0">
                <a:latin typeface="Times New Roman" panose="02020603050405020304" pitchFamily="18" charset="0"/>
                <a:cs typeface="Times New Roman" panose="02020603050405020304" pitchFamily="18" charset="0"/>
              </a:rPr>
              <a:t>全国卷</a:t>
            </a:r>
            <a:r>
              <a:rPr lang="en-US" altLang="zh-CN" sz="2400" b="1" dirty="0">
                <a:latin typeface="Times New Roman" panose="02020603050405020304" pitchFamily="18" charset="0"/>
                <a:cs typeface="Times New Roman" panose="02020603050405020304" pitchFamily="18" charset="0"/>
              </a:rPr>
              <a:t>)</a:t>
            </a:r>
            <a:endParaRPr lang="en-US" altLang="zh-CN" sz="2800" b="1" dirty="0">
              <a:latin typeface="Times New Roman" panose="02020603050405020304" pitchFamily="18" charset="0"/>
              <a:cs typeface="Times New Roman" panose="02020603050405020304" pitchFamily="18" charset="0"/>
            </a:endParaRPr>
          </a:p>
          <a:p>
            <a:endParaRPr lang="en-US" altLang="zh-CN" sz="2800" b="1" dirty="0">
              <a:latin typeface="Times New Roman" panose="02020603050405020304" pitchFamily="18" charset="0"/>
              <a:cs typeface="Times New Roman" panose="02020603050405020304" pitchFamily="18" charset="0"/>
            </a:endParaRPr>
          </a:p>
          <a:p>
            <a:r>
              <a:rPr lang="en-US" altLang="zh-CN" sz="2800" b="1" dirty="0">
                <a:latin typeface="Times New Roman" panose="02020603050405020304" pitchFamily="18" charset="0"/>
                <a:cs typeface="Times New Roman" panose="02020603050405020304" pitchFamily="18" charset="0"/>
              </a:rPr>
              <a:t>     3.How does </a:t>
            </a:r>
            <a:r>
              <a:rPr lang="en-US" altLang="zh-CN" sz="2800" b="1" dirty="0" err="1">
                <a:latin typeface="Times New Roman" panose="02020603050405020304" pitchFamily="18" charset="0"/>
                <a:cs typeface="Times New Roman" panose="02020603050405020304" pitchFamily="18" charset="0"/>
              </a:rPr>
              <a:t>Owain</a:t>
            </a:r>
            <a:r>
              <a:rPr lang="en-US" altLang="zh-CN" sz="2800" b="1" dirty="0">
                <a:latin typeface="Times New Roman" panose="02020603050405020304" pitchFamily="18" charset="0"/>
                <a:cs typeface="Times New Roman" panose="02020603050405020304" pitchFamily="18" charset="0"/>
              </a:rPr>
              <a:t> James </a:t>
            </a:r>
            <a:r>
              <a:rPr lang="en-US" altLang="zh-CN" sz="2800" b="1" dirty="0">
                <a:solidFill>
                  <a:srgbClr val="FF0000"/>
                </a:solidFill>
                <a:latin typeface="Times New Roman" panose="02020603050405020304" pitchFamily="18" charset="0"/>
                <a:cs typeface="Times New Roman" panose="02020603050405020304" pitchFamily="18" charset="0"/>
              </a:rPr>
              <a:t>feel</a:t>
            </a:r>
            <a:r>
              <a:rPr lang="en-US" altLang="zh-CN" sz="2800" b="1" dirty="0">
                <a:solidFill>
                  <a:srgbClr val="FF0066"/>
                </a:solidFill>
                <a:latin typeface="Times New Roman" panose="02020603050405020304" pitchFamily="18" charset="0"/>
                <a:cs typeface="Times New Roman" panose="02020603050405020304" pitchFamily="18" charset="0"/>
              </a:rPr>
              <a:t> </a:t>
            </a:r>
            <a:r>
              <a:rPr lang="en-US" altLang="zh-CN" sz="2800" b="1" dirty="0">
                <a:latin typeface="Times New Roman" panose="02020603050405020304" pitchFamily="18" charset="0"/>
                <a:cs typeface="Times New Roman" panose="02020603050405020304" pitchFamily="18" charset="0"/>
              </a:rPr>
              <a:t>about the gap-year phenomenon?</a:t>
            </a:r>
            <a:endParaRPr lang="en-US" altLang="zh-CN" sz="2800" b="1" dirty="0">
              <a:latin typeface="Times New Roman" panose="02020603050405020304" pitchFamily="18" charset="0"/>
              <a:cs typeface="Times New Roman" panose="02020603050405020304" pitchFamily="18" charset="0"/>
            </a:endParaRPr>
          </a:p>
          <a:p>
            <a:r>
              <a:rPr lang="en-US" altLang="zh-CN" sz="2800" b="1" dirty="0">
                <a:latin typeface="Times New Roman" panose="02020603050405020304" pitchFamily="18" charset="0"/>
                <a:cs typeface="Times New Roman" panose="02020603050405020304" pitchFamily="18" charset="0"/>
              </a:rPr>
              <a:t>       A. He’s puzzled                     B. He’s worried</a:t>
            </a:r>
            <a:endParaRPr lang="en-US" altLang="zh-CN" sz="2800" b="1" dirty="0">
              <a:latin typeface="Times New Roman" panose="02020603050405020304" pitchFamily="18" charset="0"/>
              <a:cs typeface="Times New Roman" panose="02020603050405020304" pitchFamily="18" charset="0"/>
            </a:endParaRPr>
          </a:p>
          <a:p>
            <a:r>
              <a:rPr lang="en-US" altLang="zh-CN" sz="2800" b="1" dirty="0">
                <a:latin typeface="Times New Roman" panose="02020603050405020304" pitchFamily="18" charset="0"/>
                <a:cs typeface="Times New Roman" panose="02020603050405020304" pitchFamily="18" charset="0"/>
              </a:rPr>
              <a:t>       C. He’s surprised                  D. He’s annoyed</a:t>
            </a:r>
            <a:endParaRPr lang="en-US" altLang="zh-CN" sz="2800" b="1" dirty="0">
              <a:latin typeface="Times New Roman" panose="02020603050405020304" pitchFamily="18" charset="0"/>
              <a:cs typeface="Times New Roman" panose="02020603050405020304" pitchFamily="18" charset="0"/>
            </a:endParaRPr>
          </a:p>
          <a:p>
            <a:endParaRPr lang="en-US" altLang="zh-CN" sz="2800" b="1" dirty="0">
              <a:latin typeface="Times New Roman" panose="02020603050405020304" pitchFamily="18" charset="0"/>
              <a:cs typeface="Times New Roman" panose="02020603050405020304" pitchFamily="18" charset="0"/>
            </a:endParaRPr>
          </a:p>
          <a:p>
            <a:endParaRPr lang="zh-CN" altLang="en-US" b="1" dirty="0">
              <a:latin typeface="Calibri" panose="020F0502020204030204" pitchFamily="34" charset="0"/>
            </a:endParaRPr>
          </a:p>
        </p:txBody>
      </p:sp>
      <p:grpSp>
        <p:nvGrpSpPr>
          <p:cNvPr id="5" name="Group 3"/>
          <p:cNvGrpSpPr/>
          <p:nvPr/>
        </p:nvGrpSpPr>
        <p:grpSpPr bwMode="auto">
          <a:xfrm>
            <a:off x="4857750" y="5786438"/>
            <a:ext cx="576263" cy="431800"/>
            <a:chOff x="2245" y="2115"/>
            <a:chExt cx="363" cy="272"/>
          </a:xfrm>
        </p:grpSpPr>
        <p:sp>
          <p:nvSpPr>
            <p:cNvPr id="22537" name="Line 4"/>
            <p:cNvSpPr>
              <a:spLocks noChangeShapeType="1"/>
            </p:cNvSpPr>
            <p:nvPr/>
          </p:nvSpPr>
          <p:spPr bwMode="auto">
            <a:xfrm flipV="1">
              <a:off x="2336" y="2115"/>
              <a:ext cx="272" cy="272"/>
            </a:xfrm>
            <a:prstGeom prst="line">
              <a:avLst/>
            </a:prstGeom>
            <a:noFill/>
            <a:ln w="76200">
              <a:solidFill>
                <a:srgbClr val="FF0000"/>
              </a:solidFill>
              <a:round/>
            </a:ln>
          </p:spPr>
          <p:txBody>
            <a:bodyPr/>
            <a:lstStyle/>
            <a:p>
              <a:endParaRPr lang="zh-CN" altLang="en-US"/>
            </a:p>
          </p:txBody>
        </p:sp>
        <p:sp>
          <p:nvSpPr>
            <p:cNvPr id="22538" name="Line 5"/>
            <p:cNvSpPr>
              <a:spLocks noChangeShapeType="1"/>
            </p:cNvSpPr>
            <p:nvPr/>
          </p:nvSpPr>
          <p:spPr bwMode="auto">
            <a:xfrm>
              <a:off x="2245" y="2251"/>
              <a:ext cx="91" cy="136"/>
            </a:xfrm>
            <a:prstGeom prst="line">
              <a:avLst/>
            </a:prstGeom>
            <a:noFill/>
            <a:ln w="76200">
              <a:solidFill>
                <a:srgbClr val="FF0000"/>
              </a:solidFill>
              <a:round/>
            </a:ln>
          </p:spPr>
          <p:txBody>
            <a:bodyPr/>
            <a:lstStyle/>
            <a:p>
              <a:endParaRPr lang="zh-CN" altLang="en-US"/>
            </a:p>
          </p:txBody>
        </p:sp>
      </p:grpSp>
      <p:sp>
        <p:nvSpPr>
          <p:cNvPr id="8" name="Oval 13"/>
          <p:cNvSpPr>
            <a:spLocks noChangeArrowheads="1"/>
          </p:cNvSpPr>
          <p:nvPr/>
        </p:nvSpPr>
        <p:spPr bwMode="auto">
          <a:xfrm>
            <a:off x="3429000" y="642938"/>
            <a:ext cx="1582738" cy="574675"/>
          </a:xfrm>
          <a:prstGeom prst="ellipse">
            <a:avLst/>
          </a:prstGeom>
          <a:solidFill>
            <a:schemeClr val="tx1">
              <a:alpha val="0"/>
            </a:schemeClr>
          </a:solidFill>
          <a:ln w="57150">
            <a:solidFill>
              <a:srgbClr val="0000FF"/>
            </a:solidFill>
            <a:round/>
          </a:ln>
        </p:spPr>
        <p:txBody>
          <a:bodyPr wrap="none" anchor="ctr"/>
          <a:lstStyle/>
          <a:p>
            <a:pPr algn="ctr"/>
            <a:endParaRPr lang="zh-CN" altLang="zh-CN">
              <a:solidFill>
                <a:srgbClr val="FF0000"/>
              </a:solidFill>
            </a:endParaRPr>
          </a:p>
        </p:txBody>
      </p:sp>
      <p:sp>
        <p:nvSpPr>
          <p:cNvPr id="9" name="Oval 13"/>
          <p:cNvSpPr>
            <a:spLocks noChangeArrowheads="1"/>
          </p:cNvSpPr>
          <p:nvPr/>
        </p:nvSpPr>
        <p:spPr bwMode="auto">
          <a:xfrm>
            <a:off x="1071563" y="642938"/>
            <a:ext cx="1143000" cy="500062"/>
          </a:xfrm>
          <a:prstGeom prst="ellipse">
            <a:avLst/>
          </a:prstGeom>
          <a:solidFill>
            <a:schemeClr val="tx1">
              <a:alpha val="0"/>
            </a:schemeClr>
          </a:solidFill>
          <a:ln w="57150">
            <a:solidFill>
              <a:srgbClr val="0000FF"/>
            </a:solidFill>
            <a:round/>
          </a:ln>
        </p:spPr>
        <p:txBody>
          <a:bodyPr wrap="none" anchor="ctr"/>
          <a:lstStyle/>
          <a:p>
            <a:pPr algn="ctr"/>
            <a:endParaRPr lang="zh-CN" altLang="zh-CN">
              <a:solidFill>
                <a:srgbClr val="FF0000"/>
              </a:solidFill>
            </a:endParaRPr>
          </a:p>
        </p:txBody>
      </p:sp>
      <p:sp>
        <p:nvSpPr>
          <p:cNvPr id="10" name="Line 12"/>
          <p:cNvSpPr>
            <a:spLocks noChangeShapeType="1"/>
          </p:cNvSpPr>
          <p:nvPr/>
        </p:nvSpPr>
        <p:spPr bwMode="auto">
          <a:xfrm flipV="1">
            <a:off x="928688" y="2357438"/>
            <a:ext cx="7358062" cy="71437"/>
          </a:xfrm>
          <a:prstGeom prst="line">
            <a:avLst/>
          </a:prstGeom>
          <a:noFill/>
          <a:ln w="76200">
            <a:solidFill>
              <a:srgbClr val="0000FF"/>
            </a:solidFill>
            <a:round/>
          </a:ln>
        </p:spPr>
        <p:txBody>
          <a:bodyPr/>
          <a:lstStyle/>
          <a:p>
            <a:endParaRPr lang="zh-CN" altLang="en-US"/>
          </a:p>
        </p:txBody>
      </p:sp>
      <p:sp>
        <p:nvSpPr>
          <p:cNvPr id="11" name="Oval 13"/>
          <p:cNvSpPr>
            <a:spLocks noChangeArrowheads="1"/>
          </p:cNvSpPr>
          <p:nvPr/>
        </p:nvSpPr>
        <p:spPr bwMode="auto">
          <a:xfrm>
            <a:off x="928688" y="1857375"/>
            <a:ext cx="1143000" cy="642938"/>
          </a:xfrm>
          <a:prstGeom prst="ellipse">
            <a:avLst/>
          </a:prstGeom>
          <a:solidFill>
            <a:schemeClr val="tx1">
              <a:alpha val="0"/>
            </a:schemeClr>
          </a:solidFill>
          <a:ln w="57150">
            <a:solidFill>
              <a:srgbClr val="0000FF"/>
            </a:solidFill>
            <a:round/>
          </a:ln>
        </p:spPr>
        <p:txBody>
          <a:bodyPr wrap="none" anchor="ctr"/>
          <a:lstStyle/>
          <a:p>
            <a:pPr algn="ctr"/>
            <a:endParaRPr lang="zh-CN" altLang="zh-CN">
              <a:solidFill>
                <a:srgbClr val="FF0000"/>
              </a:solidFill>
            </a:endParaRPr>
          </a:p>
        </p:txBody>
      </p:sp>
      <p:pic>
        <p:nvPicPr>
          <p:cNvPr id="22535" name="Picture 11" descr="timg"/>
          <p:cNvPicPr>
            <a:picLocks noChangeAspect="1" noChangeArrowheads="1"/>
          </p:cNvPicPr>
          <p:nvPr/>
        </p:nvPicPr>
        <p:blipFill>
          <a:blip r:embed="rId1"/>
          <a:srcRect/>
          <a:stretch>
            <a:fillRect/>
          </a:stretch>
        </p:blipFill>
        <p:spPr bwMode="auto">
          <a:xfrm>
            <a:off x="5929322" y="6858000"/>
            <a:ext cx="3851275" cy="620713"/>
          </a:xfrm>
          <a:prstGeom prst="rect">
            <a:avLst/>
          </a:prstGeom>
          <a:noFill/>
          <a:ln w="9525">
            <a:noFill/>
            <a:miter lim="800000"/>
            <a:headEnd/>
            <a:tailEnd/>
          </a:ln>
        </p:spPr>
      </p:pic>
      <p:sp>
        <p:nvSpPr>
          <p:cNvPr id="22536" name="TextBox 1"/>
          <p:cNvSpPr txBox="1">
            <a:spLocks noChangeArrowheads="1"/>
          </p:cNvSpPr>
          <p:nvPr/>
        </p:nvSpPr>
        <p:spPr bwMode="auto">
          <a:xfrm>
            <a:off x="3286125" y="68243"/>
            <a:ext cx="2214563" cy="646113"/>
          </a:xfrm>
          <a:prstGeom prst="rect">
            <a:avLst/>
          </a:prstGeom>
          <a:solidFill>
            <a:srgbClr val="00B050"/>
          </a:solidFill>
          <a:ln w="9525">
            <a:noFill/>
            <a:miter lim="800000"/>
          </a:ln>
        </p:spPr>
        <p:txBody>
          <a:bodyPr>
            <a:spAutoFit/>
          </a:bodyPr>
          <a:lstStyle/>
          <a:p>
            <a:r>
              <a:rPr lang="zh-CN" altLang="en-US" sz="3600" b="1" dirty="0">
                <a:solidFill>
                  <a:schemeClr val="bg1"/>
                </a:solidFill>
                <a:latin typeface="Times New Roman" panose="02020603050405020304" pitchFamily="18" charset="0"/>
                <a:cs typeface="Times New Roman" panose="02020603050405020304" pitchFamily="18" charset="0"/>
              </a:rPr>
              <a:t>观点态度</a:t>
            </a:r>
            <a:endParaRPr lang="zh-CN" altLang="en-US" sz="3600" b="1" dirty="0">
              <a:solidFill>
                <a:schemeClr val="bg1"/>
              </a:solidFill>
              <a:latin typeface="Times New Roman" panose="02020603050405020304" pitchFamily="18" charset="0"/>
              <a:cs typeface="Times New Roman" panose="02020603050405020304" pitchFamily="18" charset="0"/>
            </a:endParaRPr>
          </a:p>
        </p:txBody>
      </p:sp>
      <p:sp>
        <p:nvSpPr>
          <p:cNvPr id="22540" name="Line 12"/>
          <p:cNvSpPr>
            <a:spLocks noChangeShapeType="1"/>
          </p:cNvSpPr>
          <p:nvPr/>
        </p:nvSpPr>
        <p:spPr bwMode="auto">
          <a:xfrm>
            <a:off x="1835150" y="1125538"/>
            <a:ext cx="4608513" cy="4824412"/>
          </a:xfrm>
          <a:prstGeom prst="line">
            <a:avLst/>
          </a:prstGeom>
          <a:noFill/>
          <a:ln w="57150">
            <a:solidFill>
              <a:schemeClr val="hlink"/>
            </a:solidFill>
            <a:round/>
            <a:tailEnd type="triangle" w="med" len="med"/>
          </a:ln>
          <a:effectLst/>
        </p:spPr>
        <p:txBody>
          <a:bodyPr/>
          <a:lstStyle/>
          <a:p>
            <a:endParaRPr lang="zh-CN" altLang="en-US"/>
          </a:p>
        </p:txBody>
      </p:sp>
      <p:sp>
        <p:nvSpPr>
          <p:cNvPr id="22541" name="Line 13"/>
          <p:cNvSpPr>
            <a:spLocks noChangeShapeType="1"/>
          </p:cNvSpPr>
          <p:nvPr/>
        </p:nvSpPr>
        <p:spPr bwMode="auto">
          <a:xfrm>
            <a:off x="4211638" y="908050"/>
            <a:ext cx="2303462" cy="4968875"/>
          </a:xfrm>
          <a:prstGeom prst="line">
            <a:avLst/>
          </a:prstGeom>
          <a:noFill/>
          <a:ln w="57150">
            <a:solidFill>
              <a:schemeClr val="hlink"/>
            </a:solidFill>
            <a:round/>
            <a:tailEnd type="triangle" w="med" len="med"/>
          </a:ln>
          <a:effectLst/>
        </p:spPr>
        <p:txBody>
          <a:bodyPr/>
          <a:lstStyle/>
          <a:p>
            <a:endParaRPr lang="zh-CN" altLang="en-US"/>
          </a:p>
        </p:txBody>
      </p:sp>
      <p:sp>
        <p:nvSpPr>
          <p:cNvPr id="14" name="TextBox 13"/>
          <p:cNvSpPr txBox="1"/>
          <p:nvPr/>
        </p:nvSpPr>
        <p:spPr>
          <a:xfrm>
            <a:off x="0" y="0"/>
            <a:ext cx="2643174" cy="646331"/>
          </a:xfrm>
          <a:prstGeom prst="rect">
            <a:avLst/>
          </a:prstGeom>
          <a:noFill/>
        </p:spPr>
        <p:txBody>
          <a:bodyPr wrap="square" rtlCol="0">
            <a:spAutoFit/>
          </a:bodyPr>
          <a:lstStyle/>
          <a:p>
            <a:r>
              <a:rPr lang="zh-CN" altLang="en-US" sz="3600" b="1" dirty="0">
                <a:solidFill>
                  <a:srgbClr val="FF0066"/>
                </a:solidFill>
                <a:latin typeface="黑体" panose="02010609060101010101" charset="-122"/>
                <a:ea typeface="黑体" panose="02010609060101010101" charset="-122"/>
              </a:rPr>
              <a:t>高考链接</a:t>
            </a:r>
            <a:endParaRPr lang="zh-CN" altLang="en-US" sz="3600" b="1" dirty="0">
              <a:solidFill>
                <a:srgbClr val="FF0066"/>
              </a:solidFill>
              <a:latin typeface="黑体" panose="02010609060101010101" charset="-122"/>
              <a:ea typeface="黑体" panose="0201060906010101010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to="" calcmode="lin" valueType="num">
                                      <p:cBhvr>
                                        <p:cTn id="7" dur="1" fill="hold"/>
                                        <p:tgtEl>
                                          <p:spTgt spid="5"/>
                                        </p:tgtEl>
                                      </p:cBhvr>
                                    </p:anim>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ox(in)">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ox(in)">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ox(in)">
                                      <p:cBhvr>
                                        <p:cTn id="22" dur="500"/>
                                        <p:tgtEl>
                                          <p:spTgt spid="11"/>
                                        </p:tgtEl>
                                      </p:cBhvr>
                                    </p:animEffect>
                                  </p:childTnLst>
                                </p:cTn>
                              </p:par>
                              <p:par>
                                <p:cTn id="23" presetID="4" presetClass="entr" presetSubtype="16"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box(in)">
                                      <p:cBhvr>
                                        <p:cTn id="25" dur="500"/>
                                        <p:tgtEl>
                                          <p:spTgt spid="10"/>
                                        </p:tgtEl>
                                      </p:cBhvr>
                                    </p:animEffect>
                                  </p:childTnLst>
                                </p:cTn>
                              </p:par>
                            </p:childTnLst>
                          </p:cTn>
                        </p:par>
                      </p:childTnLst>
                    </p:cTn>
                  </p:par>
                  <p:par>
                    <p:cTn id="26" fill="hold">
                      <p:stCondLst>
                        <p:cond delay="indefinite"/>
                      </p:stCondLst>
                      <p:childTnLst>
                        <p:par>
                          <p:cTn id="27" fill="hold">
                            <p:stCondLst>
                              <p:cond delay="0"/>
                            </p:stCondLst>
                            <p:childTnLst>
                              <p:par>
                                <p:cTn id="28" presetID="5" presetClass="entr" presetSubtype="10" fill="hold" grpId="0" nodeType="clickEffect">
                                  <p:stCondLst>
                                    <p:cond delay="0"/>
                                  </p:stCondLst>
                                  <p:childTnLst>
                                    <p:set>
                                      <p:cBhvr>
                                        <p:cTn id="29" dur="1" fill="hold">
                                          <p:stCondLst>
                                            <p:cond delay="0"/>
                                          </p:stCondLst>
                                        </p:cTn>
                                        <p:tgtEl>
                                          <p:spTgt spid="22540"/>
                                        </p:tgtEl>
                                        <p:attrNameLst>
                                          <p:attrName>style.visibility</p:attrName>
                                        </p:attrNameLst>
                                      </p:cBhvr>
                                      <p:to>
                                        <p:strVal val="visible"/>
                                      </p:to>
                                    </p:set>
                                    <p:animEffect transition="in" filter="checkerboard(across)">
                                      <p:cBhvr>
                                        <p:cTn id="30" dur="500"/>
                                        <p:tgtEl>
                                          <p:spTgt spid="22540"/>
                                        </p:tgtEl>
                                      </p:cBhvr>
                                    </p:animEffect>
                                  </p:childTnLst>
                                </p:cTn>
                              </p:par>
                              <p:par>
                                <p:cTn id="31" presetID="5" presetClass="entr" presetSubtype="10" fill="hold" grpId="0" nodeType="withEffect">
                                  <p:stCondLst>
                                    <p:cond delay="0"/>
                                  </p:stCondLst>
                                  <p:childTnLst>
                                    <p:set>
                                      <p:cBhvr>
                                        <p:cTn id="32" dur="1" fill="hold">
                                          <p:stCondLst>
                                            <p:cond delay="0"/>
                                          </p:stCondLst>
                                        </p:cTn>
                                        <p:tgtEl>
                                          <p:spTgt spid="22541"/>
                                        </p:tgtEl>
                                        <p:attrNameLst>
                                          <p:attrName>style.visibility</p:attrName>
                                        </p:attrNameLst>
                                      </p:cBhvr>
                                      <p:to>
                                        <p:strVal val="visible"/>
                                      </p:to>
                                    </p:set>
                                    <p:animEffect transition="in" filter="checkerboard(across)">
                                      <p:cBhvr>
                                        <p:cTn id="33" dur="500"/>
                                        <p:tgtEl>
                                          <p:spTgt spid="225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22540" grpId="0" animBg="1"/>
      <p:bldP spid="2254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ext Box 3"/>
          <p:cNvSpPr txBox="1">
            <a:spLocks noChangeArrowheads="1"/>
          </p:cNvSpPr>
          <p:nvPr/>
        </p:nvSpPr>
        <p:spPr bwMode="auto">
          <a:xfrm>
            <a:off x="228600" y="214313"/>
            <a:ext cx="8915400" cy="2289175"/>
          </a:xfrm>
          <a:prstGeom prst="rect">
            <a:avLst/>
          </a:prstGeom>
          <a:noFill/>
          <a:ln w="9525">
            <a:noFill/>
            <a:miter lim="800000"/>
          </a:ln>
        </p:spPr>
        <p:txBody>
          <a:bodyPr>
            <a:spAutoFit/>
          </a:bodyPr>
          <a:lstStyle/>
          <a:p>
            <a:r>
              <a:rPr lang="en-US" altLang="zh-CN" sz="3600" b="1" dirty="0">
                <a:solidFill>
                  <a:srgbClr val="0000FF"/>
                </a:solidFill>
                <a:latin typeface="Calibri" panose="020F0502020204030204" pitchFamily="34" charset="0"/>
              </a:rPr>
              <a:t>1. Question forms:</a:t>
            </a:r>
            <a:endParaRPr lang="en-US" altLang="zh-CN" sz="3600" dirty="0">
              <a:solidFill>
                <a:srgbClr val="0000FF"/>
              </a:solidFill>
              <a:latin typeface="Calibri" panose="020F0502020204030204" pitchFamily="34" charset="0"/>
            </a:endParaRPr>
          </a:p>
          <a:p>
            <a:r>
              <a:rPr lang="en-US" altLang="zh-CN" sz="3600" dirty="0">
                <a:latin typeface="Times New Roman" panose="02020603050405020304" pitchFamily="18" charset="0"/>
                <a:cs typeface="Times New Roman" panose="02020603050405020304" pitchFamily="18" charset="0"/>
              </a:rPr>
              <a:t>The writer’s </a:t>
            </a:r>
            <a:r>
              <a:rPr lang="en-US" altLang="zh-CN" sz="3600" dirty="0">
                <a:solidFill>
                  <a:srgbClr val="FF3300"/>
                </a:solidFill>
                <a:latin typeface="Times New Roman" panose="02020603050405020304" pitchFamily="18" charset="0"/>
                <a:cs typeface="Times New Roman" panose="02020603050405020304" pitchFamily="18" charset="0"/>
              </a:rPr>
              <a:t>attitude</a:t>
            </a:r>
            <a:r>
              <a:rPr lang="en-US" altLang="zh-CN" sz="3600" dirty="0">
                <a:latin typeface="Times New Roman" panose="02020603050405020304" pitchFamily="18" charset="0"/>
                <a:cs typeface="Times New Roman" panose="02020603050405020304" pitchFamily="18" charset="0"/>
              </a:rPr>
              <a:t> toward… is______.</a:t>
            </a:r>
            <a:endParaRPr lang="en-US" altLang="zh-CN" sz="3600" dirty="0">
              <a:latin typeface="Times New Roman" panose="02020603050405020304" pitchFamily="18" charset="0"/>
              <a:cs typeface="Times New Roman" panose="02020603050405020304" pitchFamily="18" charset="0"/>
            </a:endParaRPr>
          </a:p>
          <a:p>
            <a:r>
              <a:rPr lang="en-US" altLang="zh-CN" sz="3600" dirty="0">
                <a:latin typeface="Times New Roman" panose="02020603050405020304" pitchFamily="18" charset="0"/>
                <a:cs typeface="Times New Roman" panose="02020603050405020304" pitchFamily="18" charset="0"/>
              </a:rPr>
              <a:t>The writer </a:t>
            </a:r>
            <a:r>
              <a:rPr lang="en-US" altLang="zh-CN" sz="3600" dirty="0">
                <a:solidFill>
                  <a:srgbClr val="FF3300"/>
                </a:solidFill>
                <a:latin typeface="Times New Roman" panose="02020603050405020304" pitchFamily="18" charset="0"/>
                <a:cs typeface="Times New Roman" panose="02020603050405020304" pitchFamily="18" charset="0"/>
              </a:rPr>
              <a:t>thought</a:t>
            </a:r>
            <a:r>
              <a:rPr lang="en-US" altLang="zh-CN" sz="3600" dirty="0">
                <a:latin typeface="Times New Roman" panose="02020603050405020304" pitchFamily="18" charset="0"/>
                <a:cs typeface="Times New Roman" panose="02020603050405020304" pitchFamily="18" charset="0"/>
              </a:rPr>
              <a:t> that______.</a:t>
            </a:r>
            <a:endParaRPr lang="en-US" altLang="zh-CN" sz="3600" dirty="0">
              <a:latin typeface="Times New Roman" panose="02020603050405020304" pitchFamily="18" charset="0"/>
              <a:cs typeface="Times New Roman" panose="02020603050405020304" pitchFamily="18" charset="0"/>
            </a:endParaRPr>
          </a:p>
          <a:p>
            <a:r>
              <a:rPr lang="en-US" altLang="zh-CN" sz="3600" dirty="0">
                <a:solidFill>
                  <a:srgbClr val="FF3300"/>
                </a:solidFill>
                <a:latin typeface="Times New Roman" panose="02020603050405020304" pitchFamily="18" charset="0"/>
                <a:cs typeface="Times New Roman" panose="02020603050405020304" pitchFamily="18" charset="0"/>
              </a:rPr>
              <a:t>According to the author</a:t>
            </a:r>
            <a:r>
              <a:rPr lang="en-US" altLang="zh-CN" sz="3600" dirty="0">
                <a:latin typeface="Times New Roman" panose="02020603050405020304" pitchFamily="18" charset="0"/>
                <a:cs typeface="Times New Roman" panose="02020603050405020304" pitchFamily="18" charset="0"/>
              </a:rPr>
              <a:t> ______.</a:t>
            </a:r>
            <a:endParaRPr lang="en-US" altLang="zh-CN" sz="3600" dirty="0">
              <a:latin typeface="Times New Roman" panose="02020603050405020304" pitchFamily="18" charset="0"/>
              <a:cs typeface="Times New Roman" panose="02020603050405020304" pitchFamily="18" charset="0"/>
            </a:endParaRPr>
          </a:p>
        </p:txBody>
      </p:sp>
      <p:sp>
        <p:nvSpPr>
          <p:cNvPr id="23554" name="Text Box 4"/>
          <p:cNvSpPr txBox="1">
            <a:spLocks noChangeArrowheads="1"/>
          </p:cNvSpPr>
          <p:nvPr/>
        </p:nvSpPr>
        <p:spPr bwMode="auto">
          <a:xfrm>
            <a:off x="214313" y="2500313"/>
            <a:ext cx="8001000" cy="1754187"/>
          </a:xfrm>
          <a:prstGeom prst="rect">
            <a:avLst/>
          </a:prstGeom>
          <a:noFill/>
          <a:ln w="9525">
            <a:noFill/>
            <a:miter lim="800000"/>
          </a:ln>
        </p:spPr>
        <p:txBody>
          <a:bodyPr>
            <a:spAutoFit/>
          </a:bodyPr>
          <a:lstStyle/>
          <a:p>
            <a:r>
              <a:rPr lang="en-US" altLang="zh-CN" sz="3600" b="1" dirty="0">
                <a:solidFill>
                  <a:srgbClr val="0000FF"/>
                </a:solidFill>
                <a:latin typeface="Calibri" panose="020F0502020204030204" pitchFamily="34" charset="0"/>
              </a:rPr>
              <a:t>2.tips:</a:t>
            </a:r>
            <a:endParaRPr lang="zh-CN" altLang="en-US" sz="3600" dirty="0">
              <a:solidFill>
                <a:srgbClr val="0000FF"/>
              </a:solidFill>
              <a:latin typeface="Calibri" panose="020F0502020204030204" pitchFamily="34" charset="0"/>
            </a:endParaRPr>
          </a:p>
          <a:p>
            <a:r>
              <a:rPr lang="en-US" altLang="zh-CN" sz="3600" dirty="0">
                <a:latin typeface="Times New Roman" panose="02020603050405020304" pitchFamily="18" charset="0"/>
                <a:cs typeface="Times New Roman" panose="02020603050405020304" pitchFamily="18" charset="0"/>
              </a:rPr>
              <a:t>Pay attention to </a:t>
            </a:r>
            <a:r>
              <a:rPr lang="en-US" altLang="zh-CN" sz="3600" dirty="0">
                <a:solidFill>
                  <a:srgbClr val="FF0000"/>
                </a:solidFill>
                <a:latin typeface="Times New Roman" panose="02020603050405020304" pitchFamily="18" charset="0"/>
                <a:cs typeface="Times New Roman" panose="02020603050405020304" pitchFamily="18" charset="0"/>
              </a:rPr>
              <a:t>adj.</a:t>
            </a:r>
            <a:r>
              <a:rPr lang="en-US" altLang="zh-CN" sz="3600" dirty="0">
                <a:latin typeface="Times New Roman" panose="02020603050405020304" pitchFamily="18" charset="0"/>
                <a:cs typeface="Times New Roman" panose="02020603050405020304" pitchFamily="18" charset="0"/>
              </a:rPr>
              <a:t> ;</a:t>
            </a:r>
            <a:r>
              <a:rPr lang="en-US" altLang="zh-CN" sz="3600" dirty="0">
                <a:solidFill>
                  <a:srgbClr val="FF0000"/>
                </a:solidFill>
                <a:latin typeface="Times New Roman" panose="02020603050405020304" pitchFamily="18" charset="0"/>
                <a:cs typeface="Times New Roman" panose="02020603050405020304" pitchFamily="18" charset="0"/>
              </a:rPr>
              <a:t>adv</a:t>
            </a:r>
            <a:r>
              <a:rPr lang="en-US" altLang="zh-CN" sz="3600" dirty="0">
                <a:latin typeface="Times New Roman" panose="02020603050405020304" pitchFamily="18" charset="0"/>
                <a:cs typeface="Times New Roman" panose="02020603050405020304" pitchFamily="18" charset="0"/>
              </a:rPr>
              <a:t>. ; subjunctive mood; examples…</a:t>
            </a:r>
            <a:endParaRPr lang="en-US" altLang="zh-CN" sz="3600" dirty="0">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214313" y="4357688"/>
            <a:ext cx="8715375" cy="2062162"/>
          </a:xfrm>
          <a:prstGeom prst="rect">
            <a:avLst/>
          </a:prstGeom>
          <a:noFill/>
          <a:ln w="38100">
            <a:solidFill>
              <a:srgbClr val="FF0066"/>
            </a:solidFill>
            <a:miter lim="800000"/>
          </a:ln>
        </p:spPr>
        <p:txBody>
          <a:bodyPr>
            <a:spAutoFit/>
          </a:bodyPr>
          <a:lstStyle/>
          <a:p>
            <a:r>
              <a:rPr lang="en-US" altLang="zh-CN" sz="3200" b="1">
                <a:latin typeface="Times New Roman" panose="02020603050405020304" pitchFamily="18" charset="0"/>
                <a:cs typeface="Times New Roman" panose="02020603050405020304" pitchFamily="18" charset="0"/>
              </a:rPr>
              <a:t>positive                                      doubtful</a:t>
            </a:r>
            <a:endParaRPr lang="en-US" altLang="zh-CN" sz="3200" b="1" i="1">
              <a:latin typeface="Times New Roman" panose="02020603050405020304" pitchFamily="18" charset="0"/>
              <a:cs typeface="Times New Roman" panose="02020603050405020304" pitchFamily="18" charset="0"/>
            </a:endParaRPr>
          </a:p>
          <a:p>
            <a:r>
              <a:rPr lang="en-US" altLang="zh-CN" sz="3200" b="1">
                <a:latin typeface="Times New Roman" panose="02020603050405020304" pitchFamily="18" charset="0"/>
                <a:cs typeface="Times New Roman" panose="02020603050405020304" pitchFamily="18" charset="0"/>
              </a:rPr>
              <a:t>optimistic                                  neutral</a:t>
            </a:r>
            <a:endParaRPr lang="en-US" altLang="zh-CN" sz="3200" b="1" i="1">
              <a:latin typeface="Times New Roman" panose="02020603050405020304" pitchFamily="18" charset="0"/>
              <a:cs typeface="Times New Roman" panose="02020603050405020304" pitchFamily="18" charset="0"/>
            </a:endParaRPr>
          </a:p>
          <a:p>
            <a:r>
              <a:rPr lang="en-US" altLang="zh-CN" sz="3200" b="1">
                <a:latin typeface="Times New Roman" panose="02020603050405020304" pitchFamily="18" charset="0"/>
                <a:cs typeface="Times New Roman" panose="02020603050405020304" pitchFamily="18" charset="0"/>
              </a:rPr>
              <a:t>favorable                                   negative </a:t>
            </a:r>
            <a:endParaRPr lang="en-US" altLang="zh-CN" sz="3200" b="1">
              <a:latin typeface="Times New Roman" panose="02020603050405020304" pitchFamily="18" charset="0"/>
              <a:cs typeface="Times New Roman" panose="02020603050405020304" pitchFamily="18" charset="0"/>
            </a:endParaRPr>
          </a:p>
          <a:p>
            <a:r>
              <a:rPr lang="en-US" altLang="zh-CN" sz="3200" b="1">
                <a:latin typeface="Times New Roman" panose="02020603050405020304" pitchFamily="18" charset="0"/>
                <a:cs typeface="Times New Roman" panose="02020603050405020304" pitchFamily="18" charset="0"/>
              </a:rPr>
              <a:t>objective                                    subjective</a:t>
            </a:r>
            <a:endParaRPr lang="en-US" altLang="zh-CN" sz="3200" b="1" i="1">
              <a:latin typeface="Times New Roman" panose="02020603050405020304" pitchFamily="18" charset="0"/>
              <a:cs typeface="Times New Roman" panose="02020603050405020304" pitchFamily="18" charset="0"/>
            </a:endParaRPr>
          </a:p>
        </p:txBody>
      </p:sp>
      <p:sp>
        <p:nvSpPr>
          <p:cNvPr id="6" name="TextBox 5"/>
          <p:cNvSpPr txBox="1">
            <a:spLocks noChangeArrowheads="1"/>
          </p:cNvSpPr>
          <p:nvPr/>
        </p:nvSpPr>
        <p:spPr bwMode="auto">
          <a:xfrm>
            <a:off x="2500313" y="4500563"/>
            <a:ext cx="1928812" cy="523875"/>
          </a:xfrm>
          <a:prstGeom prst="rect">
            <a:avLst/>
          </a:prstGeom>
          <a:noFill/>
          <a:ln w="9525">
            <a:noFill/>
            <a:miter lim="800000"/>
          </a:ln>
        </p:spPr>
        <p:txBody>
          <a:bodyPr>
            <a:spAutoFit/>
          </a:bodyPr>
          <a:lstStyle/>
          <a:p>
            <a:r>
              <a:rPr lang="zh-CN" altLang="en-US" sz="2800" b="1">
                <a:solidFill>
                  <a:srgbClr val="002060"/>
                </a:solidFill>
              </a:rPr>
              <a:t>积极的</a:t>
            </a:r>
            <a:endParaRPr lang="zh-CN" altLang="en-US" sz="2800" b="1">
              <a:solidFill>
                <a:srgbClr val="002060"/>
              </a:solidFill>
            </a:endParaRPr>
          </a:p>
        </p:txBody>
      </p:sp>
      <p:sp>
        <p:nvSpPr>
          <p:cNvPr id="7" name="TextBox 6"/>
          <p:cNvSpPr txBox="1">
            <a:spLocks noChangeArrowheads="1"/>
          </p:cNvSpPr>
          <p:nvPr/>
        </p:nvSpPr>
        <p:spPr bwMode="auto">
          <a:xfrm>
            <a:off x="2500313" y="4929188"/>
            <a:ext cx="1928812" cy="523875"/>
          </a:xfrm>
          <a:prstGeom prst="rect">
            <a:avLst/>
          </a:prstGeom>
          <a:noFill/>
          <a:ln w="9525">
            <a:noFill/>
            <a:miter lim="800000"/>
          </a:ln>
        </p:spPr>
        <p:txBody>
          <a:bodyPr>
            <a:spAutoFit/>
          </a:bodyPr>
          <a:lstStyle/>
          <a:p>
            <a:r>
              <a:rPr lang="zh-CN" altLang="en-US" sz="2800" b="1">
                <a:solidFill>
                  <a:srgbClr val="002060"/>
                </a:solidFill>
              </a:rPr>
              <a:t>积极的</a:t>
            </a:r>
            <a:endParaRPr lang="zh-CN" altLang="en-US" sz="2800" b="1">
              <a:solidFill>
                <a:srgbClr val="002060"/>
              </a:solidFill>
            </a:endParaRPr>
          </a:p>
        </p:txBody>
      </p:sp>
      <p:sp>
        <p:nvSpPr>
          <p:cNvPr id="8" name="TextBox 7"/>
          <p:cNvSpPr txBox="1">
            <a:spLocks noChangeArrowheads="1"/>
          </p:cNvSpPr>
          <p:nvPr/>
        </p:nvSpPr>
        <p:spPr bwMode="auto">
          <a:xfrm>
            <a:off x="7358063" y="5357813"/>
            <a:ext cx="1428750" cy="523875"/>
          </a:xfrm>
          <a:prstGeom prst="rect">
            <a:avLst/>
          </a:prstGeom>
          <a:noFill/>
          <a:ln w="9525">
            <a:noFill/>
            <a:miter lim="800000"/>
          </a:ln>
        </p:spPr>
        <p:txBody>
          <a:bodyPr>
            <a:spAutoFit/>
          </a:bodyPr>
          <a:lstStyle/>
          <a:p>
            <a:r>
              <a:rPr lang="zh-CN" altLang="en-US" sz="2800" b="1">
                <a:solidFill>
                  <a:srgbClr val="002060"/>
                </a:solidFill>
              </a:rPr>
              <a:t>消极的</a:t>
            </a:r>
            <a:endParaRPr lang="zh-CN" altLang="en-US" sz="2800" b="1">
              <a:solidFill>
                <a:srgbClr val="002060"/>
              </a:solidFill>
            </a:endParaRPr>
          </a:p>
        </p:txBody>
      </p:sp>
      <p:sp>
        <p:nvSpPr>
          <p:cNvPr id="9" name="TextBox 8"/>
          <p:cNvSpPr txBox="1">
            <a:spLocks noChangeArrowheads="1"/>
          </p:cNvSpPr>
          <p:nvPr/>
        </p:nvSpPr>
        <p:spPr bwMode="auto">
          <a:xfrm>
            <a:off x="7358063" y="5834063"/>
            <a:ext cx="1928812" cy="523875"/>
          </a:xfrm>
          <a:prstGeom prst="rect">
            <a:avLst/>
          </a:prstGeom>
          <a:noFill/>
          <a:ln w="9525">
            <a:noFill/>
            <a:miter lim="800000"/>
          </a:ln>
        </p:spPr>
        <p:txBody>
          <a:bodyPr>
            <a:spAutoFit/>
          </a:bodyPr>
          <a:lstStyle/>
          <a:p>
            <a:r>
              <a:rPr lang="zh-CN" altLang="en-US" sz="2800" b="1">
                <a:solidFill>
                  <a:srgbClr val="002060"/>
                </a:solidFill>
              </a:rPr>
              <a:t>主观的</a:t>
            </a:r>
            <a:endParaRPr lang="zh-CN" altLang="en-US" sz="2800" b="1">
              <a:solidFill>
                <a:srgbClr val="002060"/>
              </a:solidFill>
            </a:endParaRPr>
          </a:p>
        </p:txBody>
      </p:sp>
      <p:sp>
        <p:nvSpPr>
          <p:cNvPr id="10" name="TextBox 9"/>
          <p:cNvSpPr txBox="1">
            <a:spLocks noChangeArrowheads="1"/>
          </p:cNvSpPr>
          <p:nvPr/>
        </p:nvSpPr>
        <p:spPr bwMode="auto">
          <a:xfrm>
            <a:off x="7215188" y="4357688"/>
            <a:ext cx="1928812" cy="523875"/>
          </a:xfrm>
          <a:prstGeom prst="rect">
            <a:avLst/>
          </a:prstGeom>
          <a:noFill/>
          <a:ln w="9525">
            <a:noFill/>
            <a:miter lim="800000"/>
          </a:ln>
        </p:spPr>
        <p:txBody>
          <a:bodyPr>
            <a:spAutoFit/>
          </a:bodyPr>
          <a:lstStyle/>
          <a:p>
            <a:r>
              <a:rPr lang="zh-CN" altLang="en-US" sz="2800" b="1">
                <a:solidFill>
                  <a:srgbClr val="002060"/>
                </a:solidFill>
              </a:rPr>
              <a:t>怀疑的</a:t>
            </a:r>
            <a:endParaRPr lang="zh-CN" altLang="en-US" sz="2800" b="1">
              <a:solidFill>
                <a:srgbClr val="002060"/>
              </a:solidFill>
            </a:endParaRPr>
          </a:p>
        </p:txBody>
      </p:sp>
      <p:sp>
        <p:nvSpPr>
          <p:cNvPr id="11" name="TextBox 10"/>
          <p:cNvSpPr txBox="1">
            <a:spLocks noChangeArrowheads="1"/>
          </p:cNvSpPr>
          <p:nvPr/>
        </p:nvSpPr>
        <p:spPr bwMode="auto">
          <a:xfrm>
            <a:off x="7286625" y="4857750"/>
            <a:ext cx="1928813" cy="523875"/>
          </a:xfrm>
          <a:prstGeom prst="rect">
            <a:avLst/>
          </a:prstGeom>
          <a:noFill/>
          <a:ln w="9525">
            <a:noFill/>
            <a:miter lim="800000"/>
          </a:ln>
        </p:spPr>
        <p:txBody>
          <a:bodyPr>
            <a:spAutoFit/>
          </a:bodyPr>
          <a:lstStyle/>
          <a:p>
            <a:r>
              <a:rPr lang="zh-CN" altLang="en-US" sz="2800" b="1">
                <a:solidFill>
                  <a:srgbClr val="002060"/>
                </a:solidFill>
              </a:rPr>
              <a:t>中立的</a:t>
            </a:r>
            <a:endParaRPr lang="zh-CN" altLang="en-US" sz="2800" b="1">
              <a:solidFill>
                <a:srgbClr val="002060"/>
              </a:solidFill>
            </a:endParaRPr>
          </a:p>
        </p:txBody>
      </p:sp>
      <p:sp>
        <p:nvSpPr>
          <p:cNvPr id="12" name="TextBox 11"/>
          <p:cNvSpPr txBox="1">
            <a:spLocks noChangeArrowheads="1"/>
          </p:cNvSpPr>
          <p:nvPr/>
        </p:nvSpPr>
        <p:spPr bwMode="auto">
          <a:xfrm>
            <a:off x="2500313" y="5929313"/>
            <a:ext cx="1928812" cy="523875"/>
          </a:xfrm>
          <a:prstGeom prst="rect">
            <a:avLst/>
          </a:prstGeom>
          <a:noFill/>
          <a:ln w="9525">
            <a:noFill/>
            <a:miter lim="800000"/>
          </a:ln>
        </p:spPr>
        <p:txBody>
          <a:bodyPr>
            <a:spAutoFit/>
          </a:bodyPr>
          <a:lstStyle/>
          <a:p>
            <a:r>
              <a:rPr lang="zh-CN" altLang="en-US" sz="2800" b="1">
                <a:solidFill>
                  <a:srgbClr val="002060"/>
                </a:solidFill>
              </a:rPr>
              <a:t>客观的</a:t>
            </a:r>
            <a:endParaRPr lang="zh-CN" altLang="en-US" sz="2800" b="1">
              <a:solidFill>
                <a:srgbClr val="002060"/>
              </a:solidFill>
            </a:endParaRPr>
          </a:p>
        </p:txBody>
      </p:sp>
      <p:sp>
        <p:nvSpPr>
          <p:cNvPr id="13" name="TextBox 12"/>
          <p:cNvSpPr txBox="1">
            <a:spLocks noChangeArrowheads="1"/>
          </p:cNvSpPr>
          <p:nvPr/>
        </p:nvSpPr>
        <p:spPr bwMode="auto">
          <a:xfrm>
            <a:off x="2500313" y="5429250"/>
            <a:ext cx="1928812" cy="523875"/>
          </a:xfrm>
          <a:prstGeom prst="rect">
            <a:avLst/>
          </a:prstGeom>
          <a:noFill/>
          <a:ln w="9525">
            <a:noFill/>
            <a:miter lim="800000"/>
          </a:ln>
        </p:spPr>
        <p:txBody>
          <a:bodyPr>
            <a:spAutoFit/>
          </a:bodyPr>
          <a:lstStyle/>
          <a:p>
            <a:r>
              <a:rPr lang="zh-CN" altLang="en-US" sz="2800" b="1">
                <a:solidFill>
                  <a:srgbClr val="002060"/>
                </a:solidFill>
              </a:rPr>
              <a:t>赞同的</a:t>
            </a:r>
            <a:endParaRPr lang="zh-CN" altLang="en-US" sz="2800" b="1">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3554"/>
                                        </p:tgtEl>
                                        <p:attrNameLst>
                                          <p:attrName>style.visibility</p:attrName>
                                        </p:attrNameLst>
                                      </p:cBhvr>
                                      <p:to>
                                        <p:strVal val="visible"/>
                                      </p:to>
                                    </p:set>
                                    <p:anim calcmode="lin" valueType="num">
                                      <p:cBhvr additive="base">
                                        <p:cTn id="7" dur="500" fill="hold"/>
                                        <p:tgtEl>
                                          <p:spTgt spid="23554"/>
                                        </p:tgtEl>
                                        <p:attrNameLst>
                                          <p:attrName>ppt_x</p:attrName>
                                        </p:attrNameLst>
                                      </p:cBhvr>
                                      <p:tavLst>
                                        <p:tav tm="0">
                                          <p:val>
                                            <p:strVal val="#ppt_x"/>
                                          </p:val>
                                        </p:tav>
                                        <p:tav tm="100000">
                                          <p:val>
                                            <p:strVal val="#ppt_x"/>
                                          </p:val>
                                        </p:tav>
                                      </p:tavLst>
                                    </p:anim>
                                    <p:anim calcmode="lin" valueType="num">
                                      <p:cBhvr additive="base">
                                        <p:cTn id="8" dur="500" fill="hold"/>
                                        <p:tgtEl>
                                          <p:spTgt spid="2355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linds(horizont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additive="base">
                                        <p:cTn id="18" dur="500" fill="hold"/>
                                        <p:tgtEl>
                                          <p:spTgt spid="6"/>
                                        </p:tgtEl>
                                        <p:attrNameLst>
                                          <p:attrName>ppt_x</p:attrName>
                                        </p:attrNameLst>
                                      </p:cBhvr>
                                      <p:tavLst>
                                        <p:tav tm="0">
                                          <p:val>
                                            <p:strVal val="#ppt_x"/>
                                          </p:val>
                                        </p:tav>
                                        <p:tav tm="100000">
                                          <p:val>
                                            <p:strVal val="#ppt_x"/>
                                          </p:val>
                                        </p:tav>
                                      </p:tavLst>
                                    </p:anim>
                                    <p:anim calcmode="lin" valueType="num">
                                      <p:cBhvr additive="base">
                                        <p:cTn id="19"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additive="base">
                                        <p:cTn id="24" dur="500" fill="hold"/>
                                        <p:tgtEl>
                                          <p:spTgt spid="7"/>
                                        </p:tgtEl>
                                        <p:attrNameLst>
                                          <p:attrName>ppt_x</p:attrName>
                                        </p:attrNameLst>
                                      </p:cBhvr>
                                      <p:tavLst>
                                        <p:tav tm="0">
                                          <p:val>
                                            <p:strVal val="#ppt_x"/>
                                          </p:val>
                                        </p:tav>
                                        <p:tav tm="100000">
                                          <p:val>
                                            <p:strVal val="#ppt_x"/>
                                          </p:val>
                                        </p:tav>
                                      </p:tavLst>
                                    </p:anim>
                                    <p:anim calcmode="lin" valueType="num">
                                      <p:cBhvr additive="base">
                                        <p:cTn id="25"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anim calcmode="lin" valueType="num">
                                      <p:cBhvr additive="base">
                                        <p:cTn id="30" dur="500" fill="hold"/>
                                        <p:tgtEl>
                                          <p:spTgt spid="13"/>
                                        </p:tgtEl>
                                        <p:attrNameLst>
                                          <p:attrName>ppt_x</p:attrName>
                                        </p:attrNameLst>
                                      </p:cBhvr>
                                      <p:tavLst>
                                        <p:tav tm="0">
                                          <p:val>
                                            <p:strVal val="#ppt_x"/>
                                          </p:val>
                                        </p:tav>
                                        <p:tav tm="100000">
                                          <p:val>
                                            <p:strVal val="#ppt_x"/>
                                          </p:val>
                                        </p:tav>
                                      </p:tavLst>
                                    </p:anim>
                                    <p:anim calcmode="lin" valueType="num">
                                      <p:cBhvr additive="base">
                                        <p:cTn id="31"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2"/>
                                        </p:tgtEl>
                                        <p:attrNameLst>
                                          <p:attrName>style.visibility</p:attrName>
                                        </p:attrNameLst>
                                      </p:cBhvr>
                                      <p:to>
                                        <p:strVal val="visible"/>
                                      </p:to>
                                    </p:set>
                                    <p:anim calcmode="lin" valueType="num">
                                      <p:cBhvr additive="base">
                                        <p:cTn id="36" dur="500" fill="hold"/>
                                        <p:tgtEl>
                                          <p:spTgt spid="12"/>
                                        </p:tgtEl>
                                        <p:attrNameLst>
                                          <p:attrName>ppt_x</p:attrName>
                                        </p:attrNameLst>
                                      </p:cBhvr>
                                      <p:tavLst>
                                        <p:tav tm="0">
                                          <p:val>
                                            <p:strVal val="#ppt_x"/>
                                          </p:val>
                                        </p:tav>
                                        <p:tav tm="100000">
                                          <p:val>
                                            <p:strVal val="#ppt_x"/>
                                          </p:val>
                                        </p:tav>
                                      </p:tavLst>
                                    </p:anim>
                                    <p:anim calcmode="lin" valueType="num">
                                      <p:cBhvr additive="base">
                                        <p:cTn id="37"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 calcmode="lin" valueType="num">
                                      <p:cBhvr additive="base">
                                        <p:cTn id="42" dur="500" fill="hold"/>
                                        <p:tgtEl>
                                          <p:spTgt spid="10"/>
                                        </p:tgtEl>
                                        <p:attrNameLst>
                                          <p:attrName>ppt_x</p:attrName>
                                        </p:attrNameLst>
                                      </p:cBhvr>
                                      <p:tavLst>
                                        <p:tav tm="0">
                                          <p:val>
                                            <p:strVal val="#ppt_x"/>
                                          </p:val>
                                        </p:tav>
                                        <p:tav tm="100000">
                                          <p:val>
                                            <p:strVal val="#ppt_x"/>
                                          </p:val>
                                        </p:tav>
                                      </p:tavLst>
                                    </p:anim>
                                    <p:anim calcmode="lin" valueType="num">
                                      <p:cBhvr additive="base">
                                        <p:cTn id="43"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11"/>
                                        </p:tgtEl>
                                        <p:attrNameLst>
                                          <p:attrName>style.visibility</p:attrName>
                                        </p:attrNameLst>
                                      </p:cBhvr>
                                      <p:to>
                                        <p:strVal val="visible"/>
                                      </p:to>
                                    </p:set>
                                    <p:anim calcmode="lin" valueType="num">
                                      <p:cBhvr additive="base">
                                        <p:cTn id="48" dur="500" fill="hold"/>
                                        <p:tgtEl>
                                          <p:spTgt spid="11"/>
                                        </p:tgtEl>
                                        <p:attrNameLst>
                                          <p:attrName>ppt_x</p:attrName>
                                        </p:attrNameLst>
                                      </p:cBhvr>
                                      <p:tavLst>
                                        <p:tav tm="0">
                                          <p:val>
                                            <p:strVal val="#ppt_x"/>
                                          </p:val>
                                        </p:tav>
                                        <p:tav tm="100000">
                                          <p:val>
                                            <p:strVal val="#ppt_x"/>
                                          </p:val>
                                        </p:tav>
                                      </p:tavLst>
                                    </p:anim>
                                    <p:anim calcmode="lin" valueType="num">
                                      <p:cBhvr additive="base">
                                        <p:cTn id="49"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8"/>
                                        </p:tgtEl>
                                        <p:attrNameLst>
                                          <p:attrName>style.visibility</p:attrName>
                                        </p:attrNameLst>
                                      </p:cBhvr>
                                      <p:to>
                                        <p:strVal val="visible"/>
                                      </p:to>
                                    </p:set>
                                    <p:anim calcmode="lin" valueType="num">
                                      <p:cBhvr additive="base">
                                        <p:cTn id="54" dur="500" fill="hold"/>
                                        <p:tgtEl>
                                          <p:spTgt spid="8"/>
                                        </p:tgtEl>
                                        <p:attrNameLst>
                                          <p:attrName>ppt_x</p:attrName>
                                        </p:attrNameLst>
                                      </p:cBhvr>
                                      <p:tavLst>
                                        <p:tav tm="0">
                                          <p:val>
                                            <p:strVal val="#ppt_x"/>
                                          </p:val>
                                        </p:tav>
                                        <p:tav tm="100000">
                                          <p:val>
                                            <p:strVal val="#ppt_x"/>
                                          </p:val>
                                        </p:tav>
                                      </p:tavLst>
                                    </p:anim>
                                    <p:anim calcmode="lin" valueType="num">
                                      <p:cBhvr additive="base">
                                        <p:cTn id="55"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grpId="0" nodeType="clickEffect">
                                  <p:stCondLst>
                                    <p:cond delay="0"/>
                                  </p:stCondLst>
                                  <p:childTnLst>
                                    <p:set>
                                      <p:cBhvr>
                                        <p:cTn id="59" dur="1" fill="hold">
                                          <p:stCondLst>
                                            <p:cond delay="0"/>
                                          </p:stCondLst>
                                        </p:cTn>
                                        <p:tgtEl>
                                          <p:spTgt spid="9"/>
                                        </p:tgtEl>
                                        <p:attrNameLst>
                                          <p:attrName>style.visibility</p:attrName>
                                        </p:attrNameLst>
                                      </p:cBhvr>
                                      <p:to>
                                        <p:strVal val="visible"/>
                                      </p:to>
                                    </p:set>
                                    <p:anim calcmode="lin" valueType="num">
                                      <p:cBhvr additive="base">
                                        <p:cTn id="60" dur="500" fill="hold"/>
                                        <p:tgtEl>
                                          <p:spTgt spid="9"/>
                                        </p:tgtEl>
                                        <p:attrNameLst>
                                          <p:attrName>ppt_x</p:attrName>
                                        </p:attrNameLst>
                                      </p:cBhvr>
                                      <p:tavLst>
                                        <p:tav tm="0">
                                          <p:val>
                                            <p:strVal val="#ppt_x"/>
                                          </p:val>
                                        </p:tav>
                                        <p:tav tm="100000">
                                          <p:val>
                                            <p:strVal val="#ppt_x"/>
                                          </p:val>
                                        </p:tav>
                                      </p:tavLst>
                                    </p:anim>
                                    <p:anim calcmode="lin" valueType="num">
                                      <p:cBhvr additive="base">
                                        <p:cTn id="61"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23553"/>
                                        </p:tgtEl>
                                        <p:attrNameLst>
                                          <p:attrName>style.visibility</p:attrName>
                                        </p:attrNameLst>
                                      </p:cBhvr>
                                      <p:to>
                                        <p:strVal val="visible"/>
                                      </p:to>
                                    </p:set>
                                    <p:anim calcmode="lin" valueType="num">
                                      <p:cBhvr additive="base">
                                        <p:cTn id="66" dur="500" fill="hold"/>
                                        <p:tgtEl>
                                          <p:spTgt spid="23553"/>
                                        </p:tgtEl>
                                        <p:attrNameLst>
                                          <p:attrName>ppt_x</p:attrName>
                                        </p:attrNameLst>
                                      </p:cBhvr>
                                      <p:tavLst>
                                        <p:tav tm="0">
                                          <p:val>
                                            <p:strVal val="#ppt_x"/>
                                          </p:val>
                                        </p:tav>
                                        <p:tav tm="100000">
                                          <p:val>
                                            <p:strVal val="#ppt_x"/>
                                          </p:val>
                                        </p:tav>
                                      </p:tavLst>
                                    </p:anim>
                                    <p:anim calcmode="lin" valueType="num">
                                      <p:cBhvr additive="base">
                                        <p:cTn id="67" dur="500" fill="hold"/>
                                        <p:tgtEl>
                                          <p:spTgt spid="2355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3" grpId="0"/>
      <p:bldP spid="23554" grpId="0"/>
      <p:bldP spid="5" grpId="0" animBg="1"/>
      <p:bldP spid="6" grpId="0"/>
      <p:bldP spid="7" grpId="0"/>
      <p:bldP spid="8" grpId="0"/>
      <p:bldP spid="9" grpId="0"/>
      <p:bldP spid="10" grpId="0"/>
      <p:bldP spid="11" grpId="0"/>
      <p:bldP spid="12" grpId="0"/>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extBox 2"/>
          <p:cNvSpPr txBox="1">
            <a:spLocks noChangeArrowheads="1"/>
          </p:cNvSpPr>
          <p:nvPr/>
        </p:nvSpPr>
        <p:spPr bwMode="auto">
          <a:xfrm>
            <a:off x="0" y="714375"/>
            <a:ext cx="9144000" cy="5262563"/>
          </a:xfrm>
          <a:prstGeom prst="rect">
            <a:avLst/>
          </a:prstGeom>
          <a:noFill/>
          <a:ln w="9525">
            <a:noFill/>
            <a:miter lim="800000"/>
          </a:ln>
        </p:spPr>
        <p:txBody>
          <a:bodyPr>
            <a:spAutoFit/>
          </a:bodyPr>
          <a:lstStyle/>
          <a:p>
            <a:r>
              <a:rPr lang="en-US" altLang="zh-CN" sz="2800" b="1" dirty="0">
                <a:latin typeface="Times New Roman" panose="02020603050405020304" pitchFamily="18" charset="0"/>
                <a:cs typeface="Times New Roman" panose="02020603050405020304" pitchFamily="18" charset="0"/>
              </a:rPr>
              <a:t>       If you are a fruit grower—or would like to become one—take advantage of Apple Day to see what’s around. It’s called Apple Day but in practice it’s more like Apple Month. The day itself is on October 21, but since it  has caught on, events now spread out over most of October around Britain. [para.1] </a:t>
            </a:r>
            <a:r>
              <a:rPr lang="en-US" altLang="zh-CN" sz="2400" b="1" dirty="0">
                <a:latin typeface="Times New Roman" panose="02020603050405020304" pitchFamily="18" charset="0"/>
                <a:cs typeface="Times New Roman" panose="02020603050405020304" pitchFamily="18" charset="0"/>
              </a:rPr>
              <a:t>(2016</a:t>
            </a:r>
            <a:r>
              <a:rPr lang="zh-CN" altLang="en-US" sz="2400" b="1" dirty="0">
                <a:latin typeface="Times New Roman" panose="02020603050405020304" pitchFamily="18" charset="0"/>
                <a:cs typeface="Times New Roman" panose="02020603050405020304" pitchFamily="18" charset="0"/>
              </a:rPr>
              <a:t>全国卷</a:t>
            </a:r>
            <a:r>
              <a:rPr lang="en-US" altLang="zh-CN" sz="2400" b="1" dirty="0">
                <a:latin typeface="Times New Roman" panose="02020603050405020304" pitchFamily="18" charset="0"/>
                <a:cs typeface="Times New Roman" panose="02020603050405020304" pitchFamily="18" charset="0"/>
              </a:rPr>
              <a:t>3)</a:t>
            </a:r>
            <a:endParaRPr lang="en-US" altLang="zh-CN" sz="2800" b="1" dirty="0">
              <a:latin typeface="Times New Roman" panose="02020603050405020304" pitchFamily="18" charset="0"/>
              <a:cs typeface="Times New Roman" panose="02020603050405020304" pitchFamily="18" charset="0"/>
            </a:endParaRPr>
          </a:p>
          <a:p>
            <a:endParaRPr lang="en-US" altLang="zh-CN" sz="2800" b="1" dirty="0">
              <a:latin typeface="Times New Roman" panose="02020603050405020304" pitchFamily="18" charset="0"/>
              <a:cs typeface="Times New Roman" panose="02020603050405020304" pitchFamily="18" charset="0"/>
            </a:endParaRPr>
          </a:p>
          <a:p>
            <a:r>
              <a:rPr lang="en-US" altLang="zh-CN" sz="2800" b="1" dirty="0">
                <a:latin typeface="Times New Roman" panose="02020603050405020304" pitchFamily="18" charset="0"/>
                <a:cs typeface="Times New Roman" panose="02020603050405020304" pitchFamily="18" charset="0"/>
              </a:rPr>
              <a:t>1.What is the author’s </a:t>
            </a:r>
            <a:r>
              <a:rPr lang="en-US" altLang="zh-CN" sz="2800" b="1" dirty="0">
                <a:solidFill>
                  <a:srgbClr val="FF0000"/>
                </a:solidFill>
                <a:latin typeface="Times New Roman" panose="02020603050405020304" pitchFamily="18" charset="0"/>
                <a:cs typeface="Times New Roman" panose="02020603050405020304" pitchFamily="18" charset="0"/>
              </a:rPr>
              <a:t>purpose</a:t>
            </a:r>
            <a:r>
              <a:rPr lang="en-US" altLang="zh-CN" sz="2800" b="1" dirty="0">
                <a:latin typeface="Times New Roman" panose="02020603050405020304" pitchFamily="18" charset="0"/>
                <a:cs typeface="Times New Roman" panose="02020603050405020304" pitchFamily="18" charset="0"/>
              </a:rPr>
              <a:t> in writing the text?</a:t>
            </a:r>
            <a:br>
              <a:rPr lang="en-US" altLang="zh-CN" sz="2800" b="1" dirty="0">
                <a:latin typeface="Times New Roman" panose="02020603050405020304" pitchFamily="18" charset="0"/>
                <a:cs typeface="Times New Roman" panose="02020603050405020304" pitchFamily="18" charset="0"/>
              </a:rPr>
            </a:br>
            <a:r>
              <a:rPr lang="en-US" altLang="zh-CN" sz="2800" b="1" dirty="0">
                <a:latin typeface="Times New Roman" panose="02020603050405020304" pitchFamily="18" charset="0"/>
                <a:cs typeface="Times New Roman" panose="02020603050405020304" pitchFamily="18" charset="0"/>
              </a:rPr>
              <a:t>    A. To show how to grow apples.</a:t>
            </a:r>
            <a:br>
              <a:rPr lang="en-US" altLang="zh-CN" sz="2800" b="1" dirty="0">
                <a:latin typeface="Times New Roman" panose="02020603050405020304" pitchFamily="18" charset="0"/>
                <a:cs typeface="Times New Roman" panose="02020603050405020304" pitchFamily="18" charset="0"/>
              </a:rPr>
            </a:br>
            <a:r>
              <a:rPr lang="en-US" altLang="zh-CN" sz="2800" b="1" dirty="0">
                <a:latin typeface="Times New Roman" panose="02020603050405020304" pitchFamily="18" charset="0"/>
                <a:cs typeface="Times New Roman" panose="02020603050405020304" pitchFamily="18" charset="0"/>
              </a:rPr>
              <a:t>    B .To introduce an apple festival.</a:t>
            </a:r>
            <a:br>
              <a:rPr lang="en-US" altLang="zh-CN" sz="2800" b="1" dirty="0">
                <a:latin typeface="Times New Roman" panose="02020603050405020304" pitchFamily="18" charset="0"/>
                <a:cs typeface="Times New Roman" panose="02020603050405020304" pitchFamily="18" charset="0"/>
              </a:rPr>
            </a:br>
            <a:r>
              <a:rPr lang="en-US" altLang="zh-CN" sz="2800" b="1" dirty="0">
                <a:latin typeface="Times New Roman" panose="02020603050405020304" pitchFamily="18" charset="0"/>
                <a:cs typeface="Times New Roman" panose="02020603050405020304" pitchFamily="18" charset="0"/>
              </a:rPr>
              <a:t>    C. To help people select apples.</a:t>
            </a:r>
            <a:br>
              <a:rPr lang="en-US" altLang="zh-CN" sz="2800" b="1" dirty="0">
                <a:latin typeface="Times New Roman" panose="02020603050405020304" pitchFamily="18" charset="0"/>
                <a:cs typeface="Times New Roman" panose="02020603050405020304" pitchFamily="18" charset="0"/>
              </a:rPr>
            </a:br>
            <a:r>
              <a:rPr lang="en-US" altLang="zh-CN" sz="2800" b="1" dirty="0">
                <a:latin typeface="Times New Roman" panose="02020603050405020304" pitchFamily="18" charset="0"/>
                <a:cs typeface="Times New Roman" panose="02020603050405020304" pitchFamily="18" charset="0"/>
              </a:rPr>
              <a:t>    D. To promote apple research.</a:t>
            </a:r>
            <a:endParaRPr lang="zh-CN" altLang="en-US" sz="2800" b="1" dirty="0">
              <a:latin typeface="Times New Roman" panose="02020603050405020304" pitchFamily="18" charset="0"/>
              <a:cs typeface="Times New Roman" panose="02020603050405020304" pitchFamily="18" charset="0"/>
            </a:endParaRPr>
          </a:p>
        </p:txBody>
      </p:sp>
      <p:sp>
        <p:nvSpPr>
          <p:cNvPr id="24578" name="TextBox 3"/>
          <p:cNvSpPr txBox="1">
            <a:spLocks noChangeArrowheads="1"/>
          </p:cNvSpPr>
          <p:nvPr/>
        </p:nvSpPr>
        <p:spPr bwMode="auto">
          <a:xfrm>
            <a:off x="3071813" y="68243"/>
            <a:ext cx="2214562" cy="646113"/>
          </a:xfrm>
          <a:prstGeom prst="rect">
            <a:avLst/>
          </a:prstGeom>
          <a:solidFill>
            <a:srgbClr val="00B050"/>
          </a:solidFill>
          <a:ln w="9525">
            <a:noFill/>
            <a:miter lim="800000"/>
          </a:ln>
        </p:spPr>
        <p:txBody>
          <a:bodyPr>
            <a:spAutoFit/>
          </a:bodyPr>
          <a:lstStyle/>
          <a:p>
            <a:r>
              <a:rPr lang="zh-CN" altLang="en-US" sz="3600" b="1" dirty="0">
                <a:solidFill>
                  <a:schemeClr val="bg1"/>
                </a:solidFill>
                <a:latin typeface="Times New Roman" panose="02020603050405020304" pitchFamily="18" charset="0"/>
                <a:cs typeface="Times New Roman" panose="02020603050405020304" pitchFamily="18" charset="0"/>
              </a:rPr>
              <a:t>写作意图</a:t>
            </a:r>
            <a:endParaRPr lang="zh-CN" altLang="en-US" sz="3600" b="1" dirty="0">
              <a:solidFill>
                <a:schemeClr val="bg1"/>
              </a:solidFill>
              <a:latin typeface="Times New Roman" panose="02020603050405020304" pitchFamily="18" charset="0"/>
              <a:cs typeface="Times New Roman" panose="02020603050405020304" pitchFamily="18" charset="0"/>
            </a:endParaRPr>
          </a:p>
        </p:txBody>
      </p:sp>
      <p:grpSp>
        <p:nvGrpSpPr>
          <p:cNvPr id="5" name="Group 3"/>
          <p:cNvGrpSpPr/>
          <p:nvPr/>
        </p:nvGrpSpPr>
        <p:grpSpPr bwMode="auto">
          <a:xfrm>
            <a:off x="357188" y="4643438"/>
            <a:ext cx="576262" cy="431800"/>
            <a:chOff x="2245" y="2115"/>
            <a:chExt cx="363" cy="272"/>
          </a:xfrm>
        </p:grpSpPr>
        <p:sp>
          <p:nvSpPr>
            <p:cNvPr id="24586" name="Line 4"/>
            <p:cNvSpPr>
              <a:spLocks noChangeShapeType="1"/>
            </p:cNvSpPr>
            <p:nvPr/>
          </p:nvSpPr>
          <p:spPr bwMode="auto">
            <a:xfrm flipV="1">
              <a:off x="2336" y="2115"/>
              <a:ext cx="272" cy="272"/>
            </a:xfrm>
            <a:prstGeom prst="line">
              <a:avLst/>
            </a:prstGeom>
            <a:noFill/>
            <a:ln w="76200">
              <a:solidFill>
                <a:srgbClr val="FF0000"/>
              </a:solidFill>
              <a:round/>
            </a:ln>
          </p:spPr>
          <p:txBody>
            <a:bodyPr/>
            <a:lstStyle/>
            <a:p>
              <a:endParaRPr lang="zh-CN" altLang="en-US"/>
            </a:p>
          </p:txBody>
        </p:sp>
        <p:sp>
          <p:nvSpPr>
            <p:cNvPr id="24587" name="Line 5"/>
            <p:cNvSpPr>
              <a:spLocks noChangeShapeType="1"/>
            </p:cNvSpPr>
            <p:nvPr/>
          </p:nvSpPr>
          <p:spPr bwMode="auto">
            <a:xfrm>
              <a:off x="2245" y="2251"/>
              <a:ext cx="91" cy="136"/>
            </a:xfrm>
            <a:prstGeom prst="line">
              <a:avLst/>
            </a:prstGeom>
            <a:noFill/>
            <a:ln w="76200">
              <a:solidFill>
                <a:srgbClr val="FF0000"/>
              </a:solidFill>
              <a:round/>
            </a:ln>
          </p:spPr>
          <p:txBody>
            <a:bodyPr/>
            <a:lstStyle/>
            <a:p>
              <a:endParaRPr lang="zh-CN" altLang="en-US"/>
            </a:p>
          </p:txBody>
        </p:sp>
      </p:grpSp>
      <p:sp>
        <p:nvSpPr>
          <p:cNvPr id="8" name="Line 12"/>
          <p:cNvSpPr>
            <a:spLocks noChangeShapeType="1"/>
          </p:cNvSpPr>
          <p:nvPr/>
        </p:nvSpPr>
        <p:spPr bwMode="auto">
          <a:xfrm flipV="1">
            <a:off x="0" y="2025650"/>
            <a:ext cx="8572500" cy="46038"/>
          </a:xfrm>
          <a:prstGeom prst="line">
            <a:avLst/>
          </a:prstGeom>
          <a:noFill/>
          <a:ln w="76200">
            <a:solidFill>
              <a:srgbClr val="0000FF"/>
            </a:solidFill>
            <a:round/>
          </a:ln>
        </p:spPr>
        <p:txBody>
          <a:bodyPr/>
          <a:lstStyle/>
          <a:p>
            <a:endParaRPr lang="zh-CN" altLang="en-US"/>
          </a:p>
        </p:txBody>
      </p:sp>
      <p:sp>
        <p:nvSpPr>
          <p:cNvPr id="9" name="Line 12"/>
          <p:cNvSpPr>
            <a:spLocks noChangeShapeType="1"/>
          </p:cNvSpPr>
          <p:nvPr/>
        </p:nvSpPr>
        <p:spPr bwMode="auto">
          <a:xfrm flipV="1">
            <a:off x="0" y="2474913"/>
            <a:ext cx="6143625" cy="46037"/>
          </a:xfrm>
          <a:prstGeom prst="line">
            <a:avLst/>
          </a:prstGeom>
          <a:noFill/>
          <a:ln w="76200">
            <a:solidFill>
              <a:srgbClr val="0000FF"/>
            </a:solidFill>
            <a:round/>
          </a:ln>
        </p:spPr>
        <p:txBody>
          <a:bodyPr/>
          <a:lstStyle/>
          <a:p>
            <a:endParaRPr lang="zh-CN" altLang="en-US"/>
          </a:p>
        </p:txBody>
      </p:sp>
      <p:sp>
        <p:nvSpPr>
          <p:cNvPr id="10" name="TextBox 9"/>
          <p:cNvSpPr txBox="1">
            <a:spLocks noChangeArrowheads="1"/>
          </p:cNvSpPr>
          <p:nvPr/>
        </p:nvSpPr>
        <p:spPr bwMode="auto">
          <a:xfrm>
            <a:off x="1273175" y="4572000"/>
            <a:ext cx="1785938" cy="519113"/>
          </a:xfrm>
          <a:prstGeom prst="rect">
            <a:avLst/>
          </a:prstGeom>
          <a:noFill/>
          <a:ln w="9525">
            <a:noFill/>
            <a:miter lim="800000"/>
          </a:ln>
        </p:spPr>
        <p:txBody>
          <a:bodyPr>
            <a:spAutoFit/>
          </a:bodyPr>
          <a:lstStyle/>
          <a:p>
            <a:r>
              <a:rPr lang="en-US" altLang="zh-CN" sz="2800" b="1">
                <a:solidFill>
                  <a:srgbClr val="FF0000"/>
                </a:solidFill>
                <a:latin typeface="Times New Roman" panose="02020603050405020304" pitchFamily="18" charset="0"/>
                <a:cs typeface="Times New Roman" panose="02020603050405020304" pitchFamily="18" charset="0"/>
              </a:rPr>
              <a:t>introduce</a:t>
            </a:r>
            <a:endParaRPr lang="zh-CN" altLang="en-US" sz="2800" b="1">
              <a:solidFill>
                <a:srgbClr val="FF0000"/>
              </a:solidFill>
              <a:latin typeface="Times New Roman" panose="02020603050405020304" pitchFamily="18" charset="0"/>
              <a:cs typeface="Times New Roman" panose="02020603050405020304" pitchFamily="18" charset="0"/>
            </a:endParaRPr>
          </a:p>
        </p:txBody>
      </p:sp>
      <p:sp>
        <p:nvSpPr>
          <p:cNvPr id="11" name="Oval 13"/>
          <p:cNvSpPr>
            <a:spLocks noChangeArrowheads="1"/>
          </p:cNvSpPr>
          <p:nvPr/>
        </p:nvSpPr>
        <p:spPr bwMode="auto">
          <a:xfrm>
            <a:off x="1571625" y="1500188"/>
            <a:ext cx="1785938" cy="642937"/>
          </a:xfrm>
          <a:prstGeom prst="ellipse">
            <a:avLst/>
          </a:prstGeom>
          <a:solidFill>
            <a:schemeClr val="tx1">
              <a:alpha val="0"/>
            </a:schemeClr>
          </a:solidFill>
          <a:ln w="57150">
            <a:solidFill>
              <a:srgbClr val="0000FF"/>
            </a:solidFill>
            <a:round/>
          </a:ln>
        </p:spPr>
        <p:txBody>
          <a:bodyPr wrap="none" anchor="ctr"/>
          <a:lstStyle/>
          <a:p>
            <a:pPr algn="ctr"/>
            <a:endParaRPr lang="zh-CN" altLang="zh-CN">
              <a:solidFill>
                <a:srgbClr val="FF0000"/>
              </a:solidFill>
            </a:endParaRPr>
          </a:p>
        </p:txBody>
      </p:sp>
      <p:sp>
        <p:nvSpPr>
          <p:cNvPr id="12" name="Oval 13"/>
          <p:cNvSpPr>
            <a:spLocks noChangeArrowheads="1"/>
          </p:cNvSpPr>
          <p:nvPr/>
        </p:nvSpPr>
        <p:spPr bwMode="auto">
          <a:xfrm>
            <a:off x="3571875" y="1143000"/>
            <a:ext cx="1785938" cy="642938"/>
          </a:xfrm>
          <a:prstGeom prst="ellipse">
            <a:avLst/>
          </a:prstGeom>
          <a:solidFill>
            <a:schemeClr val="tx1">
              <a:alpha val="0"/>
            </a:schemeClr>
          </a:solidFill>
          <a:ln w="57150">
            <a:solidFill>
              <a:srgbClr val="0000FF"/>
            </a:solidFill>
            <a:round/>
          </a:ln>
        </p:spPr>
        <p:txBody>
          <a:bodyPr wrap="none" anchor="ctr"/>
          <a:lstStyle/>
          <a:p>
            <a:pPr algn="ctr"/>
            <a:endParaRPr lang="zh-CN" altLang="zh-CN">
              <a:solidFill>
                <a:srgbClr val="FF0000"/>
              </a:solidFill>
            </a:endParaRPr>
          </a:p>
        </p:txBody>
      </p:sp>
      <p:sp>
        <p:nvSpPr>
          <p:cNvPr id="24589" name="Line 13"/>
          <p:cNvSpPr>
            <a:spLocks noChangeShapeType="1"/>
          </p:cNvSpPr>
          <p:nvPr/>
        </p:nvSpPr>
        <p:spPr bwMode="auto">
          <a:xfrm>
            <a:off x="2700338" y="2133600"/>
            <a:ext cx="1150937" cy="2447925"/>
          </a:xfrm>
          <a:prstGeom prst="line">
            <a:avLst/>
          </a:prstGeom>
          <a:noFill/>
          <a:ln w="57150">
            <a:solidFill>
              <a:schemeClr val="hlink"/>
            </a:solidFill>
            <a:round/>
            <a:tailEnd type="triangle" w="med" len="med"/>
          </a:ln>
          <a:effectLst/>
        </p:spPr>
        <p:txBody>
          <a:bodyPr/>
          <a:lstStyle/>
          <a:p>
            <a:endParaRPr lang="zh-CN" altLang="en-US"/>
          </a:p>
        </p:txBody>
      </p:sp>
      <p:sp>
        <p:nvSpPr>
          <p:cNvPr id="2" name="Oval 13"/>
          <p:cNvSpPr>
            <a:spLocks noChangeArrowheads="1"/>
          </p:cNvSpPr>
          <p:nvPr/>
        </p:nvSpPr>
        <p:spPr bwMode="auto">
          <a:xfrm>
            <a:off x="7380288" y="2060575"/>
            <a:ext cx="576262" cy="503238"/>
          </a:xfrm>
          <a:prstGeom prst="ellipse">
            <a:avLst/>
          </a:prstGeom>
          <a:solidFill>
            <a:schemeClr val="tx1">
              <a:alpha val="0"/>
            </a:schemeClr>
          </a:solidFill>
          <a:ln w="57150">
            <a:solidFill>
              <a:srgbClr val="0000FF"/>
            </a:solidFill>
            <a:round/>
          </a:ln>
        </p:spPr>
        <p:txBody>
          <a:bodyPr wrap="none" anchor="ctr"/>
          <a:lstStyle/>
          <a:p>
            <a:pPr algn="ctr"/>
            <a:endParaRPr lang="zh-CN" altLang="zh-CN">
              <a:solidFill>
                <a:srgbClr val="FF0000"/>
              </a:solidFill>
            </a:endParaRPr>
          </a:p>
        </p:txBody>
      </p:sp>
      <p:sp>
        <p:nvSpPr>
          <p:cNvPr id="15" name="TextBox 14"/>
          <p:cNvSpPr txBox="1"/>
          <p:nvPr/>
        </p:nvSpPr>
        <p:spPr>
          <a:xfrm>
            <a:off x="0" y="0"/>
            <a:ext cx="2643174" cy="646331"/>
          </a:xfrm>
          <a:prstGeom prst="rect">
            <a:avLst/>
          </a:prstGeom>
          <a:noFill/>
        </p:spPr>
        <p:txBody>
          <a:bodyPr wrap="square" rtlCol="0">
            <a:spAutoFit/>
          </a:bodyPr>
          <a:lstStyle/>
          <a:p>
            <a:r>
              <a:rPr lang="zh-CN" altLang="en-US" sz="3600" b="1" dirty="0">
                <a:solidFill>
                  <a:srgbClr val="FF0066"/>
                </a:solidFill>
                <a:latin typeface="黑体" panose="02010609060101010101" charset="-122"/>
                <a:ea typeface="黑体" panose="02010609060101010101" charset="-122"/>
              </a:rPr>
              <a:t>高考链接</a:t>
            </a:r>
            <a:endParaRPr lang="zh-CN" altLang="en-US" sz="3600" b="1" dirty="0">
              <a:solidFill>
                <a:srgbClr val="FF0066"/>
              </a:solidFill>
              <a:latin typeface="黑体" panose="02010609060101010101" charset="-122"/>
              <a:ea typeface="黑体" panose="0201060906010101010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to="" calcmode="lin" valueType="num">
                                      <p:cBhvr>
                                        <p:cTn id="7" dur="1" fill="hold"/>
                                        <p:tgtEl>
                                          <p:spTgt spid="5"/>
                                        </p:tgtEl>
                                      </p:cBhvr>
                                    </p:anim>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linds(horizontal)">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box(in)">
                                      <p:cBhvr>
                                        <p:cTn id="20" dur="500"/>
                                        <p:tgtEl>
                                          <p:spTgt spid="11"/>
                                        </p:tgtEl>
                                      </p:cBhvr>
                                    </p:animEffect>
                                  </p:childTnLst>
                                </p:cTn>
                              </p:par>
                            </p:childTnLst>
                          </p:cTn>
                        </p:par>
                      </p:childTnLst>
                    </p:cTn>
                  </p:par>
                  <p:par>
                    <p:cTn id="21" fill="hold">
                      <p:stCondLst>
                        <p:cond delay="indefinite"/>
                      </p:stCondLst>
                      <p:childTnLst>
                        <p:par>
                          <p:cTn id="22" fill="hold">
                            <p:stCondLst>
                              <p:cond delay="0"/>
                            </p:stCondLst>
                            <p:childTnLst>
                              <p:par>
                                <p:cTn id="23" presetID="4" presetClass="entr" presetSubtype="16"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box(in)">
                                      <p:cBhvr>
                                        <p:cTn id="25" dur="500"/>
                                        <p:tgtEl>
                                          <p:spTgt spid="12"/>
                                        </p:tgtEl>
                                      </p:cBhvr>
                                    </p:animEffect>
                                  </p:childTnLst>
                                </p:cTn>
                              </p:par>
                            </p:childTnLst>
                          </p:cTn>
                        </p:par>
                      </p:childTnLst>
                    </p:cTn>
                  </p:par>
                  <p:par>
                    <p:cTn id="26" fill="hold">
                      <p:stCondLst>
                        <p:cond delay="indefinite"/>
                      </p:stCondLst>
                      <p:childTnLst>
                        <p:par>
                          <p:cTn id="27" fill="hold">
                            <p:stCondLst>
                              <p:cond delay="0"/>
                            </p:stCondLst>
                            <p:childTnLst>
                              <p:par>
                                <p:cTn id="28" presetID="4" presetClass="entr" presetSubtype="16" fill="hold" grpId="0" nodeType="clickEffect">
                                  <p:stCondLst>
                                    <p:cond delay="0"/>
                                  </p:stCondLst>
                                  <p:childTnLst>
                                    <p:set>
                                      <p:cBhvr>
                                        <p:cTn id="29" dur="1" fill="hold">
                                          <p:stCondLst>
                                            <p:cond delay="0"/>
                                          </p:stCondLst>
                                        </p:cTn>
                                        <p:tgtEl>
                                          <p:spTgt spid="2"/>
                                        </p:tgtEl>
                                        <p:attrNameLst>
                                          <p:attrName>style.visibility</p:attrName>
                                        </p:attrNameLst>
                                      </p:cBhvr>
                                      <p:to>
                                        <p:strVal val="visible"/>
                                      </p:to>
                                    </p:set>
                                    <p:animEffect transition="in" filter="box(in)">
                                      <p:cBhvr>
                                        <p:cTn id="30" dur="500"/>
                                        <p:tgtEl>
                                          <p:spTgt spid="2"/>
                                        </p:tgtEl>
                                      </p:cBhvr>
                                    </p:animEffect>
                                  </p:childTnLst>
                                </p:cTn>
                              </p:par>
                            </p:childTnLst>
                          </p:cTn>
                        </p:par>
                      </p:childTnLst>
                    </p:cTn>
                  </p:par>
                  <p:par>
                    <p:cTn id="31" fill="hold">
                      <p:stCondLst>
                        <p:cond delay="indefinite"/>
                      </p:stCondLst>
                      <p:childTnLst>
                        <p:par>
                          <p:cTn id="32" fill="hold">
                            <p:stCondLst>
                              <p:cond delay="0"/>
                            </p:stCondLst>
                            <p:childTnLst>
                              <p:par>
                                <p:cTn id="33" presetID="8" presetClass="entr" presetSubtype="16" fill="hold" grpId="0" nodeType="clickEffect">
                                  <p:stCondLst>
                                    <p:cond delay="0"/>
                                  </p:stCondLst>
                                  <p:childTnLst>
                                    <p:set>
                                      <p:cBhvr>
                                        <p:cTn id="34" dur="1" fill="hold">
                                          <p:stCondLst>
                                            <p:cond delay="0"/>
                                          </p:stCondLst>
                                        </p:cTn>
                                        <p:tgtEl>
                                          <p:spTgt spid="24589"/>
                                        </p:tgtEl>
                                        <p:attrNameLst>
                                          <p:attrName>style.visibility</p:attrName>
                                        </p:attrNameLst>
                                      </p:cBhvr>
                                      <p:to>
                                        <p:strVal val="visible"/>
                                      </p:to>
                                    </p:set>
                                    <p:animEffect transition="in" filter="diamond(in)">
                                      <p:cBhvr>
                                        <p:cTn id="35" dur="500"/>
                                        <p:tgtEl>
                                          <p:spTgt spid="24589"/>
                                        </p:tgtEl>
                                      </p:cBhvr>
                                    </p:animEffect>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10"/>
                                        </p:tgtEl>
                                        <p:attrNameLst>
                                          <p:attrName>style.visibility</p:attrName>
                                        </p:attrNameLst>
                                      </p:cBhvr>
                                      <p:to>
                                        <p:strVal val="visible"/>
                                      </p:to>
                                    </p:set>
                                    <p:anim calcmode="lin" valueType="num">
                                      <p:cBhvr additive="base">
                                        <p:cTn id="40" dur="500" fill="hold"/>
                                        <p:tgtEl>
                                          <p:spTgt spid="10"/>
                                        </p:tgtEl>
                                        <p:attrNameLst>
                                          <p:attrName>ppt_x</p:attrName>
                                        </p:attrNameLst>
                                      </p:cBhvr>
                                      <p:tavLst>
                                        <p:tav tm="0">
                                          <p:val>
                                            <p:strVal val="#ppt_x"/>
                                          </p:val>
                                        </p:tav>
                                        <p:tav tm="100000">
                                          <p:val>
                                            <p:strVal val="#ppt_x"/>
                                          </p:val>
                                        </p:tav>
                                      </p:tavLst>
                                    </p:anim>
                                    <p:anim calcmode="lin" valueType="num">
                                      <p:cBhvr additive="base">
                                        <p:cTn id="41"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p:bldP spid="11" grpId="0" animBg="1"/>
      <p:bldP spid="12" grpId="0" animBg="1"/>
      <p:bldP spid="24589" grpId="0" animBg="1"/>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0" y="174625"/>
            <a:ext cx="9144000" cy="4910138"/>
          </a:xfrm>
          <a:prstGeom prst="rect">
            <a:avLst/>
          </a:prstGeom>
          <a:noFill/>
          <a:ln w="9525">
            <a:noFill/>
            <a:miter lim="800000"/>
          </a:ln>
          <a:effectLst/>
        </p:spPr>
        <p:txBody>
          <a:bodyPr>
            <a:spAutoFit/>
          </a:bodyPr>
          <a:lstStyle/>
          <a:p>
            <a:r>
              <a:rPr lang="en-US" altLang="zh-CN" sz="2800" b="1" dirty="0">
                <a:solidFill>
                  <a:srgbClr val="0000FF"/>
                </a:solidFill>
                <a:latin typeface="Calibri" panose="020F0502020204030204" pitchFamily="34" charset="0"/>
              </a:rPr>
              <a:t>1. </a:t>
            </a:r>
            <a:r>
              <a:rPr lang="en-US" altLang="zh-CN" sz="3200" b="1" dirty="0">
                <a:solidFill>
                  <a:srgbClr val="0000FF"/>
                </a:solidFill>
                <a:latin typeface="Calibri" panose="020F0502020204030204" pitchFamily="34" charset="0"/>
              </a:rPr>
              <a:t>Question forms:</a:t>
            </a:r>
            <a:endParaRPr lang="en-US" altLang="zh-CN" sz="3200" b="1" dirty="0">
              <a:solidFill>
                <a:srgbClr val="0000FF"/>
              </a:solidFill>
              <a:latin typeface="Calibri" panose="020F0502020204030204" pitchFamily="34" charset="0"/>
            </a:endParaRPr>
          </a:p>
          <a:p>
            <a:r>
              <a:rPr lang="en-US" altLang="zh-CN" sz="2800" b="1" dirty="0">
                <a:solidFill>
                  <a:srgbClr val="FF3300"/>
                </a:solidFill>
                <a:latin typeface="Times New Roman" panose="02020603050405020304" pitchFamily="18" charset="0"/>
              </a:rPr>
              <a:t>A.</a:t>
            </a:r>
            <a:r>
              <a:rPr lang="en-US" altLang="zh-CN" sz="2800" b="1" dirty="0">
                <a:latin typeface="Times New Roman" panose="02020603050405020304" pitchFamily="18" charset="0"/>
              </a:rPr>
              <a:t> The </a:t>
            </a:r>
            <a:r>
              <a:rPr lang="en-US" altLang="zh-CN" sz="2800" b="1" dirty="0">
                <a:solidFill>
                  <a:srgbClr val="0033CC"/>
                </a:solidFill>
                <a:latin typeface="Times New Roman" panose="02020603050405020304" pitchFamily="18" charset="0"/>
              </a:rPr>
              <a:t>writer’s</a:t>
            </a:r>
            <a:r>
              <a:rPr lang="en-US" altLang="zh-CN" sz="2800" b="1" dirty="0">
                <a:latin typeface="Times New Roman" panose="02020603050405020304" pitchFamily="18" charset="0"/>
              </a:rPr>
              <a:t> </a:t>
            </a:r>
            <a:r>
              <a:rPr lang="en-US" altLang="zh-CN" sz="2800" b="1" dirty="0">
                <a:solidFill>
                  <a:srgbClr val="0033CC"/>
                </a:solidFill>
                <a:latin typeface="Times New Roman" panose="02020603050405020304" pitchFamily="18" charset="0"/>
              </a:rPr>
              <a:t>purpose </a:t>
            </a:r>
            <a:r>
              <a:rPr lang="en-US" altLang="zh-CN" sz="2800" b="1" dirty="0">
                <a:latin typeface="Times New Roman" panose="02020603050405020304" pitchFamily="18" charset="0"/>
              </a:rPr>
              <a:t>of writing this passage is to _____.</a:t>
            </a:r>
            <a:endParaRPr lang="en-US" altLang="zh-CN" sz="2800" b="1" dirty="0">
              <a:latin typeface="Times New Roman" panose="02020603050405020304" pitchFamily="18" charset="0"/>
            </a:endParaRPr>
          </a:p>
          <a:p>
            <a:r>
              <a:rPr lang="en-US" altLang="zh-CN" sz="2800" b="1" dirty="0">
                <a:solidFill>
                  <a:srgbClr val="FF3300"/>
                </a:solidFill>
                <a:latin typeface="Times New Roman" panose="02020603050405020304" pitchFamily="18" charset="0"/>
              </a:rPr>
              <a:t>B. </a:t>
            </a:r>
            <a:r>
              <a:rPr lang="en-US" altLang="zh-CN" sz="2800" b="1" dirty="0">
                <a:latin typeface="Times New Roman" panose="02020603050405020304" pitchFamily="18" charset="0"/>
              </a:rPr>
              <a:t>In writing the passage, </a:t>
            </a:r>
            <a:r>
              <a:rPr lang="en-US" altLang="zh-CN" sz="2800" b="1" dirty="0">
                <a:solidFill>
                  <a:srgbClr val="0033CC"/>
                </a:solidFill>
                <a:latin typeface="Times New Roman" panose="02020603050405020304" pitchFamily="18" charset="0"/>
              </a:rPr>
              <a:t>the author intends to</a:t>
            </a:r>
            <a:r>
              <a:rPr lang="en-US" altLang="zh-CN" sz="2800" b="1" dirty="0">
                <a:latin typeface="Times New Roman" panose="02020603050405020304" pitchFamily="18" charset="0"/>
              </a:rPr>
              <a:t> _____.</a:t>
            </a:r>
            <a:endParaRPr lang="en-US" altLang="zh-CN" sz="2800" b="1" dirty="0">
              <a:latin typeface="Times New Roman" panose="02020603050405020304" pitchFamily="18" charset="0"/>
            </a:endParaRPr>
          </a:p>
          <a:p>
            <a:endParaRPr lang="en-US" altLang="zh-CN" sz="2800" b="1" dirty="0">
              <a:latin typeface="Times New Roman" panose="02020603050405020304" pitchFamily="18" charset="0"/>
            </a:endParaRPr>
          </a:p>
          <a:p>
            <a:r>
              <a:rPr lang="en-US" altLang="zh-CN" sz="3200" b="1" dirty="0">
                <a:solidFill>
                  <a:srgbClr val="0000FF"/>
                </a:solidFill>
                <a:latin typeface="Calibri" panose="020F0502020204030204" pitchFamily="34" charset="0"/>
              </a:rPr>
              <a:t>2. Tips:</a:t>
            </a:r>
            <a:endParaRPr lang="en-US" altLang="zh-CN" sz="3200" b="1" dirty="0">
              <a:solidFill>
                <a:srgbClr val="0000FF"/>
              </a:solidFill>
              <a:latin typeface="Calibri" panose="020F0502020204030204" pitchFamily="34" charset="0"/>
            </a:endParaRPr>
          </a:p>
          <a:p>
            <a:r>
              <a:rPr lang="en-US" altLang="zh-CN" sz="2800" b="1" dirty="0">
                <a:latin typeface="Times New Roman" panose="02020603050405020304" pitchFamily="18" charset="0"/>
              </a:rPr>
              <a:t>A. </a:t>
            </a:r>
            <a:r>
              <a:rPr lang="en-US" altLang="zh-CN" sz="2800" b="1" dirty="0">
                <a:solidFill>
                  <a:srgbClr val="FF0000"/>
                </a:solidFill>
                <a:latin typeface="Times New Roman" panose="02020603050405020304" pitchFamily="18" charset="0"/>
              </a:rPr>
              <a:t>Narration(</a:t>
            </a:r>
            <a:r>
              <a:rPr lang="zh-CN" altLang="en-US" sz="2800" b="1" dirty="0">
                <a:solidFill>
                  <a:srgbClr val="FF0000"/>
                </a:solidFill>
                <a:latin typeface="Times New Roman" panose="02020603050405020304" pitchFamily="18" charset="0"/>
              </a:rPr>
              <a:t>记叙文</a:t>
            </a:r>
            <a:r>
              <a:rPr lang="en-US" altLang="zh-CN" sz="2800" b="1" dirty="0">
                <a:solidFill>
                  <a:srgbClr val="FF0000"/>
                </a:solidFill>
                <a:latin typeface="Times New Roman" panose="02020603050405020304" pitchFamily="18" charset="0"/>
              </a:rPr>
              <a:t>)</a:t>
            </a:r>
            <a:r>
              <a:rPr lang="zh-CN" altLang="en-US" sz="2800" b="1" dirty="0">
                <a:latin typeface="Times New Roman" panose="02020603050405020304" pitchFamily="18" charset="0"/>
              </a:rPr>
              <a:t>→ </a:t>
            </a:r>
            <a:r>
              <a:rPr lang="en-US" altLang="zh-CN" sz="2800" b="1" dirty="0">
                <a:latin typeface="Times New Roman" panose="02020603050405020304" pitchFamily="18" charset="0"/>
              </a:rPr>
              <a:t>learn something from the   experience</a:t>
            </a:r>
            <a:endParaRPr lang="en-US" altLang="zh-CN" sz="2800" b="1" dirty="0">
              <a:latin typeface="Times New Roman" panose="02020603050405020304" pitchFamily="18" charset="0"/>
            </a:endParaRPr>
          </a:p>
          <a:p>
            <a:r>
              <a:rPr lang="en-US" altLang="zh-CN" sz="2800" b="1" dirty="0">
                <a:latin typeface="Times New Roman" panose="02020603050405020304" pitchFamily="18" charset="0"/>
              </a:rPr>
              <a:t>B.</a:t>
            </a:r>
            <a:r>
              <a:rPr lang="en-US" altLang="zh-CN" sz="2800" b="1" dirty="0">
                <a:solidFill>
                  <a:srgbClr val="FF0000"/>
                </a:solidFill>
                <a:latin typeface="Times New Roman" panose="02020603050405020304" pitchFamily="18" charset="0"/>
              </a:rPr>
              <a:t> Advertisement(</a:t>
            </a:r>
            <a:r>
              <a:rPr lang="zh-CN" altLang="en-US" sz="2800" b="1" dirty="0">
                <a:solidFill>
                  <a:srgbClr val="FF0000"/>
                </a:solidFill>
                <a:latin typeface="Times New Roman" panose="02020603050405020304" pitchFamily="18" charset="0"/>
              </a:rPr>
              <a:t>广告</a:t>
            </a:r>
            <a:r>
              <a:rPr lang="en-US" altLang="zh-CN" sz="2800" b="1" dirty="0">
                <a:solidFill>
                  <a:srgbClr val="FF0000"/>
                </a:solidFill>
                <a:latin typeface="Times New Roman" panose="02020603050405020304" pitchFamily="18" charset="0"/>
              </a:rPr>
              <a:t>)</a:t>
            </a:r>
            <a:r>
              <a:rPr lang="zh-CN" altLang="en-US" sz="2800" b="1" dirty="0">
                <a:solidFill>
                  <a:srgbClr val="FF0000"/>
                </a:solidFill>
                <a:latin typeface="Times New Roman" panose="02020603050405020304" pitchFamily="18" charset="0"/>
              </a:rPr>
              <a:t> </a:t>
            </a:r>
            <a:r>
              <a:rPr lang="zh-CN" altLang="en-US" sz="2800" b="1" dirty="0">
                <a:latin typeface="Times New Roman" panose="02020603050405020304" pitchFamily="18" charset="0"/>
              </a:rPr>
              <a:t>→ </a:t>
            </a:r>
            <a:r>
              <a:rPr lang="en-US" altLang="zh-CN" sz="2800" b="1" dirty="0">
                <a:latin typeface="Times New Roman" panose="02020603050405020304" pitchFamily="18" charset="0"/>
              </a:rPr>
              <a:t>attract more visitors / readers / audience</a:t>
            </a:r>
            <a:endParaRPr lang="en-US" altLang="zh-CN" sz="2800" b="1" dirty="0">
              <a:latin typeface="Times New Roman" panose="02020603050405020304" pitchFamily="18" charset="0"/>
            </a:endParaRPr>
          </a:p>
          <a:p>
            <a:r>
              <a:rPr lang="en-US" altLang="zh-CN" sz="2800" b="1" dirty="0">
                <a:latin typeface="Times New Roman" panose="02020603050405020304" pitchFamily="18" charset="0"/>
              </a:rPr>
              <a:t>C. </a:t>
            </a:r>
            <a:r>
              <a:rPr lang="en-US" altLang="zh-CN" sz="2800" b="1" dirty="0">
                <a:solidFill>
                  <a:srgbClr val="FF0000"/>
                </a:solidFill>
                <a:latin typeface="Times New Roman" panose="02020603050405020304" pitchFamily="18" charset="0"/>
              </a:rPr>
              <a:t>Exposition(</a:t>
            </a:r>
            <a:r>
              <a:rPr lang="zh-CN" altLang="en-US" sz="2800" b="1" dirty="0">
                <a:solidFill>
                  <a:srgbClr val="FF0000"/>
                </a:solidFill>
                <a:latin typeface="Times New Roman" panose="02020603050405020304" pitchFamily="18" charset="0"/>
              </a:rPr>
              <a:t>说明文</a:t>
            </a:r>
            <a:r>
              <a:rPr lang="en-US" altLang="zh-CN" sz="2800" b="1" dirty="0">
                <a:solidFill>
                  <a:srgbClr val="FF0000"/>
                </a:solidFill>
                <a:latin typeface="Times New Roman" panose="02020603050405020304" pitchFamily="18" charset="0"/>
              </a:rPr>
              <a:t>)</a:t>
            </a:r>
            <a:r>
              <a:rPr lang="zh-CN" altLang="en-US" sz="2800" b="1" dirty="0">
                <a:solidFill>
                  <a:srgbClr val="FF0000"/>
                </a:solidFill>
                <a:latin typeface="Times New Roman" panose="02020603050405020304" pitchFamily="18" charset="0"/>
              </a:rPr>
              <a:t> </a:t>
            </a:r>
            <a:r>
              <a:rPr lang="zh-CN" altLang="en-US" sz="2800" b="1" dirty="0">
                <a:latin typeface="Times New Roman" panose="02020603050405020304" pitchFamily="18" charset="0"/>
              </a:rPr>
              <a:t>→ </a:t>
            </a:r>
            <a:r>
              <a:rPr lang="en-US" altLang="zh-CN" sz="2800" b="1" dirty="0">
                <a:latin typeface="Times New Roman" panose="02020603050405020304" pitchFamily="18" charset="0"/>
              </a:rPr>
              <a:t>introduce an idea or a product</a:t>
            </a:r>
            <a:endParaRPr lang="en-US" altLang="zh-CN" sz="2800" b="1" dirty="0">
              <a:latin typeface="Times New Roman" panose="02020603050405020304" pitchFamily="18" charset="0"/>
            </a:endParaRPr>
          </a:p>
          <a:p>
            <a:r>
              <a:rPr lang="en-US" altLang="zh-CN" sz="2800" b="1" dirty="0">
                <a:latin typeface="Times New Roman" panose="02020603050405020304" pitchFamily="18" charset="0"/>
              </a:rPr>
              <a:t>D. </a:t>
            </a:r>
            <a:r>
              <a:rPr lang="en-US" altLang="zh-CN" sz="2800" b="1" dirty="0">
                <a:solidFill>
                  <a:srgbClr val="FF0000"/>
                </a:solidFill>
                <a:latin typeface="Times New Roman" panose="02020603050405020304" pitchFamily="18" charset="0"/>
              </a:rPr>
              <a:t>Argumentation(</a:t>
            </a:r>
            <a:r>
              <a:rPr lang="zh-CN" altLang="en-US" sz="2800" b="1" dirty="0">
                <a:solidFill>
                  <a:srgbClr val="FF0000"/>
                </a:solidFill>
                <a:latin typeface="Times New Roman" panose="02020603050405020304" pitchFamily="18" charset="0"/>
              </a:rPr>
              <a:t>议论文</a:t>
            </a:r>
            <a:r>
              <a:rPr lang="en-US" altLang="zh-CN" sz="2800" b="1" dirty="0">
                <a:solidFill>
                  <a:srgbClr val="FF0000"/>
                </a:solidFill>
                <a:latin typeface="Times New Roman" panose="02020603050405020304" pitchFamily="18" charset="0"/>
              </a:rPr>
              <a:t>)</a:t>
            </a:r>
            <a:r>
              <a:rPr lang="en-US" altLang="zh-CN" sz="2800" b="1" dirty="0">
                <a:latin typeface="Times New Roman" panose="02020603050405020304" pitchFamily="18" charset="0"/>
              </a:rPr>
              <a:t> </a:t>
            </a:r>
            <a:r>
              <a:rPr lang="zh-CN" altLang="en-US" sz="2800" b="1" dirty="0">
                <a:latin typeface="Times New Roman" panose="02020603050405020304" pitchFamily="18" charset="0"/>
              </a:rPr>
              <a:t>→ </a:t>
            </a:r>
            <a:r>
              <a:rPr lang="en-US" altLang="zh-CN" sz="2800" b="1" dirty="0">
                <a:latin typeface="Times New Roman" panose="02020603050405020304" pitchFamily="18" charset="0"/>
              </a:rPr>
              <a:t>express a certain idea</a:t>
            </a:r>
            <a:endParaRPr lang="en-US" altLang="zh-CN" sz="2800" b="1" dirty="0">
              <a:latin typeface="Times New Roman" panose="02020603050405020304" pitchFamily="18" charset="0"/>
            </a:endParaRPr>
          </a:p>
        </p:txBody>
      </p:sp>
      <p:sp>
        <p:nvSpPr>
          <p:cNvPr id="3" name="TextBox 2"/>
          <p:cNvSpPr txBox="1">
            <a:spLocks noChangeArrowheads="1"/>
          </p:cNvSpPr>
          <p:nvPr/>
        </p:nvSpPr>
        <p:spPr bwMode="auto">
          <a:xfrm>
            <a:off x="0" y="5445125"/>
            <a:ext cx="9144000" cy="583565"/>
          </a:xfrm>
          <a:prstGeom prst="rect">
            <a:avLst/>
          </a:prstGeom>
          <a:noFill/>
          <a:ln w="9525">
            <a:noFill/>
            <a:miter lim="800000"/>
          </a:ln>
        </p:spPr>
        <p:txBody>
          <a:bodyPr>
            <a:spAutoFit/>
          </a:bodyPr>
          <a:lstStyle/>
          <a:p>
            <a:r>
              <a:rPr lang="en-US" altLang="zh-CN" sz="3200">
                <a:solidFill>
                  <a:srgbClr val="FF0000"/>
                </a:solidFill>
                <a:latin typeface="Times New Roman" panose="02020603050405020304" pitchFamily="18" charset="0"/>
                <a:cs typeface="Times New Roman" panose="02020603050405020304" pitchFamily="18" charset="0"/>
              </a:rPr>
              <a:t>Pay attention to the first or the last para.</a:t>
            </a:r>
            <a:endParaRPr lang="en-US" altLang="zh-CN" sz="320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6198</Words>
  <Application>WPS 演示</Application>
  <PresentationFormat>全屏显示(4:3)</PresentationFormat>
  <Paragraphs>324</Paragraphs>
  <Slides>18</Slides>
  <Notes>0</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18</vt:i4>
      </vt:variant>
    </vt:vector>
  </HeadingPairs>
  <TitlesOfParts>
    <vt:vector size="31" baseType="lpstr">
      <vt:lpstr>Arial</vt:lpstr>
      <vt:lpstr>宋体</vt:lpstr>
      <vt:lpstr>Wingdings</vt:lpstr>
      <vt:lpstr>Calibri</vt:lpstr>
      <vt:lpstr>楷体_GB2312</vt:lpstr>
      <vt:lpstr>新宋体</vt:lpstr>
      <vt:lpstr>黑体</vt:lpstr>
      <vt:lpstr>Times New Roman</vt:lpstr>
      <vt:lpstr>Comic Sans MS</vt:lpstr>
      <vt:lpstr>Arial Black</vt:lpstr>
      <vt:lpstr>微软雅黑</vt:lpstr>
      <vt:lpstr>Arial Unicode MS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Administrator</dc:creator>
  <cp:lastModifiedBy>Administrator</cp:lastModifiedBy>
  <cp:revision>145</cp:revision>
  <dcterms:created xsi:type="dcterms:W3CDTF">2017-02-28T01:40:00Z</dcterms:created>
  <dcterms:modified xsi:type="dcterms:W3CDTF">2020-05-11T00:27:59Z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2052-11.1.0.9584</vt:lpwstr>
  </property>
</Properties>
</file>