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57" r:id="rId5"/>
    <p:sldId id="264" r:id="rId6"/>
    <p:sldId id="263" r:id="rId7"/>
    <p:sldId id="262" r:id="rId8"/>
    <p:sldId id="261" r:id="rId9"/>
    <p:sldId id="259" r:id="rId10"/>
    <p:sldId id="260" r:id="rId11"/>
    <p:sldId id="267" r:id="rId12"/>
    <p:sldId id="266" r:id="rId13"/>
    <p:sldId id="258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0C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613F-03DF-46A9-84AF-63BA2EB4BE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B506-D5FA-4739-957F-458B54D774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3784" y="1052736"/>
            <a:ext cx="8928992" cy="5616625"/>
          </a:xfrm>
        </p:spPr>
        <p:txBody>
          <a:bodyPr>
            <a:noAutofit/>
          </a:bodyPr>
          <a:lstStyle/>
          <a:p>
            <a:pPr algn="l"/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absent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adj.            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adj.</a:t>
            </a:r>
            <a:endParaRPr lang="zh-CN" altLang="en-US" sz="28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She looked at the picture in an absent(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茫然的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)way.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ache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v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&amp; n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     →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Having left for ages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he was aching(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渴望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)for home.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address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n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        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v.           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vt.</a:t>
            </a:r>
            <a:endParaRPr lang="zh-CN" alt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president will address(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发表演说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)his speech at 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：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00 pm.</a:t>
            </a:r>
            <a:endParaRPr lang="en-US" altLang="zh-CN" sz="24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against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prep.                                        </a:t>
            </a:r>
            <a:r>
              <a:rPr lang="zh-CN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prep.</a:t>
            </a:r>
            <a:endParaRPr lang="zh-CN" altLang="en-US" sz="24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picture looks nice against(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以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...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为背景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)the white wall.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attend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v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                        →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nurse attended(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看护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)to him day and night.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86360" y="116632"/>
            <a:ext cx="70038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8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r>
              <a:rPr lang="zh-CN" altLang="en-US" sz="48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届高三英语熟词生义</a:t>
            </a:r>
            <a:endParaRPr lang="zh-CN" altLang="en-US" sz="4800" b="1" cap="none" spc="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06345" y="1052830"/>
            <a:ext cx="1101090" cy="46037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 dirty="0" smtClean="0">
                <a:ln/>
                <a:solidFill>
                  <a:srgbClr val="090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缺席的</a:t>
            </a:r>
            <a:endParaRPr lang="zh-CN" altLang="en-US" sz="2400" b="1" dirty="0" smtClean="0">
              <a:ln/>
              <a:solidFill>
                <a:srgbClr val="090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61205" y="105283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茫然的，恍惚的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35275" y="2075180"/>
            <a:ext cx="8978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疼痛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39565" y="2075180"/>
            <a:ext cx="8978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渴望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76805" y="3067050"/>
            <a:ext cx="89789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地址</a:t>
            </a:r>
            <a:r>
              <a:rPr lang="zh-CN" altLang="en-US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607435" y="3067050"/>
            <a:ext cx="125539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写地址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93385" y="3067050"/>
            <a:ext cx="161290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发表演说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51760" y="4211955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逆着，反对；倚，靠；碰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06285" y="4258310"/>
            <a:ext cx="16357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以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为背景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506345" y="5208270"/>
            <a:ext cx="19704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出席；参加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38115" y="5208270"/>
            <a:ext cx="381444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看护；治疗；陪同（</a:t>
            </a:r>
            <a:r>
              <a:rPr lang="en-US" altLang="zh-CN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+mn-ea"/>
              </a:rPr>
              <a:t>to)</a:t>
            </a:r>
            <a:endParaRPr lang="en-US" altLang="zh-CN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572149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operate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vi.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机器运转工作；做手术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起作用</a:t>
            </a: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medicine operated(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起作用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)quickly.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位置；职位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立场；观点</a:t>
            </a: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your position(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观点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)on the problem?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promise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许诺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的希望；使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有可能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dark clouds promise(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有可能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)rain.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阅读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理解；领会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didn‘t read(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领会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seize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领会</a:t>
            </a:r>
            <a:r>
              <a:rPr lang="en-US" altLang="zh-C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mother's thoughts at that time.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假定，显示，表明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假定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)that war breaks out, what will you do?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shoulder </a:t>
            </a:r>
            <a:r>
              <a:rPr lang="en-US" altLang="zh-CN" sz="2400" dirty="0" smtClean="0"/>
              <a:t> n</a:t>
            </a:r>
            <a:r>
              <a:rPr lang="zh-CN" altLang="en-US" sz="2400" dirty="0" smtClean="0"/>
              <a:t>．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肩膀</a:t>
            </a:r>
            <a:r>
              <a:rPr lang="zh-CN" altLang="en-US" sz="2400" dirty="0" smtClean="0"/>
              <a:t>→</a:t>
            </a:r>
            <a:r>
              <a:rPr lang="en-US" altLang="zh-CN" sz="2400" dirty="0" smtClean="0"/>
              <a:t>v.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承担</a:t>
            </a:r>
            <a:endParaRPr lang="zh-CN" altLang="en-US" sz="2400" dirty="0" smtClean="0"/>
          </a:p>
          <a:p>
            <a:pPr marL="0" indent="0">
              <a:buNone/>
            </a:pPr>
            <a:r>
              <a:rPr lang="en-US" altLang="zh-CN" sz="2400" dirty="0" smtClean="0"/>
              <a:t>Young people should learn to shoulder(</a:t>
            </a:r>
            <a:r>
              <a:rPr lang="zh-CN" altLang="en-US" sz="2400" dirty="0" smtClean="0"/>
              <a:t>承担</a:t>
            </a:r>
            <a:r>
              <a:rPr lang="en-US" altLang="zh-CN" sz="2400" dirty="0" smtClean="0"/>
              <a:t>)the blame.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solid</a:t>
            </a:r>
            <a:r>
              <a:rPr lang="en-US" altLang="zh-CN" sz="2400" dirty="0" smtClean="0"/>
              <a:t>  adj.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固定的，坚硬的</a:t>
            </a:r>
            <a:r>
              <a:rPr lang="zh-CN" altLang="en-US" sz="2400" dirty="0" smtClean="0"/>
              <a:t>→</a:t>
            </a:r>
            <a:r>
              <a:rPr lang="en-US" altLang="zh-CN" sz="2400" dirty="0" smtClean="0"/>
              <a:t>adj.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可靠的，可信赖的</a:t>
            </a:r>
            <a:endParaRPr lang="zh-CN" altLang="en-US" sz="2400" b="1" dirty="0" smtClean="0">
              <a:solidFill>
                <a:srgbClr val="0900C0"/>
              </a:solidFill>
            </a:endParaRPr>
          </a:p>
          <a:p>
            <a:pPr marL="0" indent="0">
              <a:buNone/>
            </a:pPr>
            <a:r>
              <a:rPr lang="en-US" altLang="zh-CN" sz="2400" dirty="0" smtClean="0"/>
              <a:t>The research lacks solid(</a:t>
            </a:r>
            <a:r>
              <a:rPr lang="zh-CN" altLang="en-US" sz="2400" dirty="0" smtClean="0"/>
              <a:t>可靠的</a:t>
            </a:r>
            <a:r>
              <a:rPr lang="en-US" altLang="zh-CN" sz="2400" dirty="0" smtClean="0"/>
              <a:t>)evidence, and therefore, its conclusions are doubtful.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strength</a:t>
            </a:r>
            <a:r>
              <a:rPr lang="en-US" altLang="zh-CN" sz="2400" dirty="0" smtClean="0"/>
              <a:t>  n</a:t>
            </a:r>
            <a:r>
              <a:rPr lang="zh-CN" altLang="en-US" sz="2400" dirty="0" smtClean="0"/>
              <a:t>．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力，力量，体力</a:t>
            </a:r>
            <a:r>
              <a:rPr lang="zh-CN" altLang="en-US" sz="2400" dirty="0" smtClean="0"/>
              <a:t>→</a:t>
            </a:r>
            <a:r>
              <a:rPr lang="en-US" altLang="zh-CN" sz="2400" dirty="0" smtClean="0"/>
              <a:t>n.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长处，强项</a:t>
            </a:r>
            <a:endParaRPr lang="zh-CN" altLang="en-US" sz="2400" dirty="0" smtClean="0"/>
          </a:p>
          <a:p>
            <a:pPr marL="0" indent="0">
              <a:buNone/>
            </a:pPr>
            <a:r>
              <a:rPr lang="en-US" altLang="zh-CN" sz="2400" dirty="0" smtClean="0"/>
              <a:t>A basketball coach must know the strengths(</a:t>
            </a:r>
            <a:r>
              <a:rPr lang="zh-CN" altLang="en-US" sz="2400" dirty="0" smtClean="0"/>
              <a:t>长处</a:t>
            </a:r>
            <a:r>
              <a:rPr lang="en-US" altLang="zh-CN" sz="2400" dirty="0" smtClean="0"/>
              <a:t>)and weaknesses of his players.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taste </a:t>
            </a:r>
            <a:r>
              <a:rPr lang="en-US" altLang="zh-CN" sz="2400" dirty="0" smtClean="0"/>
              <a:t> v.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品尝，尝出</a:t>
            </a:r>
            <a:r>
              <a:rPr lang="en-US" altLang="zh-CN" sz="2400" b="1" dirty="0" smtClean="0">
                <a:solidFill>
                  <a:srgbClr val="0900C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味道</a:t>
            </a:r>
            <a:r>
              <a:rPr lang="zh-CN" altLang="en-US" sz="2400" dirty="0" smtClean="0"/>
              <a:t>→</a:t>
            </a:r>
            <a:r>
              <a:rPr lang="en-US" altLang="zh-CN" sz="2400" dirty="0" smtClean="0"/>
              <a:t>n.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味道，鉴赏力，爱好</a:t>
            </a:r>
            <a:endParaRPr lang="zh-CN" altLang="en-US" sz="2400" b="1" dirty="0" smtClean="0">
              <a:solidFill>
                <a:srgbClr val="0900C0"/>
              </a:solidFill>
            </a:endParaRPr>
          </a:p>
          <a:p>
            <a:pPr marL="0" indent="0">
              <a:buNone/>
            </a:pPr>
            <a:r>
              <a:rPr lang="en-US" altLang="zh-CN" sz="2400" dirty="0" smtClean="0"/>
              <a:t>While she was in Paris, she developed a taste(</a:t>
            </a:r>
            <a:r>
              <a:rPr lang="zh-CN" altLang="en-US" sz="2400" dirty="0" smtClean="0"/>
              <a:t>爱好</a:t>
            </a:r>
            <a:r>
              <a:rPr lang="en-US" altLang="zh-CN" sz="2400" dirty="0" smtClean="0"/>
              <a:t>)for fine art.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sign</a:t>
            </a:r>
            <a:r>
              <a:rPr lang="en-US" altLang="zh-CN" sz="2400" dirty="0" smtClean="0"/>
              <a:t>  n</a:t>
            </a:r>
            <a:r>
              <a:rPr lang="zh-CN" altLang="en-US" sz="2400" dirty="0" smtClean="0"/>
              <a:t>．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符号，记号</a:t>
            </a:r>
            <a:r>
              <a:rPr lang="zh-CN" altLang="en-US" sz="2400" dirty="0" smtClean="0"/>
              <a:t>→</a:t>
            </a:r>
            <a:r>
              <a:rPr lang="en-US" altLang="zh-CN" sz="2400" dirty="0" smtClean="0"/>
              <a:t>n.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迹象，预兆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v</a:t>
            </a:r>
            <a:r>
              <a:rPr lang="zh-CN" altLang="en-US" sz="2400" dirty="0" smtClean="0"/>
              <a:t>．</a:t>
            </a:r>
            <a:r>
              <a:rPr lang="zh-CN" altLang="en-US" sz="2400" b="1" dirty="0" smtClean="0">
                <a:solidFill>
                  <a:srgbClr val="0900C0"/>
                </a:solidFill>
              </a:rPr>
              <a:t>签字，签署</a:t>
            </a:r>
            <a:endParaRPr lang="zh-CN" altLang="en-US" sz="2400" b="1" dirty="0" smtClean="0">
              <a:solidFill>
                <a:srgbClr val="0900C0"/>
              </a:solidFill>
            </a:endParaRPr>
          </a:p>
          <a:p>
            <a:pPr marL="0" indent="0">
              <a:buNone/>
            </a:pPr>
            <a:r>
              <a:rPr lang="en-US" altLang="zh-CN" sz="2400" dirty="0" smtClean="0"/>
              <a:t>Bearing responsibility for his mistakes is a sign(</a:t>
            </a:r>
            <a:r>
              <a:rPr lang="zh-CN" altLang="en-US" sz="2400" dirty="0" smtClean="0"/>
              <a:t>征兆</a:t>
            </a:r>
            <a:r>
              <a:rPr lang="en-US" altLang="zh-CN" sz="2400" dirty="0" smtClean="0"/>
              <a:t>)of a man's maturity.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Therefore, students should be advised to sign(</a:t>
            </a:r>
            <a:r>
              <a:rPr lang="zh-CN" altLang="en-US" sz="2400" dirty="0" smtClean="0"/>
              <a:t>签字</a:t>
            </a:r>
            <a:r>
              <a:rPr lang="en-US" altLang="zh-CN" sz="2400" dirty="0" smtClean="0"/>
              <a:t>)up as soon as possible.</a:t>
            </a:r>
            <a:endParaRPr lang="en-US" altLang="zh-CN" sz="2400" dirty="0" smtClean="0"/>
          </a:p>
          <a:p>
            <a:pPr marL="0" indent="0">
              <a:lnSpc>
                <a:spcPct val="120000"/>
              </a:lnSpc>
              <a:buNone/>
            </a:pP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站，站立，直立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忍受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货摊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 could not stand(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忍受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)living in a wooden house.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the fish stand(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货摊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)surrounded in a sea of customers.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大型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百货商店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v.&amp;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贮藏，贮存，保存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dams can be built to store(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贮存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)water for agricultural use in dry areas and dry seasons.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态度对待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治疗，医治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&amp;n.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款待，招待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doctor is skilled at treating(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治疗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)heart trouble and never accepts any gift from his patients, so he has a very good reputation.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go out for lunch—my treat(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款待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行走；步行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行业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society welcomes people from all walks(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)of life.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穿，戴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面带，流露；留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发，须等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 still remember he was always wearing(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面带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)a smile and willing to help.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79057" y="1563271"/>
            <a:ext cx="7416823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8000" b="1" cap="none" spc="50" dirty="0" smtClean="0">
                <a:ln w="11430"/>
                <a:solidFill>
                  <a:srgbClr val="CC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Thank you </a:t>
            </a:r>
            <a:endParaRPr lang="en-US" altLang="zh-CN" sz="8000" b="1" cap="none" spc="50" dirty="0" smtClean="0">
              <a:ln w="11430"/>
              <a:solidFill>
                <a:srgbClr val="CC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8000" b="1" cap="none" spc="50" dirty="0" smtClean="0">
                <a:ln w="11430"/>
                <a:solidFill>
                  <a:srgbClr val="CC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for listening!</a:t>
            </a:r>
            <a:endParaRPr lang="zh-CN" altLang="en-US" sz="8000" b="1" cap="none" spc="50" dirty="0">
              <a:ln w="11430"/>
              <a:solidFill>
                <a:srgbClr val="CC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419100"/>
            <a:ext cx="9102090" cy="5962650"/>
          </a:xfrm>
        </p:spPr>
        <p:txBody>
          <a:bodyPr>
            <a:normAutofit fontScale="87500"/>
          </a:bodyPr>
          <a:lstStyle/>
          <a:p>
            <a:pPr marL="0" indent="0">
              <a:buNone/>
            </a:pPr>
            <a:r>
              <a:rPr lang="en-US" altLang="zh-CN" sz="33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blank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adj.           n.      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stranger returned my greeting with a blank(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没表情的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)look.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adj.&amp; n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         →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endParaRPr lang="zh-CN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songs always make me feel blue(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忧伤的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                     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            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should receive training to build(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逐渐增强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)up one's confidence.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You're right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Josh. He may have a small build(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身材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                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with a staff of 22 volunteers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Thomas often devotes up to 50 hours a week to his cause(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事业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cloudy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adj.                         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will take his place still remains cloudy(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不明朗的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71370" y="563245"/>
            <a:ext cx="87249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空白的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081020" y="563245"/>
            <a:ext cx="64262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空白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453255" y="563245"/>
            <a:ext cx="355854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en-US" sz="20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没表情的；空虚的；没兴趣的</a:t>
            </a:r>
            <a:endParaRPr lang="zh-CN" altLang="en-US" sz="2000"/>
          </a:p>
        </p:txBody>
      </p:sp>
      <p:sp>
        <p:nvSpPr>
          <p:cNvPr id="6" name="文本框 5"/>
          <p:cNvSpPr txBox="1"/>
          <p:nvPr/>
        </p:nvSpPr>
        <p:spPr>
          <a:xfrm>
            <a:off x="2621280" y="1461770"/>
            <a:ext cx="64262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蓝色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234180" y="1461770"/>
            <a:ext cx="87249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忧伤的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841500" y="2389505"/>
            <a:ext cx="145923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建筑，建造</a:t>
            </a:r>
            <a:endParaRPr lang="zh-CN" altLang="en-US" sz="2000"/>
          </a:p>
        </p:txBody>
      </p:sp>
      <p:sp>
        <p:nvSpPr>
          <p:cNvPr id="9" name="文本框 8"/>
          <p:cNvSpPr txBox="1"/>
          <p:nvPr/>
        </p:nvSpPr>
        <p:spPr>
          <a:xfrm>
            <a:off x="4025900" y="2389505"/>
            <a:ext cx="120396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逐渐增强</a:t>
            </a:r>
            <a:endParaRPr lang="zh-CN" altLang="en-US" sz="2000"/>
          </a:p>
        </p:txBody>
      </p:sp>
      <p:sp>
        <p:nvSpPr>
          <p:cNvPr id="10" name="文本框 9"/>
          <p:cNvSpPr txBox="1"/>
          <p:nvPr/>
        </p:nvSpPr>
        <p:spPr>
          <a:xfrm>
            <a:off x="5789930" y="2389505"/>
            <a:ext cx="222504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zh-CN" altLang="en-US" sz="20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体格，体形，身材</a:t>
            </a:r>
            <a:endParaRPr lang="zh-CN" altLang="en-US" sz="2000"/>
          </a:p>
        </p:txBody>
      </p:sp>
      <p:sp>
        <p:nvSpPr>
          <p:cNvPr id="11" name="文本框 10"/>
          <p:cNvSpPr txBox="1"/>
          <p:nvPr/>
        </p:nvSpPr>
        <p:spPr>
          <a:xfrm>
            <a:off x="1841500" y="3728720"/>
            <a:ext cx="133223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促使，引起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895090" y="3728720"/>
            <a:ext cx="27114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zh-CN" altLang="en-US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原因，起因；事业，目标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621280" y="5121910"/>
            <a:ext cx="15621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阴的，多云的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106670" y="5121910"/>
            <a:ext cx="225171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zh-CN" altLang="en-US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不明朗的，不清晰的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260648"/>
            <a:ext cx="8604448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          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coached(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指导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)me in playing football.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                        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how much you read but what you read that counts(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重要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                             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courses(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菜谱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)vary with seasons.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          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                                                                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Motorcars cover(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行走一段路程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)a hundred miles in little more than an hour.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cover(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足以支付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)the cost of hiring a bus, each student will have to pay $10 each time.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                 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        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be cross(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生气的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)with him—after all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a child.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42490" y="260350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教练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3820160" y="260350"/>
            <a:ext cx="22409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辅导，指导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2717800" y="1165860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计算，数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5725795" y="1211580"/>
            <a:ext cx="20193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有价值，重要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2487930" y="204660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课程；过程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5304155" y="2092960"/>
            <a:ext cx="16567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一道菜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2075180" y="2941955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覆盖</a:t>
            </a:r>
            <a:endParaRPr lang="zh-CN" altLang="en-US" sz="2400"/>
          </a:p>
        </p:txBody>
      </p:sp>
      <p:sp>
        <p:nvSpPr>
          <p:cNvPr id="10" name="文本框 9"/>
          <p:cNvSpPr txBox="1"/>
          <p:nvPr/>
        </p:nvSpPr>
        <p:spPr>
          <a:xfrm>
            <a:off x="3502025" y="2941955"/>
            <a:ext cx="55892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行走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一段路程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；足以支付，够付；采访   </a:t>
            </a:r>
            <a:endParaRPr lang="zh-CN" altLang="en-US" sz="2400"/>
          </a:p>
        </p:txBody>
      </p:sp>
      <p:sp>
        <p:nvSpPr>
          <p:cNvPr id="11" name="文本框 10"/>
          <p:cNvSpPr txBox="1"/>
          <p:nvPr/>
        </p:nvSpPr>
        <p:spPr>
          <a:xfrm>
            <a:off x="1962150" y="5280660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跨越，横穿</a:t>
            </a:r>
            <a:endParaRPr lang="zh-CN" altLang="en-US" sz="2400"/>
          </a:p>
        </p:txBody>
      </p:sp>
      <p:sp>
        <p:nvSpPr>
          <p:cNvPr id="12" name="文本框 11"/>
          <p:cNvSpPr txBox="1"/>
          <p:nvPr/>
        </p:nvSpPr>
        <p:spPr>
          <a:xfrm>
            <a:off x="4124960" y="5372735"/>
            <a:ext cx="7950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十字</a:t>
            </a:r>
            <a:endParaRPr lang="zh-CN" altLang="en-US" sz="2400"/>
          </a:p>
        </p:txBody>
      </p:sp>
      <p:sp>
        <p:nvSpPr>
          <p:cNvPr id="13" name="文本框 12"/>
          <p:cNvSpPr txBox="1"/>
          <p:nvPr/>
        </p:nvSpPr>
        <p:spPr>
          <a:xfrm>
            <a:off x="5860415" y="5372735"/>
            <a:ext cx="110109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生气的</a:t>
            </a:r>
            <a:endParaRPr lang="zh-CN" altLang="en-US" sz="2400"/>
          </a:p>
        </p:txBody>
      </p:sp>
      <p:sp>
        <p:nvSpPr>
          <p:cNvPr id="14" name="文本框 13"/>
          <p:cNvSpPr txBox="1"/>
          <p:nvPr/>
        </p:nvSpPr>
        <p:spPr>
          <a:xfrm>
            <a:off x="769620" y="3300095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书刊封面，封皮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8" grpId="1"/>
      <p:bldP spid="9" grpId="0"/>
      <p:bldP spid="9" grpId="1"/>
      <p:bldP spid="10" grpId="0"/>
      <p:bldP spid="10" grpId="1"/>
      <p:bldP spid="14" grpId="0"/>
      <p:bldP spid="14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16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desert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n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沙漠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抛弃，离弃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He deserted(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抛弃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)his  wife  and  children  and  went abroad.</a:t>
            </a:r>
            <a:endParaRPr lang="en-US" altLang="zh-CN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17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deal 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vi.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处理，解决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交易</a:t>
            </a:r>
            <a:endParaRPr lang="zh-CN" altLang="en-US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Having been cheated in a business deal(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交易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he was reduced to nothing.</a:t>
            </a:r>
            <a:endParaRPr lang="en-US" altLang="zh-CN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develop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v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发展；开发；研制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冲印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Did you have the films developed(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冲印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)?</a:t>
            </a:r>
            <a:endParaRPr lang="en-US" altLang="zh-CN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19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drive  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驾驶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迫使</a:t>
            </a:r>
            <a:r>
              <a:rPr lang="en-US" altLang="zh-CN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某人做不好的事</a:t>
            </a:r>
            <a:r>
              <a:rPr lang="en-US" altLang="zh-CN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en-US" altLang="zh-CN" sz="2800" b="1" dirty="0" smtClean="0">
              <a:solidFill>
                <a:srgbClr val="090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Hunger drove(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迫使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)her to steal.</a:t>
            </a:r>
            <a:endParaRPr lang="en-US" altLang="zh-CN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express 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v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表达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快车</a:t>
            </a:r>
            <a:endParaRPr lang="zh-CN" altLang="en-US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there an express(</a:t>
            </a:r>
            <a:r>
              <a:rPr lang="zh-CN" altLang="en-US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快车</a:t>
            </a:r>
            <a:r>
              <a:rPr lang="en-US" altLang="zh-CN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)from Nanjing to Shanghai?</a:t>
            </a:r>
            <a:endParaRPr lang="en-US" altLang="zh-CN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鼓励；激励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促进，助长，刺激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health encourages(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促进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)clear thinking.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escape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逃跑；逃脱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被忘掉；被忽视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name escapes(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被忘掉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)me for the moment.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explode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爆炸；爆裂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勃然大怒；大发雷霆</a:t>
            </a: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about to explode(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勃然大怒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broke his promise again.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exploit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开发；开采；剥削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利用</a:t>
            </a:r>
            <a:endParaRPr lang="zh-C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must exploit(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利用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)every opportunity to learn English.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vi.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失败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en-US" altLang="zh-CN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健康</a:t>
            </a:r>
            <a:r>
              <a:rPr lang="en-US" altLang="zh-CN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衰退，变弱</a:t>
            </a:r>
            <a:endParaRPr lang="zh-CN" altLang="en-US" sz="28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William found it increasingly difficult to read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his eyesight was beginning to fail(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变弱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88640"/>
            <a:ext cx="8820472" cy="626469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zh-CN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adj.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外国的；外交的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不熟悉的</a:t>
            </a:r>
            <a:endParaRPr lang="zh-CN" altLang="en-US" sz="96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subject is foreign(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不熟悉的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)to all of us.</a:t>
            </a:r>
            <a:endParaRPr lang="en-US" altLang="zh-CN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freeze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vi.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结冰，</a:t>
            </a:r>
            <a:r>
              <a:rPr lang="en-US" altLang="zh-CN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冻结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惊呆，吓呆</a:t>
            </a:r>
            <a:endParaRPr lang="zh-CN" altLang="en-US" sz="96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Grandfather froze(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吓呆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fear. Was he going to lose his job?</a:t>
            </a:r>
            <a:endParaRPr lang="en-US" altLang="zh-CN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zh-CN" altLang="en-US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fresh 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adj.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新鲜的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无经验的</a:t>
            </a:r>
            <a:endParaRPr lang="zh-CN" altLang="en-US" sz="96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quite fresh(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无经验的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)to the work.</a:t>
            </a:r>
            <a:endParaRPr lang="en-US" altLang="zh-CN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zh-CN" altLang="en-US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地面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endParaRPr lang="zh-CN" alt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strong grounds(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)for more money.</a:t>
            </a:r>
            <a:endParaRPr lang="en-US" altLang="zh-CN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9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管理；控制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96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影响；支配</a:t>
            </a:r>
            <a:endParaRPr lang="zh-CN" altLang="en-US" sz="96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law of supply and demand governs(</a:t>
            </a:r>
            <a:r>
              <a:rPr lang="zh-CN" alt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影响</a:t>
            </a:r>
            <a:r>
              <a:rPr lang="en-US" altLang="zh-CN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)the prices of goods.</a:t>
            </a:r>
            <a:endParaRPr lang="en-US" altLang="zh-CN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帮助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避免，防止，起作用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cough more than you can help(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避免，防止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)since it may cause problems to your lungs.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击中，打击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成功；红极一时的人或事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Tuhao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quite a hit(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风行一时的事物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)of this year.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adj.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生病的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adj./adv.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坏的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no good speaking ill(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坏地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)of others.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had brought ill 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坏的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)luck into her family.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使感兴趣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n.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兴趣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利益；利息；股份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family has interests(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利益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in the business.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inspire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激励；鼓舞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启发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best music was inspired(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启发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by the memory of his mother.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跳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n.&amp;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大幅度上涨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week the price of goods jumped(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大幅度上涨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杀死，弄死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消磨或打发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man kill(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打发时间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)time?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adj.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最后的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最不可能的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the last(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最不可能的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)man I want to see.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比赛；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火柴，优势的人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400" b="1" dirty="0" err="1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般配，与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匹配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matched(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匹配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)the carpet with some very nice curtains in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打算；意味着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小气的，吝啬的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solidFill>
                  <a:srgbClr val="CC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方式，方法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too mean(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吝啬的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)to make a donation.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many places in China, the bicycle is still a popular means(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方式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)of transportation.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76672"/>
            <a:ext cx="8712968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措施，方法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400" b="1" dirty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量，判定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重要性、价值或影响等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hard to measure(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判定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his ability when we haven't seen his work.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adj.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狭窄的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缩小，使变窄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 and children should communicate more to narrow 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使变窄，缩小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the gap between them so that they can understand each other better.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护士，保姆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看护，照料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病人或伤者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two days he was nursed(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照料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)by his mother.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笔记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注意，特别指出，提及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noted(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注意到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)that her hands were dirty.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en-US" sz="2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开着的，打开的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2400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问题、议事等</a:t>
            </a:r>
            <a:r>
              <a:rPr lang="en-US" altLang="zh-CN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solidFill>
                  <a:srgbClr val="09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未解决的</a:t>
            </a:r>
            <a:endParaRPr lang="zh-CN" altLang="en-US" sz="2400" b="1" dirty="0" smtClean="0">
              <a:solidFill>
                <a:srgbClr val="09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left the matter open(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未解决的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5988</Words>
  <Application>WPS 演示</Application>
  <PresentationFormat>全屏显示(4:3)</PresentationFormat>
  <Paragraphs>224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微软雅黑</vt:lpstr>
      <vt:lpstr>Calibri</vt:lpstr>
      <vt:lpstr>Arial Unicode MS</vt:lpstr>
      <vt:lpstr>华文中宋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Sky123.Org</dc:creator>
  <cp:lastModifiedBy>元宵</cp:lastModifiedBy>
  <cp:revision>18</cp:revision>
  <dcterms:created xsi:type="dcterms:W3CDTF">2019-03-25T07:18:00Z</dcterms:created>
  <dcterms:modified xsi:type="dcterms:W3CDTF">2019-04-05T12:52:05Z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