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0" r:id="rId3"/>
    <p:sldId id="294" r:id="rId4"/>
    <p:sldId id="296" r:id="rId5"/>
    <p:sldId id="320" r:id="rId6"/>
    <p:sldId id="321" r:id="rId7"/>
    <p:sldId id="297" r:id="rId8"/>
    <p:sldId id="298" r:id="rId9"/>
    <p:sldId id="282" r:id="rId10"/>
    <p:sldId id="306" r:id="rId11"/>
    <p:sldId id="266" r:id="rId12"/>
    <p:sldId id="261" r:id="rId13"/>
    <p:sldId id="292" r:id="rId14"/>
    <p:sldId id="299" r:id="rId15"/>
    <p:sldId id="300" r:id="rId16"/>
    <p:sldId id="323" r:id="rId17"/>
    <p:sldId id="324" r:id="rId18"/>
    <p:sldId id="267" r:id="rId19"/>
    <p:sldId id="265" r:id="rId20"/>
    <p:sldId id="290" r:id="rId21"/>
    <p:sldId id="304" r:id="rId22"/>
    <p:sldId id="305" r:id="rId23"/>
    <p:sldId id="291" r:id="rId24"/>
    <p:sldId id="307" r:id="rId25"/>
    <p:sldId id="259" r:id="rId26"/>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00"/>
    <a:srgbClr val="0066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6" autoAdjust="0"/>
    <p:restoredTop sz="94660"/>
  </p:normalViewPr>
  <p:slideViewPr>
    <p:cSldViewPr snapToGrid="0">
      <p:cViewPr varScale="1">
        <p:scale>
          <a:sx n="63" d="100"/>
          <a:sy n="63" d="100"/>
        </p:scale>
        <p:origin x="-114" y="-117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slideLayouts/_rels/slideLayout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39.104.72.189/"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39.104.72.189/"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hyperlink" Target="http://39.104.72.189/" TargetMode="Externa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6"/>
          <p:cNvPicPr>
            <a:picLocks noChangeAspect="1"/>
          </p:cNvPicPr>
          <p:nvPr userDrawn="1"/>
        </p:nvPicPr>
        <p:blipFill>
          <a:blip r:embed="rId2"/>
          <a:srcRect/>
          <a:stretch>
            <a:fillRect/>
          </a:stretch>
        </p:blipFill>
        <p:spPr bwMode="auto">
          <a:xfrm>
            <a:off x="3175" y="0"/>
            <a:ext cx="12188825" cy="6858000"/>
          </a:xfrm>
          <a:prstGeom prst="rect">
            <a:avLst/>
          </a:prstGeom>
          <a:noFill/>
          <a:ln w="9525">
            <a:noFill/>
            <a:miter lim="800000"/>
            <a:headEnd/>
            <a:tailEnd/>
          </a:ln>
        </p:spPr>
      </p:pic>
      <p:sp>
        <p:nvSpPr>
          <p:cNvPr id="4" name="文本框 7"/>
          <p:cNvSpPr txBox="1"/>
          <p:nvPr userDrawn="1"/>
        </p:nvSpPr>
        <p:spPr>
          <a:xfrm>
            <a:off x="433388" y="6500813"/>
            <a:ext cx="427037" cy="304800"/>
          </a:xfrm>
          <a:prstGeom prst="rect">
            <a:avLst/>
          </a:prstGeom>
          <a:noFill/>
        </p:spPr>
        <p:txBody>
          <a:bodyPr>
            <a:spAutoFit/>
          </a:bodyPr>
          <a:lstStyle/>
          <a:p>
            <a:pPr algn="ctr" fontAlgn="auto">
              <a:spcBef>
                <a:spcPts val="0"/>
              </a:spcBef>
              <a:spcAft>
                <a:spcPts val="0"/>
              </a:spcAft>
              <a:defRPr/>
            </a:pPr>
            <a:fld id="{BBF5A4B8-D47E-466A-AF1A-C69DBF5AD95E}" type="slidenum">
              <a:rPr lang="zh-CN" altLang="en-US" sz="1400">
                <a:latin typeface="Times New Roman" panose="02020603050405020304" pitchFamily="18" charset="0"/>
                <a:ea typeface="+mn-ea"/>
                <a:cs typeface="Times New Roman" panose="02020603050405020304" pitchFamily="18" charset="0"/>
              </a:rPr>
              <a:pPr algn="ctr" fontAlgn="auto">
                <a:spcBef>
                  <a:spcPts val="0"/>
                </a:spcBef>
                <a:spcAft>
                  <a:spcPts val="0"/>
                </a:spcAft>
                <a:defRPr/>
              </a:pPr>
              <a:t>‹#›</a:t>
            </a:fld>
            <a:endParaRPr lang="zh-CN" altLang="en-US" sz="1400" dirty="0">
              <a:latin typeface="Times New Roman" panose="02020603050405020304" pitchFamily="18" charset="0"/>
              <a:ea typeface="+mn-ea"/>
              <a:cs typeface="Times New Roman" panose="02020603050405020304" pitchFamily="18" charset="0"/>
            </a:endParaRPr>
          </a:p>
        </p:txBody>
      </p:sp>
      <p:sp>
        <p:nvSpPr>
          <p:cNvPr id="5" name="矩形 8">
            <a:hlinkClick r:id="" action="ppaction://hlinkshowjump?jump=previousslide"/>
          </p:cNvPr>
          <p:cNvSpPr/>
          <p:nvPr userDrawn="1"/>
        </p:nvSpPr>
        <p:spPr>
          <a:xfrm>
            <a:off x="0" y="6280150"/>
            <a:ext cx="458788"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9">
            <a:hlinkClick r:id="" action="ppaction://hlinkshowjump?jump=nextslide"/>
          </p:cNvPr>
          <p:cNvSpPr/>
          <p:nvPr userDrawn="1"/>
        </p:nvSpPr>
        <p:spPr>
          <a:xfrm>
            <a:off x="835025" y="6280150"/>
            <a:ext cx="458788"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动作按钮: 自定义 2">
            <a:hlinkClick r:id="" action="ppaction://noaction" highlightClick="1"/>
          </p:cNvPr>
          <p:cNvSpPr/>
          <p:nvPr userDrawn="1"/>
        </p:nvSpPr>
        <p:spPr>
          <a:xfrm>
            <a:off x="752475" y="5360988"/>
            <a:ext cx="1706563" cy="368300"/>
          </a:xfrm>
          <a:prstGeom prst="actionButtonBlank">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zh-CN" altLang="en-US"/>
          </a:p>
        </p:txBody>
      </p:sp>
      <p:sp>
        <p:nvSpPr>
          <p:cNvPr id="8" name="文本框 29">
            <a:hlinkClick r:id="rId3" action="ppaction://hlinksldjump"/>
          </p:cNvPr>
          <p:cNvSpPr txBox="1">
            <a:spLocks noChangeArrowheads="1"/>
          </p:cNvSpPr>
          <p:nvPr userDrawn="1"/>
        </p:nvSpPr>
        <p:spPr bwMode="auto">
          <a:xfrm>
            <a:off x="10071100" y="6511925"/>
            <a:ext cx="887413" cy="307975"/>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auto">
              <a:spcBef>
                <a:spcPts val="0"/>
              </a:spcBef>
              <a:spcAft>
                <a:spcPts val="0"/>
              </a:spcAft>
              <a:defRPr/>
            </a:pPr>
            <a:r>
              <a:rPr lang="zh-CN" altLang="en-US" sz="1400" b="1" dirty="0" smtClean="0">
                <a:solidFill>
                  <a:srgbClr val="BFBFBF"/>
                </a:solidFill>
                <a:latin typeface="微软雅黑" panose="020B0503020204020204" pitchFamily="34" charset="-122"/>
                <a:ea typeface="微软雅黑" panose="020B0503020204020204" pitchFamily="34" charset="-122"/>
              </a:rPr>
              <a:t>目录</a:t>
            </a:r>
          </a:p>
        </p:txBody>
      </p:sp>
      <p:sp>
        <p:nvSpPr>
          <p:cNvPr id="9" name="动作按钮: 后退或前一项 30">
            <a:hlinkClick r:id="" action="ppaction://hlinkshowjump?jump=previousslide" highlightClick="1"/>
          </p:cNvPr>
          <p:cNvSpPr/>
          <p:nvPr userDrawn="1"/>
        </p:nvSpPr>
        <p:spPr>
          <a:xfrm>
            <a:off x="11042650" y="6513513"/>
            <a:ext cx="279400" cy="3048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动作按钮: 前进或下一项 31">
            <a:hlinkClick r:id="" action="ppaction://hlinkshowjump?jump=nextslide" highlightClick="1"/>
          </p:cNvPr>
          <p:cNvSpPr/>
          <p:nvPr userDrawn="1"/>
        </p:nvSpPr>
        <p:spPr>
          <a:xfrm>
            <a:off x="11406188" y="6526213"/>
            <a:ext cx="269875" cy="27940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动作按钮: 结束 32">
            <a:hlinkClick r:id="" action="ppaction://hlinkshowjump?jump=endshow" highlightClick="1"/>
          </p:cNvPr>
          <p:cNvSpPr/>
          <p:nvPr userDrawn="1"/>
        </p:nvSpPr>
        <p:spPr>
          <a:xfrm>
            <a:off x="11760200" y="6515100"/>
            <a:ext cx="254000" cy="30162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2" name="组合 9"/>
          <p:cNvGrpSpPr>
            <a:grpSpLocks/>
          </p:cNvGrpSpPr>
          <p:nvPr userDrawn="1"/>
        </p:nvGrpSpPr>
        <p:grpSpPr bwMode="auto">
          <a:xfrm>
            <a:off x="4073525" y="6410325"/>
            <a:ext cx="4044950" cy="406400"/>
            <a:chOff x="2364896" y="6103024"/>
            <a:chExt cx="3913269" cy="423863"/>
          </a:xfrm>
        </p:grpSpPr>
        <p:pic>
          <p:nvPicPr>
            <p:cNvPr id="13" name="图片 34">
              <a:hlinkClick r:id="rId4"/>
            </p:cNvPr>
            <p:cNvPicPr>
              <a:picLocks noChangeAspect="1"/>
            </p:cNvPicPr>
            <p:nvPr userDrawn="1"/>
          </p:nvPicPr>
          <p:blipFill>
            <a:blip r:embed="rId5" cstate="print"/>
            <a:srcRect l="4062" t="9303" r="5006" b="29089"/>
            <a:stretch>
              <a:fillRect/>
            </a:stretch>
          </p:blipFill>
          <p:spPr bwMode="auto">
            <a:xfrm>
              <a:off x="2865834" y="6103024"/>
              <a:ext cx="3412331" cy="4238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图片 47" descr="未标题-1 拷贝.png"/>
            <p:cNvPicPr>
              <a:picLocks noChangeAspect="1"/>
            </p:cNvPicPr>
            <p:nvPr userDrawn="1"/>
          </p:nvPicPr>
          <p:blipFill>
            <a:blip r:embed="rId6"/>
            <a:srcRect/>
            <a:stretch>
              <a:fillRect/>
            </a:stretch>
          </p:blipFill>
          <p:spPr bwMode="auto">
            <a:xfrm>
              <a:off x="2364896" y="6109231"/>
              <a:ext cx="440528" cy="417656"/>
            </a:xfrm>
            <a:prstGeom prst="rect">
              <a:avLst/>
            </a:prstGeom>
            <a:noFill/>
            <a:ln w="9525">
              <a:noFill/>
              <a:miter lim="800000"/>
              <a:headEnd/>
              <a:tailEnd/>
            </a:ln>
          </p:spPr>
        </p:pic>
      </p:grpSp>
      <p:cxnSp>
        <p:nvCxnSpPr>
          <p:cNvPr id="15" name="直接连接符 37"/>
          <p:cNvCxnSpPr/>
          <p:nvPr userDrawn="1"/>
        </p:nvCxnSpPr>
        <p:spPr>
          <a:xfrm>
            <a:off x="139700" y="6292850"/>
            <a:ext cx="118745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直接连接符 38"/>
          <p:cNvCxnSpPr/>
          <p:nvPr userDrawn="1"/>
        </p:nvCxnSpPr>
        <p:spPr>
          <a:xfrm>
            <a:off x="139700" y="792163"/>
            <a:ext cx="118745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直接连接符 40"/>
          <p:cNvCxnSpPr/>
          <p:nvPr userDrawn="1"/>
        </p:nvCxnSpPr>
        <p:spPr>
          <a:xfrm>
            <a:off x="3130550" y="1222375"/>
            <a:ext cx="0" cy="4640263"/>
          </a:xfrm>
          <a:prstGeom prst="line">
            <a:avLst/>
          </a:prstGeom>
          <a:ln>
            <a:solidFill>
              <a:srgbClr val="00B050"/>
            </a:solidFill>
            <a:prstDash val="dashDot"/>
          </a:ln>
        </p:spPr>
        <p:style>
          <a:lnRef idx="1">
            <a:schemeClr val="accent1"/>
          </a:lnRef>
          <a:fillRef idx="0">
            <a:schemeClr val="accent1"/>
          </a:fillRef>
          <a:effectRef idx="0">
            <a:schemeClr val="accent1"/>
          </a:effectRef>
          <a:fontRef idx="minor">
            <a:schemeClr val="tx1"/>
          </a:fontRef>
        </p:style>
      </p:cxnSp>
      <p:grpSp>
        <p:nvGrpSpPr>
          <p:cNvPr id="18" name="组合 42"/>
          <p:cNvGrpSpPr>
            <a:grpSpLocks/>
          </p:cNvGrpSpPr>
          <p:nvPr userDrawn="1"/>
        </p:nvGrpSpPr>
        <p:grpSpPr bwMode="auto">
          <a:xfrm>
            <a:off x="107950" y="2106613"/>
            <a:ext cx="3027363" cy="2905125"/>
            <a:chOff x="755951" y="2210607"/>
            <a:chExt cx="3026493" cy="2905010"/>
          </a:xfrm>
        </p:grpSpPr>
        <p:grpSp>
          <p:nvGrpSpPr>
            <p:cNvPr id="19" name="Group 1"/>
            <p:cNvGrpSpPr>
              <a:grpSpLocks/>
            </p:cNvGrpSpPr>
            <p:nvPr/>
          </p:nvGrpSpPr>
          <p:grpSpPr bwMode="auto">
            <a:xfrm>
              <a:off x="813085" y="2210607"/>
              <a:ext cx="2969359" cy="2905010"/>
              <a:chOff x="-949918" y="0"/>
              <a:chExt cx="7009914" cy="6858000"/>
            </a:xfrm>
          </p:grpSpPr>
          <p:sp>
            <p:nvSpPr>
              <p:cNvPr id="25" name="Diamond 3"/>
              <p:cNvSpPr/>
              <p:nvPr/>
            </p:nvSpPr>
            <p:spPr bwMode="auto">
              <a:xfrm>
                <a:off x="-949918" y="0"/>
                <a:ext cx="7009914" cy="6858000"/>
              </a:xfrm>
              <a:prstGeom prst="diamond">
                <a:avLst/>
              </a:prstGeom>
              <a:solidFill>
                <a:schemeClr val="tx2">
                  <a:lumMod val="20000"/>
                  <a:lumOff val="80000"/>
                  <a:alpha val="35000"/>
                </a:schemeClr>
              </a:solidFill>
              <a:ln w="19050">
                <a:noFill/>
                <a:round/>
              </a:ln>
            </p:spPr>
            <p:txBody>
              <a:bodyPr anchor="ctr"/>
              <a:lstStyle/>
              <a:p>
                <a:pPr algn="ctr" fontAlgn="auto">
                  <a:spcBef>
                    <a:spcPts val="0"/>
                  </a:spcBef>
                  <a:spcAft>
                    <a:spcPts val="0"/>
                  </a:spcAft>
                  <a:defRPr/>
                </a:pPr>
                <a:endParaRPr>
                  <a:latin typeface="+mn-lt"/>
                  <a:ea typeface="+mn-ea"/>
                </a:endParaRPr>
              </a:p>
            </p:txBody>
          </p:sp>
          <p:sp>
            <p:nvSpPr>
              <p:cNvPr id="26" name="Diamond 4"/>
              <p:cNvSpPr/>
              <p:nvPr/>
            </p:nvSpPr>
            <p:spPr bwMode="auto">
              <a:xfrm>
                <a:off x="-178116" y="652072"/>
                <a:ext cx="5649892" cy="5527622"/>
              </a:xfrm>
              <a:prstGeom prst="diamond">
                <a:avLst/>
              </a:prstGeom>
              <a:solidFill>
                <a:schemeClr val="tx2">
                  <a:lumMod val="20000"/>
                  <a:lumOff val="80000"/>
                </a:schemeClr>
              </a:solidFill>
              <a:ln w="19050">
                <a:noFill/>
                <a:round/>
              </a:ln>
            </p:spPr>
            <p:txBody>
              <a:bodyPr anchor="ctr"/>
              <a:lstStyle/>
              <a:p>
                <a:pPr algn="ctr" fontAlgn="auto">
                  <a:spcBef>
                    <a:spcPts val="0"/>
                  </a:spcBef>
                  <a:spcAft>
                    <a:spcPts val="0"/>
                  </a:spcAft>
                  <a:defRPr/>
                </a:pPr>
                <a:endParaRPr>
                  <a:latin typeface="+mn-lt"/>
                  <a:ea typeface="+mn-ea"/>
                </a:endParaRPr>
              </a:p>
            </p:txBody>
          </p:sp>
        </p:grpSp>
        <p:grpSp>
          <p:nvGrpSpPr>
            <p:cNvPr id="20" name="Group 2"/>
            <p:cNvGrpSpPr>
              <a:grpSpLocks/>
            </p:cNvGrpSpPr>
            <p:nvPr/>
          </p:nvGrpSpPr>
          <p:grpSpPr bwMode="auto">
            <a:xfrm>
              <a:off x="755951" y="2774147"/>
              <a:ext cx="1779077" cy="1777930"/>
              <a:chOff x="990600" y="2045349"/>
              <a:chExt cx="2769087" cy="2767302"/>
            </a:xfrm>
          </p:grpSpPr>
          <p:sp>
            <p:nvSpPr>
              <p:cNvPr id="21" name="Diamond 5"/>
              <p:cNvSpPr/>
              <p:nvPr/>
            </p:nvSpPr>
            <p:spPr bwMode="auto">
              <a:xfrm>
                <a:off x="990600" y="2045349"/>
                <a:ext cx="2769087" cy="2767302"/>
              </a:xfrm>
              <a:prstGeom prst="diamond">
                <a:avLst/>
              </a:prstGeom>
              <a:solidFill>
                <a:schemeClr val="accent1"/>
              </a:solidFill>
              <a:ln w="50800">
                <a:noFill/>
                <a:round/>
              </a:ln>
            </p:spPr>
            <p:txBody>
              <a:bodyPr anchor="ctr"/>
              <a:lstStyle/>
              <a:p>
                <a:pPr algn="ctr" fontAlgn="auto">
                  <a:spcBef>
                    <a:spcPts val="0"/>
                  </a:spcBef>
                  <a:spcAft>
                    <a:spcPts val="0"/>
                  </a:spcAft>
                  <a:defRPr/>
                </a:pPr>
                <a:endParaRPr>
                  <a:latin typeface="+mn-lt"/>
                  <a:ea typeface="+mn-ea"/>
                </a:endParaRPr>
              </a:p>
            </p:txBody>
          </p:sp>
          <p:grpSp>
            <p:nvGrpSpPr>
              <p:cNvPr id="22" name="Group 9"/>
              <p:cNvGrpSpPr>
                <a:grpSpLocks/>
              </p:cNvGrpSpPr>
              <p:nvPr/>
            </p:nvGrpSpPr>
            <p:grpSpPr bwMode="auto">
              <a:xfrm>
                <a:off x="1430295" y="2771766"/>
                <a:ext cx="1798300" cy="993264"/>
                <a:chOff x="2346338" y="2365564"/>
                <a:chExt cx="1798300" cy="993264"/>
              </a:xfrm>
            </p:grpSpPr>
            <p:sp>
              <p:nvSpPr>
                <p:cNvPr id="23" name="TextBox 7"/>
                <p:cNvSpPr txBox="1"/>
                <p:nvPr/>
              </p:nvSpPr>
              <p:spPr>
                <a:xfrm>
                  <a:off x="2346338" y="2365564"/>
                  <a:ext cx="1798300" cy="677001"/>
                </a:xfrm>
                <a:prstGeom prst="rect">
                  <a:avLst/>
                </a:prstGeom>
                <a:noFill/>
              </p:spPr>
              <p:txBody>
                <a:bodyPr lIns="0" tIns="0" rIns="0" bIns="0">
                  <a:normAutofit fontScale="77500" lnSpcReduction="20000"/>
                </a:bodyPr>
                <a:lstStyle/>
                <a:p>
                  <a:pPr algn="ctr" fontAlgn="auto">
                    <a:spcBef>
                      <a:spcPts val="0"/>
                    </a:spcBef>
                    <a:spcAft>
                      <a:spcPts val="0"/>
                    </a:spcAft>
                    <a:defRPr/>
                  </a:pPr>
                  <a:r>
                    <a:rPr lang="zh-CN" altLang="en-US" sz="4400" dirty="0">
                      <a:solidFill>
                        <a:schemeClr val="bg1"/>
                      </a:solidFill>
                      <a:latin typeface="+mn-lt"/>
                      <a:ea typeface="+mn-ea"/>
                    </a:rPr>
                    <a:t>目录</a:t>
                  </a:r>
                </a:p>
              </p:txBody>
            </p:sp>
            <p:sp>
              <p:nvSpPr>
                <p:cNvPr id="24" name="TextBox 8"/>
                <p:cNvSpPr txBox="1"/>
                <p:nvPr/>
              </p:nvSpPr>
              <p:spPr>
                <a:xfrm>
                  <a:off x="2346338" y="3143869"/>
                  <a:ext cx="1798300" cy="214959"/>
                </a:xfrm>
                <a:prstGeom prst="rect">
                  <a:avLst/>
                </a:prstGeom>
                <a:noFill/>
              </p:spPr>
              <p:txBody>
                <a:bodyPr lIns="0" tIns="0" rIns="0" bIns="0">
                  <a:normAutofit fontScale="77500" lnSpcReduction="20000"/>
                </a:bodyPr>
                <a:lstStyle/>
                <a:p>
                  <a:pPr algn="ctr" fontAlgn="auto">
                    <a:spcBef>
                      <a:spcPts val="0"/>
                    </a:spcBef>
                    <a:spcAft>
                      <a:spcPts val="0"/>
                    </a:spcAft>
                    <a:defRPr/>
                  </a:pPr>
                  <a:r>
                    <a:rPr lang="en-US" altLang="zh-CN" sz="1400" dirty="0">
                      <a:solidFill>
                        <a:schemeClr val="bg1"/>
                      </a:solidFill>
                      <a:latin typeface="+mn-lt"/>
                      <a:ea typeface="+mn-ea"/>
                    </a:rPr>
                    <a:t>CONTENTS</a:t>
                  </a:r>
                </a:p>
              </p:txBody>
            </p:sp>
          </p:grpSp>
        </p:grpSp>
      </p:grpSp>
      <p:sp>
        <p:nvSpPr>
          <p:cNvPr id="27" name="文本框 22">
            <a:hlinkClick r:id="rId4"/>
          </p:cNvPr>
          <p:cNvSpPr txBox="1"/>
          <p:nvPr userDrawn="1"/>
        </p:nvSpPr>
        <p:spPr>
          <a:xfrm>
            <a:off x="488950" y="5389563"/>
            <a:ext cx="2268538" cy="369887"/>
          </a:xfrm>
          <a:prstGeom prst="rect">
            <a:avLst/>
          </a:prstGeom>
          <a:noFill/>
        </p:spPr>
        <p:txBody>
          <a:bodyPr>
            <a:spAutoFit/>
          </a:bodyPr>
          <a:lstStyle/>
          <a:p>
            <a:pPr algn="ctr" fontAlgn="auto">
              <a:spcBef>
                <a:spcPts val="0"/>
              </a:spcBef>
              <a:spcAft>
                <a:spcPts val="0"/>
              </a:spcAft>
              <a:defRPr/>
            </a:pPr>
            <a:r>
              <a:rPr lang="en-US" altLang="zh-CN" b="1" dirty="0">
                <a:solidFill>
                  <a:srgbClr val="00B050"/>
                </a:solidFill>
                <a:latin typeface="+mn-lt"/>
                <a:ea typeface="+mn-ea"/>
              </a:rPr>
              <a:t>@《</a:t>
            </a:r>
            <a:r>
              <a:rPr lang="zh-CN" altLang="en-US" b="1" dirty="0">
                <a:solidFill>
                  <a:srgbClr val="00B050"/>
                </a:solidFill>
                <a:latin typeface="+mn-lt"/>
                <a:ea typeface="+mn-ea"/>
              </a:rPr>
              <a:t>创新设计</a:t>
            </a:r>
            <a:r>
              <a:rPr lang="en-US" altLang="zh-CN" b="1" dirty="0">
                <a:solidFill>
                  <a:srgbClr val="00B050"/>
                </a:solidFill>
                <a:latin typeface="+mn-lt"/>
                <a:ea typeface="+mn-ea"/>
              </a:rPr>
              <a:t>》</a:t>
            </a:r>
            <a:endParaRPr lang="zh-CN" altLang="en-US" b="1" dirty="0">
              <a:solidFill>
                <a:srgbClr val="00B050"/>
              </a:solidFill>
              <a:latin typeface="+mn-lt"/>
              <a:ea typeface="+mn-ea"/>
            </a:endParaRPr>
          </a:p>
        </p:txBody>
      </p:sp>
      <p:sp>
        <p:nvSpPr>
          <p:cNvPr id="2" name="标题 1"/>
          <p:cNvSpPr>
            <a:spLocks noGrp="1"/>
          </p:cNvSpPr>
          <p:nvPr>
            <p:ph type="title"/>
          </p:nvPr>
        </p:nvSpPr>
        <p:spPr>
          <a:xfrm>
            <a:off x="108222" y="80457"/>
            <a:ext cx="11905977" cy="644166"/>
          </a:xfrm>
        </p:spPr>
        <p:txBody>
          <a:bodyPr/>
          <a:lstStyle>
            <a:lvl1pPr algn="ctr">
              <a:defRPr/>
            </a:lvl1pPr>
          </a:lstStyle>
          <a:p>
            <a:r>
              <a:rPr lang="zh-CN" altLang="en-US" dirty="0" smtClean="0"/>
              <a:t>单击此处编辑母版标题样式</a:t>
            </a:r>
            <a:endParaRPr lang="zh-CN" altLang="en-US" dirty="0"/>
          </a:p>
        </p:txBody>
      </p:sp>
      <p:sp>
        <p:nvSpPr>
          <p:cNvPr id="28" name="灯片编号占位符 4"/>
          <p:cNvSpPr>
            <a:spLocks noGrp="1"/>
          </p:cNvSpPr>
          <p:nvPr>
            <p:ph type="sldNum" sz="quarter" idx="10"/>
          </p:nvPr>
        </p:nvSpPr>
        <p:spPr>
          <a:xfrm>
            <a:off x="488950" y="6430963"/>
            <a:ext cx="373063"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53B881AA-AD38-4169-9981-C56EA00F2EA8}" type="slidenum">
              <a:rPr lang="zh-CN" altLang="en-US"/>
              <a:pPr>
                <a:defRPr/>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图片 6"/>
          <p:cNvPicPr>
            <a:picLocks noChangeAspect="1"/>
          </p:cNvPicPr>
          <p:nvPr userDrawn="1"/>
        </p:nvPicPr>
        <p:blipFill>
          <a:blip r:embed="rId2"/>
          <a:srcRect/>
          <a:stretch>
            <a:fillRect/>
          </a:stretch>
        </p:blipFill>
        <p:spPr bwMode="auto">
          <a:xfrm>
            <a:off x="3175" y="0"/>
            <a:ext cx="12188825" cy="6858000"/>
          </a:xfrm>
          <a:prstGeom prst="rect">
            <a:avLst/>
          </a:prstGeom>
          <a:noFill/>
          <a:ln w="9525">
            <a:noFill/>
            <a:miter lim="800000"/>
            <a:headEnd/>
            <a:tailEnd/>
          </a:ln>
        </p:spPr>
      </p:pic>
      <p:sp>
        <p:nvSpPr>
          <p:cNvPr id="5" name="文本框 7"/>
          <p:cNvSpPr txBox="1"/>
          <p:nvPr userDrawn="1"/>
        </p:nvSpPr>
        <p:spPr>
          <a:xfrm>
            <a:off x="433388" y="6500813"/>
            <a:ext cx="427037" cy="304800"/>
          </a:xfrm>
          <a:prstGeom prst="rect">
            <a:avLst/>
          </a:prstGeom>
          <a:noFill/>
        </p:spPr>
        <p:txBody>
          <a:bodyPr>
            <a:spAutoFit/>
          </a:bodyPr>
          <a:lstStyle/>
          <a:p>
            <a:pPr algn="ctr" fontAlgn="auto">
              <a:spcBef>
                <a:spcPts val="0"/>
              </a:spcBef>
              <a:spcAft>
                <a:spcPts val="0"/>
              </a:spcAft>
              <a:defRPr/>
            </a:pPr>
            <a:fld id="{191F3BBD-4022-4916-9C1A-90374AC026AA}" type="slidenum">
              <a:rPr lang="zh-CN" altLang="en-US" sz="1400">
                <a:latin typeface="Times New Roman" panose="02020603050405020304" pitchFamily="18" charset="0"/>
                <a:ea typeface="+mn-ea"/>
                <a:cs typeface="Times New Roman" panose="02020603050405020304" pitchFamily="18" charset="0"/>
              </a:rPr>
              <a:pPr algn="ctr" fontAlgn="auto">
                <a:spcBef>
                  <a:spcPts val="0"/>
                </a:spcBef>
                <a:spcAft>
                  <a:spcPts val="0"/>
                </a:spcAft>
                <a:defRPr/>
              </a:pPr>
              <a:t>‹#›</a:t>
            </a:fld>
            <a:endParaRPr lang="zh-CN" altLang="en-US" sz="1400" dirty="0">
              <a:latin typeface="Times New Roman" panose="02020603050405020304" pitchFamily="18" charset="0"/>
              <a:ea typeface="+mn-ea"/>
              <a:cs typeface="Times New Roman" panose="02020603050405020304" pitchFamily="18" charset="0"/>
            </a:endParaRPr>
          </a:p>
        </p:txBody>
      </p:sp>
      <p:sp>
        <p:nvSpPr>
          <p:cNvPr id="6" name="矩形 8">
            <a:hlinkClick r:id="" action="ppaction://hlinkshowjump?jump=previousslide"/>
          </p:cNvPr>
          <p:cNvSpPr/>
          <p:nvPr userDrawn="1"/>
        </p:nvSpPr>
        <p:spPr>
          <a:xfrm>
            <a:off x="0" y="6280150"/>
            <a:ext cx="458788"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9">
            <a:hlinkClick r:id="" action="ppaction://hlinkshowjump?jump=nextslide"/>
          </p:cNvPr>
          <p:cNvSpPr/>
          <p:nvPr userDrawn="1"/>
        </p:nvSpPr>
        <p:spPr>
          <a:xfrm>
            <a:off x="835025" y="6280150"/>
            <a:ext cx="458788"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文本框 6">
            <a:hlinkClick r:id="rId3" action="ppaction://hlinksldjump"/>
          </p:cNvPr>
          <p:cNvSpPr txBox="1">
            <a:spLocks noChangeArrowheads="1"/>
          </p:cNvSpPr>
          <p:nvPr userDrawn="1"/>
        </p:nvSpPr>
        <p:spPr bwMode="auto">
          <a:xfrm>
            <a:off x="10071100" y="6511925"/>
            <a:ext cx="887413" cy="307975"/>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auto">
              <a:spcBef>
                <a:spcPts val="0"/>
              </a:spcBef>
              <a:spcAft>
                <a:spcPts val="0"/>
              </a:spcAft>
              <a:defRPr/>
            </a:pPr>
            <a:r>
              <a:rPr lang="zh-CN" altLang="en-US" sz="1400" b="1" dirty="0" smtClean="0">
                <a:solidFill>
                  <a:srgbClr val="BFBFBF"/>
                </a:solidFill>
                <a:latin typeface="微软雅黑" panose="020B0503020204020204" pitchFamily="34" charset="-122"/>
                <a:ea typeface="微软雅黑" panose="020B0503020204020204" pitchFamily="34" charset="-122"/>
              </a:rPr>
              <a:t>目录</a:t>
            </a:r>
          </a:p>
        </p:txBody>
      </p:sp>
      <p:sp>
        <p:nvSpPr>
          <p:cNvPr id="9" name="动作按钮: 后退或前一项 7">
            <a:hlinkClick r:id="" action="ppaction://hlinkshowjump?jump=previousslide" highlightClick="1"/>
          </p:cNvPr>
          <p:cNvSpPr/>
          <p:nvPr userDrawn="1"/>
        </p:nvSpPr>
        <p:spPr>
          <a:xfrm>
            <a:off x="11042650" y="6513513"/>
            <a:ext cx="279400" cy="3048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动作按钮: 前进或下一项 8">
            <a:hlinkClick r:id="" action="ppaction://hlinkshowjump?jump=nextslide" highlightClick="1"/>
          </p:cNvPr>
          <p:cNvSpPr/>
          <p:nvPr userDrawn="1"/>
        </p:nvSpPr>
        <p:spPr>
          <a:xfrm>
            <a:off x="11406188" y="6526213"/>
            <a:ext cx="269875" cy="27940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动作按钮: 结束 9">
            <a:hlinkClick r:id="" action="ppaction://hlinkshowjump?jump=endshow" highlightClick="1"/>
          </p:cNvPr>
          <p:cNvSpPr/>
          <p:nvPr userDrawn="1"/>
        </p:nvSpPr>
        <p:spPr>
          <a:xfrm>
            <a:off x="11760200" y="6515100"/>
            <a:ext cx="254000" cy="30162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2" name="直接连接符 4"/>
          <p:cNvCxnSpPr/>
          <p:nvPr userDrawn="1"/>
        </p:nvCxnSpPr>
        <p:spPr>
          <a:xfrm>
            <a:off x="241300" y="465138"/>
            <a:ext cx="11701463"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文本框 10">
            <a:hlinkClick r:id="rId4"/>
          </p:cNvPr>
          <p:cNvSpPr txBox="1"/>
          <p:nvPr userDrawn="1"/>
        </p:nvSpPr>
        <p:spPr>
          <a:xfrm>
            <a:off x="4953000" y="6538913"/>
            <a:ext cx="2278063" cy="276225"/>
          </a:xfrm>
          <a:prstGeom prst="rect">
            <a:avLst/>
          </a:prstGeom>
          <a:noFill/>
        </p:spPr>
        <p:txBody>
          <a:bodyPr>
            <a:spAutoFit/>
          </a:bodyPr>
          <a:lstStyle/>
          <a:p>
            <a:pPr algn="ctr" fontAlgn="auto">
              <a:spcBef>
                <a:spcPts val="0"/>
              </a:spcBef>
              <a:spcAft>
                <a:spcPts val="0"/>
              </a:spcAft>
              <a:defRPr/>
            </a:pPr>
            <a:r>
              <a:rPr lang="en-US" altLang="zh-CN" sz="1200" b="1" dirty="0">
                <a:solidFill>
                  <a:srgbClr val="00B050"/>
                </a:solidFill>
                <a:latin typeface="+mn-lt"/>
                <a:ea typeface="+mn-ea"/>
              </a:rPr>
              <a:t>@《</a:t>
            </a:r>
            <a:r>
              <a:rPr lang="zh-CN" altLang="en-US" sz="1200" b="1" dirty="0">
                <a:solidFill>
                  <a:srgbClr val="00B050"/>
                </a:solidFill>
                <a:latin typeface="+mn-lt"/>
                <a:ea typeface="+mn-ea"/>
              </a:rPr>
              <a:t>创新设计</a:t>
            </a:r>
            <a:r>
              <a:rPr lang="en-US" altLang="zh-CN" sz="1200" b="1" dirty="0">
                <a:solidFill>
                  <a:srgbClr val="00B050"/>
                </a:solidFill>
                <a:latin typeface="+mn-lt"/>
                <a:ea typeface="+mn-ea"/>
              </a:rPr>
              <a:t>》</a:t>
            </a:r>
            <a:endParaRPr lang="zh-CN" altLang="en-US" sz="1200" b="1" dirty="0">
              <a:solidFill>
                <a:srgbClr val="00B050"/>
              </a:solidFill>
              <a:latin typeface="+mn-lt"/>
              <a:ea typeface="+mn-ea"/>
            </a:endParaRPr>
          </a:p>
        </p:txBody>
      </p:sp>
      <p:sp>
        <p:nvSpPr>
          <p:cNvPr id="2" name="标题 1"/>
          <p:cNvSpPr>
            <a:spLocks noGrp="1"/>
          </p:cNvSpPr>
          <p:nvPr>
            <p:ph type="title"/>
          </p:nvPr>
        </p:nvSpPr>
        <p:spPr>
          <a:xfrm>
            <a:off x="241540" y="0"/>
            <a:ext cx="11701077" cy="465826"/>
          </a:xfrm>
        </p:spPr>
        <p:txBody>
          <a:bodyPr>
            <a:normAutofit/>
          </a:bodyPr>
          <a:lstStyle>
            <a:lvl1pPr algn="l">
              <a:defRPr sz="2000" b="1">
                <a:solidFill>
                  <a:schemeClr val="accent6"/>
                </a:solidFil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241540" y="534838"/>
            <a:ext cx="11701077" cy="591199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srcRect/>
          <a:stretch>
            <a:fillRect/>
          </a:stretch>
        </p:blipFill>
        <p:spPr bwMode="auto">
          <a:xfrm>
            <a:off x="3175" y="0"/>
            <a:ext cx="12188825" cy="6858000"/>
          </a:xfrm>
          <a:prstGeom prst="rect">
            <a:avLst/>
          </a:prstGeom>
          <a:noFill/>
          <a:ln w="9525">
            <a:noFill/>
            <a:miter lim="800000"/>
            <a:headEnd/>
            <a:tailEnd/>
          </a:ln>
        </p:spPr>
      </p:pic>
      <p:sp>
        <p:nvSpPr>
          <p:cNvPr id="3" name="文本框 7"/>
          <p:cNvSpPr txBox="1"/>
          <p:nvPr userDrawn="1"/>
        </p:nvSpPr>
        <p:spPr>
          <a:xfrm>
            <a:off x="433388" y="6500813"/>
            <a:ext cx="427037" cy="304800"/>
          </a:xfrm>
          <a:prstGeom prst="rect">
            <a:avLst/>
          </a:prstGeom>
          <a:noFill/>
        </p:spPr>
        <p:txBody>
          <a:bodyPr>
            <a:spAutoFit/>
          </a:bodyPr>
          <a:lstStyle/>
          <a:p>
            <a:pPr algn="ctr" fontAlgn="auto">
              <a:spcBef>
                <a:spcPts val="0"/>
              </a:spcBef>
              <a:spcAft>
                <a:spcPts val="0"/>
              </a:spcAft>
              <a:defRPr/>
            </a:pPr>
            <a:fld id="{6D6D3EEF-028D-4998-8D5A-94A235A1DB7F}" type="slidenum">
              <a:rPr lang="zh-CN" altLang="en-US" sz="1400">
                <a:latin typeface="Times New Roman" panose="02020603050405020304" pitchFamily="18" charset="0"/>
                <a:ea typeface="+mn-ea"/>
                <a:cs typeface="Times New Roman" panose="02020603050405020304" pitchFamily="18" charset="0"/>
              </a:rPr>
              <a:pPr algn="ctr" fontAlgn="auto">
                <a:spcBef>
                  <a:spcPts val="0"/>
                </a:spcBef>
                <a:spcAft>
                  <a:spcPts val="0"/>
                </a:spcAft>
                <a:defRPr/>
              </a:pPr>
              <a:t>‹#›</a:t>
            </a:fld>
            <a:endParaRPr lang="zh-CN" altLang="en-US" sz="1400" dirty="0">
              <a:latin typeface="Times New Roman" panose="02020603050405020304" pitchFamily="18" charset="0"/>
              <a:ea typeface="+mn-ea"/>
              <a:cs typeface="Times New Roman" panose="02020603050405020304" pitchFamily="18" charset="0"/>
            </a:endParaRPr>
          </a:p>
        </p:txBody>
      </p:sp>
      <p:sp>
        <p:nvSpPr>
          <p:cNvPr id="4" name="矩形 8">
            <a:hlinkClick r:id="" action="ppaction://hlinkshowjump?jump=previousslide"/>
          </p:cNvPr>
          <p:cNvSpPr/>
          <p:nvPr userDrawn="1"/>
        </p:nvSpPr>
        <p:spPr>
          <a:xfrm>
            <a:off x="0" y="6280150"/>
            <a:ext cx="458788"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9">
            <a:hlinkClick r:id="" action="ppaction://hlinkshowjump?jump=nextslide"/>
          </p:cNvPr>
          <p:cNvSpPr/>
          <p:nvPr userDrawn="1"/>
        </p:nvSpPr>
        <p:spPr>
          <a:xfrm>
            <a:off x="835025" y="6280150"/>
            <a:ext cx="458788"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图片 6"/>
          <p:cNvPicPr>
            <a:picLocks noChangeAspect="1"/>
          </p:cNvPicPr>
          <p:nvPr userDrawn="1"/>
        </p:nvPicPr>
        <p:blipFill>
          <a:blip r:embed="rId3"/>
          <a:srcRect/>
          <a:stretch>
            <a:fillRect/>
          </a:stretch>
        </p:blipFill>
        <p:spPr bwMode="auto">
          <a:xfrm>
            <a:off x="992188" y="5872163"/>
            <a:ext cx="10204450" cy="66675"/>
          </a:xfrm>
          <a:prstGeom prst="rect">
            <a:avLst/>
          </a:prstGeom>
          <a:noFill/>
          <a:ln w="9525">
            <a:noFill/>
            <a:miter lim="800000"/>
            <a:headEnd/>
            <a:tailEnd/>
          </a:ln>
        </p:spPr>
      </p:pic>
      <p:pic>
        <p:nvPicPr>
          <p:cNvPr id="7" name="图片 5"/>
          <p:cNvPicPr>
            <a:picLocks noChangeAspect="1"/>
          </p:cNvPicPr>
          <p:nvPr userDrawn="1"/>
        </p:nvPicPr>
        <p:blipFill>
          <a:blip r:embed="rId4"/>
          <a:srcRect/>
          <a:stretch>
            <a:fillRect/>
          </a:stretch>
        </p:blipFill>
        <p:spPr bwMode="auto">
          <a:xfrm rot="20784402" flipH="1" flipV="1">
            <a:off x="7824788" y="3403600"/>
            <a:ext cx="4000500" cy="3602038"/>
          </a:xfrm>
          <a:prstGeom prst="rect">
            <a:avLst/>
          </a:prstGeom>
          <a:noFill/>
          <a:ln w="9525">
            <a:noFill/>
            <a:miter lim="800000"/>
            <a:headEnd/>
            <a:tailEnd/>
          </a:ln>
        </p:spPr>
      </p:pic>
      <p:sp>
        <p:nvSpPr>
          <p:cNvPr id="8" name="矩形 4"/>
          <p:cNvSpPr/>
          <p:nvPr userDrawn="1"/>
        </p:nvSpPr>
        <p:spPr>
          <a:xfrm>
            <a:off x="0" y="2489200"/>
            <a:ext cx="12192000" cy="823913"/>
          </a:xfrm>
          <a:prstGeom prst="rect">
            <a:avLst/>
          </a:prstGeom>
        </p:spPr>
        <p:txBody>
          <a:bodyPr>
            <a:spAutoFit/>
          </a:bodyPr>
          <a:lstStyle/>
          <a:p>
            <a:pPr algn="ctr" fontAlgn="auto">
              <a:spcBef>
                <a:spcPts val="0"/>
              </a:spcBef>
              <a:spcAft>
                <a:spcPts val="0"/>
              </a:spcAft>
              <a:defRPr/>
            </a:pPr>
            <a:r>
              <a:rPr lang="zh-CN" altLang="en-US" sz="4800" spc="300" dirty="0">
                <a:solidFill>
                  <a:srgbClr val="778495"/>
                </a:solidFill>
                <a:latin typeface="华文中宋" panose="02010600040101010101" pitchFamily="2" charset="-122"/>
                <a:ea typeface="华文中宋" panose="02010600040101010101" pitchFamily="2" charset="-122"/>
                <a:sym typeface="微软雅黑" panose="020B0503020204020204" pitchFamily="34" charset="-122"/>
              </a:rPr>
              <a:t>本节内容结束</a:t>
            </a:r>
          </a:p>
        </p:txBody>
      </p:sp>
      <p:grpSp>
        <p:nvGrpSpPr>
          <p:cNvPr id="9" name="组合 9"/>
          <p:cNvGrpSpPr>
            <a:grpSpLocks/>
          </p:cNvGrpSpPr>
          <p:nvPr userDrawn="1"/>
        </p:nvGrpSpPr>
        <p:grpSpPr bwMode="auto">
          <a:xfrm>
            <a:off x="3252788" y="6134100"/>
            <a:ext cx="5683250" cy="547688"/>
            <a:chOff x="2364896" y="6103024"/>
            <a:chExt cx="3913269" cy="423863"/>
          </a:xfrm>
        </p:grpSpPr>
        <p:pic>
          <p:nvPicPr>
            <p:cNvPr id="10" name="图片 7">
              <a:hlinkClick r:id="rId5"/>
            </p:cNvPr>
            <p:cNvPicPr>
              <a:picLocks noChangeAspect="1"/>
            </p:cNvPicPr>
            <p:nvPr userDrawn="1"/>
          </p:nvPicPr>
          <p:blipFill>
            <a:blip r:embed="rId6" cstate="print"/>
            <a:srcRect l="4062" t="9303" r="5006" b="29089"/>
            <a:stretch>
              <a:fillRect/>
            </a:stretch>
          </p:blipFill>
          <p:spPr bwMode="auto">
            <a:xfrm>
              <a:off x="2865834" y="6103024"/>
              <a:ext cx="3412331" cy="4238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图片 47" descr="未标题-1 拷贝.png"/>
            <p:cNvPicPr>
              <a:picLocks noChangeAspect="1"/>
            </p:cNvPicPr>
            <p:nvPr userDrawn="1"/>
          </p:nvPicPr>
          <p:blipFill>
            <a:blip r:embed="rId7"/>
            <a:srcRect/>
            <a:stretch>
              <a:fillRect/>
            </a:stretch>
          </p:blipFill>
          <p:spPr bwMode="auto">
            <a:xfrm>
              <a:off x="2364896" y="6109231"/>
              <a:ext cx="440528" cy="41765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43"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Arial" panose="020B0604020202020204" pitchFamily="34" charset="0"/>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slide" Target="slide19.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6.png"/><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8.bin"/><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slide" Target="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1.bin"/><Relationship Id="rId5" Type="http://schemas.openxmlformats.org/officeDocument/2006/relationships/image" Target="../media/image25.png"/><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2.xml"/><Relationship Id="rId1" Type="http://schemas.openxmlformats.org/officeDocument/2006/relationships/slideLayout" Target="../slideLayouts/slideLayout2.xml"/><Relationship Id="rId4" Type="http://schemas.openxmlformats.org/officeDocument/2006/relationships/image" Target="file:///D:\2019\5W159.tif" TargetMode="Externa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slide" Target="slide21.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slide" Target="slide24.xml"/><Relationship Id="rId7" Type="http://schemas.openxmlformats.org/officeDocument/2006/relationships/image" Target="file:///D:\&#29289;&#29702;&#183;&#39640;&#32771;&#24635;&#22797;&#20064;&#65288;&#21069;&#22235;&#31456;&#65289;\&#23457;&#39064;&#25351;&#23548;.TIF" TargetMode="Externa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1.png"/><Relationship Id="rId5" Type="http://schemas.openxmlformats.org/officeDocument/2006/relationships/image" Target="file:///D:\&#29289;&#29702;&#183;&#39640;&#32771;&#24635;&#22797;&#20064;&#65288;&#21069;&#22235;&#31456;&#65289;\A252.TIF" TargetMode="Externa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slide" Target="slide23.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标题 1"/>
          <p:cNvSpPr>
            <a:spLocks noGrp="1"/>
          </p:cNvSpPr>
          <p:nvPr>
            <p:ph type="title"/>
          </p:nvPr>
        </p:nvSpPr>
        <p:spPr>
          <a:xfrm>
            <a:off x="838200" y="4763"/>
            <a:ext cx="10515600" cy="771525"/>
          </a:xfrm>
        </p:spPr>
        <p:txBody>
          <a:bodyPr/>
          <a:lstStyle/>
          <a:p>
            <a:pPr eaLnBrk="1" hangingPunct="1"/>
            <a:r>
              <a:rPr lang="zh-CN" altLang="en-US" sz="3600" b="1" smtClean="0">
                <a:latin typeface="Calibri Light"/>
                <a:ea typeface="宋体" charset="-122"/>
              </a:rPr>
              <a:t>考点强化：动力学的两类基本问题</a:t>
            </a:r>
          </a:p>
        </p:txBody>
      </p:sp>
      <p:sp>
        <p:nvSpPr>
          <p:cNvPr id="11" name="Diamond 11">
            <a:hlinkClick r:id="rId2" action="ppaction://hlinksldjump"/>
          </p:cNvPr>
          <p:cNvSpPr/>
          <p:nvPr/>
        </p:nvSpPr>
        <p:spPr bwMode="auto">
          <a:xfrm>
            <a:off x="2765425" y="1365250"/>
            <a:ext cx="739775" cy="739775"/>
          </a:xfrm>
          <a:prstGeom prst="diamond">
            <a:avLst/>
          </a:prstGeom>
          <a:solidFill>
            <a:schemeClr val="accent2"/>
          </a:solidFill>
          <a:ln w="19050">
            <a:noFill/>
            <a:round/>
          </a:ln>
        </p:spPr>
        <p:txBody>
          <a:bodyPr wrap="none" anchor="ctr" anchorCtr="1">
            <a:normAutofit fontScale="92500" lnSpcReduction="20000"/>
          </a:bodyPr>
          <a:lstStyle/>
          <a:p>
            <a:pPr algn="ctr" fontAlgn="auto">
              <a:spcBef>
                <a:spcPts val="0"/>
              </a:spcBef>
              <a:spcAft>
                <a:spcPts val="0"/>
              </a:spcAft>
              <a:defRPr/>
            </a:pPr>
            <a:r>
              <a:rPr lang="en-US" altLang="zh-CN" sz="2400" b="1">
                <a:solidFill>
                  <a:schemeClr val="bg1"/>
                </a:solidFill>
                <a:latin typeface="Impact" panose="020B0806030902050204" pitchFamily="34" charset="0"/>
                <a:ea typeface="+mn-ea"/>
              </a:rPr>
              <a:t>01</a:t>
            </a:r>
          </a:p>
        </p:txBody>
      </p:sp>
      <p:sp>
        <p:nvSpPr>
          <p:cNvPr id="12" name="Diamond 12">
            <a:hlinkClick r:id="rId3" action="ppaction://hlinksldjump"/>
          </p:cNvPr>
          <p:cNvSpPr/>
          <p:nvPr/>
        </p:nvSpPr>
        <p:spPr bwMode="auto">
          <a:xfrm>
            <a:off x="2765425" y="2676525"/>
            <a:ext cx="739775" cy="739775"/>
          </a:xfrm>
          <a:prstGeom prst="diamond">
            <a:avLst/>
          </a:prstGeom>
          <a:solidFill>
            <a:schemeClr val="tx1">
              <a:lumMod val="65000"/>
              <a:lumOff val="35000"/>
            </a:schemeClr>
          </a:solidFill>
          <a:ln w="19050">
            <a:noFill/>
            <a:round/>
          </a:ln>
        </p:spPr>
        <p:txBody>
          <a:bodyPr wrap="none" anchor="ctr" anchorCtr="1">
            <a:normAutofit fontScale="92500" lnSpcReduction="20000"/>
          </a:bodyPr>
          <a:lstStyle/>
          <a:p>
            <a:pPr algn="ctr" fontAlgn="auto">
              <a:spcBef>
                <a:spcPts val="0"/>
              </a:spcBef>
              <a:spcAft>
                <a:spcPts val="0"/>
              </a:spcAft>
              <a:defRPr/>
            </a:pPr>
            <a:r>
              <a:rPr lang="en-US" altLang="zh-CN" sz="2400" b="1">
                <a:solidFill>
                  <a:schemeClr val="bg1"/>
                </a:solidFill>
                <a:latin typeface="Impact" panose="020B0806030902050204" pitchFamily="34" charset="0"/>
                <a:ea typeface="+mn-ea"/>
              </a:rPr>
              <a:t>02</a:t>
            </a:r>
          </a:p>
        </p:txBody>
      </p:sp>
      <p:sp>
        <p:nvSpPr>
          <p:cNvPr id="5124" name="Diamond 14">
            <a:hlinkClick r:id="rId4" action="ppaction://hlinksldjump"/>
          </p:cNvPr>
          <p:cNvSpPr>
            <a:spLocks noChangeArrowheads="1"/>
          </p:cNvSpPr>
          <p:nvPr/>
        </p:nvSpPr>
        <p:spPr bwMode="auto">
          <a:xfrm>
            <a:off x="2765425" y="3986213"/>
            <a:ext cx="739775" cy="739775"/>
          </a:xfrm>
          <a:prstGeom prst="diamond">
            <a:avLst/>
          </a:prstGeom>
          <a:solidFill>
            <a:srgbClr val="0000FF"/>
          </a:solidFill>
          <a:ln w="19050">
            <a:noFill/>
            <a:round/>
            <a:headEnd/>
            <a:tailEnd/>
          </a:ln>
        </p:spPr>
        <p:txBody>
          <a:bodyPr wrap="none" anchor="ctr" anchorCtr="1"/>
          <a:lstStyle/>
          <a:p>
            <a:pPr algn="ctr">
              <a:lnSpc>
                <a:spcPct val="80000"/>
              </a:lnSpc>
            </a:pPr>
            <a:r>
              <a:rPr lang="en-US" altLang="zh-CN" sz="2200" b="1">
                <a:solidFill>
                  <a:schemeClr val="bg1"/>
                </a:solidFill>
                <a:latin typeface="Impact" pitchFamily="34" charset="0"/>
              </a:rPr>
              <a:t>03</a:t>
            </a:r>
          </a:p>
        </p:txBody>
      </p:sp>
      <p:grpSp>
        <p:nvGrpSpPr>
          <p:cNvPr id="5125" name="Group 22"/>
          <p:cNvGrpSpPr>
            <a:grpSpLocks/>
          </p:cNvGrpSpPr>
          <p:nvPr/>
        </p:nvGrpSpPr>
        <p:grpSpPr bwMode="auto">
          <a:xfrm>
            <a:off x="3582988" y="1220788"/>
            <a:ext cx="8304212" cy="1020762"/>
            <a:chOff x="3943833" y="-55144"/>
            <a:chExt cx="8193674" cy="2002003"/>
          </a:xfrm>
        </p:grpSpPr>
        <p:sp>
          <p:nvSpPr>
            <p:cNvPr id="5132" name="TextBox 23">
              <a:hlinkClick r:id="rId2" action="ppaction://hlinksldjump"/>
            </p:cNvPr>
            <p:cNvSpPr txBox="1">
              <a:spLocks noChangeArrowheads="1"/>
            </p:cNvSpPr>
            <p:nvPr/>
          </p:nvSpPr>
          <p:spPr bwMode="auto">
            <a:xfrm>
              <a:off x="3943833" y="-55144"/>
              <a:ext cx="3005861" cy="2002003"/>
            </a:xfrm>
            <a:prstGeom prst="rect">
              <a:avLst/>
            </a:prstGeom>
            <a:noFill/>
            <a:ln w="9525">
              <a:noFill/>
              <a:miter lim="800000"/>
              <a:headEnd/>
              <a:tailEnd/>
            </a:ln>
          </p:spPr>
          <p:txBody>
            <a:bodyPr wrap="none" lIns="360000" tIns="0" rIns="0" bIns="0" anchor="ctr"/>
            <a:lstStyle/>
            <a:p>
              <a:r>
                <a:rPr lang="zh-CN" altLang="en-US" sz="2000" b="1">
                  <a:solidFill>
                    <a:srgbClr val="ED7D31"/>
                  </a:solidFill>
                  <a:latin typeface="Calibri" pitchFamily="34" charset="0"/>
                </a:rPr>
                <a:t>课堂互动</a:t>
              </a:r>
            </a:p>
          </p:txBody>
        </p:sp>
        <p:sp>
          <p:nvSpPr>
            <p:cNvPr id="5133" name="TextBox 24"/>
            <p:cNvSpPr txBox="1">
              <a:spLocks noChangeArrowheads="1"/>
            </p:cNvSpPr>
            <p:nvPr/>
          </p:nvSpPr>
          <p:spPr bwMode="auto">
            <a:xfrm>
              <a:off x="6949694" y="-55144"/>
              <a:ext cx="5187813" cy="1977095"/>
            </a:xfrm>
            <a:prstGeom prst="rect">
              <a:avLst/>
            </a:prstGeom>
            <a:noFill/>
            <a:ln w="9525">
              <a:noFill/>
              <a:miter lim="800000"/>
              <a:headEnd/>
              <a:tailEnd/>
            </a:ln>
          </p:spPr>
          <p:txBody>
            <a:bodyPr lIns="360000" tIns="0" rIns="0" bIns="0" anchor="ctr"/>
            <a:lstStyle/>
            <a:p>
              <a:pPr>
                <a:lnSpc>
                  <a:spcPct val="120000"/>
                </a:lnSpc>
              </a:pPr>
              <a:r>
                <a:rPr lang="zh-CN" altLang="en-US">
                  <a:solidFill>
                    <a:srgbClr val="000000"/>
                  </a:solidFill>
                  <a:latin typeface="Calibri" pitchFamily="34" charset="0"/>
                </a:rPr>
                <a:t> </a:t>
              </a:r>
            </a:p>
          </p:txBody>
        </p:sp>
      </p:grpSp>
      <p:grpSp>
        <p:nvGrpSpPr>
          <p:cNvPr id="5126" name="Group 25"/>
          <p:cNvGrpSpPr>
            <a:grpSpLocks/>
          </p:cNvGrpSpPr>
          <p:nvPr/>
        </p:nvGrpSpPr>
        <p:grpSpPr bwMode="auto">
          <a:xfrm>
            <a:off x="3582988" y="2474913"/>
            <a:ext cx="8304212" cy="1008062"/>
            <a:chOff x="3943835" y="76699"/>
            <a:chExt cx="8193672" cy="1852422"/>
          </a:xfrm>
        </p:grpSpPr>
        <p:sp>
          <p:nvSpPr>
            <p:cNvPr id="5130" name="TextBox 26">
              <a:hlinkClick r:id="rId3" action="ppaction://hlinksldjump"/>
            </p:cNvPr>
            <p:cNvSpPr txBox="1">
              <a:spLocks noChangeArrowheads="1"/>
            </p:cNvSpPr>
            <p:nvPr/>
          </p:nvSpPr>
          <p:spPr bwMode="auto">
            <a:xfrm>
              <a:off x="3943835" y="117540"/>
              <a:ext cx="3005860" cy="1811581"/>
            </a:xfrm>
            <a:prstGeom prst="rect">
              <a:avLst/>
            </a:prstGeom>
            <a:noFill/>
            <a:ln w="9525">
              <a:noFill/>
              <a:miter lim="800000"/>
              <a:headEnd/>
              <a:tailEnd/>
            </a:ln>
          </p:spPr>
          <p:txBody>
            <a:bodyPr wrap="none" lIns="360000" tIns="0" rIns="0" bIns="0" anchor="ctr"/>
            <a:lstStyle/>
            <a:p>
              <a:r>
                <a:rPr lang="zh-CN" altLang="en-US" sz="2000" b="1">
                  <a:solidFill>
                    <a:srgbClr val="595959"/>
                  </a:solidFill>
                  <a:latin typeface="Calibri" pitchFamily="34" charset="0"/>
                </a:rPr>
                <a:t>多维训练</a:t>
              </a:r>
            </a:p>
          </p:txBody>
        </p:sp>
        <p:sp>
          <p:nvSpPr>
            <p:cNvPr id="5131" name="TextBox 27"/>
            <p:cNvSpPr txBox="1">
              <a:spLocks noChangeArrowheads="1"/>
            </p:cNvSpPr>
            <p:nvPr/>
          </p:nvSpPr>
          <p:spPr bwMode="auto">
            <a:xfrm>
              <a:off x="6949695" y="76699"/>
              <a:ext cx="5187812" cy="1852422"/>
            </a:xfrm>
            <a:prstGeom prst="rect">
              <a:avLst/>
            </a:prstGeom>
            <a:noFill/>
            <a:ln w="9525">
              <a:noFill/>
              <a:miter lim="800000"/>
              <a:headEnd/>
              <a:tailEnd/>
            </a:ln>
          </p:spPr>
          <p:txBody>
            <a:bodyPr lIns="360000" tIns="0" rIns="0" bIns="0" anchor="ctr"/>
            <a:lstStyle/>
            <a:p>
              <a:pPr>
                <a:lnSpc>
                  <a:spcPct val="120000"/>
                </a:lnSpc>
              </a:pPr>
              <a:r>
                <a:rPr lang="zh-CN" altLang="en-US">
                  <a:solidFill>
                    <a:srgbClr val="000000"/>
                  </a:solidFill>
                  <a:latin typeface="Calibri" pitchFamily="34" charset="0"/>
                </a:rPr>
                <a:t> </a:t>
              </a:r>
            </a:p>
          </p:txBody>
        </p:sp>
      </p:grpSp>
      <p:grpSp>
        <p:nvGrpSpPr>
          <p:cNvPr id="5127" name="Group 21"/>
          <p:cNvGrpSpPr>
            <a:grpSpLocks/>
          </p:cNvGrpSpPr>
          <p:nvPr/>
        </p:nvGrpSpPr>
        <p:grpSpPr bwMode="auto">
          <a:xfrm>
            <a:off x="3582988" y="3729038"/>
            <a:ext cx="8304212" cy="1196975"/>
            <a:chOff x="3943831" y="29578"/>
            <a:chExt cx="10802972" cy="1532186"/>
          </a:xfrm>
        </p:grpSpPr>
        <p:sp>
          <p:nvSpPr>
            <p:cNvPr id="5128" name="TextBox 19">
              <a:hlinkClick r:id="rId4" action="ppaction://hlinksldjump"/>
            </p:cNvPr>
            <p:cNvSpPr txBox="1">
              <a:spLocks noChangeArrowheads="1"/>
            </p:cNvSpPr>
            <p:nvPr/>
          </p:nvSpPr>
          <p:spPr bwMode="auto">
            <a:xfrm>
              <a:off x="3943831" y="223397"/>
              <a:ext cx="3962574" cy="1149652"/>
            </a:xfrm>
            <a:prstGeom prst="rect">
              <a:avLst/>
            </a:prstGeom>
            <a:noFill/>
            <a:ln w="9525">
              <a:noFill/>
              <a:miter lim="800000"/>
              <a:headEnd/>
              <a:tailEnd/>
            </a:ln>
          </p:spPr>
          <p:txBody>
            <a:bodyPr wrap="none" lIns="360000" tIns="0" rIns="0" bIns="0" anchor="ctr"/>
            <a:lstStyle/>
            <a:p>
              <a:r>
                <a:rPr lang="zh-CN" altLang="en-US" sz="2000" b="1">
                  <a:solidFill>
                    <a:srgbClr val="0000FF"/>
                  </a:solidFill>
                  <a:latin typeface="Calibri" pitchFamily="34" charset="0"/>
                </a:rPr>
                <a:t>备选训练</a:t>
              </a:r>
            </a:p>
          </p:txBody>
        </p:sp>
        <p:sp>
          <p:nvSpPr>
            <p:cNvPr id="5129" name="TextBox 20"/>
            <p:cNvSpPr txBox="1">
              <a:spLocks noChangeArrowheads="1"/>
            </p:cNvSpPr>
            <p:nvPr/>
          </p:nvSpPr>
          <p:spPr bwMode="auto">
            <a:xfrm>
              <a:off x="7906917" y="29578"/>
              <a:ext cx="6839886" cy="1532186"/>
            </a:xfrm>
            <a:prstGeom prst="rect">
              <a:avLst/>
            </a:prstGeom>
            <a:noFill/>
            <a:ln w="9525">
              <a:noFill/>
              <a:miter lim="800000"/>
              <a:headEnd/>
              <a:tailEnd/>
            </a:ln>
          </p:spPr>
          <p:txBody>
            <a:bodyPr lIns="360000" tIns="0" rIns="0" bIns="0" anchor="ctr"/>
            <a:lstStyle/>
            <a:p>
              <a:pPr>
                <a:lnSpc>
                  <a:spcPct val="120000"/>
                </a:lnSpc>
              </a:pPr>
              <a:r>
                <a:rPr lang="zh-CN" altLang="en-US">
                  <a:solidFill>
                    <a:srgbClr val="000000"/>
                  </a:solidFill>
                  <a:latin typeface="Calibri" pitchFamily="34" charset="0"/>
                </a:rPr>
                <a:t> </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课堂互动</a:t>
            </a:r>
          </a:p>
        </p:txBody>
      </p:sp>
      <p:sp>
        <p:nvSpPr>
          <p:cNvPr id="11268" name="文本占位符 2"/>
          <p:cNvSpPr>
            <a:spLocks noChangeArrowheads="1"/>
          </p:cNvSpPr>
          <p:nvPr/>
        </p:nvSpPr>
        <p:spPr bwMode="auto">
          <a:xfrm>
            <a:off x="254000" y="549275"/>
            <a:ext cx="11557000" cy="438150"/>
          </a:xfrm>
          <a:prstGeom prst="rect">
            <a:avLst/>
          </a:prstGeom>
          <a:noFill/>
          <a:ln w="9525">
            <a:noFill/>
            <a:miter lim="800000"/>
            <a:headEnd/>
            <a:tailEnd/>
          </a:ln>
        </p:spPr>
        <p:txBody>
          <a:bodyPr lIns="0" tIns="0" rIns="0" bIns="0">
            <a:spAutoFit/>
          </a:bodyPr>
          <a:lstStyle/>
          <a:p>
            <a:pPr indent="263525">
              <a:lnSpc>
                <a:spcPct val="120000"/>
              </a:lnSpc>
              <a:buFont typeface="Arial" charset="0"/>
              <a:buNone/>
            </a:pPr>
            <a:r>
              <a:rPr lang="zh-CN" altLang="en-US" sz="2400">
                <a:solidFill>
                  <a:srgbClr val="0000FF"/>
                </a:solidFill>
                <a:latin typeface="Times New Roman" pitchFamily="18" charset="0"/>
                <a:ea typeface="微软雅黑" pitchFamily="34" charset="-122"/>
              </a:rPr>
              <a:t>三</a:t>
            </a:r>
            <a:r>
              <a:rPr lang="en-US" altLang="zh-CN" sz="2400">
                <a:solidFill>
                  <a:srgbClr val="0000FF"/>
                </a:solidFill>
                <a:latin typeface="Times New Roman" pitchFamily="18" charset="0"/>
                <a:ea typeface="微软雅黑" pitchFamily="34" charset="-122"/>
              </a:rPr>
              <a:t>.</a:t>
            </a:r>
            <a:r>
              <a:rPr lang="zh-CN" altLang="en-US" sz="2400">
                <a:solidFill>
                  <a:srgbClr val="0000FF"/>
                </a:solidFill>
                <a:latin typeface="Times New Roman" pitchFamily="18" charset="0"/>
                <a:ea typeface="微软雅黑" pitchFamily="34" charset="-122"/>
              </a:rPr>
              <a:t>两类动力学问题的解题步骤</a:t>
            </a:r>
            <a:endParaRPr lang="en-US" altLang="zh-CN" sz="2400">
              <a:solidFill>
                <a:srgbClr val="0000FF"/>
              </a:solidFill>
              <a:latin typeface="Times New Roman" pitchFamily="18" charset="0"/>
              <a:ea typeface="微软雅黑" pitchFamily="34" charset="-122"/>
            </a:endParaRPr>
          </a:p>
        </p:txBody>
      </p:sp>
      <p:pic>
        <p:nvPicPr>
          <p:cNvPr id="29699" name="Picture 4" descr="W21A"/>
          <p:cNvPicPr>
            <a:picLocks noChangeAspect="1" noChangeArrowheads="1"/>
          </p:cNvPicPr>
          <p:nvPr/>
        </p:nvPicPr>
        <p:blipFill>
          <a:blip r:embed="rId2"/>
          <a:srcRect/>
          <a:stretch>
            <a:fillRect/>
          </a:stretch>
        </p:blipFill>
        <p:spPr bwMode="auto">
          <a:xfrm>
            <a:off x="927100" y="976313"/>
            <a:ext cx="8586788" cy="55610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strips(downRight)">
                                      <p:cBhvr>
                                        <p:cTn id="7" dur="500"/>
                                        <p:tgtEl>
                                          <p:spTgt spid="112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0" y="477838"/>
            <a:ext cx="12192000" cy="5995987"/>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241300" y="0"/>
            <a:ext cx="11701463" cy="465138"/>
          </a:xfrm>
        </p:spPr>
        <p:txBody>
          <a:bodyPr/>
          <a:lstStyle/>
          <a:p>
            <a:pPr eaLnBrk="1" hangingPunct="1"/>
            <a:r>
              <a:rPr lang="zh-CN" altLang="en-US" smtClean="0">
                <a:solidFill>
                  <a:srgbClr val="70AD47"/>
                </a:solidFill>
                <a:latin typeface="Calibri Light"/>
                <a:ea typeface="宋体" charset="-122"/>
              </a:rPr>
              <a:t>多维训练</a:t>
            </a:r>
          </a:p>
        </p:txBody>
      </p:sp>
      <p:graphicFrame>
        <p:nvGraphicFramePr>
          <p:cNvPr id="10" name="Object 10" descr="image14"/>
          <p:cNvGraphicFramePr>
            <a:graphicFrameLocks noChangeAspect="1"/>
          </p:cNvGraphicFramePr>
          <p:nvPr/>
        </p:nvGraphicFramePr>
        <p:xfrm>
          <a:off x="-1588" y="4251325"/>
          <a:ext cx="5500688" cy="1223963"/>
        </p:xfrm>
        <a:graphic>
          <a:graphicData uri="http://schemas.openxmlformats.org/presentationml/2006/ole">
            <p:oleObj spid="_x0000_s13313" name="文档" r:id="rId3" imgW="2113824" imgH="469107" progId="Word.Document.8">
              <p:embed/>
            </p:oleObj>
          </a:graphicData>
        </a:graphic>
      </p:graphicFrame>
      <p:sp>
        <p:nvSpPr>
          <p:cNvPr id="13315" name="Text Box 13"/>
          <p:cNvSpPr txBox="1">
            <a:spLocks noChangeArrowheads="1"/>
          </p:cNvSpPr>
          <p:nvPr/>
        </p:nvSpPr>
        <p:spPr bwMode="auto">
          <a:xfrm>
            <a:off x="254000" y="563563"/>
            <a:ext cx="11557000" cy="3578225"/>
          </a:xfrm>
          <a:prstGeom prst="rect">
            <a:avLst/>
          </a:prstGeom>
          <a:noFill/>
          <a:ln w="9525">
            <a:noFill/>
            <a:miter lim="800000"/>
            <a:headEnd/>
            <a:tailEnd/>
          </a:ln>
        </p:spPr>
        <p:txBody>
          <a:bodyPr lIns="35941" tIns="35941" rIns="35941" bIns="35941">
            <a:spAutoFit/>
          </a:bodyPr>
          <a:lstStyle/>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1</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．如图所示，一条小鱼在水面处来了个</a:t>
            </a:r>
            <a:r>
              <a:rPr lang="zh-CN" altLang="en-US" sz="24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鲤鱼打挺</a:t>
            </a:r>
            <a:r>
              <a:rPr lang="zh-CN" altLang="en-US" sz="24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，弹起的高度为</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H</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2</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h</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，以不同的姿态落入水中其入水深度不同。若鱼身水平，落入水中的深度为</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h</a:t>
            </a:r>
            <a:r>
              <a:rPr lang="en-US" altLang="zh-CN" sz="2400" baseline="-30000">
                <a:solidFill>
                  <a:srgbClr val="000000"/>
                </a:solidFill>
                <a:latin typeface="Times New Roman" pitchFamily="18" charset="0"/>
                <a:ea typeface="微软雅黑" pitchFamily="34" charset="-122"/>
                <a:cs typeface="Courier New" pitchFamily="49" charset="0"/>
                <a:sym typeface="Times New Roman" pitchFamily="18" charset="0"/>
              </a:rPr>
              <a:t>1</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h</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；若鱼身竖直，落入水中的深度为</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h</a:t>
            </a:r>
            <a:r>
              <a:rPr lang="en-US" altLang="zh-CN" sz="2400" baseline="-30000">
                <a:solidFill>
                  <a:srgbClr val="000000"/>
                </a:solidFill>
                <a:latin typeface="Times New Roman" pitchFamily="18" charset="0"/>
                <a:ea typeface="微软雅黑" pitchFamily="34" charset="-122"/>
                <a:cs typeface="Courier New" pitchFamily="49" charset="0"/>
                <a:sym typeface="Times New Roman" pitchFamily="18" charset="0"/>
              </a:rPr>
              <a:t>2</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1.5</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h</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；假定鱼的运动始终在竖直方向上，在水中保持姿态不变，受到水的作用力也不变，空气中的阻力不计，鱼身的尺寸远小于鱼入水深度。重力加速度为</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g</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，求：</a:t>
            </a:r>
            <a:endParaRPr lang="zh-CN" altLang="en-US" sz="2400">
              <a:solidFill>
                <a:srgbClr val="000000"/>
              </a:solidFill>
              <a:latin typeface="Times New Roman" pitchFamily="18" charset="0"/>
              <a:ea typeface="微软雅黑" pitchFamily="34" charset="-122"/>
              <a:cs typeface="Courier New" pitchFamily="49" charset="0"/>
              <a:sym typeface="Times New Roman" pitchFamily="18" charset="0"/>
            </a:endParaRPr>
          </a:p>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(1)</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鱼入水时的速度</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v</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a:t>
            </a:r>
            <a:endParaRPr lang="zh-CN" altLang="en-US" sz="2400">
              <a:solidFill>
                <a:srgbClr val="000000"/>
              </a:solidFill>
              <a:latin typeface="Times New Roman" pitchFamily="18" charset="0"/>
              <a:ea typeface="微软雅黑" pitchFamily="34" charset="-122"/>
              <a:cs typeface="Courier New" pitchFamily="49" charset="0"/>
              <a:sym typeface="Times New Roman" pitchFamily="18" charset="0"/>
            </a:endParaRPr>
          </a:p>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(2)</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鱼两次在水中运动的时间之比</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t</a:t>
            </a:r>
            <a:r>
              <a:rPr lang="en-US" altLang="zh-CN" sz="2400" baseline="-30000">
                <a:solidFill>
                  <a:srgbClr val="000000"/>
                </a:solidFill>
                <a:latin typeface="Times New Roman" pitchFamily="18" charset="0"/>
                <a:ea typeface="微软雅黑" pitchFamily="34" charset="-122"/>
                <a:cs typeface="Courier New" pitchFamily="49" charset="0"/>
                <a:sym typeface="Times New Roman" pitchFamily="18" charset="0"/>
              </a:rPr>
              <a:t>1</a:t>
            </a:r>
            <a:r>
              <a:rPr lang="en-US" altLang="zh-CN" sz="2400">
                <a:solidFill>
                  <a:srgbClr val="000000"/>
                </a:solidFill>
                <a:latin typeface="Times New Roman" pitchFamily="18" charset="0"/>
                <a:ea typeface="微软雅黑" pitchFamily="34" charset="-122"/>
                <a:cs typeface="Times New Roman" pitchFamily="18" charset="0"/>
                <a:sym typeface="Times New Roman" pitchFamily="18" charset="0"/>
              </a:rPr>
              <a:t>∶</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t</a:t>
            </a:r>
            <a:r>
              <a:rPr lang="en-US" altLang="zh-CN" sz="2400" baseline="-30000">
                <a:solidFill>
                  <a:srgbClr val="000000"/>
                </a:solidFill>
                <a:latin typeface="Times New Roman" pitchFamily="18" charset="0"/>
                <a:ea typeface="微软雅黑" pitchFamily="34" charset="-122"/>
                <a:cs typeface="Courier New" pitchFamily="49" charset="0"/>
                <a:sym typeface="Times New Roman" pitchFamily="18" charset="0"/>
              </a:rPr>
              <a:t>2</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a:t>
            </a:r>
          </a:p>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(3)</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鱼两次受到水的作用力之比</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F</a:t>
            </a:r>
            <a:r>
              <a:rPr lang="en-US" altLang="zh-CN" sz="2400" baseline="-30000">
                <a:solidFill>
                  <a:srgbClr val="000000"/>
                </a:solidFill>
                <a:latin typeface="Times New Roman" pitchFamily="18" charset="0"/>
                <a:ea typeface="微软雅黑" pitchFamily="34" charset="-122"/>
                <a:cs typeface="Courier New" pitchFamily="49" charset="0"/>
                <a:sym typeface="Times New Roman" pitchFamily="18" charset="0"/>
              </a:rPr>
              <a:t>1</a:t>
            </a:r>
            <a:r>
              <a:rPr lang="en-US" altLang="zh-CN" sz="2400">
                <a:solidFill>
                  <a:srgbClr val="000000"/>
                </a:solidFill>
                <a:latin typeface="Times New Roman" pitchFamily="18" charset="0"/>
                <a:ea typeface="微软雅黑" pitchFamily="34" charset="-122"/>
                <a:cs typeface="Times New Roman" pitchFamily="18" charset="0"/>
                <a:sym typeface="Times New Roman" pitchFamily="18" charset="0"/>
              </a:rPr>
              <a:t>∶</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F</a:t>
            </a:r>
            <a:r>
              <a:rPr lang="en-US" altLang="zh-CN" sz="2400" baseline="-30000">
                <a:solidFill>
                  <a:srgbClr val="000000"/>
                </a:solidFill>
                <a:latin typeface="Times New Roman" pitchFamily="18" charset="0"/>
                <a:ea typeface="微软雅黑" pitchFamily="34" charset="-122"/>
                <a:cs typeface="Courier New" pitchFamily="49" charset="0"/>
                <a:sym typeface="Times New Roman" pitchFamily="18" charset="0"/>
              </a:rPr>
              <a:t>2</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a:t>
            </a:r>
            <a:endParaRPr lang="zh-CN" altLang="zh-CN" sz="2400">
              <a:solidFill>
                <a:srgbClr val="000000"/>
              </a:solidFill>
              <a:latin typeface="Times New Roman" pitchFamily="18" charset="0"/>
              <a:ea typeface="微软雅黑" pitchFamily="34" charset="-122"/>
              <a:cs typeface="Times New Roman" pitchFamily="18" charset="0"/>
              <a:sym typeface="Times New Roman" pitchFamily="18" charset="0"/>
            </a:endParaRPr>
          </a:p>
        </p:txBody>
      </p:sp>
      <p:sp>
        <p:nvSpPr>
          <p:cNvPr id="10275" name="AutoShape 16">
            <a:hlinkClick r:id="rId4" action="ppaction://hlinksldjump" highlightClick="1"/>
          </p:cNvPr>
          <p:cNvSpPr>
            <a:spLocks noChangeArrowheads="1"/>
          </p:cNvSpPr>
          <p:nvPr/>
        </p:nvSpPr>
        <p:spPr bwMode="auto">
          <a:xfrm>
            <a:off x="11007725" y="5821363"/>
            <a:ext cx="935038" cy="360362"/>
          </a:xfrm>
          <a:prstGeom prst="actionButtonBlank">
            <a:avLst/>
          </a:prstGeom>
          <a:solidFill>
            <a:srgbClr val="C0C0C0"/>
          </a:solidFill>
          <a:ln w="9525">
            <a:solidFill>
              <a:srgbClr val="969696"/>
            </a:solidFill>
            <a:miter lim="800000"/>
            <a:headEnd/>
            <a:tailEnd/>
          </a:ln>
        </p:spPr>
        <p:txBody>
          <a:bodyPr wrap="none" anchor="ctr"/>
          <a:lstStyle/>
          <a:p>
            <a:pPr algn="ctr" eaLnBrk="0" hangingPunct="0"/>
            <a:r>
              <a:rPr lang="zh-CN" altLang="en-US" sz="1600">
                <a:latin typeface="微软雅黑" pitchFamily="34" charset="-122"/>
              </a:rPr>
              <a:t>转到解析</a:t>
            </a:r>
          </a:p>
        </p:txBody>
      </p:sp>
      <p:pic>
        <p:nvPicPr>
          <p:cNvPr id="13317" name="Picture 101" descr="c115"/>
          <p:cNvPicPr>
            <a:picLocks noChangeAspect="1" noChangeArrowheads="1"/>
          </p:cNvPicPr>
          <p:nvPr/>
        </p:nvPicPr>
        <p:blipFill>
          <a:blip r:embed="rId5"/>
          <a:srcRect/>
          <a:stretch>
            <a:fillRect/>
          </a:stretch>
        </p:blipFill>
        <p:spPr bwMode="auto">
          <a:xfrm>
            <a:off x="6283325" y="2536825"/>
            <a:ext cx="4643438" cy="3111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3" presetClass="entr" presetSubtype="5" fill="hold" grpId="0" nodeType="afterEffect">
                                  <p:stCondLst>
                                    <p:cond delay="0"/>
                                  </p:stCondLst>
                                  <p:childTnLst>
                                    <p:set>
                                      <p:cBhvr>
                                        <p:cTn id="9" dur="1" fill="hold">
                                          <p:stCondLst>
                                            <p:cond delay="0"/>
                                          </p:stCondLst>
                                        </p:cTn>
                                        <p:tgtEl>
                                          <p:spTgt spid="10275"/>
                                        </p:tgtEl>
                                        <p:attrNameLst>
                                          <p:attrName>style.visibility</p:attrName>
                                        </p:attrNameLst>
                                      </p:cBhvr>
                                      <p:to>
                                        <p:strVal val="visible"/>
                                      </p:to>
                                    </p:set>
                                    <p:animEffect transition="in" filter="blinds(vertical)">
                                      <p:cBhvr>
                                        <p:cTn id="10" dur="500"/>
                                        <p:tgtEl>
                                          <p:spTgt spid="10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多维训练</a:t>
            </a:r>
          </a:p>
        </p:txBody>
      </p:sp>
      <p:graphicFrame>
        <p:nvGraphicFramePr>
          <p:cNvPr id="17409" name="Object 1" descr="image16"/>
          <p:cNvGraphicFramePr>
            <a:graphicFrameLocks noChangeAspect="1"/>
          </p:cNvGraphicFramePr>
          <p:nvPr/>
        </p:nvGraphicFramePr>
        <p:xfrm>
          <a:off x="1443038" y="952500"/>
          <a:ext cx="7069137" cy="5165725"/>
        </p:xfrm>
        <a:graphic>
          <a:graphicData uri="http://schemas.openxmlformats.org/presentationml/2006/ole">
            <p:oleObj spid="_x0000_s17409" name="文档" r:id="rId3" imgW="2718343" imgH="1983879" progId="Word.Document.8">
              <p:embed/>
            </p:oleObj>
          </a:graphicData>
        </a:graphic>
      </p:graphicFrame>
      <p:sp>
        <p:nvSpPr>
          <p:cNvPr id="17411" name="AutoShape 17">
            <a:hlinkClick r:id="rId4" action="ppaction://hlinksldjump" highlightClick="1"/>
          </p:cNvPr>
          <p:cNvSpPr>
            <a:spLocks noChangeArrowheads="1"/>
          </p:cNvSpPr>
          <p:nvPr/>
        </p:nvSpPr>
        <p:spPr bwMode="auto">
          <a:xfrm>
            <a:off x="10820400" y="5757863"/>
            <a:ext cx="935038" cy="360362"/>
          </a:xfrm>
          <a:prstGeom prst="actionButtonBlank">
            <a:avLst/>
          </a:prstGeom>
          <a:solidFill>
            <a:srgbClr val="C0C0C0"/>
          </a:solidFill>
          <a:ln w="9525">
            <a:solidFill>
              <a:srgbClr val="969696"/>
            </a:solidFill>
            <a:miter lim="800000"/>
            <a:headEnd/>
            <a:tailEnd/>
          </a:ln>
        </p:spPr>
        <p:txBody>
          <a:bodyPr wrap="none" anchor="ctr"/>
          <a:lstStyle/>
          <a:p>
            <a:pPr algn="ctr" eaLnBrk="0" hangingPunct="0"/>
            <a:r>
              <a:rPr lang="zh-CN" altLang="en-US" sz="1600">
                <a:latin typeface="微软雅黑" pitchFamily="34" charset="-122"/>
              </a:rPr>
              <a:t>转回原题</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多维训练</a:t>
            </a:r>
          </a:p>
        </p:txBody>
      </p:sp>
      <p:sp>
        <p:nvSpPr>
          <p:cNvPr id="38914" name="Text Box 13"/>
          <p:cNvSpPr txBox="1">
            <a:spLocks noChangeArrowheads="1"/>
          </p:cNvSpPr>
          <p:nvPr/>
        </p:nvSpPr>
        <p:spPr bwMode="auto">
          <a:xfrm>
            <a:off x="254000" y="625475"/>
            <a:ext cx="11557000" cy="2701925"/>
          </a:xfrm>
          <a:prstGeom prst="rect">
            <a:avLst/>
          </a:prstGeom>
          <a:noFill/>
          <a:ln w="9525">
            <a:noFill/>
            <a:miter lim="800000"/>
            <a:headEnd/>
            <a:tailEnd/>
          </a:ln>
        </p:spPr>
        <p:txBody>
          <a:bodyPr lIns="35941" tIns="35941" rIns="35941" bIns="35941">
            <a:spAutoFit/>
          </a:bodyPr>
          <a:lstStyle/>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2</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．如图所示，质量为</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10 kg</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的环</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图中未画出</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在</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F</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200 N</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的拉力作用下，沿固定在地面上的粗糙长直杆由静止开始运动，杆与水平地面的夹角</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θ</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37°</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，拉力</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F</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与杆的夹角也为</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θ</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。力</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F</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作用</a:t>
            </a:r>
            <a:r>
              <a:rPr lang="zh-CN" altLang="en-US" sz="2400">
                <a:solidFill>
                  <a:srgbClr val="000000"/>
                </a:solidFill>
                <a:latin typeface="Times New Roman" pitchFamily="18" charset="0"/>
                <a:ea typeface="微软雅黑" pitchFamily="34" charset="-122"/>
                <a:cs typeface="Courier New" pitchFamily="49" charset="0"/>
                <a:sym typeface="Times New Roman" pitchFamily="18" charset="0"/>
              </a:rPr>
              <a:t> </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0.5 s</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后撤去，环在杆上继续上滑了</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0.4 s</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后速度减为零。</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已知</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sin 37°</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0.6</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cos 37°</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0.8</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g</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10 m/s</a:t>
            </a:r>
            <a:r>
              <a:rPr lang="en-US" altLang="zh-CN" sz="2400" baseline="30000">
                <a:solidFill>
                  <a:srgbClr val="000000"/>
                </a:solidFill>
                <a:latin typeface="Times New Roman" pitchFamily="18" charset="0"/>
                <a:ea typeface="微软雅黑" pitchFamily="34" charset="-122"/>
                <a:cs typeface="Courier New" pitchFamily="49" charset="0"/>
                <a:sym typeface="Times New Roman" pitchFamily="18" charset="0"/>
              </a:rPr>
              <a:t>2</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求：</a:t>
            </a:r>
            <a:endParaRPr lang="zh-CN" altLang="en-US" sz="2400">
              <a:solidFill>
                <a:srgbClr val="000000"/>
              </a:solidFill>
              <a:latin typeface="Times New Roman" pitchFamily="18" charset="0"/>
              <a:ea typeface="微软雅黑" pitchFamily="34" charset="-122"/>
              <a:cs typeface="Courier New" pitchFamily="49" charset="0"/>
              <a:sym typeface="Times New Roman" pitchFamily="18" charset="0"/>
            </a:endParaRPr>
          </a:p>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(1)</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环与杆之间的动摩擦因数</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μ</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a:t>
            </a:r>
            <a:endParaRPr lang="zh-CN" altLang="en-US" sz="2400">
              <a:solidFill>
                <a:srgbClr val="000000"/>
              </a:solidFill>
              <a:latin typeface="Times New Roman" pitchFamily="18" charset="0"/>
              <a:ea typeface="微软雅黑" pitchFamily="34" charset="-122"/>
              <a:cs typeface="Courier New" pitchFamily="49" charset="0"/>
              <a:sym typeface="Times New Roman" pitchFamily="18" charset="0"/>
            </a:endParaRPr>
          </a:p>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(2)</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环沿杆向上运动的总距离</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x</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a:t>
            </a:r>
            <a:endParaRPr lang="zh-CN" altLang="zh-CN" sz="2400">
              <a:solidFill>
                <a:srgbClr val="000000"/>
              </a:solidFill>
              <a:latin typeface="Times New Roman" pitchFamily="18" charset="0"/>
              <a:ea typeface="微软雅黑" pitchFamily="34" charset="-122"/>
              <a:cs typeface="Times New Roman" pitchFamily="18" charset="0"/>
              <a:sym typeface="Times New Roman" pitchFamily="18" charset="0"/>
            </a:endParaRPr>
          </a:p>
        </p:txBody>
      </p:sp>
      <p:sp>
        <p:nvSpPr>
          <p:cNvPr id="4" name="Text Box 21"/>
          <p:cNvSpPr txBox="1">
            <a:spLocks noChangeArrowheads="1"/>
          </p:cNvSpPr>
          <p:nvPr/>
        </p:nvSpPr>
        <p:spPr bwMode="auto">
          <a:xfrm>
            <a:off x="241300" y="3471863"/>
            <a:ext cx="4305300" cy="530225"/>
          </a:xfrm>
          <a:prstGeom prst="rect">
            <a:avLst/>
          </a:prstGeom>
          <a:noFill/>
          <a:ln w="63500" cmpd="thinThick">
            <a:noFill/>
            <a:miter lim="800000"/>
            <a:headEnd/>
            <a:tailEnd/>
          </a:ln>
        </p:spPr>
        <p:txBody>
          <a:bodyPr>
            <a:spAutoFit/>
          </a:bodyPr>
          <a:lstStyle/>
          <a:p>
            <a:pPr>
              <a:lnSpc>
                <a:spcPct val="120000"/>
              </a:lnSpc>
              <a:buFont typeface="Arial" charset="0"/>
              <a:buNone/>
            </a:pPr>
            <a:r>
              <a:rPr lang="zh-CN" altLang="zh-CN" sz="2400">
                <a:solidFill>
                  <a:srgbClr val="0000FF"/>
                </a:solidFill>
                <a:latin typeface="Times New Roman" pitchFamily="18" charset="0"/>
                <a:ea typeface="微软雅黑" pitchFamily="34" charset="-122"/>
                <a:cs typeface="Times New Roman" pitchFamily="18" charset="0"/>
                <a:sym typeface="微软雅黑" pitchFamily="34" charset="-122"/>
              </a:rPr>
              <a:t>答案</a:t>
            </a:r>
            <a:r>
              <a:rPr lang="zh-CN" altLang="zh-CN" sz="2400">
                <a:solidFill>
                  <a:srgbClr val="000000"/>
                </a:solidFill>
                <a:latin typeface="Times New Roman" pitchFamily="18" charset="0"/>
                <a:ea typeface="微软雅黑" pitchFamily="34" charset="-122"/>
                <a:cs typeface="Times New Roman" pitchFamily="18" charset="0"/>
                <a:sym typeface="微软雅黑" pitchFamily="34" charset="-122"/>
              </a:rPr>
              <a:t>　</a:t>
            </a:r>
            <a:r>
              <a:rPr lang="en-US" altLang="zh-CN" sz="2400">
                <a:solidFill>
                  <a:srgbClr val="000000"/>
                </a:solidFill>
                <a:latin typeface="Times New Roman" pitchFamily="18" charset="0"/>
                <a:ea typeface="微软雅黑" pitchFamily="34" charset="-122"/>
                <a:cs typeface="Times New Roman" pitchFamily="18" charset="0"/>
                <a:sym typeface="微软雅黑" pitchFamily="34" charset="-122"/>
              </a:rPr>
              <a:t>(1)0.5</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　</a:t>
            </a:r>
            <a:r>
              <a:rPr lang="en-US" altLang="zh-CN" sz="2400">
                <a:solidFill>
                  <a:srgbClr val="000000"/>
                </a:solidFill>
                <a:latin typeface="Times New Roman" pitchFamily="18" charset="0"/>
                <a:ea typeface="微软雅黑" pitchFamily="34" charset="-122"/>
                <a:cs typeface="Times New Roman" pitchFamily="18" charset="0"/>
                <a:sym typeface="微软雅黑" pitchFamily="34" charset="-122"/>
              </a:rPr>
              <a:t>(2)1.8 m</a:t>
            </a:r>
          </a:p>
        </p:txBody>
      </p:sp>
      <p:sp>
        <p:nvSpPr>
          <p:cNvPr id="10275" name="AutoShape 16">
            <a:hlinkClick r:id="rId2" action="ppaction://hlinksldjump" highlightClick="1"/>
          </p:cNvPr>
          <p:cNvSpPr>
            <a:spLocks noChangeArrowheads="1"/>
          </p:cNvSpPr>
          <p:nvPr/>
        </p:nvSpPr>
        <p:spPr bwMode="auto">
          <a:xfrm>
            <a:off x="11007725" y="5702300"/>
            <a:ext cx="935038" cy="360363"/>
          </a:xfrm>
          <a:prstGeom prst="actionButtonBlank">
            <a:avLst/>
          </a:prstGeom>
          <a:solidFill>
            <a:srgbClr val="C0C0C0"/>
          </a:solidFill>
          <a:ln w="9525">
            <a:solidFill>
              <a:srgbClr val="969696"/>
            </a:solidFill>
            <a:miter lim="800000"/>
            <a:headEnd/>
            <a:tailEnd/>
          </a:ln>
        </p:spPr>
        <p:txBody>
          <a:bodyPr wrap="none" anchor="ctr"/>
          <a:lstStyle/>
          <a:p>
            <a:pPr algn="ctr" eaLnBrk="0" hangingPunct="0"/>
            <a:r>
              <a:rPr lang="zh-CN" altLang="en-US" sz="1600">
                <a:latin typeface="微软雅黑" pitchFamily="34" charset="-122"/>
              </a:rPr>
              <a:t>转到解析</a:t>
            </a:r>
          </a:p>
        </p:txBody>
      </p:sp>
      <p:pic>
        <p:nvPicPr>
          <p:cNvPr id="38917" name="Picture 35" descr="1W244"/>
          <p:cNvPicPr>
            <a:picLocks noChangeAspect="1" noChangeArrowheads="1"/>
          </p:cNvPicPr>
          <p:nvPr/>
        </p:nvPicPr>
        <p:blipFill>
          <a:blip r:embed="rId3"/>
          <a:srcRect/>
          <a:stretch>
            <a:fillRect/>
          </a:stretch>
        </p:blipFill>
        <p:spPr bwMode="auto">
          <a:xfrm>
            <a:off x="7059613" y="2190750"/>
            <a:ext cx="2500312" cy="13922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10275"/>
                                        </p:tgtEl>
                                        <p:attrNameLst>
                                          <p:attrName>style.visibility</p:attrName>
                                        </p:attrNameLst>
                                      </p:cBhvr>
                                      <p:to>
                                        <p:strVal val="visible"/>
                                      </p:to>
                                    </p:set>
                                    <p:animEffect transition="in" filter="blinds(vertical)">
                                      <p:cBhvr>
                                        <p:cTn id="11" dur="500"/>
                                        <p:tgtEl>
                                          <p:spTgt spid="10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27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多维训练</a:t>
            </a:r>
          </a:p>
        </p:txBody>
      </p:sp>
      <p:graphicFrame>
        <p:nvGraphicFramePr>
          <p:cNvPr id="18433" name="Object 1" descr="image18"/>
          <p:cNvGraphicFramePr>
            <a:graphicFrameLocks noChangeAspect="1"/>
          </p:cNvGraphicFramePr>
          <p:nvPr/>
        </p:nvGraphicFramePr>
        <p:xfrm>
          <a:off x="863600" y="604838"/>
          <a:ext cx="10391775" cy="5680075"/>
        </p:xfrm>
        <a:graphic>
          <a:graphicData uri="http://schemas.openxmlformats.org/presentationml/2006/ole">
            <p:oleObj spid="_x0000_s18433" name="文档" r:id="rId3" imgW="3984104" imgH="2182555" progId="Word.Document.8">
              <p:embed/>
            </p:oleObj>
          </a:graphicData>
        </a:graphic>
      </p:graphicFrame>
      <p:sp>
        <p:nvSpPr>
          <p:cNvPr id="18435" name="AutoShape 17">
            <a:hlinkClick r:id="rId4" action="ppaction://hlinksldjump" highlightClick="1"/>
          </p:cNvPr>
          <p:cNvSpPr>
            <a:spLocks noChangeArrowheads="1"/>
          </p:cNvSpPr>
          <p:nvPr/>
        </p:nvSpPr>
        <p:spPr bwMode="auto">
          <a:xfrm>
            <a:off x="11007725" y="5641975"/>
            <a:ext cx="935038" cy="360363"/>
          </a:xfrm>
          <a:prstGeom prst="actionButtonBlank">
            <a:avLst/>
          </a:prstGeom>
          <a:solidFill>
            <a:srgbClr val="C0C0C0"/>
          </a:solidFill>
          <a:ln w="9525">
            <a:solidFill>
              <a:srgbClr val="969696"/>
            </a:solidFill>
            <a:miter lim="800000"/>
            <a:headEnd/>
            <a:tailEnd/>
          </a:ln>
        </p:spPr>
        <p:txBody>
          <a:bodyPr wrap="none" anchor="ctr"/>
          <a:lstStyle/>
          <a:p>
            <a:pPr algn="ctr" eaLnBrk="0" hangingPunct="0"/>
            <a:r>
              <a:rPr lang="zh-CN" altLang="en-US" sz="1600">
                <a:latin typeface="微软雅黑" pitchFamily="34" charset="-122"/>
              </a:rPr>
              <a:t>转回原题</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多维训练</a:t>
            </a:r>
          </a:p>
        </p:txBody>
      </p:sp>
      <p:sp>
        <p:nvSpPr>
          <p:cNvPr id="23555" name="文本框 105"/>
          <p:cNvSpPr txBox="1">
            <a:spLocks noChangeArrowheads="1"/>
          </p:cNvSpPr>
          <p:nvPr/>
        </p:nvSpPr>
        <p:spPr bwMode="auto">
          <a:xfrm>
            <a:off x="431800" y="565150"/>
            <a:ext cx="11328400" cy="2862263"/>
          </a:xfrm>
          <a:prstGeom prst="rect">
            <a:avLst/>
          </a:prstGeom>
          <a:noFill/>
          <a:ln w="9525">
            <a:noFill/>
            <a:miter lim="800000"/>
            <a:headEnd/>
            <a:tailEnd/>
          </a:ln>
        </p:spPr>
        <p:txBody>
          <a:bodyPr>
            <a:spAutoFit/>
          </a:bodyPr>
          <a:lstStyle/>
          <a:p>
            <a:pPr indent="609600">
              <a:lnSpc>
                <a:spcPct val="150000"/>
              </a:lnSpc>
            </a:pPr>
            <a:r>
              <a:rPr lang="en-US" altLang="zh-CN" sz="2400">
                <a:latin typeface="Times New Roman" pitchFamily="18" charset="0"/>
                <a:ea typeface="微软雅黑" pitchFamily="34" charset="-122"/>
              </a:rPr>
              <a:t>3</a:t>
            </a:r>
            <a:r>
              <a:rPr lang="zh-CN" altLang="en-US" sz="2400">
                <a:latin typeface="Times New Roman" pitchFamily="18" charset="0"/>
                <a:ea typeface="微软雅黑" pitchFamily="34" charset="-122"/>
              </a:rPr>
              <a:t>．</a:t>
            </a:r>
            <a:r>
              <a:rPr lang="en-US" altLang="zh-CN" sz="2400">
                <a:latin typeface="Times New Roman" pitchFamily="18" charset="0"/>
                <a:ea typeface="微软雅黑" pitchFamily="34" charset="-122"/>
              </a:rPr>
              <a:t>(2018·4</a:t>
            </a:r>
            <a:r>
              <a:rPr lang="zh-CN" altLang="en-US" sz="2400">
                <a:latin typeface="Times New Roman" pitchFamily="18" charset="0"/>
                <a:ea typeface="微软雅黑" pitchFamily="34" charset="-122"/>
              </a:rPr>
              <a:t>月浙江选考，</a:t>
            </a:r>
            <a:r>
              <a:rPr lang="en-US" altLang="zh-CN" sz="2400">
                <a:latin typeface="Times New Roman" pitchFamily="18" charset="0"/>
                <a:ea typeface="微软雅黑" pitchFamily="34" charset="-122"/>
              </a:rPr>
              <a:t>19)</a:t>
            </a:r>
            <a:r>
              <a:rPr lang="zh-CN" altLang="en-US" sz="2400">
                <a:latin typeface="Times New Roman" pitchFamily="18" charset="0"/>
                <a:ea typeface="微软雅黑" pitchFamily="34" charset="-122"/>
              </a:rPr>
              <a:t>可爱的企鹅喜欢在冰面上玩游戏。如图所示，有一企鹅在倾角为</a:t>
            </a:r>
            <a:r>
              <a:rPr lang="en-US" altLang="zh-CN" sz="2400">
                <a:latin typeface="Times New Roman" pitchFamily="18" charset="0"/>
                <a:ea typeface="微软雅黑" pitchFamily="34" charset="-122"/>
              </a:rPr>
              <a:t>37°</a:t>
            </a:r>
            <a:r>
              <a:rPr lang="zh-CN" altLang="en-US" sz="2400">
                <a:latin typeface="Times New Roman" pitchFamily="18" charset="0"/>
                <a:ea typeface="微软雅黑" pitchFamily="34" charset="-122"/>
              </a:rPr>
              <a:t>的倾斜冰面上，先以加速度</a:t>
            </a:r>
            <a:r>
              <a:rPr lang="en-US" altLang="zh-CN" sz="2400" i="1">
                <a:latin typeface="Times New Roman" pitchFamily="18" charset="0"/>
                <a:ea typeface="微软雅黑" pitchFamily="34" charset="-122"/>
              </a:rPr>
              <a:t>a</a:t>
            </a:r>
            <a:r>
              <a:rPr lang="zh-CN" altLang="en-US" sz="2400">
                <a:latin typeface="Times New Roman" pitchFamily="18" charset="0"/>
                <a:ea typeface="微软雅黑" pitchFamily="34" charset="-122"/>
              </a:rPr>
              <a:t>＝</a:t>
            </a:r>
            <a:r>
              <a:rPr lang="en-US" altLang="zh-CN" sz="2400">
                <a:latin typeface="Times New Roman" pitchFamily="18" charset="0"/>
                <a:ea typeface="微软雅黑" pitchFamily="34" charset="-122"/>
              </a:rPr>
              <a:t>0.5 m/s</a:t>
            </a:r>
            <a:r>
              <a:rPr lang="en-US" altLang="zh-CN" sz="2400" baseline="30000">
                <a:latin typeface="Times New Roman" pitchFamily="18" charset="0"/>
                <a:ea typeface="微软雅黑" pitchFamily="34" charset="-122"/>
              </a:rPr>
              <a:t>2</a:t>
            </a:r>
            <a:r>
              <a:rPr lang="zh-CN" altLang="en-US" sz="2400">
                <a:latin typeface="Times New Roman" pitchFamily="18" charset="0"/>
                <a:ea typeface="微软雅黑" pitchFamily="34" charset="-122"/>
              </a:rPr>
              <a:t>从冰面底部由静止开始沿直线向上</a:t>
            </a:r>
            <a:r>
              <a:rPr lang="en-US" sz="2400">
                <a:latin typeface="Times New Roman" pitchFamily="18" charset="0"/>
                <a:ea typeface="微软雅黑" pitchFamily="34" charset="-122"/>
              </a:rPr>
              <a:t>“</a:t>
            </a:r>
            <a:r>
              <a:rPr lang="zh-CN" altLang="en-US" sz="2400">
                <a:latin typeface="Times New Roman" pitchFamily="18" charset="0"/>
                <a:ea typeface="微软雅黑" pitchFamily="34" charset="-122"/>
              </a:rPr>
              <a:t>奔跑</a:t>
            </a:r>
            <a:r>
              <a:rPr lang="en-US" sz="2400">
                <a:latin typeface="Times New Roman" pitchFamily="18" charset="0"/>
                <a:ea typeface="微软雅黑" pitchFamily="34" charset="-122"/>
              </a:rPr>
              <a:t>”</a:t>
            </a:r>
            <a:r>
              <a:rPr lang="zh-CN" altLang="en-US" sz="2400">
                <a:latin typeface="Times New Roman" pitchFamily="18" charset="0"/>
                <a:ea typeface="微软雅黑" pitchFamily="34" charset="-122"/>
              </a:rPr>
              <a:t>，</a:t>
            </a:r>
            <a:r>
              <a:rPr lang="en-US" altLang="zh-CN" sz="2400" i="1">
                <a:latin typeface="Times New Roman" pitchFamily="18" charset="0"/>
                <a:ea typeface="微软雅黑" pitchFamily="34" charset="-122"/>
              </a:rPr>
              <a:t>t</a:t>
            </a:r>
            <a:r>
              <a:rPr lang="zh-CN" altLang="en-US" sz="2400">
                <a:latin typeface="Times New Roman" pitchFamily="18" charset="0"/>
                <a:ea typeface="微软雅黑" pitchFamily="34" charset="-122"/>
              </a:rPr>
              <a:t>＝</a:t>
            </a:r>
            <a:r>
              <a:rPr lang="en-US" altLang="zh-CN" sz="2400">
                <a:latin typeface="Times New Roman" pitchFamily="18" charset="0"/>
                <a:ea typeface="微软雅黑" pitchFamily="34" charset="-122"/>
              </a:rPr>
              <a:t>8 s</a:t>
            </a:r>
            <a:r>
              <a:rPr lang="zh-CN" altLang="en-US" sz="2400">
                <a:latin typeface="Times New Roman" pitchFamily="18" charset="0"/>
                <a:ea typeface="微软雅黑" pitchFamily="34" charset="-122"/>
              </a:rPr>
              <a:t>时，突然卧倒以肚皮贴着冰面向前滑行，最后退滑到出发点，完成一次游戏</a:t>
            </a:r>
            <a:r>
              <a:rPr lang="en-US" altLang="zh-CN" sz="2400">
                <a:latin typeface="Times New Roman" pitchFamily="18" charset="0"/>
                <a:ea typeface="微软雅黑" pitchFamily="34" charset="-122"/>
              </a:rPr>
              <a:t>(</a:t>
            </a:r>
            <a:r>
              <a:rPr lang="zh-CN" altLang="en-US" sz="2400">
                <a:latin typeface="Times New Roman" pitchFamily="18" charset="0"/>
                <a:ea typeface="微软雅黑" pitchFamily="34" charset="-122"/>
              </a:rPr>
              <a:t>企鹅在滑动过程中姿势保持不变</a:t>
            </a:r>
            <a:r>
              <a:rPr lang="en-US" altLang="zh-CN" sz="2400">
                <a:latin typeface="Times New Roman" pitchFamily="18" charset="0"/>
                <a:ea typeface="微软雅黑" pitchFamily="34" charset="-122"/>
              </a:rPr>
              <a:t>)</a:t>
            </a:r>
            <a:r>
              <a:rPr lang="zh-CN" altLang="en-US" sz="2400">
                <a:latin typeface="Times New Roman" pitchFamily="18" charset="0"/>
                <a:ea typeface="微软雅黑" pitchFamily="34" charset="-122"/>
              </a:rPr>
              <a:t>。若企鹅肚皮与冰面间的动摩擦因数</a:t>
            </a:r>
            <a:r>
              <a:rPr lang="en-US" altLang="zh-CN" sz="2400" i="1">
                <a:latin typeface="Times New Roman" pitchFamily="18" charset="0"/>
                <a:ea typeface="微软雅黑" pitchFamily="34" charset="-122"/>
              </a:rPr>
              <a:t>μ</a:t>
            </a:r>
            <a:r>
              <a:rPr lang="zh-CN" altLang="en-US" sz="2400">
                <a:latin typeface="Times New Roman" pitchFamily="18" charset="0"/>
                <a:ea typeface="微软雅黑" pitchFamily="34" charset="-122"/>
              </a:rPr>
              <a:t>＝</a:t>
            </a:r>
            <a:r>
              <a:rPr lang="en-US" altLang="zh-CN" sz="2400">
                <a:latin typeface="Times New Roman" pitchFamily="18" charset="0"/>
                <a:ea typeface="微软雅黑" pitchFamily="34" charset="-122"/>
              </a:rPr>
              <a:t>0.25</a:t>
            </a:r>
            <a:r>
              <a:rPr lang="zh-CN" altLang="en-US" sz="2400">
                <a:latin typeface="Times New Roman" pitchFamily="18" charset="0"/>
                <a:ea typeface="微软雅黑" pitchFamily="34" charset="-122"/>
              </a:rPr>
              <a:t>，已知</a:t>
            </a:r>
            <a:r>
              <a:rPr lang="en-US" altLang="zh-CN" sz="2400">
                <a:latin typeface="Times New Roman" pitchFamily="18" charset="0"/>
                <a:ea typeface="微软雅黑" pitchFamily="34" charset="-122"/>
              </a:rPr>
              <a:t>sin 37°</a:t>
            </a:r>
            <a:r>
              <a:rPr lang="zh-CN" altLang="en-US" sz="2400">
                <a:latin typeface="Times New Roman" pitchFamily="18" charset="0"/>
                <a:ea typeface="微软雅黑" pitchFamily="34" charset="-122"/>
              </a:rPr>
              <a:t>＝</a:t>
            </a:r>
            <a:r>
              <a:rPr lang="en-US" altLang="zh-CN" sz="2400">
                <a:latin typeface="Times New Roman" pitchFamily="18" charset="0"/>
                <a:ea typeface="微软雅黑" pitchFamily="34" charset="-122"/>
              </a:rPr>
              <a:t>0.6</a:t>
            </a:r>
            <a:r>
              <a:rPr lang="zh-CN" altLang="en-US" sz="2400">
                <a:latin typeface="Times New Roman" pitchFamily="18" charset="0"/>
                <a:ea typeface="微软雅黑" pitchFamily="34" charset="-122"/>
              </a:rPr>
              <a:t>，</a:t>
            </a:r>
            <a:r>
              <a:rPr lang="en-US" altLang="zh-CN" sz="2400">
                <a:latin typeface="Times New Roman" pitchFamily="18" charset="0"/>
                <a:ea typeface="微软雅黑" pitchFamily="34" charset="-122"/>
              </a:rPr>
              <a:t>cos 37°</a:t>
            </a:r>
            <a:r>
              <a:rPr lang="zh-CN" altLang="en-US" sz="2400">
                <a:latin typeface="Times New Roman" pitchFamily="18" charset="0"/>
                <a:ea typeface="微软雅黑" pitchFamily="34" charset="-122"/>
              </a:rPr>
              <a:t>＝</a:t>
            </a:r>
            <a:r>
              <a:rPr lang="en-US" altLang="zh-CN" sz="2400">
                <a:latin typeface="Times New Roman" pitchFamily="18" charset="0"/>
                <a:ea typeface="微软雅黑" pitchFamily="34" charset="-122"/>
              </a:rPr>
              <a:t>0.8</a:t>
            </a:r>
            <a:r>
              <a:rPr lang="zh-CN" altLang="en-US" sz="2400">
                <a:latin typeface="Times New Roman" pitchFamily="18" charset="0"/>
                <a:ea typeface="微软雅黑" pitchFamily="34" charset="-122"/>
              </a:rPr>
              <a:t>，</a:t>
            </a:r>
            <a:r>
              <a:rPr lang="en-US" altLang="zh-CN" sz="2400" i="1">
                <a:latin typeface="Times New Roman" pitchFamily="18" charset="0"/>
                <a:ea typeface="微软雅黑" pitchFamily="34" charset="-122"/>
              </a:rPr>
              <a:t>g</a:t>
            </a:r>
            <a:r>
              <a:rPr lang="zh-CN" altLang="en-US" sz="2400">
                <a:latin typeface="Times New Roman" pitchFamily="18" charset="0"/>
                <a:ea typeface="微软雅黑" pitchFamily="34" charset="-122"/>
              </a:rPr>
              <a:t>取</a:t>
            </a:r>
            <a:r>
              <a:rPr lang="en-US" altLang="zh-CN" sz="2400">
                <a:latin typeface="Times New Roman" pitchFamily="18" charset="0"/>
                <a:ea typeface="微软雅黑" pitchFamily="34" charset="-122"/>
              </a:rPr>
              <a:t>10 m/s</a:t>
            </a:r>
            <a:r>
              <a:rPr lang="en-US" altLang="zh-CN" sz="2400" baseline="30000">
                <a:latin typeface="Times New Roman" pitchFamily="18" charset="0"/>
                <a:ea typeface="微软雅黑" pitchFamily="34" charset="-122"/>
              </a:rPr>
              <a:t>2</a:t>
            </a:r>
            <a:r>
              <a:rPr lang="zh-CN" altLang="en-US" sz="2400">
                <a:latin typeface="Times New Roman" pitchFamily="18" charset="0"/>
                <a:ea typeface="微软雅黑" pitchFamily="34" charset="-122"/>
              </a:rPr>
              <a:t>。求：</a:t>
            </a:r>
            <a:endParaRPr lang="zh-CN" altLang="en-US"/>
          </a:p>
        </p:txBody>
      </p:sp>
      <p:pic>
        <p:nvPicPr>
          <p:cNvPr id="23556" name="图片 1"/>
          <p:cNvPicPr>
            <a:picLocks noChangeAspect="1" noChangeArrowheads="1"/>
          </p:cNvPicPr>
          <p:nvPr/>
        </p:nvPicPr>
        <p:blipFill>
          <a:blip r:embed="rId3"/>
          <a:srcRect/>
          <a:stretch>
            <a:fillRect/>
          </a:stretch>
        </p:blipFill>
        <p:spPr bwMode="auto">
          <a:xfrm>
            <a:off x="9177338" y="3106738"/>
            <a:ext cx="2359025" cy="1804987"/>
          </a:xfrm>
          <a:prstGeom prst="rect">
            <a:avLst/>
          </a:prstGeom>
          <a:noFill/>
          <a:ln w="9525">
            <a:noFill/>
            <a:miter lim="800000"/>
            <a:headEnd/>
            <a:tailEnd/>
          </a:ln>
        </p:spPr>
      </p:pic>
      <p:sp>
        <p:nvSpPr>
          <p:cNvPr id="3" name="文本框 2"/>
          <p:cNvSpPr txBox="1"/>
          <p:nvPr/>
        </p:nvSpPr>
        <p:spPr>
          <a:xfrm>
            <a:off x="-163513" y="3427413"/>
            <a:ext cx="9094788" cy="1752600"/>
          </a:xfrm>
          <a:prstGeom prst="rect">
            <a:avLst/>
          </a:prstGeom>
          <a:noFill/>
          <a:ln w="9525">
            <a:noFill/>
          </a:ln>
        </p:spPr>
        <p:txBody>
          <a:bodyPr>
            <a:spAutoFit/>
          </a:bodyPr>
          <a:lstStyle/>
          <a:p>
            <a:pPr indent="609600">
              <a:lnSpc>
                <a:spcPct val="150000"/>
              </a:lnSpc>
              <a:defRPr/>
            </a:pPr>
            <a:r>
              <a:rPr lang="en-US" sz="2400">
                <a:latin typeface="Times New Roman" panose="02020603050405020304" pitchFamily="18" charset="0"/>
                <a:ea typeface="微软雅黑" panose="020B0503020204020204" pitchFamily="34" charset="-122"/>
              </a:rPr>
              <a:t>(1)</a:t>
            </a:r>
            <a:r>
              <a:rPr lang="zh-CN" sz="2400">
                <a:latin typeface="Times New Roman" panose="02020603050405020304" pitchFamily="18" charset="0"/>
                <a:ea typeface="微软雅黑" panose="020B0503020204020204" pitchFamily="34" charset="-122"/>
              </a:rPr>
              <a:t>企鹅向上</a:t>
            </a:r>
            <a:r>
              <a:rPr lang="en-US" sz="2400">
                <a:latin typeface="Times New Roman" panose="02020603050405020304" pitchFamily="18" charset="0"/>
                <a:ea typeface="微软雅黑" panose="020B0503020204020204" pitchFamily="34" charset="-122"/>
              </a:rPr>
              <a:t>“</a:t>
            </a:r>
            <a:r>
              <a:rPr lang="zh-CN" sz="2400">
                <a:latin typeface="Times New Roman" panose="02020603050405020304" pitchFamily="18" charset="0"/>
                <a:ea typeface="微软雅黑" panose="020B0503020204020204" pitchFamily="34" charset="-122"/>
              </a:rPr>
              <a:t>奔跑</a:t>
            </a:r>
            <a:r>
              <a:rPr lang="en-US" sz="2400">
                <a:latin typeface="Times New Roman" panose="02020603050405020304" pitchFamily="18" charset="0"/>
                <a:ea typeface="微软雅黑" panose="020B0503020204020204" pitchFamily="34" charset="-122"/>
              </a:rPr>
              <a:t>”</a:t>
            </a:r>
            <a:r>
              <a:rPr lang="zh-CN" sz="2400">
                <a:latin typeface="Times New Roman" panose="02020603050405020304" pitchFamily="18" charset="0"/>
                <a:ea typeface="微软雅黑" panose="020B0503020204020204" pitchFamily="34" charset="-122"/>
              </a:rPr>
              <a:t>的位移大小；</a:t>
            </a:r>
            <a:endParaRPr lang="en-US" sz="2400">
              <a:latin typeface="Times New Roman" panose="02020603050405020304" pitchFamily="18" charset="0"/>
              <a:ea typeface="微软雅黑" panose="020B0503020204020204" pitchFamily="34" charset="-122"/>
            </a:endParaRPr>
          </a:p>
          <a:p>
            <a:pPr>
              <a:defRPr/>
            </a:pPr>
            <a:r>
              <a:rPr lang="en-US" sz="2400">
                <a:latin typeface="Times New Roman" panose="02020603050405020304" pitchFamily="18" charset="0"/>
                <a:ea typeface="微软雅黑" panose="020B0503020204020204" pitchFamily="34" charset="-122"/>
              </a:rPr>
              <a:t>        (2)</a:t>
            </a:r>
            <a:r>
              <a:rPr lang="zh-CN" sz="2400">
                <a:latin typeface="Times New Roman" panose="02020603050405020304" pitchFamily="18" charset="0"/>
                <a:ea typeface="微软雅黑" panose="020B0503020204020204" pitchFamily="34" charset="-122"/>
              </a:rPr>
              <a:t>企鹅在冰面滑动的加速度大小；</a:t>
            </a:r>
            <a:endParaRPr lang="en-US" sz="2400">
              <a:latin typeface="Times New Roman" panose="02020603050405020304" pitchFamily="18" charset="0"/>
              <a:ea typeface="微软雅黑" panose="020B0503020204020204" pitchFamily="34" charset="-122"/>
            </a:endParaRPr>
          </a:p>
          <a:p>
            <a:pPr>
              <a:defRPr/>
            </a:pPr>
            <a:r>
              <a:rPr lang="en-US" sz="2400">
                <a:latin typeface="Times New Roman" panose="02020603050405020304" pitchFamily="18" charset="0"/>
                <a:ea typeface="微软雅黑" panose="020B0503020204020204" pitchFamily="34" charset="-122"/>
              </a:rPr>
              <a:t>        (3)</a:t>
            </a:r>
            <a:r>
              <a:rPr lang="zh-CN" sz="2400">
                <a:latin typeface="Times New Roman" panose="02020603050405020304" pitchFamily="18" charset="0"/>
                <a:ea typeface="微软雅黑" panose="020B0503020204020204" pitchFamily="34" charset="-122"/>
              </a:rPr>
              <a:t>企鹅退滑到出发点时的速度大小。</a:t>
            </a:r>
            <a:r>
              <a:rPr lang="en-US" sz="2400">
                <a:latin typeface="Times New Roman" panose="02020603050405020304" pitchFamily="18" charset="0"/>
                <a:ea typeface="微软雅黑" panose="020B0503020204020204" pitchFamily="34" charset="-122"/>
              </a:rPr>
              <a:t>(</a:t>
            </a:r>
            <a:r>
              <a:rPr lang="zh-CN" sz="2400">
                <a:latin typeface="Times New Roman" panose="02020603050405020304" pitchFamily="18" charset="0"/>
                <a:ea typeface="微软雅黑" panose="020B0503020204020204" pitchFamily="34" charset="-122"/>
              </a:rPr>
              <a:t>计算结果可用根式表示</a:t>
            </a:r>
            <a:r>
              <a:rPr lang="en-US" sz="2400">
                <a:latin typeface="Times New Roman" panose="02020603050405020304" pitchFamily="18" charset="0"/>
                <a:ea typeface="微软雅黑" panose="020B0503020204020204" pitchFamily="34" charset="-122"/>
              </a:rPr>
              <a:t>)</a:t>
            </a:r>
            <a:endParaRPr lang="zh-CN" altLang="en-US">
              <a:latin typeface="Arial" panose="020B0604020202020204" pitchFamily="34" charset="0"/>
              <a:ea typeface="宋体" panose="02010600030101010101" pitchFamily="2" charset="-122"/>
            </a:endParaRPr>
          </a:p>
        </p:txBody>
      </p:sp>
      <p:sp>
        <p:nvSpPr>
          <p:cNvPr id="10275" name="AutoShape 16">
            <a:hlinkClick r:id="rId4" action="ppaction://hlinksldjump" highlightClick="1"/>
          </p:cNvPr>
          <p:cNvSpPr>
            <a:spLocks noChangeArrowheads="1"/>
          </p:cNvSpPr>
          <p:nvPr/>
        </p:nvSpPr>
        <p:spPr bwMode="auto">
          <a:xfrm>
            <a:off x="11007725" y="5794375"/>
            <a:ext cx="935038" cy="360363"/>
          </a:xfrm>
          <a:prstGeom prst="actionButtonBlank">
            <a:avLst/>
          </a:prstGeom>
          <a:solidFill>
            <a:srgbClr val="C0C0C0"/>
          </a:solidFill>
          <a:ln w="9525">
            <a:solidFill>
              <a:srgbClr val="969696"/>
            </a:solidFill>
            <a:miter lim="800000"/>
            <a:headEnd/>
            <a:tailEnd/>
          </a:ln>
        </p:spPr>
        <p:txBody>
          <a:bodyPr wrap="none" anchor="ctr"/>
          <a:lstStyle/>
          <a:p>
            <a:pPr algn="ctr" eaLnBrk="0" hangingPunct="0"/>
            <a:r>
              <a:rPr lang="zh-CN" altLang="en-US" sz="1600">
                <a:latin typeface="微软雅黑" pitchFamily="34" charset="-122"/>
              </a:rPr>
              <a:t>转到解析</a:t>
            </a:r>
          </a:p>
        </p:txBody>
      </p:sp>
      <p:graphicFrame>
        <p:nvGraphicFramePr>
          <p:cNvPr id="4" name="Object 10"/>
          <p:cNvGraphicFramePr>
            <a:graphicFrameLocks noChangeAspect="1"/>
          </p:cNvGraphicFramePr>
          <p:nvPr/>
        </p:nvGraphicFramePr>
        <p:xfrm>
          <a:off x="325438" y="5010150"/>
          <a:ext cx="8042275" cy="1039813"/>
        </p:xfrm>
        <a:graphic>
          <a:graphicData uri="http://schemas.openxmlformats.org/presentationml/2006/ole">
            <p:oleObj spid="_x0000_s23553" name="文档" r:id="rId5" imgW="3096311" imgH="400237" progId="Word.Document.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3" presetClass="entr" presetSubtype="5" fill="hold" grpId="0" nodeType="withEffect">
                                  <p:stCondLst>
                                    <p:cond delay="0"/>
                                  </p:stCondLst>
                                  <p:childTnLst>
                                    <p:set>
                                      <p:cBhvr>
                                        <p:cTn id="8" dur="1" fill="hold">
                                          <p:stCondLst>
                                            <p:cond delay="0"/>
                                          </p:stCondLst>
                                        </p:cTn>
                                        <p:tgtEl>
                                          <p:spTgt spid="10275"/>
                                        </p:tgtEl>
                                        <p:attrNameLst>
                                          <p:attrName>style.visibility</p:attrName>
                                        </p:attrNameLst>
                                      </p:cBhvr>
                                      <p:to>
                                        <p:strVal val="visible"/>
                                      </p:to>
                                    </p:set>
                                    <p:animEffect transition="in" filter="blinds(vertical)">
                                      <p:cBhvr>
                                        <p:cTn id="9" dur="500"/>
                                        <p:tgtEl>
                                          <p:spTgt spid="10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 name="Object 1"/>
          <p:cNvGraphicFramePr>
            <a:graphicFrameLocks noChangeAspect="1"/>
          </p:cNvGraphicFramePr>
          <p:nvPr/>
        </p:nvGraphicFramePr>
        <p:xfrm>
          <a:off x="338138" y="431800"/>
          <a:ext cx="11610975" cy="6575425"/>
        </p:xfrm>
        <a:graphic>
          <a:graphicData uri="http://schemas.openxmlformats.org/presentationml/2006/ole">
            <p:oleObj spid="_x0000_s22529" name="文档" r:id="rId3" imgW="4433416" imgH="2516808" progId="Word.Document.8">
              <p:embed/>
            </p:oleObj>
          </a:graphicData>
        </a:graphic>
      </p:graphicFrame>
      <p:sp>
        <p:nvSpPr>
          <p:cNvPr id="22530"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多维训练</a:t>
            </a:r>
          </a:p>
        </p:txBody>
      </p:sp>
      <p:sp>
        <p:nvSpPr>
          <p:cNvPr id="22531" name="AutoShape 17">
            <a:hlinkClick r:id="rId4" action="ppaction://hlinksldjump" highlightClick="1"/>
          </p:cNvPr>
          <p:cNvSpPr>
            <a:spLocks noChangeArrowheads="1"/>
          </p:cNvSpPr>
          <p:nvPr/>
        </p:nvSpPr>
        <p:spPr bwMode="auto">
          <a:xfrm>
            <a:off x="11007725" y="5578475"/>
            <a:ext cx="935038" cy="360363"/>
          </a:xfrm>
          <a:prstGeom prst="actionButtonBlank">
            <a:avLst/>
          </a:prstGeom>
          <a:solidFill>
            <a:srgbClr val="C0C0C0"/>
          </a:solidFill>
          <a:ln w="9525">
            <a:solidFill>
              <a:srgbClr val="969696"/>
            </a:solidFill>
            <a:miter lim="800000"/>
            <a:headEnd/>
            <a:tailEnd/>
          </a:ln>
        </p:spPr>
        <p:txBody>
          <a:bodyPr wrap="none" anchor="ctr"/>
          <a:lstStyle/>
          <a:p>
            <a:pPr algn="ctr" eaLnBrk="0" hangingPunct="0"/>
            <a:r>
              <a:rPr lang="zh-CN" altLang="en-US" sz="1600">
                <a:latin typeface="微软雅黑" pitchFamily="34" charset="-122"/>
              </a:rPr>
              <a:t>转回原题</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0" y="477838"/>
            <a:ext cx="12192000" cy="5995987"/>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标题 1"/>
          <p:cNvSpPr>
            <a:spLocks noGrp="1"/>
          </p:cNvSpPr>
          <p:nvPr>
            <p:ph type="title"/>
          </p:nvPr>
        </p:nvSpPr>
        <p:spPr>
          <a:xfrm>
            <a:off x="241300" y="0"/>
            <a:ext cx="11701463" cy="465138"/>
          </a:xfrm>
        </p:spPr>
        <p:txBody>
          <a:bodyPr/>
          <a:lstStyle/>
          <a:p>
            <a:pPr eaLnBrk="1" hangingPunct="1"/>
            <a:r>
              <a:rPr lang="zh-CN" altLang="en-US" smtClean="0">
                <a:solidFill>
                  <a:srgbClr val="70AD47"/>
                </a:solidFill>
                <a:latin typeface="Calibri Light"/>
                <a:ea typeface="宋体" charset="-122"/>
              </a:rPr>
              <a:t>备选训练</a:t>
            </a:r>
          </a:p>
        </p:txBody>
      </p:sp>
      <p:sp>
        <p:nvSpPr>
          <p:cNvPr id="20484" name="Text Box 13"/>
          <p:cNvSpPr txBox="1">
            <a:spLocks noChangeArrowheads="1"/>
          </p:cNvSpPr>
          <p:nvPr/>
        </p:nvSpPr>
        <p:spPr bwMode="auto">
          <a:xfrm>
            <a:off x="254000" y="404813"/>
            <a:ext cx="11557000" cy="4175125"/>
          </a:xfrm>
          <a:prstGeom prst="rect">
            <a:avLst/>
          </a:prstGeom>
          <a:noFill/>
          <a:ln w="9525">
            <a:noFill/>
            <a:miter lim="800000"/>
            <a:headEnd/>
            <a:tailEnd/>
          </a:ln>
        </p:spPr>
        <p:txBody>
          <a:bodyPr lIns="35941" tIns="35941" rIns="35941" bIns="35941">
            <a:spAutoFit/>
          </a:bodyPr>
          <a:lstStyle/>
          <a:p>
            <a:pPr indent="266700" algn="just" eaLnBrk="0" hangingPunct="0">
              <a:lnSpc>
                <a:spcPct val="120000"/>
              </a:lnSpc>
              <a:buFont typeface="Arial" charset="0"/>
              <a:buNone/>
            </a:pPr>
            <a:r>
              <a:rPr lang="en-US" altLang="zh-CN" sz="2800">
                <a:solidFill>
                  <a:srgbClr val="000000"/>
                </a:solidFill>
                <a:latin typeface="Times New Roman" pitchFamily="18" charset="0"/>
                <a:ea typeface="微软雅黑" pitchFamily="34" charset="-122"/>
                <a:cs typeface="Times New Roman" pitchFamily="18" charset="0"/>
                <a:sym typeface="Times New Roman" pitchFamily="18" charset="0"/>
              </a:rPr>
              <a:t>1</a:t>
            </a:r>
            <a:r>
              <a:rPr lang="zh-CN" altLang="en-US" sz="2800">
                <a:solidFill>
                  <a:srgbClr val="000000"/>
                </a:solidFill>
                <a:latin typeface="Times New Roman" pitchFamily="18" charset="0"/>
                <a:ea typeface="微软雅黑" pitchFamily="34" charset="-122"/>
                <a:cs typeface="Times New Roman" pitchFamily="18" charset="0"/>
                <a:sym typeface="Times New Roman" pitchFamily="18" charset="0"/>
              </a:rPr>
              <a:t>．在遥控直升机下面用轻绳悬挂质量为</a:t>
            </a:r>
            <a:r>
              <a:rPr lang="en-US" altLang="zh-CN" sz="2800" i="1">
                <a:solidFill>
                  <a:srgbClr val="000000"/>
                </a:solidFill>
                <a:latin typeface="Times New Roman" pitchFamily="18" charset="0"/>
                <a:ea typeface="微软雅黑" pitchFamily="34" charset="-122"/>
                <a:cs typeface="Times New Roman" pitchFamily="18" charset="0"/>
                <a:sym typeface="Times New Roman" pitchFamily="18" charset="0"/>
              </a:rPr>
              <a:t>m</a:t>
            </a:r>
            <a:r>
              <a:rPr lang="zh-CN" altLang="en-US" sz="2800">
                <a:solidFill>
                  <a:srgbClr val="000000"/>
                </a:solidFill>
                <a:latin typeface="Times New Roman" pitchFamily="18" charset="0"/>
                <a:ea typeface="微软雅黑" pitchFamily="34" charset="-122"/>
                <a:cs typeface="Times New Roman" pitchFamily="18" charset="0"/>
                <a:sym typeface="Times New Roman" pitchFamily="18" charset="0"/>
              </a:rPr>
              <a:t>的摄像机可以拍摄学生在操场上的跑操情况。开始时遥控直升机悬停在</a:t>
            </a:r>
            <a:r>
              <a:rPr lang="en-US" altLang="zh-CN" sz="2800" i="1">
                <a:solidFill>
                  <a:srgbClr val="000000"/>
                </a:solidFill>
                <a:latin typeface="Times New Roman" pitchFamily="18" charset="0"/>
                <a:ea typeface="微软雅黑" pitchFamily="34" charset="-122"/>
                <a:cs typeface="Times New Roman" pitchFamily="18" charset="0"/>
                <a:sym typeface="Times New Roman" pitchFamily="18" charset="0"/>
              </a:rPr>
              <a:t>C</a:t>
            </a:r>
            <a:r>
              <a:rPr lang="zh-CN" altLang="en-US" sz="2800">
                <a:solidFill>
                  <a:srgbClr val="000000"/>
                </a:solidFill>
                <a:latin typeface="Times New Roman" pitchFamily="18" charset="0"/>
                <a:ea typeface="微软雅黑" pitchFamily="34" charset="-122"/>
                <a:cs typeface="Times New Roman" pitchFamily="18" charset="0"/>
                <a:sym typeface="Times New Roman" pitchFamily="18" charset="0"/>
              </a:rPr>
              <a:t>点正上方。若遥控直升机从</a:t>
            </a:r>
            <a:r>
              <a:rPr lang="en-US" altLang="zh-CN" sz="2800" i="1">
                <a:solidFill>
                  <a:srgbClr val="000000"/>
                </a:solidFill>
                <a:latin typeface="Times New Roman" pitchFamily="18" charset="0"/>
                <a:ea typeface="微软雅黑" pitchFamily="34" charset="-122"/>
                <a:cs typeface="Times New Roman" pitchFamily="18" charset="0"/>
                <a:sym typeface="Times New Roman" pitchFamily="18" charset="0"/>
              </a:rPr>
              <a:t>C</a:t>
            </a:r>
            <a:r>
              <a:rPr lang="zh-CN" altLang="en-US" sz="2800">
                <a:solidFill>
                  <a:srgbClr val="000000"/>
                </a:solidFill>
                <a:latin typeface="Times New Roman" pitchFamily="18" charset="0"/>
                <a:ea typeface="微软雅黑" pitchFamily="34" charset="-122"/>
                <a:cs typeface="Times New Roman" pitchFamily="18" charset="0"/>
                <a:sym typeface="Times New Roman" pitchFamily="18" charset="0"/>
              </a:rPr>
              <a:t>点正上方运动到</a:t>
            </a:r>
            <a:r>
              <a:rPr lang="en-US" altLang="zh-CN" sz="2800" i="1">
                <a:solidFill>
                  <a:srgbClr val="000000"/>
                </a:solidFill>
                <a:latin typeface="Times New Roman" pitchFamily="18" charset="0"/>
                <a:ea typeface="微软雅黑" pitchFamily="34" charset="-122"/>
                <a:cs typeface="Times New Roman" pitchFamily="18" charset="0"/>
                <a:sym typeface="Times New Roman" pitchFamily="18" charset="0"/>
              </a:rPr>
              <a:t>D</a:t>
            </a:r>
            <a:r>
              <a:rPr lang="zh-CN" altLang="en-US" sz="2800">
                <a:solidFill>
                  <a:srgbClr val="000000"/>
                </a:solidFill>
                <a:latin typeface="Times New Roman" pitchFamily="18" charset="0"/>
                <a:ea typeface="微软雅黑" pitchFamily="34" charset="-122"/>
                <a:cs typeface="Times New Roman" pitchFamily="18" charset="0"/>
                <a:sym typeface="Times New Roman" pitchFamily="18" charset="0"/>
              </a:rPr>
              <a:t>点正上方经历的时间为</a:t>
            </a:r>
            <a:r>
              <a:rPr lang="en-US" altLang="zh-CN" sz="2800" i="1">
                <a:solidFill>
                  <a:srgbClr val="000000"/>
                </a:solidFill>
                <a:latin typeface="Times New Roman" pitchFamily="18" charset="0"/>
                <a:ea typeface="微软雅黑" pitchFamily="34" charset="-122"/>
                <a:cs typeface="Times New Roman" pitchFamily="18" charset="0"/>
                <a:sym typeface="Times New Roman" pitchFamily="18" charset="0"/>
              </a:rPr>
              <a:t>t</a:t>
            </a:r>
            <a:r>
              <a:rPr lang="zh-CN" altLang="en-US" sz="2800">
                <a:solidFill>
                  <a:srgbClr val="000000"/>
                </a:solidFill>
                <a:latin typeface="Times New Roman" pitchFamily="18" charset="0"/>
                <a:ea typeface="微软雅黑" pitchFamily="34" charset="-122"/>
                <a:cs typeface="Times New Roman" pitchFamily="18" charset="0"/>
                <a:sym typeface="Times New Roman" pitchFamily="18" charset="0"/>
              </a:rPr>
              <a:t>，已知</a:t>
            </a:r>
            <a:r>
              <a:rPr lang="en-US" altLang="zh-CN" sz="2800" i="1">
                <a:solidFill>
                  <a:srgbClr val="000000"/>
                </a:solidFill>
                <a:latin typeface="Times New Roman" pitchFamily="18" charset="0"/>
                <a:ea typeface="微软雅黑" pitchFamily="34" charset="-122"/>
                <a:cs typeface="Times New Roman" pitchFamily="18" charset="0"/>
                <a:sym typeface="Times New Roman" pitchFamily="18" charset="0"/>
              </a:rPr>
              <a:t>C</a:t>
            </a:r>
            <a:r>
              <a:rPr lang="zh-CN" altLang="en-US" sz="2800">
                <a:solidFill>
                  <a:srgbClr val="000000"/>
                </a:solidFill>
                <a:latin typeface="Times New Roman" pitchFamily="18" charset="0"/>
                <a:ea typeface="微软雅黑" pitchFamily="34" charset="-122"/>
                <a:cs typeface="Times New Roman" pitchFamily="18" charset="0"/>
                <a:sym typeface="Times New Roman" pitchFamily="18" charset="0"/>
              </a:rPr>
              <a:t>、</a:t>
            </a:r>
            <a:r>
              <a:rPr lang="en-US" altLang="zh-CN" sz="2800" i="1">
                <a:solidFill>
                  <a:srgbClr val="000000"/>
                </a:solidFill>
                <a:latin typeface="Times New Roman" pitchFamily="18" charset="0"/>
                <a:ea typeface="微软雅黑" pitchFamily="34" charset="-122"/>
                <a:cs typeface="Times New Roman" pitchFamily="18" charset="0"/>
                <a:sym typeface="Times New Roman" pitchFamily="18" charset="0"/>
              </a:rPr>
              <a:t>D</a:t>
            </a:r>
            <a:r>
              <a:rPr lang="zh-CN" altLang="en-US" sz="2800">
                <a:solidFill>
                  <a:srgbClr val="000000"/>
                </a:solidFill>
                <a:latin typeface="Times New Roman" pitchFamily="18" charset="0"/>
                <a:ea typeface="微软雅黑" pitchFamily="34" charset="-122"/>
                <a:cs typeface="Times New Roman" pitchFamily="18" charset="0"/>
                <a:sym typeface="Times New Roman" pitchFamily="18" charset="0"/>
              </a:rPr>
              <a:t>之间距离为</a:t>
            </a:r>
            <a:r>
              <a:rPr lang="en-US" altLang="zh-CN" sz="2800" i="1">
                <a:solidFill>
                  <a:srgbClr val="000000"/>
                </a:solidFill>
                <a:latin typeface="Times New Roman" pitchFamily="18" charset="0"/>
                <a:ea typeface="微软雅黑" pitchFamily="34" charset="-122"/>
                <a:cs typeface="Times New Roman" pitchFamily="18" charset="0"/>
                <a:sym typeface="Times New Roman" pitchFamily="18" charset="0"/>
              </a:rPr>
              <a:t>L</a:t>
            </a:r>
            <a:r>
              <a:rPr lang="zh-CN" altLang="en-US" sz="2800">
                <a:solidFill>
                  <a:srgbClr val="000000"/>
                </a:solidFill>
                <a:latin typeface="Times New Roman" pitchFamily="18" charset="0"/>
                <a:ea typeface="微软雅黑" pitchFamily="34" charset="-122"/>
                <a:cs typeface="Times New Roman" pitchFamily="18" charset="0"/>
                <a:sym typeface="Times New Roman" pitchFamily="18" charset="0"/>
              </a:rPr>
              <a:t>，直升机的质量为</a:t>
            </a:r>
            <a:r>
              <a:rPr lang="en-US" altLang="zh-CN" sz="2800" i="1">
                <a:solidFill>
                  <a:srgbClr val="000000"/>
                </a:solidFill>
                <a:latin typeface="Times New Roman" pitchFamily="18" charset="0"/>
                <a:ea typeface="微软雅黑" pitchFamily="34" charset="-122"/>
                <a:cs typeface="Times New Roman" pitchFamily="18" charset="0"/>
                <a:sym typeface="Times New Roman" pitchFamily="18" charset="0"/>
              </a:rPr>
              <a:t>M</a:t>
            </a:r>
            <a:r>
              <a:rPr lang="zh-CN" altLang="en-US" sz="2800">
                <a:solidFill>
                  <a:srgbClr val="000000"/>
                </a:solidFill>
                <a:latin typeface="Times New Roman" pitchFamily="18" charset="0"/>
                <a:ea typeface="微软雅黑" pitchFamily="34" charset="-122"/>
                <a:cs typeface="Times New Roman" pitchFamily="18" charset="0"/>
                <a:sym typeface="Times New Roman" pitchFamily="18" charset="0"/>
              </a:rPr>
              <a:t>，直升机的运动视作水平方向的匀加速直线运动。在拍摄过程中悬挂摄像机的轻绳与竖直方向的夹角始终为</a:t>
            </a:r>
            <a:r>
              <a:rPr lang="en-US" altLang="zh-CN" sz="2800" i="1">
                <a:solidFill>
                  <a:srgbClr val="000000"/>
                </a:solidFill>
                <a:latin typeface="Times New Roman" pitchFamily="18" charset="0"/>
                <a:ea typeface="微软雅黑" pitchFamily="34" charset="-122"/>
                <a:cs typeface="Times New Roman" pitchFamily="18" charset="0"/>
                <a:sym typeface="Times New Roman" pitchFamily="18" charset="0"/>
              </a:rPr>
              <a:t>β</a:t>
            </a:r>
            <a:r>
              <a:rPr lang="zh-CN" altLang="en-US" sz="2800">
                <a:solidFill>
                  <a:srgbClr val="000000"/>
                </a:solidFill>
                <a:latin typeface="Times New Roman" pitchFamily="18" charset="0"/>
                <a:ea typeface="微软雅黑" pitchFamily="34" charset="-122"/>
                <a:cs typeface="Times New Roman" pitchFamily="18" charset="0"/>
                <a:sym typeface="Times New Roman" pitchFamily="18" charset="0"/>
              </a:rPr>
              <a:t>，重力加速度为</a:t>
            </a:r>
            <a:r>
              <a:rPr lang="en-US" altLang="zh-CN" sz="2800" i="1">
                <a:solidFill>
                  <a:srgbClr val="000000"/>
                </a:solidFill>
                <a:latin typeface="Times New Roman" pitchFamily="18" charset="0"/>
                <a:ea typeface="微软雅黑" pitchFamily="34" charset="-122"/>
                <a:cs typeface="Times New Roman" pitchFamily="18" charset="0"/>
                <a:sym typeface="Times New Roman" pitchFamily="18" charset="0"/>
              </a:rPr>
              <a:t>g</a:t>
            </a:r>
            <a:r>
              <a:rPr lang="zh-CN" altLang="en-US" sz="2800">
                <a:solidFill>
                  <a:srgbClr val="000000"/>
                </a:solidFill>
                <a:latin typeface="Times New Roman" pitchFamily="18" charset="0"/>
                <a:ea typeface="微软雅黑" pitchFamily="34" charset="-122"/>
                <a:cs typeface="Times New Roman" pitchFamily="18" charset="0"/>
                <a:sym typeface="Times New Roman" pitchFamily="18" charset="0"/>
              </a:rPr>
              <a:t>，假设空气对摄像机的作用力始终水平，则</a:t>
            </a:r>
            <a:r>
              <a:rPr lang="en-US" altLang="zh-CN" sz="2800">
                <a:solidFill>
                  <a:srgbClr val="000000"/>
                </a:solidFill>
                <a:latin typeface="Times New Roman" pitchFamily="18" charset="0"/>
                <a:ea typeface="微软雅黑" pitchFamily="34" charset="-122"/>
                <a:cs typeface="Times New Roman" pitchFamily="18" charset="0"/>
                <a:sym typeface="Times New Roman" pitchFamily="18" charset="0"/>
              </a:rPr>
              <a:t>(</a:t>
            </a:r>
            <a:r>
              <a:rPr lang="zh-CN" altLang="en-US" sz="2800">
                <a:solidFill>
                  <a:srgbClr val="000000"/>
                </a:solidFill>
                <a:latin typeface="Times New Roman" pitchFamily="18" charset="0"/>
                <a:ea typeface="微软雅黑" pitchFamily="34" charset="-122"/>
                <a:cs typeface="Times New Roman" pitchFamily="18" charset="0"/>
                <a:sym typeface="Times New Roman" pitchFamily="18" charset="0"/>
              </a:rPr>
              <a:t>　　</a:t>
            </a:r>
            <a:r>
              <a:rPr lang="en-US" altLang="zh-CN" sz="2800">
                <a:solidFill>
                  <a:srgbClr val="000000"/>
                </a:solidFill>
                <a:latin typeface="Times New Roman" pitchFamily="18" charset="0"/>
                <a:ea typeface="微软雅黑" pitchFamily="34" charset="-122"/>
                <a:cs typeface="Times New Roman" pitchFamily="18" charset="0"/>
                <a:sym typeface="Times New Roman" pitchFamily="18" charset="0"/>
              </a:rPr>
              <a:t>)</a:t>
            </a:r>
            <a:r>
              <a:rPr lang="en-US" altLang="zh-CN" sz="2800">
                <a:latin typeface="Times New Roman" pitchFamily="18" charset="0"/>
                <a:ea typeface="微软雅黑" pitchFamily="34" charset="-122"/>
                <a:cs typeface="Times New Roman" pitchFamily="18" charset="0"/>
                <a:sym typeface="Times New Roman" pitchFamily="18" charset="0"/>
              </a:rPr>
              <a:t> </a:t>
            </a:r>
          </a:p>
          <a:p>
            <a:pPr indent="266700" algn="just" eaLnBrk="0" hangingPunct="0">
              <a:lnSpc>
                <a:spcPct val="120000"/>
              </a:lnSpc>
              <a:buFont typeface="Arial" charset="0"/>
              <a:buNone/>
            </a:pPr>
            <a:r>
              <a:rPr lang="en-US" altLang="zh-CN" sz="2800">
                <a:solidFill>
                  <a:srgbClr val="000000"/>
                </a:solidFill>
                <a:latin typeface="Times New Roman" pitchFamily="18" charset="0"/>
                <a:ea typeface="微软雅黑" pitchFamily="34" charset="-122"/>
                <a:cs typeface="Courier New" pitchFamily="49" charset="0"/>
                <a:sym typeface="Times New Roman" pitchFamily="18" charset="0"/>
              </a:rPr>
              <a:t> A</a:t>
            </a:r>
            <a:r>
              <a:rPr lang="zh-CN" altLang="en-US" sz="2800">
                <a:solidFill>
                  <a:srgbClr val="000000"/>
                </a:solidFill>
                <a:latin typeface="Times New Roman" pitchFamily="18" charset="0"/>
                <a:ea typeface="微软雅黑" pitchFamily="34" charset="-122"/>
                <a:cs typeface="Times New Roman" pitchFamily="18" charset="0"/>
                <a:sym typeface="Times New Roman" pitchFamily="18" charset="0"/>
              </a:rPr>
              <a:t>．轻绳的拉力</a:t>
            </a:r>
            <a:r>
              <a:rPr lang="en-US" altLang="zh-CN" sz="2800" i="1">
                <a:solidFill>
                  <a:srgbClr val="000000"/>
                </a:solidFill>
                <a:latin typeface="Times New Roman" pitchFamily="18" charset="0"/>
                <a:ea typeface="微软雅黑" pitchFamily="34" charset="-122"/>
                <a:cs typeface="Courier New" pitchFamily="49" charset="0"/>
                <a:sym typeface="Times New Roman" pitchFamily="18" charset="0"/>
              </a:rPr>
              <a:t>F</a:t>
            </a:r>
            <a:r>
              <a:rPr lang="en-US" altLang="zh-CN" sz="2800" baseline="-30000">
                <a:solidFill>
                  <a:srgbClr val="000000"/>
                </a:solidFill>
                <a:latin typeface="Times New Roman" pitchFamily="18" charset="0"/>
                <a:ea typeface="微软雅黑" pitchFamily="34" charset="-122"/>
                <a:cs typeface="Courier New" pitchFamily="49" charset="0"/>
                <a:sym typeface="Times New Roman" pitchFamily="18" charset="0"/>
              </a:rPr>
              <a:t>T</a:t>
            </a:r>
            <a:r>
              <a:rPr lang="zh-CN" altLang="en-US" sz="2800">
                <a:solidFill>
                  <a:srgbClr val="000000"/>
                </a:solidFill>
                <a:latin typeface="Times New Roman" pitchFamily="18" charset="0"/>
                <a:ea typeface="微软雅黑" pitchFamily="34" charset="-122"/>
                <a:cs typeface="Times New Roman" pitchFamily="18" charset="0"/>
                <a:sym typeface="Times New Roman" pitchFamily="18" charset="0"/>
              </a:rPr>
              <a:t>＝</a:t>
            </a:r>
            <a:r>
              <a:rPr lang="en-US" altLang="zh-CN" sz="2800" i="1">
                <a:solidFill>
                  <a:srgbClr val="000000"/>
                </a:solidFill>
                <a:latin typeface="Times New Roman" pitchFamily="18" charset="0"/>
                <a:ea typeface="微软雅黑" pitchFamily="34" charset="-122"/>
                <a:cs typeface="Courier New" pitchFamily="49" charset="0"/>
                <a:sym typeface="Times New Roman" pitchFamily="18" charset="0"/>
              </a:rPr>
              <a:t>mg</a:t>
            </a:r>
            <a:r>
              <a:rPr lang="en-US" altLang="zh-CN" sz="2800">
                <a:solidFill>
                  <a:srgbClr val="000000"/>
                </a:solidFill>
                <a:latin typeface="Times New Roman" pitchFamily="18" charset="0"/>
                <a:ea typeface="微软雅黑" pitchFamily="34" charset="-122"/>
                <a:cs typeface="Courier New" pitchFamily="49" charset="0"/>
                <a:sym typeface="Times New Roman" pitchFamily="18" charset="0"/>
              </a:rPr>
              <a:t>cos </a:t>
            </a:r>
            <a:r>
              <a:rPr lang="en-US" altLang="zh-CN" sz="2800" i="1">
                <a:solidFill>
                  <a:srgbClr val="000000"/>
                </a:solidFill>
                <a:latin typeface="Times New Roman" pitchFamily="18" charset="0"/>
                <a:ea typeface="微软雅黑" pitchFamily="34" charset="-122"/>
                <a:cs typeface="Courier New" pitchFamily="49" charset="0"/>
                <a:sym typeface="Times New Roman" pitchFamily="18" charset="0"/>
              </a:rPr>
              <a:t>β</a:t>
            </a:r>
            <a:endParaRPr lang="en-US" altLang="zh-CN" sz="2800">
              <a:solidFill>
                <a:srgbClr val="000000"/>
              </a:solidFill>
              <a:latin typeface="Times New Roman" pitchFamily="18" charset="0"/>
              <a:ea typeface="微软雅黑" pitchFamily="34" charset="-122"/>
              <a:cs typeface="Courier New" pitchFamily="49" charset="0"/>
              <a:sym typeface="Times New Roman" pitchFamily="18" charset="0"/>
            </a:endParaRPr>
          </a:p>
          <a:p>
            <a:pPr indent="266700" algn="just" eaLnBrk="0" hangingPunct="0">
              <a:lnSpc>
                <a:spcPct val="120000"/>
              </a:lnSpc>
              <a:buFont typeface="Arial" charset="0"/>
              <a:buNone/>
            </a:pPr>
            <a:r>
              <a:rPr lang="en-US" altLang="zh-CN" sz="2800">
                <a:solidFill>
                  <a:srgbClr val="000000"/>
                </a:solidFill>
                <a:latin typeface="Times New Roman" pitchFamily="18" charset="0"/>
                <a:ea typeface="微软雅黑" pitchFamily="34" charset="-122"/>
                <a:cs typeface="Courier New" pitchFamily="49" charset="0"/>
                <a:sym typeface="Times New Roman" pitchFamily="18" charset="0"/>
              </a:rPr>
              <a:t> B</a:t>
            </a:r>
            <a:r>
              <a:rPr lang="zh-CN" altLang="en-US" sz="2800">
                <a:solidFill>
                  <a:srgbClr val="000000"/>
                </a:solidFill>
                <a:latin typeface="Times New Roman" pitchFamily="18" charset="0"/>
                <a:ea typeface="微软雅黑" pitchFamily="34" charset="-122"/>
                <a:cs typeface="Times New Roman" pitchFamily="18" charset="0"/>
                <a:sym typeface="Times New Roman" pitchFamily="18" charset="0"/>
              </a:rPr>
              <a:t>．遥控直升机加速度</a:t>
            </a:r>
            <a:r>
              <a:rPr lang="en-US" altLang="zh-CN" sz="2800" i="1">
                <a:solidFill>
                  <a:srgbClr val="000000"/>
                </a:solidFill>
                <a:latin typeface="Times New Roman" pitchFamily="18" charset="0"/>
                <a:ea typeface="微软雅黑" pitchFamily="34" charset="-122"/>
                <a:cs typeface="Courier New" pitchFamily="49" charset="0"/>
                <a:sym typeface="Times New Roman" pitchFamily="18" charset="0"/>
              </a:rPr>
              <a:t>a</a:t>
            </a:r>
            <a:r>
              <a:rPr lang="zh-CN" altLang="en-US" sz="2800">
                <a:solidFill>
                  <a:srgbClr val="000000"/>
                </a:solidFill>
                <a:latin typeface="Times New Roman" pitchFamily="18" charset="0"/>
                <a:ea typeface="微软雅黑" pitchFamily="34" charset="-122"/>
                <a:cs typeface="Times New Roman" pitchFamily="18" charset="0"/>
                <a:sym typeface="Times New Roman" pitchFamily="18" charset="0"/>
              </a:rPr>
              <a:t>＝</a:t>
            </a:r>
            <a:r>
              <a:rPr lang="en-US" altLang="zh-CN" sz="2800" i="1">
                <a:solidFill>
                  <a:srgbClr val="000000"/>
                </a:solidFill>
                <a:latin typeface="Times New Roman" pitchFamily="18" charset="0"/>
                <a:ea typeface="微软雅黑" pitchFamily="34" charset="-122"/>
                <a:cs typeface="Courier New" pitchFamily="49" charset="0"/>
                <a:sym typeface="Times New Roman" pitchFamily="18" charset="0"/>
              </a:rPr>
              <a:t>g</a:t>
            </a:r>
            <a:r>
              <a:rPr lang="en-US" altLang="zh-CN" sz="2800">
                <a:solidFill>
                  <a:srgbClr val="000000"/>
                </a:solidFill>
                <a:latin typeface="Times New Roman" pitchFamily="18" charset="0"/>
                <a:ea typeface="微软雅黑" pitchFamily="34" charset="-122"/>
                <a:cs typeface="Courier New" pitchFamily="49" charset="0"/>
                <a:sym typeface="Times New Roman" pitchFamily="18" charset="0"/>
              </a:rPr>
              <a:t>tan </a:t>
            </a:r>
            <a:r>
              <a:rPr lang="en-US" altLang="zh-CN" sz="2800" i="1">
                <a:solidFill>
                  <a:srgbClr val="000000"/>
                </a:solidFill>
                <a:latin typeface="Times New Roman" pitchFamily="18" charset="0"/>
                <a:ea typeface="微软雅黑" pitchFamily="34" charset="-122"/>
                <a:cs typeface="Courier New" pitchFamily="49" charset="0"/>
                <a:sym typeface="Times New Roman" pitchFamily="18" charset="0"/>
              </a:rPr>
              <a:t>B</a:t>
            </a:r>
            <a:endParaRPr lang="zh-CN" altLang="zh-CN" sz="2800" i="1">
              <a:solidFill>
                <a:srgbClr val="000000"/>
              </a:solidFill>
              <a:latin typeface="Times New Roman" pitchFamily="18" charset="0"/>
              <a:ea typeface="微软雅黑" pitchFamily="34" charset="-122"/>
              <a:cs typeface="Courier New" pitchFamily="49" charset="0"/>
              <a:sym typeface="Times New Roman" pitchFamily="18" charset="0"/>
            </a:endParaRPr>
          </a:p>
        </p:txBody>
      </p:sp>
      <p:sp>
        <p:nvSpPr>
          <p:cNvPr id="12299" name="AutoShape 16">
            <a:hlinkClick r:id="rId3" action="ppaction://hlinksldjump" highlightClick="1"/>
          </p:cNvPr>
          <p:cNvSpPr>
            <a:spLocks noChangeArrowheads="1"/>
          </p:cNvSpPr>
          <p:nvPr/>
        </p:nvSpPr>
        <p:spPr bwMode="auto">
          <a:xfrm>
            <a:off x="11128375" y="6002338"/>
            <a:ext cx="935038" cy="360362"/>
          </a:xfrm>
          <a:prstGeom prst="actionButtonBlank">
            <a:avLst/>
          </a:prstGeom>
          <a:solidFill>
            <a:srgbClr val="C0C0C0"/>
          </a:solidFill>
          <a:ln w="9525">
            <a:solidFill>
              <a:srgbClr val="969696"/>
            </a:solidFill>
            <a:miter lim="800000"/>
            <a:headEnd/>
            <a:tailEnd/>
          </a:ln>
        </p:spPr>
        <p:txBody>
          <a:bodyPr wrap="none" anchor="ctr"/>
          <a:lstStyle/>
          <a:p>
            <a:pPr algn="ctr" eaLnBrk="0" hangingPunct="0"/>
            <a:r>
              <a:rPr lang="zh-CN" altLang="en-US" sz="1600">
                <a:latin typeface="微软雅黑" pitchFamily="34" charset="-122"/>
              </a:rPr>
              <a:t>转到解析</a:t>
            </a:r>
          </a:p>
        </p:txBody>
      </p:sp>
      <p:sp>
        <p:nvSpPr>
          <p:cNvPr id="10285" name="Oval 45"/>
          <p:cNvSpPr>
            <a:spLocks noChangeArrowheads="1"/>
          </p:cNvSpPr>
          <p:nvPr/>
        </p:nvSpPr>
        <p:spPr bwMode="auto">
          <a:xfrm>
            <a:off x="396875" y="5465763"/>
            <a:ext cx="215900" cy="2159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10289" name="Oval 49"/>
          <p:cNvSpPr>
            <a:spLocks noChangeArrowheads="1"/>
          </p:cNvSpPr>
          <p:nvPr/>
        </p:nvSpPr>
        <p:spPr bwMode="auto">
          <a:xfrm>
            <a:off x="341313" y="3732213"/>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90" name="Oval 50"/>
          <p:cNvSpPr>
            <a:spLocks noChangeArrowheads="1"/>
          </p:cNvSpPr>
          <p:nvPr/>
        </p:nvSpPr>
        <p:spPr bwMode="auto">
          <a:xfrm>
            <a:off x="355600" y="4232275"/>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91" name="Oval 51"/>
          <p:cNvSpPr>
            <a:spLocks noChangeArrowheads="1"/>
          </p:cNvSpPr>
          <p:nvPr/>
        </p:nvSpPr>
        <p:spPr bwMode="auto">
          <a:xfrm>
            <a:off x="369888" y="4810125"/>
            <a:ext cx="215900" cy="215900"/>
          </a:xfrm>
          <a:prstGeom prst="ellipse">
            <a:avLst/>
          </a:prstGeom>
          <a:noFill/>
          <a:ln w="9525">
            <a:solidFill>
              <a:srgbClr val="FF0000"/>
            </a:solidFill>
            <a:round/>
            <a:headEnd/>
            <a:tailEnd/>
          </a:ln>
        </p:spPr>
        <p:txBody>
          <a:bodyPr wrap="none" anchor="ctr"/>
          <a:lstStyle/>
          <a:p>
            <a:endParaRPr lang="zh-CN" altLang="en-US"/>
          </a:p>
        </p:txBody>
      </p:sp>
      <p:graphicFrame>
        <p:nvGraphicFramePr>
          <p:cNvPr id="20482" name="Object 14" descr="image21"/>
          <p:cNvGraphicFramePr>
            <a:graphicFrameLocks noChangeAspect="1"/>
          </p:cNvGraphicFramePr>
          <p:nvPr/>
        </p:nvGraphicFramePr>
        <p:xfrm>
          <a:off x="1308100" y="5645150"/>
          <a:ext cx="7077075" cy="1155700"/>
        </p:xfrm>
        <a:graphic>
          <a:graphicData uri="http://schemas.openxmlformats.org/presentationml/2006/ole">
            <p:oleObj spid="_x0000_s20482" name="文档" r:id="rId4" imgW="2578202" imgH="1385418" progId="Word.Document.8">
              <p:embed/>
            </p:oleObj>
          </a:graphicData>
        </a:graphic>
      </p:graphicFrame>
      <p:pic>
        <p:nvPicPr>
          <p:cNvPr id="20490" name="Picture 3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793038" y="3314700"/>
            <a:ext cx="3284537" cy="2933700"/>
          </a:xfrm>
          <a:prstGeom prst="rect">
            <a:avLst/>
          </a:prstGeom>
          <a:noFill/>
          <a:ln w="9525">
            <a:noFill/>
            <a:miter lim="800000"/>
            <a:headEnd/>
            <a:tailEnd/>
          </a:ln>
        </p:spPr>
      </p:pic>
      <p:sp>
        <p:nvSpPr>
          <p:cNvPr id="20491" name="Rectangle 37"/>
          <p:cNvSpPr>
            <a:spLocks noChangeArrowheads="1"/>
          </p:cNvSpPr>
          <p:nvPr/>
        </p:nvSpPr>
        <p:spPr bwMode="auto">
          <a:xfrm>
            <a:off x="595313" y="5302250"/>
            <a:ext cx="6842125" cy="519113"/>
          </a:xfrm>
          <a:prstGeom prst="rect">
            <a:avLst/>
          </a:prstGeom>
          <a:noFill/>
          <a:ln w="9525">
            <a:noFill/>
            <a:miter lim="800000"/>
            <a:headEnd/>
            <a:tailEnd/>
          </a:ln>
        </p:spPr>
        <p:txBody>
          <a:bodyPr anchor="ctr">
            <a:spAutoFit/>
          </a:bodyPr>
          <a:lstStyle/>
          <a:p>
            <a:r>
              <a:rPr lang="en-US" altLang="zh-CN" sz="2800">
                <a:latin typeface="Times New Roman" pitchFamily="18" charset="0"/>
                <a:ea typeface="微软雅黑" pitchFamily="34" charset="-122"/>
              </a:rPr>
              <a:t>D</a:t>
            </a:r>
            <a:r>
              <a:rPr lang="zh-CN" altLang="en-US" sz="2800">
                <a:latin typeface="Times New Roman" pitchFamily="18" charset="0"/>
                <a:ea typeface="微软雅黑" pitchFamily="34" charset="-122"/>
              </a:rPr>
              <a:t>．这段时间内空气对摄像机作用力的大小</a:t>
            </a:r>
          </a:p>
        </p:txBody>
      </p:sp>
      <p:graphicFrame>
        <p:nvGraphicFramePr>
          <p:cNvPr id="20481" name="Object 1" descr="image23"/>
          <p:cNvGraphicFramePr>
            <a:graphicFrameLocks noChangeAspect="1"/>
          </p:cNvGraphicFramePr>
          <p:nvPr/>
        </p:nvGraphicFramePr>
        <p:xfrm>
          <a:off x="647700" y="4387850"/>
          <a:ext cx="7077075" cy="930275"/>
        </p:xfrm>
        <a:graphic>
          <a:graphicData uri="http://schemas.openxmlformats.org/presentationml/2006/ole">
            <p:oleObj spid="_x0000_s20481" name="文档" r:id="rId6" imgW="2578202" imgH="1383792" progId="Word.Document.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85"/>
                                        </p:tgtEl>
                                        <p:attrNameLst>
                                          <p:attrName>style.visibility</p:attrName>
                                        </p:attrNameLst>
                                      </p:cBhvr>
                                      <p:to>
                                        <p:strVal val="visible"/>
                                      </p:to>
                                    </p:set>
                                    <p:animEffect transition="in" filter="wipe(up)">
                                      <p:cBhvr>
                                        <p:cTn id="7" dur="500"/>
                                        <p:tgtEl>
                                          <p:spTgt spid="1028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289"/>
                                        </p:tgtEl>
                                        <p:attrNameLst>
                                          <p:attrName>style.visibility</p:attrName>
                                        </p:attrNameLst>
                                      </p:cBhvr>
                                      <p:to>
                                        <p:strVal val="visible"/>
                                      </p:to>
                                    </p:set>
                                    <p:animEffect transition="in" filter="wipe(up)">
                                      <p:cBhvr>
                                        <p:cTn id="10" dur="500"/>
                                        <p:tgtEl>
                                          <p:spTgt spid="1028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290"/>
                                        </p:tgtEl>
                                        <p:attrNameLst>
                                          <p:attrName>style.visibility</p:attrName>
                                        </p:attrNameLst>
                                      </p:cBhvr>
                                      <p:to>
                                        <p:strVal val="visible"/>
                                      </p:to>
                                    </p:set>
                                    <p:animEffect transition="in" filter="wipe(up)">
                                      <p:cBhvr>
                                        <p:cTn id="13" dur="500"/>
                                        <p:tgtEl>
                                          <p:spTgt spid="1029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291"/>
                                        </p:tgtEl>
                                        <p:attrNameLst>
                                          <p:attrName>style.visibility</p:attrName>
                                        </p:attrNameLst>
                                      </p:cBhvr>
                                      <p:to>
                                        <p:strVal val="visible"/>
                                      </p:to>
                                    </p:set>
                                    <p:animEffect transition="in" filter="wipe(up)">
                                      <p:cBhvr>
                                        <p:cTn id="16" dur="500"/>
                                        <p:tgtEl>
                                          <p:spTgt spid="10291"/>
                                        </p:tgtEl>
                                      </p:cBhvr>
                                    </p:animEffect>
                                  </p:childTnLst>
                                </p:cTn>
                              </p:par>
                              <p:par>
                                <p:cTn id="17" presetID="3" presetClass="entr" presetSubtype="5" fill="hold" grpId="0" nodeType="withEffect">
                                  <p:stCondLst>
                                    <p:cond delay="0"/>
                                  </p:stCondLst>
                                  <p:childTnLst>
                                    <p:set>
                                      <p:cBhvr>
                                        <p:cTn id="18" dur="1" fill="hold">
                                          <p:stCondLst>
                                            <p:cond delay="0"/>
                                          </p:stCondLst>
                                        </p:cTn>
                                        <p:tgtEl>
                                          <p:spTgt spid="12299"/>
                                        </p:tgtEl>
                                        <p:attrNameLst>
                                          <p:attrName>style.visibility</p:attrName>
                                        </p:attrNameLst>
                                      </p:cBhvr>
                                      <p:to>
                                        <p:strVal val="visible"/>
                                      </p:to>
                                    </p:set>
                                    <p:animEffect transition="in" filter="blinds(vertical)">
                                      <p:cBhvr>
                                        <p:cTn id="19" dur="500"/>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animBg="1"/>
      <p:bldP spid="10285" grpId="0" animBg="1"/>
      <p:bldP spid="10289" grpId="0" animBg="1"/>
      <p:bldP spid="10290" grpId="0" animBg="1"/>
      <p:bldP spid="1029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
          <p:cNvSpPr>
            <a:spLocks noGrp="1"/>
          </p:cNvSpPr>
          <p:nvPr>
            <p:ph type="title"/>
          </p:nvPr>
        </p:nvSpPr>
        <p:spPr>
          <a:xfrm>
            <a:off x="241300" y="0"/>
            <a:ext cx="11701463" cy="465138"/>
          </a:xfrm>
        </p:spPr>
        <p:txBody>
          <a:bodyPr/>
          <a:lstStyle/>
          <a:p>
            <a:pPr eaLnBrk="1" hangingPunct="1"/>
            <a:r>
              <a:rPr lang="zh-CN" altLang="en-US" smtClean="0">
                <a:solidFill>
                  <a:srgbClr val="70AD47"/>
                </a:solidFill>
                <a:latin typeface="Calibri Light"/>
                <a:ea typeface="宋体" charset="-122"/>
              </a:rPr>
              <a:t>课堂互动</a:t>
            </a:r>
          </a:p>
        </p:txBody>
      </p:sp>
      <p:sp>
        <p:nvSpPr>
          <p:cNvPr id="6146" name="文本占位符 2"/>
          <p:cNvSpPr>
            <a:spLocks noChangeArrowheads="1"/>
          </p:cNvSpPr>
          <p:nvPr/>
        </p:nvSpPr>
        <p:spPr bwMode="auto">
          <a:xfrm>
            <a:off x="239713" y="549275"/>
            <a:ext cx="11557000" cy="647700"/>
          </a:xfrm>
          <a:prstGeom prst="rect">
            <a:avLst/>
          </a:prstGeom>
          <a:noFill/>
          <a:ln w="9525">
            <a:noFill/>
            <a:miter lim="800000"/>
            <a:headEnd/>
            <a:tailEnd/>
          </a:ln>
        </p:spPr>
        <p:txBody>
          <a:bodyPr>
            <a:spAutoFit/>
          </a:bodyPr>
          <a:lstStyle/>
          <a:p>
            <a:pPr algn="just">
              <a:lnSpc>
                <a:spcPct val="130000"/>
              </a:lnSpc>
              <a:buFont typeface="Arial" charset="0"/>
              <a:buNone/>
            </a:pPr>
            <a:r>
              <a:rPr lang="en-US" altLang="zh-CN" sz="2800">
                <a:solidFill>
                  <a:srgbClr val="0000FF"/>
                </a:solidFill>
                <a:latin typeface="Times New Roman" pitchFamily="18" charset="0"/>
                <a:ea typeface="微软雅黑" pitchFamily="34" charset="-122"/>
                <a:cs typeface="Times New Roman" pitchFamily="18" charset="0"/>
              </a:rPr>
              <a:t>1</a:t>
            </a:r>
            <a:r>
              <a:rPr lang="zh-CN" altLang="en-US" sz="2800">
                <a:solidFill>
                  <a:srgbClr val="0000FF"/>
                </a:solidFill>
                <a:latin typeface="Times New Roman" pitchFamily="18" charset="0"/>
                <a:ea typeface="微软雅黑" pitchFamily="34" charset="-122"/>
                <a:cs typeface="Times New Roman" pitchFamily="18" charset="0"/>
              </a:rPr>
              <a:t>．解决动力学两类问题的两个关键点</a:t>
            </a:r>
            <a:endParaRPr lang="en-US" altLang="zh-CN" sz="2800">
              <a:solidFill>
                <a:srgbClr val="0000FF"/>
              </a:solidFill>
              <a:latin typeface="Times New Roman" pitchFamily="18" charset="0"/>
              <a:ea typeface="微软雅黑" pitchFamily="34" charset="-122"/>
              <a:cs typeface="Times New Roman" pitchFamily="18" charset="0"/>
            </a:endParaRPr>
          </a:p>
        </p:txBody>
      </p:sp>
      <p:pic>
        <p:nvPicPr>
          <p:cNvPr id="9220"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82650" y="1150938"/>
            <a:ext cx="8912225" cy="2805112"/>
          </a:xfrm>
          <a:prstGeom prst="rect">
            <a:avLst/>
          </a:prstGeom>
          <a:noFill/>
          <a:ln w="9525">
            <a:noFill/>
            <a:miter lim="800000"/>
            <a:headEnd/>
            <a:tailEnd/>
          </a:ln>
        </p:spPr>
      </p:pic>
      <p:sp>
        <p:nvSpPr>
          <p:cNvPr id="6148" name="Rectangle 6"/>
          <p:cNvSpPr>
            <a:spLocks noChangeArrowheads="1"/>
          </p:cNvSpPr>
          <p:nvPr/>
        </p:nvSpPr>
        <p:spPr bwMode="auto">
          <a:xfrm>
            <a:off x="431800" y="3871913"/>
            <a:ext cx="7616825" cy="647700"/>
          </a:xfrm>
          <a:prstGeom prst="rect">
            <a:avLst/>
          </a:prstGeom>
          <a:noFill/>
          <a:ln w="9525">
            <a:noFill/>
            <a:miter lim="800000"/>
            <a:headEnd/>
            <a:tailEnd/>
          </a:ln>
        </p:spPr>
        <p:txBody>
          <a:bodyPr>
            <a:spAutoFit/>
          </a:bodyPr>
          <a:lstStyle/>
          <a:p>
            <a:pPr algn="just">
              <a:lnSpc>
                <a:spcPct val="130000"/>
              </a:lnSpc>
              <a:buFont typeface="Arial" charset="0"/>
              <a:buNone/>
            </a:pPr>
            <a:r>
              <a:rPr lang="en-US" altLang="zh-CN" sz="2800">
                <a:solidFill>
                  <a:srgbClr val="0000FF"/>
                </a:solidFill>
                <a:latin typeface="Times New Roman" pitchFamily="18" charset="0"/>
                <a:ea typeface="微软雅黑" pitchFamily="34" charset="-122"/>
                <a:cs typeface="Times New Roman" pitchFamily="18" charset="0"/>
              </a:rPr>
              <a:t>2</a:t>
            </a:r>
            <a:r>
              <a:rPr lang="zh-CN" altLang="en-US" sz="2800">
                <a:solidFill>
                  <a:srgbClr val="0000FF"/>
                </a:solidFill>
                <a:latin typeface="Times New Roman" pitchFamily="18" charset="0"/>
                <a:ea typeface="微软雅黑" pitchFamily="34" charset="-122"/>
                <a:cs typeface="Times New Roman" pitchFamily="18" charset="0"/>
              </a:rPr>
              <a:t>．解决动力学基本问题的处理方法</a:t>
            </a:r>
          </a:p>
        </p:txBody>
      </p:sp>
      <p:sp>
        <p:nvSpPr>
          <p:cNvPr id="9223" name="Rectangle 7"/>
          <p:cNvSpPr>
            <a:spLocks noChangeArrowheads="1"/>
          </p:cNvSpPr>
          <p:nvPr/>
        </p:nvSpPr>
        <p:spPr bwMode="auto">
          <a:xfrm>
            <a:off x="482600" y="4592638"/>
            <a:ext cx="11322050" cy="1630362"/>
          </a:xfrm>
          <a:prstGeom prst="rect">
            <a:avLst/>
          </a:prstGeom>
          <a:noFill/>
          <a:ln w="9525">
            <a:noFill/>
            <a:miter lim="800000"/>
            <a:headEnd/>
            <a:tailEnd/>
          </a:ln>
        </p:spPr>
        <p:txBody>
          <a:bodyPr>
            <a:spAutoFit/>
          </a:bodyPr>
          <a:lstStyle/>
          <a:p>
            <a:pPr>
              <a:lnSpc>
                <a:spcPct val="120000"/>
              </a:lnSpc>
            </a:pPr>
            <a:r>
              <a:rPr lang="en-US" altLang="zh-CN" sz="2800">
                <a:solidFill>
                  <a:srgbClr val="000000"/>
                </a:solidFill>
                <a:latin typeface="Times New Roman" pitchFamily="18" charset="0"/>
                <a:ea typeface="微软雅黑" pitchFamily="34" charset="-122"/>
              </a:rPr>
              <a:t>(1)</a:t>
            </a:r>
            <a:r>
              <a:rPr lang="zh-CN" altLang="en-US" sz="2800">
                <a:solidFill>
                  <a:srgbClr val="000000"/>
                </a:solidFill>
                <a:latin typeface="Times New Roman" pitchFamily="18" charset="0"/>
                <a:ea typeface="微软雅黑" pitchFamily="34" charset="-122"/>
              </a:rPr>
              <a:t>合成法：在物体受力个数较少</a:t>
            </a:r>
            <a:r>
              <a:rPr lang="en-US" altLang="zh-CN" sz="2800">
                <a:solidFill>
                  <a:srgbClr val="000000"/>
                </a:solidFill>
                <a:latin typeface="Times New Roman" pitchFamily="18" charset="0"/>
                <a:ea typeface="微软雅黑" pitchFamily="34" charset="-122"/>
              </a:rPr>
              <a:t>(2</a:t>
            </a:r>
            <a:r>
              <a:rPr lang="zh-CN" altLang="en-US" sz="2800">
                <a:solidFill>
                  <a:srgbClr val="000000"/>
                </a:solidFill>
                <a:latin typeface="Times New Roman" pitchFamily="18" charset="0"/>
                <a:ea typeface="微软雅黑" pitchFamily="34" charset="-122"/>
              </a:rPr>
              <a:t>个或</a:t>
            </a:r>
            <a:r>
              <a:rPr lang="en-US" altLang="zh-CN" sz="2800">
                <a:solidFill>
                  <a:srgbClr val="000000"/>
                </a:solidFill>
                <a:latin typeface="Times New Roman" pitchFamily="18" charset="0"/>
                <a:ea typeface="微软雅黑" pitchFamily="34" charset="-122"/>
              </a:rPr>
              <a:t>3</a:t>
            </a:r>
            <a:r>
              <a:rPr lang="zh-CN" altLang="en-US" sz="2800">
                <a:solidFill>
                  <a:srgbClr val="000000"/>
                </a:solidFill>
                <a:latin typeface="Times New Roman" pitchFamily="18" charset="0"/>
                <a:ea typeface="微软雅黑" pitchFamily="34" charset="-122"/>
              </a:rPr>
              <a:t>个</a:t>
            </a:r>
            <a:r>
              <a:rPr lang="en-US" altLang="zh-CN" sz="2800">
                <a:solidFill>
                  <a:srgbClr val="000000"/>
                </a:solidFill>
                <a:latin typeface="Times New Roman" pitchFamily="18" charset="0"/>
                <a:ea typeface="微软雅黑" pitchFamily="34" charset="-122"/>
              </a:rPr>
              <a:t>)</a:t>
            </a:r>
            <a:r>
              <a:rPr lang="zh-CN" altLang="en-US" sz="2800">
                <a:solidFill>
                  <a:srgbClr val="000000"/>
                </a:solidFill>
                <a:latin typeface="Times New Roman" pitchFamily="18" charset="0"/>
                <a:ea typeface="微软雅黑" pitchFamily="34" charset="-122"/>
              </a:rPr>
              <a:t>时一般采用“合成法”。</a:t>
            </a:r>
          </a:p>
          <a:p>
            <a:pPr>
              <a:lnSpc>
                <a:spcPct val="120000"/>
              </a:lnSpc>
            </a:pPr>
            <a:r>
              <a:rPr lang="en-US" altLang="zh-CN" sz="2800">
                <a:solidFill>
                  <a:srgbClr val="000000"/>
                </a:solidFill>
                <a:latin typeface="Times New Roman" pitchFamily="18" charset="0"/>
                <a:ea typeface="微软雅黑" pitchFamily="34" charset="-122"/>
              </a:rPr>
              <a:t>(2)</a:t>
            </a:r>
            <a:r>
              <a:rPr lang="zh-CN" altLang="en-US" sz="2800">
                <a:solidFill>
                  <a:srgbClr val="000000"/>
                </a:solidFill>
                <a:latin typeface="Times New Roman" pitchFamily="18" charset="0"/>
                <a:ea typeface="微软雅黑" pitchFamily="34" charset="-122"/>
              </a:rPr>
              <a:t>正交分解法：若物体的受力个数较多</a:t>
            </a:r>
            <a:r>
              <a:rPr lang="en-US" altLang="zh-CN" sz="2800">
                <a:solidFill>
                  <a:srgbClr val="000000"/>
                </a:solidFill>
                <a:latin typeface="Times New Roman" pitchFamily="18" charset="0"/>
                <a:ea typeface="微软雅黑" pitchFamily="34" charset="-122"/>
              </a:rPr>
              <a:t>(3</a:t>
            </a:r>
            <a:r>
              <a:rPr lang="zh-CN" altLang="en-US" sz="2800">
                <a:solidFill>
                  <a:srgbClr val="000000"/>
                </a:solidFill>
                <a:latin typeface="Times New Roman" pitchFamily="18" charset="0"/>
                <a:ea typeface="微软雅黑" pitchFamily="34" charset="-122"/>
              </a:rPr>
              <a:t>个或</a:t>
            </a:r>
            <a:r>
              <a:rPr lang="en-US" altLang="zh-CN" sz="2800">
                <a:solidFill>
                  <a:srgbClr val="000000"/>
                </a:solidFill>
                <a:latin typeface="Times New Roman" pitchFamily="18" charset="0"/>
                <a:ea typeface="微软雅黑" pitchFamily="34" charset="-122"/>
              </a:rPr>
              <a:t>3</a:t>
            </a:r>
            <a:r>
              <a:rPr lang="zh-CN" altLang="en-US" sz="2800">
                <a:solidFill>
                  <a:srgbClr val="000000"/>
                </a:solidFill>
                <a:latin typeface="Times New Roman" pitchFamily="18" charset="0"/>
                <a:ea typeface="微软雅黑" pitchFamily="34" charset="-122"/>
              </a:rPr>
              <a:t>个以上</a:t>
            </a:r>
            <a:r>
              <a:rPr lang="en-US" altLang="zh-CN" sz="2800">
                <a:solidFill>
                  <a:srgbClr val="000000"/>
                </a:solidFill>
                <a:latin typeface="Times New Roman" pitchFamily="18" charset="0"/>
                <a:ea typeface="微软雅黑" pitchFamily="34" charset="-122"/>
              </a:rPr>
              <a:t>)</a:t>
            </a:r>
            <a:r>
              <a:rPr lang="zh-CN" altLang="en-US" sz="2800">
                <a:solidFill>
                  <a:srgbClr val="000000"/>
                </a:solidFill>
                <a:latin typeface="Times New Roman" pitchFamily="18" charset="0"/>
                <a:ea typeface="微软雅黑" pitchFamily="34" charset="-122"/>
              </a:rPr>
              <a:t>，则采用“正交分解法”。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4577" name="Object 14" descr="image24"/>
          <p:cNvGraphicFramePr>
            <a:graphicFrameLocks noChangeAspect="1"/>
          </p:cNvGraphicFramePr>
          <p:nvPr/>
        </p:nvGraphicFramePr>
        <p:xfrm>
          <a:off x="508000" y="246063"/>
          <a:ext cx="10634663" cy="5984875"/>
        </p:xfrm>
        <a:graphic>
          <a:graphicData uri="http://schemas.openxmlformats.org/presentationml/2006/ole">
            <p:oleObj spid="_x0000_s24577" name="文档" r:id="rId3" imgW="3645272" imgH="2377165" progId="Word.Document.8">
              <p:embed/>
            </p:oleObj>
          </a:graphicData>
        </a:graphic>
      </p:graphicFrame>
      <p:sp>
        <p:nvSpPr>
          <p:cNvPr id="24578"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备选训练</a:t>
            </a:r>
          </a:p>
        </p:txBody>
      </p:sp>
      <p:sp>
        <p:nvSpPr>
          <p:cNvPr id="24579" name="AutoShape 17">
            <a:hlinkClick r:id="rId4" action="ppaction://hlinksldjump" highlightClick="1"/>
          </p:cNvPr>
          <p:cNvSpPr>
            <a:spLocks noChangeArrowheads="1"/>
          </p:cNvSpPr>
          <p:nvPr/>
        </p:nvSpPr>
        <p:spPr bwMode="auto">
          <a:xfrm>
            <a:off x="10993438" y="5395913"/>
            <a:ext cx="935037" cy="360362"/>
          </a:xfrm>
          <a:prstGeom prst="actionButtonBlank">
            <a:avLst/>
          </a:prstGeom>
          <a:solidFill>
            <a:srgbClr val="C0C0C0"/>
          </a:solidFill>
          <a:ln w="9525">
            <a:solidFill>
              <a:srgbClr val="969696"/>
            </a:solidFill>
            <a:miter lim="800000"/>
            <a:headEnd/>
            <a:tailEnd/>
          </a:ln>
        </p:spPr>
        <p:txBody>
          <a:bodyPr wrap="none" anchor="ctr"/>
          <a:lstStyle/>
          <a:p>
            <a:pPr algn="ctr" eaLnBrk="0" hangingPunct="0"/>
            <a:r>
              <a:rPr lang="zh-CN" altLang="en-US" sz="1600">
                <a:latin typeface="微软雅黑" pitchFamily="34" charset="-122"/>
              </a:rPr>
              <a:t>转回原题</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备选训练</a:t>
            </a:r>
          </a:p>
        </p:txBody>
      </p:sp>
      <p:sp>
        <p:nvSpPr>
          <p:cNvPr id="34818" name="文本占位符 2"/>
          <p:cNvSpPr>
            <a:spLocks noChangeArrowheads="1"/>
          </p:cNvSpPr>
          <p:nvPr/>
        </p:nvSpPr>
        <p:spPr bwMode="auto">
          <a:xfrm>
            <a:off x="254000" y="534988"/>
            <a:ext cx="11557000" cy="3889375"/>
          </a:xfrm>
          <a:prstGeom prst="rect">
            <a:avLst/>
          </a:prstGeom>
          <a:noFill/>
          <a:ln w="9525">
            <a:noFill/>
            <a:miter lim="800000"/>
            <a:headEnd/>
            <a:tailEnd/>
          </a:ln>
        </p:spPr>
        <p:txBody>
          <a:bodyPr>
            <a:spAutoFit/>
          </a:bodyPr>
          <a:lstStyle/>
          <a:p>
            <a:pPr algn="just">
              <a:lnSpc>
                <a:spcPct val="130000"/>
              </a:lnSpc>
              <a:buFont typeface="Arial" charset="0"/>
              <a:buNone/>
            </a:pPr>
            <a:r>
              <a:rPr lang="en-US" altLang="zh-CN" sz="2400">
                <a:solidFill>
                  <a:srgbClr val="000000"/>
                </a:solidFill>
                <a:latin typeface="Times New Roman" pitchFamily="18" charset="0"/>
                <a:ea typeface="微软雅黑" pitchFamily="34" charset="-122"/>
                <a:cs typeface="Times New Roman" pitchFamily="18" charset="0"/>
              </a:rPr>
              <a:t>2</a:t>
            </a:r>
            <a:r>
              <a:rPr lang="zh-CN" altLang="en-US" sz="2400">
                <a:solidFill>
                  <a:srgbClr val="000000"/>
                </a:solidFill>
                <a:latin typeface="Times New Roman" pitchFamily="18" charset="0"/>
                <a:ea typeface="微软雅黑" pitchFamily="34" charset="-122"/>
                <a:cs typeface="Times New Roman" pitchFamily="18" charset="0"/>
              </a:rPr>
              <a:t>．</a:t>
            </a:r>
            <a:r>
              <a:rPr lang="en-US" altLang="zh-CN" sz="2400">
                <a:solidFill>
                  <a:srgbClr val="000000"/>
                </a:solidFill>
                <a:latin typeface="Times New Roman" pitchFamily="18" charset="0"/>
                <a:ea typeface="微软雅黑" pitchFamily="34" charset="-122"/>
                <a:cs typeface="Times New Roman" pitchFamily="18" charset="0"/>
              </a:rPr>
              <a:t>(2017·</a:t>
            </a:r>
            <a:r>
              <a:rPr lang="zh-CN" altLang="en-US" sz="2400">
                <a:solidFill>
                  <a:srgbClr val="000000"/>
                </a:solidFill>
                <a:latin typeface="Times New Roman" pitchFamily="18" charset="0"/>
                <a:ea typeface="微软雅黑" pitchFamily="34" charset="-122"/>
                <a:cs typeface="Times New Roman" pitchFamily="18" charset="0"/>
              </a:rPr>
              <a:t>南宁模拟</a:t>
            </a:r>
            <a:r>
              <a:rPr lang="en-US" altLang="zh-CN" sz="2400">
                <a:solidFill>
                  <a:srgbClr val="000000"/>
                </a:solidFill>
                <a:latin typeface="Times New Roman" pitchFamily="18" charset="0"/>
                <a:ea typeface="微软雅黑" pitchFamily="34" charset="-122"/>
                <a:cs typeface="Times New Roman" pitchFamily="18" charset="0"/>
              </a:rPr>
              <a:t>)</a:t>
            </a:r>
            <a:r>
              <a:rPr lang="zh-CN" altLang="en-US" sz="2400">
                <a:solidFill>
                  <a:srgbClr val="000000"/>
                </a:solidFill>
                <a:latin typeface="Times New Roman" pitchFamily="18" charset="0"/>
                <a:ea typeface="微软雅黑" pitchFamily="34" charset="-122"/>
                <a:cs typeface="Times New Roman" pitchFamily="18" charset="0"/>
              </a:rPr>
              <a:t>如图所示，航空母舰上的起飞跑道由长度为</a:t>
            </a:r>
            <a:r>
              <a:rPr lang="en-US" altLang="zh-CN" sz="2400" i="1">
                <a:solidFill>
                  <a:srgbClr val="000000"/>
                </a:solidFill>
                <a:latin typeface="Times New Roman" pitchFamily="18" charset="0"/>
                <a:ea typeface="微软雅黑" pitchFamily="34" charset="-122"/>
                <a:cs typeface="Times New Roman" pitchFamily="18" charset="0"/>
              </a:rPr>
              <a:t>l</a:t>
            </a:r>
            <a:r>
              <a:rPr lang="en-US" altLang="zh-CN" sz="2400" baseline="-30000">
                <a:solidFill>
                  <a:srgbClr val="000000"/>
                </a:solidFill>
                <a:latin typeface="Times New Roman" pitchFamily="18" charset="0"/>
                <a:ea typeface="微软雅黑" pitchFamily="34" charset="-122"/>
                <a:cs typeface="Times New Roman" pitchFamily="18" charset="0"/>
              </a:rPr>
              <a:t>1</a:t>
            </a:r>
            <a:r>
              <a:rPr lang="zh-CN" altLang="en-US" sz="2400">
                <a:solidFill>
                  <a:srgbClr val="000000"/>
                </a:solidFill>
                <a:latin typeface="Times New Roman" pitchFamily="18" charset="0"/>
                <a:ea typeface="微软雅黑" pitchFamily="34" charset="-122"/>
                <a:cs typeface="Times New Roman" pitchFamily="18" charset="0"/>
              </a:rPr>
              <a:t>＝</a:t>
            </a:r>
            <a:r>
              <a:rPr lang="en-US" altLang="zh-CN" sz="2400">
                <a:solidFill>
                  <a:srgbClr val="000000"/>
                </a:solidFill>
                <a:latin typeface="Times New Roman" pitchFamily="18" charset="0"/>
                <a:ea typeface="微软雅黑" pitchFamily="34" charset="-122"/>
                <a:cs typeface="Times New Roman" pitchFamily="18" charset="0"/>
              </a:rPr>
              <a:t>1.6×10</a:t>
            </a:r>
            <a:r>
              <a:rPr lang="en-US" altLang="zh-CN" sz="2400" baseline="30000">
                <a:solidFill>
                  <a:srgbClr val="000000"/>
                </a:solidFill>
                <a:latin typeface="Times New Roman" pitchFamily="18" charset="0"/>
                <a:ea typeface="微软雅黑" pitchFamily="34" charset="-122"/>
                <a:cs typeface="Times New Roman" pitchFamily="18" charset="0"/>
              </a:rPr>
              <a:t>2</a:t>
            </a:r>
            <a:r>
              <a:rPr lang="en-US" altLang="zh-CN" sz="2400">
                <a:solidFill>
                  <a:srgbClr val="000000"/>
                </a:solidFill>
                <a:latin typeface="Times New Roman" pitchFamily="18" charset="0"/>
                <a:ea typeface="微软雅黑" pitchFamily="34" charset="-122"/>
                <a:cs typeface="Times New Roman" pitchFamily="18" charset="0"/>
              </a:rPr>
              <a:t> m</a:t>
            </a:r>
            <a:r>
              <a:rPr lang="zh-CN" altLang="en-US" sz="2400">
                <a:solidFill>
                  <a:srgbClr val="000000"/>
                </a:solidFill>
                <a:latin typeface="Times New Roman" pitchFamily="18" charset="0"/>
                <a:ea typeface="微软雅黑" pitchFamily="34" charset="-122"/>
                <a:cs typeface="Times New Roman" pitchFamily="18" charset="0"/>
              </a:rPr>
              <a:t>的水平跑道和长度为</a:t>
            </a:r>
            <a:r>
              <a:rPr lang="en-US" altLang="zh-CN" sz="2400" i="1">
                <a:solidFill>
                  <a:srgbClr val="000000"/>
                </a:solidFill>
                <a:latin typeface="Times New Roman" pitchFamily="18" charset="0"/>
                <a:ea typeface="微软雅黑" pitchFamily="34" charset="-122"/>
                <a:cs typeface="Times New Roman" pitchFamily="18" charset="0"/>
              </a:rPr>
              <a:t>l</a:t>
            </a:r>
            <a:r>
              <a:rPr lang="en-US" altLang="zh-CN" sz="2400" baseline="-30000">
                <a:solidFill>
                  <a:srgbClr val="000000"/>
                </a:solidFill>
                <a:latin typeface="Times New Roman" pitchFamily="18" charset="0"/>
                <a:ea typeface="微软雅黑" pitchFamily="34" charset="-122"/>
                <a:cs typeface="Times New Roman" pitchFamily="18" charset="0"/>
              </a:rPr>
              <a:t>2</a:t>
            </a:r>
            <a:r>
              <a:rPr lang="zh-CN" altLang="en-US" sz="2400">
                <a:solidFill>
                  <a:srgbClr val="000000"/>
                </a:solidFill>
                <a:latin typeface="Times New Roman" pitchFamily="18" charset="0"/>
                <a:ea typeface="微软雅黑" pitchFamily="34" charset="-122"/>
                <a:cs typeface="Times New Roman" pitchFamily="18" charset="0"/>
              </a:rPr>
              <a:t>＝</a:t>
            </a:r>
            <a:r>
              <a:rPr lang="en-US" altLang="zh-CN" sz="2400">
                <a:solidFill>
                  <a:srgbClr val="000000"/>
                </a:solidFill>
                <a:latin typeface="Times New Roman" pitchFamily="18" charset="0"/>
                <a:ea typeface="微软雅黑" pitchFamily="34" charset="-122"/>
                <a:cs typeface="Times New Roman" pitchFamily="18" charset="0"/>
              </a:rPr>
              <a:t>20 m</a:t>
            </a:r>
            <a:r>
              <a:rPr lang="zh-CN" altLang="en-US" sz="2400">
                <a:solidFill>
                  <a:srgbClr val="000000"/>
                </a:solidFill>
                <a:latin typeface="Times New Roman" pitchFamily="18" charset="0"/>
                <a:ea typeface="微软雅黑" pitchFamily="34" charset="-122"/>
                <a:cs typeface="Times New Roman" pitchFamily="18" charset="0"/>
              </a:rPr>
              <a:t>的倾斜跑道两部分组成。水平跑道与倾斜跑道末端的高度差</a:t>
            </a:r>
            <a:r>
              <a:rPr lang="en-US" altLang="zh-CN" sz="2400" i="1">
                <a:solidFill>
                  <a:srgbClr val="000000"/>
                </a:solidFill>
                <a:latin typeface="Times New Roman" pitchFamily="18" charset="0"/>
                <a:ea typeface="微软雅黑" pitchFamily="34" charset="-122"/>
                <a:cs typeface="Times New Roman" pitchFamily="18" charset="0"/>
              </a:rPr>
              <a:t>h</a:t>
            </a:r>
            <a:r>
              <a:rPr lang="zh-CN" altLang="en-US" sz="2400">
                <a:solidFill>
                  <a:srgbClr val="000000"/>
                </a:solidFill>
                <a:latin typeface="Times New Roman" pitchFamily="18" charset="0"/>
                <a:ea typeface="微软雅黑" pitchFamily="34" charset="-122"/>
                <a:cs typeface="Times New Roman" pitchFamily="18" charset="0"/>
              </a:rPr>
              <a:t>＝</a:t>
            </a:r>
            <a:r>
              <a:rPr lang="en-US" altLang="zh-CN" sz="2400">
                <a:solidFill>
                  <a:srgbClr val="000000"/>
                </a:solidFill>
                <a:latin typeface="Times New Roman" pitchFamily="18" charset="0"/>
                <a:ea typeface="微软雅黑" pitchFamily="34" charset="-122"/>
                <a:cs typeface="Times New Roman" pitchFamily="18" charset="0"/>
              </a:rPr>
              <a:t>4.0 m</a:t>
            </a:r>
            <a:r>
              <a:rPr lang="zh-CN" altLang="en-US" sz="2400">
                <a:solidFill>
                  <a:srgbClr val="000000"/>
                </a:solidFill>
                <a:latin typeface="Times New Roman" pitchFamily="18" charset="0"/>
                <a:ea typeface="微软雅黑" pitchFamily="34" charset="-122"/>
                <a:cs typeface="Times New Roman" pitchFamily="18" charset="0"/>
              </a:rPr>
              <a:t>。一架质量为</a:t>
            </a:r>
            <a:r>
              <a:rPr lang="en-US" altLang="zh-CN" sz="2400" i="1">
                <a:solidFill>
                  <a:srgbClr val="000000"/>
                </a:solidFill>
                <a:latin typeface="Times New Roman" pitchFamily="18" charset="0"/>
                <a:ea typeface="微软雅黑" pitchFamily="34" charset="-122"/>
                <a:cs typeface="Times New Roman" pitchFamily="18" charset="0"/>
              </a:rPr>
              <a:t>m</a:t>
            </a:r>
            <a:r>
              <a:rPr lang="zh-CN" altLang="en-US" sz="2400">
                <a:solidFill>
                  <a:srgbClr val="000000"/>
                </a:solidFill>
                <a:latin typeface="Times New Roman" pitchFamily="18" charset="0"/>
                <a:ea typeface="微软雅黑" pitchFamily="34" charset="-122"/>
                <a:cs typeface="Times New Roman" pitchFamily="18" charset="0"/>
              </a:rPr>
              <a:t>＝</a:t>
            </a:r>
            <a:r>
              <a:rPr lang="en-US" altLang="zh-CN" sz="2400">
                <a:solidFill>
                  <a:srgbClr val="000000"/>
                </a:solidFill>
                <a:latin typeface="Times New Roman" pitchFamily="18" charset="0"/>
                <a:ea typeface="微软雅黑" pitchFamily="34" charset="-122"/>
                <a:cs typeface="Times New Roman" pitchFamily="18" charset="0"/>
              </a:rPr>
              <a:t>2.0×10</a:t>
            </a:r>
            <a:r>
              <a:rPr lang="en-US" altLang="zh-CN" sz="2400" baseline="30000">
                <a:solidFill>
                  <a:srgbClr val="000000"/>
                </a:solidFill>
                <a:latin typeface="Times New Roman" pitchFamily="18" charset="0"/>
                <a:ea typeface="微软雅黑" pitchFamily="34" charset="-122"/>
                <a:cs typeface="Times New Roman" pitchFamily="18" charset="0"/>
              </a:rPr>
              <a:t>4</a:t>
            </a:r>
            <a:r>
              <a:rPr lang="en-US" altLang="zh-CN" sz="2400">
                <a:solidFill>
                  <a:srgbClr val="000000"/>
                </a:solidFill>
                <a:latin typeface="Times New Roman" pitchFamily="18" charset="0"/>
                <a:ea typeface="微软雅黑" pitchFamily="34" charset="-122"/>
                <a:cs typeface="Times New Roman" pitchFamily="18" charset="0"/>
              </a:rPr>
              <a:t> kg</a:t>
            </a:r>
            <a:r>
              <a:rPr lang="zh-CN" altLang="en-US" sz="2400">
                <a:solidFill>
                  <a:srgbClr val="000000"/>
                </a:solidFill>
                <a:latin typeface="Times New Roman" pitchFamily="18" charset="0"/>
                <a:ea typeface="微软雅黑" pitchFamily="34" charset="-122"/>
                <a:cs typeface="Times New Roman" pitchFamily="18" charset="0"/>
              </a:rPr>
              <a:t>的飞机，其喷气发动机的推力大小恒为</a:t>
            </a:r>
            <a:r>
              <a:rPr lang="en-US" altLang="zh-CN" sz="2400" i="1">
                <a:solidFill>
                  <a:srgbClr val="000000"/>
                </a:solidFill>
                <a:latin typeface="Times New Roman" pitchFamily="18" charset="0"/>
                <a:ea typeface="微软雅黑" pitchFamily="34" charset="-122"/>
                <a:cs typeface="Times New Roman" pitchFamily="18" charset="0"/>
              </a:rPr>
              <a:t>F</a:t>
            </a:r>
            <a:r>
              <a:rPr lang="zh-CN" altLang="en-US" sz="2400">
                <a:solidFill>
                  <a:srgbClr val="000000"/>
                </a:solidFill>
                <a:latin typeface="Times New Roman" pitchFamily="18" charset="0"/>
                <a:ea typeface="微软雅黑" pitchFamily="34" charset="-122"/>
                <a:cs typeface="Times New Roman" pitchFamily="18" charset="0"/>
              </a:rPr>
              <a:t>＝</a:t>
            </a:r>
            <a:r>
              <a:rPr lang="en-US" altLang="zh-CN" sz="2400">
                <a:solidFill>
                  <a:srgbClr val="000000"/>
                </a:solidFill>
                <a:latin typeface="Times New Roman" pitchFamily="18" charset="0"/>
                <a:ea typeface="微软雅黑" pitchFamily="34" charset="-122"/>
                <a:cs typeface="Times New Roman" pitchFamily="18" charset="0"/>
              </a:rPr>
              <a:t>1.2×10</a:t>
            </a:r>
            <a:r>
              <a:rPr lang="en-US" altLang="zh-CN" sz="2400" baseline="30000">
                <a:solidFill>
                  <a:srgbClr val="000000"/>
                </a:solidFill>
                <a:latin typeface="Times New Roman" pitchFamily="18" charset="0"/>
                <a:ea typeface="微软雅黑" pitchFamily="34" charset="-122"/>
                <a:cs typeface="Times New Roman" pitchFamily="18" charset="0"/>
              </a:rPr>
              <a:t>5</a:t>
            </a:r>
            <a:r>
              <a:rPr lang="en-US" altLang="zh-CN" sz="2400">
                <a:solidFill>
                  <a:srgbClr val="000000"/>
                </a:solidFill>
                <a:latin typeface="Times New Roman" pitchFamily="18" charset="0"/>
                <a:ea typeface="微软雅黑" pitchFamily="34" charset="-122"/>
                <a:cs typeface="Times New Roman" pitchFamily="18" charset="0"/>
              </a:rPr>
              <a:t> N</a:t>
            </a:r>
            <a:r>
              <a:rPr lang="zh-CN" altLang="en-US" sz="2400">
                <a:solidFill>
                  <a:srgbClr val="000000"/>
                </a:solidFill>
                <a:latin typeface="Times New Roman" pitchFamily="18" charset="0"/>
                <a:ea typeface="微软雅黑" pitchFamily="34" charset="-122"/>
                <a:cs typeface="Times New Roman" pitchFamily="18" charset="0"/>
              </a:rPr>
              <a:t>，方向与速度方向相同，在运动过程中飞机受到的平均阻力大小为飞机重力的</a:t>
            </a:r>
            <a:r>
              <a:rPr lang="en-US" altLang="zh-CN" sz="2400">
                <a:solidFill>
                  <a:srgbClr val="000000"/>
                </a:solidFill>
                <a:latin typeface="Times New Roman" pitchFamily="18" charset="0"/>
                <a:ea typeface="微软雅黑" pitchFamily="34" charset="-122"/>
                <a:cs typeface="Times New Roman" pitchFamily="18" charset="0"/>
              </a:rPr>
              <a:t>0.1</a:t>
            </a:r>
            <a:r>
              <a:rPr lang="zh-CN" altLang="en-US" sz="2400">
                <a:solidFill>
                  <a:srgbClr val="000000"/>
                </a:solidFill>
                <a:latin typeface="Times New Roman" pitchFamily="18" charset="0"/>
                <a:ea typeface="微软雅黑" pitchFamily="34" charset="-122"/>
                <a:cs typeface="Times New Roman" pitchFamily="18" charset="0"/>
              </a:rPr>
              <a:t>倍。假设航母处于静止状态，飞机质量视为不变并可看成质点，取</a:t>
            </a:r>
            <a:r>
              <a:rPr lang="en-US" altLang="zh-CN" sz="2400" i="1">
                <a:solidFill>
                  <a:srgbClr val="000000"/>
                </a:solidFill>
                <a:latin typeface="Times New Roman" pitchFamily="18" charset="0"/>
                <a:ea typeface="微软雅黑" pitchFamily="34" charset="-122"/>
                <a:cs typeface="Times New Roman" pitchFamily="18" charset="0"/>
              </a:rPr>
              <a:t>g</a:t>
            </a:r>
            <a:r>
              <a:rPr lang="zh-CN" altLang="en-US" sz="2400">
                <a:solidFill>
                  <a:srgbClr val="000000"/>
                </a:solidFill>
                <a:latin typeface="Times New Roman" pitchFamily="18" charset="0"/>
                <a:ea typeface="微软雅黑" pitchFamily="34" charset="-122"/>
                <a:cs typeface="Times New Roman" pitchFamily="18" charset="0"/>
              </a:rPr>
              <a:t>＝</a:t>
            </a:r>
            <a:r>
              <a:rPr lang="en-US" altLang="zh-CN" sz="2400">
                <a:solidFill>
                  <a:srgbClr val="000000"/>
                </a:solidFill>
                <a:latin typeface="Times New Roman" pitchFamily="18" charset="0"/>
                <a:ea typeface="微软雅黑" pitchFamily="34" charset="-122"/>
                <a:cs typeface="Times New Roman" pitchFamily="18" charset="0"/>
              </a:rPr>
              <a:t>10 m/s</a:t>
            </a:r>
            <a:r>
              <a:rPr lang="en-US" altLang="zh-CN" sz="2400" baseline="30000">
                <a:solidFill>
                  <a:srgbClr val="000000"/>
                </a:solidFill>
                <a:latin typeface="Times New Roman" pitchFamily="18" charset="0"/>
                <a:ea typeface="微软雅黑" pitchFamily="34" charset="-122"/>
                <a:cs typeface="Times New Roman" pitchFamily="18" charset="0"/>
              </a:rPr>
              <a:t>2</a:t>
            </a:r>
            <a:r>
              <a:rPr lang="zh-CN" altLang="en-US" sz="2400">
                <a:solidFill>
                  <a:srgbClr val="000000"/>
                </a:solidFill>
                <a:latin typeface="Times New Roman" pitchFamily="18" charset="0"/>
                <a:ea typeface="微软雅黑" pitchFamily="34" charset="-122"/>
                <a:cs typeface="Times New Roman" pitchFamily="18" charset="0"/>
              </a:rPr>
              <a:t>。</a:t>
            </a:r>
            <a:endParaRPr lang="en-US" altLang="zh-CN" sz="2400">
              <a:solidFill>
                <a:srgbClr val="000000"/>
              </a:solidFill>
              <a:latin typeface="Times New Roman" pitchFamily="18" charset="0"/>
              <a:ea typeface="微软雅黑" pitchFamily="34" charset="-122"/>
              <a:cs typeface="Times New Roman" pitchFamily="18" charset="0"/>
            </a:endParaRPr>
          </a:p>
          <a:p>
            <a:pPr algn="just">
              <a:lnSpc>
                <a:spcPct val="130000"/>
              </a:lnSpc>
              <a:buFont typeface="Arial" charset="0"/>
              <a:buNone/>
            </a:pPr>
            <a:r>
              <a:rPr lang="en-US" altLang="zh-CN" sz="2400">
                <a:solidFill>
                  <a:srgbClr val="000000"/>
                </a:solidFill>
                <a:latin typeface="Times New Roman" pitchFamily="18" charset="0"/>
                <a:ea typeface="微软雅黑" pitchFamily="34" charset="-122"/>
                <a:cs typeface="Times New Roman" pitchFamily="18" charset="0"/>
              </a:rPr>
              <a:t>(1)</a:t>
            </a:r>
            <a:r>
              <a:rPr lang="zh-CN" altLang="en-US" sz="2400">
                <a:solidFill>
                  <a:srgbClr val="000000"/>
                </a:solidFill>
                <a:latin typeface="Times New Roman" pitchFamily="18" charset="0"/>
                <a:ea typeface="微软雅黑" pitchFamily="34" charset="-122"/>
                <a:cs typeface="Times New Roman" pitchFamily="18" charset="0"/>
              </a:rPr>
              <a:t>求飞机在水平跑道运动的时间及到达倾斜跑道末端时的速度大小；</a:t>
            </a:r>
          </a:p>
          <a:p>
            <a:pPr algn="just">
              <a:lnSpc>
                <a:spcPct val="130000"/>
              </a:lnSpc>
              <a:buFont typeface="Arial" charset="0"/>
              <a:buNone/>
            </a:pPr>
            <a:r>
              <a:rPr lang="en-US" altLang="zh-CN" sz="2400">
                <a:solidFill>
                  <a:srgbClr val="000000"/>
                </a:solidFill>
                <a:latin typeface="Times New Roman" pitchFamily="18" charset="0"/>
                <a:ea typeface="微软雅黑" pitchFamily="34" charset="-122"/>
                <a:cs typeface="Times New Roman" pitchFamily="18" charset="0"/>
              </a:rPr>
              <a:t>(2)</a:t>
            </a:r>
            <a:r>
              <a:rPr lang="zh-CN" altLang="en-US" sz="2400">
                <a:solidFill>
                  <a:srgbClr val="000000"/>
                </a:solidFill>
                <a:latin typeface="Times New Roman" pitchFamily="18" charset="0"/>
                <a:ea typeface="微软雅黑" pitchFamily="34" charset="-122"/>
                <a:cs typeface="Times New Roman" pitchFamily="18" charset="0"/>
              </a:rPr>
              <a:t>为了使飞机在倾斜跑道的末端达到起飞速度</a:t>
            </a:r>
            <a:r>
              <a:rPr lang="en-US" altLang="zh-CN" sz="2400">
                <a:solidFill>
                  <a:srgbClr val="000000"/>
                </a:solidFill>
                <a:latin typeface="Times New Roman" pitchFamily="18" charset="0"/>
                <a:ea typeface="微软雅黑" pitchFamily="34" charset="-122"/>
                <a:cs typeface="Times New Roman" pitchFamily="18" charset="0"/>
              </a:rPr>
              <a:t>100 m/s</a:t>
            </a:r>
            <a:r>
              <a:rPr lang="zh-CN" altLang="en-US" sz="2400">
                <a:solidFill>
                  <a:srgbClr val="000000"/>
                </a:solidFill>
                <a:latin typeface="Times New Roman" pitchFamily="18" charset="0"/>
                <a:ea typeface="微软雅黑" pitchFamily="34" charset="-122"/>
                <a:cs typeface="Times New Roman" pitchFamily="18" charset="0"/>
              </a:rPr>
              <a:t>，外界还需要在整个水平跑道对飞机施加助推力，求助推力</a:t>
            </a:r>
            <a:r>
              <a:rPr lang="en-US" altLang="zh-CN" sz="2400" i="1">
                <a:solidFill>
                  <a:srgbClr val="000000"/>
                </a:solidFill>
                <a:latin typeface="Times New Roman" pitchFamily="18" charset="0"/>
                <a:ea typeface="微软雅黑" pitchFamily="34" charset="-122"/>
                <a:cs typeface="Times New Roman" pitchFamily="18" charset="0"/>
              </a:rPr>
              <a:t>F</a:t>
            </a:r>
            <a:r>
              <a:rPr lang="zh-CN" altLang="en-US" sz="2400" baseline="-30000">
                <a:solidFill>
                  <a:srgbClr val="000000"/>
                </a:solidFill>
                <a:latin typeface="Times New Roman" pitchFamily="18" charset="0"/>
                <a:ea typeface="微软雅黑" pitchFamily="34" charset="-122"/>
                <a:cs typeface="Times New Roman" pitchFamily="18" charset="0"/>
              </a:rPr>
              <a:t>推</a:t>
            </a:r>
            <a:r>
              <a:rPr lang="zh-CN" altLang="en-US" sz="2400">
                <a:solidFill>
                  <a:srgbClr val="000000"/>
                </a:solidFill>
                <a:latin typeface="Times New Roman" pitchFamily="18" charset="0"/>
                <a:ea typeface="微软雅黑" pitchFamily="34" charset="-122"/>
                <a:cs typeface="Times New Roman" pitchFamily="18" charset="0"/>
              </a:rPr>
              <a:t>的大小。</a:t>
            </a:r>
          </a:p>
        </p:txBody>
      </p:sp>
      <p:sp>
        <p:nvSpPr>
          <p:cNvPr id="10275" name="AutoShape 16">
            <a:hlinkClick r:id="rId2" action="ppaction://hlinksldjump" highlightClick="1"/>
          </p:cNvPr>
          <p:cNvSpPr>
            <a:spLocks noChangeArrowheads="1"/>
          </p:cNvSpPr>
          <p:nvPr/>
        </p:nvSpPr>
        <p:spPr bwMode="auto">
          <a:xfrm>
            <a:off x="11034713" y="6026150"/>
            <a:ext cx="935037" cy="360363"/>
          </a:xfrm>
          <a:prstGeom prst="actionButtonBlank">
            <a:avLst/>
          </a:prstGeom>
          <a:solidFill>
            <a:srgbClr val="C0C0C0"/>
          </a:solidFill>
          <a:ln w="9525">
            <a:solidFill>
              <a:srgbClr val="969696"/>
            </a:solidFill>
            <a:miter lim="800000"/>
            <a:headEnd/>
            <a:tailEnd/>
          </a:ln>
        </p:spPr>
        <p:txBody>
          <a:bodyPr wrap="none" anchor="ctr"/>
          <a:lstStyle/>
          <a:p>
            <a:pPr algn="ctr" eaLnBrk="0" hangingPunct="0"/>
            <a:r>
              <a:rPr lang="zh-CN" altLang="en-US" sz="1600">
                <a:latin typeface="微软雅黑" pitchFamily="34" charset="-122"/>
              </a:rPr>
              <a:t>转到解析</a:t>
            </a:r>
          </a:p>
        </p:txBody>
      </p:sp>
      <p:sp>
        <p:nvSpPr>
          <p:cNvPr id="34820" name="Rectangle 30"/>
          <p:cNvSpPr>
            <a:spLocks noChangeArrowheads="1"/>
          </p:cNvSpPr>
          <p:nvPr/>
        </p:nvSpPr>
        <p:spPr bwMode="auto">
          <a:xfrm>
            <a:off x="0" y="2933700"/>
            <a:ext cx="12192000" cy="0"/>
          </a:xfrm>
          <a:prstGeom prst="rect">
            <a:avLst/>
          </a:prstGeom>
          <a:noFill/>
          <a:ln w="9525">
            <a:noFill/>
            <a:miter lim="800000"/>
            <a:headEnd/>
            <a:tailEnd/>
          </a:ln>
        </p:spPr>
        <p:txBody>
          <a:bodyPr wrap="none" anchor="ctr">
            <a:spAutoFit/>
          </a:bodyPr>
          <a:lstStyle/>
          <a:p>
            <a:endParaRPr lang="zh-CN" altLang="en-US"/>
          </a:p>
        </p:txBody>
      </p:sp>
      <p:pic>
        <p:nvPicPr>
          <p:cNvPr id="34821" name="Picture 29" descr="D:\2019\5W159.tif"/>
          <p:cNvPicPr>
            <a:picLocks noChangeAspect="1" noChangeArrowheads="1"/>
          </p:cNvPicPr>
          <p:nvPr/>
        </p:nvPicPr>
        <p:blipFill>
          <a:blip r:embed="rId3" r:link="rId4">
            <a:clrChange>
              <a:clrFrom>
                <a:srgbClr val="FFFFFF"/>
              </a:clrFrom>
              <a:clrTo>
                <a:srgbClr val="FFFFFF">
                  <a:alpha val="0"/>
                </a:srgbClr>
              </a:clrTo>
            </a:clrChange>
          </a:blip>
          <a:srcRect/>
          <a:stretch>
            <a:fillRect/>
          </a:stretch>
        </p:blipFill>
        <p:spPr bwMode="auto">
          <a:xfrm>
            <a:off x="5776913" y="4097338"/>
            <a:ext cx="5991225" cy="16859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10275"/>
                                        </p:tgtEl>
                                        <p:attrNameLst>
                                          <p:attrName>style.visibility</p:attrName>
                                        </p:attrNameLst>
                                      </p:cBhvr>
                                      <p:to>
                                        <p:strVal val="visible"/>
                                      </p:to>
                                    </p:set>
                                    <p:animEffect transition="in" filter="blinds(vertical)">
                                      <p:cBhvr>
                                        <p:cTn id="7" dur="500"/>
                                        <p:tgtEl>
                                          <p:spTgt spid="10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备选训练</a:t>
            </a:r>
          </a:p>
        </p:txBody>
      </p:sp>
      <p:graphicFrame>
        <p:nvGraphicFramePr>
          <p:cNvPr id="101380" name="Object 14" descr="image26"/>
          <p:cNvGraphicFramePr>
            <a:graphicFrameLocks noChangeAspect="1"/>
          </p:cNvGraphicFramePr>
          <p:nvPr/>
        </p:nvGraphicFramePr>
        <p:xfrm>
          <a:off x="522288" y="368300"/>
          <a:ext cx="11518900" cy="8685213"/>
        </p:xfrm>
        <a:graphic>
          <a:graphicData uri="http://schemas.openxmlformats.org/presentationml/2006/ole">
            <p:oleObj spid="_x0000_s25601" name="文档" r:id="rId3" imgW="3650067" imgH="3170254" progId="Word.Document.8">
              <p:embed/>
            </p:oleObj>
          </a:graphicData>
        </a:graphic>
      </p:graphicFrame>
      <p:sp>
        <p:nvSpPr>
          <p:cNvPr id="25603" name="AutoShape 17">
            <a:hlinkClick r:id="rId4" action="ppaction://hlinksldjump" highlightClick="1"/>
          </p:cNvPr>
          <p:cNvSpPr>
            <a:spLocks noChangeArrowheads="1"/>
          </p:cNvSpPr>
          <p:nvPr/>
        </p:nvSpPr>
        <p:spPr bwMode="auto">
          <a:xfrm>
            <a:off x="11025188" y="5873750"/>
            <a:ext cx="935037" cy="360363"/>
          </a:xfrm>
          <a:prstGeom prst="actionButtonBlank">
            <a:avLst/>
          </a:prstGeom>
          <a:solidFill>
            <a:srgbClr val="C0C0C0"/>
          </a:solidFill>
          <a:ln w="9525">
            <a:solidFill>
              <a:srgbClr val="969696"/>
            </a:solidFill>
            <a:miter lim="800000"/>
            <a:headEnd/>
            <a:tailEnd/>
          </a:ln>
        </p:spPr>
        <p:txBody>
          <a:bodyPr wrap="none" anchor="ctr"/>
          <a:lstStyle/>
          <a:p>
            <a:pPr algn="ctr" eaLnBrk="0" hangingPunct="0"/>
            <a:r>
              <a:rPr lang="zh-CN" altLang="en-US" sz="1600">
                <a:latin typeface="微软雅黑" pitchFamily="34" charset="-122"/>
              </a:rPr>
              <a:t>转回原题</a:t>
            </a:r>
          </a:p>
        </p:txBody>
      </p:sp>
      <p:grpSp>
        <p:nvGrpSpPr>
          <p:cNvPr id="2" name="Group 9"/>
          <p:cNvGrpSpPr>
            <a:grpSpLocks/>
          </p:cNvGrpSpPr>
          <p:nvPr/>
        </p:nvGrpSpPr>
        <p:grpSpPr bwMode="auto">
          <a:xfrm>
            <a:off x="10044113" y="5872163"/>
            <a:ext cx="935037" cy="363537"/>
            <a:chOff x="6606" y="3113"/>
            <a:chExt cx="607" cy="231"/>
          </a:xfrm>
        </p:grpSpPr>
        <p:sp>
          <p:nvSpPr>
            <p:cNvPr id="25605" name="AutoShape 17">
              <a:hlinkClick r:id="" action="ppaction://noaction" highlightClick="1"/>
            </p:cNvPr>
            <p:cNvSpPr>
              <a:spLocks noChangeArrowheads="1"/>
            </p:cNvSpPr>
            <p:nvPr/>
          </p:nvSpPr>
          <p:spPr bwMode="auto">
            <a:xfrm>
              <a:off x="6606" y="3113"/>
              <a:ext cx="589" cy="227"/>
            </a:xfrm>
            <a:prstGeom prst="actionButtonBlank">
              <a:avLst/>
            </a:prstGeom>
            <a:solidFill>
              <a:srgbClr val="C0C0C0"/>
            </a:solidFill>
            <a:ln w="9525">
              <a:solidFill>
                <a:srgbClr val="969696"/>
              </a:solidFill>
              <a:miter lim="800000"/>
              <a:headEnd/>
              <a:tailEnd/>
            </a:ln>
          </p:spPr>
          <p:txBody>
            <a:bodyPr wrap="none" anchor="ctr"/>
            <a:lstStyle/>
            <a:p>
              <a:pPr algn="ctr" eaLnBrk="0" hangingPunct="0"/>
              <a:endParaRPr lang="zh-CN" altLang="en-US" sz="1600">
                <a:latin typeface="微软雅黑" pitchFamily="34" charset="-122"/>
                <a:ea typeface="微软雅黑" pitchFamily="34" charset="-122"/>
              </a:endParaRPr>
            </a:p>
          </p:txBody>
        </p:sp>
        <p:sp>
          <p:nvSpPr>
            <p:cNvPr id="25606" name="Text Box 10"/>
            <p:cNvSpPr txBox="1">
              <a:spLocks noChangeArrowheads="1"/>
            </p:cNvSpPr>
            <p:nvPr/>
          </p:nvSpPr>
          <p:spPr bwMode="auto">
            <a:xfrm>
              <a:off x="6606" y="3113"/>
              <a:ext cx="607" cy="231"/>
            </a:xfrm>
            <a:prstGeom prst="rect">
              <a:avLst/>
            </a:prstGeom>
            <a:noFill/>
            <a:ln w="9525">
              <a:noFill/>
              <a:miter lim="800000"/>
              <a:headEnd/>
              <a:tailEnd/>
            </a:ln>
          </p:spPr>
          <p:txBody>
            <a:bodyPr lIns="36000" tIns="72000" rIns="36000" bIns="72000">
              <a:spAutoFit/>
            </a:bodyPr>
            <a:lstStyle/>
            <a:p>
              <a:pPr algn="ctr">
                <a:lnSpc>
                  <a:spcPct val="90000"/>
                </a:lnSpc>
                <a:spcBef>
                  <a:spcPct val="50000"/>
                </a:spcBef>
                <a:buFont typeface="Arial" charset="0"/>
                <a:buNone/>
              </a:pPr>
              <a:r>
                <a:rPr lang="zh-CN" altLang="en-US" sz="1600">
                  <a:latin typeface="微软雅黑" pitchFamily="34" charset="-122"/>
                  <a:ea typeface="微软雅黑" pitchFamily="34" charset="-122"/>
                </a:rPr>
                <a:t>解析滚动</a:t>
              </a:r>
              <a:endParaRPr lang="en-US" altLang="zh-CN" sz="1600">
                <a:latin typeface="微软雅黑" pitchFamily="34" charset="-122"/>
                <a:ea typeface="微软雅黑" pitchFamily="34" charset="-122"/>
              </a:endParaRPr>
            </a:p>
          </p:txBody>
        </p:sp>
      </p:gr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375E-6 4.44444E-6 L -0.00247 -0.45556 " pathEditMode="relative" rAng="0" ptsTypes="AA">
                                      <p:cBhvr>
                                        <p:cTn id="6" dur="2000" fill="hold"/>
                                        <p:tgtEl>
                                          <p:spTgt spid="101380"/>
                                        </p:tgtEl>
                                        <p:attrNameLst>
                                          <p:attrName>ppt_x</p:attrName>
                                          <p:attrName>ppt_y</p:attrName>
                                        </p:attrNameLst>
                                      </p:cBhvr>
                                      <p:rCtr x="0" y="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248 -0.45555 L -0.00118 -0.00439 " pathEditMode="relative" rAng="0" ptsTypes="AA">
                                      <p:cBhvr>
                                        <p:cTn id="10" dur="2000" fill="hold"/>
                                        <p:tgtEl>
                                          <p:spTgt spid="101380"/>
                                        </p:tgtEl>
                                        <p:attrNameLst>
                                          <p:attrName>ppt_x</p:attrName>
                                          <p:attrName>ppt_y</p:attrName>
                                        </p:attrNameLst>
                                      </p:cBhvr>
                                      <p:rCtr x="1" y="225"/>
                                    </p:animMotion>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备选训练</a:t>
            </a:r>
          </a:p>
        </p:txBody>
      </p:sp>
      <p:sp>
        <p:nvSpPr>
          <p:cNvPr id="12299" name="AutoShape 16">
            <a:hlinkClick r:id="rId3" action="ppaction://hlinksldjump" highlightClick="1"/>
          </p:cNvPr>
          <p:cNvSpPr>
            <a:spLocks noChangeArrowheads="1"/>
          </p:cNvSpPr>
          <p:nvPr/>
        </p:nvSpPr>
        <p:spPr bwMode="auto">
          <a:xfrm>
            <a:off x="11017250" y="5978525"/>
            <a:ext cx="935038" cy="360363"/>
          </a:xfrm>
          <a:prstGeom prst="actionButtonBlank">
            <a:avLst/>
          </a:prstGeom>
          <a:solidFill>
            <a:srgbClr val="C0C0C0"/>
          </a:solidFill>
          <a:ln w="9525">
            <a:solidFill>
              <a:srgbClr val="969696"/>
            </a:solidFill>
            <a:miter lim="800000"/>
            <a:headEnd/>
            <a:tailEnd/>
          </a:ln>
        </p:spPr>
        <p:txBody>
          <a:bodyPr wrap="none" anchor="ctr"/>
          <a:lstStyle/>
          <a:p>
            <a:pPr algn="ctr" eaLnBrk="0" hangingPunct="0"/>
            <a:r>
              <a:rPr lang="zh-CN" altLang="en-US" sz="1600">
                <a:latin typeface="微软雅黑" pitchFamily="34" charset="-122"/>
              </a:rPr>
              <a:t>转到解析</a:t>
            </a:r>
          </a:p>
        </p:txBody>
      </p:sp>
      <p:sp>
        <p:nvSpPr>
          <p:cNvPr id="27652" name="Text Box 3"/>
          <p:cNvSpPr txBox="1">
            <a:spLocks noChangeArrowheads="1"/>
          </p:cNvSpPr>
          <p:nvPr/>
        </p:nvSpPr>
        <p:spPr bwMode="auto">
          <a:xfrm>
            <a:off x="254000" y="547688"/>
            <a:ext cx="11557000" cy="1752600"/>
          </a:xfrm>
          <a:prstGeom prst="rect">
            <a:avLst/>
          </a:prstGeom>
          <a:noFill/>
          <a:ln w="9525">
            <a:noFill/>
            <a:miter lim="800000"/>
            <a:headEnd/>
            <a:tailEnd/>
          </a:ln>
        </p:spPr>
        <p:txBody>
          <a:bodyPr lIns="0" tIns="0" rIns="0" bIns="0">
            <a:spAutoFit/>
          </a:bodyPr>
          <a:lstStyle/>
          <a:p>
            <a:pPr eaLnBrk="0" hangingPunct="0">
              <a:lnSpc>
                <a:spcPct val="120000"/>
              </a:lnSpc>
              <a:buFont typeface="Arial" charset="0"/>
              <a:buNone/>
            </a:pPr>
            <a:r>
              <a:rPr lang="en-US" altLang="zh-CN" sz="2400">
                <a:latin typeface="Times New Roman" pitchFamily="18" charset="0"/>
                <a:ea typeface="微软雅黑" pitchFamily="34" charset="-122"/>
                <a:sym typeface="Times New Roman" pitchFamily="18" charset="0"/>
              </a:rPr>
              <a:t> 3.</a:t>
            </a:r>
            <a:r>
              <a:rPr lang="en-US" altLang="zh-CN" sz="2400">
                <a:solidFill>
                  <a:srgbClr val="FF0000"/>
                </a:solidFill>
                <a:latin typeface="Times New Roman" pitchFamily="18" charset="0"/>
                <a:ea typeface="微软雅黑" pitchFamily="34" charset="-122"/>
                <a:sym typeface="Times New Roman" pitchFamily="18" charset="0"/>
              </a:rPr>
              <a:t>   </a:t>
            </a:r>
            <a:r>
              <a:rPr lang="zh-CN" altLang="zh-CN" sz="2400">
                <a:solidFill>
                  <a:srgbClr val="000000"/>
                </a:solidFill>
                <a:latin typeface="Times New Roman" pitchFamily="18" charset="0"/>
                <a:ea typeface="微软雅黑" pitchFamily="34" charset="-122"/>
                <a:sym typeface="Times New Roman" pitchFamily="18" charset="0"/>
              </a:rPr>
              <a:t>如图所示，在倾角</a:t>
            </a:r>
            <a:r>
              <a:rPr lang="en-US" altLang="zh-CN" sz="2400" i="1">
                <a:solidFill>
                  <a:srgbClr val="000000"/>
                </a:solidFill>
                <a:latin typeface="Times New Roman" pitchFamily="18" charset="0"/>
                <a:ea typeface="微软雅黑" pitchFamily="34" charset="-122"/>
                <a:sym typeface="Times New Roman" pitchFamily="18" charset="0"/>
              </a:rPr>
              <a:t>θ</a:t>
            </a:r>
            <a:r>
              <a:rPr lang="zh-CN" altLang="zh-CN" sz="2400">
                <a:solidFill>
                  <a:srgbClr val="000000"/>
                </a:solidFill>
                <a:latin typeface="Times New Roman" pitchFamily="18" charset="0"/>
                <a:ea typeface="微软雅黑" pitchFamily="34" charset="-122"/>
                <a:sym typeface="Times New Roman" pitchFamily="18" charset="0"/>
              </a:rPr>
              <a:t>＝</a:t>
            </a:r>
            <a:r>
              <a:rPr lang="en-US" altLang="zh-CN" sz="2400">
                <a:solidFill>
                  <a:srgbClr val="000000"/>
                </a:solidFill>
                <a:latin typeface="Times New Roman" pitchFamily="18" charset="0"/>
                <a:ea typeface="微软雅黑" pitchFamily="34" charset="-122"/>
                <a:sym typeface="Times New Roman" pitchFamily="18" charset="0"/>
              </a:rPr>
              <a:t>37</a:t>
            </a:r>
            <a:r>
              <a:rPr lang="zh-CN" altLang="zh-CN" sz="2400">
                <a:solidFill>
                  <a:srgbClr val="000000"/>
                </a:solidFill>
                <a:latin typeface="Times New Roman" pitchFamily="18" charset="0"/>
                <a:ea typeface="微软雅黑" pitchFamily="34" charset="-122"/>
                <a:sym typeface="Times New Roman" pitchFamily="18" charset="0"/>
              </a:rPr>
              <a:t>°的足够长的固定斜面上，有一质量</a:t>
            </a:r>
            <a:r>
              <a:rPr lang="en-US" altLang="zh-CN" sz="2400" i="1">
                <a:solidFill>
                  <a:srgbClr val="000000"/>
                </a:solidFill>
                <a:latin typeface="Times New Roman" pitchFamily="18" charset="0"/>
                <a:ea typeface="微软雅黑" pitchFamily="34" charset="-122"/>
                <a:sym typeface="Times New Roman" pitchFamily="18" charset="0"/>
              </a:rPr>
              <a:t>m</a:t>
            </a:r>
            <a:r>
              <a:rPr lang="zh-CN" altLang="zh-CN" sz="2400">
                <a:solidFill>
                  <a:srgbClr val="000000"/>
                </a:solidFill>
                <a:latin typeface="Times New Roman" pitchFamily="18" charset="0"/>
                <a:ea typeface="微软雅黑" pitchFamily="34" charset="-122"/>
                <a:sym typeface="Times New Roman" pitchFamily="18" charset="0"/>
              </a:rPr>
              <a:t>＝</a:t>
            </a:r>
            <a:r>
              <a:rPr lang="en-US" altLang="zh-CN" sz="2400">
                <a:solidFill>
                  <a:srgbClr val="000000"/>
                </a:solidFill>
                <a:latin typeface="Times New Roman" pitchFamily="18" charset="0"/>
                <a:ea typeface="微软雅黑" pitchFamily="34" charset="-122"/>
                <a:sym typeface="Times New Roman" pitchFamily="18" charset="0"/>
              </a:rPr>
              <a:t>1 kg</a:t>
            </a:r>
            <a:r>
              <a:rPr lang="zh-CN" altLang="zh-CN" sz="2400">
                <a:solidFill>
                  <a:srgbClr val="000000"/>
                </a:solidFill>
                <a:latin typeface="Times New Roman" pitchFamily="18" charset="0"/>
                <a:ea typeface="微软雅黑" pitchFamily="34" charset="-122"/>
                <a:sym typeface="Times New Roman" pitchFamily="18" charset="0"/>
              </a:rPr>
              <a:t>的物体，物体与斜面间的动摩擦因数</a:t>
            </a:r>
            <a:r>
              <a:rPr lang="en-US" altLang="zh-CN" sz="2400" i="1">
                <a:solidFill>
                  <a:srgbClr val="000000"/>
                </a:solidFill>
                <a:latin typeface="Times New Roman" pitchFamily="18" charset="0"/>
                <a:ea typeface="微软雅黑" pitchFamily="34" charset="-122"/>
                <a:sym typeface="Times New Roman" pitchFamily="18" charset="0"/>
              </a:rPr>
              <a:t>μ</a:t>
            </a:r>
            <a:r>
              <a:rPr lang="zh-CN" altLang="zh-CN" sz="2400">
                <a:solidFill>
                  <a:srgbClr val="000000"/>
                </a:solidFill>
                <a:latin typeface="Times New Roman" pitchFamily="18" charset="0"/>
                <a:ea typeface="微软雅黑" pitchFamily="34" charset="-122"/>
                <a:sym typeface="Times New Roman" pitchFamily="18" charset="0"/>
              </a:rPr>
              <a:t>＝</a:t>
            </a:r>
            <a:r>
              <a:rPr lang="en-US" altLang="zh-CN" sz="2400">
                <a:solidFill>
                  <a:srgbClr val="000000"/>
                </a:solidFill>
                <a:latin typeface="Times New Roman" pitchFamily="18" charset="0"/>
                <a:ea typeface="微软雅黑" pitchFamily="34" charset="-122"/>
                <a:sym typeface="Times New Roman" pitchFamily="18" charset="0"/>
              </a:rPr>
              <a:t>0.2</a:t>
            </a:r>
            <a:r>
              <a:rPr lang="zh-CN" altLang="zh-CN" sz="2400">
                <a:solidFill>
                  <a:srgbClr val="000000"/>
                </a:solidFill>
                <a:latin typeface="Times New Roman" pitchFamily="18" charset="0"/>
                <a:ea typeface="微软雅黑" pitchFamily="34" charset="-122"/>
                <a:sym typeface="Times New Roman" pitchFamily="18" charset="0"/>
              </a:rPr>
              <a:t>，物体受到沿平行于斜面方向向上的轻绳的拉力</a:t>
            </a:r>
            <a:r>
              <a:rPr lang="en-US" altLang="zh-CN" sz="2400" i="1">
                <a:solidFill>
                  <a:srgbClr val="000000"/>
                </a:solidFill>
                <a:latin typeface="Times New Roman" pitchFamily="18" charset="0"/>
                <a:ea typeface="微软雅黑" pitchFamily="34" charset="-122"/>
                <a:sym typeface="Times New Roman" pitchFamily="18" charset="0"/>
              </a:rPr>
              <a:t>F</a:t>
            </a:r>
            <a:r>
              <a:rPr lang="zh-CN" altLang="zh-CN" sz="2400">
                <a:solidFill>
                  <a:srgbClr val="000000"/>
                </a:solidFill>
                <a:latin typeface="Times New Roman" pitchFamily="18" charset="0"/>
                <a:ea typeface="微软雅黑" pitchFamily="34" charset="-122"/>
                <a:sym typeface="Times New Roman" pitchFamily="18" charset="0"/>
              </a:rPr>
              <a:t>＝</a:t>
            </a:r>
            <a:r>
              <a:rPr lang="en-US" altLang="zh-CN" sz="2400">
                <a:solidFill>
                  <a:srgbClr val="000000"/>
                </a:solidFill>
                <a:latin typeface="Times New Roman" pitchFamily="18" charset="0"/>
                <a:ea typeface="微软雅黑" pitchFamily="34" charset="-122"/>
                <a:sym typeface="Times New Roman" pitchFamily="18" charset="0"/>
              </a:rPr>
              <a:t>9.6 N</a:t>
            </a:r>
            <a:r>
              <a:rPr lang="zh-CN" altLang="zh-CN" sz="2400">
                <a:solidFill>
                  <a:srgbClr val="000000"/>
                </a:solidFill>
                <a:latin typeface="Times New Roman" pitchFamily="18" charset="0"/>
                <a:ea typeface="微软雅黑" pitchFamily="34" charset="-122"/>
                <a:sym typeface="Times New Roman" pitchFamily="18" charset="0"/>
              </a:rPr>
              <a:t>的作用，从静止开始运动，经</a:t>
            </a:r>
            <a:r>
              <a:rPr lang="en-US" altLang="zh-CN" sz="2400">
                <a:solidFill>
                  <a:srgbClr val="000000"/>
                </a:solidFill>
                <a:latin typeface="Times New Roman" pitchFamily="18" charset="0"/>
                <a:ea typeface="微软雅黑" pitchFamily="34" charset="-122"/>
                <a:sym typeface="Times New Roman" pitchFamily="18" charset="0"/>
              </a:rPr>
              <a:t>2 s</a:t>
            </a:r>
            <a:r>
              <a:rPr lang="zh-CN" altLang="zh-CN" sz="2400">
                <a:solidFill>
                  <a:srgbClr val="000000"/>
                </a:solidFill>
                <a:latin typeface="Times New Roman" pitchFamily="18" charset="0"/>
                <a:ea typeface="微软雅黑" pitchFamily="34" charset="-122"/>
                <a:sym typeface="Times New Roman" pitchFamily="18" charset="0"/>
              </a:rPr>
              <a:t>绳子突然断了，求绳断后经多长</a:t>
            </a:r>
            <a:endParaRPr lang="zh-CN" altLang="en-US" sz="2400">
              <a:solidFill>
                <a:srgbClr val="000000"/>
              </a:solidFill>
              <a:latin typeface="Times New Roman" pitchFamily="18" charset="0"/>
              <a:ea typeface="微软雅黑" pitchFamily="34" charset="-122"/>
              <a:sym typeface="Times New Roman" pitchFamily="18" charset="0"/>
            </a:endParaRPr>
          </a:p>
          <a:p>
            <a:pPr eaLnBrk="0" hangingPunct="0">
              <a:lnSpc>
                <a:spcPct val="120000"/>
              </a:lnSpc>
              <a:buFont typeface="Arial" charset="0"/>
              <a:buNone/>
            </a:pPr>
            <a:r>
              <a:rPr lang="zh-CN" altLang="zh-CN" sz="2400">
                <a:solidFill>
                  <a:srgbClr val="000000"/>
                </a:solidFill>
                <a:latin typeface="Times New Roman" pitchFamily="18" charset="0"/>
                <a:ea typeface="微软雅黑" pitchFamily="34" charset="-122"/>
                <a:sym typeface="Times New Roman" pitchFamily="18" charset="0"/>
              </a:rPr>
              <a:t>时间物体速度的大小达到</a:t>
            </a:r>
            <a:r>
              <a:rPr lang="en-US" altLang="zh-CN" sz="2400">
                <a:solidFill>
                  <a:srgbClr val="000000"/>
                </a:solidFill>
                <a:latin typeface="Times New Roman" pitchFamily="18" charset="0"/>
                <a:ea typeface="微软雅黑" pitchFamily="34" charset="-122"/>
                <a:sym typeface="Times New Roman" pitchFamily="18" charset="0"/>
              </a:rPr>
              <a:t>22 m/s</a:t>
            </a:r>
            <a:r>
              <a:rPr lang="zh-CN" altLang="zh-CN" sz="2400">
                <a:solidFill>
                  <a:srgbClr val="000000"/>
                </a:solidFill>
                <a:latin typeface="Times New Roman" pitchFamily="18" charset="0"/>
                <a:ea typeface="微软雅黑" pitchFamily="34" charset="-122"/>
                <a:sym typeface="Times New Roman" pitchFamily="18" charset="0"/>
              </a:rPr>
              <a:t>。</a:t>
            </a:r>
            <a:r>
              <a:rPr lang="en-US" altLang="zh-CN" sz="2400">
                <a:solidFill>
                  <a:srgbClr val="000000"/>
                </a:solidFill>
                <a:latin typeface="Times New Roman" pitchFamily="18" charset="0"/>
                <a:ea typeface="微软雅黑" pitchFamily="34" charset="-122"/>
                <a:sym typeface="Times New Roman" pitchFamily="18" charset="0"/>
              </a:rPr>
              <a:t>(sin37</a:t>
            </a:r>
            <a:r>
              <a:rPr lang="zh-CN" altLang="zh-CN" sz="2400">
                <a:solidFill>
                  <a:srgbClr val="000000"/>
                </a:solidFill>
                <a:latin typeface="Times New Roman" pitchFamily="18" charset="0"/>
                <a:ea typeface="微软雅黑" pitchFamily="34" charset="-122"/>
                <a:sym typeface="Times New Roman" pitchFamily="18" charset="0"/>
              </a:rPr>
              <a:t>°＝</a:t>
            </a:r>
            <a:r>
              <a:rPr lang="en-US" altLang="zh-CN" sz="2400">
                <a:solidFill>
                  <a:srgbClr val="000000"/>
                </a:solidFill>
                <a:latin typeface="Times New Roman" pitchFamily="18" charset="0"/>
                <a:ea typeface="微软雅黑" pitchFamily="34" charset="-122"/>
                <a:sym typeface="Times New Roman" pitchFamily="18" charset="0"/>
              </a:rPr>
              <a:t>0.6</a:t>
            </a:r>
            <a:r>
              <a:rPr lang="zh-CN" altLang="zh-CN" sz="2400">
                <a:solidFill>
                  <a:srgbClr val="000000"/>
                </a:solidFill>
                <a:latin typeface="Times New Roman" pitchFamily="18" charset="0"/>
                <a:ea typeface="微软雅黑" pitchFamily="34" charset="-122"/>
                <a:sym typeface="Times New Roman" pitchFamily="18" charset="0"/>
              </a:rPr>
              <a:t>，取</a:t>
            </a:r>
            <a:r>
              <a:rPr lang="en-US" altLang="zh-CN" sz="2400" i="1">
                <a:solidFill>
                  <a:srgbClr val="000000"/>
                </a:solidFill>
                <a:latin typeface="Times New Roman" pitchFamily="18" charset="0"/>
                <a:ea typeface="微软雅黑" pitchFamily="34" charset="-122"/>
                <a:sym typeface="Times New Roman" pitchFamily="18" charset="0"/>
              </a:rPr>
              <a:t>g</a:t>
            </a:r>
            <a:r>
              <a:rPr lang="zh-CN" altLang="zh-CN" sz="2400">
                <a:solidFill>
                  <a:srgbClr val="000000"/>
                </a:solidFill>
                <a:latin typeface="Times New Roman" pitchFamily="18" charset="0"/>
                <a:ea typeface="微软雅黑" pitchFamily="34" charset="-122"/>
                <a:sym typeface="Times New Roman" pitchFamily="18" charset="0"/>
              </a:rPr>
              <a:t>＝</a:t>
            </a:r>
            <a:r>
              <a:rPr lang="en-US" altLang="zh-CN" sz="2400">
                <a:solidFill>
                  <a:srgbClr val="000000"/>
                </a:solidFill>
                <a:latin typeface="Times New Roman" pitchFamily="18" charset="0"/>
                <a:ea typeface="微软雅黑" pitchFamily="34" charset="-122"/>
                <a:sym typeface="Times New Roman" pitchFamily="18" charset="0"/>
              </a:rPr>
              <a:t>10 m/s</a:t>
            </a:r>
            <a:r>
              <a:rPr lang="en-US" altLang="zh-CN" sz="2400" baseline="30000">
                <a:solidFill>
                  <a:srgbClr val="000000"/>
                </a:solidFill>
                <a:latin typeface="Times New Roman" pitchFamily="18" charset="0"/>
                <a:ea typeface="微软雅黑" pitchFamily="34" charset="-122"/>
                <a:sym typeface="Times New Roman" pitchFamily="18" charset="0"/>
              </a:rPr>
              <a:t>2</a:t>
            </a:r>
            <a:r>
              <a:rPr lang="en-US" altLang="zh-CN" sz="2400">
                <a:solidFill>
                  <a:srgbClr val="000000"/>
                </a:solidFill>
                <a:latin typeface="Times New Roman" pitchFamily="18" charset="0"/>
                <a:ea typeface="微软雅黑" pitchFamily="34" charset="-122"/>
                <a:sym typeface="Times New Roman" pitchFamily="18" charset="0"/>
              </a:rPr>
              <a:t>)</a:t>
            </a:r>
            <a:endParaRPr lang="zh-CN" altLang="en-US" sz="2400">
              <a:solidFill>
                <a:srgbClr val="000000"/>
              </a:solidFill>
              <a:latin typeface="Times New Roman" pitchFamily="18" charset="0"/>
              <a:ea typeface="微软雅黑" pitchFamily="34" charset="-122"/>
              <a:sym typeface="Times New Roman" pitchFamily="18" charset="0"/>
            </a:endParaRPr>
          </a:p>
        </p:txBody>
      </p:sp>
      <p:pic>
        <p:nvPicPr>
          <p:cNvPr id="27653" name="Picture 13" descr="D:\物理·高考总复习（前四章）\A252.TIF"/>
          <p:cNvPicPr>
            <a:picLocks noChangeAspect="1" noChangeArrowheads="1"/>
          </p:cNvPicPr>
          <p:nvPr/>
        </p:nvPicPr>
        <p:blipFill>
          <a:blip r:embed="rId4" r:link="rId5">
            <a:clrChange>
              <a:clrFrom>
                <a:srgbClr val="FFFFFF"/>
              </a:clrFrom>
              <a:clrTo>
                <a:srgbClr val="FFFFFF">
                  <a:alpha val="0"/>
                </a:srgbClr>
              </a:clrTo>
            </a:clrChange>
          </a:blip>
          <a:srcRect/>
          <a:stretch>
            <a:fillRect/>
          </a:stretch>
        </p:blipFill>
        <p:spPr bwMode="auto">
          <a:xfrm>
            <a:off x="8783638" y="1501775"/>
            <a:ext cx="3117850" cy="1820863"/>
          </a:xfrm>
          <a:prstGeom prst="rect">
            <a:avLst/>
          </a:prstGeom>
          <a:noFill/>
          <a:ln w="9525">
            <a:noFill/>
            <a:miter lim="800000"/>
            <a:headEnd/>
            <a:tailEnd/>
          </a:ln>
        </p:spPr>
      </p:pic>
      <p:pic>
        <p:nvPicPr>
          <p:cNvPr id="14350" name="Picture 14" descr="D:\物理·高考总复习（前四章）\审题指导.TIF"/>
          <p:cNvPicPr>
            <a:picLocks noChangeAspect="1" noChangeArrowheads="1"/>
          </p:cNvPicPr>
          <p:nvPr/>
        </p:nvPicPr>
        <p:blipFill>
          <a:blip r:embed="rId6" r:link="rId7" cstate="print">
            <a:clrChange>
              <a:clrFrom>
                <a:srgbClr val="FFFFFF"/>
              </a:clrFrom>
              <a:clrTo>
                <a:srgbClr val="FFFFFF">
                  <a:alpha val="0"/>
                </a:srgbClr>
              </a:clrTo>
            </a:clrChange>
            <a:duotone>
              <a:schemeClr val="accent2">
                <a:shade val="45000"/>
                <a:satMod val="135000"/>
              </a:schemeClr>
              <a:prstClr val="white"/>
            </a:duotone>
          </a:blip>
          <a:srcRect/>
          <a:stretch>
            <a:fillRect/>
          </a:stretch>
        </p:blipFill>
        <p:spPr bwMode="auto">
          <a:xfrm>
            <a:off x="772476" y="2508786"/>
            <a:ext cx="1614499" cy="426047"/>
          </a:xfrm>
          <a:prstGeom prst="rect">
            <a:avLst/>
          </a:prstGeom>
          <a:noFill/>
          <a:ln>
            <a:noFill/>
          </a:ln>
        </p:spPr>
      </p:pic>
      <p:graphicFrame>
        <p:nvGraphicFramePr>
          <p:cNvPr id="16" name="Object 50" descr="image29"/>
          <p:cNvGraphicFramePr>
            <a:graphicFrameLocks noChangeAspect="1"/>
          </p:cNvGraphicFramePr>
          <p:nvPr/>
        </p:nvGraphicFramePr>
        <p:xfrm>
          <a:off x="798513" y="3162300"/>
          <a:ext cx="5711825" cy="1425575"/>
        </p:xfrm>
        <a:graphic>
          <a:graphicData uri="http://schemas.openxmlformats.org/presentationml/2006/ole">
            <p:oleObj spid="_x0000_s27649" name="Document" r:id="rId8" imgW="4742994" imgH="1188763" progId="Word.Document.8">
              <p:embed/>
            </p:oleObj>
          </a:graphicData>
        </a:graphic>
      </p:graphicFrame>
      <p:grpSp>
        <p:nvGrpSpPr>
          <p:cNvPr id="6195" name="lxqlx8"/>
          <p:cNvGrpSpPr>
            <a:grpSpLocks noChangeAspect="1"/>
          </p:cNvGrpSpPr>
          <p:nvPr/>
        </p:nvGrpSpPr>
        <p:grpSpPr bwMode="auto">
          <a:xfrm rot="-2280000">
            <a:off x="7424738" y="4878388"/>
            <a:ext cx="4260850" cy="63500"/>
            <a:chOff x="4373" y="6238"/>
            <a:chExt cx="3035" cy="93"/>
          </a:xfrm>
        </p:grpSpPr>
        <p:sp>
          <p:nvSpPr>
            <p:cNvPr id="27686" name="Rectangle 132"/>
            <p:cNvSpPr>
              <a:spLocks noChangeAspect="1" noChangeArrowheads="1"/>
            </p:cNvSpPr>
            <p:nvPr/>
          </p:nvSpPr>
          <p:spPr bwMode="auto">
            <a:xfrm>
              <a:off x="4373" y="6239"/>
              <a:ext cx="3021" cy="92"/>
            </a:xfrm>
            <a:prstGeom prst="rect">
              <a:avLst/>
            </a:prstGeom>
            <a:pattFill prst="ltUpDiag">
              <a:fgClr>
                <a:srgbClr val="663300"/>
              </a:fgClr>
              <a:bgClr>
                <a:srgbClr val="FFFFFF"/>
              </a:bgClr>
            </a:pattFill>
            <a:ln w="9525">
              <a:solidFill>
                <a:srgbClr val="000000"/>
              </a:solidFill>
              <a:miter lim="800000"/>
              <a:headEnd/>
              <a:tailEnd/>
            </a:ln>
          </p:spPr>
          <p:txBody>
            <a:bodyPr/>
            <a:lstStyle/>
            <a:p>
              <a:endParaRPr lang="zh-CN" altLang="en-US"/>
            </a:p>
          </p:txBody>
        </p:sp>
        <p:sp>
          <p:nvSpPr>
            <p:cNvPr id="27687" name="Line 133"/>
            <p:cNvSpPr>
              <a:spLocks noChangeAspect="1" noChangeShapeType="1"/>
            </p:cNvSpPr>
            <p:nvPr/>
          </p:nvSpPr>
          <p:spPr bwMode="auto">
            <a:xfrm>
              <a:off x="4378" y="6238"/>
              <a:ext cx="3030" cy="0"/>
            </a:xfrm>
            <a:prstGeom prst="line">
              <a:avLst/>
            </a:prstGeom>
            <a:noFill/>
            <a:ln w="28575">
              <a:solidFill>
                <a:schemeClr val="tx1"/>
              </a:solidFill>
              <a:round/>
              <a:headEnd/>
              <a:tailEnd/>
            </a:ln>
          </p:spPr>
          <p:txBody>
            <a:bodyPr/>
            <a:lstStyle/>
            <a:p>
              <a:endParaRPr lang="zh-CN" altLang="en-US"/>
            </a:p>
          </p:txBody>
        </p:sp>
      </p:grpSp>
      <p:sp>
        <p:nvSpPr>
          <p:cNvPr id="20" name="Rectangle 9"/>
          <p:cNvSpPr>
            <a:spLocks noChangeArrowheads="1"/>
          </p:cNvSpPr>
          <p:nvPr/>
        </p:nvSpPr>
        <p:spPr bwMode="auto">
          <a:xfrm rot="-2245173">
            <a:off x="8561388" y="5251450"/>
            <a:ext cx="307975" cy="230188"/>
          </a:xfrm>
          <a:prstGeom prst="rect">
            <a:avLst/>
          </a:prstGeom>
          <a:noFill/>
          <a:ln w="28575">
            <a:solidFill>
              <a:schemeClr val="tx1"/>
            </a:solidFill>
            <a:miter lim="800000"/>
            <a:headEnd/>
            <a:tailEnd/>
          </a:ln>
        </p:spPr>
        <p:txBody>
          <a:bodyPr wrap="none" anchor="ctr"/>
          <a:lstStyle/>
          <a:p>
            <a:endParaRPr lang="zh-CN" altLang="en-US"/>
          </a:p>
        </p:txBody>
      </p:sp>
      <p:grpSp>
        <p:nvGrpSpPr>
          <p:cNvPr id="21" name="Group 56"/>
          <p:cNvGrpSpPr>
            <a:grpSpLocks/>
          </p:cNvGrpSpPr>
          <p:nvPr/>
        </p:nvGrpSpPr>
        <p:grpSpPr bwMode="auto">
          <a:xfrm>
            <a:off x="8840788" y="4567238"/>
            <a:ext cx="565150" cy="714375"/>
            <a:chOff x="2286" y="1702"/>
            <a:chExt cx="356" cy="266"/>
          </a:xfrm>
        </p:grpSpPr>
        <p:sp>
          <p:nvSpPr>
            <p:cNvPr id="27684" name="Line 57"/>
            <p:cNvSpPr>
              <a:spLocks noChangeShapeType="1"/>
            </p:cNvSpPr>
            <p:nvPr/>
          </p:nvSpPr>
          <p:spPr bwMode="auto">
            <a:xfrm flipV="1">
              <a:off x="2286" y="1791"/>
              <a:ext cx="356" cy="177"/>
            </a:xfrm>
            <a:prstGeom prst="line">
              <a:avLst/>
            </a:prstGeom>
            <a:noFill/>
            <a:ln w="38100">
              <a:solidFill>
                <a:srgbClr val="FF0000"/>
              </a:solidFill>
              <a:round/>
              <a:headEnd/>
              <a:tailEnd type="stealth" w="med" len="lg"/>
            </a:ln>
          </p:spPr>
          <p:txBody>
            <a:bodyPr/>
            <a:lstStyle/>
            <a:p>
              <a:endParaRPr lang="zh-CN" altLang="en-US"/>
            </a:p>
          </p:txBody>
        </p:sp>
        <p:sp>
          <p:nvSpPr>
            <p:cNvPr id="27685" name="Rectangle 58"/>
            <p:cNvSpPr>
              <a:spLocks noChangeArrowheads="1"/>
            </p:cNvSpPr>
            <p:nvPr/>
          </p:nvSpPr>
          <p:spPr bwMode="auto">
            <a:xfrm>
              <a:off x="2286" y="1702"/>
              <a:ext cx="244" cy="170"/>
            </a:xfrm>
            <a:prstGeom prst="rect">
              <a:avLst/>
            </a:prstGeom>
            <a:noFill/>
            <a:ln w="9525">
              <a:noFill/>
              <a:miter lim="800000"/>
              <a:headEnd/>
              <a:tailEnd/>
            </a:ln>
          </p:spPr>
          <p:txBody>
            <a:bodyPr wrap="none">
              <a:spAutoFit/>
            </a:bodyPr>
            <a:lstStyle/>
            <a:p>
              <a:pPr>
                <a:spcBef>
                  <a:spcPct val="50000"/>
                </a:spcBef>
              </a:pPr>
              <a:r>
                <a:rPr lang="en-US" altLang="zh-CN" sz="2400" b="1" i="1">
                  <a:solidFill>
                    <a:srgbClr val="FF0000"/>
                  </a:solidFill>
                  <a:latin typeface="Times New Roman" pitchFamily="18" charset="0"/>
                </a:rPr>
                <a:t>F</a:t>
              </a:r>
            </a:p>
          </p:txBody>
        </p:sp>
      </p:grpSp>
      <p:grpSp>
        <p:nvGrpSpPr>
          <p:cNvPr id="26" name="Group 38"/>
          <p:cNvGrpSpPr>
            <a:grpSpLocks/>
          </p:cNvGrpSpPr>
          <p:nvPr/>
        </p:nvGrpSpPr>
        <p:grpSpPr bwMode="auto">
          <a:xfrm rot="-2291255">
            <a:off x="8445500" y="4637088"/>
            <a:ext cx="1100138" cy="357187"/>
            <a:chOff x="1632" y="3745"/>
            <a:chExt cx="1440" cy="236"/>
          </a:xfrm>
        </p:grpSpPr>
        <p:sp>
          <p:nvSpPr>
            <p:cNvPr id="27679" name="Line 39"/>
            <p:cNvSpPr>
              <a:spLocks noChangeShapeType="1"/>
            </p:cNvSpPr>
            <p:nvPr/>
          </p:nvSpPr>
          <p:spPr bwMode="auto">
            <a:xfrm flipH="1">
              <a:off x="1632" y="3895"/>
              <a:ext cx="646" cy="0"/>
            </a:xfrm>
            <a:prstGeom prst="line">
              <a:avLst/>
            </a:prstGeom>
            <a:noFill/>
            <a:ln w="28575">
              <a:solidFill>
                <a:srgbClr val="0000FF"/>
              </a:solidFill>
              <a:round/>
              <a:headEnd/>
              <a:tailEnd type="stealth" w="med" len="lg"/>
            </a:ln>
          </p:spPr>
          <p:txBody>
            <a:bodyPr/>
            <a:lstStyle/>
            <a:p>
              <a:endParaRPr lang="zh-CN" altLang="en-US"/>
            </a:p>
          </p:txBody>
        </p:sp>
        <p:sp>
          <p:nvSpPr>
            <p:cNvPr id="27680" name="Line 40"/>
            <p:cNvSpPr>
              <a:spLocks noChangeShapeType="1"/>
            </p:cNvSpPr>
            <p:nvPr/>
          </p:nvSpPr>
          <p:spPr bwMode="auto">
            <a:xfrm>
              <a:off x="2610" y="3895"/>
              <a:ext cx="462" cy="0"/>
            </a:xfrm>
            <a:prstGeom prst="line">
              <a:avLst/>
            </a:prstGeom>
            <a:noFill/>
            <a:ln w="28575">
              <a:solidFill>
                <a:srgbClr val="0000FF"/>
              </a:solidFill>
              <a:round/>
              <a:headEnd/>
              <a:tailEnd type="stealth" w="med" len="lg"/>
            </a:ln>
          </p:spPr>
          <p:txBody>
            <a:bodyPr/>
            <a:lstStyle/>
            <a:p>
              <a:endParaRPr lang="zh-CN" altLang="en-US"/>
            </a:p>
          </p:txBody>
        </p:sp>
        <p:grpSp>
          <p:nvGrpSpPr>
            <p:cNvPr id="27681" name="Group 41"/>
            <p:cNvGrpSpPr>
              <a:grpSpLocks/>
            </p:cNvGrpSpPr>
            <p:nvPr/>
          </p:nvGrpSpPr>
          <p:grpSpPr bwMode="auto">
            <a:xfrm>
              <a:off x="1653" y="3745"/>
              <a:ext cx="1419" cy="236"/>
              <a:chOff x="1488" y="3072"/>
              <a:chExt cx="1008" cy="432"/>
            </a:xfrm>
          </p:grpSpPr>
          <p:sp>
            <p:nvSpPr>
              <p:cNvPr id="27682" name="Line 42"/>
              <p:cNvSpPr>
                <a:spLocks noChangeShapeType="1"/>
              </p:cNvSpPr>
              <p:nvPr/>
            </p:nvSpPr>
            <p:spPr bwMode="auto">
              <a:xfrm flipV="1">
                <a:off x="2496" y="3132"/>
                <a:ext cx="0" cy="372"/>
              </a:xfrm>
              <a:prstGeom prst="line">
                <a:avLst/>
              </a:prstGeom>
              <a:noFill/>
              <a:ln w="28575">
                <a:solidFill>
                  <a:srgbClr val="625AFC"/>
                </a:solidFill>
                <a:prstDash val="dash"/>
                <a:round/>
                <a:headEnd/>
                <a:tailEnd/>
              </a:ln>
            </p:spPr>
            <p:txBody>
              <a:bodyPr/>
              <a:lstStyle/>
              <a:p>
                <a:endParaRPr lang="zh-CN" altLang="en-US"/>
              </a:p>
            </p:txBody>
          </p:sp>
          <p:sp>
            <p:nvSpPr>
              <p:cNvPr id="27683" name="Line 43"/>
              <p:cNvSpPr>
                <a:spLocks noChangeShapeType="1"/>
              </p:cNvSpPr>
              <p:nvPr/>
            </p:nvSpPr>
            <p:spPr bwMode="auto">
              <a:xfrm flipV="1">
                <a:off x="1488" y="3072"/>
                <a:ext cx="0" cy="432"/>
              </a:xfrm>
              <a:prstGeom prst="line">
                <a:avLst/>
              </a:prstGeom>
              <a:noFill/>
              <a:ln w="28575">
                <a:solidFill>
                  <a:srgbClr val="625AFC"/>
                </a:solidFill>
                <a:prstDash val="dash"/>
                <a:round/>
                <a:headEnd/>
                <a:tailEnd/>
              </a:ln>
            </p:spPr>
            <p:txBody>
              <a:bodyPr/>
              <a:lstStyle/>
              <a:p>
                <a:endParaRPr lang="zh-CN" altLang="en-US"/>
              </a:p>
            </p:txBody>
          </p:sp>
        </p:grpSp>
      </p:grpSp>
      <p:sp>
        <p:nvSpPr>
          <p:cNvPr id="6208" name="Text Box 44"/>
          <p:cNvSpPr txBox="1">
            <a:spLocks noChangeArrowheads="1"/>
          </p:cNvSpPr>
          <p:nvPr/>
        </p:nvSpPr>
        <p:spPr bwMode="auto">
          <a:xfrm>
            <a:off x="8745538" y="4337050"/>
            <a:ext cx="446087" cy="438150"/>
          </a:xfrm>
          <a:prstGeom prst="rect">
            <a:avLst/>
          </a:prstGeom>
          <a:noFill/>
          <a:ln w="9525">
            <a:noFill/>
            <a:miter lim="800000"/>
            <a:headEnd/>
            <a:tailEnd/>
          </a:ln>
        </p:spPr>
        <p:txBody>
          <a:bodyPr lIns="35941" tIns="35941" rIns="35941" bIns="35941">
            <a:spAutoFit/>
          </a:bodyPr>
          <a:lstStyle/>
          <a:p>
            <a:pPr algn="ctr"/>
            <a:r>
              <a:rPr lang="en-US" altLang="zh-CN" sz="2400" b="1" i="1">
                <a:latin typeface="Book Antiqua" pitchFamily="18" charset="0"/>
              </a:rPr>
              <a:t>x</a:t>
            </a:r>
            <a:r>
              <a:rPr lang="en-US" altLang="zh-CN" sz="2400" b="1" baseline="-25000">
                <a:latin typeface="Book Antiqua" pitchFamily="18" charset="0"/>
              </a:rPr>
              <a:t>1</a:t>
            </a:r>
          </a:p>
        </p:txBody>
      </p:sp>
      <p:grpSp>
        <p:nvGrpSpPr>
          <p:cNvPr id="33" name="Group 38"/>
          <p:cNvGrpSpPr>
            <a:grpSpLocks/>
          </p:cNvGrpSpPr>
          <p:nvPr/>
        </p:nvGrpSpPr>
        <p:grpSpPr bwMode="auto">
          <a:xfrm rot="-2291255">
            <a:off x="9297988" y="3865563"/>
            <a:ext cx="1736725" cy="366712"/>
            <a:chOff x="1632" y="3633"/>
            <a:chExt cx="1440" cy="350"/>
          </a:xfrm>
        </p:grpSpPr>
        <p:sp>
          <p:nvSpPr>
            <p:cNvPr id="27674" name="Line 39"/>
            <p:cNvSpPr>
              <a:spLocks noChangeShapeType="1"/>
            </p:cNvSpPr>
            <p:nvPr/>
          </p:nvSpPr>
          <p:spPr bwMode="auto">
            <a:xfrm flipH="1">
              <a:off x="1632" y="3895"/>
              <a:ext cx="646" cy="0"/>
            </a:xfrm>
            <a:prstGeom prst="line">
              <a:avLst/>
            </a:prstGeom>
            <a:noFill/>
            <a:ln w="28575">
              <a:solidFill>
                <a:srgbClr val="0000FF"/>
              </a:solidFill>
              <a:round/>
              <a:headEnd/>
              <a:tailEnd type="stealth" w="med" len="lg"/>
            </a:ln>
          </p:spPr>
          <p:txBody>
            <a:bodyPr/>
            <a:lstStyle/>
            <a:p>
              <a:endParaRPr lang="zh-CN" altLang="en-US"/>
            </a:p>
          </p:txBody>
        </p:sp>
        <p:sp>
          <p:nvSpPr>
            <p:cNvPr id="27675" name="Line 40"/>
            <p:cNvSpPr>
              <a:spLocks noChangeShapeType="1"/>
            </p:cNvSpPr>
            <p:nvPr/>
          </p:nvSpPr>
          <p:spPr bwMode="auto">
            <a:xfrm>
              <a:off x="2610" y="3895"/>
              <a:ext cx="462" cy="0"/>
            </a:xfrm>
            <a:prstGeom prst="line">
              <a:avLst/>
            </a:prstGeom>
            <a:noFill/>
            <a:ln w="28575">
              <a:solidFill>
                <a:srgbClr val="0000FF"/>
              </a:solidFill>
              <a:round/>
              <a:headEnd/>
              <a:tailEnd type="stealth" w="med" len="lg"/>
            </a:ln>
          </p:spPr>
          <p:txBody>
            <a:bodyPr/>
            <a:lstStyle/>
            <a:p>
              <a:endParaRPr lang="zh-CN" altLang="en-US"/>
            </a:p>
          </p:txBody>
        </p:sp>
        <p:grpSp>
          <p:nvGrpSpPr>
            <p:cNvPr id="27676" name="Group 41"/>
            <p:cNvGrpSpPr>
              <a:grpSpLocks/>
            </p:cNvGrpSpPr>
            <p:nvPr/>
          </p:nvGrpSpPr>
          <p:grpSpPr bwMode="auto">
            <a:xfrm>
              <a:off x="1653" y="3633"/>
              <a:ext cx="1419" cy="350"/>
              <a:chOff x="1488" y="2864"/>
              <a:chExt cx="1008" cy="640"/>
            </a:xfrm>
          </p:grpSpPr>
          <p:sp>
            <p:nvSpPr>
              <p:cNvPr id="27677" name="Line 42"/>
              <p:cNvSpPr>
                <a:spLocks noChangeShapeType="1"/>
              </p:cNvSpPr>
              <p:nvPr/>
            </p:nvSpPr>
            <p:spPr bwMode="auto">
              <a:xfrm flipV="1">
                <a:off x="2496" y="3038"/>
                <a:ext cx="0" cy="466"/>
              </a:xfrm>
              <a:prstGeom prst="line">
                <a:avLst/>
              </a:prstGeom>
              <a:noFill/>
              <a:ln w="28575">
                <a:solidFill>
                  <a:srgbClr val="625AFC"/>
                </a:solidFill>
                <a:prstDash val="dash"/>
                <a:round/>
                <a:headEnd/>
                <a:tailEnd/>
              </a:ln>
            </p:spPr>
            <p:txBody>
              <a:bodyPr/>
              <a:lstStyle/>
              <a:p>
                <a:endParaRPr lang="zh-CN" altLang="en-US"/>
              </a:p>
            </p:txBody>
          </p:sp>
          <p:sp>
            <p:nvSpPr>
              <p:cNvPr id="27678" name="Line 43"/>
              <p:cNvSpPr>
                <a:spLocks noChangeShapeType="1"/>
              </p:cNvSpPr>
              <p:nvPr/>
            </p:nvSpPr>
            <p:spPr bwMode="auto">
              <a:xfrm flipV="1">
                <a:off x="1488" y="2864"/>
                <a:ext cx="0" cy="640"/>
              </a:xfrm>
              <a:prstGeom prst="line">
                <a:avLst/>
              </a:prstGeom>
              <a:noFill/>
              <a:ln w="28575">
                <a:solidFill>
                  <a:srgbClr val="625AFC"/>
                </a:solidFill>
                <a:prstDash val="dash"/>
                <a:round/>
                <a:headEnd/>
                <a:tailEnd/>
              </a:ln>
            </p:spPr>
            <p:txBody>
              <a:bodyPr/>
              <a:lstStyle/>
              <a:p>
                <a:endParaRPr lang="zh-CN" altLang="en-US"/>
              </a:p>
            </p:txBody>
          </p:sp>
        </p:grpSp>
      </p:grpSp>
      <p:grpSp>
        <p:nvGrpSpPr>
          <p:cNvPr id="39" name="Group 38"/>
          <p:cNvGrpSpPr>
            <a:grpSpLocks/>
          </p:cNvGrpSpPr>
          <p:nvPr/>
        </p:nvGrpSpPr>
        <p:grpSpPr bwMode="auto">
          <a:xfrm rot="-2291255">
            <a:off x="7799388" y="4970463"/>
            <a:ext cx="3784600" cy="414337"/>
            <a:chOff x="1632" y="3590"/>
            <a:chExt cx="1440" cy="394"/>
          </a:xfrm>
        </p:grpSpPr>
        <p:sp>
          <p:nvSpPr>
            <p:cNvPr id="27669" name="Line 39"/>
            <p:cNvSpPr>
              <a:spLocks noChangeShapeType="1"/>
            </p:cNvSpPr>
            <p:nvPr/>
          </p:nvSpPr>
          <p:spPr bwMode="auto">
            <a:xfrm flipH="1">
              <a:off x="1632" y="3895"/>
              <a:ext cx="646" cy="0"/>
            </a:xfrm>
            <a:prstGeom prst="line">
              <a:avLst/>
            </a:prstGeom>
            <a:noFill/>
            <a:ln w="28575">
              <a:solidFill>
                <a:srgbClr val="0000FF"/>
              </a:solidFill>
              <a:round/>
              <a:headEnd/>
              <a:tailEnd type="stealth" w="med" len="lg"/>
            </a:ln>
          </p:spPr>
          <p:txBody>
            <a:bodyPr/>
            <a:lstStyle/>
            <a:p>
              <a:endParaRPr lang="zh-CN" altLang="en-US"/>
            </a:p>
          </p:txBody>
        </p:sp>
        <p:sp>
          <p:nvSpPr>
            <p:cNvPr id="27670" name="Line 40"/>
            <p:cNvSpPr>
              <a:spLocks noChangeShapeType="1"/>
            </p:cNvSpPr>
            <p:nvPr/>
          </p:nvSpPr>
          <p:spPr bwMode="auto">
            <a:xfrm>
              <a:off x="2610" y="3895"/>
              <a:ext cx="462" cy="0"/>
            </a:xfrm>
            <a:prstGeom prst="line">
              <a:avLst/>
            </a:prstGeom>
            <a:noFill/>
            <a:ln w="28575">
              <a:solidFill>
                <a:srgbClr val="0000FF"/>
              </a:solidFill>
              <a:round/>
              <a:headEnd/>
              <a:tailEnd type="stealth" w="med" len="lg"/>
            </a:ln>
          </p:spPr>
          <p:txBody>
            <a:bodyPr/>
            <a:lstStyle/>
            <a:p>
              <a:endParaRPr lang="zh-CN" altLang="en-US"/>
            </a:p>
          </p:txBody>
        </p:sp>
        <p:grpSp>
          <p:nvGrpSpPr>
            <p:cNvPr id="27671" name="Group 41"/>
            <p:cNvGrpSpPr>
              <a:grpSpLocks/>
            </p:cNvGrpSpPr>
            <p:nvPr/>
          </p:nvGrpSpPr>
          <p:grpSpPr bwMode="auto">
            <a:xfrm>
              <a:off x="1653" y="3590"/>
              <a:ext cx="1419" cy="394"/>
              <a:chOff x="1488" y="2784"/>
              <a:chExt cx="1008" cy="720"/>
            </a:xfrm>
          </p:grpSpPr>
          <p:sp>
            <p:nvSpPr>
              <p:cNvPr id="27672" name="Line 42"/>
              <p:cNvSpPr>
                <a:spLocks noChangeShapeType="1"/>
              </p:cNvSpPr>
              <p:nvPr/>
            </p:nvSpPr>
            <p:spPr bwMode="auto">
              <a:xfrm flipV="1">
                <a:off x="2496" y="2784"/>
                <a:ext cx="0" cy="720"/>
              </a:xfrm>
              <a:prstGeom prst="line">
                <a:avLst/>
              </a:prstGeom>
              <a:noFill/>
              <a:ln w="28575">
                <a:solidFill>
                  <a:srgbClr val="625AFC"/>
                </a:solidFill>
                <a:prstDash val="dash"/>
                <a:round/>
                <a:headEnd/>
                <a:tailEnd/>
              </a:ln>
            </p:spPr>
            <p:txBody>
              <a:bodyPr/>
              <a:lstStyle/>
              <a:p>
                <a:endParaRPr lang="zh-CN" altLang="en-US"/>
              </a:p>
            </p:txBody>
          </p:sp>
          <p:sp>
            <p:nvSpPr>
              <p:cNvPr id="27673" name="Line 43"/>
              <p:cNvSpPr>
                <a:spLocks noChangeShapeType="1"/>
              </p:cNvSpPr>
              <p:nvPr/>
            </p:nvSpPr>
            <p:spPr bwMode="auto">
              <a:xfrm flipV="1">
                <a:off x="1488" y="2784"/>
                <a:ext cx="0" cy="720"/>
              </a:xfrm>
              <a:prstGeom prst="line">
                <a:avLst/>
              </a:prstGeom>
              <a:noFill/>
              <a:ln w="28575">
                <a:solidFill>
                  <a:srgbClr val="625AFC"/>
                </a:solidFill>
                <a:prstDash val="dash"/>
                <a:round/>
                <a:headEnd/>
                <a:tailEnd/>
              </a:ln>
            </p:spPr>
            <p:txBody>
              <a:bodyPr/>
              <a:lstStyle/>
              <a:p>
                <a:endParaRPr lang="zh-CN" altLang="en-US"/>
              </a:p>
            </p:txBody>
          </p:sp>
        </p:grpSp>
      </p:grpSp>
      <p:sp>
        <p:nvSpPr>
          <p:cNvPr id="45" name="Text Box 44"/>
          <p:cNvSpPr txBox="1">
            <a:spLocks noChangeArrowheads="1"/>
          </p:cNvSpPr>
          <p:nvPr/>
        </p:nvSpPr>
        <p:spPr bwMode="auto">
          <a:xfrm>
            <a:off x="9971088" y="3625850"/>
            <a:ext cx="446087" cy="438150"/>
          </a:xfrm>
          <a:prstGeom prst="rect">
            <a:avLst/>
          </a:prstGeom>
          <a:noFill/>
          <a:ln w="9525">
            <a:noFill/>
            <a:miter lim="800000"/>
            <a:headEnd/>
            <a:tailEnd/>
          </a:ln>
        </p:spPr>
        <p:txBody>
          <a:bodyPr lIns="35941" tIns="35941" rIns="35941" bIns="35941">
            <a:spAutoFit/>
          </a:bodyPr>
          <a:lstStyle/>
          <a:p>
            <a:pPr algn="ctr"/>
            <a:r>
              <a:rPr lang="en-US" altLang="zh-CN" sz="2400" b="1" i="1">
                <a:latin typeface="Book Antiqua" pitchFamily="18" charset="0"/>
              </a:rPr>
              <a:t>x</a:t>
            </a:r>
            <a:r>
              <a:rPr lang="en-US" altLang="zh-CN" sz="2400" b="1" baseline="-25000">
                <a:latin typeface="Book Antiqua" pitchFamily="18" charset="0"/>
              </a:rPr>
              <a:t>2</a:t>
            </a:r>
          </a:p>
        </p:txBody>
      </p:sp>
      <p:sp>
        <p:nvSpPr>
          <p:cNvPr id="46" name="Text Box 44"/>
          <p:cNvSpPr txBox="1">
            <a:spLocks noChangeArrowheads="1"/>
          </p:cNvSpPr>
          <p:nvPr/>
        </p:nvSpPr>
        <p:spPr bwMode="auto">
          <a:xfrm>
            <a:off x="9775825" y="4929188"/>
            <a:ext cx="446088" cy="438150"/>
          </a:xfrm>
          <a:prstGeom prst="rect">
            <a:avLst/>
          </a:prstGeom>
          <a:noFill/>
          <a:ln w="9525">
            <a:noFill/>
            <a:miter lim="800000"/>
            <a:headEnd/>
            <a:tailEnd/>
          </a:ln>
        </p:spPr>
        <p:txBody>
          <a:bodyPr lIns="35941" tIns="35941" rIns="35941" bIns="35941">
            <a:spAutoFit/>
          </a:bodyPr>
          <a:lstStyle/>
          <a:p>
            <a:pPr algn="ctr"/>
            <a:r>
              <a:rPr lang="en-US" altLang="zh-CN" sz="2400" b="1" i="1">
                <a:latin typeface="Book Antiqua" pitchFamily="18" charset="0"/>
              </a:rPr>
              <a:t>x</a:t>
            </a:r>
            <a:r>
              <a:rPr lang="en-US" altLang="zh-CN" sz="2400" b="1" baseline="-25000">
                <a:latin typeface="Book Antiqua" pitchFamily="18" charset="0"/>
              </a:rPr>
              <a:t>3</a:t>
            </a:r>
          </a:p>
        </p:txBody>
      </p:sp>
      <p:sp>
        <p:nvSpPr>
          <p:cNvPr id="51" name="Text Box 44"/>
          <p:cNvSpPr txBox="1">
            <a:spLocks noChangeArrowheads="1"/>
          </p:cNvSpPr>
          <p:nvPr/>
        </p:nvSpPr>
        <p:spPr bwMode="auto">
          <a:xfrm>
            <a:off x="7881938" y="4384675"/>
            <a:ext cx="1066800" cy="438150"/>
          </a:xfrm>
          <a:prstGeom prst="rect">
            <a:avLst/>
          </a:prstGeom>
          <a:noFill/>
          <a:ln>
            <a:noFill/>
          </a:ln>
          <a:effectLst/>
        </p:spPr>
        <p:txBody>
          <a:bodyPr lIns="35941" tIns="35941" rIns="35941" bIns="3594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400" b="1" dirty="0" smtClean="0">
                <a:solidFill>
                  <a:schemeClr val="accent2">
                    <a:lumMod val="75000"/>
                  </a:schemeClr>
                </a:solidFill>
                <a:latin typeface="楷体" panose="02010609060101010101" pitchFamily="49" charset="-122"/>
                <a:ea typeface="楷体" panose="02010609060101010101" pitchFamily="49" charset="-122"/>
              </a:rPr>
              <a:t>匀加速</a:t>
            </a:r>
            <a:endParaRPr lang="en-US" altLang="zh-CN" sz="2400" b="1" dirty="0" smtClean="0">
              <a:solidFill>
                <a:schemeClr val="accent2">
                  <a:lumMod val="75000"/>
                </a:schemeClr>
              </a:solidFill>
              <a:latin typeface="楷体" panose="02010609060101010101" pitchFamily="49" charset="-122"/>
              <a:ea typeface="楷体" panose="02010609060101010101" pitchFamily="49" charset="-122"/>
            </a:endParaRPr>
          </a:p>
        </p:txBody>
      </p:sp>
      <p:sp>
        <p:nvSpPr>
          <p:cNvPr id="52" name="Text Box 44"/>
          <p:cNvSpPr txBox="1">
            <a:spLocks noChangeArrowheads="1"/>
          </p:cNvSpPr>
          <p:nvPr/>
        </p:nvSpPr>
        <p:spPr bwMode="auto">
          <a:xfrm>
            <a:off x="8953500" y="3632200"/>
            <a:ext cx="1066800" cy="438150"/>
          </a:xfrm>
          <a:prstGeom prst="rect">
            <a:avLst/>
          </a:prstGeom>
          <a:noFill/>
          <a:ln>
            <a:noFill/>
          </a:ln>
          <a:effectLst/>
        </p:spPr>
        <p:txBody>
          <a:bodyPr lIns="35941" tIns="35941" rIns="35941" bIns="3594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400" b="1" dirty="0" smtClean="0">
                <a:solidFill>
                  <a:schemeClr val="accent2">
                    <a:lumMod val="75000"/>
                  </a:schemeClr>
                </a:solidFill>
                <a:latin typeface="楷体" panose="02010609060101010101" pitchFamily="49" charset="-122"/>
                <a:ea typeface="楷体" panose="02010609060101010101" pitchFamily="49" charset="-122"/>
              </a:rPr>
              <a:t>匀减速</a:t>
            </a:r>
            <a:endParaRPr lang="en-US" altLang="zh-CN" sz="2400" b="1" dirty="0" smtClean="0">
              <a:solidFill>
                <a:schemeClr val="accent2">
                  <a:lumMod val="75000"/>
                </a:schemeClr>
              </a:solidFill>
              <a:latin typeface="楷体" panose="02010609060101010101" pitchFamily="49" charset="-122"/>
              <a:ea typeface="楷体" panose="02010609060101010101" pitchFamily="49" charset="-122"/>
            </a:endParaRPr>
          </a:p>
        </p:txBody>
      </p:sp>
      <p:sp>
        <p:nvSpPr>
          <p:cNvPr id="53" name="Text Box 44"/>
          <p:cNvSpPr txBox="1">
            <a:spLocks noChangeArrowheads="1"/>
          </p:cNvSpPr>
          <p:nvPr/>
        </p:nvSpPr>
        <p:spPr bwMode="auto">
          <a:xfrm>
            <a:off x="10190163" y="5176838"/>
            <a:ext cx="1066800" cy="438150"/>
          </a:xfrm>
          <a:prstGeom prst="rect">
            <a:avLst/>
          </a:prstGeom>
          <a:noFill/>
          <a:ln>
            <a:noFill/>
          </a:ln>
          <a:effectLst/>
        </p:spPr>
        <p:txBody>
          <a:bodyPr lIns="35941" tIns="35941" rIns="35941" bIns="3594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400" b="1" dirty="0" smtClean="0">
                <a:solidFill>
                  <a:schemeClr val="accent2">
                    <a:lumMod val="75000"/>
                  </a:schemeClr>
                </a:solidFill>
                <a:latin typeface="楷体" panose="02010609060101010101" pitchFamily="49" charset="-122"/>
                <a:ea typeface="楷体" panose="02010609060101010101" pitchFamily="49" charset="-122"/>
              </a:rPr>
              <a:t>匀加速</a:t>
            </a:r>
            <a:endParaRPr lang="en-US" altLang="zh-CN" sz="2400" b="1" dirty="0" smtClean="0">
              <a:solidFill>
                <a:schemeClr val="accent2">
                  <a:lumMod val="75000"/>
                </a:schemeClr>
              </a:solidFill>
              <a:latin typeface="楷体" panose="02010609060101010101" pitchFamily="49" charset="-122"/>
              <a:ea typeface="楷体" panose="02010609060101010101" pitchFamily="49" charset="-122"/>
            </a:endParaRPr>
          </a:p>
        </p:txBody>
      </p:sp>
      <p:sp>
        <p:nvSpPr>
          <p:cNvPr id="54" name="Rectangle 9"/>
          <p:cNvSpPr>
            <a:spLocks noChangeArrowheads="1"/>
          </p:cNvSpPr>
          <p:nvPr/>
        </p:nvSpPr>
        <p:spPr bwMode="auto">
          <a:xfrm rot="-2245173">
            <a:off x="8548688" y="5264150"/>
            <a:ext cx="307975" cy="231775"/>
          </a:xfrm>
          <a:prstGeom prst="rect">
            <a:avLst/>
          </a:prstGeom>
          <a:noFill/>
          <a:ln w="28575">
            <a:solidFill>
              <a:schemeClr val="tx1"/>
            </a:solidFill>
            <a:miter lim="800000"/>
            <a:headEnd/>
            <a:tailEnd/>
          </a:ln>
        </p:spPr>
        <p:txBody>
          <a:bodyPr wrap="none" anchor="ctr"/>
          <a:lstStyle/>
          <a:p>
            <a:endParaRPr lang="zh-CN" altLang="en-US"/>
          </a:p>
        </p:txBody>
      </p:sp>
      <p:sp>
        <p:nvSpPr>
          <p:cNvPr id="6227" name="Rectangle 132"/>
          <p:cNvSpPr>
            <a:spLocks noChangeArrowheads="1"/>
          </p:cNvSpPr>
          <p:nvPr/>
        </p:nvSpPr>
        <p:spPr bwMode="auto">
          <a:xfrm>
            <a:off x="223838" y="5137150"/>
            <a:ext cx="7705725" cy="803275"/>
          </a:xfrm>
          <a:prstGeom prst="rect">
            <a:avLst/>
          </a:prstGeom>
          <a:noFill/>
          <a:ln w="28575" algn="ctr">
            <a:noFill/>
            <a:miter lim="800000"/>
            <a:headEnd/>
            <a:tailEnd/>
          </a:ln>
        </p:spPr>
        <p:txBody>
          <a:bodyPr lIns="35941" tIns="35941" rIns="35941" bIns="35941">
            <a:spAutoFit/>
          </a:bodyPr>
          <a:lstStyle/>
          <a:p>
            <a:r>
              <a:rPr lang="zh-CN" altLang="en-US" sz="2400">
                <a:latin typeface="Times New Roman" pitchFamily="18" charset="0"/>
                <a:ea typeface="微软雅黑" pitchFamily="34" charset="-122"/>
              </a:rPr>
              <a:t>物体在各过程中的受力情况如何？各遵从什么物理规律？需要列哪些方程解答问题？</a:t>
            </a:r>
            <a:endParaRPr lang="en-US" altLang="zh-CN" sz="2400">
              <a:latin typeface="Times New Roman" pitchFamily="18" charset="0"/>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350"/>
                                        </p:tgtEl>
                                        <p:attrNameLst>
                                          <p:attrName>style.visibility</p:attrName>
                                        </p:attrNameLst>
                                      </p:cBhvr>
                                      <p:to>
                                        <p:strVal val="visible"/>
                                      </p:to>
                                    </p:set>
                                    <p:animEffect transition="in" filter="wipe(left)">
                                      <p:cBhvr>
                                        <p:cTn id="7" dur="500"/>
                                        <p:tgtEl>
                                          <p:spTgt spid="1435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6195"/>
                                        </p:tgtEl>
                                        <p:attrNameLst>
                                          <p:attrName>style.visibility</p:attrName>
                                        </p:attrNameLst>
                                      </p:cBhvr>
                                      <p:to>
                                        <p:strVal val="visible"/>
                                      </p:to>
                                    </p:set>
                                    <p:animEffect transition="in" filter="wipe(left)">
                                      <p:cBhvr>
                                        <p:cTn id="18" dur="1000"/>
                                        <p:tgtEl>
                                          <p:spTgt spid="61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cBhvr>
                                        <p:cTn id="33" dur="500" fill="hold"/>
                                        <p:tgtEl>
                                          <p:spTgt spid="54"/>
                                        </p:tgtEl>
                                        <p:attrNameLst>
                                          <p:attrName>ppt_w</p:attrName>
                                        </p:attrNameLst>
                                      </p:cBhvr>
                                      <p:tavLst>
                                        <p:tav tm="0">
                                          <p:val>
                                            <p:fltVal val="0"/>
                                          </p:val>
                                        </p:tav>
                                        <p:tav tm="100000">
                                          <p:val>
                                            <p:strVal val="#ppt_w"/>
                                          </p:val>
                                        </p:tav>
                                      </p:tavLst>
                                    </p:anim>
                                    <p:anim calcmode="lin" valueType="num">
                                      <p:cBhvr>
                                        <p:cTn id="34" dur="500" fill="hold"/>
                                        <p:tgtEl>
                                          <p:spTgt spid="54"/>
                                        </p:tgtEl>
                                        <p:attrNameLst>
                                          <p:attrName>ppt_h</p:attrName>
                                        </p:attrNameLst>
                                      </p:cBhvr>
                                      <p:tavLst>
                                        <p:tav tm="0">
                                          <p:val>
                                            <p:fltVal val="0"/>
                                          </p:val>
                                        </p:tav>
                                        <p:tav tm="100000">
                                          <p:val>
                                            <p:strVal val="#ppt_h"/>
                                          </p:val>
                                        </p:tav>
                                      </p:tavLst>
                                    </p:anim>
                                    <p:animEffect transition="in" filter="fade">
                                      <p:cBhvr>
                                        <p:cTn id="35" dur="500"/>
                                        <p:tgtEl>
                                          <p:spTgt spid="54"/>
                                        </p:tgtEl>
                                      </p:cBhvr>
                                    </p:animEffect>
                                  </p:childTnLst>
                                </p:cTn>
                              </p:par>
                            </p:childTnLst>
                          </p:cTn>
                        </p:par>
                        <p:par>
                          <p:cTn id="36" fill="hold">
                            <p:stCondLst>
                              <p:cond delay="500"/>
                            </p:stCondLst>
                            <p:childTnLst>
                              <p:par>
                                <p:cTn id="37" presetID="22" presetClass="entr" presetSubtype="4"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childTnLst>
                          </p:cTn>
                        </p:par>
                        <p:par>
                          <p:cTn id="40" fill="hold">
                            <p:stCondLst>
                              <p:cond delay="1000"/>
                            </p:stCondLst>
                            <p:childTnLst>
                              <p:par>
                                <p:cTn id="41" presetID="22" presetClass="entr" presetSubtype="4"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down)">
                                      <p:cBhvr>
                                        <p:cTn id="43" dur="1000"/>
                                        <p:tgtEl>
                                          <p:spTgt spid="33"/>
                                        </p:tgtEl>
                                      </p:cBhvr>
                                    </p:animEffect>
                                  </p:childTnLst>
                                </p:cTn>
                              </p:par>
                            </p:childTnLst>
                          </p:cTn>
                        </p:par>
                        <p:par>
                          <p:cTn id="44" fill="hold">
                            <p:stCondLst>
                              <p:cond delay="2000"/>
                            </p:stCondLst>
                            <p:childTnLst>
                              <p:par>
                                <p:cTn id="45" presetID="22" presetClass="entr" presetSubtype="2"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6208"/>
                                        </p:tgtEl>
                                        <p:attrNameLst>
                                          <p:attrName>style.visibility</p:attrName>
                                        </p:attrNameLst>
                                      </p:cBhvr>
                                      <p:to>
                                        <p:strVal val="visible"/>
                                      </p:to>
                                    </p:set>
                                    <p:animEffect transition="in" filter="fade">
                                      <p:cBhvr>
                                        <p:cTn id="51" dur="1000"/>
                                        <p:tgtEl>
                                          <p:spTgt spid="620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100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childTnLst>
                                </p:cTn>
                              </p:par>
                            </p:childTnLst>
                          </p:cTn>
                        </p:par>
                        <p:par>
                          <p:cTn id="63" fill="hold">
                            <p:stCondLst>
                              <p:cond delay="1000"/>
                            </p:stCondLst>
                            <p:childTnLst>
                              <p:par>
                                <p:cTn id="64" presetID="10" presetClass="entr" presetSubtype="0"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1000"/>
                                        <p:tgtEl>
                                          <p:spTgt spid="52"/>
                                        </p:tgtEl>
                                      </p:cBhvr>
                                    </p:animEffect>
                                  </p:childTnLst>
                                </p:cTn>
                              </p:par>
                            </p:childTnLst>
                          </p:cTn>
                        </p:par>
                        <p:par>
                          <p:cTn id="67" fill="hold">
                            <p:stCondLst>
                              <p:cond delay="2000"/>
                            </p:stCondLst>
                            <p:childTnLst>
                              <p:par>
                                <p:cTn id="68" presetID="10"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4" fill="hold" grpId="0" nodeType="clickEffect">
                                  <p:stCondLst>
                                    <p:cond delay="0"/>
                                  </p:stCondLst>
                                  <p:childTnLst>
                                    <p:set>
                                      <p:cBhvr>
                                        <p:cTn id="74" dur="1" fill="hold">
                                          <p:stCondLst>
                                            <p:cond delay="0"/>
                                          </p:stCondLst>
                                        </p:cTn>
                                        <p:tgtEl>
                                          <p:spTgt spid="6227"/>
                                        </p:tgtEl>
                                        <p:attrNameLst>
                                          <p:attrName>style.visibility</p:attrName>
                                        </p:attrNameLst>
                                      </p:cBhvr>
                                      <p:to>
                                        <p:strVal val="visible"/>
                                      </p:to>
                                    </p:set>
                                    <p:animEffect transition="in" filter="slide(fromBottom)">
                                      <p:cBhvr>
                                        <p:cTn id="75" dur="500"/>
                                        <p:tgtEl>
                                          <p:spTgt spid="6227"/>
                                        </p:tgtEl>
                                      </p:cBhvr>
                                    </p:animEffect>
                                  </p:childTnLst>
                                </p:cTn>
                              </p:par>
                              <p:par>
                                <p:cTn id="76" presetID="3" presetClass="entr" presetSubtype="5" fill="hold" grpId="0" nodeType="withEffect">
                                  <p:stCondLst>
                                    <p:cond delay="0"/>
                                  </p:stCondLst>
                                  <p:childTnLst>
                                    <p:set>
                                      <p:cBhvr>
                                        <p:cTn id="77" dur="1" fill="hold">
                                          <p:stCondLst>
                                            <p:cond delay="0"/>
                                          </p:stCondLst>
                                        </p:cTn>
                                        <p:tgtEl>
                                          <p:spTgt spid="12299"/>
                                        </p:tgtEl>
                                        <p:attrNameLst>
                                          <p:attrName>style.visibility</p:attrName>
                                        </p:attrNameLst>
                                      </p:cBhvr>
                                      <p:to>
                                        <p:strVal val="visible"/>
                                      </p:to>
                                    </p:set>
                                    <p:animEffect transition="in" filter="blinds(vertical)">
                                      <p:cBhvr>
                                        <p:cTn id="78" dur="500"/>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animBg="1"/>
      <p:bldP spid="20" grpId="0" animBg="1"/>
      <p:bldP spid="6208" grpId="0"/>
      <p:bldP spid="45" grpId="0"/>
      <p:bldP spid="46" grpId="0"/>
      <p:bldP spid="51" grpId="0"/>
      <p:bldP spid="52" grpId="0"/>
      <p:bldP spid="53" grpId="0"/>
      <p:bldP spid="54" grpId="0" animBg="1"/>
      <p:bldP spid="6227"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备选训练</a:t>
            </a:r>
          </a:p>
        </p:txBody>
      </p:sp>
      <p:graphicFrame>
        <p:nvGraphicFramePr>
          <p:cNvPr id="28673" name="Object 50" descr="image30"/>
          <p:cNvGraphicFramePr>
            <a:graphicFrameLocks noChangeAspect="1"/>
          </p:cNvGraphicFramePr>
          <p:nvPr/>
        </p:nvGraphicFramePr>
        <p:xfrm>
          <a:off x="300038" y="442913"/>
          <a:ext cx="11596687" cy="6413500"/>
        </p:xfrm>
        <a:graphic>
          <a:graphicData uri="http://schemas.openxmlformats.org/presentationml/2006/ole">
            <p:oleObj spid="_x0000_s28673" name="文档" r:id="rId3" imgW="8794686" imgH="5652893" progId="Word.Document.8">
              <p:embed/>
            </p:oleObj>
          </a:graphicData>
        </a:graphic>
      </p:graphicFrame>
      <p:sp>
        <p:nvSpPr>
          <p:cNvPr id="28675" name="AutoShape 17">
            <a:hlinkClick r:id="rId4" action="ppaction://hlinksldjump" highlightClick="1"/>
          </p:cNvPr>
          <p:cNvSpPr>
            <a:spLocks noChangeArrowheads="1"/>
          </p:cNvSpPr>
          <p:nvPr/>
        </p:nvSpPr>
        <p:spPr bwMode="auto">
          <a:xfrm>
            <a:off x="9209088" y="6443663"/>
            <a:ext cx="935037" cy="360362"/>
          </a:xfrm>
          <a:prstGeom prst="actionButtonBlank">
            <a:avLst/>
          </a:prstGeom>
          <a:solidFill>
            <a:srgbClr val="C0C0C0"/>
          </a:solidFill>
          <a:ln w="9525">
            <a:solidFill>
              <a:srgbClr val="969696"/>
            </a:solidFill>
            <a:miter lim="800000"/>
            <a:headEnd/>
            <a:tailEnd/>
          </a:ln>
        </p:spPr>
        <p:txBody>
          <a:bodyPr wrap="none" anchor="ctr"/>
          <a:lstStyle/>
          <a:p>
            <a:pPr algn="ctr" eaLnBrk="0" hangingPunct="0"/>
            <a:r>
              <a:rPr lang="zh-CN" altLang="en-US" sz="1600">
                <a:latin typeface="微软雅黑" pitchFamily="34" charset="-122"/>
              </a:rPr>
              <a:t>转回原题</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图片 2"/>
          <p:cNvPicPr>
            <a:picLocks noChangeAspect="1"/>
          </p:cNvPicPr>
          <p:nvPr/>
        </p:nvPicPr>
        <p:blipFill>
          <a:blip r:embed="rId2"/>
          <a:srcRect/>
          <a:stretch>
            <a:fillRect/>
          </a:stretch>
        </p:blipFill>
        <p:spPr bwMode="auto">
          <a:xfrm rot="-815598" flipH="1" flipV="1">
            <a:off x="7824788" y="3403600"/>
            <a:ext cx="4000500" cy="3602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课堂互动</a:t>
            </a:r>
          </a:p>
        </p:txBody>
      </p:sp>
      <p:sp>
        <p:nvSpPr>
          <p:cNvPr id="2" name="Text Box 13"/>
          <p:cNvSpPr txBox="1">
            <a:spLocks noChangeArrowheads="1"/>
          </p:cNvSpPr>
          <p:nvPr/>
        </p:nvSpPr>
        <p:spPr bwMode="auto">
          <a:xfrm>
            <a:off x="455613" y="4848225"/>
            <a:ext cx="3900487" cy="511175"/>
          </a:xfrm>
          <a:prstGeom prst="rect">
            <a:avLst/>
          </a:prstGeom>
          <a:noFill/>
          <a:ln w="9525">
            <a:noFill/>
            <a:miter lim="800000"/>
            <a:headEnd/>
            <a:tailEnd/>
          </a:ln>
        </p:spPr>
        <p:txBody>
          <a:bodyPr lIns="35941" tIns="35941" rIns="35941" bIns="35941">
            <a:spAutoFit/>
          </a:bodyPr>
          <a:lstStyle/>
          <a:p>
            <a:pPr algn="just">
              <a:lnSpc>
                <a:spcPct val="120000"/>
              </a:lnSpc>
              <a:buFont typeface="Arial" charset="0"/>
              <a:buNone/>
            </a:pPr>
            <a:r>
              <a:rPr lang="zh-CN" altLang="en-US" sz="2400">
                <a:solidFill>
                  <a:srgbClr val="FF0000"/>
                </a:solidFill>
                <a:latin typeface="Times New Roman" pitchFamily="18" charset="0"/>
                <a:ea typeface="微软雅黑" pitchFamily="34" charset="-122"/>
                <a:cs typeface="Times New Roman" pitchFamily="18" charset="0"/>
                <a:sym typeface="微软雅黑" pitchFamily="34" charset="-122"/>
              </a:rPr>
              <a:t>答案　</a:t>
            </a:r>
            <a:r>
              <a:rPr lang="en-US" altLang="zh-CN" sz="2400">
                <a:solidFill>
                  <a:srgbClr val="FF0000"/>
                </a:solidFill>
                <a:latin typeface="Times New Roman" pitchFamily="18" charset="0"/>
                <a:ea typeface="微软雅黑" pitchFamily="34" charset="-122"/>
                <a:cs typeface="Times New Roman" pitchFamily="18" charset="0"/>
                <a:sym typeface="微软雅黑" pitchFamily="34" charset="-122"/>
              </a:rPr>
              <a:t>20 m/s(</a:t>
            </a:r>
            <a:r>
              <a:rPr lang="zh-CN" altLang="en-US" sz="2400">
                <a:solidFill>
                  <a:srgbClr val="FF0000"/>
                </a:solidFill>
                <a:latin typeface="Times New Roman" pitchFamily="18" charset="0"/>
                <a:ea typeface="微软雅黑" pitchFamily="34" charset="-122"/>
                <a:cs typeface="Times New Roman" pitchFamily="18" charset="0"/>
                <a:sym typeface="微软雅黑" pitchFamily="34" charset="-122"/>
              </a:rPr>
              <a:t>或</a:t>
            </a:r>
            <a:r>
              <a:rPr lang="en-US" altLang="zh-CN" sz="2400">
                <a:solidFill>
                  <a:srgbClr val="FF0000"/>
                </a:solidFill>
                <a:latin typeface="Times New Roman" pitchFamily="18" charset="0"/>
                <a:ea typeface="微软雅黑" pitchFamily="34" charset="-122"/>
                <a:cs typeface="Times New Roman" pitchFamily="18" charset="0"/>
                <a:sym typeface="微软雅黑" pitchFamily="34" charset="-122"/>
              </a:rPr>
              <a:t>72 km/h)</a:t>
            </a:r>
            <a:endParaRPr lang="zh-CN" altLang="en-US" sz="2400">
              <a:solidFill>
                <a:srgbClr val="FF0000"/>
              </a:solidFill>
              <a:latin typeface="Times New Roman" pitchFamily="18" charset="0"/>
              <a:ea typeface="微软雅黑" pitchFamily="34" charset="-122"/>
              <a:cs typeface="Times New Roman" pitchFamily="18" charset="0"/>
              <a:sym typeface="微软雅黑" pitchFamily="34" charset="-122"/>
            </a:endParaRPr>
          </a:p>
        </p:txBody>
      </p:sp>
      <p:graphicFrame>
        <p:nvGraphicFramePr>
          <p:cNvPr id="1025" name="Object 1" descr="image7"/>
          <p:cNvGraphicFramePr>
            <a:graphicFrameLocks noChangeAspect="1"/>
          </p:cNvGraphicFramePr>
          <p:nvPr/>
        </p:nvGraphicFramePr>
        <p:xfrm>
          <a:off x="322263" y="541338"/>
          <a:ext cx="11499850" cy="4945062"/>
        </p:xfrm>
        <a:graphic>
          <a:graphicData uri="http://schemas.openxmlformats.org/presentationml/2006/ole">
            <p:oleObj spid="_x0000_s1025" name="文档" r:id="rId3" imgW="4404546" imgH="1902389" progId="Word.Document.8">
              <p:embed/>
            </p:oleObj>
          </a:graphicData>
        </a:graphic>
      </p:graphicFrame>
      <p:sp>
        <p:nvSpPr>
          <p:cNvPr id="10275" name="AutoShape 16">
            <a:hlinkClick r:id="rId4" action="ppaction://hlinksldjump" highlightClick="1"/>
          </p:cNvPr>
          <p:cNvSpPr>
            <a:spLocks noChangeArrowheads="1"/>
          </p:cNvSpPr>
          <p:nvPr/>
        </p:nvSpPr>
        <p:spPr bwMode="auto">
          <a:xfrm>
            <a:off x="10575925" y="5897563"/>
            <a:ext cx="935038" cy="360362"/>
          </a:xfrm>
          <a:prstGeom prst="actionButtonBlank">
            <a:avLst/>
          </a:prstGeom>
          <a:solidFill>
            <a:srgbClr val="C0C0C0"/>
          </a:solidFill>
          <a:ln w="9525">
            <a:solidFill>
              <a:srgbClr val="969696"/>
            </a:solidFill>
            <a:miter lim="800000"/>
            <a:headEnd/>
            <a:tailEnd/>
          </a:ln>
        </p:spPr>
        <p:txBody>
          <a:bodyPr wrap="none" anchor="ctr"/>
          <a:lstStyle/>
          <a:p>
            <a:pPr algn="ctr" eaLnBrk="0" hangingPunct="0"/>
            <a:r>
              <a:rPr lang="zh-CN" altLang="en-US" sz="1600">
                <a:latin typeface="微软雅黑" pitchFamily="34" charset="-122"/>
              </a:rPr>
              <a:t>转到解析</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10275"/>
                                        </p:tgtEl>
                                        <p:attrNameLst>
                                          <p:attrName>style.visibility</p:attrName>
                                        </p:attrNameLst>
                                      </p:cBhvr>
                                      <p:to>
                                        <p:strVal val="visible"/>
                                      </p:to>
                                    </p:set>
                                    <p:animEffect transition="in" filter="blinds(vertical)">
                                      <p:cBhvr>
                                        <p:cTn id="11" dur="500"/>
                                        <p:tgtEl>
                                          <p:spTgt spid="10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7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课堂互动</a:t>
            </a:r>
          </a:p>
        </p:txBody>
      </p:sp>
      <p:graphicFrame>
        <p:nvGraphicFramePr>
          <p:cNvPr id="8193" name="Object 1" descr="image8"/>
          <p:cNvGraphicFramePr>
            <a:graphicFrameLocks noChangeAspect="1"/>
          </p:cNvGraphicFramePr>
          <p:nvPr/>
        </p:nvGraphicFramePr>
        <p:xfrm>
          <a:off x="282575" y="617538"/>
          <a:ext cx="11553825" cy="5724525"/>
        </p:xfrm>
        <a:graphic>
          <a:graphicData uri="http://schemas.openxmlformats.org/presentationml/2006/ole">
            <p:oleObj spid="_x0000_s8193" name="文档" r:id="rId3" imgW="4385271" imgH="2380871" progId="Word.Document.8">
              <p:embed/>
            </p:oleObj>
          </a:graphicData>
        </a:graphic>
      </p:graphicFrame>
      <p:sp>
        <p:nvSpPr>
          <p:cNvPr id="8195" name="AutoShape 17">
            <a:hlinkClick r:id="rId4" action="ppaction://hlinksldjump" highlightClick="1"/>
          </p:cNvPr>
          <p:cNvSpPr>
            <a:spLocks noChangeArrowheads="1"/>
          </p:cNvSpPr>
          <p:nvPr/>
        </p:nvSpPr>
        <p:spPr bwMode="auto">
          <a:xfrm>
            <a:off x="10837863" y="5938838"/>
            <a:ext cx="935037" cy="360362"/>
          </a:xfrm>
          <a:prstGeom prst="actionButtonBlank">
            <a:avLst/>
          </a:prstGeom>
          <a:solidFill>
            <a:srgbClr val="C0C0C0"/>
          </a:solidFill>
          <a:ln w="9525">
            <a:solidFill>
              <a:srgbClr val="969696"/>
            </a:solidFill>
            <a:miter lim="800000"/>
            <a:headEnd/>
            <a:tailEnd/>
          </a:ln>
        </p:spPr>
        <p:txBody>
          <a:bodyPr wrap="none" anchor="ctr"/>
          <a:lstStyle/>
          <a:p>
            <a:pPr algn="ctr" eaLnBrk="0" hangingPunct="0"/>
            <a:r>
              <a:rPr lang="zh-CN" altLang="en-US" sz="1600">
                <a:latin typeface="微软雅黑" pitchFamily="34" charset="-122"/>
              </a:rPr>
              <a:t>转回原题</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课堂互动</a:t>
            </a:r>
          </a:p>
        </p:txBody>
      </p:sp>
      <p:sp>
        <p:nvSpPr>
          <p:cNvPr id="32770" name="文本框 104"/>
          <p:cNvSpPr txBox="1">
            <a:spLocks noChangeArrowheads="1"/>
          </p:cNvSpPr>
          <p:nvPr/>
        </p:nvSpPr>
        <p:spPr bwMode="auto">
          <a:xfrm>
            <a:off x="241300" y="620713"/>
            <a:ext cx="11590338" cy="3378200"/>
          </a:xfrm>
          <a:prstGeom prst="rect">
            <a:avLst/>
          </a:prstGeom>
          <a:noFill/>
          <a:ln w="9525">
            <a:noFill/>
            <a:miter lim="800000"/>
            <a:headEnd/>
            <a:tailEnd/>
          </a:ln>
        </p:spPr>
        <p:txBody>
          <a:bodyPr>
            <a:spAutoFit/>
          </a:bodyPr>
          <a:lstStyle/>
          <a:p>
            <a:pPr indent="609600"/>
            <a:r>
              <a:rPr lang="en-US" altLang="zh-CN" sz="2400">
                <a:latin typeface="Times New Roman" pitchFamily="18" charset="0"/>
                <a:ea typeface="微软雅黑" pitchFamily="34" charset="-122"/>
              </a:rPr>
              <a:t>2.(2019·</a:t>
            </a:r>
            <a:r>
              <a:rPr lang="zh-CN" altLang="en-US" sz="2400">
                <a:latin typeface="Times New Roman" pitchFamily="18" charset="0"/>
                <a:ea typeface="微软雅黑" pitchFamily="34" charset="-122"/>
              </a:rPr>
              <a:t>嘉兴一模</a:t>
            </a:r>
            <a:r>
              <a:rPr lang="en-US" altLang="zh-CN" sz="2400">
                <a:latin typeface="Times New Roman" pitchFamily="18" charset="0"/>
                <a:ea typeface="微软雅黑" pitchFamily="34" charset="-122"/>
              </a:rPr>
              <a:t>)</a:t>
            </a:r>
            <a:r>
              <a:rPr lang="zh-CN" altLang="en-US" sz="2400">
                <a:latin typeface="Times New Roman" pitchFamily="18" charset="0"/>
                <a:ea typeface="微软雅黑" pitchFamily="34" charset="-122"/>
              </a:rPr>
              <a:t>如图甲所示，滑沙运动时，沙板相对沙地的速度大小会影响沙地对沙板的动摩擦因数。假设滑沙者的速度超过</a:t>
            </a:r>
            <a:r>
              <a:rPr lang="en-US" altLang="zh-CN" sz="2400">
                <a:latin typeface="Times New Roman" pitchFamily="18" charset="0"/>
                <a:ea typeface="微软雅黑" pitchFamily="34" charset="-122"/>
              </a:rPr>
              <a:t>8 m/s</a:t>
            </a:r>
            <a:r>
              <a:rPr lang="zh-CN" altLang="en-US" sz="2400">
                <a:latin typeface="Times New Roman" pitchFamily="18" charset="0"/>
                <a:ea typeface="微软雅黑" pitchFamily="34" charset="-122"/>
              </a:rPr>
              <a:t>时，滑沙板与沙地间的动摩擦因数就会由</a:t>
            </a:r>
            <a:r>
              <a:rPr lang="en-US" altLang="zh-CN" sz="2400" i="1">
                <a:latin typeface="Times New Roman" pitchFamily="18" charset="0"/>
                <a:ea typeface="微软雅黑" pitchFamily="34" charset="-122"/>
              </a:rPr>
              <a:t>μ</a:t>
            </a:r>
            <a:r>
              <a:rPr lang="en-US" altLang="zh-CN" sz="2400" baseline="-25000">
                <a:latin typeface="Times New Roman" pitchFamily="18" charset="0"/>
                <a:ea typeface="微软雅黑" pitchFamily="34" charset="-122"/>
              </a:rPr>
              <a:t>1</a:t>
            </a:r>
            <a:r>
              <a:rPr lang="zh-CN" altLang="en-US" sz="2400">
                <a:latin typeface="Times New Roman" pitchFamily="18" charset="0"/>
                <a:ea typeface="微软雅黑" pitchFamily="34" charset="-122"/>
              </a:rPr>
              <a:t>＝</a:t>
            </a:r>
            <a:r>
              <a:rPr lang="en-US" altLang="zh-CN" sz="2400">
                <a:latin typeface="Times New Roman" pitchFamily="18" charset="0"/>
                <a:ea typeface="微软雅黑" pitchFamily="34" charset="-122"/>
              </a:rPr>
              <a:t>0.5</a:t>
            </a:r>
            <a:r>
              <a:rPr lang="zh-CN" altLang="en-US" sz="2400">
                <a:latin typeface="Times New Roman" pitchFamily="18" charset="0"/>
                <a:ea typeface="微软雅黑" pitchFamily="34" charset="-122"/>
              </a:rPr>
              <a:t>变为</a:t>
            </a:r>
            <a:r>
              <a:rPr lang="en-US" altLang="zh-CN" sz="2400" i="1">
                <a:latin typeface="Times New Roman" pitchFamily="18" charset="0"/>
                <a:ea typeface="微软雅黑" pitchFamily="34" charset="-122"/>
              </a:rPr>
              <a:t>μ</a:t>
            </a:r>
            <a:r>
              <a:rPr lang="en-US" altLang="zh-CN" sz="2400" baseline="-25000">
                <a:latin typeface="Times New Roman" pitchFamily="18" charset="0"/>
                <a:ea typeface="微软雅黑" pitchFamily="34" charset="-122"/>
              </a:rPr>
              <a:t>2</a:t>
            </a:r>
            <a:r>
              <a:rPr lang="zh-CN" altLang="en-US" sz="2400">
                <a:latin typeface="Times New Roman" pitchFamily="18" charset="0"/>
                <a:ea typeface="微软雅黑" pitchFamily="34" charset="-122"/>
              </a:rPr>
              <a:t>＝</a:t>
            </a:r>
            <a:r>
              <a:rPr lang="en-US" altLang="zh-CN" sz="2400">
                <a:latin typeface="Times New Roman" pitchFamily="18" charset="0"/>
                <a:ea typeface="微软雅黑" pitchFamily="34" charset="-122"/>
              </a:rPr>
              <a:t>0.25</a:t>
            </a:r>
            <a:r>
              <a:rPr lang="zh-CN" altLang="en-US" sz="2400">
                <a:latin typeface="Times New Roman" pitchFamily="18" charset="0"/>
                <a:ea typeface="微软雅黑" pitchFamily="34" charset="-122"/>
              </a:rPr>
              <a:t>。如图乙所示，一滑沙者从倾角</a:t>
            </a:r>
            <a:r>
              <a:rPr lang="en-US" altLang="zh-CN" sz="2400" i="1">
                <a:latin typeface="Times New Roman" pitchFamily="18" charset="0"/>
                <a:ea typeface="微软雅黑" pitchFamily="34" charset="-122"/>
              </a:rPr>
              <a:t>θ</a:t>
            </a:r>
            <a:r>
              <a:rPr lang="zh-CN" altLang="en-US" sz="2400">
                <a:latin typeface="Times New Roman" pitchFamily="18" charset="0"/>
                <a:ea typeface="微软雅黑" pitchFamily="34" charset="-122"/>
              </a:rPr>
              <a:t>＝</a:t>
            </a:r>
            <a:r>
              <a:rPr lang="en-US" altLang="zh-CN" sz="2400">
                <a:latin typeface="Times New Roman" pitchFamily="18" charset="0"/>
                <a:ea typeface="微软雅黑" pitchFamily="34" charset="-122"/>
              </a:rPr>
              <a:t>37°</a:t>
            </a:r>
            <a:r>
              <a:rPr lang="zh-CN" altLang="en-US" sz="2400">
                <a:latin typeface="Times New Roman" pitchFamily="18" charset="0"/>
                <a:ea typeface="微软雅黑" pitchFamily="34" charset="-122"/>
              </a:rPr>
              <a:t>的坡顶</a:t>
            </a:r>
            <a:r>
              <a:rPr lang="en-US" altLang="zh-CN" sz="2400" i="1">
                <a:latin typeface="Times New Roman" pitchFamily="18" charset="0"/>
                <a:ea typeface="微软雅黑" pitchFamily="34" charset="-122"/>
              </a:rPr>
              <a:t>A</a:t>
            </a:r>
            <a:r>
              <a:rPr lang="zh-CN" altLang="en-US" sz="2400">
                <a:latin typeface="Times New Roman" pitchFamily="18" charset="0"/>
                <a:ea typeface="微软雅黑" pitchFamily="34" charset="-122"/>
              </a:rPr>
              <a:t>处由静止开始下滑，滑至坡底</a:t>
            </a:r>
            <a:r>
              <a:rPr lang="en-US" altLang="zh-CN" sz="2400" i="1">
                <a:latin typeface="Times New Roman" pitchFamily="18" charset="0"/>
                <a:ea typeface="微软雅黑" pitchFamily="34" charset="-122"/>
              </a:rPr>
              <a:t>B</a:t>
            </a:r>
            <a:r>
              <a:rPr lang="en-US" altLang="zh-CN" sz="2400">
                <a:latin typeface="Times New Roman" pitchFamily="18" charset="0"/>
                <a:ea typeface="微软雅黑" pitchFamily="34" charset="-122"/>
              </a:rPr>
              <a:t>(</a:t>
            </a:r>
            <a:r>
              <a:rPr lang="en-US" altLang="zh-CN" sz="2400" i="1">
                <a:latin typeface="Times New Roman" pitchFamily="18" charset="0"/>
                <a:ea typeface="微软雅黑" pitchFamily="34" charset="-122"/>
              </a:rPr>
              <a:t>B</a:t>
            </a:r>
            <a:r>
              <a:rPr lang="zh-CN" altLang="en-US" sz="2400">
                <a:latin typeface="Times New Roman" pitchFamily="18" charset="0"/>
                <a:ea typeface="微软雅黑" pitchFamily="34" charset="-122"/>
              </a:rPr>
              <a:t>处为一平滑小圆弧</a:t>
            </a:r>
            <a:r>
              <a:rPr lang="en-US" altLang="zh-CN" sz="2400">
                <a:latin typeface="Times New Roman" pitchFamily="18" charset="0"/>
                <a:ea typeface="微软雅黑" pitchFamily="34" charset="-122"/>
              </a:rPr>
              <a:t>)</a:t>
            </a:r>
            <a:r>
              <a:rPr lang="zh-CN" altLang="en-US" sz="2400">
                <a:latin typeface="Times New Roman" pitchFamily="18" charset="0"/>
                <a:ea typeface="微软雅黑" pitchFamily="34" charset="-122"/>
              </a:rPr>
              <a:t>后又滑上一段水平地面，最后停在</a:t>
            </a:r>
            <a:r>
              <a:rPr lang="en-US" altLang="zh-CN" sz="2400" i="1">
                <a:latin typeface="Times New Roman" pitchFamily="18" charset="0"/>
                <a:ea typeface="微软雅黑" pitchFamily="34" charset="-122"/>
              </a:rPr>
              <a:t>C</a:t>
            </a:r>
            <a:r>
              <a:rPr lang="zh-CN" altLang="en-US" sz="2400">
                <a:latin typeface="Times New Roman" pitchFamily="18" charset="0"/>
                <a:ea typeface="微软雅黑" pitchFamily="34" charset="-122"/>
              </a:rPr>
              <a:t>处。已知沙板与水平地面间的动摩擦因数恒为</a:t>
            </a:r>
            <a:r>
              <a:rPr lang="en-US" altLang="zh-CN" sz="2400" i="1">
                <a:latin typeface="Times New Roman" pitchFamily="18" charset="0"/>
                <a:ea typeface="微软雅黑" pitchFamily="34" charset="-122"/>
              </a:rPr>
              <a:t>μ</a:t>
            </a:r>
            <a:r>
              <a:rPr lang="en-US" altLang="zh-CN" sz="2400" baseline="-25000">
                <a:latin typeface="Times New Roman" pitchFamily="18" charset="0"/>
                <a:ea typeface="微软雅黑" pitchFamily="34" charset="-122"/>
              </a:rPr>
              <a:t>3</a:t>
            </a:r>
            <a:r>
              <a:rPr lang="zh-CN" altLang="en-US" sz="2400">
                <a:latin typeface="Times New Roman" pitchFamily="18" charset="0"/>
                <a:ea typeface="微软雅黑" pitchFamily="34" charset="-122"/>
              </a:rPr>
              <a:t>＝</a:t>
            </a:r>
            <a:r>
              <a:rPr lang="en-US" altLang="zh-CN" sz="2400">
                <a:latin typeface="Times New Roman" pitchFamily="18" charset="0"/>
                <a:ea typeface="微软雅黑" pitchFamily="34" charset="-122"/>
              </a:rPr>
              <a:t>0.4</a:t>
            </a:r>
            <a:r>
              <a:rPr lang="zh-CN" altLang="en-US" sz="2400">
                <a:latin typeface="Times New Roman" pitchFamily="18" charset="0"/>
                <a:ea typeface="微软雅黑" pitchFamily="34" charset="-122"/>
              </a:rPr>
              <a:t>，</a:t>
            </a:r>
            <a:r>
              <a:rPr lang="en-US" altLang="zh-CN" sz="2400" i="1">
                <a:latin typeface="Times New Roman" pitchFamily="18" charset="0"/>
                <a:ea typeface="微软雅黑" pitchFamily="34" charset="-122"/>
              </a:rPr>
              <a:t>AB</a:t>
            </a:r>
            <a:r>
              <a:rPr lang="zh-CN" altLang="en-US" sz="2400">
                <a:latin typeface="Times New Roman" pitchFamily="18" charset="0"/>
                <a:ea typeface="微软雅黑" pitchFamily="34" charset="-122"/>
              </a:rPr>
              <a:t>坡长</a:t>
            </a:r>
            <a:r>
              <a:rPr lang="en-US" altLang="zh-CN" sz="2400" i="1">
                <a:latin typeface="Times New Roman" pitchFamily="18" charset="0"/>
                <a:ea typeface="微软雅黑" pitchFamily="34" charset="-122"/>
              </a:rPr>
              <a:t>L</a:t>
            </a:r>
            <a:r>
              <a:rPr lang="zh-CN" altLang="en-US" sz="2400">
                <a:latin typeface="Times New Roman" pitchFamily="18" charset="0"/>
                <a:ea typeface="微软雅黑" pitchFamily="34" charset="-122"/>
              </a:rPr>
              <a:t>＝</a:t>
            </a:r>
            <a:r>
              <a:rPr lang="en-US" altLang="zh-CN" sz="2400">
                <a:latin typeface="Times New Roman" pitchFamily="18" charset="0"/>
                <a:ea typeface="微软雅黑" pitchFamily="34" charset="-122"/>
              </a:rPr>
              <a:t>20.5 m</a:t>
            </a:r>
            <a:r>
              <a:rPr lang="zh-CN" altLang="en-US" sz="2400">
                <a:latin typeface="Times New Roman" pitchFamily="18" charset="0"/>
                <a:ea typeface="微软雅黑" pitchFamily="34" charset="-122"/>
              </a:rPr>
              <a:t>，</a:t>
            </a:r>
            <a:r>
              <a:rPr lang="en-US" altLang="zh-CN" sz="2400">
                <a:latin typeface="Times New Roman" pitchFamily="18" charset="0"/>
                <a:ea typeface="微软雅黑" pitchFamily="34" charset="-122"/>
              </a:rPr>
              <a:t>sin 37°</a:t>
            </a:r>
            <a:r>
              <a:rPr lang="zh-CN" altLang="en-US" sz="2400">
                <a:latin typeface="Times New Roman" pitchFamily="18" charset="0"/>
                <a:ea typeface="微软雅黑" pitchFamily="34" charset="-122"/>
              </a:rPr>
              <a:t>＝</a:t>
            </a:r>
            <a:r>
              <a:rPr lang="en-US" altLang="zh-CN" sz="2400">
                <a:latin typeface="Times New Roman" pitchFamily="18" charset="0"/>
                <a:ea typeface="微软雅黑" pitchFamily="34" charset="-122"/>
              </a:rPr>
              <a:t>0.6</a:t>
            </a:r>
            <a:r>
              <a:rPr lang="zh-CN" altLang="en-US" sz="2400">
                <a:latin typeface="Times New Roman" pitchFamily="18" charset="0"/>
                <a:ea typeface="微软雅黑" pitchFamily="34" charset="-122"/>
              </a:rPr>
              <a:t>，</a:t>
            </a:r>
            <a:r>
              <a:rPr lang="en-US" altLang="zh-CN" sz="2400">
                <a:latin typeface="Times New Roman" pitchFamily="18" charset="0"/>
                <a:ea typeface="微软雅黑" pitchFamily="34" charset="-122"/>
              </a:rPr>
              <a:t>cos 37°</a:t>
            </a:r>
            <a:r>
              <a:rPr lang="zh-CN" altLang="en-US" sz="2400">
                <a:latin typeface="Times New Roman" pitchFamily="18" charset="0"/>
                <a:ea typeface="微软雅黑" pitchFamily="34" charset="-122"/>
              </a:rPr>
              <a:t>＝</a:t>
            </a:r>
            <a:r>
              <a:rPr lang="en-US" altLang="zh-CN" sz="2400">
                <a:latin typeface="Times New Roman" pitchFamily="18" charset="0"/>
                <a:ea typeface="微软雅黑" pitchFamily="34" charset="-122"/>
              </a:rPr>
              <a:t>0.8</a:t>
            </a:r>
            <a:r>
              <a:rPr lang="zh-CN" altLang="en-US" sz="2400">
                <a:latin typeface="Times New Roman" pitchFamily="18" charset="0"/>
                <a:ea typeface="微软雅黑" pitchFamily="34" charset="-122"/>
              </a:rPr>
              <a:t>，</a:t>
            </a:r>
            <a:r>
              <a:rPr lang="en-US" altLang="zh-CN" sz="2400" i="1">
                <a:latin typeface="Times New Roman" pitchFamily="18" charset="0"/>
                <a:ea typeface="微软雅黑" pitchFamily="34" charset="-122"/>
              </a:rPr>
              <a:t>g</a:t>
            </a:r>
            <a:r>
              <a:rPr lang="zh-CN" altLang="en-US" sz="2400">
                <a:latin typeface="Times New Roman" pitchFamily="18" charset="0"/>
                <a:ea typeface="微软雅黑" pitchFamily="34" charset="-122"/>
              </a:rPr>
              <a:t>取</a:t>
            </a:r>
            <a:r>
              <a:rPr lang="en-US" altLang="zh-CN" sz="2400">
                <a:latin typeface="Times New Roman" pitchFamily="18" charset="0"/>
                <a:ea typeface="微软雅黑" pitchFamily="34" charset="-122"/>
              </a:rPr>
              <a:t>10 m/s</a:t>
            </a:r>
            <a:r>
              <a:rPr lang="en-US" altLang="zh-CN" sz="2400" baseline="30000">
                <a:latin typeface="Times New Roman" pitchFamily="18" charset="0"/>
                <a:ea typeface="微软雅黑" pitchFamily="34" charset="-122"/>
              </a:rPr>
              <a:t>2</a:t>
            </a:r>
            <a:r>
              <a:rPr lang="zh-CN" altLang="en-US" sz="2400">
                <a:latin typeface="Times New Roman" pitchFamily="18" charset="0"/>
                <a:ea typeface="微软雅黑" pitchFamily="34" charset="-122"/>
              </a:rPr>
              <a:t>，不计空气阻力，求：</a:t>
            </a:r>
          </a:p>
          <a:p>
            <a:pPr indent="609600"/>
            <a:r>
              <a:rPr lang="en-US" altLang="zh-CN" sz="2400">
                <a:latin typeface="Times New Roman" pitchFamily="18" charset="0"/>
                <a:ea typeface="微软雅黑" pitchFamily="34" charset="-122"/>
              </a:rPr>
              <a:t>(1)</a:t>
            </a:r>
            <a:r>
              <a:rPr lang="zh-CN" altLang="en-US" sz="2400">
                <a:latin typeface="Times New Roman" pitchFamily="18" charset="0"/>
                <a:ea typeface="微软雅黑" pitchFamily="34" charset="-122"/>
              </a:rPr>
              <a:t>滑沙者到</a:t>
            </a:r>
            <a:r>
              <a:rPr lang="en-US" altLang="zh-CN" sz="2400" i="1">
                <a:latin typeface="Times New Roman" pitchFamily="18" charset="0"/>
                <a:ea typeface="微软雅黑" pitchFamily="34" charset="-122"/>
              </a:rPr>
              <a:t>B</a:t>
            </a:r>
            <a:r>
              <a:rPr lang="zh-CN" altLang="en-US" sz="2400">
                <a:latin typeface="Times New Roman" pitchFamily="18" charset="0"/>
                <a:ea typeface="微软雅黑" pitchFamily="34" charset="-122"/>
              </a:rPr>
              <a:t>处时的速度大小；</a:t>
            </a:r>
          </a:p>
          <a:p>
            <a:pPr indent="609600"/>
            <a:r>
              <a:rPr lang="en-US" altLang="zh-CN" sz="2400">
                <a:latin typeface="Times New Roman" pitchFamily="18" charset="0"/>
                <a:ea typeface="微软雅黑" pitchFamily="34" charset="-122"/>
              </a:rPr>
              <a:t>(2)</a:t>
            </a:r>
            <a:r>
              <a:rPr lang="zh-CN" altLang="en-US" sz="2400">
                <a:latin typeface="Times New Roman" pitchFamily="18" charset="0"/>
                <a:ea typeface="微软雅黑" pitchFamily="34" charset="-122"/>
              </a:rPr>
              <a:t>滑沙者在水平地面上运动的最大距离；</a:t>
            </a:r>
            <a:endParaRPr lang="en-US" sz="2400">
              <a:latin typeface="Times New Roman" pitchFamily="18" charset="0"/>
              <a:ea typeface="微软雅黑" pitchFamily="34" charset="-122"/>
            </a:endParaRPr>
          </a:p>
          <a:p>
            <a:pPr indent="609600"/>
            <a:r>
              <a:rPr lang="en-US" altLang="zh-CN" sz="2400">
                <a:latin typeface="Times New Roman" pitchFamily="18" charset="0"/>
                <a:ea typeface="微软雅黑" pitchFamily="34" charset="-122"/>
              </a:rPr>
              <a:t>(3)</a:t>
            </a:r>
            <a:r>
              <a:rPr lang="zh-CN" altLang="en-US" sz="2400">
                <a:latin typeface="Times New Roman" pitchFamily="18" charset="0"/>
                <a:ea typeface="微软雅黑" pitchFamily="34" charset="-122"/>
              </a:rPr>
              <a:t>滑沙者在</a:t>
            </a:r>
            <a:r>
              <a:rPr lang="en-US" altLang="zh-CN" sz="2400" i="1">
                <a:latin typeface="Times New Roman" pitchFamily="18" charset="0"/>
                <a:ea typeface="微软雅黑" pitchFamily="34" charset="-122"/>
              </a:rPr>
              <a:t>AB</a:t>
            </a:r>
            <a:r>
              <a:rPr lang="zh-CN" altLang="en-US" sz="2400">
                <a:latin typeface="Times New Roman" pitchFamily="18" charset="0"/>
                <a:ea typeface="微软雅黑" pitchFamily="34" charset="-122"/>
              </a:rPr>
              <a:t>段与</a:t>
            </a:r>
            <a:r>
              <a:rPr lang="en-US" altLang="zh-CN" sz="2400" i="1">
                <a:latin typeface="Times New Roman" pitchFamily="18" charset="0"/>
                <a:ea typeface="微软雅黑" pitchFamily="34" charset="-122"/>
              </a:rPr>
              <a:t>BC</a:t>
            </a:r>
            <a:r>
              <a:rPr lang="zh-CN" altLang="en-US" sz="2400">
                <a:latin typeface="Times New Roman" pitchFamily="18" charset="0"/>
                <a:ea typeface="微软雅黑" pitchFamily="34" charset="-122"/>
              </a:rPr>
              <a:t>段运动的时间之比。</a:t>
            </a:r>
            <a:endParaRPr lang="zh-CN" altLang="en-US"/>
          </a:p>
        </p:txBody>
      </p:sp>
      <p:pic>
        <p:nvPicPr>
          <p:cNvPr id="32771" name="图片 -2147482548"/>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627063" y="4062413"/>
            <a:ext cx="6000750" cy="2387600"/>
          </a:xfrm>
          <a:prstGeom prst="rect">
            <a:avLst/>
          </a:prstGeom>
          <a:noFill/>
          <a:ln w="9525">
            <a:noFill/>
            <a:miter lim="800000"/>
            <a:headEnd/>
            <a:tailEnd/>
          </a:ln>
        </p:spPr>
      </p:pic>
      <p:sp>
        <p:nvSpPr>
          <p:cNvPr id="10275" name="AutoShape 16">
            <a:hlinkClick r:id="rId3" action="ppaction://hlinksldjump" highlightClick="1"/>
          </p:cNvPr>
          <p:cNvSpPr>
            <a:spLocks noChangeArrowheads="1"/>
          </p:cNvSpPr>
          <p:nvPr/>
        </p:nvSpPr>
        <p:spPr bwMode="auto">
          <a:xfrm>
            <a:off x="10050463" y="5402263"/>
            <a:ext cx="935037" cy="360362"/>
          </a:xfrm>
          <a:prstGeom prst="actionButtonBlank">
            <a:avLst/>
          </a:prstGeom>
          <a:solidFill>
            <a:srgbClr val="C0C0C0"/>
          </a:solidFill>
          <a:ln w="9525">
            <a:solidFill>
              <a:srgbClr val="969696"/>
            </a:solidFill>
            <a:miter lim="800000"/>
            <a:headEnd/>
            <a:tailEnd/>
          </a:ln>
        </p:spPr>
        <p:txBody>
          <a:bodyPr wrap="none" anchor="ctr"/>
          <a:lstStyle/>
          <a:p>
            <a:pPr algn="ctr" eaLnBrk="0" hangingPunct="0"/>
            <a:r>
              <a:rPr lang="zh-CN" altLang="en-US" sz="1600">
                <a:latin typeface="微软雅黑" pitchFamily="34" charset="-122"/>
              </a:rPr>
              <a:t>转到解析</a:t>
            </a:r>
          </a:p>
        </p:txBody>
      </p:sp>
      <p:sp>
        <p:nvSpPr>
          <p:cNvPr id="4" name="Text Box 21"/>
          <p:cNvSpPr txBox="1">
            <a:spLocks noChangeArrowheads="1"/>
          </p:cNvSpPr>
          <p:nvPr/>
        </p:nvSpPr>
        <p:spPr bwMode="auto">
          <a:xfrm>
            <a:off x="6396038" y="4394200"/>
            <a:ext cx="5218112" cy="530225"/>
          </a:xfrm>
          <a:prstGeom prst="rect">
            <a:avLst/>
          </a:prstGeom>
          <a:noFill/>
          <a:ln w="63500" cmpd="thinThick">
            <a:noFill/>
            <a:miter lim="800000"/>
            <a:headEnd/>
            <a:tailEnd/>
          </a:ln>
        </p:spPr>
        <p:txBody>
          <a:bodyPr>
            <a:spAutoFit/>
          </a:bodyPr>
          <a:lstStyle/>
          <a:p>
            <a:pPr>
              <a:lnSpc>
                <a:spcPct val="120000"/>
              </a:lnSpc>
              <a:buFont typeface="Arial" charset="0"/>
              <a:buNone/>
            </a:pPr>
            <a:r>
              <a:rPr lang="zh-CN" altLang="zh-CN" sz="2400">
                <a:solidFill>
                  <a:srgbClr val="0000FF"/>
                </a:solidFill>
                <a:latin typeface="Times New Roman" pitchFamily="18" charset="0"/>
                <a:ea typeface="微软雅黑" pitchFamily="34" charset="-122"/>
                <a:cs typeface="Times New Roman" pitchFamily="18" charset="0"/>
                <a:sym typeface="微软雅黑" pitchFamily="34" charset="-122"/>
              </a:rPr>
              <a:t>答案　</a:t>
            </a:r>
            <a:r>
              <a:rPr lang="en-US" altLang="zh-CN" sz="2400">
                <a:solidFill>
                  <a:srgbClr val="0000FF"/>
                </a:solidFill>
                <a:latin typeface="Times New Roman" pitchFamily="18" charset="0"/>
                <a:ea typeface="微软雅黑" pitchFamily="34" charset="-122"/>
                <a:cs typeface="Times New Roman" pitchFamily="18" charset="0"/>
                <a:sym typeface="微软雅黑" pitchFamily="34" charset="-122"/>
              </a:rPr>
              <a:t>(1)10 m/s</a:t>
            </a:r>
            <a:r>
              <a:rPr lang="zh-CN" altLang="en-US" sz="2400">
                <a:solidFill>
                  <a:srgbClr val="0000FF"/>
                </a:solidFill>
                <a:latin typeface="Times New Roman" pitchFamily="18" charset="0"/>
                <a:ea typeface="微软雅黑" pitchFamily="34" charset="-122"/>
                <a:cs typeface="Times New Roman" pitchFamily="18" charset="0"/>
                <a:sym typeface="微软雅黑" pitchFamily="34" charset="-122"/>
              </a:rPr>
              <a:t>　</a:t>
            </a:r>
            <a:r>
              <a:rPr lang="en-US" altLang="zh-CN" sz="2400">
                <a:solidFill>
                  <a:srgbClr val="0000FF"/>
                </a:solidFill>
                <a:latin typeface="Times New Roman" pitchFamily="18" charset="0"/>
                <a:ea typeface="微软雅黑" pitchFamily="34" charset="-122"/>
                <a:cs typeface="Times New Roman" pitchFamily="18" charset="0"/>
                <a:sym typeface="微软雅黑" pitchFamily="34" charset="-122"/>
              </a:rPr>
              <a:t>(2)12.5 m</a:t>
            </a:r>
            <a:r>
              <a:rPr lang="zh-CN" altLang="en-US" sz="2400">
                <a:solidFill>
                  <a:srgbClr val="0000FF"/>
                </a:solidFill>
                <a:latin typeface="Times New Roman" pitchFamily="18" charset="0"/>
                <a:ea typeface="微软雅黑" pitchFamily="34" charset="-122"/>
                <a:cs typeface="Times New Roman" pitchFamily="18" charset="0"/>
                <a:sym typeface="微软雅黑" pitchFamily="34" charset="-122"/>
              </a:rPr>
              <a:t>　</a:t>
            </a:r>
            <a:r>
              <a:rPr lang="en-US" altLang="zh-CN" sz="2400">
                <a:solidFill>
                  <a:srgbClr val="0000FF"/>
                </a:solidFill>
                <a:latin typeface="Times New Roman" pitchFamily="18" charset="0"/>
                <a:ea typeface="微软雅黑" pitchFamily="34" charset="-122"/>
                <a:cs typeface="Times New Roman" pitchFamily="18" charset="0"/>
                <a:sym typeface="微软雅黑" pitchFamily="34" charset="-122"/>
              </a:rPr>
              <a:t>(3)9</a:t>
            </a:r>
            <a:r>
              <a:rPr lang="en-US" altLang="zh-CN" sz="2400">
                <a:solidFill>
                  <a:srgbClr val="0000FF"/>
                </a:solidFill>
                <a:latin typeface="Times New Roman" pitchFamily="18" charset="0"/>
                <a:ea typeface="微软雅黑" pitchFamily="34" charset="-122"/>
                <a:cs typeface="宋体" charset="-122"/>
                <a:sym typeface="微软雅黑" pitchFamily="34" charset="-122"/>
              </a:rPr>
              <a:t>∶</a:t>
            </a:r>
            <a:r>
              <a:rPr lang="en-US" altLang="zh-CN" sz="2400">
                <a:solidFill>
                  <a:srgbClr val="0000FF"/>
                </a:solidFill>
                <a:latin typeface="Times New Roman" pitchFamily="18" charset="0"/>
                <a:ea typeface="微软雅黑" pitchFamily="34" charset="-122"/>
                <a:cs typeface="Times New Roman" pitchFamily="18" charset="0"/>
                <a:sym typeface="微软雅黑" pitchFamily="34" charset="-122"/>
              </a:rPr>
              <a:t>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10275"/>
                                        </p:tgtEl>
                                        <p:attrNameLst>
                                          <p:attrName>style.visibility</p:attrName>
                                        </p:attrNameLst>
                                      </p:cBhvr>
                                      <p:to>
                                        <p:strVal val="visible"/>
                                      </p:to>
                                    </p:set>
                                    <p:animEffect transition="in" filter="blinds(vertical)">
                                      <p:cBhvr>
                                        <p:cTn id="11" dur="500"/>
                                        <p:tgtEl>
                                          <p:spTgt spid="10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5" grpId="0" bldLvl="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课堂互动</a:t>
            </a:r>
          </a:p>
        </p:txBody>
      </p:sp>
      <p:graphicFrame>
        <p:nvGraphicFramePr>
          <p:cNvPr id="10" name="Object 1"/>
          <p:cNvGraphicFramePr>
            <a:graphicFrameLocks noChangeAspect="1"/>
          </p:cNvGraphicFramePr>
          <p:nvPr/>
        </p:nvGraphicFramePr>
        <p:xfrm>
          <a:off x="514350" y="388938"/>
          <a:ext cx="11322050" cy="6726237"/>
        </p:xfrm>
        <a:graphic>
          <a:graphicData uri="http://schemas.openxmlformats.org/presentationml/2006/ole">
            <p:oleObj spid="_x0000_s11265" name="文档" r:id="rId3" imgW="4290365" imgH="2565846" progId="Word.Document.8">
              <p:embed/>
            </p:oleObj>
          </a:graphicData>
        </a:graphic>
      </p:graphicFrame>
      <p:sp>
        <p:nvSpPr>
          <p:cNvPr id="11267" name="AutoShape 17">
            <a:hlinkClick r:id="" action="ppaction://hlinkshowjump?jump=lastslideviewed" highlightClick="1"/>
          </p:cNvPr>
          <p:cNvSpPr>
            <a:spLocks noChangeArrowheads="1"/>
          </p:cNvSpPr>
          <p:nvPr/>
        </p:nvSpPr>
        <p:spPr bwMode="auto">
          <a:xfrm>
            <a:off x="10818813" y="4559300"/>
            <a:ext cx="935037" cy="360363"/>
          </a:xfrm>
          <a:prstGeom prst="actionButtonBlank">
            <a:avLst/>
          </a:prstGeom>
          <a:solidFill>
            <a:srgbClr val="C0C0C0"/>
          </a:solidFill>
          <a:ln w="9525">
            <a:solidFill>
              <a:srgbClr val="969696"/>
            </a:solidFill>
            <a:miter lim="800000"/>
            <a:headEnd/>
            <a:tailEnd/>
          </a:ln>
        </p:spPr>
        <p:txBody>
          <a:bodyPr wrap="none" anchor="ctr"/>
          <a:lstStyle/>
          <a:p>
            <a:pPr algn="ctr" eaLnBrk="0" hangingPunct="0"/>
            <a:r>
              <a:rPr lang="zh-CN" altLang="en-US" sz="1600">
                <a:latin typeface="微软雅黑" pitchFamily="34" charset="-122"/>
              </a:rPr>
              <a:t>转回原题</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课堂互动</a:t>
            </a:r>
          </a:p>
        </p:txBody>
      </p:sp>
      <p:sp>
        <p:nvSpPr>
          <p:cNvPr id="14338" name="Text Box 13"/>
          <p:cNvSpPr txBox="1">
            <a:spLocks noChangeArrowheads="1"/>
          </p:cNvSpPr>
          <p:nvPr/>
        </p:nvSpPr>
        <p:spPr bwMode="auto">
          <a:xfrm>
            <a:off x="254000" y="438150"/>
            <a:ext cx="11557000" cy="5768975"/>
          </a:xfrm>
          <a:prstGeom prst="rect">
            <a:avLst/>
          </a:prstGeom>
          <a:noFill/>
          <a:ln w="9525">
            <a:noFill/>
            <a:miter lim="800000"/>
            <a:headEnd/>
            <a:tailEnd/>
          </a:ln>
        </p:spPr>
        <p:txBody>
          <a:bodyPr lIns="35941" tIns="35941" rIns="35941" bIns="35941">
            <a:spAutoFit/>
          </a:bodyPr>
          <a:lstStyle/>
          <a:p>
            <a:pPr indent="266700" eaLnBrk="0" hangingPunct="0">
              <a:lnSpc>
                <a:spcPct val="120000"/>
              </a:lnSpc>
              <a:buFont typeface="Arial" charset="0"/>
              <a:buNone/>
            </a:pPr>
            <a:r>
              <a:rPr lang="zh-CN" altLang="zh-CN" sz="2400">
                <a:solidFill>
                  <a:srgbClr val="0000FF"/>
                </a:solidFill>
                <a:latin typeface="Times New Roman" pitchFamily="18" charset="0"/>
                <a:ea typeface="微软雅黑" pitchFamily="34" charset="-122"/>
                <a:cs typeface="Times New Roman" pitchFamily="18" charset="0"/>
                <a:sym typeface="Times New Roman" pitchFamily="18" charset="0"/>
              </a:rPr>
              <a:t>考向</a:t>
            </a:r>
            <a:r>
              <a:rPr lang="zh-CN" altLang="en-US" sz="2400">
                <a:solidFill>
                  <a:srgbClr val="0000FF"/>
                </a:solidFill>
                <a:latin typeface="Times New Roman" pitchFamily="18" charset="0"/>
                <a:ea typeface="微软雅黑" pitchFamily="34" charset="-122"/>
                <a:cs typeface="Times New Roman" pitchFamily="18" charset="0"/>
                <a:sym typeface="Times New Roman" pitchFamily="18" charset="0"/>
              </a:rPr>
              <a:t>2</a:t>
            </a:r>
            <a:r>
              <a:rPr lang="zh-CN" altLang="zh-CN" sz="2400">
                <a:solidFill>
                  <a:srgbClr val="0000FF"/>
                </a:solidFill>
                <a:latin typeface="Times New Roman" pitchFamily="18" charset="0"/>
                <a:ea typeface="微软雅黑" pitchFamily="34" charset="-122"/>
                <a:cs typeface="Times New Roman" pitchFamily="18" charset="0"/>
                <a:sym typeface="Times New Roman" pitchFamily="18" charset="0"/>
              </a:rPr>
              <a:t>　已知运动情况求受力问题</a:t>
            </a:r>
          </a:p>
          <a:p>
            <a:pPr indent="266700" eaLnBrk="0" hangingPunct="0">
              <a:lnSpc>
                <a:spcPct val="120000"/>
              </a:lnSpc>
              <a:buFont typeface="Arial" charset="0"/>
              <a:buNone/>
            </a:pPr>
            <a:r>
              <a:rPr lang="zh-CN" altLang="zh-CN" sz="2400">
                <a:solidFill>
                  <a:srgbClr val="000000"/>
                </a:solidFill>
                <a:latin typeface="Times New Roman" pitchFamily="18" charset="0"/>
                <a:ea typeface="微软雅黑" pitchFamily="34" charset="-122"/>
                <a:cs typeface="Times New Roman" pitchFamily="18" charset="0"/>
                <a:sym typeface="Times New Roman" pitchFamily="18" charset="0"/>
              </a:rPr>
              <a:t>【例</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3</a:t>
            </a:r>
            <a:r>
              <a:rPr lang="en-US" altLang="zh-CN" sz="2400">
                <a:solidFill>
                  <a:srgbClr val="000000"/>
                </a:solidFill>
                <a:latin typeface="Times New Roman" pitchFamily="18" charset="0"/>
                <a:ea typeface="微软雅黑" pitchFamily="34" charset="-122"/>
                <a:cs typeface="Times New Roman" pitchFamily="18" charset="0"/>
                <a:sym typeface="Times New Roman" pitchFamily="18" charset="0"/>
              </a:rPr>
              <a:t>】</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　</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2017</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年</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12</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月</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17</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日上午</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10</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时</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34</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分，由机长吴鑫、试飞员徐远征驾驶的</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C919</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第二架客机，从浦东国际机场第四跑道起飞。飞机完成预定试飞科目后于</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12</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时</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34</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分安全返航着陆。对起飞</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BC</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段和降落</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DE</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段过程进行观察，模型如图</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8</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所示，记录数据如下表，如将起飞后</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BC</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段和降落前</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DE</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段均简化成匀变速直线运动。</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取</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g</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10 m/s</a:t>
            </a:r>
            <a:r>
              <a:rPr lang="en-US" altLang="zh-CN" sz="2400" baseline="30000">
                <a:solidFill>
                  <a:srgbClr val="000000"/>
                </a:solidFill>
                <a:latin typeface="Times New Roman" pitchFamily="18" charset="0"/>
                <a:ea typeface="微软雅黑" pitchFamily="34" charset="-122"/>
                <a:cs typeface="Courier New" pitchFamily="49" charset="0"/>
                <a:sym typeface="Times New Roman" pitchFamily="18" charset="0"/>
              </a:rPr>
              <a:t>2</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t>
            </a:r>
          </a:p>
          <a:p>
            <a:pPr indent="266700" eaLnBrk="0" hangingPunct="0">
              <a:lnSpc>
                <a:spcPct val="120000"/>
              </a:lnSpc>
              <a:buFont typeface="Arial" charset="0"/>
              <a:buNone/>
            </a:pPr>
            <a:endParaRPr lang="zh-CN" altLang="en-US" sz="2400">
              <a:solidFill>
                <a:srgbClr val="000000"/>
              </a:solidFill>
              <a:latin typeface="Times New Roman" pitchFamily="18" charset="0"/>
              <a:ea typeface="微软雅黑" pitchFamily="34" charset="-122"/>
              <a:cs typeface="Courier New" pitchFamily="49" charset="0"/>
              <a:sym typeface="Times New Roman" pitchFamily="18" charset="0"/>
            </a:endParaRPr>
          </a:p>
          <a:p>
            <a:pPr indent="266700" eaLnBrk="0" hangingPunct="0">
              <a:lnSpc>
                <a:spcPct val="120000"/>
              </a:lnSpc>
              <a:buFont typeface="Arial" charset="0"/>
              <a:buNone/>
            </a:pPr>
            <a:endParaRPr lang="zh-CN" altLang="en-US" sz="2400">
              <a:solidFill>
                <a:srgbClr val="000000"/>
              </a:solidFill>
              <a:latin typeface="Times New Roman" pitchFamily="18" charset="0"/>
              <a:ea typeface="微软雅黑" pitchFamily="34" charset="-122"/>
              <a:cs typeface="Courier New" pitchFamily="49" charset="0"/>
              <a:sym typeface="Times New Roman" pitchFamily="18" charset="0"/>
            </a:endParaRPr>
          </a:p>
          <a:p>
            <a:pPr indent="266700" eaLnBrk="0" hangingPunct="0">
              <a:lnSpc>
                <a:spcPct val="120000"/>
              </a:lnSpc>
              <a:buFont typeface="Arial" charset="0"/>
              <a:buNone/>
            </a:pPr>
            <a:endParaRPr lang="zh-CN" altLang="en-US" sz="2400">
              <a:solidFill>
                <a:srgbClr val="000000"/>
              </a:solidFill>
              <a:latin typeface="Times New Roman" pitchFamily="18" charset="0"/>
              <a:ea typeface="微软雅黑" pitchFamily="34" charset="-122"/>
              <a:cs typeface="Courier New" pitchFamily="49" charset="0"/>
              <a:sym typeface="Times New Roman" pitchFamily="18" charset="0"/>
            </a:endParaRPr>
          </a:p>
          <a:p>
            <a:pPr indent="266700" eaLnBrk="0" hangingPunct="0">
              <a:lnSpc>
                <a:spcPct val="120000"/>
              </a:lnSpc>
              <a:buFont typeface="Arial" charset="0"/>
              <a:buNone/>
            </a:pPr>
            <a:endParaRPr lang="zh-CN" altLang="en-US" sz="2400">
              <a:solidFill>
                <a:srgbClr val="000000"/>
              </a:solidFill>
              <a:latin typeface="Times New Roman" pitchFamily="18" charset="0"/>
              <a:ea typeface="微软雅黑" pitchFamily="34" charset="-122"/>
              <a:cs typeface="Courier New" pitchFamily="49" charset="0"/>
              <a:sym typeface="Times New Roman" pitchFamily="18" charset="0"/>
            </a:endParaRPr>
          </a:p>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(1)</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求</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C919</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匀加速运动过程中加速度大小</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a</a:t>
            </a:r>
            <a:r>
              <a:rPr lang="en-US" altLang="zh-CN" sz="2400" baseline="-30000">
                <a:solidFill>
                  <a:srgbClr val="000000"/>
                </a:solidFill>
                <a:latin typeface="Times New Roman" pitchFamily="18" charset="0"/>
                <a:ea typeface="微软雅黑" pitchFamily="34" charset="-122"/>
                <a:cs typeface="Courier New" pitchFamily="49" charset="0"/>
                <a:sym typeface="Times New Roman" pitchFamily="18" charset="0"/>
              </a:rPr>
              <a:t>1</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及位移大小</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x</a:t>
            </a:r>
            <a:r>
              <a:rPr lang="en-US" altLang="zh-CN" sz="2400" baseline="-30000">
                <a:solidFill>
                  <a:srgbClr val="000000"/>
                </a:solidFill>
                <a:latin typeface="Times New Roman" pitchFamily="18" charset="0"/>
                <a:ea typeface="微软雅黑" pitchFamily="34" charset="-122"/>
                <a:cs typeface="Courier New" pitchFamily="49" charset="0"/>
                <a:sym typeface="Times New Roman" pitchFamily="18" charset="0"/>
              </a:rPr>
              <a:t>1</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a:t>
            </a:r>
            <a:endParaRPr lang="zh-CN" altLang="en-US" sz="2400">
              <a:solidFill>
                <a:srgbClr val="000000"/>
              </a:solidFill>
              <a:latin typeface="Times New Roman" pitchFamily="18" charset="0"/>
              <a:ea typeface="微软雅黑" pitchFamily="34" charset="-122"/>
              <a:cs typeface="Courier New" pitchFamily="49" charset="0"/>
              <a:sym typeface="Times New Roman" pitchFamily="18" charset="0"/>
            </a:endParaRPr>
          </a:p>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(2)</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求</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C919</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匀减速运动过程中所受合力大小与重力的比值；</a:t>
            </a:r>
            <a:endParaRPr lang="zh-CN" altLang="en-US" sz="2400">
              <a:solidFill>
                <a:srgbClr val="000000"/>
              </a:solidFill>
              <a:latin typeface="Times New Roman" pitchFamily="18" charset="0"/>
              <a:ea typeface="微软雅黑" pitchFamily="34" charset="-122"/>
              <a:cs typeface="Courier New" pitchFamily="49" charset="0"/>
              <a:sym typeface="Times New Roman" pitchFamily="18" charset="0"/>
            </a:endParaRPr>
          </a:p>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(3)</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试比较上述两个过程中飞机对飞行员的力与飞行员自身重力的大小关系。</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只写出结果即可，不需论述理由</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t>
            </a:r>
            <a:endParaRPr lang="zh-CN" altLang="zh-CN" sz="2400">
              <a:solidFill>
                <a:srgbClr val="000000"/>
              </a:solidFill>
              <a:latin typeface="Times New Roman" pitchFamily="18" charset="0"/>
              <a:ea typeface="微软雅黑" pitchFamily="34" charset="-122"/>
              <a:cs typeface="Courier New" pitchFamily="49" charset="0"/>
              <a:sym typeface="Times New Roman" pitchFamily="18" charset="0"/>
            </a:endParaRPr>
          </a:p>
        </p:txBody>
      </p:sp>
      <p:sp>
        <p:nvSpPr>
          <p:cNvPr id="2" name="Text Box 13"/>
          <p:cNvSpPr txBox="1">
            <a:spLocks noChangeArrowheads="1"/>
          </p:cNvSpPr>
          <p:nvPr/>
        </p:nvSpPr>
        <p:spPr bwMode="auto">
          <a:xfrm>
            <a:off x="284163" y="6099175"/>
            <a:ext cx="8162925" cy="511175"/>
          </a:xfrm>
          <a:prstGeom prst="rect">
            <a:avLst/>
          </a:prstGeom>
          <a:noFill/>
          <a:ln w="9525">
            <a:noFill/>
            <a:miter lim="800000"/>
            <a:headEnd/>
            <a:tailEnd/>
          </a:ln>
        </p:spPr>
        <p:txBody>
          <a:bodyPr lIns="35941" tIns="35941" rIns="35941" bIns="35941">
            <a:spAutoFit/>
          </a:bodyPr>
          <a:lstStyle/>
          <a:p>
            <a:pPr>
              <a:lnSpc>
                <a:spcPct val="120000"/>
              </a:lnSpc>
              <a:buFont typeface="Arial" charset="0"/>
              <a:buNone/>
            </a:pPr>
            <a:r>
              <a:rPr lang="zh-CN" altLang="en-US" sz="2400">
                <a:solidFill>
                  <a:srgbClr val="FF0000"/>
                </a:solidFill>
                <a:latin typeface="Times New Roman" pitchFamily="18" charset="0"/>
                <a:ea typeface="微软雅黑" pitchFamily="34" charset="-122"/>
                <a:cs typeface="Times New Roman" pitchFamily="18" charset="0"/>
                <a:sym typeface="微软雅黑" pitchFamily="34" charset="-122"/>
              </a:rPr>
              <a:t>答案　</a:t>
            </a:r>
            <a:r>
              <a:rPr lang="en-US" altLang="zh-CN" sz="2400">
                <a:solidFill>
                  <a:srgbClr val="FF0000"/>
                </a:solidFill>
                <a:latin typeface="Times New Roman" pitchFamily="18" charset="0"/>
                <a:ea typeface="微软雅黑" pitchFamily="34" charset="-122"/>
                <a:cs typeface="Times New Roman" pitchFamily="18" charset="0"/>
                <a:sym typeface="微软雅黑" pitchFamily="34" charset="-122"/>
              </a:rPr>
              <a:t>(1)0.035 m/s</a:t>
            </a:r>
            <a:r>
              <a:rPr lang="en-US" altLang="zh-CN" sz="2400" baseline="30000">
                <a:solidFill>
                  <a:srgbClr val="FF0000"/>
                </a:solidFill>
                <a:latin typeface="Times New Roman" pitchFamily="18" charset="0"/>
                <a:ea typeface="微软雅黑" pitchFamily="34" charset="-122"/>
                <a:cs typeface="Times New Roman" pitchFamily="18" charset="0"/>
                <a:sym typeface="微软雅黑" pitchFamily="34" charset="-122"/>
              </a:rPr>
              <a:t>2</a:t>
            </a:r>
            <a:r>
              <a:rPr lang="zh-CN" altLang="en-US" sz="2400">
                <a:solidFill>
                  <a:srgbClr val="FF0000"/>
                </a:solidFill>
                <a:latin typeface="Times New Roman" pitchFamily="18" charset="0"/>
                <a:ea typeface="微软雅黑" pitchFamily="34" charset="-122"/>
                <a:cs typeface="Times New Roman" pitchFamily="18" charset="0"/>
                <a:sym typeface="微软雅黑" pitchFamily="34" charset="-122"/>
              </a:rPr>
              <a:t>　</a:t>
            </a:r>
            <a:r>
              <a:rPr lang="en-US" altLang="zh-CN" sz="2400">
                <a:solidFill>
                  <a:srgbClr val="FF0000"/>
                </a:solidFill>
                <a:latin typeface="Times New Roman" pitchFamily="18" charset="0"/>
                <a:ea typeface="微软雅黑" pitchFamily="34" charset="-122"/>
                <a:cs typeface="Times New Roman" pitchFamily="18" charset="0"/>
                <a:sym typeface="微软雅黑" pitchFamily="34" charset="-122"/>
              </a:rPr>
              <a:t>130 800 m</a:t>
            </a:r>
            <a:r>
              <a:rPr lang="zh-CN" altLang="en-US" sz="2400">
                <a:solidFill>
                  <a:srgbClr val="FF0000"/>
                </a:solidFill>
                <a:latin typeface="Times New Roman" pitchFamily="18" charset="0"/>
                <a:ea typeface="微软雅黑" pitchFamily="34" charset="-122"/>
                <a:cs typeface="Times New Roman" pitchFamily="18" charset="0"/>
                <a:sym typeface="微软雅黑" pitchFamily="34" charset="-122"/>
              </a:rPr>
              <a:t>　</a:t>
            </a:r>
            <a:r>
              <a:rPr lang="en-US" altLang="zh-CN" sz="2400">
                <a:solidFill>
                  <a:srgbClr val="FF0000"/>
                </a:solidFill>
                <a:latin typeface="Times New Roman" pitchFamily="18" charset="0"/>
                <a:ea typeface="微软雅黑" pitchFamily="34" charset="-122"/>
                <a:cs typeface="Times New Roman" pitchFamily="18" charset="0"/>
                <a:sym typeface="微软雅黑" pitchFamily="34" charset="-122"/>
              </a:rPr>
              <a:t>(2)0.003 9  (3)</a:t>
            </a:r>
            <a:r>
              <a:rPr lang="zh-CN" altLang="en-US" sz="2400">
                <a:solidFill>
                  <a:srgbClr val="FF0000"/>
                </a:solidFill>
                <a:latin typeface="Times New Roman" pitchFamily="18" charset="0"/>
                <a:ea typeface="微软雅黑" pitchFamily="34" charset="-122"/>
                <a:cs typeface="Times New Roman" pitchFamily="18" charset="0"/>
                <a:sym typeface="微软雅黑" pitchFamily="34" charset="-122"/>
              </a:rPr>
              <a:t>见解析</a:t>
            </a:r>
          </a:p>
        </p:txBody>
      </p:sp>
      <p:sp>
        <p:nvSpPr>
          <p:cNvPr id="10275" name="AutoShape 16">
            <a:hlinkClick r:id="rId2" action="ppaction://hlinksldjump" highlightClick="1"/>
          </p:cNvPr>
          <p:cNvSpPr>
            <a:spLocks noChangeArrowheads="1"/>
          </p:cNvSpPr>
          <p:nvPr/>
        </p:nvSpPr>
        <p:spPr bwMode="auto">
          <a:xfrm>
            <a:off x="10698163" y="5848350"/>
            <a:ext cx="935037" cy="360363"/>
          </a:xfrm>
          <a:prstGeom prst="actionButtonBlank">
            <a:avLst/>
          </a:prstGeom>
          <a:solidFill>
            <a:srgbClr val="C0C0C0"/>
          </a:solidFill>
          <a:ln w="9525">
            <a:solidFill>
              <a:srgbClr val="969696"/>
            </a:solidFill>
            <a:miter lim="800000"/>
            <a:headEnd/>
            <a:tailEnd/>
          </a:ln>
        </p:spPr>
        <p:txBody>
          <a:bodyPr wrap="none" anchor="ctr"/>
          <a:lstStyle/>
          <a:p>
            <a:pPr algn="ctr" eaLnBrk="0" hangingPunct="0"/>
            <a:r>
              <a:rPr lang="zh-CN" altLang="en-US" sz="1600">
                <a:latin typeface="微软雅黑" pitchFamily="34" charset="-122"/>
              </a:rPr>
              <a:t>转到解析</a:t>
            </a:r>
          </a:p>
        </p:txBody>
      </p:sp>
      <p:graphicFrame>
        <p:nvGraphicFramePr>
          <p:cNvPr id="137319" name="Group 103"/>
          <p:cNvGraphicFramePr>
            <a:graphicFrameLocks noGrp="1"/>
          </p:cNvGraphicFramePr>
          <p:nvPr/>
        </p:nvGraphicFramePr>
        <p:xfrm>
          <a:off x="2819400" y="2655888"/>
          <a:ext cx="8942388" cy="1749425"/>
        </p:xfrm>
        <a:graphic>
          <a:graphicData uri="http://schemas.openxmlformats.org/drawingml/2006/table">
            <a:tbl>
              <a:tblPr/>
              <a:tblGrid>
                <a:gridCol w="1550988"/>
                <a:gridCol w="3022600"/>
                <a:gridCol w="4368800"/>
              </a:tblGrid>
              <a:tr h="34448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运动过程</a:t>
                      </a:r>
                      <a:endParaRPr kumimoji="0" lang="zh-CN" altLang="en-US" sz="18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运动时间</a:t>
                      </a:r>
                      <a:endParaRPr kumimoji="0" lang="zh-CN" altLang="en-US" sz="18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运动状态</a:t>
                      </a:r>
                      <a:endParaRPr kumimoji="0" lang="zh-CN" altLang="en-US" sz="18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912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起飞</a:t>
                      </a:r>
                      <a:r>
                        <a:rPr kumimoji="0" lang="en-US" altLang="zh-CN" sz="2400" b="0" i="1"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BC</a:t>
                      </a: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段</a:t>
                      </a:r>
                      <a:endParaRPr kumimoji="0" lang="zh-CN" altLang="en-US" sz="18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10</a:t>
                      </a: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时</a:t>
                      </a:r>
                      <a:r>
                        <a:rPr kumimoji="0" lang="en-US" altLang="zh-CN" sz="2400" b="0"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34</a:t>
                      </a: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分～</a:t>
                      </a:r>
                      <a:r>
                        <a:rPr kumimoji="0" lang="en-US" altLang="zh-CN" sz="2400" b="0"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10</a:t>
                      </a: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时</a:t>
                      </a:r>
                      <a:r>
                        <a:rPr kumimoji="0" lang="en-US" altLang="zh-CN" sz="2400" b="0"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54</a:t>
                      </a: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分</a:t>
                      </a:r>
                      <a:endParaRPr kumimoji="0" lang="zh-CN" altLang="en-US" sz="18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初速度</a:t>
                      </a:r>
                      <a:r>
                        <a:rPr kumimoji="0" lang="en-US" altLang="zh-CN" sz="2400" b="0" i="1"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v</a:t>
                      </a:r>
                      <a:r>
                        <a:rPr kumimoji="0" lang="en-US" altLang="zh-CN" sz="2400" b="0" i="0" u="none" strike="noStrike" cap="none" normalizeH="0" baseline="-3000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a:t>
                      </a: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2400" b="0"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170</a:t>
                      </a: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节</a:t>
                      </a:r>
                      <a:r>
                        <a:rPr kumimoji="0" lang="zh-CN" altLang="en-US" sz="2400" b="0"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2400" b="0"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88 m/s</a:t>
                      </a:r>
                      <a:endParaRPr kumimoji="0" lang="en-US" altLang="zh-CN" sz="10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末速度</a:t>
                      </a:r>
                      <a:r>
                        <a:rPr kumimoji="0" lang="en-US" altLang="zh-CN" sz="2400" b="0" i="1"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v</a:t>
                      </a: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2400" b="0"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253</a:t>
                      </a: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节</a:t>
                      </a:r>
                      <a:r>
                        <a:rPr kumimoji="0" lang="zh-CN" altLang="en-US" sz="2400" b="0"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2400" b="0"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130 m/s</a:t>
                      </a:r>
                      <a:endParaRPr kumimoji="0" lang="en-US" altLang="zh-CN" sz="18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90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降落</a:t>
                      </a:r>
                      <a:r>
                        <a:rPr kumimoji="0" lang="en-US" altLang="zh-CN" sz="2400" b="0" i="1"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DE</a:t>
                      </a: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段</a:t>
                      </a:r>
                      <a:endParaRPr kumimoji="0" lang="zh-CN" altLang="en-US" sz="18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12</a:t>
                      </a: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时</a:t>
                      </a:r>
                      <a:r>
                        <a:rPr kumimoji="0" lang="en-US" altLang="zh-CN" sz="2400" b="0"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9</a:t>
                      </a: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分～</a:t>
                      </a:r>
                      <a:r>
                        <a:rPr kumimoji="0" lang="en-US" altLang="zh-CN" sz="2400" b="0"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12</a:t>
                      </a: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时</a:t>
                      </a:r>
                      <a:r>
                        <a:rPr kumimoji="0" lang="en-US" altLang="zh-CN" sz="2400" b="0"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34</a:t>
                      </a: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分</a:t>
                      </a:r>
                      <a:endParaRPr kumimoji="0" lang="zh-CN" altLang="en-US" sz="18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着陆时的速度</a:t>
                      </a:r>
                      <a:r>
                        <a:rPr kumimoji="0" lang="en-US" altLang="zh-CN" sz="2400" b="0" i="1"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v</a:t>
                      </a:r>
                      <a:r>
                        <a:rPr kumimoji="0" lang="en-US" altLang="zh-CN" sz="2400" b="0" i="1" u="none" strike="noStrike" cap="none" normalizeH="0" baseline="-3000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t</a:t>
                      </a: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2400" b="0"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140</a:t>
                      </a: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节</a:t>
                      </a:r>
                      <a:r>
                        <a:rPr kumimoji="0" lang="zh-CN" altLang="en-US" sz="2400" b="0"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2400" b="0"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72 m/s</a:t>
                      </a:r>
                      <a:endParaRPr kumimoji="0" lang="en-US" altLang="zh-CN" sz="18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4359" name="Picture 105"/>
          <p:cNvPicPr>
            <a:picLocks noChangeAspect="1" noChangeArrowheads="1"/>
          </p:cNvPicPr>
          <p:nvPr/>
        </p:nvPicPr>
        <p:blipFill>
          <a:blip r:embed="rId3"/>
          <a:srcRect/>
          <a:stretch>
            <a:fillRect/>
          </a:stretch>
        </p:blipFill>
        <p:spPr bwMode="auto">
          <a:xfrm>
            <a:off x="127000" y="2951163"/>
            <a:ext cx="2633663" cy="13287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10275"/>
                                        </p:tgtEl>
                                        <p:attrNameLst>
                                          <p:attrName>style.visibility</p:attrName>
                                        </p:attrNameLst>
                                      </p:cBhvr>
                                      <p:to>
                                        <p:strVal val="visible"/>
                                      </p:to>
                                    </p:set>
                                    <p:animEffect transition="in" filter="blinds(vertical)">
                                      <p:cBhvr>
                                        <p:cTn id="11" dur="500"/>
                                        <p:tgtEl>
                                          <p:spTgt spid="10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7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课堂互动</a:t>
            </a:r>
          </a:p>
        </p:txBody>
      </p:sp>
      <p:graphicFrame>
        <p:nvGraphicFramePr>
          <p:cNvPr id="101380" name="Object 14" descr="image11"/>
          <p:cNvGraphicFramePr>
            <a:graphicFrameLocks noChangeAspect="1"/>
          </p:cNvGraphicFramePr>
          <p:nvPr/>
        </p:nvGraphicFramePr>
        <p:xfrm>
          <a:off x="528638" y="373063"/>
          <a:ext cx="11474450" cy="10744200"/>
        </p:xfrm>
        <a:graphic>
          <a:graphicData uri="http://schemas.openxmlformats.org/presentationml/2006/ole">
            <p:oleObj spid="_x0000_s9217" name="文档" r:id="rId3" imgW="3661063" imgH="3571487" progId="Word.Document.8">
              <p:embed/>
            </p:oleObj>
          </a:graphicData>
        </a:graphic>
      </p:graphicFrame>
      <p:sp>
        <p:nvSpPr>
          <p:cNvPr id="9219" name="AutoShape 17">
            <a:hlinkClick r:id="rId4" action="ppaction://hlinksldjump" highlightClick="1"/>
          </p:cNvPr>
          <p:cNvSpPr>
            <a:spLocks noChangeArrowheads="1"/>
          </p:cNvSpPr>
          <p:nvPr/>
        </p:nvSpPr>
        <p:spPr bwMode="auto">
          <a:xfrm>
            <a:off x="10487025" y="4221163"/>
            <a:ext cx="935038" cy="360362"/>
          </a:xfrm>
          <a:prstGeom prst="actionButtonBlank">
            <a:avLst/>
          </a:prstGeom>
          <a:solidFill>
            <a:srgbClr val="C0C0C0"/>
          </a:solidFill>
          <a:ln w="9525">
            <a:solidFill>
              <a:srgbClr val="969696"/>
            </a:solidFill>
            <a:miter lim="800000"/>
            <a:headEnd/>
            <a:tailEnd/>
          </a:ln>
        </p:spPr>
        <p:txBody>
          <a:bodyPr wrap="none" anchor="ctr"/>
          <a:lstStyle/>
          <a:p>
            <a:pPr algn="ctr" eaLnBrk="0" hangingPunct="0"/>
            <a:r>
              <a:rPr lang="zh-CN" altLang="en-US" sz="1600">
                <a:latin typeface="微软雅黑" pitchFamily="34" charset="-122"/>
                <a:ea typeface="微软雅黑" pitchFamily="34" charset="-122"/>
              </a:rPr>
              <a:t>转回原题</a:t>
            </a:r>
          </a:p>
        </p:txBody>
      </p:sp>
      <p:grpSp>
        <p:nvGrpSpPr>
          <p:cNvPr id="2" name="Group 37"/>
          <p:cNvGrpSpPr>
            <a:grpSpLocks/>
          </p:cNvGrpSpPr>
          <p:nvPr/>
        </p:nvGrpSpPr>
        <p:grpSpPr bwMode="auto">
          <a:xfrm>
            <a:off x="10487025" y="4941888"/>
            <a:ext cx="935038" cy="363537"/>
            <a:chOff x="6606" y="3113"/>
            <a:chExt cx="607" cy="231"/>
          </a:xfrm>
        </p:grpSpPr>
        <p:sp>
          <p:nvSpPr>
            <p:cNvPr id="9221" name="AutoShape 17">
              <a:hlinkClick r:id="" action="ppaction://noaction" highlightClick="1"/>
            </p:cNvPr>
            <p:cNvSpPr>
              <a:spLocks noChangeArrowheads="1"/>
            </p:cNvSpPr>
            <p:nvPr/>
          </p:nvSpPr>
          <p:spPr bwMode="auto">
            <a:xfrm>
              <a:off x="6606" y="3113"/>
              <a:ext cx="589" cy="227"/>
            </a:xfrm>
            <a:prstGeom prst="actionButtonBlank">
              <a:avLst/>
            </a:prstGeom>
            <a:solidFill>
              <a:srgbClr val="C0C0C0"/>
            </a:solidFill>
            <a:ln w="9525">
              <a:solidFill>
                <a:srgbClr val="969696"/>
              </a:solidFill>
              <a:miter lim="800000"/>
              <a:headEnd/>
              <a:tailEnd/>
            </a:ln>
          </p:spPr>
          <p:txBody>
            <a:bodyPr wrap="none" anchor="ctr"/>
            <a:lstStyle/>
            <a:p>
              <a:pPr algn="ctr" eaLnBrk="0" hangingPunct="0"/>
              <a:endParaRPr lang="zh-CN" altLang="en-US" sz="1600">
                <a:latin typeface="微软雅黑" pitchFamily="34" charset="-122"/>
                <a:ea typeface="微软雅黑" pitchFamily="34" charset="-122"/>
              </a:endParaRPr>
            </a:p>
          </p:txBody>
        </p:sp>
        <p:sp>
          <p:nvSpPr>
            <p:cNvPr id="9222" name="Text Box 10"/>
            <p:cNvSpPr txBox="1">
              <a:spLocks noChangeArrowheads="1"/>
            </p:cNvSpPr>
            <p:nvPr/>
          </p:nvSpPr>
          <p:spPr bwMode="auto">
            <a:xfrm>
              <a:off x="6606" y="3113"/>
              <a:ext cx="607" cy="231"/>
            </a:xfrm>
            <a:prstGeom prst="rect">
              <a:avLst/>
            </a:prstGeom>
            <a:noFill/>
            <a:ln w="9525">
              <a:noFill/>
              <a:miter lim="800000"/>
              <a:headEnd/>
              <a:tailEnd/>
            </a:ln>
          </p:spPr>
          <p:txBody>
            <a:bodyPr lIns="36000" tIns="72000" rIns="36000" bIns="72000">
              <a:spAutoFit/>
            </a:bodyPr>
            <a:lstStyle/>
            <a:p>
              <a:pPr algn="ctr">
                <a:lnSpc>
                  <a:spcPct val="90000"/>
                </a:lnSpc>
                <a:spcBef>
                  <a:spcPct val="50000"/>
                </a:spcBef>
                <a:buFont typeface="Arial" charset="0"/>
                <a:buNone/>
              </a:pPr>
              <a:r>
                <a:rPr lang="zh-CN" altLang="en-US" sz="1600">
                  <a:latin typeface="微软雅黑" pitchFamily="34" charset="-122"/>
                  <a:ea typeface="微软雅黑" pitchFamily="34" charset="-122"/>
                </a:rPr>
                <a:t>解析滚动</a:t>
              </a:r>
              <a:endParaRPr lang="en-US" altLang="zh-CN" sz="1600">
                <a:latin typeface="微软雅黑" pitchFamily="34" charset="-122"/>
                <a:ea typeface="微软雅黑" pitchFamily="34" charset="-122"/>
              </a:endParaRPr>
            </a:p>
          </p:txBody>
        </p:sp>
      </p:gr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61525E-6 -3.00578E-6 L -0.00742 -0.64508 " pathEditMode="relative" rAng="0" ptsTypes="AA">
                                      <p:cBhvr>
                                        <p:cTn id="6" dur="2000" fill="hold"/>
                                        <p:tgtEl>
                                          <p:spTgt spid="101380"/>
                                        </p:tgtEl>
                                        <p:attrNameLst>
                                          <p:attrName>ppt_x</p:attrName>
                                          <p:attrName>ppt_y</p:attrName>
                                        </p:attrNameLst>
                                      </p:cBhvr>
                                      <p:rCtr x="-4" y="-32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741 -0.64508 L -0.00234 0.00393 " pathEditMode="relative" rAng="0" ptsTypes="AA">
                                      <p:cBhvr>
                                        <p:cTn id="10" dur="2000" fill="hold"/>
                                        <p:tgtEl>
                                          <p:spTgt spid="101380"/>
                                        </p:tgtEl>
                                        <p:attrNameLst>
                                          <p:attrName>ppt_x</p:attrName>
                                          <p:attrName>ppt_y</p:attrName>
                                        </p:attrNameLst>
                                      </p:cBhvr>
                                      <p:rCtr x="2" y="324"/>
                                    </p:animMotion>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课堂互动</a:t>
            </a:r>
          </a:p>
        </p:txBody>
      </p:sp>
      <p:sp>
        <p:nvSpPr>
          <p:cNvPr id="60418" name="Text Box 287"/>
          <p:cNvSpPr txBox="1">
            <a:spLocks noChangeArrowheads="1"/>
          </p:cNvSpPr>
          <p:nvPr/>
        </p:nvSpPr>
        <p:spPr bwMode="gray">
          <a:xfrm>
            <a:off x="554038" y="2174875"/>
            <a:ext cx="1727200" cy="1331913"/>
          </a:xfrm>
          <a:prstGeom prst="rect">
            <a:avLst/>
          </a:prstGeom>
          <a:gradFill rotWithShape="1">
            <a:gsLst>
              <a:gs pos="0">
                <a:srgbClr val="81D8F3"/>
              </a:gs>
              <a:gs pos="100000">
                <a:srgbClr val="C8EEFA"/>
              </a:gs>
            </a:gsLst>
            <a:lin ang="5400000" scaled="1"/>
          </a:gradFill>
          <a:ln w="28575" algn="ctr">
            <a:solidFill>
              <a:srgbClr val="FF0000"/>
            </a:solidFill>
            <a:miter lim="800000"/>
            <a:headEnd/>
            <a:tailEnd/>
          </a:ln>
        </p:spPr>
        <p:txBody>
          <a:bodyPr lIns="18000" tIns="10800" rIns="18000" bIns="10800" anchor="ctr">
            <a:spAutoFit/>
          </a:bodyPr>
          <a:lstStyle/>
          <a:p>
            <a:pPr algn="ctr"/>
            <a:r>
              <a:rPr lang="zh-CN" altLang="en-US" sz="2800">
                <a:latin typeface="Times New Roman" pitchFamily="18" charset="0"/>
                <a:ea typeface="微软雅黑" pitchFamily="34" charset="-122"/>
              </a:rPr>
              <a:t>物体的</a:t>
            </a:r>
          </a:p>
          <a:p>
            <a:pPr algn="ctr"/>
            <a:r>
              <a:rPr lang="zh-CN" altLang="en-US" sz="2800">
                <a:latin typeface="Times New Roman" pitchFamily="18" charset="0"/>
                <a:ea typeface="微软雅黑" pitchFamily="34" charset="-122"/>
              </a:rPr>
              <a:t>受力</a:t>
            </a:r>
          </a:p>
          <a:p>
            <a:pPr algn="ctr"/>
            <a:r>
              <a:rPr lang="zh-CN" altLang="en-US" sz="2800">
                <a:latin typeface="Times New Roman" pitchFamily="18" charset="0"/>
                <a:ea typeface="微软雅黑" pitchFamily="34" charset="-122"/>
              </a:rPr>
              <a:t>情况</a:t>
            </a:r>
          </a:p>
        </p:txBody>
      </p:sp>
      <p:sp>
        <p:nvSpPr>
          <p:cNvPr id="60419" name="Text Box 288"/>
          <p:cNvSpPr txBox="1">
            <a:spLocks noChangeArrowheads="1"/>
          </p:cNvSpPr>
          <p:nvPr/>
        </p:nvSpPr>
        <p:spPr bwMode="gray">
          <a:xfrm>
            <a:off x="3011488" y="2392363"/>
            <a:ext cx="1422400" cy="895350"/>
          </a:xfrm>
          <a:prstGeom prst="rect">
            <a:avLst/>
          </a:prstGeom>
          <a:gradFill rotWithShape="1">
            <a:gsLst>
              <a:gs pos="0">
                <a:srgbClr val="81D8F3"/>
              </a:gs>
              <a:gs pos="100000">
                <a:srgbClr val="C8EEFA"/>
              </a:gs>
            </a:gsLst>
            <a:lin ang="5400000" scaled="1"/>
          </a:gradFill>
          <a:ln w="19050" algn="ctr">
            <a:solidFill>
              <a:srgbClr val="0000FF"/>
            </a:solidFill>
            <a:miter lim="800000"/>
            <a:headEnd/>
            <a:tailEnd/>
          </a:ln>
        </p:spPr>
        <p:txBody>
          <a:bodyPr lIns="18000" tIns="10800" rIns="18000" bIns="10800" anchor="ctr">
            <a:spAutoFit/>
          </a:bodyPr>
          <a:lstStyle/>
          <a:p>
            <a:pPr algn="ctr"/>
            <a:r>
              <a:rPr lang="zh-CN" altLang="en-US" sz="2800">
                <a:latin typeface="Times New Roman" pitchFamily="18" charset="0"/>
                <a:ea typeface="微软雅黑" pitchFamily="34" charset="-122"/>
              </a:rPr>
              <a:t>牛顿第二定律</a:t>
            </a:r>
          </a:p>
        </p:txBody>
      </p:sp>
      <p:grpSp>
        <p:nvGrpSpPr>
          <p:cNvPr id="60420" name="Text Box 289"/>
          <p:cNvGrpSpPr>
            <a:grpSpLocks/>
          </p:cNvGrpSpPr>
          <p:nvPr/>
        </p:nvGrpSpPr>
        <p:grpSpPr bwMode="auto">
          <a:xfrm>
            <a:off x="5167313" y="2127250"/>
            <a:ext cx="1730375" cy="1414463"/>
            <a:chOff x="2465" y="1432"/>
            <a:chExt cx="818" cy="784"/>
          </a:xfrm>
        </p:grpSpPr>
        <p:pic>
          <p:nvPicPr>
            <p:cNvPr id="16490" name="Text Box 289"/>
            <p:cNvPicPr>
              <a:picLocks noChangeArrowheads="1"/>
            </p:cNvPicPr>
            <p:nvPr/>
          </p:nvPicPr>
          <p:blipFill>
            <a:blip r:embed="rId2"/>
            <a:srcRect/>
            <a:stretch>
              <a:fillRect/>
            </a:stretch>
          </p:blipFill>
          <p:spPr bwMode="auto">
            <a:xfrm>
              <a:off x="2465" y="1432"/>
              <a:ext cx="818" cy="784"/>
            </a:xfrm>
            <a:prstGeom prst="rect">
              <a:avLst/>
            </a:prstGeom>
            <a:noFill/>
            <a:ln w="9525">
              <a:solidFill>
                <a:srgbClr val="FF0000"/>
              </a:solidFill>
              <a:miter lim="800000"/>
              <a:headEnd/>
              <a:tailEnd/>
            </a:ln>
          </p:spPr>
        </p:pic>
        <p:sp>
          <p:nvSpPr>
            <p:cNvPr id="16491" name="Text Box 119"/>
            <p:cNvSpPr txBox="1">
              <a:spLocks noChangeArrowheads="1"/>
            </p:cNvSpPr>
            <p:nvPr/>
          </p:nvSpPr>
          <p:spPr bwMode="auto">
            <a:xfrm>
              <a:off x="2478" y="1444"/>
              <a:ext cx="792" cy="756"/>
            </a:xfrm>
            <a:prstGeom prst="rect">
              <a:avLst/>
            </a:prstGeom>
            <a:noFill/>
            <a:ln w="9525">
              <a:solidFill>
                <a:srgbClr val="FF0000"/>
              </a:solidFill>
              <a:miter lim="800000"/>
              <a:headEnd/>
              <a:tailEnd/>
            </a:ln>
          </p:spPr>
          <p:txBody>
            <a:bodyPr lIns="35941" tIns="35941" rIns="35941" bIns="35941">
              <a:spAutoFit/>
            </a:bodyPr>
            <a:lstStyle/>
            <a:p>
              <a:pPr algn="ctr"/>
              <a:r>
                <a:rPr lang="zh-CN" altLang="en-US" sz="2800">
                  <a:solidFill>
                    <a:srgbClr val="EE0818"/>
                  </a:solidFill>
                  <a:latin typeface="Times New Roman" pitchFamily="18" charset="0"/>
                  <a:ea typeface="微软雅黑" pitchFamily="34" charset="-122"/>
                </a:rPr>
                <a:t>求出</a:t>
              </a:r>
            </a:p>
            <a:p>
              <a:pPr algn="ctr"/>
              <a:r>
                <a:rPr lang="zh-CN" altLang="en-US" sz="2800">
                  <a:solidFill>
                    <a:srgbClr val="EE0818"/>
                  </a:solidFill>
                  <a:latin typeface="Times New Roman" pitchFamily="18" charset="0"/>
                  <a:ea typeface="微软雅黑" pitchFamily="34" charset="-122"/>
                </a:rPr>
                <a:t>物体的</a:t>
              </a:r>
            </a:p>
            <a:p>
              <a:pPr algn="ctr"/>
              <a:r>
                <a:rPr lang="zh-CN" altLang="en-US" sz="2800">
                  <a:solidFill>
                    <a:srgbClr val="EE0818"/>
                  </a:solidFill>
                  <a:latin typeface="Times New Roman" pitchFamily="18" charset="0"/>
                  <a:ea typeface="微软雅黑" pitchFamily="34" charset="-122"/>
                </a:rPr>
                <a:t>加速度</a:t>
              </a:r>
            </a:p>
          </p:txBody>
        </p:sp>
      </p:grpSp>
      <p:sp>
        <p:nvSpPr>
          <p:cNvPr id="60421" name="Text Box 290"/>
          <p:cNvSpPr txBox="1">
            <a:spLocks noChangeArrowheads="1"/>
          </p:cNvSpPr>
          <p:nvPr/>
        </p:nvSpPr>
        <p:spPr bwMode="gray">
          <a:xfrm>
            <a:off x="7480300" y="2392363"/>
            <a:ext cx="1397000" cy="895350"/>
          </a:xfrm>
          <a:prstGeom prst="rect">
            <a:avLst/>
          </a:prstGeom>
          <a:gradFill rotWithShape="1">
            <a:gsLst>
              <a:gs pos="0">
                <a:srgbClr val="81D8F3"/>
              </a:gs>
              <a:gs pos="100000">
                <a:srgbClr val="C8EEFA"/>
              </a:gs>
            </a:gsLst>
            <a:lin ang="5400000" scaled="1"/>
          </a:gradFill>
          <a:ln w="19050" algn="ctr">
            <a:solidFill>
              <a:srgbClr val="0000FF"/>
            </a:solidFill>
            <a:miter lim="800000"/>
            <a:headEnd/>
            <a:tailEnd/>
          </a:ln>
        </p:spPr>
        <p:txBody>
          <a:bodyPr lIns="18000" tIns="10800" rIns="18000" bIns="10800" anchor="ctr">
            <a:spAutoFit/>
          </a:bodyPr>
          <a:lstStyle/>
          <a:p>
            <a:pPr algn="ctr"/>
            <a:r>
              <a:rPr lang="zh-CN" altLang="en-US" sz="2800">
                <a:latin typeface="Times New Roman" pitchFamily="18" charset="0"/>
                <a:ea typeface="微软雅黑" pitchFamily="34" charset="-122"/>
              </a:rPr>
              <a:t>运动学</a:t>
            </a:r>
          </a:p>
          <a:p>
            <a:pPr algn="ctr"/>
            <a:r>
              <a:rPr lang="zh-CN" altLang="en-US" sz="2800">
                <a:latin typeface="Times New Roman" pitchFamily="18" charset="0"/>
                <a:ea typeface="微软雅黑" pitchFamily="34" charset="-122"/>
              </a:rPr>
              <a:t>公式</a:t>
            </a:r>
          </a:p>
        </p:txBody>
      </p:sp>
      <p:sp>
        <p:nvSpPr>
          <p:cNvPr id="60422" name="Text Box 291"/>
          <p:cNvSpPr txBox="1">
            <a:spLocks noChangeArrowheads="1"/>
          </p:cNvSpPr>
          <p:nvPr/>
        </p:nvSpPr>
        <p:spPr bwMode="gray">
          <a:xfrm>
            <a:off x="9542463" y="2179638"/>
            <a:ext cx="1727200" cy="1322387"/>
          </a:xfrm>
          <a:prstGeom prst="rect">
            <a:avLst/>
          </a:prstGeom>
          <a:gradFill rotWithShape="1">
            <a:gsLst>
              <a:gs pos="0">
                <a:srgbClr val="81D8F3"/>
              </a:gs>
              <a:gs pos="100000">
                <a:srgbClr val="C8EEFA"/>
              </a:gs>
            </a:gsLst>
            <a:lin ang="5400000" scaled="1"/>
          </a:gradFill>
          <a:ln w="19050" algn="ctr">
            <a:solidFill>
              <a:srgbClr val="FF0000"/>
            </a:solidFill>
            <a:miter lim="800000"/>
            <a:headEnd/>
            <a:tailEnd/>
          </a:ln>
        </p:spPr>
        <p:txBody>
          <a:bodyPr lIns="18000" tIns="10800" rIns="18000" bIns="10800" anchor="ctr">
            <a:spAutoFit/>
          </a:bodyPr>
          <a:lstStyle/>
          <a:p>
            <a:pPr algn="ctr"/>
            <a:r>
              <a:rPr lang="zh-CN" altLang="en-US" sz="2800">
                <a:latin typeface="Times New Roman" pitchFamily="18" charset="0"/>
                <a:ea typeface="微软雅黑" pitchFamily="34" charset="-122"/>
              </a:rPr>
              <a:t>物体的</a:t>
            </a:r>
          </a:p>
          <a:p>
            <a:pPr algn="ctr"/>
            <a:r>
              <a:rPr lang="zh-CN" altLang="en-US" sz="2800">
                <a:latin typeface="Times New Roman" pitchFamily="18" charset="0"/>
                <a:ea typeface="微软雅黑" pitchFamily="34" charset="-122"/>
              </a:rPr>
              <a:t>运动</a:t>
            </a:r>
          </a:p>
          <a:p>
            <a:pPr algn="ctr"/>
            <a:r>
              <a:rPr lang="zh-CN" altLang="en-US" sz="2800">
                <a:latin typeface="Times New Roman" pitchFamily="18" charset="0"/>
                <a:ea typeface="微软雅黑" pitchFamily="34" charset="-122"/>
              </a:rPr>
              <a:t>情况</a:t>
            </a:r>
          </a:p>
        </p:txBody>
      </p:sp>
      <p:sp>
        <p:nvSpPr>
          <p:cNvPr id="97402" name="Line 292"/>
          <p:cNvSpPr>
            <a:spLocks noChangeShapeType="1"/>
          </p:cNvSpPr>
          <p:nvPr/>
        </p:nvSpPr>
        <p:spPr bwMode="auto">
          <a:xfrm>
            <a:off x="2306638" y="2478088"/>
            <a:ext cx="576262" cy="0"/>
          </a:xfrm>
          <a:prstGeom prst="line">
            <a:avLst/>
          </a:prstGeom>
          <a:noFill/>
          <a:ln w="38100">
            <a:solidFill>
              <a:srgbClr val="EE0818"/>
            </a:solidFill>
            <a:round/>
            <a:headEnd/>
            <a:tailEnd type="stealth" w="med" len="lg"/>
          </a:ln>
        </p:spPr>
        <p:txBody>
          <a:bodyPr>
            <a:spAutoFit/>
          </a:bodyPr>
          <a:lstStyle/>
          <a:p>
            <a:endParaRPr lang="zh-CN" altLang="en-US"/>
          </a:p>
        </p:txBody>
      </p:sp>
      <p:sp>
        <p:nvSpPr>
          <p:cNvPr id="97403" name="Line 293"/>
          <p:cNvSpPr>
            <a:spLocks noChangeShapeType="1"/>
          </p:cNvSpPr>
          <p:nvPr/>
        </p:nvSpPr>
        <p:spPr bwMode="auto">
          <a:xfrm>
            <a:off x="4476750" y="2478088"/>
            <a:ext cx="576263" cy="1587"/>
          </a:xfrm>
          <a:prstGeom prst="line">
            <a:avLst/>
          </a:prstGeom>
          <a:noFill/>
          <a:ln w="38100">
            <a:solidFill>
              <a:srgbClr val="EE0818"/>
            </a:solidFill>
            <a:round/>
            <a:headEnd/>
            <a:tailEnd type="stealth" w="med" len="lg"/>
          </a:ln>
        </p:spPr>
        <p:txBody>
          <a:bodyPr>
            <a:spAutoFit/>
          </a:bodyPr>
          <a:lstStyle/>
          <a:p>
            <a:endParaRPr lang="zh-CN" altLang="en-US"/>
          </a:p>
        </p:txBody>
      </p:sp>
      <p:sp>
        <p:nvSpPr>
          <p:cNvPr id="97404" name="Line 294"/>
          <p:cNvSpPr>
            <a:spLocks noChangeShapeType="1"/>
          </p:cNvSpPr>
          <p:nvPr/>
        </p:nvSpPr>
        <p:spPr bwMode="auto">
          <a:xfrm>
            <a:off x="6819900" y="2478088"/>
            <a:ext cx="576263" cy="1587"/>
          </a:xfrm>
          <a:prstGeom prst="line">
            <a:avLst/>
          </a:prstGeom>
          <a:noFill/>
          <a:ln w="38100">
            <a:solidFill>
              <a:srgbClr val="EE0818"/>
            </a:solidFill>
            <a:round/>
            <a:headEnd/>
            <a:tailEnd type="stealth" w="med" len="lg"/>
          </a:ln>
        </p:spPr>
        <p:txBody>
          <a:bodyPr>
            <a:spAutoFit/>
          </a:bodyPr>
          <a:lstStyle/>
          <a:p>
            <a:endParaRPr lang="zh-CN" altLang="en-US"/>
          </a:p>
        </p:txBody>
      </p:sp>
      <p:sp>
        <p:nvSpPr>
          <p:cNvPr id="97405" name="Line 295"/>
          <p:cNvSpPr>
            <a:spLocks noChangeShapeType="1"/>
          </p:cNvSpPr>
          <p:nvPr/>
        </p:nvSpPr>
        <p:spPr bwMode="auto">
          <a:xfrm>
            <a:off x="8896350" y="2478088"/>
            <a:ext cx="576263" cy="1587"/>
          </a:xfrm>
          <a:prstGeom prst="line">
            <a:avLst/>
          </a:prstGeom>
          <a:noFill/>
          <a:ln w="38100">
            <a:solidFill>
              <a:srgbClr val="EE0818"/>
            </a:solidFill>
            <a:round/>
            <a:headEnd/>
            <a:tailEnd type="stealth" w="med" len="lg"/>
          </a:ln>
        </p:spPr>
        <p:txBody>
          <a:bodyPr>
            <a:spAutoFit/>
          </a:bodyPr>
          <a:lstStyle/>
          <a:p>
            <a:endParaRPr lang="zh-CN" altLang="en-US"/>
          </a:p>
        </p:txBody>
      </p:sp>
      <p:sp>
        <p:nvSpPr>
          <p:cNvPr id="97406" name="Line 296"/>
          <p:cNvSpPr>
            <a:spLocks noChangeShapeType="1"/>
          </p:cNvSpPr>
          <p:nvPr/>
        </p:nvSpPr>
        <p:spPr bwMode="auto">
          <a:xfrm>
            <a:off x="2306638" y="3151188"/>
            <a:ext cx="576262" cy="0"/>
          </a:xfrm>
          <a:prstGeom prst="line">
            <a:avLst/>
          </a:prstGeom>
          <a:noFill/>
          <a:ln w="38100">
            <a:solidFill>
              <a:srgbClr val="0000FF"/>
            </a:solidFill>
            <a:round/>
            <a:headEnd type="stealth" w="med" len="lg"/>
            <a:tailEnd type="none" w="med" len="lg"/>
          </a:ln>
        </p:spPr>
        <p:txBody>
          <a:bodyPr>
            <a:spAutoFit/>
          </a:bodyPr>
          <a:lstStyle/>
          <a:p>
            <a:endParaRPr lang="zh-CN" altLang="en-US"/>
          </a:p>
        </p:txBody>
      </p:sp>
      <p:sp>
        <p:nvSpPr>
          <p:cNvPr id="97407" name="Line 297"/>
          <p:cNvSpPr>
            <a:spLocks noChangeShapeType="1"/>
          </p:cNvSpPr>
          <p:nvPr/>
        </p:nvSpPr>
        <p:spPr bwMode="auto">
          <a:xfrm>
            <a:off x="4476750" y="3151188"/>
            <a:ext cx="576263" cy="1587"/>
          </a:xfrm>
          <a:prstGeom prst="line">
            <a:avLst/>
          </a:prstGeom>
          <a:noFill/>
          <a:ln w="38100">
            <a:solidFill>
              <a:srgbClr val="0000FF"/>
            </a:solidFill>
            <a:round/>
            <a:headEnd type="stealth" w="med" len="lg"/>
            <a:tailEnd type="none" w="med" len="lg"/>
          </a:ln>
        </p:spPr>
        <p:txBody>
          <a:bodyPr>
            <a:spAutoFit/>
          </a:bodyPr>
          <a:lstStyle/>
          <a:p>
            <a:endParaRPr lang="zh-CN" altLang="en-US"/>
          </a:p>
        </p:txBody>
      </p:sp>
      <p:sp>
        <p:nvSpPr>
          <p:cNvPr id="97408" name="Line 298"/>
          <p:cNvSpPr>
            <a:spLocks noChangeShapeType="1"/>
          </p:cNvSpPr>
          <p:nvPr/>
        </p:nvSpPr>
        <p:spPr bwMode="auto">
          <a:xfrm>
            <a:off x="6819900" y="3151188"/>
            <a:ext cx="576263" cy="1587"/>
          </a:xfrm>
          <a:prstGeom prst="line">
            <a:avLst/>
          </a:prstGeom>
          <a:noFill/>
          <a:ln w="38100">
            <a:solidFill>
              <a:srgbClr val="0000FF"/>
            </a:solidFill>
            <a:round/>
            <a:headEnd type="stealth" w="med" len="lg"/>
            <a:tailEnd type="none" w="med" len="lg"/>
          </a:ln>
        </p:spPr>
        <p:txBody>
          <a:bodyPr>
            <a:spAutoFit/>
          </a:bodyPr>
          <a:lstStyle/>
          <a:p>
            <a:endParaRPr lang="zh-CN" altLang="en-US"/>
          </a:p>
        </p:txBody>
      </p:sp>
      <p:sp>
        <p:nvSpPr>
          <p:cNvPr id="97409" name="Line 299"/>
          <p:cNvSpPr>
            <a:spLocks noChangeShapeType="1"/>
          </p:cNvSpPr>
          <p:nvPr/>
        </p:nvSpPr>
        <p:spPr bwMode="auto">
          <a:xfrm>
            <a:off x="8896350" y="3151188"/>
            <a:ext cx="576263" cy="1587"/>
          </a:xfrm>
          <a:prstGeom prst="line">
            <a:avLst/>
          </a:prstGeom>
          <a:noFill/>
          <a:ln w="38100">
            <a:solidFill>
              <a:srgbClr val="0000FF"/>
            </a:solidFill>
            <a:round/>
            <a:headEnd type="stealth" w="med" len="lg"/>
            <a:tailEnd type="none" w="med" len="lg"/>
          </a:ln>
        </p:spPr>
        <p:txBody>
          <a:bodyPr>
            <a:spAutoFit/>
          </a:bodyPr>
          <a:lstStyle/>
          <a:p>
            <a:endParaRPr lang="zh-CN" altLang="en-US"/>
          </a:p>
        </p:txBody>
      </p:sp>
      <p:sp>
        <p:nvSpPr>
          <p:cNvPr id="97410" name="Line 300"/>
          <p:cNvSpPr>
            <a:spLocks noChangeShapeType="1"/>
          </p:cNvSpPr>
          <p:nvPr/>
        </p:nvSpPr>
        <p:spPr bwMode="auto">
          <a:xfrm>
            <a:off x="573088" y="1965325"/>
            <a:ext cx="10668000" cy="0"/>
          </a:xfrm>
          <a:prstGeom prst="line">
            <a:avLst/>
          </a:prstGeom>
          <a:noFill/>
          <a:ln w="38100">
            <a:solidFill>
              <a:srgbClr val="EE0818"/>
            </a:solidFill>
            <a:round/>
            <a:headEnd/>
            <a:tailEnd type="stealth" w="med" len="lg"/>
          </a:ln>
        </p:spPr>
        <p:txBody>
          <a:bodyPr>
            <a:spAutoFit/>
          </a:bodyPr>
          <a:lstStyle/>
          <a:p>
            <a:endParaRPr lang="zh-CN" altLang="en-US"/>
          </a:p>
        </p:txBody>
      </p:sp>
      <p:sp>
        <p:nvSpPr>
          <p:cNvPr id="97411" name="Line 301"/>
          <p:cNvSpPr>
            <a:spLocks noChangeShapeType="1"/>
          </p:cNvSpPr>
          <p:nvPr/>
        </p:nvSpPr>
        <p:spPr bwMode="auto">
          <a:xfrm>
            <a:off x="573088" y="3687763"/>
            <a:ext cx="10668000" cy="0"/>
          </a:xfrm>
          <a:prstGeom prst="line">
            <a:avLst/>
          </a:prstGeom>
          <a:noFill/>
          <a:ln w="38100">
            <a:solidFill>
              <a:srgbClr val="0000FF"/>
            </a:solidFill>
            <a:round/>
            <a:headEnd type="stealth" w="med" len="lg"/>
            <a:tailEnd type="none" w="med" len="lg"/>
          </a:ln>
        </p:spPr>
        <p:txBody>
          <a:bodyPr>
            <a:spAutoFit/>
          </a:bodyPr>
          <a:lstStyle/>
          <a:p>
            <a:endParaRPr lang="zh-CN" altLang="en-US"/>
          </a:p>
        </p:txBody>
      </p:sp>
      <p:sp>
        <p:nvSpPr>
          <p:cNvPr id="69742" name="Text Box 304"/>
          <p:cNvSpPr txBox="1">
            <a:spLocks noChangeArrowheads="1"/>
          </p:cNvSpPr>
          <p:nvPr/>
        </p:nvSpPr>
        <p:spPr bwMode="auto">
          <a:xfrm>
            <a:off x="530225" y="1295400"/>
            <a:ext cx="2641600" cy="500063"/>
          </a:xfrm>
          <a:prstGeom prst="rect">
            <a:avLst/>
          </a:prstGeom>
          <a:noFill/>
          <a:ln w="9525">
            <a:noFill/>
            <a:miter lim="800000"/>
            <a:headEnd/>
            <a:tailEnd/>
          </a:ln>
        </p:spPr>
        <p:txBody>
          <a:bodyPr lIns="35941" tIns="35941" rIns="35941" bIns="35941">
            <a:spAutoFit/>
          </a:bodyPr>
          <a:lstStyle/>
          <a:p>
            <a:pPr>
              <a:spcBef>
                <a:spcPct val="50000"/>
              </a:spcBef>
            </a:pPr>
            <a:r>
              <a:rPr lang="zh-CN" altLang="en-US" sz="2800">
                <a:solidFill>
                  <a:srgbClr val="0000FF"/>
                </a:solidFill>
                <a:latin typeface="Times New Roman" pitchFamily="18" charset="0"/>
                <a:ea typeface="微软雅黑" pitchFamily="34" charset="-122"/>
              </a:rPr>
              <a:t>一</a:t>
            </a:r>
            <a:r>
              <a:rPr lang="en-US" altLang="zh-CN" sz="2800">
                <a:solidFill>
                  <a:srgbClr val="0000FF"/>
                </a:solidFill>
                <a:latin typeface="Times New Roman" pitchFamily="18" charset="0"/>
                <a:ea typeface="微软雅黑" pitchFamily="34" charset="-122"/>
              </a:rPr>
              <a:t>.</a:t>
            </a:r>
            <a:r>
              <a:rPr lang="zh-CN" altLang="en-US" sz="2800">
                <a:solidFill>
                  <a:srgbClr val="0000FF"/>
                </a:solidFill>
                <a:latin typeface="Times New Roman" pitchFamily="18" charset="0"/>
                <a:ea typeface="微软雅黑" pitchFamily="34" charset="-122"/>
              </a:rPr>
              <a:t>基本思路</a:t>
            </a:r>
          </a:p>
        </p:txBody>
      </p:sp>
      <p:sp>
        <p:nvSpPr>
          <p:cNvPr id="16402" name="Rectangle 133"/>
          <p:cNvSpPr>
            <a:spLocks noChangeArrowheads="1"/>
          </p:cNvSpPr>
          <p:nvPr/>
        </p:nvSpPr>
        <p:spPr bwMode="auto">
          <a:xfrm>
            <a:off x="469900" y="504825"/>
            <a:ext cx="9201150" cy="519113"/>
          </a:xfrm>
          <a:prstGeom prst="rect">
            <a:avLst/>
          </a:prstGeom>
          <a:noFill/>
          <a:ln w="9525">
            <a:noFill/>
            <a:miter lim="800000"/>
            <a:headEnd/>
            <a:tailEnd/>
          </a:ln>
        </p:spPr>
        <p:txBody>
          <a:bodyPr>
            <a:spAutoFit/>
          </a:bodyPr>
          <a:lstStyle/>
          <a:p>
            <a:r>
              <a:rPr lang="zh-CN" altLang="en-US" sz="2800">
                <a:solidFill>
                  <a:srgbClr val="0000FF"/>
                </a:solidFill>
                <a:latin typeface="Times New Roman" pitchFamily="18" charset="0"/>
                <a:ea typeface="微软雅黑" pitchFamily="34" charset="-122"/>
              </a:rPr>
              <a:t>方法技巧：</a:t>
            </a:r>
            <a:r>
              <a:rPr lang="zh-CN" altLang="en-US" sz="2800">
                <a:latin typeface="Times New Roman" pitchFamily="18" charset="0"/>
                <a:ea typeface="微软雅黑" pitchFamily="34" charset="-122"/>
              </a:rPr>
              <a:t>解决动力学两类问题</a:t>
            </a:r>
          </a:p>
        </p:txBody>
      </p:sp>
      <p:grpSp>
        <p:nvGrpSpPr>
          <p:cNvPr id="97415" name="Group 135"/>
          <p:cNvGrpSpPr>
            <a:grpSpLocks/>
          </p:cNvGrpSpPr>
          <p:nvPr/>
        </p:nvGrpSpPr>
        <p:grpSpPr bwMode="auto">
          <a:xfrm>
            <a:off x="561975" y="3952875"/>
            <a:ext cx="11168063" cy="2568575"/>
            <a:chOff x="325" y="2374"/>
            <a:chExt cx="7035" cy="1618"/>
          </a:xfrm>
        </p:grpSpPr>
        <p:grpSp>
          <p:nvGrpSpPr>
            <p:cNvPr id="16404" name="Group 227"/>
            <p:cNvGrpSpPr>
              <a:grpSpLocks/>
            </p:cNvGrpSpPr>
            <p:nvPr/>
          </p:nvGrpSpPr>
          <p:grpSpPr bwMode="auto">
            <a:xfrm>
              <a:off x="3209" y="2460"/>
              <a:ext cx="1218" cy="345"/>
              <a:chOff x="2562" y="981"/>
              <a:chExt cx="908" cy="345"/>
            </a:xfrm>
          </p:grpSpPr>
          <p:grpSp>
            <p:nvGrpSpPr>
              <p:cNvPr id="16480" name="Group 228"/>
              <p:cNvGrpSpPr>
                <a:grpSpLocks/>
              </p:cNvGrpSpPr>
              <p:nvPr/>
            </p:nvGrpSpPr>
            <p:grpSpPr bwMode="auto">
              <a:xfrm>
                <a:off x="2562" y="981"/>
                <a:ext cx="908" cy="345"/>
                <a:chOff x="567" y="1480"/>
                <a:chExt cx="816" cy="850"/>
              </a:xfrm>
            </p:grpSpPr>
            <p:grpSp>
              <p:nvGrpSpPr>
                <p:cNvPr id="16482" name="Group 229"/>
                <p:cNvGrpSpPr>
                  <a:grpSpLocks/>
                </p:cNvGrpSpPr>
                <p:nvPr/>
              </p:nvGrpSpPr>
              <p:grpSpPr bwMode="auto">
                <a:xfrm>
                  <a:off x="567" y="1480"/>
                  <a:ext cx="816" cy="850"/>
                  <a:chOff x="0" y="1253"/>
                  <a:chExt cx="5760" cy="1567"/>
                </a:xfrm>
              </p:grpSpPr>
              <p:grpSp>
                <p:nvGrpSpPr>
                  <p:cNvPr id="16484" name="Group 230"/>
                  <p:cNvGrpSpPr>
                    <a:grpSpLocks/>
                  </p:cNvGrpSpPr>
                  <p:nvPr/>
                </p:nvGrpSpPr>
                <p:grpSpPr bwMode="auto">
                  <a:xfrm>
                    <a:off x="0" y="1253"/>
                    <a:ext cx="5760" cy="1567"/>
                    <a:chOff x="431" y="2987"/>
                    <a:chExt cx="5028" cy="1567"/>
                  </a:xfrm>
                </p:grpSpPr>
                <p:grpSp>
                  <p:nvGrpSpPr>
                    <p:cNvPr id="16486" name="Group 231"/>
                    <p:cNvGrpSpPr>
                      <a:grpSpLocks/>
                    </p:cNvGrpSpPr>
                    <p:nvPr/>
                  </p:nvGrpSpPr>
                  <p:grpSpPr bwMode="auto">
                    <a:xfrm>
                      <a:off x="431" y="2987"/>
                      <a:ext cx="4866" cy="1567"/>
                      <a:chOff x="249" y="618"/>
                      <a:chExt cx="4866" cy="2007"/>
                    </a:xfrm>
                  </p:grpSpPr>
                  <p:sp>
                    <p:nvSpPr>
                      <p:cNvPr id="16488" name="AutoShape 232"/>
                      <p:cNvSpPr>
                        <a:spLocks noChangeArrowheads="1"/>
                      </p:cNvSpPr>
                      <p:nvPr/>
                    </p:nvSpPr>
                    <p:spPr bwMode="auto">
                      <a:xfrm>
                        <a:off x="282" y="694"/>
                        <a:ext cx="4833" cy="1832"/>
                      </a:xfrm>
                      <a:prstGeom prst="roundRect">
                        <a:avLst>
                          <a:gd name="adj" fmla="val 13125"/>
                        </a:avLst>
                      </a:prstGeom>
                      <a:gradFill rotWithShape="1">
                        <a:gsLst>
                          <a:gs pos="0">
                            <a:srgbClr val="D7EB9B"/>
                          </a:gs>
                          <a:gs pos="50000">
                            <a:srgbClr val="99CC00"/>
                          </a:gs>
                          <a:gs pos="100000">
                            <a:srgbClr val="D7EB9B"/>
                          </a:gs>
                        </a:gsLst>
                        <a:lin ang="5400000" scaled="1"/>
                      </a:gradFill>
                      <a:ln w="25400">
                        <a:solidFill>
                          <a:srgbClr val="FF0000">
                            <a:alpha val="69019"/>
                          </a:srgbClr>
                        </a:solidFill>
                        <a:round/>
                        <a:headEnd/>
                        <a:tailEnd/>
                      </a:ln>
                    </p:spPr>
                    <p:txBody>
                      <a:bodyPr lIns="0" tIns="0" rIns="0" bIns="0">
                        <a:spAutoFit/>
                      </a:bodyPr>
                      <a:lstStyle/>
                      <a:p>
                        <a:pPr>
                          <a:lnSpc>
                            <a:spcPct val="120000"/>
                          </a:lnSpc>
                        </a:pPr>
                        <a:endParaRPr lang="zh-CN" altLang="en-US" sz="2400" b="1">
                          <a:latin typeface="Times New Roman" pitchFamily="18" charset="0"/>
                          <a:ea typeface="楷体_GB2312" pitchFamily="49" charset="-122"/>
                        </a:endParaRPr>
                      </a:p>
                    </p:txBody>
                  </p:sp>
                  <p:sp>
                    <p:nvSpPr>
                      <p:cNvPr id="16489" name="Text Box 9"/>
                      <p:cNvSpPr txBox="1">
                        <a:spLocks noChangeArrowheads="1"/>
                      </p:cNvSpPr>
                      <p:nvPr/>
                    </p:nvSpPr>
                    <p:spPr bwMode="auto">
                      <a:xfrm>
                        <a:off x="249" y="618"/>
                        <a:ext cx="4815" cy="2007"/>
                      </a:xfrm>
                      <a:prstGeom prst="rect">
                        <a:avLst/>
                      </a:prstGeom>
                      <a:noFill/>
                      <a:ln w="9525">
                        <a:noFill/>
                        <a:miter lim="800000"/>
                        <a:headEnd/>
                        <a:tailEnd/>
                      </a:ln>
                    </p:spPr>
                    <p:txBody>
                      <a:bodyPr lIns="0" tIns="0" rIns="0" bIns="0">
                        <a:spAutoFit/>
                      </a:bodyPr>
                      <a:lstStyle/>
                      <a:p>
                        <a:pPr eaLnBrk="0" hangingPunct="0">
                          <a:lnSpc>
                            <a:spcPct val="150000"/>
                          </a:lnSpc>
                        </a:pPr>
                        <a:endParaRPr lang="zh-CN" altLang="en-US" sz="2400" b="1">
                          <a:latin typeface="Times New Roman" pitchFamily="18" charset="0"/>
                          <a:ea typeface="楷体_GB2312" pitchFamily="49" charset="-122"/>
                        </a:endParaRPr>
                      </a:p>
                    </p:txBody>
                  </p:sp>
                </p:grpSp>
                <p:sp>
                  <p:nvSpPr>
                    <p:cNvPr id="16487" name="Text Box 234"/>
                    <p:cNvSpPr txBox="1">
                      <a:spLocks noChangeArrowheads="1"/>
                    </p:cNvSpPr>
                    <p:nvPr/>
                  </p:nvSpPr>
                  <p:spPr bwMode="auto">
                    <a:xfrm>
                      <a:off x="569" y="3069"/>
                      <a:ext cx="4890" cy="1413"/>
                    </a:xfrm>
                    <a:prstGeom prst="rect">
                      <a:avLst/>
                    </a:prstGeom>
                    <a:noFill/>
                    <a:ln w="9525">
                      <a:noFill/>
                      <a:miter lim="800000"/>
                      <a:headEnd/>
                      <a:tailEnd/>
                    </a:ln>
                  </p:spPr>
                  <p:txBody>
                    <a:bodyPr lIns="0" tIns="0" rIns="0" bIns="0">
                      <a:spAutoFit/>
                    </a:bodyPr>
                    <a:lstStyle/>
                    <a:p>
                      <a:pPr>
                        <a:lnSpc>
                          <a:spcPct val="135000"/>
                        </a:lnSpc>
                      </a:pPr>
                      <a:endParaRPr lang="en-US" altLang="zh-CN" sz="2400" b="1">
                        <a:latin typeface="Times New Roman" pitchFamily="18" charset="0"/>
                        <a:ea typeface="楷体_GB2312" pitchFamily="49" charset="-122"/>
                      </a:endParaRPr>
                    </a:p>
                  </p:txBody>
                </p:sp>
              </p:grpSp>
              <p:sp>
                <p:nvSpPr>
                  <p:cNvPr id="16485" name="Text Box 235"/>
                  <p:cNvSpPr txBox="1">
                    <a:spLocks noChangeArrowheads="1"/>
                  </p:cNvSpPr>
                  <p:nvPr/>
                </p:nvSpPr>
                <p:spPr bwMode="auto">
                  <a:xfrm>
                    <a:off x="159" y="1389"/>
                    <a:ext cx="5500" cy="1359"/>
                  </a:xfrm>
                  <a:prstGeom prst="rect">
                    <a:avLst/>
                  </a:prstGeom>
                  <a:noFill/>
                  <a:ln w="9525">
                    <a:noFill/>
                    <a:miter lim="800000"/>
                    <a:headEnd/>
                    <a:tailEnd/>
                  </a:ln>
                </p:spPr>
                <p:txBody>
                  <a:bodyPr lIns="0" tIns="0" rIns="0" bIns="0">
                    <a:spAutoFit/>
                  </a:bodyPr>
                  <a:lstStyle/>
                  <a:p>
                    <a:pPr>
                      <a:lnSpc>
                        <a:spcPct val="130000"/>
                      </a:lnSpc>
                    </a:pPr>
                    <a:endParaRPr lang="en-US" altLang="zh-CN" sz="2400" b="1">
                      <a:latin typeface="Times New Roman" pitchFamily="18" charset="0"/>
                      <a:ea typeface="楷体_GB2312" pitchFamily="49" charset="-122"/>
                    </a:endParaRPr>
                  </a:p>
                </p:txBody>
              </p:sp>
            </p:grpSp>
            <p:sp>
              <p:nvSpPr>
                <p:cNvPr id="16483" name="Rectangle 236"/>
                <p:cNvSpPr>
                  <a:spLocks noChangeArrowheads="1"/>
                </p:cNvSpPr>
                <p:nvPr/>
              </p:nvSpPr>
              <p:spPr bwMode="auto">
                <a:xfrm>
                  <a:off x="651" y="1505"/>
                  <a:ext cx="1" cy="566"/>
                </a:xfrm>
                <a:prstGeom prst="rect">
                  <a:avLst/>
                </a:prstGeom>
                <a:noFill/>
                <a:ln w="9525" algn="ctr">
                  <a:noFill/>
                  <a:miter lim="800000"/>
                  <a:headEnd/>
                  <a:tailEnd/>
                </a:ln>
              </p:spPr>
              <p:txBody>
                <a:bodyPr lIns="0" tIns="0" rIns="0" bIns="0">
                  <a:spAutoFit/>
                </a:bodyPr>
                <a:lstStyle/>
                <a:p>
                  <a:endParaRPr lang="zh-CN" altLang="en-US" sz="2400" b="1">
                    <a:latin typeface="Times New Roman" pitchFamily="18" charset="0"/>
                    <a:ea typeface="楷体_GB2312" pitchFamily="49" charset="-122"/>
                  </a:endParaRPr>
                </a:p>
              </p:txBody>
            </p:sp>
          </p:grpSp>
          <p:sp>
            <p:nvSpPr>
              <p:cNvPr id="16481" name="Rectangle 237"/>
              <p:cNvSpPr>
                <a:spLocks noChangeArrowheads="1"/>
              </p:cNvSpPr>
              <p:nvPr/>
            </p:nvSpPr>
            <p:spPr bwMode="auto">
              <a:xfrm>
                <a:off x="2614" y="993"/>
                <a:ext cx="768" cy="269"/>
              </a:xfrm>
              <a:prstGeom prst="rect">
                <a:avLst/>
              </a:prstGeom>
              <a:noFill/>
              <a:ln w="9525" algn="ctr">
                <a:noFill/>
                <a:miter lim="800000"/>
                <a:headEnd/>
                <a:tailEnd/>
              </a:ln>
            </p:spPr>
            <p:txBody>
              <a:bodyPr lIns="0" tIns="0" rIns="0" bIns="0">
                <a:spAutoFit/>
              </a:bodyPr>
              <a:lstStyle/>
              <a:p>
                <a:r>
                  <a:rPr lang="zh-CN" altLang="en-US" sz="2800">
                    <a:latin typeface="Times New Roman" pitchFamily="18" charset="0"/>
                    <a:ea typeface="微软雅黑" pitchFamily="34" charset="-122"/>
                  </a:rPr>
                  <a:t>受力分析</a:t>
                </a:r>
              </a:p>
            </p:txBody>
          </p:sp>
        </p:grpSp>
        <p:sp>
          <p:nvSpPr>
            <p:cNvPr id="16405" name="AutoShape 9"/>
            <p:cNvSpPr>
              <a:spLocks noChangeArrowheads="1"/>
            </p:cNvSpPr>
            <p:nvPr/>
          </p:nvSpPr>
          <p:spPr bwMode="gray">
            <a:xfrm>
              <a:off x="4427" y="2374"/>
              <a:ext cx="408" cy="486"/>
            </a:xfrm>
            <a:prstGeom prst="rightArrow">
              <a:avLst>
                <a:gd name="adj1" fmla="val 50000"/>
                <a:gd name="adj2" fmla="val 41667"/>
              </a:avLst>
            </a:prstGeom>
            <a:gradFill rotWithShape="1">
              <a:gsLst>
                <a:gs pos="0">
                  <a:srgbClr val="81D8F3"/>
                </a:gs>
                <a:gs pos="100000">
                  <a:srgbClr val="C8EEFA"/>
                </a:gs>
              </a:gsLst>
              <a:lin ang="5400000" scaled="1"/>
            </a:gradFill>
            <a:ln w="19050" algn="ctr">
              <a:solidFill>
                <a:srgbClr val="007D7D"/>
              </a:solidFill>
              <a:miter lim="800000"/>
              <a:headEnd/>
              <a:tailEnd/>
            </a:ln>
          </p:spPr>
          <p:txBody>
            <a:bodyPr lIns="18000" tIns="10800" rIns="18000" bIns="10800" anchor="ctr">
              <a:spAutoFit/>
            </a:bodyPr>
            <a:lstStyle/>
            <a:p>
              <a:pPr algn="ctr"/>
              <a:endParaRPr lang="zh-CN" altLang="en-US" sz="2400" b="1">
                <a:latin typeface="Times New Roman" pitchFamily="18" charset="0"/>
                <a:ea typeface="楷体_GB2312" pitchFamily="49" charset="-122"/>
              </a:endParaRPr>
            </a:p>
          </p:txBody>
        </p:sp>
        <p:sp>
          <p:nvSpPr>
            <p:cNvPr id="16406" name="AutoShape 221"/>
            <p:cNvSpPr>
              <a:spLocks noChangeArrowheads="1"/>
            </p:cNvSpPr>
            <p:nvPr/>
          </p:nvSpPr>
          <p:spPr bwMode="auto">
            <a:xfrm>
              <a:off x="4879" y="3320"/>
              <a:ext cx="2248" cy="599"/>
            </a:xfrm>
            <a:prstGeom prst="roundRect">
              <a:avLst>
                <a:gd name="adj" fmla="val 13125"/>
              </a:avLst>
            </a:prstGeom>
            <a:gradFill rotWithShape="1">
              <a:gsLst>
                <a:gs pos="0">
                  <a:srgbClr val="D7EB9B"/>
                </a:gs>
                <a:gs pos="50000">
                  <a:srgbClr val="99CC00"/>
                </a:gs>
                <a:gs pos="100000">
                  <a:srgbClr val="D7EB9B"/>
                </a:gs>
              </a:gsLst>
              <a:lin ang="5400000" scaled="1"/>
            </a:gradFill>
            <a:ln w="25400">
              <a:solidFill>
                <a:srgbClr val="FF0000">
                  <a:alpha val="69019"/>
                </a:srgbClr>
              </a:solidFill>
              <a:round/>
              <a:headEnd/>
              <a:tailEnd/>
            </a:ln>
          </p:spPr>
          <p:txBody>
            <a:bodyPr lIns="0" tIns="0" rIns="0" bIns="0">
              <a:spAutoFit/>
            </a:bodyPr>
            <a:lstStyle/>
            <a:p>
              <a:r>
                <a:rPr lang="zh-CN" altLang="en-US" sz="2800">
                  <a:latin typeface="Times New Roman" pitchFamily="18" charset="0"/>
                  <a:ea typeface="微软雅黑" pitchFamily="34" charset="-122"/>
                </a:rPr>
                <a:t> 根据牛顿第二定律</a:t>
              </a:r>
            </a:p>
            <a:p>
              <a:r>
                <a:rPr lang="zh-CN" altLang="en-US" sz="2800">
                  <a:latin typeface="Times New Roman" pitchFamily="18" charset="0"/>
                  <a:ea typeface="微软雅黑" pitchFamily="34" charset="-122"/>
                </a:rPr>
                <a:t> 或运动学公式求出</a:t>
              </a:r>
            </a:p>
          </p:txBody>
        </p:sp>
        <p:sp>
          <p:nvSpPr>
            <p:cNvPr id="16407" name="Text Box 224"/>
            <p:cNvSpPr txBox="1">
              <a:spLocks noChangeArrowheads="1"/>
            </p:cNvSpPr>
            <p:nvPr/>
          </p:nvSpPr>
          <p:spPr bwMode="auto">
            <a:xfrm>
              <a:off x="4922" y="3690"/>
              <a:ext cx="2374" cy="299"/>
            </a:xfrm>
            <a:prstGeom prst="rect">
              <a:avLst/>
            </a:prstGeom>
            <a:noFill/>
            <a:ln w="9525">
              <a:noFill/>
              <a:miter lim="800000"/>
              <a:headEnd/>
              <a:tailEnd/>
            </a:ln>
          </p:spPr>
          <p:txBody>
            <a:bodyPr lIns="0" tIns="0" rIns="0" bIns="0">
              <a:spAutoFit/>
            </a:bodyPr>
            <a:lstStyle/>
            <a:p>
              <a:pPr>
                <a:lnSpc>
                  <a:spcPct val="130000"/>
                </a:lnSpc>
              </a:pPr>
              <a:endParaRPr lang="en-US" altLang="zh-CN" sz="2400" b="1">
                <a:latin typeface="Times New Roman" pitchFamily="18" charset="0"/>
                <a:ea typeface="楷体_GB2312" pitchFamily="49" charset="-122"/>
              </a:endParaRPr>
            </a:p>
          </p:txBody>
        </p:sp>
        <p:sp>
          <p:nvSpPr>
            <p:cNvPr id="16408" name="AutoShape 9"/>
            <p:cNvSpPr>
              <a:spLocks noChangeArrowheads="1"/>
            </p:cNvSpPr>
            <p:nvPr/>
          </p:nvSpPr>
          <p:spPr bwMode="gray">
            <a:xfrm>
              <a:off x="4427" y="3405"/>
              <a:ext cx="408" cy="486"/>
            </a:xfrm>
            <a:prstGeom prst="rightArrow">
              <a:avLst>
                <a:gd name="adj1" fmla="val 50000"/>
                <a:gd name="adj2" fmla="val 41667"/>
              </a:avLst>
            </a:prstGeom>
            <a:gradFill rotWithShape="1">
              <a:gsLst>
                <a:gs pos="0">
                  <a:srgbClr val="81D8F3"/>
                </a:gs>
                <a:gs pos="100000">
                  <a:srgbClr val="C8EEFA"/>
                </a:gs>
              </a:gsLst>
              <a:lin ang="5400000" scaled="1"/>
            </a:gradFill>
            <a:ln w="19050" algn="ctr">
              <a:solidFill>
                <a:srgbClr val="007D7D"/>
              </a:solidFill>
              <a:miter lim="800000"/>
              <a:headEnd/>
              <a:tailEnd/>
            </a:ln>
          </p:spPr>
          <p:txBody>
            <a:bodyPr lIns="18000" tIns="10800" rIns="18000" bIns="10800" anchor="ctr">
              <a:spAutoFit/>
            </a:bodyPr>
            <a:lstStyle/>
            <a:p>
              <a:pPr algn="ctr"/>
              <a:endParaRPr lang="zh-CN" altLang="en-US" sz="2400" b="1">
                <a:latin typeface="Times New Roman" pitchFamily="18" charset="0"/>
                <a:ea typeface="楷体_GB2312" pitchFamily="49" charset="-122"/>
              </a:endParaRPr>
            </a:p>
          </p:txBody>
        </p:sp>
        <p:sp>
          <p:nvSpPr>
            <p:cNvPr id="16409" name="AutoShape 9"/>
            <p:cNvSpPr>
              <a:spLocks noChangeArrowheads="1"/>
            </p:cNvSpPr>
            <p:nvPr/>
          </p:nvSpPr>
          <p:spPr bwMode="gray">
            <a:xfrm>
              <a:off x="4427" y="2808"/>
              <a:ext cx="408" cy="486"/>
            </a:xfrm>
            <a:prstGeom prst="rightArrow">
              <a:avLst>
                <a:gd name="adj1" fmla="val 50000"/>
                <a:gd name="adj2" fmla="val 41667"/>
              </a:avLst>
            </a:prstGeom>
            <a:gradFill rotWithShape="1">
              <a:gsLst>
                <a:gs pos="0">
                  <a:srgbClr val="81D8F3"/>
                </a:gs>
                <a:gs pos="100000">
                  <a:srgbClr val="C8EEFA"/>
                </a:gs>
              </a:gsLst>
              <a:lin ang="5400000" scaled="1"/>
            </a:gradFill>
            <a:ln w="19050" algn="ctr">
              <a:solidFill>
                <a:srgbClr val="007D7D"/>
              </a:solidFill>
              <a:miter lim="800000"/>
              <a:headEnd/>
              <a:tailEnd/>
            </a:ln>
          </p:spPr>
          <p:txBody>
            <a:bodyPr lIns="18000" tIns="10800" rIns="18000" bIns="10800" anchor="ctr">
              <a:spAutoFit/>
            </a:bodyPr>
            <a:lstStyle/>
            <a:p>
              <a:pPr algn="ctr"/>
              <a:endParaRPr lang="zh-CN" altLang="en-US" sz="2400" b="1">
                <a:latin typeface="Times New Roman" pitchFamily="18" charset="0"/>
                <a:ea typeface="楷体_GB2312" pitchFamily="49" charset="-122"/>
              </a:endParaRPr>
            </a:p>
          </p:txBody>
        </p:sp>
        <p:sp>
          <p:nvSpPr>
            <p:cNvPr id="16410" name="AutoShape 239"/>
            <p:cNvSpPr>
              <a:spLocks noChangeArrowheads="1"/>
            </p:cNvSpPr>
            <p:nvPr/>
          </p:nvSpPr>
          <p:spPr bwMode="gray">
            <a:xfrm rot="5400000">
              <a:off x="2778" y="2646"/>
              <a:ext cx="544" cy="385"/>
            </a:xfrm>
            <a:prstGeom prst="upArrow">
              <a:avLst>
                <a:gd name="adj1" fmla="val 57296"/>
                <a:gd name="adj2" fmla="val 62796"/>
              </a:avLst>
            </a:prstGeom>
            <a:gradFill rotWithShape="1">
              <a:gsLst>
                <a:gs pos="0">
                  <a:srgbClr val="81D8F3"/>
                </a:gs>
                <a:gs pos="100000">
                  <a:srgbClr val="C8EEFA"/>
                </a:gs>
              </a:gsLst>
              <a:lin ang="5400000" scaled="1"/>
            </a:gradFill>
            <a:ln w="19050" algn="ctr">
              <a:solidFill>
                <a:srgbClr val="007D7D"/>
              </a:solidFill>
              <a:miter lim="800000"/>
              <a:headEnd/>
              <a:tailEnd/>
            </a:ln>
          </p:spPr>
          <p:txBody>
            <a:bodyPr lIns="18000" tIns="10800" rIns="18000" bIns="10800" anchor="ctr">
              <a:spAutoFit/>
            </a:bodyPr>
            <a:lstStyle/>
            <a:p>
              <a:pPr algn="ctr"/>
              <a:endParaRPr lang="zh-CN" altLang="en-US" sz="2400" b="1">
                <a:latin typeface="Times New Roman" pitchFamily="18" charset="0"/>
                <a:ea typeface="楷体_GB2312" pitchFamily="49" charset="-122"/>
              </a:endParaRPr>
            </a:p>
          </p:txBody>
        </p:sp>
        <p:grpSp>
          <p:nvGrpSpPr>
            <p:cNvPr id="16411" name="Group 240"/>
            <p:cNvGrpSpPr>
              <a:grpSpLocks/>
            </p:cNvGrpSpPr>
            <p:nvPr/>
          </p:nvGrpSpPr>
          <p:grpSpPr bwMode="auto">
            <a:xfrm>
              <a:off x="3209" y="2892"/>
              <a:ext cx="1218" cy="345"/>
              <a:chOff x="2562" y="981"/>
              <a:chExt cx="908" cy="345"/>
            </a:xfrm>
          </p:grpSpPr>
          <p:grpSp>
            <p:nvGrpSpPr>
              <p:cNvPr id="16470" name="Group 241"/>
              <p:cNvGrpSpPr>
                <a:grpSpLocks/>
              </p:cNvGrpSpPr>
              <p:nvPr/>
            </p:nvGrpSpPr>
            <p:grpSpPr bwMode="auto">
              <a:xfrm>
                <a:off x="2562" y="981"/>
                <a:ext cx="908" cy="345"/>
                <a:chOff x="567" y="1480"/>
                <a:chExt cx="816" cy="850"/>
              </a:xfrm>
            </p:grpSpPr>
            <p:grpSp>
              <p:nvGrpSpPr>
                <p:cNvPr id="16472" name="Group 242"/>
                <p:cNvGrpSpPr>
                  <a:grpSpLocks/>
                </p:cNvGrpSpPr>
                <p:nvPr/>
              </p:nvGrpSpPr>
              <p:grpSpPr bwMode="auto">
                <a:xfrm>
                  <a:off x="567" y="1480"/>
                  <a:ext cx="816" cy="850"/>
                  <a:chOff x="0" y="1253"/>
                  <a:chExt cx="5760" cy="1567"/>
                </a:xfrm>
              </p:grpSpPr>
              <p:grpSp>
                <p:nvGrpSpPr>
                  <p:cNvPr id="16474" name="Group 243"/>
                  <p:cNvGrpSpPr>
                    <a:grpSpLocks/>
                  </p:cNvGrpSpPr>
                  <p:nvPr/>
                </p:nvGrpSpPr>
                <p:grpSpPr bwMode="auto">
                  <a:xfrm>
                    <a:off x="0" y="1253"/>
                    <a:ext cx="5760" cy="1567"/>
                    <a:chOff x="431" y="2987"/>
                    <a:chExt cx="5028" cy="1567"/>
                  </a:xfrm>
                </p:grpSpPr>
                <p:grpSp>
                  <p:nvGrpSpPr>
                    <p:cNvPr id="16476" name="Group 244"/>
                    <p:cNvGrpSpPr>
                      <a:grpSpLocks/>
                    </p:cNvGrpSpPr>
                    <p:nvPr/>
                  </p:nvGrpSpPr>
                  <p:grpSpPr bwMode="auto">
                    <a:xfrm>
                      <a:off x="431" y="2987"/>
                      <a:ext cx="4866" cy="1567"/>
                      <a:chOff x="249" y="618"/>
                      <a:chExt cx="4866" cy="2007"/>
                    </a:xfrm>
                  </p:grpSpPr>
                  <p:sp>
                    <p:nvSpPr>
                      <p:cNvPr id="16478" name="AutoShape 245"/>
                      <p:cNvSpPr>
                        <a:spLocks noChangeArrowheads="1"/>
                      </p:cNvSpPr>
                      <p:nvPr/>
                    </p:nvSpPr>
                    <p:spPr bwMode="auto">
                      <a:xfrm>
                        <a:off x="282" y="694"/>
                        <a:ext cx="4833" cy="1832"/>
                      </a:xfrm>
                      <a:prstGeom prst="roundRect">
                        <a:avLst>
                          <a:gd name="adj" fmla="val 13125"/>
                        </a:avLst>
                      </a:prstGeom>
                      <a:gradFill rotWithShape="1">
                        <a:gsLst>
                          <a:gs pos="0">
                            <a:srgbClr val="D7EB9B"/>
                          </a:gs>
                          <a:gs pos="50000">
                            <a:srgbClr val="99CC00"/>
                          </a:gs>
                          <a:gs pos="100000">
                            <a:srgbClr val="D7EB9B"/>
                          </a:gs>
                        </a:gsLst>
                        <a:lin ang="5400000" scaled="1"/>
                      </a:gradFill>
                      <a:ln w="25400">
                        <a:solidFill>
                          <a:srgbClr val="FF0000">
                            <a:alpha val="69019"/>
                          </a:srgbClr>
                        </a:solidFill>
                        <a:round/>
                        <a:headEnd/>
                        <a:tailEnd/>
                      </a:ln>
                    </p:spPr>
                    <p:txBody>
                      <a:bodyPr lIns="0" tIns="0" rIns="0" bIns="0">
                        <a:spAutoFit/>
                      </a:bodyPr>
                      <a:lstStyle/>
                      <a:p>
                        <a:pPr>
                          <a:lnSpc>
                            <a:spcPct val="120000"/>
                          </a:lnSpc>
                        </a:pPr>
                        <a:endParaRPr lang="zh-CN" altLang="en-US" sz="2400" b="1">
                          <a:latin typeface="Times New Roman" pitchFamily="18" charset="0"/>
                          <a:ea typeface="楷体_GB2312" pitchFamily="49" charset="-122"/>
                        </a:endParaRPr>
                      </a:p>
                    </p:txBody>
                  </p:sp>
                  <p:sp>
                    <p:nvSpPr>
                      <p:cNvPr id="16479" name="Text Box 9"/>
                      <p:cNvSpPr txBox="1">
                        <a:spLocks noChangeArrowheads="1"/>
                      </p:cNvSpPr>
                      <p:nvPr/>
                    </p:nvSpPr>
                    <p:spPr bwMode="auto">
                      <a:xfrm>
                        <a:off x="249" y="618"/>
                        <a:ext cx="4815" cy="2007"/>
                      </a:xfrm>
                      <a:prstGeom prst="rect">
                        <a:avLst/>
                      </a:prstGeom>
                      <a:noFill/>
                      <a:ln w="9525">
                        <a:noFill/>
                        <a:miter lim="800000"/>
                        <a:headEnd/>
                        <a:tailEnd/>
                      </a:ln>
                    </p:spPr>
                    <p:txBody>
                      <a:bodyPr lIns="0" tIns="0" rIns="0" bIns="0">
                        <a:spAutoFit/>
                      </a:bodyPr>
                      <a:lstStyle/>
                      <a:p>
                        <a:pPr eaLnBrk="0" hangingPunct="0">
                          <a:lnSpc>
                            <a:spcPct val="150000"/>
                          </a:lnSpc>
                        </a:pPr>
                        <a:endParaRPr lang="zh-CN" altLang="en-US" sz="2400" b="1">
                          <a:latin typeface="Times New Roman" pitchFamily="18" charset="0"/>
                          <a:ea typeface="楷体_GB2312" pitchFamily="49" charset="-122"/>
                        </a:endParaRPr>
                      </a:p>
                    </p:txBody>
                  </p:sp>
                </p:grpSp>
                <p:sp>
                  <p:nvSpPr>
                    <p:cNvPr id="16477" name="Text Box 247"/>
                    <p:cNvSpPr txBox="1">
                      <a:spLocks noChangeArrowheads="1"/>
                    </p:cNvSpPr>
                    <p:nvPr/>
                  </p:nvSpPr>
                  <p:spPr bwMode="auto">
                    <a:xfrm>
                      <a:off x="569" y="3069"/>
                      <a:ext cx="4890" cy="1413"/>
                    </a:xfrm>
                    <a:prstGeom prst="rect">
                      <a:avLst/>
                    </a:prstGeom>
                    <a:noFill/>
                    <a:ln w="9525">
                      <a:noFill/>
                      <a:miter lim="800000"/>
                      <a:headEnd/>
                      <a:tailEnd/>
                    </a:ln>
                  </p:spPr>
                  <p:txBody>
                    <a:bodyPr lIns="0" tIns="0" rIns="0" bIns="0">
                      <a:spAutoFit/>
                    </a:bodyPr>
                    <a:lstStyle/>
                    <a:p>
                      <a:pPr>
                        <a:lnSpc>
                          <a:spcPct val="135000"/>
                        </a:lnSpc>
                      </a:pPr>
                      <a:endParaRPr lang="en-US" altLang="zh-CN" sz="2400" b="1">
                        <a:latin typeface="Times New Roman" pitchFamily="18" charset="0"/>
                        <a:ea typeface="楷体_GB2312" pitchFamily="49" charset="-122"/>
                      </a:endParaRPr>
                    </a:p>
                  </p:txBody>
                </p:sp>
              </p:grpSp>
              <p:sp>
                <p:nvSpPr>
                  <p:cNvPr id="16475" name="Text Box 248"/>
                  <p:cNvSpPr txBox="1">
                    <a:spLocks noChangeArrowheads="1"/>
                  </p:cNvSpPr>
                  <p:nvPr/>
                </p:nvSpPr>
                <p:spPr bwMode="auto">
                  <a:xfrm>
                    <a:off x="159" y="1389"/>
                    <a:ext cx="5500" cy="1359"/>
                  </a:xfrm>
                  <a:prstGeom prst="rect">
                    <a:avLst/>
                  </a:prstGeom>
                  <a:noFill/>
                  <a:ln w="9525">
                    <a:noFill/>
                    <a:miter lim="800000"/>
                    <a:headEnd/>
                    <a:tailEnd/>
                  </a:ln>
                </p:spPr>
                <p:txBody>
                  <a:bodyPr lIns="0" tIns="0" rIns="0" bIns="0">
                    <a:spAutoFit/>
                  </a:bodyPr>
                  <a:lstStyle/>
                  <a:p>
                    <a:pPr>
                      <a:lnSpc>
                        <a:spcPct val="130000"/>
                      </a:lnSpc>
                    </a:pPr>
                    <a:endParaRPr lang="en-US" altLang="zh-CN" sz="2400" b="1">
                      <a:latin typeface="Times New Roman" pitchFamily="18" charset="0"/>
                      <a:ea typeface="楷体_GB2312" pitchFamily="49" charset="-122"/>
                    </a:endParaRPr>
                  </a:p>
                </p:txBody>
              </p:sp>
            </p:grpSp>
            <p:sp>
              <p:nvSpPr>
                <p:cNvPr id="16473" name="Rectangle 249"/>
                <p:cNvSpPr>
                  <a:spLocks noChangeArrowheads="1"/>
                </p:cNvSpPr>
                <p:nvPr/>
              </p:nvSpPr>
              <p:spPr bwMode="auto">
                <a:xfrm>
                  <a:off x="651" y="1505"/>
                  <a:ext cx="1" cy="566"/>
                </a:xfrm>
                <a:prstGeom prst="rect">
                  <a:avLst/>
                </a:prstGeom>
                <a:noFill/>
                <a:ln w="9525" algn="ctr">
                  <a:noFill/>
                  <a:miter lim="800000"/>
                  <a:headEnd/>
                  <a:tailEnd/>
                </a:ln>
              </p:spPr>
              <p:txBody>
                <a:bodyPr lIns="0" tIns="0" rIns="0" bIns="0">
                  <a:spAutoFit/>
                </a:bodyPr>
                <a:lstStyle/>
                <a:p>
                  <a:endParaRPr lang="zh-CN" altLang="en-US" sz="2400" b="1">
                    <a:latin typeface="Times New Roman" pitchFamily="18" charset="0"/>
                    <a:ea typeface="楷体_GB2312" pitchFamily="49" charset="-122"/>
                  </a:endParaRPr>
                </a:p>
              </p:txBody>
            </p:sp>
          </p:grpSp>
          <p:sp>
            <p:nvSpPr>
              <p:cNvPr id="16471" name="Rectangle 250"/>
              <p:cNvSpPr>
                <a:spLocks noChangeArrowheads="1"/>
              </p:cNvSpPr>
              <p:nvPr/>
            </p:nvSpPr>
            <p:spPr bwMode="auto">
              <a:xfrm>
                <a:off x="2624" y="993"/>
                <a:ext cx="768" cy="269"/>
              </a:xfrm>
              <a:prstGeom prst="rect">
                <a:avLst/>
              </a:prstGeom>
              <a:noFill/>
              <a:ln w="9525" algn="ctr">
                <a:noFill/>
                <a:miter lim="800000"/>
                <a:headEnd/>
                <a:tailEnd/>
              </a:ln>
            </p:spPr>
            <p:txBody>
              <a:bodyPr lIns="0" tIns="0" rIns="0" bIns="0">
                <a:spAutoFit/>
              </a:bodyPr>
              <a:lstStyle/>
              <a:p>
                <a:r>
                  <a:rPr lang="zh-CN" altLang="en-US" sz="2800">
                    <a:latin typeface="Times New Roman" pitchFamily="18" charset="0"/>
                    <a:ea typeface="微软雅黑" pitchFamily="34" charset="-122"/>
                  </a:rPr>
                  <a:t>运动分析</a:t>
                </a:r>
              </a:p>
            </p:txBody>
          </p:sp>
        </p:grpSp>
        <p:grpSp>
          <p:nvGrpSpPr>
            <p:cNvPr id="16412" name="Group 251"/>
            <p:cNvGrpSpPr>
              <a:grpSpLocks/>
            </p:cNvGrpSpPr>
            <p:nvPr/>
          </p:nvGrpSpPr>
          <p:grpSpPr bwMode="auto">
            <a:xfrm>
              <a:off x="4852" y="2460"/>
              <a:ext cx="2487" cy="345"/>
              <a:chOff x="2562" y="981"/>
              <a:chExt cx="908" cy="345"/>
            </a:xfrm>
          </p:grpSpPr>
          <p:grpSp>
            <p:nvGrpSpPr>
              <p:cNvPr id="16460" name="Group 252"/>
              <p:cNvGrpSpPr>
                <a:grpSpLocks/>
              </p:cNvGrpSpPr>
              <p:nvPr/>
            </p:nvGrpSpPr>
            <p:grpSpPr bwMode="auto">
              <a:xfrm>
                <a:off x="2562" y="981"/>
                <a:ext cx="908" cy="345"/>
                <a:chOff x="567" y="1480"/>
                <a:chExt cx="816" cy="850"/>
              </a:xfrm>
            </p:grpSpPr>
            <p:grpSp>
              <p:nvGrpSpPr>
                <p:cNvPr id="16462" name="Group 253"/>
                <p:cNvGrpSpPr>
                  <a:grpSpLocks/>
                </p:cNvGrpSpPr>
                <p:nvPr/>
              </p:nvGrpSpPr>
              <p:grpSpPr bwMode="auto">
                <a:xfrm>
                  <a:off x="567" y="1480"/>
                  <a:ext cx="816" cy="850"/>
                  <a:chOff x="0" y="1253"/>
                  <a:chExt cx="5760" cy="1567"/>
                </a:xfrm>
              </p:grpSpPr>
              <p:grpSp>
                <p:nvGrpSpPr>
                  <p:cNvPr id="16464" name="Group 254"/>
                  <p:cNvGrpSpPr>
                    <a:grpSpLocks/>
                  </p:cNvGrpSpPr>
                  <p:nvPr/>
                </p:nvGrpSpPr>
                <p:grpSpPr bwMode="auto">
                  <a:xfrm>
                    <a:off x="0" y="1253"/>
                    <a:ext cx="5760" cy="1567"/>
                    <a:chOff x="431" y="2987"/>
                    <a:chExt cx="5028" cy="1567"/>
                  </a:xfrm>
                </p:grpSpPr>
                <p:grpSp>
                  <p:nvGrpSpPr>
                    <p:cNvPr id="16466" name="Group 255"/>
                    <p:cNvGrpSpPr>
                      <a:grpSpLocks/>
                    </p:cNvGrpSpPr>
                    <p:nvPr/>
                  </p:nvGrpSpPr>
                  <p:grpSpPr bwMode="auto">
                    <a:xfrm>
                      <a:off x="431" y="2987"/>
                      <a:ext cx="4860" cy="1567"/>
                      <a:chOff x="249" y="618"/>
                      <a:chExt cx="4860" cy="2007"/>
                    </a:xfrm>
                  </p:grpSpPr>
                  <p:sp>
                    <p:nvSpPr>
                      <p:cNvPr id="16468" name="AutoShape 256"/>
                      <p:cNvSpPr>
                        <a:spLocks noChangeArrowheads="1"/>
                      </p:cNvSpPr>
                      <p:nvPr/>
                    </p:nvSpPr>
                    <p:spPr bwMode="auto">
                      <a:xfrm>
                        <a:off x="289" y="694"/>
                        <a:ext cx="4820" cy="1832"/>
                      </a:xfrm>
                      <a:prstGeom prst="roundRect">
                        <a:avLst>
                          <a:gd name="adj" fmla="val 13125"/>
                        </a:avLst>
                      </a:prstGeom>
                      <a:gradFill rotWithShape="1">
                        <a:gsLst>
                          <a:gs pos="0">
                            <a:srgbClr val="D7EB9B"/>
                          </a:gs>
                          <a:gs pos="50000">
                            <a:srgbClr val="99CC00"/>
                          </a:gs>
                          <a:gs pos="100000">
                            <a:srgbClr val="D7EB9B"/>
                          </a:gs>
                        </a:gsLst>
                        <a:lin ang="5400000" scaled="1"/>
                      </a:gradFill>
                      <a:ln w="25400">
                        <a:solidFill>
                          <a:srgbClr val="FF0000">
                            <a:alpha val="69019"/>
                          </a:srgbClr>
                        </a:solidFill>
                        <a:round/>
                        <a:headEnd/>
                        <a:tailEnd/>
                      </a:ln>
                    </p:spPr>
                    <p:txBody>
                      <a:bodyPr lIns="0" tIns="0" rIns="0" bIns="0">
                        <a:spAutoFit/>
                      </a:bodyPr>
                      <a:lstStyle/>
                      <a:p>
                        <a:pPr>
                          <a:lnSpc>
                            <a:spcPct val="120000"/>
                          </a:lnSpc>
                        </a:pPr>
                        <a:endParaRPr lang="zh-CN" altLang="en-US" sz="2400" b="1">
                          <a:latin typeface="Times New Roman" pitchFamily="18" charset="0"/>
                          <a:ea typeface="楷体_GB2312" pitchFamily="49" charset="-122"/>
                        </a:endParaRPr>
                      </a:p>
                    </p:txBody>
                  </p:sp>
                  <p:sp>
                    <p:nvSpPr>
                      <p:cNvPr id="16469" name="Text Box 9"/>
                      <p:cNvSpPr txBox="1">
                        <a:spLocks noChangeArrowheads="1"/>
                      </p:cNvSpPr>
                      <p:nvPr/>
                    </p:nvSpPr>
                    <p:spPr bwMode="auto">
                      <a:xfrm>
                        <a:off x="249" y="618"/>
                        <a:ext cx="4816" cy="2007"/>
                      </a:xfrm>
                      <a:prstGeom prst="rect">
                        <a:avLst/>
                      </a:prstGeom>
                      <a:noFill/>
                      <a:ln w="9525">
                        <a:noFill/>
                        <a:miter lim="800000"/>
                        <a:headEnd/>
                        <a:tailEnd/>
                      </a:ln>
                    </p:spPr>
                    <p:txBody>
                      <a:bodyPr lIns="0" tIns="0" rIns="0" bIns="0">
                        <a:spAutoFit/>
                      </a:bodyPr>
                      <a:lstStyle/>
                      <a:p>
                        <a:pPr eaLnBrk="0" hangingPunct="0">
                          <a:lnSpc>
                            <a:spcPct val="150000"/>
                          </a:lnSpc>
                        </a:pPr>
                        <a:endParaRPr lang="zh-CN" altLang="en-US" sz="2400" b="1">
                          <a:latin typeface="Times New Roman" pitchFamily="18" charset="0"/>
                          <a:ea typeface="楷体_GB2312" pitchFamily="49" charset="-122"/>
                        </a:endParaRPr>
                      </a:p>
                    </p:txBody>
                  </p:sp>
                </p:grpSp>
                <p:sp>
                  <p:nvSpPr>
                    <p:cNvPr id="16467" name="Text Box 258"/>
                    <p:cNvSpPr txBox="1">
                      <a:spLocks noChangeArrowheads="1"/>
                    </p:cNvSpPr>
                    <p:nvPr/>
                  </p:nvSpPr>
                  <p:spPr bwMode="auto">
                    <a:xfrm>
                      <a:off x="569" y="3069"/>
                      <a:ext cx="4890" cy="1413"/>
                    </a:xfrm>
                    <a:prstGeom prst="rect">
                      <a:avLst/>
                    </a:prstGeom>
                    <a:noFill/>
                    <a:ln w="9525">
                      <a:noFill/>
                      <a:miter lim="800000"/>
                      <a:headEnd/>
                      <a:tailEnd/>
                    </a:ln>
                  </p:spPr>
                  <p:txBody>
                    <a:bodyPr lIns="0" tIns="0" rIns="0" bIns="0">
                      <a:spAutoFit/>
                    </a:bodyPr>
                    <a:lstStyle/>
                    <a:p>
                      <a:pPr>
                        <a:lnSpc>
                          <a:spcPct val="135000"/>
                        </a:lnSpc>
                      </a:pPr>
                      <a:endParaRPr lang="en-US" altLang="zh-CN" sz="2400" b="1">
                        <a:latin typeface="Times New Roman" pitchFamily="18" charset="0"/>
                        <a:ea typeface="楷体_GB2312" pitchFamily="49" charset="-122"/>
                      </a:endParaRPr>
                    </a:p>
                  </p:txBody>
                </p:sp>
              </p:grpSp>
              <p:sp>
                <p:nvSpPr>
                  <p:cNvPr id="16465" name="Text Box 259"/>
                  <p:cNvSpPr txBox="1">
                    <a:spLocks noChangeArrowheads="1"/>
                  </p:cNvSpPr>
                  <p:nvPr/>
                </p:nvSpPr>
                <p:spPr bwMode="auto">
                  <a:xfrm>
                    <a:off x="159" y="1389"/>
                    <a:ext cx="5502" cy="1359"/>
                  </a:xfrm>
                  <a:prstGeom prst="rect">
                    <a:avLst/>
                  </a:prstGeom>
                  <a:noFill/>
                  <a:ln w="9525">
                    <a:noFill/>
                    <a:miter lim="800000"/>
                    <a:headEnd/>
                    <a:tailEnd/>
                  </a:ln>
                </p:spPr>
                <p:txBody>
                  <a:bodyPr lIns="0" tIns="0" rIns="0" bIns="0">
                    <a:spAutoFit/>
                  </a:bodyPr>
                  <a:lstStyle/>
                  <a:p>
                    <a:pPr>
                      <a:lnSpc>
                        <a:spcPct val="130000"/>
                      </a:lnSpc>
                    </a:pPr>
                    <a:endParaRPr lang="en-US" altLang="zh-CN" sz="2400" b="1">
                      <a:latin typeface="Times New Roman" pitchFamily="18" charset="0"/>
                      <a:ea typeface="楷体_GB2312" pitchFamily="49" charset="-122"/>
                    </a:endParaRPr>
                  </a:p>
                </p:txBody>
              </p:sp>
            </p:grpSp>
            <p:sp>
              <p:nvSpPr>
                <p:cNvPr id="16463" name="Rectangle 260"/>
                <p:cNvSpPr>
                  <a:spLocks noChangeArrowheads="1"/>
                </p:cNvSpPr>
                <p:nvPr/>
              </p:nvSpPr>
              <p:spPr bwMode="auto">
                <a:xfrm>
                  <a:off x="651" y="1505"/>
                  <a:ext cx="1" cy="566"/>
                </a:xfrm>
                <a:prstGeom prst="rect">
                  <a:avLst/>
                </a:prstGeom>
                <a:noFill/>
                <a:ln w="9525" algn="ctr">
                  <a:noFill/>
                  <a:miter lim="800000"/>
                  <a:headEnd/>
                  <a:tailEnd/>
                </a:ln>
              </p:spPr>
              <p:txBody>
                <a:bodyPr lIns="0" tIns="0" rIns="0" bIns="0">
                  <a:spAutoFit/>
                </a:bodyPr>
                <a:lstStyle/>
                <a:p>
                  <a:endParaRPr lang="zh-CN" altLang="en-US" sz="2400" b="1">
                    <a:latin typeface="Times New Roman" pitchFamily="18" charset="0"/>
                    <a:ea typeface="楷体_GB2312" pitchFamily="49" charset="-122"/>
                  </a:endParaRPr>
                </a:p>
              </p:txBody>
            </p:sp>
          </p:grpSp>
          <p:sp>
            <p:nvSpPr>
              <p:cNvPr id="16461" name="Rectangle 261"/>
              <p:cNvSpPr>
                <a:spLocks noChangeArrowheads="1"/>
              </p:cNvSpPr>
              <p:nvPr/>
            </p:nvSpPr>
            <p:spPr bwMode="auto">
              <a:xfrm>
                <a:off x="2671" y="998"/>
                <a:ext cx="658" cy="269"/>
              </a:xfrm>
              <a:prstGeom prst="rect">
                <a:avLst/>
              </a:prstGeom>
              <a:noFill/>
              <a:ln w="9525" algn="ctr">
                <a:noFill/>
                <a:miter lim="800000"/>
                <a:headEnd/>
                <a:tailEnd/>
              </a:ln>
            </p:spPr>
            <p:txBody>
              <a:bodyPr lIns="0" tIns="0" rIns="0" bIns="0">
                <a:spAutoFit/>
              </a:bodyPr>
              <a:lstStyle/>
              <a:p>
                <a:r>
                  <a:rPr lang="zh-CN" altLang="en-US" sz="2800">
                    <a:latin typeface="Times New Roman" pitchFamily="18" charset="0"/>
                    <a:ea typeface="微软雅黑" pitchFamily="34" charset="-122"/>
                  </a:rPr>
                  <a:t>整体法和隔离法</a:t>
                </a:r>
              </a:p>
            </p:txBody>
          </p:sp>
        </p:grpSp>
        <p:grpSp>
          <p:nvGrpSpPr>
            <p:cNvPr id="16413" name="Group 262"/>
            <p:cNvGrpSpPr>
              <a:grpSpLocks/>
            </p:cNvGrpSpPr>
            <p:nvPr/>
          </p:nvGrpSpPr>
          <p:grpSpPr bwMode="auto">
            <a:xfrm>
              <a:off x="4878" y="2910"/>
              <a:ext cx="2434" cy="345"/>
              <a:chOff x="567" y="1480"/>
              <a:chExt cx="816" cy="850"/>
            </a:xfrm>
          </p:grpSpPr>
          <p:grpSp>
            <p:nvGrpSpPr>
              <p:cNvPr id="16452" name="Group 263"/>
              <p:cNvGrpSpPr>
                <a:grpSpLocks/>
              </p:cNvGrpSpPr>
              <p:nvPr/>
            </p:nvGrpSpPr>
            <p:grpSpPr bwMode="auto">
              <a:xfrm>
                <a:off x="567" y="1480"/>
                <a:ext cx="816" cy="850"/>
                <a:chOff x="0" y="1253"/>
                <a:chExt cx="5760" cy="1567"/>
              </a:xfrm>
            </p:grpSpPr>
            <p:grpSp>
              <p:nvGrpSpPr>
                <p:cNvPr id="16454" name="Group 264"/>
                <p:cNvGrpSpPr>
                  <a:grpSpLocks/>
                </p:cNvGrpSpPr>
                <p:nvPr/>
              </p:nvGrpSpPr>
              <p:grpSpPr bwMode="auto">
                <a:xfrm>
                  <a:off x="0" y="1253"/>
                  <a:ext cx="5760" cy="1567"/>
                  <a:chOff x="431" y="2987"/>
                  <a:chExt cx="5028" cy="1567"/>
                </a:xfrm>
              </p:grpSpPr>
              <p:grpSp>
                <p:nvGrpSpPr>
                  <p:cNvPr id="16456" name="Group 265"/>
                  <p:cNvGrpSpPr>
                    <a:grpSpLocks/>
                  </p:cNvGrpSpPr>
                  <p:nvPr/>
                </p:nvGrpSpPr>
                <p:grpSpPr bwMode="auto">
                  <a:xfrm>
                    <a:off x="431" y="2987"/>
                    <a:ext cx="4860" cy="1567"/>
                    <a:chOff x="249" y="618"/>
                    <a:chExt cx="4860" cy="2007"/>
                  </a:xfrm>
                </p:grpSpPr>
                <p:sp>
                  <p:nvSpPr>
                    <p:cNvPr id="16458" name="AutoShape 266"/>
                    <p:cNvSpPr>
                      <a:spLocks noChangeArrowheads="1"/>
                    </p:cNvSpPr>
                    <p:nvPr/>
                  </p:nvSpPr>
                  <p:spPr bwMode="auto">
                    <a:xfrm>
                      <a:off x="288" y="694"/>
                      <a:ext cx="4821" cy="1832"/>
                    </a:xfrm>
                    <a:prstGeom prst="roundRect">
                      <a:avLst>
                        <a:gd name="adj" fmla="val 13125"/>
                      </a:avLst>
                    </a:prstGeom>
                    <a:gradFill rotWithShape="1">
                      <a:gsLst>
                        <a:gs pos="0">
                          <a:srgbClr val="D7EB9B"/>
                        </a:gs>
                        <a:gs pos="50000">
                          <a:srgbClr val="99CC00"/>
                        </a:gs>
                        <a:gs pos="100000">
                          <a:srgbClr val="D7EB9B"/>
                        </a:gs>
                      </a:gsLst>
                      <a:lin ang="5400000" scaled="1"/>
                    </a:gradFill>
                    <a:ln w="25400">
                      <a:solidFill>
                        <a:srgbClr val="FF0000">
                          <a:alpha val="69019"/>
                        </a:srgbClr>
                      </a:solidFill>
                      <a:round/>
                      <a:headEnd/>
                      <a:tailEnd/>
                    </a:ln>
                  </p:spPr>
                  <p:txBody>
                    <a:bodyPr lIns="0" tIns="0" rIns="0" bIns="0">
                      <a:spAutoFit/>
                    </a:bodyPr>
                    <a:lstStyle/>
                    <a:p>
                      <a:pPr>
                        <a:lnSpc>
                          <a:spcPct val="120000"/>
                        </a:lnSpc>
                      </a:pPr>
                      <a:endParaRPr lang="zh-CN" altLang="en-US" sz="2400" b="1">
                        <a:latin typeface="Times New Roman" pitchFamily="18" charset="0"/>
                        <a:ea typeface="楷体_GB2312" pitchFamily="49" charset="-122"/>
                      </a:endParaRPr>
                    </a:p>
                  </p:txBody>
                </p:sp>
                <p:sp>
                  <p:nvSpPr>
                    <p:cNvPr id="16459" name="Text Box 9"/>
                    <p:cNvSpPr txBox="1">
                      <a:spLocks noChangeArrowheads="1"/>
                    </p:cNvSpPr>
                    <p:nvPr/>
                  </p:nvSpPr>
                  <p:spPr bwMode="auto">
                    <a:xfrm>
                      <a:off x="249" y="618"/>
                      <a:ext cx="4815" cy="2007"/>
                    </a:xfrm>
                    <a:prstGeom prst="rect">
                      <a:avLst/>
                    </a:prstGeom>
                    <a:noFill/>
                    <a:ln w="9525">
                      <a:noFill/>
                      <a:miter lim="800000"/>
                      <a:headEnd/>
                      <a:tailEnd/>
                    </a:ln>
                  </p:spPr>
                  <p:txBody>
                    <a:bodyPr lIns="0" tIns="0" rIns="0" bIns="0">
                      <a:spAutoFit/>
                    </a:bodyPr>
                    <a:lstStyle/>
                    <a:p>
                      <a:pPr eaLnBrk="0" hangingPunct="0">
                        <a:lnSpc>
                          <a:spcPct val="150000"/>
                        </a:lnSpc>
                      </a:pPr>
                      <a:endParaRPr lang="zh-CN" altLang="en-US" sz="2400" b="1">
                        <a:latin typeface="Times New Roman" pitchFamily="18" charset="0"/>
                        <a:ea typeface="楷体_GB2312" pitchFamily="49" charset="-122"/>
                      </a:endParaRPr>
                    </a:p>
                  </p:txBody>
                </p:sp>
              </p:grpSp>
              <p:sp>
                <p:nvSpPr>
                  <p:cNvPr id="16457" name="Text Box 268"/>
                  <p:cNvSpPr txBox="1">
                    <a:spLocks noChangeArrowheads="1"/>
                  </p:cNvSpPr>
                  <p:nvPr/>
                </p:nvSpPr>
                <p:spPr bwMode="auto">
                  <a:xfrm>
                    <a:off x="570" y="3069"/>
                    <a:ext cx="4889" cy="1413"/>
                  </a:xfrm>
                  <a:prstGeom prst="rect">
                    <a:avLst/>
                  </a:prstGeom>
                  <a:noFill/>
                  <a:ln w="9525">
                    <a:noFill/>
                    <a:miter lim="800000"/>
                    <a:headEnd/>
                    <a:tailEnd/>
                  </a:ln>
                </p:spPr>
                <p:txBody>
                  <a:bodyPr lIns="0" tIns="0" rIns="0" bIns="0">
                    <a:spAutoFit/>
                  </a:bodyPr>
                  <a:lstStyle/>
                  <a:p>
                    <a:pPr>
                      <a:lnSpc>
                        <a:spcPct val="135000"/>
                      </a:lnSpc>
                    </a:pPr>
                    <a:endParaRPr lang="en-US" altLang="zh-CN" sz="2400" b="1">
                      <a:latin typeface="Times New Roman" pitchFamily="18" charset="0"/>
                      <a:ea typeface="楷体_GB2312" pitchFamily="49" charset="-122"/>
                    </a:endParaRPr>
                  </a:p>
                </p:txBody>
              </p:sp>
            </p:grpSp>
            <p:sp>
              <p:nvSpPr>
                <p:cNvPr id="16455" name="Text Box 269"/>
                <p:cNvSpPr txBox="1">
                  <a:spLocks noChangeArrowheads="1"/>
                </p:cNvSpPr>
                <p:nvPr/>
              </p:nvSpPr>
              <p:spPr bwMode="auto">
                <a:xfrm>
                  <a:off x="159" y="1389"/>
                  <a:ext cx="5499" cy="1359"/>
                </a:xfrm>
                <a:prstGeom prst="rect">
                  <a:avLst/>
                </a:prstGeom>
                <a:noFill/>
                <a:ln w="9525">
                  <a:noFill/>
                  <a:miter lim="800000"/>
                  <a:headEnd/>
                  <a:tailEnd/>
                </a:ln>
              </p:spPr>
              <p:txBody>
                <a:bodyPr lIns="0" tIns="0" rIns="0" bIns="0">
                  <a:spAutoFit/>
                </a:bodyPr>
                <a:lstStyle/>
                <a:p>
                  <a:pPr>
                    <a:lnSpc>
                      <a:spcPct val="130000"/>
                    </a:lnSpc>
                  </a:pPr>
                  <a:endParaRPr lang="en-US" altLang="zh-CN" sz="2400" b="1">
                    <a:latin typeface="Times New Roman" pitchFamily="18" charset="0"/>
                    <a:ea typeface="楷体_GB2312" pitchFamily="49" charset="-122"/>
                  </a:endParaRPr>
                </a:p>
              </p:txBody>
            </p:sp>
          </p:grpSp>
          <p:sp>
            <p:nvSpPr>
              <p:cNvPr id="16453" name="Rectangle 270"/>
              <p:cNvSpPr>
                <a:spLocks noChangeArrowheads="1"/>
              </p:cNvSpPr>
              <p:nvPr/>
            </p:nvSpPr>
            <p:spPr bwMode="auto">
              <a:xfrm>
                <a:off x="651" y="1505"/>
                <a:ext cx="1" cy="566"/>
              </a:xfrm>
              <a:prstGeom prst="rect">
                <a:avLst/>
              </a:prstGeom>
              <a:noFill/>
              <a:ln w="9525" algn="ctr">
                <a:noFill/>
                <a:miter lim="800000"/>
                <a:headEnd/>
                <a:tailEnd/>
              </a:ln>
            </p:spPr>
            <p:txBody>
              <a:bodyPr lIns="0" tIns="0" rIns="0" bIns="0">
                <a:spAutoFit/>
              </a:bodyPr>
              <a:lstStyle/>
              <a:p>
                <a:endParaRPr lang="zh-CN" altLang="en-US" sz="2400" b="1">
                  <a:latin typeface="Times New Roman" pitchFamily="18" charset="0"/>
                  <a:ea typeface="楷体_GB2312" pitchFamily="49" charset="-122"/>
                </a:endParaRPr>
              </a:p>
            </p:txBody>
          </p:sp>
        </p:grpSp>
        <p:sp>
          <p:nvSpPr>
            <p:cNvPr id="16414" name="Rectangle 271"/>
            <p:cNvSpPr>
              <a:spLocks noChangeArrowheads="1"/>
            </p:cNvSpPr>
            <p:nvPr/>
          </p:nvSpPr>
          <p:spPr bwMode="auto">
            <a:xfrm>
              <a:off x="4874" y="2924"/>
              <a:ext cx="2486" cy="269"/>
            </a:xfrm>
            <a:prstGeom prst="rect">
              <a:avLst/>
            </a:prstGeom>
            <a:noFill/>
            <a:ln w="9525" algn="ctr">
              <a:noFill/>
              <a:miter lim="800000"/>
              <a:headEnd/>
              <a:tailEnd/>
            </a:ln>
          </p:spPr>
          <p:txBody>
            <a:bodyPr lIns="0" tIns="0" rIns="0" bIns="0">
              <a:spAutoFit/>
            </a:bodyPr>
            <a:lstStyle/>
            <a:p>
              <a:r>
                <a:rPr lang="zh-CN" altLang="en-US" sz="2800">
                  <a:latin typeface="Times New Roman" pitchFamily="18" charset="0"/>
                  <a:ea typeface="微软雅黑" pitchFamily="34" charset="-122"/>
                </a:rPr>
                <a:t>  分段法找状态和过程</a:t>
              </a:r>
            </a:p>
          </p:txBody>
        </p:sp>
        <p:sp>
          <p:nvSpPr>
            <p:cNvPr id="16415" name="AutoShape 272"/>
            <p:cNvSpPr>
              <a:spLocks noChangeArrowheads="1"/>
            </p:cNvSpPr>
            <p:nvPr/>
          </p:nvSpPr>
          <p:spPr bwMode="gray">
            <a:xfrm rot="5400000">
              <a:off x="2778" y="3422"/>
              <a:ext cx="544" cy="385"/>
            </a:xfrm>
            <a:prstGeom prst="upArrow">
              <a:avLst>
                <a:gd name="adj1" fmla="val 57296"/>
                <a:gd name="adj2" fmla="val 62796"/>
              </a:avLst>
            </a:prstGeom>
            <a:gradFill rotWithShape="1">
              <a:gsLst>
                <a:gs pos="0">
                  <a:srgbClr val="81D8F3"/>
                </a:gs>
                <a:gs pos="100000">
                  <a:srgbClr val="C8EEFA"/>
                </a:gs>
              </a:gsLst>
              <a:lin ang="5400000" scaled="1"/>
            </a:gradFill>
            <a:ln w="19050" algn="ctr">
              <a:solidFill>
                <a:srgbClr val="007D7D"/>
              </a:solidFill>
              <a:miter lim="800000"/>
              <a:headEnd/>
              <a:tailEnd/>
            </a:ln>
          </p:spPr>
          <p:txBody>
            <a:bodyPr lIns="18000" tIns="10800" rIns="18000" bIns="10800" anchor="ctr">
              <a:spAutoFit/>
            </a:bodyPr>
            <a:lstStyle/>
            <a:p>
              <a:pPr algn="ctr"/>
              <a:endParaRPr lang="zh-CN" altLang="en-US" sz="2400" b="1">
                <a:latin typeface="Times New Roman" pitchFamily="18" charset="0"/>
                <a:ea typeface="楷体_GB2312" pitchFamily="49" charset="-122"/>
              </a:endParaRPr>
            </a:p>
          </p:txBody>
        </p:sp>
        <p:grpSp>
          <p:nvGrpSpPr>
            <p:cNvPr id="16416" name="Group 273"/>
            <p:cNvGrpSpPr>
              <a:grpSpLocks/>
            </p:cNvGrpSpPr>
            <p:nvPr/>
          </p:nvGrpSpPr>
          <p:grpSpPr bwMode="auto">
            <a:xfrm>
              <a:off x="3209" y="3475"/>
              <a:ext cx="1218" cy="364"/>
              <a:chOff x="2562" y="962"/>
              <a:chExt cx="908" cy="364"/>
            </a:xfrm>
          </p:grpSpPr>
          <p:grpSp>
            <p:nvGrpSpPr>
              <p:cNvPr id="16442" name="Group 274"/>
              <p:cNvGrpSpPr>
                <a:grpSpLocks/>
              </p:cNvGrpSpPr>
              <p:nvPr/>
            </p:nvGrpSpPr>
            <p:grpSpPr bwMode="auto">
              <a:xfrm>
                <a:off x="2562" y="981"/>
                <a:ext cx="908" cy="345"/>
                <a:chOff x="567" y="1480"/>
                <a:chExt cx="816" cy="850"/>
              </a:xfrm>
            </p:grpSpPr>
            <p:grpSp>
              <p:nvGrpSpPr>
                <p:cNvPr id="16444" name="Group 275"/>
                <p:cNvGrpSpPr>
                  <a:grpSpLocks/>
                </p:cNvGrpSpPr>
                <p:nvPr/>
              </p:nvGrpSpPr>
              <p:grpSpPr bwMode="auto">
                <a:xfrm>
                  <a:off x="567" y="1480"/>
                  <a:ext cx="816" cy="850"/>
                  <a:chOff x="0" y="1253"/>
                  <a:chExt cx="5760" cy="1567"/>
                </a:xfrm>
              </p:grpSpPr>
              <p:grpSp>
                <p:nvGrpSpPr>
                  <p:cNvPr id="16446" name="Group 276"/>
                  <p:cNvGrpSpPr>
                    <a:grpSpLocks/>
                  </p:cNvGrpSpPr>
                  <p:nvPr/>
                </p:nvGrpSpPr>
                <p:grpSpPr bwMode="auto">
                  <a:xfrm>
                    <a:off x="0" y="1253"/>
                    <a:ext cx="5760" cy="1567"/>
                    <a:chOff x="431" y="2987"/>
                    <a:chExt cx="5028" cy="1567"/>
                  </a:xfrm>
                </p:grpSpPr>
                <p:grpSp>
                  <p:nvGrpSpPr>
                    <p:cNvPr id="16448" name="Group 277"/>
                    <p:cNvGrpSpPr>
                      <a:grpSpLocks/>
                    </p:cNvGrpSpPr>
                    <p:nvPr/>
                  </p:nvGrpSpPr>
                  <p:grpSpPr bwMode="auto">
                    <a:xfrm>
                      <a:off x="431" y="2987"/>
                      <a:ext cx="4866" cy="1567"/>
                      <a:chOff x="249" y="618"/>
                      <a:chExt cx="4866" cy="2007"/>
                    </a:xfrm>
                  </p:grpSpPr>
                  <p:sp>
                    <p:nvSpPr>
                      <p:cNvPr id="16450" name="AutoShape 278"/>
                      <p:cNvSpPr>
                        <a:spLocks noChangeArrowheads="1"/>
                      </p:cNvSpPr>
                      <p:nvPr/>
                    </p:nvSpPr>
                    <p:spPr bwMode="auto">
                      <a:xfrm>
                        <a:off x="282" y="694"/>
                        <a:ext cx="4833" cy="1832"/>
                      </a:xfrm>
                      <a:prstGeom prst="roundRect">
                        <a:avLst>
                          <a:gd name="adj" fmla="val 13125"/>
                        </a:avLst>
                      </a:prstGeom>
                      <a:gradFill rotWithShape="1">
                        <a:gsLst>
                          <a:gs pos="0">
                            <a:srgbClr val="D7EB9B"/>
                          </a:gs>
                          <a:gs pos="50000">
                            <a:srgbClr val="99CC00"/>
                          </a:gs>
                          <a:gs pos="100000">
                            <a:srgbClr val="D7EB9B"/>
                          </a:gs>
                        </a:gsLst>
                        <a:lin ang="5400000" scaled="1"/>
                      </a:gradFill>
                      <a:ln w="25400">
                        <a:solidFill>
                          <a:srgbClr val="FF0000">
                            <a:alpha val="69019"/>
                          </a:srgbClr>
                        </a:solidFill>
                        <a:round/>
                        <a:headEnd/>
                        <a:tailEnd/>
                      </a:ln>
                    </p:spPr>
                    <p:txBody>
                      <a:bodyPr lIns="0" tIns="0" rIns="0" bIns="0">
                        <a:spAutoFit/>
                      </a:bodyPr>
                      <a:lstStyle/>
                      <a:p>
                        <a:pPr>
                          <a:lnSpc>
                            <a:spcPct val="120000"/>
                          </a:lnSpc>
                        </a:pPr>
                        <a:endParaRPr lang="zh-CN" altLang="en-US" sz="2400" b="1">
                          <a:latin typeface="Times New Roman" pitchFamily="18" charset="0"/>
                          <a:ea typeface="楷体_GB2312" pitchFamily="49" charset="-122"/>
                        </a:endParaRPr>
                      </a:p>
                    </p:txBody>
                  </p:sp>
                  <p:sp>
                    <p:nvSpPr>
                      <p:cNvPr id="16451" name="Text Box 9"/>
                      <p:cNvSpPr txBox="1">
                        <a:spLocks noChangeArrowheads="1"/>
                      </p:cNvSpPr>
                      <p:nvPr/>
                    </p:nvSpPr>
                    <p:spPr bwMode="auto">
                      <a:xfrm>
                        <a:off x="249" y="618"/>
                        <a:ext cx="4815" cy="2007"/>
                      </a:xfrm>
                      <a:prstGeom prst="rect">
                        <a:avLst/>
                      </a:prstGeom>
                      <a:noFill/>
                      <a:ln w="9525">
                        <a:noFill/>
                        <a:miter lim="800000"/>
                        <a:headEnd/>
                        <a:tailEnd/>
                      </a:ln>
                    </p:spPr>
                    <p:txBody>
                      <a:bodyPr lIns="0" tIns="0" rIns="0" bIns="0">
                        <a:spAutoFit/>
                      </a:bodyPr>
                      <a:lstStyle/>
                      <a:p>
                        <a:pPr eaLnBrk="0" hangingPunct="0">
                          <a:lnSpc>
                            <a:spcPct val="150000"/>
                          </a:lnSpc>
                        </a:pPr>
                        <a:endParaRPr lang="zh-CN" altLang="en-US" sz="2400" b="1">
                          <a:latin typeface="Times New Roman" pitchFamily="18" charset="0"/>
                          <a:ea typeface="楷体_GB2312" pitchFamily="49" charset="-122"/>
                        </a:endParaRPr>
                      </a:p>
                    </p:txBody>
                  </p:sp>
                </p:grpSp>
                <p:sp>
                  <p:nvSpPr>
                    <p:cNvPr id="16449" name="Text Box 280"/>
                    <p:cNvSpPr txBox="1">
                      <a:spLocks noChangeArrowheads="1"/>
                    </p:cNvSpPr>
                    <p:nvPr/>
                  </p:nvSpPr>
                  <p:spPr bwMode="auto">
                    <a:xfrm>
                      <a:off x="569" y="3069"/>
                      <a:ext cx="4890" cy="1413"/>
                    </a:xfrm>
                    <a:prstGeom prst="rect">
                      <a:avLst/>
                    </a:prstGeom>
                    <a:noFill/>
                    <a:ln w="9525">
                      <a:noFill/>
                      <a:miter lim="800000"/>
                      <a:headEnd/>
                      <a:tailEnd/>
                    </a:ln>
                  </p:spPr>
                  <p:txBody>
                    <a:bodyPr lIns="0" tIns="0" rIns="0" bIns="0">
                      <a:spAutoFit/>
                    </a:bodyPr>
                    <a:lstStyle/>
                    <a:p>
                      <a:pPr>
                        <a:lnSpc>
                          <a:spcPct val="135000"/>
                        </a:lnSpc>
                      </a:pPr>
                      <a:endParaRPr lang="en-US" altLang="zh-CN" sz="2400" b="1">
                        <a:latin typeface="Times New Roman" pitchFamily="18" charset="0"/>
                        <a:ea typeface="楷体_GB2312" pitchFamily="49" charset="-122"/>
                      </a:endParaRPr>
                    </a:p>
                  </p:txBody>
                </p:sp>
              </p:grpSp>
              <p:sp>
                <p:nvSpPr>
                  <p:cNvPr id="16447" name="Text Box 281"/>
                  <p:cNvSpPr txBox="1">
                    <a:spLocks noChangeArrowheads="1"/>
                  </p:cNvSpPr>
                  <p:nvPr/>
                </p:nvSpPr>
                <p:spPr bwMode="auto">
                  <a:xfrm>
                    <a:off x="159" y="1389"/>
                    <a:ext cx="5500" cy="1359"/>
                  </a:xfrm>
                  <a:prstGeom prst="rect">
                    <a:avLst/>
                  </a:prstGeom>
                  <a:noFill/>
                  <a:ln w="9525">
                    <a:noFill/>
                    <a:miter lim="800000"/>
                    <a:headEnd/>
                    <a:tailEnd/>
                  </a:ln>
                </p:spPr>
                <p:txBody>
                  <a:bodyPr lIns="0" tIns="0" rIns="0" bIns="0">
                    <a:spAutoFit/>
                  </a:bodyPr>
                  <a:lstStyle/>
                  <a:p>
                    <a:pPr>
                      <a:lnSpc>
                        <a:spcPct val="130000"/>
                      </a:lnSpc>
                    </a:pPr>
                    <a:endParaRPr lang="en-US" altLang="zh-CN" sz="2400" b="1">
                      <a:latin typeface="Times New Roman" pitchFamily="18" charset="0"/>
                      <a:ea typeface="楷体_GB2312" pitchFamily="49" charset="-122"/>
                    </a:endParaRPr>
                  </a:p>
                </p:txBody>
              </p:sp>
            </p:grpSp>
            <p:sp>
              <p:nvSpPr>
                <p:cNvPr id="16445" name="Rectangle 282"/>
                <p:cNvSpPr>
                  <a:spLocks noChangeArrowheads="1"/>
                </p:cNvSpPr>
                <p:nvPr/>
              </p:nvSpPr>
              <p:spPr bwMode="auto">
                <a:xfrm>
                  <a:off x="651" y="1505"/>
                  <a:ext cx="1" cy="566"/>
                </a:xfrm>
                <a:prstGeom prst="rect">
                  <a:avLst/>
                </a:prstGeom>
                <a:noFill/>
                <a:ln w="9525" algn="ctr">
                  <a:noFill/>
                  <a:miter lim="800000"/>
                  <a:headEnd/>
                  <a:tailEnd/>
                </a:ln>
              </p:spPr>
              <p:txBody>
                <a:bodyPr lIns="0" tIns="0" rIns="0" bIns="0">
                  <a:spAutoFit/>
                </a:bodyPr>
                <a:lstStyle/>
                <a:p>
                  <a:endParaRPr lang="zh-CN" altLang="en-US" sz="2400" b="1">
                    <a:latin typeface="Times New Roman" pitchFamily="18" charset="0"/>
                    <a:ea typeface="楷体_GB2312" pitchFamily="49" charset="-122"/>
                  </a:endParaRPr>
                </a:p>
              </p:txBody>
            </p:sp>
          </p:grpSp>
          <p:sp>
            <p:nvSpPr>
              <p:cNvPr id="16443" name="Rectangle 283"/>
              <p:cNvSpPr>
                <a:spLocks noChangeArrowheads="1"/>
              </p:cNvSpPr>
              <p:nvPr/>
            </p:nvSpPr>
            <p:spPr bwMode="auto">
              <a:xfrm>
                <a:off x="2655" y="962"/>
                <a:ext cx="687" cy="323"/>
              </a:xfrm>
              <a:prstGeom prst="rect">
                <a:avLst/>
              </a:prstGeom>
              <a:noFill/>
              <a:ln w="9525" algn="ctr">
                <a:noFill/>
                <a:miter lim="800000"/>
                <a:headEnd/>
                <a:tailEnd/>
              </a:ln>
            </p:spPr>
            <p:txBody>
              <a:bodyPr lIns="0" tIns="0" rIns="0" bIns="0">
                <a:spAutoFit/>
              </a:bodyPr>
              <a:lstStyle/>
              <a:p>
                <a:pPr>
                  <a:lnSpc>
                    <a:spcPct val="120000"/>
                  </a:lnSpc>
                </a:pPr>
                <a:r>
                  <a:rPr lang="zh-CN" altLang="en-US" sz="2800">
                    <a:latin typeface="Times New Roman" pitchFamily="18" charset="0"/>
                    <a:ea typeface="微软雅黑" pitchFamily="34" charset="-122"/>
                  </a:rPr>
                  <a:t>加速度</a:t>
                </a:r>
                <a:r>
                  <a:rPr lang="en-US" altLang="zh-CN" sz="2800" b="1" i="1">
                    <a:solidFill>
                      <a:srgbClr val="0000FF"/>
                    </a:solidFill>
                    <a:latin typeface="Times New Roman" pitchFamily="18" charset="0"/>
                    <a:ea typeface="微软雅黑" pitchFamily="34" charset="-122"/>
                  </a:rPr>
                  <a:t>a</a:t>
                </a:r>
              </a:p>
            </p:txBody>
          </p:sp>
        </p:grpSp>
        <p:sp>
          <p:nvSpPr>
            <p:cNvPr id="16417" name="AutoShape 191"/>
            <p:cNvSpPr>
              <a:spLocks noChangeArrowheads="1"/>
            </p:cNvSpPr>
            <p:nvPr/>
          </p:nvSpPr>
          <p:spPr bwMode="gray">
            <a:xfrm rot="5400000">
              <a:off x="592" y="3065"/>
              <a:ext cx="1057" cy="385"/>
            </a:xfrm>
            <a:prstGeom prst="upArrow">
              <a:avLst>
                <a:gd name="adj1" fmla="val 57296"/>
                <a:gd name="adj2" fmla="val 62796"/>
              </a:avLst>
            </a:prstGeom>
            <a:gradFill rotWithShape="1">
              <a:gsLst>
                <a:gs pos="0">
                  <a:srgbClr val="81D8F3"/>
                </a:gs>
                <a:gs pos="100000">
                  <a:srgbClr val="C8EEFA"/>
                </a:gs>
              </a:gsLst>
              <a:lin ang="5400000" scaled="1"/>
            </a:gradFill>
            <a:ln w="19050" algn="ctr">
              <a:solidFill>
                <a:srgbClr val="007D7D"/>
              </a:solidFill>
              <a:miter lim="800000"/>
              <a:headEnd/>
              <a:tailEnd/>
            </a:ln>
          </p:spPr>
          <p:txBody>
            <a:bodyPr lIns="18000" tIns="10800" rIns="18000" bIns="10800" anchor="ctr">
              <a:spAutoFit/>
            </a:bodyPr>
            <a:lstStyle/>
            <a:p>
              <a:pPr algn="ctr"/>
              <a:endParaRPr lang="zh-CN" altLang="en-US" sz="2400" b="1">
                <a:latin typeface="Times New Roman" pitchFamily="18" charset="0"/>
                <a:ea typeface="楷体_GB2312" pitchFamily="49" charset="-122"/>
              </a:endParaRPr>
            </a:p>
          </p:txBody>
        </p:sp>
        <p:sp>
          <p:nvSpPr>
            <p:cNvPr id="16418" name="AutoShape 192"/>
            <p:cNvSpPr>
              <a:spLocks noChangeArrowheads="1"/>
            </p:cNvSpPr>
            <p:nvPr/>
          </p:nvSpPr>
          <p:spPr bwMode="auto">
            <a:xfrm rot="-5400000">
              <a:off x="-129" y="2985"/>
              <a:ext cx="1461" cy="554"/>
            </a:xfrm>
            <a:prstGeom prst="roundRect">
              <a:avLst>
                <a:gd name="adj" fmla="val 50000"/>
              </a:avLst>
            </a:prstGeom>
            <a:gradFill rotWithShape="1">
              <a:gsLst>
                <a:gs pos="0">
                  <a:srgbClr val="99CC00"/>
                </a:gs>
                <a:gs pos="50000">
                  <a:srgbClr val="E6F3C1"/>
                </a:gs>
                <a:gs pos="100000">
                  <a:srgbClr val="99CC00"/>
                </a:gs>
              </a:gsLst>
              <a:lin ang="5400000" scaled="1"/>
            </a:gradFill>
            <a:ln w="19050">
              <a:solidFill>
                <a:schemeClr val="tx1"/>
              </a:solidFill>
              <a:round/>
              <a:headEnd/>
              <a:tailEnd/>
            </a:ln>
          </p:spPr>
          <p:txBody>
            <a:bodyPr rot="10800000" lIns="0" tIns="0" rIns="0" bIns="0" anchor="ctr">
              <a:spAutoFit/>
            </a:bodyPr>
            <a:lstStyle/>
            <a:p>
              <a:pPr algn="ctr"/>
              <a:endParaRPr lang="en-US" altLang="zh-CN" sz="4000" b="1">
                <a:latin typeface="Times New Roman" pitchFamily="18" charset="0"/>
                <a:ea typeface="楷体_GB2312" pitchFamily="49" charset="-122"/>
              </a:endParaRPr>
            </a:p>
          </p:txBody>
        </p:sp>
        <p:sp>
          <p:nvSpPr>
            <p:cNvPr id="16419" name="Text Box 193"/>
            <p:cNvSpPr txBox="1">
              <a:spLocks noChangeArrowheads="1"/>
            </p:cNvSpPr>
            <p:nvPr/>
          </p:nvSpPr>
          <p:spPr bwMode="auto">
            <a:xfrm>
              <a:off x="439" y="2604"/>
              <a:ext cx="322" cy="1345"/>
            </a:xfrm>
            <a:prstGeom prst="rect">
              <a:avLst/>
            </a:prstGeom>
            <a:noFill/>
            <a:ln w="9525" algn="ctr">
              <a:noFill/>
              <a:miter lim="800000"/>
              <a:headEnd/>
              <a:tailEnd/>
            </a:ln>
          </p:spPr>
          <p:txBody>
            <a:bodyPr lIns="0" tIns="0" rIns="0" bIns="0">
              <a:spAutoFit/>
            </a:bodyPr>
            <a:lstStyle/>
            <a:p>
              <a:pPr algn="ctr"/>
              <a:r>
                <a:rPr lang="zh-CN" altLang="en-US" sz="2800">
                  <a:solidFill>
                    <a:srgbClr val="0000FF"/>
                  </a:solidFill>
                  <a:latin typeface="Times New Roman" pitchFamily="18" charset="0"/>
                  <a:ea typeface="微软雅黑" pitchFamily="34" charset="-122"/>
                </a:rPr>
                <a:t>二</a:t>
              </a:r>
              <a:r>
                <a:rPr lang="en-US" altLang="zh-CN" sz="2800">
                  <a:solidFill>
                    <a:srgbClr val="0000FF"/>
                  </a:solidFill>
                  <a:latin typeface="Times New Roman" pitchFamily="18" charset="0"/>
                  <a:ea typeface="微软雅黑" pitchFamily="34" charset="-122"/>
                </a:rPr>
                <a:t>.</a:t>
              </a:r>
            </a:p>
            <a:p>
              <a:pPr algn="ctr"/>
              <a:r>
                <a:rPr lang="zh-CN" altLang="en-US" sz="2800">
                  <a:solidFill>
                    <a:srgbClr val="0000FF"/>
                  </a:solidFill>
                  <a:latin typeface="Times New Roman" pitchFamily="18" charset="0"/>
                  <a:ea typeface="微软雅黑" pitchFamily="34" charset="-122"/>
                </a:rPr>
                <a:t>分</a:t>
              </a:r>
            </a:p>
            <a:p>
              <a:pPr algn="ctr"/>
              <a:r>
                <a:rPr lang="zh-CN" altLang="en-US" sz="2800">
                  <a:solidFill>
                    <a:srgbClr val="0000FF"/>
                  </a:solidFill>
                  <a:latin typeface="Times New Roman" pitchFamily="18" charset="0"/>
                  <a:ea typeface="微软雅黑" pitchFamily="34" charset="-122"/>
                </a:rPr>
                <a:t>析</a:t>
              </a:r>
            </a:p>
            <a:p>
              <a:pPr algn="ctr"/>
              <a:r>
                <a:rPr lang="zh-CN" altLang="en-US" sz="2800">
                  <a:solidFill>
                    <a:srgbClr val="0000FF"/>
                  </a:solidFill>
                  <a:latin typeface="Times New Roman" pitchFamily="18" charset="0"/>
                  <a:ea typeface="微软雅黑" pitchFamily="34" charset="-122"/>
                </a:rPr>
                <a:t>方</a:t>
              </a:r>
            </a:p>
            <a:p>
              <a:pPr algn="ctr"/>
              <a:r>
                <a:rPr lang="zh-CN" altLang="en-US" sz="2800">
                  <a:solidFill>
                    <a:srgbClr val="0000FF"/>
                  </a:solidFill>
                  <a:latin typeface="Times New Roman" pitchFamily="18" charset="0"/>
                  <a:ea typeface="微软雅黑" pitchFamily="34" charset="-122"/>
                </a:rPr>
                <a:t>法</a:t>
              </a:r>
            </a:p>
          </p:txBody>
        </p:sp>
        <p:grpSp>
          <p:nvGrpSpPr>
            <p:cNvPr id="16420" name="Group 194"/>
            <p:cNvGrpSpPr>
              <a:grpSpLocks/>
            </p:cNvGrpSpPr>
            <p:nvPr/>
          </p:nvGrpSpPr>
          <p:grpSpPr bwMode="auto">
            <a:xfrm>
              <a:off x="1384" y="2642"/>
              <a:ext cx="1521" cy="350"/>
              <a:chOff x="295" y="1207"/>
              <a:chExt cx="1134" cy="350"/>
            </a:xfrm>
          </p:grpSpPr>
          <p:grpSp>
            <p:nvGrpSpPr>
              <p:cNvPr id="16432" name="Group 195"/>
              <p:cNvGrpSpPr>
                <a:grpSpLocks/>
              </p:cNvGrpSpPr>
              <p:nvPr/>
            </p:nvGrpSpPr>
            <p:grpSpPr bwMode="auto">
              <a:xfrm>
                <a:off x="295" y="1207"/>
                <a:ext cx="1134" cy="345"/>
                <a:chOff x="567" y="1480"/>
                <a:chExt cx="816" cy="603"/>
              </a:xfrm>
            </p:grpSpPr>
            <p:grpSp>
              <p:nvGrpSpPr>
                <p:cNvPr id="16434" name="Group 196"/>
                <p:cNvGrpSpPr>
                  <a:grpSpLocks/>
                </p:cNvGrpSpPr>
                <p:nvPr/>
              </p:nvGrpSpPr>
              <p:grpSpPr bwMode="auto">
                <a:xfrm>
                  <a:off x="567" y="1480"/>
                  <a:ext cx="816" cy="603"/>
                  <a:chOff x="0" y="1253"/>
                  <a:chExt cx="5760" cy="1110"/>
                </a:xfrm>
              </p:grpSpPr>
              <p:grpSp>
                <p:nvGrpSpPr>
                  <p:cNvPr id="16436" name="Group 197"/>
                  <p:cNvGrpSpPr>
                    <a:grpSpLocks/>
                  </p:cNvGrpSpPr>
                  <p:nvPr/>
                </p:nvGrpSpPr>
                <p:grpSpPr bwMode="auto">
                  <a:xfrm>
                    <a:off x="0" y="1253"/>
                    <a:ext cx="5760" cy="1110"/>
                    <a:chOff x="431" y="2987"/>
                    <a:chExt cx="5028" cy="1110"/>
                  </a:xfrm>
                </p:grpSpPr>
                <p:grpSp>
                  <p:nvGrpSpPr>
                    <p:cNvPr id="16438" name="Group 198"/>
                    <p:cNvGrpSpPr>
                      <a:grpSpLocks/>
                    </p:cNvGrpSpPr>
                    <p:nvPr/>
                  </p:nvGrpSpPr>
                  <p:grpSpPr bwMode="auto">
                    <a:xfrm>
                      <a:off x="431" y="2987"/>
                      <a:ext cx="4851" cy="1110"/>
                      <a:chOff x="249" y="618"/>
                      <a:chExt cx="4851" cy="1422"/>
                    </a:xfrm>
                  </p:grpSpPr>
                  <p:sp>
                    <p:nvSpPr>
                      <p:cNvPr id="16440" name="AutoShape 199"/>
                      <p:cNvSpPr>
                        <a:spLocks noChangeArrowheads="1"/>
                      </p:cNvSpPr>
                      <p:nvPr/>
                    </p:nvSpPr>
                    <p:spPr bwMode="auto">
                      <a:xfrm>
                        <a:off x="299" y="713"/>
                        <a:ext cx="4801" cy="1299"/>
                      </a:xfrm>
                      <a:prstGeom prst="roundRect">
                        <a:avLst>
                          <a:gd name="adj" fmla="val 13125"/>
                        </a:avLst>
                      </a:prstGeom>
                      <a:gradFill rotWithShape="1">
                        <a:gsLst>
                          <a:gs pos="0">
                            <a:srgbClr val="D7EB9B"/>
                          </a:gs>
                          <a:gs pos="50000">
                            <a:srgbClr val="99CC00"/>
                          </a:gs>
                          <a:gs pos="100000">
                            <a:srgbClr val="D7EB9B"/>
                          </a:gs>
                        </a:gsLst>
                        <a:lin ang="5400000" scaled="1"/>
                      </a:gradFill>
                      <a:ln w="25400">
                        <a:solidFill>
                          <a:srgbClr val="FF0000">
                            <a:alpha val="69019"/>
                          </a:srgbClr>
                        </a:solidFill>
                        <a:round/>
                        <a:headEnd/>
                        <a:tailEnd/>
                      </a:ln>
                    </p:spPr>
                    <p:txBody>
                      <a:bodyPr lIns="0" tIns="0" rIns="0" bIns="0">
                        <a:spAutoFit/>
                      </a:bodyPr>
                      <a:lstStyle/>
                      <a:p>
                        <a:pPr>
                          <a:lnSpc>
                            <a:spcPct val="120000"/>
                          </a:lnSpc>
                        </a:pPr>
                        <a:endParaRPr lang="zh-CN" altLang="en-US" sz="2400" b="1">
                          <a:latin typeface="Times New Roman" pitchFamily="18" charset="0"/>
                          <a:ea typeface="楷体_GB2312" pitchFamily="49" charset="-122"/>
                        </a:endParaRPr>
                      </a:p>
                    </p:txBody>
                  </p:sp>
                  <p:sp>
                    <p:nvSpPr>
                      <p:cNvPr id="16441" name="Text Box 9"/>
                      <p:cNvSpPr txBox="1">
                        <a:spLocks noChangeArrowheads="1"/>
                      </p:cNvSpPr>
                      <p:nvPr/>
                    </p:nvSpPr>
                    <p:spPr bwMode="auto">
                      <a:xfrm>
                        <a:off x="249" y="618"/>
                        <a:ext cx="4810" cy="1422"/>
                      </a:xfrm>
                      <a:prstGeom prst="rect">
                        <a:avLst/>
                      </a:prstGeom>
                      <a:noFill/>
                      <a:ln w="9525">
                        <a:noFill/>
                        <a:miter lim="800000"/>
                        <a:headEnd/>
                        <a:tailEnd/>
                      </a:ln>
                    </p:spPr>
                    <p:txBody>
                      <a:bodyPr lIns="0" tIns="0" rIns="0" bIns="0">
                        <a:spAutoFit/>
                      </a:bodyPr>
                      <a:lstStyle/>
                      <a:p>
                        <a:pPr eaLnBrk="0" hangingPunct="0">
                          <a:lnSpc>
                            <a:spcPct val="150000"/>
                          </a:lnSpc>
                        </a:pPr>
                        <a:endParaRPr lang="zh-CN" altLang="en-US" sz="2400" b="1">
                          <a:latin typeface="Times New Roman" pitchFamily="18" charset="0"/>
                          <a:ea typeface="楷体_GB2312" pitchFamily="49" charset="-122"/>
                        </a:endParaRPr>
                      </a:p>
                    </p:txBody>
                  </p:sp>
                </p:grpSp>
                <p:sp>
                  <p:nvSpPr>
                    <p:cNvPr id="16439" name="Text Box 201"/>
                    <p:cNvSpPr txBox="1">
                      <a:spLocks noChangeArrowheads="1"/>
                    </p:cNvSpPr>
                    <p:nvPr/>
                  </p:nvSpPr>
                  <p:spPr bwMode="auto">
                    <a:xfrm>
                      <a:off x="564" y="3067"/>
                      <a:ext cx="4895" cy="1002"/>
                    </a:xfrm>
                    <a:prstGeom prst="rect">
                      <a:avLst/>
                    </a:prstGeom>
                    <a:noFill/>
                    <a:ln w="9525">
                      <a:noFill/>
                      <a:miter lim="800000"/>
                      <a:headEnd/>
                      <a:tailEnd/>
                    </a:ln>
                  </p:spPr>
                  <p:txBody>
                    <a:bodyPr lIns="0" tIns="0" rIns="0" bIns="0">
                      <a:spAutoFit/>
                    </a:bodyPr>
                    <a:lstStyle/>
                    <a:p>
                      <a:pPr>
                        <a:lnSpc>
                          <a:spcPct val="135000"/>
                        </a:lnSpc>
                      </a:pPr>
                      <a:endParaRPr lang="en-US" altLang="zh-CN" sz="2400" b="1">
                        <a:latin typeface="Times New Roman" pitchFamily="18" charset="0"/>
                        <a:ea typeface="楷体_GB2312" pitchFamily="49" charset="-122"/>
                      </a:endParaRPr>
                    </a:p>
                  </p:txBody>
                </p:sp>
              </p:grpSp>
              <p:sp>
                <p:nvSpPr>
                  <p:cNvPr id="16437" name="Text Box 202"/>
                  <p:cNvSpPr txBox="1">
                    <a:spLocks noChangeArrowheads="1"/>
                  </p:cNvSpPr>
                  <p:nvPr/>
                </p:nvSpPr>
                <p:spPr bwMode="auto">
                  <a:xfrm>
                    <a:off x="157" y="1388"/>
                    <a:ext cx="5506" cy="963"/>
                  </a:xfrm>
                  <a:prstGeom prst="rect">
                    <a:avLst/>
                  </a:prstGeom>
                  <a:noFill/>
                  <a:ln w="9525">
                    <a:noFill/>
                    <a:miter lim="800000"/>
                    <a:headEnd/>
                    <a:tailEnd/>
                  </a:ln>
                </p:spPr>
                <p:txBody>
                  <a:bodyPr lIns="0" tIns="0" rIns="0" bIns="0">
                    <a:spAutoFit/>
                  </a:bodyPr>
                  <a:lstStyle/>
                  <a:p>
                    <a:pPr>
                      <a:lnSpc>
                        <a:spcPct val="130000"/>
                      </a:lnSpc>
                    </a:pPr>
                    <a:endParaRPr lang="en-US" altLang="zh-CN" sz="2400" b="1">
                      <a:latin typeface="Times New Roman" pitchFamily="18" charset="0"/>
                      <a:ea typeface="楷体_GB2312" pitchFamily="49" charset="-122"/>
                    </a:endParaRPr>
                  </a:p>
                </p:txBody>
              </p:sp>
            </p:grpSp>
            <p:sp>
              <p:nvSpPr>
                <p:cNvPr id="16435" name="Rectangle 203"/>
                <p:cNvSpPr>
                  <a:spLocks noChangeArrowheads="1"/>
                </p:cNvSpPr>
                <p:nvPr/>
              </p:nvSpPr>
              <p:spPr bwMode="auto">
                <a:xfrm>
                  <a:off x="657" y="1517"/>
                  <a:ext cx="625" cy="402"/>
                </a:xfrm>
                <a:prstGeom prst="rect">
                  <a:avLst/>
                </a:prstGeom>
                <a:noFill/>
                <a:ln w="9525" algn="ctr">
                  <a:noFill/>
                  <a:miter lim="800000"/>
                  <a:headEnd/>
                  <a:tailEnd/>
                </a:ln>
              </p:spPr>
              <p:txBody>
                <a:bodyPr lIns="0" tIns="0" rIns="0" bIns="0">
                  <a:spAutoFit/>
                </a:bodyPr>
                <a:lstStyle/>
                <a:p>
                  <a:endParaRPr lang="zh-CN" altLang="en-US" sz="2400" b="1">
                    <a:latin typeface="Times New Roman" pitchFamily="18" charset="0"/>
                    <a:ea typeface="楷体_GB2312" pitchFamily="49" charset="-122"/>
                  </a:endParaRPr>
                </a:p>
              </p:txBody>
            </p:sp>
          </p:grpSp>
          <p:sp>
            <p:nvSpPr>
              <p:cNvPr id="16433" name="Text Box 204"/>
              <p:cNvSpPr txBox="1">
                <a:spLocks noChangeArrowheads="1"/>
              </p:cNvSpPr>
              <p:nvPr/>
            </p:nvSpPr>
            <p:spPr bwMode="auto">
              <a:xfrm>
                <a:off x="381" y="1288"/>
                <a:ext cx="959" cy="269"/>
              </a:xfrm>
              <a:prstGeom prst="rect">
                <a:avLst/>
              </a:prstGeom>
              <a:noFill/>
              <a:ln w="9525" algn="ctr">
                <a:noFill/>
                <a:miter lim="800000"/>
                <a:headEnd/>
                <a:tailEnd/>
              </a:ln>
            </p:spPr>
            <p:txBody>
              <a:bodyPr lIns="0" tIns="0" rIns="0" bIns="0">
                <a:spAutoFit/>
              </a:bodyPr>
              <a:lstStyle/>
              <a:p>
                <a:r>
                  <a:rPr lang="zh-CN" altLang="en-US" sz="2800">
                    <a:latin typeface="Times New Roman" pitchFamily="18" charset="0"/>
                    <a:ea typeface="微软雅黑" pitchFamily="34" charset="-122"/>
                  </a:rPr>
                  <a:t>做两类分析</a:t>
                </a:r>
              </a:p>
            </p:txBody>
          </p:sp>
        </p:grpSp>
        <p:grpSp>
          <p:nvGrpSpPr>
            <p:cNvPr id="16421" name="Group 205"/>
            <p:cNvGrpSpPr>
              <a:grpSpLocks/>
            </p:cNvGrpSpPr>
            <p:nvPr/>
          </p:nvGrpSpPr>
          <p:grpSpPr bwMode="auto">
            <a:xfrm>
              <a:off x="1384" y="3418"/>
              <a:ext cx="1521" cy="345"/>
              <a:chOff x="295" y="1207"/>
              <a:chExt cx="1134" cy="345"/>
            </a:xfrm>
          </p:grpSpPr>
          <p:grpSp>
            <p:nvGrpSpPr>
              <p:cNvPr id="16422" name="Group 206"/>
              <p:cNvGrpSpPr>
                <a:grpSpLocks/>
              </p:cNvGrpSpPr>
              <p:nvPr/>
            </p:nvGrpSpPr>
            <p:grpSpPr bwMode="auto">
              <a:xfrm>
                <a:off x="295" y="1207"/>
                <a:ext cx="1134" cy="345"/>
                <a:chOff x="567" y="1480"/>
                <a:chExt cx="816" cy="603"/>
              </a:xfrm>
            </p:grpSpPr>
            <p:grpSp>
              <p:nvGrpSpPr>
                <p:cNvPr id="16424" name="Group 207"/>
                <p:cNvGrpSpPr>
                  <a:grpSpLocks/>
                </p:cNvGrpSpPr>
                <p:nvPr/>
              </p:nvGrpSpPr>
              <p:grpSpPr bwMode="auto">
                <a:xfrm>
                  <a:off x="567" y="1480"/>
                  <a:ext cx="816" cy="603"/>
                  <a:chOff x="0" y="1253"/>
                  <a:chExt cx="5760" cy="1110"/>
                </a:xfrm>
              </p:grpSpPr>
              <p:grpSp>
                <p:nvGrpSpPr>
                  <p:cNvPr id="16426" name="Group 208"/>
                  <p:cNvGrpSpPr>
                    <a:grpSpLocks/>
                  </p:cNvGrpSpPr>
                  <p:nvPr/>
                </p:nvGrpSpPr>
                <p:grpSpPr bwMode="auto">
                  <a:xfrm>
                    <a:off x="0" y="1253"/>
                    <a:ext cx="5760" cy="1110"/>
                    <a:chOff x="431" y="2987"/>
                    <a:chExt cx="5028" cy="1110"/>
                  </a:xfrm>
                </p:grpSpPr>
                <p:grpSp>
                  <p:nvGrpSpPr>
                    <p:cNvPr id="16428" name="Group 209"/>
                    <p:cNvGrpSpPr>
                      <a:grpSpLocks/>
                    </p:cNvGrpSpPr>
                    <p:nvPr/>
                  </p:nvGrpSpPr>
                  <p:grpSpPr bwMode="auto">
                    <a:xfrm>
                      <a:off x="431" y="2987"/>
                      <a:ext cx="4851" cy="1110"/>
                      <a:chOff x="249" y="618"/>
                      <a:chExt cx="4851" cy="1422"/>
                    </a:xfrm>
                  </p:grpSpPr>
                  <p:sp>
                    <p:nvSpPr>
                      <p:cNvPr id="16430" name="AutoShape 210"/>
                      <p:cNvSpPr>
                        <a:spLocks noChangeArrowheads="1"/>
                      </p:cNvSpPr>
                      <p:nvPr/>
                    </p:nvSpPr>
                    <p:spPr bwMode="auto">
                      <a:xfrm>
                        <a:off x="299" y="713"/>
                        <a:ext cx="4801" cy="1299"/>
                      </a:xfrm>
                      <a:prstGeom prst="roundRect">
                        <a:avLst>
                          <a:gd name="adj" fmla="val 13125"/>
                        </a:avLst>
                      </a:prstGeom>
                      <a:gradFill rotWithShape="1">
                        <a:gsLst>
                          <a:gs pos="0">
                            <a:srgbClr val="D7EB9B"/>
                          </a:gs>
                          <a:gs pos="50000">
                            <a:srgbClr val="99CC00"/>
                          </a:gs>
                          <a:gs pos="100000">
                            <a:srgbClr val="D7EB9B"/>
                          </a:gs>
                        </a:gsLst>
                        <a:lin ang="5400000" scaled="1"/>
                      </a:gradFill>
                      <a:ln w="25400">
                        <a:solidFill>
                          <a:srgbClr val="FF0000">
                            <a:alpha val="69019"/>
                          </a:srgbClr>
                        </a:solidFill>
                        <a:round/>
                        <a:headEnd/>
                        <a:tailEnd/>
                      </a:ln>
                    </p:spPr>
                    <p:txBody>
                      <a:bodyPr lIns="0" tIns="0" rIns="0" bIns="0">
                        <a:spAutoFit/>
                      </a:bodyPr>
                      <a:lstStyle/>
                      <a:p>
                        <a:pPr>
                          <a:lnSpc>
                            <a:spcPct val="120000"/>
                          </a:lnSpc>
                        </a:pPr>
                        <a:endParaRPr lang="zh-CN" altLang="en-US" sz="2400" b="1">
                          <a:latin typeface="Times New Roman" pitchFamily="18" charset="0"/>
                          <a:ea typeface="楷体_GB2312" pitchFamily="49" charset="-122"/>
                        </a:endParaRPr>
                      </a:p>
                    </p:txBody>
                  </p:sp>
                  <p:sp>
                    <p:nvSpPr>
                      <p:cNvPr id="16431" name="Text Box 9"/>
                      <p:cNvSpPr txBox="1">
                        <a:spLocks noChangeArrowheads="1"/>
                      </p:cNvSpPr>
                      <p:nvPr/>
                    </p:nvSpPr>
                    <p:spPr bwMode="auto">
                      <a:xfrm>
                        <a:off x="249" y="618"/>
                        <a:ext cx="4810" cy="1422"/>
                      </a:xfrm>
                      <a:prstGeom prst="rect">
                        <a:avLst/>
                      </a:prstGeom>
                      <a:noFill/>
                      <a:ln w="9525">
                        <a:noFill/>
                        <a:miter lim="800000"/>
                        <a:headEnd/>
                        <a:tailEnd/>
                      </a:ln>
                    </p:spPr>
                    <p:txBody>
                      <a:bodyPr lIns="0" tIns="0" rIns="0" bIns="0">
                        <a:spAutoFit/>
                      </a:bodyPr>
                      <a:lstStyle/>
                      <a:p>
                        <a:pPr eaLnBrk="0" hangingPunct="0">
                          <a:lnSpc>
                            <a:spcPct val="150000"/>
                          </a:lnSpc>
                        </a:pPr>
                        <a:endParaRPr lang="zh-CN" altLang="en-US" sz="2400" b="1">
                          <a:latin typeface="Times New Roman" pitchFamily="18" charset="0"/>
                          <a:ea typeface="楷体_GB2312" pitchFamily="49" charset="-122"/>
                        </a:endParaRPr>
                      </a:p>
                    </p:txBody>
                  </p:sp>
                </p:grpSp>
                <p:sp>
                  <p:nvSpPr>
                    <p:cNvPr id="16429" name="Text Box 212"/>
                    <p:cNvSpPr txBox="1">
                      <a:spLocks noChangeArrowheads="1"/>
                    </p:cNvSpPr>
                    <p:nvPr/>
                  </p:nvSpPr>
                  <p:spPr bwMode="auto">
                    <a:xfrm>
                      <a:off x="564" y="3067"/>
                      <a:ext cx="4895" cy="1002"/>
                    </a:xfrm>
                    <a:prstGeom prst="rect">
                      <a:avLst/>
                    </a:prstGeom>
                    <a:noFill/>
                    <a:ln w="9525">
                      <a:noFill/>
                      <a:miter lim="800000"/>
                      <a:headEnd/>
                      <a:tailEnd/>
                    </a:ln>
                  </p:spPr>
                  <p:txBody>
                    <a:bodyPr lIns="0" tIns="0" rIns="0" bIns="0">
                      <a:spAutoFit/>
                    </a:bodyPr>
                    <a:lstStyle/>
                    <a:p>
                      <a:pPr>
                        <a:lnSpc>
                          <a:spcPct val="135000"/>
                        </a:lnSpc>
                      </a:pPr>
                      <a:endParaRPr lang="en-US" altLang="zh-CN" sz="2400" b="1">
                        <a:latin typeface="Times New Roman" pitchFamily="18" charset="0"/>
                        <a:ea typeface="楷体_GB2312" pitchFamily="49" charset="-122"/>
                      </a:endParaRPr>
                    </a:p>
                  </p:txBody>
                </p:sp>
              </p:grpSp>
              <p:sp>
                <p:nvSpPr>
                  <p:cNvPr id="16427" name="Text Box 213"/>
                  <p:cNvSpPr txBox="1">
                    <a:spLocks noChangeArrowheads="1"/>
                  </p:cNvSpPr>
                  <p:nvPr/>
                </p:nvSpPr>
                <p:spPr bwMode="auto">
                  <a:xfrm>
                    <a:off x="157" y="1388"/>
                    <a:ext cx="5506" cy="963"/>
                  </a:xfrm>
                  <a:prstGeom prst="rect">
                    <a:avLst/>
                  </a:prstGeom>
                  <a:noFill/>
                  <a:ln w="9525">
                    <a:noFill/>
                    <a:miter lim="800000"/>
                    <a:headEnd/>
                    <a:tailEnd/>
                  </a:ln>
                </p:spPr>
                <p:txBody>
                  <a:bodyPr lIns="0" tIns="0" rIns="0" bIns="0">
                    <a:spAutoFit/>
                  </a:bodyPr>
                  <a:lstStyle/>
                  <a:p>
                    <a:pPr>
                      <a:lnSpc>
                        <a:spcPct val="130000"/>
                      </a:lnSpc>
                    </a:pPr>
                    <a:endParaRPr lang="en-US" altLang="zh-CN" sz="2400" b="1">
                      <a:latin typeface="Times New Roman" pitchFamily="18" charset="0"/>
                      <a:ea typeface="楷体_GB2312" pitchFamily="49" charset="-122"/>
                    </a:endParaRPr>
                  </a:p>
                </p:txBody>
              </p:sp>
            </p:grpSp>
            <p:sp>
              <p:nvSpPr>
                <p:cNvPr id="16425" name="Rectangle 214"/>
                <p:cNvSpPr>
                  <a:spLocks noChangeArrowheads="1"/>
                </p:cNvSpPr>
                <p:nvPr/>
              </p:nvSpPr>
              <p:spPr bwMode="auto">
                <a:xfrm>
                  <a:off x="657" y="1517"/>
                  <a:ext cx="625" cy="402"/>
                </a:xfrm>
                <a:prstGeom prst="rect">
                  <a:avLst/>
                </a:prstGeom>
                <a:noFill/>
                <a:ln w="9525" algn="ctr">
                  <a:noFill/>
                  <a:miter lim="800000"/>
                  <a:headEnd/>
                  <a:tailEnd/>
                </a:ln>
              </p:spPr>
              <p:txBody>
                <a:bodyPr lIns="0" tIns="0" rIns="0" bIns="0">
                  <a:spAutoFit/>
                </a:bodyPr>
                <a:lstStyle/>
                <a:p>
                  <a:endParaRPr lang="zh-CN" altLang="en-US" sz="2400" b="1">
                    <a:latin typeface="Times New Roman" pitchFamily="18" charset="0"/>
                    <a:ea typeface="楷体_GB2312" pitchFamily="49" charset="-122"/>
                  </a:endParaRPr>
                </a:p>
              </p:txBody>
            </p:sp>
          </p:grpSp>
          <p:sp>
            <p:nvSpPr>
              <p:cNvPr id="16423" name="Text Box 215"/>
              <p:cNvSpPr txBox="1">
                <a:spLocks noChangeArrowheads="1"/>
              </p:cNvSpPr>
              <p:nvPr/>
            </p:nvSpPr>
            <p:spPr bwMode="auto">
              <a:xfrm>
                <a:off x="359" y="1281"/>
                <a:ext cx="959" cy="269"/>
              </a:xfrm>
              <a:prstGeom prst="rect">
                <a:avLst/>
              </a:prstGeom>
              <a:noFill/>
              <a:ln w="9525" algn="ctr">
                <a:noFill/>
                <a:miter lim="800000"/>
                <a:headEnd/>
                <a:tailEnd/>
              </a:ln>
            </p:spPr>
            <p:txBody>
              <a:bodyPr lIns="0" tIns="0" rIns="0" bIns="0">
                <a:spAutoFit/>
              </a:bodyPr>
              <a:lstStyle/>
              <a:p>
                <a:r>
                  <a:rPr lang="zh-CN" altLang="en-US" sz="2800">
                    <a:latin typeface="Times New Roman" pitchFamily="18" charset="0"/>
                    <a:ea typeface="微软雅黑" pitchFamily="34" charset="-122"/>
                  </a:rPr>
                  <a:t>找一个桥梁</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7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8" fill="hold" grpId="0" nodeType="clickEffect">
                                  <p:stCondLst>
                                    <p:cond delay="0"/>
                                  </p:stCondLst>
                                  <p:childTnLst>
                                    <p:set>
                                      <p:cBhvr>
                                        <p:cTn id="10" dur="1" fill="hold">
                                          <p:stCondLst>
                                            <p:cond delay="0"/>
                                          </p:stCondLst>
                                        </p:cTn>
                                        <p:tgtEl>
                                          <p:spTgt spid="60418"/>
                                        </p:tgtEl>
                                        <p:attrNameLst>
                                          <p:attrName>style.visibility</p:attrName>
                                        </p:attrNameLst>
                                      </p:cBhvr>
                                      <p:to>
                                        <p:strVal val="visible"/>
                                      </p:to>
                                    </p:set>
                                    <p:animEffect transition="in" filter="slide(fromLeft)">
                                      <p:cBhvr>
                                        <p:cTn id="11" dur="500"/>
                                        <p:tgtEl>
                                          <p:spTgt spid="60418"/>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97402"/>
                                        </p:tgtEl>
                                        <p:attrNameLst>
                                          <p:attrName>style.visibility</p:attrName>
                                        </p:attrNameLst>
                                      </p:cBhvr>
                                      <p:to>
                                        <p:strVal val="visible"/>
                                      </p:to>
                                    </p:set>
                                    <p:animEffect transition="in" filter="slide(fromLeft)">
                                      <p:cBhvr>
                                        <p:cTn id="16" dur="500"/>
                                        <p:tgtEl>
                                          <p:spTgt spid="97402"/>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60419"/>
                                        </p:tgtEl>
                                        <p:attrNameLst>
                                          <p:attrName>style.visibility</p:attrName>
                                        </p:attrNameLst>
                                      </p:cBhvr>
                                      <p:to>
                                        <p:strVal val="visible"/>
                                      </p:to>
                                    </p:set>
                                    <p:animEffect transition="in" filter="slide(fromLeft)">
                                      <p:cBhvr>
                                        <p:cTn id="20" dur="500"/>
                                        <p:tgtEl>
                                          <p:spTgt spid="6041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97403"/>
                                        </p:tgtEl>
                                        <p:attrNameLst>
                                          <p:attrName>style.visibility</p:attrName>
                                        </p:attrNameLst>
                                      </p:cBhvr>
                                      <p:to>
                                        <p:strVal val="visible"/>
                                      </p:to>
                                    </p:set>
                                    <p:animEffect transition="in" filter="slide(fromLeft)">
                                      <p:cBhvr>
                                        <p:cTn id="25" dur="500"/>
                                        <p:tgtEl>
                                          <p:spTgt spid="97403"/>
                                        </p:tgtEl>
                                      </p:cBhvr>
                                    </p:animEffect>
                                  </p:childTnLst>
                                </p:cTn>
                              </p:par>
                            </p:childTnLst>
                          </p:cTn>
                        </p:par>
                        <p:par>
                          <p:cTn id="26" fill="hold">
                            <p:stCondLst>
                              <p:cond delay="500"/>
                            </p:stCondLst>
                            <p:childTnLst>
                              <p:par>
                                <p:cTn id="27" presetID="12" presetClass="entr" presetSubtype="8" fill="hold" nodeType="afterEffect">
                                  <p:stCondLst>
                                    <p:cond delay="0"/>
                                  </p:stCondLst>
                                  <p:childTnLst>
                                    <p:set>
                                      <p:cBhvr>
                                        <p:cTn id="28" dur="1" fill="hold">
                                          <p:stCondLst>
                                            <p:cond delay="0"/>
                                          </p:stCondLst>
                                        </p:cTn>
                                        <p:tgtEl>
                                          <p:spTgt spid="60420"/>
                                        </p:tgtEl>
                                        <p:attrNameLst>
                                          <p:attrName>style.visibility</p:attrName>
                                        </p:attrNameLst>
                                      </p:cBhvr>
                                      <p:to>
                                        <p:strVal val="visible"/>
                                      </p:to>
                                    </p:set>
                                    <p:animEffect transition="in" filter="slide(fromLeft)">
                                      <p:cBhvr>
                                        <p:cTn id="29" dur="500"/>
                                        <p:tgtEl>
                                          <p:spTgt spid="60420"/>
                                        </p:tgtEl>
                                      </p:cBhvr>
                                    </p:animEffect>
                                  </p:childTnLst>
                                </p:cTn>
                              </p:par>
                            </p:childTnLst>
                          </p:cTn>
                        </p:par>
                        <p:par>
                          <p:cTn id="30" fill="hold">
                            <p:stCondLst>
                              <p:cond delay="1000"/>
                            </p:stCondLst>
                            <p:childTnLst>
                              <p:par>
                                <p:cTn id="31" presetID="35" presetClass="emph" presetSubtype="0" repeatCount="3000" fill="hold" nodeType="afterEffect">
                                  <p:stCondLst>
                                    <p:cond delay="0"/>
                                  </p:stCondLst>
                                  <p:childTnLst>
                                    <p:anim calcmode="discrete" valueType="str">
                                      <p:cBhvr>
                                        <p:cTn id="32" dur="1000" fill="hold"/>
                                        <p:tgtEl>
                                          <p:spTgt spid="60420"/>
                                        </p:tgtEl>
                                        <p:attrNameLst>
                                          <p:attrName>style.visibility</p:attrName>
                                        </p:attrNameLst>
                                      </p:cBhvr>
                                      <p:tavLst>
                                        <p:tav tm="0">
                                          <p:val>
                                            <p:strVal val="hidden"/>
                                          </p:val>
                                        </p:tav>
                                        <p:tav tm="50000">
                                          <p:val>
                                            <p:strVal val="visible"/>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97404"/>
                                        </p:tgtEl>
                                        <p:attrNameLst>
                                          <p:attrName>style.visibility</p:attrName>
                                        </p:attrNameLst>
                                      </p:cBhvr>
                                      <p:to>
                                        <p:strVal val="visible"/>
                                      </p:to>
                                    </p:set>
                                    <p:animEffect transition="in" filter="slide(fromLeft)">
                                      <p:cBhvr>
                                        <p:cTn id="37" dur="500"/>
                                        <p:tgtEl>
                                          <p:spTgt spid="97404"/>
                                        </p:tgtEl>
                                      </p:cBhvr>
                                    </p:animEffect>
                                  </p:childTnLst>
                                </p:cTn>
                              </p:par>
                            </p:childTnLst>
                          </p:cTn>
                        </p:par>
                        <p:par>
                          <p:cTn id="38" fill="hold">
                            <p:stCondLst>
                              <p:cond delay="500"/>
                            </p:stCondLst>
                            <p:childTnLst>
                              <p:par>
                                <p:cTn id="39" presetID="12" presetClass="entr" presetSubtype="8" fill="hold" grpId="0" nodeType="afterEffect">
                                  <p:stCondLst>
                                    <p:cond delay="0"/>
                                  </p:stCondLst>
                                  <p:childTnLst>
                                    <p:set>
                                      <p:cBhvr>
                                        <p:cTn id="40" dur="1" fill="hold">
                                          <p:stCondLst>
                                            <p:cond delay="0"/>
                                          </p:stCondLst>
                                        </p:cTn>
                                        <p:tgtEl>
                                          <p:spTgt spid="60421"/>
                                        </p:tgtEl>
                                        <p:attrNameLst>
                                          <p:attrName>style.visibility</p:attrName>
                                        </p:attrNameLst>
                                      </p:cBhvr>
                                      <p:to>
                                        <p:strVal val="visible"/>
                                      </p:to>
                                    </p:set>
                                    <p:animEffect transition="in" filter="slide(fromLeft)">
                                      <p:cBhvr>
                                        <p:cTn id="41" dur="500"/>
                                        <p:tgtEl>
                                          <p:spTgt spid="60421"/>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97405"/>
                                        </p:tgtEl>
                                        <p:attrNameLst>
                                          <p:attrName>style.visibility</p:attrName>
                                        </p:attrNameLst>
                                      </p:cBhvr>
                                      <p:to>
                                        <p:strVal val="visible"/>
                                      </p:to>
                                    </p:set>
                                    <p:animEffect transition="in" filter="slide(fromLeft)">
                                      <p:cBhvr>
                                        <p:cTn id="46" dur="500"/>
                                        <p:tgtEl>
                                          <p:spTgt spid="97405"/>
                                        </p:tgtEl>
                                      </p:cBhvr>
                                    </p:animEffect>
                                  </p:childTnLst>
                                </p:cTn>
                              </p:par>
                            </p:childTnLst>
                          </p:cTn>
                        </p:par>
                        <p:par>
                          <p:cTn id="47" fill="hold">
                            <p:stCondLst>
                              <p:cond delay="500"/>
                            </p:stCondLst>
                            <p:childTnLst>
                              <p:par>
                                <p:cTn id="48" presetID="12" presetClass="entr" presetSubtype="8" fill="hold" grpId="0" nodeType="afterEffect">
                                  <p:stCondLst>
                                    <p:cond delay="0"/>
                                  </p:stCondLst>
                                  <p:childTnLst>
                                    <p:set>
                                      <p:cBhvr>
                                        <p:cTn id="49" dur="1" fill="hold">
                                          <p:stCondLst>
                                            <p:cond delay="0"/>
                                          </p:stCondLst>
                                        </p:cTn>
                                        <p:tgtEl>
                                          <p:spTgt spid="60422"/>
                                        </p:tgtEl>
                                        <p:attrNameLst>
                                          <p:attrName>style.visibility</p:attrName>
                                        </p:attrNameLst>
                                      </p:cBhvr>
                                      <p:to>
                                        <p:strVal val="visible"/>
                                      </p:to>
                                    </p:set>
                                    <p:animEffect transition="in" filter="slide(fromLeft)">
                                      <p:cBhvr>
                                        <p:cTn id="50" dur="500"/>
                                        <p:tgtEl>
                                          <p:spTgt spid="60422"/>
                                        </p:tgtEl>
                                      </p:cBhvr>
                                    </p:animEffect>
                                  </p:childTnLst>
                                </p:cTn>
                              </p:par>
                            </p:childTnLst>
                          </p:cTn>
                        </p:par>
                        <p:par>
                          <p:cTn id="51" fill="hold">
                            <p:stCondLst>
                              <p:cond delay="1000"/>
                            </p:stCondLst>
                            <p:childTnLst>
                              <p:par>
                                <p:cTn id="52" presetID="12" presetClass="entr" presetSubtype="8" fill="hold" grpId="0" nodeType="afterEffect">
                                  <p:stCondLst>
                                    <p:cond delay="0"/>
                                  </p:stCondLst>
                                  <p:childTnLst>
                                    <p:set>
                                      <p:cBhvr>
                                        <p:cTn id="53" dur="1" fill="hold">
                                          <p:stCondLst>
                                            <p:cond delay="0"/>
                                          </p:stCondLst>
                                        </p:cTn>
                                        <p:tgtEl>
                                          <p:spTgt spid="97410"/>
                                        </p:tgtEl>
                                        <p:attrNameLst>
                                          <p:attrName>style.visibility</p:attrName>
                                        </p:attrNameLst>
                                      </p:cBhvr>
                                      <p:to>
                                        <p:strVal val="visible"/>
                                      </p:to>
                                    </p:set>
                                    <p:animEffect transition="in" filter="slide(fromLeft)">
                                      <p:cBhvr>
                                        <p:cTn id="54" dur="500"/>
                                        <p:tgtEl>
                                          <p:spTgt spid="97410"/>
                                        </p:tgtEl>
                                      </p:cBhvr>
                                    </p:animEffect>
                                  </p:childTnLst>
                                </p:cTn>
                              </p:par>
                            </p:childTnLst>
                          </p:cTn>
                        </p:par>
                      </p:childTnLst>
                    </p:cTn>
                  </p:par>
                  <p:par>
                    <p:cTn id="55" fill="hold">
                      <p:stCondLst>
                        <p:cond delay="indefinite"/>
                      </p:stCondLst>
                      <p:childTnLst>
                        <p:par>
                          <p:cTn id="56" fill="hold">
                            <p:stCondLst>
                              <p:cond delay="0"/>
                            </p:stCondLst>
                            <p:childTnLst>
                              <p:par>
                                <p:cTn id="57" presetID="35" presetClass="emph" presetSubtype="0" repeatCount="2000" fill="hold" grpId="1" nodeType="clickEffect">
                                  <p:stCondLst>
                                    <p:cond delay="0"/>
                                  </p:stCondLst>
                                  <p:childTnLst>
                                    <p:anim calcmode="discrete" valueType="str">
                                      <p:cBhvr>
                                        <p:cTn id="58" dur="500" fill="hold"/>
                                        <p:tgtEl>
                                          <p:spTgt spid="60422"/>
                                        </p:tgtEl>
                                        <p:attrNameLst>
                                          <p:attrName>style.visibility</p:attrName>
                                        </p:attrNameLst>
                                      </p:cBhvr>
                                      <p:tavLst>
                                        <p:tav tm="0">
                                          <p:val>
                                            <p:strVal val="hidden"/>
                                          </p:val>
                                        </p:tav>
                                        <p:tav tm="50000">
                                          <p:val>
                                            <p:strVal val="visible"/>
                                          </p:val>
                                        </p:tav>
                                      </p:tavLst>
                                    </p:anim>
                                  </p:childTnLst>
                                </p:cTn>
                              </p:par>
                            </p:childTnLst>
                          </p:cTn>
                        </p:par>
                      </p:childTnLst>
                    </p:cTn>
                  </p:par>
                  <p:par>
                    <p:cTn id="59" fill="hold">
                      <p:stCondLst>
                        <p:cond delay="indefinite"/>
                      </p:stCondLst>
                      <p:childTnLst>
                        <p:par>
                          <p:cTn id="60" fill="hold">
                            <p:stCondLst>
                              <p:cond delay="0"/>
                            </p:stCondLst>
                            <p:childTnLst>
                              <p:par>
                                <p:cTn id="61" presetID="12" presetClass="entr" presetSubtype="2" fill="hold" grpId="0" nodeType="clickEffect">
                                  <p:stCondLst>
                                    <p:cond delay="0"/>
                                  </p:stCondLst>
                                  <p:childTnLst>
                                    <p:set>
                                      <p:cBhvr>
                                        <p:cTn id="62" dur="1" fill="hold">
                                          <p:stCondLst>
                                            <p:cond delay="0"/>
                                          </p:stCondLst>
                                        </p:cTn>
                                        <p:tgtEl>
                                          <p:spTgt spid="97409"/>
                                        </p:tgtEl>
                                        <p:attrNameLst>
                                          <p:attrName>style.visibility</p:attrName>
                                        </p:attrNameLst>
                                      </p:cBhvr>
                                      <p:to>
                                        <p:strVal val="visible"/>
                                      </p:to>
                                    </p:set>
                                    <p:animEffect transition="in" filter="slide(fromRight)">
                                      <p:cBhvr>
                                        <p:cTn id="63" dur="500"/>
                                        <p:tgtEl>
                                          <p:spTgt spid="97409"/>
                                        </p:tgtEl>
                                      </p:cBhvr>
                                    </p:animEffect>
                                  </p:childTnLst>
                                </p:cTn>
                              </p:par>
                            </p:childTnLst>
                          </p:cTn>
                        </p:par>
                        <p:par>
                          <p:cTn id="64" fill="hold">
                            <p:stCondLst>
                              <p:cond delay="500"/>
                            </p:stCondLst>
                            <p:childTnLst>
                              <p:par>
                                <p:cTn id="65" presetID="35" presetClass="emph" presetSubtype="0" repeatCount="2000" fill="hold" grpId="1" nodeType="afterEffect">
                                  <p:stCondLst>
                                    <p:cond delay="0"/>
                                  </p:stCondLst>
                                  <p:childTnLst>
                                    <p:anim calcmode="discrete" valueType="str">
                                      <p:cBhvr>
                                        <p:cTn id="66" dur="500" fill="hold"/>
                                        <p:tgtEl>
                                          <p:spTgt spid="60421"/>
                                        </p:tgtEl>
                                        <p:attrNameLst>
                                          <p:attrName>style.visibility</p:attrName>
                                        </p:attrNameLst>
                                      </p:cBhvr>
                                      <p:tavLst>
                                        <p:tav tm="0">
                                          <p:val>
                                            <p:strVal val="hidden"/>
                                          </p:val>
                                        </p:tav>
                                        <p:tav tm="50000">
                                          <p:val>
                                            <p:strVal val="visible"/>
                                          </p:val>
                                        </p:tav>
                                      </p:tavLst>
                                    </p:anim>
                                  </p:childTnLst>
                                </p:cTn>
                              </p:par>
                            </p:childTnLst>
                          </p:cTn>
                        </p:par>
                      </p:childTnLst>
                    </p:cTn>
                  </p:par>
                  <p:par>
                    <p:cTn id="67" fill="hold">
                      <p:stCondLst>
                        <p:cond delay="indefinite"/>
                      </p:stCondLst>
                      <p:childTnLst>
                        <p:par>
                          <p:cTn id="68" fill="hold">
                            <p:stCondLst>
                              <p:cond delay="0"/>
                            </p:stCondLst>
                            <p:childTnLst>
                              <p:par>
                                <p:cTn id="69" presetID="12" presetClass="entr" presetSubtype="2" fill="hold" grpId="0" nodeType="clickEffect">
                                  <p:stCondLst>
                                    <p:cond delay="0"/>
                                  </p:stCondLst>
                                  <p:childTnLst>
                                    <p:set>
                                      <p:cBhvr>
                                        <p:cTn id="70" dur="1" fill="hold">
                                          <p:stCondLst>
                                            <p:cond delay="0"/>
                                          </p:stCondLst>
                                        </p:cTn>
                                        <p:tgtEl>
                                          <p:spTgt spid="97408"/>
                                        </p:tgtEl>
                                        <p:attrNameLst>
                                          <p:attrName>style.visibility</p:attrName>
                                        </p:attrNameLst>
                                      </p:cBhvr>
                                      <p:to>
                                        <p:strVal val="visible"/>
                                      </p:to>
                                    </p:set>
                                    <p:animEffect transition="in" filter="slide(fromRight)">
                                      <p:cBhvr>
                                        <p:cTn id="71" dur="500"/>
                                        <p:tgtEl>
                                          <p:spTgt spid="97408"/>
                                        </p:tgtEl>
                                      </p:cBhvr>
                                    </p:animEffect>
                                  </p:childTnLst>
                                </p:cTn>
                              </p:par>
                            </p:childTnLst>
                          </p:cTn>
                        </p:par>
                        <p:par>
                          <p:cTn id="72" fill="hold">
                            <p:stCondLst>
                              <p:cond delay="500"/>
                            </p:stCondLst>
                            <p:childTnLst>
                              <p:par>
                                <p:cTn id="73" presetID="35" presetClass="emph" presetSubtype="0" repeatCount="2000" fill="hold" nodeType="afterEffect">
                                  <p:stCondLst>
                                    <p:cond delay="0"/>
                                  </p:stCondLst>
                                  <p:childTnLst>
                                    <p:anim calcmode="discrete" valueType="str">
                                      <p:cBhvr>
                                        <p:cTn id="74" dur="500" fill="hold"/>
                                        <p:tgtEl>
                                          <p:spTgt spid="60420"/>
                                        </p:tgtEl>
                                        <p:attrNameLst>
                                          <p:attrName>style.visibility</p:attrName>
                                        </p:attrNameLst>
                                      </p:cBhvr>
                                      <p:tavLst>
                                        <p:tav tm="0">
                                          <p:val>
                                            <p:strVal val="hidden"/>
                                          </p:val>
                                        </p:tav>
                                        <p:tav tm="50000">
                                          <p:val>
                                            <p:strVal val="visible"/>
                                          </p:val>
                                        </p:tav>
                                      </p:tavLst>
                                    </p:anim>
                                  </p:childTnLst>
                                </p:cTn>
                              </p:par>
                            </p:childTnLst>
                          </p:cTn>
                        </p:par>
                      </p:childTnLst>
                    </p:cTn>
                  </p:par>
                  <p:par>
                    <p:cTn id="75" fill="hold">
                      <p:stCondLst>
                        <p:cond delay="indefinite"/>
                      </p:stCondLst>
                      <p:childTnLst>
                        <p:par>
                          <p:cTn id="76" fill="hold">
                            <p:stCondLst>
                              <p:cond delay="0"/>
                            </p:stCondLst>
                            <p:childTnLst>
                              <p:par>
                                <p:cTn id="77" presetID="12" presetClass="entr" presetSubtype="2" fill="hold" grpId="0" nodeType="clickEffect">
                                  <p:stCondLst>
                                    <p:cond delay="0"/>
                                  </p:stCondLst>
                                  <p:childTnLst>
                                    <p:set>
                                      <p:cBhvr>
                                        <p:cTn id="78" dur="1" fill="hold">
                                          <p:stCondLst>
                                            <p:cond delay="0"/>
                                          </p:stCondLst>
                                        </p:cTn>
                                        <p:tgtEl>
                                          <p:spTgt spid="97407"/>
                                        </p:tgtEl>
                                        <p:attrNameLst>
                                          <p:attrName>style.visibility</p:attrName>
                                        </p:attrNameLst>
                                      </p:cBhvr>
                                      <p:to>
                                        <p:strVal val="visible"/>
                                      </p:to>
                                    </p:set>
                                    <p:animEffect transition="in" filter="slide(fromRight)">
                                      <p:cBhvr>
                                        <p:cTn id="79" dur="500"/>
                                        <p:tgtEl>
                                          <p:spTgt spid="97407"/>
                                        </p:tgtEl>
                                      </p:cBhvr>
                                    </p:animEffect>
                                  </p:childTnLst>
                                </p:cTn>
                              </p:par>
                            </p:childTnLst>
                          </p:cTn>
                        </p:par>
                        <p:par>
                          <p:cTn id="80" fill="hold">
                            <p:stCondLst>
                              <p:cond delay="500"/>
                            </p:stCondLst>
                            <p:childTnLst>
                              <p:par>
                                <p:cTn id="81" presetID="35" presetClass="emph" presetSubtype="0" repeatCount="2000" fill="hold" grpId="1" nodeType="afterEffect">
                                  <p:stCondLst>
                                    <p:cond delay="0"/>
                                  </p:stCondLst>
                                  <p:childTnLst>
                                    <p:anim calcmode="discrete" valueType="str">
                                      <p:cBhvr>
                                        <p:cTn id="82" dur="500" fill="hold"/>
                                        <p:tgtEl>
                                          <p:spTgt spid="60419"/>
                                        </p:tgtEl>
                                        <p:attrNameLst>
                                          <p:attrName>style.visibility</p:attrName>
                                        </p:attrNameLst>
                                      </p:cBhvr>
                                      <p:tavLst>
                                        <p:tav tm="0">
                                          <p:val>
                                            <p:strVal val="hidden"/>
                                          </p:val>
                                        </p:tav>
                                        <p:tav tm="50000">
                                          <p:val>
                                            <p:strVal val="visible"/>
                                          </p:val>
                                        </p:tav>
                                      </p:tavLst>
                                    </p:anim>
                                  </p:childTnLst>
                                </p:cTn>
                              </p:par>
                            </p:childTnLst>
                          </p:cTn>
                        </p:par>
                      </p:childTnLst>
                    </p:cTn>
                  </p:par>
                  <p:par>
                    <p:cTn id="83" fill="hold">
                      <p:stCondLst>
                        <p:cond delay="indefinite"/>
                      </p:stCondLst>
                      <p:childTnLst>
                        <p:par>
                          <p:cTn id="84" fill="hold">
                            <p:stCondLst>
                              <p:cond delay="0"/>
                            </p:stCondLst>
                            <p:childTnLst>
                              <p:par>
                                <p:cTn id="85" presetID="12" presetClass="entr" presetSubtype="2" fill="hold" grpId="0" nodeType="clickEffect">
                                  <p:stCondLst>
                                    <p:cond delay="0"/>
                                  </p:stCondLst>
                                  <p:childTnLst>
                                    <p:set>
                                      <p:cBhvr>
                                        <p:cTn id="86" dur="1" fill="hold">
                                          <p:stCondLst>
                                            <p:cond delay="0"/>
                                          </p:stCondLst>
                                        </p:cTn>
                                        <p:tgtEl>
                                          <p:spTgt spid="97406"/>
                                        </p:tgtEl>
                                        <p:attrNameLst>
                                          <p:attrName>style.visibility</p:attrName>
                                        </p:attrNameLst>
                                      </p:cBhvr>
                                      <p:to>
                                        <p:strVal val="visible"/>
                                      </p:to>
                                    </p:set>
                                    <p:animEffect transition="in" filter="slide(fromRight)">
                                      <p:cBhvr>
                                        <p:cTn id="87" dur="500"/>
                                        <p:tgtEl>
                                          <p:spTgt spid="97406"/>
                                        </p:tgtEl>
                                      </p:cBhvr>
                                    </p:animEffect>
                                  </p:childTnLst>
                                </p:cTn>
                              </p:par>
                            </p:childTnLst>
                          </p:cTn>
                        </p:par>
                        <p:par>
                          <p:cTn id="88" fill="hold">
                            <p:stCondLst>
                              <p:cond delay="500"/>
                            </p:stCondLst>
                            <p:childTnLst>
                              <p:par>
                                <p:cTn id="89" presetID="35" presetClass="emph" presetSubtype="0" repeatCount="2000" fill="hold" grpId="1" nodeType="afterEffect">
                                  <p:stCondLst>
                                    <p:cond delay="0"/>
                                  </p:stCondLst>
                                  <p:childTnLst>
                                    <p:anim calcmode="discrete" valueType="str">
                                      <p:cBhvr>
                                        <p:cTn id="90" dur="500" fill="hold"/>
                                        <p:tgtEl>
                                          <p:spTgt spid="60418"/>
                                        </p:tgtEl>
                                        <p:attrNameLst>
                                          <p:attrName>style.visibility</p:attrName>
                                        </p:attrNameLst>
                                      </p:cBhvr>
                                      <p:tavLst>
                                        <p:tav tm="0">
                                          <p:val>
                                            <p:strVal val="hidden"/>
                                          </p:val>
                                        </p:tav>
                                        <p:tav tm="50000">
                                          <p:val>
                                            <p:strVal val="visible"/>
                                          </p:val>
                                        </p:tav>
                                      </p:tavLst>
                                    </p:anim>
                                  </p:childTnLst>
                                </p:cTn>
                              </p:par>
                            </p:childTnLst>
                          </p:cTn>
                        </p:par>
                        <p:par>
                          <p:cTn id="91" fill="hold">
                            <p:stCondLst>
                              <p:cond delay="1000"/>
                            </p:stCondLst>
                            <p:childTnLst>
                              <p:par>
                                <p:cTn id="92" presetID="12" presetClass="entr" presetSubtype="2" fill="hold" grpId="0" nodeType="afterEffect">
                                  <p:stCondLst>
                                    <p:cond delay="0"/>
                                  </p:stCondLst>
                                  <p:childTnLst>
                                    <p:set>
                                      <p:cBhvr>
                                        <p:cTn id="93" dur="1" fill="hold">
                                          <p:stCondLst>
                                            <p:cond delay="0"/>
                                          </p:stCondLst>
                                        </p:cTn>
                                        <p:tgtEl>
                                          <p:spTgt spid="97411"/>
                                        </p:tgtEl>
                                        <p:attrNameLst>
                                          <p:attrName>style.visibility</p:attrName>
                                        </p:attrNameLst>
                                      </p:cBhvr>
                                      <p:to>
                                        <p:strVal val="visible"/>
                                      </p:to>
                                    </p:set>
                                    <p:animEffect transition="in" filter="slide(fromRight)">
                                      <p:cBhvr>
                                        <p:cTn id="94" dur="500"/>
                                        <p:tgtEl>
                                          <p:spTgt spid="97411"/>
                                        </p:tgtEl>
                                      </p:cBhvr>
                                    </p:animEffect>
                                  </p:childTnLst>
                                </p:cTn>
                              </p:par>
                            </p:childTnLst>
                          </p:cTn>
                        </p:par>
                      </p:childTnLst>
                    </p:cTn>
                  </p:par>
                  <p:par>
                    <p:cTn id="95" fill="hold">
                      <p:stCondLst>
                        <p:cond delay="indefinite"/>
                      </p:stCondLst>
                      <p:childTnLst>
                        <p:par>
                          <p:cTn id="96" fill="hold">
                            <p:stCondLst>
                              <p:cond delay="0"/>
                            </p:stCondLst>
                            <p:childTnLst>
                              <p:par>
                                <p:cTn id="97" presetID="18" presetClass="entr" presetSubtype="6" fill="hold" nodeType="clickEffect">
                                  <p:stCondLst>
                                    <p:cond delay="0"/>
                                  </p:stCondLst>
                                  <p:childTnLst>
                                    <p:set>
                                      <p:cBhvr>
                                        <p:cTn id="98" dur="1" fill="hold">
                                          <p:stCondLst>
                                            <p:cond delay="0"/>
                                          </p:stCondLst>
                                        </p:cTn>
                                        <p:tgtEl>
                                          <p:spTgt spid="97415"/>
                                        </p:tgtEl>
                                        <p:attrNameLst>
                                          <p:attrName>style.visibility</p:attrName>
                                        </p:attrNameLst>
                                      </p:cBhvr>
                                      <p:to>
                                        <p:strVal val="visible"/>
                                      </p:to>
                                    </p:set>
                                    <p:animEffect transition="in" filter="strips(downRight)">
                                      <p:cBhvr>
                                        <p:cTn id="99" dur="500"/>
                                        <p:tgtEl>
                                          <p:spTgt spid="9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p:bldP spid="60418" grpId="1" animBg="1"/>
      <p:bldP spid="60419" grpId="0" animBg="1"/>
      <p:bldP spid="60419" grpId="1" animBg="1"/>
      <p:bldP spid="60421" grpId="0" animBg="1"/>
      <p:bldP spid="60421" grpId="1" animBg="1"/>
      <p:bldP spid="60422" grpId="0" animBg="1"/>
      <p:bldP spid="60422" grpId="1" animBg="1"/>
      <p:bldP spid="97402" grpId="0" animBg="1"/>
      <p:bldP spid="97403" grpId="0" animBg="1"/>
      <p:bldP spid="97404" grpId="0" animBg="1"/>
      <p:bldP spid="97405" grpId="0" animBg="1"/>
      <p:bldP spid="97406" grpId="0" animBg="1"/>
      <p:bldP spid="97407" grpId="0" animBg="1"/>
      <p:bldP spid="97408" grpId="0" animBg="1"/>
      <p:bldP spid="97409" grpId="0" animBg="1"/>
      <p:bldP spid="97410" grpId="0" animBg="1"/>
      <p:bldP spid="97411" grpId="0" animBg="1"/>
      <p:bldP spid="6974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2068</Words>
  <Application>Microsoft Office PowerPoint</Application>
  <PresentationFormat>Custom</PresentationFormat>
  <Paragraphs>139</Paragraphs>
  <Slides>25</Slides>
  <Notes>0</Notes>
  <HiddenSlides>11</HiddenSlides>
  <MMClips>0</MMClips>
  <ScaleCrop>false</ScaleCrop>
  <HeadingPairs>
    <vt:vector size="8" baseType="variant">
      <vt:variant>
        <vt:lpstr>已用的字体</vt:lpstr>
      </vt:variant>
      <vt:variant>
        <vt:i4>12</vt:i4>
      </vt:variant>
      <vt:variant>
        <vt:lpstr>演示文稿设计模板</vt:lpstr>
      </vt:variant>
      <vt:variant>
        <vt:i4>4</vt:i4>
      </vt:variant>
      <vt:variant>
        <vt:lpstr>嵌入 OLE 服务器</vt:lpstr>
      </vt:variant>
      <vt:variant>
        <vt:i4>2</vt:i4>
      </vt:variant>
      <vt:variant>
        <vt:lpstr>幻灯片标题</vt:lpstr>
      </vt:variant>
      <vt:variant>
        <vt:i4>25</vt:i4>
      </vt:variant>
    </vt:vector>
  </HeadingPairs>
  <TitlesOfParts>
    <vt:vector size="43" baseType="lpstr">
      <vt:lpstr>Arial</vt:lpstr>
      <vt:lpstr>宋体</vt:lpstr>
      <vt:lpstr>Calibri</vt:lpstr>
      <vt:lpstr>Times New Roman</vt:lpstr>
      <vt:lpstr>微软雅黑</vt:lpstr>
      <vt:lpstr>华文中宋</vt:lpstr>
      <vt:lpstr>Calibri Light</vt:lpstr>
      <vt:lpstr>Impact</vt:lpstr>
      <vt:lpstr>Courier New</vt:lpstr>
      <vt:lpstr>楷体_GB2312</vt:lpstr>
      <vt:lpstr>Book Antiqua</vt:lpstr>
      <vt:lpstr>楷体</vt:lpstr>
      <vt:lpstr>Office 主题</vt:lpstr>
      <vt:lpstr>Office 主题</vt:lpstr>
      <vt:lpstr>Office 主题</vt:lpstr>
      <vt:lpstr>Office 主题</vt:lpstr>
      <vt:lpstr>文档</vt:lpstr>
      <vt:lpstr>Document</vt:lpstr>
      <vt:lpstr>考点强化：动力学的两类基本问题</vt:lpstr>
      <vt:lpstr>课堂互动</vt:lpstr>
      <vt:lpstr>课堂互动</vt:lpstr>
      <vt:lpstr>课堂互动</vt:lpstr>
      <vt:lpstr>课堂互动</vt:lpstr>
      <vt:lpstr>课堂互动</vt:lpstr>
      <vt:lpstr>课堂互动</vt:lpstr>
      <vt:lpstr>课堂互动</vt:lpstr>
      <vt:lpstr>课堂互动</vt:lpstr>
      <vt:lpstr>课堂互动</vt:lpstr>
      <vt:lpstr>幻灯片 11</vt:lpstr>
      <vt:lpstr>多维训练</vt:lpstr>
      <vt:lpstr>多维训练</vt:lpstr>
      <vt:lpstr>多维训练</vt:lpstr>
      <vt:lpstr>多维训练</vt:lpstr>
      <vt:lpstr>多维训练</vt:lpstr>
      <vt:lpstr>多维训练</vt:lpstr>
      <vt:lpstr>幻灯片 18</vt:lpstr>
      <vt:lpstr>备选训练</vt:lpstr>
      <vt:lpstr>备选训练</vt:lpstr>
      <vt:lpstr>备选训练</vt:lpstr>
      <vt:lpstr>备选训练</vt:lpstr>
      <vt:lpstr>备选训练</vt:lpstr>
      <vt:lpstr>备选训练</vt:lpstr>
      <vt:lpstr>幻灯片 25</vt:lpstr>
    </vt:vector>
  </TitlesOfParts>
  <Company>金榜苑</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创新设计</dc:creator>
  <cp:lastModifiedBy>Admin</cp:lastModifiedBy>
  <cp:revision>88</cp:revision>
  <dcterms:created xsi:type="dcterms:W3CDTF">2018-01-02T04:06:00Z</dcterms:created>
  <dcterms:modified xsi:type="dcterms:W3CDTF">2020-02-15T12:33:49Z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2052-11.1.0.9305</vt:lpwstr>
  </property>
</Properties>
</file>